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86" r:id="rId3"/>
    <p:sldMasterId id="2147483688" r:id="rId4"/>
    <p:sldMasterId id="2147483690" r:id="rId5"/>
  </p:sldMasterIdLst>
  <p:notesMasterIdLst>
    <p:notesMasterId r:id="rId30"/>
  </p:notesMasterIdLst>
  <p:handoutMasterIdLst>
    <p:handoutMasterId r:id="rId31"/>
  </p:handoutMasterIdLst>
  <p:sldIdLst>
    <p:sldId id="256" r:id="rId6"/>
    <p:sldId id="257" r:id="rId7"/>
    <p:sldId id="274" r:id="rId8"/>
    <p:sldId id="265" r:id="rId9"/>
    <p:sldId id="264" r:id="rId10"/>
    <p:sldId id="266" r:id="rId11"/>
    <p:sldId id="269" r:id="rId12"/>
    <p:sldId id="268" r:id="rId13"/>
    <p:sldId id="270" r:id="rId14"/>
    <p:sldId id="271" r:id="rId15"/>
    <p:sldId id="263" r:id="rId16"/>
    <p:sldId id="272" r:id="rId17"/>
    <p:sldId id="273" r:id="rId18"/>
    <p:sldId id="259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67" r:id="rId29"/>
  </p:sldIdLst>
  <p:sldSz cx="9144000" cy="6858000" type="screen4x3"/>
  <p:notesSz cx="6858000" cy="100139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EDEF8"/>
    <a:srgbClr val="FFE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0" autoAdjust="0"/>
    <p:restoredTop sz="94660"/>
  </p:normalViewPr>
  <p:slideViewPr>
    <p:cSldViewPr>
      <p:cViewPr>
        <p:scale>
          <a:sx n="50" d="100"/>
          <a:sy n="50" d="100"/>
        </p:scale>
        <p:origin x="-6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4E916-F433-448C-B998-4B1DD1728E70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B92CB-20DA-40B6-BEA5-5E2590C8CB8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D3868-69F0-4DBA-B4D3-4EA3EF26B9D4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56626"/>
            <a:ext cx="5486400" cy="4506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9ACA5-B2BF-4785-B087-C552B4FD54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9309DCFA-D28C-4811-8764-64A5A96E6B80}" type="slidenum">
              <a:rPr lang="en-GB" sz="12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sz="12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YOU DON’T NEED TO GO INTO DETAIL IN THE LECTURE – JUST SIGNPOST IT’S IN THE COURSE GUIDE…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A5201-B227-471F-8483-0026A91172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1A9F0-2136-4281-B3B2-BECDD343BE8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DB48A-A6CD-435A-BB6F-D503E23DEC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BBABB44-89CA-42AD-A8E4-B68BFE47BA63}" type="slidenum">
              <a:rPr lang="en-GB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9380E58A-E6B9-4796-B4A3-01FC206F0E45}" type="slidenum">
              <a:rPr lang="en-GB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BBABB44-89CA-42AD-A8E4-B68BFE47BA63}" type="slidenum">
              <a:rPr lang="en-GB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9380E58A-E6B9-4796-B4A3-01FC206F0E45}" type="slidenum">
              <a:rPr lang="en-GB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4A4D7-6231-4939-8FAE-EAD80A3DDB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A2C91-428D-40F9-8D73-D8C0774B78D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08F1A-CFDA-48D9-AB97-334FCD17773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F4CB9-5ACB-47A3-811B-2EAC1C47F9B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7F15B-79B2-4346-B81D-6AE6A6769F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285ED-89F3-4062-8A06-7197137070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79E9F-848B-4C84-BECE-CB35D783A4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E33DB-D6C8-4EE5-8EFA-D83661856B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50784EB-61C2-4E04-A3E1-0EB2C297273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GB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DFCB22AB-4EC0-4991-A70E-87CAC1E59F32}" type="slidenum">
              <a:rPr lang="en-GB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GB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DFCB22AB-4EC0-4991-A70E-87CAC1E59F32}" type="slidenum">
              <a:rPr lang="en-GB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GB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DFCB22AB-4EC0-4991-A70E-87CAC1E59F32}" type="slidenum">
              <a:rPr lang="en-GB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GB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DFCB22AB-4EC0-4991-A70E-87CAC1E59F32}" type="slidenum">
              <a:rPr lang="en-GB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webmaster.feo@imperial.ac.uk" TargetMode="External"/><Relationship Id="rId2" Type="http://schemas.openxmlformats.org/officeDocument/2006/relationships/hyperlink" Target="http://www1.imperial.ac.uk/medicine/teaching/elearning/eportfolio/years/year2/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59632" y="4077072"/>
            <a:ext cx="6408738" cy="1655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Introduction to MBBS/BSc</a:t>
            </a:r>
            <a:b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Year 2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4095" y="4292972"/>
            <a:ext cx="6192837" cy="1319213"/>
          </a:xfrm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  <a:cs typeface="Arial" charset="0"/>
              </a:rPr>
              <a:t>WELCOME BACK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9752" y="2636912"/>
            <a:ext cx="4275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Dr Keith Gould</a:t>
            </a:r>
          </a:p>
          <a:p>
            <a:pPr algn="ctr"/>
            <a:r>
              <a:rPr lang="en-GB" sz="2400" dirty="0" smtClean="0"/>
              <a:t>Deputy Head of years 1 and 2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Remember…</a:t>
            </a:r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sz="4000" b="1" dirty="0">
                <a:solidFill>
                  <a:srgbClr val="CC0000"/>
                </a:solidFill>
              </a:rPr>
              <a:t>NOT</a:t>
            </a:r>
            <a:r>
              <a:rPr lang="en-GB" dirty="0"/>
              <a:t> break confidentiality!</a:t>
            </a:r>
          </a:p>
          <a:p>
            <a:pPr lvl="1"/>
            <a:r>
              <a:rPr lang="en-GB" dirty="0"/>
              <a:t>ANONYMISE all your work – only include age &amp; gender, and NOT name, date of birth or hospital number.</a:t>
            </a:r>
          </a:p>
          <a:p>
            <a:pPr>
              <a:buFontTx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4400" dirty="0" smtClean="0">
                <a:solidFill>
                  <a:srgbClr val="0070C0"/>
                </a:solidFill>
              </a:rPr>
              <a:t>Health and safety</a:t>
            </a:r>
            <a:endParaRPr lang="en-GB" sz="4400" dirty="0">
              <a:solidFill>
                <a:srgbClr val="0070C0"/>
              </a:solidFill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250825" y="2051050"/>
            <a:ext cx="864235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Always be aware of health and safety issues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dirty="0"/>
              <a:t>See </a:t>
            </a:r>
            <a:r>
              <a:rPr lang="en-GB" sz="2800" dirty="0" smtClean="0"/>
              <a:t>Intranet and Course Guides</a:t>
            </a:r>
            <a:endParaRPr lang="en-GB" sz="2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dirty="0"/>
              <a:t>Anatomy guide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Note escape routes on whichever campus (hospital) you are at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Always pay attention to H&amp;S regulations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8229600" cy="706437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Year 2 Clinical Attachment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276872"/>
            <a:ext cx="8424167" cy="225844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GB" sz="2400" dirty="0" smtClean="0">
                <a:latin typeface="Arial" charset="0"/>
                <a:cs typeface="Arial" charset="0"/>
              </a:rPr>
              <a:t>3 week hospital-based clinical attachment at the end of November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endParaRPr lang="en-GB" sz="24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1" algn="ctr" eaLnBrk="1" hangingPunct="1">
              <a:lnSpc>
                <a:spcPct val="80000"/>
              </a:lnSpc>
              <a:buNone/>
            </a:pP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Dr Tim Orchard </a:t>
            </a:r>
          </a:p>
          <a:p>
            <a:pPr lvl="1" algn="ctr" eaLnBrk="1" hangingPunct="1">
              <a:lnSpc>
                <a:spcPct val="80000"/>
              </a:lnSpc>
              <a:buNone/>
            </a:pPr>
            <a:endParaRPr lang="en-GB" sz="24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1" algn="ctr" eaLnBrk="1" hangingPunct="1">
              <a:lnSpc>
                <a:spcPct val="80000"/>
              </a:lnSpc>
              <a:buNone/>
            </a:pPr>
            <a:r>
              <a:rPr lang="en-GB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Director of Clinical Studies at St Mary’s</a:t>
            </a:r>
          </a:p>
          <a:p>
            <a:pPr lvl="1" algn="ctr" eaLnBrk="1" hangingPunct="1">
              <a:lnSpc>
                <a:spcPct val="80000"/>
              </a:lnSpc>
              <a:buNone/>
            </a:pPr>
            <a:r>
              <a:rPr lang="en-GB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Chair of Directors of Clinical Studies Committee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YEAR 1 EXAM PRIZES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YEAR 1 EXAM PRIZES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569325" cy="5472112"/>
          </a:xfrm>
        </p:spPr>
        <p:txBody>
          <a:bodyPr/>
          <a:lstStyle/>
          <a:p>
            <a:pPr eaLnBrk="1" hangingPunct="1"/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	</a:t>
            </a:r>
            <a:r>
              <a:rPr lang="en-GB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Walsh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Ramachandran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(2nd 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Germaine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Chia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(3rd best overall performance in the Year 1 examinations)</a:t>
            </a:r>
            <a:endParaRPr lang="en-GB" sz="14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  <a:cs typeface="Arial" charset="0"/>
              </a:rPr>
              <a:t>Burns Prize</a:t>
            </a:r>
            <a:r>
              <a:rPr lang="en-GB" sz="1200" dirty="0" smtClean="0"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latin typeface="Arial" charset="0"/>
                <a:cs typeface="Arial" charset="0"/>
              </a:rPr>
              <a:t>(best performance in Paper 1, LSS)</a:t>
            </a:r>
            <a:r>
              <a:rPr lang="en-GB" sz="1200" dirty="0" smtClean="0">
                <a:latin typeface="Arial" charset="0"/>
                <a:cs typeface="Arial" charset="0"/>
              </a:rPr>
              <a:t>		</a:t>
            </a:r>
            <a:r>
              <a:rPr lang="en-GB" sz="1800" b="1" dirty="0" err="1" smtClean="0"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latin typeface="Arial" charset="0"/>
                <a:cs typeface="Arial" charset="0"/>
              </a:rPr>
              <a:t> Walsh</a:t>
            </a:r>
            <a:r>
              <a:rPr lang="en-GB" sz="1200" dirty="0" smtClean="0"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latin typeface="Arial" charset="0"/>
                <a:cs typeface="Arial" charset="0"/>
              </a:rPr>
              <a:t>Jong</a:t>
            </a:r>
            <a:r>
              <a:rPr lang="en-GB" sz="1800" b="1" dirty="0" smtClean="0"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latin typeface="Arial" charset="0"/>
                <a:cs typeface="Arial" charset="0"/>
              </a:rPr>
              <a:t>Ahn</a:t>
            </a:r>
            <a:r>
              <a:rPr lang="en-GB" sz="1200" dirty="0" smtClean="0"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latin typeface="Arial" charset="0"/>
                <a:cs typeface="Arial" charset="0"/>
              </a:rPr>
              <a:t>Zelie</a:t>
            </a:r>
            <a:r>
              <a:rPr lang="en-GB" sz="1800" b="1" dirty="0" smtClean="0">
                <a:latin typeface="Arial" charset="0"/>
                <a:cs typeface="Arial" charset="0"/>
              </a:rPr>
              <a:t> Britton	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Mercers Prize</a:t>
            </a:r>
            <a:r>
              <a:rPr lang="en-GB" sz="1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performance in Paper 2, MCD) 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Walsh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Mildred Lees Prize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performance in Paper 3, LCRS) 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Foteini-Stefania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Koumpa</a:t>
            </a:r>
            <a:endParaRPr lang="en-GB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GB" sz="1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David Livingstone Prize</a:t>
            </a:r>
            <a:r>
              <a:rPr lang="en-GB" sz="1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Ramachandran</a:t>
            </a:r>
            <a:endParaRPr lang="en-GB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performance in Paper 4, FCP) </a:t>
            </a:r>
            <a:r>
              <a:rPr lang="en-GB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Abigail Squire</a:t>
            </a:r>
            <a:r>
              <a:rPr lang="en-GB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	</a:t>
            </a:r>
            <a:endParaRPr lang="en-GB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4" eaLnBrk="1" hangingPunct="1">
              <a:lnSpc>
                <a:spcPct val="80000"/>
              </a:lnSpc>
            </a:pPr>
            <a:endParaRPr lang="en-GB" sz="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</a:pPr>
            <a:endParaRPr lang="en-GB" sz="4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Worshipful Society of Apothecaries of London Prize</a:t>
            </a:r>
            <a:r>
              <a:rPr lang="en-GB" sz="1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Hannah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Tullett</a:t>
            </a:r>
            <a:endParaRPr lang="en-GB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performance in Paper 5, PBL)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Sandra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Halim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(Apothecaries Hall in November)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YEAR 1 EXAM PRIZES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569325" cy="5472112"/>
          </a:xfrm>
        </p:spPr>
        <p:txBody>
          <a:bodyPr/>
          <a:lstStyle/>
          <a:p>
            <a:pPr eaLnBrk="1" hangingPunct="1"/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	</a:t>
            </a:r>
            <a:r>
              <a:rPr lang="en-GB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Walsh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Ramachandran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(2nd 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Germaine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Chia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(3rd best overall performance in the Year 1 examinations)</a:t>
            </a:r>
            <a:endParaRPr lang="en-GB" sz="14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Burns Prize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1, LSS)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Walsh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Jong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Ahn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Zelie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Britton	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  <a:cs typeface="Arial" charset="0"/>
              </a:rPr>
              <a:t>Mercers Prize</a:t>
            </a:r>
            <a:r>
              <a:rPr lang="en-GB" sz="1200" b="1" dirty="0" smtClean="0"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latin typeface="Arial" charset="0"/>
                <a:cs typeface="Arial" charset="0"/>
              </a:rPr>
              <a:t>(best performance in Paper 2, MCD) </a:t>
            </a:r>
            <a:r>
              <a:rPr lang="en-GB" sz="1200" dirty="0" smtClean="0"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latin typeface="Arial" charset="0"/>
                <a:cs typeface="Arial" charset="0"/>
              </a:rPr>
              <a:t> Walsh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800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Mildred Lees Prize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performance in Paper 3, LCRS) 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Foteini-Stefania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Koumpa</a:t>
            </a:r>
            <a:endParaRPr lang="en-GB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GB" sz="1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David Livingstone Prize</a:t>
            </a:r>
            <a:r>
              <a:rPr lang="en-GB" sz="1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Ramachandran</a:t>
            </a:r>
            <a:endParaRPr lang="en-GB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performance in Paper 4, FCP) </a:t>
            </a:r>
            <a:r>
              <a:rPr lang="en-GB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Abigail Squire</a:t>
            </a:r>
            <a:r>
              <a:rPr lang="en-GB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	</a:t>
            </a:r>
            <a:endParaRPr lang="en-GB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4" eaLnBrk="1" hangingPunct="1">
              <a:lnSpc>
                <a:spcPct val="80000"/>
              </a:lnSpc>
            </a:pPr>
            <a:endParaRPr lang="en-GB" sz="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</a:pPr>
            <a:endParaRPr lang="en-GB" sz="4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Worshipful Society of Apothecaries of London Prize</a:t>
            </a:r>
            <a:r>
              <a:rPr lang="en-GB" sz="1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Hannah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Tullett</a:t>
            </a:r>
            <a:endParaRPr lang="en-GB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performance in Paper 5, PBL)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Sandra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Halim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(Apothecaries Hall in November)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YEAR 1 EXAM PRIZES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569325" cy="5472112"/>
          </a:xfrm>
        </p:spPr>
        <p:txBody>
          <a:bodyPr/>
          <a:lstStyle/>
          <a:p>
            <a:pPr eaLnBrk="1" hangingPunct="1"/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	</a:t>
            </a:r>
            <a:r>
              <a:rPr lang="en-GB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Walsh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Ramachandran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(2nd 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Germaine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Chia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(3rd best overall performance in the Year 1 examinations)</a:t>
            </a:r>
            <a:endParaRPr lang="en-GB" sz="14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Burns Prize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1, LSS)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Walsh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Jong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Ahn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Zelie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Britton	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Mercers Prize</a:t>
            </a:r>
            <a:r>
              <a:rPr lang="en-GB" sz="1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2, MCD)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Walsh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800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  <a:cs typeface="Arial" charset="0"/>
              </a:rPr>
              <a:t>Mildred Lees Prize</a:t>
            </a:r>
            <a:r>
              <a:rPr lang="en-GB" sz="1200" dirty="0" smtClean="0"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latin typeface="Arial" charset="0"/>
                <a:cs typeface="Arial" charset="0"/>
              </a:rPr>
              <a:t>(best performance in Paper 3, LCRS) </a:t>
            </a:r>
            <a:r>
              <a:rPr lang="en-GB" sz="1200" dirty="0" smtClean="0"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latin typeface="Arial" charset="0"/>
                <a:cs typeface="Arial" charset="0"/>
              </a:rPr>
              <a:t>Stefania</a:t>
            </a:r>
            <a:r>
              <a:rPr lang="en-GB" sz="1800" b="1" dirty="0" smtClean="0"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latin typeface="Arial" charset="0"/>
                <a:cs typeface="Arial" charset="0"/>
              </a:rPr>
              <a:t>Koumpa</a:t>
            </a:r>
            <a:endParaRPr lang="en-GB" sz="1800" b="1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GB" sz="1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200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David Livingstone Prize</a:t>
            </a:r>
            <a:r>
              <a:rPr lang="en-GB" sz="1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Ramachandran</a:t>
            </a:r>
            <a:endParaRPr lang="en-GB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performance in Paper 4, FCP) </a:t>
            </a:r>
            <a:r>
              <a:rPr lang="en-GB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Abigail Squire</a:t>
            </a:r>
            <a:r>
              <a:rPr lang="en-GB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	</a:t>
            </a:r>
            <a:endParaRPr lang="en-GB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4" eaLnBrk="1" hangingPunct="1">
              <a:lnSpc>
                <a:spcPct val="80000"/>
              </a:lnSpc>
            </a:pPr>
            <a:endParaRPr lang="en-GB" sz="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</a:pPr>
            <a:endParaRPr lang="en-GB" sz="4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Worshipful Society of Apothecaries of London Prize</a:t>
            </a:r>
            <a:r>
              <a:rPr lang="en-GB" sz="1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Hannah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Tullett</a:t>
            </a:r>
            <a:endParaRPr lang="en-GB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performance in Paper 5, PBL)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Sandra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Halim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(Apothecaries Hall in November)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YEAR 1 EXAM PRIZES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569325" cy="5472112"/>
          </a:xfrm>
        </p:spPr>
        <p:txBody>
          <a:bodyPr/>
          <a:lstStyle/>
          <a:p>
            <a:pPr eaLnBrk="1" hangingPunct="1"/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	</a:t>
            </a:r>
            <a:r>
              <a:rPr lang="en-GB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Walsh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Ramachandran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(2nd 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Germaine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Chia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(3rd best overall performance in the Year 1 examinations)</a:t>
            </a:r>
            <a:endParaRPr lang="en-GB" sz="14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Burns Prize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1, LSS)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Walsh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Jong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Ahn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Zelie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Britton	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Mercers Prize</a:t>
            </a:r>
            <a:r>
              <a:rPr lang="en-GB" sz="1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2, MCD)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Walsh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Mildred Lees Prize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3, LCRS)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Stefania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Koumpa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GB" sz="1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200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  <a:cs typeface="Arial" charset="0"/>
              </a:rPr>
              <a:t>David Livingstone Prize</a:t>
            </a:r>
            <a:r>
              <a:rPr lang="en-GB" sz="1200" b="1" dirty="0" smtClean="0">
                <a:latin typeface="Arial" charset="0"/>
                <a:cs typeface="Arial" charset="0"/>
              </a:rPr>
              <a:t> </a:t>
            </a:r>
            <a:r>
              <a:rPr lang="en-GB" sz="1200" dirty="0" smtClean="0">
                <a:latin typeface="Arial" charset="0"/>
                <a:cs typeface="Arial" charset="0"/>
              </a:rPr>
              <a:t>			</a:t>
            </a:r>
            <a:r>
              <a:rPr lang="en-GB" sz="1800" b="1" dirty="0" err="1" smtClean="0"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latin typeface="Arial" charset="0"/>
                <a:cs typeface="Arial" charset="0"/>
              </a:rPr>
              <a:t>Ramachandran</a:t>
            </a:r>
            <a:endParaRPr lang="en-GB" sz="1800" b="1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GB" sz="1400" dirty="0" smtClean="0">
                <a:latin typeface="Arial" charset="0"/>
                <a:cs typeface="Arial" charset="0"/>
              </a:rPr>
              <a:t>(best performance in Paper 4, FCP) </a:t>
            </a:r>
            <a:r>
              <a:rPr lang="en-GB" sz="1400" b="1" dirty="0" smtClean="0">
                <a:latin typeface="Arial" charset="0"/>
                <a:cs typeface="Arial" charset="0"/>
              </a:rPr>
              <a:t>			</a:t>
            </a:r>
            <a:r>
              <a:rPr lang="en-GB" sz="1800" b="1" dirty="0" smtClean="0">
                <a:latin typeface="Arial" charset="0"/>
                <a:cs typeface="Arial" charset="0"/>
              </a:rPr>
              <a:t>Abigail Squire</a:t>
            </a:r>
            <a:r>
              <a:rPr lang="en-GB" sz="1400" b="1" dirty="0" smtClean="0">
                <a:latin typeface="Arial" charset="0"/>
                <a:cs typeface="Arial" charset="0"/>
              </a:rPr>
              <a:t>				</a:t>
            </a:r>
            <a:endParaRPr lang="en-GB" sz="1800" b="1" dirty="0" smtClean="0">
              <a:latin typeface="Arial" charset="0"/>
              <a:cs typeface="Arial" charset="0"/>
            </a:endParaRPr>
          </a:p>
          <a:p>
            <a:pPr lvl="4" eaLnBrk="1" hangingPunct="1">
              <a:lnSpc>
                <a:spcPct val="80000"/>
              </a:lnSpc>
            </a:pPr>
            <a:endParaRPr lang="en-GB" sz="200" dirty="0" smtClean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</a:pPr>
            <a:endParaRPr lang="en-GB" sz="400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Worshipful Society of Apothecaries of London Prize</a:t>
            </a:r>
            <a:r>
              <a:rPr lang="en-GB" sz="1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Hannah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Tullett</a:t>
            </a:r>
            <a:endParaRPr lang="en-GB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performance in Paper 5, PBL)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Sandra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Halim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(Apothecaries Hall in November)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YEAR 1 EXAM PRIZES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569325" cy="5472112"/>
          </a:xfrm>
        </p:spPr>
        <p:txBody>
          <a:bodyPr/>
          <a:lstStyle/>
          <a:p>
            <a:pPr eaLnBrk="1" hangingPunct="1"/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	</a:t>
            </a:r>
            <a:r>
              <a:rPr lang="en-GB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Walsh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Ramachandran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(2nd 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Germaine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Chia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(3rd best overall performance in the Year 1 examinations)</a:t>
            </a:r>
            <a:endParaRPr lang="en-GB" sz="14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Burns Prize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1, LSS)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Walsh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Jong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Ahn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Zelie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Britton	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Mercers Prize</a:t>
            </a:r>
            <a:r>
              <a:rPr lang="en-GB" sz="1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2, MCD)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Walsh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Mildred Lees Prize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3, LCRS)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Stefania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Koumpa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GB" sz="14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2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David Livingstone Prize</a:t>
            </a:r>
            <a:r>
              <a:rPr lang="en-GB" sz="1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Ramachandran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4, FCP) </a:t>
            </a:r>
            <a:r>
              <a:rPr lang="en-GB" sz="1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Abigail Squire</a:t>
            </a:r>
            <a:r>
              <a:rPr lang="en-GB" sz="1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4" eaLnBrk="1" hangingPunct="1">
              <a:lnSpc>
                <a:spcPct val="80000"/>
              </a:lnSpc>
            </a:pPr>
            <a:endParaRPr lang="en-GB" sz="2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</a:pPr>
            <a:endParaRPr lang="en-GB" sz="400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  <a:cs typeface="Arial" charset="0"/>
              </a:rPr>
              <a:t>Worshipful Society of Apothecaries of London Prize</a:t>
            </a:r>
            <a:r>
              <a:rPr lang="en-GB" sz="1200" b="1" dirty="0" smtClean="0">
                <a:latin typeface="Arial" charset="0"/>
                <a:cs typeface="Arial" charset="0"/>
              </a:rPr>
              <a:t> 	</a:t>
            </a:r>
            <a:r>
              <a:rPr lang="en-GB" sz="1800" b="1" dirty="0" smtClean="0">
                <a:latin typeface="Arial" charset="0"/>
                <a:cs typeface="Arial" charset="0"/>
              </a:rPr>
              <a:t>Hannah </a:t>
            </a:r>
            <a:r>
              <a:rPr lang="en-GB" sz="1800" b="1" dirty="0" err="1" smtClean="0">
                <a:latin typeface="Arial" charset="0"/>
                <a:cs typeface="Arial" charset="0"/>
              </a:rPr>
              <a:t>Tullett</a:t>
            </a:r>
            <a:endParaRPr lang="en-GB" sz="1800" b="1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200" dirty="0" smtClean="0"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latin typeface="Arial" charset="0"/>
                <a:cs typeface="Arial" charset="0"/>
              </a:rPr>
              <a:t>(best performance in Paper 5, PBL)</a:t>
            </a:r>
            <a:r>
              <a:rPr lang="en-GB" sz="1200" dirty="0" smtClean="0">
                <a:latin typeface="Arial" charset="0"/>
                <a:cs typeface="Arial" charset="0"/>
              </a:rPr>
              <a:t>				</a:t>
            </a:r>
            <a:r>
              <a:rPr lang="en-GB" sz="1800" b="1" dirty="0" smtClean="0">
                <a:latin typeface="Arial" charset="0"/>
                <a:cs typeface="Arial" charset="0"/>
              </a:rPr>
              <a:t>Sandra </a:t>
            </a:r>
            <a:r>
              <a:rPr lang="en-GB" sz="1800" b="1" dirty="0" err="1" smtClean="0">
                <a:latin typeface="Arial" charset="0"/>
                <a:cs typeface="Arial" charset="0"/>
              </a:rPr>
              <a:t>Halim</a:t>
            </a:r>
            <a:endParaRPr lang="en-GB" sz="12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	(Apothecaries Hall in November)</a:t>
            </a:r>
            <a:endParaRPr lang="en-GB" sz="1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229600" cy="706437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Year 2 Themes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764704"/>
            <a:ext cx="8424167" cy="5759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MCD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>
                <a:latin typeface="Arial" charset="0"/>
                <a:cs typeface="Arial" charset="0"/>
              </a:rPr>
              <a:t>Haematology, Diagnostics, Cancer, Microbiology, Immunology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LCRS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dirty="0" smtClean="0">
                <a:latin typeface="Arial" charset="0"/>
                <a:cs typeface="Arial" charset="0"/>
              </a:rPr>
              <a:t>Human life cycle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dirty="0" smtClean="0">
                <a:latin typeface="Arial" charset="0"/>
                <a:cs typeface="Arial" charset="0"/>
              </a:rPr>
              <a:t>Endocrinology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dirty="0" smtClean="0">
                <a:latin typeface="Arial" charset="0"/>
                <a:cs typeface="Arial" charset="0"/>
              </a:rPr>
              <a:t>Pharmacology and therapeutics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dirty="0" smtClean="0">
                <a:latin typeface="Arial" charset="0"/>
                <a:cs typeface="Arial" charset="0"/>
              </a:rPr>
              <a:t>Musculoskeletal system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dirty="0" smtClean="0">
                <a:latin typeface="Arial" charset="0"/>
                <a:cs typeface="Arial" charset="0"/>
              </a:rPr>
              <a:t>Neuroscience and mental health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dirty="0" smtClean="0">
                <a:latin typeface="Arial" charset="0"/>
                <a:cs typeface="Arial" charset="0"/>
              </a:rPr>
              <a:t>Anatomy of limbs, head, neck and spine</a:t>
            </a:r>
          </a:p>
          <a:p>
            <a:pPr lvl="2" eaLnBrk="1" hangingPunct="1">
              <a:lnSpc>
                <a:spcPct val="80000"/>
              </a:lnSpc>
            </a:pPr>
            <a:endParaRPr lang="en-GB" sz="16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FCP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>
                <a:latin typeface="Arial" charset="0"/>
                <a:cs typeface="Arial" charset="0"/>
              </a:rPr>
              <a:t>Clinical communication, medical ethics</a:t>
            </a:r>
          </a:p>
          <a:p>
            <a:pPr lvl="1" eaLnBrk="1" hangingPunct="1">
              <a:lnSpc>
                <a:spcPct val="80000"/>
              </a:lnSpc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Dr and Patient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>
                <a:latin typeface="Arial" charset="0"/>
                <a:cs typeface="Arial" charset="0"/>
              </a:rPr>
              <a:t>Problem based learning (PBL) and personal and professional development (PPD)</a:t>
            </a:r>
          </a:p>
          <a:p>
            <a:pPr lvl="1" eaLnBrk="1" hangingPunct="1">
              <a:lnSpc>
                <a:spcPct val="80000"/>
              </a:lnSpc>
            </a:pPr>
            <a:endParaRPr lang="en-GB" sz="16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Science and Patient</a:t>
            </a:r>
          </a:p>
          <a:p>
            <a:pPr lvl="1" eaLnBrk="1" hangingPunct="1"/>
            <a:r>
              <a:rPr lang="en-GB" sz="1600" dirty="0" smtClean="0">
                <a:latin typeface="Arial" charset="0"/>
                <a:cs typeface="Arial" charset="0"/>
              </a:rPr>
              <a:t>Water and electrolyte balance, cardio-respiratory performance, drugs and the hospitalised patient, normal and abnormal nutrition, physiology of infection</a:t>
            </a:r>
          </a:p>
          <a:p>
            <a:pPr lvl="1" eaLnBrk="1" hangingPunct="1">
              <a:lnSpc>
                <a:spcPct val="80000"/>
              </a:lnSpc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YEAR 1 EXAM PRIZES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569325" cy="5472112"/>
          </a:xfrm>
        </p:spPr>
        <p:txBody>
          <a:bodyPr/>
          <a:lstStyle/>
          <a:p>
            <a:pPr eaLnBrk="1" hangingPunct="1"/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	</a:t>
            </a:r>
            <a:r>
              <a:rPr lang="en-GB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Walsh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Ramachandran</a:t>
            </a:r>
            <a:endParaRPr lang="en-GB" sz="1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(2nd 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1800" b="1" dirty="0" smtClean="0">
                <a:latin typeface="Arial" charset="0"/>
                <a:cs typeface="Arial" charset="0"/>
              </a:rPr>
              <a:t>Martin J Turner Scholarship Prize</a:t>
            </a:r>
            <a:r>
              <a:rPr lang="en-GB" sz="1600" dirty="0" smtClean="0">
                <a:latin typeface="Arial" charset="0"/>
                <a:cs typeface="Arial" charset="0"/>
              </a:rPr>
              <a:t> 		</a:t>
            </a:r>
            <a:r>
              <a:rPr lang="en-GB" sz="1800" b="1" dirty="0" smtClean="0">
                <a:latin typeface="Arial" charset="0"/>
                <a:cs typeface="Arial" charset="0"/>
              </a:rPr>
              <a:t>Germaine </a:t>
            </a:r>
            <a:r>
              <a:rPr lang="en-GB" sz="1800" b="1" dirty="0" err="1" smtClean="0">
                <a:latin typeface="Arial" charset="0"/>
                <a:cs typeface="Arial" charset="0"/>
              </a:rPr>
              <a:t>Chia</a:t>
            </a:r>
            <a:r>
              <a:rPr lang="en-GB" sz="1800" b="1" dirty="0" smtClean="0">
                <a:latin typeface="Arial" charset="0"/>
                <a:cs typeface="Arial" charset="0"/>
              </a:rPr>
              <a:t> </a:t>
            </a:r>
            <a:r>
              <a:rPr lang="en-GB" sz="1600" dirty="0" smtClean="0"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latin typeface="Arial" charset="0"/>
                <a:cs typeface="Arial" charset="0"/>
              </a:rPr>
            </a:br>
            <a:r>
              <a:rPr lang="en-GB" sz="1400" dirty="0" smtClean="0">
                <a:latin typeface="Arial" charset="0"/>
                <a:cs typeface="Arial" charset="0"/>
              </a:rPr>
              <a:t>(3rd best overall performance in the Year 1 examinations)</a:t>
            </a:r>
            <a:endParaRPr lang="en-GB" sz="1400" b="1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Burns Prize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1, LSS)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Walsh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Jong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Ahn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Zelie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Britton	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Mercers Prize</a:t>
            </a:r>
            <a:r>
              <a:rPr lang="en-GB" sz="1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2, MCD)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Walsh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Mildred Lees Prize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3, LCRS)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Stefania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Koumpa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GB" sz="14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2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David Livingstone Prize</a:t>
            </a:r>
            <a:r>
              <a:rPr lang="en-GB" sz="1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Ramachandran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4, FCP) </a:t>
            </a:r>
            <a:r>
              <a:rPr lang="en-GB" sz="1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Abigail Squire</a:t>
            </a:r>
            <a:r>
              <a:rPr lang="en-GB" sz="1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4" eaLnBrk="1" hangingPunct="1">
              <a:lnSpc>
                <a:spcPct val="80000"/>
              </a:lnSpc>
            </a:pPr>
            <a:endParaRPr lang="en-GB" sz="2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</a:pPr>
            <a:endParaRPr lang="en-GB" sz="4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Worshipful Society of Apothecaries of London Prize</a:t>
            </a:r>
            <a:r>
              <a:rPr lang="en-GB" sz="1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	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Hannah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Tullett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5, PBL)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Sandra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Halim</a:t>
            </a:r>
            <a:endParaRPr lang="en-GB" sz="12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(Apothecaries Hall in November)</a:t>
            </a:r>
            <a:endParaRPr lang="en-GB" sz="12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YEAR 1 EXAM PRIZES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569325" cy="5472112"/>
          </a:xfrm>
        </p:spPr>
        <p:txBody>
          <a:bodyPr/>
          <a:lstStyle/>
          <a:p>
            <a:pPr eaLnBrk="1" hangingPunct="1"/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Martin J Turner Scholarship Prize	</a:t>
            </a:r>
            <a:r>
              <a:rPr lang="en-GB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Walsh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600" i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  <a:cs typeface="Arial" charset="0"/>
              </a:rPr>
              <a:t>Martin J Turner Scholarship Prize</a:t>
            </a:r>
            <a:r>
              <a:rPr lang="en-GB" sz="1200" dirty="0" smtClean="0">
                <a:latin typeface="Arial" charset="0"/>
                <a:cs typeface="Arial" charset="0"/>
              </a:rPr>
              <a:t> 		</a:t>
            </a:r>
            <a:r>
              <a:rPr lang="en-GB" sz="1800" b="1" dirty="0" err="1" smtClean="0"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latin typeface="Arial" charset="0"/>
                <a:cs typeface="Arial" charset="0"/>
              </a:rPr>
              <a:t>Ramachandran</a:t>
            </a:r>
            <a:endParaRPr lang="en-GB" sz="12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1200" dirty="0" smtClean="0"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latin typeface="Arial" charset="0"/>
                <a:cs typeface="Arial" charset="0"/>
              </a:rPr>
              <a:t>(2nd 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Germaine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Chia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(3rd best overall performance in the Year 1 examinations)</a:t>
            </a:r>
            <a:endParaRPr lang="en-GB" sz="14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8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Burns Prize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1, LSS)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Walsh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Jong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Ahn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Zelie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Britton	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Mercers Prize</a:t>
            </a:r>
            <a:r>
              <a:rPr lang="en-GB" sz="1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2, MCD)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Walsh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Mildred Lees Prize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3, LCRS)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Stefania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Koumpa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GB" sz="14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2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David Livingstone Prize</a:t>
            </a:r>
            <a:r>
              <a:rPr lang="en-GB" sz="1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Ramachandran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4, FCP) </a:t>
            </a:r>
            <a:r>
              <a:rPr lang="en-GB" sz="1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Abigail Squire</a:t>
            </a:r>
            <a:r>
              <a:rPr lang="en-GB" sz="1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4" eaLnBrk="1" hangingPunct="1">
              <a:lnSpc>
                <a:spcPct val="80000"/>
              </a:lnSpc>
            </a:pPr>
            <a:endParaRPr lang="en-GB" sz="2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</a:pPr>
            <a:endParaRPr lang="en-GB" sz="4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Worshipful Society of Apothecaries of London Prize</a:t>
            </a:r>
            <a:r>
              <a:rPr lang="en-GB" sz="1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	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Hannah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Tullett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5, PBL)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Sandra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Halim</a:t>
            </a:r>
            <a:endParaRPr lang="en-GB" sz="12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(Apothecaries Hall in November)</a:t>
            </a:r>
            <a:endParaRPr lang="en-GB" sz="12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YEAR 1 EXAM PRIZES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569325" cy="5472112"/>
          </a:xfrm>
        </p:spPr>
        <p:txBody>
          <a:bodyPr/>
          <a:lstStyle/>
          <a:p>
            <a:pPr eaLnBrk="1" hangingPunct="1"/>
            <a:r>
              <a:rPr lang="en-GB" sz="1800" b="1" dirty="0" smtClean="0">
                <a:latin typeface="Arial" charset="0"/>
                <a:cs typeface="Arial" charset="0"/>
              </a:rPr>
              <a:t>Martin J Turner Scholarship Prize	</a:t>
            </a:r>
            <a:r>
              <a:rPr lang="en-GB" sz="1600" b="1" dirty="0" smtClean="0"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latin typeface="Arial" charset="0"/>
                <a:cs typeface="Arial" charset="0"/>
              </a:rPr>
              <a:t> Walsh</a:t>
            </a:r>
            <a:r>
              <a:rPr lang="en-GB" sz="1600" dirty="0" smtClean="0"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latin typeface="Arial" charset="0"/>
                <a:cs typeface="Arial" charset="0"/>
              </a:rPr>
            </a:br>
            <a:r>
              <a:rPr lang="en-GB" sz="1400" dirty="0" smtClean="0">
                <a:latin typeface="Arial" charset="0"/>
                <a:cs typeface="Arial" charset="0"/>
              </a:rPr>
              <a:t>(best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600" i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Ramachandran</a:t>
            </a:r>
            <a:endParaRPr lang="en-GB" sz="12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(2nd 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Martin J Turner Scholarship Prize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		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Germaine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Chia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(3rd best overall performance in the Year 1 examinations)</a:t>
            </a:r>
            <a:endParaRPr lang="en-GB" sz="14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8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Burns Prize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1, LSS)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Walsh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Jong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Ahn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Zelie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Britton	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Mercers Prize</a:t>
            </a:r>
            <a:r>
              <a:rPr lang="en-GB" sz="1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2, MCD)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Walsh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Mildred Lees Prize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3, LCRS)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Stefania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Koumpa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GB" sz="14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2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David Livingstone Prize</a:t>
            </a:r>
            <a:r>
              <a:rPr lang="en-GB" sz="1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Ramachandran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4, FCP) </a:t>
            </a:r>
            <a:r>
              <a:rPr lang="en-GB" sz="1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Abigail Squire</a:t>
            </a:r>
            <a:r>
              <a:rPr lang="en-GB" sz="1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4" eaLnBrk="1" hangingPunct="1">
              <a:lnSpc>
                <a:spcPct val="80000"/>
              </a:lnSpc>
            </a:pPr>
            <a:endParaRPr lang="en-GB" sz="2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</a:pPr>
            <a:endParaRPr lang="en-GB" sz="4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Worshipful Society of Apothecaries of London Prize</a:t>
            </a:r>
            <a:r>
              <a:rPr lang="en-GB" sz="1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	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Hannah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Tullett</a:t>
            </a:r>
            <a:endParaRPr lang="en-GB" sz="18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(best performance in Paper 5, PBL)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			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Sandra </a:t>
            </a:r>
            <a:r>
              <a:rPr lang="en-GB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Halim</a:t>
            </a:r>
            <a:endParaRPr lang="en-GB" sz="12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	(Apothecaries Hall in November)</a:t>
            </a:r>
            <a:endParaRPr lang="en-GB" sz="1200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YEAR 1 EXAM PRIZES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569325" cy="5472112"/>
          </a:xfrm>
        </p:spPr>
        <p:txBody>
          <a:bodyPr/>
          <a:lstStyle/>
          <a:p>
            <a:pPr eaLnBrk="1" hangingPunct="1"/>
            <a:r>
              <a:rPr lang="en-GB" sz="1800" b="1" dirty="0" smtClean="0">
                <a:latin typeface="Arial" charset="0"/>
                <a:cs typeface="Arial" charset="0"/>
              </a:rPr>
              <a:t>Martin J Turner Scholarship Prize	</a:t>
            </a:r>
            <a:r>
              <a:rPr lang="en-GB" sz="1600" b="1" dirty="0" smtClean="0"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latin typeface="Arial" charset="0"/>
                <a:cs typeface="Arial" charset="0"/>
              </a:rPr>
              <a:t> Walsh</a:t>
            </a:r>
            <a:r>
              <a:rPr lang="en-GB" sz="1600" dirty="0" smtClean="0"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latin typeface="Arial" charset="0"/>
                <a:cs typeface="Arial" charset="0"/>
              </a:rPr>
            </a:br>
            <a:r>
              <a:rPr lang="en-GB" sz="1400" dirty="0" smtClean="0">
                <a:latin typeface="Arial" charset="0"/>
                <a:cs typeface="Arial" charset="0"/>
              </a:rPr>
              <a:t>(best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600" i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  <a:cs typeface="Arial" charset="0"/>
              </a:rPr>
              <a:t>Martin J Turner Scholarship Prize</a:t>
            </a:r>
            <a:r>
              <a:rPr lang="en-GB" sz="1200" dirty="0" smtClean="0">
                <a:latin typeface="Arial" charset="0"/>
                <a:cs typeface="Arial" charset="0"/>
              </a:rPr>
              <a:t> 		</a:t>
            </a:r>
            <a:r>
              <a:rPr lang="en-GB" sz="1800" b="1" dirty="0" err="1" smtClean="0"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latin typeface="Arial" charset="0"/>
                <a:cs typeface="Arial" charset="0"/>
              </a:rPr>
              <a:t>Ramachandran</a:t>
            </a:r>
            <a:endParaRPr lang="en-GB" sz="12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1200" dirty="0" smtClean="0"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latin typeface="Arial" charset="0"/>
                <a:cs typeface="Arial" charset="0"/>
              </a:rPr>
              <a:t>(2nd best overall performance in the Year 1 examinations)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1800" b="1" dirty="0" smtClean="0">
                <a:latin typeface="Arial" charset="0"/>
                <a:cs typeface="Arial" charset="0"/>
              </a:rPr>
              <a:t>Martin J Turner Scholarship Prize</a:t>
            </a:r>
            <a:r>
              <a:rPr lang="en-GB" sz="1600" dirty="0" smtClean="0">
                <a:latin typeface="Arial" charset="0"/>
                <a:cs typeface="Arial" charset="0"/>
              </a:rPr>
              <a:t> 		</a:t>
            </a:r>
            <a:r>
              <a:rPr lang="en-GB" sz="1800" b="1" dirty="0" smtClean="0">
                <a:latin typeface="Arial" charset="0"/>
                <a:cs typeface="Arial" charset="0"/>
              </a:rPr>
              <a:t>Germaine </a:t>
            </a:r>
            <a:r>
              <a:rPr lang="en-GB" sz="1800" b="1" dirty="0" err="1" smtClean="0">
                <a:latin typeface="Arial" charset="0"/>
                <a:cs typeface="Arial" charset="0"/>
              </a:rPr>
              <a:t>Chia</a:t>
            </a:r>
            <a:r>
              <a:rPr lang="en-GB" sz="1800" b="1" dirty="0" smtClean="0">
                <a:latin typeface="Arial" charset="0"/>
                <a:cs typeface="Arial" charset="0"/>
              </a:rPr>
              <a:t> </a:t>
            </a:r>
            <a:r>
              <a:rPr lang="en-GB" sz="1600" dirty="0" smtClean="0"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latin typeface="Arial" charset="0"/>
                <a:cs typeface="Arial" charset="0"/>
              </a:rPr>
            </a:br>
            <a:r>
              <a:rPr lang="en-GB" sz="1400" dirty="0" smtClean="0">
                <a:latin typeface="Arial" charset="0"/>
                <a:cs typeface="Arial" charset="0"/>
              </a:rPr>
              <a:t>(3rd best overall performance in the Year 1 examinations)</a:t>
            </a:r>
            <a:endParaRPr lang="en-GB" sz="1400" b="1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  <a:cs typeface="Arial" charset="0"/>
              </a:rPr>
              <a:t>Burns Prize</a:t>
            </a:r>
            <a:r>
              <a:rPr lang="en-GB" sz="1200" dirty="0" smtClean="0"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latin typeface="Arial" charset="0"/>
                <a:cs typeface="Arial" charset="0"/>
              </a:rPr>
              <a:t>(best performance in Paper 1, LSS)</a:t>
            </a:r>
            <a:r>
              <a:rPr lang="en-GB" sz="1200" dirty="0" smtClean="0">
                <a:latin typeface="Arial" charset="0"/>
                <a:cs typeface="Arial" charset="0"/>
              </a:rPr>
              <a:t>		</a:t>
            </a:r>
            <a:r>
              <a:rPr lang="en-GB" sz="1800" b="1" dirty="0" err="1" smtClean="0"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latin typeface="Arial" charset="0"/>
                <a:cs typeface="Arial" charset="0"/>
              </a:rPr>
              <a:t> Walsh</a:t>
            </a:r>
            <a:r>
              <a:rPr lang="en-GB" sz="1200" dirty="0" smtClean="0"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latin typeface="Arial" charset="0"/>
                <a:cs typeface="Arial" charset="0"/>
              </a:rPr>
              <a:t>Jong</a:t>
            </a:r>
            <a:r>
              <a:rPr lang="en-GB" sz="1800" b="1" dirty="0" smtClean="0"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latin typeface="Arial" charset="0"/>
                <a:cs typeface="Arial" charset="0"/>
              </a:rPr>
              <a:t>Ahn</a:t>
            </a:r>
            <a:r>
              <a:rPr lang="en-GB" sz="1200" dirty="0" smtClean="0">
                <a:latin typeface="Arial" charset="0"/>
                <a:cs typeface="Arial" charset="0"/>
              </a:rPr>
              <a:t>								</a:t>
            </a:r>
            <a:r>
              <a:rPr lang="en-GB" sz="1800" b="1" dirty="0" err="1" smtClean="0">
                <a:latin typeface="Arial" charset="0"/>
                <a:cs typeface="Arial" charset="0"/>
              </a:rPr>
              <a:t>Zelie</a:t>
            </a:r>
            <a:r>
              <a:rPr lang="en-GB" sz="1800" b="1" dirty="0" smtClean="0">
                <a:latin typeface="Arial" charset="0"/>
                <a:cs typeface="Arial" charset="0"/>
              </a:rPr>
              <a:t> Britton	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  <a:cs typeface="Arial" charset="0"/>
              </a:rPr>
              <a:t>Mercers Prize</a:t>
            </a:r>
            <a:r>
              <a:rPr lang="en-GB" sz="1200" b="1" dirty="0" smtClean="0"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latin typeface="Arial" charset="0"/>
                <a:cs typeface="Arial" charset="0"/>
              </a:rPr>
              <a:t>(best performance in Paper 2, MCD) </a:t>
            </a:r>
            <a:r>
              <a:rPr lang="en-GB" sz="1200" dirty="0" smtClean="0"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latin typeface="Arial" charset="0"/>
                <a:cs typeface="Arial" charset="0"/>
              </a:rPr>
              <a:t>Caoimhe</a:t>
            </a:r>
            <a:r>
              <a:rPr lang="en-GB" sz="1800" b="1" dirty="0" smtClean="0">
                <a:latin typeface="Arial" charset="0"/>
                <a:cs typeface="Arial" charset="0"/>
              </a:rPr>
              <a:t> Walsh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800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  <a:cs typeface="Arial" charset="0"/>
              </a:rPr>
              <a:t>Mildred Lees Prize</a:t>
            </a:r>
            <a:r>
              <a:rPr lang="en-GB" sz="1200" dirty="0" smtClean="0">
                <a:latin typeface="Arial" charset="0"/>
                <a:cs typeface="Arial" charset="0"/>
              </a:rPr>
              <a:t> </a:t>
            </a:r>
            <a:r>
              <a:rPr lang="en-GB" sz="1400" dirty="0" smtClean="0">
                <a:latin typeface="Arial" charset="0"/>
                <a:cs typeface="Arial" charset="0"/>
              </a:rPr>
              <a:t>(best performance in Paper 3, LCRS) </a:t>
            </a:r>
            <a:r>
              <a:rPr lang="en-GB" sz="1200" dirty="0" smtClean="0">
                <a:latin typeface="Arial" charset="0"/>
                <a:cs typeface="Arial" charset="0"/>
              </a:rPr>
              <a:t>	</a:t>
            </a:r>
            <a:r>
              <a:rPr lang="en-GB" sz="1800" b="1" dirty="0" err="1" smtClean="0">
                <a:latin typeface="Arial" charset="0"/>
                <a:cs typeface="Arial" charset="0"/>
              </a:rPr>
              <a:t>Stefania</a:t>
            </a:r>
            <a:r>
              <a:rPr lang="en-GB" sz="1800" b="1" dirty="0" smtClean="0"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latin typeface="Arial" charset="0"/>
                <a:cs typeface="Arial" charset="0"/>
              </a:rPr>
              <a:t>Koumpa</a:t>
            </a:r>
            <a:endParaRPr lang="en-GB" sz="1800" b="1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GB" sz="1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200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  <a:cs typeface="Arial" charset="0"/>
              </a:rPr>
              <a:t>David Livingstone Prize</a:t>
            </a:r>
            <a:r>
              <a:rPr lang="en-GB" sz="1200" b="1" dirty="0" smtClean="0">
                <a:latin typeface="Arial" charset="0"/>
                <a:cs typeface="Arial" charset="0"/>
              </a:rPr>
              <a:t> </a:t>
            </a:r>
            <a:r>
              <a:rPr lang="en-GB" sz="1200" dirty="0" smtClean="0">
                <a:latin typeface="Arial" charset="0"/>
                <a:cs typeface="Arial" charset="0"/>
              </a:rPr>
              <a:t>			</a:t>
            </a:r>
            <a:r>
              <a:rPr lang="en-GB" sz="1800" b="1" dirty="0" err="1" smtClean="0">
                <a:latin typeface="Arial" charset="0"/>
                <a:cs typeface="Arial" charset="0"/>
              </a:rPr>
              <a:t>Sanjeev</a:t>
            </a:r>
            <a:r>
              <a:rPr lang="en-GB" sz="1800" b="1" dirty="0" smtClean="0"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latin typeface="Arial" charset="0"/>
                <a:cs typeface="Arial" charset="0"/>
              </a:rPr>
              <a:t>Ramachandran</a:t>
            </a:r>
            <a:endParaRPr lang="en-GB" sz="1800" b="1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GB" sz="1400" dirty="0" smtClean="0">
                <a:latin typeface="Arial" charset="0"/>
                <a:cs typeface="Arial" charset="0"/>
              </a:rPr>
              <a:t>(best performance in Paper 4, FCP) </a:t>
            </a:r>
            <a:r>
              <a:rPr lang="en-GB" sz="1400" b="1" dirty="0" smtClean="0">
                <a:latin typeface="Arial" charset="0"/>
                <a:cs typeface="Arial" charset="0"/>
              </a:rPr>
              <a:t>			</a:t>
            </a:r>
            <a:r>
              <a:rPr lang="en-GB" sz="1800" b="1" dirty="0" smtClean="0">
                <a:latin typeface="Arial" charset="0"/>
                <a:cs typeface="Arial" charset="0"/>
              </a:rPr>
              <a:t>Abigail Squire</a:t>
            </a:r>
            <a:r>
              <a:rPr lang="en-GB" sz="1400" b="1" dirty="0" smtClean="0">
                <a:latin typeface="Arial" charset="0"/>
                <a:cs typeface="Arial" charset="0"/>
              </a:rPr>
              <a:t>				</a:t>
            </a:r>
            <a:endParaRPr lang="en-GB" sz="1800" b="1" dirty="0" smtClean="0">
              <a:latin typeface="Arial" charset="0"/>
              <a:cs typeface="Arial" charset="0"/>
            </a:endParaRPr>
          </a:p>
          <a:p>
            <a:pPr lvl="4" eaLnBrk="1" hangingPunct="1">
              <a:lnSpc>
                <a:spcPct val="80000"/>
              </a:lnSpc>
            </a:pPr>
            <a:endParaRPr lang="en-GB" sz="200" dirty="0" smtClean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</a:pPr>
            <a:endParaRPr lang="en-GB" sz="400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  <a:cs typeface="Arial" charset="0"/>
              </a:rPr>
              <a:t>Worshipful Society of Apothecaries of London Prize</a:t>
            </a:r>
            <a:r>
              <a:rPr lang="en-GB" sz="1200" b="1" dirty="0" smtClean="0">
                <a:latin typeface="Arial" charset="0"/>
                <a:cs typeface="Arial" charset="0"/>
              </a:rPr>
              <a:t> 	</a:t>
            </a:r>
            <a:r>
              <a:rPr lang="en-GB" sz="1800" b="1" dirty="0" smtClean="0">
                <a:latin typeface="Arial" charset="0"/>
                <a:cs typeface="Arial" charset="0"/>
              </a:rPr>
              <a:t>Hannah </a:t>
            </a:r>
            <a:r>
              <a:rPr lang="en-GB" sz="1800" b="1" dirty="0" err="1" smtClean="0">
                <a:latin typeface="Arial" charset="0"/>
                <a:cs typeface="Arial" charset="0"/>
              </a:rPr>
              <a:t>Tullett</a:t>
            </a:r>
            <a:endParaRPr lang="en-GB" sz="1800" b="1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200" dirty="0" smtClean="0">
                <a:latin typeface="Arial" charset="0"/>
                <a:cs typeface="Arial" charset="0"/>
              </a:rPr>
              <a:t>	</a:t>
            </a:r>
            <a:r>
              <a:rPr lang="en-GB" sz="1400" dirty="0" smtClean="0">
                <a:latin typeface="Arial" charset="0"/>
                <a:cs typeface="Arial" charset="0"/>
              </a:rPr>
              <a:t>(best performance in Paper 5, PBL)</a:t>
            </a:r>
            <a:r>
              <a:rPr lang="en-GB" sz="1200" dirty="0" smtClean="0">
                <a:latin typeface="Arial" charset="0"/>
                <a:cs typeface="Arial" charset="0"/>
              </a:rPr>
              <a:t>				</a:t>
            </a:r>
            <a:r>
              <a:rPr lang="en-GB" sz="1800" b="1" dirty="0" smtClean="0">
                <a:latin typeface="Arial" charset="0"/>
                <a:cs typeface="Arial" charset="0"/>
              </a:rPr>
              <a:t>Sandra </a:t>
            </a:r>
            <a:r>
              <a:rPr lang="en-GB" sz="1800" b="1" dirty="0" err="1" smtClean="0">
                <a:latin typeface="Arial" charset="0"/>
                <a:cs typeface="Arial" charset="0"/>
              </a:rPr>
              <a:t>Halim</a:t>
            </a:r>
            <a:endParaRPr lang="en-GB" sz="12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	(Apothecaries Hall in November)</a:t>
            </a:r>
            <a:endParaRPr lang="en-GB" sz="1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95513" y="3716338"/>
            <a:ext cx="4679950" cy="158432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0070C0"/>
                </a:solidFill>
                <a:latin typeface="Arial" charset="0"/>
                <a:cs typeface="Arial" charset="0"/>
              </a:rPr>
              <a:t>GOOD LUCK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556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Enjoy!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Work hard – Play (not too)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706437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Year 2 Examinations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8424167" cy="5759450"/>
          </a:xfrm>
        </p:spPr>
        <p:txBody>
          <a:bodyPr/>
          <a:lstStyle/>
          <a:p>
            <a:pPr eaLnBrk="1" hangingPunct="1"/>
            <a:r>
              <a:rPr lang="en-GB" sz="2400" dirty="0" smtClean="0">
                <a:latin typeface="Arial" charset="0"/>
                <a:cs typeface="Arial" charset="0"/>
              </a:rPr>
              <a:t>Paper 1: Science and Patient </a:t>
            </a:r>
            <a:r>
              <a:rPr lang="en-GB" sz="2000" dirty="0" smtClean="0">
                <a:latin typeface="Arial" charset="0"/>
                <a:cs typeface="Arial" charset="0"/>
              </a:rPr>
              <a:t>(1 hour 45 </a:t>
            </a:r>
            <a:r>
              <a:rPr lang="en-GB" sz="2000" dirty="0" err="1" smtClean="0">
                <a:latin typeface="Arial" charset="0"/>
                <a:cs typeface="Arial" charset="0"/>
              </a:rPr>
              <a:t>mins</a:t>
            </a:r>
            <a:r>
              <a:rPr lang="en-GB" sz="2000" dirty="0" smtClean="0">
                <a:latin typeface="Arial" charset="0"/>
                <a:cs typeface="Arial" charset="0"/>
              </a:rPr>
              <a:t>)</a:t>
            </a:r>
          </a:p>
          <a:p>
            <a:pPr lvl="1" eaLnBrk="1" hangingPunct="1"/>
            <a:r>
              <a:rPr lang="en-GB" sz="1600" dirty="0" smtClean="0">
                <a:latin typeface="Arial" charset="0"/>
                <a:cs typeface="Arial" charset="0"/>
              </a:rPr>
              <a:t>Includes an essay question, and a component of in course assessment</a:t>
            </a:r>
          </a:p>
          <a:p>
            <a:pPr lvl="1" eaLnBrk="1" hangingPunct="1"/>
            <a:r>
              <a:rPr lang="en-GB" sz="1600" i="1" dirty="0" smtClean="0">
                <a:latin typeface="Arial" charset="0"/>
                <a:cs typeface="Arial" charset="0"/>
              </a:rPr>
              <a:t>There will be a 5% contribution from this examination score to your BSc degree classification in Year 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Paper 2: MCD </a:t>
            </a:r>
            <a:r>
              <a:rPr lang="en-GB" sz="2000" dirty="0" smtClean="0">
                <a:latin typeface="Arial" charset="0"/>
                <a:cs typeface="Arial" charset="0"/>
              </a:rPr>
              <a:t>(2 hours)</a:t>
            </a:r>
          </a:p>
          <a:p>
            <a:pPr lvl="2" eaLnBrk="1" hangingPunct="1">
              <a:lnSpc>
                <a:spcPct val="80000"/>
              </a:lnSpc>
              <a:buNone/>
            </a:pPr>
            <a:endParaRPr lang="en-GB" sz="16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Paper 3: LCRS </a:t>
            </a:r>
            <a:r>
              <a:rPr lang="en-GB" sz="2000" dirty="0" smtClean="0">
                <a:latin typeface="Arial" charset="0"/>
                <a:cs typeface="Arial" charset="0"/>
              </a:rPr>
              <a:t>(5 hours, 2 sections of  2.5 hours each)</a:t>
            </a:r>
            <a:r>
              <a:rPr lang="en-GB" sz="2000" baseline="30000" dirty="0" smtClean="0">
                <a:latin typeface="Arial" charset="0"/>
                <a:cs typeface="Arial" charset="0"/>
              </a:rPr>
              <a:t>*</a:t>
            </a:r>
            <a:endParaRPr lang="en-GB" sz="20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lvl="1" eaLnBrk="1" hangingPunct="1">
              <a:buNone/>
            </a:pPr>
            <a:r>
              <a:rPr lang="en-GB" sz="2400" baseline="30000" dirty="0" smtClean="0">
                <a:latin typeface="Arial" charset="0"/>
                <a:cs typeface="Arial" charset="0"/>
              </a:rPr>
              <a:t>*One overall mark based on the whole paper; in the event of a fail you are required to </a:t>
            </a:r>
            <a:r>
              <a:rPr lang="en-GB" sz="2400" baseline="30000" dirty="0" err="1" smtClean="0">
                <a:latin typeface="Arial" charset="0"/>
                <a:cs typeface="Arial" charset="0"/>
              </a:rPr>
              <a:t>resit</a:t>
            </a:r>
            <a:r>
              <a:rPr lang="en-GB" sz="2400" baseline="30000" dirty="0" smtClean="0">
                <a:latin typeface="Arial" charset="0"/>
                <a:cs typeface="Arial" charset="0"/>
              </a:rPr>
              <a:t> the whole paper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GB" sz="2400" baseline="300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GB" sz="2400" dirty="0" smtClean="0">
                <a:latin typeface="Arial" charset="0"/>
                <a:cs typeface="Arial" charset="0"/>
              </a:rPr>
              <a:t>(Other aspects of Year 2 will be assessed in Year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Welfare support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If needed, help is always available</a:t>
            </a:r>
          </a:p>
          <a:p>
            <a:pPr eaLnBrk="1" hangingPunct="1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Personal tutors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(inc. timetabled sessions)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GB" dirty="0" smtClean="0">
                <a:latin typeface="Arial" pitchFamily="34" charset="0"/>
                <a:cs typeface="Arial" pitchFamily="34" charset="0"/>
              </a:rPr>
              <a:t>Student Union welfare officers</a:t>
            </a:r>
          </a:p>
          <a:p>
            <a:pPr eaLnBrk="1" hangingPunct="1"/>
            <a:r>
              <a:rPr lang="en-GB" dirty="0" smtClean="0">
                <a:latin typeface="Arial" pitchFamily="34" charset="0"/>
                <a:cs typeface="Arial" pitchFamily="34" charset="0"/>
              </a:rPr>
              <a:t>Faculty senior tutors (Dr Mike Emerson)</a:t>
            </a:r>
          </a:p>
          <a:p>
            <a:pPr eaLnBrk="1" hangingPunct="1"/>
            <a:r>
              <a:rPr lang="en-GB" dirty="0" smtClean="0">
                <a:latin typeface="Arial" pitchFamily="34" charset="0"/>
                <a:cs typeface="Arial" pitchFamily="34" charset="0"/>
              </a:rPr>
              <a:t>College Tutors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4400" dirty="0">
                <a:solidFill>
                  <a:srgbClr val="0070C0"/>
                </a:solidFill>
              </a:rPr>
              <a:t>Professional behaviour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3568" y="1484784"/>
            <a:ext cx="8064896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3200" dirty="0" smtClean="0"/>
              <a:t>Politeness </a:t>
            </a:r>
            <a:r>
              <a:rPr lang="en-GB" sz="3200" dirty="0"/>
              <a:t>and </a:t>
            </a:r>
            <a:r>
              <a:rPr lang="en-GB" sz="3200" dirty="0" smtClean="0"/>
              <a:t>respect</a:t>
            </a:r>
            <a:endParaRPr lang="en-GB" sz="32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3200" dirty="0"/>
              <a:t>Appropriate dress </a:t>
            </a:r>
            <a:r>
              <a:rPr lang="en-GB" sz="3200" dirty="0" smtClean="0"/>
              <a:t>code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3200" dirty="0" smtClean="0"/>
              <a:t>Academic honesty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3200" dirty="0" smtClean="0"/>
              <a:t>Attendance: </a:t>
            </a:r>
            <a:r>
              <a:rPr lang="en-GB" sz="3200" b="1" i="1" dirty="0" smtClean="0"/>
              <a:t>ALL </a:t>
            </a:r>
            <a:r>
              <a:rPr lang="en-GB" sz="3200" dirty="0" smtClean="0"/>
              <a:t>teaching</a:t>
            </a:r>
            <a:endParaRPr lang="en-GB" sz="32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GB" sz="2800" dirty="0" smtClean="0"/>
              <a:t>Respect </a:t>
            </a:r>
            <a:r>
              <a:rPr lang="en-GB" sz="2800" dirty="0"/>
              <a:t>for teachers and peers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sz="2800" dirty="0" smtClean="0"/>
              <a:t>Registers </a:t>
            </a:r>
            <a:r>
              <a:rPr lang="en-GB" sz="2800" i="1" dirty="0" smtClean="0"/>
              <a:t>(keep to assigned groups)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sz="2800" dirty="0" smtClean="0"/>
              <a:t>Penalties for non-attendance </a:t>
            </a:r>
            <a:r>
              <a:rPr lang="en-GB" sz="2800" i="1" dirty="0" smtClean="0"/>
              <a:t>(without accepted reason)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GB" sz="2800" i="1" dirty="0" smtClean="0">
              <a:solidFill>
                <a:srgbClr val="0070C0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GB" sz="2800" i="1" dirty="0" smtClean="0">
                <a:solidFill>
                  <a:srgbClr val="0070C0"/>
                </a:solidFill>
              </a:rPr>
              <a:t>Faculty / Student agreement (signed in Year 1)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79388" y="1196752"/>
            <a:ext cx="896461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800" dirty="0"/>
              <a:t>Medical students: Professional values and fitness to practice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28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28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28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28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28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28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28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2800" dirty="0" smtClean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528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4400" dirty="0">
                <a:solidFill>
                  <a:srgbClr val="0070C0"/>
                </a:solidFill>
              </a:rPr>
              <a:t>Professional behaviour</a:t>
            </a:r>
          </a:p>
        </p:txBody>
      </p:sp>
      <p:pic>
        <p:nvPicPr>
          <p:cNvPr id="5" name="Content Placeholder 6" descr="MedicalStu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87824" y="1844824"/>
            <a:ext cx="33528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  <a:solidFill>
            <a:srgbClr val="FFFFCC"/>
          </a:solidFill>
        </p:spPr>
        <p:txBody>
          <a:bodyPr/>
          <a:lstStyle/>
          <a:p>
            <a:r>
              <a:rPr lang="en-GB" sz="3600" i="1"/>
              <a:t>What does E-portfolio look like in Year 2?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0825" y="1773238"/>
            <a:ext cx="4826000" cy="31750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GB" sz="2800" b="1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Activities specific to Year 2 courses:</a:t>
            </a:r>
          </a:p>
          <a:p>
            <a:pPr algn="l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GB" sz="2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Clinical Communication</a:t>
            </a:r>
          </a:p>
          <a:p>
            <a:pPr algn="l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2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Personal &amp; Professional Development (PPD)</a:t>
            </a:r>
          </a:p>
          <a:p>
            <a:pPr algn="l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2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Year 2 Clinical Attachment</a:t>
            </a:r>
          </a:p>
          <a:p>
            <a:pPr algn="l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2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PBL (Peer feedback exercise)</a:t>
            </a:r>
          </a:p>
          <a:p>
            <a:pPr algn="l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2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Ethics &amp; Law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211638" y="4076700"/>
            <a:ext cx="4751387" cy="27781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GB" sz="2800" b="1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Cross- curricular activities </a:t>
            </a:r>
            <a:r>
              <a:rPr lang="en-GB" sz="2800" b="1" i="1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(…as in Year 1)</a:t>
            </a:r>
          </a:p>
          <a:p>
            <a:pPr algn="l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i="1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GB" sz="2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Clinical Skills Logbook</a:t>
            </a:r>
          </a:p>
          <a:p>
            <a:pPr algn="l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2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Professional Skills Logbook</a:t>
            </a:r>
          </a:p>
          <a:p>
            <a:pPr algn="l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2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Exams reflection</a:t>
            </a:r>
          </a:p>
          <a:p>
            <a:pPr algn="l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2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‘Thoughts’ – to record reflections + Significant Event Analyses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7" name="Group 931"/>
          <p:cNvGraphicFramePr>
            <a:graphicFrameLocks noGrp="1"/>
          </p:cNvGraphicFramePr>
          <p:nvPr/>
        </p:nvGraphicFramePr>
        <p:xfrm>
          <a:off x="250825" y="668338"/>
          <a:ext cx="8497888" cy="6200458"/>
        </p:xfrm>
        <a:graphic>
          <a:graphicData uri="http://schemas.openxmlformats.org/drawingml/2006/table">
            <a:tbl>
              <a:tblPr/>
              <a:tblGrid>
                <a:gridCol w="593725"/>
                <a:gridCol w="3033713"/>
                <a:gridCol w="533400"/>
                <a:gridCol w="544512"/>
                <a:gridCol w="538163"/>
                <a:gridCol w="542925"/>
                <a:gridCol w="542925"/>
                <a:gridCol w="536575"/>
                <a:gridCol w="546100"/>
                <a:gridCol w="546100"/>
                <a:gridCol w="539750"/>
              </a:tblGrid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Oct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Nov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Dec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Jan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Feb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Mar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Apr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May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Jun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FORMS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Y2 Clinical Communication: Simulated Patient History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cs typeface="Calibri" pitchFamily="34" charset="0"/>
                        </a:rPr>
                        <a:t>Y2 Clinical Attachment: Patient Journey</a:t>
                      </a:r>
                      <a:endParaRPr kumimoji="0" lang="en-GB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cs typeface="Calibri" pitchFamily="34" charset="0"/>
                        </a:rPr>
                        <a:t>Y2 Clinical Attachment: Clinical Experience</a:t>
                      </a:r>
                      <a:endParaRPr kumimoji="0" lang="en-GB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cs typeface="Calibri" pitchFamily="34" charset="0"/>
                        </a:rPr>
                        <a:t>Y2-PPD- Personal and Professional Development Course</a:t>
                      </a:r>
                      <a:endParaRPr kumimoji="0" lang="en-GB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PROFILERS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cs typeface="Calibri" pitchFamily="34" charset="0"/>
                        </a:rPr>
                        <a:t>Y2-PPD-Resilience Quotient</a:t>
                      </a:r>
                      <a:endParaRPr kumimoji="0" lang="en-GB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cs typeface="Calibri" pitchFamily="34" charset="0"/>
                        </a:rPr>
                        <a:t>Y2-PPD-Leadership and Professionalism</a:t>
                      </a:r>
                      <a:endParaRPr kumimoji="0" lang="en-GB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cs typeface="Calibri" pitchFamily="34" charset="0"/>
                        </a:rPr>
                        <a:t>Y2-PBL-Peer Feedback</a:t>
                      </a:r>
                      <a:endParaRPr kumimoji="0" lang="en-GB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cs typeface="Calibri" pitchFamily="34" charset="0"/>
                        </a:rPr>
                        <a:t>Y2-Ethics Tutorial Reflective Evaluations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Clinical Skills Logbook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Professional Skills Logbook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Exams Reflection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THOUGHTS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For recording Significant Event Analyses (SEA), experiences and reflections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025" name="Text Box 929"/>
          <p:cNvSpPr txBox="1">
            <a:spLocks noChangeArrowheads="1"/>
          </p:cNvSpPr>
          <p:nvPr/>
        </p:nvSpPr>
        <p:spPr bwMode="auto">
          <a:xfrm>
            <a:off x="1547813" y="115888"/>
            <a:ext cx="511175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en-GB" sz="2400" i="1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When do I need to do the activities?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  <a:solidFill>
            <a:srgbClr val="FFFFCC"/>
          </a:solidFill>
        </p:spPr>
        <p:txBody>
          <a:bodyPr/>
          <a:lstStyle/>
          <a:p>
            <a:r>
              <a:rPr lang="en-GB" i="1">
                <a:solidFill>
                  <a:srgbClr val="C00000"/>
                </a:solidFill>
              </a:rPr>
              <a:t>How do I find out more?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610600" cy="5105400"/>
          </a:xfrm>
        </p:spPr>
        <p:txBody>
          <a:bodyPr/>
          <a:lstStyle/>
          <a:p>
            <a:r>
              <a:rPr lang="en-GB" sz="2800"/>
              <a:t>Click on        logo on Year 2 Intranet for website</a:t>
            </a:r>
          </a:p>
          <a:p>
            <a:pPr lvl="1"/>
            <a:r>
              <a:rPr lang="en-GB" sz="1600">
                <a:hlinkClick r:id="rId2"/>
              </a:rPr>
              <a:t>http://www1.imperial.ac.uk/medicine/teaching/elearning/eportfolio/years/year2/</a:t>
            </a:r>
            <a:endParaRPr lang="en-GB" sz="1600"/>
          </a:p>
          <a:p>
            <a:endParaRPr lang="en-GB" sz="1600"/>
          </a:p>
          <a:p>
            <a:r>
              <a:rPr lang="en-GB" sz="2800"/>
              <a:t>Here you’ll find</a:t>
            </a:r>
          </a:p>
          <a:p>
            <a:pPr lvl="1"/>
            <a:r>
              <a:rPr lang="en-GB" sz="2400"/>
              <a:t>Year 2 e-portfolio timetable </a:t>
            </a:r>
            <a:r>
              <a:rPr lang="en-GB" sz="1400"/>
              <a:t>(as shown above)</a:t>
            </a:r>
          </a:p>
          <a:p>
            <a:pPr lvl="1"/>
            <a:r>
              <a:rPr lang="en-GB" sz="2400"/>
              <a:t>Links to </a:t>
            </a:r>
            <a:r>
              <a:rPr lang="en-GB" sz="3200" b="1"/>
              <a:t>guides</a:t>
            </a:r>
            <a:r>
              <a:rPr lang="en-GB" sz="2400"/>
              <a:t> on e-portfolio</a:t>
            </a:r>
          </a:p>
          <a:p>
            <a:pPr lvl="2"/>
            <a:r>
              <a:rPr lang="en-GB" sz="1600"/>
              <a:t>‘</a:t>
            </a:r>
            <a:r>
              <a:rPr lang="en-GB" sz="1600" i="1"/>
              <a:t>Quick-start</a:t>
            </a:r>
            <a:r>
              <a:rPr lang="en-GB" sz="1600"/>
              <a:t>’ guide (also in paper format)</a:t>
            </a:r>
          </a:p>
          <a:p>
            <a:pPr lvl="2"/>
            <a:r>
              <a:rPr lang="en-GB" sz="1600"/>
              <a:t>A more detailed ‘</a:t>
            </a:r>
            <a:r>
              <a:rPr lang="en-GB" sz="1600" i="1"/>
              <a:t>How-To</a:t>
            </a:r>
            <a:r>
              <a:rPr lang="en-GB" sz="1600"/>
              <a:t>’ guide</a:t>
            </a:r>
          </a:p>
          <a:p>
            <a:pPr lvl="2"/>
            <a:r>
              <a:rPr lang="en-GB" sz="1600" i="1"/>
              <a:t>‘Adv</a:t>
            </a:r>
            <a:r>
              <a:rPr lang="en-GB" sz="1600"/>
              <a:t>a</a:t>
            </a:r>
            <a:r>
              <a:rPr lang="en-GB" sz="1600" i="1"/>
              <a:t>nced features’ </a:t>
            </a:r>
            <a:r>
              <a:rPr lang="en-GB" sz="1600"/>
              <a:t>guide</a:t>
            </a:r>
          </a:p>
          <a:p>
            <a:pPr lvl="1"/>
            <a:r>
              <a:rPr lang="en-GB" sz="2400"/>
              <a:t>Video tutorials on using e-portfolio</a:t>
            </a:r>
          </a:p>
          <a:p>
            <a:pPr lvl="1">
              <a:buFontTx/>
              <a:buNone/>
            </a:pPr>
            <a:endParaRPr lang="en-GB" sz="2400"/>
          </a:p>
          <a:p>
            <a:r>
              <a:rPr lang="en-GB" sz="2800"/>
              <a:t>Any probs, email </a:t>
            </a:r>
            <a:r>
              <a:rPr lang="en-GB" sz="2800" b="1" u="sng">
                <a:hlinkClick r:id="rId3"/>
              </a:rPr>
              <a:t>webmaster.feo@imperial.ac.uk</a:t>
            </a:r>
            <a:endParaRPr lang="en-GB" sz="2800"/>
          </a:p>
          <a:p>
            <a:pPr>
              <a:buFontTx/>
              <a:buNone/>
            </a:pPr>
            <a:endParaRPr lang="en-GB" sz="1600"/>
          </a:p>
        </p:txBody>
      </p:sp>
      <p:pic>
        <p:nvPicPr>
          <p:cNvPr id="13316" name="Picture 4" descr="R:\e-portfolio\images\icons\b&amp;w\eport_black_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1143000"/>
            <a:ext cx="7016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739</Words>
  <Application>Microsoft Office PowerPoint</Application>
  <PresentationFormat>On-screen Show (4:3)</PresentationFormat>
  <Paragraphs>434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Office Theme</vt:lpstr>
      <vt:lpstr>Default Design</vt:lpstr>
      <vt:lpstr>1_Default Design</vt:lpstr>
      <vt:lpstr>2_Default Design</vt:lpstr>
      <vt:lpstr>3_Default Design</vt:lpstr>
      <vt:lpstr>Introduction to MBBS/BSc Year 2</vt:lpstr>
      <vt:lpstr>Year 2 Themes</vt:lpstr>
      <vt:lpstr>Year 2 Examinations</vt:lpstr>
      <vt:lpstr>Welfare support</vt:lpstr>
      <vt:lpstr>Slide 5</vt:lpstr>
      <vt:lpstr>Slide 6</vt:lpstr>
      <vt:lpstr>What does E-portfolio look like in Year 2?</vt:lpstr>
      <vt:lpstr>Slide 8</vt:lpstr>
      <vt:lpstr>How do I find out more?</vt:lpstr>
      <vt:lpstr>Remember…</vt:lpstr>
      <vt:lpstr>Slide 11</vt:lpstr>
      <vt:lpstr>Year 2 Clinical Attachment</vt:lpstr>
      <vt:lpstr>Slide 13</vt:lpstr>
      <vt:lpstr>YEAR 1 EXAM PRIZES</vt:lpstr>
      <vt:lpstr>YEAR 1 EXAM PRIZES</vt:lpstr>
      <vt:lpstr>YEAR 1 EXAM PRIZES</vt:lpstr>
      <vt:lpstr>YEAR 1 EXAM PRIZES</vt:lpstr>
      <vt:lpstr>YEAR 1 EXAM PRIZES</vt:lpstr>
      <vt:lpstr>YEAR 1 EXAM PRIZES</vt:lpstr>
      <vt:lpstr>YEAR 1 EXAM PRIZES</vt:lpstr>
      <vt:lpstr>YEAR 1 EXAM PRIZES</vt:lpstr>
      <vt:lpstr>YEAR 1 EXAM PRIZES</vt:lpstr>
      <vt:lpstr>YEAR 1 EXAM PRIZES</vt:lpstr>
      <vt:lpstr>GOOD LUCK</vt:lpstr>
    </vt:vector>
  </TitlesOfParts>
  <Company>Imperial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</dc:title>
  <dc:creator>ICT</dc:creator>
  <cp:lastModifiedBy>nshiel</cp:lastModifiedBy>
  <cp:revision>78</cp:revision>
  <dcterms:created xsi:type="dcterms:W3CDTF">2009-09-29T08:01:51Z</dcterms:created>
  <dcterms:modified xsi:type="dcterms:W3CDTF">2011-10-13T09:05:31Z</dcterms:modified>
</cp:coreProperties>
</file>