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9" r:id="rId2"/>
    <p:sldId id="330" r:id="rId3"/>
    <p:sldId id="336" r:id="rId4"/>
    <p:sldId id="331" r:id="rId5"/>
    <p:sldId id="332" r:id="rId6"/>
    <p:sldId id="306" r:id="rId7"/>
    <p:sldId id="257" r:id="rId8"/>
    <p:sldId id="337" r:id="rId9"/>
    <p:sldId id="286" r:id="rId10"/>
    <p:sldId id="260" r:id="rId11"/>
    <p:sldId id="288" r:id="rId12"/>
    <p:sldId id="289" r:id="rId13"/>
    <p:sldId id="290" r:id="rId14"/>
    <p:sldId id="291" r:id="rId15"/>
    <p:sldId id="292" r:id="rId16"/>
    <p:sldId id="325" r:id="rId17"/>
    <p:sldId id="296" r:id="rId18"/>
    <p:sldId id="335" r:id="rId19"/>
    <p:sldId id="312" r:id="rId20"/>
    <p:sldId id="287" r:id="rId21"/>
    <p:sldId id="338" r:id="rId22"/>
    <p:sldId id="339" r:id="rId23"/>
    <p:sldId id="268" r:id="rId24"/>
    <p:sldId id="269" r:id="rId25"/>
    <p:sldId id="334" r:id="rId26"/>
    <p:sldId id="261" r:id="rId27"/>
    <p:sldId id="262" r:id="rId28"/>
    <p:sldId id="304" r:id="rId29"/>
    <p:sldId id="305" r:id="rId30"/>
    <p:sldId id="284" r:id="rId31"/>
    <p:sldId id="277" r:id="rId32"/>
    <p:sldId id="301" r:id="rId33"/>
    <p:sldId id="302" r:id="rId34"/>
    <p:sldId id="324" r:id="rId35"/>
    <p:sldId id="313" r:id="rId36"/>
    <p:sldId id="346" r:id="rId37"/>
    <p:sldId id="342" r:id="rId38"/>
    <p:sldId id="343" r:id="rId39"/>
    <p:sldId id="350" r:id="rId40"/>
    <p:sldId id="347" r:id="rId41"/>
    <p:sldId id="348" r:id="rId42"/>
    <p:sldId id="344" r:id="rId43"/>
    <p:sldId id="349" r:id="rId44"/>
    <p:sldId id="353" r:id="rId45"/>
    <p:sldId id="351" r:id="rId46"/>
    <p:sldId id="352" r:id="rId47"/>
    <p:sldId id="354" r:id="rId4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0"/>
  </p:normalViewPr>
  <p:slideViewPr>
    <p:cSldViewPr>
      <p:cViewPr>
        <p:scale>
          <a:sx n="50" d="100"/>
          <a:sy n="5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9B5C96-997A-4C36-BD1C-D471AA06D7A5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DF3E6-A6CF-4AE7-8594-97A38ED40A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A0F2-DC96-4FEE-8966-8FB09CF49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2C51-E256-4338-9CD2-9F87ED5D4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1ACB-9BF4-4016-8818-A51D6E228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F3FB-1319-4DE1-9CDE-13611CB8A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CD59-AA07-49B0-9563-A684D5791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AE83-9F1E-4A78-AD51-544C5FCE7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B146-99E3-4839-B1E5-2CC002F98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E31D-E2E5-454C-ACE7-8BD0591A0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B7D4-758E-4E25-8EFC-BF777DF12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8D52-BC86-4F74-AF3C-448F5C91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39D0-7319-4C64-BF18-2196256E5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6C06-CAEE-4406-8538-D390B462A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9CEB2D-AAF9-49C0-844C-24F8B89AC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/>
          <a:lstStyle/>
          <a:p>
            <a:r>
              <a:rPr lang="en-GB" sz="5400" dirty="0" smtClean="0"/>
              <a:t>Viral evasion of the host immune response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Wendy Barclay</a:t>
            </a:r>
          </a:p>
          <a:p>
            <a:r>
              <a:rPr lang="en-GB" sz="2800" dirty="0" smtClean="0"/>
              <a:t>w.barclay@imperial.ac.uk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6300" cy="936625"/>
          </a:xfrm>
        </p:spPr>
        <p:txBody>
          <a:bodyPr/>
          <a:lstStyle/>
          <a:p>
            <a:pPr eaLnBrk="1" hangingPunct="1"/>
            <a:r>
              <a:rPr lang="en-GB" smtClean="0"/>
              <a:t>Signalling in response to IFN</a:t>
            </a:r>
            <a:endParaRPr lang="en-US" smtClean="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4800" y="2133600"/>
            <a:ext cx="8370888" cy="40322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57200" y="3933825"/>
            <a:ext cx="6705600" cy="2027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57200" y="37639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STAT1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600200" y="34591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STAT2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819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916238" y="3535363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295400" y="5208588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362200" y="4979988"/>
            <a:ext cx="854075" cy="46672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19250" y="4365625"/>
            <a:ext cx="1752600" cy="838200"/>
            <a:chOff x="1296" y="2448"/>
            <a:chExt cx="1104" cy="528"/>
          </a:xfrm>
        </p:grpSpPr>
        <p:sp>
          <p:nvSpPr>
            <p:cNvPr id="22572" name="Oval 12"/>
            <p:cNvSpPr>
              <a:spLocks noChangeArrowheads="1"/>
            </p:cNvSpPr>
            <p:nvPr/>
          </p:nvSpPr>
          <p:spPr bwMode="auto">
            <a:xfrm>
              <a:off x="1296" y="2640"/>
              <a:ext cx="384" cy="33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73" name="Group 13"/>
            <p:cNvGrpSpPr>
              <a:grpSpLocks/>
            </p:cNvGrpSpPr>
            <p:nvPr/>
          </p:nvGrpSpPr>
          <p:grpSpPr bwMode="auto">
            <a:xfrm>
              <a:off x="1296" y="2448"/>
              <a:ext cx="1104" cy="432"/>
              <a:chOff x="2400" y="1632"/>
              <a:chExt cx="1104" cy="432"/>
            </a:xfrm>
          </p:grpSpPr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STAT1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59" name="Oval 15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STAT2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3203575" y="4987925"/>
            <a:ext cx="2971800" cy="4572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2"/>
                </a:solidFill>
              </a:rPr>
              <a:t>IS gene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>
            <a:off x="3124200" y="5589588"/>
            <a:ext cx="3048000" cy="0"/>
          </a:xfrm>
          <a:prstGeom prst="line">
            <a:avLst/>
          </a:prstGeom>
          <a:noFill/>
          <a:ln w="9525">
            <a:solidFill>
              <a:srgbClr val="0400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Oval 20"/>
          <p:cNvSpPr>
            <a:spLocks noChangeArrowheads="1"/>
          </p:cNvSpPr>
          <p:nvPr/>
        </p:nvSpPr>
        <p:spPr bwMode="auto">
          <a:xfrm>
            <a:off x="179388" y="7651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43" name="Line 21"/>
          <p:cNvSpPr>
            <a:spLocks noChangeShapeType="1"/>
          </p:cNvSpPr>
          <p:nvPr/>
        </p:nvSpPr>
        <p:spPr bwMode="auto">
          <a:xfrm flipV="1">
            <a:off x="1728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 flipV="1">
            <a:off x="2109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1728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2109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7" name="Oval 25" descr="50%"/>
          <p:cNvSpPr>
            <a:spLocks noChangeArrowheads="1"/>
          </p:cNvSpPr>
          <p:nvPr/>
        </p:nvSpPr>
        <p:spPr bwMode="auto">
          <a:xfrm>
            <a:off x="1042988" y="2725738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22548" name="Oval 26" descr="50%"/>
          <p:cNvSpPr>
            <a:spLocks noChangeArrowheads="1"/>
          </p:cNvSpPr>
          <p:nvPr/>
        </p:nvSpPr>
        <p:spPr bwMode="auto">
          <a:xfrm>
            <a:off x="2109788" y="2649538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sp>
        <p:nvSpPr>
          <p:cNvPr id="22549" name="AutoShape 27"/>
          <p:cNvSpPr>
            <a:spLocks noChangeArrowheads="1"/>
          </p:cNvSpPr>
          <p:nvPr/>
        </p:nvSpPr>
        <p:spPr bwMode="auto">
          <a:xfrm>
            <a:off x="466725" y="2278063"/>
            <a:ext cx="8066088" cy="3743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AutoShape 28"/>
          <p:cNvSpPr>
            <a:spLocks noChangeArrowheads="1"/>
          </p:cNvSpPr>
          <p:nvPr/>
        </p:nvSpPr>
        <p:spPr bwMode="auto">
          <a:xfrm>
            <a:off x="2033588" y="1844675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2551" name="AutoShape 29"/>
          <p:cNvSpPr>
            <a:spLocks noChangeArrowheads="1"/>
          </p:cNvSpPr>
          <p:nvPr/>
        </p:nvSpPr>
        <p:spPr bwMode="auto">
          <a:xfrm>
            <a:off x="1652588" y="1841500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4254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4635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254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635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4559300" y="1776413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4178300" y="1773238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4067175" y="8667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81" name="Oval 37" descr="50%"/>
          <p:cNvSpPr>
            <a:spLocks noChangeArrowheads="1"/>
          </p:cNvSpPr>
          <p:nvPr/>
        </p:nvSpPr>
        <p:spPr bwMode="auto">
          <a:xfrm>
            <a:off x="3563938" y="2641600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6182" name="Oval 38" descr="50%"/>
          <p:cNvSpPr>
            <a:spLocks noChangeArrowheads="1"/>
          </p:cNvSpPr>
          <p:nvPr/>
        </p:nvSpPr>
        <p:spPr bwMode="auto">
          <a:xfrm>
            <a:off x="4630738" y="2565400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3030538"/>
            <a:ext cx="1752600" cy="685800"/>
            <a:chOff x="2400" y="1632"/>
            <a:chExt cx="1104" cy="432"/>
          </a:xfrm>
        </p:grpSpPr>
        <p:sp>
          <p:nvSpPr>
            <p:cNvPr id="6184" name="Oval 40"/>
            <p:cNvSpPr>
              <a:spLocks noChangeArrowheads="1"/>
            </p:cNvSpPr>
            <p:nvPr/>
          </p:nvSpPr>
          <p:spPr bwMode="auto">
            <a:xfrm>
              <a:off x="2400" y="1632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STAT1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auto">
            <a:xfrm>
              <a:off x="2880" y="1776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STAT2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976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auto">
            <a:xfrm>
              <a:off x="2736" y="18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1619250" y="4719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p48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3" name="Text Box 45"/>
          <p:cNvSpPr txBox="1">
            <a:spLocks noChangeArrowheads="1"/>
          </p:cNvSpPr>
          <p:nvPr/>
        </p:nvSpPr>
        <p:spPr bwMode="auto">
          <a:xfrm>
            <a:off x="6227763" y="39338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cytoplasm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4" name="Text Box 46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nucleus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5" name="Text Box 47"/>
          <p:cNvSpPr txBox="1">
            <a:spLocks noChangeArrowheads="1"/>
          </p:cNvSpPr>
          <p:nvPr/>
        </p:nvSpPr>
        <p:spPr bwMode="auto">
          <a:xfrm>
            <a:off x="1835150" y="6237288"/>
            <a:ext cx="854075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6" name="Text Box 48"/>
          <p:cNvSpPr txBox="1">
            <a:spLocks noChangeArrowheads="1"/>
          </p:cNvSpPr>
          <p:nvPr/>
        </p:nvSpPr>
        <p:spPr bwMode="auto">
          <a:xfrm>
            <a:off x="2771775" y="6237288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=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>
                <a:latin typeface="Times New Roman" pitchFamily="18" charset="0"/>
              </a:rPr>
              <a:t>nterferon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GB" sz="2400">
                <a:latin typeface="Times New Roman" pitchFamily="18" charset="0"/>
              </a:rPr>
              <a:t>timulated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GB" sz="2400">
                <a:latin typeface="Times New Roman" pitchFamily="18" charset="0"/>
              </a:rPr>
              <a:t>esponse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GB" sz="2400">
                <a:latin typeface="Times New Roman" pitchFamily="18" charset="0"/>
              </a:rPr>
              <a:t>lement</a:t>
            </a:r>
          </a:p>
        </p:txBody>
      </p:sp>
      <p:sp>
        <p:nvSpPr>
          <p:cNvPr id="22567" name="Text Box 49"/>
          <p:cNvSpPr txBox="1">
            <a:spLocks noChangeArrowheads="1"/>
          </p:cNvSpPr>
          <p:nvPr/>
        </p:nvSpPr>
        <p:spPr bwMode="auto">
          <a:xfrm>
            <a:off x="395288" y="4724400"/>
            <a:ext cx="1368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“ISGF3”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74" grpId="0" animBg="1"/>
      <p:bldP spid="6174" grpId="1" animBg="1"/>
      <p:bldP spid="6175" grpId="0" animBg="1"/>
      <p:bldP spid="6175" grpId="1" animBg="1"/>
      <p:bldP spid="6176" grpId="0" animBg="1"/>
      <p:bldP spid="6176" grpId="1" animBg="1"/>
      <p:bldP spid="6177" grpId="0" animBg="1"/>
      <p:bldP spid="6177" grpId="1" animBg="1"/>
      <p:bldP spid="6178" grpId="0" animBg="1"/>
      <p:bldP spid="6178" grpId="1" animBg="1"/>
      <p:bldP spid="6179" grpId="0" animBg="1"/>
      <p:bldP spid="6179" grpId="1" animBg="1"/>
      <p:bldP spid="6180" grpId="0" animBg="1"/>
      <p:bldP spid="6180" grpId="1" animBg="1"/>
      <p:bldP spid="6181" grpId="0" animBg="1"/>
      <p:bldP spid="6182" grpId="0" animBg="1"/>
      <p:bldP spid="6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Interferon stimulated genes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PKR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2’5’OAS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Mx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ISG15, ISG54, ISG56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PML bodies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APOBECs and TRIMs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ADAR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Viperin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miRNAs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Apoptosis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Cell cycle arrest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306512"/>
          </a:xfrm>
        </p:spPr>
        <p:txBody>
          <a:bodyPr/>
          <a:lstStyle/>
          <a:p>
            <a:pPr eaLnBrk="1" hangingPunct="1"/>
            <a:r>
              <a:rPr lang="en-GB" smtClean="0"/>
              <a:t>The antiviral mediators: </a:t>
            </a:r>
            <a:br>
              <a:rPr lang="en-GB" smtClean="0"/>
            </a:br>
            <a:r>
              <a:rPr lang="en-GB" sz="2800" smtClean="0"/>
              <a:t>1</a:t>
            </a:r>
            <a:r>
              <a:rPr lang="en-GB" smtClean="0"/>
              <a:t>. PKR (</a:t>
            </a:r>
            <a:r>
              <a:rPr lang="en-GB" u="sng" smtClean="0"/>
              <a:t>p</a:t>
            </a:r>
            <a:r>
              <a:rPr lang="en-GB" smtClean="0"/>
              <a:t>rotein </a:t>
            </a:r>
            <a:r>
              <a:rPr lang="en-GB" u="sng" smtClean="0"/>
              <a:t>k</a:t>
            </a:r>
            <a:r>
              <a:rPr lang="en-GB" smtClean="0"/>
              <a:t>inase </a:t>
            </a:r>
            <a:r>
              <a:rPr lang="en-GB" u="sng" smtClean="0"/>
              <a:t>R</a:t>
            </a:r>
            <a:r>
              <a:rPr lang="en-GB" smtClean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2216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N-terminal of the kinase binds dsRNA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Leads to activation of PKR 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Thus dimerisation and autophosphorylation on Thr and Ser residues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644775" y="5370513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725863" y="57673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 rot="-7378861">
            <a:off x="5403850" y="5011738"/>
            <a:ext cx="627063" cy="382587"/>
            <a:chOff x="618" y="1771"/>
            <a:chExt cx="759" cy="241"/>
          </a:xfrm>
        </p:grpSpPr>
        <p:sp>
          <p:nvSpPr>
            <p:cNvPr id="24590" name="Freeform 7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591" name="Freeform 8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24583" name="Group 9"/>
          <p:cNvGrpSpPr>
            <a:grpSpLocks/>
          </p:cNvGrpSpPr>
          <p:nvPr/>
        </p:nvGrpSpPr>
        <p:grpSpPr bwMode="auto">
          <a:xfrm rot="-7765767">
            <a:off x="6053138" y="5541963"/>
            <a:ext cx="865187" cy="382587"/>
            <a:chOff x="618" y="1771"/>
            <a:chExt cx="759" cy="241"/>
          </a:xfrm>
        </p:grpSpPr>
        <p:sp>
          <p:nvSpPr>
            <p:cNvPr id="24588" name="Freeform 10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589" name="Freeform 11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4584" name="Oval 12"/>
          <p:cNvSpPr>
            <a:spLocks noChangeArrowheads="1"/>
          </p:cNvSpPr>
          <p:nvPr/>
        </p:nvSpPr>
        <p:spPr bwMode="auto">
          <a:xfrm>
            <a:off x="5868988" y="4940300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6715125" y="5033963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4586" name="Oval 14"/>
          <p:cNvSpPr>
            <a:spLocks noChangeArrowheads="1"/>
          </p:cNvSpPr>
          <p:nvPr/>
        </p:nvSpPr>
        <p:spPr bwMode="auto">
          <a:xfrm>
            <a:off x="5470525" y="5373688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5310188" y="5826125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306512"/>
          </a:xfrm>
        </p:spPr>
        <p:txBody>
          <a:bodyPr/>
          <a:lstStyle/>
          <a:p>
            <a:pPr eaLnBrk="1" hangingPunct="1"/>
            <a:r>
              <a:rPr lang="en-GB" smtClean="0"/>
              <a:t>The antiviral mediators: </a:t>
            </a:r>
            <a:br>
              <a:rPr lang="en-GB" smtClean="0"/>
            </a:br>
            <a:r>
              <a:rPr lang="en-GB" sz="2800" smtClean="0"/>
              <a:t>1</a:t>
            </a:r>
            <a:r>
              <a:rPr lang="en-GB" smtClean="0"/>
              <a:t>. PKR (</a:t>
            </a:r>
            <a:r>
              <a:rPr lang="en-GB" u="sng" smtClean="0"/>
              <a:t>p</a:t>
            </a:r>
            <a:r>
              <a:rPr lang="en-GB" smtClean="0"/>
              <a:t>rotein </a:t>
            </a:r>
            <a:r>
              <a:rPr lang="en-GB" u="sng" smtClean="0"/>
              <a:t>k</a:t>
            </a:r>
            <a:r>
              <a:rPr lang="en-GB" smtClean="0"/>
              <a:t>inase </a:t>
            </a:r>
            <a:r>
              <a:rPr lang="en-GB" u="sng" smtClean="0"/>
              <a:t>R</a:t>
            </a:r>
            <a:r>
              <a:rPr lang="en-GB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4894263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A. Phosphorylates the </a:t>
            </a:r>
            <a:r>
              <a:rPr lang="en-GB" smtClean="0">
                <a:latin typeface="Symbol" pitchFamily="18" charset="2"/>
              </a:rPr>
              <a:t>a</a:t>
            </a:r>
            <a:r>
              <a:rPr lang="en-GB" smtClean="0"/>
              <a:t> subunit of eIF2 and preventing translation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5419725" y="2924175"/>
            <a:ext cx="17446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859588" y="1989138"/>
            <a:ext cx="990600" cy="6858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eIF2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877050" y="3141663"/>
            <a:ext cx="990600" cy="6858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eIF2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7651750" y="3125788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364413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 rot="-7378861">
            <a:off x="3441701" y="3190875"/>
            <a:ext cx="627062" cy="382587"/>
            <a:chOff x="618" y="1771"/>
            <a:chExt cx="759" cy="241"/>
          </a:xfrm>
        </p:grpSpPr>
        <p:sp>
          <p:nvSpPr>
            <p:cNvPr id="25627" name="Freeform 10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5628" name="Freeform 11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25610" name="Group 12"/>
          <p:cNvGrpSpPr>
            <a:grpSpLocks/>
          </p:cNvGrpSpPr>
          <p:nvPr/>
        </p:nvGrpSpPr>
        <p:grpSpPr bwMode="auto">
          <a:xfrm rot="-7765767">
            <a:off x="4090988" y="3721100"/>
            <a:ext cx="865188" cy="382587"/>
            <a:chOff x="618" y="1771"/>
            <a:chExt cx="759" cy="241"/>
          </a:xfrm>
        </p:grpSpPr>
        <p:sp>
          <p:nvSpPr>
            <p:cNvPr id="25625" name="Freeform 13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5626" name="Freeform 14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3906838" y="3119438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4752975" y="32131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5613" name="Oval 17"/>
          <p:cNvSpPr>
            <a:spLocks noChangeArrowheads="1"/>
          </p:cNvSpPr>
          <p:nvPr/>
        </p:nvSpPr>
        <p:spPr bwMode="auto">
          <a:xfrm>
            <a:off x="3508375" y="3552825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3348038" y="4005263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657975" y="5330825"/>
            <a:ext cx="1223963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84" name="Oval 20" descr="50%"/>
          <p:cNvSpPr>
            <a:spLocks noChangeArrowheads="1"/>
          </p:cNvSpPr>
          <p:nvPr/>
        </p:nvSpPr>
        <p:spPr bwMode="auto">
          <a:xfrm>
            <a:off x="7737475" y="5302250"/>
            <a:ext cx="720725" cy="533400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7162800" y="5013325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5291138" y="5988050"/>
            <a:ext cx="1223962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87" name="Oval 23" descr="50%"/>
          <p:cNvSpPr>
            <a:spLocks noChangeArrowheads="1"/>
          </p:cNvSpPr>
          <p:nvPr/>
        </p:nvSpPr>
        <p:spPr bwMode="auto">
          <a:xfrm>
            <a:off x="8386763" y="6165850"/>
            <a:ext cx="649287" cy="533400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8531225" y="587851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443663" y="5878513"/>
            <a:ext cx="3587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107950" y="4652963"/>
            <a:ext cx="48942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3200"/>
              <a:t>B. Activates IKK</a:t>
            </a:r>
            <a:r>
              <a:rPr lang="el-GR" sz="3200">
                <a:cs typeface="Times New Roman" pitchFamily="18" charset="0"/>
              </a:rPr>
              <a:t>β</a:t>
            </a:r>
            <a:r>
              <a:rPr lang="en-GB" sz="3200">
                <a:cs typeface="Times New Roman" pitchFamily="18" charset="0"/>
              </a:rPr>
              <a:t> leading to release of NF</a:t>
            </a:r>
            <a:r>
              <a:rPr lang="el-GR" sz="3200">
                <a:cs typeface="Times New Roman" pitchFamily="18" charset="0"/>
              </a:rPr>
              <a:t>κ</a:t>
            </a:r>
            <a:r>
              <a:rPr lang="en-GB" sz="3200">
                <a:cs typeface="Times New Roman" pitchFamily="18" charset="0"/>
              </a:rPr>
              <a:t>B.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3200">
                <a:cs typeface="Times New Roman" pitchFamily="18" charset="0"/>
              </a:rPr>
              <a:t>	</a:t>
            </a:r>
            <a:r>
              <a:rPr lang="en-GB" sz="2400"/>
              <a:t>NF</a:t>
            </a:r>
            <a:r>
              <a:rPr lang="el-GR" sz="2400">
                <a:cs typeface="Times New Roman" pitchFamily="18" charset="0"/>
              </a:rPr>
              <a:t>κ</a:t>
            </a:r>
            <a:r>
              <a:rPr lang="en-GB" sz="2400">
                <a:cs typeface="Times New Roman" pitchFamily="18" charset="0"/>
              </a:rPr>
              <a:t>B is very important transcription factor for antiviral response!</a:t>
            </a:r>
            <a:endParaRPr lang="en-GB" sz="2400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5076825" y="4221163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788025" y="4470400"/>
            <a:ext cx="1160463" cy="5429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IKK</a:t>
            </a:r>
            <a:r>
              <a:rPr lang="en-GB" sz="2400" b="1">
                <a:latin typeface="Times New Roman" pitchFamily="18" charset="0"/>
                <a:sym typeface="Symbol" pitchFamily="18" charset="2"/>
              </a:rPr>
              <a:t>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/>
      <p:bldP spid="36891" grpId="0" animBg="1"/>
      <p:bldP spid="36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Antiviral mediators:</a:t>
            </a:r>
            <a:br>
              <a:rPr lang="en-GB" sz="3200" smtClean="0"/>
            </a:br>
            <a:r>
              <a:rPr lang="en-GB" sz="3200" smtClean="0"/>
              <a:t>2. 2’-5’ oligoadenylate synthetase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0488"/>
            <a:ext cx="7129462" cy="353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Induces the formation of an unusual form of ATP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This activates RNase L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RNase L cleaves ssRNA eg. mRNAs and prevents protein synthesis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 very local effect since 2’5’A is highly labile</a:t>
            </a: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 rot="-7765767">
            <a:off x="7945437" y="3001963"/>
            <a:ext cx="803275" cy="374650"/>
          </a:xfrm>
          <a:custGeom>
            <a:avLst/>
            <a:gdLst>
              <a:gd name="T0" fmla="*/ 2147483647 w 705"/>
              <a:gd name="T1" fmla="*/ 2147483647 h 236"/>
              <a:gd name="T2" fmla="*/ 2147483647 w 705"/>
              <a:gd name="T3" fmla="*/ 2147483647 h 236"/>
              <a:gd name="T4" fmla="*/ 2147483647 w 705"/>
              <a:gd name="T5" fmla="*/ 2147483647 h 236"/>
              <a:gd name="T6" fmla="*/ 2147483647 w 705"/>
              <a:gd name="T7" fmla="*/ 2147483647 h 236"/>
              <a:gd name="T8" fmla="*/ 2147483647 w 705"/>
              <a:gd name="T9" fmla="*/ 2147483647 h 236"/>
              <a:gd name="T10" fmla="*/ 2147483647 w 705"/>
              <a:gd name="T11" fmla="*/ 2147483647 h 236"/>
              <a:gd name="T12" fmla="*/ 2147483647 w 705"/>
              <a:gd name="T13" fmla="*/ 2147483647 h 236"/>
              <a:gd name="T14" fmla="*/ 2147483647 w 705"/>
              <a:gd name="T15" fmla="*/ 2147483647 h 236"/>
              <a:gd name="T16" fmla="*/ 2147483647 w 705"/>
              <a:gd name="T17" fmla="*/ 2147483647 h 236"/>
              <a:gd name="T18" fmla="*/ 2147483647 w 705"/>
              <a:gd name="T19" fmla="*/ 2147483647 h 236"/>
              <a:gd name="T20" fmla="*/ 2147483647 w 705"/>
              <a:gd name="T21" fmla="*/ 2147483647 h 236"/>
              <a:gd name="T22" fmla="*/ 2147483647 w 705"/>
              <a:gd name="T23" fmla="*/ 2147483647 h 236"/>
              <a:gd name="T24" fmla="*/ 2147483647 w 705"/>
              <a:gd name="T25" fmla="*/ 2147483647 h 236"/>
              <a:gd name="T26" fmla="*/ 2147483647 w 705"/>
              <a:gd name="T27" fmla="*/ 2147483647 h 236"/>
              <a:gd name="T28" fmla="*/ 2147483647 w 705"/>
              <a:gd name="T29" fmla="*/ 2147483647 h 236"/>
              <a:gd name="T30" fmla="*/ 2147483647 w 705"/>
              <a:gd name="T31" fmla="*/ 2147483647 h 236"/>
              <a:gd name="T32" fmla="*/ 2147483647 w 705"/>
              <a:gd name="T33" fmla="*/ 2147483647 h 236"/>
              <a:gd name="T34" fmla="*/ 2147483647 w 705"/>
              <a:gd name="T35" fmla="*/ 2147483647 h 236"/>
              <a:gd name="T36" fmla="*/ 2147483647 w 705"/>
              <a:gd name="T37" fmla="*/ 2147483647 h 236"/>
              <a:gd name="T38" fmla="*/ 2147483647 w 705"/>
              <a:gd name="T39" fmla="*/ 2147483647 h 2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5"/>
              <a:gd name="T61" fmla="*/ 0 h 236"/>
              <a:gd name="T62" fmla="*/ 705 w 705"/>
              <a:gd name="T63" fmla="*/ 236 h 2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5" h="236">
                <a:moveTo>
                  <a:pt x="48" y="236"/>
                </a:moveTo>
                <a:cubicBezTo>
                  <a:pt x="18" y="191"/>
                  <a:pt x="0" y="65"/>
                  <a:pt x="48" y="29"/>
                </a:cubicBezTo>
                <a:cubicBezTo>
                  <a:pt x="63" y="18"/>
                  <a:pt x="84" y="17"/>
                  <a:pt x="102" y="11"/>
                </a:cubicBezTo>
                <a:cubicBezTo>
                  <a:pt x="111" y="8"/>
                  <a:pt x="129" y="2"/>
                  <a:pt x="129" y="2"/>
                </a:cubicBezTo>
                <a:cubicBezTo>
                  <a:pt x="147" y="56"/>
                  <a:pt x="150" y="109"/>
                  <a:pt x="165" y="164"/>
                </a:cubicBezTo>
                <a:cubicBezTo>
                  <a:pt x="170" y="182"/>
                  <a:pt x="165" y="212"/>
                  <a:pt x="183" y="218"/>
                </a:cubicBezTo>
                <a:cubicBezTo>
                  <a:pt x="192" y="221"/>
                  <a:pt x="201" y="224"/>
                  <a:pt x="210" y="227"/>
                </a:cubicBezTo>
                <a:cubicBezTo>
                  <a:pt x="222" y="224"/>
                  <a:pt x="238" y="227"/>
                  <a:pt x="246" y="218"/>
                </a:cubicBezTo>
                <a:cubicBezTo>
                  <a:pt x="258" y="204"/>
                  <a:pt x="264" y="164"/>
                  <a:pt x="264" y="164"/>
                </a:cubicBezTo>
                <a:cubicBezTo>
                  <a:pt x="268" y="125"/>
                  <a:pt x="257" y="78"/>
                  <a:pt x="282" y="47"/>
                </a:cubicBezTo>
                <a:cubicBezTo>
                  <a:pt x="300" y="24"/>
                  <a:pt x="363" y="11"/>
                  <a:pt x="363" y="11"/>
                </a:cubicBezTo>
                <a:cubicBezTo>
                  <a:pt x="379" y="58"/>
                  <a:pt x="383" y="108"/>
                  <a:pt x="399" y="155"/>
                </a:cubicBezTo>
                <a:cubicBezTo>
                  <a:pt x="405" y="173"/>
                  <a:pt x="411" y="191"/>
                  <a:pt x="417" y="209"/>
                </a:cubicBezTo>
                <a:cubicBezTo>
                  <a:pt x="420" y="218"/>
                  <a:pt x="426" y="236"/>
                  <a:pt x="426" y="236"/>
                </a:cubicBezTo>
                <a:cubicBezTo>
                  <a:pt x="444" y="233"/>
                  <a:pt x="464" y="236"/>
                  <a:pt x="480" y="227"/>
                </a:cubicBezTo>
                <a:cubicBezTo>
                  <a:pt x="488" y="222"/>
                  <a:pt x="488" y="209"/>
                  <a:pt x="489" y="200"/>
                </a:cubicBezTo>
                <a:cubicBezTo>
                  <a:pt x="494" y="167"/>
                  <a:pt x="491" y="133"/>
                  <a:pt x="498" y="101"/>
                </a:cubicBezTo>
                <a:cubicBezTo>
                  <a:pt x="504" y="72"/>
                  <a:pt x="526" y="47"/>
                  <a:pt x="552" y="38"/>
                </a:cubicBezTo>
                <a:cubicBezTo>
                  <a:pt x="590" y="0"/>
                  <a:pt x="597" y="0"/>
                  <a:pt x="651" y="11"/>
                </a:cubicBezTo>
                <a:cubicBezTo>
                  <a:pt x="654" y="48"/>
                  <a:pt x="634" y="182"/>
                  <a:pt x="705" y="18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459788" y="37163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029575" y="5589588"/>
            <a:ext cx="863600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Protein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029575" y="5445125"/>
            <a:ext cx="503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>
                <a:latin typeface="Arial Unicode MS" pitchFamily="34" charset="-128"/>
              </a:rPr>
              <a:t>X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164388" y="4005263"/>
            <a:ext cx="1079500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Times New Roman" pitchFamily="18" charset="0"/>
              </a:rPr>
              <a:t>RNase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Antiviral mediators:</a:t>
            </a:r>
            <a:br>
              <a:rPr lang="en-GB" smtClean="0"/>
            </a:br>
            <a:r>
              <a:rPr lang="en-GB" sz="2800" smtClean="0"/>
              <a:t>3</a:t>
            </a:r>
            <a:r>
              <a:rPr lang="en-GB" smtClean="0"/>
              <a:t>. Mx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GTPase</a:t>
            </a:r>
            <a:r>
              <a:rPr lang="en-GB" dirty="0" smtClean="0"/>
              <a:t> with homology to </a:t>
            </a:r>
            <a:r>
              <a:rPr lang="en-GB" dirty="0" err="1" smtClean="0"/>
              <a:t>dynamin</a:t>
            </a:r>
            <a:endParaRPr lang="en-GB" dirty="0" smtClean="0"/>
          </a:p>
          <a:p>
            <a:pPr eaLnBrk="1" hangingPunct="1"/>
            <a:r>
              <a:rPr lang="en-GB" dirty="0" smtClean="0"/>
              <a:t>Inhibits transcription of RNA especially for </a:t>
            </a:r>
            <a:r>
              <a:rPr lang="en-GB" dirty="0" err="1" smtClean="0"/>
              <a:t>orthomyxoviridae</a:t>
            </a:r>
            <a:r>
              <a:rPr lang="en-GB" dirty="0" smtClean="0"/>
              <a:t> (Mx1 in mice) and other negative strand RNA viruses (human </a:t>
            </a:r>
            <a:r>
              <a:rPr lang="en-GB" dirty="0" err="1" smtClean="0"/>
              <a:t>MxA</a:t>
            </a:r>
            <a:r>
              <a:rPr lang="en-GB" dirty="0" smtClean="0"/>
              <a:t>)</a:t>
            </a:r>
          </a:p>
          <a:p>
            <a:pPr eaLnBrk="1" hangingPunct="1"/>
            <a:r>
              <a:rPr lang="en-GB" dirty="0" err="1" smtClean="0"/>
              <a:t>Mx</a:t>
            </a:r>
            <a:r>
              <a:rPr lang="en-GB" dirty="0" smtClean="0"/>
              <a:t> can form </a:t>
            </a:r>
            <a:r>
              <a:rPr lang="en-GB" dirty="0" err="1" smtClean="0"/>
              <a:t>multimers</a:t>
            </a:r>
            <a:r>
              <a:rPr lang="en-GB" dirty="0" smtClean="0"/>
              <a:t> which wrap around the </a:t>
            </a:r>
            <a:r>
              <a:rPr lang="en-GB" dirty="0" err="1" smtClean="0"/>
              <a:t>nucleocapsids</a:t>
            </a:r>
            <a:r>
              <a:rPr lang="en-GB" dirty="0" smtClean="0"/>
              <a:t> of incoming viruses.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0798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Mx binds to viral components and blocks their intracellular transport</a:t>
            </a:r>
          </a:p>
        </p:txBody>
      </p:sp>
      <p:pic>
        <p:nvPicPr>
          <p:cNvPr id="28675" name="Picture 2" descr="http://onlinelibrary.wiley.com/store/10.1034/j.1600-0854.2002.31003.x/asset/image_n/TRA_031003_f3.gif?v=1&amp;t=ghmf5m0e&amp;s=a3bdedafdcb15711180fb2b7f0b02b0ee4e7da8a"/>
          <p:cNvPicPr>
            <a:picLocks noChangeAspect="1" noChangeArrowheads="1"/>
          </p:cNvPicPr>
          <p:nvPr/>
        </p:nvPicPr>
        <p:blipFill>
          <a:blip r:embed="rId2" cstate="print"/>
          <a:srcRect l="39439" r="18482" b="58775"/>
          <a:stretch>
            <a:fillRect/>
          </a:stretch>
        </p:blipFill>
        <p:spPr bwMode="auto">
          <a:xfrm>
            <a:off x="1691680" y="2420888"/>
            <a:ext cx="38164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51520" y="6165304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/>
              <a:t>Engelhardt</a:t>
            </a:r>
            <a:r>
              <a:rPr lang="en-GB" dirty="0"/>
              <a:t> et 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APOBEC3G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Aka CEM-15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Apolipoprotein B mRNA-editing enzyme catalytic polypeptide like 3G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Human host cell protein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Involved in innate immune resistance to retroviruses and hepadnaviruses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Deaminates dC to dU in minus strand viral cDNA during reverse transription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Results in G to A hypermutation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IFITM3 inhibits influenza virus entry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 l="12994" t="23625" r="40347" b="20979"/>
          <a:stretch>
            <a:fillRect/>
          </a:stretch>
        </p:blipFill>
        <p:spPr bwMode="auto">
          <a:xfrm>
            <a:off x="755650" y="1268413"/>
            <a:ext cx="71294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6091238" y="6488113"/>
            <a:ext cx="305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Feeley et al. PLOsPath2011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Antiviral state does not last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IFN response may only be maintained for several hours</a:t>
            </a:r>
          </a:p>
          <a:p>
            <a:pPr eaLnBrk="1" hangingPunct="1"/>
            <a:r>
              <a:rPr lang="en-GB" dirty="0" smtClean="0"/>
              <a:t>Subsequently the ability to response to IFN is lost due to negative regulation</a:t>
            </a:r>
          </a:p>
          <a:p>
            <a:pPr eaLnBrk="1" hangingPunct="1"/>
            <a:r>
              <a:rPr lang="en-GB" dirty="0" smtClean="0"/>
              <a:t>SOCS suppressor of cytokine signalling genes turn off the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Pathogen sensing</a:t>
            </a:r>
          </a:p>
        </p:txBody>
      </p:sp>
      <p:pic>
        <p:nvPicPr>
          <p:cNvPr id="4099" name="Picture 7" descr="Figure-3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" y="1476375"/>
            <a:ext cx="8750300" cy="46164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Viral evasion of IFN response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Avoid detection by hiding the PAMP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Interfere globally with host cell gene expression and/or protein synthesis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Block IFN induction cascades by destroying or binding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Inhibit IFN signalling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Block the action of individual IFN induced antiviral enzymes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Activate SOCS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Replication strategy that is insensitive to IFN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Pathogen associated molecular patterns PAMPS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23988"/>
            <a:ext cx="858361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16238" y="1962150"/>
            <a:ext cx="5688012" cy="489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barclay\AppData\Local\Microsoft\Windows\Temporary Internet Files\Low\Content.IE5\DGGUB0SI\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When is the PAMP seen?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2060848"/>
            <a:ext cx="3467100" cy="32999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Viruses that do not have 5’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monophosphate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their genome can evade RIG-I detection.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4931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645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7" descr="Table-3-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8" y="404813"/>
            <a:ext cx="8423275" cy="6453187"/>
          </a:xfrm>
        </p:spPr>
      </p:pic>
      <p:sp>
        <p:nvSpPr>
          <p:cNvPr id="4" name="Rectangle 3"/>
          <p:cNvSpPr/>
          <p:nvPr/>
        </p:nvSpPr>
        <p:spPr>
          <a:xfrm>
            <a:off x="0" y="1772816"/>
            <a:ext cx="853244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4725144"/>
            <a:ext cx="853244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25513"/>
          </a:xfrm>
        </p:spPr>
        <p:txBody>
          <a:bodyPr/>
          <a:lstStyle/>
          <a:p>
            <a:pPr eaLnBrk="1" hangingPunct="1"/>
            <a:r>
              <a:rPr lang="en-GB" sz="4000" smtClean="0"/>
              <a:t>Influenza A Virus NS1 protein</a:t>
            </a:r>
            <a:endParaRPr lang="en-US" sz="40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435600" y="692150"/>
            <a:ext cx="3095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Times New Roman" pitchFamily="18" charset="0"/>
              </a:rPr>
              <a:t>Binds dsRNA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Times New Roman" pitchFamily="18" charset="0"/>
              </a:rPr>
              <a:t>Binds RIG-I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8313" y="1557338"/>
            <a:ext cx="8424862" cy="4967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219200" y="4149725"/>
            <a:ext cx="5791200" cy="2014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436938" y="1951038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443663" y="2808288"/>
            <a:ext cx="950912" cy="4460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2484438" y="2205038"/>
            <a:ext cx="9350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284663" y="2132013"/>
            <a:ext cx="1362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057400" y="2420938"/>
            <a:ext cx="138113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1371600" y="5278438"/>
            <a:ext cx="4648200" cy="34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 rot="-2219218">
            <a:off x="1258888" y="2130425"/>
            <a:ext cx="1368425" cy="382588"/>
            <a:chOff x="618" y="1771"/>
            <a:chExt cx="759" cy="241"/>
          </a:xfrm>
        </p:grpSpPr>
        <p:sp>
          <p:nvSpPr>
            <p:cNvPr id="36938" name="Freeform 13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6939" name="Freeform 14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36877" name="Oval 15" descr="50%"/>
          <p:cNvSpPr>
            <a:spLocks noChangeArrowheads="1"/>
          </p:cNvSpPr>
          <p:nvPr/>
        </p:nvSpPr>
        <p:spPr bwMode="auto">
          <a:xfrm>
            <a:off x="7523163" y="2779713"/>
            <a:ext cx="560387" cy="390525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948488" y="2490788"/>
            <a:ext cx="447675" cy="26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995738" y="4724400"/>
            <a:ext cx="2447925" cy="576263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 gene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6588125" y="5780088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cytoplasm</a:t>
            </a:r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>
            <a:off x="4752975" y="5491163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nucleus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1114425" y="1651000"/>
            <a:ext cx="1008063" cy="719138"/>
          </a:xfrm>
          <a:prstGeom prst="hexagon">
            <a:avLst>
              <a:gd name="adj" fmla="val 35044"/>
              <a:gd name="vf" fmla="val 115470"/>
            </a:avLst>
          </a:prstGeom>
          <a:gradFill rotWithShape="0">
            <a:gsLst>
              <a:gs pos="0">
                <a:srgbClr val="E2FF53"/>
              </a:gs>
              <a:gs pos="100000">
                <a:srgbClr val="69762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040008"/>
                </a:solidFill>
              </a:rPr>
              <a:t>NS1</a:t>
            </a:r>
            <a:endParaRPr lang="en-US" sz="2000">
              <a:solidFill>
                <a:srgbClr val="040008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051050" y="1916113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>
                <a:solidFill>
                  <a:schemeClr val="tx2"/>
                </a:solidFill>
              </a:rPr>
              <a:t>X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6884" name="Oval 22"/>
          <p:cNvSpPr>
            <a:spLocks noChangeArrowheads="1"/>
          </p:cNvSpPr>
          <p:nvPr/>
        </p:nvSpPr>
        <p:spPr bwMode="auto">
          <a:xfrm>
            <a:off x="1349375" y="3284538"/>
            <a:ext cx="990600" cy="792162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IRF-3</a:t>
            </a:r>
          </a:p>
        </p:txBody>
      </p:sp>
      <p:sp>
        <p:nvSpPr>
          <p:cNvPr id="36885" name="Oval 23"/>
          <p:cNvSpPr>
            <a:spLocks noChangeArrowheads="1"/>
          </p:cNvSpPr>
          <p:nvPr/>
        </p:nvSpPr>
        <p:spPr bwMode="auto">
          <a:xfrm>
            <a:off x="5788025" y="2132013"/>
            <a:ext cx="1016000" cy="50323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IKK</a:t>
            </a:r>
            <a:r>
              <a:rPr lang="en-GB" sz="2400" b="1">
                <a:latin typeface="Times New Roman" pitchFamily="18" charset="0"/>
                <a:sym typeface="Symbol" pitchFamily="18" charset="2"/>
              </a:rPr>
              <a:t></a:t>
            </a:r>
          </a:p>
        </p:txBody>
      </p:sp>
      <p:grpSp>
        <p:nvGrpSpPr>
          <p:cNvPr id="36886" name="Group 24"/>
          <p:cNvGrpSpPr>
            <a:grpSpLocks/>
          </p:cNvGrpSpPr>
          <p:nvPr/>
        </p:nvGrpSpPr>
        <p:grpSpPr bwMode="auto">
          <a:xfrm>
            <a:off x="179388" y="620713"/>
            <a:ext cx="990600" cy="990600"/>
            <a:chOff x="0" y="768"/>
            <a:chExt cx="624" cy="624"/>
          </a:xfrm>
        </p:grpSpPr>
        <p:sp>
          <p:nvSpPr>
            <p:cNvPr id="36891" name="Oval 25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2" name="Group 26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36936" name="Line 2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7" name="Oval 2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3" name="Group 29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36934" name="Line 3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5" name="Oval 3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4" name="Group 32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36932" name="Line 3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3" name="Oval 3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5" name="Group 35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36930" name="Line 3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1" name="Oval 3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6" name="Group 38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36928" name="Line 3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9" name="Oval 4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7" name="Group 41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36926" name="Line 4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7" name="Oval 4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8" name="Group 44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36924" name="Line 4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5" name="Oval 4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9" name="Group 47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36922" name="Line 4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3" name="Oval 4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0" name="Group 50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36920" name="Line 5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1" name="Oval 5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1" name="Group 53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36918" name="Line 5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9" name="Oval 5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2" name="Group 56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36916" name="Line 5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7" name="Oval 5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3" name="Group 59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36914" name="Line 6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5" name="Oval 6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4" name="Oval 62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5" name="Group 63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36906" name="Line 64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7" name="Line 65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8" name="Line 6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9" name="Line 67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0" name="Line 68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1" name="Line 69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2" name="Line 70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3" name="Line 71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sp>
        <p:nvSpPr>
          <p:cNvPr id="7240" name="Line 72"/>
          <p:cNvSpPr>
            <a:spLocks noChangeShapeType="1"/>
          </p:cNvSpPr>
          <p:nvPr/>
        </p:nvSpPr>
        <p:spPr bwMode="auto">
          <a:xfrm>
            <a:off x="971550" y="1484313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>
            <a:off x="6443663" y="50133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7307263" y="4581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7356475" y="4437063"/>
            <a:ext cx="671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>
                <a:solidFill>
                  <a:schemeClr val="tx2"/>
                </a:solidFill>
              </a:rPr>
              <a:t>X</a:t>
            </a:r>
            <a:endParaRPr lang="en-US" sz="6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/>
      <p:bldP spid="7240" grpId="0" animBg="1"/>
      <p:bldP spid="7241" grpId="0" animBg="1"/>
      <p:bldP spid="7242" grpId="0" animBg="1"/>
      <p:bldP spid="72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04800" y="2133600"/>
            <a:ext cx="8370888" cy="45354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468313" y="3933825"/>
            <a:ext cx="7343775" cy="2519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57200" y="37639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STAT1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600200" y="34591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STAT2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819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916238" y="3535363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295400" y="5208588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362200" y="4979988"/>
            <a:ext cx="854075" cy="46672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1619250" y="4365625"/>
            <a:ext cx="1752600" cy="838200"/>
            <a:chOff x="1296" y="2448"/>
            <a:chExt cx="1104" cy="528"/>
          </a:xfrm>
        </p:grpSpPr>
        <p:sp>
          <p:nvSpPr>
            <p:cNvPr id="42094" name="Oval 11"/>
            <p:cNvSpPr>
              <a:spLocks noChangeArrowheads="1"/>
            </p:cNvSpPr>
            <p:nvPr/>
          </p:nvSpPr>
          <p:spPr bwMode="auto">
            <a:xfrm>
              <a:off x="1296" y="2640"/>
              <a:ext cx="384" cy="33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5" name="Group 12"/>
            <p:cNvGrpSpPr>
              <a:grpSpLocks/>
            </p:cNvGrpSpPr>
            <p:nvPr/>
          </p:nvGrpSpPr>
          <p:grpSpPr bwMode="auto">
            <a:xfrm>
              <a:off x="1296" y="2448"/>
              <a:ext cx="1104" cy="432"/>
              <a:chOff x="2400" y="1632"/>
              <a:chExt cx="1104" cy="432"/>
            </a:xfrm>
          </p:grpSpPr>
          <p:sp>
            <p:nvSpPr>
              <p:cNvPr id="8205" name="Oval 13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STAT1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STAT2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3203575" y="4987925"/>
            <a:ext cx="2971800" cy="4572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2"/>
                </a:solidFill>
              </a:rPr>
              <a:t>IS gene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1996" name="Oval 18"/>
          <p:cNvSpPr>
            <a:spLocks noChangeArrowheads="1"/>
          </p:cNvSpPr>
          <p:nvPr/>
        </p:nvSpPr>
        <p:spPr bwMode="auto">
          <a:xfrm>
            <a:off x="179388" y="7651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997" name="Line 19"/>
          <p:cNvSpPr>
            <a:spLocks noChangeShapeType="1"/>
          </p:cNvSpPr>
          <p:nvPr/>
        </p:nvSpPr>
        <p:spPr bwMode="auto">
          <a:xfrm flipV="1">
            <a:off x="1728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8" name="Line 20"/>
          <p:cNvSpPr>
            <a:spLocks noChangeShapeType="1"/>
          </p:cNvSpPr>
          <p:nvPr/>
        </p:nvSpPr>
        <p:spPr bwMode="auto">
          <a:xfrm flipV="1">
            <a:off x="2109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9" name="Line 21"/>
          <p:cNvSpPr>
            <a:spLocks noChangeShapeType="1"/>
          </p:cNvSpPr>
          <p:nvPr/>
        </p:nvSpPr>
        <p:spPr bwMode="auto">
          <a:xfrm>
            <a:off x="1728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0" name="Line 22"/>
          <p:cNvSpPr>
            <a:spLocks noChangeShapeType="1"/>
          </p:cNvSpPr>
          <p:nvPr/>
        </p:nvSpPr>
        <p:spPr bwMode="auto">
          <a:xfrm>
            <a:off x="2109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1" name="Oval 23" descr="50%"/>
          <p:cNvSpPr>
            <a:spLocks noChangeArrowheads="1"/>
          </p:cNvSpPr>
          <p:nvPr/>
        </p:nvSpPr>
        <p:spPr bwMode="auto">
          <a:xfrm>
            <a:off x="1042988" y="2725738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42002" name="Oval 24" descr="50%"/>
          <p:cNvSpPr>
            <a:spLocks noChangeArrowheads="1"/>
          </p:cNvSpPr>
          <p:nvPr/>
        </p:nvSpPr>
        <p:spPr bwMode="auto">
          <a:xfrm>
            <a:off x="2109788" y="2649538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sp>
        <p:nvSpPr>
          <p:cNvPr id="42003" name="AutoShape 25"/>
          <p:cNvSpPr>
            <a:spLocks noChangeArrowheads="1"/>
          </p:cNvSpPr>
          <p:nvPr/>
        </p:nvSpPr>
        <p:spPr bwMode="auto">
          <a:xfrm>
            <a:off x="395288" y="2278063"/>
            <a:ext cx="8137525" cy="4246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26"/>
          <p:cNvSpPr>
            <a:spLocks noChangeArrowheads="1"/>
          </p:cNvSpPr>
          <p:nvPr/>
        </p:nvSpPr>
        <p:spPr bwMode="auto">
          <a:xfrm>
            <a:off x="2033588" y="1844675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05" name="AutoShape 27"/>
          <p:cNvSpPr>
            <a:spLocks noChangeArrowheads="1"/>
          </p:cNvSpPr>
          <p:nvPr/>
        </p:nvSpPr>
        <p:spPr bwMode="auto">
          <a:xfrm>
            <a:off x="1652588" y="1841500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06" name="Line 28"/>
          <p:cNvSpPr>
            <a:spLocks noChangeShapeType="1"/>
          </p:cNvSpPr>
          <p:nvPr/>
        </p:nvSpPr>
        <p:spPr bwMode="auto">
          <a:xfrm flipV="1">
            <a:off x="4254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7" name="Line 29"/>
          <p:cNvSpPr>
            <a:spLocks noChangeShapeType="1"/>
          </p:cNvSpPr>
          <p:nvPr/>
        </p:nvSpPr>
        <p:spPr bwMode="auto">
          <a:xfrm flipV="1">
            <a:off x="4635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8" name="Line 30"/>
          <p:cNvSpPr>
            <a:spLocks noChangeShapeType="1"/>
          </p:cNvSpPr>
          <p:nvPr/>
        </p:nvSpPr>
        <p:spPr bwMode="auto">
          <a:xfrm>
            <a:off x="4254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9" name="Line 31"/>
          <p:cNvSpPr>
            <a:spLocks noChangeShapeType="1"/>
          </p:cNvSpPr>
          <p:nvPr/>
        </p:nvSpPr>
        <p:spPr bwMode="auto">
          <a:xfrm>
            <a:off x="4635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10" name="AutoShape 32"/>
          <p:cNvSpPr>
            <a:spLocks noChangeArrowheads="1"/>
          </p:cNvSpPr>
          <p:nvPr/>
        </p:nvSpPr>
        <p:spPr bwMode="auto">
          <a:xfrm>
            <a:off x="4559300" y="1776413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11" name="AutoShape 33"/>
          <p:cNvSpPr>
            <a:spLocks noChangeArrowheads="1"/>
          </p:cNvSpPr>
          <p:nvPr/>
        </p:nvSpPr>
        <p:spPr bwMode="auto">
          <a:xfrm>
            <a:off x="4178300" y="1773238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12" name="Oval 34"/>
          <p:cNvSpPr>
            <a:spLocks noChangeArrowheads="1"/>
          </p:cNvSpPr>
          <p:nvPr/>
        </p:nvSpPr>
        <p:spPr bwMode="auto">
          <a:xfrm>
            <a:off x="4067175" y="1011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3" name="Oval 35" descr="50%"/>
          <p:cNvSpPr>
            <a:spLocks noChangeArrowheads="1"/>
          </p:cNvSpPr>
          <p:nvPr/>
        </p:nvSpPr>
        <p:spPr bwMode="auto">
          <a:xfrm>
            <a:off x="3563938" y="2641600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42014" name="Oval 36" descr="50%"/>
          <p:cNvSpPr>
            <a:spLocks noChangeArrowheads="1"/>
          </p:cNvSpPr>
          <p:nvPr/>
        </p:nvSpPr>
        <p:spPr bwMode="auto">
          <a:xfrm>
            <a:off x="4630738" y="2565400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grpSp>
        <p:nvGrpSpPr>
          <p:cNvPr id="42015" name="Group 37"/>
          <p:cNvGrpSpPr>
            <a:grpSpLocks/>
          </p:cNvGrpSpPr>
          <p:nvPr/>
        </p:nvGrpSpPr>
        <p:grpSpPr bwMode="auto">
          <a:xfrm>
            <a:off x="3708400" y="3030538"/>
            <a:ext cx="1752600" cy="685800"/>
            <a:chOff x="2400" y="1632"/>
            <a:chExt cx="1104" cy="432"/>
          </a:xfrm>
        </p:grpSpPr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2400" y="1632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STAT1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2880" y="1776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STAT2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2976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736" y="18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2016" name="Text Box 42"/>
          <p:cNvSpPr txBox="1">
            <a:spLocks noChangeArrowheads="1"/>
          </p:cNvSpPr>
          <p:nvPr/>
        </p:nvSpPr>
        <p:spPr bwMode="auto">
          <a:xfrm>
            <a:off x="1619250" y="4719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p48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7" name="Text Box 43"/>
          <p:cNvSpPr txBox="1">
            <a:spLocks noChangeArrowheads="1"/>
          </p:cNvSpPr>
          <p:nvPr/>
        </p:nvSpPr>
        <p:spPr bwMode="auto">
          <a:xfrm>
            <a:off x="6445250" y="37893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cytoplasm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8" name="Text Box 44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nucleus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9" name="Line 45"/>
          <p:cNvSpPr>
            <a:spLocks noChangeShapeType="1"/>
          </p:cNvSpPr>
          <p:nvPr/>
        </p:nvSpPr>
        <p:spPr bwMode="auto">
          <a:xfrm>
            <a:off x="3124200" y="5537200"/>
            <a:ext cx="3048000" cy="0"/>
          </a:xfrm>
          <a:prstGeom prst="line">
            <a:avLst/>
          </a:prstGeom>
          <a:noFill/>
          <a:ln w="9525">
            <a:solidFill>
              <a:srgbClr val="0400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8" name="AutoShape 46"/>
          <p:cNvSpPr>
            <a:spLocks noChangeArrowheads="1"/>
          </p:cNvSpPr>
          <p:nvPr/>
        </p:nvSpPr>
        <p:spPr bwMode="auto">
          <a:xfrm>
            <a:off x="6745288" y="5300663"/>
            <a:ext cx="850900" cy="720725"/>
          </a:xfrm>
          <a:prstGeom prst="hexagon">
            <a:avLst>
              <a:gd name="adj" fmla="val 29515"/>
              <a:gd name="vf" fmla="val 115470"/>
            </a:avLst>
          </a:prstGeom>
          <a:gradFill rotWithShape="0">
            <a:gsLst>
              <a:gs pos="0">
                <a:srgbClr val="E2FF53"/>
              </a:gs>
              <a:gs pos="100000">
                <a:srgbClr val="69762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040008"/>
                </a:solidFill>
              </a:rPr>
              <a:t>NS1</a:t>
            </a:r>
            <a:endParaRPr lang="en-US" sz="2000">
              <a:solidFill>
                <a:srgbClr val="040008"/>
              </a:solidFill>
            </a:endParaRPr>
          </a:p>
        </p:txBody>
      </p:sp>
      <p:sp>
        <p:nvSpPr>
          <p:cNvPr id="42021" name="Line 47"/>
          <p:cNvSpPr>
            <a:spLocks noChangeShapeType="1"/>
          </p:cNvSpPr>
          <p:nvPr/>
        </p:nvSpPr>
        <p:spPr bwMode="auto">
          <a:xfrm>
            <a:off x="5940425" y="566102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6443663" y="56610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tx2"/>
                </a:solidFill>
              </a:rPr>
              <a:t>X</a:t>
            </a:r>
            <a:endParaRPr lang="en-US" sz="4800">
              <a:solidFill>
                <a:schemeClr val="tx2"/>
              </a:solidFill>
            </a:endParaRPr>
          </a:p>
        </p:txBody>
      </p:sp>
      <p:grpSp>
        <p:nvGrpSpPr>
          <p:cNvPr id="42023" name="Group 49"/>
          <p:cNvGrpSpPr>
            <a:grpSpLocks/>
          </p:cNvGrpSpPr>
          <p:nvPr/>
        </p:nvGrpSpPr>
        <p:grpSpPr bwMode="auto">
          <a:xfrm>
            <a:off x="4356100" y="5589588"/>
            <a:ext cx="2049463" cy="723900"/>
            <a:chOff x="4224" y="3456"/>
            <a:chExt cx="1387" cy="464"/>
          </a:xfrm>
        </p:grpSpPr>
        <p:sp>
          <p:nvSpPr>
            <p:cNvPr id="42076" name="Text Box 50"/>
            <p:cNvSpPr txBox="1">
              <a:spLocks noChangeArrowheads="1"/>
            </p:cNvSpPr>
            <p:nvPr/>
          </p:nvSpPr>
          <p:spPr bwMode="auto">
            <a:xfrm>
              <a:off x="5280" y="3744"/>
              <a:ext cx="33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40008"/>
                  </a:solidFill>
                </a:rPr>
                <a:t>AAA</a:t>
              </a:r>
              <a:endParaRPr lang="en-US" sz="1200">
                <a:solidFill>
                  <a:srgbClr val="040008"/>
                </a:solidFill>
              </a:endParaRPr>
            </a:p>
          </p:txBody>
        </p:sp>
        <p:grpSp>
          <p:nvGrpSpPr>
            <p:cNvPr id="42077" name="Group 51"/>
            <p:cNvGrpSpPr>
              <a:grpSpLocks/>
            </p:cNvGrpSpPr>
            <p:nvPr/>
          </p:nvGrpSpPr>
          <p:grpSpPr bwMode="auto">
            <a:xfrm>
              <a:off x="4224" y="3456"/>
              <a:ext cx="1304" cy="411"/>
              <a:chOff x="4320" y="3477"/>
              <a:chExt cx="1465" cy="423"/>
            </a:xfrm>
          </p:grpSpPr>
          <p:grpSp>
            <p:nvGrpSpPr>
              <p:cNvPr id="42078" name="Group 52"/>
              <p:cNvGrpSpPr>
                <a:grpSpLocks/>
              </p:cNvGrpSpPr>
              <p:nvPr/>
            </p:nvGrpSpPr>
            <p:grpSpPr bwMode="auto">
              <a:xfrm>
                <a:off x="4368" y="3504"/>
                <a:ext cx="1191" cy="396"/>
                <a:chOff x="4080" y="3264"/>
                <a:chExt cx="1191" cy="396"/>
              </a:xfrm>
            </p:grpSpPr>
            <p:sp>
              <p:nvSpPr>
                <p:cNvPr id="42086" name="Freeform 53"/>
                <p:cNvSpPr>
                  <a:spLocks/>
                </p:cNvSpPr>
                <p:nvPr/>
              </p:nvSpPr>
              <p:spPr bwMode="auto">
                <a:xfrm>
                  <a:off x="4080" y="3264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7" name="Freeform 54"/>
                <p:cNvSpPr>
                  <a:spLocks/>
                </p:cNvSpPr>
                <p:nvPr/>
              </p:nvSpPr>
              <p:spPr bwMode="auto">
                <a:xfrm>
                  <a:off x="4176" y="3360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8" name="Freeform 55"/>
                <p:cNvSpPr>
                  <a:spLocks/>
                </p:cNvSpPr>
                <p:nvPr/>
              </p:nvSpPr>
              <p:spPr bwMode="auto">
                <a:xfrm>
                  <a:off x="4272" y="3456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9" name="Freeform 56"/>
                <p:cNvSpPr>
                  <a:spLocks/>
                </p:cNvSpPr>
                <p:nvPr/>
              </p:nvSpPr>
              <p:spPr bwMode="auto">
                <a:xfrm>
                  <a:off x="4368" y="3552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2079" name="Text Box 57"/>
              <p:cNvSpPr txBox="1">
                <a:spLocks noChangeArrowheads="1"/>
              </p:cNvSpPr>
              <p:nvPr/>
            </p:nvSpPr>
            <p:spPr bwMode="auto">
              <a:xfrm>
                <a:off x="5221" y="3477"/>
                <a:ext cx="372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0" name="Text Box 58"/>
              <p:cNvSpPr txBox="1">
                <a:spLocks noChangeArrowheads="1"/>
              </p:cNvSpPr>
              <p:nvPr/>
            </p:nvSpPr>
            <p:spPr bwMode="auto">
              <a:xfrm>
                <a:off x="5317" y="3573"/>
                <a:ext cx="37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1" name="Text Box 59"/>
              <p:cNvSpPr txBox="1">
                <a:spLocks noChangeArrowheads="1"/>
              </p:cNvSpPr>
              <p:nvPr/>
            </p:nvSpPr>
            <p:spPr bwMode="auto">
              <a:xfrm>
                <a:off x="5414" y="3669"/>
                <a:ext cx="37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2" name="Oval 60"/>
              <p:cNvSpPr>
                <a:spLocks noChangeArrowheads="1"/>
              </p:cNvSpPr>
              <p:nvPr/>
            </p:nvSpPr>
            <p:spPr bwMode="auto">
              <a:xfrm>
                <a:off x="4320" y="3504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3" name="Oval 61"/>
              <p:cNvSpPr>
                <a:spLocks noChangeArrowheads="1"/>
              </p:cNvSpPr>
              <p:nvPr/>
            </p:nvSpPr>
            <p:spPr bwMode="auto">
              <a:xfrm>
                <a:off x="4416" y="3600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4" name="Oval 62"/>
              <p:cNvSpPr>
                <a:spLocks noChangeArrowheads="1"/>
              </p:cNvSpPr>
              <p:nvPr/>
            </p:nvSpPr>
            <p:spPr bwMode="auto">
              <a:xfrm>
                <a:off x="4512" y="3696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5" name="Oval 63"/>
              <p:cNvSpPr>
                <a:spLocks noChangeArrowheads="1"/>
              </p:cNvSpPr>
              <p:nvPr/>
            </p:nvSpPr>
            <p:spPr bwMode="auto">
              <a:xfrm>
                <a:off x="4608" y="3792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024" name="Text Box 64"/>
          <p:cNvSpPr txBox="1">
            <a:spLocks noChangeArrowheads="1"/>
          </p:cNvSpPr>
          <p:nvPr/>
        </p:nvSpPr>
        <p:spPr bwMode="auto">
          <a:xfrm>
            <a:off x="3708400" y="611663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/>
              <a:t>Antiviral mRNAs</a:t>
            </a:r>
          </a:p>
        </p:txBody>
      </p:sp>
      <p:sp>
        <p:nvSpPr>
          <p:cNvPr id="42025" name="Rectangle 65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sz="4000" smtClean="0"/>
              <a:t>Influenza A Virus NS1 protein</a:t>
            </a:r>
            <a:endParaRPr lang="en-US" sz="4000" smtClean="0"/>
          </a:p>
        </p:txBody>
      </p:sp>
      <p:sp>
        <p:nvSpPr>
          <p:cNvPr id="42026" name="Text Box 66"/>
          <p:cNvSpPr txBox="1">
            <a:spLocks noChangeArrowheads="1"/>
          </p:cNvSpPr>
          <p:nvPr/>
        </p:nvSpPr>
        <p:spPr bwMode="auto">
          <a:xfrm>
            <a:off x="5292725" y="981075"/>
            <a:ext cx="3671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2. Stops export of antiviral mRNA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8153400" y="4724400"/>
            <a:ext cx="990600" cy="990600"/>
            <a:chOff x="0" y="768"/>
            <a:chExt cx="624" cy="624"/>
          </a:xfrm>
        </p:grpSpPr>
        <p:sp>
          <p:nvSpPr>
            <p:cNvPr id="42029" name="Oval 68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0" name="Group 69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42074" name="Line 7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5" name="Oval 7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1" name="Group 72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42072" name="Line 7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3" name="Oval 7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2" name="Group 75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42070" name="Line 7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1" name="Oval 7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3" name="Group 78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42068" name="Line 7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9" name="Oval 8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4" name="Group 81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42066" name="Line 8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7" name="Oval 8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5" name="Group 84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42064" name="Line 8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5" name="Oval 8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6" name="Group 87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42062" name="Line 8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3" name="Oval 8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7" name="Group 90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42060" name="Line 9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1" name="Oval 9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8" name="Group 93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42058" name="Line 9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9" name="Oval 9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9" name="Group 96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42056" name="Line 9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7" name="Oval 9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0" name="Group 99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42054" name="Line 10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5" name="Oval 10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1" name="Group 102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42052" name="Line 10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3" name="Oval 10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42" name="Oval 105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3" name="Group 106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42044" name="Line 107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5" name="Line 108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6" name="Line 109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7" name="Line 110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8" name="Line 111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9" name="Line 112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0" name="Line 113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1" name="Line 114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sp>
        <p:nvSpPr>
          <p:cNvPr id="8307" name="Line 115"/>
          <p:cNvSpPr>
            <a:spLocks noChangeShapeType="1"/>
          </p:cNvSpPr>
          <p:nvPr/>
        </p:nvSpPr>
        <p:spPr bwMode="auto">
          <a:xfrm flipH="1">
            <a:off x="7667625" y="53006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 animBg="1"/>
      <p:bldP spid="8240" grpId="0"/>
      <p:bldP spid="83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Consequences of innate immunity: Viral pathology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combination of damage of infected cells by virus and</a:t>
            </a:r>
          </a:p>
          <a:p>
            <a:pPr eaLnBrk="1" hangingPunct="1"/>
            <a:r>
              <a:rPr lang="en-GB" smtClean="0"/>
              <a:t> damage of infected and bystander cells by the immune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Skewing the immune response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Many viruses modulate the immune response, presumably to increase their own replication and transmission.</a:t>
            </a:r>
          </a:p>
          <a:p>
            <a:pPr eaLnBrk="1" hangingPunct="1"/>
            <a:r>
              <a:rPr lang="en-GB" smtClean="0"/>
              <a:t>This can result in inadvertant pathology.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Definitions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Pathogen Associated Molecular Patterns, PAMPs</a:t>
            </a:r>
          </a:p>
          <a:p>
            <a:r>
              <a:rPr lang="en-GB" dirty="0" smtClean="0"/>
              <a:t>Pattern Recognition Receptors, PRRs</a:t>
            </a:r>
          </a:p>
          <a:p>
            <a:endParaRPr lang="en-GB" dirty="0" smtClean="0"/>
          </a:p>
          <a:p>
            <a:r>
              <a:rPr lang="en-GB" dirty="0" smtClean="0"/>
              <a:t>Often sense foreign RNA</a:t>
            </a:r>
          </a:p>
          <a:p>
            <a:r>
              <a:rPr lang="en-GB" dirty="0" err="1" smtClean="0"/>
              <a:t>Cytoplasmic</a:t>
            </a:r>
            <a:r>
              <a:rPr lang="en-GB" dirty="0" smtClean="0"/>
              <a:t> RIG-I like receptors RLRs, </a:t>
            </a:r>
            <a:r>
              <a:rPr lang="en-GB" dirty="0" err="1" smtClean="0"/>
              <a:t>endosomal</a:t>
            </a:r>
            <a:r>
              <a:rPr lang="en-GB" dirty="0" smtClean="0"/>
              <a:t> Toll like receptors TLRs</a:t>
            </a:r>
          </a:p>
          <a:p>
            <a:r>
              <a:rPr lang="en-GB" dirty="0" err="1" smtClean="0"/>
              <a:t>Cytoplasmic</a:t>
            </a:r>
            <a:r>
              <a:rPr lang="en-GB" dirty="0" smtClean="0"/>
              <a:t> nucleotide </a:t>
            </a:r>
            <a:r>
              <a:rPr lang="en-GB" dirty="0" err="1" smtClean="0"/>
              <a:t>oligomerization</a:t>
            </a:r>
            <a:r>
              <a:rPr lang="en-GB" dirty="0" smtClean="0"/>
              <a:t> domain receptors NLRs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008000"/>
                </a:solidFill>
              </a:rPr>
              <a:t>The cytokine storm.</a:t>
            </a:r>
            <a:endParaRPr lang="en-US" sz="4000" smtClean="0">
              <a:solidFill>
                <a:srgbClr val="008000"/>
              </a:solidFill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746125" y="3216275"/>
            <a:ext cx="2224088" cy="2487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89013" y="4310063"/>
            <a:ext cx="1698625" cy="1044575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 rot="-2219218">
            <a:off x="847725" y="3500438"/>
            <a:ext cx="788988" cy="263525"/>
            <a:chOff x="618" y="1771"/>
            <a:chExt cx="759" cy="241"/>
          </a:xfrm>
        </p:grpSpPr>
        <p:sp>
          <p:nvSpPr>
            <p:cNvPr id="50780" name="Freeform 6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0781" name="Freeform 7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989013" y="3117850"/>
            <a:ext cx="188912" cy="247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1036638" y="4908550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1601788" y="4708525"/>
            <a:ext cx="992187" cy="249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3908425" y="3216275"/>
            <a:ext cx="2130425" cy="2487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86" name="Oval 12"/>
          <p:cNvSpPr>
            <a:spLocks noChangeArrowheads="1"/>
          </p:cNvSpPr>
          <p:nvPr/>
        </p:nvSpPr>
        <p:spPr bwMode="auto">
          <a:xfrm>
            <a:off x="4197350" y="4262438"/>
            <a:ext cx="1557338" cy="1042987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4291013" y="48085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IS genes</a:t>
            </a:r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4386263" y="4859338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4527550" y="48085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4575175" y="4759325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4622800" y="4710113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0192" name="Group 18"/>
          <p:cNvGrpSpPr>
            <a:grpSpLocks/>
          </p:cNvGrpSpPr>
          <p:nvPr/>
        </p:nvGrpSpPr>
        <p:grpSpPr bwMode="auto">
          <a:xfrm rot="-5400000">
            <a:off x="3692525" y="4297363"/>
            <a:ext cx="409575" cy="438150"/>
            <a:chOff x="864" y="960"/>
            <a:chExt cx="384" cy="672"/>
          </a:xfrm>
        </p:grpSpPr>
        <p:sp>
          <p:nvSpPr>
            <p:cNvPr id="50778" name="Rectangle 19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9" name="AutoShape 20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193" name="Group 21"/>
          <p:cNvGrpSpPr>
            <a:grpSpLocks/>
          </p:cNvGrpSpPr>
          <p:nvPr/>
        </p:nvGrpSpPr>
        <p:grpSpPr bwMode="auto">
          <a:xfrm rot="-5400000">
            <a:off x="3733006" y="4056857"/>
            <a:ext cx="328613" cy="438150"/>
            <a:chOff x="1392" y="960"/>
            <a:chExt cx="384" cy="672"/>
          </a:xfrm>
        </p:grpSpPr>
        <p:sp>
          <p:nvSpPr>
            <p:cNvPr id="50776" name="Rectangle 22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7" name="AutoShape 23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94" name="Oval 24"/>
          <p:cNvSpPr>
            <a:spLocks noChangeArrowheads="1"/>
          </p:cNvSpPr>
          <p:nvPr/>
        </p:nvSpPr>
        <p:spPr bwMode="auto">
          <a:xfrm>
            <a:off x="2027238" y="3365500"/>
            <a:ext cx="498475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195" name="Line 25"/>
          <p:cNvSpPr>
            <a:spLocks noChangeShapeType="1"/>
          </p:cNvSpPr>
          <p:nvPr/>
        </p:nvSpPr>
        <p:spPr bwMode="auto">
          <a:xfrm>
            <a:off x="1271588" y="3863975"/>
            <a:ext cx="47625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6" name="Line 26"/>
          <p:cNvSpPr>
            <a:spLocks noChangeShapeType="1"/>
          </p:cNvSpPr>
          <p:nvPr/>
        </p:nvSpPr>
        <p:spPr bwMode="auto">
          <a:xfrm flipV="1">
            <a:off x="1933575" y="3962400"/>
            <a:ext cx="187325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7" name="Line 27"/>
          <p:cNvSpPr>
            <a:spLocks noChangeShapeType="1"/>
          </p:cNvSpPr>
          <p:nvPr/>
        </p:nvSpPr>
        <p:spPr bwMode="auto">
          <a:xfrm flipV="1">
            <a:off x="2168525" y="4162425"/>
            <a:ext cx="33020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8" name="Oval 28"/>
          <p:cNvSpPr>
            <a:spLocks noChangeArrowheads="1"/>
          </p:cNvSpPr>
          <p:nvPr/>
        </p:nvSpPr>
        <p:spPr bwMode="auto">
          <a:xfrm>
            <a:off x="2357438" y="3833813"/>
            <a:ext cx="500062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199" name="Oval 29"/>
          <p:cNvSpPr>
            <a:spLocks noChangeArrowheads="1"/>
          </p:cNvSpPr>
          <p:nvPr/>
        </p:nvSpPr>
        <p:spPr bwMode="auto">
          <a:xfrm>
            <a:off x="2706688" y="2719388"/>
            <a:ext cx="500062" cy="52546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0" name="Oval 30"/>
          <p:cNvSpPr>
            <a:spLocks noChangeArrowheads="1"/>
          </p:cNvSpPr>
          <p:nvPr/>
        </p:nvSpPr>
        <p:spPr bwMode="auto">
          <a:xfrm>
            <a:off x="3132138" y="3416300"/>
            <a:ext cx="498475" cy="5254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1" name="Oval 31"/>
          <p:cNvSpPr>
            <a:spLocks noChangeArrowheads="1"/>
          </p:cNvSpPr>
          <p:nvPr/>
        </p:nvSpPr>
        <p:spPr bwMode="auto">
          <a:xfrm>
            <a:off x="3367088" y="4132263"/>
            <a:ext cx="500062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0202" name="Group 32"/>
          <p:cNvGrpSpPr>
            <a:grpSpLocks/>
          </p:cNvGrpSpPr>
          <p:nvPr/>
        </p:nvGrpSpPr>
        <p:grpSpPr bwMode="auto">
          <a:xfrm>
            <a:off x="4233863" y="2855913"/>
            <a:ext cx="388937" cy="460375"/>
            <a:chOff x="864" y="960"/>
            <a:chExt cx="384" cy="672"/>
          </a:xfrm>
        </p:grpSpPr>
        <p:sp>
          <p:nvSpPr>
            <p:cNvPr id="50774" name="Rectangle 33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5" name="AutoShape 34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03" name="Group 35"/>
          <p:cNvGrpSpPr>
            <a:grpSpLocks/>
          </p:cNvGrpSpPr>
          <p:nvPr/>
        </p:nvGrpSpPr>
        <p:grpSpPr bwMode="auto">
          <a:xfrm>
            <a:off x="4481513" y="2855913"/>
            <a:ext cx="311150" cy="460375"/>
            <a:chOff x="1392" y="960"/>
            <a:chExt cx="384" cy="672"/>
          </a:xfrm>
        </p:grpSpPr>
        <p:sp>
          <p:nvSpPr>
            <p:cNvPr id="50772" name="Rectangle 36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3" name="AutoShape 37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204" name="Oval 38"/>
          <p:cNvSpPr>
            <a:spLocks noChangeArrowheads="1"/>
          </p:cNvSpPr>
          <p:nvPr/>
        </p:nvSpPr>
        <p:spPr bwMode="auto">
          <a:xfrm>
            <a:off x="4311650" y="2541588"/>
            <a:ext cx="498475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5" name="Line 39"/>
          <p:cNvSpPr>
            <a:spLocks noChangeShapeType="1"/>
          </p:cNvSpPr>
          <p:nvPr/>
        </p:nvSpPr>
        <p:spPr bwMode="auto">
          <a:xfrm>
            <a:off x="4575175" y="3365500"/>
            <a:ext cx="234950" cy="1144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206" name="Line 40"/>
          <p:cNvSpPr>
            <a:spLocks noChangeShapeType="1"/>
          </p:cNvSpPr>
          <p:nvPr/>
        </p:nvSpPr>
        <p:spPr bwMode="auto">
          <a:xfrm>
            <a:off x="4197350" y="4411663"/>
            <a:ext cx="3778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207" name="Text Box 41"/>
          <p:cNvSpPr txBox="1">
            <a:spLocks noChangeArrowheads="1"/>
          </p:cNvSpPr>
          <p:nvPr/>
        </p:nvSpPr>
        <p:spPr bwMode="auto">
          <a:xfrm>
            <a:off x="1412875" y="5803900"/>
            <a:ext cx="80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Cell 1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50208" name="Text Box 42"/>
          <p:cNvSpPr txBox="1">
            <a:spLocks noChangeArrowheads="1"/>
          </p:cNvSpPr>
          <p:nvPr/>
        </p:nvSpPr>
        <p:spPr bwMode="auto">
          <a:xfrm>
            <a:off x="4621213" y="5803900"/>
            <a:ext cx="80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Cell 2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50209" name="Line 43"/>
          <p:cNvSpPr>
            <a:spLocks noChangeShapeType="1"/>
          </p:cNvSpPr>
          <p:nvPr/>
        </p:nvSpPr>
        <p:spPr bwMode="auto">
          <a:xfrm flipV="1">
            <a:off x="5094288" y="4111625"/>
            <a:ext cx="376237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0210" name="Group 44"/>
          <p:cNvGrpSpPr>
            <a:grpSpLocks/>
          </p:cNvGrpSpPr>
          <p:nvPr/>
        </p:nvGrpSpPr>
        <p:grpSpPr bwMode="auto">
          <a:xfrm rot="-5400000">
            <a:off x="3692525" y="5230813"/>
            <a:ext cx="409575" cy="438150"/>
            <a:chOff x="864" y="960"/>
            <a:chExt cx="384" cy="672"/>
          </a:xfrm>
        </p:grpSpPr>
        <p:sp>
          <p:nvSpPr>
            <p:cNvPr id="50770" name="Rectangle 45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1" name="AutoShape 46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11" name="Group 47"/>
          <p:cNvGrpSpPr>
            <a:grpSpLocks/>
          </p:cNvGrpSpPr>
          <p:nvPr/>
        </p:nvGrpSpPr>
        <p:grpSpPr bwMode="auto">
          <a:xfrm rot="-5400000">
            <a:off x="3733800" y="4989513"/>
            <a:ext cx="327025" cy="438150"/>
            <a:chOff x="1392" y="960"/>
            <a:chExt cx="384" cy="672"/>
          </a:xfrm>
        </p:grpSpPr>
        <p:sp>
          <p:nvSpPr>
            <p:cNvPr id="50768" name="Rectangle 48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69" name="AutoShape 49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12" name="Group 50"/>
          <p:cNvGrpSpPr>
            <a:grpSpLocks/>
          </p:cNvGrpSpPr>
          <p:nvPr/>
        </p:nvGrpSpPr>
        <p:grpSpPr bwMode="auto">
          <a:xfrm>
            <a:off x="611188" y="2420938"/>
            <a:ext cx="660400" cy="688975"/>
            <a:chOff x="120" y="1065"/>
            <a:chExt cx="1322" cy="1244"/>
          </a:xfrm>
        </p:grpSpPr>
        <p:sp>
          <p:nvSpPr>
            <p:cNvPr id="50715" name="Oval 51"/>
            <p:cNvSpPr>
              <a:spLocks noChangeArrowheads="1"/>
            </p:cNvSpPr>
            <p:nvPr/>
          </p:nvSpPr>
          <p:spPr bwMode="auto">
            <a:xfrm>
              <a:off x="325" y="1248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6" name="AutoShape 52"/>
            <p:cNvSpPr>
              <a:spLocks noChangeArrowheads="1"/>
            </p:cNvSpPr>
            <p:nvPr/>
          </p:nvSpPr>
          <p:spPr bwMode="auto">
            <a:xfrm>
              <a:off x="736" y="111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7" name="AutoShape 53"/>
            <p:cNvSpPr>
              <a:spLocks noChangeArrowheads="1"/>
            </p:cNvSpPr>
            <p:nvPr/>
          </p:nvSpPr>
          <p:spPr bwMode="auto">
            <a:xfrm rot="-1731536">
              <a:off x="482" y="117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8" name="AutoShape 54"/>
            <p:cNvSpPr>
              <a:spLocks noChangeArrowheads="1"/>
            </p:cNvSpPr>
            <p:nvPr/>
          </p:nvSpPr>
          <p:spPr bwMode="auto">
            <a:xfrm rot="-3428101">
              <a:off x="316" y="130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9" name="AutoShape 55"/>
            <p:cNvSpPr>
              <a:spLocks noChangeArrowheads="1"/>
            </p:cNvSpPr>
            <p:nvPr/>
          </p:nvSpPr>
          <p:spPr bwMode="auto">
            <a:xfrm rot="-4530700">
              <a:off x="229" y="145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0" name="AutoShape 56"/>
            <p:cNvSpPr>
              <a:spLocks noChangeArrowheads="1"/>
            </p:cNvSpPr>
            <p:nvPr/>
          </p:nvSpPr>
          <p:spPr bwMode="auto">
            <a:xfrm rot="-6208555">
              <a:off x="228" y="170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1" name="AutoShape 57"/>
            <p:cNvSpPr>
              <a:spLocks noChangeArrowheads="1"/>
            </p:cNvSpPr>
            <p:nvPr/>
          </p:nvSpPr>
          <p:spPr bwMode="auto">
            <a:xfrm rot="-7565748">
              <a:off x="281" y="18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2" name="AutoShape 58"/>
            <p:cNvSpPr>
              <a:spLocks noChangeArrowheads="1"/>
            </p:cNvSpPr>
            <p:nvPr/>
          </p:nvSpPr>
          <p:spPr bwMode="auto">
            <a:xfrm rot="-8367763">
              <a:off x="429" y="201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3" name="AutoShape 59"/>
            <p:cNvSpPr>
              <a:spLocks noChangeArrowheads="1"/>
            </p:cNvSpPr>
            <p:nvPr/>
          </p:nvSpPr>
          <p:spPr bwMode="auto">
            <a:xfrm rot="-9558205">
              <a:off x="596" y="208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4" name="AutoShape 60"/>
            <p:cNvSpPr>
              <a:spLocks noChangeArrowheads="1"/>
            </p:cNvSpPr>
            <p:nvPr/>
          </p:nvSpPr>
          <p:spPr bwMode="auto">
            <a:xfrm rot="9901211" flipH="1">
              <a:off x="867" y="208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5" name="AutoShape 61"/>
            <p:cNvSpPr>
              <a:spLocks noChangeArrowheads="1"/>
            </p:cNvSpPr>
            <p:nvPr/>
          </p:nvSpPr>
          <p:spPr bwMode="auto">
            <a:xfrm rot="9414293" flipH="1">
              <a:off x="988" y="204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6" name="AutoShape 62"/>
            <p:cNvSpPr>
              <a:spLocks noChangeArrowheads="1"/>
            </p:cNvSpPr>
            <p:nvPr/>
          </p:nvSpPr>
          <p:spPr bwMode="auto">
            <a:xfrm rot="7565748" flipH="1">
              <a:off x="1172" y="18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7" name="AutoShape 63"/>
            <p:cNvSpPr>
              <a:spLocks noChangeArrowheads="1"/>
            </p:cNvSpPr>
            <p:nvPr/>
          </p:nvSpPr>
          <p:spPr bwMode="auto">
            <a:xfrm rot="6208555" flipH="1">
              <a:off x="1249" y="171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8" name="AutoShape 64"/>
            <p:cNvSpPr>
              <a:spLocks noChangeArrowheads="1"/>
            </p:cNvSpPr>
            <p:nvPr/>
          </p:nvSpPr>
          <p:spPr bwMode="auto">
            <a:xfrm rot="4530700" flipH="1">
              <a:off x="1242" y="14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9" name="AutoShape 65"/>
            <p:cNvSpPr>
              <a:spLocks noChangeArrowheads="1"/>
            </p:cNvSpPr>
            <p:nvPr/>
          </p:nvSpPr>
          <p:spPr bwMode="auto">
            <a:xfrm rot="3428101" flipH="1">
              <a:off x="1154" y="131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30" name="AutoShape 66"/>
            <p:cNvSpPr>
              <a:spLocks noChangeArrowheads="1"/>
            </p:cNvSpPr>
            <p:nvPr/>
          </p:nvSpPr>
          <p:spPr bwMode="auto">
            <a:xfrm rot="1731536" flipH="1">
              <a:off x="1006" y="11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31" name="Group 67"/>
            <p:cNvGrpSpPr>
              <a:grpSpLocks/>
            </p:cNvGrpSpPr>
            <p:nvPr/>
          </p:nvGrpSpPr>
          <p:grpSpPr bwMode="auto">
            <a:xfrm>
              <a:off x="727" y="2104"/>
              <a:ext cx="143" cy="205"/>
              <a:chOff x="1441" y="1824"/>
              <a:chExt cx="143" cy="205"/>
            </a:xfrm>
          </p:grpSpPr>
          <p:sp>
            <p:nvSpPr>
              <p:cNvPr id="50765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6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7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2" name="Group 71"/>
            <p:cNvGrpSpPr>
              <a:grpSpLocks/>
            </p:cNvGrpSpPr>
            <p:nvPr/>
          </p:nvGrpSpPr>
          <p:grpSpPr bwMode="auto">
            <a:xfrm rot="1113049" flipV="1">
              <a:off x="867" y="1074"/>
              <a:ext cx="143" cy="205"/>
              <a:chOff x="1441" y="1824"/>
              <a:chExt cx="143" cy="205"/>
            </a:xfrm>
          </p:grpSpPr>
          <p:sp>
            <p:nvSpPr>
              <p:cNvPr id="50762" name="AutoShape 7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3" name="Oval 7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4" name="Oval 7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3" name="Group 75"/>
            <p:cNvGrpSpPr>
              <a:grpSpLocks/>
            </p:cNvGrpSpPr>
            <p:nvPr/>
          </p:nvGrpSpPr>
          <p:grpSpPr bwMode="auto">
            <a:xfrm rot="-1113049" flipH="1" flipV="1">
              <a:off x="553" y="1065"/>
              <a:ext cx="143" cy="205"/>
              <a:chOff x="1441" y="1824"/>
              <a:chExt cx="143" cy="205"/>
            </a:xfrm>
          </p:grpSpPr>
          <p:sp>
            <p:nvSpPr>
              <p:cNvPr id="50759" name="AutoShape 7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0" name="Oval 7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1" name="Oval 7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4" name="Group 79"/>
            <p:cNvGrpSpPr>
              <a:grpSpLocks/>
            </p:cNvGrpSpPr>
            <p:nvPr/>
          </p:nvGrpSpPr>
          <p:grpSpPr bwMode="auto">
            <a:xfrm rot="-5190893" flipH="1" flipV="1">
              <a:off x="151" y="1553"/>
              <a:ext cx="143" cy="205"/>
              <a:chOff x="1441" y="1824"/>
              <a:chExt cx="143" cy="205"/>
            </a:xfrm>
          </p:grpSpPr>
          <p:sp>
            <p:nvSpPr>
              <p:cNvPr id="50756" name="AutoShape 8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7" name="Oval 8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8" name="Oval 8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5" name="Group 83"/>
            <p:cNvGrpSpPr>
              <a:grpSpLocks/>
            </p:cNvGrpSpPr>
            <p:nvPr/>
          </p:nvGrpSpPr>
          <p:grpSpPr bwMode="auto">
            <a:xfrm rot="-5172987">
              <a:off x="1268" y="1563"/>
              <a:ext cx="143" cy="205"/>
              <a:chOff x="1441" y="1824"/>
              <a:chExt cx="143" cy="205"/>
            </a:xfrm>
          </p:grpSpPr>
          <p:sp>
            <p:nvSpPr>
              <p:cNvPr id="50753" name="AutoShape 8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4" name="Oval 8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5" name="Oval 8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6" name="Group 87"/>
            <p:cNvGrpSpPr>
              <a:grpSpLocks/>
            </p:cNvGrpSpPr>
            <p:nvPr/>
          </p:nvGrpSpPr>
          <p:grpSpPr bwMode="auto">
            <a:xfrm rot="2463853">
              <a:off x="299" y="1930"/>
              <a:ext cx="143" cy="205"/>
              <a:chOff x="1441" y="1824"/>
              <a:chExt cx="143" cy="205"/>
            </a:xfrm>
          </p:grpSpPr>
          <p:sp>
            <p:nvSpPr>
              <p:cNvPr id="50750" name="AutoShape 8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1" name="Oval 8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2" name="Oval 9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7" name="Group 91"/>
            <p:cNvGrpSpPr>
              <a:grpSpLocks/>
            </p:cNvGrpSpPr>
            <p:nvPr/>
          </p:nvGrpSpPr>
          <p:grpSpPr bwMode="auto">
            <a:xfrm rot="19136147" flipH="1">
              <a:off x="1093" y="1965"/>
              <a:ext cx="143" cy="205"/>
              <a:chOff x="1441" y="1824"/>
              <a:chExt cx="143" cy="205"/>
            </a:xfrm>
          </p:grpSpPr>
          <p:sp>
            <p:nvSpPr>
              <p:cNvPr id="50747" name="AutoShape 9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48" name="Oval 9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49" name="Oval 9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738" name="Freeform 95"/>
            <p:cNvSpPr>
              <a:spLocks/>
            </p:cNvSpPr>
            <p:nvPr/>
          </p:nvSpPr>
          <p:spPr bwMode="auto">
            <a:xfrm rot="4247563" flipV="1">
              <a:off x="669" y="1494"/>
              <a:ext cx="171" cy="207"/>
            </a:xfrm>
            <a:custGeom>
              <a:avLst/>
              <a:gdLst>
                <a:gd name="T0" fmla="*/ 0 w 213"/>
                <a:gd name="T1" fmla="*/ 525 h 172"/>
                <a:gd name="T2" fmla="*/ 5 w 213"/>
                <a:gd name="T3" fmla="*/ 628 h 172"/>
                <a:gd name="T4" fmla="*/ 46 w 213"/>
                <a:gd name="T5" fmla="*/ 102 h 172"/>
                <a:gd name="T6" fmla="*/ 41 w 213"/>
                <a:gd name="T7" fmla="*/ 0 h 172"/>
                <a:gd name="T8" fmla="*/ 0 w 213"/>
                <a:gd name="T9" fmla="*/ 525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72"/>
                <a:gd name="T17" fmla="*/ 213 w 213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33CC33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39" name="Freeform 96"/>
            <p:cNvSpPr>
              <a:spLocks/>
            </p:cNvSpPr>
            <p:nvPr/>
          </p:nvSpPr>
          <p:spPr bwMode="auto">
            <a:xfrm rot="4247563" flipV="1">
              <a:off x="593" y="1313"/>
              <a:ext cx="171" cy="206"/>
            </a:xfrm>
            <a:custGeom>
              <a:avLst/>
              <a:gdLst>
                <a:gd name="T0" fmla="*/ 0 w 213"/>
                <a:gd name="T1" fmla="*/ 509 h 172"/>
                <a:gd name="T2" fmla="*/ 5 w 213"/>
                <a:gd name="T3" fmla="*/ 610 h 172"/>
                <a:gd name="T4" fmla="*/ 46 w 213"/>
                <a:gd name="T5" fmla="*/ 102 h 172"/>
                <a:gd name="T6" fmla="*/ 41 w 213"/>
                <a:gd name="T7" fmla="*/ 0 h 172"/>
                <a:gd name="T8" fmla="*/ 0 w 213"/>
                <a:gd name="T9" fmla="*/ 509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72"/>
                <a:gd name="T17" fmla="*/ 213 w 213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33CC33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0740" name="Group 97"/>
            <p:cNvGrpSpPr>
              <a:grpSpLocks/>
            </p:cNvGrpSpPr>
            <p:nvPr/>
          </p:nvGrpSpPr>
          <p:grpSpPr bwMode="auto">
            <a:xfrm>
              <a:off x="504" y="1323"/>
              <a:ext cx="495" cy="727"/>
              <a:chOff x="1235" y="1035"/>
              <a:chExt cx="460" cy="666"/>
            </a:xfrm>
          </p:grpSpPr>
          <p:sp>
            <p:nvSpPr>
              <p:cNvPr id="50741" name="Freeform 9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2" name="Freeform 9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>
                  <a:gd name="T0" fmla="*/ 0 w 189"/>
                  <a:gd name="T1" fmla="*/ 432 h 149"/>
                  <a:gd name="T2" fmla="*/ 5 w 189"/>
                  <a:gd name="T3" fmla="*/ 537 h 149"/>
                  <a:gd name="T4" fmla="*/ 41 w 189"/>
                  <a:gd name="T5" fmla="*/ 103 h 149"/>
                  <a:gd name="T6" fmla="*/ 37 w 189"/>
                  <a:gd name="T7" fmla="*/ 0 h 149"/>
                  <a:gd name="T8" fmla="*/ 0 w 189"/>
                  <a:gd name="T9" fmla="*/ 432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49"/>
                  <a:gd name="T17" fmla="*/ 189 w 1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3" name="Freeform 10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>
                  <a:gd name="T0" fmla="*/ 0 w 189"/>
                  <a:gd name="T1" fmla="*/ 432 h 149"/>
                  <a:gd name="T2" fmla="*/ 5 w 189"/>
                  <a:gd name="T3" fmla="*/ 537 h 149"/>
                  <a:gd name="T4" fmla="*/ 40 w 189"/>
                  <a:gd name="T5" fmla="*/ 103 h 149"/>
                  <a:gd name="T6" fmla="*/ 34 w 189"/>
                  <a:gd name="T7" fmla="*/ 0 h 149"/>
                  <a:gd name="T8" fmla="*/ 0 w 189"/>
                  <a:gd name="T9" fmla="*/ 432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49"/>
                  <a:gd name="T17" fmla="*/ 189 w 1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4" name="Freeform 10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>
                  <a:gd name="T0" fmla="*/ 0 w 141"/>
                  <a:gd name="T1" fmla="*/ 345 h 118"/>
                  <a:gd name="T2" fmla="*/ 5 w 141"/>
                  <a:gd name="T3" fmla="*/ 452 h 118"/>
                  <a:gd name="T4" fmla="*/ 32 w 141"/>
                  <a:gd name="T5" fmla="*/ 109 h 118"/>
                  <a:gd name="T6" fmla="*/ 27 w 141"/>
                  <a:gd name="T7" fmla="*/ 0 h 118"/>
                  <a:gd name="T8" fmla="*/ 0 w 141"/>
                  <a:gd name="T9" fmla="*/ 345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8"/>
                  <a:gd name="T17" fmla="*/ 141 w 141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5" name="Freeform 10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>
                  <a:gd name="T0" fmla="*/ 0 w 141"/>
                  <a:gd name="T1" fmla="*/ 345 h 118"/>
                  <a:gd name="T2" fmla="*/ 4 w 141"/>
                  <a:gd name="T3" fmla="*/ 452 h 118"/>
                  <a:gd name="T4" fmla="*/ 27 w 141"/>
                  <a:gd name="T5" fmla="*/ 109 h 118"/>
                  <a:gd name="T6" fmla="*/ 22 w 141"/>
                  <a:gd name="T7" fmla="*/ 0 h 118"/>
                  <a:gd name="T8" fmla="*/ 0 w 141"/>
                  <a:gd name="T9" fmla="*/ 345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8"/>
                  <a:gd name="T17" fmla="*/ 141 w 141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6" name="Freeform 10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4932363" y="2349500"/>
            <a:ext cx="2316162" cy="3640138"/>
            <a:chOff x="3107" y="1480"/>
            <a:chExt cx="1459" cy="2293"/>
          </a:xfrm>
        </p:grpSpPr>
        <p:grpSp>
          <p:nvGrpSpPr>
            <p:cNvPr id="50229" name="Group 105"/>
            <p:cNvGrpSpPr>
              <a:grpSpLocks/>
            </p:cNvGrpSpPr>
            <p:nvPr/>
          </p:nvGrpSpPr>
          <p:grpSpPr bwMode="auto">
            <a:xfrm>
              <a:off x="4105" y="1661"/>
              <a:ext cx="416" cy="434"/>
              <a:chOff x="120" y="1065"/>
              <a:chExt cx="1322" cy="1244"/>
            </a:xfrm>
          </p:grpSpPr>
          <p:sp>
            <p:nvSpPr>
              <p:cNvPr id="50662" name="Oval 106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3" name="AutoShape 107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4" name="AutoShape 108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5" name="AutoShape 109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6" name="AutoShape 110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7" name="AutoShape 111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8" name="AutoShape 112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9" name="AutoShape 113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0" name="AutoShape 114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1" name="AutoShape 115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2" name="AutoShape 116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3" name="AutoShape 117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4" name="AutoShape 118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5" name="AutoShape 119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6" name="AutoShape 120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7" name="AutoShape 121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678" name="Group 122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712" name="AutoShape 12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3" name="Oval 12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4" name="Oval 12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79" name="Group 126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709" name="AutoShape 12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0" name="Oval 12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1" name="Oval 12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0" name="Group 130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706" name="AutoShape 13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7" name="Oval 13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8" name="Oval 13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1" name="Group 134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703" name="AutoShape 13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4" name="Oval 13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5" name="Oval 13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2" name="Group 138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700" name="AutoShape 1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1" name="Oval 1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2" name="Oval 1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3" name="Group 142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697" name="AutoShape 1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8" name="Oval 1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9" name="Oval 1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4" name="Group 146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694" name="AutoShape 1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5" name="Oval 1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6" name="Oval 1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685" name="Freeform 150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86" name="Freeform 151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687" name="Group 152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688" name="Freeform 153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89" name="Freeform 154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0" name="Freeform 155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1" name="Freeform 156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2" name="Freeform 157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3" name="Freeform 158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0" name="Group 159"/>
            <p:cNvGrpSpPr>
              <a:grpSpLocks/>
            </p:cNvGrpSpPr>
            <p:nvPr/>
          </p:nvGrpSpPr>
          <p:grpSpPr bwMode="auto">
            <a:xfrm>
              <a:off x="3878" y="2069"/>
              <a:ext cx="416" cy="434"/>
              <a:chOff x="120" y="1065"/>
              <a:chExt cx="1322" cy="1244"/>
            </a:xfrm>
          </p:grpSpPr>
          <p:sp>
            <p:nvSpPr>
              <p:cNvPr id="50609" name="Oval 160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0" name="AutoShape 161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1" name="AutoShape 162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2" name="AutoShape 163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3" name="AutoShape 164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4" name="AutoShape 165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5" name="AutoShape 166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6" name="AutoShape 167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7" name="AutoShape 168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8" name="AutoShape 169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9" name="AutoShape 170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0" name="AutoShape 171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1" name="AutoShape 172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2" name="AutoShape 173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3" name="AutoShape 174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4" name="AutoShape 175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625" name="Group 176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659" name="AutoShape 17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60" name="Oval 17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61" name="Oval 17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6" name="Group 180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656" name="AutoShape 18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7" name="Oval 18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8" name="Oval 18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7" name="Group 184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653" name="AutoShape 18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4" name="Oval 18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5" name="Oval 18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8" name="Group 188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650" name="AutoShape 18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1" name="Oval 19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2" name="Oval 19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9" name="Group 192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647" name="AutoShape 1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8" name="Oval 1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9" name="Oval 1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30" name="Group 196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644" name="AutoShape 1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5" name="Oval 1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6" name="Oval 1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31" name="Group 200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641" name="AutoShape 2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2" name="Oval 2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3" name="Oval 2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632" name="Freeform 204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33" name="Freeform 205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634" name="Group 206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635" name="Freeform 20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6" name="Freeform 20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7" name="Freeform 20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8" name="Freeform 21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9" name="Freeform 21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40" name="Freeform 21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1" name="Group 213"/>
            <p:cNvGrpSpPr>
              <a:grpSpLocks/>
            </p:cNvGrpSpPr>
            <p:nvPr/>
          </p:nvGrpSpPr>
          <p:grpSpPr bwMode="auto">
            <a:xfrm>
              <a:off x="3651" y="1616"/>
              <a:ext cx="416" cy="434"/>
              <a:chOff x="120" y="1065"/>
              <a:chExt cx="1322" cy="1244"/>
            </a:xfrm>
          </p:grpSpPr>
          <p:sp>
            <p:nvSpPr>
              <p:cNvPr id="50556" name="Oval 214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7" name="AutoShape 215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8" name="AutoShape 216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9" name="AutoShape 217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0" name="AutoShape 218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1" name="AutoShape 219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2" name="AutoShape 220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3" name="AutoShape 221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4" name="AutoShape 222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5" name="AutoShape 223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6" name="AutoShape 224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7" name="AutoShape 225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8" name="AutoShape 226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9" name="AutoShape 227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70" name="AutoShape 228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71" name="AutoShape 229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572" name="Group 230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606" name="AutoShape 23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7" name="Oval 23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8" name="Oval 23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3" name="Group 234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603" name="AutoShape 23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4" name="Oval 23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5" name="Oval 23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4" name="Group 238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600" name="AutoShape 2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1" name="Oval 2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2" name="Oval 2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5" name="Group 242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597" name="AutoShape 2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8" name="Oval 2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9" name="Oval 2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6" name="Group 246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594" name="AutoShape 2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5" name="Oval 2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6" name="Oval 2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7" name="Group 250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591" name="AutoShape 2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2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3" name="Oval 2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8" name="Group 254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588" name="AutoShape 2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89" name="Oval 2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0" name="Oval 2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579" name="Freeform 258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0" name="Freeform 259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581" name="Group 260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582" name="Freeform 261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3" name="Freeform 262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4" name="Freeform 263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5" name="Freeform 264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6" name="Freeform 265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7" name="Freeform 266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2" name="Group 267"/>
            <p:cNvGrpSpPr>
              <a:grpSpLocks/>
            </p:cNvGrpSpPr>
            <p:nvPr/>
          </p:nvGrpSpPr>
          <p:grpSpPr bwMode="auto">
            <a:xfrm>
              <a:off x="3107" y="1480"/>
              <a:ext cx="416" cy="434"/>
              <a:chOff x="120" y="1065"/>
              <a:chExt cx="1322" cy="1244"/>
            </a:xfrm>
          </p:grpSpPr>
          <p:sp>
            <p:nvSpPr>
              <p:cNvPr id="50503" name="Oval 268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4" name="AutoShape 269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5" name="AutoShape 270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6" name="AutoShape 271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7" name="AutoShape 272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8" name="AutoShape 273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9" name="AutoShape 274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0" name="AutoShape 275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1" name="AutoShape 276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2" name="AutoShape 277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3" name="AutoShape 278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4" name="AutoShape 279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5" name="AutoShape 280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6" name="AutoShape 281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7" name="AutoShape 282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8" name="AutoShape 283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519" name="Group 284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553" name="AutoShape 28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4" name="Oval 28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5" name="Oval 28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0" name="Group 288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550" name="AutoShape 28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1" name="Oval 29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2" name="Oval 29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1" name="Group 292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547" name="AutoShape 2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8" name="Oval 2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9" name="Oval 2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2" name="Group 296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544" name="AutoShape 2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5" name="Oval 2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6" name="Oval 2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3" name="Group 300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541" name="AutoShape 3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2" name="Oval 3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3" name="Oval 3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4" name="Group 304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538" name="AutoShape 3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9" name="Oval 3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0" name="Oval 3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5" name="Group 308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535" name="AutoShape 3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6" name="Oval 3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7" name="Oval 3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526" name="Freeform 312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27" name="Freeform 313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528" name="Group 314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529" name="Freeform 315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0" name="Freeform 316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1" name="Freeform 317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2" name="Freeform 318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3" name="Freeform 319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4" name="Freeform 320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3" name="Group 321"/>
            <p:cNvGrpSpPr>
              <a:grpSpLocks/>
            </p:cNvGrpSpPr>
            <p:nvPr/>
          </p:nvGrpSpPr>
          <p:grpSpPr bwMode="auto">
            <a:xfrm>
              <a:off x="4059" y="2069"/>
              <a:ext cx="416" cy="434"/>
              <a:chOff x="120" y="1065"/>
              <a:chExt cx="1322" cy="1244"/>
            </a:xfrm>
          </p:grpSpPr>
          <p:sp>
            <p:nvSpPr>
              <p:cNvPr id="50450" name="Oval 322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1" name="AutoShape 323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2" name="AutoShape 324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3" name="AutoShape 325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4" name="AutoShape 326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5" name="AutoShape 327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6" name="AutoShape 328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7" name="AutoShape 329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8" name="AutoShape 330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9" name="AutoShape 331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0" name="AutoShape 332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1" name="AutoShape 333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2" name="AutoShape 334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3" name="AutoShape 335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4" name="AutoShape 336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5" name="AutoShape 337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466" name="Group 338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500" name="AutoShape 3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01" name="Oval 3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02" name="Oval 3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7" name="Group 342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497" name="AutoShape 3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8" name="Oval 3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9" name="Oval 3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8" name="Group 346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494" name="AutoShape 3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5" name="Oval 3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6" name="Oval 3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9" name="Group 350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491" name="AutoShape 3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2" name="Oval 3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3" name="Oval 3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0" name="Group 354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488" name="AutoShape 3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9" name="Oval 3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0" name="Oval 3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1" name="Group 358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485" name="AutoShape 3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6" name="Oval 3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7" name="Oval 3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2" name="Group 362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482" name="AutoShape 3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3" name="Oval 3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4" name="Oval 3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473" name="Freeform 366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74" name="Freeform 367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475" name="Group 368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476" name="Freeform 369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7" name="Freeform 370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8" name="Freeform 371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9" name="Freeform 372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80" name="Freeform 373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81" name="Freeform 374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4" name="Group 375"/>
            <p:cNvGrpSpPr>
              <a:grpSpLocks/>
            </p:cNvGrpSpPr>
            <p:nvPr/>
          </p:nvGrpSpPr>
          <p:grpSpPr bwMode="auto">
            <a:xfrm>
              <a:off x="4150" y="2341"/>
              <a:ext cx="416" cy="434"/>
              <a:chOff x="120" y="1065"/>
              <a:chExt cx="1322" cy="1244"/>
            </a:xfrm>
          </p:grpSpPr>
          <p:sp>
            <p:nvSpPr>
              <p:cNvPr id="50397" name="Oval 376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8" name="AutoShape 377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9" name="AutoShape 378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0" name="AutoShape 379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1" name="AutoShape 380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2" name="AutoShape 381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3" name="AutoShape 382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4" name="AutoShape 383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5" name="AutoShape 384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6" name="AutoShape 385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7" name="AutoShape 386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8" name="AutoShape 387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9" name="AutoShape 388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0" name="AutoShape 389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1" name="AutoShape 390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2" name="AutoShape 391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413" name="Group 392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447" name="AutoShape 3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8" name="Oval 3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9" name="Oval 3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4" name="Group 396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444" name="AutoShape 3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5" name="Oval 3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6" name="Oval 3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5" name="Group 400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441" name="AutoShape 4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2" name="Oval 4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3" name="Oval 4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6" name="Group 404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438" name="AutoShape 4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9" name="Oval 4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0" name="Oval 4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7" name="Group 408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435" name="AutoShape 4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6" name="Oval 4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7" name="Oval 4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8" name="Group 412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432" name="AutoShape 41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3" name="Oval 41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4" name="Oval 41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9" name="Group 416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429" name="AutoShape 41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0" name="Oval 41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1" name="Oval 41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420" name="Freeform 420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21" name="Freeform 421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422" name="Group 422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423" name="Freeform 423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4" name="Freeform 424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5" name="Freeform 425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6" name="Freeform 426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7" name="Freeform 427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8" name="Freeform 428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5" name="Group 429"/>
            <p:cNvGrpSpPr>
              <a:grpSpLocks/>
            </p:cNvGrpSpPr>
            <p:nvPr/>
          </p:nvGrpSpPr>
          <p:grpSpPr bwMode="auto">
            <a:xfrm>
              <a:off x="3878" y="2432"/>
              <a:ext cx="416" cy="434"/>
              <a:chOff x="120" y="1065"/>
              <a:chExt cx="1322" cy="1244"/>
            </a:xfrm>
          </p:grpSpPr>
          <p:sp>
            <p:nvSpPr>
              <p:cNvPr id="50344" name="Oval 430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5" name="AutoShape 431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6" name="AutoShape 432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7" name="AutoShape 433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8" name="AutoShape 434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9" name="AutoShape 435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0" name="AutoShape 436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1" name="AutoShape 437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2" name="AutoShape 438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3" name="AutoShape 439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4" name="AutoShape 440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5" name="AutoShape 441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6" name="AutoShape 442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7" name="AutoShape 443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8" name="AutoShape 444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9" name="AutoShape 445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360" name="Group 446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394" name="AutoShape 4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5" name="Oval 4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6" name="Oval 4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1" name="Group 450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391" name="AutoShape 4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2" name="Oval 4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3" name="Oval 4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2" name="Group 454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388" name="AutoShape 4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9" name="Oval 4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0" name="Oval 4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3" name="Group 458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385" name="AutoShape 4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6" name="Oval 4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7" name="Oval 4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4" name="Group 462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382" name="AutoShape 4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3" name="Oval 4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4" name="Oval 4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5" name="Group 466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379" name="AutoShape 46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0" name="Oval 46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1" name="Oval 46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6" name="Group 470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376" name="AutoShape 47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77" name="Oval 47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78" name="Oval 47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67" name="Freeform 474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68" name="Freeform 475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369" name="Group 476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370" name="Freeform 47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1" name="Freeform 47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2" name="Freeform 47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3" name="Freeform 48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4" name="Freeform 48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5" name="Freeform 48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6" name="Group 483"/>
            <p:cNvGrpSpPr>
              <a:grpSpLocks/>
            </p:cNvGrpSpPr>
            <p:nvPr/>
          </p:nvGrpSpPr>
          <p:grpSpPr bwMode="auto">
            <a:xfrm>
              <a:off x="3923" y="2840"/>
              <a:ext cx="416" cy="434"/>
              <a:chOff x="120" y="1065"/>
              <a:chExt cx="1322" cy="1244"/>
            </a:xfrm>
          </p:grpSpPr>
          <p:sp>
            <p:nvSpPr>
              <p:cNvPr id="50291" name="Oval 484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2" name="AutoShape 485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3" name="AutoShape 486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4" name="AutoShape 487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5" name="AutoShape 488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6" name="AutoShape 489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7" name="AutoShape 490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8" name="AutoShape 491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9" name="AutoShape 492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0" name="AutoShape 493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1" name="AutoShape 494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2" name="AutoShape 495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3" name="AutoShape 496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4" name="AutoShape 497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5" name="AutoShape 498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6" name="AutoShape 499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307" name="Group 500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341" name="AutoShape 5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2" name="Oval 5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3" name="Oval 5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08" name="Group 504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338" name="AutoShape 5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9" name="Oval 5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0" name="Oval 5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09" name="Group 508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335" name="AutoShape 5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6" name="Oval 5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7" name="Oval 5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0" name="Group 512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332" name="AutoShape 51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3" name="Oval 51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4" name="Oval 51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1" name="Group 516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329" name="AutoShape 51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0" name="Oval 51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1" name="Oval 51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2" name="Group 520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326" name="AutoShape 52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7" name="Oval 52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8" name="Oval 52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3" name="Group 524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323" name="AutoShape 52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4" name="Oval 52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5" name="Oval 52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14" name="Freeform 528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15" name="Freeform 529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316" name="Group 530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317" name="Freeform 531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18" name="Freeform 532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19" name="Freeform 533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0" name="Freeform 534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1" name="Freeform 535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2" name="Freeform 536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7" name="Group 537"/>
            <p:cNvGrpSpPr>
              <a:grpSpLocks/>
            </p:cNvGrpSpPr>
            <p:nvPr/>
          </p:nvGrpSpPr>
          <p:grpSpPr bwMode="auto">
            <a:xfrm>
              <a:off x="3833" y="3339"/>
              <a:ext cx="416" cy="434"/>
              <a:chOff x="120" y="1065"/>
              <a:chExt cx="1322" cy="1244"/>
            </a:xfrm>
          </p:grpSpPr>
          <p:sp>
            <p:nvSpPr>
              <p:cNvPr id="50238" name="Oval 538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9" name="AutoShape 539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0" name="AutoShape 540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1" name="AutoShape 541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2" name="AutoShape 542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3" name="AutoShape 543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4" name="AutoShape 544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AutoShape 545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6" name="AutoShape 546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7" name="AutoShape 547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8" name="AutoShape 548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AutoShape 549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0" name="AutoShape 550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AutoShape 551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2" name="AutoShape 552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3" name="AutoShape 553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254" name="Group 554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288" name="AutoShape 5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9" name="Oval 5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0" name="Oval 5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5" name="Group 558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285" name="AutoShape 5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6" name="Oval 5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7" name="Oval 5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6" name="Group 562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282" name="AutoShape 5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3" name="Oval 5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4" name="Oval 5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7" name="Group 566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279" name="AutoShape 56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0" name="Oval 56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1" name="Oval 56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8" name="Group 570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276" name="AutoShape 57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7" name="Oval 57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8" name="Oval 57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9" name="Group 574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273" name="AutoShape 57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4" name="Oval 57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5" name="Oval 57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0" name="Group 578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270" name="AutoShape 57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1" name="Oval 58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2" name="Oval 58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261" name="Freeform 582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62" name="Freeform 583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263" name="Group 584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264" name="Freeform 585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5" name="Freeform 586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6" name="Freeform 587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7" name="Freeform 588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8" name="Freeform 589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9" name="Freeform 590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8317" name="Group 591"/>
          <p:cNvGrpSpPr>
            <a:grpSpLocks/>
          </p:cNvGrpSpPr>
          <p:nvPr/>
        </p:nvGrpSpPr>
        <p:grpSpPr bwMode="auto">
          <a:xfrm>
            <a:off x="7308850" y="2133600"/>
            <a:ext cx="1435100" cy="4197350"/>
            <a:chOff x="4604" y="1344"/>
            <a:chExt cx="904" cy="2644"/>
          </a:xfrm>
        </p:grpSpPr>
        <p:sp>
          <p:nvSpPr>
            <p:cNvPr id="50215" name="Oval 592"/>
            <p:cNvSpPr>
              <a:spLocks noChangeArrowheads="1"/>
            </p:cNvSpPr>
            <p:nvPr/>
          </p:nvSpPr>
          <p:spPr bwMode="auto">
            <a:xfrm>
              <a:off x="4740" y="2205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6" name="Oval 593"/>
            <p:cNvSpPr>
              <a:spLocks noChangeArrowheads="1"/>
            </p:cNvSpPr>
            <p:nvPr/>
          </p:nvSpPr>
          <p:spPr bwMode="auto">
            <a:xfrm>
              <a:off x="5057" y="247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7" name="Oval 594"/>
            <p:cNvSpPr>
              <a:spLocks noChangeArrowheads="1"/>
            </p:cNvSpPr>
            <p:nvPr/>
          </p:nvSpPr>
          <p:spPr bwMode="auto">
            <a:xfrm>
              <a:off x="4604" y="256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8" name="Oval 595"/>
            <p:cNvSpPr>
              <a:spLocks noChangeArrowheads="1"/>
            </p:cNvSpPr>
            <p:nvPr/>
          </p:nvSpPr>
          <p:spPr bwMode="auto">
            <a:xfrm>
              <a:off x="4830" y="288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9" name="Oval 596"/>
            <p:cNvSpPr>
              <a:spLocks noChangeArrowheads="1"/>
            </p:cNvSpPr>
            <p:nvPr/>
          </p:nvSpPr>
          <p:spPr bwMode="auto">
            <a:xfrm>
              <a:off x="4921" y="170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0" name="Oval 597"/>
            <p:cNvSpPr>
              <a:spLocks noChangeArrowheads="1"/>
            </p:cNvSpPr>
            <p:nvPr/>
          </p:nvSpPr>
          <p:spPr bwMode="auto">
            <a:xfrm>
              <a:off x="5057" y="1842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1" name="Oval 598"/>
            <p:cNvSpPr>
              <a:spLocks noChangeArrowheads="1"/>
            </p:cNvSpPr>
            <p:nvPr/>
          </p:nvSpPr>
          <p:spPr bwMode="auto">
            <a:xfrm>
              <a:off x="5193" y="197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2" name="Oval 599"/>
            <p:cNvSpPr>
              <a:spLocks noChangeArrowheads="1"/>
            </p:cNvSpPr>
            <p:nvPr/>
          </p:nvSpPr>
          <p:spPr bwMode="auto">
            <a:xfrm>
              <a:off x="4830" y="1344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3" name="Oval 600"/>
            <p:cNvSpPr>
              <a:spLocks noChangeArrowheads="1"/>
            </p:cNvSpPr>
            <p:nvPr/>
          </p:nvSpPr>
          <p:spPr bwMode="auto">
            <a:xfrm>
              <a:off x="4966" y="3022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4" name="Oval 601"/>
            <p:cNvSpPr>
              <a:spLocks noChangeArrowheads="1"/>
            </p:cNvSpPr>
            <p:nvPr/>
          </p:nvSpPr>
          <p:spPr bwMode="auto">
            <a:xfrm>
              <a:off x="5102" y="315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5" name="Oval 602"/>
            <p:cNvSpPr>
              <a:spLocks noChangeArrowheads="1"/>
            </p:cNvSpPr>
            <p:nvPr/>
          </p:nvSpPr>
          <p:spPr bwMode="auto">
            <a:xfrm>
              <a:off x="4694" y="3385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6" name="Oval 603"/>
            <p:cNvSpPr>
              <a:spLocks noChangeArrowheads="1"/>
            </p:cNvSpPr>
            <p:nvPr/>
          </p:nvSpPr>
          <p:spPr bwMode="auto">
            <a:xfrm>
              <a:off x="4830" y="3521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7" name="Oval 604"/>
            <p:cNvSpPr>
              <a:spLocks noChangeArrowheads="1"/>
            </p:cNvSpPr>
            <p:nvPr/>
          </p:nvSpPr>
          <p:spPr bwMode="auto">
            <a:xfrm>
              <a:off x="4966" y="3657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8" name="Oval 605"/>
            <p:cNvSpPr>
              <a:spLocks noChangeArrowheads="1"/>
            </p:cNvSpPr>
            <p:nvPr/>
          </p:nvSpPr>
          <p:spPr bwMode="auto">
            <a:xfrm>
              <a:off x="5193" y="356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Immunopathology of H5N1 infection.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Virus replicates, induces high IFN resulting in massive TNF</a:t>
            </a:r>
            <a:r>
              <a:rPr lang="en-GB" sz="2800" smtClean="0">
                <a:latin typeface="Symbol" pitchFamily="18" charset="2"/>
              </a:rPr>
              <a:t>a </a:t>
            </a:r>
            <a:r>
              <a:rPr lang="en-GB" sz="2800" smtClean="0"/>
              <a:t>and other cytokines.</a:t>
            </a:r>
          </a:p>
          <a:p>
            <a:pPr eaLnBrk="1" hangingPunct="1"/>
            <a:r>
              <a:rPr lang="en-GB" sz="2800" smtClean="0"/>
              <a:t>Virus is resistant to inhibitory effects of cytokines and replicates unchecked, inducing higher cytokines and resulting in immune patholology.</a:t>
            </a:r>
          </a:p>
          <a:p>
            <a:pPr eaLnBrk="1" hangingPunct="1"/>
            <a:r>
              <a:rPr lang="en-GB" sz="2800" smtClean="0"/>
              <a:t>Differences in clinical outcome may reflect vigour of innate immune system, which may vary with 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Vaccines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Viruses deficient in control of IFN are attenuated in IFN competent cells</a:t>
            </a:r>
          </a:p>
          <a:p>
            <a:pPr eaLnBrk="1" hangingPunct="1"/>
            <a:r>
              <a:rPr lang="en-GB" smtClean="0"/>
              <a:t>Cells deficient in IFN response grow more virus.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Antiviral drugs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IFN as a treatment (HCV)</a:t>
            </a:r>
          </a:p>
          <a:p>
            <a:pPr eaLnBrk="1" hangingPunct="1"/>
            <a:endParaRPr lang="en-GB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5288" y="2852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Oncolytic viruses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40767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/>
              <a:t>NDV, mutants of HSV might lyse cells deficient in IFN but not normal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Del-NS1 influenza virus inhibits growth of tumour cells in mice</a:t>
            </a:r>
          </a:p>
        </p:txBody>
      </p:sp>
      <p:pic>
        <p:nvPicPr>
          <p:cNvPr id="55299" name="Picture 2" descr="http://onlinelibrary.wiley.com/store/10.1002/ijc.20078/asset/image_n/nfig004.gif?v=1&amp;t=ghmeq89w&amp;s=31045e81f9574e056967d4079bb1ee8e52a0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92288"/>
            <a:ext cx="61150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032625" y="3251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saline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7059613" y="4368800"/>
            <a:ext cx="96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NS1-99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7059613" y="490061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Del-NS1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Suggested reading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Randall RE, Goodbourn S.</a:t>
            </a:r>
          </a:p>
          <a:p>
            <a:pPr eaLnBrk="1" hangingPunct="1">
              <a:buFontTx/>
              <a:buNone/>
            </a:pPr>
            <a:r>
              <a:rPr lang="en-GB" sz="2000" dirty="0" err="1" smtClean="0"/>
              <a:t>Interferons</a:t>
            </a:r>
            <a:r>
              <a:rPr lang="en-GB" sz="2000" dirty="0" smtClean="0"/>
              <a:t> and viruses: an interplay between induction, signalling, antiviral responses and virus countermeasures. J Gen </a:t>
            </a:r>
            <a:r>
              <a:rPr lang="en-GB" sz="2000" dirty="0" err="1" smtClean="0"/>
              <a:t>Virol</a:t>
            </a:r>
            <a:r>
              <a:rPr lang="en-GB" sz="2000" dirty="0" smtClean="0"/>
              <a:t>. 2008 Jan;89(Pt 1):1-47. Review.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Evasion of antibody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Continued rapid evolution driven by antigenic pressure from host e.g. influenza</a:t>
            </a:r>
          </a:p>
          <a:p>
            <a:endParaRPr lang="en-GB" dirty="0" smtClean="0"/>
          </a:p>
          <a:p>
            <a:r>
              <a:rPr lang="en-GB" dirty="0" smtClean="0"/>
              <a:t>Existing as many different genetically stable serotypes e.g. rhinovirus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539750" y="260350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41433" y="333375"/>
            <a:ext cx="80580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800" dirty="0" smtClean="0">
                <a:cs typeface="Arial" charset="0"/>
              </a:rPr>
              <a:t>Evolutionary pressure drives influenza antigenic change</a:t>
            </a:r>
            <a:endParaRPr lang="en-GB" sz="2800" dirty="0">
              <a:cs typeface="Arial" charset="0"/>
            </a:endParaRPr>
          </a:p>
        </p:txBody>
      </p:sp>
      <p:sp>
        <p:nvSpPr>
          <p:cNvPr id="112644" name="Freeform 4"/>
          <p:cNvSpPr>
            <a:spLocks/>
          </p:cNvSpPr>
          <p:nvPr/>
        </p:nvSpPr>
        <p:spPr bwMode="auto">
          <a:xfrm>
            <a:off x="2987675" y="1447800"/>
            <a:ext cx="4937125" cy="25908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034088" y="2322513"/>
            <a:ext cx="581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057900" y="2370138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597650" y="2951163"/>
            <a:ext cx="582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807200" y="19050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7939088" y="2333625"/>
            <a:ext cx="322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843338" y="4727575"/>
            <a:ext cx="403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402263" y="2951163"/>
            <a:ext cx="19050" cy="342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2" name="Freeform 12"/>
          <p:cNvSpPr>
            <a:spLocks/>
          </p:cNvSpPr>
          <p:nvPr/>
        </p:nvSpPr>
        <p:spPr bwMode="auto">
          <a:xfrm>
            <a:off x="5541963" y="3556000"/>
            <a:ext cx="252412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5599113" y="3613150"/>
            <a:ext cx="249237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5227638" y="2665413"/>
            <a:ext cx="606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5292725" y="1989138"/>
            <a:ext cx="1489075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7239000" y="2209800"/>
            <a:ext cx="304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6324600" y="2895600"/>
            <a:ext cx="457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0" name="AutoShape 20"/>
          <p:cNvSpPr>
            <a:spLocks noChangeArrowheads="1"/>
          </p:cNvSpPr>
          <p:nvPr/>
        </p:nvSpPr>
        <p:spPr bwMode="auto">
          <a:xfrm rot="-5400000">
            <a:off x="2584450" y="592138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1" name="Freeform 21"/>
          <p:cNvSpPr>
            <a:spLocks/>
          </p:cNvSpPr>
          <p:nvPr/>
        </p:nvSpPr>
        <p:spPr bwMode="auto">
          <a:xfrm rot="-4247563">
            <a:off x="6819900" y="317023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2" name="Freeform 22"/>
          <p:cNvSpPr>
            <a:spLocks/>
          </p:cNvSpPr>
          <p:nvPr/>
        </p:nvSpPr>
        <p:spPr bwMode="auto">
          <a:xfrm rot="-4247563">
            <a:off x="6715125" y="350678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3" name="Freeform 23"/>
          <p:cNvSpPr>
            <a:spLocks/>
          </p:cNvSpPr>
          <p:nvPr/>
        </p:nvSpPr>
        <p:spPr bwMode="auto">
          <a:xfrm rot="-4247563">
            <a:off x="6770687" y="3344863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4" name="Freeform 24"/>
          <p:cNvSpPr>
            <a:spLocks/>
          </p:cNvSpPr>
          <p:nvPr/>
        </p:nvSpPr>
        <p:spPr bwMode="auto">
          <a:xfrm rot="-4247563">
            <a:off x="6896894" y="3059906"/>
            <a:ext cx="279400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5" name="Freeform 25"/>
          <p:cNvSpPr>
            <a:spLocks/>
          </p:cNvSpPr>
          <p:nvPr/>
        </p:nvSpPr>
        <p:spPr bwMode="auto">
          <a:xfrm rot="-4247563">
            <a:off x="6951663" y="2892425"/>
            <a:ext cx="277812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6" name="Freeform 26"/>
          <p:cNvSpPr>
            <a:spLocks/>
          </p:cNvSpPr>
          <p:nvPr/>
        </p:nvSpPr>
        <p:spPr bwMode="auto">
          <a:xfrm rot="-4247563">
            <a:off x="7033419" y="2769394"/>
            <a:ext cx="209550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7" name="Freeform 27"/>
          <p:cNvSpPr>
            <a:spLocks/>
          </p:cNvSpPr>
          <p:nvPr/>
        </p:nvSpPr>
        <p:spPr bwMode="auto">
          <a:xfrm rot="-4247563">
            <a:off x="7066756" y="2594769"/>
            <a:ext cx="206375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8" name="Freeform 28"/>
          <p:cNvSpPr>
            <a:spLocks/>
          </p:cNvSpPr>
          <p:nvPr/>
        </p:nvSpPr>
        <p:spPr bwMode="auto">
          <a:xfrm rot="-4247563">
            <a:off x="6615112" y="3519488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9" name="Freeform 29"/>
          <p:cNvSpPr>
            <a:spLocks/>
          </p:cNvSpPr>
          <p:nvPr/>
        </p:nvSpPr>
        <p:spPr bwMode="auto">
          <a:xfrm rot="-4247563">
            <a:off x="7112794" y="2442369"/>
            <a:ext cx="206375" cy="198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7772400" y="37338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7696200" y="24384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 rot="-4247563">
            <a:off x="4629151" y="2435225"/>
            <a:ext cx="315912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27538" y="1844675"/>
            <a:ext cx="639762" cy="1230313"/>
            <a:chOff x="3024" y="1296"/>
            <a:chExt cx="403" cy="775"/>
          </a:xfrm>
        </p:grpSpPr>
        <p:sp>
          <p:nvSpPr>
            <p:cNvPr id="112677" name="Freeform 37"/>
            <p:cNvSpPr>
              <a:spLocks/>
            </p:cNvSpPr>
            <p:nvPr/>
          </p:nvSpPr>
          <p:spPr bwMode="auto">
            <a:xfrm rot="-4247563">
              <a:off x="3078" y="1873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8" name="Freeform 38"/>
            <p:cNvSpPr>
              <a:spLocks/>
            </p:cNvSpPr>
            <p:nvPr/>
          </p:nvSpPr>
          <p:spPr bwMode="auto">
            <a:xfrm rot="-4247563">
              <a:off x="3113" y="177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9" name="Freeform 39"/>
            <p:cNvSpPr>
              <a:spLocks/>
            </p:cNvSpPr>
            <p:nvPr/>
          </p:nvSpPr>
          <p:spPr bwMode="auto">
            <a:xfrm rot="-4247563">
              <a:off x="3193" y="1591"/>
              <a:ext cx="176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0" name="Freeform 40"/>
            <p:cNvSpPr>
              <a:spLocks/>
            </p:cNvSpPr>
            <p:nvPr/>
          </p:nvSpPr>
          <p:spPr bwMode="auto">
            <a:xfrm rot="-4247563">
              <a:off x="3227" y="1486"/>
              <a:ext cx="175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1" name="Freeform 41"/>
            <p:cNvSpPr>
              <a:spLocks/>
            </p:cNvSpPr>
            <p:nvPr/>
          </p:nvSpPr>
          <p:spPr bwMode="auto">
            <a:xfrm rot="-4247563">
              <a:off x="3279" y="1408"/>
              <a:ext cx="132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2" name="Freeform 42"/>
            <p:cNvSpPr>
              <a:spLocks/>
            </p:cNvSpPr>
            <p:nvPr/>
          </p:nvSpPr>
          <p:spPr bwMode="auto">
            <a:xfrm rot="-4247563">
              <a:off x="3300" y="1298"/>
              <a:ext cx="130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3" name="Freeform 43"/>
            <p:cNvSpPr>
              <a:spLocks/>
            </p:cNvSpPr>
            <p:nvPr/>
          </p:nvSpPr>
          <p:spPr bwMode="auto">
            <a:xfrm rot="-4247563">
              <a:off x="3015" y="188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3850" y="1196975"/>
            <a:ext cx="1862138" cy="1727200"/>
            <a:chOff x="982" y="646"/>
            <a:chExt cx="1322" cy="1244"/>
          </a:xfrm>
        </p:grpSpPr>
        <p:sp>
          <p:nvSpPr>
            <p:cNvPr id="112685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8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9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0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1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2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3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4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5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6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7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8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9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00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12702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3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4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12706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7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8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12710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1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2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12714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5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6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12718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9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0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12722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3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4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12726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7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8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729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0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12732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3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4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5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6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7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" name="Group 98"/>
          <p:cNvGrpSpPr>
            <a:grpSpLocks/>
          </p:cNvGrpSpPr>
          <p:nvPr/>
        </p:nvGrpSpPr>
        <p:grpSpPr bwMode="auto">
          <a:xfrm rot="-5172987">
            <a:off x="7994651" y="3035300"/>
            <a:ext cx="227012" cy="325437"/>
            <a:chOff x="1441" y="1824"/>
            <a:chExt cx="143" cy="205"/>
          </a:xfrm>
        </p:grpSpPr>
        <p:sp>
          <p:nvSpPr>
            <p:cNvPr id="112739" name="AutoShape 9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0" name="Oval 10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1" name="Oval 10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 rot="-5172987">
            <a:off x="7969250" y="2119313"/>
            <a:ext cx="227013" cy="325437"/>
            <a:chOff x="1441" y="1824"/>
            <a:chExt cx="143" cy="205"/>
          </a:xfrm>
        </p:grpSpPr>
        <p:sp>
          <p:nvSpPr>
            <p:cNvPr id="112743" name="AutoShape 1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4" name="Oval 1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5" name="Oval 1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 rot="-5172987">
            <a:off x="7966869" y="2620169"/>
            <a:ext cx="228600" cy="325438"/>
            <a:chOff x="1441" y="1824"/>
            <a:chExt cx="143" cy="205"/>
          </a:xfrm>
        </p:grpSpPr>
        <p:sp>
          <p:nvSpPr>
            <p:cNvPr id="112747" name="AutoShape 1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8" name="Oval 1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9" name="Oval 1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 rot="-5172987">
            <a:off x="7994650" y="3436938"/>
            <a:ext cx="227013" cy="325437"/>
            <a:chOff x="1441" y="1824"/>
            <a:chExt cx="143" cy="205"/>
          </a:xfrm>
        </p:grpSpPr>
        <p:sp>
          <p:nvSpPr>
            <p:cNvPr id="112751" name="AutoShape 1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2" name="Oval 1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3" name="Oval 1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 rot="-5172987">
            <a:off x="7953376" y="1733550"/>
            <a:ext cx="227012" cy="325437"/>
            <a:chOff x="1441" y="1824"/>
            <a:chExt cx="143" cy="205"/>
          </a:xfrm>
        </p:grpSpPr>
        <p:sp>
          <p:nvSpPr>
            <p:cNvPr id="112755" name="AutoShape 1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6" name="Oval 1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7" name="Oval 1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58" name="AutoShape 118"/>
          <p:cNvSpPr>
            <a:spLocks noChangeArrowheads="1"/>
          </p:cNvSpPr>
          <p:nvPr/>
        </p:nvSpPr>
        <p:spPr bwMode="auto">
          <a:xfrm rot="5280656" flipH="1">
            <a:off x="7977188" y="25130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59" name="AutoShape 119"/>
          <p:cNvSpPr>
            <a:spLocks noChangeArrowheads="1"/>
          </p:cNvSpPr>
          <p:nvPr/>
        </p:nvSpPr>
        <p:spPr bwMode="auto">
          <a:xfrm rot="5280656" flipH="1">
            <a:off x="7978775" y="19732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0" name="AutoShape 120"/>
          <p:cNvSpPr>
            <a:spLocks noChangeArrowheads="1"/>
          </p:cNvSpPr>
          <p:nvPr/>
        </p:nvSpPr>
        <p:spPr bwMode="auto">
          <a:xfrm rot="5280656" flipH="1">
            <a:off x="7980363" y="33321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1" name="AutoShape 121"/>
          <p:cNvSpPr>
            <a:spLocks noChangeArrowheads="1"/>
          </p:cNvSpPr>
          <p:nvPr/>
        </p:nvSpPr>
        <p:spPr bwMode="auto">
          <a:xfrm rot="5280656" flipH="1">
            <a:off x="7978775" y="2333625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2" name="AutoShape 122"/>
          <p:cNvSpPr>
            <a:spLocks noChangeArrowheads="1"/>
          </p:cNvSpPr>
          <p:nvPr/>
        </p:nvSpPr>
        <p:spPr bwMode="auto">
          <a:xfrm rot="5280656" flipH="1">
            <a:off x="7951788" y="2887663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3" name="Rectangle 123"/>
          <p:cNvSpPr>
            <a:spLocks noChangeArrowheads="1"/>
          </p:cNvSpPr>
          <p:nvPr/>
        </p:nvSpPr>
        <p:spPr bwMode="auto">
          <a:xfrm>
            <a:off x="7108825" y="356711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vRNA</a:t>
            </a:r>
            <a:endParaRPr lang="en-GB" sz="2400">
              <a:cs typeface="Arial" charset="0"/>
            </a:endParaRPr>
          </a:p>
        </p:txBody>
      </p:sp>
      <p:sp>
        <p:nvSpPr>
          <p:cNvPr id="112817" name="Line 177"/>
          <p:cNvSpPr>
            <a:spLocks noChangeShapeType="1"/>
          </p:cNvSpPr>
          <p:nvPr/>
        </p:nvSpPr>
        <p:spPr bwMode="auto">
          <a:xfrm>
            <a:off x="2700338" y="17732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8" name="Line 178"/>
          <p:cNvSpPr>
            <a:spLocks noChangeShapeType="1"/>
          </p:cNvSpPr>
          <p:nvPr/>
        </p:nvSpPr>
        <p:spPr bwMode="auto">
          <a:xfrm>
            <a:off x="2700338" y="22764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9" name="Line 179"/>
          <p:cNvSpPr>
            <a:spLocks noChangeShapeType="1"/>
          </p:cNvSpPr>
          <p:nvPr/>
        </p:nvSpPr>
        <p:spPr bwMode="auto">
          <a:xfrm>
            <a:off x="2700338" y="27082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0" name="Line 180"/>
          <p:cNvSpPr>
            <a:spLocks noChangeShapeType="1"/>
          </p:cNvSpPr>
          <p:nvPr/>
        </p:nvSpPr>
        <p:spPr bwMode="auto">
          <a:xfrm>
            <a:off x="2700338" y="30686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1" name="AutoShape 181"/>
          <p:cNvSpPr>
            <a:spLocks noChangeArrowheads="1"/>
          </p:cNvSpPr>
          <p:nvPr/>
        </p:nvSpPr>
        <p:spPr bwMode="auto">
          <a:xfrm rot="9408084">
            <a:off x="2339975" y="19891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2" name="AutoShape 182"/>
          <p:cNvSpPr>
            <a:spLocks noChangeArrowheads="1"/>
          </p:cNvSpPr>
          <p:nvPr/>
        </p:nvSpPr>
        <p:spPr bwMode="auto">
          <a:xfrm rot="9408084">
            <a:off x="2339975" y="28527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3" name="Line 183"/>
          <p:cNvSpPr>
            <a:spLocks noChangeShapeType="1"/>
          </p:cNvSpPr>
          <p:nvPr/>
        </p:nvSpPr>
        <p:spPr bwMode="auto">
          <a:xfrm>
            <a:off x="2484438" y="3357563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4" name="Line 184"/>
          <p:cNvSpPr>
            <a:spLocks noChangeShapeType="1"/>
          </p:cNvSpPr>
          <p:nvPr/>
        </p:nvSpPr>
        <p:spPr bwMode="auto">
          <a:xfrm>
            <a:off x="2484438" y="2349500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5" name="Line 185"/>
          <p:cNvSpPr>
            <a:spLocks noChangeShapeType="1"/>
          </p:cNvSpPr>
          <p:nvPr/>
        </p:nvSpPr>
        <p:spPr bwMode="auto">
          <a:xfrm>
            <a:off x="2484438" y="2492375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6" name="Oval 186"/>
          <p:cNvSpPr>
            <a:spLocks noChangeArrowheads="1"/>
          </p:cNvSpPr>
          <p:nvPr/>
        </p:nvSpPr>
        <p:spPr bwMode="auto">
          <a:xfrm>
            <a:off x="2339975" y="32845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7" name="Oval 187"/>
          <p:cNvSpPr>
            <a:spLocks noChangeArrowheads="1"/>
          </p:cNvSpPr>
          <p:nvPr/>
        </p:nvSpPr>
        <p:spPr bwMode="auto">
          <a:xfrm>
            <a:off x="2555875" y="26368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5003800" y="2205038"/>
            <a:ext cx="639763" cy="1230312"/>
            <a:chOff x="3160" y="1432"/>
            <a:chExt cx="403" cy="775"/>
          </a:xfrm>
        </p:grpSpPr>
        <p:grpSp>
          <p:nvGrpSpPr>
            <p:cNvPr id="18" name="Group 18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30" name="Freeform 19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1" name="Freeform 19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2" name="Freeform 19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3" name="Freeform 19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4" name="Freeform 19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5" name="Freeform 19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6" name="Freeform 19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37" name="Freeform 19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>
            <a:off x="5651500" y="2492375"/>
            <a:ext cx="639763" cy="1230313"/>
            <a:chOff x="3160" y="1432"/>
            <a:chExt cx="403" cy="775"/>
          </a:xfrm>
        </p:grpSpPr>
        <p:grpSp>
          <p:nvGrpSpPr>
            <p:cNvPr id="20" name="Group 19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40" name="Freeform 20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1" name="Freeform 20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2" name="Freeform 20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3" name="Freeform 20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4" name="Freeform 20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5" name="Freeform 20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6" name="Freeform 20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47" name="Freeform 20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848" name="Rectangle 208"/>
          <p:cNvSpPr>
            <a:spLocks noChangeArrowheads="1"/>
          </p:cNvSpPr>
          <p:nvPr/>
        </p:nvSpPr>
        <p:spPr bwMode="auto">
          <a:xfrm>
            <a:off x="4932363" y="34290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cRNA</a:t>
            </a:r>
            <a:endParaRPr lang="en-GB" sz="2400">
              <a:cs typeface="Arial" charset="0"/>
            </a:endParaRPr>
          </a:p>
        </p:txBody>
      </p:sp>
      <p:sp>
        <p:nvSpPr>
          <p:cNvPr id="112849" name="Line 209"/>
          <p:cNvSpPr>
            <a:spLocks noChangeShapeType="1"/>
          </p:cNvSpPr>
          <p:nvPr/>
        </p:nvSpPr>
        <p:spPr bwMode="auto">
          <a:xfrm>
            <a:off x="4932363" y="2492375"/>
            <a:ext cx="241300" cy="309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50" name="Line 210"/>
          <p:cNvSpPr>
            <a:spLocks noChangeShapeType="1"/>
          </p:cNvSpPr>
          <p:nvPr/>
        </p:nvSpPr>
        <p:spPr bwMode="auto">
          <a:xfrm>
            <a:off x="5580063" y="2852738"/>
            <a:ext cx="241300" cy="236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" name="Group 211"/>
          <p:cNvGrpSpPr>
            <a:grpSpLocks/>
          </p:cNvGrpSpPr>
          <p:nvPr/>
        </p:nvGrpSpPr>
        <p:grpSpPr bwMode="auto">
          <a:xfrm>
            <a:off x="539750" y="1125538"/>
            <a:ext cx="2112963" cy="4276725"/>
            <a:chOff x="340" y="709"/>
            <a:chExt cx="1331" cy="2694"/>
          </a:xfrm>
        </p:grpSpPr>
        <p:grpSp>
          <p:nvGrpSpPr>
            <p:cNvPr id="22" name="Group 212"/>
            <p:cNvGrpSpPr>
              <a:grpSpLocks/>
            </p:cNvGrpSpPr>
            <p:nvPr/>
          </p:nvGrpSpPr>
          <p:grpSpPr bwMode="auto">
            <a:xfrm rot="-3392214">
              <a:off x="1316" y="1410"/>
              <a:ext cx="288" cy="336"/>
              <a:chOff x="864" y="2256"/>
              <a:chExt cx="288" cy="336"/>
            </a:xfrm>
          </p:grpSpPr>
          <p:sp>
            <p:nvSpPr>
              <p:cNvPr id="112853" name="Line 2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4" name="Line 21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5" name="Line 21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16"/>
            <p:cNvGrpSpPr>
              <a:grpSpLocks/>
            </p:cNvGrpSpPr>
            <p:nvPr/>
          </p:nvGrpSpPr>
          <p:grpSpPr bwMode="auto">
            <a:xfrm rot="-19989558">
              <a:off x="340" y="1752"/>
              <a:ext cx="288" cy="336"/>
              <a:chOff x="864" y="2256"/>
              <a:chExt cx="288" cy="336"/>
            </a:xfrm>
          </p:grpSpPr>
          <p:sp>
            <p:nvSpPr>
              <p:cNvPr id="112857" name="Line 21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8" name="Line 21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9" name="Line 21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220"/>
            <p:cNvGrpSpPr>
              <a:grpSpLocks/>
            </p:cNvGrpSpPr>
            <p:nvPr/>
          </p:nvGrpSpPr>
          <p:grpSpPr bwMode="auto">
            <a:xfrm rot="-2858111">
              <a:off x="1090" y="1818"/>
              <a:ext cx="288" cy="336"/>
              <a:chOff x="864" y="2256"/>
              <a:chExt cx="288" cy="336"/>
            </a:xfrm>
          </p:grpSpPr>
          <p:sp>
            <p:nvSpPr>
              <p:cNvPr id="112861" name="Line 22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2" name="Line 22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3" name="Line 2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224"/>
            <p:cNvGrpSpPr>
              <a:grpSpLocks/>
            </p:cNvGrpSpPr>
            <p:nvPr/>
          </p:nvGrpSpPr>
          <p:grpSpPr bwMode="auto">
            <a:xfrm rot="-6379152">
              <a:off x="1226" y="685"/>
              <a:ext cx="288" cy="336"/>
              <a:chOff x="864" y="2256"/>
              <a:chExt cx="288" cy="336"/>
            </a:xfrm>
          </p:grpSpPr>
          <p:sp>
            <p:nvSpPr>
              <p:cNvPr id="112865" name="Line 2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6" name="Line 22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7" name="Line 22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28"/>
            <p:cNvGrpSpPr>
              <a:grpSpLocks/>
            </p:cNvGrpSpPr>
            <p:nvPr/>
          </p:nvGrpSpPr>
          <p:grpSpPr bwMode="auto">
            <a:xfrm rot="-22306935">
              <a:off x="793" y="1888"/>
              <a:ext cx="288" cy="336"/>
              <a:chOff x="864" y="2256"/>
              <a:chExt cx="288" cy="336"/>
            </a:xfrm>
          </p:grpSpPr>
          <p:sp>
            <p:nvSpPr>
              <p:cNvPr id="112869" name="Line 22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0" name="Line 23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1" name="Line 23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" name="Group 232"/>
            <p:cNvGrpSpPr>
              <a:grpSpLocks/>
            </p:cNvGrpSpPr>
            <p:nvPr/>
          </p:nvGrpSpPr>
          <p:grpSpPr bwMode="auto">
            <a:xfrm rot="-22306935">
              <a:off x="1066" y="2205"/>
              <a:ext cx="288" cy="336"/>
              <a:chOff x="864" y="2256"/>
              <a:chExt cx="288" cy="336"/>
            </a:xfrm>
          </p:grpSpPr>
          <p:sp>
            <p:nvSpPr>
              <p:cNvPr id="112873" name="Line 23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4" name="Line 23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5" name="Line 23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236"/>
            <p:cNvGrpSpPr>
              <a:grpSpLocks/>
            </p:cNvGrpSpPr>
            <p:nvPr/>
          </p:nvGrpSpPr>
          <p:grpSpPr bwMode="auto">
            <a:xfrm rot="-22306935">
              <a:off x="567" y="2069"/>
              <a:ext cx="288" cy="336"/>
              <a:chOff x="864" y="2256"/>
              <a:chExt cx="288" cy="336"/>
            </a:xfrm>
          </p:grpSpPr>
          <p:sp>
            <p:nvSpPr>
              <p:cNvPr id="112877" name="Line 23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8" name="Line 23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9" name="Line 23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240"/>
            <p:cNvGrpSpPr>
              <a:grpSpLocks/>
            </p:cNvGrpSpPr>
            <p:nvPr/>
          </p:nvGrpSpPr>
          <p:grpSpPr bwMode="auto">
            <a:xfrm rot="-22306935">
              <a:off x="1383" y="2251"/>
              <a:ext cx="288" cy="336"/>
              <a:chOff x="864" y="2256"/>
              <a:chExt cx="288" cy="336"/>
            </a:xfrm>
          </p:grpSpPr>
          <p:sp>
            <p:nvSpPr>
              <p:cNvPr id="112881" name="Line 24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2" name="Line 24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3" name="Line 24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244"/>
            <p:cNvGrpSpPr>
              <a:grpSpLocks/>
            </p:cNvGrpSpPr>
            <p:nvPr/>
          </p:nvGrpSpPr>
          <p:grpSpPr bwMode="auto">
            <a:xfrm rot="-24776173">
              <a:off x="1247" y="2614"/>
              <a:ext cx="288" cy="336"/>
              <a:chOff x="864" y="2256"/>
              <a:chExt cx="288" cy="336"/>
            </a:xfrm>
          </p:grpSpPr>
          <p:sp>
            <p:nvSpPr>
              <p:cNvPr id="112885" name="Line 24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6" name="Line 24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7" name="Line 24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248"/>
            <p:cNvGrpSpPr>
              <a:grpSpLocks/>
            </p:cNvGrpSpPr>
            <p:nvPr/>
          </p:nvGrpSpPr>
          <p:grpSpPr bwMode="auto">
            <a:xfrm rot="-22306935">
              <a:off x="1020" y="3067"/>
              <a:ext cx="288" cy="336"/>
              <a:chOff x="864" y="2256"/>
              <a:chExt cx="288" cy="336"/>
            </a:xfrm>
          </p:grpSpPr>
          <p:sp>
            <p:nvSpPr>
              <p:cNvPr id="112889" name="Line 24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0" name="Line 25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1" name="Line 25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0" name="Group 252"/>
            <p:cNvGrpSpPr>
              <a:grpSpLocks/>
            </p:cNvGrpSpPr>
            <p:nvPr/>
          </p:nvGrpSpPr>
          <p:grpSpPr bwMode="auto">
            <a:xfrm rot="-22306935">
              <a:off x="567" y="2432"/>
              <a:ext cx="288" cy="336"/>
              <a:chOff x="864" y="2256"/>
              <a:chExt cx="288" cy="336"/>
            </a:xfrm>
          </p:grpSpPr>
          <p:sp>
            <p:nvSpPr>
              <p:cNvPr id="112893" name="Line 25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4" name="Line 25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5" name="Line 25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1" name="Group 256"/>
            <p:cNvGrpSpPr>
              <a:grpSpLocks/>
            </p:cNvGrpSpPr>
            <p:nvPr/>
          </p:nvGrpSpPr>
          <p:grpSpPr bwMode="auto">
            <a:xfrm rot="-22306935">
              <a:off x="385" y="2931"/>
              <a:ext cx="288" cy="336"/>
              <a:chOff x="864" y="2256"/>
              <a:chExt cx="288" cy="336"/>
            </a:xfrm>
          </p:grpSpPr>
          <p:sp>
            <p:nvSpPr>
              <p:cNvPr id="112897" name="Line 25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8" name="Line 25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9" name="Line 25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676" name="Group 313"/>
          <p:cNvGrpSpPr>
            <a:grpSpLocks/>
          </p:cNvGrpSpPr>
          <p:nvPr/>
        </p:nvGrpSpPr>
        <p:grpSpPr bwMode="auto">
          <a:xfrm>
            <a:off x="6227763" y="3860800"/>
            <a:ext cx="1817687" cy="1739900"/>
            <a:chOff x="3504" y="2976"/>
            <a:chExt cx="1145" cy="1096"/>
          </a:xfrm>
        </p:grpSpPr>
        <p:sp>
          <p:nvSpPr>
            <p:cNvPr id="112954" name="Oval 314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5" name="AutoShape 315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6" name="AutoShape 316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7" name="AutoShape 317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8" name="AutoShape 318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9" name="AutoShape 319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0" name="AutoShape 320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1" name="AutoShape 321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2" name="AutoShape 322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3" name="AutoShape 323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4" name="AutoShape 324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5" name="AutoShape 325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6" name="AutoShape 326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7" name="AutoShape 327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8" name="AutoShape 328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9" name="AutoShape 329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684" name="Group 330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2971" name="AutoShape 3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2" name="Oval 3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3" name="Oval 3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1" name="Group 334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2975" name="AutoShape 3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6" name="Oval 3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7" name="Oval 3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5" name="Group 338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2979" name="AutoShape 3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0" name="Oval 3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1" name="Oval 3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9" name="Group 342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2983" name="AutoShape 3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4" name="Oval 3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5" name="Oval 3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3" name="Group 346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2987" name="AutoShape 3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8" name="Oval 3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9" name="Oval 3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7" name="Group 350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2991" name="AutoShape 3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2" name="Oval 3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3" name="Oval 3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21" name="Group 354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2995" name="AutoShape 3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6" name="Oval 3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7" name="Oval 3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998" name="Freeform 358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99" name="Freeform 359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0" name="Freeform 360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1" name="Freeform 361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2" name="Freeform 362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3" name="Freeform 363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4" name="Freeform 364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5" name="Freeform 365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81000"/>
            <a:ext cx="7772400" cy="1143000"/>
          </a:xfrm>
        </p:spPr>
        <p:txBody>
          <a:bodyPr/>
          <a:lstStyle/>
          <a:p>
            <a:r>
              <a:rPr lang="en-GB" sz="3600"/>
              <a:t>Antigenic drift.</a:t>
            </a: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630238" y="1814513"/>
            <a:ext cx="1447800" cy="13716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1282700" y="15986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 rot="-1731536">
            <a:off x="879475" y="16954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 rot="-3428101">
            <a:off x="615950" y="19034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 rot="-4530700">
            <a:off x="477838" y="21399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-6208555">
            <a:off x="476250" y="25415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-7565748">
            <a:off x="560388" y="27495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-8367763">
            <a:off x="795338" y="30257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 rot="-9558205">
            <a:off x="1060450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9901211" flipH="1">
            <a:off x="1490663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 rot="9414293" flipH="1">
            <a:off x="1682750" y="30797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 rot="7565748" flipH="1">
            <a:off x="1974850" y="28209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 rot="6208555" flipH="1">
            <a:off x="2097088" y="25558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 rot="4530700" flipH="1">
            <a:off x="2085975" y="21669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 rot="3428101" flipH="1">
            <a:off x="1946275" y="19177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 rot="1731536" flipH="1">
            <a:off x="1711325" y="17097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68413" y="3173413"/>
            <a:ext cx="227012" cy="325437"/>
            <a:chOff x="1441" y="1824"/>
            <a:chExt cx="143" cy="205"/>
          </a:xfrm>
        </p:grpSpPr>
        <p:sp>
          <p:nvSpPr>
            <p:cNvPr id="114708" name="AutoShape 2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9" name="Oval 2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0" name="Oval 2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rot="1113049" flipV="1">
            <a:off x="1490663" y="1538288"/>
            <a:ext cx="227012" cy="325437"/>
            <a:chOff x="1441" y="1824"/>
            <a:chExt cx="143" cy="205"/>
          </a:xfrm>
        </p:grpSpPr>
        <p:sp>
          <p:nvSpPr>
            <p:cNvPr id="114712" name="AutoShape 2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3" name="Oval 2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4" name="Oval 2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 rot="-1113049" flipH="1" flipV="1">
            <a:off x="992188" y="1524000"/>
            <a:ext cx="227012" cy="325438"/>
            <a:chOff x="1441" y="1824"/>
            <a:chExt cx="143" cy="205"/>
          </a:xfrm>
        </p:grpSpPr>
        <p:sp>
          <p:nvSpPr>
            <p:cNvPr id="114716" name="AutoShape 2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7" name="Oval 2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 rot="-5190893" flipH="1" flipV="1">
            <a:off x="354013" y="2298700"/>
            <a:ext cx="227012" cy="325438"/>
            <a:chOff x="1441" y="1824"/>
            <a:chExt cx="143" cy="205"/>
          </a:xfrm>
        </p:grpSpPr>
        <p:sp>
          <p:nvSpPr>
            <p:cNvPr id="114720" name="AutoShape 3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2" name="Oval 3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-5172987">
            <a:off x="2127251" y="2314575"/>
            <a:ext cx="227012" cy="325437"/>
            <a:chOff x="1441" y="1824"/>
            <a:chExt cx="143" cy="205"/>
          </a:xfrm>
        </p:grpSpPr>
        <p:sp>
          <p:nvSpPr>
            <p:cNvPr id="114724" name="AutoShape 3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5" name="Oval 3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6" name="Oval 3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2463853">
            <a:off x="588963" y="2897188"/>
            <a:ext cx="227012" cy="325437"/>
            <a:chOff x="1441" y="1824"/>
            <a:chExt cx="143" cy="205"/>
          </a:xfrm>
        </p:grpSpPr>
        <p:sp>
          <p:nvSpPr>
            <p:cNvPr id="114728" name="AutoShape 4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9" name="Oval 4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0" name="Oval 4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19136147" flipH="1">
            <a:off x="1849438" y="2952750"/>
            <a:ext cx="227012" cy="325438"/>
            <a:chOff x="1441" y="1824"/>
            <a:chExt cx="143" cy="205"/>
          </a:xfrm>
        </p:grpSpPr>
        <p:sp>
          <p:nvSpPr>
            <p:cNvPr id="114732" name="AutoShape 4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3" name="Oval 4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4" name="Oval 4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35" name="Freeform 47"/>
          <p:cNvSpPr>
            <a:spLocks/>
          </p:cNvSpPr>
          <p:nvPr/>
        </p:nvSpPr>
        <p:spPr bwMode="auto">
          <a:xfrm rot="4247563" flipV="1">
            <a:off x="1176338" y="2205038"/>
            <a:ext cx="271462" cy="328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3399FF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36" name="Freeform 48"/>
          <p:cNvSpPr>
            <a:spLocks/>
          </p:cNvSpPr>
          <p:nvPr/>
        </p:nvSpPr>
        <p:spPr bwMode="auto">
          <a:xfrm rot="4247563" flipV="1">
            <a:off x="1056482" y="1916906"/>
            <a:ext cx="271462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914400" y="1933575"/>
            <a:ext cx="785813" cy="1154113"/>
            <a:chOff x="1235" y="1035"/>
            <a:chExt cx="460" cy="666"/>
          </a:xfrm>
        </p:grpSpPr>
        <p:sp>
          <p:nvSpPr>
            <p:cNvPr id="114738" name="Freeform 50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39" name="Freeform 51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0" name="Freeform 52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1" name="Freeform 53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2" name="Freeform 54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3" name="Freeform 55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745" name="Oval 57"/>
          <p:cNvSpPr>
            <a:spLocks noChangeArrowheads="1"/>
          </p:cNvSpPr>
          <p:nvPr/>
        </p:nvSpPr>
        <p:spPr bwMode="auto">
          <a:xfrm>
            <a:off x="3525838" y="1966913"/>
            <a:ext cx="1447800" cy="13716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6" name="AutoShape 58"/>
          <p:cNvSpPr>
            <a:spLocks noChangeArrowheads="1"/>
          </p:cNvSpPr>
          <p:nvPr/>
        </p:nvSpPr>
        <p:spPr bwMode="auto">
          <a:xfrm>
            <a:off x="4178300" y="1751013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7" name="AutoShape 59"/>
          <p:cNvSpPr>
            <a:spLocks noChangeArrowheads="1"/>
          </p:cNvSpPr>
          <p:nvPr/>
        </p:nvSpPr>
        <p:spPr bwMode="auto">
          <a:xfrm rot="19868464">
            <a:off x="3775075" y="18478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8" name="AutoShape 60"/>
          <p:cNvSpPr>
            <a:spLocks noChangeArrowheads="1"/>
          </p:cNvSpPr>
          <p:nvPr/>
        </p:nvSpPr>
        <p:spPr bwMode="auto">
          <a:xfrm rot="18171899">
            <a:off x="3511550" y="2055813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9" name="AutoShape 61"/>
          <p:cNvSpPr>
            <a:spLocks noChangeArrowheads="1"/>
          </p:cNvSpPr>
          <p:nvPr/>
        </p:nvSpPr>
        <p:spPr bwMode="auto">
          <a:xfrm rot="17069300">
            <a:off x="3373438" y="22923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0" name="AutoShape 62"/>
          <p:cNvSpPr>
            <a:spLocks noChangeArrowheads="1"/>
          </p:cNvSpPr>
          <p:nvPr/>
        </p:nvSpPr>
        <p:spPr bwMode="auto">
          <a:xfrm rot="15391445">
            <a:off x="3371850" y="269398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1" name="AutoShape 63"/>
          <p:cNvSpPr>
            <a:spLocks noChangeArrowheads="1"/>
          </p:cNvSpPr>
          <p:nvPr/>
        </p:nvSpPr>
        <p:spPr bwMode="auto">
          <a:xfrm rot="14034252">
            <a:off x="3455988" y="29019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2" name="AutoShape 64"/>
          <p:cNvSpPr>
            <a:spLocks noChangeArrowheads="1"/>
          </p:cNvSpPr>
          <p:nvPr/>
        </p:nvSpPr>
        <p:spPr bwMode="auto">
          <a:xfrm rot="13232237">
            <a:off x="3690938" y="3178175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3" name="AutoShape 65"/>
          <p:cNvSpPr>
            <a:spLocks noChangeArrowheads="1"/>
          </p:cNvSpPr>
          <p:nvPr/>
        </p:nvSpPr>
        <p:spPr bwMode="auto">
          <a:xfrm rot="12041795">
            <a:off x="3956050" y="33020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4" name="AutoShape 66"/>
          <p:cNvSpPr>
            <a:spLocks noChangeArrowheads="1"/>
          </p:cNvSpPr>
          <p:nvPr/>
        </p:nvSpPr>
        <p:spPr bwMode="auto">
          <a:xfrm rot="9901211" flipH="1">
            <a:off x="4386263" y="33020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5" name="AutoShape 67"/>
          <p:cNvSpPr>
            <a:spLocks noChangeArrowheads="1"/>
          </p:cNvSpPr>
          <p:nvPr/>
        </p:nvSpPr>
        <p:spPr bwMode="auto">
          <a:xfrm rot="9414293" flipH="1">
            <a:off x="4578350" y="32321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6" name="AutoShape 68"/>
          <p:cNvSpPr>
            <a:spLocks noChangeArrowheads="1"/>
          </p:cNvSpPr>
          <p:nvPr/>
        </p:nvSpPr>
        <p:spPr bwMode="auto">
          <a:xfrm rot="7565748" flipH="1">
            <a:off x="4870450" y="297338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7" name="AutoShape 69"/>
          <p:cNvSpPr>
            <a:spLocks noChangeArrowheads="1"/>
          </p:cNvSpPr>
          <p:nvPr/>
        </p:nvSpPr>
        <p:spPr bwMode="auto">
          <a:xfrm rot="6208555" flipH="1">
            <a:off x="4992688" y="2708275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8" name="AutoShape 70"/>
          <p:cNvSpPr>
            <a:spLocks noChangeArrowheads="1"/>
          </p:cNvSpPr>
          <p:nvPr/>
        </p:nvSpPr>
        <p:spPr bwMode="auto">
          <a:xfrm rot="4530700" flipH="1">
            <a:off x="4981575" y="231933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9" name="AutoShape 71"/>
          <p:cNvSpPr>
            <a:spLocks noChangeArrowheads="1"/>
          </p:cNvSpPr>
          <p:nvPr/>
        </p:nvSpPr>
        <p:spPr bwMode="auto">
          <a:xfrm rot="3428101" flipH="1">
            <a:off x="4841875" y="20701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60" name="AutoShape 72"/>
          <p:cNvSpPr>
            <a:spLocks noChangeArrowheads="1"/>
          </p:cNvSpPr>
          <p:nvPr/>
        </p:nvSpPr>
        <p:spPr bwMode="auto">
          <a:xfrm rot="1731536" flipH="1">
            <a:off x="4606925" y="186213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4164013" y="3325813"/>
            <a:ext cx="227013" cy="325438"/>
            <a:chOff x="1441" y="1824"/>
            <a:chExt cx="143" cy="205"/>
          </a:xfrm>
        </p:grpSpPr>
        <p:sp>
          <p:nvSpPr>
            <p:cNvPr id="114762" name="AutoShape 7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3" name="Oval 7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4" name="Oval 7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1113049" flipV="1">
            <a:off x="4386263" y="1690688"/>
            <a:ext cx="227013" cy="325438"/>
            <a:chOff x="1441" y="1824"/>
            <a:chExt cx="143" cy="205"/>
          </a:xfrm>
        </p:grpSpPr>
        <p:sp>
          <p:nvSpPr>
            <p:cNvPr id="114766" name="AutoShape 7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7" name="Oval 7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8" name="Oval 8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 rot="20486951" flipH="1" flipV="1">
            <a:off x="3887788" y="1676400"/>
            <a:ext cx="227013" cy="325438"/>
            <a:chOff x="1441" y="1824"/>
            <a:chExt cx="143" cy="205"/>
          </a:xfrm>
        </p:grpSpPr>
        <p:sp>
          <p:nvSpPr>
            <p:cNvPr id="114770" name="AutoShape 8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1" name="Oval 8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2" name="Oval 8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 rot="16409107" flipH="1" flipV="1">
            <a:off x="3249613" y="2451100"/>
            <a:ext cx="227013" cy="325438"/>
            <a:chOff x="1441" y="1824"/>
            <a:chExt cx="143" cy="205"/>
          </a:xfrm>
        </p:grpSpPr>
        <p:sp>
          <p:nvSpPr>
            <p:cNvPr id="114774" name="AutoShape 8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5" name="Oval 8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6" name="Oval 8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 rot="16427013">
            <a:off x="5022850" y="2466975"/>
            <a:ext cx="227013" cy="325438"/>
            <a:chOff x="1441" y="1824"/>
            <a:chExt cx="143" cy="205"/>
          </a:xfrm>
        </p:grpSpPr>
        <p:sp>
          <p:nvSpPr>
            <p:cNvPr id="114778" name="AutoShape 9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9" name="Oval 9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0" name="Oval 9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 rot="2463853">
            <a:off x="3484563" y="3049588"/>
            <a:ext cx="227013" cy="325438"/>
            <a:chOff x="1441" y="1824"/>
            <a:chExt cx="143" cy="205"/>
          </a:xfrm>
        </p:grpSpPr>
        <p:sp>
          <p:nvSpPr>
            <p:cNvPr id="114782" name="AutoShape 9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3" name="Oval 9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4" name="Oval 9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 rot="19136147" flipH="1">
            <a:off x="4745038" y="3105150"/>
            <a:ext cx="227013" cy="325438"/>
            <a:chOff x="1441" y="1824"/>
            <a:chExt cx="143" cy="205"/>
          </a:xfrm>
        </p:grpSpPr>
        <p:sp>
          <p:nvSpPr>
            <p:cNvPr id="114786" name="AutoShape 9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7" name="Oval 9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8" name="Oval 10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89" name="Freeform 101"/>
          <p:cNvSpPr>
            <a:spLocks/>
          </p:cNvSpPr>
          <p:nvPr/>
        </p:nvSpPr>
        <p:spPr bwMode="auto">
          <a:xfrm rot="4247563" flipV="1">
            <a:off x="4071938" y="2357438"/>
            <a:ext cx="271463" cy="3286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0" name="Freeform 102"/>
          <p:cNvSpPr>
            <a:spLocks/>
          </p:cNvSpPr>
          <p:nvPr/>
        </p:nvSpPr>
        <p:spPr bwMode="auto">
          <a:xfrm rot="4247563" flipV="1">
            <a:off x="3951288" y="2070100"/>
            <a:ext cx="271463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206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1" name="Freeform 103"/>
          <p:cNvSpPr>
            <a:spLocks/>
          </p:cNvSpPr>
          <p:nvPr/>
        </p:nvSpPr>
        <p:spPr bwMode="auto">
          <a:xfrm rot="4247563" flipV="1">
            <a:off x="4030663" y="2222500"/>
            <a:ext cx="295275" cy="3508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2" name="Freeform 104"/>
          <p:cNvSpPr>
            <a:spLocks/>
          </p:cNvSpPr>
          <p:nvPr/>
        </p:nvSpPr>
        <p:spPr bwMode="auto">
          <a:xfrm rot="4247563" flipV="1">
            <a:off x="4178300" y="2530475"/>
            <a:ext cx="263525" cy="3063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3" name="Freeform 105"/>
          <p:cNvSpPr>
            <a:spLocks/>
          </p:cNvSpPr>
          <p:nvPr/>
        </p:nvSpPr>
        <p:spPr bwMode="auto">
          <a:xfrm rot="4247563" flipV="1">
            <a:off x="4244975" y="2687638"/>
            <a:ext cx="261938" cy="3063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4" name="Freeform 106"/>
          <p:cNvSpPr>
            <a:spLocks/>
          </p:cNvSpPr>
          <p:nvPr/>
        </p:nvSpPr>
        <p:spPr bwMode="auto">
          <a:xfrm rot="4247563" flipV="1">
            <a:off x="4335463" y="2857500"/>
            <a:ext cx="196850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5" name="Freeform 107"/>
          <p:cNvSpPr>
            <a:spLocks/>
          </p:cNvSpPr>
          <p:nvPr/>
        </p:nvSpPr>
        <p:spPr bwMode="auto">
          <a:xfrm rot="4247563" flipV="1">
            <a:off x="4376738" y="3022600"/>
            <a:ext cx="192088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6" name="Freeform 108"/>
          <p:cNvSpPr>
            <a:spLocks/>
          </p:cNvSpPr>
          <p:nvPr/>
        </p:nvSpPr>
        <p:spPr bwMode="auto">
          <a:xfrm rot="4247563" flipV="1">
            <a:off x="3838575" y="2057400"/>
            <a:ext cx="296863" cy="3540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206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752600" y="3810000"/>
            <a:ext cx="457200" cy="533400"/>
            <a:chOff x="864" y="2256"/>
            <a:chExt cx="288" cy="336"/>
          </a:xfrm>
        </p:grpSpPr>
        <p:sp>
          <p:nvSpPr>
            <p:cNvPr id="114798" name="Line 110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799" name="Line 111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00" name="Line 112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6096000" y="1676400"/>
            <a:ext cx="2098675" cy="1974850"/>
            <a:chOff x="3840" y="1056"/>
            <a:chExt cx="1322" cy="1244"/>
          </a:xfrm>
        </p:grpSpPr>
        <p:sp>
          <p:nvSpPr>
            <p:cNvPr id="114802" name="Oval 114"/>
            <p:cNvSpPr>
              <a:spLocks noChangeArrowheads="1"/>
            </p:cNvSpPr>
            <p:nvPr/>
          </p:nvSpPr>
          <p:spPr bwMode="auto">
            <a:xfrm>
              <a:off x="4045" y="123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3" name="AutoShape 115"/>
            <p:cNvSpPr>
              <a:spLocks noChangeArrowheads="1"/>
            </p:cNvSpPr>
            <p:nvPr/>
          </p:nvSpPr>
          <p:spPr bwMode="auto">
            <a:xfrm>
              <a:off x="4456" y="110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4" name="AutoShape 116"/>
            <p:cNvSpPr>
              <a:spLocks noChangeArrowheads="1"/>
            </p:cNvSpPr>
            <p:nvPr/>
          </p:nvSpPr>
          <p:spPr bwMode="auto">
            <a:xfrm rot="-1731536">
              <a:off x="4202" y="116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5" name="AutoShape 117"/>
            <p:cNvSpPr>
              <a:spLocks noChangeArrowheads="1"/>
            </p:cNvSpPr>
            <p:nvPr/>
          </p:nvSpPr>
          <p:spPr bwMode="auto">
            <a:xfrm rot="-3428101">
              <a:off x="4036" y="1295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6" name="AutoShape 118"/>
            <p:cNvSpPr>
              <a:spLocks noChangeArrowheads="1"/>
            </p:cNvSpPr>
            <p:nvPr/>
          </p:nvSpPr>
          <p:spPr bwMode="auto">
            <a:xfrm rot="-4530700">
              <a:off x="3949" y="144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7" name="AutoShape 119"/>
            <p:cNvSpPr>
              <a:spLocks noChangeArrowheads="1"/>
            </p:cNvSpPr>
            <p:nvPr/>
          </p:nvSpPr>
          <p:spPr bwMode="auto">
            <a:xfrm rot="-6208555">
              <a:off x="3948" y="1697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8" name="AutoShape 120"/>
            <p:cNvSpPr>
              <a:spLocks noChangeArrowheads="1"/>
            </p:cNvSpPr>
            <p:nvPr/>
          </p:nvSpPr>
          <p:spPr bwMode="auto">
            <a:xfrm rot="-7565748">
              <a:off x="4001" y="1828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9" name="AutoShape 121"/>
            <p:cNvSpPr>
              <a:spLocks noChangeArrowheads="1"/>
            </p:cNvSpPr>
            <p:nvPr/>
          </p:nvSpPr>
          <p:spPr bwMode="auto">
            <a:xfrm rot="-8367763">
              <a:off x="4149" y="2002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0" name="AutoShape 122"/>
            <p:cNvSpPr>
              <a:spLocks noChangeArrowheads="1"/>
            </p:cNvSpPr>
            <p:nvPr/>
          </p:nvSpPr>
          <p:spPr bwMode="auto">
            <a:xfrm rot="-9558205">
              <a:off x="4316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1" name="AutoShape 123"/>
            <p:cNvSpPr>
              <a:spLocks noChangeArrowheads="1"/>
            </p:cNvSpPr>
            <p:nvPr/>
          </p:nvSpPr>
          <p:spPr bwMode="auto">
            <a:xfrm rot="9901211" flipH="1">
              <a:off x="4587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2" name="AutoShape 124"/>
            <p:cNvSpPr>
              <a:spLocks noChangeArrowheads="1"/>
            </p:cNvSpPr>
            <p:nvPr/>
          </p:nvSpPr>
          <p:spPr bwMode="auto">
            <a:xfrm rot="9414293" flipH="1">
              <a:off x="4708" y="203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3" name="AutoShape 125"/>
            <p:cNvSpPr>
              <a:spLocks noChangeArrowheads="1"/>
            </p:cNvSpPr>
            <p:nvPr/>
          </p:nvSpPr>
          <p:spPr bwMode="auto">
            <a:xfrm rot="7565748" flipH="1">
              <a:off x="4892" y="18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4" name="AutoShape 126"/>
            <p:cNvSpPr>
              <a:spLocks noChangeArrowheads="1"/>
            </p:cNvSpPr>
            <p:nvPr/>
          </p:nvSpPr>
          <p:spPr bwMode="auto">
            <a:xfrm rot="6208555" flipH="1">
              <a:off x="4969" y="170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5" name="AutoShape 127"/>
            <p:cNvSpPr>
              <a:spLocks noChangeArrowheads="1"/>
            </p:cNvSpPr>
            <p:nvPr/>
          </p:nvSpPr>
          <p:spPr bwMode="auto">
            <a:xfrm rot="4530700" flipH="1">
              <a:off x="4962" y="1461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6" name="AutoShape 128"/>
            <p:cNvSpPr>
              <a:spLocks noChangeArrowheads="1"/>
            </p:cNvSpPr>
            <p:nvPr/>
          </p:nvSpPr>
          <p:spPr bwMode="auto">
            <a:xfrm rot="3428101" flipH="1">
              <a:off x="4874" y="130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7" name="AutoShape 129"/>
            <p:cNvSpPr>
              <a:spLocks noChangeArrowheads="1"/>
            </p:cNvSpPr>
            <p:nvPr/>
          </p:nvSpPr>
          <p:spPr bwMode="auto">
            <a:xfrm rot="1731536" flipH="1">
              <a:off x="4726" y="11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4447" y="2095"/>
              <a:ext cx="143" cy="205"/>
              <a:chOff x="1441" y="1824"/>
              <a:chExt cx="143" cy="205"/>
            </a:xfrm>
          </p:grpSpPr>
          <p:sp>
            <p:nvSpPr>
              <p:cNvPr id="114819" name="AutoShape 1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0" name="Oval 1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1" name="Oval 1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 rot="1113049" flipV="1">
              <a:off x="4587" y="1065"/>
              <a:ext cx="143" cy="205"/>
              <a:chOff x="1441" y="1824"/>
              <a:chExt cx="143" cy="205"/>
            </a:xfrm>
          </p:grpSpPr>
          <p:sp>
            <p:nvSpPr>
              <p:cNvPr id="114823" name="AutoShape 1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4" name="Oval 1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5" name="Oval 1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 rot="-1113049" flipH="1" flipV="1">
              <a:off x="4273" y="1056"/>
              <a:ext cx="143" cy="205"/>
              <a:chOff x="1441" y="1824"/>
              <a:chExt cx="143" cy="205"/>
            </a:xfrm>
          </p:grpSpPr>
          <p:sp>
            <p:nvSpPr>
              <p:cNvPr id="114827" name="AutoShape 1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8" name="Oval 1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9" name="Oval 1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 rot="-5190893" flipH="1" flipV="1">
              <a:off x="3871" y="1544"/>
              <a:ext cx="143" cy="205"/>
              <a:chOff x="1441" y="1824"/>
              <a:chExt cx="143" cy="205"/>
            </a:xfrm>
          </p:grpSpPr>
          <p:sp>
            <p:nvSpPr>
              <p:cNvPr id="114831" name="AutoShape 1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2" name="Oval 1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3" name="Oval 1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6"/>
            <p:cNvGrpSpPr>
              <a:grpSpLocks/>
            </p:cNvGrpSpPr>
            <p:nvPr/>
          </p:nvGrpSpPr>
          <p:grpSpPr bwMode="auto">
            <a:xfrm rot="-5172987">
              <a:off x="4988" y="1554"/>
              <a:ext cx="143" cy="205"/>
              <a:chOff x="1441" y="1824"/>
              <a:chExt cx="143" cy="205"/>
            </a:xfrm>
          </p:grpSpPr>
          <p:sp>
            <p:nvSpPr>
              <p:cNvPr id="114835" name="AutoShape 1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6" name="Oval 1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7" name="Oval 1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0"/>
            <p:cNvGrpSpPr>
              <a:grpSpLocks/>
            </p:cNvGrpSpPr>
            <p:nvPr/>
          </p:nvGrpSpPr>
          <p:grpSpPr bwMode="auto">
            <a:xfrm rot="2463853">
              <a:off x="4019" y="1921"/>
              <a:ext cx="143" cy="205"/>
              <a:chOff x="1441" y="1824"/>
              <a:chExt cx="143" cy="205"/>
            </a:xfrm>
          </p:grpSpPr>
          <p:sp>
            <p:nvSpPr>
              <p:cNvPr id="114839" name="AutoShape 1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0" name="Oval 1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1" name="Oval 1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4"/>
            <p:cNvGrpSpPr>
              <a:grpSpLocks/>
            </p:cNvGrpSpPr>
            <p:nvPr/>
          </p:nvGrpSpPr>
          <p:grpSpPr bwMode="auto">
            <a:xfrm rot="19136147" flipH="1">
              <a:off x="4813" y="1956"/>
              <a:ext cx="143" cy="205"/>
              <a:chOff x="1441" y="1824"/>
              <a:chExt cx="143" cy="205"/>
            </a:xfrm>
          </p:grpSpPr>
          <p:sp>
            <p:nvSpPr>
              <p:cNvPr id="114843" name="AutoShape 1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4" name="Oval 1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5" name="Oval 1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4846" name="Freeform 158"/>
            <p:cNvSpPr>
              <a:spLocks/>
            </p:cNvSpPr>
            <p:nvPr/>
          </p:nvSpPr>
          <p:spPr bwMode="auto">
            <a:xfrm rot="4247563" flipV="1">
              <a:off x="4389" y="148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7" name="Freeform 159"/>
            <p:cNvSpPr>
              <a:spLocks/>
            </p:cNvSpPr>
            <p:nvPr/>
          </p:nvSpPr>
          <p:spPr bwMode="auto">
            <a:xfrm rot="4247563" flipV="1">
              <a:off x="4313" y="130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2060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8" name="Freeform 160"/>
            <p:cNvSpPr>
              <a:spLocks/>
            </p:cNvSpPr>
            <p:nvPr/>
          </p:nvSpPr>
          <p:spPr bwMode="auto">
            <a:xfrm rot="4247563" flipV="1">
              <a:off x="4363" y="1400"/>
              <a:ext cx="186" cy="22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9" name="Freeform 161"/>
            <p:cNvSpPr>
              <a:spLocks/>
            </p:cNvSpPr>
            <p:nvPr/>
          </p:nvSpPr>
          <p:spPr bwMode="auto">
            <a:xfrm rot="4247563" flipV="1">
              <a:off x="4456" y="1594"/>
              <a:ext cx="166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0" name="Freeform 162"/>
            <p:cNvSpPr>
              <a:spLocks/>
            </p:cNvSpPr>
            <p:nvPr/>
          </p:nvSpPr>
          <p:spPr bwMode="auto">
            <a:xfrm rot="4247563" flipV="1">
              <a:off x="4498" y="1693"/>
              <a:ext cx="165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1" name="Freeform 163"/>
            <p:cNvSpPr>
              <a:spLocks/>
            </p:cNvSpPr>
            <p:nvPr/>
          </p:nvSpPr>
          <p:spPr bwMode="auto">
            <a:xfrm rot="4247563" flipV="1">
              <a:off x="4555" y="1800"/>
              <a:ext cx="124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2" name="Freeform 164"/>
            <p:cNvSpPr>
              <a:spLocks/>
            </p:cNvSpPr>
            <p:nvPr/>
          </p:nvSpPr>
          <p:spPr bwMode="auto">
            <a:xfrm rot="4247563" flipV="1">
              <a:off x="4581" y="1904"/>
              <a:ext cx="121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3" name="Freeform 165"/>
            <p:cNvSpPr>
              <a:spLocks/>
            </p:cNvSpPr>
            <p:nvPr/>
          </p:nvSpPr>
          <p:spPr bwMode="auto">
            <a:xfrm rot="4247563" flipV="1">
              <a:off x="4242" y="1296"/>
              <a:ext cx="187" cy="22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166"/>
          <p:cNvGrpSpPr>
            <a:grpSpLocks/>
          </p:cNvGrpSpPr>
          <p:nvPr/>
        </p:nvGrpSpPr>
        <p:grpSpPr bwMode="auto">
          <a:xfrm>
            <a:off x="8001000" y="3733800"/>
            <a:ext cx="457200" cy="533400"/>
            <a:chOff x="864" y="2256"/>
            <a:chExt cx="288" cy="336"/>
          </a:xfrm>
        </p:grpSpPr>
        <p:sp>
          <p:nvSpPr>
            <p:cNvPr id="114855" name="Line 167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6" name="Line 168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7" name="Line 169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170"/>
          <p:cNvGrpSpPr>
            <a:grpSpLocks/>
          </p:cNvGrpSpPr>
          <p:nvPr/>
        </p:nvGrpSpPr>
        <p:grpSpPr bwMode="auto">
          <a:xfrm>
            <a:off x="5105400" y="3810000"/>
            <a:ext cx="457200" cy="533400"/>
            <a:chOff x="864" y="2256"/>
            <a:chExt cx="288" cy="336"/>
          </a:xfrm>
        </p:grpSpPr>
        <p:sp>
          <p:nvSpPr>
            <p:cNvPr id="114859" name="Line 171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0" name="Line 172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1" name="Line 173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62" name="Line 174"/>
          <p:cNvSpPr>
            <a:spLocks noChangeShapeType="1"/>
          </p:cNvSpPr>
          <p:nvPr/>
        </p:nvSpPr>
        <p:spPr bwMode="auto">
          <a:xfrm>
            <a:off x="2362200" y="3048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3" name="Line 175"/>
          <p:cNvSpPr>
            <a:spLocks noChangeShapeType="1"/>
          </p:cNvSpPr>
          <p:nvPr/>
        </p:nvSpPr>
        <p:spPr bwMode="auto">
          <a:xfrm>
            <a:off x="5334000" y="2971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4" name="Line 176"/>
          <p:cNvSpPr>
            <a:spLocks noChangeShapeType="1"/>
          </p:cNvSpPr>
          <p:nvPr/>
        </p:nvSpPr>
        <p:spPr bwMode="auto">
          <a:xfrm>
            <a:off x="8305800" y="2895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8" name="Group 177"/>
          <p:cNvGrpSpPr>
            <a:grpSpLocks/>
          </p:cNvGrpSpPr>
          <p:nvPr/>
        </p:nvGrpSpPr>
        <p:grpSpPr bwMode="auto">
          <a:xfrm rot="11809397">
            <a:off x="4140200" y="3716338"/>
            <a:ext cx="457200" cy="533400"/>
            <a:chOff x="864" y="2256"/>
            <a:chExt cx="288" cy="336"/>
          </a:xfrm>
        </p:grpSpPr>
        <p:sp>
          <p:nvSpPr>
            <p:cNvPr id="114866" name="Line 178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7" name="Line 179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8" name="Line 180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181"/>
          <p:cNvGrpSpPr>
            <a:grpSpLocks/>
          </p:cNvGrpSpPr>
          <p:nvPr/>
        </p:nvGrpSpPr>
        <p:grpSpPr bwMode="auto">
          <a:xfrm rot="11809397">
            <a:off x="6877050" y="3716338"/>
            <a:ext cx="457200" cy="533400"/>
            <a:chOff x="864" y="2256"/>
            <a:chExt cx="288" cy="336"/>
          </a:xfrm>
        </p:grpSpPr>
        <p:sp>
          <p:nvSpPr>
            <p:cNvPr id="114870" name="Line 182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1" name="Line 183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2" name="Line 184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73" name="Text Box 185"/>
          <p:cNvSpPr txBox="1">
            <a:spLocks noChangeArrowheads="1"/>
          </p:cNvSpPr>
          <p:nvPr/>
        </p:nvSpPr>
        <p:spPr bwMode="auto">
          <a:xfrm>
            <a:off x="519113" y="5248275"/>
            <a:ext cx="706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Vaccine updated every year to best represent the circulating strains.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universal influenza vaccine?</a:t>
            </a:r>
            <a:endParaRPr lang="en-GB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11925" r="38285" b="12476"/>
          <a:stretch>
            <a:fillRect/>
          </a:stretch>
        </p:blipFill>
        <p:spPr bwMode="auto">
          <a:xfrm>
            <a:off x="0" y="1689210"/>
            <a:ext cx="4355976" cy="49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 l="53534" t="25155" r="9345" b="16256"/>
          <a:stretch>
            <a:fillRect/>
          </a:stretch>
        </p:blipFill>
        <p:spPr bwMode="auto">
          <a:xfrm>
            <a:off x="4932040" y="1844824"/>
            <a:ext cx="4211960" cy="41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TLRs and cytoplasmic sensors of virus infection</a:t>
            </a:r>
          </a:p>
        </p:txBody>
      </p:sp>
      <p:pic>
        <p:nvPicPr>
          <p:cNvPr id="6147" name="Picture 7" descr="Figure-3-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7338"/>
            <a:ext cx="6400800" cy="514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32856"/>
            <a:ext cx="4146688" cy="42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rhinovirus antigenic variation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860032" y="1700808"/>
            <a:ext cx="3683000" cy="3992563"/>
          </a:xfrm>
        </p:spPr>
        <p:txBody>
          <a:bodyPr/>
          <a:lstStyle/>
          <a:p>
            <a:r>
              <a:rPr lang="en-GB" dirty="0" smtClean="0"/>
              <a:t>Human rhinoviruses cause the common cold.</a:t>
            </a:r>
          </a:p>
          <a:p>
            <a:r>
              <a:rPr lang="en-GB" dirty="0" smtClean="0"/>
              <a:t>They exist as more than 120 </a:t>
            </a:r>
            <a:r>
              <a:rPr lang="en-GB" dirty="0" err="1" smtClean="0"/>
              <a:t>antigenically</a:t>
            </a:r>
            <a:r>
              <a:rPr lang="en-GB" dirty="0" smtClean="0"/>
              <a:t> distinct serotypes that co circulate.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GB" sz="2800" dirty="0" smtClean="0"/>
              <a:t>Rhinoviruses – Antigenic variation between serotypes yet they all still use the same ICAM-1 receptor.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7163" y="1204913"/>
          <a:ext cx="5033962" cy="4008437"/>
        </p:xfrm>
        <a:graphic>
          <a:graphicData uri="http://schemas.openxmlformats.org/presentationml/2006/ole">
            <p:oleObj spid="_x0000_s73730" name="Image" r:id="rId3" imgW="26609248" imgH="13317331" progId="">
              <p:embed/>
            </p:oleObj>
          </a:graphicData>
        </a:graphic>
      </p:graphicFrame>
      <p:pic>
        <p:nvPicPr>
          <p:cNvPr id="1028" name="Picture 4" descr="rhino14ani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4825" y="1663700"/>
            <a:ext cx="3089275" cy="2343150"/>
          </a:xfrm>
          <a:noFill/>
        </p:spPr>
      </p:pic>
      <p:pic>
        <p:nvPicPr>
          <p:cNvPr id="1029" name="Picture 5" descr="r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425" y="4556125"/>
            <a:ext cx="1698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651625" y="4632325"/>
            <a:ext cx="1143000" cy="30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651625" y="5241925"/>
            <a:ext cx="838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6651625" y="5824538"/>
            <a:ext cx="939800" cy="1031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280025" y="44180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5-fold axis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80025" y="50276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3-fold axis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280025" y="57134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Rhinovirus recombination gives rise to new viruses</a:t>
            </a:r>
          </a:p>
        </p:txBody>
      </p:sp>
      <p:pic>
        <p:nvPicPr>
          <p:cNvPr id="7171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87804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en-GB" sz="3200" dirty="0" smtClean="0"/>
              <a:t>A consequence of antigenic variation: Antibody dependent enhancement of Dengue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GB" sz="2400" dirty="0" smtClean="0"/>
              <a:t>Dengue Virus exists as 4 different serotypes.</a:t>
            </a:r>
          </a:p>
          <a:p>
            <a:r>
              <a:rPr lang="en-GB" sz="2400" dirty="0" smtClean="0"/>
              <a:t>Antibody generated against a previous infection can bind but not neutralize, and lead to ADE, causing Dengue Haemorrhagic Fever.</a:t>
            </a:r>
            <a:endParaRPr lang="en-GB" sz="2400" dirty="0"/>
          </a:p>
        </p:txBody>
      </p:sp>
      <p:pic>
        <p:nvPicPr>
          <p:cNvPr id="74754" name="Picture 2" descr="http://www.nature.com/nrmicro/journal/v5/n7/images/nrmicro1690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788956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of viral proteins by MHC class I</a:t>
            </a:r>
            <a:endParaRPr lang="en-GB" dirty="0"/>
          </a:p>
        </p:txBody>
      </p:sp>
      <p:pic>
        <p:nvPicPr>
          <p:cNvPr id="100354" name="Picture 2" descr="http://www.jimmunol.org/content/171/9/4473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955619" cy="442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Viral regulation of MHC class I antigen presentation</a:t>
            </a:r>
            <a:endParaRPr lang="en-GB" dirty="0"/>
          </a:p>
        </p:txBody>
      </p:sp>
      <p:pic>
        <p:nvPicPr>
          <p:cNvPr id="4" name="Picture 7" descr="Figure-5-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5"/>
            <a:ext cx="6840760" cy="531164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The balance between MHC expression and NK killing</a:t>
            </a:r>
            <a:endParaRPr lang="en-GB" dirty="0"/>
          </a:p>
        </p:txBody>
      </p:sp>
      <p:pic>
        <p:nvPicPr>
          <p:cNvPr id="97282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08712" cy="509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further reading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smtClean="0"/>
              <a:t>The Journal of Immunology</a:t>
            </a:r>
            <a:r>
              <a:rPr lang="en-GB" dirty="0" smtClean="0"/>
              <a:t>, 2003, 171: 4473-4478.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Virus Evasion of MHC Class I Molecule Presentation</a:t>
            </a:r>
            <a:r>
              <a:rPr lang="en-GB" b="1" baseline="30000" dirty="0" smtClean="0">
                <a:hlinkClick r:id="" action="ppaction://hlinkfile"/>
              </a:rPr>
              <a:t>1</a:t>
            </a:r>
            <a:endParaRPr lang="en-GB" b="1" dirty="0" smtClean="0"/>
          </a:p>
          <a:p>
            <a:r>
              <a:rPr lang="en-GB" dirty="0" smtClean="0"/>
              <a:t>Jason L. Petersen</a:t>
            </a:r>
            <a:r>
              <a:rPr lang="en-GB" baseline="30000" dirty="0" smtClean="0"/>
              <a:t>*</a:t>
            </a:r>
            <a:r>
              <a:rPr lang="en-GB" dirty="0" smtClean="0"/>
              <a:t>, Chantey R. Morris</a:t>
            </a:r>
            <a:r>
              <a:rPr lang="en-GB" baseline="30000" dirty="0" smtClean="0"/>
              <a:t>*</a:t>
            </a:r>
            <a:r>
              <a:rPr lang="en-GB" dirty="0" smtClean="0"/>
              <a:t> and Joyce C. Solheim</a:t>
            </a:r>
            <a:r>
              <a:rPr lang="en-GB" baseline="30000" dirty="0" smtClean="0">
                <a:hlinkClick r:id="" action="ppaction://hlinkfile"/>
              </a:rPr>
              <a:t>2</a:t>
            </a:r>
            <a:r>
              <a:rPr lang="en-GB" baseline="30000" dirty="0" smtClean="0"/>
              <a:t>,*,†,‡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Interferon induction</a:t>
            </a:r>
          </a:p>
        </p:txBody>
      </p:sp>
      <p:pic>
        <p:nvPicPr>
          <p:cNvPr id="8195" name="Picture 8" descr="Box-3-3-Figure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84313"/>
            <a:ext cx="3589337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Discovered more than 50 years ago by Isaacs and </a:t>
            </a:r>
            <a:r>
              <a:rPr lang="en-GB" dirty="0" err="1" smtClean="0"/>
              <a:t>Lindenmann</a:t>
            </a:r>
            <a:endParaRPr lang="en-GB" dirty="0" smtClean="0"/>
          </a:p>
          <a:p>
            <a:pPr eaLnBrk="1" hangingPunct="1"/>
            <a:r>
              <a:rPr lang="en-GB" dirty="0" smtClean="0"/>
              <a:t>A transferable factor produced by exposure of eggs to heat inactivated influenza virus that protected new cells from infection.</a:t>
            </a:r>
          </a:p>
          <a:p>
            <a:pPr eaLnBrk="1" hangingPunct="1"/>
            <a:r>
              <a:rPr lang="en-GB" dirty="0" smtClean="0"/>
              <a:t>Binds to specific receptors and signals activation of de novo transcription of hundreds of Interferon Stimulated Genes, ISGs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IFN is a soluble cytokine</a:t>
            </a:r>
            <a:endParaRPr lang="en-US" sz="4000" smtClean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57200" y="2205038"/>
            <a:ext cx="3394075" cy="36004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27088" y="3787775"/>
            <a:ext cx="2592387" cy="15128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8838" y="4421188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Times New Roman" pitchFamily="18" charset="0"/>
                <a:sym typeface="Symbol" pitchFamily="18" charset="2"/>
              </a:rPr>
              <a:t>promoter</a:t>
            </a:r>
            <a:endParaRPr lang="en-GB" sz="1400" b="1">
              <a:latin typeface="Times New Roman" pitchFamily="18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96850" y="1125538"/>
            <a:ext cx="990600" cy="990600"/>
            <a:chOff x="0" y="768"/>
            <a:chExt cx="624" cy="624"/>
          </a:xfrm>
        </p:grpSpPr>
        <p:sp>
          <p:nvSpPr>
            <p:cNvPr id="10293" name="Oval 7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94" name="Group 8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10338" name="Line 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9" name="Oval 1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5" name="Group 11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10336" name="Line 1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7" name="Oval 1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6" name="Group 14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10334" name="Line 1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5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7" name="Group 17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10332" name="Line 1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3" name="Oval 1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8" name="Group 20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10330" name="Line 2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1" name="Oval 2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9" name="Group 23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10328" name="Line 2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9" name="Oval 2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0" name="Group 26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10326" name="Line 2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7" name="Oval 2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1" name="Group 29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10324" name="Line 3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5" name="Oval 3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2" name="Group 32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10322" name="Line 3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3" name="Oval 3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3" name="Group 35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10320" name="Line 3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1" name="Oval 3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4" name="Group 38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10318" name="Line 3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9" name="Oval 4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5" name="Group 41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10316" name="Line 4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7" name="Oval 4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6" name="Oval 44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7" name="Group 45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10308" name="Line 46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09" name="Line 47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0" name="Line 48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1" name="Line 49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2" name="Line 50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3" name="Line 51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4" name="Line 52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5" name="Line 53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grpSp>
        <p:nvGrpSpPr>
          <p:cNvPr id="10247" name="Group 54"/>
          <p:cNvGrpSpPr>
            <a:grpSpLocks/>
          </p:cNvGrpSpPr>
          <p:nvPr/>
        </p:nvGrpSpPr>
        <p:grpSpPr bwMode="auto">
          <a:xfrm rot="-2219218">
            <a:off x="611188" y="2614613"/>
            <a:ext cx="1204912" cy="382587"/>
            <a:chOff x="618" y="1771"/>
            <a:chExt cx="759" cy="241"/>
          </a:xfrm>
        </p:grpSpPr>
        <p:sp>
          <p:nvSpPr>
            <p:cNvPr id="10291" name="Freeform 55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292" name="Freeform 56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0248" name="Line 57"/>
          <p:cNvSpPr>
            <a:spLocks noChangeShapeType="1"/>
          </p:cNvSpPr>
          <p:nvPr/>
        </p:nvSpPr>
        <p:spPr bwMode="auto">
          <a:xfrm>
            <a:off x="827088" y="206057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9" name="Line 58"/>
          <p:cNvSpPr>
            <a:spLocks noChangeShapeType="1"/>
          </p:cNvSpPr>
          <p:nvPr/>
        </p:nvSpPr>
        <p:spPr bwMode="auto">
          <a:xfrm>
            <a:off x="900113" y="46529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Rectangle 59"/>
          <p:cNvSpPr>
            <a:spLocks noChangeArrowheads="1"/>
          </p:cNvSpPr>
          <p:nvPr/>
        </p:nvSpPr>
        <p:spPr bwMode="auto">
          <a:xfrm>
            <a:off x="1763713" y="4364038"/>
            <a:ext cx="1512887" cy="36036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51" name="AutoShape 60"/>
          <p:cNvSpPr>
            <a:spLocks noChangeArrowheads="1"/>
          </p:cNvSpPr>
          <p:nvPr/>
        </p:nvSpPr>
        <p:spPr bwMode="auto">
          <a:xfrm>
            <a:off x="5281613" y="2205038"/>
            <a:ext cx="3251200" cy="36004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252" name="Oval 61"/>
          <p:cNvSpPr>
            <a:spLocks noChangeArrowheads="1"/>
          </p:cNvSpPr>
          <p:nvPr/>
        </p:nvSpPr>
        <p:spPr bwMode="auto">
          <a:xfrm>
            <a:off x="5724525" y="3717925"/>
            <a:ext cx="2376488" cy="1511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53" name="Text Box 62"/>
          <p:cNvSpPr txBox="1">
            <a:spLocks noChangeArrowheads="1"/>
          </p:cNvSpPr>
          <p:nvPr/>
        </p:nvSpPr>
        <p:spPr bwMode="auto">
          <a:xfrm>
            <a:off x="5867400" y="451008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IS genes</a:t>
            </a:r>
          </a:p>
        </p:txBody>
      </p:sp>
      <p:sp>
        <p:nvSpPr>
          <p:cNvPr id="10254" name="Line 63"/>
          <p:cNvSpPr>
            <a:spLocks noChangeShapeType="1"/>
          </p:cNvSpPr>
          <p:nvPr/>
        </p:nvSpPr>
        <p:spPr bwMode="auto">
          <a:xfrm>
            <a:off x="6011863" y="4581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64"/>
          <p:cNvSpPr>
            <a:spLocks noChangeShapeType="1"/>
          </p:cNvSpPr>
          <p:nvPr/>
        </p:nvSpPr>
        <p:spPr bwMode="auto">
          <a:xfrm>
            <a:off x="6227763" y="45100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Line 65"/>
          <p:cNvSpPr>
            <a:spLocks noChangeShapeType="1"/>
          </p:cNvSpPr>
          <p:nvPr/>
        </p:nvSpPr>
        <p:spPr bwMode="auto">
          <a:xfrm>
            <a:off x="6300788" y="4438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Line 66"/>
          <p:cNvSpPr>
            <a:spLocks noChangeShapeType="1"/>
          </p:cNvSpPr>
          <p:nvPr/>
        </p:nvSpPr>
        <p:spPr bwMode="auto">
          <a:xfrm>
            <a:off x="6372225" y="43656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258" name="Group 67"/>
          <p:cNvGrpSpPr>
            <a:grpSpLocks/>
          </p:cNvGrpSpPr>
          <p:nvPr/>
        </p:nvGrpSpPr>
        <p:grpSpPr bwMode="auto">
          <a:xfrm rot="-5400000">
            <a:off x="4969669" y="3752057"/>
            <a:ext cx="593725" cy="668337"/>
            <a:chOff x="864" y="960"/>
            <a:chExt cx="384" cy="672"/>
          </a:xfrm>
        </p:grpSpPr>
        <p:sp>
          <p:nvSpPr>
            <p:cNvPr id="10289" name="Rectangle 68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utoShape 69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59" name="Group 70"/>
          <p:cNvGrpSpPr>
            <a:grpSpLocks/>
          </p:cNvGrpSpPr>
          <p:nvPr/>
        </p:nvGrpSpPr>
        <p:grpSpPr bwMode="auto">
          <a:xfrm rot="-5400000">
            <a:off x="5029201" y="3403600"/>
            <a:ext cx="474662" cy="668337"/>
            <a:chOff x="1392" y="960"/>
            <a:chExt cx="384" cy="672"/>
          </a:xfrm>
        </p:grpSpPr>
        <p:sp>
          <p:nvSpPr>
            <p:cNvPr id="10287" name="Rectangle 71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AutoShape 72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2411413" y="24209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61" name="Line 74"/>
          <p:cNvSpPr>
            <a:spLocks noChangeShapeType="1"/>
          </p:cNvSpPr>
          <p:nvPr/>
        </p:nvSpPr>
        <p:spPr bwMode="auto">
          <a:xfrm>
            <a:off x="1258888" y="3141663"/>
            <a:ext cx="730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2268538" y="3284538"/>
            <a:ext cx="2873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2627313" y="3573463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2916238" y="3098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3449638" y="1484313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4097338" y="24923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4457700" y="3530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268" name="Group 81"/>
          <p:cNvGrpSpPr>
            <a:grpSpLocks/>
          </p:cNvGrpSpPr>
          <p:nvPr/>
        </p:nvGrpSpPr>
        <p:grpSpPr bwMode="auto">
          <a:xfrm>
            <a:off x="5778500" y="1681163"/>
            <a:ext cx="593725" cy="668337"/>
            <a:chOff x="864" y="960"/>
            <a:chExt cx="384" cy="672"/>
          </a:xfrm>
        </p:grpSpPr>
        <p:sp>
          <p:nvSpPr>
            <p:cNvPr id="10285" name="Rectangle 82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AutoShape 83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69" name="Group 84"/>
          <p:cNvGrpSpPr>
            <a:grpSpLocks/>
          </p:cNvGrpSpPr>
          <p:nvPr/>
        </p:nvGrpSpPr>
        <p:grpSpPr bwMode="auto">
          <a:xfrm>
            <a:off x="6156325" y="1681163"/>
            <a:ext cx="474663" cy="668337"/>
            <a:chOff x="1392" y="960"/>
            <a:chExt cx="384" cy="672"/>
          </a:xfrm>
        </p:grpSpPr>
        <p:sp>
          <p:nvSpPr>
            <p:cNvPr id="10283" name="Rectangle 85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AutoShape 86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5897563" y="12271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6300788" y="2420938"/>
            <a:ext cx="35877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>
            <a:off x="5724525" y="3933825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1474788" y="594995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Cell 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6370638" y="594995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Cell 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V="1">
            <a:off x="7092950" y="3500438"/>
            <a:ext cx="5746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7235825" y="26368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Antiviral signals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277" name="Group 94"/>
          <p:cNvGrpSpPr>
            <a:grpSpLocks/>
          </p:cNvGrpSpPr>
          <p:nvPr/>
        </p:nvGrpSpPr>
        <p:grpSpPr bwMode="auto">
          <a:xfrm rot="-5400000">
            <a:off x="4969669" y="5103019"/>
            <a:ext cx="593725" cy="668337"/>
            <a:chOff x="864" y="960"/>
            <a:chExt cx="384" cy="672"/>
          </a:xfrm>
        </p:grpSpPr>
        <p:sp>
          <p:nvSpPr>
            <p:cNvPr id="10281" name="Rectangle 95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AutoShape 96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78" name="Group 97"/>
          <p:cNvGrpSpPr>
            <a:grpSpLocks/>
          </p:cNvGrpSpPr>
          <p:nvPr/>
        </p:nvGrpSpPr>
        <p:grpSpPr bwMode="auto">
          <a:xfrm rot="-5400000">
            <a:off x="5029200" y="4754563"/>
            <a:ext cx="474663" cy="668337"/>
            <a:chOff x="1392" y="960"/>
            <a:chExt cx="384" cy="672"/>
          </a:xfrm>
        </p:grpSpPr>
        <p:sp>
          <p:nvSpPr>
            <p:cNvPr id="10279" name="Rectangle 98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AutoShape 99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5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9" grpId="0" animBg="1"/>
      <p:bldP spid="3160" grpId="0" animBg="1"/>
      <p:bldP spid="3161" grpId="0" animBg="1"/>
      <p:bldP spid="3164" grpId="0" animBg="1"/>
      <p:bldP spid="3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I, II and III </a:t>
            </a:r>
            <a:r>
              <a:rPr lang="en-GB" dirty="0" err="1" smtClean="0"/>
              <a:t>interferons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9120"/>
          </a:xfrm>
        </p:spPr>
        <p:txBody>
          <a:bodyPr/>
          <a:lstStyle/>
          <a:p>
            <a:r>
              <a:rPr lang="en-GB" sz="2400" dirty="0" smtClean="0"/>
              <a:t>Type I IFNs are IFN </a:t>
            </a:r>
            <a:r>
              <a:rPr lang="en-GB" sz="2400" dirty="0" smtClean="0">
                <a:latin typeface="Symbol" pitchFamily="18" charset="2"/>
              </a:rPr>
              <a:t>a</a:t>
            </a:r>
            <a:r>
              <a:rPr lang="en-GB" sz="2400" dirty="0" smtClean="0"/>
              <a:t> and IFN </a:t>
            </a:r>
            <a:r>
              <a:rPr lang="en-GB" sz="2400" dirty="0" smtClean="0">
                <a:latin typeface="Symbol" pitchFamily="18" charset="2"/>
              </a:rPr>
              <a:t>b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Secreted by all cells and IFNAR receptor is present on all tissues.</a:t>
            </a:r>
          </a:p>
          <a:p>
            <a:r>
              <a:rPr lang="en-GB" sz="2400" dirty="0" err="1" smtClean="0">
                <a:latin typeface="+mj-lt"/>
              </a:rPr>
              <a:t>Plasmacytoid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dendritic</a:t>
            </a:r>
            <a:r>
              <a:rPr lang="en-GB" sz="2400" dirty="0" smtClean="0">
                <a:latin typeface="+mj-lt"/>
              </a:rPr>
              <a:t> cells </a:t>
            </a:r>
            <a:r>
              <a:rPr lang="en-GB" sz="2400" dirty="0" err="1" smtClean="0">
                <a:latin typeface="+mj-lt"/>
              </a:rPr>
              <a:t>pdcs</a:t>
            </a:r>
            <a:r>
              <a:rPr lang="en-GB" sz="2400" dirty="0" smtClean="0">
                <a:latin typeface="+mj-lt"/>
              </a:rPr>
              <a:t> are specialist IFN secreting cells.</a:t>
            </a:r>
          </a:p>
          <a:p>
            <a:r>
              <a:rPr lang="en-GB" sz="2400" dirty="0" smtClean="0">
                <a:latin typeface="+mj-lt"/>
              </a:rPr>
              <a:t> IFN </a:t>
            </a:r>
            <a:r>
              <a:rPr lang="en-GB" sz="2400" dirty="0" smtClean="0">
                <a:latin typeface="Symbol" pitchFamily="18" charset="2"/>
              </a:rPr>
              <a:t>b</a:t>
            </a:r>
            <a:r>
              <a:rPr lang="en-GB" sz="2400" dirty="0" smtClean="0">
                <a:latin typeface="+mj-lt"/>
              </a:rPr>
              <a:t> made first, many variants of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a</a:t>
            </a:r>
            <a:r>
              <a:rPr lang="en-GB" sz="2400" dirty="0" smtClean="0">
                <a:latin typeface="+mj-lt"/>
              </a:rPr>
              <a:t>.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Type II IFN is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g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Signals through a different receptor IFNGR.</a:t>
            </a:r>
          </a:p>
          <a:p>
            <a:pPr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Type III IFN is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l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Signals through receptors IL28R that are only present on epithelial surfaces.</a:t>
            </a:r>
          </a:p>
          <a:p>
            <a:endParaRPr lang="en-GB" sz="2400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 as a master regulator of the immune response.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78184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1116</Words>
  <Application>Microsoft Office PowerPoint</Application>
  <PresentationFormat>On-screen Show (4:3)</PresentationFormat>
  <Paragraphs>266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Image</vt:lpstr>
      <vt:lpstr>Viral evasion of the host immune response</vt:lpstr>
      <vt:lpstr>Pathogen sensing</vt:lpstr>
      <vt:lpstr>Definitions</vt:lpstr>
      <vt:lpstr>TLRs and cytoplasmic sensors of virus infection</vt:lpstr>
      <vt:lpstr>Interferon induction</vt:lpstr>
      <vt:lpstr>Interferon</vt:lpstr>
      <vt:lpstr>IFN is a soluble cytokine</vt:lpstr>
      <vt:lpstr>Type I, II and III interferons</vt:lpstr>
      <vt:lpstr>Interferon as a master regulator of the immune response.</vt:lpstr>
      <vt:lpstr>Signalling in response to IFN</vt:lpstr>
      <vt:lpstr>Interferon stimulated genes</vt:lpstr>
      <vt:lpstr>The antiviral mediators:  1. PKR (protein kinase R)</vt:lpstr>
      <vt:lpstr>The antiviral mediators:  1. PKR (protein kinase R)</vt:lpstr>
      <vt:lpstr>Antiviral mediators: 2. 2’-5’ oligoadenylate synthetase</vt:lpstr>
      <vt:lpstr>Antiviral mediators: 3. Mx</vt:lpstr>
      <vt:lpstr>Mx binds to viral components and blocks their intracellular transport</vt:lpstr>
      <vt:lpstr>APOBEC3G</vt:lpstr>
      <vt:lpstr>IFITM3 inhibits influenza virus entry</vt:lpstr>
      <vt:lpstr>Antiviral state does not last</vt:lpstr>
      <vt:lpstr>Viral evasion of IFN response</vt:lpstr>
      <vt:lpstr>Pathogen associated molecular patterns PAMPS</vt:lpstr>
      <vt:lpstr>When is the PAMP seen?</vt:lpstr>
      <vt:lpstr>Slide 23</vt:lpstr>
      <vt:lpstr>Slide 24</vt:lpstr>
      <vt:lpstr>Slide 25</vt:lpstr>
      <vt:lpstr>Influenza A Virus NS1 protein</vt:lpstr>
      <vt:lpstr>Influenza A Virus NS1 protein</vt:lpstr>
      <vt:lpstr>Consequences of innate immunity: Viral pathology</vt:lpstr>
      <vt:lpstr>Skewing the immune response</vt:lpstr>
      <vt:lpstr>The cytokine storm.</vt:lpstr>
      <vt:lpstr>Immunopathology of H5N1 infection.</vt:lpstr>
      <vt:lpstr>Vaccines</vt:lpstr>
      <vt:lpstr>Antiviral drugs</vt:lpstr>
      <vt:lpstr>Del-NS1 influenza virus inhibits growth of tumour cells in mice</vt:lpstr>
      <vt:lpstr>Suggested reading</vt:lpstr>
      <vt:lpstr>Evasion of antibody response</vt:lpstr>
      <vt:lpstr>Slide 37</vt:lpstr>
      <vt:lpstr>Antigenic drift.</vt:lpstr>
      <vt:lpstr>A universal influenza vaccine?</vt:lpstr>
      <vt:lpstr>Human rhinovirus antigenic variation</vt:lpstr>
      <vt:lpstr>Rhinoviruses – Antigenic variation between serotypes yet they all still use the same ICAM-1 receptor.</vt:lpstr>
      <vt:lpstr>Rhinovirus recombination gives rise to new viruses</vt:lpstr>
      <vt:lpstr>A consequence of antigenic variation: Antibody dependent enhancement of Dengue</vt:lpstr>
      <vt:lpstr>Presentation of viral proteins by MHC class I</vt:lpstr>
      <vt:lpstr>Viral regulation of MHC class I antigen presentation</vt:lpstr>
      <vt:lpstr>The balance between MHC expression and NK killing</vt:lpstr>
      <vt:lpstr>Suggested further reading</vt:lpstr>
    </vt:vector>
  </TitlesOfParts>
  <Company>Reading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IFN as a soluble cytokine</dc:title>
  <dc:creator>sasbarcw</dc:creator>
  <cp:lastModifiedBy>nshiel</cp:lastModifiedBy>
  <cp:revision>41</cp:revision>
  <dcterms:created xsi:type="dcterms:W3CDTF">2006-03-08T12:45:13Z</dcterms:created>
  <dcterms:modified xsi:type="dcterms:W3CDTF">2012-03-05T09:41:05Z</dcterms:modified>
</cp:coreProperties>
</file>