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6" r:id="rId3"/>
    <p:sldId id="334" r:id="rId4"/>
    <p:sldId id="348" r:id="rId5"/>
    <p:sldId id="342" r:id="rId6"/>
    <p:sldId id="350" r:id="rId7"/>
    <p:sldId id="333" r:id="rId8"/>
    <p:sldId id="326" r:id="rId9"/>
    <p:sldId id="344" r:id="rId10"/>
    <p:sldId id="327" r:id="rId11"/>
    <p:sldId id="272" r:id="rId12"/>
    <p:sldId id="335" r:id="rId13"/>
    <p:sldId id="351" r:id="rId14"/>
    <p:sldId id="352" r:id="rId15"/>
    <p:sldId id="353" r:id="rId16"/>
    <p:sldId id="354" r:id="rId17"/>
    <p:sldId id="355" r:id="rId18"/>
    <p:sldId id="337" r:id="rId19"/>
    <p:sldId id="343" r:id="rId20"/>
    <p:sldId id="338" r:id="rId21"/>
    <p:sldId id="339" r:id="rId22"/>
    <p:sldId id="345" r:id="rId23"/>
    <p:sldId id="259" r:id="rId24"/>
    <p:sldId id="262" r:id="rId25"/>
    <p:sldId id="263" r:id="rId26"/>
    <p:sldId id="264" r:id="rId27"/>
    <p:sldId id="319" r:id="rId28"/>
    <p:sldId id="274" r:id="rId29"/>
    <p:sldId id="276" r:id="rId30"/>
    <p:sldId id="356" r:id="rId31"/>
    <p:sldId id="281" r:id="rId32"/>
    <p:sldId id="282" r:id="rId33"/>
    <p:sldId id="320" r:id="rId34"/>
    <p:sldId id="321" r:id="rId35"/>
    <p:sldId id="324" r:id="rId36"/>
    <p:sldId id="304" r:id="rId37"/>
    <p:sldId id="285" r:id="rId38"/>
    <p:sldId id="287" r:id="rId39"/>
    <p:sldId id="289" r:id="rId40"/>
    <p:sldId id="293" r:id="rId41"/>
    <p:sldId id="294" r:id="rId42"/>
    <p:sldId id="297" r:id="rId43"/>
    <p:sldId id="317" r:id="rId44"/>
    <p:sldId id="302" r:id="rId45"/>
    <p:sldId id="340" r:id="rId46"/>
    <p:sldId id="349" r:id="rId47"/>
    <p:sldId id="311" r:id="rId48"/>
    <p:sldId id="300" r:id="rId49"/>
    <p:sldId id="347" r:id="rId50"/>
  </p:sldIdLst>
  <p:sldSz cx="9144000" cy="6858000" type="screen4x3"/>
  <p:notesSz cx="6858000" cy="1001395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rgbClr val="FE991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rgbClr val="FE991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rgbClr val="FE991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rgbClr val="FE991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FF3300"/>
    <a:srgbClr val="FF0000"/>
    <a:srgbClr val="17171F"/>
    <a:srgbClr val="0E207F"/>
    <a:srgbClr val="410E82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91216" autoAdjust="0"/>
  </p:normalViewPr>
  <p:slideViewPr>
    <p:cSldViewPr>
      <p:cViewPr varScale="1">
        <p:scale>
          <a:sx n="50" d="100"/>
          <a:sy n="50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0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230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51230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F3EE77F5-C092-4AF7-AF4E-BC656BA2D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56150"/>
            <a:ext cx="50292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 smtClean="0"/>
              <a:t>Click to edit Master text styles</a:t>
            </a:r>
          </a:p>
          <a:p>
            <a:pPr lvl="1"/>
            <a:r>
              <a:rPr lang="en-GB" altLang="en-GB" noProof="0" smtClean="0"/>
              <a:t>Second level</a:t>
            </a:r>
          </a:p>
          <a:p>
            <a:pPr lvl="2"/>
            <a:r>
              <a:rPr lang="en-GB" altLang="en-GB" noProof="0" smtClean="0"/>
              <a:t>Third level</a:t>
            </a:r>
          </a:p>
          <a:p>
            <a:pPr lvl="3"/>
            <a:r>
              <a:rPr lang="en-GB" altLang="en-GB" noProof="0" smtClean="0"/>
              <a:t>Fourth level</a:t>
            </a:r>
          </a:p>
          <a:p>
            <a:pPr lvl="4"/>
            <a:r>
              <a:rPr lang="en-GB" alt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3888"/>
            <a:ext cx="2971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513888"/>
            <a:ext cx="2971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1000009D-1374-44AD-BC49-197D1040A4AF}" type="slidenum">
              <a:rPr lang="en-GB" altLang="en-GB"/>
              <a:pPr>
                <a:defRPr/>
              </a:pPr>
              <a:t>‹#›</a:t>
            </a:fld>
            <a:endParaRPr lang="en-GB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6931"/>
          <a:stretch>
            <a:fillRect/>
          </a:stretch>
        </p:blipFill>
        <p:spPr bwMode="auto">
          <a:xfrm>
            <a:off x="330200" y="63500"/>
            <a:ext cx="3733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3000" y="1628775"/>
            <a:ext cx="4751388" cy="1514475"/>
          </a:xfrm>
        </p:spPr>
        <p:txBody>
          <a:bodyPr/>
          <a:lstStyle>
            <a:lvl1pPr>
              <a:defRPr sz="3600">
                <a:solidFill>
                  <a:srgbClr val="0E207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437188"/>
            <a:ext cx="2154238" cy="70326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1835F"/>
                </a:solidFill>
              </a:defRPr>
            </a:lvl1pPr>
          </a:lstStyle>
          <a:p>
            <a:r>
              <a:rPr lang="en-GB"/>
              <a:t>Name of presenter</a:t>
            </a:r>
          </a:p>
          <a:p>
            <a:r>
              <a:rPr lang="en-GB"/>
              <a:t>Job title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EF2DBB7-2A76-4A0C-81F7-726CB0665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903630A-0B73-43E8-A90A-69C84C38D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0450" y="171450"/>
            <a:ext cx="1946275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8" y="171450"/>
            <a:ext cx="5688012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A837258-2A51-4ACA-9D83-6E0F46B2A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A28A924-D700-4BEF-A36C-C67197502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799A45B-766A-46BA-A5A2-9F4CBAB46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EED898D-AFFE-48C6-99F9-822A72F9E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D87C75A-CC5C-4A21-9F27-D12E2C665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1E7BE09-6435-4473-A320-48AE944E1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77CB11E-1B4D-4ED0-A38D-17A579C25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526BBD9-AF08-4A6C-A9B4-3417A3BBC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975F127-5E40-45B9-B9D2-5C980C143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409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</a:defRPr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24247531-F73F-4E2D-AA7B-5077B8DB6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E20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E20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E20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E3C4DF9E-451A-4774-9B94-9ABB70B9ACC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16013" y="333375"/>
            <a:ext cx="11520488" cy="1514475"/>
          </a:xfrm>
        </p:spPr>
        <p:txBody>
          <a:bodyPr/>
          <a:lstStyle/>
          <a:p>
            <a:pPr algn="ctr"/>
            <a:r>
              <a:rPr lang="en-GB" sz="4800" smtClean="0"/>
              <a:t>Tolerance and autoimmunity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331913" y="191611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>
                <a:solidFill>
                  <a:srgbClr val="0033CC"/>
                </a:solidFill>
              </a:rPr>
              <a:t>Dr Keith Gould</a:t>
            </a:r>
          </a:p>
          <a:p>
            <a:pPr algn="ctr"/>
            <a:r>
              <a:rPr lang="en-GB">
                <a:solidFill>
                  <a:srgbClr val="0033CC"/>
                </a:solidFill>
              </a:rPr>
              <a:t>k.gould@imperial.ac.uk</a:t>
            </a:r>
            <a:endParaRPr lang="en-GB" sz="3200">
              <a:solidFill>
                <a:srgbClr val="0033CC"/>
              </a:solidFill>
            </a:endParaRPr>
          </a:p>
        </p:txBody>
      </p:sp>
      <p:pic>
        <p:nvPicPr>
          <p:cNvPr id="4101" name="Picture 2" descr="figure_13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429000"/>
            <a:ext cx="241458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figure_13_10"/>
          <p:cNvPicPr>
            <a:picLocks noChangeAspect="1" noChangeArrowheads="1"/>
          </p:cNvPicPr>
          <p:nvPr/>
        </p:nvPicPr>
        <p:blipFill>
          <a:blip r:embed="rId3" cstate="print"/>
          <a:srcRect l="58948" r="3435" b="52184"/>
          <a:stretch>
            <a:fillRect/>
          </a:stretch>
        </p:blipFill>
        <p:spPr bwMode="auto">
          <a:xfrm>
            <a:off x="1476375" y="3429000"/>
            <a:ext cx="2951163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3AB98C97-1256-4694-A0C8-479004FE9C9E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9090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Autoimmune diseases affect a wide range of organs and tissues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195513" y="1844675"/>
            <a:ext cx="5441950" cy="3694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Graves’ disease			Thyroid</a:t>
            </a:r>
          </a:p>
          <a:p>
            <a:r>
              <a:rPr lang="en-GB" sz="1800">
                <a:solidFill>
                  <a:schemeClr val="tx1"/>
                </a:solidFill>
              </a:rPr>
              <a:t>Hashimoto’s thyroiditis		Thyroid</a:t>
            </a:r>
          </a:p>
          <a:p>
            <a:r>
              <a:rPr lang="en-GB" sz="1800">
                <a:solidFill>
                  <a:schemeClr val="tx1"/>
                </a:solidFill>
              </a:rPr>
              <a:t>Type I diabetes			Pancreas</a:t>
            </a:r>
          </a:p>
          <a:p>
            <a:r>
              <a:rPr lang="en-GB" sz="1800">
                <a:solidFill>
                  <a:schemeClr val="tx1"/>
                </a:solidFill>
              </a:rPr>
              <a:t>Goodpasture’s syndrome		Kidney</a:t>
            </a:r>
          </a:p>
          <a:p>
            <a:r>
              <a:rPr lang="en-GB" sz="1800">
                <a:solidFill>
                  <a:schemeClr val="tx1"/>
                </a:solidFill>
              </a:rPr>
              <a:t>Pernicious anaemia		Stomach</a:t>
            </a:r>
          </a:p>
          <a:p>
            <a:r>
              <a:rPr lang="en-GB" sz="1800">
                <a:solidFill>
                  <a:schemeClr val="tx1"/>
                </a:solidFill>
              </a:rPr>
              <a:t>Primary biliary cirrhosis		Liver, Bile </a:t>
            </a:r>
          </a:p>
          <a:p>
            <a:r>
              <a:rPr lang="en-GB" sz="1800">
                <a:solidFill>
                  <a:schemeClr val="tx1"/>
                </a:solidFill>
              </a:rPr>
              <a:t>Myasthenia gravis		Muscles</a:t>
            </a:r>
          </a:p>
          <a:p>
            <a:r>
              <a:rPr lang="en-GB" sz="1800">
                <a:solidFill>
                  <a:schemeClr val="tx1"/>
                </a:solidFill>
              </a:rPr>
              <a:t>Dermatomyositis/Polymyositis	Skin/ Muscles</a:t>
            </a:r>
          </a:p>
          <a:p>
            <a:r>
              <a:rPr lang="en-GB" sz="1800">
                <a:solidFill>
                  <a:schemeClr val="tx1"/>
                </a:solidFill>
              </a:rPr>
              <a:t>Vasculitis			Blood vessels</a:t>
            </a:r>
          </a:p>
          <a:p>
            <a:r>
              <a:rPr lang="en-GB" sz="1800">
                <a:solidFill>
                  <a:schemeClr val="tx1"/>
                </a:solidFill>
              </a:rPr>
              <a:t>Rheumatoid Arthritis		Joints</a:t>
            </a:r>
          </a:p>
          <a:p>
            <a:r>
              <a:rPr lang="en-GB" sz="1800">
                <a:solidFill>
                  <a:schemeClr val="tx1"/>
                </a:solidFill>
              </a:rPr>
              <a:t>SLE				Multiple targets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195513" y="981075"/>
            <a:ext cx="4540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chemeClr val="tx1"/>
                </a:solidFill>
              </a:rPr>
              <a:t>Disease				Target</a:t>
            </a:r>
          </a:p>
        </p:txBody>
      </p:sp>
      <p:grpSp>
        <p:nvGrpSpPr>
          <p:cNvPr id="12294" name="Group 11"/>
          <p:cNvGrpSpPr>
            <a:grpSpLocks/>
          </p:cNvGrpSpPr>
          <p:nvPr/>
        </p:nvGrpSpPr>
        <p:grpSpPr bwMode="auto">
          <a:xfrm>
            <a:off x="1331913" y="1916113"/>
            <a:ext cx="576262" cy="3529012"/>
            <a:chOff x="839" y="1253"/>
            <a:chExt cx="363" cy="2223"/>
          </a:xfrm>
        </p:grpSpPr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 rot="-5400000">
              <a:off x="-91" y="2183"/>
              <a:ext cx="2223" cy="363"/>
            </a:xfrm>
            <a:prstGeom prst="rtTriangl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>
                <a:spcBef>
                  <a:spcPct val="0"/>
                </a:spcBef>
              </a:pPr>
              <a:endParaRPr lang="en-GB" sz="1800" b="1">
                <a:solidFill>
                  <a:schemeClr val="tx1"/>
                </a:solidFill>
              </a:endParaRPr>
            </a:p>
          </p:txBody>
        </p:sp>
        <p:sp>
          <p:nvSpPr>
            <p:cNvPr id="12298" name="AutoShape 10"/>
            <p:cNvSpPr>
              <a:spLocks noChangeArrowheads="1"/>
            </p:cNvSpPr>
            <p:nvPr/>
          </p:nvSpPr>
          <p:spPr bwMode="auto">
            <a:xfrm rot="5400000">
              <a:off x="-91" y="2183"/>
              <a:ext cx="2223" cy="363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>
                <a:spcBef>
                  <a:spcPct val="0"/>
                </a:spcBef>
              </a:pPr>
              <a:endParaRPr lang="en-GB" sz="1800" b="1">
                <a:solidFill>
                  <a:schemeClr val="tx1"/>
                </a:solidFill>
              </a:endParaRPr>
            </a:p>
          </p:txBody>
        </p:sp>
      </p:grp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1258888" y="5734050"/>
            <a:ext cx="3917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3399FF"/>
                </a:solidFill>
              </a:rPr>
              <a:t>Multi-systemic autoimmune diseases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1258888" y="1341438"/>
            <a:ext cx="3943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3300"/>
                </a:solidFill>
              </a:rPr>
              <a:t>Organ-specific autoimmune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E833E641-A970-4CCA-9441-651CAA6F8A57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grpSp>
        <p:nvGrpSpPr>
          <p:cNvPr id="13316" name="Group 11"/>
          <p:cNvGrpSpPr>
            <a:grpSpLocks noChangeAspect="1"/>
          </p:cNvGrpSpPr>
          <p:nvPr/>
        </p:nvGrpSpPr>
        <p:grpSpPr bwMode="auto">
          <a:xfrm>
            <a:off x="3707904" y="3284984"/>
            <a:ext cx="1466850" cy="1397000"/>
            <a:chOff x="1418" y="436"/>
            <a:chExt cx="1155" cy="1099"/>
          </a:xfrm>
        </p:grpSpPr>
        <p:grpSp>
          <p:nvGrpSpPr>
            <p:cNvPr id="13321" name="Group 12"/>
            <p:cNvGrpSpPr>
              <a:grpSpLocks noChangeAspect="1"/>
            </p:cNvGrpSpPr>
            <p:nvPr/>
          </p:nvGrpSpPr>
          <p:grpSpPr bwMode="auto">
            <a:xfrm rot="8553430">
              <a:off x="1791" y="436"/>
              <a:ext cx="321" cy="373"/>
              <a:chOff x="1837" y="2115"/>
              <a:chExt cx="308" cy="335"/>
            </a:xfrm>
          </p:grpSpPr>
          <p:sp>
            <p:nvSpPr>
              <p:cNvPr id="13349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0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351" name="Group 15"/>
              <p:cNvGrpSpPr>
                <a:grpSpLocks noChangeAspect="1"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13353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54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55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52" name="Line 19"/>
              <p:cNvSpPr>
                <a:spLocks noChangeAspect="1"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2" name="Group 20"/>
            <p:cNvGrpSpPr>
              <a:grpSpLocks noChangeAspect="1"/>
            </p:cNvGrpSpPr>
            <p:nvPr/>
          </p:nvGrpSpPr>
          <p:grpSpPr bwMode="auto">
            <a:xfrm rot="-2257499">
              <a:off x="1837" y="1162"/>
              <a:ext cx="321" cy="373"/>
              <a:chOff x="1837" y="2115"/>
              <a:chExt cx="308" cy="335"/>
            </a:xfrm>
          </p:grpSpPr>
          <p:sp>
            <p:nvSpPr>
              <p:cNvPr id="13342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3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344" name="Group 23"/>
              <p:cNvGrpSpPr>
                <a:grpSpLocks noChangeAspect="1"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13346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7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8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45" name="Line 27"/>
              <p:cNvSpPr>
                <a:spLocks noChangeAspect="1"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3" name="Group 28"/>
            <p:cNvGrpSpPr>
              <a:grpSpLocks noChangeAspect="1"/>
            </p:cNvGrpSpPr>
            <p:nvPr/>
          </p:nvGrpSpPr>
          <p:grpSpPr bwMode="auto">
            <a:xfrm rot="3091956">
              <a:off x="1444" y="819"/>
              <a:ext cx="321" cy="373"/>
              <a:chOff x="1837" y="2115"/>
              <a:chExt cx="308" cy="335"/>
            </a:xfrm>
          </p:grpSpPr>
          <p:sp>
            <p:nvSpPr>
              <p:cNvPr id="13335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6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337" name="Group 31"/>
              <p:cNvGrpSpPr>
                <a:grpSpLocks noChangeAspect="1"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13339" name="Line 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0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1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38" name="Line 35"/>
              <p:cNvSpPr>
                <a:spLocks noChangeAspect="1"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4" name="Group 36"/>
            <p:cNvGrpSpPr>
              <a:grpSpLocks noChangeAspect="1"/>
            </p:cNvGrpSpPr>
            <p:nvPr/>
          </p:nvGrpSpPr>
          <p:grpSpPr bwMode="auto">
            <a:xfrm rot="-7552462">
              <a:off x="2226" y="773"/>
              <a:ext cx="321" cy="373"/>
              <a:chOff x="1837" y="2115"/>
              <a:chExt cx="308" cy="335"/>
            </a:xfrm>
          </p:grpSpPr>
          <p:sp>
            <p:nvSpPr>
              <p:cNvPr id="13328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9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330" name="Group 39"/>
              <p:cNvGrpSpPr>
                <a:grpSpLocks noChangeAspect="1"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13332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3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4" name="Line 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31" name="Line 43"/>
              <p:cNvSpPr>
                <a:spLocks noChangeAspect="1"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5" name="Group 44"/>
            <p:cNvGrpSpPr>
              <a:grpSpLocks noChangeAspect="1"/>
            </p:cNvGrpSpPr>
            <p:nvPr/>
          </p:nvGrpSpPr>
          <p:grpSpPr bwMode="auto">
            <a:xfrm>
              <a:off x="1700" y="709"/>
              <a:ext cx="545" cy="545"/>
              <a:chOff x="1428" y="1852"/>
              <a:chExt cx="545" cy="545"/>
            </a:xfrm>
          </p:grpSpPr>
          <p:sp>
            <p:nvSpPr>
              <p:cNvPr id="13326" name="Oval 45"/>
              <p:cNvSpPr>
                <a:spLocks noChangeAspect="1" noChangeArrowheads="1"/>
              </p:cNvSpPr>
              <p:nvPr/>
            </p:nvSpPr>
            <p:spPr bwMode="auto">
              <a:xfrm>
                <a:off x="1428" y="1852"/>
                <a:ext cx="545" cy="545"/>
              </a:xfrm>
              <a:prstGeom prst="ellipse">
                <a:avLst/>
              </a:prstGeom>
              <a:gradFill rotWithShape="1">
                <a:gsLst>
                  <a:gs pos="0">
                    <a:srgbClr val="5E0000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7" name="Oval 46"/>
              <p:cNvSpPr>
                <a:spLocks noChangeAspect="1" noChangeArrowheads="1"/>
              </p:cNvSpPr>
              <p:nvPr/>
            </p:nvSpPr>
            <p:spPr bwMode="auto">
              <a:xfrm>
                <a:off x="1519" y="1943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3317" name="Text Box 95"/>
          <p:cNvSpPr txBox="1">
            <a:spLocks noChangeArrowheads="1"/>
          </p:cNvSpPr>
          <p:nvPr/>
        </p:nvSpPr>
        <p:spPr bwMode="auto">
          <a:xfrm>
            <a:off x="539552" y="1988840"/>
            <a:ext cx="8191500" cy="1138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410E82"/>
                </a:solidFill>
              </a:rPr>
              <a:t>Early experiments showed that  </a:t>
            </a:r>
            <a:r>
              <a:rPr lang="en-GB" sz="2000" dirty="0" err="1">
                <a:solidFill>
                  <a:srgbClr val="410E82"/>
                </a:solidFill>
              </a:rPr>
              <a:t>autoantibodies</a:t>
            </a:r>
            <a:r>
              <a:rPr lang="en-GB" sz="2000" dirty="0">
                <a:solidFill>
                  <a:srgbClr val="410E82"/>
                </a:solidFill>
              </a:rPr>
              <a:t> against red blood cells </a:t>
            </a:r>
          </a:p>
          <a:p>
            <a:r>
              <a:rPr lang="en-GB" sz="2000" dirty="0">
                <a:solidFill>
                  <a:srgbClr val="410E82"/>
                </a:solidFill>
              </a:rPr>
              <a:t>were responsible for autoimmune haemolytic anaemia in humans</a:t>
            </a:r>
          </a:p>
          <a:p>
            <a:endParaRPr lang="en-GB" sz="2000" dirty="0">
              <a:solidFill>
                <a:srgbClr val="410E82"/>
              </a:solidFill>
            </a:endParaRPr>
          </a:p>
        </p:txBody>
      </p:sp>
      <p:sp>
        <p:nvSpPr>
          <p:cNvPr id="13318" name="Rectangle 96"/>
          <p:cNvSpPr>
            <a:spLocks noChangeArrowheads="1"/>
          </p:cNvSpPr>
          <p:nvPr/>
        </p:nvSpPr>
        <p:spPr bwMode="auto">
          <a:xfrm>
            <a:off x="3419475" y="6669088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Text Box 97"/>
          <p:cNvSpPr txBox="1">
            <a:spLocks noChangeArrowheads="1"/>
          </p:cNvSpPr>
          <p:nvPr/>
        </p:nvSpPr>
        <p:spPr bwMode="auto">
          <a:xfrm>
            <a:off x="323850" y="5180013"/>
            <a:ext cx="89042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-Result in the clearance or complement-mediated </a:t>
            </a:r>
            <a:r>
              <a:rPr lang="en-GB" sz="1800" dirty="0" err="1">
                <a:solidFill>
                  <a:schemeClr val="tx1"/>
                </a:solidFill>
              </a:rPr>
              <a:t>lysis</a:t>
            </a:r>
            <a:r>
              <a:rPr lang="en-GB" sz="1800" dirty="0">
                <a:solidFill>
                  <a:schemeClr val="tx1"/>
                </a:solidFill>
              </a:rPr>
              <a:t> of </a:t>
            </a:r>
            <a:r>
              <a:rPr lang="en-GB" sz="1800" dirty="0" err="1">
                <a:solidFill>
                  <a:schemeClr val="tx1"/>
                </a:solidFill>
              </a:rPr>
              <a:t>autologous</a:t>
            </a:r>
            <a:r>
              <a:rPr lang="en-GB" sz="1800" dirty="0">
                <a:solidFill>
                  <a:schemeClr val="tx1"/>
                </a:solidFill>
              </a:rPr>
              <a:t> erythrocytes</a:t>
            </a:r>
          </a:p>
          <a:p>
            <a:r>
              <a:rPr lang="en-GB" sz="1800" dirty="0">
                <a:solidFill>
                  <a:schemeClr val="tx1"/>
                </a:solidFill>
              </a:rPr>
              <a:t>-Direct link between </a:t>
            </a:r>
            <a:r>
              <a:rPr lang="en-GB" sz="1800" dirty="0" err="1" smtClean="0">
                <a:solidFill>
                  <a:schemeClr val="tx1"/>
                </a:solidFill>
              </a:rPr>
              <a:t>autoantibodies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and disease (also antibody transfer experiments)</a:t>
            </a:r>
          </a:p>
        </p:txBody>
      </p:sp>
      <p:sp>
        <p:nvSpPr>
          <p:cNvPr id="13320" name="Text Box 98"/>
          <p:cNvSpPr txBox="1">
            <a:spLocks noChangeArrowheads="1"/>
          </p:cNvSpPr>
          <p:nvPr/>
        </p:nvSpPr>
        <p:spPr bwMode="auto">
          <a:xfrm>
            <a:off x="395536" y="548680"/>
            <a:ext cx="8473795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rgbClr val="FF9900"/>
                </a:solidFill>
              </a:rPr>
              <a:t>Autoantigens</a:t>
            </a:r>
            <a:r>
              <a:rPr lang="en-GB" sz="2400" dirty="0" smtClean="0">
                <a:solidFill>
                  <a:srgbClr val="FF9900"/>
                </a:solidFill>
              </a:rPr>
              <a:t> </a:t>
            </a:r>
            <a:r>
              <a:rPr lang="en-GB" sz="2400" dirty="0">
                <a:solidFill>
                  <a:srgbClr val="FF9900"/>
                </a:solidFill>
              </a:rPr>
              <a:t>have been identified in various autoimmune </a:t>
            </a:r>
            <a:endParaRPr lang="en-GB" sz="2400" dirty="0" smtClean="0">
              <a:solidFill>
                <a:srgbClr val="FF9900"/>
              </a:solidFill>
            </a:endParaRPr>
          </a:p>
          <a:p>
            <a:r>
              <a:rPr lang="en-GB" sz="2400" dirty="0" smtClean="0">
                <a:solidFill>
                  <a:srgbClr val="FF9900"/>
                </a:solidFill>
              </a:rPr>
              <a:t>diseases which </a:t>
            </a:r>
            <a:r>
              <a:rPr lang="en-GB" sz="2400" dirty="0">
                <a:solidFill>
                  <a:srgbClr val="FF9900"/>
                </a:solidFill>
              </a:rPr>
              <a:t>play a direct role in the </a:t>
            </a:r>
            <a:r>
              <a:rPr lang="en-GB" sz="2400" dirty="0" err="1">
                <a:solidFill>
                  <a:srgbClr val="FF9900"/>
                </a:solidFill>
              </a:rPr>
              <a:t>immunopathogenesis</a:t>
            </a:r>
            <a:endParaRPr lang="en-GB" sz="24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0496995A-6BA9-4DB8-A478-8FA5FF3C298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GB" dirty="0" smtClean="0"/>
              <a:t>Immune reactions known to play a direct role in the pathology of human autoimmune disease: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772400" cy="352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Antibody response to cellular or extracellular matrix antigen (Type II)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 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Immune complex formed by antibody against soluble antigen (Type III)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 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T-cell mediated disease (Delayed type hypersensitivity reaction, Type IV)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90AAC9E8-F3BC-46C8-81D4-B8959418CD0A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15363" name="Picture 4" descr="figure_13_02_01 "/>
          <p:cNvPicPr>
            <a:picLocks noChangeAspect="1" noChangeArrowheads="1"/>
          </p:cNvPicPr>
          <p:nvPr/>
        </p:nvPicPr>
        <p:blipFill>
          <a:blip r:embed="rId2" cstate="print"/>
          <a:srcRect r="370" b="19152"/>
          <a:stretch>
            <a:fillRect/>
          </a:stretch>
        </p:blipFill>
        <p:spPr bwMode="auto">
          <a:xfrm>
            <a:off x="539552" y="1052736"/>
            <a:ext cx="8064698" cy="49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1640" y="260648"/>
            <a:ext cx="67421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Type </a:t>
            </a:r>
            <a:r>
              <a:rPr lang="en-GB" dirty="0" smtClean="0"/>
              <a:t>II,   antibody to insoluble antigen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E62248C-EB95-49BC-8F4F-2AB947BE99B2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pic>
        <p:nvPicPr>
          <p:cNvPr id="16387" name="Picture 2" descr="figure_13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836613"/>
            <a:ext cx="40941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50825" y="1844675"/>
            <a:ext cx="2676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Goodpasture’s</a:t>
            </a:r>
          </a:p>
          <a:p>
            <a:r>
              <a:rPr lang="en-GB"/>
              <a:t>syndrome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7451725" y="1484313"/>
            <a:ext cx="14382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fluorescent</a:t>
            </a:r>
          </a:p>
          <a:p>
            <a:r>
              <a:rPr lang="en-GB" sz="2000">
                <a:solidFill>
                  <a:schemeClr val="tx1"/>
                </a:solidFill>
              </a:rPr>
              <a:t>anti-IgG</a:t>
            </a:r>
          </a:p>
          <a:p>
            <a:r>
              <a:rPr lang="en-GB" sz="2000">
                <a:solidFill>
                  <a:schemeClr val="tx1"/>
                </a:solidFill>
              </a:rPr>
              <a:t>stain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7451725" y="4797425"/>
            <a:ext cx="1355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neutrophil</a:t>
            </a:r>
          </a:p>
          <a:p>
            <a:r>
              <a:rPr lang="en-GB" sz="2000">
                <a:solidFill>
                  <a:schemeClr val="tx1"/>
                </a:solidFill>
              </a:rPr>
              <a:t>infiltration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3851275" y="188913"/>
            <a:ext cx="2627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tx1"/>
                </a:solidFill>
              </a:rPr>
              <a:t>renal corpuscle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5CB71511-3949-449E-8465-C7B3FEA8A734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pic>
        <p:nvPicPr>
          <p:cNvPr id="17411" name="Picture 3" descr="figure_13_06"/>
          <p:cNvPicPr>
            <a:picLocks noChangeAspect="1" noChangeArrowheads="1"/>
          </p:cNvPicPr>
          <p:nvPr/>
        </p:nvPicPr>
        <p:blipFill>
          <a:blip r:embed="rId2" cstate="print"/>
          <a:srcRect l="50000" b="395"/>
          <a:stretch>
            <a:fillRect/>
          </a:stretch>
        </p:blipFill>
        <p:spPr bwMode="auto">
          <a:xfrm>
            <a:off x="3995738" y="0"/>
            <a:ext cx="367188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187450" y="1916113"/>
            <a:ext cx="1774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Graves’</a:t>
            </a:r>
          </a:p>
          <a:p>
            <a:r>
              <a:rPr lang="en-GB" sz="3600"/>
              <a:t>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D5D5E3B-8C13-418D-8830-B6844B359F5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pic>
        <p:nvPicPr>
          <p:cNvPr id="18435" name="Picture 4" descr="figure_13_02_02 "/>
          <p:cNvPicPr>
            <a:picLocks noChangeAspect="1" noChangeArrowheads="1"/>
          </p:cNvPicPr>
          <p:nvPr/>
        </p:nvPicPr>
        <p:blipFill>
          <a:blip r:embed="rId2" cstate="print"/>
          <a:srcRect l="238" t="43242" b="45528"/>
          <a:stretch>
            <a:fillRect/>
          </a:stretch>
        </p:blipFill>
        <p:spPr bwMode="auto">
          <a:xfrm>
            <a:off x="395288" y="1844675"/>
            <a:ext cx="8515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476375" y="692150"/>
            <a:ext cx="62087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Type III,   immune complex disease</a:t>
            </a:r>
          </a:p>
        </p:txBody>
      </p:sp>
      <p:pic>
        <p:nvPicPr>
          <p:cNvPr id="18437" name="Picture 2" descr="figure_13_10"/>
          <p:cNvPicPr>
            <a:picLocks noChangeAspect="1" noChangeArrowheads="1"/>
          </p:cNvPicPr>
          <p:nvPr/>
        </p:nvPicPr>
        <p:blipFill>
          <a:blip r:embed="rId3" cstate="print"/>
          <a:srcRect l="50040" r="465" b="52448"/>
          <a:stretch>
            <a:fillRect/>
          </a:stretch>
        </p:blipFill>
        <p:spPr bwMode="auto">
          <a:xfrm>
            <a:off x="1476375" y="2924175"/>
            <a:ext cx="403225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651500" y="4005263"/>
            <a:ext cx="31115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</a:rPr>
              <a:t>immune complex</a:t>
            </a:r>
          </a:p>
          <a:p>
            <a:pPr algn="ctr"/>
            <a:r>
              <a:rPr lang="en-GB">
                <a:solidFill>
                  <a:schemeClr val="accent2"/>
                </a:solidFill>
              </a:rPr>
              <a:t>deposition in </a:t>
            </a:r>
          </a:p>
          <a:p>
            <a:pPr algn="ctr"/>
            <a:r>
              <a:rPr lang="en-GB">
                <a:solidFill>
                  <a:schemeClr val="accent2"/>
                </a:solidFill>
              </a:rPr>
              <a:t>glomerulus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49DAD0E2-B56B-4113-B70A-3F57C1B9818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pic>
        <p:nvPicPr>
          <p:cNvPr id="19459" name="Picture 277" descr="D:\SCContent\9781416031222\graphics\fullsize\S9781416031222-018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549275"/>
            <a:ext cx="6037262" cy="558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39750" y="1557338"/>
            <a:ext cx="1447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Type II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Type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E1900F53-AFCC-46EF-8DEA-AE1F33768C96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371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dirty="0">
                <a:solidFill>
                  <a:srgbClr val="FFC000"/>
                </a:solidFill>
              </a:rPr>
              <a:t>Type IV:  T-cell mediated diseases</a:t>
            </a:r>
          </a:p>
        </p:txBody>
      </p:sp>
      <p:graphicFrame>
        <p:nvGraphicFramePr>
          <p:cNvPr id="137243" name="Group 27"/>
          <p:cNvGraphicFramePr>
            <a:graphicFrameLocks noGrp="1"/>
          </p:cNvGraphicFramePr>
          <p:nvPr/>
        </p:nvGraphicFramePr>
        <p:xfrm>
          <a:off x="684213" y="1196975"/>
          <a:ext cx="7772400" cy="3118803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Autoantigen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Pathology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Insulin-dependent diabetes mellitus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Pancreatic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-cell antigen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-cell destruction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Rheumatoid arthritis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Unknown synovial joint antigen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Joint inflammation and destruction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Multiple Sclerosis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Myelin Basic Protein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Proteolipid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 protein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Brain degeneration (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demyelination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), weakness/paralysis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6" name="Text Box 25"/>
          <p:cNvSpPr txBox="1">
            <a:spLocks noChangeArrowheads="1"/>
          </p:cNvSpPr>
          <p:nvPr/>
        </p:nvSpPr>
        <p:spPr bwMode="auto">
          <a:xfrm>
            <a:off x="1042988" y="4868863"/>
            <a:ext cx="7364412" cy="904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Cytotoxic (CD8</a:t>
            </a:r>
            <a:r>
              <a:rPr lang="en-GB" sz="2400" baseline="30000">
                <a:solidFill>
                  <a:schemeClr val="tx1"/>
                </a:solidFill>
              </a:rPr>
              <a:t>+</a:t>
            </a:r>
            <a:r>
              <a:rPr lang="en-GB" sz="2400">
                <a:solidFill>
                  <a:schemeClr val="tx1"/>
                </a:solidFill>
              </a:rPr>
              <a:t>) and helper (CD4</a:t>
            </a:r>
            <a:r>
              <a:rPr lang="en-GB" sz="2400" baseline="30000">
                <a:solidFill>
                  <a:schemeClr val="tx1"/>
                </a:solidFill>
              </a:rPr>
              <a:t>+</a:t>
            </a:r>
            <a:r>
              <a:rPr lang="en-GB" sz="2400">
                <a:solidFill>
                  <a:schemeClr val="tx1"/>
                </a:solidFill>
              </a:rPr>
              <a:t>) T cell responses</a:t>
            </a:r>
          </a:p>
          <a:p>
            <a:r>
              <a:rPr lang="en-GB" sz="2400">
                <a:solidFill>
                  <a:schemeClr val="tx1"/>
                </a:solidFill>
              </a:rPr>
              <a:t>can be involved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DE26A074-71BA-4908-BF2C-F220F8C78797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8964613" cy="1143000"/>
          </a:xfrm>
        </p:spPr>
        <p:txBody>
          <a:bodyPr/>
          <a:lstStyle/>
          <a:p>
            <a:r>
              <a:rPr lang="en-GB" smtClean="0">
                <a:solidFill>
                  <a:srgbClr val="FFC000"/>
                </a:solidFill>
              </a:rPr>
              <a:t>The normal T-cell response to antigens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4213" y="1341438"/>
            <a:ext cx="7435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Antigen is presented to T-cells by MHC expressed on</a:t>
            </a:r>
          </a:p>
          <a:p>
            <a:r>
              <a:rPr lang="en-US" sz="2400">
                <a:solidFill>
                  <a:schemeClr val="tx1"/>
                </a:solidFill>
              </a:rPr>
              <a:t>the surface of antigen-presenting cells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4860925" y="2616200"/>
            <a:ext cx="1655763" cy="2574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1510" name="Freeform 7"/>
          <p:cNvSpPr>
            <a:spLocks/>
          </p:cNvSpPr>
          <p:nvPr/>
        </p:nvSpPr>
        <p:spPr bwMode="auto">
          <a:xfrm rot="380949">
            <a:off x="3852863" y="2695575"/>
            <a:ext cx="865187" cy="2481263"/>
          </a:xfrm>
          <a:custGeom>
            <a:avLst/>
            <a:gdLst>
              <a:gd name="T0" fmla="*/ 2147483647 w 325"/>
              <a:gd name="T1" fmla="*/ 0 h 1499"/>
              <a:gd name="T2" fmla="*/ 2147483647 w 325"/>
              <a:gd name="T3" fmla="*/ 2147483647 h 1499"/>
              <a:gd name="T4" fmla="*/ 2147483647 w 325"/>
              <a:gd name="T5" fmla="*/ 2147483647 h 1499"/>
              <a:gd name="T6" fmla="*/ 2147483647 w 325"/>
              <a:gd name="T7" fmla="*/ 2147483647 h 1499"/>
              <a:gd name="T8" fmla="*/ 2147483647 w 325"/>
              <a:gd name="T9" fmla="*/ 2147483647 h 1499"/>
              <a:gd name="T10" fmla="*/ 2147483647 w 325"/>
              <a:gd name="T11" fmla="*/ 2147483647 h 1499"/>
              <a:gd name="T12" fmla="*/ 2147483647 w 325"/>
              <a:gd name="T13" fmla="*/ 2147483647 h 1499"/>
              <a:gd name="T14" fmla="*/ 2147483647 w 325"/>
              <a:gd name="T15" fmla="*/ 2147483647 h 1499"/>
              <a:gd name="T16" fmla="*/ 2147483647 w 325"/>
              <a:gd name="T17" fmla="*/ 2147483647 h 1499"/>
              <a:gd name="T18" fmla="*/ 2147483647 w 325"/>
              <a:gd name="T19" fmla="*/ 2147483647 h 1499"/>
              <a:gd name="T20" fmla="*/ 2147483647 w 325"/>
              <a:gd name="T21" fmla="*/ 2147483647 h 1499"/>
              <a:gd name="T22" fmla="*/ 2147483647 w 325"/>
              <a:gd name="T23" fmla="*/ 2147483647 h 1499"/>
              <a:gd name="T24" fmla="*/ 2147483647 w 325"/>
              <a:gd name="T25" fmla="*/ 2147483647 h 1499"/>
              <a:gd name="T26" fmla="*/ 0 w 325"/>
              <a:gd name="T27" fmla="*/ 2147483647 h 14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5"/>
              <a:gd name="T43" fmla="*/ 0 h 1499"/>
              <a:gd name="T44" fmla="*/ 325 w 325"/>
              <a:gd name="T45" fmla="*/ 1499 h 14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5" h="1499">
                <a:moveTo>
                  <a:pt x="118" y="0"/>
                </a:moveTo>
                <a:cubicBezTo>
                  <a:pt x="141" y="33"/>
                  <a:pt x="153" y="63"/>
                  <a:pt x="174" y="95"/>
                </a:cubicBezTo>
                <a:cubicBezTo>
                  <a:pt x="185" y="142"/>
                  <a:pt x="221" y="221"/>
                  <a:pt x="245" y="268"/>
                </a:cubicBezTo>
                <a:cubicBezTo>
                  <a:pt x="264" y="342"/>
                  <a:pt x="283" y="417"/>
                  <a:pt x="308" y="489"/>
                </a:cubicBezTo>
                <a:cubicBezTo>
                  <a:pt x="325" y="588"/>
                  <a:pt x="324" y="693"/>
                  <a:pt x="292" y="789"/>
                </a:cubicBezTo>
                <a:cubicBezTo>
                  <a:pt x="278" y="887"/>
                  <a:pt x="278" y="974"/>
                  <a:pt x="284" y="1073"/>
                </a:cubicBezTo>
                <a:cubicBezTo>
                  <a:pt x="277" y="1165"/>
                  <a:pt x="277" y="1209"/>
                  <a:pt x="229" y="1278"/>
                </a:cubicBezTo>
                <a:cubicBezTo>
                  <a:pt x="218" y="1312"/>
                  <a:pt x="209" y="1347"/>
                  <a:pt x="197" y="1381"/>
                </a:cubicBezTo>
                <a:cubicBezTo>
                  <a:pt x="192" y="1396"/>
                  <a:pt x="197" y="1414"/>
                  <a:pt x="189" y="1428"/>
                </a:cubicBezTo>
                <a:cubicBezTo>
                  <a:pt x="175" y="1454"/>
                  <a:pt x="129" y="1469"/>
                  <a:pt x="103" y="1476"/>
                </a:cubicBezTo>
                <a:cubicBezTo>
                  <a:pt x="87" y="1471"/>
                  <a:pt x="71" y="1465"/>
                  <a:pt x="55" y="1460"/>
                </a:cubicBezTo>
                <a:cubicBezTo>
                  <a:pt x="47" y="1457"/>
                  <a:pt x="32" y="1452"/>
                  <a:pt x="32" y="1452"/>
                </a:cubicBezTo>
                <a:cubicBezTo>
                  <a:pt x="24" y="1457"/>
                  <a:pt x="13" y="1460"/>
                  <a:pt x="8" y="1468"/>
                </a:cubicBezTo>
                <a:cubicBezTo>
                  <a:pt x="2" y="1477"/>
                  <a:pt x="0" y="1499"/>
                  <a:pt x="0" y="1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39750" y="2868613"/>
            <a:ext cx="1339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Antigen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Presenting 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21512" name="Freeform 9" descr="Wide upward diagonal"/>
          <p:cNvSpPr>
            <a:spLocks/>
          </p:cNvSpPr>
          <p:nvPr/>
        </p:nvSpPr>
        <p:spPr bwMode="auto">
          <a:xfrm>
            <a:off x="4302125" y="3521075"/>
            <a:ext cx="361950" cy="342900"/>
          </a:xfrm>
          <a:custGeom>
            <a:avLst/>
            <a:gdLst>
              <a:gd name="T0" fmla="*/ 2147483647 w 228"/>
              <a:gd name="T1" fmla="*/ 0 h 206"/>
              <a:gd name="T2" fmla="*/ 2147483647 w 228"/>
              <a:gd name="T3" fmla="*/ 2147483647 h 206"/>
              <a:gd name="T4" fmla="*/ 2147483647 w 228"/>
              <a:gd name="T5" fmla="*/ 2147483647 h 206"/>
              <a:gd name="T6" fmla="*/ 2147483647 w 228"/>
              <a:gd name="T7" fmla="*/ 2147483647 h 206"/>
              <a:gd name="T8" fmla="*/ 2147483647 w 228"/>
              <a:gd name="T9" fmla="*/ 2147483647 h 206"/>
              <a:gd name="T10" fmla="*/ 2147483647 w 228"/>
              <a:gd name="T11" fmla="*/ 2147483647 h 206"/>
              <a:gd name="T12" fmla="*/ 2147483647 w 228"/>
              <a:gd name="T13" fmla="*/ 2147483647 h 206"/>
              <a:gd name="T14" fmla="*/ 2147483647 w 228"/>
              <a:gd name="T15" fmla="*/ 2147483647 h 206"/>
              <a:gd name="T16" fmla="*/ 2147483647 w 228"/>
              <a:gd name="T17" fmla="*/ 2147483647 h 206"/>
              <a:gd name="T18" fmla="*/ 2147483647 w 228"/>
              <a:gd name="T19" fmla="*/ 2147483647 h 206"/>
              <a:gd name="T20" fmla="*/ 2147483647 w 228"/>
              <a:gd name="T21" fmla="*/ 0 h 2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"/>
              <a:gd name="T34" fmla="*/ 0 h 206"/>
              <a:gd name="T35" fmla="*/ 228 w 228"/>
              <a:gd name="T36" fmla="*/ 206 h 2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" h="206">
                <a:moveTo>
                  <a:pt x="38" y="0"/>
                </a:moveTo>
                <a:cubicBezTo>
                  <a:pt x="104" y="22"/>
                  <a:pt x="69" y="14"/>
                  <a:pt x="141" y="24"/>
                </a:cubicBezTo>
                <a:cubicBezTo>
                  <a:pt x="170" y="34"/>
                  <a:pt x="199" y="38"/>
                  <a:pt x="228" y="48"/>
                </a:cubicBezTo>
                <a:cubicBezTo>
                  <a:pt x="225" y="56"/>
                  <a:pt x="226" y="66"/>
                  <a:pt x="220" y="71"/>
                </a:cubicBezTo>
                <a:cubicBezTo>
                  <a:pt x="213" y="77"/>
                  <a:pt x="160" y="91"/>
                  <a:pt x="141" y="103"/>
                </a:cubicBezTo>
                <a:cubicBezTo>
                  <a:pt x="149" y="136"/>
                  <a:pt x="141" y="136"/>
                  <a:pt x="173" y="150"/>
                </a:cubicBezTo>
                <a:cubicBezTo>
                  <a:pt x="188" y="157"/>
                  <a:pt x="220" y="166"/>
                  <a:pt x="220" y="166"/>
                </a:cubicBezTo>
                <a:cubicBezTo>
                  <a:pt x="217" y="174"/>
                  <a:pt x="219" y="185"/>
                  <a:pt x="212" y="190"/>
                </a:cubicBezTo>
                <a:cubicBezTo>
                  <a:pt x="199" y="200"/>
                  <a:pt x="165" y="206"/>
                  <a:pt x="165" y="206"/>
                </a:cubicBezTo>
                <a:cubicBezTo>
                  <a:pt x="123" y="195"/>
                  <a:pt x="79" y="188"/>
                  <a:pt x="38" y="174"/>
                </a:cubicBezTo>
                <a:cubicBezTo>
                  <a:pt x="23" y="123"/>
                  <a:pt x="0" y="43"/>
                  <a:pt x="38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4573588" y="3676650"/>
            <a:ext cx="14446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Freeform 11" descr="Wide upward diagonal"/>
          <p:cNvSpPr>
            <a:spLocks/>
          </p:cNvSpPr>
          <p:nvPr/>
        </p:nvSpPr>
        <p:spPr bwMode="auto">
          <a:xfrm>
            <a:off x="4645025" y="3543300"/>
            <a:ext cx="322263" cy="325438"/>
          </a:xfrm>
          <a:custGeom>
            <a:avLst/>
            <a:gdLst>
              <a:gd name="T0" fmla="*/ 2147483647 w 203"/>
              <a:gd name="T1" fmla="*/ 0 h 194"/>
              <a:gd name="T2" fmla="*/ 2147483647 w 203"/>
              <a:gd name="T3" fmla="*/ 2147483647 h 194"/>
              <a:gd name="T4" fmla="*/ 2147483647 w 203"/>
              <a:gd name="T5" fmla="*/ 2147483647 h 194"/>
              <a:gd name="T6" fmla="*/ 2147483647 w 203"/>
              <a:gd name="T7" fmla="*/ 2147483647 h 194"/>
              <a:gd name="T8" fmla="*/ 2147483647 w 203"/>
              <a:gd name="T9" fmla="*/ 2147483647 h 194"/>
              <a:gd name="T10" fmla="*/ 2147483647 w 203"/>
              <a:gd name="T11" fmla="*/ 2147483647 h 194"/>
              <a:gd name="T12" fmla="*/ 2147483647 w 203"/>
              <a:gd name="T13" fmla="*/ 2147483647 h 194"/>
              <a:gd name="T14" fmla="*/ 2147483647 w 203"/>
              <a:gd name="T15" fmla="*/ 2147483647 h 194"/>
              <a:gd name="T16" fmla="*/ 2147483647 w 203"/>
              <a:gd name="T17" fmla="*/ 2147483647 h 194"/>
              <a:gd name="T18" fmla="*/ 2147483647 w 203"/>
              <a:gd name="T19" fmla="*/ 2147483647 h 194"/>
              <a:gd name="T20" fmla="*/ 2147483647 w 203"/>
              <a:gd name="T21" fmla="*/ 2147483647 h 194"/>
              <a:gd name="T22" fmla="*/ 2147483647 w 203"/>
              <a:gd name="T23" fmla="*/ 2147483647 h 194"/>
              <a:gd name="T24" fmla="*/ 2147483647 w 203"/>
              <a:gd name="T25" fmla="*/ 2147483647 h 194"/>
              <a:gd name="T26" fmla="*/ 2147483647 w 203"/>
              <a:gd name="T27" fmla="*/ 2147483647 h 194"/>
              <a:gd name="T28" fmla="*/ 2147483647 w 203"/>
              <a:gd name="T29" fmla="*/ 0 h 1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"/>
              <a:gd name="T46" fmla="*/ 0 h 194"/>
              <a:gd name="T47" fmla="*/ 203 w 203"/>
              <a:gd name="T48" fmla="*/ 194 h 1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" h="194">
                <a:moveTo>
                  <a:pt x="33" y="0"/>
                </a:moveTo>
                <a:cubicBezTo>
                  <a:pt x="18" y="74"/>
                  <a:pt x="29" y="53"/>
                  <a:pt x="81" y="87"/>
                </a:cubicBezTo>
                <a:cubicBezTo>
                  <a:pt x="71" y="129"/>
                  <a:pt x="84" y="115"/>
                  <a:pt x="49" y="126"/>
                </a:cubicBezTo>
                <a:cubicBezTo>
                  <a:pt x="33" y="131"/>
                  <a:pt x="2" y="142"/>
                  <a:pt x="2" y="142"/>
                </a:cubicBezTo>
                <a:cubicBezTo>
                  <a:pt x="6" y="163"/>
                  <a:pt x="0" y="194"/>
                  <a:pt x="33" y="190"/>
                </a:cubicBezTo>
                <a:cubicBezTo>
                  <a:pt x="50" y="188"/>
                  <a:pt x="81" y="174"/>
                  <a:pt x="81" y="174"/>
                </a:cubicBezTo>
                <a:cubicBezTo>
                  <a:pt x="135" y="137"/>
                  <a:pt x="110" y="148"/>
                  <a:pt x="152" y="134"/>
                </a:cubicBezTo>
                <a:cubicBezTo>
                  <a:pt x="176" y="173"/>
                  <a:pt x="186" y="166"/>
                  <a:pt x="199" y="126"/>
                </a:cubicBezTo>
                <a:cubicBezTo>
                  <a:pt x="196" y="108"/>
                  <a:pt x="203" y="85"/>
                  <a:pt x="191" y="71"/>
                </a:cubicBezTo>
                <a:cubicBezTo>
                  <a:pt x="185" y="64"/>
                  <a:pt x="176" y="89"/>
                  <a:pt x="167" y="87"/>
                </a:cubicBezTo>
                <a:cubicBezTo>
                  <a:pt x="158" y="85"/>
                  <a:pt x="157" y="71"/>
                  <a:pt x="152" y="63"/>
                </a:cubicBezTo>
                <a:cubicBezTo>
                  <a:pt x="162" y="59"/>
                  <a:pt x="195" y="53"/>
                  <a:pt x="191" y="32"/>
                </a:cubicBezTo>
                <a:cubicBezTo>
                  <a:pt x="189" y="23"/>
                  <a:pt x="175" y="21"/>
                  <a:pt x="167" y="16"/>
                </a:cubicBezTo>
                <a:cubicBezTo>
                  <a:pt x="159" y="21"/>
                  <a:pt x="153" y="32"/>
                  <a:pt x="144" y="32"/>
                </a:cubicBezTo>
                <a:cubicBezTo>
                  <a:pt x="106" y="32"/>
                  <a:pt x="72" y="0"/>
                  <a:pt x="33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4933950" y="3522663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 cell receptor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(TCR)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3349625" y="344805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MHC II</a:t>
            </a: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7000875" y="3543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1518" name="Freeform 15"/>
          <p:cNvSpPr>
            <a:spLocks/>
          </p:cNvSpPr>
          <p:nvPr/>
        </p:nvSpPr>
        <p:spPr bwMode="auto">
          <a:xfrm>
            <a:off x="4367213" y="4286250"/>
            <a:ext cx="349250" cy="203200"/>
          </a:xfrm>
          <a:custGeom>
            <a:avLst/>
            <a:gdLst>
              <a:gd name="T0" fmla="*/ 2147483647 w 220"/>
              <a:gd name="T1" fmla="*/ 2147483647 h 122"/>
              <a:gd name="T2" fmla="*/ 2147483647 w 220"/>
              <a:gd name="T3" fmla="*/ 2147483647 h 122"/>
              <a:gd name="T4" fmla="*/ 2147483647 w 220"/>
              <a:gd name="T5" fmla="*/ 2147483647 h 122"/>
              <a:gd name="T6" fmla="*/ 2147483647 w 220"/>
              <a:gd name="T7" fmla="*/ 2147483647 h 122"/>
              <a:gd name="T8" fmla="*/ 2147483647 w 220"/>
              <a:gd name="T9" fmla="*/ 2147483647 h 122"/>
              <a:gd name="T10" fmla="*/ 0 w 220"/>
              <a:gd name="T11" fmla="*/ 2147483647 h 122"/>
              <a:gd name="T12" fmla="*/ 2147483647 w 220"/>
              <a:gd name="T13" fmla="*/ 2147483647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"/>
              <a:gd name="T22" fmla="*/ 0 h 122"/>
              <a:gd name="T23" fmla="*/ 220 w 220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" h="122">
                <a:moveTo>
                  <a:pt x="66" y="54"/>
                </a:moveTo>
                <a:cubicBezTo>
                  <a:pt x="111" y="42"/>
                  <a:pt x="146" y="28"/>
                  <a:pt x="198" y="54"/>
                </a:cubicBezTo>
                <a:cubicBezTo>
                  <a:pt x="213" y="62"/>
                  <a:pt x="209" y="87"/>
                  <a:pt x="214" y="103"/>
                </a:cubicBezTo>
                <a:cubicBezTo>
                  <a:pt x="220" y="122"/>
                  <a:pt x="176" y="92"/>
                  <a:pt x="157" y="87"/>
                </a:cubicBezTo>
                <a:cubicBezTo>
                  <a:pt x="105" y="94"/>
                  <a:pt x="67" y="96"/>
                  <a:pt x="17" y="78"/>
                </a:cubicBezTo>
                <a:cubicBezTo>
                  <a:pt x="11" y="73"/>
                  <a:pt x="0" y="70"/>
                  <a:pt x="0" y="62"/>
                </a:cubicBezTo>
                <a:cubicBezTo>
                  <a:pt x="0" y="53"/>
                  <a:pt x="66" y="0"/>
                  <a:pt x="66" y="5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9" name="Freeform 16"/>
          <p:cNvSpPr>
            <a:spLocks/>
          </p:cNvSpPr>
          <p:nvPr/>
        </p:nvSpPr>
        <p:spPr bwMode="auto">
          <a:xfrm rot="1370019">
            <a:off x="4356100" y="4437063"/>
            <a:ext cx="327025" cy="134937"/>
          </a:xfrm>
          <a:custGeom>
            <a:avLst/>
            <a:gdLst>
              <a:gd name="T0" fmla="*/ 2147483647 w 206"/>
              <a:gd name="T1" fmla="*/ 2147483647 h 81"/>
              <a:gd name="T2" fmla="*/ 2147483647 w 206"/>
              <a:gd name="T3" fmla="*/ 2147483647 h 81"/>
              <a:gd name="T4" fmla="*/ 2147483647 w 206"/>
              <a:gd name="T5" fmla="*/ 2147483647 h 81"/>
              <a:gd name="T6" fmla="*/ 2147483647 w 206"/>
              <a:gd name="T7" fmla="*/ 2147483647 h 81"/>
              <a:gd name="T8" fmla="*/ 2147483647 w 206"/>
              <a:gd name="T9" fmla="*/ 2147483647 h 81"/>
              <a:gd name="T10" fmla="*/ 2147483647 w 206"/>
              <a:gd name="T11" fmla="*/ 2147483647 h 81"/>
              <a:gd name="T12" fmla="*/ 2147483647 w 206"/>
              <a:gd name="T13" fmla="*/ 2147483647 h 81"/>
              <a:gd name="T14" fmla="*/ 2147483647 w 206"/>
              <a:gd name="T15" fmla="*/ 2147483647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6"/>
              <a:gd name="T25" fmla="*/ 0 h 81"/>
              <a:gd name="T26" fmla="*/ 206 w 206"/>
              <a:gd name="T27" fmla="*/ 81 h 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6" h="81">
                <a:moveTo>
                  <a:pt x="18" y="1"/>
                </a:moveTo>
                <a:cubicBezTo>
                  <a:pt x="79" y="11"/>
                  <a:pt x="129" y="27"/>
                  <a:pt x="191" y="34"/>
                </a:cubicBezTo>
                <a:cubicBezTo>
                  <a:pt x="206" y="81"/>
                  <a:pt x="180" y="62"/>
                  <a:pt x="142" y="75"/>
                </a:cubicBezTo>
                <a:cubicBezTo>
                  <a:pt x="123" y="72"/>
                  <a:pt x="102" y="73"/>
                  <a:pt x="84" y="67"/>
                </a:cubicBezTo>
                <a:cubicBezTo>
                  <a:pt x="77" y="65"/>
                  <a:pt x="75" y="53"/>
                  <a:pt x="68" y="50"/>
                </a:cubicBezTo>
                <a:cubicBezTo>
                  <a:pt x="52" y="42"/>
                  <a:pt x="18" y="34"/>
                  <a:pt x="18" y="34"/>
                </a:cubicBezTo>
                <a:cubicBezTo>
                  <a:pt x="13" y="28"/>
                  <a:pt x="0" y="25"/>
                  <a:pt x="2" y="17"/>
                </a:cubicBezTo>
                <a:cubicBezTo>
                  <a:pt x="6" y="0"/>
                  <a:pt x="42" y="1"/>
                  <a:pt x="18" y="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0" name="Freeform 17" descr="Wide upward diagonal"/>
          <p:cNvSpPr>
            <a:spLocks/>
          </p:cNvSpPr>
          <p:nvPr/>
        </p:nvSpPr>
        <p:spPr bwMode="auto">
          <a:xfrm>
            <a:off x="4716463" y="4362450"/>
            <a:ext cx="322262" cy="323850"/>
          </a:xfrm>
          <a:custGeom>
            <a:avLst/>
            <a:gdLst>
              <a:gd name="T0" fmla="*/ 2147483647 w 203"/>
              <a:gd name="T1" fmla="*/ 0 h 194"/>
              <a:gd name="T2" fmla="*/ 2147483647 w 203"/>
              <a:gd name="T3" fmla="*/ 2147483647 h 194"/>
              <a:gd name="T4" fmla="*/ 2147483647 w 203"/>
              <a:gd name="T5" fmla="*/ 2147483647 h 194"/>
              <a:gd name="T6" fmla="*/ 2147483647 w 203"/>
              <a:gd name="T7" fmla="*/ 2147483647 h 194"/>
              <a:gd name="T8" fmla="*/ 2147483647 w 203"/>
              <a:gd name="T9" fmla="*/ 2147483647 h 194"/>
              <a:gd name="T10" fmla="*/ 2147483647 w 203"/>
              <a:gd name="T11" fmla="*/ 2147483647 h 194"/>
              <a:gd name="T12" fmla="*/ 2147483647 w 203"/>
              <a:gd name="T13" fmla="*/ 2147483647 h 194"/>
              <a:gd name="T14" fmla="*/ 2147483647 w 203"/>
              <a:gd name="T15" fmla="*/ 2147483647 h 194"/>
              <a:gd name="T16" fmla="*/ 2147483647 w 203"/>
              <a:gd name="T17" fmla="*/ 2147483647 h 194"/>
              <a:gd name="T18" fmla="*/ 2147483647 w 203"/>
              <a:gd name="T19" fmla="*/ 2147483647 h 194"/>
              <a:gd name="T20" fmla="*/ 2147483647 w 203"/>
              <a:gd name="T21" fmla="*/ 2147483647 h 194"/>
              <a:gd name="T22" fmla="*/ 2147483647 w 203"/>
              <a:gd name="T23" fmla="*/ 2147483647 h 194"/>
              <a:gd name="T24" fmla="*/ 2147483647 w 203"/>
              <a:gd name="T25" fmla="*/ 2147483647 h 194"/>
              <a:gd name="T26" fmla="*/ 2147483647 w 203"/>
              <a:gd name="T27" fmla="*/ 2147483647 h 194"/>
              <a:gd name="T28" fmla="*/ 2147483647 w 203"/>
              <a:gd name="T29" fmla="*/ 0 h 1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"/>
              <a:gd name="T46" fmla="*/ 0 h 194"/>
              <a:gd name="T47" fmla="*/ 203 w 203"/>
              <a:gd name="T48" fmla="*/ 194 h 1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" h="194">
                <a:moveTo>
                  <a:pt x="33" y="0"/>
                </a:moveTo>
                <a:cubicBezTo>
                  <a:pt x="18" y="74"/>
                  <a:pt x="29" y="53"/>
                  <a:pt x="81" y="87"/>
                </a:cubicBezTo>
                <a:cubicBezTo>
                  <a:pt x="71" y="129"/>
                  <a:pt x="84" y="115"/>
                  <a:pt x="49" y="126"/>
                </a:cubicBezTo>
                <a:cubicBezTo>
                  <a:pt x="33" y="131"/>
                  <a:pt x="2" y="142"/>
                  <a:pt x="2" y="142"/>
                </a:cubicBezTo>
                <a:cubicBezTo>
                  <a:pt x="6" y="163"/>
                  <a:pt x="0" y="194"/>
                  <a:pt x="33" y="190"/>
                </a:cubicBezTo>
                <a:cubicBezTo>
                  <a:pt x="50" y="188"/>
                  <a:pt x="81" y="174"/>
                  <a:pt x="81" y="174"/>
                </a:cubicBezTo>
                <a:cubicBezTo>
                  <a:pt x="135" y="137"/>
                  <a:pt x="110" y="148"/>
                  <a:pt x="152" y="134"/>
                </a:cubicBezTo>
                <a:cubicBezTo>
                  <a:pt x="176" y="173"/>
                  <a:pt x="186" y="166"/>
                  <a:pt x="199" y="126"/>
                </a:cubicBezTo>
                <a:cubicBezTo>
                  <a:pt x="196" y="108"/>
                  <a:pt x="203" y="85"/>
                  <a:pt x="191" y="71"/>
                </a:cubicBezTo>
                <a:cubicBezTo>
                  <a:pt x="185" y="64"/>
                  <a:pt x="176" y="89"/>
                  <a:pt x="167" y="87"/>
                </a:cubicBezTo>
                <a:cubicBezTo>
                  <a:pt x="158" y="85"/>
                  <a:pt x="157" y="71"/>
                  <a:pt x="152" y="63"/>
                </a:cubicBezTo>
                <a:cubicBezTo>
                  <a:pt x="162" y="59"/>
                  <a:pt x="195" y="53"/>
                  <a:pt x="191" y="32"/>
                </a:cubicBezTo>
                <a:cubicBezTo>
                  <a:pt x="189" y="23"/>
                  <a:pt x="175" y="21"/>
                  <a:pt x="167" y="16"/>
                </a:cubicBezTo>
                <a:cubicBezTo>
                  <a:pt x="159" y="21"/>
                  <a:pt x="153" y="32"/>
                  <a:pt x="144" y="32"/>
                </a:cubicBezTo>
                <a:cubicBezTo>
                  <a:pt x="106" y="32"/>
                  <a:pt x="72" y="0"/>
                  <a:pt x="33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1" name="Oval 18"/>
          <p:cNvSpPr>
            <a:spLocks noChangeArrowheads="1"/>
          </p:cNvSpPr>
          <p:nvPr/>
        </p:nvSpPr>
        <p:spPr bwMode="auto">
          <a:xfrm>
            <a:off x="4645025" y="4437063"/>
            <a:ext cx="1428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3328988" y="4229100"/>
            <a:ext cx="831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MHC I</a:t>
            </a:r>
          </a:p>
        </p:txBody>
      </p:sp>
      <p:sp>
        <p:nvSpPr>
          <p:cNvPr id="21523" name="Freeform 20" descr="Wide upward diagonal"/>
          <p:cNvSpPr>
            <a:spLocks/>
          </p:cNvSpPr>
          <p:nvPr/>
        </p:nvSpPr>
        <p:spPr bwMode="auto">
          <a:xfrm>
            <a:off x="4500563" y="3376613"/>
            <a:ext cx="550862" cy="196850"/>
          </a:xfrm>
          <a:custGeom>
            <a:avLst/>
            <a:gdLst>
              <a:gd name="T0" fmla="*/ 2147483647 w 347"/>
              <a:gd name="T1" fmla="*/ 0 h 118"/>
              <a:gd name="T2" fmla="*/ 2147483647 w 347"/>
              <a:gd name="T3" fmla="*/ 2147483647 h 118"/>
              <a:gd name="T4" fmla="*/ 2147483647 w 347"/>
              <a:gd name="T5" fmla="*/ 2147483647 h 118"/>
              <a:gd name="T6" fmla="*/ 2147483647 w 347"/>
              <a:gd name="T7" fmla="*/ 2147483647 h 118"/>
              <a:gd name="T8" fmla="*/ 2147483647 w 347"/>
              <a:gd name="T9" fmla="*/ 2147483647 h 118"/>
              <a:gd name="T10" fmla="*/ 2147483647 w 347"/>
              <a:gd name="T11" fmla="*/ 2147483647 h 118"/>
              <a:gd name="T12" fmla="*/ 2147483647 w 347"/>
              <a:gd name="T13" fmla="*/ 2147483647 h 118"/>
              <a:gd name="T14" fmla="*/ 2147483647 w 347"/>
              <a:gd name="T15" fmla="*/ 2147483647 h 118"/>
              <a:gd name="T16" fmla="*/ 2147483647 w 347"/>
              <a:gd name="T17" fmla="*/ 2147483647 h 118"/>
              <a:gd name="T18" fmla="*/ 2147483647 w 347"/>
              <a:gd name="T19" fmla="*/ 0 h 1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7"/>
              <a:gd name="T31" fmla="*/ 0 h 118"/>
              <a:gd name="T32" fmla="*/ 347 w 347"/>
              <a:gd name="T33" fmla="*/ 118 h 1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7" h="118">
                <a:moveTo>
                  <a:pt x="324" y="0"/>
                </a:moveTo>
                <a:cubicBezTo>
                  <a:pt x="231" y="9"/>
                  <a:pt x="141" y="24"/>
                  <a:pt x="48" y="31"/>
                </a:cubicBezTo>
                <a:cubicBezTo>
                  <a:pt x="21" y="40"/>
                  <a:pt x="0" y="65"/>
                  <a:pt x="24" y="95"/>
                </a:cubicBezTo>
                <a:cubicBezTo>
                  <a:pt x="29" y="102"/>
                  <a:pt x="40" y="99"/>
                  <a:pt x="48" y="102"/>
                </a:cubicBezTo>
                <a:cubicBezTo>
                  <a:pt x="64" y="107"/>
                  <a:pt x="95" y="118"/>
                  <a:pt x="95" y="118"/>
                </a:cubicBezTo>
                <a:cubicBezTo>
                  <a:pt x="100" y="110"/>
                  <a:pt x="109" y="104"/>
                  <a:pt x="111" y="95"/>
                </a:cubicBezTo>
                <a:cubicBezTo>
                  <a:pt x="112" y="87"/>
                  <a:pt x="99" y="79"/>
                  <a:pt x="103" y="71"/>
                </a:cubicBezTo>
                <a:cubicBezTo>
                  <a:pt x="107" y="63"/>
                  <a:pt x="119" y="64"/>
                  <a:pt x="127" y="63"/>
                </a:cubicBezTo>
                <a:cubicBezTo>
                  <a:pt x="169" y="59"/>
                  <a:pt x="211" y="58"/>
                  <a:pt x="253" y="55"/>
                </a:cubicBezTo>
                <a:cubicBezTo>
                  <a:pt x="282" y="49"/>
                  <a:pt x="347" y="45"/>
                  <a:pt x="324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4984750" y="3019425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CD4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5221288" y="45894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CD8</a:t>
            </a:r>
          </a:p>
        </p:txBody>
      </p:sp>
      <p:sp>
        <p:nvSpPr>
          <p:cNvPr id="21526" name="Freeform 23"/>
          <p:cNvSpPr>
            <a:spLocks/>
          </p:cNvSpPr>
          <p:nvPr/>
        </p:nvSpPr>
        <p:spPr bwMode="auto">
          <a:xfrm>
            <a:off x="2508250" y="2565400"/>
            <a:ext cx="1803400" cy="2673350"/>
          </a:xfrm>
          <a:custGeom>
            <a:avLst/>
            <a:gdLst>
              <a:gd name="T0" fmla="*/ 2147483647 w 1136"/>
              <a:gd name="T1" fmla="*/ 2147483647 h 1601"/>
              <a:gd name="T2" fmla="*/ 2147483647 w 1136"/>
              <a:gd name="T3" fmla="*/ 2147483647 h 1601"/>
              <a:gd name="T4" fmla="*/ 2147483647 w 1136"/>
              <a:gd name="T5" fmla="*/ 2147483647 h 1601"/>
              <a:gd name="T6" fmla="*/ 2147483647 w 1136"/>
              <a:gd name="T7" fmla="*/ 2147483647 h 1601"/>
              <a:gd name="T8" fmla="*/ 2147483647 w 1136"/>
              <a:gd name="T9" fmla="*/ 2147483647 h 1601"/>
              <a:gd name="T10" fmla="*/ 2147483647 w 1136"/>
              <a:gd name="T11" fmla="*/ 2147483647 h 1601"/>
              <a:gd name="T12" fmla="*/ 2147483647 w 1136"/>
              <a:gd name="T13" fmla="*/ 2147483647 h 1601"/>
              <a:gd name="T14" fmla="*/ 2147483647 w 1136"/>
              <a:gd name="T15" fmla="*/ 2147483647 h 1601"/>
              <a:gd name="T16" fmla="*/ 2147483647 w 1136"/>
              <a:gd name="T17" fmla="*/ 2147483647 h 1601"/>
              <a:gd name="T18" fmla="*/ 2147483647 w 1136"/>
              <a:gd name="T19" fmla="*/ 2147483647 h 1601"/>
              <a:gd name="T20" fmla="*/ 2147483647 w 1136"/>
              <a:gd name="T21" fmla="*/ 2147483647 h 1601"/>
              <a:gd name="T22" fmla="*/ 2147483647 w 1136"/>
              <a:gd name="T23" fmla="*/ 2147483647 h 1601"/>
              <a:gd name="T24" fmla="*/ 2147483647 w 1136"/>
              <a:gd name="T25" fmla="*/ 2147483647 h 1601"/>
              <a:gd name="T26" fmla="*/ 2147483647 w 1136"/>
              <a:gd name="T27" fmla="*/ 2147483647 h 1601"/>
              <a:gd name="T28" fmla="*/ 2147483647 w 1136"/>
              <a:gd name="T29" fmla="*/ 2147483647 h 1601"/>
              <a:gd name="T30" fmla="*/ 0 w 1136"/>
              <a:gd name="T31" fmla="*/ 2147483647 h 1601"/>
              <a:gd name="T32" fmla="*/ 2147483647 w 1136"/>
              <a:gd name="T33" fmla="*/ 2147483647 h 1601"/>
              <a:gd name="T34" fmla="*/ 2147483647 w 1136"/>
              <a:gd name="T35" fmla="*/ 2147483647 h 1601"/>
              <a:gd name="T36" fmla="*/ 2147483647 w 1136"/>
              <a:gd name="T37" fmla="*/ 2147483647 h 1601"/>
              <a:gd name="T38" fmla="*/ 2147483647 w 1136"/>
              <a:gd name="T39" fmla="*/ 2147483647 h 1601"/>
              <a:gd name="T40" fmla="*/ 2147483647 w 1136"/>
              <a:gd name="T41" fmla="*/ 2147483647 h 1601"/>
              <a:gd name="T42" fmla="*/ 2147483647 w 1136"/>
              <a:gd name="T43" fmla="*/ 2147483647 h 1601"/>
              <a:gd name="T44" fmla="*/ 2147483647 w 1136"/>
              <a:gd name="T45" fmla="*/ 2147483647 h 1601"/>
              <a:gd name="T46" fmla="*/ 2147483647 w 1136"/>
              <a:gd name="T47" fmla="*/ 2147483647 h 1601"/>
              <a:gd name="T48" fmla="*/ 2147483647 w 1136"/>
              <a:gd name="T49" fmla="*/ 2147483647 h 1601"/>
              <a:gd name="T50" fmla="*/ 2147483647 w 1136"/>
              <a:gd name="T51" fmla="*/ 2147483647 h 1601"/>
              <a:gd name="T52" fmla="*/ 2147483647 w 1136"/>
              <a:gd name="T53" fmla="*/ 2147483647 h 1601"/>
              <a:gd name="T54" fmla="*/ 2147483647 w 1136"/>
              <a:gd name="T55" fmla="*/ 2147483647 h 1601"/>
              <a:gd name="T56" fmla="*/ 2147483647 w 1136"/>
              <a:gd name="T57" fmla="*/ 2147483647 h 1601"/>
              <a:gd name="T58" fmla="*/ 2147483647 w 1136"/>
              <a:gd name="T59" fmla="*/ 2147483647 h 16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36"/>
              <a:gd name="T91" fmla="*/ 0 h 1601"/>
              <a:gd name="T92" fmla="*/ 1136 w 1136"/>
              <a:gd name="T93" fmla="*/ 1601 h 16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36" h="1601">
                <a:moveTo>
                  <a:pt x="774" y="1510"/>
                </a:moveTo>
                <a:cubicBezTo>
                  <a:pt x="752" y="1542"/>
                  <a:pt x="745" y="1574"/>
                  <a:pt x="716" y="1601"/>
                </a:cubicBezTo>
                <a:cubicBezTo>
                  <a:pt x="697" y="1598"/>
                  <a:pt x="612" y="1590"/>
                  <a:pt x="576" y="1576"/>
                </a:cubicBezTo>
                <a:cubicBezTo>
                  <a:pt x="529" y="1558"/>
                  <a:pt x="483" y="1534"/>
                  <a:pt x="436" y="1519"/>
                </a:cubicBezTo>
                <a:cubicBezTo>
                  <a:pt x="407" y="1490"/>
                  <a:pt x="384" y="1469"/>
                  <a:pt x="362" y="1436"/>
                </a:cubicBezTo>
                <a:cubicBezTo>
                  <a:pt x="351" y="1403"/>
                  <a:pt x="338" y="1372"/>
                  <a:pt x="330" y="1338"/>
                </a:cubicBezTo>
                <a:cubicBezTo>
                  <a:pt x="333" y="1297"/>
                  <a:pt x="332" y="1255"/>
                  <a:pt x="338" y="1214"/>
                </a:cubicBezTo>
                <a:cubicBezTo>
                  <a:pt x="340" y="1197"/>
                  <a:pt x="354" y="1165"/>
                  <a:pt x="354" y="1165"/>
                </a:cubicBezTo>
                <a:cubicBezTo>
                  <a:pt x="351" y="1132"/>
                  <a:pt x="352" y="1099"/>
                  <a:pt x="346" y="1066"/>
                </a:cubicBezTo>
                <a:cubicBezTo>
                  <a:pt x="341" y="1039"/>
                  <a:pt x="317" y="1009"/>
                  <a:pt x="305" y="984"/>
                </a:cubicBezTo>
                <a:cubicBezTo>
                  <a:pt x="301" y="976"/>
                  <a:pt x="289" y="931"/>
                  <a:pt x="288" y="926"/>
                </a:cubicBezTo>
                <a:cubicBezTo>
                  <a:pt x="295" y="878"/>
                  <a:pt x="302" y="833"/>
                  <a:pt x="313" y="786"/>
                </a:cubicBezTo>
                <a:cubicBezTo>
                  <a:pt x="310" y="753"/>
                  <a:pt x="312" y="720"/>
                  <a:pt x="305" y="688"/>
                </a:cubicBezTo>
                <a:cubicBezTo>
                  <a:pt x="303" y="680"/>
                  <a:pt x="293" y="677"/>
                  <a:pt x="288" y="671"/>
                </a:cubicBezTo>
                <a:cubicBezTo>
                  <a:pt x="249" y="621"/>
                  <a:pt x="192" y="600"/>
                  <a:pt x="132" y="581"/>
                </a:cubicBezTo>
                <a:cubicBezTo>
                  <a:pt x="92" y="530"/>
                  <a:pt x="47" y="478"/>
                  <a:pt x="0" y="433"/>
                </a:cubicBezTo>
                <a:cubicBezTo>
                  <a:pt x="11" y="401"/>
                  <a:pt x="6" y="365"/>
                  <a:pt x="17" y="334"/>
                </a:cubicBezTo>
                <a:cubicBezTo>
                  <a:pt x="20" y="325"/>
                  <a:pt x="33" y="322"/>
                  <a:pt x="42" y="317"/>
                </a:cubicBezTo>
                <a:cubicBezTo>
                  <a:pt x="93" y="288"/>
                  <a:pt x="158" y="290"/>
                  <a:pt x="214" y="284"/>
                </a:cubicBezTo>
                <a:cubicBezTo>
                  <a:pt x="287" y="287"/>
                  <a:pt x="419" y="327"/>
                  <a:pt x="486" y="276"/>
                </a:cubicBezTo>
                <a:cubicBezTo>
                  <a:pt x="532" y="208"/>
                  <a:pt x="514" y="246"/>
                  <a:pt x="535" y="161"/>
                </a:cubicBezTo>
                <a:cubicBezTo>
                  <a:pt x="543" y="128"/>
                  <a:pt x="545" y="82"/>
                  <a:pt x="568" y="54"/>
                </a:cubicBezTo>
                <a:cubicBezTo>
                  <a:pt x="593" y="24"/>
                  <a:pt x="648" y="19"/>
                  <a:pt x="683" y="13"/>
                </a:cubicBezTo>
                <a:cubicBezTo>
                  <a:pt x="731" y="21"/>
                  <a:pt x="759" y="30"/>
                  <a:pt x="790" y="70"/>
                </a:cubicBezTo>
                <a:cubicBezTo>
                  <a:pt x="802" y="86"/>
                  <a:pt x="823" y="120"/>
                  <a:pt x="823" y="120"/>
                </a:cubicBezTo>
                <a:cubicBezTo>
                  <a:pt x="866" y="110"/>
                  <a:pt x="905" y="92"/>
                  <a:pt x="947" y="79"/>
                </a:cubicBezTo>
                <a:cubicBezTo>
                  <a:pt x="962" y="56"/>
                  <a:pt x="978" y="33"/>
                  <a:pt x="1004" y="21"/>
                </a:cubicBezTo>
                <a:cubicBezTo>
                  <a:pt x="1020" y="14"/>
                  <a:pt x="1054" y="5"/>
                  <a:pt x="1054" y="5"/>
                </a:cubicBezTo>
                <a:cubicBezTo>
                  <a:pt x="1079" y="8"/>
                  <a:pt x="1107" y="0"/>
                  <a:pt x="1128" y="13"/>
                </a:cubicBezTo>
                <a:cubicBezTo>
                  <a:pt x="1136" y="18"/>
                  <a:pt x="1098" y="70"/>
                  <a:pt x="1136" y="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7" name="Freeform 24" descr="Wide upward diagonal"/>
          <p:cNvSpPr>
            <a:spLocks/>
          </p:cNvSpPr>
          <p:nvPr/>
        </p:nvSpPr>
        <p:spPr bwMode="auto">
          <a:xfrm>
            <a:off x="4476750" y="4591050"/>
            <a:ext cx="674688" cy="249238"/>
          </a:xfrm>
          <a:custGeom>
            <a:avLst/>
            <a:gdLst>
              <a:gd name="T0" fmla="*/ 2147483647 w 425"/>
              <a:gd name="T1" fmla="*/ 2147483647 h 149"/>
              <a:gd name="T2" fmla="*/ 2147483647 w 425"/>
              <a:gd name="T3" fmla="*/ 2147483647 h 149"/>
              <a:gd name="T4" fmla="*/ 2147483647 w 425"/>
              <a:gd name="T5" fmla="*/ 2147483647 h 149"/>
              <a:gd name="T6" fmla="*/ 2147483647 w 425"/>
              <a:gd name="T7" fmla="*/ 2147483647 h 149"/>
              <a:gd name="T8" fmla="*/ 2147483647 w 425"/>
              <a:gd name="T9" fmla="*/ 2147483647 h 149"/>
              <a:gd name="T10" fmla="*/ 2147483647 w 425"/>
              <a:gd name="T11" fmla="*/ 2147483647 h 149"/>
              <a:gd name="T12" fmla="*/ 2147483647 w 425"/>
              <a:gd name="T13" fmla="*/ 2147483647 h 149"/>
              <a:gd name="T14" fmla="*/ 2147483647 w 425"/>
              <a:gd name="T15" fmla="*/ 2147483647 h 1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5"/>
              <a:gd name="T25" fmla="*/ 0 h 149"/>
              <a:gd name="T26" fmla="*/ 425 w 425"/>
              <a:gd name="T27" fmla="*/ 149 h 1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5" h="149">
                <a:moveTo>
                  <a:pt x="390" y="34"/>
                </a:moveTo>
                <a:cubicBezTo>
                  <a:pt x="314" y="58"/>
                  <a:pt x="238" y="85"/>
                  <a:pt x="159" y="100"/>
                </a:cubicBezTo>
                <a:cubicBezTo>
                  <a:pt x="124" y="93"/>
                  <a:pt x="102" y="93"/>
                  <a:pt x="77" y="67"/>
                </a:cubicBezTo>
                <a:cubicBezTo>
                  <a:pt x="69" y="17"/>
                  <a:pt x="69" y="0"/>
                  <a:pt x="19" y="18"/>
                </a:cubicBezTo>
                <a:cubicBezTo>
                  <a:pt x="0" y="76"/>
                  <a:pt x="66" y="132"/>
                  <a:pt x="118" y="149"/>
                </a:cubicBezTo>
                <a:cubicBezTo>
                  <a:pt x="175" y="144"/>
                  <a:pt x="215" y="142"/>
                  <a:pt x="266" y="125"/>
                </a:cubicBezTo>
                <a:cubicBezTo>
                  <a:pt x="301" y="90"/>
                  <a:pt x="353" y="91"/>
                  <a:pt x="398" y="75"/>
                </a:cubicBezTo>
                <a:cubicBezTo>
                  <a:pt x="409" y="58"/>
                  <a:pt x="425" y="34"/>
                  <a:pt x="390" y="34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5130800" y="4351338"/>
            <a:ext cx="654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TCR</a:t>
            </a:r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6588125" y="39290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30" name="Text Box 27"/>
          <p:cNvSpPr txBox="1">
            <a:spLocks noChangeArrowheads="1"/>
          </p:cNvSpPr>
          <p:nvPr/>
        </p:nvSpPr>
        <p:spPr bwMode="auto">
          <a:xfrm>
            <a:off x="7288213" y="3419475"/>
            <a:ext cx="1412875" cy="10366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Response:</a:t>
            </a:r>
          </a:p>
          <a:p>
            <a:r>
              <a:rPr lang="en-GB" sz="1800">
                <a:solidFill>
                  <a:schemeClr val="tx1"/>
                </a:solidFill>
              </a:rPr>
              <a:t>Proliferation</a:t>
            </a:r>
          </a:p>
          <a:p>
            <a:r>
              <a:rPr lang="en-GB" sz="1800">
                <a:solidFill>
                  <a:schemeClr val="tx1"/>
                </a:solidFill>
              </a:rPr>
              <a:t>Function</a:t>
            </a:r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 flipV="1">
            <a:off x="2484438" y="4533900"/>
            <a:ext cx="2232025" cy="606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32" name="Text Box 29"/>
          <p:cNvSpPr txBox="1">
            <a:spLocks noChangeArrowheads="1"/>
          </p:cNvSpPr>
          <p:nvPr/>
        </p:nvSpPr>
        <p:spPr bwMode="auto">
          <a:xfrm>
            <a:off x="1187450" y="5013325"/>
            <a:ext cx="1284288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1"/>
                </a:solidFill>
              </a:rPr>
              <a:t>Peptide</a:t>
            </a:r>
          </a:p>
        </p:txBody>
      </p:sp>
      <p:sp>
        <p:nvSpPr>
          <p:cNvPr id="21533" name="Text Box 30"/>
          <p:cNvSpPr txBox="1">
            <a:spLocks noChangeArrowheads="1"/>
          </p:cNvSpPr>
          <p:nvPr/>
        </p:nvSpPr>
        <p:spPr bwMode="auto">
          <a:xfrm>
            <a:off x="6588125" y="2708275"/>
            <a:ext cx="781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T Cell</a:t>
            </a:r>
          </a:p>
        </p:txBody>
      </p:sp>
      <p:sp>
        <p:nvSpPr>
          <p:cNvPr id="21534" name="Oval 33"/>
          <p:cNvSpPr>
            <a:spLocks noChangeArrowheads="1"/>
          </p:cNvSpPr>
          <p:nvPr/>
        </p:nvSpPr>
        <p:spPr bwMode="auto">
          <a:xfrm>
            <a:off x="7667625" y="5013325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8C68A618-5A54-4C7C-96D3-66078676A952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</a:rPr>
              <a:t>Learning objectives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772400" cy="4114800"/>
          </a:xfrm>
        </p:spPr>
        <p:txBody>
          <a:bodyPr/>
          <a:lstStyle/>
          <a:p>
            <a:r>
              <a:rPr lang="en-GB" sz="2800" smtClean="0"/>
              <a:t>To understand the concept of immunological tolerance</a:t>
            </a:r>
          </a:p>
          <a:p>
            <a:pPr>
              <a:buFontTx/>
              <a:buNone/>
            </a:pPr>
            <a:endParaRPr lang="en-GB" sz="2800" smtClean="0"/>
          </a:p>
          <a:p>
            <a:r>
              <a:rPr lang="en-GB" sz="2800" smtClean="0"/>
              <a:t>To understand the mechanisms underlying immunological tolerance</a:t>
            </a:r>
          </a:p>
          <a:p>
            <a:pPr>
              <a:buFontTx/>
              <a:buNone/>
            </a:pPr>
            <a:endParaRPr lang="en-GB" sz="2800" smtClean="0"/>
          </a:p>
          <a:p>
            <a:r>
              <a:rPr lang="en-GB" sz="2800" smtClean="0"/>
              <a:t>To understand how defects in tolerance lead to autoimmune diseases, and know examples of these</a:t>
            </a:r>
          </a:p>
          <a:p>
            <a:endParaRPr lang="en-GB" sz="2800" smtClean="0"/>
          </a:p>
          <a:p>
            <a:pPr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F7D826E0-F5AB-4CE8-B737-DC6A00B53A3B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11560" y="116632"/>
            <a:ext cx="8199681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Human MHC (HLA) </a:t>
            </a:r>
            <a:r>
              <a:rPr lang="en-GB" sz="2800" dirty="0">
                <a:solidFill>
                  <a:srgbClr val="FFC000"/>
                </a:solidFill>
              </a:rPr>
              <a:t>is the dominant genetic factor </a:t>
            </a:r>
            <a:endParaRPr lang="en-GB" sz="2800" dirty="0" smtClean="0">
              <a:solidFill>
                <a:srgbClr val="FFC000"/>
              </a:solidFill>
            </a:endParaRPr>
          </a:p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affecting susceptibility </a:t>
            </a:r>
            <a:r>
              <a:rPr lang="en-GB" sz="2800" dirty="0">
                <a:solidFill>
                  <a:srgbClr val="FFC000"/>
                </a:solidFill>
              </a:rPr>
              <a:t>to autoimmune disease </a:t>
            </a:r>
          </a:p>
        </p:txBody>
      </p:sp>
      <p:pic>
        <p:nvPicPr>
          <p:cNvPr id="22532" name="Picture 2" descr="figure_13_24"/>
          <p:cNvPicPr>
            <a:picLocks noChangeAspect="1" noChangeArrowheads="1"/>
          </p:cNvPicPr>
          <p:nvPr/>
        </p:nvPicPr>
        <p:blipFill>
          <a:blip r:embed="rId2" cstate="print"/>
          <a:srcRect t="11842"/>
          <a:stretch>
            <a:fillRect/>
          </a:stretch>
        </p:blipFill>
        <p:spPr bwMode="auto">
          <a:xfrm>
            <a:off x="323850" y="1341438"/>
            <a:ext cx="853122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CFDAE2D-6E5D-497B-B1E3-DAE7AA18D675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27088" y="188913"/>
            <a:ext cx="75628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chemeClr val="accent2"/>
                </a:solidFill>
              </a:rPr>
              <a:t>Summary: human autoimmune reactions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8497888" cy="491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Mechanisms in autoimmunity are the same as in normal responses against foreign antigens</a:t>
            </a:r>
          </a:p>
          <a:p>
            <a:pPr>
              <a:buFontTx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Immune responses to </a:t>
            </a:r>
            <a:r>
              <a:rPr lang="en-GB" sz="2800" dirty="0" err="1" smtClean="0">
                <a:solidFill>
                  <a:schemeClr val="tx1"/>
                </a:solidFill>
              </a:rPr>
              <a:t>autoantigens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(self) have a direct role in the pathology of autoimmune diseases 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Both B cells (antibody) and T cells can be involved</a:t>
            </a:r>
          </a:p>
          <a:p>
            <a:pPr>
              <a:buFontTx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HLA associations strongly imply a role for T cells in initiating autoimmune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37279C2D-7F45-4C89-B55E-0C50CA5314D2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47675" y="349250"/>
            <a:ext cx="1841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692150"/>
            <a:ext cx="8874125" cy="1662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1835F"/>
                </a:solidFill>
              </a:rPr>
              <a:t>Why are autoimmune diseases not even more </a:t>
            </a:r>
          </a:p>
          <a:p>
            <a:pPr algn="ctr"/>
            <a:r>
              <a:rPr lang="en-GB" dirty="0">
                <a:solidFill>
                  <a:srgbClr val="01835F"/>
                </a:solidFill>
              </a:rPr>
              <a:t>common if most people have lymphocytes capable</a:t>
            </a:r>
          </a:p>
          <a:p>
            <a:pPr algn="ctr"/>
            <a:r>
              <a:rPr lang="en-GB" dirty="0">
                <a:solidFill>
                  <a:srgbClr val="01835F"/>
                </a:solidFill>
              </a:rPr>
              <a:t>of </a:t>
            </a:r>
            <a:r>
              <a:rPr lang="en-GB" dirty="0" smtClean="0">
                <a:solidFill>
                  <a:srgbClr val="01835F"/>
                </a:solidFill>
              </a:rPr>
              <a:t>recognising </a:t>
            </a:r>
            <a:r>
              <a:rPr lang="en-GB" dirty="0">
                <a:solidFill>
                  <a:srgbClr val="01835F"/>
                </a:solidFill>
              </a:rPr>
              <a:t>self?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68313" y="3429000"/>
            <a:ext cx="8027987" cy="179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GB" sz="2400">
                <a:solidFill>
                  <a:srgbClr val="410E82"/>
                </a:solidFill>
              </a:rPr>
              <a:t>  What are the mechanisms which normally prevent our</a:t>
            </a:r>
          </a:p>
          <a:p>
            <a:pPr>
              <a:buClr>
                <a:schemeClr val="tx1"/>
              </a:buClr>
            </a:pPr>
            <a:r>
              <a:rPr lang="en-GB" sz="2400">
                <a:solidFill>
                  <a:srgbClr val="410E82"/>
                </a:solidFill>
              </a:rPr>
              <a:t> immune system from attacking our own tissues?</a:t>
            </a:r>
          </a:p>
          <a:p>
            <a:pPr>
              <a:buClr>
                <a:schemeClr val="tx1"/>
              </a:buClr>
            </a:pPr>
            <a:endParaRPr lang="en-GB" sz="2400">
              <a:solidFill>
                <a:srgbClr val="410E82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GB" sz="2400">
                <a:solidFill>
                  <a:srgbClr val="410E82"/>
                </a:solidFill>
              </a:rPr>
              <a:t> What are the original causes (triggers) of autoimmunity?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279EEA1C-40AB-49DE-8366-9764B2EB6B33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96300" cy="782638"/>
          </a:xfrm>
        </p:spPr>
        <p:txBody>
          <a:bodyPr/>
          <a:lstStyle/>
          <a:p>
            <a:r>
              <a:rPr lang="en-GB" sz="2800" smtClean="0"/>
              <a:t>Evidence for the concept of tolerance against self 1: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149725"/>
            <a:ext cx="8424863" cy="12954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/>
              <a:t>However:</a:t>
            </a:r>
          </a:p>
          <a:p>
            <a:r>
              <a:rPr lang="en-GB" sz="2400" smtClean="0"/>
              <a:t>Adult cattle tolerate blood transfusions from a non-identical twin</a:t>
            </a:r>
          </a:p>
          <a:p>
            <a:r>
              <a:rPr lang="en-GB" sz="2400" smtClean="0"/>
              <a:t>They also accept skin grafts from each other </a:t>
            </a:r>
          </a:p>
        </p:txBody>
      </p:sp>
      <p:grpSp>
        <p:nvGrpSpPr>
          <p:cNvPr id="25605" name="Group 20"/>
          <p:cNvGrpSpPr>
            <a:grpSpLocks/>
          </p:cNvGrpSpPr>
          <p:nvPr/>
        </p:nvGrpSpPr>
        <p:grpSpPr bwMode="auto">
          <a:xfrm>
            <a:off x="395288" y="908050"/>
            <a:ext cx="8424862" cy="3170238"/>
            <a:chOff x="340" y="1298"/>
            <a:chExt cx="5307" cy="1997"/>
          </a:xfrm>
        </p:grpSpPr>
        <p:grpSp>
          <p:nvGrpSpPr>
            <p:cNvPr id="25606" name="Group 5"/>
            <p:cNvGrpSpPr>
              <a:grpSpLocks/>
            </p:cNvGrpSpPr>
            <p:nvPr/>
          </p:nvGrpSpPr>
          <p:grpSpPr bwMode="auto">
            <a:xfrm>
              <a:off x="340" y="1389"/>
              <a:ext cx="1769" cy="1361"/>
              <a:chOff x="1454" y="935"/>
              <a:chExt cx="2783" cy="1917"/>
            </a:xfrm>
          </p:grpSpPr>
          <p:grpSp>
            <p:nvGrpSpPr>
              <p:cNvPr id="25608" name="Group 6"/>
              <p:cNvGrpSpPr>
                <a:grpSpLocks/>
              </p:cNvGrpSpPr>
              <p:nvPr/>
            </p:nvGrpSpPr>
            <p:grpSpPr bwMode="auto">
              <a:xfrm>
                <a:off x="1474" y="935"/>
                <a:ext cx="2732" cy="1917"/>
                <a:chOff x="1511" y="1195"/>
                <a:chExt cx="2732" cy="1917"/>
              </a:xfrm>
            </p:grpSpPr>
            <p:sp>
              <p:nvSpPr>
                <p:cNvPr id="25612" name="Freeform 7"/>
                <p:cNvSpPr>
                  <a:spLocks/>
                </p:cNvSpPr>
                <p:nvPr/>
              </p:nvSpPr>
              <p:spPr bwMode="auto">
                <a:xfrm>
                  <a:off x="1511" y="1195"/>
                  <a:ext cx="2732" cy="1917"/>
                </a:xfrm>
                <a:custGeom>
                  <a:avLst/>
                  <a:gdLst>
                    <a:gd name="T0" fmla="*/ 441 w 2732"/>
                    <a:gd name="T1" fmla="*/ 1539 h 1917"/>
                    <a:gd name="T2" fmla="*/ 303 w 2732"/>
                    <a:gd name="T3" fmla="*/ 1401 h 1917"/>
                    <a:gd name="T4" fmla="*/ 243 w 2732"/>
                    <a:gd name="T5" fmla="*/ 1324 h 1917"/>
                    <a:gd name="T6" fmla="*/ 157 w 2732"/>
                    <a:gd name="T7" fmla="*/ 1161 h 1917"/>
                    <a:gd name="T8" fmla="*/ 62 w 2732"/>
                    <a:gd name="T9" fmla="*/ 851 h 1917"/>
                    <a:gd name="T10" fmla="*/ 406 w 2732"/>
                    <a:gd name="T11" fmla="*/ 542 h 1917"/>
                    <a:gd name="T12" fmla="*/ 845 w 2732"/>
                    <a:gd name="T13" fmla="*/ 146 h 1917"/>
                    <a:gd name="T14" fmla="*/ 1171 w 2732"/>
                    <a:gd name="T15" fmla="*/ 95 h 1917"/>
                    <a:gd name="T16" fmla="*/ 1317 w 2732"/>
                    <a:gd name="T17" fmla="*/ 284 h 1917"/>
                    <a:gd name="T18" fmla="*/ 982 w 2732"/>
                    <a:gd name="T19" fmla="*/ 370 h 1917"/>
                    <a:gd name="T20" fmla="*/ 922 w 2732"/>
                    <a:gd name="T21" fmla="*/ 800 h 1917"/>
                    <a:gd name="T22" fmla="*/ 896 w 2732"/>
                    <a:gd name="T23" fmla="*/ 1049 h 1917"/>
                    <a:gd name="T24" fmla="*/ 810 w 2732"/>
                    <a:gd name="T25" fmla="*/ 1049 h 1917"/>
                    <a:gd name="T26" fmla="*/ 853 w 2732"/>
                    <a:gd name="T27" fmla="*/ 765 h 1917"/>
                    <a:gd name="T28" fmla="*/ 655 w 2732"/>
                    <a:gd name="T29" fmla="*/ 860 h 1917"/>
                    <a:gd name="T30" fmla="*/ 939 w 2732"/>
                    <a:gd name="T31" fmla="*/ 1290 h 1917"/>
                    <a:gd name="T32" fmla="*/ 1567 w 2732"/>
                    <a:gd name="T33" fmla="*/ 1272 h 1917"/>
                    <a:gd name="T34" fmla="*/ 1936 w 2732"/>
                    <a:gd name="T35" fmla="*/ 1023 h 1917"/>
                    <a:gd name="T36" fmla="*/ 2048 w 2732"/>
                    <a:gd name="T37" fmla="*/ 671 h 1917"/>
                    <a:gd name="T38" fmla="*/ 1747 w 2732"/>
                    <a:gd name="T39" fmla="*/ 1057 h 1917"/>
                    <a:gd name="T40" fmla="*/ 1730 w 2732"/>
                    <a:gd name="T41" fmla="*/ 782 h 1917"/>
                    <a:gd name="T42" fmla="*/ 1515 w 2732"/>
                    <a:gd name="T43" fmla="*/ 1014 h 1917"/>
                    <a:gd name="T44" fmla="*/ 1636 w 2732"/>
                    <a:gd name="T45" fmla="*/ 774 h 1917"/>
                    <a:gd name="T46" fmla="*/ 1782 w 2732"/>
                    <a:gd name="T47" fmla="*/ 456 h 1917"/>
                    <a:gd name="T48" fmla="*/ 1335 w 2732"/>
                    <a:gd name="T49" fmla="*/ 344 h 1917"/>
                    <a:gd name="T50" fmla="*/ 1464 w 2732"/>
                    <a:gd name="T51" fmla="*/ 198 h 1917"/>
                    <a:gd name="T52" fmla="*/ 1773 w 2732"/>
                    <a:gd name="T53" fmla="*/ 43 h 1917"/>
                    <a:gd name="T54" fmla="*/ 1911 w 2732"/>
                    <a:gd name="T55" fmla="*/ 163 h 1917"/>
                    <a:gd name="T56" fmla="*/ 2323 w 2732"/>
                    <a:gd name="T57" fmla="*/ 344 h 1917"/>
                    <a:gd name="T58" fmla="*/ 2598 w 2732"/>
                    <a:gd name="T59" fmla="*/ 610 h 1917"/>
                    <a:gd name="T60" fmla="*/ 2710 w 2732"/>
                    <a:gd name="T61" fmla="*/ 868 h 1917"/>
                    <a:gd name="T62" fmla="*/ 2521 w 2732"/>
                    <a:gd name="T63" fmla="*/ 1126 h 1917"/>
                    <a:gd name="T64" fmla="*/ 2315 w 2732"/>
                    <a:gd name="T65" fmla="*/ 1436 h 1917"/>
                    <a:gd name="T66" fmla="*/ 2048 w 2732"/>
                    <a:gd name="T67" fmla="*/ 1470 h 1917"/>
                    <a:gd name="T68" fmla="*/ 2160 w 2732"/>
                    <a:gd name="T69" fmla="*/ 1358 h 1917"/>
                    <a:gd name="T70" fmla="*/ 2306 w 2732"/>
                    <a:gd name="T71" fmla="*/ 1126 h 1917"/>
                    <a:gd name="T72" fmla="*/ 2151 w 2732"/>
                    <a:gd name="T73" fmla="*/ 868 h 1917"/>
                    <a:gd name="T74" fmla="*/ 2040 w 2732"/>
                    <a:gd name="T75" fmla="*/ 1006 h 1917"/>
                    <a:gd name="T76" fmla="*/ 1842 w 2732"/>
                    <a:gd name="T77" fmla="*/ 1281 h 1917"/>
                    <a:gd name="T78" fmla="*/ 1971 w 2732"/>
                    <a:gd name="T79" fmla="*/ 1427 h 1917"/>
                    <a:gd name="T80" fmla="*/ 2108 w 2732"/>
                    <a:gd name="T81" fmla="*/ 1694 h 1917"/>
                    <a:gd name="T82" fmla="*/ 1515 w 2732"/>
                    <a:gd name="T83" fmla="*/ 1797 h 1917"/>
                    <a:gd name="T84" fmla="*/ 1378 w 2732"/>
                    <a:gd name="T85" fmla="*/ 1719 h 1917"/>
                    <a:gd name="T86" fmla="*/ 1077 w 2732"/>
                    <a:gd name="T87" fmla="*/ 1848 h 1917"/>
                    <a:gd name="T88" fmla="*/ 802 w 2732"/>
                    <a:gd name="T89" fmla="*/ 1909 h 1917"/>
                    <a:gd name="T90" fmla="*/ 544 w 2732"/>
                    <a:gd name="T91" fmla="*/ 1676 h 1917"/>
                    <a:gd name="T92" fmla="*/ 630 w 2732"/>
                    <a:gd name="T93" fmla="*/ 1556 h 1917"/>
                    <a:gd name="T94" fmla="*/ 552 w 2732"/>
                    <a:gd name="T95" fmla="*/ 1470 h 1917"/>
                    <a:gd name="T96" fmla="*/ 647 w 2732"/>
                    <a:gd name="T97" fmla="*/ 1573 h 1917"/>
                    <a:gd name="T98" fmla="*/ 664 w 2732"/>
                    <a:gd name="T99" fmla="*/ 1461 h 1917"/>
                    <a:gd name="T100" fmla="*/ 509 w 2732"/>
                    <a:gd name="T101" fmla="*/ 1315 h 1917"/>
                    <a:gd name="T102" fmla="*/ 509 w 2732"/>
                    <a:gd name="T103" fmla="*/ 989 h 1917"/>
                    <a:gd name="T104" fmla="*/ 673 w 2732"/>
                    <a:gd name="T105" fmla="*/ 1143 h 1917"/>
                    <a:gd name="T106" fmla="*/ 767 w 2732"/>
                    <a:gd name="T107" fmla="*/ 1238 h 1917"/>
                    <a:gd name="T108" fmla="*/ 767 w 2732"/>
                    <a:gd name="T109" fmla="*/ 1401 h 191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732"/>
                    <a:gd name="T166" fmla="*/ 0 h 1917"/>
                    <a:gd name="T167" fmla="*/ 2732 w 2732"/>
                    <a:gd name="T168" fmla="*/ 1917 h 191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732" h="1917">
                      <a:moveTo>
                        <a:pt x="492" y="1444"/>
                      </a:moveTo>
                      <a:cubicBezTo>
                        <a:pt x="499" y="1464"/>
                        <a:pt x="521" y="1502"/>
                        <a:pt x="501" y="1522"/>
                      </a:cubicBezTo>
                      <a:cubicBezTo>
                        <a:pt x="486" y="1537"/>
                        <a:pt x="461" y="1534"/>
                        <a:pt x="441" y="1539"/>
                      </a:cubicBezTo>
                      <a:cubicBezTo>
                        <a:pt x="421" y="1534"/>
                        <a:pt x="395" y="1537"/>
                        <a:pt x="380" y="1522"/>
                      </a:cubicBezTo>
                      <a:cubicBezTo>
                        <a:pt x="367" y="1509"/>
                        <a:pt x="372" y="1486"/>
                        <a:pt x="363" y="1470"/>
                      </a:cubicBezTo>
                      <a:cubicBezTo>
                        <a:pt x="333" y="1416"/>
                        <a:pt x="341" y="1426"/>
                        <a:pt x="303" y="1401"/>
                      </a:cubicBezTo>
                      <a:cubicBezTo>
                        <a:pt x="276" y="1325"/>
                        <a:pt x="315" y="1423"/>
                        <a:pt x="277" y="1358"/>
                      </a:cubicBezTo>
                      <a:cubicBezTo>
                        <a:pt x="273" y="1350"/>
                        <a:pt x="275" y="1339"/>
                        <a:pt x="269" y="1333"/>
                      </a:cubicBezTo>
                      <a:cubicBezTo>
                        <a:pt x="263" y="1327"/>
                        <a:pt x="252" y="1327"/>
                        <a:pt x="243" y="1324"/>
                      </a:cubicBezTo>
                      <a:cubicBezTo>
                        <a:pt x="215" y="1280"/>
                        <a:pt x="166" y="1240"/>
                        <a:pt x="122" y="1212"/>
                      </a:cubicBezTo>
                      <a:cubicBezTo>
                        <a:pt x="125" y="1201"/>
                        <a:pt x="124" y="1188"/>
                        <a:pt x="131" y="1178"/>
                      </a:cubicBezTo>
                      <a:cubicBezTo>
                        <a:pt x="137" y="1169"/>
                        <a:pt x="154" y="1171"/>
                        <a:pt x="157" y="1161"/>
                      </a:cubicBezTo>
                      <a:cubicBezTo>
                        <a:pt x="158" y="1159"/>
                        <a:pt x="123" y="1127"/>
                        <a:pt x="122" y="1126"/>
                      </a:cubicBezTo>
                      <a:cubicBezTo>
                        <a:pt x="65" y="1070"/>
                        <a:pt x="43" y="1017"/>
                        <a:pt x="2" y="954"/>
                      </a:cubicBezTo>
                      <a:cubicBezTo>
                        <a:pt x="11" y="878"/>
                        <a:pt x="0" y="873"/>
                        <a:pt x="62" y="851"/>
                      </a:cubicBezTo>
                      <a:cubicBezTo>
                        <a:pt x="87" y="813"/>
                        <a:pt x="129" y="776"/>
                        <a:pt x="165" y="748"/>
                      </a:cubicBezTo>
                      <a:cubicBezTo>
                        <a:pt x="198" y="722"/>
                        <a:pt x="242" y="705"/>
                        <a:pt x="269" y="671"/>
                      </a:cubicBezTo>
                      <a:cubicBezTo>
                        <a:pt x="308" y="621"/>
                        <a:pt x="342" y="562"/>
                        <a:pt x="406" y="542"/>
                      </a:cubicBezTo>
                      <a:cubicBezTo>
                        <a:pt x="447" y="499"/>
                        <a:pt x="525" y="403"/>
                        <a:pt x="578" y="387"/>
                      </a:cubicBezTo>
                      <a:cubicBezTo>
                        <a:pt x="655" y="337"/>
                        <a:pt x="725" y="274"/>
                        <a:pt x="802" y="224"/>
                      </a:cubicBezTo>
                      <a:cubicBezTo>
                        <a:pt x="841" y="164"/>
                        <a:pt x="829" y="192"/>
                        <a:pt x="845" y="146"/>
                      </a:cubicBezTo>
                      <a:cubicBezTo>
                        <a:pt x="854" y="86"/>
                        <a:pt x="850" y="23"/>
                        <a:pt x="913" y="0"/>
                      </a:cubicBezTo>
                      <a:cubicBezTo>
                        <a:pt x="962" y="4"/>
                        <a:pt x="1028" y="1"/>
                        <a:pt x="1077" y="26"/>
                      </a:cubicBezTo>
                      <a:cubicBezTo>
                        <a:pt x="1112" y="44"/>
                        <a:pt x="1132" y="83"/>
                        <a:pt x="1171" y="95"/>
                      </a:cubicBezTo>
                      <a:cubicBezTo>
                        <a:pt x="1200" y="104"/>
                        <a:pt x="1228" y="111"/>
                        <a:pt x="1257" y="120"/>
                      </a:cubicBezTo>
                      <a:cubicBezTo>
                        <a:pt x="1287" y="151"/>
                        <a:pt x="1292" y="183"/>
                        <a:pt x="1326" y="206"/>
                      </a:cubicBezTo>
                      <a:cubicBezTo>
                        <a:pt x="1341" y="249"/>
                        <a:pt x="1338" y="223"/>
                        <a:pt x="1317" y="284"/>
                      </a:cubicBezTo>
                      <a:cubicBezTo>
                        <a:pt x="1317" y="285"/>
                        <a:pt x="1253" y="305"/>
                        <a:pt x="1240" y="309"/>
                      </a:cubicBezTo>
                      <a:cubicBezTo>
                        <a:pt x="1160" y="332"/>
                        <a:pt x="1185" y="319"/>
                        <a:pt x="1042" y="327"/>
                      </a:cubicBezTo>
                      <a:cubicBezTo>
                        <a:pt x="1013" y="336"/>
                        <a:pt x="1003" y="348"/>
                        <a:pt x="982" y="370"/>
                      </a:cubicBezTo>
                      <a:cubicBezTo>
                        <a:pt x="955" y="452"/>
                        <a:pt x="925" y="529"/>
                        <a:pt x="896" y="610"/>
                      </a:cubicBezTo>
                      <a:cubicBezTo>
                        <a:pt x="910" y="664"/>
                        <a:pt x="914" y="641"/>
                        <a:pt x="956" y="671"/>
                      </a:cubicBezTo>
                      <a:cubicBezTo>
                        <a:pt x="951" y="729"/>
                        <a:pt x="959" y="761"/>
                        <a:pt x="922" y="800"/>
                      </a:cubicBezTo>
                      <a:cubicBezTo>
                        <a:pt x="925" y="808"/>
                        <a:pt x="926" y="818"/>
                        <a:pt x="931" y="825"/>
                      </a:cubicBezTo>
                      <a:cubicBezTo>
                        <a:pt x="938" y="835"/>
                        <a:pt x="954" y="839"/>
                        <a:pt x="956" y="851"/>
                      </a:cubicBezTo>
                      <a:cubicBezTo>
                        <a:pt x="967" y="910"/>
                        <a:pt x="929" y="998"/>
                        <a:pt x="896" y="1049"/>
                      </a:cubicBezTo>
                      <a:cubicBezTo>
                        <a:pt x="885" y="1084"/>
                        <a:pt x="873" y="1117"/>
                        <a:pt x="862" y="1152"/>
                      </a:cubicBezTo>
                      <a:cubicBezTo>
                        <a:pt x="837" y="1148"/>
                        <a:pt x="789" y="1159"/>
                        <a:pt x="793" y="1118"/>
                      </a:cubicBezTo>
                      <a:cubicBezTo>
                        <a:pt x="795" y="1094"/>
                        <a:pt x="810" y="1049"/>
                        <a:pt x="810" y="1049"/>
                      </a:cubicBezTo>
                      <a:cubicBezTo>
                        <a:pt x="798" y="1011"/>
                        <a:pt x="807" y="1001"/>
                        <a:pt x="767" y="989"/>
                      </a:cubicBezTo>
                      <a:cubicBezTo>
                        <a:pt x="749" y="930"/>
                        <a:pt x="729" y="857"/>
                        <a:pt x="802" y="834"/>
                      </a:cubicBezTo>
                      <a:cubicBezTo>
                        <a:pt x="832" y="814"/>
                        <a:pt x="833" y="795"/>
                        <a:pt x="853" y="765"/>
                      </a:cubicBezTo>
                      <a:cubicBezTo>
                        <a:pt x="836" y="709"/>
                        <a:pt x="800" y="733"/>
                        <a:pt x="759" y="748"/>
                      </a:cubicBezTo>
                      <a:cubicBezTo>
                        <a:pt x="728" y="777"/>
                        <a:pt x="704" y="811"/>
                        <a:pt x="673" y="842"/>
                      </a:cubicBezTo>
                      <a:cubicBezTo>
                        <a:pt x="667" y="848"/>
                        <a:pt x="655" y="860"/>
                        <a:pt x="655" y="860"/>
                      </a:cubicBezTo>
                      <a:cubicBezTo>
                        <a:pt x="635" y="920"/>
                        <a:pt x="643" y="894"/>
                        <a:pt x="630" y="937"/>
                      </a:cubicBezTo>
                      <a:cubicBezTo>
                        <a:pt x="642" y="1018"/>
                        <a:pt x="673" y="1063"/>
                        <a:pt x="741" y="1109"/>
                      </a:cubicBezTo>
                      <a:cubicBezTo>
                        <a:pt x="786" y="1174"/>
                        <a:pt x="876" y="1246"/>
                        <a:pt x="939" y="1290"/>
                      </a:cubicBezTo>
                      <a:cubicBezTo>
                        <a:pt x="956" y="1302"/>
                        <a:pt x="979" y="1300"/>
                        <a:pt x="999" y="1307"/>
                      </a:cubicBezTo>
                      <a:cubicBezTo>
                        <a:pt x="1074" y="1291"/>
                        <a:pt x="1148" y="1307"/>
                        <a:pt x="1223" y="1315"/>
                      </a:cubicBezTo>
                      <a:cubicBezTo>
                        <a:pt x="1332" y="1344"/>
                        <a:pt x="1460" y="1300"/>
                        <a:pt x="1567" y="1272"/>
                      </a:cubicBezTo>
                      <a:cubicBezTo>
                        <a:pt x="1595" y="1254"/>
                        <a:pt x="1605" y="1225"/>
                        <a:pt x="1636" y="1212"/>
                      </a:cubicBezTo>
                      <a:cubicBezTo>
                        <a:pt x="1687" y="1189"/>
                        <a:pt x="1745" y="1177"/>
                        <a:pt x="1799" y="1161"/>
                      </a:cubicBezTo>
                      <a:cubicBezTo>
                        <a:pt x="1844" y="1113"/>
                        <a:pt x="1880" y="1061"/>
                        <a:pt x="1936" y="1023"/>
                      </a:cubicBezTo>
                      <a:cubicBezTo>
                        <a:pt x="1979" y="958"/>
                        <a:pt x="2017" y="877"/>
                        <a:pt x="2083" y="834"/>
                      </a:cubicBezTo>
                      <a:cubicBezTo>
                        <a:pt x="2094" y="817"/>
                        <a:pt x="2120" y="802"/>
                        <a:pt x="2117" y="782"/>
                      </a:cubicBezTo>
                      <a:cubicBezTo>
                        <a:pt x="2107" y="718"/>
                        <a:pt x="2112" y="691"/>
                        <a:pt x="2048" y="671"/>
                      </a:cubicBezTo>
                      <a:cubicBezTo>
                        <a:pt x="1989" y="680"/>
                        <a:pt x="1948" y="705"/>
                        <a:pt x="1893" y="722"/>
                      </a:cubicBezTo>
                      <a:cubicBezTo>
                        <a:pt x="1860" y="772"/>
                        <a:pt x="1843" y="820"/>
                        <a:pt x="1825" y="877"/>
                      </a:cubicBezTo>
                      <a:cubicBezTo>
                        <a:pt x="1818" y="959"/>
                        <a:pt x="1833" y="1031"/>
                        <a:pt x="1747" y="1057"/>
                      </a:cubicBezTo>
                      <a:cubicBezTo>
                        <a:pt x="1706" y="1045"/>
                        <a:pt x="1717" y="1035"/>
                        <a:pt x="1704" y="997"/>
                      </a:cubicBezTo>
                      <a:cubicBezTo>
                        <a:pt x="1711" y="942"/>
                        <a:pt x="1725" y="895"/>
                        <a:pt x="1739" y="842"/>
                      </a:cubicBezTo>
                      <a:cubicBezTo>
                        <a:pt x="1736" y="822"/>
                        <a:pt x="1743" y="797"/>
                        <a:pt x="1730" y="782"/>
                      </a:cubicBezTo>
                      <a:cubicBezTo>
                        <a:pt x="1717" y="766"/>
                        <a:pt x="1684" y="802"/>
                        <a:pt x="1678" y="808"/>
                      </a:cubicBezTo>
                      <a:cubicBezTo>
                        <a:pt x="1653" y="891"/>
                        <a:pt x="1651" y="973"/>
                        <a:pt x="1575" y="1023"/>
                      </a:cubicBezTo>
                      <a:cubicBezTo>
                        <a:pt x="1555" y="1020"/>
                        <a:pt x="1527" y="1030"/>
                        <a:pt x="1515" y="1014"/>
                      </a:cubicBezTo>
                      <a:cubicBezTo>
                        <a:pt x="1497" y="990"/>
                        <a:pt x="1532" y="928"/>
                        <a:pt x="1550" y="911"/>
                      </a:cubicBezTo>
                      <a:cubicBezTo>
                        <a:pt x="1559" y="881"/>
                        <a:pt x="1571" y="864"/>
                        <a:pt x="1593" y="842"/>
                      </a:cubicBezTo>
                      <a:cubicBezTo>
                        <a:pt x="1602" y="813"/>
                        <a:pt x="1614" y="795"/>
                        <a:pt x="1636" y="774"/>
                      </a:cubicBezTo>
                      <a:cubicBezTo>
                        <a:pt x="1649" y="733"/>
                        <a:pt x="1726" y="671"/>
                        <a:pt x="1764" y="645"/>
                      </a:cubicBezTo>
                      <a:cubicBezTo>
                        <a:pt x="1776" y="611"/>
                        <a:pt x="1787" y="576"/>
                        <a:pt x="1799" y="542"/>
                      </a:cubicBezTo>
                      <a:cubicBezTo>
                        <a:pt x="1798" y="538"/>
                        <a:pt x="1792" y="473"/>
                        <a:pt x="1782" y="456"/>
                      </a:cubicBezTo>
                      <a:cubicBezTo>
                        <a:pt x="1750" y="404"/>
                        <a:pt x="1708" y="381"/>
                        <a:pt x="1653" y="361"/>
                      </a:cubicBezTo>
                      <a:cubicBezTo>
                        <a:pt x="1526" y="371"/>
                        <a:pt x="1555" y="371"/>
                        <a:pt x="1464" y="404"/>
                      </a:cubicBezTo>
                      <a:cubicBezTo>
                        <a:pt x="1380" y="392"/>
                        <a:pt x="1396" y="385"/>
                        <a:pt x="1335" y="344"/>
                      </a:cubicBezTo>
                      <a:cubicBezTo>
                        <a:pt x="1346" y="309"/>
                        <a:pt x="1346" y="296"/>
                        <a:pt x="1378" y="275"/>
                      </a:cubicBezTo>
                      <a:cubicBezTo>
                        <a:pt x="1422" y="207"/>
                        <a:pt x="1366" y="282"/>
                        <a:pt x="1421" y="241"/>
                      </a:cubicBezTo>
                      <a:cubicBezTo>
                        <a:pt x="1437" y="229"/>
                        <a:pt x="1464" y="198"/>
                        <a:pt x="1464" y="198"/>
                      </a:cubicBezTo>
                      <a:cubicBezTo>
                        <a:pt x="1467" y="175"/>
                        <a:pt x="1468" y="152"/>
                        <a:pt x="1472" y="129"/>
                      </a:cubicBezTo>
                      <a:cubicBezTo>
                        <a:pt x="1484" y="61"/>
                        <a:pt x="1553" y="49"/>
                        <a:pt x="1610" y="34"/>
                      </a:cubicBezTo>
                      <a:cubicBezTo>
                        <a:pt x="1664" y="37"/>
                        <a:pt x="1720" y="32"/>
                        <a:pt x="1773" y="43"/>
                      </a:cubicBezTo>
                      <a:cubicBezTo>
                        <a:pt x="1793" y="47"/>
                        <a:pt x="1825" y="77"/>
                        <a:pt x="1825" y="77"/>
                      </a:cubicBezTo>
                      <a:cubicBezTo>
                        <a:pt x="1836" y="94"/>
                        <a:pt x="1840" y="120"/>
                        <a:pt x="1859" y="129"/>
                      </a:cubicBezTo>
                      <a:cubicBezTo>
                        <a:pt x="1878" y="138"/>
                        <a:pt x="1892" y="154"/>
                        <a:pt x="1911" y="163"/>
                      </a:cubicBezTo>
                      <a:cubicBezTo>
                        <a:pt x="1956" y="186"/>
                        <a:pt x="2012" y="190"/>
                        <a:pt x="2057" y="215"/>
                      </a:cubicBezTo>
                      <a:cubicBezTo>
                        <a:pt x="2112" y="246"/>
                        <a:pt x="2135" y="268"/>
                        <a:pt x="2194" y="284"/>
                      </a:cubicBezTo>
                      <a:cubicBezTo>
                        <a:pt x="2226" y="315"/>
                        <a:pt x="2283" y="322"/>
                        <a:pt x="2323" y="344"/>
                      </a:cubicBezTo>
                      <a:cubicBezTo>
                        <a:pt x="2360" y="364"/>
                        <a:pt x="2388" y="399"/>
                        <a:pt x="2426" y="413"/>
                      </a:cubicBezTo>
                      <a:cubicBezTo>
                        <a:pt x="2438" y="445"/>
                        <a:pt x="2449" y="454"/>
                        <a:pt x="2478" y="473"/>
                      </a:cubicBezTo>
                      <a:cubicBezTo>
                        <a:pt x="2511" y="524"/>
                        <a:pt x="2535" y="590"/>
                        <a:pt x="2598" y="610"/>
                      </a:cubicBezTo>
                      <a:cubicBezTo>
                        <a:pt x="2630" y="642"/>
                        <a:pt x="2653" y="681"/>
                        <a:pt x="2684" y="714"/>
                      </a:cubicBezTo>
                      <a:cubicBezTo>
                        <a:pt x="2705" y="775"/>
                        <a:pt x="2692" y="750"/>
                        <a:pt x="2719" y="791"/>
                      </a:cubicBezTo>
                      <a:cubicBezTo>
                        <a:pt x="2732" y="834"/>
                        <a:pt x="2730" y="808"/>
                        <a:pt x="2710" y="868"/>
                      </a:cubicBezTo>
                      <a:cubicBezTo>
                        <a:pt x="2685" y="942"/>
                        <a:pt x="2635" y="1033"/>
                        <a:pt x="2555" y="1057"/>
                      </a:cubicBezTo>
                      <a:lnTo>
                        <a:pt x="2521" y="1126"/>
                      </a:lnTo>
                      <a:cubicBezTo>
                        <a:pt x="2521" y="1126"/>
                        <a:pt x="2521" y="1126"/>
                        <a:pt x="2521" y="1126"/>
                      </a:cubicBezTo>
                      <a:cubicBezTo>
                        <a:pt x="2487" y="1177"/>
                        <a:pt x="2453" y="1230"/>
                        <a:pt x="2409" y="1272"/>
                      </a:cubicBezTo>
                      <a:cubicBezTo>
                        <a:pt x="2387" y="1345"/>
                        <a:pt x="2419" y="1256"/>
                        <a:pt x="2383" y="1315"/>
                      </a:cubicBezTo>
                      <a:cubicBezTo>
                        <a:pt x="2361" y="1351"/>
                        <a:pt x="2355" y="1412"/>
                        <a:pt x="2315" y="1436"/>
                      </a:cubicBezTo>
                      <a:cubicBezTo>
                        <a:pt x="2295" y="1448"/>
                        <a:pt x="2260" y="1454"/>
                        <a:pt x="2237" y="1461"/>
                      </a:cubicBezTo>
                      <a:cubicBezTo>
                        <a:pt x="2194" y="1453"/>
                        <a:pt x="2167" y="1455"/>
                        <a:pt x="2126" y="1470"/>
                      </a:cubicBezTo>
                      <a:cubicBezTo>
                        <a:pt x="2095" y="1499"/>
                        <a:pt x="2084" y="1483"/>
                        <a:pt x="2048" y="1470"/>
                      </a:cubicBezTo>
                      <a:cubicBezTo>
                        <a:pt x="2045" y="1461"/>
                        <a:pt x="2037" y="1452"/>
                        <a:pt x="2040" y="1444"/>
                      </a:cubicBezTo>
                      <a:cubicBezTo>
                        <a:pt x="2046" y="1428"/>
                        <a:pt x="2103" y="1410"/>
                        <a:pt x="2117" y="1401"/>
                      </a:cubicBezTo>
                      <a:cubicBezTo>
                        <a:pt x="2161" y="1336"/>
                        <a:pt x="2103" y="1415"/>
                        <a:pt x="2160" y="1358"/>
                      </a:cubicBezTo>
                      <a:cubicBezTo>
                        <a:pt x="2185" y="1333"/>
                        <a:pt x="2204" y="1297"/>
                        <a:pt x="2229" y="1272"/>
                      </a:cubicBezTo>
                      <a:cubicBezTo>
                        <a:pt x="2242" y="1259"/>
                        <a:pt x="2259" y="1251"/>
                        <a:pt x="2272" y="1238"/>
                      </a:cubicBezTo>
                      <a:cubicBezTo>
                        <a:pt x="2284" y="1201"/>
                        <a:pt x="2296" y="1164"/>
                        <a:pt x="2306" y="1126"/>
                      </a:cubicBezTo>
                      <a:cubicBezTo>
                        <a:pt x="2315" y="1031"/>
                        <a:pt x="2325" y="936"/>
                        <a:pt x="2340" y="842"/>
                      </a:cubicBezTo>
                      <a:cubicBezTo>
                        <a:pt x="2323" y="789"/>
                        <a:pt x="2299" y="801"/>
                        <a:pt x="2246" y="808"/>
                      </a:cubicBezTo>
                      <a:cubicBezTo>
                        <a:pt x="2209" y="821"/>
                        <a:pt x="2179" y="841"/>
                        <a:pt x="2151" y="868"/>
                      </a:cubicBezTo>
                      <a:cubicBezTo>
                        <a:pt x="2133" y="927"/>
                        <a:pt x="2158" y="859"/>
                        <a:pt x="2117" y="920"/>
                      </a:cubicBezTo>
                      <a:cubicBezTo>
                        <a:pt x="2112" y="928"/>
                        <a:pt x="2114" y="939"/>
                        <a:pt x="2108" y="946"/>
                      </a:cubicBezTo>
                      <a:cubicBezTo>
                        <a:pt x="2083" y="979"/>
                        <a:pt x="2069" y="986"/>
                        <a:pt x="2040" y="1006"/>
                      </a:cubicBezTo>
                      <a:cubicBezTo>
                        <a:pt x="2019" y="1065"/>
                        <a:pt x="2048" y="1000"/>
                        <a:pt x="2005" y="1049"/>
                      </a:cubicBezTo>
                      <a:cubicBezTo>
                        <a:pt x="1966" y="1093"/>
                        <a:pt x="1943" y="1145"/>
                        <a:pt x="1893" y="1178"/>
                      </a:cubicBezTo>
                      <a:cubicBezTo>
                        <a:pt x="1865" y="1220"/>
                        <a:pt x="1856" y="1235"/>
                        <a:pt x="1842" y="1281"/>
                      </a:cubicBezTo>
                      <a:cubicBezTo>
                        <a:pt x="1851" y="1321"/>
                        <a:pt x="1871" y="1353"/>
                        <a:pt x="1911" y="1367"/>
                      </a:cubicBezTo>
                      <a:cubicBezTo>
                        <a:pt x="1914" y="1376"/>
                        <a:pt x="1913" y="1387"/>
                        <a:pt x="1919" y="1393"/>
                      </a:cubicBezTo>
                      <a:cubicBezTo>
                        <a:pt x="1934" y="1408"/>
                        <a:pt x="1971" y="1427"/>
                        <a:pt x="1971" y="1427"/>
                      </a:cubicBezTo>
                      <a:cubicBezTo>
                        <a:pt x="1998" y="1468"/>
                        <a:pt x="2004" y="1498"/>
                        <a:pt x="2048" y="1513"/>
                      </a:cubicBezTo>
                      <a:cubicBezTo>
                        <a:pt x="2074" y="1539"/>
                        <a:pt x="2078" y="1561"/>
                        <a:pt x="2108" y="1582"/>
                      </a:cubicBezTo>
                      <a:cubicBezTo>
                        <a:pt x="2125" y="1630"/>
                        <a:pt x="2123" y="1614"/>
                        <a:pt x="2108" y="1694"/>
                      </a:cubicBezTo>
                      <a:cubicBezTo>
                        <a:pt x="2088" y="1799"/>
                        <a:pt x="2018" y="1820"/>
                        <a:pt x="1928" y="1848"/>
                      </a:cubicBezTo>
                      <a:cubicBezTo>
                        <a:pt x="1808" y="1841"/>
                        <a:pt x="1693" y="1835"/>
                        <a:pt x="1575" y="1814"/>
                      </a:cubicBezTo>
                      <a:cubicBezTo>
                        <a:pt x="1563" y="1812"/>
                        <a:pt x="1528" y="1801"/>
                        <a:pt x="1515" y="1797"/>
                      </a:cubicBezTo>
                      <a:cubicBezTo>
                        <a:pt x="1498" y="1791"/>
                        <a:pt x="1464" y="1780"/>
                        <a:pt x="1464" y="1780"/>
                      </a:cubicBezTo>
                      <a:cubicBezTo>
                        <a:pt x="1420" y="1736"/>
                        <a:pt x="1475" y="1785"/>
                        <a:pt x="1421" y="1754"/>
                      </a:cubicBezTo>
                      <a:cubicBezTo>
                        <a:pt x="1405" y="1745"/>
                        <a:pt x="1393" y="1730"/>
                        <a:pt x="1378" y="1719"/>
                      </a:cubicBezTo>
                      <a:cubicBezTo>
                        <a:pt x="1320" y="1727"/>
                        <a:pt x="1278" y="1736"/>
                        <a:pt x="1223" y="1754"/>
                      </a:cubicBezTo>
                      <a:cubicBezTo>
                        <a:pt x="1197" y="1763"/>
                        <a:pt x="1173" y="1779"/>
                        <a:pt x="1145" y="1788"/>
                      </a:cubicBezTo>
                      <a:cubicBezTo>
                        <a:pt x="1092" y="1870"/>
                        <a:pt x="1186" y="1732"/>
                        <a:pt x="1077" y="1848"/>
                      </a:cubicBezTo>
                      <a:cubicBezTo>
                        <a:pt x="1073" y="1853"/>
                        <a:pt x="1048" y="1880"/>
                        <a:pt x="1042" y="1883"/>
                      </a:cubicBezTo>
                      <a:cubicBezTo>
                        <a:pt x="1004" y="1905"/>
                        <a:pt x="949" y="1909"/>
                        <a:pt x="905" y="1917"/>
                      </a:cubicBezTo>
                      <a:cubicBezTo>
                        <a:pt x="871" y="1914"/>
                        <a:pt x="836" y="1913"/>
                        <a:pt x="802" y="1909"/>
                      </a:cubicBezTo>
                      <a:cubicBezTo>
                        <a:pt x="775" y="1905"/>
                        <a:pt x="741" y="1877"/>
                        <a:pt x="724" y="1866"/>
                      </a:cubicBezTo>
                      <a:cubicBezTo>
                        <a:pt x="681" y="1838"/>
                        <a:pt x="637" y="1815"/>
                        <a:pt x="595" y="1788"/>
                      </a:cubicBezTo>
                      <a:cubicBezTo>
                        <a:pt x="562" y="1738"/>
                        <a:pt x="560" y="1730"/>
                        <a:pt x="544" y="1676"/>
                      </a:cubicBezTo>
                      <a:cubicBezTo>
                        <a:pt x="539" y="1659"/>
                        <a:pt x="526" y="1625"/>
                        <a:pt x="526" y="1625"/>
                      </a:cubicBezTo>
                      <a:cubicBezTo>
                        <a:pt x="537" y="1573"/>
                        <a:pt x="534" y="1564"/>
                        <a:pt x="587" y="1582"/>
                      </a:cubicBezTo>
                      <a:cubicBezTo>
                        <a:pt x="594" y="1580"/>
                        <a:pt x="630" y="1570"/>
                        <a:pt x="630" y="1556"/>
                      </a:cubicBezTo>
                      <a:cubicBezTo>
                        <a:pt x="630" y="1548"/>
                        <a:pt x="617" y="1545"/>
                        <a:pt x="612" y="1539"/>
                      </a:cubicBezTo>
                      <a:cubicBezTo>
                        <a:pt x="577" y="1497"/>
                        <a:pt x="616" y="1526"/>
                        <a:pt x="569" y="1496"/>
                      </a:cubicBezTo>
                      <a:cubicBezTo>
                        <a:pt x="563" y="1487"/>
                        <a:pt x="560" y="1477"/>
                        <a:pt x="552" y="1470"/>
                      </a:cubicBezTo>
                      <a:cubicBezTo>
                        <a:pt x="547" y="1466"/>
                        <a:pt x="456" y="1428"/>
                        <a:pt x="526" y="1453"/>
                      </a:cubicBezTo>
                      <a:cubicBezTo>
                        <a:pt x="559" y="1484"/>
                        <a:pt x="538" y="1464"/>
                        <a:pt x="587" y="1513"/>
                      </a:cubicBezTo>
                      <a:cubicBezTo>
                        <a:pt x="656" y="1582"/>
                        <a:pt x="588" y="1555"/>
                        <a:pt x="647" y="1573"/>
                      </a:cubicBezTo>
                      <a:cubicBezTo>
                        <a:pt x="680" y="1551"/>
                        <a:pt x="693" y="1560"/>
                        <a:pt x="707" y="1522"/>
                      </a:cubicBezTo>
                      <a:cubicBezTo>
                        <a:pt x="683" y="1451"/>
                        <a:pt x="719" y="1534"/>
                        <a:pt x="673" y="1487"/>
                      </a:cubicBezTo>
                      <a:cubicBezTo>
                        <a:pt x="667" y="1480"/>
                        <a:pt x="668" y="1469"/>
                        <a:pt x="664" y="1461"/>
                      </a:cubicBezTo>
                      <a:cubicBezTo>
                        <a:pt x="658" y="1450"/>
                        <a:pt x="604" y="1383"/>
                        <a:pt x="595" y="1376"/>
                      </a:cubicBezTo>
                      <a:cubicBezTo>
                        <a:pt x="580" y="1364"/>
                        <a:pt x="559" y="1362"/>
                        <a:pt x="544" y="1350"/>
                      </a:cubicBezTo>
                      <a:cubicBezTo>
                        <a:pt x="531" y="1340"/>
                        <a:pt x="522" y="1325"/>
                        <a:pt x="509" y="1315"/>
                      </a:cubicBezTo>
                      <a:cubicBezTo>
                        <a:pt x="493" y="1303"/>
                        <a:pt x="458" y="1281"/>
                        <a:pt x="458" y="1281"/>
                      </a:cubicBezTo>
                      <a:cubicBezTo>
                        <a:pt x="418" y="1219"/>
                        <a:pt x="427" y="1154"/>
                        <a:pt x="449" y="1083"/>
                      </a:cubicBezTo>
                      <a:cubicBezTo>
                        <a:pt x="458" y="1014"/>
                        <a:pt x="450" y="1008"/>
                        <a:pt x="509" y="989"/>
                      </a:cubicBezTo>
                      <a:cubicBezTo>
                        <a:pt x="529" y="992"/>
                        <a:pt x="550" y="991"/>
                        <a:pt x="569" y="997"/>
                      </a:cubicBezTo>
                      <a:cubicBezTo>
                        <a:pt x="596" y="1006"/>
                        <a:pt x="620" y="1055"/>
                        <a:pt x="638" y="1075"/>
                      </a:cubicBezTo>
                      <a:cubicBezTo>
                        <a:pt x="648" y="1103"/>
                        <a:pt x="651" y="1122"/>
                        <a:pt x="673" y="1143"/>
                      </a:cubicBezTo>
                      <a:cubicBezTo>
                        <a:pt x="676" y="1152"/>
                        <a:pt x="675" y="1162"/>
                        <a:pt x="681" y="1169"/>
                      </a:cubicBezTo>
                      <a:cubicBezTo>
                        <a:pt x="687" y="1177"/>
                        <a:pt x="699" y="1179"/>
                        <a:pt x="707" y="1186"/>
                      </a:cubicBezTo>
                      <a:cubicBezTo>
                        <a:pt x="736" y="1210"/>
                        <a:pt x="728" y="1224"/>
                        <a:pt x="767" y="1238"/>
                      </a:cubicBezTo>
                      <a:cubicBezTo>
                        <a:pt x="776" y="1247"/>
                        <a:pt x="785" y="1254"/>
                        <a:pt x="793" y="1264"/>
                      </a:cubicBezTo>
                      <a:cubicBezTo>
                        <a:pt x="806" y="1280"/>
                        <a:pt x="827" y="1315"/>
                        <a:pt x="827" y="1315"/>
                      </a:cubicBezTo>
                      <a:cubicBezTo>
                        <a:pt x="814" y="1358"/>
                        <a:pt x="814" y="1387"/>
                        <a:pt x="767" y="1401"/>
                      </a:cubicBezTo>
                      <a:cubicBezTo>
                        <a:pt x="758" y="1429"/>
                        <a:pt x="724" y="1479"/>
                        <a:pt x="724" y="1479"/>
                      </a:cubicBezTo>
                      <a:cubicBezTo>
                        <a:pt x="715" y="1507"/>
                        <a:pt x="698" y="1512"/>
                        <a:pt x="698" y="1539"/>
                      </a:cubicBezTo>
                    </a:path>
                  </a:pathLst>
                </a:custGeom>
                <a:solidFill>
                  <a:srgbClr val="9933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3" name="Freeform 8"/>
                <p:cNvSpPr>
                  <a:spLocks/>
                </p:cNvSpPr>
                <p:nvPr/>
              </p:nvSpPr>
              <p:spPr bwMode="auto">
                <a:xfrm>
                  <a:off x="1811" y="2416"/>
                  <a:ext cx="192" cy="240"/>
                </a:xfrm>
                <a:custGeom>
                  <a:avLst/>
                  <a:gdLst>
                    <a:gd name="T0" fmla="*/ 192 w 192"/>
                    <a:gd name="T1" fmla="*/ 240 h 240"/>
                    <a:gd name="T2" fmla="*/ 132 w 192"/>
                    <a:gd name="T3" fmla="*/ 189 h 240"/>
                    <a:gd name="T4" fmla="*/ 115 w 192"/>
                    <a:gd name="T5" fmla="*/ 163 h 240"/>
                    <a:gd name="T6" fmla="*/ 89 w 192"/>
                    <a:gd name="T7" fmla="*/ 155 h 240"/>
                    <a:gd name="T8" fmla="*/ 63 w 192"/>
                    <a:gd name="T9" fmla="*/ 77 h 240"/>
                    <a:gd name="T10" fmla="*/ 12 w 192"/>
                    <a:gd name="T11" fmla="*/ 51 h 240"/>
                    <a:gd name="T12" fmla="*/ 3 w 192"/>
                    <a:gd name="T13" fmla="*/ 0 h 2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2"/>
                    <a:gd name="T22" fmla="*/ 0 h 240"/>
                    <a:gd name="T23" fmla="*/ 192 w 192"/>
                    <a:gd name="T24" fmla="*/ 240 h 2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2" h="240">
                      <a:moveTo>
                        <a:pt x="192" y="240"/>
                      </a:moveTo>
                      <a:cubicBezTo>
                        <a:pt x="172" y="211"/>
                        <a:pt x="165" y="199"/>
                        <a:pt x="132" y="189"/>
                      </a:cubicBezTo>
                      <a:cubicBezTo>
                        <a:pt x="126" y="180"/>
                        <a:pt x="123" y="169"/>
                        <a:pt x="115" y="163"/>
                      </a:cubicBezTo>
                      <a:cubicBezTo>
                        <a:pt x="108" y="157"/>
                        <a:pt x="96" y="161"/>
                        <a:pt x="89" y="155"/>
                      </a:cubicBezTo>
                      <a:cubicBezTo>
                        <a:pt x="71" y="138"/>
                        <a:pt x="79" y="96"/>
                        <a:pt x="63" y="77"/>
                      </a:cubicBezTo>
                      <a:cubicBezTo>
                        <a:pt x="52" y="63"/>
                        <a:pt x="28" y="57"/>
                        <a:pt x="12" y="51"/>
                      </a:cubicBezTo>
                      <a:cubicBezTo>
                        <a:pt x="0" y="18"/>
                        <a:pt x="3" y="35"/>
                        <a:pt x="3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4" name="Freeform 9"/>
                <p:cNvSpPr>
                  <a:spLocks/>
                </p:cNvSpPr>
                <p:nvPr/>
              </p:nvSpPr>
              <p:spPr bwMode="auto">
                <a:xfrm>
                  <a:off x="3680" y="2313"/>
                  <a:ext cx="249" cy="343"/>
                </a:xfrm>
                <a:custGeom>
                  <a:avLst/>
                  <a:gdLst>
                    <a:gd name="T0" fmla="*/ 0 w 249"/>
                    <a:gd name="T1" fmla="*/ 343 h 343"/>
                    <a:gd name="T2" fmla="*/ 85 w 249"/>
                    <a:gd name="T3" fmla="*/ 283 h 343"/>
                    <a:gd name="T4" fmla="*/ 111 w 249"/>
                    <a:gd name="T5" fmla="*/ 232 h 343"/>
                    <a:gd name="T6" fmla="*/ 180 w 249"/>
                    <a:gd name="T7" fmla="*/ 137 h 343"/>
                    <a:gd name="T8" fmla="*/ 197 w 249"/>
                    <a:gd name="T9" fmla="*/ 86 h 343"/>
                    <a:gd name="T10" fmla="*/ 214 w 249"/>
                    <a:gd name="T11" fmla="*/ 68 h 343"/>
                    <a:gd name="T12" fmla="*/ 249 w 249"/>
                    <a:gd name="T13" fmla="*/ 0 h 3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9"/>
                    <a:gd name="T22" fmla="*/ 0 h 343"/>
                    <a:gd name="T23" fmla="*/ 249 w 249"/>
                    <a:gd name="T24" fmla="*/ 343 h 3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9" h="343">
                      <a:moveTo>
                        <a:pt x="0" y="343"/>
                      </a:moveTo>
                      <a:cubicBezTo>
                        <a:pt x="36" y="332"/>
                        <a:pt x="54" y="304"/>
                        <a:pt x="85" y="283"/>
                      </a:cubicBezTo>
                      <a:cubicBezTo>
                        <a:pt x="129" y="221"/>
                        <a:pt x="81" y="294"/>
                        <a:pt x="111" y="232"/>
                      </a:cubicBezTo>
                      <a:cubicBezTo>
                        <a:pt x="126" y="200"/>
                        <a:pt x="161" y="165"/>
                        <a:pt x="180" y="137"/>
                      </a:cubicBezTo>
                      <a:cubicBezTo>
                        <a:pt x="190" y="122"/>
                        <a:pt x="185" y="99"/>
                        <a:pt x="197" y="86"/>
                      </a:cubicBezTo>
                      <a:cubicBezTo>
                        <a:pt x="203" y="80"/>
                        <a:pt x="208" y="74"/>
                        <a:pt x="214" y="68"/>
                      </a:cubicBezTo>
                      <a:cubicBezTo>
                        <a:pt x="235" y="9"/>
                        <a:pt x="219" y="30"/>
                        <a:pt x="249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5" name="Oval 10"/>
                <p:cNvSpPr>
                  <a:spLocks noChangeArrowheads="1"/>
                </p:cNvSpPr>
                <p:nvPr/>
              </p:nvSpPr>
              <p:spPr bwMode="auto">
                <a:xfrm>
                  <a:off x="2517" y="1298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616" name="Oval 11"/>
                <p:cNvSpPr>
                  <a:spLocks noChangeArrowheads="1"/>
                </p:cNvSpPr>
                <p:nvPr/>
              </p:nvSpPr>
              <p:spPr bwMode="auto">
                <a:xfrm>
                  <a:off x="3107" y="1298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617" name="Freeform 12"/>
                <p:cNvSpPr>
                  <a:spLocks/>
                </p:cNvSpPr>
                <p:nvPr/>
              </p:nvSpPr>
              <p:spPr bwMode="auto">
                <a:xfrm>
                  <a:off x="2055" y="2631"/>
                  <a:ext cx="154" cy="137"/>
                </a:xfrm>
                <a:custGeom>
                  <a:avLst/>
                  <a:gdLst>
                    <a:gd name="T0" fmla="*/ 34 w 154"/>
                    <a:gd name="T1" fmla="*/ 0 h 137"/>
                    <a:gd name="T2" fmla="*/ 8 w 154"/>
                    <a:gd name="T3" fmla="*/ 8 h 137"/>
                    <a:gd name="T4" fmla="*/ 60 w 154"/>
                    <a:gd name="T5" fmla="*/ 120 h 137"/>
                    <a:gd name="T6" fmla="*/ 111 w 154"/>
                    <a:gd name="T7" fmla="*/ 137 h 137"/>
                    <a:gd name="T8" fmla="*/ 154 w 154"/>
                    <a:gd name="T9" fmla="*/ 120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137"/>
                    <a:gd name="T17" fmla="*/ 154 w 154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137">
                      <a:moveTo>
                        <a:pt x="34" y="0"/>
                      </a:moveTo>
                      <a:cubicBezTo>
                        <a:pt x="25" y="3"/>
                        <a:pt x="11" y="0"/>
                        <a:pt x="8" y="8"/>
                      </a:cubicBezTo>
                      <a:cubicBezTo>
                        <a:pt x="0" y="28"/>
                        <a:pt x="51" y="117"/>
                        <a:pt x="60" y="120"/>
                      </a:cubicBezTo>
                      <a:cubicBezTo>
                        <a:pt x="77" y="126"/>
                        <a:pt x="111" y="137"/>
                        <a:pt x="111" y="137"/>
                      </a:cubicBezTo>
                      <a:cubicBezTo>
                        <a:pt x="143" y="127"/>
                        <a:pt x="129" y="133"/>
                        <a:pt x="154" y="120"/>
                      </a:cubicBezTo>
                    </a:path>
                  </a:pathLst>
                </a:custGeom>
                <a:solidFill>
                  <a:srgbClr val="9933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8" name="Freeform 13"/>
                <p:cNvSpPr>
                  <a:spLocks/>
                </p:cNvSpPr>
                <p:nvPr/>
              </p:nvSpPr>
              <p:spPr bwMode="auto">
                <a:xfrm>
                  <a:off x="2321" y="1995"/>
                  <a:ext cx="103" cy="240"/>
                </a:xfrm>
                <a:custGeom>
                  <a:avLst/>
                  <a:gdLst>
                    <a:gd name="T0" fmla="*/ 0 w 103"/>
                    <a:gd name="T1" fmla="*/ 240 h 240"/>
                    <a:gd name="T2" fmla="*/ 95 w 103"/>
                    <a:gd name="T3" fmla="*/ 25 h 240"/>
                    <a:gd name="T4" fmla="*/ 103 w 103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103"/>
                    <a:gd name="T10" fmla="*/ 0 h 240"/>
                    <a:gd name="T11" fmla="*/ 103 w 103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3" h="240">
                      <a:moveTo>
                        <a:pt x="0" y="240"/>
                      </a:moveTo>
                      <a:cubicBezTo>
                        <a:pt x="25" y="164"/>
                        <a:pt x="37" y="83"/>
                        <a:pt x="95" y="25"/>
                      </a:cubicBezTo>
                      <a:cubicBezTo>
                        <a:pt x="98" y="17"/>
                        <a:pt x="103" y="0"/>
                        <a:pt x="103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9" name="Freeform 14"/>
                <p:cNvSpPr>
                  <a:spLocks/>
                </p:cNvSpPr>
                <p:nvPr/>
              </p:nvSpPr>
              <p:spPr bwMode="auto">
                <a:xfrm>
                  <a:off x="3215" y="1866"/>
                  <a:ext cx="138" cy="120"/>
                </a:xfrm>
                <a:custGeom>
                  <a:avLst/>
                  <a:gdLst>
                    <a:gd name="T0" fmla="*/ 0 w 138"/>
                    <a:gd name="T1" fmla="*/ 120 h 120"/>
                    <a:gd name="T2" fmla="*/ 129 w 138"/>
                    <a:gd name="T3" fmla="*/ 25 h 120"/>
                    <a:gd name="T4" fmla="*/ 138 w 138"/>
                    <a:gd name="T5" fmla="*/ 0 h 120"/>
                    <a:gd name="T6" fmla="*/ 0 60000 65536"/>
                    <a:gd name="T7" fmla="*/ 0 60000 65536"/>
                    <a:gd name="T8" fmla="*/ 0 60000 65536"/>
                    <a:gd name="T9" fmla="*/ 0 w 138"/>
                    <a:gd name="T10" fmla="*/ 0 h 120"/>
                    <a:gd name="T11" fmla="*/ 138 w 138"/>
                    <a:gd name="T12" fmla="*/ 120 h 1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8" h="120">
                      <a:moveTo>
                        <a:pt x="0" y="120"/>
                      </a:moveTo>
                      <a:cubicBezTo>
                        <a:pt x="51" y="102"/>
                        <a:pt x="64" y="47"/>
                        <a:pt x="129" y="25"/>
                      </a:cubicBezTo>
                      <a:cubicBezTo>
                        <a:pt x="132" y="17"/>
                        <a:pt x="138" y="0"/>
                        <a:pt x="13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5609" name="Freeform 15"/>
              <p:cNvSpPr>
                <a:spLocks/>
              </p:cNvSpPr>
              <p:nvPr/>
            </p:nvSpPr>
            <p:spPr bwMode="auto">
              <a:xfrm>
                <a:off x="2779" y="2267"/>
                <a:ext cx="92" cy="379"/>
              </a:xfrm>
              <a:custGeom>
                <a:avLst/>
                <a:gdLst>
                  <a:gd name="T0" fmla="*/ 10 w 92"/>
                  <a:gd name="T1" fmla="*/ 0 h 379"/>
                  <a:gd name="T2" fmla="*/ 55 w 92"/>
                  <a:gd name="T3" fmla="*/ 83 h 379"/>
                  <a:gd name="T4" fmla="*/ 64 w 92"/>
                  <a:gd name="T5" fmla="*/ 110 h 379"/>
                  <a:gd name="T6" fmla="*/ 37 w 92"/>
                  <a:gd name="T7" fmla="*/ 128 h 379"/>
                  <a:gd name="T8" fmla="*/ 0 w 92"/>
                  <a:gd name="T9" fmla="*/ 165 h 379"/>
                  <a:gd name="T10" fmla="*/ 74 w 92"/>
                  <a:gd name="T11" fmla="*/ 220 h 379"/>
                  <a:gd name="T12" fmla="*/ 28 w 92"/>
                  <a:gd name="T13" fmla="*/ 266 h 379"/>
                  <a:gd name="T14" fmla="*/ 92 w 92"/>
                  <a:gd name="T15" fmla="*/ 320 h 379"/>
                  <a:gd name="T16" fmla="*/ 74 w 92"/>
                  <a:gd name="T17" fmla="*/ 357 h 379"/>
                  <a:gd name="T18" fmla="*/ 74 w 92"/>
                  <a:gd name="T19" fmla="*/ 375 h 3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2"/>
                  <a:gd name="T31" fmla="*/ 0 h 379"/>
                  <a:gd name="T32" fmla="*/ 92 w 92"/>
                  <a:gd name="T33" fmla="*/ 379 h 3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2" h="379">
                    <a:moveTo>
                      <a:pt x="10" y="0"/>
                    </a:moveTo>
                    <a:cubicBezTo>
                      <a:pt x="25" y="31"/>
                      <a:pt x="32" y="59"/>
                      <a:pt x="55" y="83"/>
                    </a:cubicBezTo>
                    <a:cubicBezTo>
                      <a:pt x="58" y="92"/>
                      <a:pt x="68" y="101"/>
                      <a:pt x="64" y="110"/>
                    </a:cubicBezTo>
                    <a:cubicBezTo>
                      <a:pt x="60" y="120"/>
                      <a:pt x="45" y="121"/>
                      <a:pt x="37" y="128"/>
                    </a:cubicBezTo>
                    <a:cubicBezTo>
                      <a:pt x="24" y="139"/>
                      <a:pt x="13" y="153"/>
                      <a:pt x="0" y="165"/>
                    </a:cubicBezTo>
                    <a:cubicBezTo>
                      <a:pt x="22" y="186"/>
                      <a:pt x="74" y="220"/>
                      <a:pt x="74" y="220"/>
                    </a:cubicBezTo>
                    <a:cubicBezTo>
                      <a:pt x="90" y="268"/>
                      <a:pt x="69" y="251"/>
                      <a:pt x="28" y="266"/>
                    </a:cubicBezTo>
                    <a:cubicBezTo>
                      <a:pt x="64" y="290"/>
                      <a:pt x="78" y="279"/>
                      <a:pt x="92" y="320"/>
                    </a:cubicBezTo>
                    <a:cubicBezTo>
                      <a:pt x="24" y="343"/>
                      <a:pt x="20" y="331"/>
                      <a:pt x="74" y="357"/>
                    </a:cubicBezTo>
                    <a:cubicBezTo>
                      <a:pt x="50" y="379"/>
                      <a:pt x="46" y="375"/>
                      <a:pt x="74" y="37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0" name="Freeform 16"/>
              <p:cNvSpPr>
                <a:spLocks/>
              </p:cNvSpPr>
              <p:nvPr/>
            </p:nvSpPr>
            <p:spPr bwMode="auto">
              <a:xfrm>
                <a:off x="4105" y="1752"/>
                <a:ext cx="132" cy="227"/>
              </a:xfrm>
              <a:custGeom>
                <a:avLst/>
                <a:gdLst>
                  <a:gd name="T0" fmla="*/ 35 w 178"/>
                  <a:gd name="T1" fmla="*/ 0 h 265"/>
                  <a:gd name="T2" fmla="*/ 24 w 178"/>
                  <a:gd name="T3" fmla="*/ 101 h 265"/>
                  <a:gd name="T4" fmla="*/ 23 w 178"/>
                  <a:gd name="T5" fmla="*/ 115 h 265"/>
                  <a:gd name="T6" fmla="*/ 10 w 178"/>
                  <a:gd name="T7" fmla="*/ 122 h 265"/>
                  <a:gd name="T8" fmla="*/ 0 w 178"/>
                  <a:gd name="T9" fmla="*/ 118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265"/>
                  <a:gd name="T17" fmla="*/ 178 w 178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265">
                    <a:moveTo>
                      <a:pt x="156" y="0"/>
                    </a:moveTo>
                    <a:cubicBezTo>
                      <a:pt x="178" y="66"/>
                      <a:pt x="173" y="177"/>
                      <a:pt x="110" y="219"/>
                    </a:cubicBezTo>
                    <a:cubicBezTo>
                      <a:pt x="107" y="228"/>
                      <a:pt x="109" y="241"/>
                      <a:pt x="101" y="247"/>
                    </a:cubicBezTo>
                    <a:cubicBezTo>
                      <a:pt x="85" y="258"/>
                      <a:pt x="46" y="265"/>
                      <a:pt x="46" y="265"/>
                    </a:cubicBezTo>
                    <a:cubicBezTo>
                      <a:pt x="6" y="255"/>
                      <a:pt x="22" y="256"/>
                      <a:pt x="0" y="2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1" name="Freeform 17"/>
              <p:cNvSpPr>
                <a:spLocks/>
              </p:cNvSpPr>
              <p:nvPr/>
            </p:nvSpPr>
            <p:spPr bwMode="auto">
              <a:xfrm>
                <a:off x="1454" y="1838"/>
                <a:ext cx="109" cy="256"/>
              </a:xfrm>
              <a:custGeom>
                <a:avLst/>
                <a:gdLst>
                  <a:gd name="T0" fmla="*/ 27 w 109"/>
                  <a:gd name="T1" fmla="*/ 0 h 256"/>
                  <a:gd name="T2" fmla="*/ 0 w 109"/>
                  <a:gd name="T3" fmla="*/ 137 h 256"/>
                  <a:gd name="T4" fmla="*/ 109 w 109"/>
                  <a:gd name="T5" fmla="*/ 256 h 256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256"/>
                  <a:gd name="T11" fmla="*/ 109 w 109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256">
                    <a:moveTo>
                      <a:pt x="27" y="0"/>
                    </a:moveTo>
                    <a:cubicBezTo>
                      <a:pt x="21" y="50"/>
                      <a:pt x="15" y="90"/>
                      <a:pt x="0" y="137"/>
                    </a:cubicBezTo>
                    <a:cubicBezTo>
                      <a:pt x="11" y="207"/>
                      <a:pt x="19" y="256"/>
                      <a:pt x="109" y="2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607" name="Text Box 18"/>
            <p:cNvSpPr txBox="1">
              <a:spLocks noChangeArrowheads="1"/>
            </p:cNvSpPr>
            <p:nvPr/>
          </p:nvSpPr>
          <p:spPr bwMode="auto">
            <a:xfrm>
              <a:off x="2154" y="1298"/>
              <a:ext cx="3493" cy="1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Freemartin cattle have fused placentas</a:t>
              </a:r>
            </a:p>
            <a:p>
              <a:r>
                <a:rPr lang="en-GB" sz="2000">
                  <a:solidFill>
                    <a:schemeClr val="tx1"/>
                  </a:solidFill>
                </a:rPr>
                <a:t>and exchange cells and antigen in utero.</a:t>
              </a:r>
            </a:p>
            <a:p>
              <a:endParaRPr lang="en-GB" sz="2000">
                <a:solidFill>
                  <a:schemeClr val="tx1"/>
                </a:solidFill>
              </a:endParaRPr>
            </a:p>
            <a:p>
              <a:r>
                <a:rPr lang="en-GB" sz="2000">
                  <a:solidFill>
                    <a:schemeClr val="tx1"/>
                  </a:solidFill>
                </a:rPr>
                <a:t>Non-identical twins have different sets of blood group antigens.</a:t>
              </a:r>
            </a:p>
            <a:p>
              <a:endParaRPr lang="en-GB" sz="2000">
                <a:solidFill>
                  <a:schemeClr val="tx1"/>
                </a:solidFill>
              </a:endParaRPr>
            </a:p>
            <a:p>
              <a:r>
                <a:rPr lang="en-GB" sz="2000">
                  <a:solidFill>
                    <a:schemeClr val="tx1"/>
                  </a:solidFill>
                </a:rPr>
                <a:t>As these twins are non-identical, as adult cattle they would normally be expected to react to each others cells and tissues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FF07801-C689-4C15-9ACF-3118C70EE99E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71450"/>
            <a:ext cx="8229600" cy="1143000"/>
          </a:xfrm>
        </p:spPr>
        <p:txBody>
          <a:bodyPr/>
          <a:lstStyle/>
          <a:p>
            <a:r>
              <a:rPr lang="en-GB" sz="2600" smtClean="0"/>
              <a:t>Evidence 2: timing is critical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276600" y="908050"/>
            <a:ext cx="2974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>
                <a:solidFill>
                  <a:schemeClr val="tx1"/>
                </a:solidFill>
              </a:rPr>
              <a:t>Medawar et al. 1953</a:t>
            </a:r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407988" y="1477963"/>
            <a:ext cx="3000375" cy="3443287"/>
            <a:chOff x="257" y="931"/>
            <a:chExt cx="1890" cy="2169"/>
          </a:xfrm>
        </p:grpSpPr>
        <p:sp>
          <p:nvSpPr>
            <p:cNvPr id="26686" name="Text Box 5"/>
            <p:cNvSpPr txBox="1">
              <a:spLocks noChangeArrowheads="1"/>
            </p:cNvSpPr>
            <p:nvPr/>
          </p:nvSpPr>
          <p:spPr bwMode="auto">
            <a:xfrm>
              <a:off x="1247" y="2795"/>
              <a:ext cx="7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000" b="1">
                  <a:solidFill>
                    <a:schemeClr val="tx1"/>
                  </a:solidFill>
                </a:rPr>
                <a:t>Neonate</a:t>
              </a:r>
            </a:p>
          </p:txBody>
        </p:sp>
        <p:sp>
          <p:nvSpPr>
            <p:cNvPr id="26687" name="Text Box 6"/>
            <p:cNvSpPr txBox="1">
              <a:spLocks noChangeArrowheads="1"/>
            </p:cNvSpPr>
            <p:nvPr/>
          </p:nvSpPr>
          <p:spPr bwMode="auto">
            <a:xfrm>
              <a:off x="287" y="2840"/>
              <a:ext cx="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Recipients</a:t>
              </a:r>
            </a:p>
          </p:txBody>
        </p:sp>
        <p:grpSp>
          <p:nvGrpSpPr>
            <p:cNvPr id="26688" name="Group 7"/>
            <p:cNvGrpSpPr>
              <a:grpSpLocks/>
            </p:cNvGrpSpPr>
            <p:nvPr/>
          </p:nvGrpSpPr>
          <p:grpSpPr bwMode="auto">
            <a:xfrm>
              <a:off x="832" y="1117"/>
              <a:ext cx="1315" cy="940"/>
              <a:chOff x="839" y="1026"/>
              <a:chExt cx="1315" cy="940"/>
            </a:xfrm>
          </p:grpSpPr>
          <p:sp>
            <p:nvSpPr>
              <p:cNvPr id="57352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321" y="1133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707" name="AutoShape 9"/>
              <p:cNvSpPr>
                <a:spLocks noChangeArrowheads="1"/>
              </p:cNvSpPr>
              <p:nvPr/>
            </p:nvSpPr>
            <p:spPr bwMode="auto">
              <a:xfrm>
                <a:off x="1791" y="1162"/>
                <a:ext cx="136" cy="182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8" name="Arc 10"/>
              <p:cNvSpPr>
                <a:spLocks/>
              </p:cNvSpPr>
              <p:nvPr/>
            </p:nvSpPr>
            <p:spPr bwMode="auto">
              <a:xfrm flipH="1" flipV="1">
                <a:off x="839" y="1026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9" name="Oval 11"/>
              <p:cNvSpPr>
                <a:spLocks noChangeArrowheads="1"/>
              </p:cNvSpPr>
              <p:nvPr/>
            </p:nvSpPr>
            <p:spPr bwMode="auto">
              <a:xfrm>
                <a:off x="1882" y="1435"/>
                <a:ext cx="45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710" name="Group 12"/>
              <p:cNvGrpSpPr>
                <a:grpSpLocks/>
              </p:cNvGrpSpPr>
              <p:nvPr/>
            </p:nvGrpSpPr>
            <p:grpSpPr bwMode="auto">
              <a:xfrm>
                <a:off x="2064" y="1434"/>
                <a:ext cx="90" cy="136"/>
                <a:chOff x="1429" y="2568"/>
                <a:chExt cx="90" cy="136"/>
              </a:xfrm>
            </p:grpSpPr>
            <p:sp>
              <p:nvSpPr>
                <p:cNvPr id="2671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71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6689" name="Group 15"/>
            <p:cNvGrpSpPr>
              <a:grpSpLocks/>
            </p:cNvGrpSpPr>
            <p:nvPr/>
          </p:nvGrpSpPr>
          <p:grpSpPr bwMode="auto">
            <a:xfrm>
              <a:off x="786" y="2160"/>
              <a:ext cx="1315" cy="940"/>
              <a:chOff x="793" y="1933"/>
              <a:chExt cx="1315" cy="940"/>
            </a:xfrm>
          </p:grpSpPr>
          <p:sp>
            <p:nvSpPr>
              <p:cNvPr id="57360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275" y="2041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700" name="AutoShape 17"/>
              <p:cNvSpPr>
                <a:spLocks noChangeArrowheads="1"/>
              </p:cNvSpPr>
              <p:nvPr/>
            </p:nvSpPr>
            <p:spPr bwMode="auto">
              <a:xfrm>
                <a:off x="1745" y="2069"/>
                <a:ext cx="136" cy="182"/>
              </a:xfrm>
              <a:prstGeom prst="flowChartExtra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1" name="Arc 18"/>
              <p:cNvSpPr>
                <a:spLocks/>
              </p:cNvSpPr>
              <p:nvPr/>
            </p:nvSpPr>
            <p:spPr bwMode="auto">
              <a:xfrm flipH="1" flipV="1">
                <a:off x="793" y="1933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2" name="Oval 19"/>
              <p:cNvSpPr>
                <a:spLocks noChangeArrowheads="1"/>
              </p:cNvSpPr>
              <p:nvPr/>
            </p:nvSpPr>
            <p:spPr bwMode="auto">
              <a:xfrm>
                <a:off x="1836" y="234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703" name="Group 20"/>
              <p:cNvGrpSpPr>
                <a:grpSpLocks/>
              </p:cNvGrpSpPr>
              <p:nvPr/>
            </p:nvGrpSpPr>
            <p:grpSpPr bwMode="auto">
              <a:xfrm>
                <a:off x="2018" y="2341"/>
                <a:ext cx="90" cy="136"/>
                <a:chOff x="1429" y="2568"/>
                <a:chExt cx="90" cy="136"/>
              </a:xfrm>
            </p:grpSpPr>
            <p:sp>
              <p:nvSpPr>
                <p:cNvPr id="2670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70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90" name="Line 23"/>
            <p:cNvSpPr>
              <a:spLocks noChangeShapeType="1"/>
            </p:cNvSpPr>
            <p:nvPr/>
          </p:nvSpPr>
          <p:spPr bwMode="auto">
            <a:xfrm>
              <a:off x="1693" y="166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1" name="Text Box 24"/>
            <p:cNvSpPr txBox="1">
              <a:spLocks noChangeArrowheads="1"/>
            </p:cNvSpPr>
            <p:nvPr/>
          </p:nvSpPr>
          <p:spPr bwMode="auto">
            <a:xfrm>
              <a:off x="257" y="1752"/>
              <a:ext cx="1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Spleen and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Bone marrow cells</a:t>
              </a:r>
            </a:p>
          </p:txBody>
        </p:sp>
        <p:sp>
          <p:nvSpPr>
            <p:cNvPr id="26692" name="Text Box 25"/>
            <p:cNvSpPr txBox="1">
              <a:spLocks noChangeArrowheads="1"/>
            </p:cNvSpPr>
            <p:nvPr/>
          </p:nvSpPr>
          <p:spPr bwMode="auto">
            <a:xfrm>
              <a:off x="287" y="931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Donor</a:t>
              </a:r>
            </a:p>
          </p:txBody>
        </p:sp>
        <p:sp>
          <p:nvSpPr>
            <p:cNvPr id="26693" name="Oval 26"/>
            <p:cNvSpPr>
              <a:spLocks noChangeArrowheads="1"/>
            </p:cNvSpPr>
            <p:nvPr/>
          </p:nvSpPr>
          <p:spPr bwMode="auto">
            <a:xfrm>
              <a:off x="1512" y="1797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4" name="Oval 27"/>
            <p:cNvSpPr>
              <a:spLocks noChangeArrowheads="1"/>
            </p:cNvSpPr>
            <p:nvPr/>
          </p:nvSpPr>
          <p:spPr bwMode="auto">
            <a:xfrm>
              <a:off x="1784" y="1797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5" name="Oval 28"/>
            <p:cNvSpPr>
              <a:spLocks noChangeArrowheads="1"/>
            </p:cNvSpPr>
            <p:nvPr/>
          </p:nvSpPr>
          <p:spPr bwMode="auto">
            <a:xfrm>
              <a:off x="1557" y="1933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6" name="Oval 29"/>
            <p:cNvSpPr>
              <a:spLocks noChangeArrowheads="1"/>
            </p:cNvSpPr>
            <p:nvPr/>
          </p:nvSpPr>
          <p:spPr bwMode="auto">
            <a:xfrm>
              <a:off x="1920" y="197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7" name="Oval 30"/>
            <p:cNvSpPr>
              <a:spLocks noChangeArrowheads="1"/>
            </p:cNvSpPr>
            <p:nvPr/>
          </p:nvSpPr>
          <p:spPr bwMode="auto">
            <a:xfrm>
              <a:off x="1739" y="197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8" name="Oval 31"/>
            <p:cNvSpPr>
              <a:spLocks noChangeArrowheads="1"/>
            </p:cNvSpPr>
            <p:nvPr/>
          </p:nvSpPr>
          <p:spPr bwMode="auto">
            <a:xfrm>
              <a:off x="1875" y="220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0" name="Group 32"/>
          <p:cNvGrpSpPr>
            <a:grpSpLocks/>
          </p:cNvGrpSpPr>
          <p:nvPr/>
        </p:nvGrpSpPr>
        <p:grpSpPr bwMode="auto">
          <a:xfrm>
            <a:off x="3695700" y="1773238"/>
            <a:ext cx="4908550" cy="3148012"/>
            <a:chOff x="2328" y="1117"/>
            <a:chExt cx="3092" cy="1983"/>
          </a:xfrm>
        </p:grpSpPr>
        <p:sp>
          <p:nvSpPr>
            <p:cNvPr id="26656" name="Line 33"/>
            <p:cNvSpPr>
              <a:spLocks noChangeShapeType="1"/>
            </p:cNvSpPr>
            <p:nvPr/>
          </p:nvSpPr>
          <p:spPr bwMode="auto">
            <a:xfrm>
              <a:off x="2328" y="170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7" name="Line 34"/>
            <p:cNvSpPr>
              <a:spLocks noChangeShapeType="1"/>
            </p:cNvSpPr>
            <p:nvPr/>
          </p:nvSpPr>
          <p:spPr bwMode="auto">
            <a:xfrm>
              <a:off x="2328" y="2795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6658" name="Group 35"/>
            <p:cNvGrpSpPr>
              <a:grpSpLocks/>
            </p:cNvGrpSpPr>
            <p:nvPr/>
          </p:nvGrpSpPr>
          <p:grpSpPr bwMode="auto">
            <a:xfrm>
              <a:off x="2691" y="1117"/>
              <a:ext cx="1315" cy="940"/>
              <a:chOff x="839" y="1026"/>
              <a:chExt cx="1315" cy="940"/>
            </a:xfrm>
          </p:grpSpPr>
          <p:sp>
            <p:nvSpPr>
              <p:cNvPr id="57380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321" y="1133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680" name="AutoShape 37"/>
              <p:cNvSpPr>
                <a:spLocks noChangeArrowheads="1"/>
              </p:cNvSpPr>
              <p:nvPr/>
            </p:nvSpPr>
            <p:spPr bwMode="auto">
              <a:xfrm>
                <a:off x="1791" y="1162"/>
                <a:ext cx="136" cy="182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81" name="Arc 38"/>
              <p:cNvSpPr>
                <a:spLocks/>
              </p:cNvSpPr>
              <p:nvPr/>
            </p:nvSpPr>
            <p:spPr bwMode="auto">
              <a:xfrm flipH="1" flipV="1">
                <a:off x="839" y="1026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82" name="Oval 39"/>
              <p:cNvSpPr>
                <a:spLocks noChangeArrowheads="1"/>
              </p:cNvSpPr>
              <p:nvPr/>
            </p:nvSpPr>
            <p:spPr bwMode="auto">
              <a:xfrm>
                <a:off x="1882" y="1435"/>
                <a:ext cx="45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683" name="Group 40"/>
              <p:cNvGrpSpPr>
                <a:grpSpLocks/>
              </p:cNvGrpSpPr>
              <p:nvPr/>
            </p:nvGrpSpPr>
            <p:grpSpPr bwMode="auto">
              <a:xfrm>
                <a:off x="2064" y="1434"/>
                <a:ext cx="90" cy="136"/>
                <a:chOff x="1429" y="2568"/>
                <a:chExt cx="90" cy="136"/>
              </a:xfrm>
            </p:grpSpPr>
            <p:sp>
              <p:nvSpPr>
                <p:cNvPr id="2668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8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6659" name="Group 43"/>
            <p:cNvGrpSpPr>
              <a:grpSpLocks/>
            </p:cNvGrpSpPr>
            <p:nvPr/>
          </p:nvGrpSpPr>
          <p:grpSpPr bwMode="auto">
            <a:xfrm>
              <a:off x="2692" y="2160"/>
              <a:ext cx="1315" cy="940"/>
              <a:chOff x="2518" y="2568"/>
              <a:chExt cx="1315" cy="940"/>
            </a:xfrm>
          </p:grpSpPr>
          <p:grpSp>
            <p:nvGrpSpPr>
              <p:cNvPr id="26670" name="Group 44"/>
              <p:cNvGrpSpPr>
                <a:grpSpLocks/>
              </p:cNvGrpSpPr>
              <p:nvPr/>
            </p:nvGrpSpPr>
            <p:grpSpPr bwMode="auto">
              <a:xfrm>
                <a:off x="2518" y="2568"/>
                <a:ext cx="1315" cy="940"/>
                <a:chOff x="793" y="1933"/>
                <a:chExt cx="1315" cy="940"/>
              </a:xfrm>
            </p:grpSpPr>
            <p:sp>
              <p:nvSpPr>
                <p:cNvPr id="57389" name="PubChord"/>
                <p:cNvSpPr>
                  <a:spLocks noEditPoints="1" noChangeArrowheads="1"/>
                </p:cNvSpPr>
                <p:nvPr/>
              </p:nvSpPr>
              <p:spPr bwMode="auto">
                <a:xfrm rot="7572433">
                  <a:off x="1275" y="2041"/>
                  <a:ext cx="713" cy="952"/>
                </a:xfrm>
                <a:custGeom>
                  <a:avLst/>
                  <a:gdLst>
                    <a:gd name="G0" fmla="+- 0 0 0"/>
                    <a:gd name="G1" fmla="sin 10800 14745600"/>
                    <a:gd name="G2" fmla="cos 10800 14745600"/>
                    <a:gd name="G3" fmla="sin 10800 2949120"/>
                    <a:gd name="G4" fmla="cos 10800 2949120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G10" fmla="+/ G5 G7 2"/>
                    <a:gd name="G11" fmla="+/ G6 G8 2"/>
                    <a:gd name="T0" fmla="*/ 3163 w 21600"/>
                    <a:gd name="T1" fmla="*/ 3163 h 21600"/>
                    <a:gd name="T2" fmla="*/ 10799 w 21600"/>
                    <a:gd name="T3" fmla="*/ 10799 h 21600"/>
                    <a:gd name="T4" fmla="*/ 18436 w 21600"/>
                    <a:gd name="T5" fmla="*/ 18436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3163" y="3163"/>
                      </a:moveTo>
                      <a:cubicBezTo>
                        <a:pt x="1137" y="5188"/>
                        <a:pt x="0" y="7935"/>
                        <a:pt x="0" y="10799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3664" y="21600"/>
                        <a:pt x="16411" y="20462"/>
                        <a:pt x="18436" y="184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6673" name="AutoShape 46"/>
                <p:cNvSpPr>
                  <a:spLocks noChangeArrowheads="1"/>
                </p:cNvSpPr>
                <p:nvPr/>
              </p:nvSpPr>
              <p:spPr bwMode="auto">
                <a:xfrm>
                  <a:off x="1745" y="2069"/>
                  <a:ext cx="136" cy="182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674" name="Arc 47"/>
                <p:cNvSpPr>
                  <a:spLocks/>
                </p:cNvSpPr>
                <p:nvPr/>
              </p:nvSpPr>
              <p:spPr bwMode="auto">
                <a:xfrm flipH="1" flipV="1">
                  <a:off x="793" y="1933"/>
                  <a:ext cx="408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675" name="Oval 48"/>
                <p:cNvSpPr>
                  <a:spLocks noChangeArrowheads="1"/>
                </p:cNvSpPr>
                <p:nvPr/>
              </p:nvSpPr>
              <p:spPr bwMode="auto">
                <a:xfrm>
                  <a:off x="1836" y="234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6676" name="Group 49"/>
                <p:cNvGrpSpPr>
                  <a:grpSpLocks/>
                </p:cNvGrpSpPr>
                <p:nvPr/>
              </p:nvGrpSpPr>
              <p:grpSpPr bwMode="auto">
                <a:xfrm>
                  <a:off x="2018" y="2341"/>
                  <a:ext cx="90" cy="136"/>
                  <a:chOff x="1429" y="2568"/>
                  <a:chExt cx="90" cy="136"/>
                </a:xfrm>
              </p:grpSpPr>
              <p:sp>
                <p:nvSpPr>
                  <p:cNvPr id="26677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9" y="2568"/>
                    <a:ext cx="9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678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9" y="2568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6671" name="Rectangle 52"/>
              <p:cNvSpPr>
                <a:spLocks noChangeArrowheads="1"/>
              </p:cNvSpPr>
              <p:nvPr/>
            </p:nvSpPr>
            <p:spPr bwMode="auto">
              <a:xfrm>
                <a:off x="3107" y="2886"/>
                <a:ext cx="272" cy="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6660" name="Text Box 53"/>
            <p:cNvSpPr txBox="1">
              <a:spLocks noChangeArrowheads="1"/>
            </p:cNvSpPr>
            <p:nvPr/>
          </p:nvSpPr>
          <p:spPr bwMode="auto">
            <a:xfrm>
              <a:off x="2374" y="1842"/>
              <a:ext cx="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Skin Graft</a:t>
              </a:r>
            </a:p>
          </p:txBody>
        </p:sp>
        <p:grpSp>
          <p:nvGrpSpPr>
            <p:cNvPr id="26661" name="Group 54"/>
            <p:cNvGrpSpPr>
              <a:grpSpLocks/>
            </p:cNvGrpSpPr>
            <p:nvPr/>
          </p:nvGrpSpPr>
          <p:grpSpPr bwMode="auto">
            <a:xfrm>
              <a:off x="3281" y="1706"/>
              <a:ext cx="272" cy="499"/>
              <a:chOff x="3107" y="1933"/>
              <a:chExt cx="272" cy="499"/>
            </a:xfrm>
          </p:grpSpPr>
          <p:sp>
            <p:nvSpPr>
              <p:cNvPr id="26668" name="Rectangle 55"/>
              <p:cNvSpPr>
                <a:spLocks noChangeArrowheads="1"/>
              </p:cNvSpPr>
              <p:nvPr/>
            </p:nvSpPr>
            <p:spPr bwMode="auto">
              <a:xfrm>
                <a:off x="3107" y="2069"/>
                <a:ext cx="272" cy="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69" name="Line 56"/>
              <p:cNvSpPr>
                <a:spLocks noChangeShapeType="1"/>
              </p:cNvSpPr>
              <p:nvPr/>
            </p:nvSpPr>
            <p:spPr bwMode="auto">
              <a:xfrm>
                <a:off x="3243" y="1933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662" name="Text Box 57"/>
            <p:cNvSpPr txBox="1">
              <a:spLocks noChangeArrowheads="1"/>
            </p:cNvSpPr>
            <p:nvPr/>
          </p:nvSpPr>
          <p:spPr bwMode="auto">
            <a:xfrm>
              <a:off x="3243" y="2840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Adult</a:t>
              </a:r>
            </a:p>
          </p:txBody>
        </p:sp>
        <p:sp>
          <p:nvSpPr>
            <p:cNvPr id="26663" name="Text Box 58"/>
            <p:cNvSpPr txBox="1">
              <a:spLocks noChangeArrowheads="1"/>
            </p:cNvSpPr>
            <p:nvPr/>
          </p:nvSpPr>
          <p:spPr bwMode="auto">
            <a:xfrm>
              <a:off x="4448" y="244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GB" sz="1800">
                <a:solidFill>
                  <a:schemeClr val="tx1"/>
                </a:solidFill>
              </a:endParaRPr>
            </a:p>
          </p:txBody>
        </p:sp>
        <p:grpSp>
          <p:nvGrpSpPr>
            <p:cNvPr id="26664" name="Group 59"/>
            <p:cNvGrpSpPr>
              <a:grpSpLocks/>
            </p:cNvGrpSpPr>
            <p:nvPr/>
          </p:nvGrpSpPr>
          <p:grpSpPr bwMode="auto">
            <a:xfrm rot="-1957939">
              <a:off x="4335" y="2298"/>
              <a:ext cx="479" cy="251"/>
              <a:chOff x="4513" y="2251"/>
              <a:chExt cx="317" cy="227"/>
            </a:xfrm>
          </p:grpSpPr>
          <p:sp>
            <p:nvSpPr>
              <p:cNvPr id="26666" name="Line 60"/>
              <p:cNvSpPr>
                <a:spLocks noChangeShapeType="1"/>
              </p:cNvSpPr>
              <p:nvPr/>
            </p:nvSpPr>
            <p:spPr bwMode="auto">
              <a:xfrm flipV="1">
                <a:off x="4513" y="2251"/>
                <a:ext cx="317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67" name="Line 61"/>
              <p:cNvSpPr>
                <a:spLocks noChangeShapeType="1"/>
              </p:cNvSpPr>
              <p:nvPr/>
            </p:nvSpPr>
            <p:spPr bwMode="auto">
              <a:xfrm flipV="1">
                <a:off x="4513" y="2341"/>
                <a:ext cx="0" cy="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665" name="Text Box 62"/>
            <p:cNvSpPr txBox="1">
              <a:spLocks noChangeArrowheads="1"/>
            </p:cNvSpPr>
            <p:nvPr/>
          </p:nvSpPr>
          <p:spPr bwMode="auto">
            <a:xfrm>
              <a:off x="4720" y="2309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accepted</a:t>
              </a:r>
            </a:p>
          </p:txBody>
        </p:sp>
      </p:grpSp>
      <p:grpSp>
        <p:nvGrpSpPr>
          <p:cNvPr id="26631" name="Group 88"/>
          <p:cNvGrpSpPr>
            <a:grpSpLocks/>
          </p:cNvGrpSpPr>
          <p:nvPr/>
        </p:nvGrpSpPr>
        <p:grpSpPr bwMode="auto">
          <a:xfrm>
            <a:off x="1247775" y="4941888"/>
            <a:ext cx="7242175" cy="1662112"/>
            <a:chOff x="786" y="3113"/>
            <a:chExt cx="4562" cy="1047"/>
          </a:xfrm>
        </p:grpSpPr>
        <p:grpSp>
          <p:nvGrpSpPr>
            <p:cNvPr id="26632" name="Group 64"/>
            <p:cNvGrpSpPr>
              <a:grpSpLocks/>
            </p:cNvGrpSpPr>
            <p:nvPr/>
          </p:nvGrpSpPr>
          <p:grpSpPr bwMode="auto">
            <a:xfrm>
              <a:off x="786" y="3113"/>
              <a:ext cx="1315" cy="940"/>
              <a:chOff x="793" y="1933"/>
              <a:chExt cx="1315" cy="940"/>
            </a:xfrm>
          </p:grpSpPr>
          <p:sp>
            <p:nvSpPr>
              <p:cNvPr id="57409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275" y="2040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650" name="AutoShape 66"/>
              <p:cNvSpPr>
                <a:spLocks noChangeArrowheads="1"/>
              </p:cNvSpPr>
              <p:nvPr/>
            </p:nvSpPr>
            <p:spPr bwMode="auto">
              <a:xfrm>
                <a:off x="1745" y="2069"/>
                <a:ext cx="136" cy="182"/>
              </a:xfrm>
              <a:prstGeom prst="flowChartExtra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1" name="Arc 67"/>
              <p:cNvSpPr>
                <a:spLocks/>
              </p:cNvSpPr>
              <p:nvPr/>
            </p:nvSpPr>
            <p:spPr bwMode="auto">
              <a:xfrm flipH="1" flipV="1">
                <a:off x="793" y="1933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2" name="Oval 68"/>
              <p:cNvSpPr>
                <a:spLocks noChangeArrowheads="1"/>
              </p:cNvSpPr>
              <p:nvPr/>
            </p:nvSpPr>
            <p:spPr bwMode="auto">
              <a:xfrm>
                <a:off x="1836" y="234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653" name="Group 69"/>
              <p:cNvGrpSpPr>
                <a:grpSpLocks/>
              </p:cNvGrpSpPr>
              <p:nvPr/>
            </p:nvGrpSpPr>
            <p:grpSpPr bwMode="auto">
              <a:xfrm>
                <a:off x="2018" y="2341"/>
                <a:ext cx="90" cy="136"/>
                <a:chOff x="1429" y="2568"/>
                <a:chExt cx="90" cy="136"/>
              </a:xfrm>
            </p:grpSpPr>
            <p:sp>
              <p:nvSpPr>
                <p:cNvPr id="26654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5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33" name="Text Box 72"/>
            <p:cNvSpPr txBox="1">
              <a:spLocks noChangeArrowheads="1"/>
            </p:cNvSpPr>
            <p:nvPr/>
          </p:nvSpPr>
          <p:spPr bwMode="auto">
            <a:xfrm>
              <a:off x="1338" y="3793"/>
              <a:ext cx="5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000" b="1">
                  <a:solidFill>
                    <a:schemeClr val="tx1"/>
                  </a:solidFill>
                </a:rPr>
                <a:t>Adult</a:t>
              </a:r>
            </a:p>
          </p:txBody>
        </p:sp>
        <p:sp>
          <p:nvSpPr>
            <p:cNvPr id="26634" name="Line 73"/>
            <p:cNvSpPr>
              <a:spLocks noChangeShapeType="1"/>
            </p:cNvSpPr>
            <p:nvPr/>
          </p:nvSpPr>
          <p:spPr bwMode="auto">
            <a:xfrm>
              <a:off x="2328" y="3475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6635" name="Group 74"/>
            <p:cNvGrpSpPr>
              <a:grpSpLocks/>
            </p:cNvGrpSpPr>
            <p:nvPr/>
          </p:nvGrpSpPr>
          <p:grpSpPr bwMode="auto">
            <a:xfrm>
              <a:off x="2691" y="3113"/>
              <a:ext cx="1315" cy="940"/>
              <a:chOff x="793" y="1933"/>
              <a:chExt cx="1315" cy="940"/>
            </a:xfrm>
          </p:grpSpPr>
          <p:sp>
            <p:nvSpPr>
              <p:cNvPr id="57419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275" y="2040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643" name="AutoShape 76"/>
              <p:cNvSpPr>
                <a:spLocks noChangeArrowheads="1"/>
              </p:cNvSpPr>
              <p:nvPr/>
            </p:nvSpPr>
            <p:spPr bwMode="auto">
              <a:xfrm>
                <a:off x="1745" y="2069"/>
                <a:ext cx="136" cy="182"/>
              </a:xfrm>
              <a:prstGeom prst="flowChartExtra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44" name="Arc 77"/>
              <p:cNvSpPr>
                <a:spLocks/>
              </p:cNvSpPr>
              <p:nvPr/>
            </p:nvSpPr>
            <p:spPr bwMode="auto">
              <a:xfrm flipH="1" flipV="1">
                <a:off x="793" y="1933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45" name="Oval 78"/>
              <p:cNvSpPr>
                <a:spLocks noChangeArrowheads="1"/>
              </p:cNvSpPr>
              <p:nvPr/>
            </p:nvSpPr>
            <p:spPr bwMode="auto">
              <a:xfrm>
                <a:off x="1836" y="234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646" name="Group 79"/>
              <p:cNvGrpSpPr>
                <a:grpSpLocks/>
              </p:cNvGrpSpPr>
              <p:nvPr/>
            </p:nvGrpSpPr>
            <p:grpSpPr bwMode="auto">
              <a:xfrm>
                <a:off x="2018" y="2341"/>
                <a:ext cx="90" cy="136"/>
                <a:chOff x="1429" y="2568"/>
                <a:chExt cx="90" cy="136"/>
              </a:xfrm>
            </p:grpSpPr>
            <p:sp>
              <p:nvSpPr>
                <p:cNvPr id="26647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48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36" name="AutoShape 82"/>
            <p:cNvSpPr>
              <a:spLocks noChangeArrowheads="1"/>
            </p:cNvSpPr>
            <p:nvPr/>
          </p:nvSpPr>
          <p:spPr bwMode="auto">
            <a:xfrm rot="-755114">
              <a:off x="3326" y="3566"/>
              <a:ext cx="262" cy="309"/>
            </a:xfrm>
            <a:prstGeom prst="downArrowCallout">
              <a:avLst>
                <a:gd name="adj1" fmla="val 25000"/>
                <a:gd name="adj2" fmla="val 25000"/>
                <a:gd name="adj3" fmla="val 19656"/>
                <a:gd name="adj4" fmla="val 6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6637" name="Group 83"/>
            <p:cNvGrpSpPr>
              <a:grpSpLocks/>
            </p:cNvGrpSpPr>
            <p:nvPr/>
          </p:nvGrpSpPr>
          <p:grpSpPr bwMode="auto">
            <a:xfrm rot="-741016">
              <a:off x="4333" y="3288"/>
              <a:ext cx="408" cy="454"/>
              <a:chOff x="4105" y="3203"/>
              <a:chExt cx="363" cy="363"/>
            </a:xfrm>
          </p:grpSpPr>
          <p:sp>
            <p:nvSpPr>
              <p:cNvPr id="26640" name="Line 84"/>
              <p:cNvSpPr>
                <a:spLocks noChangeShapeType="1"/>
              </p:cNvSpPr>
              <p:nvPr/>
            </p:nvSpPr>
            <p:spPr bwMode="auto">
              <a:xfrm>
                <a:off x="4150" y="3203"/>
                <a:ext cx="227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41" name="Line 85"/>
              <p:cNvSpPr>
                <a:spLocks noChangeShapeType="1"/>
              </p:cNvSpPr>
              <p:nvPr/>
            </p:nvSpPr>
            <p:spPr bwMode="auto">
              <a:xfrm flipV="1">
                <a:off x="4105" y="3249"/>
                <a:ext cx="363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638" name="Text Box 86"/>
            <p:cNvSpPr txBox="1">
              <a:spLocks noChangeArrowheads="1"/>
            </p:cNvSpPr>
            <p:nvPr/>
          </p:nvSpPr>
          <p:spPr bwMode="auto">
            <a:xfrm>
              <a:off x="4720" y="3352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rejected</a:t>
              </a:r>
            </a:p>
          </p:txBody>
        </p:sp>
        <p:sp>
          <p:nvSpPr>
            <p:cNvPr id="26639" name="Text Box 87"/>
            <p:cNvSpPr txBox="1">
              <a:spLocks noChangeArrowheads="1"/>
            </p:cNvSpPr>
            <p:nvPr/>
          </p:nvSpPr>
          <p:spPr bwMode="auto">
            <a:xfrm>
              <a:off x="3334" y="3929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Adult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EAA44F5-BAF1-4AFA-97E0-280726FFD8D3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Evidence 3: tolerance has specificity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435600" y="30686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1320800" y="2139950"/>
            <a:ext cx="2087563" cy="1492250"/>
            <a:chOff x="839" y="1026"/>
            <a:chExt cx="1315" cy="940"/>
          </a:xfrm>
        </p:grpSpPr>
        <p:sp>
          <p:nvSpPr>
            <p:cNvPr id="58374" name="PubChord"/>
            <p:cNvSpPr>
              <a:spLocks noEditPoints="1" noChangeArrowheads="1"/>
            </p:cNvSpPr>
            <p:nvPr/>
          </p:nvSpPr>
          <p:spPr bwMode="auto">
            <a:xfrm rot="7572433">
              <a:off x="1321" y="1134"/>
              <a:ext cx="713" cy="95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99" name="AutoShape 7"/>
            <p:cNvSpPr>
              <a:spLocks noChangeArrowheads="1"/>
            </p:cNvSpPr>
            <p:nvPr/>
          </p:nvSpPr>
          <p:spPr bwMode="auto">
            <a:xfrm>
              <a:off x="1791" y="1162"/>
              <a:ext cx="136" cy="182"/>
            </a:xfrm>
            <a:prstGeom prst="flowChartExtra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0" name="Arc 8"/>
            <p:cNvSpPr>
              <a:spLocks/>
            </p:cNvSpPr>
            <p:nvPr/>
          </p:nvSpPr>
          <p:spPr bwMode="auto">
            <a:xfrm flipH="1" flipV="1">
              <a:off x="839" y="1026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1" name="Oval 9"/>
            <p:cNvSpPr>
              <a:spLocks noChangeArrowheads="1"/>
            </p:cNvSpPr>
            <p:nvPr/>
          </p:nvSpPr>
          <p:spPr bwMode="auto">
            <a:xfrm>
              <a:off x="1882" y="1435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702" name="Group 10"/>
            <p:cNvGrpSpPr>
              <a:grpSpLocks/>
            </p:cNvGrpSpPr>
            <p:nvPr/>
          </p:nvGrpSpPr>
          <p:grpSpPr bwMode="auto">
            <a:xfrm>
              <a:off x="2064" y="1434"/>
              <a:ext cx="90" cy="136"/>
              <a:chOff x="1429" y="2568"/>
              <a:chExt cx="90" cy="136"/>
            </a:xfrm>
          </p:grpSpPr>
          <p:sp>
            <p:nvSpPr>
              <p:cNvPr id="27703" name="Line 11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04" name="Line 12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7654" name="Group 13"/>
          <p:cNvGrpSpPr>
            <a:grpSpLocks/>
          </p:cNvGrpSpPr>
          <p:nvPr/>
        </p:nvGrpSpPr>
        <p:grpSpPr bwMode="auto">
          <a:xfrm>
            <a:off x="1247775" y="3795713"/>
            <a:ext cx="2087563" cy="1492250"/>
            <a:chOff x="793" y="1933"/>
            <a:chExt cx="1315" cy="940"/>
          </a:xfrm>
        </p:grpSpPr>
        <p:sp>
          <p:nvSpPr>
            <p:cNvPr id="58382" name="PubChord"/>
            <p:cNvSpPr>
              <a:spLocks noEditPoints="1" noChangeArrowheads="1"/>
            </p:cNvSpPr>
            <p:nvPr/>
          </p:nvSpPr>
          <p:spPr bwMode="auto">
            <a:xfrm rot="7572433">
              <a:off x="1275" y="2040"/>
              <a:ext cx="713" cy="95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92" name="AutoShape 15"/>
            <p:cNvSpPr>
              <a:spLocks noChangeArrowheads="1"/>
            </p:cNvSpPr>
            <p:nvPr/>
          </p:nvSpPr>
          <p:spPr bwMode="auto">
            <a:xfrm>
              <a:off x="1745" y="2069"/>
              <a:ext cx="136" cy="182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3" name="Arc 16"/>
            <p:cNvSpPr>
              <a:spLocks/>
            </p:cNvSpPr>
            <p:nvPr/>
          </p:nvSpPr>
          <p:spPr bwMode="auto">
            <a:xfrm flipH="1" flipV="1">
              <a:off x="793" y="1933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4" name="Oval 17"/>
            <p:cNvSpPr>
              <a:spLocks noChangeArrowheads="1"/>
            </p:cNvSpPr>
            <p:nvPr/>
          </p:nvSpPr>
          <p:spPr bwMode="auto">
            <a:xfrm>
              <a:off x="1836" y="234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95" name="Group 18"/>
            <p:cNvGrpSpPr>
              <a:grpSpLocks/>
            </p:cNvGrpSpPr>
            <p:nvPr/>
          </p:nvGrpSpPr>
          <p:grpSpPr bwMode="auto">
            <a:xfrm>
              <a:off x="2018" y="2341"/>
              <a:ext cx="90" cy="136"/>
              <a:chOff x="1429" y="2568"/>
              <a:chExt cx="90" cy="136"/>
            </a:xfrm>
          </p:grpSpPr>
          <p:sp>
            <p:nvSpPr>
              <p:cNvPr id="27696" name="Line 19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7" name="Line 20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655" name="Line 21"/>
          <p:cNvSpPr>
            <a:spLocks noChangeShapeType="1"/>
          </p:cNvSpPr>
          <p:nvPr/>
        </p:nvSpPr>
        <p:spPr bwMode="auto">
          <a:xfrm>
            <a:off x="2687638" y="300355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56" name="Text Box 22"/>
          <p:cNvSpPr txBox="1">
            <a:spLocks noChangeArrowheads="1"/>
          </p:cNvSpPr>
          <p:nvPr/>
        </p:nvSpPr>
        <p:spPr bwMode="auto">
          <a:xfrm>
            <a:off x="407988" y="3148013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Spleen and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Bone marrow cells</a:t>
            </a:r>
          </a:p>
        </p:txBody>
      </p:sp>
      <p:sp>
        <p:nvSpPr>
          <p:cNvPr id="27657" name="Text Box 23"/>
          <p:cNvSpPr txBox="1">
            <a:spLocks noChangeArrowheads="1"/>
          </p:cNvSpPr>
          <p:nvPr/>
        </p:nvSpPr>
        <p:spPr bwMode="auto">
          <a:xfrm>
            <a:off x="455613" y="18446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b="1">
                <a:solidFill>
                  <a:schemeClr val="tx1"/>
                </a:solidFill>
              </a:rPr>
              <a:t>Donor</a:t>
            </a:r>
          </a:p>
        </p:txBody>
      </p:sp>
      <p:sp>
        <p:nvSpPr>
          <p:cNvPr id="27658" name="Oval 24"/>
          <p:cNvSpPr>
            <a:spLocks noChangeArrowheads="1"/>
          </p:cNvSpPr>
          <p:nvPr/>
        </p:nvSpPr>
        <p:spPr bwMode="auto">
          <a:xfrm>
            <a:off x="2400300" y="321945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9" name="Oval 25"/>
          <p:cNvSpPr>
            <a:spLocks noChangeArrowheads="1"/>
          </p:cNvSpPr>
          <p:nvPr/>
        </p:nvSpPr>
        <p:spPr bwMode="auto">
          <a:xfrm>
            <a:off x="2832100" y="321945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0" name="Oval 26"/>
          <p:cNvSpPr>
            <a:spLocks noChangeArrowheads="1"/>
          </p:cNvSpPr>
          <p:nvPr/>
        </p:nvSpPr>
        <p:spPr bwMode="auto">
          <a:xfrm>
            <a:off x="2471738" y="343535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1" name="Oval 27"/>
          <p:cNvSpPr>
            <a:spLocks noChangeArrowheads="1"/>
          </p:cNvSpPr>
          <p:nvPr/>
        </p:nvSpPr>
        <p:spPr bwMode="auto">
          <a:xfrm>
            <a:off x="3048000" y="35083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2" name="Oval 28"/>
          <p:cNvSpPr>
            <a:spLocks noChangeArrowheads="1"/>
          </p:cNvSpPr>
          <p:nvPr/>
        </p:nvSpPr>
        <p:spPr bwMode="auto">
          <a:xfrm>
            <a:off x="2760663" y="35083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3" name="Oval 29"/>
          <p:cNvSpPr>
            <a:spLocks noChangeArrowheads="1"/>
          </p:cNvSpPr>
          <p:nvPr/>
        </p:nvSpPr>
        <p:spPr bwMode="auto">
          <a:xfrm>
            <a:off x="2976563" y="386715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4" name="Line 30"/>
          <p:cNvSpPr>
            <a:spLocks noChangeShapeType="1"/>
          </p:cNvSpPr>
          <p:nvPr/>
        </p:nvSpPr>
        <p:spPr bwMode="auto">
          <a:xfrm>
            <a:off x="3695700" y="30876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65" name="Line 31"/>
          <p:cNvSpPr>
            <a:spLocks noChangeShapeType="1"/>
          </p:cNvSpPr>
          <p:nvPr/>
        </p:nvSpPr>
        <p:spPr bwMode="auto">
          <a:xfrm>
            <a:off x="3695700" y="48164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7666" name="Group 32"/>
          <p:cNvGrpSpPr>
            <a:grpSpLocks/>
          </p:cNvGrpSpPr>
          <p:nvPr/>
        </p:nvGrpSpPr>
        <p:grpSpPr bwMode="auto">
          <a:xfrm>
            <a:off x="4271963" y="2152650"/>
            <a:ext cx="2087562" cy="1492250"/>
            <a:chOff x="839" y="1026"/>
            <a:chExt cx="1315" cy="940"/>
          </a:xfrm>
        </p:grpSpPr>
        <p:sp>
          <p:nvSpPr>
            <p:cNvPr id="58401" name="PubChord"/>
            <p:cNvSpPr>
              <a:spLocks noEditPoints="1" noChangeArrowheads="1"/>
            </p:cNvSpPr>
            <p:nvPr/>
          </p:nvSpPr>
          <p:spPr bwMode="auto">
            <a:xfrm rot="7572433">
              <a:off x="1321" y="1134"/>
              <a:ext cx="713" cy="95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85" name="AutoShape 34"/>
            <p:cNvSpPr>
              <a:spLocks noChangeArrowheads="1"/>
            </p:cNvSpPr>
            <p:nvPr/>
          </p:nvSpPr>
          <p:spPr bwMode="auto">
            <a:xfrm>
              <a:off x="1791" y="1162"/>
              <a:ext cx="136" cy="182"/>
            </a:xfrm>
            <a:prstGeom prst="flowChartExtra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6" name="Arc 35"/>
            <p:cNvSpPr>
              <a:spLocks/>
            </p:cNvSpPr>
            <p:nvPr/>
          </p:nvSpPr>
          <p:spPr bwMode="auto">
            <a:xfrm flipH="1" flipV="1">
              <a:off x="839" y="1026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7" name="Oval 36"/>
            <p:cNvSpPr>
              <a:spLocks noChangeArrowheads="1"/>
            </p:cNvSpPr>
            <p:nvPr/>
          </p:nvSpPr>
          <p:spPr bwMode="auto">
            <a:xfrm>
              <a:off x="1882" y="1435"/>
              <a:ext cx="45" cy="45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88" name="Group 37"/>
            <p:cNvGrpSpPr>
              <a:grpSpLocks/>
            </p:cNvGrpSpPr>
            <p:nvPr/>
          </p:nvGrpSpPr>
          <p:grpSpPr bwMode="auto">
            <a:xfrm>
              <a:off x="2064" y="1434"/>
              <a:ext cx="90" cy="136"/>
              <a:chOff x="1429" y="2568"/>
              <a:chExt cx="90" cy="136"/>
            </a:xfrm>
          </p:grpSpPr>
          <p:sp>
            <p:nvSpPr>
              <p:cNvPr id="27689" name="Line 38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0" name="Line 39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7667" name="Group 40"/>
          <p:cNvGrpSpPr>
            <a:grpSpLocks/>
          </p:cNvGrpSpPr>
          <p:nvPr/>
        </p:nvGrpSpPr>
        <p:grpSpPr bwMode="auto">
          <a:xfrm>
            <a:off x="4273550" y="3808413"/>
            <a:ext cx="2087563" cy="1492250"/>
            <a:chOff x="793" y="1933"/>
            <a:chExt cx="1315" cy="940"/>
          </a:xfrm>
        </p:grpSpPr>
        <p:sp>
          <p:nvSpPr>
            <p:cNvPr id="58409" name="PubChord"/>
            <p:cNvSpPr>
              <a:spLocks noEditPoints="1" noChangeArrowheads="1"/>
            </p:cNvSpPr>
            <p:nvPr/>
          </p:nvSpPr>
          <p:spPr bwMode="auto">
            <a:xfrm rot="7572433">
              <a:off x="1275" y="2040"/>
              <a:ext cx="713" cy="95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78" name="AutoShape 42"/>
            <p:cNvSpPr>
              <a:spLocks noChangeArrowheads="1"/>
            </p:cNvSpPr>
            <p:nvPr/>
          </p:nvSpPr>
          <p:spPr bwMode="auto">
            <a:xfrm>
              <a:off x="1745" y="2069"/>
              <a:ext cx="136" cy="182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9" name="Arc 43"/>
            <p:cNvSpPr>
              <a:spLocks/>
            </p:cNvSpPr>
            <p:nvPr/>
          </p:nvSpPr>
          <p:spPr bwMode="auto">
            <a:xfrm flipH="1" flipV="1">
              <a:off x="793" y="1933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0" name="Oval 44"/>
            <p:cNvSpPr>
              <a:spLocks noChangeArrowheads="1"/>
            </p:cNvSpPr>
            <p:nvPr/>
          </p:nvSpPr>
          <p:spPr bwMode="auto">
            <a:xfrm>
              <a:off x="1836" y="234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81" name="Group 45"/>
            <p:cNvGrpSpPr>
              <a:grpSpLocks/>
            </p:cNvGrpSpPr>
            <p:nvPr/>
          </p:nvGrpSpPr>
          <p:grpSpPr bwMode="auto">
            <a:xfrm>
              <a:off x="2018" y="2341"/>
              <a:ext cx="90" cy="136"/>
              <a:chOff x="1429" y="2568"/>
              <a:chExt cx="90" cy="136"/>
            </a:xfrm>
          </p:grpSpPr>
          <p:sp>
            <p:nvSpPr>
              <p:cNvPr id="27682" name="Line 46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83" name="Line 47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668" name="Text Box 49"/>
          <p:cNvSpPr txBox="1">
            <a:spLocks noChangeArrowheads="1"/>
          </p:cNvSpPr>
          <p:nvPr/>
        </p:nvSpPr>
        <p:spPr bwMode="auto">
          <a:xfrm>
            <a:off x="3768725" y="330358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Skin Graft</a:t>
            </a:r>
          </a:p>
        </p:txBody>
      </p:sp>
      <p:sp>
        <p:nvSpPr>
          <p:cNvPr id="27669" name="Text Box 50"/>
          <p:cNvSpPr txBox="1">
            <a:spLocks noChangeArrowheads="1"/>
          </p:cNvSpPr>
          <p:nvPr/>
        </p:nvSpPr>
        <p:spPr bwMode="auto">
          <a:xfrm>
            <a:off x="5148263" y="48879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Adult</a:t>
            </a:r>
          </a:p>
        </p:txBody>
      </p:sp>
      <p:sp>
        <p:nvSpPr>
          <p:cNvPr id="27670" name="Rectangle 51"/>
          <p:cNvSpPr>
            <a:spLocks noChangeArrowheads="1"/>
          </p:cNvSpPr>
          <p:nvPr/>
        </p:nvSpPr>
        <p:spPr bwMode="auto">
          <a:xfrm>
            <a:off x="5219700" y="3284538"/>
            <a:ext cx="431800" cy="35877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671" name="Group 52"/>
          <p:cNvGrpSpPr>
            <a:grpSpLocks/>
          </p:cNvGrpSpPr>
          <p:nvPr/>
        </p:nvGrpSpPr>
        <p:grpSpPr bwMode="auto">
          <a:xfrm>
            <a:off x="6804025" y="4005263"/>
            <a:ext cx="792163" cy="863600"/>
            <a:chOff x="4422" y="2523"/>
            <a:chExt cx="499" cy="544"/>
          </a:xfrm>
        </p:grpSpPr>
        <p:sp>
          <p:nvSpPr>
            <p:cNvPr id="27675" name="Line 53"/>
            <p:cNvSpPr>
              <a:spLocks noChangeShapeType="1"/>
            </p:cNvSpPr>
            <p:nvPr/>
          </p:nvSpPr>
          <p:spPr bwMode="auto">
            <a:xfrm>
              <a:off x="4468" y="2523"/>
              <a:ext cx="408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6" name="Line 54"/>
            <p:cNvSpPr>
              <a:spLocks noChangeShapeType="1"/>
            </p:cNvSpPr>
            <p:nvPr/>
          </p:nvSpPr>
          <p:spPr bwMode="auto">
            <a:xfrm flipH="1">
              <a:off x="4422" y="2523"/>
              <a:ext cx="499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672" name="Text Box 55"/>
          <p:cNvSpPr txBox="1">
            <a:spLocks noChangeArrowheads="1"/>
          </p:cNvSpPr>
          <p:nvPr/>
        </p:nvSpPr>
        <p:spPr bwMode="auto">
          <a:xfrm>
            <a:off x="7648575" y="416877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rejected</a:t>
            </a:r>
          </a:p>
        </p:txBody>
      </p:sp>
      <p:sp>
        <p:nvSpPr>
          <p:cNvPr id="27673" name="AutoShape 58"/>
          <p:cNvSpPr>
            <a:spLocks noChangeArrowheads="1"/>
          </p:cNvSpPr>
          <p:nvPr/>
        </p:nvSpPr>
        <p:spPr bwMode="auto">
          <a:xfrm rot="-755114">
            <a:off x="5257800" y="4419600"/>
            <a:ext cx="415925" cy="490538"/>
          </a:xfrm>
          <a:prstGeom prst="downArrowCallout">
            <a:avLst>
              <a:gd name="adj1" fmla="val 25000"/>
              <a:gd name="adj2" fmla="val 25000"/>
              <a:gd name="adj3" fmla="val 19657"/>
              <a:gd name="adj4" fmla="val 66667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4" name="Text Box 59"/>
          <p:cNvSpPr txBox="1">
            <a:spLocks noChangeArrowheads="1"/>
          </p:cNvSpPr>
          <p:nvPr/>
        </p:nvSpPr>
        <p:spPr bwMode="auto">
          <a:xfrm>
            <a:off x="2041525" y="4837113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Neonate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0895123-AD51-417A-816B-D83D1AC0B9E7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203575" y="431800"/>
            <a:ext cx="1987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3200">
                <a:solidFill>
                  <a:schemeClr val="accent2"/>
                </a:solidFill>
              </a:rPr>
              <a:t>Tolerance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7993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Defined as the acquired</a:t>
            </a:r>
            <a:r>
              <a:rPr lang="en-GB" sz="2400" b="1">
                <a:solidFill>
                  <a:schemeClr val="tx1"/>
                </a:solidFill>
              </a:rPr>
              <a:t> inability</a:t>
            </a:r>
            <a:r>
              <a:rPr lang="en-GB" sz="2400">
                <a:solidFill>
                  <a:schemeClr val="tx1"/>
                </a:solidFill>
              </a:rPr>
              <a:t> to respond to an antigenic stimulus</a:t>
            </a:r>
          </a:p>
          <a:p>
            <a:pPr eaLnBrk="1" hangingPunct="1">
              <a:spcBef>
                <a:spcPct val="0"/>
              </a:spcBef>
            </a:pPr>
            <a:endParaRPr lang="en-GB" sz="2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z="2400" b="1">
                <a:solidFill>
                  <a:schemeClr val="tx1"/>
                </a:solidFill>
              </a:rPr>
              <a:t>‘The 3 As’</a:t>
            </a:r>
          </a:p>
          <a:p>
            <a:pPr eaLnBrk="1" hangingPunct="1">
              <a:spcBef>
                <a:spcPct val="0"/>
              </a:spcBef>
            </a:pPr>
            <a:endParaRPr lang="en-GB" sz="24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</a:t>
            </a:r>
            <a:r>
              <a:rPr lang="en-GB" sz="2400" b="1">
                <a:solidFill>
                  <a:schemeClr val="tx1"/>
                </a:solidFill>
              </a:rPr>
              <a:t>Acquired</a:t>
            </a:r>
            <a:r>
              <a:rPr lang="en-GB" sz="2400">
                <a:solidFill>
                  <a:schemeClr val="tx1"/>
                </a:solidFill>
              </a:rPr>
              <a:t> -involves cells of  the acquired immune    system and is ‘learned’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GB" sz="2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</a:t>
            </a:r>
            <a:r>
              <a:rPr lang="en-GB" sz="2400" b="1">
                <a:solidFill>
                  <a:schemeClr val="tx1"/>
                </a:solidFill>
              </a:rPr>
              <a:t>Antigen specific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GB" sz="2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</a:t>
            </a:r>
            <a:r>
              <a:rPr lang="en-GB" sz="2400" b="1">
                <a:solidFill>
                  <a:schemeClr val="tx1"/>
                </a:solidFill>
              </a:rPr>
              <a:t>Active</a:t>
            </a:r>
            <a:r>
              <a:rPr lang="en-GB" sz="2400">
                <a:solidFill>
                  <a:schemeClr val="tx1"/>
                </a:solidFill>
              </a:rPr>
              <a:t> process in </a:t>
            </a:r>
            <a:r>
              <a:rPr lang="en-GB" sz="2400" b="1">
                <a:solidFill>
                  <a:schemeClr val="tx1"/>
                </a:solidFill>
              </a:rPr>
              <a:t>neonates,</a:t>
            </a:r>
            <a:r>
              <a:rPr lang="en-GB" sz="2400">
                <a:solidFill>
                  <a:schemeClr val="tx1"/>
                </a:solidFill>
              </a:rPr>
              <a:t> the effects of which are   maintained throughout life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042988" y="5445125"/>
            <a:ext cx="184150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GB" sz="2400">
              <a:solidFill>
                <a:schemeClr val="tx1"/>
              </a:solidFill>
            </a:endParaRPr>
          </a:p>
          <a:p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ACBDC922-DBAB-4637-A991-9DFA30159042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395288" y="1989138"/>
            <a:ext cx="8280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GB" sz="2400">
                <a:solidFill>
                  <a:srgbClr val="000099"/>
                </a:solidFill>
              </a:rPr>
              <a:t>Central tolerance</a:t>
            </a:r>
          </a:p>
          <a:p>
            <a:pPr marL="342900" indent="-342900"/>
            <a:endParaRPr lang="en-GB" sz="2400">
              <a:solidFill>
                <a:srgbClr val="000099"/>
              </a:solidFill>
            </a:endParaRPr>
          </a:p>
          <a:p>
            <a:pPr marL="342900" indent="-342900">
              <a:buFontTx/>
              <a:buChar char="•"/>
            </a:pPr>
            <a:r>
              <a:rPr lang="en-GB" sz="2400">
                <a:solidFill>
                  <a:srgbClr val="000099"/>
                </a:solidFill>
              </a:rPr>
              <a:t>Peripheral tolerance:</a:t>
            </a:r>
          </a:p>
          <a:p>
            <a:pPr marL="342900" indent="-342900"/>
            <a:r>
              <a:rPr lang="en-GB" sz="2400">
                <a:solidFill>
                  <a:srgbClr val="000099"/>
                </a:solidFill>
              </a:rPr>
              <a:t>		-anergy</a:t>
            </a:r>
          </a:p>
          <a:p>
            <a:pPr marL="342900" indent="-342900"/>
            <a:r>
              <a:rPr lang="en-GB" sz="2400">
                <a:solidFill>
                  <a:srgbClr val="000099"/>
                </a:solidFill>
              </a:rPr>
              <a:t>		-immune privilege (ignorance of antigen)</a:t>
            </a:r>
          </a:p>
          <a:p>
            <a:pPr marL="342900" indent="-342900"/>
            <a:r>
              <a:rPr lang="en-GB" sz="2400">
                <a:solidFill>
                  <a:srgbClr val="000099"/>
                </a:solidFill>
              </a:rPr>
              <a:t>		-regulation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835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2"/>
                </a:solidFill>
              </a:rPr>
              <a:t>How does self tolerance work and how does it fail?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684213" y="5084763"/>
            <a:ext cx="7781925" cy="904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Failure in one or more of these mechanisms may result </a:t>
            </a:r>
          </a:p>
          <a:p>
            <a:pPr algn="ctr"/>
            <a:r>
              <a:rPr lang="en-GB" sz="2400">
                <a:solidFill>
                  <a:srgbClr val="FF0000"/>
                </a:solidFill>
              </a:rPr>
              <a:t>in autoimmune disease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03213" y="1000125"/>
            <a:ext cx="7772400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Several mechanisms are involved in the generation and</a:t>
            </a:r>
          </a:p>
          <a:p>
            <a:r>
              <a:rPr lang="en-GB" sz="2400">
                <a:solidFill>
                  <a:schemeClr val="tx1"/>
                </a:solidFill>
              </a:rPr>
              <a:t>maintenance of the tolerant state: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3B12F9E-EF6C-474D-90C7-7DBAB43CA56E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8785225" cy="1143001"/>
          </a:xfrm>
        </p:spPr>
        <p:txBody>
          <a:bodyPr/>
          <a:lstStyle/>
          <a:p>
            <a:r>
              <a:rPr lang="en-GB" sz="2800" smtClean="0"/>
              <a:t/>
            </a:r>
            <a:br>
              <a:rPr lang="en-GB" sz="2800" smtClean="0"/>
            </a:br>
            <a:r>
              <a:rPr lang="en-GB" sz="2800" b="1" smtClean="0"/>
              <a:t>Central tolerance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771775" y="1196975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b="1">
                <a:solidFill>
                  <a:srgbClr val="0E207F"/>
                </a:solidFill>
              </a:rPr>
              <a:t>Lymphocyte development</a:t>
            </a:r>
          </a:p>
        </p:txBody>
      </p:sp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6227763" y="2060575"/>
            <a:ext cx="288925" cy="576263"/>
            <a:chOff x="3424" y="1389"/>
            <a:chExt cx="182" cy="363"/>
          </a:xfrm>
        </p:grpSpPr>
        <p:sp>
          <p:nvSpPr>
            <p:cNvPr id="31154" name="Oval 5"/>
            <p:cNvSpPr>
              <a:spLocks noChangeArrowheads="1"/>
            </p:cNvSpPr>
            <p:nvPr/>
          </p:nvSpPr>
          <p:spPr bwMode="auto">
            <a:xfrm>
              <a:off x="3424" y="1389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55" name="Oval 6"/>
            <p:cNvSpPr>
              <a:spLocks noChangeArrowheads="1"/>
            </p:cNvSpPr>
            <p:nvPr/>
          </p:nvSpPr>
          <p:spPr bwMode="auto">
            <a:xfrm>
              <a:off x="3424" y="1570"/>
              <a:ext cx="182" cy="18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56" name="Oval 7"/>
            <p:cNvSpPr>
              <a:spLocks noChangeArrowheads="1"/>
            </p:cNvSpPr>
            <p:nvPr/>
          </p:nvSpPr>
          <p:spPr bwMode="auto">
            <a:xfrm>
              <a:off x="3424" y="1616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57" name="Oval 8"/>
            <p:cNvSpPr>
              <a:spLocks noChangeArrowheads="1"/>
            </p:cNvSpPr>
            <p:nvPr/>
          </p:nvSpPr>
          <p:spPr bwMode="auto">
            <a:xfrm>
              <a:off x="3470" y="138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3255963" y="35210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0E207F"/>
                </a:solidFill>
              </a:rPr>
              <a:t>B-cells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1116013" y="1844675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0E207F"/>
                </a:solidFill>
              </a:rPr>
              <a:t>Pre B-Cells</a:t>
            </a:r>
          </a:p>
        </p:txBody>
      </p:sp>
      <p:grpSp>
        <p:nvGrpSpPr>
          <p:cNvPr id="30728" name="Group 11"/>
          <p:cNvGrpSpPr>
            <a:grpSpLocks/>
          </p:cNvGrpSpPr>
          <p:nvPr/>
        </p:nvGrpSpPr>
        <p:grpSpPr bwMode="auto">
          <a:xfrm>
            <a:off x="5076825" y="3068638"/>
            <a:ext cx="3565525" cy="3394075"/>
            <a:chOff x="3198" y="1946"/>
            <a:chExt cx="2246" cy="2138"/>
          </a:xfrm>
        </p:grpSpPr>
        <p:sp>
          <p:nvSpPr>
            <p:cNvPr id="31060" name="Freeform 12"/>
            <p:cNvSpPr>
              <a:spLocks/>
            </p:cNvSpPr>
            <p:nvPr/>
          </p:nvSpPr>
          <p:spPr bwMode="auto">
            <a:xfrm>
              <a:off x="3742" y="2251"/>
              <a:ext cx="993" cy="1070"/>
            </a:xfrm>
            <a:custGeom>
              <a:avLst/>
              <a:gdLst>
                <a:gd name="T0" fmla="*/ 8561 w 425"/>
                <a:gd name="T1" fmla="*/ 1997 h 525"/>
                <a:gd name="T2" fmla="*/ 14428 w 425"/>
                <a:gd name="T3" fmla="*/ 0 h 525"/>
                <a:gd name="T4" fmla="*/ 21045 w 425"/>
                <a:gd name="T5" fmla="*/ 668 h 525"/>
                <a:gd name="T6" fmla="*/ 24998 w 425"/>
                <a:gd name="T7" fmla="*/ 1657 h 525"/>
                <a:gd name="T8" fmla="*/ 25624 w 425"/>
                <a:gd name="T9" fmla="*/ 2676 h 525"/>
                <a:gd name="T10" fmla="*/ 26940 w 425"/>
                <a:gd name="T11" fmla="*/ 3656 h 525"/>
                <a:gd name="T12" fmla="*/ 28278 w 425"/>
                <a:gd name="T13" fmla="*/ 5654 h 525"/>
                <a:gd name="T14" fmla="*/ 28900 w 425"/>
                <a:gd name="T15" fmla="*/ 6646 h 525"/>
                <a:gd name="T16" fmla="*/ 29594 w 425"/>
                <a:gd name="T17" fmla="*/ 8972 h 525"/>
                <a:gd name="T18" fmla="*/ 26248 w 425"/>
                <a:gd name="T19" fmla="*/ 15610 h 525"/>
                <a:gd name="T20" fmla="*/ 23659 w 425"/>
                <a:gd name="T21" fmla="*/ 17617 h 525"/>
                <a:gd name="T22" fmla="*/ 19696 w 425"/>
                <a:gd name="T23" fmla="*/ 18286 h 525"/>
                <a:gd name="T24" fmla="*/ 15738 w 425"/>
                <a:gd name="T25" fmla="*/ 16939 h 525"/>
                <a:gd name="T26" fmla="*/ 14428 w 425"/>
                <a:gd name="T27" fmla="*/ 14941 h 525"/>
                <a:gd name="T28" fmla="*/ 13802 w 425"/>
                <a:gd name="T29" fmla="*/ 13961 h 525"/>
                <a:gd name="T30" fmla="*/ 10526 w 425"/>
                <a:gd name="T31" fmla="*/ 16286 h 525"/>
                <a:gd name="T32" fmla="*/ 10526 w 425"/>
                <a:gd name="T33" fmla="*/ 16286 h 525"/>
                <a:gd name="T34" fmla="*/ 4591 w 425"/>
                <a:gd name="T35" fmla="*/ 17617 h 525"/>
                <a:gd name="T36" fmla="*/ 0 w 425"/>
                <a:gd name="T37" fmla="*/ 14273 h 525"/>
                <a:gd name="T38" fmla="*/ 1937 w 425"/>
                <a:gd name="T39" fmla="*/ 8295 h 525"/>
                <a:gd name="T40" fmla="*/ 4591 w 425"/>
                <a:gd name="T41" fmla="*/ 6330 h 525"/>
                <a:gd name="T42" fmla="*/ 10526 w 425"/>
                <a:gd name="T43" fmla="*/ 668 h 525"/>
                <a:gd name="T44" fmla="*/ 13802 w 425"/>
                <a:gd name="T45" fmla="*/ 1017 h 5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5"/>
                <a:gd name="T70" fmla="*/ 0 h 525"/>
                <a:gd name="T71" fmla="*/ 425 w 425"/>
                <a:gd name="T72" fmla="*/ 525 h 5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5" h="525">
                  <a:moveTo>
                    <a:pt x="123" y="57"/>
                  </a:moveTo>
                  <a:cubicBezTo>
                    <a:pt x="147" y="20"/>
                    <a:pt x="164" y="12"/>
                    <a:pt x="207" y="0"/>
                  </a:cubicBezTo>
                  <a:cubicBezTo>
                    <a:pt x="257" y="17"/>
                    <a:pt x="246" y="34"/>
                    <a:pt x="302" y="19"/>
                  </a:cubicBezTo>
                  <a:cubicBezTo>
                    <a:pt x="318" y="25"/>
                    <a:pt x="348" y="33"/>
                    <a:pt x="359" y="47"/>
                  </a:cubicBezTo>
                  <a:cubicBezTo>
                    <a:pt x="365" y="55"/>
                    <a:pt x="364" y="67"/>
                    <a:pt x="368" y="76"/>
                  </a:cubicBezTo>
                  <a:cubicBezTo>
                    <a:pt x="373" y="86"/>
                    <a:pt x="381" y="95"/>
                    <a:pt x="387" y="104"/>
                  </a:cubicBezTo>
                  <a:cubicBezTo>
                    <a:pt x="393" y="123"/>
                    <a:pt x="400" y="142"/>
                    <a:pt x="406" y="161"/>
                  </a:cubicBezTo>
                  <a:cubicBezTo>
                    <a:pt x="409" y="170"/>
                    <a:pt x="415" y="189"/>
                    <a:pt x="415" y="189"/>
                  </a:cubicBezTo>
                  <a:cubicBezTo>
                    <a:pt x="418" y="211"/>
                    <a:pt x="425" y="233"/>
                    <a:pt x="425" y="255"/>
                  </a:cubicBezTo>
                  <a:cubicBezTo>
                    <a:pt x="425" y="278"/>
                    <a:pt x="391" y="412"/>
                    <a:pt x="377" y="444"/>
                  </a:cubicBezTo>
                  <a:cubicBezTo>
                    <a:pt x="368" y="465"/>
                    <a:pt x="352" y="482"/>
                    <a:pt x="340" y="501"/>
                  </a:cubicBezTo>
                  <a:cubicBezTo>
                    <a:pt x="329" y="518"/>
                    <a:pt x="302" y="513"/>
                    <a:pt x="283" y="520"/>
                  </a:cubicBezTo>
                  <a:cubicBezTo>
                    <a:pt x="228" y="508"/>
                    <a:pt x="241" y="525"/>
                    <a:pt x="226" y="482"/>
                  </a:cubicBezTo>
                  <a:cubicBezTo>
                    <a:pt x="220" y="463"/>
                    <a:pt x="213" y="444"/>
                    <a:pt x="207" y="425"/>
                  </a:cubicBezTo>
                  <a:cubicBezTo>
                    <a:pt x="204" y="416"/>
                    <a:pt x="198" y="397"/>
                    <a:pt x="198" y="397"/>
                  </a:cubicBezTo>
                  <a:lnTo>
                    <a:pt x="151" y="463"/>
                  </a:lnTo>
                  <a:cubicBezTo>
                    <a:pt x="151" y="463"/>
                    <a:pt x="151" y="463"/>
                    <a:pt x="151" y="463"/>
                  </a:cubicBezTo>
                  <a:cubicBezTo>
                    <a:pt x="123" y="482"/>
                    <a:pt x="98" y="490"/>
                    <a:pt x="66" y="501"/>
                  </a:cubicBezTo>
                  <a:cubicBezTo>
                    <a:pt x="1" y="484"/>
                    <a:pt x="10" y="472"/>
                    <a:pt x="0" y="406"/>
                  </a:cubicBezTo>
                  <a:cubicBezTo>
                    <a:pt x="4" y="361"/>
                    <a:pt x="2" y="284"/>
                    <a:pt x="28" y="236"/>
                  </a:cubicBezTo>
                  <a:cubicBezTo>
                    <a:pt x="39" y="216"/>
                    <a:pt x="66" y="180"/>
                    <a:pt x="66" y="180"/>
                  </a:cubicBezTo>
                  <a:cubicBezTo>
                    <a:pt x="84" y="123"/>
                    <a:pt x="101" y="53"/>
                    <a:pt x="151" y="19"/>
                  </a:cubicBezTo>
                  <a:cubicBezTo>
                    <a:pt x="167" y="22"/>
                    <a:pt x="198" y="29"/>
                    <a:pt x="198" y="29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061" name="Group 13"/>
            <p:cNvGrpSpPr>
              <a:grpSpLocks/>
            </p:cNvGrpSpPr>
            <p:nvPr/>
          </p:nvGrpSpPr>
          <p:grpSpPr bwMode="auto">
            <a:xfrm>
              <a:off x="3833" y="1979"/>
              <a:ext cx="817" cy="499"/>
              <a:chOff x="3969" y="2387"/>
              <a:chExt cx="681" cy="409"/>
            </a:xfrm>
          </p:grpSpPr>
          <p:grpSp>
            <p:nvGrpSpPr>
              <p:cNvPr id="31142" name="Group 14"/>
              <p:cNvGrpSpPr>
                <a:grpSpLocks/>
              </p:cNvGrpSpPr>
              <p:nvPr/>
            </p:nvGrpSpPr>
            <p:grpSpPr bwMode="auto">
              <a:xfrm>
                <a:off x="4150" y="2568"/>
                <a:ext cx="182" cy="182"/>
                <a:chOff x="3424" y="1570"/>
                <a:chExt cx="182" cy="182"/>
              </a:xfrm>
            </p:grpSpPr>
            <p:sp>
              <p:nvSpPr>
                <p:cNvPr id="31152" name="Oval 15"/>
                <p:cNvSpPr>
                  <a:spLocks noChangeArrowheads="1"/>
                </p:cNvSpPr>
                <p:nvPr/>
              </p:nvSpPr>
              <p:spPr bwMode="auto">
                <a:xfrm>
                  <a:off x="3424" y="157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53" name="Oval 16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143" name="Group 17"/>
              <p:cNvGrpSpPr>
                <a:grpSpLocks/>
              </p:cNvGrpSpPr>
              <p:nvPr/>
            </p:nvGrpSpPr>
            <p:grpSpPr bwMode="auto">
              <a:xfrm>
                <a:off x="4468" y="2614"/>
                <a:ext cx="182" cy="182"/>
                <a:chOff x="3424" y="1570"/>
                <a:chExt cx="182" cy="182"/>
              </a:xfrm>
            </p:grpSpPr>
            <p:sp>
              <p:nvSpPr>
                <p:cNvPr id="31150" name="Oval 18"/>
                <p:cNvSpPr>
                  <a:spLocks noChangeArrowheads="1"/>
                </p:cNvSpPr>
                <p:nvPr/>
              </p:nvSpPr>
              <p:spPr bwMode="auto">
                <a:xfrm>
                  <a:off x="3424" y="157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51" name="Oval 19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144" name="Group 20"/>
              <p:cNvGrpSpPr>
                <a:grpSpLocks/>
              </p:cNvGrpSpPr>
              <p:nvPr/>
            </p:nvGrpSpPr>
            <p:grpSpPr bwMode="auto">
              <a:xfrm>
                <a:off x="3969" y="2432"/>
                <a:ext cx="182" cy="182"/>
                <a:chOff x="3424" y="1570"/>
                <a:chExt cx="182" cy="182"/>
              </a:xfrm>
            </p:grpSpPr>
            <p:sp>
              <p:nvSpPr>
                <p:cNvPr id="31148" name="Oval 21"/>
                <p:cNvSpPr>
                  <a:spLocks noChangeArrowheads="1"/>
                </p:cNvSpPr>
                <p:nvPr/>
              </p:nvSpPr>
              <p:spPr bwMode="auto">
                <a:xfrm>
                  <a:off x="3424" y="157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49" name="Oval 22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145" name="Group 23"/>
              <p:cNvGrpSpPr>
                <a:grpSpLocks/>
              </p:cNvGrpSpPr>
              <p:nvPr/>
            </p:nvGrpSpPr>
            <p:grpSpPr bwMode="auto">
              <a:xfrm>
                <a:off x="4286" y="2387"/>
                <a:ext cx="182" cy="182"/>
                <a:chOff x="3424" y="1570"/>
                <a:chExt cx="182" cy="182"/>
              </a:xfrm>
            </p:grpSpPr>
            <p:sp>
              <p:nvSpPr>
                <p:cNvPr id="31146" name="Oval 24"/>
                <p:cNvSpPr>
                  <a:spLocks noChangeArrowheads="1"/>
                </p:cNvSpPr>
                <p:nvPr/>
              </p:nvSpPr>
              <p:spPr bwMode="auto">
                <a:xfrm>
                  <a:off x="3424" y="157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47" name="Oval 25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1062" name="Text Box 26"/>
            <p:cNvSpPr txBox="1">
              <a:spLocks noChangeArrowheads="1"/>
            </p:cNvSpPr>
            <p:nvPr/>
          </p:nvSpPr>
          <p:spPr bwMode="auto">
            <a:xfrm>
              <a:off x="3969" y="2523"/>
              <a:ext cx="6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Thymus</a:t>
              </a:r>
            </a:p>
          </p:txBody>
        </p:sp>
        <p:grpSp>
          <p:nvGrpSpPr>
            <p:cNvPr id="31063" name="Group 27"/>
            <p:cNvGrpSpPr>
              <a:grpSpLocks/>
            </p:cNvGrpSpPr>
            <p:nvPr/>
          </p:nvGrpSpPr>
          <p:grpSpPr bwMode="auto">
            <a:xfrm>
              <a:off x="3560" y="2840"/>
              <a:ext cx="1179" cy="861"/>
              <a:chOff x="3560" y="3249"/>
              <a:chExt cx="1179" cy="861"/>
            </a:xfrm>
          </p:grpSpPr>
          <p:grpSp>
            <p:nvGrpSpPr>
              <p:cNvPr id="31066" name="Group 28"/>
              <p:cNvGrpSpPr>
                <a:grpSpLocks/>
              </p:cNvGrpSpPr>
              <p:nvPr/>
            </p:nvGrpSpPr>
            <p:grpSpPr bwMode="auto">
              <a:xfrm>
                <a:off x="3560" y="3612"/>
                <a:ext cx="317" cy="408"/>
                <a:chOff x="2018" y="2931"/>
                <a:chExt cx="1043" cy="1179"/>
              </a:xfrm>
            </p:grpSpPr>
            <p:grpSp>
              <p:nvGrpSpPr>
                <p:cNvPr id="31124" name="Group 29"/>
                <p:cNvGrpSpPr>
                  <a:grpSpLocks/>
                </p:cNvGrpSpPr>
                <p:nvPr/>
              </p:nvGrpSpPr>
              <p:grpSpPr bwMode="auto">
                <a:xfrm>
                  <a:off x="2109" y="3158"/>
                  <a:ext cx="816" cy="725"/>
                  <a:chOff x="3424" y="1570"/>
                  <a:chExt cx="182" cy="182"/>
                </a:xfrm>
              </p:grpSpPr>
              <p:sp>
                <p:nvSpPr>
                  <p:cNvPr id="3114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570"/>
                    <a:ext cx="182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141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616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5" name="Group 32"/>
                <p:cNvGrpSpPr>
                  <a:grpSpLocks/>
                </p:cNvGrpSpPr>
                <p:nvPr/>
              </p:nvGrpSpPr>
              <p:grpSpPr bwMode="auto">
                <a:xfrm rot="-282651">
                  <a:off x="2472" y="3838"/>
                  <a:ext cx="91" cy="272"/>
                  <a:chOff x="2472" y="3793"/>
                  <a:chExt cx="91" cy="272"/>
                </a:xfrm>
              </p:grpSpPr>
              <p:sp>
                <p:nvSpPr>
                  <p:cNvPr id="31138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9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6" name="Group 35"/>
                <p:cNvGrpSpPr>
                  <a:grpSpLocks/>
                </p:cNvGrpSpPr>
                <p:nvPr/>
              </p:nvGrpSpPr>
              <p:grpSpPr bwMode="auto">
                <a:xfrm rot="-3950821">
                  <a:off x="2880" y="3611"/>
                  <a:ext cx="90" cy="272"/>
                  <a:chOff x="2472" y="3793"/>
                  <a:chExt cx="91" cy="272"/>
                </a:xfrm>
              </p:grpSpPr>
              <p:sp>
                <p:nvSpPr>
                  <p:cNvPr id="3113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7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7" name="Group 38"/>
                <p:cNvGrpSpPr>
                  <a:grpSpLocks/>
                </p:cNvGrpSpPr>
                <p:nvPr/>
              </p:nvGrpSpPr>
              <p:grpSpPr bwMode="auto">
                <a:xfrm rot="-148812">
                  <a:off x="2517" y="2931"/>
                  <a:ext cx="91" cy="272"/>
                  <a:chOff x="2472" y="3793"/>
                  <a:chExt cx="91" cy="272"/>
                </a:xfrm>
              </p:grpSpPr>
              <p:sp>
                <p:nvSpPr>
                  <p:cNvPr id="31134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5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8" name="Group 41"/>
                <p:cNvGrpSpPr>
                  <a:grpSpLocks/>
                </p:cNvGrpSpPr>
                <p:nvPr/>
              </p:nvGrpSpPr>
              <p:grpSpPr bwMode="auto">
                <a:xfrm rot="2146908">
                  <a:off x="2835" y="3113"/>
                  <a:ext cx="91" cy="272"/>
                  <a:chOff x="2472" y="3793"/>
                  <a:chExt cx="91" cy="272"/>
                </a:xfrm>
              </p:grpSpPr>
              <p:sp>
                <p:nvSpPr>
                  <p:cNvPr id="31132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9" name="Group 44"/>
                <p:cNvGrpSpPr>
                  <a:grpSpLocks/>
                </p:cNvGrpSpPr>
                <p:nvPr/>
              </p:nvGrpSpPr>
              <p:grpSpPr bwMode="auto">
                <a:xfrm rot="-8208368">
                  <a:off x="2018" y="3612"/>
                  <a:ext cx="90" cy="272"/>
                  <a:chOff x="2472" y="3793"/>
                  <a:chExt cx="91" cy="272"/>
                </a:xfrm>
              </p:grpSpPr>
              <p:sp>
                <p:nvSpPr>
                  <p:cNvPr id="31130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1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067" name="Group 47"/>
              <p:cNvGrpSpPr>
                <a:grpSpLocks/>
              </p:cNvGrpSpPr>
              <p:nvPr/>
            </p:nvGrpSpPr>
            <p:grpSpPr bwMode="auto">
              <a:xfrm>
                <a:off x="4105" y="3702"/>
                <a:ext cx="317" cy="408"/>
                <a:chOff x="2018" y="2931"/>
                <a:chExt cx="1043" cy="1179"/>
              </a:xfrm>
            </p:grpSpPr>
            <p:grpSp>
              <p:nvGrpSpPr>
                <p:cNvPr id="31106" name="Group 48"/>
                <p:cNvGrpSpPr>
                  <a:grpSpLocks/>
                </p:cNvGrpSpPr>
                <p:nvPr/>
              </p:nvGrpSpPr>
              <p:grpSpPr bwMode="auto">
                <a:xfrm>
                  <a:off x="2109" y="3158"/>
                  <a:ext cx="816" cy="725"/>
                  <a:chOff x="3424" y="1570"/>
                  <a:chExt cx="182" cy="182"/>
                </a:xfrm>
              </p:grpSpPr>
              <p:sp>
                <p:nvSpPr>
                  <p:cNvPr id="31122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570"/>
                    <a:ext cx="182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123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616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07" name="Group 51"/>
                <p:cNvGrpSpPr>
                  <a:grpSpLocks/>
                </p:cNvGrpSpPr>
                <p:nvPr/>
              </p:nvGrpSpPr>
              <p:grpSpPr bwMode="auto">
                <a:xfrm rot="-282651">
                  <a:off x="2472" y="3838"/>
                  <a:ext cx="91" cy="272"/>
                  <a:chOff x="2472" y="3793"/>
                  <a:chExt cx="91" cy="272"/>
                </a:xfrm>
              </p:grpSpPr>
              <p:sp>
                <p:nvSpPr>
                  <p:cNvPr id="31120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21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08" name="Group 54"/>
                <p:cNvGrpSpPr>
                  <a:grpSpLocks/>
                </p:cNvGrpSpPr>
                <p:nvPr/>
              </p:nvGrpSpPr>
              <p:grpSpPr bwMode="auto">
                <a:xfrm rot="-3950821">
                  <a:off x="2880" y="3611"/>
                  <a:ext cx="90" cy="272"/>
                  <a:chOff x="2472" y="3793"/>
                  <a:chExt cx="91" cy="272"/>
                </a:xfrm>
              </p:grpSpPr>
              <p:sp>
                <p:nvSpPr>
                  <p:cNvPr id="31118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19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09" name="Group 57"/>
                <p:cNvGrpSpPr>
                  <a:grpSpLocks/>
                </p:cNvGrpSpPr>
                <p:nvPr/>
              </p:nvGrpSpPr>
              <p:grpSpPr bwMode="auto">
                <a:xfrm rot="-148812">
                  <a:off x="2517" y="2931"/>
                  <a:ext cx="91" cy="272"/>
                  <a:chOff x="2472" y="3793"/>
                  <a:chExt cx="91" cy="272"/>
                </a:xfrm>
              </p:grpSpPr>
              <p:sp>
                <p:nvSpPr>
                  <p:cNvPr id="31116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17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10" name="Group 60"/>
                <p:cNvGrpSpPr>
                  <a:grpSpLocks/>
                </p:cNvGrpSpPr>
                <p:nvPr/>
              </p:nvGrpSpPr>
              <p:grpSpPr bwMode="auto">
                <a:xfrm rot="2146908">
                  <a:off x="2835" y="3113"/>
                  <a:ext cx="91" cy="272"/>
                  <a:chOff x="2472" y="3793"/>
                  <a:chExt cx="91" cy="272"/>
                </a:xfrm>
              </p:grpSpPr>
              <p:sp>
                <p:nvSpPr>
                  <p:cNvPr id="31114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15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11" name="Group 63"/>
                <p:cNvGrpSpPr>
                  <a:grpSpLocks/>
                </p:cNvGrpSpPr>
                <p:nvPr/>
              </p:nvGrpSpPr>
              <p:grpSpPr bwMode="auto">
                <a:xfrm rot="-8208368">
                  <a:off x="2018" y="3612"/>
                  <a:ext cx="90" cy="272"/>
                  <a:chOff x="2472" y="3793"/>
                  <a:chExt cx="91" cy="272"/>
                </a:xfrm>
              </p:grpSpPr>
              <p:sp>
                <p:nvSpPr>
                  <p:cNvPr id="31112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13" name="Line 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068" name="Group 66"/>
              <p:cNvGrpSpPr>
                <a:grpSpLocks/>
              </p:cNvGrpSpPr>
              <p:nvPr/>
            </p:nvGrpSpPr>
            <p:grpSpPr bwMode="auto">
              <a:xfrm>
                <a:off x="3923" y="3249"/>
                <a:ext cx="317" cy="408"/>
                <a:chOff x="2018" y="2931"/>
                <a:chExt cx="1043" cy="1179"/>
              </a:xfrm>
            </p:grpSpPr>
            <p:grpSp>
              <p:nvGrpSpPr>
                <p:cNvPr id="31088" name="Group 67"/>
                <p:cNvGrpSpPr>
                  <a:grpSpLocks/>
                </p:cNvGrpSpPr>
                <p:nvPr/>
              </p:nvGrpSpPr>
              <p:grpSpPr bwMode="auto">
                <a:xfrm>
                  <a:off x="2109" y="3158"/>
                  <a:ext cx="816" cy="725"/>
                  <a:chOff x="3424" y="1570"/>
                  <a:chExt cx="182" cy="182"/>
                </a:xfrm>
              </p:grpSpPr>
              <p:sp>
                <p:nvSpPr>
                  <p:cNvPr id="3110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570"/>
                    <a:ext cx="182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10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616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89" name="Group 70"/>
                <p:cNvGrpSpPr>
                  <a:grpSpLocks/>
                </p:cNvGrpSpPr>
                <p:nvPr/>
              </p:nvGrpSpPr>
              <p:grpSpPr bwMode="auto">
                <a:xfrm rot="-282651">
                  <a:off x="2472" y="3838"/>
                  <a:ext cx="91" cy="272"/>
                  <a:chOff x="2472" y="3793"/>
                  <a:chExt cx="91" cy="272"/>
                </a:xfrm>
              </p:grpSpPr>
              <p:sp>
                <p:nvSpPr>
                  <p:cNvPr id="31102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0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90" name="Group 73"/>
                <p:cNvGrpSpPr>
                  <a:grpSpLocks/>
                </p:cNvGrpSpPr>
                <p:nvPr/>
              </p:nvGrpSpPr>
              <p:grpSpPr bwMode="auto">
                <a:xfrm rot="-3950821">
                  <a:off x="2880" y="3611"/>
                  <a:ext cx="90" cy="272"/>
                  <a:chOff x="2472" y="3793"/>
                  <a:chExt cx="91" cy="272"/>
                </a:xfrm>
              </p:grpSpPr>
              <p:sp>
                <p:nvSpPr>
                  <p:cNvPr id="31100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01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91" name="Group 76"/>
                <p:cNvGrpSpPr>
                  <a:grpSpLocks/>
                </p:cNvGrpSpPr>
                <p:nvPr/>
              </p:nvGrpSpPr>
              <p:grpSpPr bwMode="auto">
                <a:xfrm rot="-148812">
                  <a:off x="2517" y="2931"/>
                  <a:ext cx="91" cy="272"/>
                  <a:chOff x="2472" y="3793"/>
                  <a:chExt cx="91" cy="272"/>
                </a:xfrm>
              </p:grpSpPr>
              <p:sp>
                <p:nvSpPr>
                  <p:cNvPr id="31098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99" name="Line 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92" name="Group 79"/>
                <p:cNvGrpSpPr>
                  <a:grpSpLocks/>
                </p:cNvGrpSpPr>
                <p:nvPr/>
              </p:nvGrpSpPr>
              <p:grpSpPr bwMode="auto">
                <a:xfrm rot="2146908">
                  <a:off x="2835" y="3113"/>
                  <a:ext cx="91" cy="272"/>
                  <a:chOff x="2472" y="3793"/>
                  <a:chExt cx="91" cy="272"/>
                </a:xfrm>
              </p:grpSpPr>
              <p:sp>
                <p:nvSpPr>
                  <p:cNvPr id="31096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97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93" name="Group 82"/>
                <p:cNvGrpSpPr>
                  <a:grpSpLocks/>
                </p:cNvGrpSpPr>
                <p:nvPr/>
              </p:nvGrpSpPr>
              <p:grpSpPr bwMode="auto">
                <a:xfrm rot="-8208368">
                  <a:off x="2018" y="3612"/>
                  <a:ext cx="90" cy="272"/>
                  <a:chOff x="2472" y="3793"/>
                  <a:chExt cx="91" cy="272"/>
                </a:xfrm>
              </p:grpSpPr>
              <p:sp>
                <p:nvSpPr>
                  <p:cNvPr id="31094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95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069" name="Group 85"/>
              <p:cNvGrpSpPr>
                <a:grpSpLocks/>
              </p:cNvGrpSpPr>
              <p:nvPr/>
            </p:nvGrpSpPr>
            <p:grpSpPr bwMode="auto">
              <a:xfrm>
                <a:off x="4422" y="3294"/>
                <a:ext cx="317" cy="408"/>
                <a:chOff x="2018" y="2931"/>
                <a:chExt cx="1043" cy="1179"/>
              </a:xfrm>
            </p:grpSpPr>
            <p:grpSp>
              <p:nvGrpSpPr>
                <p:cNvPr id="31070" name="Group 86"/>
                <p:cNvGrpSpPr>
                  <a:grpSpLocks/>
                </p:cNvGrpSpPr>
                <p:nvPr/>
              </p:nvGrpSpPr>
              <p:grpSpPr bwMode="auto">
                <a:xfrm>
                  <a:off x="2109" y="3158"/>
                  <a:ext cx="816" cy="725"/>
                  <a:chOff x="3424" y="1570"/>
                  <a:chExt cx="182" cy="182"/>
                </a:xfrm>
              </p:grpSpPr>
              <p:sp>
                <p:nvSpPr>
                  <p:cNvPr id="31086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570"/>
                    <a:ext cx="182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87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616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1" name="Group 89"/>
                <p:cNvGrpSpPr>
                  <a:grpSpLocks/>
                </p:cNvGrpSpPr>
                <p:nvPr/>
              </p:nvGrpSpPr>
              <p:grpSpPr bwMode="auto">
                <a:xfrm rot="-282651">
                  <a:off x="2472" y="3838"/>
                  <a:ext cx="91" cy="272"/>
                  <a:chOff x="2472" y="3793"/>
                  <a:chExt cx="91" cy="272"/>
                </a:xfrm>
              </p:grpSpPr>
              <p:sp>
                <p:nvSpPr>
                  <p:cNvPr id="31084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85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2" name="Group 92"/>
                <p:cNvGrpSpPr>
                  <a:grpSpLocks/>
                </p:cNvGrpSpPr>
                <p:nvPr/>
              </p:nvGrpSpPr>
              <p:grpSpPr bwMode="auto">
                <a:xfrm rot="-3950821">
                  <a:off x="2880" y="3611"/>
                  <a:ext cx="90" cy="272"/>
                  <a:chOff x="2472" y="3793"/>
                  <a:chExt cx="91" cy="272"/>
                </a:xfrm>
              </p:grpSpPr>
              <p:sp>
                <p:nvSpPr>
                  <p:cNvPr id="31082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83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3" name="Group 95"/>
                <p:cNvGrpSpPr>
                  <a:grpSpLocks/>
                </p:cNvGrpSpPr>
                <p:nvPr/>
              </p:nvGrpSpPr>
              <p:grpSpPr bwMode="auto">
                <a:xfrm rot="-148812">
                  <a:off x="2517" y="2931"/>
                  <a:ext cx="91" cy="272"/>
                  <a:chOff x="2472" y="3793"/>
                  <a:chExt cx="91" cy="272"/>
                </a:xfrm>
              </p:grpSpPr>
              <p:sp>
                <p:nvSpPr>
                  <p:cNvPr id="31080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81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4" name="Group 98"/>
                <p:cNvGrpSpPr>
                  <a:grpSpLocks/>
                </p:cNvGrpSpPr>
                <p:nvPr/>
              </p:nvGrpSpPr>
              <p:grpSpPr bwMode="auto">
                <a:xfrm rot="2146908">
                  <a:off x="2835" y="3113"/>
                  <a:ext cx="91" cy="272"/>
                  <a:chOff x="2472" y="3793"/>
                  <a:chExt cx="91" cy="272"/>
                </a:xfrm>
              </p:grpSpPr>
              <p:sp>
                <p:nvSpPr>
                  <p:cNvPr id="31078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79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5" name="Group 101"/>
                <p:cNvGrpSpPr>
                  <a:grpSpLocks/>
                </p:cNvGrpSpPr>
                <p:nvPr/>
              </p:nvGrpSpPr>
              <p:grpSpPr bwMode="auto">
                <a:xfrm rot="-8208368">
                  <a:off x="2018" y="3612"/>
                  <a:ext cx="90" cy="272"/>
                  <a:chOff x="2472" y="3793"/>
                  <a:chExt cx="91" cy="272"/>
                </a:xfrm>
              </p:grpSpPr>
              <p:sp>
                <p:nvSpPr>
                  <p:cNvPr id="31076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77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31064" name="Text Box 104"/>
            <p:cNvSpPr txBox="1">
              <a:spLocks noChangeArrowheads="1"/>
            </p:cNvSpPr>
            <p:nvPr/>
          </p:nvSpPr>
          <p:spPr bwMode="auto">
            <a:xfrm>
              <a:off x="3198" y="3851"/>
              <a:ext cx="22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Export of T-cells to the periphery</a:t>
              </a:r>
            </a:p>
          </p:txBody>
        </p:sp>
        <p:sp>
          <p:nvSpPr>
            <p:cNvPr id="31065" name="Text Box 105"/>
            <p:cNvSpPr txBox="1">
              <a:spLocks noChangeArrowheads="1"/>
            </p:cNvSpPr>
            <p:nvPr/>
          </p:nvSpPr>
          <p:spPr bwMode="auto">
            <a:xfrm>
              <a:off x="4546" y="1946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Pre T-Cells</a:t>
              </a:r>
            </a:p>
          </p:txBody>
        </p:sp>
      </p:grpSp>
      <p:cxnSp>
        <p:nvCxnSpPr>
          <p:cNvPr id="30729" name="AutoShape 106"/>
          <p:cNvCxnSpPr>
            <a:cxnSpLocks noChangeShapeType="1"/>
          </p:cNvCxnSpPr>
          <p:nvPr/>
        </p:nvCxnSpPr>
        <p:spPr bwMode="auto">
          <a:xfrm>
            <a:off x="6732588" y="2708275"/>
            <a:ext cx="496887" cy="8175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730" name="Text Box 107"/>
          <p:cNvSpPr txBox="1">
            <a:spLocks noChangeArrowheads="1"/>
          </p:cNvSpPr>
          <p:nvPr/>
        </p:nvSpPr>
        <p:spPr bwMode="auto">
          <a:xfrm>
            <a:off x="6762750" y="191611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0E207F"/>
                </a:solidFill>
              </a:rPr>
              <a:t>Lymphoid progenitors</a:t>
            </a:r>
          </a:p>
        </p:txBody>
      </p:sp>
      <p:sp>
        <p:nvSpPr>
          <p:cNvPr id="30731" name="Line 108"/>
          <p:cNvSpPr>
            <a:spLocks noChangeShapeType="1"/>
          </p:cNvSpPr>
          <p:nvPr/>
        </p:nvSpPr>
        <p:spPr bwMode="auto">
          <a:xfrm>
            <a:off x="5435600" y="24209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0732" name="Group 109"/>
          <p:cNvGrpSpPr>
            <a:grpSpLocks/>
          </p:cNvGrpSpPr>
          <p:nvPr/>
        </p:nvGrpSpPr>
        <p:grpSpPr bwMode="auto">
          <a:xfrm>
            <a:off x="755650" y="1844675"/>
            <a:ext cx="6170613" cy="4751388"/>
            <a:chOff x="476" y="1162"/>
            <a:chExt cx="3887" cy="2993"/>
          </a:xfrm>
        </p:grpSpPr>
        <p:sp>
          <p:nvSpPr>
            <p:cNvPr id="30733" name="Freeform 110"/>
            <p:cNvSpPr>
              <a:spLocks/>
            </p:cNvSpPr>
            <p:nvPr/>
          </p:nvSpPr>
          <p:spPr bwMode="auto">
            <a:xfrm>
              <a:off x="1429" y="1162"/>
              <a:ext cx="2934" cy="796"/>
            </a:xfrm>
            <a:custGeom>
              <a:avLst/>
              <a:gdLst>
                <a:gd name="T0" fmla="*/ 484 w 2934"/>
                <a:gd name="T1" fmla="*/ 110 h 796"/>
                <a:gd name="T2" fmla="*/ 320 w 2934"/>
                <a:gd name="T3" fmla="*/ 36 h 796"/>
                <a:gd name="T4" fmla="*/ 237 w 2934"/>
                <a:gd name="T5" fmla="*/ 46 h 796"/>
                <a:gd name="T6" fmla="*/ 182 w 2934"/>
                <a:gd name="T7" fmla="*/ 64 h 796"/>
                <a:gd name="T8" fmla="*/ 27 w 2934"/>
                <a:gd name="T9" fmla="*/ 183 h 796"/>
                <a:gd name="T10" fmla="*/ 9 w 2934"/>
                <a:gd name="T11" fmla="*/ 238 h 796"/>
                <a:gd name="T12" fmla="*/ 0 w 2934"/>
                <a:gd name="T13" fmla="*/ 265 h 796"/>
                <a:gd name="T14" fmla="*/ 27 w 2934"/>
                <a:gd name="T15" fmla="*/ 411 h 796"/>
                <a:gd name="T16" fmla="*/ 45 w 2934"/>
                <a:gd name="T17" fmla="*/ 430 h 796"/>
                <a:gd name="T18" fmla="*/ 192 w 2934"/>
                <a:gd name="T19" fmla="*/ 539 h 796"/>
                <a:gd name="T20" fmla="*/ 374 w 2934"/>
                <a:gd name="T21" fmla="*/ 576 h 796"/>
                <a:gd name="T22" fmla="*/ 274 w 2934"/>
                <a:gd name="T23" fmla="*/ 603 h 796"/>
                <a:gd name="T24" fmla="*/ 274 w 2934"/>
                <a:gd name="T25" fmla="*/ 750 h 796"/>
                <a:gd name="T26" fmla="*/ 338 w 2934"/>
                <a:gd name="T27" fmla="*/ 768 h 796"/>
                <a:gd name="T28" fmla="*/ 466 w 2934"/>
                <a:gd name="T29" fmla="*/ 786 h 796"/>
                <a:gd name="T30" fmla="*/ 521 w 2934"/>
                <a:gd name="T31" fmla="*/ 768 h 796"/>
                <a:gd name="T32" fmla="*/ 603 w 2934"/>
                <a:gd name="T33" fmla="*/ 667 h 796"/>
                <a:gd name="T34" fmla="*/ 941 w 2934"/>
                <a:gd name="T35" fmla="*/ 576 h 796"/>
                <a:gd name="T36" fmla="*/ 2413 w 2934"/>
                <a:gd name="T37" fmla="*/ 585 h 796"/>
                <a:gd name="T38" fmla="*/ 2560 w 2934"/>
                <a:gd name="T39" fmla="*/ 585 h 796"/>
                <a:gd name="T40" fmla="*/ 2605 w 2934"/>
                <a:gd name="T41" fmla="*/ 640 h 796"/>
                <a:gd name="T42" fmla="*/ 2715 w 2934"/>
                <a:gd name="T43" fmla="*/ 667 h 796"/>
                <a:gd name="T44" fmla="*/ 2934 w 2934"/>
                <a:gd name="T45" fmla="*/ 594 h 796"/>
                <a:gd name="T46" fmla="*/ 2898 w 2934"/>
                <a:gd name="T47" fmla="*/ 420 h 796"/>
                <a:gd name="T48" fmla="*/ 2870 w 2934"/>
                <a:gd name="T49" fmla="*/ 402 h 796"/>
                <a:gd name="T50" fmla="*/ 2779 w 2934"/>
                <a:gd name="T51" fmla="*/ 329 h 796"/>
                <a:gd name="T52" fmla="*/ 2761 w 2934"/>
                <a:gd name="T53" fmla="*/ 302 h 796"/>
                <a:gd name="T54" fmla="*/ 2788 w 2934"/>
                <a:gd name="T55" fmla="*/ 283 h 796"/>
                <a:gd name="T56" fmla="*/ 2816 w 2934"/>
                <a:gd name="T57" fmla="*/ 256 h 796"/>
                <a:gd name="T58" fmla="*/ 2816 w 2934"/>
                <a:gd name="T59" fmla="*/ 27 h 796"/>
                <a:gd name="T60" fmla="*/ 2752 w 2934"/>
                <a:gd name="T61" fmla="*/ 0 h 796"/>
                <a:gd name="T62" fmla="*/ 2587 w 2934"/>
                <a:gd name="T63" fmla="*/ 9 h 796"/>
                <a:gd name="T64" fmla="*/ 2450 w 2934"/>
                <a:gd name="T65" fmla="*/ 82 h 796"/>
                <a:gd name="T66" fmla="*/ 2422 w 2934"/>
                <a:gd name="T67" fmla="*/ 146 h 796"/>
                <a:gd name="T68" fmla="*/ 2267 w 2934"/>
                <a:gd name="T69" fmla="*/ 201 h 796"/>
                <a:gd name="T70" fmla="*/ 1481 w 2934"/>
                <a:gd name="T71" fmla="*/ 174 h 796"/>
                <a:gd name="T72" fmla="*/ 960 w 2934"/>
                <a:gd name="T73" fmla="*/ 183 h 796"/>
                <a:gd name="T74" fmla="*/ 612 w 2934"/>
                <a:gd name="T75" fmla="*/ 174 h 796"/>
                <a:gd name="T76" fmla="*/ 457 w 2934"/>
                <a:gd name="T77" fmla="*/ 119 h 796"/>
                <a:gd name="T78" fmla="*/ 484 w 2934"/>
                <a:gd name="T79" fmla="*/ 110 h 7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34"/>
                <a:gd name="T121" fmla="*/ 0 h 796"/>
                <a:gd name="T122" fmla="*/ 2934 w 2934"/>
                <a:gd name="T123" fmla="*/ 796 h 7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34" h="796">
                  <a:moveTo>
                    <a:pt x="484" y="110"/>
                  </a:moveTo>
                  <a:cubicBezTo>
                    <a:pt x="431" y="69"/>
                    <a:pt x="384" y="50"/>
                    <a:pt x="320" y="36"/>
                  </a:cubicBezTo>
                  <a:cubicBezTo>
                    <a:pt x="292" y="39"/>
                    <a:pt x="264" y="40"/>
                    <a:pt x="237" y="46"/>
                  </a:cubicBezTo>
                  <a:cubicBezTo>
                    <a:pt x="218" y="50"/>
                    <a:pt x="182" y="64"/>
                    <a:pt x="182" y="64"/>
                  </a:cubicBezTo>
                  <a:cubicBezTo>
                    <a:pt x="134" y="112"/>
                    <a:pt x="74" y="134"/>
                    <a:pt x="27" y="183"/>
                  </a:cubicBezTo>
                  <a:cubicBezTo>
                    <a:pt x="21" y="201"/>
                    <a:pt x="15" y="220"/>
                    <a:pt x="9" y="238"/>
                  </a:cubicBezTo>
                  <a:cubicBezTo>
                    <a:pt x="6" y="247"/>
                    <a:pt x="0" y="265"/>
                    <a:pt x="0" y="265"/>
                  </a:cubicBezTo>
                  <a:cubicBezTo>
                    <a:pt x="11" y="375"/>
                    <a:pt x="0" y="327"/>
                    <a:pt x="27" y="411"/>
                  </a:cubicBezTo>
                  <a:cubicBezTo>
                    <a:pt x="30" y="419"/>
                    <a:pt x="40" y="423"/>
                    <a:pt x="45" y="430"/>
                  </a:cubicBezTo>
                  <a:cubicBezTo>
                    <a:pt x="83" y="477"/>
                    <a:pt x="133" y="520"/>
                    <a:pt x="192" y="539"/>
                  </a:cubicBezTo>
                  <a:cubicBezTo>
                    <a:pt x="253" y="582"/>
                    <a:pt x="284" y="570"/>
                    <a:pt x="374" y="576"/>
                  </a:cubicBezTo>
                  <a:cubicBezTo>
                    <a:pt x="292" y="596"/>
                    <a:pt x="325" y="586"/>
                    <a:pt x="274" y="603"/>
                  </a:cubicBezTo>
                  <a:cubicBezTo>
                    <a:pt x="248" y="644"/>
                    <a:pt x="219" y="716"/>
                    <a:pt x="274" y="750"/>
                  </a:cubicBezTo>
                  <a:cubicBezTo>
                    <a:pt x="283" y="756"/>
                    <a:pt x="332" y="766"/>
                    <a:pt x="338" y="768"/>
                  </a:cubicBezTo>
                  <a:cubicBezTo>
                    <a:pt x="389" y="794"/>
                    <a:pt x="408" y="796"/>
                    <a:pt x="466" y="786"/>
                  </a:cubicBezTo>
                  <a:cubicBezTo>
                    <a:pt x="484" y="780"/>
                    <a:pt x="508" y="782"/>
                    <a:pt x="521" y="768"/>
                  </a:cubicBezTo>
                  <a:cubicBezTo>
                    <a:pt x="551" y="737"/>
                    <a:pt x="580" y="703"/>
                    <a:pt x="603" y="667"/>
                  </a:cubicBezTo>
                  <a:cubicBezTo>
                    <a:pt x="644" y="503"/>
                    <a:pt x="726" y="582"/>
                    <a:pt x="941" y="576"/>
                  </a:cubicBezTo>
                  <a:cubicBezTo>
                    <a:pt x="1434" y="584"/>
                    <a:pt x="1920" y="592"/>
                    <a:pt x="2413" y="585"/>
                  </a:cubicBezTo>
                  <a:cubicBezTo>
                    <a:pt x="2445" y="582"/>
                    <a:pt x="2522" y="566"/>
                    <a:pt x="2560" y="585"/>
                  </a:cubicBezTo>
                  <a:cubicBezTo>
                    <a:pt x="2581" y="595"/>
                    <a:pt x="2584" y="628"/>
                    <a:pt x="2605" y="640"/>
                  </a:cubicBezTo>
                  <a:cubicBezTo>
                    <a:pt x="2635" y="657"/>
                    <a:pt x="2682" y="662"/>
                    <a:pt x="2715" y="667"/>
                  </a:cubicBezTo>
                  <a:cubicBezTo>
                    <a:pt x="2895" y="658"/>
                    <a:pt x="2882" y="702"/>
                    <a:pt x="2934" y="594"/>
                  </a:cubicBezTo>
                  <a:cubicBezTo>
                    <a:pt x="2930" y="549"/>
                    <a:pt x="2934" y="463"/>
                    <a:pt x="2898" y="420"/>
                  </a:cubicBezTo>
                  <a:cubicBezTo>
                    <a:pt x="2891" y="411"/>
                    <a:pt x="2878" y="409"/>
                    <a:pt x="2870" y="402"/>
                  </a:cubicBezTo>
                  <a:cubicBezTo>
                    <a:pt x="2833" y="370"/>
                    <a:pt x="2824" y="344"/>
                    <a:pt x="2779" y="329"/>
                  </a:cubicBezTo>
                  <a:cubicBezTo>
                    <a:pt x="2773" y="320"/>
                    <a:pt x="2759" y="313"/>
                    <a:pt x="2761" y="302"/>
                  </a:cubicBezTo>
                  <a:cubicBezTo>
                    <a:pt x="2763" y="291"/>
                    <a:pt x="2780" y="290"/>
                    <a:pt x="2788" y="283"/>
                  </a:cubicBezTo>
                  <a:cubicBezTo>
                    <a:pt x="2798" y="275"/>
                    <a:pt x="2807" y="265"/>
                    <a:pt x="2816" y="256"/>
                  </a:cubicBezTo>
                  <a:cubicBezTo>
                    <a:pt x="2846" y="193"/>
                    <a:pt x="2880" y="79"/>
                    <a:pt x="2816" y="27"/>
                  </a:cubicBezTo>
                  <a:cubicBezTo>
                    <a:pt x="2798" y="12"/>
                    <a:pt x="2773" y="10"/>
                    <a:pt x="2752" y="0"/>
                  </a:cubicBezTo>
                  <a:cubicBezTo>
                    <a:pt x="2697" y="3"/>
                    <a:pt x="2642" y="4"/>
                    <a:pt x="2587" y="9"/>
                  </a:cubicBezTo>
                  <a:cubicBezTo>
                    <a:pt x="2558" y="12"/>
                    <a:pt x="2492" y="68"/>
                    <a:pt x="2450" y="82"/>
                  </a:cubicBezTo>
                  <a:cubicBezTo>
                    <a:pt x="2440" y="103"/>
                    <a:pt x="2438" y="130"/>
                    <a:pt x="2422" y="146"/>
                  </a:cubicBezTo>
                  <a:cubicBezTo>
                    <a:pt x="2375" y="193"/>
                    <a:pt x="2328" y="189"/>
                    <a:pt x="2267" y="201"/>
                  </a:cubicBezTo>
                  <a:cubicBezTo>
                    <a:pt x="1996" y="197"/>
                    <a:pt x="1746" y="196"/>
                    <a:pt x="1481" y="174"/>
                  </a:cubicBezTo>
                  <a:cubicBezTo>
                    <a:pt x="1307" y="177"/>
                    <a:pt x="1134" y="183"/>
                    <a:pt x="960" y="183"/>
                  </a:cubicBezTo>
                  <a:cubicBezTo>
                    <a:pt x="844" y="183"/>
                    <a:pt x="728" y="180"/>
                    <a:pt x="612" y="174"/>
                  </a:cubicBezTo>
                  <a:cubicBezTo>
                    <a:pt x="609" y="174"/>
                    <a:pt x="459" y="124"/>
                    <a:pt x="457" y="119"/>
                  </a:cubicBezTo>
                  <a:cubicBezTo>
                    <a:pt x="453" y="111"/>
                    <a:pt x="475" y="113"/>
                    <a:pt x="484" y="1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734" name="Group 111"/>
            <p:cNvGrpSpPr>
              <a:grpSpLocks/>
            </p:cNvGrpSpPr>
            <p:nvPr/>
          </p:nvGrpSpPr>
          <p:grpSpPr bwMode="auto">
            <a:xfrm>
              <a:off x="2245" y="1344"/>
              <a:ext cx="272" cy="408"/>
              <a:chOff x="2200" y="1344"/>
              <a:chExt cx="272" cy="408"/>
            </a:xfrm>
          </p:grpSpPr>
          <p:sp>
            <p:nvSpPr>
              <p:cNvPr id="31056" name="Oval 112"/>
              <p:cNvSpPr>
                <a:spLocks noChangeArrowheads="1"/>
              </p:cNvSpPr>
              <p:nvPr/>
            </p:nvSpPr>
            <p:spPr bwMode="auto">
              <a:xfrm>
                <a:off x="2290" y="1344"/>
                <a:ext cx="182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7" name="Oval 113"/>
              <p:cNvSpPr>
                <a:spLocks noChangeArrowheads="1"/>
              </p:cNvSpPr>
              <p:nvPr/>
            </p:nvSpPr>
            <p:spPr bwMode="auto">
              <a:xfrm>
                <a:off x="2200" y="1570"/>
                <a:ext cx="181" cy="18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8" name="Oval 114"/>
              <p:cNvSpPr>
                <a:spLocks noChangeArrowheads="1"/>
              </p:cNvSpPr>
              <p:nvPr/>
            </p:nvSpPr>
            <p:spPr bwMode="auto">
              <a:xfrm>
                <a:off x="2336" y="1344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9" name="Oval 115"/>
              <p:cNvSpPr>
                <a:spLocks noChangeArrowheads="1"/>
              </p:cNvSpPr>
              <p:nvPr/>
            </p:nvSpPr>
            <p:spPr bwMode="auto">
              <a:xfrm>
                <a:off x="2245" y="166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735" name="Group 116"/>
            <p:cNvGrpSpPr>
              <a:grpSpLocks/>
            </p:cNvGrpSpPr>
            <p:nvPr/>
          </p:nvGrpSpPr>
          <p:grpSpPr bwMode="auto">
            <a:xfrm>
              <a:off x="2925" y="1344"/>
              <a:ext cx="454" cy="363"/>
              <a:chOff x="2653" y="1344"/>
              <a:chExt cx="454" cy="363"/>
            </a:xfrm>
          </p:grpSpPr>
          <p:sp>
            <p:nvSpPr>
              <p:cNvPr id="31050" name="Oval 117"/>
              <p:cNvSpPr>
                <a:spLocks noChangeArrowheads="1"/>
              </p:cNvSpPr>
              <p:nvPr/>
            </p:nvSpPr>
            <p:spPr bwMode="auto">
              <a:xfrm>
                <a:off x="2789" y="1344"/>
                <a:ext cx="182" cy="181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1" name="Oval 118"/>
              <p:cNvSpPr>
                <a:spLocks noChangeArrowheads="1"/>
              </p:cNvSpPr>
              <p:nvPr/>
            </p:nvSpPr>
            <p:spPr bwMode="auto">
              <a:xfrm>
                <a:off x="2925" y="1525"/>
                <a:ext cx="182" cy="181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2" name="Oval 119"/>
              <p:cNvSpPr>
                <a:spLocks noChangeArrowheads="1"/>
              </p:cNvSpPr>
              <p:nvPr/>
            </p:nvSpPr>
            <p:spPr bwMode="auto">
              <a:xfrm>
                <a:off x="2653" y="1525"/>
                <a:ext cx="182" cy="181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3" name="Oval 120"/>
              <p:cNvSpPr>
                <a:spLocks noChangeArrowheads="1"/>
              </p:cNvSpPr>
              <p:nvPr/>
            </p:nvSpPr>
            <p:spPr bwMode="auto">
              <a:xfrm>
                <a:off x="2699" y="1616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4" name="Oval 121"/>
              <p:cNvSpPr>
                <a:spLocks noChangeArrowheads="1"/>
              </p:cNvSpPr>
              <p:nvPr/>
            </p:nvSpPr>
            <p:spPr bwMode="auto">
              <a:xfrm>
                <a:off x="2789" y="1389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5" name="Oval 122"/>
              <p:cNvSpPr>
                <a:spLocks noChangeArrowheads="1"/>
              </p:cNvSpPr>
              <p:nvPr/>
            </p:nvSpPr>
            <p:spPr bwMode="auto">
              <a:xfrm>
                <a:off x="3016" y="1570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736" name="Group 123"/>
            <p:cNvGrpSpPr>
              <a:grpSpLocks/>
            </p:cNvGrpSpPr>
            <p:nvPr/>
          </p:nvGrpSpPr>
          <p:grpSpPr bwMode="auto">
            <a:xfrm>
              <a:off x="1565" y="1253"/>
              <a:ext cx="408" cy="408"/>
              <a:chOff x="1066" y="2115"/>
              <a:chExt cx="1351" cy="1306"/>
            </a:xfrm>
          </p:grpSpPr>
          <p:grpSp>
            <p:nvGrpSpPr>
              <p:cNvPr id="31007" name="Group 124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1048" name="Oval 125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049" name="Oval 126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008" name="Group 127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1041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42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43" name="Group 13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45" name="Line 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46" name="Line 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47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44" name="Line 13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09" name="Group 135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1034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35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36" name="Group 13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38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39" name="Line 1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40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37" name="Line 14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10" name="Group 143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1027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28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29" name="Group 14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31" name="Lin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32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33" name="Line 1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30" name="Line 15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11" name="Group 151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102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2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22" name="Group 15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24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25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26" name="Line 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23" name="Line 15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12" name="Group 159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1013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14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15" name="Group 16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17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18" name="Line 1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19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16" name="Line 16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37" name="Group 167"/>
            <p:cNvGrpSpPr>
              <a:grpSpLocks/>
            </p:cNvGrpSpPr>
            <p:nvPr/>
          </p:nvGrpSpPr>
          <p:grpSpPr bwMode="auto">
            <a:xfrm>
              <a:off x="1247" y="2432"/>
              <a:ext cx="408" cy="408"/>
              <a:chOff x="1066" y="2115"/>
              <a:chExt cx="1351" cy="1306"/>
            </a:xfrm>
          </p:grpSpPr>
          <p:grpSp>
            <p:nvGrpSpPr>
              <p:cNvPr id="30964" name="Group 168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1005" name="Oval 169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006" name="Oval 170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965" name="Group 171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0998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99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00" name="Group 17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02" name="Line 1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03" name="Line 1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04" name="Line 1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01" name="Line 17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66" name="Group 179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0991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92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93" name="Group 18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95" name="Line 1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96" name="Line 1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97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94" name="Line 18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67" name="Group 187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0984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85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86" name="Group 19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88" name="Line 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89" name="Line 1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90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87" name="Line 19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68" name="Group 195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0977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78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79" name="Group 19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81" name="Line 1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82" name="Line 2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83" name="Line 2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80" name="Line 20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69" name="Group 203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0970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71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72" name="Group 20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74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75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76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73" name="Line 21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38" name="Group 211"/>
            <p:cNvGrpSpPr>
              <a:grpSpLocks/>
            </p:cNvGrpSpPr>
            <p:nvPr/>
          </p:nvGrpSpPr>
          <p:grpSpPr bwMode="auto">
            <a:xfrm>
              <a:off x="567" y="2387"/>
              <a:ext cx="408" cy="408"/>
              <a:chOff x="1066" y="2115"/>
              <a:chExt cx="1351" cy="1306"/>
            </a:xfrm>
          </p:grpSpPr>
          <p:grpSp>
            <p:nvGrpSpPr>
              <p:cNvPr id="30921" name="Group 212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0962" name="Oval 213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963" name="Oval 214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922" name="Group 215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0955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56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57" name="Group 21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59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60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61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58" name="Line 22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23" name="Group 223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0948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49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50" name="Group 22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52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53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54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51" name="Line 23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24" name="Group 231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0941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42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43" name="Group 23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45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46" name="Line 2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47" name="Line 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44" name="Line 23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25" name="Group 239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0934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35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36" name="Group 24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38" name="Line 2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39" name="Line 2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40" name="Line 2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37" name="Line 24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26" name="Group 247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0927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28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29" name="Group 25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31" name="Line 2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32" name="Line 2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33" name="Line 2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30" name="Line 25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39" name="Group 255"/>
            <p:cNvGrpSpPr>
              <a:grpSpLocks/>
            </p:cNvGrpSpPr>
            <p:nvPr/>
          </p:nvGrpSpPr>
          <p:grpSpPr bwMode="auto">
            <a:xfrm>
              <a:off x="1565" y="2069"/>
              <a:ext cx="408" cy="408"/>
              <a:chOff x="1066" y="2115"/>
              <a:chExt cx="1351" cy="1306"/>
            </a:xfrm>
          </p:grpSpPr>
          <p:grpSp>
            <p:nvGrpSpPr>
              <p:cNvPr id="30878" name="Group 256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0919" name="Oval 257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920" name="Oval 258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879" name="Group 259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0912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13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14" name="Group 26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16" name="Line 2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17" name="Line 2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18" name="Line 2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15" name="Line 26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80" name="Group 267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0905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06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07" name="Group 27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09" name="Line 2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10" name="Line 2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11" name="Line 2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08" name="Line 27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81" name="Group 275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0898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99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00" name="Group 27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02" name="Line 2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03" name="Line 2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04" name="Line 2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01" name="Line 28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82" name="Group 283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0891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92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93" name="Group 28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95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96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97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94" name="Line 29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83" name="Group 291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0884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85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86" name="Group 29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88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89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90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87" name="Line 29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40" name="Group 299"/>
            <p:cNvGrpSpPr>
              <a:grpSpLocks/>
            </p:cNvGrpSpPr>
            <p:nvPr/>
          </p:nvGrpSpPr>
          <p:grpSpPr bwMode="auto">
            <a:xfrm>
              <a:off x="930" y="2069"/>
              <a:ext cx="408" cy="408"/>
              <a:chOff x="1066" y="2115"/>
              <a:chExt cx="1351" cy="1306"/>
            </a:xfrm>
          </p:grpSpPr>
          <p:grpSp>
            <p:nvGrpSpPr>
              <p:cNvPr id="30835" name="Group 300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0876" name="Oval 301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877" name="Oval 302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836" name="Group 303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0869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70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71" name="Group 30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73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74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75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72" name="Line 31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37" name="Group 311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0862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6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64" name="Group 31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66" name="Line 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67" name="Line 3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68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65" name="Line 31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38" name="Group 319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0855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56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57" name="Group 32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59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60" name="Line 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61" name="Line 3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58" name="Line 32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39" name="Group 327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0848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49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50" name="Group 33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52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53" name="Line 3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54" name="Line 3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51" name="Line 33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40" name="Group 335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0841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42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43" name="Group 33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45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46" name="Line 3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47" name="Line 3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44" name="Line 34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0741" name="Line 343"/>
            <p:cNvSpPr>
              <a:spLocks noChangeShapeType="1"/>
            </p:cNvSpPr>
            <p:nvPr/>
          </p:nvSpPr>
          <p:spPr bwMode="auto">
            <a:xfrm>
              <a:off x="1156" y="279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742" name="Group 344"/>
            <p:cNvGrpSpPr>
              <a:grpSpLocks/>
            </p:cNvGrpSpPr>
            <p:nvPr/>
          </p:nvGrpSpPr>
          <p:grpSpPr bwMode="auto">
            <a:xfrm>
              <a:off x="476" y="3113"/>
              <a:ext cx="771" cy="589"/>
              <a:chOff x="567" y="3249"/>
              <a:chExt cx="1493" cy="1071"/>
            </a:xfrm>
          </p:grpSpPr>
          <p:grpSp>
            <p:nvGrpSpPr>
              <p:cNvPr id="30792" name="Group 345"/>
              <p:cNvGrpSpPr>
                <a:grpSpLocks/>
              </p:cNvGrpSpPr>
              <p:nvPr/>
            </p:nvGrpSpPr>
            <p:grpSpPr bwMode="auto">
              <a:xfrm>
                <a:off x="839" y="3249"/>
                <a:ext cx="752" cy="707"/>
                <a:chOff x="1565" y="1298"/>
                <a:chExt cx="226" cy="227"/>
              </a:xfrm>
            </p:grpSpPr>
            <p:sp>
              <p:nvSpPr>
                <p:cNvPr id="30833" name="Oval 346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834" name="Oval 347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793" name="Group 348"/>
              <p:cNvGrpSpPr>
                <a:grpSpLocks/>
              </p:cNvGrpSpPr>
              <p:nvPr/>
            </p:nvGrpSpPr>
            <p:grpSpPr bwMode="auto">
              <a:xfrm>
                <a:off x="1610" y="3249"/>
                <a:ext cx="269" cy="275"/>
                <a:chOff x="1837" y="2115"/>
                <a:chExt cx="308" cy="335"/>
              </a:xfrm>
            </p:grpSpPr>
            <p:sp>
              <p:nvSpPr>
                <p:cNvPr id="30826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27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28" name="Group 351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30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31" name="Line 3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32" name="Line 3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29" name="Line 355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94" name="Group 356"/>
              <p:cNvGrpSpPr>
                <a:grpSpLocks/>
              </p:cNvGrpSpPr>
              <p:nvPr/>
            </p:nvGrpSpPr>
            <p:grpSpPr bwMode="auto">
              <a:xfrm rot="6021979">
                <a:off x="1402" y="4048"/>
                <a:ext cx="253" cy="292"/>
                <a:chOff x="1837" y="2115"/>
                <a:chExt cx="308" cy="335"/>
              </a:xfrm>
            </p:grpSpPr>
            <p:sp>
              <p:nvSpPr>
                <p:cNvPr id="30819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20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21" name="Group 359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23" name="Line 3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24" name="Line 3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25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22" name="Line 363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95" name="Group 364"/>
              <p:cNvGrpSpPr>
                <a:grpSpLocks/>
              </p:cNvGrpSpPr>
              <p:nvPr/>
            </p:nvGrpSpPr>
            <p:grpSpPr bwMode="auto">
              <a:xfrm rot="-8718636">
                <a:off x="567" y="3521"/>
                <a:ext cx="252" cy="292"/>
                <a:chOff x="1837" y="2115"/>
                <a:chExt cx="308" cy="335"/>
              </a:xfrm>
            </p:grpSpPr>
            <p:sp>
              <p:nvSpPr>
                <p:cNvPr id="30812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13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14" name="Group 367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16" name="Line 3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17" name="Line 3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18" name="Line 3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15" name="Line 371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96" name="Group 372"/>
              <p:cNvGrpSpPr>
                <a:grpSpLocks/>
              </p:cNvGrpSpPr>
              <p:nvPr/>
            </p:nvGrpSpPr>
            <p:grpSpPr bwMode="auto">
              <a:xfrm rot="2409360">
                <a:off x="1791" y="3793"/>
                <a:ext cx="269" cy="275"/>
                <a:chOff x="1837" y="2115"/>
                <a:chExt cx="308" cy="335"/>
              </a:xfrm>
            </p:grpSpPr>
            <p:sp>
              <p:nvSpPr>
                <p:cNvPr id="30805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06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07" name="Group 375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09" name="Line 3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10" name="Line 3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11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08" name="Line 379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97" name="Group 380"/>
              <p:cNvGrpSpPr>
                <a:grpSpLocks/>
              </p:cNvGrpSpPr>
              <p:nvPr/>
            </p:nvGrpSpPr>
            <p:grpSpPr bwMode="auto">
              <a:xfrm rot="-9188602">
                <a:off x="703" y="3955"/>
                <a:ext cx="269" cy="275"/>
                <a:chOff x="1837" y="2115"/>
                <a:chExt cx="308" cy="335"/>
              </a:xfrm>
            </p:grpSpPr>
            <p:sp>
              <p:nvSpPr>
                <p:cNvPr id="30798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99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00" name="Group 383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02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03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04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01" name="Line 387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43" name="Group 388"/>
            <p:cNvGrpSpPr>
              <a:grpSpLocks/>
            </p:cNvGrpSpPr>
            <p:nvPr/>
          </p:nvGrpSpPr>
          <p:grpSpPr bwMode="auto">
            <a:xfrm>
              <a:off x="1292" y="3022"/>
              <a:ext cx="771" cy="589"/>
              <a:chOff x="567" y="3249"/>
              <a:chExt cx="1493" cy="1071"/>
            </a:xfrm>
          </p:grpSpPr>
          <p:grpSp>
            <p:nvGrpSpPr>
              <p:cNvPr id="30749" name="Group 389"/>
              <p:cNvGrpSpPr>
                <a:grpSpLocks/>
              </p:cNvGrpSpPr>
              <p:nvPr/>
            </p:nvGrpSpPr>
            <p:grpSpPr bwMode="auto">
              <a:xfrm>
                <a:off x="839" y="3249"/>
                <a:ext cx="752" cy="707"/>
                <a:chOff x="1565" y="1298"/>
                <a:chExt cx="226" cy="227"/>
              </a:xfrm>
            </p:grpSpPr>
            <p:sp>
              <p:nvSpPr>
                <p:cNvPr id="30790" name="Oval 390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91" name="Oval 391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750" name="Group 392"/>
              <p:cNvGrpSpPr>
                <a:grpSpLocks/>
              </p:cNvGrpSpPr>
              <p:nvPr/>
            </p:nvGrpSpPr>
            <p:grpSpPr bwMode="auto">
              <a:xfrm>
                <a:off x="1610" y="3249"/>
                <a:ext cx="269" cy="275"/>
                <a:chOff x="1837" y="2115"/>
                <a:chExt cx="308" cy="335"/>
              </a:xfrm>
            </p:grpSpPr>
            <p:sp>
              <p:nvSpPr>
                <p:cNvPr id="30783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84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85" name="Group 395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87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88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89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86" name="Line 399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51" name="Group 400"/>
              <p:cNvGrpSpPr>
                <a:grpSpLocks/>
              </p:cNvGrpSpPr>
              <p:nvPr/>
            </p:nvGrpSpPr>
            <p:grpSpPr bwMode="auto">
              <a:xfrm rot="6021979">
                <a:off x="1402" y="4048"/>
                <a:ext cx="253" cy="292"/>
                <a:chOff x="1837" y="2115"/>
                <a:chExt cx="308" cy="335"/>
              </a:xfrm>
            </p:grpSpPr>
            <p:sp>
              <p:nvSpPr>
                <p:cNvPr id="30776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77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78" name="Group 403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80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81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82" name="Line 4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79" name="Line 407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52" name="Group 408"/>
              <p:cNvGrpSpPr>
                <a:grpSpLocks/>
              </p:cNvGrpSpPr>
              <p:nvPr/>
            </p:nvGrpSpPr>
            <p:grpSpPr bwMode="auto">
              <a:xfrm rot="-8718636">
                <a:off x="567" y="3521"/>
                <a:ext cx="252" cy="292"/>
                <a:chOff x="1837" y="2115"/>
                <a:chExt cx="308" cy="335"/>
              </a:xfrm>
            </p:grpSpPr>
            <p:sp>
              <p:nvSpPr>
                <p:cNvPr id="30769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70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71" name="Group 411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73" name="Line 4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74" name="Line 4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75" name="Line 4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72" name="Line 415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53" name="Group 416"/>
              <p:cNvGrpSpPr>
                <a:grpSpLocks/>
              </p:cNvGrpSpPr>
              <p:nvPr/>
            </p:nvGrpSpPr>
            <p:grpSpPr bwMode="auto">
              <a:xfrm rot="2409360">
                <a:off x="1791" y="3793"/>
                <a:ext cx="269" cy="275"/>
                <a:chOff x="1837" y="2115"/>
                <a:chExt cx="308" cy="335"/>
              </a:xfrm>
            </p:grpSpPr>
            <p:sp>
              <p:nvSpPr>
                <p:cNvPr id="307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63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64" name="Group 419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66" name="Line 4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67" name="Line 4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68" name="Line 4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65" name="Line 423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54" name="Group 424"/>
              <p:cNvGrpSpPr>
                <a:grpSpLocks/>
              </p:cNvGrpSpPr>
              <p:nvPr/>
            </p:nvGrpSpPr>
            <p:grpSpPr bwMode="auto">
              <a:xfrm rot="-9188602">
                <a:off x="703" y="3955"/>
                <a:ext cx="269" cy="275"/>
                <a:chOff x="1837" y="2115"/>
                <a:chExt cx="308" cy="335"/>
              </a:xfrm>
            </p:grpSpPr>
            <p:sp>
              <p:nvSpPr>
                <p:cNvPr id="30755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56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57" name="Group 427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59" name="Line 4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60" name="Line 4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61" name="Line 4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58" name="Line 431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0744" name="Text Box 432"/>
            <p:cNvSpPr txBox="1">
              <a:spLocks noChangeArrowheads="1"/>
            </p:cNvSpPr>
            <p:nvPr/>
          </p:nvSpPr>
          <p:spPr bwMode="auto">
            <a:xfrm>
              <a:off x="657" y="3748"/>
              <a:ext cx="182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Immunoglobulin-secreting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plasma cells</a:t>
              </a:r>
            </a:p>
          </p:txBody>
        </p:sp>
        <p:sp>
          <p:nvSpPr>
            <p:cNvPr id="30745" name="Text Box 433"/>
            <p:cNvSpPr txBox="1">
              <a:spLocks noChangeArrowheads="1"/>
            </p:cNvSpPr>
            <p:nvPr/>
          </p:nvSpPr>
          <p:spPr bwMode="auto">
            <a:xfrm>
              <a:off x="2595" y="1719"/>
              <a:ext cx="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Stem Cells</a:t>
              </a:r>
            </a:p>
          </p:txBody>
        </p:sp>
        <p:cxnSp>
          <p:nvCxnSpPr>
            <p:cNvPr id="30746" name="AutoShape 434"/>
            <p:cNvCxnSpPr>
              <a:cxnSpLocks noChangeShapeType="1"/>
              <a:stCxn id="30733" idx="6"/>
            </p:cNvCxnSpPr>
            <p:nvPr/>
          </p:nvCxnSpPr>
          <p:spPr bwMode="auto">
            <a:xfrm rot="10800000" flipV="1">
              <a:off x="1111" y="1427"/>
              <a:ext cx="318" cy="50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0747" name="Line 435"/>
            <p:cNvSpPr>
              <a:spLocks noChangeShapeType="1"/>
            </p:cNvSpPr>
            <p:nvPr/>
          </p:nvSpPr>
          <p:spPr bwMode="auto">
            <a:xfrm flipH="1">
              <a:off x="2517" y="15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8" name="Line 436"/>
            <p:cNvSpPr>
              <a:spLocks noChangeShapeType="1"/>
            </p:cNvSpPr>
            <p:nvPr/>
          </p:nvSpPr>
          <p:spPr bwMode="auto">
            <a:xfrm flipH="1">
              <a:off x="2109" y="152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36F7F14E-D70F-49A0-99E6-EC55117B68BD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0"/>
            <a:ext cx="8593137" cy="1143000"/>
          </a:xfrm>
        </p:spPr>
        <p:txBody>
          <a:bodyPr/>
          <a:lstStyle/>
          <a:p>
            <a:r>
              <a:rPr lang="en-GB" sz="2400" smtClean="0"/>
              <a:t>T-cells recognise peptides presented on MHC in the thymus</a:t>
            </a:r>
          </a:p>
        </p:txBody>
      </p:sp>
      <p:sp>
        <p:nvSpPr>
          <p:cNvPr id="31748" name="Oval 3"/>
          <p:cNvSpPr>
            <a:spLocks noChangeArrowheads="1"/>
          </p:cNvSpPr>
          <p:nvPr/>
        </p:nvSpPr>
        <p:spPr bwMode="auto">
          <a:xfrm>
            <a:off x="4716463" y="2705100"/>
            <a:ext cx="1655762" cy="2447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1749" name="Freeform 4"/>
          <p:cNvSpPr>
            <a:spLocks/>
          </p:cNvSpPr>
          <p:nvPr/>
        </p:nvSpPr>
        <p:spPr bwMode="auto">
          <a:xfrm rot="380949">
            <a:off x="3708400" y="2781300"/>
            <a:ext cx="865188" cy="2359025"/>
          </a:xfrm>
          <a:custGeom>
            <a:avLst/>
            <a:gdLst>
              <a:gd name="T0" fmla="*/ 2147483647 w 325"/>
              <a:gd name="T1" fmla="*/ 0 h 1499"/>
              <a:gd name="T2" fmla="*/ 2147483647 w 325"/>
              <a:gd name="T3" fmla="*/ 2147483647 h 1499"/>
              <a:gd name="T4" fmla="*/ 2147483647 w 325"/>
              <a:gd name="T5" fmla="*/ 2147483647 h 1499"/>
              <a:gd name="T6" fmla="*/ 2147483647 w 325"/>
              <a:gd name="T7" fmla="*/ 2147483647 h 1499"/>
              <a:gd name="T8" fmla="*/ 2147483647 w 325"/>
              <a:gd name="T9" fmla="*/ 2147483647 h 1499"/>
              <a:gd name="T10" fmla="*/ 2147483647 w 325"/>
              <a:gd name="T11" fmla="*/ 2147483647 h 1499"/>
              <a:gd name="T12" fmla="*/ 2147483647 w 325"/>
              <a:gd name="T13" fmla="*/ 2147483647 h 1499"/>
              <a:gd name="T14" fmla="*/ 2147483647 w 325"/>
              <a:gd name="T15" fmla="*/ 2147483647 h 1499"/>
              <a:gd name="T16" fmla="*/ 2147483647 w 325"/>
              <a:gd name="T17" fmla="*/ 2147483647 h 1499"/>
              <a:gd name="T18" fmla="*/ 2147483647 w 325"/>
              <a:gd name="T19" fmla="*/ 2147483647 h 1499"/>
              <a:gd name="T20" fmla="*/ 2147483647 w 325"/>
              <a:gd name="T21" fmla="*/ 2147483647 h 1499"/>
              <a:gd name="T22" fmla="*/ 2147483647 w 325"/>
              <a:gd name="T23" fmla="*/ 2147483647 h 1499"/>
              <a:gd name="T24" fmla="*/ 2147483647 w 325"/>
              <a:gd name="T25" fmla="*/ 2147483647 h 1499"/>
              <a:gd name="T26" fmla="*/ 0 w 325"/>
              <a:gd name="T27" fmla="*/ 2147483647 h 14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5"/>
              <a:gd name="T43" fmla="*/ 0 h 1499"/>
              <a:gd name="T44" fmla="*/ 325 w 325"/>
              <a:gd name="T45" fmla="*/ 1499 h 14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5" h="1499">
                <a:moveTo>
                  <a:pt x="118" y="0"/>
                </a:moveTo>
                <a:cubicBezTo>
                  <a:pt x="141" y="33"/>
                  <a:pt x="153" y="63"/>
                  <a:pt x="174" y="95"/>
                </a:cubicBezTo>
                <a:cubicBezTo>
                  <a:pt x="185" y="142"/>
                  <a:pt x="221" y="221"/>
                  <a:pt x="245" y="268"/>
                </a:cubicBezTo>
                <a:cubicBezTo>
                  <a:pt x="264" y="342"/>
                  <a:pt x="283" y="417"/>
                  <a:pt x="308" y="489"/>
                </a:cubicBezTo>
                <a:cubicBezTo>
                  <a:pt x="325" y="588"/>
                  <a:pt x="324" y="693"/>
                  <a:pt x="292" y="789"/>
                </a:cubicBezTo>
                <a:cubicBezTo>
                  <a:pt x="278" y="887"/>
                  <a:pt x="278" y="974"/>
                  <a:pt x="284" y="1073"/>
                </a:cubicBezTo>
                <a:cubicBezTo>
                  <a:pt x="277" y="1165"/>
                  <a:pt x="277" y="1209"/>
                  <a:pt x="229" y="1278"/>
                </a:cubicBezTo>
                <a:cubicBezTo>
                  <a:pt x="218" y="1312"/>
                  <a:pt x="209" y="1347"/>
                  <a:pt x="197" y="1381"/>
                </a:cubicBezTo>
                <a:cubicBezTo>
                  <a:pt x="192" y="1396"/>
                  <a:pt x="197" y="1414"/>
                  <a:pt x="189" y="1428"/>
                </a:cubicBezTo>
                <a:cubicBezTo>
                  <a:pt x="175" y="1454"/>
                  <a:pt x="129" y="1469"/>
                  <a:pt x="103" y="1476"/>
                </a:cubicBezTo>
                <a:cubicBezTo>
                  <a:pt x="87" y="1471"/>
                  <a:pt x="71" y="1465"/>
                  <a:pt x="55" y="1460"/>
                </a:cubicBezTo>
                <a:cubicBezTo>
                  <a:pt x="47" y="1457"/>
                  <a:pt x="32" y="1452"/>
                  <a:pt x="32" y="1452"/>
                </a:cubicBezTo>
                <a:cubicBezTo>
                  <a:pt x="24" y="1457"/>
                  <a:pt x="13" y="1460"/>
                  <a:pt x="8" y="1468"/>
                </a:cubicBezTo>
                <a:cubicBezTo>
                  <a:pt x="2" y="1477"/>
                  <a:pt x="0" y="1499"/>
                  <a:pt x="0" y="1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0" name="Freeform 6" descr="Wide upward diagonal"/>
          <p:cNvSpPr>
            <a:spLocks/>
          </p:cNvSpPr>
          <p:nvPr/>
        </p:nvSpPr>
        <p:spPr bwMode="auto">
          <a:xfrm>
            <a:off x="4157663" y="3565525"/>
            <a:ext cx="361950" cy="327025"/>
          </a:xfrm>
          <a:custGeom>
            <a:avLst/>
            <a:gdLst>
              <a:gd name="T0" fmla="*/ 2147483647 w 228"/>
              <a:gd name="T1" fmla="*/ 0 h 206"/>
              <a:gd name="T2" fmla="*/ 2147483647 w 228"/>
              <a:gd name="T3" fmla="*/ 2147483647 h 206"/>
              <a:gd name="T4" fmla="*/ 2147483647 w 228"/>
              <a:gd name="T5" fmla="*/ 2147483647 h 206"/>
              <a:gd name="T6" fmla="*/ 2147483647 w 228"/>
              <a:gd name="T7" fmla="*/ 2147483647 h 206"/>
              <a:gd name="T8" fmla="*/ 2147483647 w 228"/>
              <a:gd name="T9" fmla="*/ 2147483647 h 206"/>
              <a:gd name="T10" fmla="*/ 2147483647 w 228"/>
              <a:gd name="T11" fmla="*/ 2147483647 h 206"/>
              <a:gd name="T12" fmla="*/ 2147483647 w 228"/>
              <a:gd name="T13" fmla="*/ 2147483647 h 206"/>
              <a:gd name="T14" fmla="*/ 2147483647 w 228"/>
              <a:gd name="T15" fmla="*/ 2147483647 h 206"/>
              <a:gd name="T16" fmla="*/ 2147483647 w 228"/>
              <a:gd name="T17" fmla="*/ 2147483647 h 206"/>
              <a:gd name="T18" fmla="*/ 2147483647 w 228"/>
              <a:gd name="T19" fmla="*/ 2147483647 h 206"/>
              <a:gd name="T20" fmla="*/ 2147483647 w 228"/>
              <a:gd name="T21" fmla="*/ 0 h 2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"/>
              <a:gd name="T34" fmla="*/ 0 h 206"/>
              <a:gd name="T35" fmla="*/ 228 w 228"/>
              <a:gd name="T36" fmla="*/ 206 h 2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" h="206">
                <a:moveTo>
                  <a:pt x="38" y="0"/>
                </a:moveTo>
                <a:cubicBezTo>
                  <a:pt x="104" y="22"/>
                  <a:pt x="69" y="14"/>
                  <a:pt x="141" y="24"/>
                </a:cubicBezTo>
                <a:cubicBezTo>
                  <a:pt x="170" y="34"/>
                  <a:pt x="199" y="38"/>
                  <a:pt x="228" y="48"/>
                </a:cubicBezTo>
                <a:cubicBezTo>
                  <a:pt x="225" y="56"/>
                  <a:pt x="226" y="66"/>
                  <a:pt x="220" y="71"/>
                </a:cubicBezTo>
                <a:cubicBezTo>
                  <a:pt x="213" y="77"/>
                  <a:pt x="160" y="91"/>
                  <a:pt x="141" y="103"/>
                </a:cubicBezTo>
                <a:cubicBezTo>
                  <a:pt x="149" y="136"/>
                  <a:pt x="141" y="136"/>
                  <a:pt x="173" y="150"/>
                </a:cubicBezTo>
                <a:cubicBezTo>
                  <a:pt x="188" y="157"/>
                  <a:pt x="220" y="166"/>
                  <a:pt x="220" y="166"/>
                </a:cubicBezTo>
                <a:cubicBezTo>
                  <a:pt x="217" y="174"/>
                  <a:pt x="219" y="185"/>
                  <a:pt x="212" y="190"/>
                </a:cubicBezTo>
                <a:cubicBezTo>
                  <a:pt x="199" y="200"/>
                  <a:pt x="165" y="206"/>
                  <a:pt x="165" y="206"/>
                </a:cubicBezTo>
                <a:cubicBezTo>
                  <a:pt x="123" y="195"/>
                  <a:pt x="79" y="188"/>
                  <a:pt x="38" y="174"/>
                </a:cubicBezTo>
                <a:cubicBezTo>
                  <a:pt x="23" y="123"/>
                  <a:pt x="0" y="43"/>
                  <a:pt x="38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4429125" y="3713163"/>
            <a:ext cx="144463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2" name="Freeform 8" descr="Wide upward diagonal"/>
          <p:cNvSpPr>
            <a:spLocks/>
          </p:cNvSpPr>
          <p:nvPr/>
        </p:nvSpPr>
        <p:spPr bwMode="auto">
          <a:xfrm>
            <a:off x="4500563" y="3587750"/>
            <a:ext cx="322262" cy="307975"/>
          </a:xfrm>
          <a:custGeom>
            <a:avLst/>
            <a:gdLst>
              <a:gd name="T0" fmla="*/ 2147483647 w 203"/>
              <a:gd name="T1" fmla="*/ 0 h 194"/>
              <a:gd name="T2" fmla="*/ 2147483647 w 203"/>
              <a:gd name="T3" fmla="*/ 2147483647 h 194"/>
              <a:gd name="T4" fmla="*/ 2147483647 w 203"/>
              <a:gd name="T5" fmla="*/ 2147483647 h 194"/>
              <a:gd name="T6" fmla="*/ 2147483647 w 203"/>
              <a:gd name="T7" fmla="*/ 2147483647 h 194"/>
              <a:gd name="T8" fmla="*/ 2147483647 w 203"/>
              <a:gd name="T9" fmla="*/ 2147483647 h 194"/>
              <a:gd name="T10" fmla="*/ 2147483647 w 203"/>
              <a:gd name="T11" fmla="*/ 2147483647 h 194"/>
              <a:gd name="T12" fmla="*/ 2147483647 w 203"/>
              <a:gd name="T13" fmla="*/ 2147483647 h 194"/>
              <a:gd name="T14" fmla="*/ 2147483647 w 203"/>
              <a:gd name="T15" fmla="*/ 2147483647 h 194"/>
              <a:gd name="T16" fmla="*/ 2147483647 w 203"/>
              <a:gd name="T17" fmla="*/ 2147483647 h 194"/>
              <a:gd name="T18" fmla="*/ 2147483647 w 203"/>
              <a:gd name="T19" fmla="*/ 2147483647 h 194"/>
              <a:gd name="T20" fmla="*/ 2147483647 w 203"/>
              <a:gd name="T21" fmla="*/ 2147483647 h 194"/>
              <a:gd name="T22" fmla="*/ 2147483647 w 203"/>
              <a:gd name="T23" fmla="*/ 2147483647 h 194"/>
              <a:gd name="T24" fmla="*/ 2147483647 w 203"/>
              <a:gd name="T25" fmla="*/ 2147483647 h 194"/>
              <a:gd name="T26" fmla="*/ 2147483647 w 203"/>
              <a:gd name="T27" fmla="*/ 2147483647 h 194"/>
              <a:gd name="T28" fmla="*/ 2147483647 w 203"/>
              <a:gd name="T29" fmla="*/ 0 h 1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"/>
              <a:gd name="T46" fmla="*/ 0 h 194"/>
              <a:gd name="T47" fmla="*/ 203 w 203"/>
              <a:gd name="T48" fmla="*/ 194 h 1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" h="194">
                <a:moveTo>
                  <a:pt x="33" y="0"/>
                </a:moveTo>
                <a:cubicBezTo>
                  <a:pt x="18" y="74"/>
                  <a:pt x="29" y="53"/>
                  <a:pt x="81" y="87"/>
                </a:cubicBezTo>
                <a:cubicBezTo>
                  <a:pt x="71" y="129"/>
                  <a:pt x="84" y="115"/>
                  <a:pt x="49" y="126"/>
                </a:cubicBezTo>
                <a:cubicBezTo>
                  <a:pt x="33" y="131"/>
                  <a:pt x="2" y="142"/>
                  <a:pt x="2" y="142"/>
                </a:cubicBezTo>
                <a:cubicBezTo>
                  <a:pt x="6" y="163"/>
                  <a:pt x="0" y="194"/>
                  <a:pt x="33" y="190"/>
                </a:cubicBezTo>
                <a:cubicBezTo>
                  <a:pt x="50" y="188"/>
                  <a:pt x="81" y="174"/>
                  <a:pt x="81" y="174"/>
                </a:cubicBezTo>
                <a:cubicBezTo>
                  <a:pt x="135" y="137"/>
                  <a:pt x="110" y="148"/>
                  <a:pt x="152" y="134"/>
                </a:cubicBezTo>
                <a:cubicBezTo>
                  <a:pt x="176" y="173"/>
                  <a:pt x="186" y="166"/>
                  <a:pt x="199" y="126"/>
                </a:cubicBezTo>
                <a:cubicBezTo>
                  <a:pt x="196" y="108"/>
                  <a:pt x="203" y="85"/>
                  <a:pt x="191" y="71"/>
                </a:cubicBezTo>
                <a:cubicBezTo>
                  <a:pt x="185" y="64"/>
                  <a:pt x="176" y="89"/>
                  <a:pt x="167" y="87"/>
                </a:cubicBezTo>
                <a:cubicBezTo>
                  <a:pt x="158" y="85"/>
                  <a:pt x="157" y="71"/>
                  <a:pt x="152" y="63"/>
                </a:cubicBezTo>
                <a:cubicBezTo>
                  <a:pt x="162" y="59"/>
                  <a:pt x="195" y="53"/>
                  <a:pt x="191" y="32"/>
                </a:cubicBezTo>
                <a:cubicBezTo>
                  <a:pt x="189" y="23"/>
                  <a:pt x="175" y="21"/>
                  <a:pt x="167" y="16"/>
                </a:cubicBezTo>
                <a:cubicBezTo>
                  <a:pt x="159" y="21"/>
                  <a:pt x="153" y="32"/>
                  <a:pt x="144" y="32"/>
                </a:cubicBezTo>
                <a:cubicBezTo>
                  <a:pt x="106" y="32"/>
                  <a:pt x="72" y="0"/>
                  <a:pt x="33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4789488" y="35687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TCR-CD3</a:t>
            </a: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3205163" y="34972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MHC II</a:t>
            </a: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6856413" y="3587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323850" y="1484313"/>
            <a:ext cx="3186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z="1800" b="1">
                <a:solidFill>
                  <a:srgbClr val="410E82"/>
                </a:solidFill>
              </a:rPr>
              <a:t>Thymic epithelial cell (TEC)</a:t>
            </a:r>
          </a:p>
          <a:p>
            <a:pPr eaLnBrk="1" hangingPunct="1">
              <a:spcBef>
                <a:spcPct val="0"/>
              </a:spcBef>
            </a:pPr>
            <a:endParaRPr lang="en-GB" sz="1800" b="1">
              <a:solidFill>
                <a:srgbClr val="410E8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or </a:t>
            </a:r>
            <a:r>
              <a:rPr lang="en-GB" sz="1800" b="1">
                <a:solidFill>
                  <a:srgbClr val="410E82"/>
                </a:solidFill>
              </a:rPr>
              <a:t>Dendritic cell (DC)</a:t>
            </a: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6804025" y="3716338"/>
            <a:ext cx="177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Immature T-cell</a:t>
            </a:r>
          </a:p>
        </p:txBody>
      </p:sp>
      <p:sp>
        <p:nvSpPr>
          <p:cNvPr id="31758" name="Freeform 16"/>
          <p:cNvSpPr>
            <a:spLocks/>
          </p:cNvSpPr>
          <p:nvPr/>
        </p:nvSpPr>
        <p:spPr bwMode="auto">
          <a:xfrm>
            <a:off x="4222750" y="4292600"/>
            <a:ext cx="349250" cy="193675"/>
          </a:xfrm>
          <a:custGeom>
            <a:avLst/>
            <a:gdLst>
              <a:gd name="T0" fmla="*/ 2147483647 w 220"/>
              <a:gd name="T1" fmla="*/ 2147483647 h 122"/>
              <a:gd name="T2" fmla="*/ 2147483647 w 220"/>
              <a:gd name="T3" fmla="*/ 2147483647 h 122"/>
              <a:gd name="T4" fmla="*/ 2147483647 w 220"/>
              <a:gd name="T5" fmla="*/ 2147483647 h 122"/>
              <a:gd name="T6" fmla="*/ 2147483647 w 220"/>
              <a:gd name="T7" fmla="*/ 2147483647 h 122"/>
              <a:gd name="T8" fmla="*/ 2147483647 w 220"/>
              <a:gd name="T9" fmla="*/ 2147483647 h 122"/>
              <a:gd name="T10" fmla="*/ 0 w 220"/>
              <a:gd name="T11" fmla="*/ 2147483647 h 122"/>
              <a:gd name="T12" fmla="*/ 2147483647 w 220"/>
              <a:gd name="T13" fmla="*/ 2147483647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"/>
              <a:gd name="T22" fmla="*/ 0 h 122"/>
              <a:gd name="T23" fmla="*/ 220 w 220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" h="122">
                <a:moveTo>
                  <a:pt x="66" y="54"/>
                </a:moveTo>
                <a:cubicBezTo>
                  <a:pt x="111" y="42"/>
                  <a:pt x="146" y="28"/>
                  <a:pt x="198" y="54"/>
                </a:cubicBezTo>
                <a:cubicBezTo>
                  <a:pt x="213" y="62"/>
                  <a:pt x="209" y="87"/>
                  <a:pt x="214" y="103"/>
                </a:cubicBezTo>
                <a:cubicBezTo>
                  <a:pt x="220" y="122"/>
                  <a:pt x="176" y="92"/>
                  <a:pt x="157" y="87"/>
                </a:cubicBezTo>
                <a:cubicBezTo>
                  <a:pt x="105" y="94"/>
                  <a:pt x="67" y="96"/>
                  <a:pt x="17" y="78"/>
                </a:cubicBezTo>
                <a:cubicBezTo>
                  <a:pt x="11" y="73"/>
                  <a:pt x="0" y="70"/>
                  <a:pt x="0" y="62"/>
                </a:cubicBezTo>
                <a:cubicBezTo>
                  <a:pt x="0" y="53"/>
                  <a:pt x="66" y="0"/>
                  <a:pt x="66" y="5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9" name="Freeform 17"/>
          <p:cNvSpPr>
            <a:spLocks/>
          </p:cNvSpPr>
          <p:nvPr/>
        </p:nvSpPr>
        <p:spPr bwMode="auto">
          <a:xfrm rot="1370019">
            <a:off x="4211638" y="4437063"/>
            <a:ext cx="327025" cy="128587"/>
          </a:xfrm>
          <a:custGeom>
            <a:avLst/>
            <a:gdLst>
              <a:gd name="T0" fmla="*/ 2147483647 w 206"/>
              <a:gd name="T1" fmla="*/ 2147483647 h 81"/>
              <a:gd name="T2" fmla="*/ 2147483647 w 206"/>
              <a:gd name="T3" fmla="*/ 2147483647 h 81"/>
              <a:gd name="T4" fmla="*/ 2147483647 w 206"/>
              <a:gd name="T5" fmla="*/ 2147483647 h 81"/>
              <a:gd name="T6" fmla="*/ 2147483647 w 206"/>
              <a:gd name="T7" fmla="*/ 2147483647 h 81"/>
              <a:gd name="T8" fmla="*/ 2147483647 w 206"/>
              <a:gd name="T9" fmla="*/ 2147483647 h 81"/>
              <a:gd name="T10" fmla="*/ 2147483647 w 206"/>
              <a:gd name="T11" fmla="*/ 2147483647 h 81"/>
              <a:gd name="T12" fmla="*/ 2147483647 w 206"/>
              <a:gd name="T13" fmla="*/ 2147483647 h 81"/>
              <a:gd name="T14" fmla="*/ 2147483647 w 206"/>
              <a:gd name="T15" fmla="*/ 2147483647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6"/>
              <a:gd name="T25" fmla="*/ 0 h 81"/>
              <a:gd name="T26" fmla="*/ 206 w 206"/>
              <a:gd name="T27" fmla="*/ 81 h 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6" h="81">
                <a:moveTo>
                  <a:pt x="18" y="1"/>
                </a:moveTo>
                <a:cubicBezTo>
                  <a:pt x="79" y="11"/>
                  <a:pt x="129" y="27"/>
                  <a:pt x="191" y="34"/>
                </a:cubicBezTo>
                <a:cubicBezTo>
                  <a:pt x="206" y="81"/>
                  <a:pt x="180" y="62"/>
                  <a:pt x="142" y="75"/>
                </a:cubicBezTo>
                <a:cubicBezTo>
                  <a:pt x="123" y="72"/>
                  <a:pt x="102" y="73"/>
                  <a:pt x="84" y="67"/>
                </a:cubicBezTo>
                <a:cubicBezTo>
                  <a:pt x="77" y="65"/>
                  <a:pt x="75" y="53"/>
                  <a:pt x="68" y="50"/>
                </a:cubicBezTo>
                <a:cubicBezTo>
                  <a:pt x="52" y="42"/>
                  <a:pt x="18" y="34"/>
                  <a:pt x="18" y="34"/>
                </a:cubicBezTo>
                <a:cubicBezTo>
                  <a:pt x="13" y="28"/>
                  <a:pt x="0" y="25"/>
                  <a:pt x="2" y="17"/>
                </a:cubicBezTo>
                <a:cubicBezTo>
                  <a:pt x="6" y="0"/>
                  <a:pt x="42" y="1"/>
                  <a:pt x="18" y="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0" name="Freeform 18" descr="Wide upward diagonal"/>
          <p:cNvSpPr>
            <a:spLocks/>
          </p:cNvSpPr>
          <p:nvPr/>
        </p:nvSpPr>
        <p:spPr bwMode="auto">
          <a:xfrm>
            <a:off x="4572000" y="4365625"/>
            <a:ext cx="322263" cy="307975"/>
          </a:xfrm>
          <a:custGeom>
            <a:avLst/>
            <a:gdLst>
              <a:gd name="T0" fmla="*/ 2147483647 w 203"/>
              <a:gd name="T1" fmla="*/ 0 h 194"/>
              <a:gd name="T2" fmla="*/ 2147483647 w 203"/>
              <a:gd name="T3" fmla="*/ 2147483647 h 194"/>
              <a:gd name="T4" fmla="*/ 2147483647 w 203"/>
              <a:gd name="T5" fmla="*/ 2147483647 h 194"/>
              <a:gd name="T6" fmla="*/ 2147483647 w 203"/>
              <a:gd name="T7" fmla="*/ 2147483647 h 194"/>
              <a:gd name="T8" fmla="*/ 2147483647 w 203"/>
              <a:gd name="T9" fmla="*/ 2147483647 h 194"/>
              <a:gd name="T10" fmla="*/ 2147483647 w 203"/>
              <a:gd name="T11" fmla="*/ 2147483647 h 194"/>
              <a:gd name="T12" fmla="*/ 2147483647 w 203"/>
              <a:gd name="T13" fmla="*/ 2147483647 h 194"/>
              <a:gd name="T14" fmla="*/ 2147483647 w 203"/>
              <a:gd name="T15" fmla="*/ 2147483647 h 194"/>
              <a:gd name="T16" fmla="*/ 2147483647 w 203"/>
              <a:gd name="T17" fmla="*/ 2147483647 h 194"/>
              <a:gd name="T18" fmla="*/ 2147483647 w 203"/>
              <a:gd name="T19" fmla="*/ 2147483647 h 194"/>
              <a:gd name="T20" fmla="*/ 2147483647 w 203"/>
              <a:gd name="T21" fmla="*/ 2147483647 h 194"/>
              <a:gd name="T22" fmla="*/ 2147483647 w 203"/>
              <a:gd name="T23" fmla="*/ 2147483647 h 194"/>
              <a:gd name="T24" fmla="*/ 2147483647 w 203"/>
              <a:gd name="T25" fmla="*/ 2147483647 h 194"/>
              <a:gd name="T26" fmla="*/ 2147483647 w 203"/>
              <a:gd name="T27" fmla="*/ 2147483647 h 194"/>
              <a:gd name="T28" fmla="*/ 2147483647 w 203"/>
              <a:gd name="T29" fmla="*/ 0 h 1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"/>
              <a:gd name="T46" fmla="*/ 0 h 194"/>
              <a:gd name="T47" fmla="*/ 203 w 203"/>
              <a:gd name="T48" fmla="*/ 194 h 1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" h="194">
                <a:moveTo>
                  <a:pt x="33" y="0"/>
                </a:moveTo>
                <a:cubicBezTo>
                  <a:pt x="18" y="74"/>
                  <a:pt x="29" y="53"/>
                  <a:pt x="81" y="87"/>
                </a:cubicBezTo>
                <a:cubicBezTo>
                  <a:pt x="71" y="129"/>
                  <a:pt x="84" y="115"/>
                  <a:pt x="49" y="126"/>
                </a:cubicBezTo>
                <a:cubicBezTo>
                  <a:pt x="33" y="131"/>
                  <a:pt x="2" y="142"/>
                  <a:pt x="2" y="142"/>
                </a:cubicBezTo>
                <a:cubicBezTo>
                  <a:pt x="6" y="163"/>
                  <a:pt x="0" y="194"/>
                  <a:pt x="33" y="190"/>
                </a:cubicBezTo>
                <a:cubicBezTo>
                  <a:pt x="50" y="188"/>
                  <a:pt x="81" y="174"/>
                  <a:pt x="81" y="174"/>
                </a:cubicBezTo>
                <a:cubicBezTo>
                  <a:pt x="135" y="137"/>
                  <a:pt x="110" y="148"/>
                  <a:pt x="152" y="134"/>
                </a:cubicBezTo>
                <a:cubicBezTo>
                  <a:pt x="176" y="173"/>
                  <a:pt x="186" y="166"/>
                  <a:pt x="199" y="126"/>
                </a:cubicBezTo>
                <a:cubicBezTo>
                  <a:pt x="196" y="108"/>
                  <a:pt x="203" y="85"/>
                  <a:pt x="191" y="71"/>
                </a:cubicBezTo>
                <a:cubicBezTo>
                  <a:pt x="185" y="64"/>
                  <a:pt x="176" y="89"/>
                  <a:pt x="167" y="87"/>
                </a:cubicBezTo>
                <a:cubicBezTo>
                  <a:pt x="158" y="85"/>
                  <a:pt x="157" y="71"/>
                  <a:pt x="152" y="63"/>
                </a:cubicBezTo>
                <a:cubicBezTo>
                  <a:pt x="162" y="59"/>
                  <a:pt x="195" y="53"/>
                  <a:pt x="191" y="32"/>
                </a:cubicBezTo>
                <a:cubicBezTo>
                  <a:pt x="189" y="23"/>
                  <a:pt x="175" y="21"/>
                  <a:pt x="167" y="16"/>
                </a:cubicBezTo>
                <a:cubicBezTo>
                  <a:pt x="159" y="21"/>
                  <a:pt x="153" y="32"/>
                  <a:pt x="144" y="32"/>
                </a:cubicBezTo>
                <a:cubicBezTo>
                  <a:pt x="106" y="32"/>
                  <a:pt x="72" y="0"/>
                  <a:pt x="33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1" name="Oval 19"/>
          <p:cNvSpPr>
            <a:spLocks noChangeArrowheads="1"/>
          </p:cNvSpPr>
          <p:nvPr/>
        </p:nvSpPr>
        <p:spPr bwMode="auto">
          <a:xfrm>
            <a:off x="4500563" y="4437063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2" name="Text Box 20"/>
          <p:cNvSpPr txBox="1">
            <a:spLocks noChangeArrowheads="1"/>
          </p:cNvSpPr>
          <p:nvPr/>
        </p:nvSpPr>
        <p:spPr bwMode="auto">
          <a:xfrm>
            <a:off x="3184525" y="42402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MHC I</a:t>
            </a:r>
          </a:p>
        </p:txBody>
      </p:sp>
      <p:sp>
        <p:nvSpPr>
          <p:cNvPr id="31763" name="Freeform 21" descr="Wide upward diagonal"/>
          <p:cNvSpPr>
            <a:spLocks/>
          </p:cNvSpPr>
          <p:nvPr/>
        </p:nvSpPr>
        <p:spPr bwMode="auto">
          <a:xfrm>
            <a:off x="4356100" y="3429000"/>
            <a:ext cx="550863" cy="187325"/>
          </a:xfrm>
          <a:custGeom>
            <a:avLst/>
            <a:gdLst>
              <a:gd name="T0" fmla="*/ 2147483647 w 347"/>
              <a:gd name="T1" fmla="*/ 0 h 118"/>
              <a:gd name="T2" fmla="*/ 2147483647 w 347"/>
              <a:gd name="T3" fmla="*/ 2147483647 h 118"/>
              <a:gd name="T4" fmla="*/ 2147483647 w 347"/>
              <a:gd name="T5" fmla="*/ 2147483647 h 118"/>
              <a:gd name="T6" fmla="*/ 2147483647 w 347"/>
              <a:gd name="T7" fmla="*/ 2147483647 h 118"/>
              <a:gd name="T8" fmla="*/ 2147483647 w 347"/>
              <a:gd name="T9" fmla="*/ 2147483647 h 118"/>
              <a:gd name="T10" fmla="*/ 2147483647 w 347"/>
              <a:gd name="T11" fmla="*/ 2147483647 h 118"/>
              <a:gd name="T12" fmla="*/ 2147483647 w 347"/>
              <a:gd name="T13" fmla="*/ 2147483647 h 118"/>
              <a:gd name="T14" fmla="*/ 2147483647 w 347"/>
              <a:gd name="T15" fmla="*/ 2147483647 h 118"/>
              <a:gd name="T16" fmla="*/ 2147483647 w 347"/>
              <a:gd name="T17" fmla="*/ 2147483647 h 118"/>
              <a:gd name="T18" fmla="*/ 2147483647 w 347"/>
              <a:gd name="T19" fmla="*/ 0 h 1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7"/>
              <a:gd name="T31" fmla="*/ 0 h 118"/>
              <a:gd name="T32" fmla="*/ 347 w 347"/>
              <a:gd name="T33" fmla="*/ 118 h 1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7" h="118">
                <a:moveTo>
                  <a:pt x="324" y="0"/>
                </a:moveTo>
                <a:cubicBezTo>
                  <a:pt x="231" y="9"/>
                  <a:pt x="141" y="24"/>
                  <a:pt x="48" y="31"/>
                </a:cubicBezTo>
                <a:cubicBezTo>
                  <a:pt x="21" y="40"/>
                  <a:pt x="0" y="65"/>
                  <a:pt x="24" y="95"/>
                </a:cubicBezTo>
                <a:cubicBezTo>
                  <a:pt x="29" y="102"/>
                  <a:pt x="40" y="99"/>
                  <a:pt x="48" y="102"/>
                </a:cubicBezTo>
                <a:cubicBezTo>
                  <a:pt x="64" y="107"/>
                  <a:pt x="95" y="118"/>
                  <a:pt x="95" y="118"/>
                </a:cubicBezTo>
                <a:cubicBezTo>
                  <a:pt x="100" y="110"/>
                  <a:pt x="109" y="104"/>
                  <a:pt x="111" y="95"/>
                </a:cubicBezTo>
                <a:cubicBezTo>
                  <a:pt x="112" y="87"/>
                  <a:pt x="99" y="79"/>
                  <a:pt x="103" y="71"/>
                </a:cubicBezTo>
                <a:cubicBezTo>
                  <a:pt x="107" y="63"/>
                  <a:pt x="119" y="64"/>
                  <a:pt x="127" y="63"/>
                </a:cubicBezTo>
                <a:cubicBezTo>
                  <a:pt x="169" y="59"/>
                  <a:pt x="211" y="58"/>
                  <a:pt x="253" y="55"/>
                </a:cubicBezTo>
                <a:cubicBezTo>
                  <a:pt x="282" y="49"/>
                  <a:pt x="347" y="45"/>
                  <a:pt x="324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4" name="Text Box 22"/>
          <p:cNvSpPr txBox="1">
            <a:spLocks noChangeArrowheads="1"/>
          </p:cNvSpPr>
          <p:nvPr/>
        </p:nvSpPr>
        <p:spPr bwMode="auto">
          <a:xfrm>
            <a:off x="4840288" y="30892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CD4</a:t>
            </a:r>
          </a:p>
        </p:txBody>
      </p:sp>
      <p:sp>
        <p:nvSpPr>
          <p:cNvPr id="31765" name="Text Box 23"/>
          <p:cNvSpPr txBox="1">
            <a:spLocks noChangeArrowheads="1"/>
          </p:cNvSpPr>
          <p:nvPr/>
        </p:nvSpPr>
        <p:spPr bwMode="auto">
          <a:xfrm>
            <a:off x="5076825" y="45815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CD8</a:t>
            </a:r>
          </a:p>
        </p:txBody>
      </p:sp>
      <p:sp>
        <p:nvSpPr>
          <p:cNvPr id="31766" name="Freeform 24"/>
          <p:cNvSpPr>
            <a:spLocks/>
          </p:cNvSpPr>
          <p:nvPr/>
        </p:nvSpPr>
        <p:spPr bwMode="auto">
          <a:xfrm>
            <a:off x="2363788" y="2657475"/>
            <a:ext cx="1803400" cy="2541588"/>
          </a:xfrm>
          <a:custGeom>
            <a:avLst/>
            <a:gdLst>
              <a:gd name="T0" fmla="*/ 2147483647 w 1136"/>
              <a:gd name="T1" fmla="*/ 2147483647 h 1601"/>
              <a:gd name="T2" fmla="*/ 2147483647 w 1136"/>
              <a:gd name="T3" fmla="*/ 2147483647 h 1601"/>
              <a:gd name="T4" fmla="*/ 2147483647 w 1136"/>
              <a:gd name="T5" fmla="*/ 2147483647 h 1601"/>
              <a:gd name="T6" fmla="*/ 2147483647 w 1136"/>
              <a:gd name="T7" fmla="*/ 2147483647 h 1601"/>
              <a:gd name="T8" fmla="*/ 2147483647 w 1136"/>
              <a:gd name="T9" fmla="*/ 2147483647 h 1601"/>
              <a:gd name="T10" fmla="*/ 2147483647 w 1136"/>
              <a:gd name="T11" fmla="*/ 2147483647 h 1601"/>
              <a:gd name="T12" fmla="*/ 2147483647 w 1136"/>
              <a:gd name="T13" fmla="*/ 2147483647 h 1601"/>
              <a:gd name="T14" fmla="*/ 2147483647 w 1136"/>
              <a:gd name="T15" fmla="*/ 2147483647 h 1601"/>
              <a:gd name="T16" fmla="*/ 2147483647 w 1136"/>
              <a:gd name="T17" fmla="*/ 2147483647 h 1601"/>
              <a:gd name="T18" fmla="*/ 2147483647 w 1136"/>
              <a:gd name="T19" fmla="*/ 2147483647 h 1601"/>
              <a:gd name="T20" fmla="*/ 2147483647 w 1136"/>
              <a:gd name="T21" fmla="*/ 2147483647 h 1601"/>
              <a:gd name="T22" fmla="*/ 2147483647 w 1136"/>
              <a:gd name="T23" fmla="*/ 2147483647 h 1601"/>
              <a:gd name="T24" fmla="*/ 2147483647 w 1136"/>
              <a:gd name="T25" fmla="*/ 2147483647 h 1601"/>
              <a:gd name="T26" fmla="*/ 2147483647 w 1136"/>
              <a:gd name="T27" fmla="*/ 2147483647 h 1601"/>
              <a:gd name="T28" fmla="*/ 2147483647 w 1136"/>
              <a:gd name="T29" fmla="*/ 2147483647 h 1601"/>
              <a:gd name="T30" fmla="*/ 0 w 1136"/>
              <a:gd name="T31" fmla="*/ 2147483647 h 1601"/>
              <a:gd name="T32" fmla="*/ 2147483647 w 1136"/>
              <a:gd name="T33" fmla="*/ 2147483647 h 1601"/>
              <a:gd name="T34" fmla="*/ 2147483647 w 1136"/>
              <a:gd name="T35" fmla="*/ 2147483647 h 1601"/>
              <a:gd name="T36" fmla="*/ 2147483647 w 1136"/>
              <a:gd name="T37" fmla="*/ 2147483647 h 1601"/>
              <a:gd name="T38" fmla="*/ 2147483647 w 1136"/>
              <a:gd name="T39" fmla="*/ 2147483647 h 1601"/>
              <a:gd name="T40" fmla="*/ 2147483647 w 1136"/>
              <a:gd name="T41" fmla="*/ 2147483647 h 1601"/>
              <a:gd name="T42" fmla="*/ 2147483647 w 1136"/>
              <a:gd name="T43" fmla="*/ 2147483647 h 1601"/>
              <a:gd name="T44" fmla="*/ 2147483647 w 1136"/>
              <a:gd name="T45" fmla="*/ 2147483647 h 1601"/>
              <a:gd name="T46" fmla="*/ 2147483647 w 1136"/>
              <a:gd name="T47" fmla="*/ 2147483647 h 1601"/>
              <a:gd name="T48" fmla="*/ 2147483647 w 1136"/>
              <a:gd name="T49" fmla="*/ 2147483647 h 1601"/>
              <a:gd name="T50" fmla="*/ 2147483647 w 1136"/>
              <a:gd name="T51" fmla="*/ 2147483647 h 1601"/>
              <a:gd name="T52" fmla="*/ 2147483647 w 1136"/>
              <a:gd name="T53" fmla="*/ 2147483647 h 1601"/>
              <a:gd name="T54" fmla="*/ 2147483647 w 1136"/>
              <a:gd name="T55" fmla="*/ 2147483647 h 1601"/>
              <a:gd name="T56" fmla="*/ 2147483647 w 1136"/>
              <a:gd name="T57" fmla="*/ 2147483647 h 1601"/>
              <a:gd name="T58" fmla="*/ 2147483647 w 1136"/>
              <a:gd name="T59" fmla="*/ 2147483647 h 16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36"/>
              <a:gd name="T91" fmla="*/ 0 h 1601"/>
              <a:gd name="T92" fmla="*/ 1136 w 1136"/>
              <a:gd name="T93" fmla="*/ 1601 h 16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36" h="1601">
                <a:moveTo>
                  <a:pt x="774" y="1510"/>
                </a:moveTo>
                <a:cubicBezTo>
                  <a:pt x="752" y="1542"/>
                  <a:pt x="745" y="1574"/>
                  <a:pt x="716" y="1601"/>
                </a:cubicBezTo>
                <a:cubicBezTo>
                  <a:pt x="697" y="1598"/>
                  <a:pt x="612" y="1590"/>
                  <a:pt x="576" y="1576"/>
                </a:cubicBezTo>
                <a:cubicBezTo>
                  <a:pt x="529" y="1558"/>
                  <a:pt x="483" y="1534"/>
                  <a:pt x="436" y="1519"/>
                </a:cubicBezTo>
                <a:cubicBezTo>
                  <a:pt x="407" y="1490"/>
                  <a:pt x="384" y="1469"/>
                  <a:pt x="362" y="1436"/>
                </a:cubicBezTo>
                <a:cubicBezTo>
                  <a:pt x="351" y="1403"/>
                  <a:pt x="338" y="1372"/>
                  <a:pt x="330" y="1338"/>
                </a:cubicBezTo>
                <a:cubicBezTo>
                  <a:pt x="333" y="1297"/>
                  <a:pt x="332" y="1255"/>
                  <a:pt x="338" y="1214"/>
                </a:cubicBezTo>
                <a:cubicBezTo>
                  <a:pt x="340" y="1197"/>
                  <a:pt x="354" y="1165"/>
                  <a:pt x="354" y="1165"/>
                </a:cubicBezTo>
                <a:cubicBezTo>
                  <a:pt x="351" y="1132"/>
                  <a:pt x="352" y="1099"/>
                  <a:pt x="346" y="1066"/>
                </a:cubicBezTo>
                <a:cubicBezTo>
                  <a:pt x="341" y="1039"/>
                  <a:pt x="317" y="1009"/>
                  <a:pt x="305" y="984"/>
                </a:cubicBezTo>
                <a:cubicBezTo>
                  <a:pt x="301" y="976"/>
                  <a:pt x="289" y="931"/>
                  <a:pt x="288" y="926"/>
                </a:cubicBezTo>
                <a:cubicBezTo>
                  <a:pt x="295" y="878"/>
                  <a:pt x="302" y="833"/>
                  <a:pt x="313" y="786"/>
                </a:cubicBezTo>
                <a:cubicBezTo>
                  <a:pt x="310" y="753"/>
                  <a:pt x="312" y="720"/>
                  <a:pt x="305" y="688"/>
                </a:cubicBezTo>
                <a:cubicBezTo>
                  <a:pt x="303" y="680"/>
                  <a:pt x="293" y="677"/>
                  <a:pt x="288" y="671"/>
                </a:cubicBezTo>
                <a:cubicBezTo>
                  <a:pt x="249" y="621"/>
                  <a:pt x="192" y="600"/>
                  <a:pt x="132" y="581"/>
                </a:cubicBezTo>
                <a:cubicBezTo>
                  <a:pt x="92" y="530"/>
                  <a:pt x="47" y="478"/>
                  <a:pt x="0" y="433"/>
                </a:cubicBezTo>
                <a:cubicBezTo>
                  <a:pt x="11" y="401"/>
                  <a:pt x="6" y="365"/>
                  <a:pt x="17" y="334"/>
                </a:cubicBezTo>
                <a:cubicBezTo>
                  <a:pt x="20" y="325"/>
                  <a:pt x="33" y="322"/>
                  <a:pt x="42" y="317"/>
                </a:cubicBezTo>
                <a:cubicBezTo>
                  <a:pt x="93" y="288"/>
                  <a:pt x="158" y="290"/>
                  <a:pt x="214" y="284"/>
                </a:cubicBezTo>
                <a:cubicBezTo>
                  <a:pt x="287" y="287"/>
                  <a:pt x="419" y="327"/>
                  <a:pt x="486" y="276"/>
                </a:cubicBezTo>
                <a:cubicBezTo>
                  <a:pt x="532" y="208"/>
                  <a:pt x="514" y="246"/>
                  <a:pt x="535" y="161"/>
                </a:cubicBezTo>
                <a:cubicBezTo>
                  <a:pt x="543" y="128"/>
                  <a:pt x="545" y="82"/>
                  <a:pt x="568" y="54"/>
                </a:cubicBezTo>
                <a:cubicBezTo>
                  <a:pt x="593" y="24"/>
                  <a:pt x="648" y="19"/>
                  <a:pt x="683" y="13"/>
                </a:cubicBezTo>
                <a:cubicBezTo>
                  <a:pt x="731" y="21"/>
                  <a:pt x="759" y="30"/>
                  <a:pt x="790" y="70"/>
                </a:cubicBezTo>
                <a:cubicBezTo>
                  <a:pt x="802" y="86"/>
                  <a:pt x="823" y="120"/>
                  <a:pt x="823" y="120"/>
                </a:cubicBezTo>
                <a:cubicBezTo>
                  <a:pt x="866" y="110"/>
                  <a:pt x="905" y="92"/>
                  <a:pt x="947" y="79"/>
                </a:cubicBezTo>
                <a:cubicBezTo>
                  <a:pt x="962" y="56"/>
                  <a:pt x="978" y="33"/>
                  <a:pt x="1004" y="21"/>
                </a:cubicBezTo>
                <a:cubicBezTo>
                  <a:pt x="1020" y="14"/>
                  <a:pt x="1054" y="5"/>
                  <a:pt x="1054" y="5"/>
                </a:cubicBezTo>
                <a:cubicBezTo>
                  <a:pt x="1079" y="8"/>
                  <a:pt x="1107" y="0"/>
                  <a:pt x="1128" y="13"/>
                </a:cubicBezTo>
                <a:cubicBezTo>
                  <a:pt x="1136" y="18"/>
                  <a:pt x="1098" y="70"/>
                  <a:pt x="1136" y="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7" name="Freeform 25" descr="Wide upward diagonal"/>
          <p:cNvSpPr>
            <a:spLocks/>
          </p:cNvSpPr>
          <p:nvPr/>
        </p:nvSpPr>
        <p:spPr bwMode="auto">
          <a:xfrm>
            <a:off x="4332288" y="4583113"/>
            <a:ext cx="674687" cy="236537"/>
          </a:xfrm>
          <a:custGeom>
            <a:avLst/>
            <a:gdLst>
              <a:gd name="T0" fmla="*/ 2147483647 w 425"/>
              <a:gd name="T1" fmla="*/ 2147483647 h 149"/>
              <a:gd name="T2" fmla="*/ 2147483647 w 425"/>
              <a:gd name="T3" fmla="*/ 2147483647 h 149"/>
              <a:gd name="T4" fmla="*/ 2147483647 w 425"/>
              <a:gd name="T5" fmla="*/ 2147483647 h 149"/>
              <a:gd name="T6" fmla="*/ 2147483647 w 425"/>
              <a:gd name="T7" fmla="*/ 2147483647 h 149"/>
              <a:gd name="T8" fmla="*/ 2147483647 w 425"/>
              <a:gd name="T9" fmla="*/ 2147483647 h 149"/>
              <a:gd name="T10" fmla="*/ 2147483647 w 425"/>
              <a:gd name="T11" fmla="*/ 2147483647 h 149"/>
              <a:gd name="T12" fmla="*/ 2147483647 w 425"/>
              <a:gd name="T13" fmla="*/ 2147483647 h 149"/>
              <a:gd name="T14" fmla="*/ 2147483647 w 425"/>
              <a:gd name="T15" fmla="*/ 2147483647 h 1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5"/>
              <a:gd name="T25" fmla="*/ 0 h 149"/>
              <a:gd name="T26" fmla="*/ 425 w 425"/>
              <a:gd name="T27" fmla="*/ 149 h 1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5" h="149">
                <a:moveTo>
                  <a:pt x="390" y="34"/>
                </a:moveTo>
                <a:cubicBezTo>
                  <a:pt x="314" y="58"/>
                  <a:pt x="238" y="85"/>
                  <a:pt x="159" y="100"/>
                </a:cubicBezTo>
                <a:cubicBezTo>
                  <a:pt x="124" y="93"/>
                  <a:pt x="102" y="93"/>
                  <a:pt x="77" y="67"/>
                </a:cubicBezTo>
                <a:cubicBezTo>
                  <a:pt x="69" y="17"/>
                  <a:pt x="69" y="0"/>
                  <a:pt x="19" y="18"/>
                </a:cubicBezTo>
                <a:cubicBezTo>
                  <a:pt x="0" y="76"/>
                  <a:pt x="66" y="132"/>
                  <a:pt x="118" y="149"/>
                </a:cubicBezTo>
                <a:cubicBezTo>
                  <a:pt x="175" y="144"/>
                  <a:pt x="215" y="142"/>
                  <a:pt x="266" y="125"/>
                </a:cubicBezTo>
                <a:cubicBezTo>
                  <a:pt x="301" y="90"/>
                  <a:pt x="353" y="91"/>
                  <a:pt x="398" y="75"/>
                </a:cubicBezTo>
                <a:cubicBezTo>
                  <a:pt x="409" y="58"/>
                  <a:pt x="425" y="34"/>
                  <a:pt x="390" y="34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8" name="Text Box 26"/>
          <p:cNvSpPr txBox="1">
            <a:spLocks noChangeArrowheads="1"/>
          </p:cNvSpPr>
          <p:nvPr/>
        </p:nvSpPr>
        <p:spPr bwMode="auto">
          <a:xfrm>
            <a:off x="4932363" y="42211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TCR-CD3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311D41D8-DFC4-48D0-8033-E5EBE79E427E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8120062" cy="526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2400">
                <a:solidFill>
                  <a:srgbClr val="410E82"/>
                </a:solidFill>
              </a:rPr>
              <a:t>The nature of autoimmunity and the impact of autoimmune diseases</a:t>
            </a:r>
          </a:p>
          <a:p>
            <a:pPr marL="457200" indent="-457200">
              <a:buFontTx/>
              <a:buAutoNum type="arabicPeriod"/>
            </a:pPr>
            <a:endParaRPr lang="en-GB" sz="2400">
              <a:solidFill>
                <a:srgbClr val="410E8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400">
                <a:solidFill>
                  <a:srgbClr val="410E82"/>
                </a:solidFill>
              </a:rPr>
              <a:t>Autoimmune reactions in humans</a:t>
            </a:r>
          </a:p>
          <a:p>
            <a:pPr marL="457200" indent="-457200">
              <a:buFontTx/>
              <a:buAutoNum type="arabicPeriod"/>
            </a:pPr>
            <a:endParaRPr lang="en-GB" sz="2400">
              <a:solidFill>
                <a:srgbClr val="410E82"/>
              </a:solidFill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GB" sz="2400">
                <a:solidFill>
                  <a:srgbClr val="410E82"/>
                </a:solidFill>
              </a:rPr>
              <a:t>Evidence for the concept of immunological tolerance</a:t>
            </a:r>
          </a:p>
          <a:p>
            <a:pPr marL="457200" indent="-457200">
              <a:buFontTx/>
              <a:buAutoNum type="arabicPeriod"/>
            </a:pPr>
            <a:endParaRPr lang="en-GB" sz="2400">
              <a:solidFill>
                <a:srgbClr val="410E8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400">
                <a:solidFill>
                  <a:srgbClr val="410E82"/>
                </a:solidFill>
              </a:rPr>
              <a:t>Mechanisms of tolerance induction and maintenance:</a:t>
            </a:r>
          </a:p>
          <a:p>
            <a:pPr marL="457200" indent="-457200"/>
            <a:r>
              <a:rPr lang="en-GB" sz="2400">
                <a:solidFill>
                  <a:srgbClr val="410E82"/>
                </a:solidFill>
              </a:rPr>
              <a:t>	central and peripheral tolerance</a:t>
            </a:r>
          </a:p>
          <a:p>
            <a:pPr marL="457200" indent="-457200"/>
            <a:endParaRPr lang="en-GB" sz="2400">
              <a:solidFill>
                <a:srgbClr val="410E82"/>
              </a:solidFill>
            </a:endParaRPr>
          </a:p>
          <a:p>
            <a:pPr marL="457200" indent="-457200">
              <a:buFontTx/>
              <a:buAutoNum type="arabicPeriod" startAt="5"/>
            </a:pPr>
            <a:r>
              <a:rPr lang="en-GB" sz="2400">
                <a:solidFill>
                  <a:srgbClr val="410E82"/>
                </a:solidFill>
              </a:rPr>
              <a:t>Evidence for a failure in central or peripheral tolerance </a:t>
            </a:r>
          </a:p>
          <a:p>
            <a:pPr marL="457200" indent="-457200"/>
            <a:r>
              <a:rPr lang="en-GB" sz="2400">
                <a:solidFill>
                  <a:srgbClr val="410E82"/>
                </a:solidFill>
              </a:rPr>
              <a:t>	in human autoimmune diseases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92138" y="228600"/>
            <a:ext cx="35829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u="sng">
                <a:solidFill>
                  <a:schemeClr val="tx1"/>
                </a:solidFill>
              </a:rPr>
              <a:t>Topics to be covered: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AA835B61-844A-47EC-9B7E-7299B28B45D1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3575" y="292100"/>
            <a:ext cx="7772400" cy="639763"/>
          </a:xfrm>
          <a:prstGeom prst="rect">
            <a:avLst/>
          </a:prstGeom>
          <a:noFill/>
          <a:ln w="57150" cmpd="thinThick">
            <a:solidFill>
              <a:srgbClr val="00020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6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The Thymus: selection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755650" y="1628775"/>
            <a:ext cx="8088313" cy="34512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Useless (can’t see MHC): die by apoptosis</a:t>
            </a:r>
          </a:p>
          <a:p>
            <a:pPr>
              <a:buFontTx/>
              <a:buChar char="•"/>
            </a:pPr>
            <a:endParaRPr lang="en-GB" sz="280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Useful (see MHC weakly): receive signal to survive. “Positive selection”</a:t>
            </a:r>
          </a:p>
          <a:p>
            <a:pPr>
              <a:buFontTx/>
              <a:buChar char="•"/>
            </a:pPr>
            <a:endParaRPr lang="en-GB" sz="280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Dangerous (see self strongly): receive signal to die by apoptosis. “Negative selection”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179388" y="5516563"/>
            <a:ext cx="8697912" cy="5159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2800" i="1">
                <a:solidFill>
                  <a:schemeClr val="tx1"/>
                </a:solidFill>
              </a:rPr>
              <a:t>ONLY 5% OF THYMOCYTES SURVIVE SELECTION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77F6FB3-ED41-4C5F-9457-C6C6B2B5F3DE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-26988"/>
            <a:ext cx="7772400" cy="1143001"/>
          </a:xfrm>
        </p:spPr>
        <p:txBody>
          <a:bodyPr/>
          <a:lstStyle/>
          <a:p>
            <a:r>
              <a:rPr lang="en-GB" smtClean="0"/>
              <a:t>B-Cell Tolerance </a:t>
            </a:r>
          </a:p>
        </p:txBody>
      </p:sp>
      <p:grpSp>
        <p:nvGrpSpPr>
          <p:cNvPr id="33796" name="Group 332"/>
          <p:cNvGrpSpPr>
            <a:grpSpLocks/>
          </p:cNvGrpSpPr>
          <p:nvPr/>
        </p:nvGrpSpPr>
        <p:grpSpPr bwMode="auto">
          <a:xfrm>
            <a:off x="684213" y="1196975"/>
            <a:ext cx="7758112" cy="4751388"/>
            <a:chOff x="431" y="1162"/>
            <a:chExt cx="4887" cy="2993"/>
          </a:xfrm>
        </p:grpSpPr>
        <p:grpSp>
          <p:nvGrpSpPr>
            <p:cNvPr id="33797" name="Group 3"/>
            <p:cNvGrpSpPr>
              <a:grpSpLocks/>
            </p:cNvGrpSpPr>
            <p:nvPr/>
          </p:nvGrpSpPr>
          <p:grpSpPr bwMode="auto">
            <a:xfrm>
              <a:off x="431" y="1162"/>
              <a:ext cx="3932" cy="2993"/>
              <a:chOff x="431" y="1162"/>
              <a:chExt cx="3932" cy="2993"/>
            </a:xfrm>
          </p:grpSpPr>
          <p:sp>
            <p:nvSpPr>
              <p:cNvPr id="33799" name="Freeform 4"/>
              <p:cNvSpPr>
                <a:spLocks/>
              </p:cNvSpPr>
              <p:nvPr/>
            </p:nvSpPr>
            <p:spPr bwMode="auto">
              <a:xfrm>
                <a:off x="1429" y="1162"/>
                <a:ext cx="2934" cy="796"/>
              </a:xfrm>
              <a:custGeom>
                <a:avLst/>
                <a:gdLst>
                  <a:gd name="T0" fmla="*/ 484 w 2934"/>
                  <a:gd name="T1" fmla="*/ 110 h 796"/>
                  <a:gd name="T2" fmla="*/ 320 w 2934"/>
                  <a:gd name="T3" fmla="*/ 36 h 796"/>
                  <a:gd name="T4" fmla="*/ 237 w 2934"/>
                  <a:gd name="T5" fmla="*/ 46 h 796"/>
                  <a:gd name="T6" fmla="*/ 182 w 2934"/>
                  <a:gd name="T7" fmla="*/ 64 h 796"/>
                  <a:gd name="T8" fmla="*/ 27 w 2934"/>
                  <a:gd name="T9" fmla="*/ 183 h 796"/>
                  <a:gd name="T10" fmla="*/ 9 w 2934"/>
                  <a:gd name="T11" fmla="*/ 238 h 796"/>
                  <a:gd name="T12" fmla="*/ 0 w 2934"/>
                  <a:gd name="T13" fmla="*/ 265 h 796"/>
                  <a:gd name="T14" fmla="*/ 27 w 2934"/>
                  <a:gd name="T15" fmla="*/ 411 h 796"/>
                  <a:gd name="T16" fmla="*/ 45 w 2934"/>
                  <a:gd name="T17" fmla="*/ 430 h 796"/>
                  <a:gd name="T18" fmla="*/ 192 w 2934"/>
                  <a:gd name="T19" fmla="*/ 539 h 796"/>
                  <a:gd name="T20" fmla="*/ 374 w 2934"/>
                  <a:gd name="T21" fmla="*/ 576 h 796"/>
                  <a:gd name="T22" fmla="*/ 274 w 2934"/>
                  <a:gd name="T23" fmla="*/ 603 h 796"/>
                  <a:gd name="T24" fmla="*/ 274 w 2934"/>
                  <a:gd name="T25" fmla="*/ 750 h 796"/>
                  <a:gd name="T26" fmla="*/ 338 w 2934"/>
                  <a:gd name="T27" fmla="*/ 768 h 796"/>
                  <a:gd name="T28" fmla="*/ 466 w 2934"/>
                  <a:gd name="T29" fmla="*/ 786 h 796"/>
                  <a:gd name="T30" fmla="*/ 521 w 2934"/>
                  <a:gd name="T31" fmla="*/ 768 h 796"/>
                  <a:gd name="T32" fmla="*/ 603 w 2934"/>
                  <a:gd name="T33" fmla="*/ 667 h 796"/>
                  <a:gd name="T34" fmla="*/ 941 w 2934"/>
                  <a:gd name="T35" fmla="*/ 576 h 796"/>
                  <a:gd name="T36" fmla="*/ 2413 w 2934"/>
                  <a:gd name="T37" fmla="*/ 585 h 796"/>
                  <a:gd name="T38" fmla="*/ 2560 w 2934"/>
                  <a:gd name="T39" fmla="*/ 585 h 796"/>
                  <a:gd name="T40" fmla="*/ 2605 w 2934"/>
                  <a:gd name="T41" fmla="*/ 640 h 796"/>
                  <a:gd name="T42" fmla="*/ 2715 w 2934"/>
                  <a:gd name="T43" fmla="*/ 667 h 796"/>
                  <a:gd name="T44" fmla="*/ 2934 w 2934"/>
                  <a:gd name="T45" fmla="*/ 594 h 796"/>
                  <a:gd name="T46" fmla="*/ 2898 w 2934"/>
                  <a:gd name="T47" fmla="*/ 420 h 796"/>
                  <a:gd name="T48" fmla="*/ 2870 w 2934"/>
                  <a:gd name="T49" fmla="*/ 402 h 796"/>
                  <a:gd name="T50" fmla="*/ 2779 w 2934"/>
                  <a:gd name="T51" fmla="*/ 329 h 796"/>
                  <a:gd name="T52" fmla="*/ 2761 w 2934"/>
                  <a:gd name="T53" fmla="*/ 302 h 796"/>
                  <a:gd name="T54" fmla="*/ 2788 w 2934"/>
                  <a:gd name="T55" fmla="*/ 283 h 796"/>
                  <a:gd name="T56" fmla="*/ 2816 w 2934"/>
                  <a:gd name="T57" fmla="*/ 256 h 796"/>
                  <a:gd name="T58" fmla="*/ 2816 w 2934"/>
                  <a:gd name="T59" fmla="*/ 27 h 796"/>
                  <a:gd name="T60" fmla="*/ 2752 w 2934"/>
                  <a:gd name="T61" fmla="*/ 0 h 796"/>
                  <a:gd name="T62" fmla="*/ 2587 w 2934"/>
                  <a:gd name="T63" fmla="*/ 9 h 796"/>
                  <a:gd name="T64" fmla="*/ 2450 w 2934"/>
                  <a:gd name="T65" fmla="*/ 82 h 796"/>
                  <a:gd name="T66" fmla="*/ 2422 w 2934"/>
                  <a:gd name="T67" fmla="*/ 146 h 796"/>
                  <a:gd name="T68" fmla="*/ 2267 w 2934"/>
                  <a:gd name="T69" fmla="*/ 201 h 796"/>
                  <a:gd name="T70" fmla="*/ 1481 w 2934"/>
                  <a:gd name="T71" fmla="*/ 174 h 796"/>
                  <a:gd name="T72" fmla="*/ 960 w 2934"/>
                  <a:gd name="T73" fmla="*/ 183 h 796"/>
                  <a:gd name="T74" fmla="*/ 612 w 2934"/>
                  <a:gd name="T75" fmla="*/ 174 h 796"/>
                  <a:gd name="T76" fmla="*/ 457 w 2934"/>
                  <a:gd name="T77" fmla="*/ 119 h 796"/>
                  <a:gd name="T78" fmla="*/ 484 w 2934"/>
                  <a:gd name="T79" fmla="*/ 110 h 7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34"/>
                  <a:gd name="T121" fmla="*/ 0 h 796"/>
                  <a:gd name="T122" fmla="*/ 2934 w 2934"/>
                  <a:gd name="T123" fmla="*/ 796 h 7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34" h="796">
                    <a:moveTo>
                      <a:pt x="484" y="110"/>
                    </a:moveTo>
                    <a:cubicBezTo>
                      <a:pt x="431" y="69"/>
                      <a:pt x="384" y="50"/>
                      <a:pt x="320" y="36"/>
                    </a:cubicBezTo>
                    <a:cubicBezTo>
                      <a:pt x="292" y="39"/>
                      <a:pt x="264" y="40"/>
                      <a:pt x="237" y="46"/>
                    </a:cubicBezTo>
                    <a:cubicBezTo>
                      <a:pt x="218" y="50"/>
                      <a:pt x="182" y="64"/>
                      <a:pt x="182" y="64"/>
                    </a:cubicBezTo>
                    <a:cubicBezTo>
                      <a:pt x="134" y="112"/>
                      <a:pt x="74" y="134"/>
                      <a:pt x="27" y="183"/>
                    </a:cubicBezTo>
                    <a:cubicBezTo>
                      <a:pt x="21" y="201"/>
                      <a:pt x="15" y="220"/>
                      <a:pt x="9" y="238"/>
                    </a:cubicBezTo>
                    <a:cubicBezTo>
                      <a:pt x="6" y="247"/>
                      <a:pt x="0" y="265"/>
                      <a:pt x="0" y="265"/>
                    </a:cubicBezTo>
                    <a:cubicBezTo>
                      <a:pt x="11" y="375"/>
                      <a:pt x="0" y="327"/>
                      <a:pt x="27" y="411"/>
                    </a:cubicBezTo>
                    <a:cubicBezTo>
                      <a:pt x="30" y="419"/>
                      <a:pt x="40" y="423"/>
                      <a:pt x="45" y="430"/>
                    </a:cubicBezTo>
                    <a:cubicBezTo>
                      <a:pt x="83" y="477"/>
                      <a:pt x="133" y="520"/>
                      <a:pt x="192" y="539"/>
                    </a:cubicBezTo>
                    <a:cubicBezTo>
                      <a:pt x="253" y="582"/>
                      <a:pt x="284" y="570"/>
                      <a:pt x="374" y="576"/>
                    </a:cubicBezTo>
                    <a:cubicBezTo>
                      <a:pt x="292" y="596"/>
                      <a:pt x="325" y="586"/>
                      <a:pt x="274" y="603"/>
                    </a:cubicBezTo>
                    <a:cubicBezTo>
                      <a:pt x="248" y="644"/>
                      <a:pt x="219" y="716"/>
                      <a:pt x="274" y="750"/>
                    </a:cubicBezTo>
                    <a:cubicBezTo>
                      <a:pt x="283" y="756"/>
                      <a:pt x="332" y="766"/>
                      <a:pt x="338" y="768"/>
                    </a:cubicBezTo>
                    <a:cubicBezTo>
                      <a:pt x="389" y="794"/>
                      <a:pt x="408" y="796"/>
                      <a:pt x="466" y="786"/>
                    </a:cubicBezTo>
                    <a:cubicBezTo>
                      <a:pt x="484" y="780"/>
                      <a:pt x="508" y="782"/>
                      <a:pt x="521" y="768"/>
                    </a:cubicBezTo>
                    <a:cubicBezTo>
                      <a:pt x="551" y="737"/>
                      <a:pt x="580" y="703"/>
                      <a:pt x="603" y="667"/>
                    </a:cubicBezTo>
                    <a:cubicBezTo>
                      <a:pt x="644" y="503"/>
                      <a:pt x="726" y="582"/>
                      <a:pt x="941" y="576"/>
                    </a:cubicBezTo>
                    <a:cubicBezTo>
                      <a:pt x="1434" y="584"/>
                      <a:pt x="1920" y="592"/>
                      <a:pt x="2413" y="585"/>
                    </a:cubicBezTo>
                    <a:cubicBezTo>
                      <a:pt x="2445" y="582"/>
                      <a:pt x="2522" y="566"/>
                      <a:pt x="2560" y="585"/>
                    </a:cubicBezTo>
                    <a:cubicBezTo>
                      <a:pt x="2581" y="595"/>
                      <a:pt x="2584" y="628"/>
                      <a:pt x="2605" y="640"/>
                    </a:cubicBezTo>
                    <a:cubicBezTo>
                      <a:pt x="2635" y="657"/>
                      <a:pt x="2682" y="662"/>
                      <a:pt x="2715" y="667"/>
                    </a:cubicBezTo>
                    <a:cubicBezTo>
                      <a:pt x="2895" y="658"/>
                      <a:pt x="2882" y="702"/>
                      <a:pt x="2934" y="594"/>
                    </a:cubicBezTo>
                    <a:cubicBezTo>
                      <a:pt x="2930" y="549"/>
                      <a:pt x="2934" y="463"/>
                      <a:pt x="2898" y="420"/>
                    </a:cubicBezTo>
                    <a:cubicBezTo>
                      <a:pt x="2891" y="411"/>
                      <a:pt x="2878" y="409"/>
                      <a:pt x="2870" y="402"/>
                    </a:cubicBezTo>
                    <a:cubicBezTo>
                      <a:pt x="2833" y="370"/>
                      <a:pt x="2824" y="344"/>
                      <a:pt x="2779" y="329"/>
                    </a:cubicBezTo>
                    <a:cubicBezTo>
                      <a:pt x="2773" y="320"/>
                      <a:pt x="2759" y="313"/>
                      <a:pt x="2761" y="302"/>
                    </a:cubicBezTo>
                    <a:cubicBezTo>
                      <a:pt x="2763" y="291"/>
                      <a:pt x="2780" y="290"/>
                      <a:pt x="2788" y="283"/>
                    </a:cubicBezTo>
                    <a:cubicBezTo>
                      <a:pt x="2798" y="275"/>
                      <a:pt x="2807" y="265"/>
                      <a:pt x="2816" y="256"/>
                    </a:cubicBezTo>
                    <a:cubicBezTo>
                      <a:pt x="2846" y="193"/>
                      <a:pt x="2880" y="79"/>
                      <a:pt x="2816" y="27"/>
                    </a:cubicBezTo>
                    <a:cubicBezTo>
                      <a:pt x="2798" y="12"/>
                      <a:pt x="2773" y="10"/>
                      <a:pt x="2752" y="0"/>
                    </a:cubicBezTo>
                    <a:cubicBezTo>
                      <a:pt x="2697" y="3"/>
                      <a:pt x="2642" y="4"/>
                      <a:pt x="2587" y="9"/>
                    </a:cubicBezTo>
                    <a:cubicBezTo>
                      <a:pt x="2558" y="12"/>
                      <a:pt x="2492" y="68"/>
                      <a:pt x="2450" y="82"/>
                    </a:cubicBezTo>
                    <a:cubicBezTo>
                      <a:pt x="2440" y="103"/>
                      <a:pt x="2438" y="130"/>
                      <a:pt x="2422" y="146"/>
                    </a:cubicBezTo>
                    <a:cubicBezTo>
                      <a:pt x="2375" y="193"/>
                      <a:pt x="2328" y="189"/>
                      <a:pt x="2267" y="201"/>
                    </a:cubicBezTo>
                    <a:cubicBezTo>
                      <a:pt x="1996" y="197"/>
                      <a:pt x="1746" y="196"/>
                      <a:pt x="1481" y="174"/>
                    </a:cubicBezTo>
                    <a:cubicBezTo>
                      <a:pt x="1307" y="177"/>
                      <a:pt x="1134" y="183"/>
                      <a:pt x="960" y="183"/>
                    </a:cubicBezTo>
                    <a:cubicBezTo>
                      <a:pt x="844" y="183"/>
                      <a:pt x="728" y="180"/>
                      <a:pt x="612" y="174"/>
                    </a:cubicBezTo>
                    <a:cubicBezTo>
                      <a:pt x="609" y="174"/>
                      <a:pt x="459" y="124"/>
                      <a:pt x="457" y="119"/>
                    </a:cubicBezTo>
                    <a:cubicBezTo>
                      <a:pt x="453" y="111"/>
                      <a:pt x="475" y="113"/>
                      <a:pt x="484" y="1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3800" name="Group 5"/>
              <p:cNvGrpSpPr>
                <a:grpSpLocks/>
              </p:cNvGrpSpPr>
              <p:nvPr/>
            </p:nvGrpSpPr>
            <p:grpSpPr bwMode="auto">
              <a:xfrm>
                <a:off x="2245" y="1344"/>
                <a:ext cx="272" cy="408"/>
                <a:chOff x="2200" y="1344"/>
                <a:chExt cx="272" cy="408"/>
              </a:xfrm>
            </p:grpSpPr>
            <p:sp>
              <p:nvSpPr>
                <p:cNvPr id="34122" name="Oval 6"/>
                <p:cNvSpPr>
                  <a:spLocks noChangeArrowheads="1"/>
                </p:cNvSpPr>
                <p:nvPr/>
              </p:nvSpPr>
              <p:spPr bwMode="auto">
                <a:xfrm>
                  <a:off x="2290" y="1344"/>
                  <a:ext cx="182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3" name="Oval 7"/>
                <p:cNvSpPr>
                  <a:spLocks noChangeArrowheads="1"/>
                </p:cNvSpPr>
                <p:nvPr/>
              </p:nvSpPr>
              <p:spPr bwMode="auto">
                <a:xfrm>
                  <a:off x="2200" y="1570"/>
                  <a:ext cx="181" cy="18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4" name="Oval 8"/>
                <p:cNvSpPr>
                  <a:spLocks noChangeArrowheads="1"/>
                </p:cNvSpPr>
                <p:nvPr/>
              </p:nvSpPr>
              <p:spPr bwMode="auto">
                <a:xfrm>
                  <a:off x="2336" y="134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5" name="Oval 9"/>
                <p:cNvSpPr>
                  <a:spLocks noChangeArrowheads="1"/>
                </p:cNvSpPr>
                <p:nvPr/>
              </p:nvSpPr>
              <p:spPr bwMode="auto">
                <a:xfrm>
                  <a:off x="2245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3801" name="Group 10"/>
              <p:cNvGrpSpPr>
                <a:grpSpLocks/>
              </p:cNvGrpSpPr>
              <p:nvPr/>
            </p:nvGrpSpPr>
            <p:grpSpPr bwMode="auto">
              <a:xfrm>
                <a:off x="2925" y="1344"/>
                <a:ext cx="454" cy="363"/>
                <a:chOff x="2653" y="1344"/>
                <a:chExt cx="454" cy="363"/>
              </a:xfrm>
            </p:grpSpPr>
            <p:sp>
              <p:nvSpPr>
                <p:cNvPr id="34116" name="Oval 11"/>
                <p:cNvSpPr>
                  <a:spLocks noChangeArrowheads="1"/>
                </p:cNvSpPr>
                <p:nvPr/>
              </p:nvSpPr>
              <p:spPr bwMode="auto">
                <a:xfrm>
                  <a:off x="2789" y="1344"/>
                  <a:ext cx="182" cy="181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17" name="Oval 12"/>
                <p:cNvSpPr>
                  <a:spLocks noChangeArrowheads="1"/>
                </p:cNvSpPr>
                <p:nvPr/>
              </p:nvSpPr>
              <p:spPr bwMode="auto">
                <a:xfrm>
                  <a:off x="2925" y="1525"/>
                  <a:ext cx="182" cy="181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18" name="Oval 13"/>
                <p:cNvSpPr>
                  <a:spLocks noChangeArrowheads="1"/>
                </p:cNvSpPr>
                <p:nvPr/>
              </p:nvSpPr>
              <p:spPr bwMode="auto">
                <a:xfrm>
                  <a:off x="2653" y="1525"/>
                  <a:ext cx="182" cy="181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19" name="Oval 14"/>
                <p:cNvSpPr>
                  <a:spLocks noChangeArrowheads="1"/>
                </p:cNvSpPr>
                <p:nvPr/>
              </p:nvSpPr>
              <p:spPr bwMode="auto">
                <a:xfrm>
                  <a:off x="2699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0" name="Oval 15"/>
                <p:cNvSpPr>
                  <a:spLocks noChangeArrowheads="1"/>
                </p:cNvSpPr>
                <p:nvPr/>
              </p:nvSpPr>
              <p:spPr bwMode="auto">
                <a:xfrm>
                  <a:off x="2789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1" name="Oval 16"/>
                <p:cNvSpPr>
                  <a:spLocks noChangeArrowheads="1"/>
                </p:cNvSpPr>
                <p:nvPr/>
              </p:nvSpPr>
              <p:spPr bwMode="auto">
                <a:xfrm>
                  <a:off x="3016" y="157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3802" name="Group 17"/>
              <p:cNvGrpSpPr>
                <a:grpSpLocks/>
              </p:cNvGrpSpPr>
              <p:nvPr/>
            </p:nvGrpSpPr>
            <p:grpSpPr bwMode="auto">
              <a:xfrm>
                <a:off x="1565" y="1253"/>
                <a:ext cx="408" cy="408"/>
                <a:chOff x="1066" y="2115"/>
                <a:chExt cx="1351" cy="1306"/>
              </a:xfrm>
            </p:grpSpPr>
            <p:grpSp>
              <p:nvGrpSpPr>
                <p:cNvPr id="34073" name="Group 18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411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11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4" name="Group 21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4107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108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10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111" name="Line 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12" name="Line 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13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11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5" name="Group 29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4100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101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102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104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05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06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10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6" name="Group 37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409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94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9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97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98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99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9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7" name="Group 45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4086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8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8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90" name="Line 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91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92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8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8" name="Group 53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4079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80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81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83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84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85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8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3" name="Group 61"/>
              <p:cNvGrpSpPr>
                <a:grpSpLocks/>
              </p:cNvGrpSpPr>
              <p:nvPr/>
            </p:nvGrpSpPr>
            <p:grpSpPr bwMode="auto">
              <a:xfrm>
                <a:off x="1247" y="2432"/>
                <a:ext cx="408" cy="408"/>
                <a:chOff x="1066" y="2115"/>
                <a:chExt cx="1351" cy="1306"/>
              </a:xfrm>
            </p:grpSpPr>
            <p:grpSp>
              <p:nvGrpSpPr>
                <p:cNvPr id="34030" name="Group 62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4071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072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1" name="Group 65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4064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65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66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68" name="Line 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69" name="Line 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70" name="Line 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6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2" name="Group 73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4057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58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59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61" name="Line 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62" name="Line 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63" name="Line 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60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3" name="Group 81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4050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51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52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54" name="Line 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55" name="Line 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56" name="Line 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53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4" name="Group 89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4043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44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45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47" name="Line 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48" name="Line 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49" name="Line 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46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5" name="Group 97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4036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37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38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40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41" name="Line 1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42" name="Line 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3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4" name="Group 105"/>
              <p:cNvGrpSpPr>
                <a:grpSpLocks/>
              </p:cNvGrpSpPr>
              <p:nvPr/>
            </p:nvGrpSpPr>
            <p:grpSpPr bwMode="auto">
              <a:xfrm>
                <a:off x="567" y="2387"/>
                <a:ext cx="408" cy="408"/>
                <a:chOff x="1066" y="2115"/>
                <a:chExt cx="1351" cy="1306"/>
              </a:xfrm>
            </p:grpSpPr>
            <p:grpSp>
              <p:nvGrpSpPr>
                <p:cNvPr id="33987" name="Group 106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4028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029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88" name="Group 109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4021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22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23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25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26" name="Line 1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27" name="Line 1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24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89" name="Group 117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4014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15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16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18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19" name="Line 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20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17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90" name="Group 125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4007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08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09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11" name="Line 1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12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13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10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91" name="Group 133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4000" name="Line 1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01" name="Line 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02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04" name="Line 1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05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06" name="Line 1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03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92" name="Group 141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3993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94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95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97" name="Line 1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98" name="Line 1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99" name="Line 1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9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5" name="Group 149"/>
              <p:cNvGrpSpPr>
                <a:grpSpLocks/>
              </p:cNvGrpSpPr>
              <p:nvPr/>
            </p:nvGrpSpPr>
            <p:grpSpPr bwMode="auto">
              <a:xfrm>
                <a:off x="1565" y="2069"/>
                <a:ext cx="408" cy="408"/>
                <a:chOff x="1066" y="2115"/>
                <a:chExt cx="1351" cy="1306"/>
              </a:xfrm>
            </p:grpSpPr>
            <p:grpSp>
              <p:nvGrpSpPr>
                <p:cNvPr id="33944" name="Group 150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3985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986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5" name="Group 153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3978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79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80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82" name="Line 1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83" name="Line 1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84" name="Line 1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81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6" name="Group 161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3971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72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73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75" name="Line 1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76" name="Line 1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77" name="Line 1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74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7" name="Group 169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3964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65" name="Line 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66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68" name="Line 1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69" name="Line 1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70" name="Line 1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67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8" name="Group 177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3957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58" name="Line 1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59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61" name="Line 1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62" name="Line 1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63" name="Line 1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6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9" name="Group 185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3950" name="Line 1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51" name="Line 1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52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54" name="Line 1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55" name="Line 1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56" name="Line 1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53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6" name="Group 193"/>
              <p:cNvGrpSpPr>
                <a:grpSpLocks/>
              </p:cNvGrpSpPr>
              <p:nvPr/>
            </p:nvGrpSpPr>
            <p:grpSpPr bwMode="auto">
              <a:xfrm>
                <a:off x="930" y="2069"/>
                <a:ext cx="408" cy="408"/>
                <a:chOff x="1066" y="2115"/>
                <a:chExt cx="1351" cy="1306"/>
              </a:xfrm>
            </p:grpSpPr>
            <p:grpSp>
              <p:nvGrpSpPr>
                <p:cNvPr id="33901" name="Group 194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3942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943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2" name="Group 197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3935" name="Line 1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36" name="Line 1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37" name="Group 20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39" name="Line 2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40" name="Line 2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41" name="Line 2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38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3" name="Group 205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3928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29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30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32" name="Line 2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33" name="Line 2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34" name="Line 2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31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4" name="Group 213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3921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22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23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25" name="Line 2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26" name="Line 2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27" name="Line 2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24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5" name="Group 221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3914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15" name="Line 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16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18" name="Line 2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19" name="Line 2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20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17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6" name="Group 229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3907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08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09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11" name="Line 2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12" name="Line 2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13" name="Line 2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10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3807" name="Line 237"/>
              <p:cNvSpPr>
                <a:spLocks noChangeShapeType="1"/>
              </p:cNvSpPr>
              <p:nvPr/>
            </p:nvSpPr>
            <p:spPr bwMode="auto">
              <a:xfrm>
                <a:off x="1156" y="2795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3808" name="Group 238"/>
              <p:cNvGrpSpPr>
                <a:grpSpLocks/>
              </p:cNvGrpSpPr>
              <p:nvPr/>
            </p:nvGrpSpPr>
            <p:grpSpPr bwMode="auto">
              <a:xfrm>
                <a:off x="476" y="3113"/>
                <a:ext cx="771" cy="589"/>
                <a:chOff x="567" y="3249"/>
                <a:chExt cx="1493" cy="1071"/>
              </a:xfrm>
            </p:grpSpPr>
            <p:grpSp>
              <p:nvGrpSpPr>
                <p:cNvPr id="33858" name="Group 239"/>
                <p:cNvGrpSpPr>
                  <a:grpSpLocks/>
                </p:cNvGrpSpPr>
                <p:nvPr/>
              </p:nvGrpSpPr>
              <p:grpSpPr bwMode="auto">
                <a:xfrm>
                  <a:off x="839" y="3249"/>
                  <a:ext cx="752" cy="707"/>
                  <a:chOff x="1565" y="1298"/>
                  <a:chExt cx="226" cy="227"/>
                </a:xfrm>
              </p:grpSpPr>
              <p:sp>
                <p:nvSpPr>
                  <p:cNvPr id="33899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900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59" name="Group 242"/>
                <p:cNvGrpSpPr>
                  <a:grpSpLocks/>
                </p:cNvGrpSpPr>
                <p:nvPr/>
              </p:nvGrpSpPr>
              <p:grpSpPr bwMode="auto">
                <a:xfrm>
                  <a:off x="1610" y="3249"/>
                  <a:ext cx="269" cy="275"/>
                  <a:chOff x="1837" y="2115"/>
                  <a:chExt cx="308" cy="335"/>
                </a:xfrm>
              </p:grpSpPr>
              <p:sp>
                <p:nvSpPr>
                  <p:cNvPr id="33892" name="Line 2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93" name="Line 2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94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96" name="Line 2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97" name="Line 2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98" name="Line 2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95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60" name="Group 250"/>
                <p:cNvGrpSpPr>
                  <a:grpSpLocks/>
                </p:cNvGrpSpPr>
                <p:nvPr/>
              </p:nvGrpSpPr>
              <p:grpSpPr bwMode="auto">
                <a:xfrm rot="6021979">
                  <a:off x="1402" y="4048"/>
                  <a:ext cx="253" cy="292"/>
                  <a:chOff x="1837" y="2115"/>
                  <a:chExt cx="308" cy="335"/>
                </a:xfrm>
              </p:grpSpPr>
              <p:sp>
                <p:nvSpPr>
                  <p:cNvPr id="33885" name="Line 2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86" name="Line 2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87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89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90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91" name="Line 2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88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61" name="Group 258"/>
                <p:cNvGrpSpPr>
                  <a:grpSpLocks/>
                </p:cNvGrpSpPr>
                <p:nvPr/>
              </p:nvGrpSpPr>
              <p:grpSpPr bwMode="auto">
                <a:xfrm rot="-8718636">
                  <a:off x="567" y="3521"/>
                  <a:ext cx="252" cy="292"/>
                  <a:chOff x="1837" y="2115"/>
                  <a:chExt cx="308" cy="335"/>
                </a:xfrm>
              </p:grpSpPr>
              <p:sp>
                <p:nvSpPr>
                  <p:cNvPr id="33878" name="Line 2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79" name="Line 2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80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82" name="Line 2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83" name="Line 2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84" name="Line 2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81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62" name="Group 266"/>
                <p:cNvGrpSpPr>
                  <a:grpSpLocks/>
                </p:cNvGrpSpPr>
                <p:nvPr/>
              </p:nvGrpSpPr>
              <p:grpSpPr bwMode="auto">
                <a:xfrm rot="2409360">
                  <a:off x="1791" y="3793"/>
                  <a:ext cx="269" cy="275"/>
                  <a:chOff x="1837" y="2115"/>
                  <a:chExt cx="308" cy="335"/>
                </a:xfrm>
              </p:grpSpPr>
              <p:sp>
                <p:nvSpPr>
                  <p:cNvPr id="33871" name="Line 2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72" name="Line 2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73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75" name="Line 2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76" name="Line 2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77" name="Line 2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74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63" name="Group 274"/>
                <p:cNvGrpSpPr>
                  <a:grpSpLocks/>
                </p:cNvGrpSpPr>
                <p:nvPr/>
              </p:nvGrpSpPr>
              <p:grpSpPr bwMode="auto">
                <a:xfrm rot="-9188602">
                  <a:off x="703" y="3955"/>
                  <a:ext cx="269" cy="275"/>
                  <a:chOff x="1837" y="2115"/>
                  <a:chExt cx="308" cy="335"/>
                </a:xfrm>
              </p:grpSpPr>
              <p:sp>
                <p:nvSpPr>
                  <p:cNvPr id="33864" name="Line 2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65" name="Line 2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66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68" name="Line 2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69" name="Line 2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70" name="Line 2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67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9" name="Group 282"/>
              <p:cNvGrpSpPr>
                <a:grpSpLocks/>
              </p:cNvGrpSpPr>
              <p:nvPr/>
            </p:nvGrpSpPr>
            <p:grpSpPr bwMode="auto">
              <a:xfrm>
                <a:off x="1292" y="3022"/>
                <a:ext cx="771" cy="589"/>
                <a:chOff x="567" y="3249"/>
                <a:chExt cx="1493" cy="1071"/>
              </a:xfrm>
            </p:grpSpPr>
            <p:grpSp>
              <p:nvGrpSpPr>
                <p:cNvPr id="33815" name="Group 283"/>
                <p:cNvGrpSpPr>
                  <a:grpSpLocks/>
                </p:cNvGrpSpPr>
                <p:nvPr/>
              </p:nvGrpSpPr>
              <p:grpSpPr bwMode="auto">
                <a:xfrm>
                  <a:off x="839" y="3249"/>
                  <a:ext cx="752" cy="707"/>
                  <a:chOff x="1565" y="1298"/>
                  <a:chExt cx="226" cy="227"/>
                </a:xfrm>
              </p:grpSpPr>
              <p:sp>
                <p:nvSpPr>
                  <p:cNvPr id="33856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57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16" name="Group 286"/>
                <p:cNvGrpSpPr>
                  <a:grpSpLocks/>
                </p:cNvGrpSpPr>
                <p:nvPr/>
              </p:nvGrpSpPr>
              <p:grpSpPr bwMode="auto">
                <a:xfrm>
                  <a:off x="1610" y="3249"/>
                  <a:ext cx="269" cy="275"/>
                  <a:chOff x="1837" y="2115"/>
                  <a:chExt cx="308" cy="335"/>
                </a:xfrm>
              </p:grpSpPr>
              <p:sp>
                <p:nvSpPr>
                  <p:cNvPr id="33849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50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51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53" name="Line 2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54" name="Line 2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55" name="Line 2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52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17" name="Group 294"/>
                <p:cNvGrpSpPr>
                  <a:grpSpLocks/>
                </p:cNvGrpSpPr>
                <p:nvPr/>
              </p:nvGrpSpPr>
              <p:grpSpPr bwMode="auto">
                <a:xfrm rot="6021979">
                  <a:off x="1402" y="4048"/>
                  <a:ext cx="253" cy="292"/>
                  <a:chOff x="1837" y="2115"/>
                  <a:chExt cx="308" cy="335"/>
                </a:xfrm>
              </p:grpSpPr>
              <p:sp>
                <p:nvSpPr>
                  <p:cNvPr id="33842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43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44" name="Group 297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46" name="Line 2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47" name="Line 2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48" name="Line 3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4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18" name="Group 302"/>
                <p:cNvGrpSpPr>
                  <a:grpSpLocks/>
                </p:cNvGrpSpPr>
                <p:nvPr/>
              </p:nvGrpSpPr>
              <p:grpSpPr bwMode="auto">
                <a:xfrm rot="-8718636">
                  <a:off x="567" y="3521"/>
                  <a:ext cx="252" cy="292"/>
                  <a:chOff x="1837" y="2115"/>
                  <a:chExt cx="308" cy="335"/>
                </a:xfrm>
              </p:grpSpPr>
              <p:sp>
                <p:nvSpPr>
                  <p:cNvPr id="33835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36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37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39" name="Line 3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40" name="Line 3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41" name="Line 3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38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19" name="Group 310"/>
                <p:cNvGrpSpPr>
                  <a:grpSpLocks/>
                </p:cNvGrpSpPr>
                <p:nvPr/>
              </p:nvGrpSpPr>
              <p:grpSpPr bwMode="auto">
                <a:xfrm rot="2409360">
                  <a:off x="1791" y="3793"/>
                  <a:ext cx="269" cy="275"/>
                  <a:chOff x="1837" y="2115"/>
                  <a:chExt cx="308" cy="335"/>
                </a:xfrm>
              </p:grpSpPr>
              <p:sp>
                <p:nvSpPr>
                  <p:cNvPr id="33828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29" name="Line 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30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32" name="Line 3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33" name="Line 3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34" name="Line 3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3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20" name="Group 318"/>
                <p:cNvGrpSpPr>
                  <a:grpSpLocks/>
                </p:cNvGrpSpPr>
                <p:nvPr/>
              </p:nvGrpSpPr>
              <p:grpSpPr bwMode="auto">
                <a:xfrm rot="-9188602">
                  <a:off x="703" y="3955"/>
                  <a:ext cx="269" cy="275"/>
                  <a:chOff x="1837" y="2115"/>
                  <a:chExt cx="308" cy="335"/>
                </a:xfrm>
              </p:grpSpPr>
              <p:sp>
                <p:nvSpPr>
                  <p:cNvPr id="33821" name="Line 3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22" name="Line 3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23" name="Group 321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25" name="Line 3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26" name="Line 3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27" name="Line 3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24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3810" name="Text Box 326"/>
              <p:cNvSpPr txBox="1">
                <a:spLocks noChangeArrowheads="1"/>
              </p:cNvSpPr>
              <p:nvPr/>
            </p:nvSpPr>
            <p:spPr bwMode="auto">
              <a:xfrm>
                <a:off x="431" y="3748"/>
                <a:ext cx="1821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GB" sz="1800">
                    <a:solidFill>
                      <a:schemeClr val="tx1"/>
                    </a:solidFill>
                  </a:rPr>
                  <a:t>Immunoglobulin-secreting 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sz="1800">
                    <a:solidFill>
                      <a:schemeClr val="tx1"/>
                    </a:solidFill>
                  </a:rPr>
                  <a:t>plasma cells</a:t>
                </a:r>
              </a:p>
            </p:txBody>
          </p:sp>
          <p:sp>
            <p:nvSpPr>
              <p:cNvPr id="33811" name="Text Box 327"/>
              <p:cNvSpPr txBox="1">
                <a:spLocks noChangeArrowheads="1"/>
              </p:cNvSpPr>
              <p:nvPr/>
            </p:nvSpPr>
            <p:spPr bwMode="auto">
              <a:xfrm>
                <a:off x="2595" y="1719"/>
                <a:ext cx="8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GB" sz="1800">
                    <a:solidFill>
                      <a:schemeClr val="tx1"/>
                    </a:solidFill>
                  </a:rPr>
                  <a:t>Stem Cells</a:t>
                </a:r>
              </a:p>
            </p:txBody>
          </p:sp>
          <p:cxnSp>
            <p:nvCxnSpPr>
              <p:cNvPr id="33812" name="AutoShape 328"/>
              <p:cNvCxnSpPr>
                <a:cxnSpLocks noChangeShapeType="1"/>
                <a:stCxn id="33799" idx="6"/>
              </p:cNvCxnSpPr>
              <p:nvPr/>
            </p:nvCxnSpPr>
            <p:spPr bwMode="auto">
              <a:xfrm rot="10800000" flipV="1">
                <a:off x="1111" y="1427"/>
                <a:ext cx="318" cy="506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3813" name="Line 329"/>
              <p:cNvSpPr>
                <a:spLocks noChangeShapeType="1"/>
              </p:cNvSpPr>
              <p:nvPr/>
            </p:nvSpPr>
            <p:spPr bwMode="auto">
              <a:xfrm flipH="1">
                <a:off x="2517" y="15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4" name="Line 330"/>
              <p:cNvSpPr>
                <a:spLocks noChangeShapeType="1"/>
              </p:cNvSpPr>
              <p:nvPr/>
            </p:nvSpPr>
            <p:spPr bwMode="auto">
              <a:xfrm flipH="1">
                <a:off x="2109" y="15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798" name="Text Box 331"/>
            <p:cNvSpPr txBox="1">
              <a:spLocks noChangeArrowheads="1"/>
            </p:cNvSpPr>
            <p:nvPr/>
          </p:nvSpPr>
          <p:spPr bwMode="auto">
            <a:xfrm>
              <a:off x="2426" y="2387"/>
              <a:ext cx="28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400">
                  <a:solidFill>
                    <a:schemeClr val="tx1"/>
                  </a:solidFill>
                </a:rPr>
                <a:t>Takes Place in the Bone Marrow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6F47B9F-1213-4CD4-8A23-C7136C6DD31E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Immature B- cells are deleted by polyvalent antigens</a:t>
            </a:r>
          </a:p>
        </p:txBody>
      </p:sp>
      <p:grpSp>
        <p:nvGrpSpPr>
          <p:cNvPr id="34820" name="Group 146"/>
          <p:cNvGrpSpPr>
            <a:grpSpLocks/>
          </p:cNvGrpSpPr>
          <p:nvPr/>
        </p:nvGrpSpPr>
        <p:grpSpPr bwMode="auto">
          <a:xfrm>
            <a:off x="6372225" y="1844675"/>
            <a:ext cx="2266950" cy="4344988"/>
            <a:chOff x="4150" y="1162"/>
            <a:chExt cx="1428" cy="2737"/>
          </a:xfrm>
        </p:grpSpPr>
        <p:sp>
          <p:nvSpPr>
            <p:cNvPr id="34939" name="Text Box 4"/>
            <p:cNvSpPr txBox="1">
              <a:spLocks noChangeArrowheads="1"/>
            </p:cNvSpPr>
            <p:nvPr/>
          </p:nvSpPr>
          <p:spPr bwMode="auto">
            <a:xfrm>
              <a:off x="4331" y="1162"/>
              <a:ext cx="10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410E82"/>
                  </a:solidFill>
                </a:rPr>
                <a:t>No crosslinking</a:t>
              </a:r>
            </a:p>
          </p:txBody>
        </p:sp>
        <p:grpSp>
          <p:nvGrpSpPr>
            <p:cNvPr id="34940" name="Group 7"/>
            <p:cNvGrpSpPr>
              <a:grpSpLocks/>
            </p:cNvGrpSpPr>
            <p:nvPr/>
          </p:nvGrpSpPr>
          <p:grpSpPr bwMode="auto">
            <a:xfrm>
              <a:off x="4310" y="1874"/>
              <a:ext cx="628" cy="676"/>
              <a:chOff x="1565" y="1298"/>
              <a:chExt cx="226" cy="227"/>
            </a:xfrm>
          </p:grpSpPr>
          <p:sp>
            <p:nvSpPr>
              <p:cNvPr id="34959" name="Oval 8"/>
              <p:cNvSpPr>
                <a:spLocks noChangeArrowheads="1"/>
              </p:cNvSpPr>
              <p:nvPr/>
            </p:nvSpPr>
            <p:spPr bwMode="auto">
              <a:xfrm>
                <a:off x="1565" y="1298"/>
                <a:ext cx="226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60" name="Oval 9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4941" name="Group 10"/>
            <p:cNvGrpSpPr>
              <a:grpSpLocks/>
            </p:cNvGrpSpPr>
            <p:nvPr/>
          </p:nvGrpSpPr>
          <p:grpSpPr bwMode="auto">
            <a:xfrm rot="-830304">
              <a:off x="4654" y="1661"/>
              <a:ext cx="225" cy="263"/>
              <a:chOff x="1837" y="2115"/>
              <a:chExt cx="308" cy="335"/>
            </a:xfrm>
          </p:grpSpPr>
          <p:sp>
            <p:nvSpPr>
              <p:cNvPr id="34952" name="Line 11"/>
              <p:cNvSpPr>
                <a:spLocks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53" name="Line 12"/>
              <p:cNvSpPr>
                <a:spLocks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954" name="Group 13"/>
              <p:cNvGrpSpPr>
                <a:grpSpLocks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3495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5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5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955" name="Line 17"/>
              <p:cNvSpPr>
                <a:spLocks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4942" name="Group 18"/>
            <p:cNvGrpSpPr>
              <a:grpSpLocks/>
            </p:cNvGrpSpPr>
            <p:nvPr/>
          </p:nvGrpSpPr>
          <p:grpSpPr bwMode="auto">
            <a:xfrm rot="5941067" flipH="1">
              <a:off x="4850" y="1847"/>
              <a:ext cx="226" cy="260"/>
              <a:chOff x="1837" y="2115"/>
              <a:chExt cx="308" cy="335"/>
            </a:xfrm>
          </p:grpSpPr>
          <p:sp>
            <p:nvSpPr>
              <p:cNvPr id="34945" name="Line 19"/>
              <p:cNvSpPr>
                <a:spLocks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46" name="Line 20"/>
              <p:cNvSpPr>
                <a:spLocks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947" name="Group 21"/>
              <p:cNvGrpSpPr>
                <a:grpSpLocks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3494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5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51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948" name="Line 25"/>
              <p:cNvSpPr>
                <a:spLocks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4943" name="Line 26"/>
            <p:cNvSpPr>
              <a:spLocks noChangeShapeType="1"/>
            </p:cNvSpPr>
            <p:nvPr/>
          </p:nvSpPr>
          <p:spPr bwMode="auto">
            <a:xfrm>
              <a:off x="4627" y="2523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44" name="Text Box 27"/>
            <p:cNvSpPr txBox="1">
              <a:spLocks noChangeArrowheads="1"/>
            </p:cNvSpPr>
            <p:nvPr/>
          </p:nvSpPr>
          <p:spPr bwMode="auto">
            <a:xfrm>
              <a:off x="4150" y="2976"/>
              <a:ext cx="142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Cell Survives</a:t>
              </a:r>
            </a:p>
            <a:p>
              <a:pPr eaLnBrk="1" hangingPunct="1">
                <a:spcBef>
                  <a:spcPct val="0"/>
                </a:spcBef>
              </a:pPr>
              <a:endParaRPr lang="en-GB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Self tolerant and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able to respond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to foreign pathogens</a:t>
              </a:r>
            </a:p>
          </p:txBody>
        </p:sp>
      </p:grpSp>
      <p:grpSp>
        <p:nvGrpSpPr>
          <p:cNvPr id="34821" name="Group 28"/>
          <p:cNvGrpSpPr>
            <a:grpSpLocks/>
          </p:cNvGrpSpPr>
          <p:nvPr/>
        </p:nvGrpSpPr>
        <p:grpSpPr bwMode="auto">
          <a:xfrm>
            <a:off x="3132138" y="1268413"/>
            <a:ext cx="2881312" cy="3744912"/>
            <a:chOff x="1973" y="1026"/>
            <a:chExt cx="1815" cy="2359"/>
          </a:xfrm>
        </p:grpSpPr>
        <p:sp>
          <p:nvSpPr>
            <p:cNvPr id="34907" name="Text Box 29"/>
            <p:cNvSpPr txBox="1">
              <a:spLocks noChangeArrowheads="1"/>
            </p:cNvSpPr>
            <p:nvPr/>
          </p:nvSpPr>
          <p:spPr bwMode="auto">
            <a:xfrm>
              <a:off x="1973" y="1026"/>
              <a:ext cx="17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410E82"/>
                  </a:solidFill>
                </a:rPr>
                <a:t>Bone Marrow Stromal Cell</a:t>
              </a:r>
            </a:p>
          </p:txBody>
        </p:sp>
        <p:grpSp>
          <p:nvGrpSpPr>
            <p:cNvPr id="34908" name="Group 30"/>
            <p:cNvGrpSpPr>
              <a:grpSpLocks/>
            </p:cNvGrpSpPr>
            <p:nvPr/>
          </p:nvGrpSpPr>
          <p:grpSpPr bwMode="auto">
            <a:xfrm>
              <a:off x="2180" y="1298"/>
              <a:ext cx="1608" cy="1496"/>
              <a:chOff x="2200" y="1344"/>
              <a:chExt cx="1724" cy="1588"/>
            </a:xfrm>
          </p:grpSpPr>
          <p:sp>
            <p:nvSpPr>
              <p:cNvPr id="34910" name="Oval 31"/>
              <p:cNvSpPr>
                <a:spLocks noChangeArrowheads="1"/>
              </p:cNvSpPr>
              <p:nvPr/>
            </p:nvSpPr>
            <p:spPr bwMode="auto">
              <a:xfrm rot="19383896" flipH="1">
                <a:off x="3521" y="2580"/>
                <a:ext cx="68" cy="238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11" name="Oval 32"/>
              <p:cNvSpPr>
                <a:spLocks noChangeArrowheads="1"/>
              </p:cNvSpPr>
              <p:nvPr/>
            </p:nvSpPr>
            <p:spPr bwMode="auto">
              <a:xfrm rot="14829131" flipH="1">
                <a:off x="3771" y="2001"/>
                <a:ext cx="68" cy="238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12" name="Oval 33"/>
              <p:cNvSpPr>
                <a:spLocks noChangeArrowheads="1"/>
              </p:cNvSpPr>
              <p:nvPr/>
            </p:nvSpPr>
            <p:spPr bwMode="auto">
              <a:xfrm rot="14829131" flipH="1">
                <a:off x="3152" y="1301"/>
                <a:ext cx="68" cy="238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13" name="Oval 34"/>
              <p:cNvSpPr>
                <a:spLocks noChangeArrowheads="1"/>
              </p:cNvSpPr>
              <p:nvPr/>
            </p:nvSpPr>
            <p:spPr bwMode="auto">
              <a:xfrm rot="17391819" flipH="1">
                <a:off x="2285" y="1383"/>
                <a:ext cx="68" cy="238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14" name="Oval 35"/>
              <p:cNvSpPr>
                <a:spLocks noChangeArrowheads="1"/>
              </p:cNvSpPr>
              <p:nvPr/>
            </p:nvSpPr>
            <p:spPr bwMode="auto">
              <a:xfrm rot="408179">
                <a:off x="2530" y="1756"/>
                <a:ext cx="68" cy="238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15" name="Oval 36"/>
              <p:cNvSpPr>
                <a:spLocks noChangeArrowheads="1"/>
              </p:cNvSpPr>
              <p:nvPr/>
            </p:nvSpPr>
            <p:spPr bwMode="auto">
              <a:xfrm rot="3297643">
                <a:off x="2821" y="1879"/>
                <a:ext cx="69" cy="237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4916" name="Group 37"/>
              <p:cNvGrpSpPr>
                <a:grpSpLocks/>
              </p:cNvGrpSpPr>
              <p:nvPr/>
            </p:nvGrpSpPr>
            <p:grpSpPr bwMode="auto">
              <a:xfrm>
                <a:off x="2200" y="1963"/>
                <a:ext cx="794" cy="969"/>
                <a:chOff x="930" y="2181"/>
                <a:chExt cx="873" cy="1067"/>
              </a:xfrm>
            </p:grpSpPr>
            <p:grpSp>
              <p:nvGrpSpPr>
                <p:cNvPr id="34920" name="Group 38"/>
                <p:cNvGrpSpPr>
                  <a:grpSpLocks/>
                </p:cNvGrpSpPr>
                <p:nvPr/>
              </p:nvGrpSpPr>
              <p:grpSpPr bwMode="auto">
                <a:xfrm>
                  <a:off x="930" y="2457"/>
                  <a:ext cx="740" cy="791"/>
                  <a:chOff x="1565" y="1298"/>
                  <a:chExt cx="226" cy="227"/>
                </a:xfrm>
              </p:grpSpPr>
              <p:sp>
                <p:nvSpPr>
                  <p:cNvPr id="3493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938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921" name="Group 41"/>
                <p:cNvGrpSpPr>
                  <a:grpSpLocks/>
                </p:cNvGrpSpPr>
                <p:nvPr/>
              </p:nvGrpSpPr>
              <p:grpSpPr bwMode="auto">
                <a:xfrm rot="-830304">
                  <a:off x="1286" y="2181"/>
                  <a:ext cx="265" cy="307"/>
                  <a:chOff x="1837" y="2115"/>
                  <a:chExt cx="308" cy="335"/>
                </a:xfrm>
              </p:grpSpPr>
              <p:sp>
                <p:nvSpPr>
                  <p:cNvPr id="3493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1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93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934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935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936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933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922" name="Group 49"/>
                <p:cNvGrpSpPr>
                  <a:grpSpLocks/>
                </p:cNvGrpSpPr>
                <p:nvPr/>
              </p:nvGrpSpPr>
              <p:grpSpPr bwMode="auto">
                <a:xfrm rot="5941067" flipH="1">
                  <a:off x="1518" y="2397"/>
                  <a:ext cx="264" cy="307"/>
                  <a:chOff x="1837" y="2115"/>
                  <a:chExt cx="308" cy="335"/>
                </a:xfrm>
              </p:grpSpPr>
              <p:sp>
                <p:nvSpPr>
                  <p:cNvPr id="34923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4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925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927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928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929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92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4917" name="Oval 57"/>
              <p:cNvSpPr>
                <a:spLocks noChangeArrowheads="1"/>
              </p:cNvSpPr>
              <p:nvPr/>
            </p:nvSpPr>
            <p:spPr bwMode="auto">
              <a:xfrm rot="14829131" flipH="1">
                <a:off x="2986" y="2207"/>
                <a:ext cx="69" cy="239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18" name="Oval 58"/>
              <p:cNvSpPr>
                <a:spLocks noChangeArrowheads="1"/>
              </p:cNvSpPr>
              <p:nvPr/>
            </p:nvSpPr>
            <p:spPr bwMode="auto">
              <a:xfrm rot="12429557" flipH="1">
                <a:off x="2901" y="1963"/>
                <a:ext cx="69" cy="238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endParaRPr lang="en-GB" sz="1800">
                  <a:solidFill>
                    <a:srgbClr val="6699FF"/>
                  </a:solidFill>
                </a:endParaRPr>
              </a:p>
            </p:txBody>
          </p:sp>
          <p:sp>
            <p:nvSpPr>
              <p:cNvPr id="34919" name="Freeform 59"/>
              <p:cNvSpPr>
                <a:spLocks/>
              </p:cNvSpPr>
              <p:nvPr/>
            </p:nvSpPr>
            <p:spPr bwMode="auto">
              <a:xfrm>
                <a:off x="2311" y="1344"/>
                <a:ext cx="1416" cy="1351"/>
              </a:xfrm>
              <a:custGeom>
                <a:avLst/>
                <a:gdLst>
                  <a:gd name="T0" fmla="*/ 8 w 1887"/>
                  <a:gd name="T1" fmla="*/ 79 h 1802"/>
                  <a:gd name="T2" fmla="*/ 29 w 1887"/>
                  <a:gd name="T3" fmla="*/ 132 h 1802"/>
                  <a:gd name="T4" fmla="*/ 45 w 1887"/>
                  <a:gd name="T5" fmla="*/ 142 h 1802"/>
                  <a:gd name="T6" fmla="*/ 50 w 1887"/>
                  <a:gd name="T7" fmla="*/ 146 h 1802"/>
                  <a:gd name="T8" fmla="*/ 89 w 1887"/>
                  <a:gd name="T9" fmla="*/ 160 h 1802"/>
                  <a:gd name="T10" fmla="*/ 114 w 1887"/>
                  <a:gd name="T11" fmla="*/ 172 h 1802"/>
                  <a:gd name="T12" fmla="*/ 177 w 1887"/>
                  <a:gd name="T13" fmla="*/ 189 h 1802"/>
                  <a:gd name="T14" fmla="*/ 191 w 1887"/>
                  <a:gd name="T15" fmla="*/ 201 h 1802"/>
                  <a:gd name="T16" fmla="*/ 200 w 1887"/>
                  <a:gd name="T17" fmla="*/ 210 h 1802"/>
                  <a:gd name="T18" fmla="*/ 204 w 1887"/>
                  <a:gd name="T19" fmla="*/ 214 h 1802"/>
                  <a:gd name="T20" fmla="*/ 229 w 1887"/>
                  <a:gd name="T21" fmla="*/ 277 h 1802"/>
                  <a:gd name="T22" fmla="*/ 243 w 1887"/>
                  <a:gd name="T23" fmla="*/ 289 h 1802"/>
                  <a:gd name="T24" fmla="*/ 261 w 1887"/>
                  <a:gd name="T25" fmla="*/ 308 h 1802"/>
                  <a:gd name="T26" fmla="*/ 263 w 1887"/>
                  <a:gd name="T27" fmla="*/ 319 h 1802"/>
                  <a:gd name="T28" fmla="*/ 267 w 1887"/>
                  <a:gd name="T29" fmla="*/ 324 h 1802"/>
                  <a:gd name="T30" fmla="*/ 287 w 1887"/>
                  <a:gd name="T31" fmla="*/ 390 h 1802"/>
                  <a:gd name="T32" fmla="*/ 310 w 1887"/>
                  <a:gd name="T33" fmla="*/ 417 h 1802"/>
                  <a:gd name="T34" fmla="*/ 328 w 1887"/>
                  <a:gd name="T35" fmla="*/ 425 h 1802"/>
                  <a:gd name="T36" fmla="*/ 333 w 1887"/>
                  <a:gd name="T37" fmla="*/ 427 h 1802"/>
                  <a:gd name="T38" fmla="*/ 377 w 1887"/>
                  <a:gd name="T39" fmla="*/ 425 h 1802"/>
                  <a:gd name="T40" fmla="*/ 384 w 1887"/>
                  <a:gd name="T41" fmla="*/ 417 h 1802"/>
                  <a:gd name="T42" fmla="*/ 402 w 1887"/>
                  <a:gd name="T43" fmla="*/ 397 h 1802"/>
                  <a:gd name="T44" fmla="*/ 410 w 1887"/>
                  <a:gd name="T45" fmla="*/ 388 h 1802"/>
                  <a:gd name="T46" fmla="*/ 412 w 1887"/>
                  <a:gd name="T47" fmla="*/ 382 h 1802"/>
                  <a:gd name="T48" fmla="*/ 416 w 1887"/>
                  <a:gd name="T49" fmla="*/ 376 h 1802"/>
                  <a:gd name="T50" fmla="*/ 435 w 1887"/>
                  <a:gd name="T51" fmla="*/ 355 h 1802"/>
                  <a:gd name="T52" fmla="*/ 449 w 1887"/>
                  <a:gd name="T53" fmla="*/ 334 h 1802"/>
                  <a:gd name="T54" fmla="*/ 441 w 1887"/>
                  <a:gd name="T55" fmla="*/ 304 h 1802"/>
                  <a:gd name="T56" fmla="*/ 421 w 1887"/>
                  <a:gd name="T57" fmla="*/ 187 h 1802"/>
                  <a:gd name="T58" fmla="*/ 396 w 1887"/>
                  <a:gd name="T59" fmla="*/ 167 h 1802"/>
                  <a:gd name="T60" fmla="*/ 335 w 1887"/>
                  <a:gd name="T61" fmla="*/ 150 h 1802"/>
                  <a:gd name="T62" fmla="*/ 317 w 1887"/>
                  <a:gd name="T63" fmla="*/ 138 h 1802"/>
                  <a:gd name="T64" fmla="*/ 310 w 1887"/>
                  <a:gd name="T65" fmla="*/ 127 h 1802"/>
                  <a:gd name="T66" fmla="*/ 302 w 1887"/>
                  <a:gd name="T67" fmla="*/ 78 h 1802"/>
                  <a:gd name="T68" fmla="*/ 241 w 1887"/>
                  <a:gd name="T69" fmla="*/ 16 h 1802"/>
                  <a:gd name="T70" fmla="*/ 227 w 1887"/>
                  <a:gd name="T71" fmla="*/ 12 h 1802"/>
                  <a:gd name="T72" fmla="*/ 149 w 1887"/>
                  <a:gd name="T73" fmla="*/ 0 h 1802"/>
                  <a:gd name="T74" fmla="*/ 40 w 1887"/>
                  <a:gd name="T75" fmla="*/ 17 h 1802"/>
                  <a:gd name="T76" fmla="*/ 30 w 1887"/>
                  <a:gd name="T77" fmla="*/ 23 h 1802"/>
                  <a:gd name="T78" fmla="*/ 23 w 1887"/>
                  <a:gd name="T79" fmla="*/ 32 h 1802"/>
                  <a:gd name="T80" fmla="*/ 3 w 1887"/>
                  <a:gd name="T81" fmla="*/ 56 h 1802"/>
                  <a:gd name="T82" fmla="*/ 11 w 1887"/>
                  <a:gd name="T83" fmla="*/ 66 h 1802"/>
                  <a:gd name="T84" fmla="*/ 15 w 1887"/>
                  <a:gd name="T85" fmla="*/ 78 h 1802"/>
                  <a:gd name="T86" fmla="*/ 8 w 1887"/>
                  <a:gd name="T87" fmla="*/ 79 h 18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7"/>
                  <a:gd name="T133" fmla="*/ 0 h 1802"/>
                  <a:gd name="T134" fmla="*/ 1887 w 1887"/>
                  <a:gd name="T135" fmla="*/ 1802 h 18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7" h="1802">
                    <a:moveTo>
                      <a:pt x="35" y="337"/>
                    </a:moveTo>
                    <a:cubicBezTo>
                      <a:pt x="71" y="371"/>
                      <a:pt x="101" y="510"/>
                      <a:pt x="117" y="559"/>
                    </a:cubicBezTo>
                    <a:cubicBezTo>
                      <a:pt x="124" y="582"/>
                      <a:pt x="174" y="589"/>
                      <a:pt x="191" y="600"/>
                    </a:cubicBezTo>
                    <a:cubicBezTo>
                      <a:pt x="198" y="604"/>
                      <a:pt x="201" y="613"/>
                      <a:pt x="208" y="617"/>
                    </a:cubicBezTo>
                    <a:cubicBezTo>
                      <a:pt x="259" y="642"/>
                      <a:pt x="319" y="656"/>
                      <a:pt x="372" y="674"/>
                    </a:cubicBezTo>
                    <a:cubicBezTo>
                      <a:pt x="406" y="700"/>
                      <a:pt x="440" y="709"/>
                      <a:pt x="479" y="724"/>
                    </a:cubicBezTo>
                    <a:cubicBezTo>
                      <a:pt x="573" y="812"/>
                      <a:pt x="597" y="791"/>
                      <a:pt x="743" y="798"/>
                    </a:cubicBezTo>
                    <a:cubicBezTo>
                      <a:pt x="761" y="825"/>
                      <a:pt x="769" y="837"/>
                      <a:pt x="800" y="847"/>
                    </a:cubicBezTo>
                    <a:cubicBezTo>
                      <a:pt x="814" y="861"/>
                      <a:pt x="827" y="874"/>
                      <a:pt x="841" y="888"/>
                    </a:cubicBezTo>
                    <a:cubicBezTo>
                      <a:pt x="847" y="894"/>
                      <a:pt x="858" y="905"/>
                      <a:pt x="858" y="905"/>
                    </a:cubicBezTo>
                    <a:cubicBezTo>
                      <a:pt x="868" y="1003"/>
                      <a:pt x="875" y="1110"/>
                      <a:pt x="965" y="1168"/>
                    </a:cubicBezTo>
                    <a:cubicBezTo>
                      <a:pt x="983" y="1197"/>
                      <a:pt x="991" y="1207"/>
                      <a:pt x="1023" y="1217"/>
                    </a:cubicBezTo>
                    <a:cubicBezTo>
                      <a:pt x="1050" y="1244"/>
                      <a:pt x="1071" y="1274"/>
                      <a:pt x="1097" y="1300"/>
                    </a:cubicBezTo>
                    <a:cubicBezTo>
                      <a:pt x="1100" y="1316"/>
                      <a:pt x="1095" y="1336"/>
                      <a:pt x="1105" y="1349"/>
                    </a:cubicBezTo>
                    <a:cubicBezTo>
                      <a:pt x="1125" y="1375"/>
                      <a:pt x="1144" y="1295"/>
                      <a:pt x="1121" y="1366"/>
                    </a:cubicBezTo>
                    <a:cubicBezTo>
                      <a:pt x="1133" y="1455"/>
                      <a:pt x="1151" y="1570"/>
                      <a:pt x="1204" y="1645"/>
                    </a:cubicBezTo>
                    <a:cubicBezTo>
                      <a:pt x="1220" y="1694"/>
                      <a:pt x="1252" y="1743"/>
                      <a:pt x="1302" y="1760"/>
                    </a:cubicBezTo>
                    <a:cubicBezTo>
                      <a:pt x="1342" y="1787"/>
                      <a:pt x="1315" y="1773"/>
                      <a:pt x="1376" y="1793"/>
                    </a:cubicBezTo>
                    <a:cubicBezTo>
                      <a:pt x="1384" y="1796"/>
                      <a:pt x="1401" y="1802"/>
                      <a:pt x="1401" y="1802"/>
                    </a:cubicBezTo>
                    <a:cubicBezTo>
                      <a:pt x="1461" y="1799"/>
                      <a:pt x="1522" y="1801"/>
                      <a:pt x="1582" y="1793"/>
                    </a:cubicBezTo>
                    <a:cubicBezTo>
                      <a:pt x="1585" y="1793"/>
                      <a:pt x="1614" y="1762"/>
                      <a:pt x="1615" y="1760"/>
                    </a:cubicBezTo>
                    <a:cubicBezTo>
                      <a:pt x="1639" y="1730"/>
                      <a:pt x="1657" y="1700"/>
                      <a:pt x="1689" y="1678"/>
                    </a:cubicBezTo>
                    <a:cubicBezTo>
                      <a:pt x="1699" y="1663"/>
                      <a:pt x="1713" y="1652"/>
                      <a:pt x="1722" y="1637"/>
                    </a:cubicBezTo>
                    <a:cubicBezTo>
                      <a:pt x="1726" y="1629"/>
                      <a:pt x="1726" y="1620"/>
                      <a:pt x="1730" y="1612"/>
                    </a:cubicBezTo>
                    <a:cubicBezTo>
                      <a:pt x="1734" y="1603"/>
                      <a:pt x="1741" y="1596"/>
                      <a:pt x="1747" y="1588"/>
                    </a:cubicBezTo>
                    <a:cubicBezTo>
                      <a:pt x="1761" y="1546"/>
                      <a:pt x="1786" y="1511"/>
                      <a:pt x="1829" y="1497"/>
                    </a:cubicBezTo>
                    <a:cubicBezTo>
                      <a:pt x="1849" y="1465"/>
                      <a:pt x="1873" y="1443"/>
                      <a:pt x="1887" y="1407"/>
                    </a:cubicBezTo>
                    <a:cubicBezTo>
                      <a:pt x="1880" y="1355"/>
                      <a:pt x="1869" y="1329"/>
                      <a:pt x="1854" y="1283"/>
                    </a:cubicBezTo>
                    <a:cubicBezTo>
                      <a:pt x="1862" y="1079"/>
                      <a:pt x="1886" y="951"/>
                      <a:pt x="1771" y="790"/>
                    </a:cubicBezTo>
                    <a:cubicBezTo>
                      <a:pt x="1742" y="750"/>
                      <a:pt x="1712" y="722"/>
                      <a:pt x="1664" y="707"/>
                    </a:cubicBezTo>
                    <a:cubicBezTo>
                      <a:pt x="1589" y="657"/>
                      <a:pt x="1492" y="663"/>
                      <a:pt x="1409" y="633"/>
                    </a:cubicBezTo>
                    <a:cubicBezTo>
                      <a:pt x="1384" y="624"/>
                      <a:pt x="1352" y="606"/>
                      <a:pt x="1335" y="584"/>
                    </a:cubicBezTo>
                    <a:cubicBezTo>
                      <a:pt x="1323" y="568"/>
                      <a:pt x="1302" y="534"/>
                      <a:pt x="1302" y="534"/>
                    </a:cubicBezTo>
                    <a:cubicBezTo>
                      <a:pt x="1280" y="468"/>
                      <a:pt x="1304" y="391"/>
                      <a:pt x="1269" y="329"/>
                    </a:cubicBezTo>
                    <a:cubicBezTo>
                      <a:pt x="1208" y="222"/>
                      <a:pt x="1120" y="126"/>
                      <a:pt x="1014" y="65"/>
                    </a:cubicBezTo>
                    <a:cubicBezTo>
                      <a:pt x="1004" y="59"/>
                      <a:pt x="965" y="51"/>
                      <a:pt x="957" y="49"/>
                    </a:cubicBezTo>
                    <a:cubicBezTo>
                      <a:pt x="848" y="19"/>
                      <a:pt x="741" y="12"/>
                      <a:pt x="628" y="0"/>
                    </a:cubicBezTo>
                    <a:cubicBezTo>
                      <a:pt x="465" y="8"/>
                      <a:pt x="319" y="17"/>
                      <a:pt x="167" y="74"/>
                    </a:cubicBezTo>
                    <a:cubicBezTo>
                      <a:pt x="120" y="119"/>
                      <a:pt x="184" y="63"/>
                      <a:pt x="126" y="98"/>
                    </a:cubicBezTo>
                    <a:cubicBezTo>
                      <a:pt x="110" y="108"/>
                      <a:pt x="104" y="125"/>
                      <a:pt x="93" y="139"/>
                    </a:cubicBezTo>
                    <a:cubicBezTo>
                      <a:pt x="66" y="173"/>
                      <a:pt x="35" y="203"/>
                      <a:pt x="10" y="238"/>
                    </a:cubicBezTo>
                    <a:cubicBezTo>
                      <a:pt x="33" y="302"/>
                      <a:pt x="0" y="225"/>
                      <a:pt x="43" y="279"/>
                    </a:cubicBezTo>
                    <a:cubicBezTo>
                      <a:pt x="45" y="282"/>
                      <a:pt x="59" y="326"/>
                      <a:pt x="60" y="329"/>
                    </a:cubicBezTo>
                    <a:cubicBezTo>
                      <a:pt x="50" y="360"/>
                      <a:pt x="58" y="359"/>
                      <a:pt x="35" y="33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34909" name="AutoShape 60"/>
            <p:cNvCxnSpPr>
              <a:cxnSpLocks noChangeShapeType="1"/>
            </p:cNvCxnSpPr>
            <p:nvPr/>
          </p:nvCxnSpPr>
          <p:spPr bwMode="auto">
            <a:xfrm rot="5400000">
              <a:off x="1984" y="2875"/>
              <a:ext cx="590" cy="43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4822" name="Text Box 62"/>
          <p:cNvSpPr txBox="1">
            <a:spLocks noChangeArrowheads="1"/>
          </p:cNvSpPr>
          <p:nvPr/>
        </p:nvSpPr>
        <p:spPr bwMode="auto">
          <a:xfrm>
            <a:off x="2124075" y="3644900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Immature </a:t>
            </a:r>
          </a:p>
          <a:p>
            <a:pPr algn="ctr"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B-cell</a:t>
            </a:r>
          </a:p>
        </p:txBody>
      </p:sp>
      <p:grpSp>
        <p:nvGrpSpPr>
          <p:cNvPr id="34823" name="Group 63"/>
          <p:cNvGrpSpPr>
            <a:grpSpLocks/>
          </p:cNvGrpSpPr>
          <p:nvPr/>
        </p:nvGrpSpPr>
        <p:grpSpPr bwMode="auto">
          <a:xfrm>
            <a:off x="1042988" y="2651125"/>
            <a:ext cx="1243012" cy="1411288"/>
            <a:chOff x="612" y="1979"/>
            <a:chExt cx="839" cy="944"/>
          </a:xfrm>
        </p:grpSpPr>
        <p:grpSp>
          <p:nvGrpSpPr>
            <p:cNvPr id="34888" name="Group 64"/>
            <p:cNvGrpSpPr>
              <a:grpSpLocks/>
            </p:cNvGrpSpPr>
            <p:nvPr/>
          </p:nvGrpSpPr>
          <p:grpSpPr bwMode="auto">
            <a:xfrm>
              <a:off x="612" y="2205"/>
              <a:ext cx="673" cy="718"/>
              <a:chOff x="1565" y="1298"/>
              <a:chExt cx="226" cy="227"/>
            </a:xfrm>
          </p:grpSpPr>
          <p:sp>
            <p:nvSpPr>
              <p:cNvPr id="34905" name="Oval 65"/>
              <p:cNvSpPr>
                <a:spLocks noChangeArrowheads="1"/>
              </p:cNvSpPr>
              <p:nvPr/>
            </p:nvSpPr>
            <p:spPr bwMode="auto">
              <a:xfrm>
                <a:off x="1565" y="1298"/>
                <a:ext cx="226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06" name="Oval 66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4889" name="Group 67"/>
            <p:cNvGrpSpPr>
              <a:grpSpLocks/>
            </p:cNvGrpSpPr>
            <p:nvPr/>
          </p:nvGrpSpPr>
          <p:grpSpPr bwMode="auto">
            <a:xfrm rot="-830304">
              <a:off x="981" y="1979"/>
              <a:ext cx="241" cy="279"/>
              <a:chOff x="1837" y="2115"/>
              <a:chExt cx="308" cy="335"/>
            </a:xfrm>
          </p:grpSpPr>
          <p:sp>
            <p:nvSpPr>
              <p:cNvPr id="34898" name="Line 68"/>
              <p:cNvSpPr>
                <a:spLocks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9" name="Line 69"/>
              <p:cNvSpPr>
                <a:spLocks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900" name="Group 70"/>
              <p:cNvGrpSpPr>
                <a:grpSpLocks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34902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03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04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901" name="Line 74"/>
              <p:cNvSpPr>
                <a:spLocks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4890" name="Group 75"/>
            <p:cNvGrpSpPr>
              <a:grpSpLocks/>
            </p:cNvGrpSpPr>
            <p:nvPr/>
          </p:nvGrpSpPr>
          <p:grpSpPr bwMode="auto">
            <a:xfrm rot="5941067" flipH="1">
              <a:off x="1192" y="2175"/>
              <a:ext cx="240" cy="279"/>
              <a:chOff x="1837" y="2115"/>
              <a:chExt cx="308" cy="335"/>
            </a:xfrm>
          </p:grpSpPr>
          <p:sp>
            <p:nvSpPr>
              <p:cNvPr id="34891" name="Line 76"/>
              <p:cNvSpPr>
                <a:spLocks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2" name="Line 77"/>
              <p:cNvSpPr>
                <a:spLocks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893" name="Group 78"/>
              <p:cNvGrpSpPr>
                <a:grpSpLocks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34895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96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97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894" name="Line 82"/>
              <p:cNvSpPr>
                <a:spLocks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4824" name="Group 83"/>
          <p:cNvGrpSpPr>
            <a:grpSpLocks/>
          </p:cNvGrpSpPr>
          <p:nvPr/>
        </p:nvGrpSpPr>
        <p:grpSpPr bwMode="auto">
          <a:xfrm>
            <a:off x="1714500" y="1971675"/>
            <a:ext cx="957263" cy="1009650"/>
            <a:chOff x="340" y="1434"/>
            <a:chExt cx="647" cy="675"/>
          </a:xfrm>
        </p:grpSpPr>
        <p:grpSp>
          <p:nvGrpSpPr>
            <p:cNvPr id="34848" name="Group 84"/>
            <p:cNvGrpSpPr>
              <a:grpSpLocks/>
            </p:cNvGrpSpPr>
            <p:nvPr/>
          </p:nvGrpSpPr>
          <p:grpSpPr bwMode="auto">
            <a:xfrm rot="15400939" flipH="1">
              <a:off x="371" y="1773"/>
              <a:ext cx="240" cy="279"/>
              <a:chOff x="1837" y="2115"/>
              <a:chExt cx="308" cy="335"/>
            </a:xfrm>
          </p:grpSpPr>
          <p:sp>
            <p:nvSpPr>
              <p:cNvPr id="34881" name="Line 85"/>
              <p:cNvSpPr>
                <a:spLocks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82" name="Line 86"/>
              <p:cNvSpPr>
                <a:spLocks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883" name="Group 87"/>
              <p:cNvGrpSpPr>
                <a:grpSpLocks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3488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86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87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884" name="Line 91"/>
              <p:cNvSpPr>
                <a:spLocks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4849" name="Group 92"/>
            <p:cNvGrpSpPr>
              <a:grpSpLocks/>
            </p:cNvGrpSpPr>
            <p:nvPr/>
          </p:nvGrpSpPr>
          <p:grpSpPr bwMode="auto">
            <a:xfrm rot="6805027" flipH="1">
              <a:off x="728" y="1572"/>
              <a:ext cx="240" cy="279"/>
              <a:chOff x="1837" y="2115"/>
              <a:chExt cx="308" cy="335"/>
            </a:xfrm>
          </p:grpSpPr>
          <p:sp>
            <p:nvSpPr>
              <p:cNvPr id="34874" name="Line 93"/>
              <p:cNvSpPr>
                <a:spLocks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75" name="Line 94"/>
              <p:cNvSpPr>
                <a:spLocks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876" name="Group 95"/>
              <p:cNvGrpSpPr>
                <a:grpSpLocks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34878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7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80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877" name="Line 99"/>
              <p:cNvSpPr>
                <a:spLocks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4850" name="Group 100"/>
            <p:cNvGrpSpPr>
              <a:grpSpLocks/>
            </p:cNvGrpSpPr>
            <p:nvPr/>
          </p:nvGrpSpPr>
          <p:grpSpPr bwMode="auto">
            <a:xfrm rot="20690780" flipH="1">
              <a:off x="340" y="1480"/>
              <a:ext cx="240" cy="279"/>
              <a:chOff x="1837" y="2115"/>
              <a:chExt cx="308" cy="335"/>
            </a:xfrm>
          </p:grpSpPr>
          <p:sp>
            <p:nvSpPr>
              <p:cNvPr id="34867" name="Line 101"/>
              <p:cNvSpPr>
                <a:spLocks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8" name="Line 102"/>
              <p:cNvSpPr>
                <a:spLocks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869" name="Group 103"/>
              <p:cNvGrpSpPr>
                <a:grpSpLocks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34871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72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73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870" name="Line 107"/>
              <p:cNvSpPr>
                <a:spLocks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4851" name="Group 108"/>
            <p:cNvGrpSpPr>
              <a:grpSpLocks/>
            </p:cNvGrpSpPr>
            <p:nvPr/>
          </p:nvGrpSpPr>
          <p:grpSpPr bwMode="auto">
            <a:xfrm rot="3205989" flipH="1">
              <a:off x="587" y="1414"/>
              <a:ext cx="240" cy="279"/>
              <a:chOff x="1837" y="2115"/>
              <a:chExt cx="308" cy="335"/>
            </a:xfrm>
          </p:grpSpPr>
          <p:sp>
            <p:nvSpPr>
              <p:cNvPr id="34860" name="Line 109"/>
              <p:cNvSpPr>
                <a:spLocks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1" name="Line 110"/>
              <p:cNvSpPr>
                <a:spLocks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862" name="Group 111"/>
              <p:cNvGrpSpPr>
                <a:grpSpLocks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34864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65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66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863" name="Line 115"/>
              <p:cNvSpPr>
                <a:spLocks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4852" name="Group 116"/>
            <p:cNvGrpSpPr>
              <a:grpSpLocks/>
            </p:cNvGrpSpPr>
            <p:nvPr/>
          </p:nvGrpSpPr>
          <p:grpSpPr bwMode="auto">
            <a:xfrm rot="11882133" flipH="1">
              <a:off x="589" y="1830"/>
              <a:ext cx="240" cy="279"/>
              <a:chOff x="1837" y="2115"/>
              <a:chExt cx="308" cy="335"/>
            </a:xfrm>
          </p:grpSpPr>
          <p:sp>
            <p:nvSpPr>
              <p:cNvPr id="34853" name="Line 117"/>
              <p:cNvSpPr>
                <a:spLocks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4" name="Line 118"/>
              <p:cNvSpPr>
                <a:spLocks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855" name="Group 119"/>
              <p:cNvGrpSpPr>
                <a:grpSpLocks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34857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58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59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856" name="Line 123"/>
              <p:cNvSpPr>
                <a:spLocks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4825" name="Text Box 124"/>
          <p:cNvSpPr txBox="1">
            <a:spLocks noChangeArrowheads="1"/>
          </p:cNvSpPr>
          <p:nvPr/>
        </p:nvSpPr>
        <p:spPr bwMode="auto">
          <a:xfrm>
            <a:off x="1476375" y="1268413"/>
            <a:ext cx="63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410E82"/>
                </a:solidFill>
              </a:rPr>
              <a:t> IgM</a:t>
            </a:r>
          </a:p>
        </p:txBody>
      </p:sp>
      <p:cxnSp>
        <p:nvCxnSpPr>
          <p:cNvPr id="34826" name="AutoShape 144"/>
          <p:cNvCxnSpPr>
            <a:cxnSpLocks noChangeShapeType="1"/>
          </p:cNvCxnSpPr>
          <p:nvPr/>
        </p:nvCxnSpPr>
        <p:spPr bwMode="auto">
          <a:xfrm rot="16200000" flipH="1">
            <a:off x="1439863" y="4184650"/>
            <a:ext cx="936625" cy="7207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4827" name="Group 147"/>
          <p:cNvGrpSpPr>
            <a:grpSpLocks/>
          </p:cNvGrpSpPr>
          <p:nvPr/>
        </p:nvGrpSpPr>
        <p:grpSpPr bwMode="auto">
          <a:xfrm>
            <a:off x="755650" y="4868863"/>
            <a:ext cx="2611438" cy="1411287"/>
            <a:chOff x="476" y="3067"/>
            <a:chExt cx="1645" cy="889"/>
          </a:xfrm>
        </p:grpSpPr>
        <p:grpSp>
          <p:nvGrpSpPr>
            <p:cNvPr id="34828" name="Group 125"/>
            <p:cNvGrpSpPr>
              <a:grpSpLocks/>
            </p:cNvGrpSpPr>
            <p:nvPr/>
          </p:nvGrpSpPr>
          <p:grpSpPr bwMode="auto">
            <a:xfrm>
              <a:off x="1338" y="3067"/>
              <a:ext cx="783" cy="889"/>
              <a:chOff x="1338" y="3294"/>
              <a:chExt cx="783" cy="889"/>
            </a:xfrm>
          </p:grpSpPr>
          <p:sp>
            <p:nvSpPr>
              <p:cNvPr id="34830" name="Oval 126"/>
              <p:cNvSpPr>
                <a:spLocks noChangeArrowheads="1"/>
              </p:cNvSpPr>
              <p:nvPr/>
            </p:nvSpPr>
            <p:spPr bwMode="auto">
              <a:xfrm>
                <a:off x="1338" y="3507"/>
                <a:ext cx="628" cy="67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31" name="Oval 127"/>
              <p:cNvSpPr>
                <a:spLocks noChangeArrowheads="1"/>
              </p:cNvSpPr>
              <p:nvPr/>
            </p:nvSpPr>
            <p:spPr bwMode="auto">
              <a:xfrm>
                <a:off x="1463" y="3778"/>
                <a:ext cx="253" cy="27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4832" name="Group 128"/>
              <p:cNvGrpSpPr>
                <a:grpSpLocks/>
              </p:cNvGrpSpPr>
              <p:nvPr/>
            </p:nvGrpSpPr>
            <p:grpSpPr bwMode="auto">
              <a:xfrm rot="-830304">
                <a:off x="1682" y="3294"/>
                <a:ext cx="225" cy="263"/>
                <a:chOff x="1837" y="2115"/>
                <a:chExt cx="308" cy="335"/>
              </a:xfrm>
            </p:grpSpPr>
            <p:sp>
              <p:nvSpPr>
                <p:cNvPr id="34841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42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4843" name="Group 131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4845" name="Line 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6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7" name="Line 1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4844" name="Line 135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4833" name="Group 136"/>
              <p:cNvGrpSpPr>
                <a:grpSpLocks/>
              </p:cNvGrpSpPr>
              <p:nvPr/>
            </p:nvGrpSpPr>
            <p:grpSpPr bwMode="auto">
              <a:xfrm rot="5941067" flipH="1">
                <a:off x="1878" y="3480"/>
                <a:ext cx="226" cy="260"/>
                <a:chOff x="1837" y="2115"/>
                <a:chExt cx="308" cy="335"/>
              </a:xfrm>
            </p:grpSpPr>
            <p:sp>
              <p:nvSpPr>
                <p:cNvPr id="3483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35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4836" name="Group 139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4838" name="Line 1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39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0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4837" name="Line 143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4829" name="Text Box 145"/>
            <p:cNvSpPr txBox="1">
              <a:spLocks noChangeArrowheads="1"/>
            </p:cNvSpPr>
            <p:nvPr/>
          </p:nvSpPr>
          <p:spPr bwMode="auto">
            <a:xfrm>
              <a:off x="476" y="3475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410E82"/>
                  </a:solidFill>
                </a:rPr>
                <a:t>Apoptosis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FC735DB-3B3E-448D-B37F-09EAFC0BBC3A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8090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2"/>
                </a:solidFill>
              </a:rPr>
              <a:t>Does central tolerance fail in autoimmune disease?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179388" y="908050"/>
            <a:ext cx="5272087" cy="267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410E82"/>
                </a:solidFill>
              </a:rPr>
              <a:t>APECED</a:t>
            </a:r>
          </a:p>
          <a:p>
            <a:r>
              <a:rPr lang="en-GB" sz="2000" b="1" u="sng" dirty="0">
                <a:solidFill>
                  <a:srgbClr val="410E82"/>
                </a:solidFill>
              </a:rPr>
              <a:t>A</a:t>
            </a:r>
            <a:r>
              <a:rPr lang="en-GB" sz="2000" dirty="0">
                <a:solidFill>
                  <a:srgbClr val="410E82"/>
                </a:solidFill>
              </a:rPr>
              <a:t>utoimmune</a:t>
            </a:r>
          </a:p>
          <a:p>
            <a:r>
              <a:rPr lang="en-GB" sz="2000" b="1" u="sng" dirty="0" err="1" smtClean="0">
                <a:solidFill>
                  <a:srgbClr val="410E82"/>
                </a:solidFill>
              </a:rPr>
              <a:t>P</a:t>
            </a:r>
            <a:r>
              <a:rPr lang="en-GB" sz="2000" dirty="0" err="1" smtClean="0">
                <a:solidFill>
                  <a:srgbClr val="410E82"/>
                </a:solidFill>
              </a:rPr>
              <a:t>oly</a:t>
            </a:r>
            <a:r>
              <a:rPr lang="en-GB" sz="2000" b="1" u="sng" dirty="0" err="1" smtClean="0">
                <a:solidFill>
                  <a:srgbClr val="410E82"/>
                </a:solidFill>
              </a:rPr>
              <a:t>E</a:t>
            </a:r>
            <a:r>
              <a:rPr lang="en-GB" sz="2000" dirty="0" err="1" smtClean="0">
                <a:solidFill>
                  <a:srgbClr val="410E82"/>
                </a:solidFill>
              </a:rPr>
              <a:t>ndocrinopathy</a:t>
            </a:r>
            <a:r>
              <a:rPr lang="en-GB" sz="2000" dirty="0" smtClean="0">
                <a:solidFill>
                  <a:srgbClr val="410E82"/>
                </a:solidFill>
              </a:rPr>
              <a:t>-</a:t>
            </a:r>
            <a:endParaRPr lang="en-GB" sz="2000" dirty="0">
              <a:solidFill>
                <a:srgbClr val="410E82"/>
              </a:solidFill>
            </a:endParaRPr>
          </a:p>
          <a:p>
            <a:r>
              <a:rPr lang="en-GB" sz="2000" b="1" u="sng" dirty="0" err="1">
                <a:solidFill>
                  <a:srgbClr val="410E82"/>
                </a:solidFill>
              </a:rPr>
              <a:t>C</a:t>
            </a:r>
            <a:r>
              <a:rPr lang="en-GB" sz="2000" dirty="0" err="1">
                <a:solidFill>
                  <a:srgbClr val="410E82"/>
                </a:solidFill>
              </a:rPr>
              <a:t>andidiasis</a:t>
            </a:r>
            <a:r>
              <a:rPr lang="en-GB" sz="2000" dirty="0">
                <a:solidFill>
                  <a:srgbClr val="410E82"/>
                </a:solidFill>
              </a:rPr>
              <a:t>-</a:t>
            </a:r>
          </a:p>
          <a:p>
            <a:r>
              <a:rPr lang="en-GB" sz="2000" b="1" u="sng" dirty="0" err="1">
                <a:solidFill>
                  <a:srgbClr val="410E82"/>
                </a:solidFill>
              </a:rPr>
              <a:t>E</a:t>
            </a:r>
            <a:r>
              <a:rPr lang="en-GB" sz="2000" dirty="0" err="1">
                <a:solidFill>
                  <a:srgbClr val="410E82"/>
                </a:solidFill>
              </a:rPr>
              <a:t>ctodermal</a:t>
            </a:r>
            <a:r>
              <a:rPr lang="en-GB" sz="2000" dirty="0">
                <a:solidFill>
                  <a:srgbClr val="410E82"/>
                </a:solidFill>
              </a:rPr>
              <a:t> </a:t>
            </a:r>
          </a:p>
          <a:p>
            <a:r>
              <a:rPr lang="en-GB" sz="2000" b="1" u="sng" dirty="0">
                <a:solidFill>
                  <a:srgbClr val="410E82"/>
                </a:solidFill>
              </a:rPr>
              <a:t>D</a:t>
            </a:r>
            <a:r>
              <a:rPr lang="en-GB" sz="2000" dirty="0">
                <a:solidFill>
                  <a:srgbClr val="410E82"/>
                </a:solidFill>
              </a:rPr>
              <a:t>ystrophy</a:t>
            </a:r>
          </a:p>
          <a:p>
            <a:r>
              <a:rPr lang="en-GB" sz="2000" dirty="0">
                <a:solidFill>
                  <a:srgbClr val="410E82"/>
                </a:solidFill>
              </a:rPr>
              <a:t>(autoimmune </a:t>
            </a:r>
            <a:r>
              <a:rPr lang="en-GB" sz="2000" dirty="0" err="1">
                <a:solidFill>
                  <a:srgbClr val="410E82"/>
                </a:solidFill>
              </a:rPr>
              <a:t>polyglandular</a:t>
            </a:r>
            <a:r>
              <a:rPr lang="en-GB" sz="2000" dirty="0">
                <a:solidFill>
                  <a:srgbClr val="410E82"/>
                </a:solidFill>
              </a:rPr>
              <a:t> disease, or APD)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1403350" y="3644900"/>
            <a:ext cx="7175500" cy="261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9900"/>
                </a:solidFill>
              </a:rPr>
              <a:t>Rare autoimmune disease which affects the endocrine glands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Thyroid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Kidneys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Chronic </a:t>
            </a:r>
            <a:r>
              <a:rPr lang="en-GB" sz="2000" dirty="0" err="1">
                <a:solidFill>
                  <a:srgbClr val="410E82"/>
                </a:solidFill>
              </a:rPr>
              <a:t>mucocutaneous</a:t>
            </a:r>
            <a:r>
              <a:rPr lang="en-GB" sz="2000" dirty="0">
                <a:solidFill>
                  <a:srgbClr val="410E82"/>
                </a:solidFill>
              </a:rPr>
              <a:t> </a:t>
            </a:r>
            <a:r>
              <a:rPr lang="en-GB" sz="2000" dirty="0" err="1">
                <a:solidFill>
                  <a:srgbClr val="410E82"/>
                </a:solidFill>
              </a:rPr>
              <a:t>candidiasis</a:t>
            </a:r>
            <a:endParaRPr lang="en-GB" sz="2000" dirty="0">
              <a:solidFill>
                <a:srgbClr val="410E82"/>
              </a:solidFill>
            </a:endParaRP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</a:t>
            </a:r>
            <a:r>
              <a:rPr lang="en-GB" sz="2000" dirty="0" err="1">
                <a:solidFill>
                  <a:srgbClr val="410E82"/>
                </a:solidFill>
              </a:rPr>
              <a:t>Gonadal</a:t>
            </a:r>
            <a:r>
              <a:rPr lang="en-GB" sz="2000" dirty="0">
                <a:solidFill>
                  <a:srgbClr val="410E82"/>
                </a:solidFill>
              </a:rPr>
              <a:t> failure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Diabetes mellitus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Pernicious anaemia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4280D336-6E80-4484-AD7E-9FFB21F1D5F6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418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9900"/>
                </a:solidFill>
              </a:rPr>
              <a:t>APECED results from a failure to delete T-cells in the thymus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28134" y="764704"/>
            <a:ext cx="9015866" cy="2616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Caused by mutations in the transcription factor AIRE </a:t>
            </a:r>
            <a:r>
              <a:rPr lang="en-GB" sz="2000" dirty="0" smtClean="0">
                <a:solidFill>
                  <a:srgbClr val="410E82"/>
                </a:solidFill>
              </a:rPr>
              <a:t>(autoimmune regulator)</a:t>
            </a:r>
          </a:p>
          <a:p>
            <a:r>
              <a:rPr lang="en-GB" sz="2000" dirty="0" smtClean="0">
                <a:solidFill>
                  <a:srgbClr val="410E82"/>
                </a:solidFill>
              </a:rPr>
              <a:t>  gene</a:t>
            </a:r>
            <a:endParaRPr lang="en-GB" sz="2000" dirty="0">
              <a:solidFill>
                <a:srgbClr val="410E82"/>
              </a:solidFill>
            </a:endParaRPr>
          </a:p>
          <a:p>
            <a:pPr>
              <a:buFontTx/>
              <a:buChar char="•"/>
            </a:pPr>
            <a:endParaRPr lang="en-GB" sz="2000" dirty="0">
              <a:solidFill>
                <a:srgbClr val="410E82"/>
              </a:solidFill>
            </a:endParaRP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AIRE is important for the expression of “tissue-specific” genes in the thymus</a:t>
            </a:r>
          </a:p>
          <a:p>
            <a:endParaRPr lang="en-GB" sz="2000" dirty="0">
              <a:solidFill>
                <a:srgbClr val="410E82"/>
              </a:solidFill>
            </a:endParaRP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Involved in the negative selection of self reactive T-cells in the thymus </a:t>
            </a:r>
          </a:p>
          <a:p>
            <a:endParaRPr lang="en-GB" sz="2000" dirty="0">
              <a:solidFill>
                <a:srgbClr val="410E82"/>
              </a:solidFill>
            </a:endParaRPr>
          </a:p>
        </p:txBody>
      </p:sp>
      <p:grpSp>
        <p:nvGrpSpPr>
          <p:cNvPr id="36869" name="Group 57"/>
          <p:cNvGrpSpPr>
            <a:grpSpLocks/>
          </p:cNvGrpSpPr>
          <p:nvPr/>
        </p:nvGrpSpPr>
        <p:grpSpPr bwMode="auto">
          <a:xfrm>
            <a:off x="179388" y="2997200"/>
            <a:ext cx="8689975" cy="3162300"/>
            <a:chOff x="113" y="1570"/>
            <a:chExt cx="5474" cy="1992"/>
          </a:xfrm>
        </p:grpSpPr>
        <p:sp>
          <p:nvSpPr>
            <p:cNvPr id="36879" name="Text Box 16"/>
            <p:cNvSpPr txBox="1">
              <a:spLocks noChangeArrowheads="1"/>
            </p:cNvSpPr>
            <p:nvPr/>
          </p:nvSpPr>
          <p:spPr bwMode="auto">
            <a:xfrm>
              <a:off x="2880" y="3158"/>
              <a:ext cx="9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410E82"/>
                  </a:solidFill>
                </a:rPr>
                <a:t>Autoreactive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410E82"/>
                  </a:solidFill>
                </a:rPr>
                <a:t> Thymocyte</a:t>
              </a:r>
            </a:p>
          </p:txBody>
        </p:sp>
        <p:sp>
          <p:nvSpPr>
            <p:cNvPr id="36880" name="Text Box 30"/>
            <p:cNvSpPr txBox="1">
              <a:spLocks noChangeArrowheads="1"/>
            </p:cNvSpPr>
            <p:nvPr/>
          </p:nvSpPr>
          <p:spPr bwMode="auto">
            <a:xfrm>
              <a:off x="113" y="3249"/>
              <a:ext cx="272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dirty="0" err="1">
                  <a:solidFill>
                    <a:srgbClr val="410E82"/>
                  </a:solidFill>
                </a:rPr>
                <a:t>Medullary</a:t>
              </a:r>
              <a:r>
                <a:rPr lang="en-GB" sz="1800" dirty="0">
                  <a:solidFill>
                    <a:srgbClr val="410E82"/>
                  </a:solidFill>
                </a:rPr>
                <a:t> </a:t>
              </a:r>
              <a:r>
                <a:rPr lang="en-GB" sz="1800" dirty="0" err="1">
                  <a:solidFill>
                    <a:srgbClr val="410E82"/>
                  </a:solidFill>
                </a:rPr>
                <a:t>Thymic</a:t>
              </a:r>
              <a:r>
                <a:rPr lang="en-GB" sz="1800" dirty="0">
                  <a:solidFill>
                    <a:srgbClr val="410E82"/>
                  </a:solidFill>
                </a:rPr>
                <a:t> Epithelial </a:t>
              </a:r>
              <a:r>
                <a:rPr lang="en-GB" sz="1800" dirty="0" smtClean="0">
                  <a:solidFill>
                    <a:srgbClr val="410E82"/>
                  </a:solidFill>
                </a:rPr>
                <a:t>Cell </a:t>
              </a:r>
              <a:r>
                <a:rPr lang="en-GB" sz="1800" dirty="0">
                  <a:solidFill>
                    <a:srgbClr val="410E82"/>
                  </a:solidFill>
                </a:rPr>
                <a:t>(</a:t>
              </a:r>
              <a:r>
                <a:rPr lang="en-GB" sz="1800" dirty="0" err="1">
                  <a:solidFill>
                    <a:srgbClr val="410E82"/>
                  </a:solidFill>
                </a:rPr>
                <a:t>mTEC</a:t>
              </a:r>
              <a:r>
                <a:rPr lang="en-GB" sz="1800" dirty="0">
                  <a:solidFill>
                    <a:srgbClr val="410E82"/>
                  </a:solidFill>
                </a:rPr>
                <a:t>)</a:t>
              </a:r>
            </a:p>
          </p:txBody>
        </p:sp>
        <p:grpSp>
          <p:nvGrpSpPr>
            <p:cNvPr id="36881" name="Group 56"/>
            <p:cNvGrpSpPr>
              <a:grpSpLocks/>
            </p:cNvGrpSpPr>
            <p:nvPr/>
          </p:nvGrpSpPr>
          <p:grpSpPr bwMode="auto">
            <a:xfrm>
              <a:off x="975" y="1570"/>
              <a:ext cx="4612" cy="1604"/>
              <a:chOff x="975" y="1570"/>
              <a:chExt cx="4612" cy="1604"/>
            </a:xfrm>
          </p:grpSpPr>
          <p:sp>
            <p:nvSpPr>
              <p:cNvPr id="36882" name="Oval 6"/>
              <p:cNvSpPr>
                <a:spLocks noChangeArrowheads="1"/>
              </p:cNvSpPr>
              <p:nvPr/>
            </p:nvSpPr>
            <p:spPr bwMode="auto">
              <a:xfrm>
                <a:off x="2808" y="1603"/>
                <a:ext cx="1043" cy="154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endParaRPr lang="en-GB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883" name="Freeform 7"/>
              <p:cNvSpPr>
                <a:spLocks/>
              </p:cNvSpPr>
              <p:nvPr/>
            </p:nvSpPr>
            <p:spPr bwMode="auto">
              <a:xfrm rot="380949">
                <a:off x="2017" y="1570"/>
                <a:ext cx="702" cy="1587"/>
              </a:xfrm>
              <a:custGeom>
                <a:avLst/>
                <a:gdLst>
                  <a:gd name="T0" fmla="*/ 5551 w 325"/>
                  <a:gd name="T1" fmla="*/ 0 h 1499"/>
                  <a:gd name="T2" fmla="*/ 8184 w 325"/>
                  <a:gd name="T3" fmla="*/ 127 h 1499"/>
                  <a:gd name="T4" fmla="*/ 11519 w 325"/>
                  <a:gd name="T5" fmla="*/ 358 h 1499"/>
                  <a:gd name="T6" fmla="*/ 14472 w 325"/>
                  <a:gd name="T7" fmla="*/ 650 h 1499"/>
                  <a:gd name="T8" fmla="*/ 13735 w 325"/>
                  <a:gd name="T9" fmla="*/ 1049 h 1499"/>
                  <a:gd name="T10" fmla="*/ 13344 w 325"/>
                  <a:gd name="T11" fmla="*/ 1428 h 1499"/>
                  <a:gd name="T12" fmla="*/ 10772 w 325"/>
                  <a:gd name="T13" fmla="*/ 1699 h 1499"/>
                  <a:gd name="T14" fmla="*/ 9271 w 325"/>
                  <a:gd name="T15" fmla="*/ 1837 h 1499"/>
                  <a:gd name="T16" fmla="*/ 8878 w 325"/>
                  <a:gd name="T17" fmla="*/ 1900 h 1499"/>
                  <a:gd name="T18" fmla="*/ 4838 w 325"/>
                  <a:gd name="T19" fmla="*/ 1964 h 1499"/>
                  <a:gd name="T20" fmla="*/ 2590 w 325"/>
                  <a:gd name="T21" fmla="*/ 1943 h 1499"/>
                  <a:gd name="T22" fmla="*/ 1503 w 325"/>
                  <a:gd name="T23" fmla="*/ 1931 h 1499"/>
                  <a:gd name="T24" fmla="*/ 374 w 325"/>
                  <a:gd name="T25" fmla="*/ 1952 h 1499"/>
                  <a:gd name="T26" fmla="*/ 0 w 325"/>
                  <a:gd name="T27" fmla="*/ 1994 h 14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5"/>
                  <a:gd name="T43" fmla="*/ 0 h 1499"/>
                  <a:gd name="T44" fmla="*/ 325 w 325"/>
                  <a:gd name="T45" fmla="*/ 1499 h 14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5" h="1499">
                    <a:moveTo>
                      <a:pt x="118" y="0"/>
                    </a:moveTo>
                    <a:cubicBezTo>
                      <a:pt x="141" y="33"/>
                      <a:pt x="153" y="63"/>
                      <a:pt x="174" y="95"/>
                    </a:cubicBezTo>
                    <a:cubicBezTo>
                      <a:pt x="185" y="142"/>
                      <a:pt x="221" y="221"/>
                      <a:pt x="245" y="268"/>
                    </a:cubicBezTo>
                    <a:cubicBezTo>
                      <a:pt x="264" y="342"/>
                      <a:pt x="283" y="417"/>
                      <a:pt x="308" y="489"/>
                    </a:cubicBezTo>
                    <a:cubicBezTo>
                      <a:pt x="325" y="588"/>
                      <a:pt x="324" y="693"/>
                      <a:pt x="292" y="789"/>
                    </a:cubicBezTo>
                    <a:cubicBezTo>
                      <a:pt x="278" y="887"/>
                      <a:pt x="278" y="974"/>
                      <a:pt x="284" y="1073"/>
                    </a:cubicBezTo>
                    <a:cubicBezTo>
                      <a:pt x="277" y="1165"/>
                      <a:pt x="277" y="1209"/>
                      <a:pt x="229" y="1278"/>
                    </a:cubicBezTo>
                    <a:cubicBezTo>
                      <a:pt x="218" y="1312"/>
                      <a:pt x="209" y="1347"/>
                      <a:pt x="197" y="1381"/>
                    </a:cubicBezTo>
                    <a:cubicBezTo>
                      <a:pt x="192" y="1396"/>
                      <a:pt x="197" y="1414"/>
                      <a:pt x="189" y="1428"/>
                    </a:cubicBezTo>
                    <a:cubicBezTo>
                      <a:pt x="175" y="1454"/>
                      <a:pt x="129" y="1469"/>
                      <a:pt x="103" y="1476"/>
                    </a:cubicBezTo>
                    <a:cubicBezTo>
                      <a:pt x="87" y="1471"/>
                      <a:pt x="71" y="1465"/>
                      <a:pt x="55" y="1460"/>
                    </a:cubicBezTo>
                    <a:cubicBezTo>
                      <a:pt x="47" y="1457"/>
                      <a:pt x="32" y="1452"/>
                      <a:pt x="32" y="1452"/>
                    </a:cubicBezTo>
                    <a:cubicBezTo>
                      <a:pt x="24" y="1457"/>
                      <a:pt x="13" y="1460"/>
                      <a:pt x="8" y="1468"/>
                    </a:cubicBezTo>
                    <a:cubicBezTo>
                      <a:pt x="2" y="1477"/>
                      <a:pt x="0" y="1499"/>
                      <a:pt x="0" y="149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4" name="Freeform 25"/>
              <p:cNvSpPr>
                <a:spLocks/>
              </p:cNvSpPr>
              <p:nvPr/>
            </p:nvSpPr>
            <p:spPr bwMode="auto">
              <a:xfrm>
                <a:off x="975" y="1573"/>
                <a:ext cx="1406" cy="1601"/>
              </a:xfrm>
              <a:custGeom>
                <a:avLst/>
                <a:gdLst>
                  <a:gd name="T0" fmla="*/ 2249 w 1136"/>
                  <a:gd name="T1" fmla="*/ 1510 h 1601"/>
                  <a:gd name="T2" fmla="*/ 2081 w 1136"/>
                  <a:gd name="T3" fmla="*/ 1601 h 1601"/>
                  <a:gd name="T4" fmla="*/ 1673 w 1136"/>
                  <a:gd name="T5" fmla="*/ 1576 h 1601"/>
                  <a:gd name="T6" fmla="*/ 1267 w 1136"/>
                  <a:gd name="T7" fmla="*/ 1519 h 1601"/>
                  <a:gd name="T8" fmla="*/ 1051 w 1136"/>
                  <a:gd name="T9" fmla="*/ 1436 h 1601"/>
                  <a:gd name="T10" fmla="*/ 958 w 1136"/>
                  <a:gd name="T11" fmla="*/ 1338 h 1601"/>
                  <a:gd name="T12" fmla="*/ 980 w 1136"/>
                  <a:gd name="T13" fmla="*/ 1214 h 1601"/>
                  <a:gd name="T14" fmla="*/ 1027 w 1136"/>
                  <a:gd name="T15" fmla="*/ 1165 h 1601"/>
                  <a:gd name="T16" fmla="*/ 1005 w 1136"/>
                  <a:gd name="T17" fmla="*/ 1066 h 1601"/>
                  <a:gd name="T18" fmla="*/ 885 w 1136"/>
                  <a:gd name="T19" fmla="*/ 984 h 1601"/>
                  <a:gd name="T20" fmla="*/ 837 w 1136"/>
                  <a:gd name="T21" fmla="*/ 926 h 1601"/>
                  <a:gd name="T22" fmla="*/ 908 w 1136"/>
                  <a:gd name="T23" fmla="*/ 786 h 1601"/>
                  <a:gd name="T24" fmla="*/ 885 w 1136"/>
                  <a:gd name="T25" fmla="*/ 688 h 1601"/>
                  <a:gd name="T26" fmla="*/ 837 w 1136"/>
                  <a:gd name="T27" fmla="*/ 671 h 1601"/>
                  <a:gd name="T28" fmla="*/ 382 w 1136"/>
                  <a:gd name="T29" fmla="*/ 581 h 1601"/>
                  <a:gd name="T30" fmla="*/ 0 w 1136"/>
                  <a:gd name="T31" fmla="*/ 433 h 1601"/>
                  <a:gd name="T32" fmla="*/ 50 w 1136"/>
                  <a:gd name="T33" fmla="*/ 334 h 1601"/>
                  <a:gd name="T34" fmla="*/ 121 w 1136"/>
                  <a:gd name="T35" fmla="*/ 317 h 1601"/>
                  <a:gd name="T36" fmla="*/ 621 w 1136"/>
                  <a:gd name="T37" fmla="*/ 284 h 1601"/>
                  <a:gd name="T38" fmla="*/ 1412 w 1136"/>
                  <a:gd name="T39" fmla="*/ 276 h 1601"/>
                  <a:gd name="T40" fmla="*/ 1553 w 1136"/>
                  <a:gd name="T41" fmla="*/ 161 h 1601"/>
                  <a:gd name="T42" fmla="*/ 1650 w 1136"/>
                  <a:gd name="T43" fmla="*/ 54 h 1601"/>
                  <a:gd name="T44" fmla="*/ 1984 w 1136"/>
                  <a:gd name="T45" fmla="*/ 13 h 1601"/>
                  <a:gd name="T46" fmla="*/ 2295 w 1136"/>
                  <a:gd name="T47" fmla="*/ 70 h 1601"/>
                  <a:gd name="T48" fmla="*/ 2391 w 1136"/>
                  <a:gd name="T49" fmla="*/ 120 h 1601"/>
                  <a:gd name="T50" fmla="*/ 2751 w 1136"/>
                  <a:gd name="T51" fmla="*/ 79 h 1601"/>
                  <a:gd name="T52" fmla="*/ 2917 w 1136"/>
                  <a:gd name="T53" fmla="*/ 21 h 1601"/>
                  <a:gd name="T54" fmla="*/ 3062 w 1136"/>
                  <a:gd name="T55" fmla="*/ 5 h 1601"/>
                  <a:gd name="T56" fmla="*/ 3276 w 1136"/>
                  <a:gd name="T57" fmla="*/ 13 h 1601"/>
                  <a:gd name="T58" fmla="*/ 3300 w 1136"/>
                  <a:gd name="T59" fmla="*/ 70 h 160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36"/>
                  <a:gd name="T91" fmla="*/ 0 h 1601"/>
                  <a:gd name="T92" fmla="*/ 1136 w 1136"/>
                  <a:gd name="T93" fmla="*/ 1601 h 160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36" h="1601">
                    <a:moveTo>
                      <a:pt x="774" y="1510"/>
                    </a:moveTo>
                    <a:cubicBezTo>
                      <a:pt x="752" y="1542"/>
                      <a:pt x="745" y="1574"/>
                      <a:pt x="716" y="1601"/>
                    </a:cubicBezTo>
                    <a:cubicBezTo>
                      <a:pt x="697" y="1598"/>
                      <a:pt x="612" y="1590"/>
                      <a:pt x="576" y="1576"/>
                    </a:cubicBezTo>
                    <a:cubicBezTo>
                      <a:pt x="529" y="1558"/>
                      <a:pt x="483" y="1534"/>
                      <a:pt x="436" y="1519"/>
                    </a:cubicBezTo>
                    <a:cubicBezTo>
                      <a:pt x="407" y="1490"/>
                      <a:pt x="384" y="1469"/>
                      <a:pt x="362" y="1436"/>
                    </a:cubicBezTo>
                    <a:cubicBezTo>
                      <a:pt x="351" y="1403"/>
                      <a:pt x="338" y="1372"/>
                      <a:pt x="330" y="1338"/>
                    </a:cubicBezTo>
                    <a:cubicBezTo>
                      <a:pt x="333" y="1297"/>
                      <a:pt x="332" y="1255"/>
                      <a:pt x="338" y="1214"/>
                    </a:cubicBezTo>
                    <a:cubicBezTo>
                      <a:pt x="340" y="1197"/>
                      <a:pt x="354" y="1165"/>
                      <a:pt x="354" y="1165"/>
                    </a:cubicBezTo>
                    <a:cubicBezTo>
                      <a:pt x="351" y="1132"/>
                      <a:pt x="352" y="1099"/>
                      <a:pt x="346" y="1066"/>
                    </a:cubicBezTo>
                    <a:cubicBezTo>
                      <a:pt x="341" y="1039"/>
                      <a:pt x="317" y="1009"/>
                      <a:pt x="305" y="984"/>
                    </a:cubicBezTo>
                    <a:cubicBezTo>
                      <a:pt x="301" y="976"/>
                      <a:pt x="289" y="931"/>
                      <a:pt x="288" y="926"/>
                    </a:cubicBezTo>
                    <a:cubicBezTo>
                      <a:pt x="295" y="878"/>
                      <a:pt x="302" y="833"/>
                      <a:pt x="313" y="786"/>
                    </a:cubicBezTo>
                    <a:cubicBezTo>
                      <a:pt x="310" y="753"/>
                      <a:pt x="312" y="720"/>
                      <a:pt x="305" y="688"/>
                    </a:cubicBezTo>
                    <a:cubicBezTo>
                      <a:pt x="303" y="680"/>
                      <a:pt x="293" y="677"/>
                      <a:pt x="288" y="671"/>
                    </a:cubicBezTo>
                    <a:cubicBezTo>
                      <a:pt x="249" y="621"/>
                      <a:pt x="192" y="600"/>
                      <a:pt x="132" y="581"/>
                    </a:cubicBezTo>
                    <a:cubicBezTo>
                      <a:pt x="92" y="530"/>
                      <a:pt x="47" y="478"/>
                      <a:pt x="0" y="433"/>
                    </a:cubicBezTo>
                    <a:cubicBezTo>
                      <a:pt x="11" y="401"/>
                      <a:pt x="6" y="365"/>
                      <a:pt x="17" y="334"/>
                    </a:cubicBezTo>
                    <a:cubicBezTo>
                      <a:pt x="20" y="325"/>
                      <a:pt x="33" y="322"/>
                      <a:pt x="42" y="317"/>
                    </a:cubicBezTo>
                    <a:cubicBezTo>
                      <a:pt x="93" y="288"/>
                      <a:pt x="158" y="290"/>
                      <a:pt x="214" y="284"/>
                    </a:cubicBezTo>
                    <a:cubicBezTo>
                      <a:pt x="287" y="287"/>
                      <a:pt x="419" y="327"/>
                      <a:pt x="486" y="276"/>
                    </a:cubicBezTo>
                    <a:cubicBezTo>
                      <a:pt x="532" y="208"/>
                      <a:pt x="514" y="246"/>
                      <a:pt x="535" y="161"/>
                    </a:cubicBezTo>
                    <a:cubicBezTo>
                      <a:pt x="543" y="128"/>
                      <a:pt x="545" y="82"/>
                      <a:pt x="568" y="54"/>
                    </a:cubicBezTo>
                    <a:cubicBezTo>
                      <a:pt x="593" y="24"/>
                      <a:pt x="648" y="19"/>
                      <a:pt x="683" y="13"/>
                    </a:cubicBezTo>
                    <a:cubicBezTo>
                      <a:pt x="731" y="21"/>
                      <a:pt x="759" y="30"/>
                      <a:pt x="790" y="70"/>
                    </a:cubicBezTo>
                    <a:cubicBezTo>
                      <a:pt x="802" y="86"/>
                      <a:pt x="823" y="120"/>
                      <a:pt x="823" y="120"/>
                    </a:cubicBezTo>
                    <a:cubicBezTo>
                      <a:pt x="866" y="110"/>
                      <a:pt x="905" y="92"/>
                      <a:pt x="947" y="79"/>
                    </a:cubicBezTo>
                    <a:cubicBezTo>
                      <a:pt x="962" y="56"/>
                      <a:pt x="978" y="33"/>
                      <a:pt x="1004" y="21"/>
                    </a:cubicBezTo>
                    <a:cubicBezTo>
                      <a:pt x="1020" y="14"/>
                      <a:pt x="1054" y="5"/>
                      <a:pt x="1054" y="5"/>
                    </a:cubicBezTo>
                    <a:cubicBezTo>
                      <a:pt x="1079" y="8"/>
                      <a:pt x="1107" y="0"/>
                      <a:pt x="1128" y="13"/>
                    </a:cubicBezTo>
                    <a:cubicBezTo>
                      <a:pt x="1136" y="18"/>
                      <a:pt x="1098" y="70"/>
                      <a:pt x="1136" y="7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5" name="Freeform 17"/>
              <p:cNvSpPr>
                <a:spLocks/>
              </p:cNvSpPr>
              <p:nvPr/>
            </p:nvSpPr>
            <p:spPr bwMode="auto">
              <a:xfrm>
                <a:off x="2522" y="2162"/>
                <a:ext cx="220" cy="122"/>
              </a:xfrm>
              <a:custGeom>
                <a:avLst/>
                <a:gdLst>
                  <a:gd name="T0" fmla="*/ 66 w 220"/>
                  <a:gd name="T1" fmla="*/ 54 h 122"/>
                  <a:gd name="T2" fmla="*/ 198 w 220"/>
                  <a:gd name="T3" fmla="*/ 54 h 122"/>
                  <a:gd name="T4" fmla="*/ 214 w 220"/>
                  <a:gd name="T5" fmla="*/ 103 h 122"/>
                  <a:gd name="T6" fmla="*/ 157 w 220"/>
                  <a:gd name="T7" fmla="*/ 87 h 122"/>
                  <a:gd name="T8" fmla="*/ 17 w 220"/>
                  <a:gd name="T9" fmla="*/ 78 h 122"/>
                  <a:gd name="T10" fmla="*/ 0 w 220"/>
                  <a:gd name="T11" fmla="*/ 62 h 122"/>
                  <a:gd name="T12" fmla="*/ 66 w 220"/>
                  <a:gd name="T13" fmla="*/ 54 h 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122"/>
                  <a:gd name="T23" fmla="*/ 220 w 220"/>
                  <a:gd name="T24" fmla="*/ 122 h 1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122">
                    <a:moveTo>
                      <a:pt x="66" y="54"/>
                    </a:moveTo>
                    <a:cubicBezTo>
                      <a:pt x="111" y="42"/>
                      <a:pt x="146" y="28"/>
                      <a:pt x="198" y="54"/>
                    </a:cubicBezTo>
                    <a:cubicBezTo>
                      <a:pt x="213" y="62"/>
                      <a:pt x="209" y="87"/>
                      <a:pt x="214" y="103"/>
                    </a:cubicBezTo>
                    <a:cubicBezTo>
                      <a:pt x="220" y="122"/>
                      <a:pt x="176" y="92"/>
                      <a:pt x="157" y="87"/>
                    </a:cubicBezTo>
                    <a:cubicBezTo>
                      <a:pt x="105" y="94"/>
                      <a:pt x="67" y="96"/>
                      <a:pt x="17" y="78"/>
                    </a:cubicBezTo>
                    <a:cubicBezTo>
                      <a:pt x="11" y="73"/>
                      <a:pt x="0" y="70"/>
                      <a:pt x="0" y="62"/>
                    </a:cubicBezTo>
                    <a:cubicBezTo>
                      <a:pt x="0" y="53"/>
                      <a:pt x="66" y="0"/>
                      <a:pt x="66" y="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6" name="Freeform 18"/>
              <p:cNvSpPr>
                <a:spLocks/>
              </p:cNvSpPr>
              <p:nvPr/>
            </p:nvSpPr>
            <p:spPr bwMode="auto">
              <a:xfrm rot="1370019">
                <a:off x="2515" y="2253"/>
                <a:ext cx="206" cy="81"/>
              </a:xfrm>
              <a:custGeom>
                <a:avLst/>
                <a:gdLst>
                  <a:gd name="T0" fmla="*/ 18 w 206"/>
                  <a:gd name="T1" fmla="*/ 1 h 81"/>
                  <a:gd name="T2" fmla="*/ 191 w 206"/>
                  <a:gd name="T3" fmla="*/ 34 h 81"/>
                  <a:gd name="T4" fmla="*/ 142 w 206"/>
                  <a:gd name="T5" fmla="*/ 75 h 81"/>
                  <a:gd name="T6" fmla="*/ 84 w 206"/>
                  <a:gd name="T7" fmla="*/ 67 h 81"/>
                  <a:gd name="T8" fmla="*/ 68 w 206"/>
                  <a:gd name="T9" fmla="*/ 50 h 81"/>
                  <a:gd name="T10" fmla="*/ 18 w 206"/>
                  <a:gd name="T11" fmla="*/ 34 h 81"/>
                  <a:gd name="T12" fmla="*/ 2 w 206"/>
                  <a:gd name="T13" fmla="*/ 17 h 81"/>
                  <a:gd name="T14" fmla="*/ 18 w 206"/>
                  <a:gd name="T15" fmla="*/ 1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6"/>
                  <a:gd name="T25" fmla="*/ 0 h 81"/>
                  <a:gd name="T26" fmla="*/ 206 w 206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6" h="81">
                    <a:moveTo>
                      <a:pt x="18" y="1"/>
                    </a:moveTo>
                    <a:cubicBezTo>
                      <a:pt x="79" y="11"/>
                      <a:pt x="129" y="27"/>
                      <a:pt x="191" y="34"/>
                    </a:cubicBezTo>
                    <a:cubicBezTo>
                      <a:pt x="206" y="81"/>
                      <a:pt x="180" y="62"/>
                      <a:pt x="142" y="75"/>
                    </a:cubicBezTo>
                    <a:cubicBezTo>
                      <a:pt x="123" y="72"/>
                      <a:pt x="102" y="73"/>
                      <a:pt x="84" y="67"/>
                    </a:cubicBezTo>
                    <a:cubicBezTo>
                      <a:pt x="77" y="65"/>
                      <a:pt x="75" y="53"/>
                      <a:pt x="68" y="50"/>
                    </a:cubicBezTo>
                    <a:cubicBezTo>
                      <a:pt x="52" y="42"/>
                      <a:pt x="18" y="34"/>
                      <a:pt x="18" y="34"/>
                    </a:cubicBezTo>
                    <a:cubicBezTo>
                      <a:pt x="13" y="28"/>
                      <a:pt x="0" y="25"/>
                      <a:pt x="2" y="17"/>
                    </a:cubicBezTo>
                    <a:cubicBezTo>
                      <a:pt x="6" y="0"/>
                      <a:pt x="42" y="1"/>
                      <a:pt x="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7" name="Freeform 19" descr="Wide upward diagonal"/>
              <p:cNvSpPr>
                <a:spLocks/>
              </p:cNvSpPr>
              <p:nvPr/>
            </p:nvSpPr>
            <p:spPr bwMode="auto">
              <a:xfrm>
                <a:off x="2742" y="2208"/>
                <a:ext cx="203" cy="194"/>
              </a:xfrm>
              <a:custGeom>
                <a:avLst/>
                <a:gdLst>
                  <a:gd name="T0" fmla="*/ 33 w 203"/>
                  <a:gd name="T1" fmla="*/ 0 h 194"/>
                  <a:gd name="T2" fmla="*/ 81 w 203"/>
                  <a:gd name="T3" fmla="*/ 87 h 194"/>
                  <a:gd name="T4" fmla="*/ 49 w 203"/>
                  <a:gd name="T5" fmla="*/ 126 h 194"/>
                  <a:gd name="T6" fmla="*/ 2 w 203"/>
                  <a:gd name="T7" fmla="*/ 142 h 194"/>
                  <a:gd name="T8" fmla="*/ 33 w 203"/>
                  <a:gd name="T9" fmla="*/ 190 h 194"/>
                  <a:gd name="T10" fmla="*/ 81 w 203"/>
                  <a:gd name="T11" fmla="*/ 174 h 194"/>
                  <a:gd name="T12" fmla="*/ 152 w 203"/>
                  <a:gd name="T13" fmla="*/ 134 h 194"/>
                  <a:gd name="T14" fmla="*/ 199 w 203"/>
                  <a:gd name="T15" fmla="*/ 126 h 194"/>
                  <a:gd name="T16" fmla="*/ 191 w 203"/>
                  <a:gd name="T17" fmla="*/ 71 h 194"/>
                  <a:gd name="T18" fmla="*/ 167 w 203"/>
                  <a:gd name="T19" fmla="*/ 87 h 194"/>
                  <a:gd name="T20" fmla="*/ 152 w 203"/>
                  <a:gd name="T21" fmla="*/ 63 h 194"/>
                  <a:gd name="T22" fmla="*/ 191 w 203"/>
                  <a:gd name="T23" fmla="*/ 32 h 194"/>
                  <a:gd name="T24" fmla="*/ 167 w 203"/>
                  <a:gd name="T25" fmla="*/ 16 h 194"/>
                  <a:gd name="T26" fmla="*/ 144 w 203"/>
                  <a:gd name="T27" fmla="*/ 32 h 194"/>
                  <a:gd name="T28" fmla="*/ 33 w 203"/>
                  <a:gd name="T29" fmla="*/ 0 h 1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3"/>
                  <a:gd name="T46" fmla="*/ 0 h 194"/>
                  <a:gd name="T47" fmla="*/ 203 w 203"/>
                  <a:gd name="T48" fmla="*/ 194 h 1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3" h="194">
                    <a:moveTo>
                      <a:pt x="33" y="0"/>
                    </a:moveTo>
                    <a:cubicBezTo>
                      <a:pt x="18" y="74"/>
                      <a:pt x="29" y="53"/>
                      <a:pt x="81" y="87"/>
                    </a:cubicBezTo>
                    <a:cubicBezTo>
                      <a:pt x="71" y="129"/>
                      <a:pt x="84" y="115"/>
                      <a:pt x="49" y="126"/>
                    </a:cubicBezTo>
                    <a:cubicBezTo>
                      <a:pt x="33" y="131"/>
                      <a:pt x="2" y="142"/>
                      <a:pt x="2" y="142"/>
                    </a:cubicBezTo>
                    <a:cubicBezTo>
                      <a:pt x="6" y="163"/>
                      <a:pt x="0" y="194"/>
                      <a:pt x="33" y="190"/>
                    </a:cubicBezTo>
                    <a:cubicBezTo>
                      <a:pt x="50" y="188"/>
                      <a:pt x="81" y="174"/>
                      <a:pt x="81" y="174"/>
                    </a:cubicBezTo>
                    <a:cubicBezTo>
                      <a:pt x="135" y="137"/>
                      <a:pt x="110" y="148"/>
                      <a:pt x="152" y="134"/>
                    </a:cubicBezTo>
                    <a:cubicBezTo>
                      <a:pt x="176" y="173"/>
                      <a:pt x="186" y="166"/>
                      <a:pt x="199" y="126"/>
                    </a:cubicBezTo>
                    <a:cubicBezTo>
                      <a:pt x="196" y="108"/>
                      <a:pt x="203" y="85"/>
                      <a:pt x="191" y="71"/>
                    </a:cubicBezTo>
                    <a:cubicBezTo>
                      <a:pt x="185" y="64"/>
                      <a:pt x="176" y="89"/>
                      <a:pt x="167" y="87"/>
                    </a:cubicBezTo>
                    <a:cubicBezTo>
                      <a:pt x="158" y="85"/>
                      <a:pt x="157" y="71"/>
                      <a:pt x="152" y="63"/>
                    </a:cubicBezTo>
                    <a:cubicBezTo>
                      <a:pt x="162" y="59"/>
                      <a:pt x="195" y="53"/>
                      <a:pt x="191" y="32"/>
                    </a:cubicBezTo>
                    <a:cubicBezTo>
                      <a:pt x="189" y="23"/>
                      <a:pt x="175" y="21"/>
                      <a:pt x="167" y="16"/>
                    </a:cubicBezTo>
                    <a:cubicBezTo>
                      <a:pt x="159" y="21"/>
                      <a:pt x="153" y="32"/>
                      <a:pt x="144" y="32"/>
                    </a:cubicBezTo>
                    <a:cubicBezTo>
                      <a:pt x="106" y="32"/>
                      <a:pt x="72" y="0"/>
                      <a:pt x="33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8" name="Oval 20"/>
              <p:cNvSpPr>
                <a:spLocks noChangeArrowheads="1"/>
              </p:cNvSpPr>
              <p:nvPr/>
            </p:nvSpPr>
            <p:spPr bwMode="auto">
              <a:xfrm>
                <a:off x="2697" y="2253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89" name="Text Box 27"/>
              <p:cNvSpPr txBox="1">
                <a:spLocks noChangeArrowheads="1"/>
              </p:cNvSpPr>
              <p:nvPr/>
            </p:nvSpPr>
            <p:spPr bwMode="auto">
              <a:xfrm>
                <a:off x="2971" y="1995"/>
                <a:ext cx="4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GB" sz="1800">
                    <a:solidFill>
                      <a:schemeClr val="tx1"/>
                    </a:solidFill>
                  </a:rPr>
                  <a:t>TCR</a:t>
                </a:r>
              </a:p>
            </p:txBody>
          </p:sp>
          <p:sp>
            <p:nvSpPr>
              <p:cNvPr id="36890" name="Text Box 29"/>
              <p:cNvSpPr txBox="1">
                <a:spLocks noChangeArrowheads="1"/>
              </p:cNvSpPr>
              <p:nvPr/>
            </p:nvSpPr>
            <p:spPr bwMode="auto">
              <a:xfrm>
                <a:off x="2109" y="1904"/>
                <a:ext cx="444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rgbClr val="410E82"/>
                    </a:solidFill>
                  </a:rPr>
                  <a:t>MHC</a:t>
                </a:r>
              </a:p>
            </p:txBody>
          </p:sp>
          <p:sp>
            <p:nvSpPr>
              <p:cNvPr id="36891" name="Line 31"/>
              <p:cNvSpPr>
                <a:spLocks noChangeShapeType="1"/>
              </p:cNvSpPr>
              <p:nvPr/>
            </p:nvSpPr>
            <p:spPr bwMode="auto">
              <a:xfrm>
                <a:off x="3696" y="2389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2" name="Oval 34"/>
              <p:cNvSpPr>
                <a:spLocks noChangeArrowheads="1"/>
              </p:cNvSpPr>
              <p:nvPr/>
            </p:nvSpPr>
            <p:spPr bwMode="auto">
              <a:xfrm>
                <a:off x="1474" y="2208"/>
                <a:ext cx="590" cy="6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6893" name="Group 37"/>
              <p:cNvGrpSpPr>
                <a:grpSpLocks/>
              </p:cNvGrpSpPr>
              <p:nvPr/>
            </p:nvGrpSpPr>
            <p:grpSpPr bwMode="auto">
              <a:xfrm>
                <a:off x="1545" y="2383"/>
                <a:ext cx="292" cy="369"/>
                <a:chOff x="1626" y="2594"/>
                <a:chExt cx="292" cy="369"/>
              </a:xfrm>
            </p:grpSpPr>
            <p:sp>
              <p:nvSpPr>
                <p:cNvPr id="36901" name="Freeform 35"/>
                <p:cNvSpPr>
                  <a:spLocks/>
                </p:cNvSpPr>
                <p:nvPr/>
              </p:nvSpPr>
              <p:spPr bwMode="auto">
                <a:xfrm>
                  <a:off x="1626" y="2626"/>
                  <a:ext cx="263" cy="337"/>
                </a:xfrm>
                <a:custGeom>
                  <a:avLst/>
                  <a:gdLst>
                    <a:gd name="T0" fmla="*/ 0 w 263"/>
                    <a:gd name="T1" fmla="*/ 0 h 337"/>
                    <a:gd name="T2" fmla="*/ 77 w 263"/>
                    <a:gd name="T3" fmla="*/ 68 h 337"/>
                    <a:gd name="T4" fmla="*/ 85 w 263"/>
                    <a:gd name="T5" fmla="*/ 237 h 337"/>
                    <a:gd name="T6" fmla="*/ 94 w 263"/>
                    <a:gd name="T7" fmla="*/ 262 h 337"/>
                    <a:gd name="T8" fmla="*/ 263 w 263"/>
                    <a:gd name="T9" fmla="*/ 313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3"/>
                    <a:gd name="T16" fmla="*/ 0 h 337"/>
                    <a:gd name="T17" fmla="*/ 263 w 263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3" h="337">
                      <a:moveTo>
                        <a:pt x="0" y="0"/>
                      </a:moveTo>
                      <a:cubicBezTo>
                        <a:pt x="45" y="14"/>
                        <a:pt x="61" y="21"/>
                        <a:pt x="77" y="68"/>
                      </a:cubicBezTo>
                      <a:cubicBezTo>
                        <a:pt x="80" y="124"/>
                        <a:pt x="80" y="181"/>
                        <a:pt x="85" y="237"/>
                      </a:cubicBezTo>
                      <a:cubicBezTo>
                        <a:pt x="86" y="246"/>
                        <a:pt x="88" y="256"/>
                        <a:pt x="94" y="262"/>
                      </a:cubicBezTo>
                      <a:cubicBezTo>
                        <a:pt x="128" y="296"/>
                        <a:pt x="217" y="337"/>
                        <a:pt x="263" y="31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02" name="Freeform 36"/>
                <p:cNvSpPr>
                  <a:spLocks/>
                </p:cNvSpPr>
                <p:nvPr/>
              </p:nvSpPr>
              <p:spPr bwMode="auto">
                <a:xfrm>
                  <a:off x="1655" y="2594"/>
                  <a:ext cx="263" cy="337"/>
                </a:xfrm>
                <a:custGeom>
                  <a:avLst/>
                  <a:gdLst>
                    <a:gd name="T0" fmla="*/ 0 w 263"/>
                    <a:gd name="T1" fmla="*/ 0 h 337"/>
                    <a:gd name="T2" fmla="*/ 77 w 263"/>
                    <a:gd name="T3" fmla="*/ 68 h 337"/>
                    <a:gd name="T4" fmla="*/ 85 w 263"/>
                    <a:gd name="T5" fmla="*/ 237 h 337"/>
                    <a:gd name="T6" fmla="*/ 94 w 263"/>
                    <a:gd name="T7" fmla="*/ 262 h 337"/>
                    <a:gd name="T8" fmla="*/ 263 w 263"/>
                    <a:gd name="T9" fmla="*/ 313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3"/>
                    <a:gd name="T16" fmla="*/ 0 h 337"/>
                    <a:gd name="T17" fmla="*/ 263 w 263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3" h="337">
                      <a:moveTo>
                        <a:pt x="0" y="0"/>
                      </a:moveTo>
                      <a:cubicBezTo>
                        <a:pt x="45" y="14"/>
                        <a:pt x="61" y="21"/>
                        <a:pt x="77" y="68"/>
                      </a:cubicBezTo>
                      <a:cubicBezTo>
                        <a:pt x="80" y="124"/>
                        <a:pt x="80" y="181"/>
                        <a:pt x="85" y="237"/>
                      </a:cubicBezTo>
                      <a:cubicBezTo>
                        <a:pt x="86" y="246"/>
                        <a:pt x="88" y="256"/>
                        <a:pt x="94" y="262"/>
                      </a:cubicBezTo>
                      <a:cubicBezTo>
                        <a:pt x="128" y="296"/>
                        <a:pt x="217" y="337"/>
                        <a:pt x="263" y="31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6894" name="Text Box 38"/>
              <p:cNvSpPr txBox="1">
                <a:spLocks noChangeArrowheads="1"/>
              </p:cNvSpPr>
              <p:nvPr/>
            </p:nvSpPr>
            <p:spPr bwMode="auto">
              <a:xfrm>
                <a:off x="1610" y="2299"/>
                <a:ext cx="41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solidFill>
                      <a:schemeClr val="tx1"/>
                    </a:solidFill>
                  </a:rPr>
                  <a:t>AIRE</a:t>
                </a:r>
              </a:p>
            </p:txBody>
          </p:sp>
          <p:sp>
            <p:nvSpPr>
              <p:cNvPr id="36895" name="Line 39"/>
              <p:cNvSpPr>
                <a:spLocks noChangeShapeType="1"/>
              </p:cNvSpPr>
              <p:nvPr/>
            </p:nvSpPr>
            <p:spPr bwMode="auto">
              <a:xfrm flipV="1">
                <a:off x="1973" y="2435"/>
                <a:ext cx="317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6" name="Oval 40" descr="5%"/>
              <p:cNvSpPr>
                <a:spLocks noChangeArrowheads="1"/>
              </p:cNvSpPr>
              <p:nvPr/>
            </p:nvSpPr>
            <p:spPr bwMode="auto">
              <a:xfrm>
                <a:off x="2290" y="2480"/>
                <a:ext cx="90" cy="91"/>
              </a:xfrm>
              <a:prstGeom prst="ellipse">
                <a:avLst/>
              </a:prstGeom>
              <a:pattFill prst="pct5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97" name="Oval 41" descr="Solid diamond"/>
              <p:cNvSpPr>
                <a:spLocks noChangeArrowheads="1"/>
              </p:cNvSpPr>
              <p:nvPr/>
            </p:nvSpPr>
            <p:spPr bwMode="auto">
              <a:xfrm>
                <a:off x="2426" y="2344"/>
                <a:ext cx="90" cy="91"/>
              </a:xfrm>
              <a:prstGeom prst="ellipse">
                <a:avLst/>
              </a:prstGeom>
              <a:pattFill prst="solidDmnd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98" name="Oval 42"/>
              <p:cNvSpPr>
                <a:spLocks noChangeArrowheads="1"/>
              </p:cNvSpPr>
              <p:nvPr/>
            </p:nvSpPr>
            <p:spPr bwMode="auto">
              <a:xfrm>
                <a:off x="2472" y="2525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99" name="Oval 43" descr="75%"/>
              <p:cNvSpPr>
                <a:spLocks noChangeArrowheads="1"/>
              </p:cNvSpPr>
              <p:nvPr/>
            </p:nvSpPr>
            <p:spPr bwMode="auto">
              <a:xfrm>
                <a:off x="2290" y="2661"/>
                <a:ext cx="90" cy="91"/>
              </a:xfrm>
              <a:prstGeom prst="ellipse">
                <a:avLst/>
              </a:prstGeom>
              <a:pattFill prst="pct75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900" name="Text Box 44"/>
              <p:cNvSpPr txBox="1">
                <a:spLocks noChangeArrowheads="1"/>
              </p:cNvSpPr>
              <p:nvPr/>
            </p:nvSpPr>
            <p:spPr bwMode="auto">
              <a:xfrm>
                <a:off x="4513" y="2117"/>
                <a:ext cx="1074" cy="653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chemeClr val="tx1"/>
                    </a:solidFill>
                  </a:rPr>
                  <a:t>Clonal deletion</a:t>
                </a:r>
              </a:p>
              <a:p>
                <a:r>
                  <a:rPr lang="en-GB" sz="1800">
                    <a:solidFill>
                      <a:schemeClr val="tx1"/>
                    </a:solidFill>
                  </a:rPr>
                  <a:t>or</a:t>
                </a:r>
              </a:p>
              <a:p>
                <a:r>
                  <a:rPr lang="en-GB" sz="1800">
                    <a:solidFill>
                      <a:schemeClr val="tx1"/>
                    </a:solidFill>
                  </a:rPr>
                  <a:t>Tolerance</a:t>
                </a:r>
              </a:p>
            </p:txBody>
          </p:sp>
        </p:grpSp>
      </p:grpSp>
      <p:sp>
        <p:nvSpPr>
          <p:cNvPr id="36870" name="Rectangle 45"/>
          <p:cNvSpPr>
            <a:spLocks noChangeArrowheads="1"/>
          </p:cNvSpPr>
          <p:nvPr/>
        </p:nvSpPr>
        <p:spPr bwMode="auto">
          <a:xfrm>
            <a:off x="4859338" y="68580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6871" name="Group 54"/>
          <p:cNvGrpSpPr>
            <a:grpSpLocks/>
          </p:cNvGrpSpPr>
          <p:nvPr/>
        </p:nvGrpSpPr>
        <p:grpSpPr bwMode="auto">
          <a:xfrm>
            <a:off x="2484438" y="4508500"/>
            <a:ext cx="358775" cy="358775"/>
            <a:chOff x="1565" y="2478"/>
            <a:chExt cx="226" cy="226"/>
          </a:xfrm>
        </p:grpSpPr>
        <p:sp>
          <p:nvSpPr>
            <p:cNvPr id="36877" name="Line 48"/>
            <p:cNvSpPr>
              <a:spLocks noChangeShapeType="1"/>
            </p:cNvSpPr>
            <p:nvPr/>
          </p:nvSpPr>
          <p:spPr bwMode="auto">
            <a:xfrm>
              <a:off x="1565" y="2523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8" name="Line 49"/>
            <p:cNvSpPr>
              <a:spLocks noChangeShapeType="1"/>
            </p:cNvSpPr>
            <p:nvPr/>
          </p:nvSpPr>
          <p:spPr bwMode="auto">
            <a:xfrm flipH="1">
              <a:off x="1610" y="2478"/>
              <a:ext cx="91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872" name="Group 55"/>
          <p:cNvGrpSpPr>
            <a:grpSpLocks/>
          </p:cNvGrpSpPr>
          <p:nvPr/>
        </p:nvGrpSpPr>
        <p:grpSpPr bwMode="auto">
          <a:xfrm>
            <a:off x="7019925" y="3644900"/>
            <a:ext cx="1511300" cy="1582738"/>
            <a:chOff x="4513" y="1979"/>
            <a:chExt cx="952" cy="997"/>
          </a:xfrm>
        </p:grpSpPr>
        <p:sp>
          <p:nvSpPr>
            <p:cNvPr id="36875" name="Line 50"/>
            <p:cNvSpPr>
              <a:spLocks noChangeShapeType="1"/>
            </p:cNvSpPr>
            <p:nvPr/>
          </p:nvSpPr>
          <p:spPr bwMode="auto">
            <a:xfrm>
              <a:off x="4604" y="1979"/>
              <a:ext cx="861" cy="9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6" name="Line 51"/>
            <p:cNvSpPr>
              <a:spLocks noChangeShapeType="1"/>
            </p:cNvSpPr>
            <p:nvPr/>
          </p:nvSpPr>
          <p:spPr bwMode="auto">
            <a:xfrm flipH="1">
              <a:off x="4513" y="1979"/>
              <a:ext cx="952" cy="9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873" name="Text Box 53"/>
          <p:cNvSpPr txBox="1">
            <a:spLocks noChangeArrowheads="1"/>
          </p:cNvSpPr>
          <p:nvPr/>
        </p:nvSpPr>
        <p:spPr bwMode="auto">
          <a:xfrm>
            <a:off x="6804025" y="5445125"/>
            <a:ext cx="2160588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Persistence of autoreactive cells</a:t>
            </a:r>
          </a:p>
        </p:txBody>
      </p:sp>
      <p:sp>
        <p:nvSpPr>
          <p:cNvPr id="36874" name="Line 61"/>
          <p:cNvSpPr>
            <a:spLocks noChangeShapeType="1"/>
          </p:cNvSpPr>
          <p:nvPr/>
        </p:nvSpPr>
        <p:spPr bwMode="auto">
          <a:xfrm>
            <a:off x="4356100" y="3716338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EDB7401-B432-4137-830C-4C136BA7A4CB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899592" y="3068960"/>
            <a:ext cx="7634287" cy="3244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en-GB" sz="2800" dirty="0">
              <a:solidFill>
                <a:srgbClr val="0E207F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E207F"/>
                </a:solidFill>
              </a:rPr>
              <a:t>induction of tolerance</a:t>
            </a:r>
            <a:r>
              <a:rPr lang="en-GB" sz="2400" dirty="0">
                <a:solidFill>
                  <a:srgbClr val="0E207F"/>
                </a:solidFill>
              </a:rPr>
              <a:t> (B lymphocyte activation: CD22, SHP-1): </a:t>
            </a:r>
            <a:r>
              <a:rPr lang="en-GB" sz="2400" dirty="0" smtClean="0">
                <a:solidFill>
                  <a:srgbClr val="0E207F"/>
                </a:solidFill>
              </a:rPr>
              <a:t>autoantibody </a:t>
            </a:r>
            <a:r>
              <a:rPr lang="en-GB" sz="2400" dirty="0">
                <a:solidFill>
                  <a:srgbClr val="0E207F"/>
                </a:solidFill>
              </a:rPr>
              <a:t>production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0E207F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E207F"/>
                </a:solidFill>
              </a:rPr>
              <a:t>apoptosis </a:t>
            </a:r>
            <a:r>
              <a:rPr lang="en-GB" sz="2400" dirty="0">
                <a:solidFill>
                  <a:srgbClr val="0E207F"/>
                </a:solidFill>
              </a:rPr>
              <a:t>(</a:t>
            </a:r>
            <a:r>
              <a:rPr lang="en-GB" sz="2400" dirty="0" err="1">
                <a:solidFill>
                  <a:srgbClr val="0E207F"/>
                </a:solidFill>
              </a:rPr>
              <a:t>Fas</a:t>
            </a:r>
            <a:r>
              <a:rPr lang="en-GB" sz="2400" dirty="0">
                <a:solidFill>
                  <a:srgbClr val="0E207F"/>
                </a:solidFill>
              </a:rPr>
              <a:t>, </a:t>
            </a:r>
            <a:r>
              <a:rPr lang="en-GB" sz="2400" dirty="0" err="1">
                <a:solidFill>
                  <a:srgbClr val="0E207F"/>
                </a:solidFill>
              </a:rPr>
              <a:t>Fas-ligand</a:t>
            </a:r>
            <a:r>
              <a:rPr lang="en-GB" sz="2400" dirty="0">
                <a:solidFill>
                  <a:srgbClr val="0E207F"/>
                </a:solidFill>
              </a:rPr>
              <a:t>): </a:t>
            </a:r>
            <a:r>
              <a:rPr lang="en-GB" sz="2400" dirty="0" smtClean="0">
                <a:solidFill>
                  <a:srgbClr val="0E207F"/>
                </a:solidFill>
              </a:rPr>
              <a:t>failure </a:t>
            </a:r>
            <a:r>
              <a:rPr lang="en-GB" sz="2400" dirty="0">
                <a:solidFill>
                  <a:srgbClr val="0E207F"/>
                </a:solidFill>
              </a:rPr>
              <a:t>in cell death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0E207F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E207F"/>
                </a:solidFill>
              </a:rPr>
              <a:t>clearance of antigen</a:t>
            </a:r>
            <a:r>
              <a:rPr lang="en-GB" sz="2400" dirty="0">
                <a:solidFill>
                  <a:srgbClr val="0E207F"/>
                </a:solidFill>
              </a:rPr>
              <a:t> (Complement proteins C1q, C1r and C1s): abundance/persistence of </a:t>
            </a:r>
            <a:r>
              <a:rPr lang="en-GB" sz="2400" dirty="0" err="1" smtClean="0">
                <a:solidFill>
                  <a:srgbClr val="0E207F"/>
                </a:solidFill>
              </a:rPr>
              <a:t>autoantigen</a:t>
            </a:r>
            <a:endParaRPr lang="en-GB" sz="2400" dirty="0">
              <a:solidFill>
                <a:srgbClr val="0E207F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0E207F"/>
                </a:solidFill>
              </a:rPr>
              <a:t>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323528" y="1628800"/>
            <a:ext cx="8675260" cy="15511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SLE: Genes affecting multiple biological pathways</a:t>
            </a:r>
          </a:p>
          <a:p>
            <a:r>
              <a:rPr lang="en-GB" dirty="0">
                <a:solidFill>
                  <a:schemeClr val="bg2"/>
                </a:solidFill>
              </a:rPr>
              <a:t>may lead to a failure of </a:t>
            </a:r>
            <a:r>
              <a:rPr lang="en-GB" dirty="0" smtClean="0">
                <a:solidFill>
                  <a:schemeClr val="bg2"/>
                </a:solidFill>
              </a:rPr>
              <a:t>tolerance </a:t>
            </a:r>
          </a:p>
          <a:p>
            <a:r>
              <a:rPr lang="en-GB" sz="2400" dirty="0" smtClean="0">
                <a:solidFill>
                  <a:schemeClr val="bg2"/>
                </a:solidFill>
              </a:rPr>
              <a:t>(20-50 genes have been implicated in genetic susceptibility)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611188" y="333375"/>
            <a:ext cx="79216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FF9900"/>
                </a:solidFill>
              </a:rPr>
              <a:t>Most autoimmune diseases are associated </a:t>
            </a:r>
          </a:p>
          <a:p>
            <a:pPr algn="ctr"/>
            <a:r>
              <a:rPr lang="en-GB">
                <a:solidFill>
                  <a:srgbClr val="FF9900"/>
                </a:solidFill>
              </a:rPr>
              <a:t>with multiple defects and genetic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901FFCCC-8285-4089-BA09-B7387ED7F7A8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Summary: Central tolerance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135937" cy="4967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/>
              <a:t>T cell selection in the thymus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 smtClean="0"/>
              <a:t>-    Dependent on MHC: peptide: T-cell receptor (TCR) interaction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 smtClean="0"/>
              <a:t>-    Most cells die by neglect: no or very weak recognition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 smtClean="0"/>
              <a:t>-    Negative selection occurs for cells with high affinity TCRs, which die by apoptosis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 smtClean="0"/>
              <a:t>-    Surviving cells are MHC-restricted, with low/intermediate affinity for self-peptide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B-cell selection in the bone marrow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 smtClean="0"/>
              <a:t>-   </a:t>
            </a:r>
            <a:r>
              <a:rPr lang="en-GB" sz="1800" dirty="0" err="1" smtClean="0"/>
              <a:t>Crosslinking</a:t>
            </a:r>
            <a:r>
              <a:rPr lang="en-GB" sz="1800" dirty="0" smtClean="0"/>
              <a:t> of surface immunoglobulin by polyvalent antigens expressed on bone marrow </a:t>
            </a:r>
            <a:r>
              <a:rPr lang="en-GB" sz="1800" dirty="0" err="1" smtClean="0"/>
              <a:t>stromal</a:t>
            </a:r>
            <a:r>
              <a:rPr lang="en-GB" sz="1800" dirty="0" smtClean="0"/>
              <a:t> cells facilitates deletion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rgbClr val="FF9900"/>
                </a:solidFill>
              </a:rPr>
              <a:t>Failure in central tolerance can lead to autoimmunity. In most diseases, a complex interaction of multiple factors is usually involved.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F91B9217-2BCC-4E71-97CA-A46A5B8C15BF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604250" cy="4114800"/>
          </a:xfrm>
        </p:spPr>
        <p:txBody>
          <a:bodyPr/>
          <a:lstStyle/>
          <a:p>
            <a:r>
              <a:rPr lang="en-GB" sz="2400" smtClean="0"/>
              <a:t>Some antigens may not be expressed in the thymus or bone marrow, and may be expressed only after the immune system has matured</a:t>
            </a:r>
          </a:p>
          <a:p>
            <a:pPr>
              <a:buFontTx/>
              <a:buNone/>
            </a:pPr>
            <a:endParaRPr lang="en-GB" sz="2400" smtClean="0"/>
          </a:p>
          <a:p>
            <a:r>
              <a:rPr lang="en-GB" sz="2400" smtClean="0"/>
              <a:t>Mechanisms are required to prevent mature lymphocytes becoming auto-reactive and causing disease</a:t>
            </a:r>
          </a:p>
          <a:p>
            <a:pPr lvl="1"/>
            <a:r>
              <a:rPr lang="en-GB" sz="2800" smtClean="0"/>
              <a:t>Anergy</a:t>
            </a:r>
          </a:p>
          <a:p>
            <a:pPr lvl="1"/>
            <a:r>
              <a:rPr lang="en-GB" sz="2800" smtClean="0"/>
              <a:t>Ignorance of antigen</a:t>
            </a:r>
          </a:p>
          <a:p>
            <a:pPr lvl="1"/>
            <a:r>
              <a:rPr lang="en-GB" sz="2800" smtClean="0"/>
              <a:t>Suppression by regulatory T cells</a:t>
            </a:r>
          </a:p>
          <a:p>
            <a:pPr lvl="1"/>
            <a:endParaRPr lang="en-GB" sz="1800" smtClean="0"/>
          </a:p>
          <a:p>
            <a:endParaRPr lang="en-GB" sz="2400" smtClean="0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32775" cy="1143000"/>
          </a:xfrm>
          <a:noFill/>
        </p:spPr>
        <p:txBody>
          <a:bodyPr/>
          <a:lstStyle/>
          <a:p>
            <a:pPr algn="ctr"/>
            <a:r>
              <a:rPr lang="en-GB" smtClean="0">
                <a:solidFill>
                  <a:srgbClr val="FF9900"/>
                </a:solidFill>
              </a:rPr>
              <a:t>Induction and maintenance of tolerance in the periphery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032383E-EACB-49E1-A27F-3865CB01CD8E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GB" sz="2600" smtClean="0"/>
              <a:t>Anergy: absence of costimulation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r>
              <a:rPr lang="en-GB" sz="1900" smtClean="0"/>
              <a:t>Naïve T-cells require costimulation for full activation: CD80, CD86 and CD40 are examples of costimulatory molecules expressed on APC</a:t>
            </a:r>
          </a:p>
          <a:p>
            <a:r>
              <a:rPr lang="en-GB" sz="1900" smtClean="0"/>
              <a:t>These are absent on most cells of the body</a:t>
            </a:r>
          </a:p>
        </p:txBody>
      </p:sp>
      <p:grpSp>
        <p:nvGrpSpPr>
          <p:cNvPr id="40965" name="Group 7"/>
          <p:cNvGrpSpPr>
            <a:grpSpLocks/>
          </p:cNvGrpSpPr>
          <p:nvPr/>
        </p:nvGrpSpPr>
        <p:grpSpPr bwMode="auto">
          <a:xfrm>
            <a:off x="4211638" y="3721100"/>
            <a:ext cx="1416050" cy="366713"/>
            <a:chOff x="2653" y="2840"/>
            <a:chExt cx="892" cy="231"/>
          </a:xfrm>
        </p:grpSpPr>
        <p:sp>
          <p:nvSpPr>
            <p:cNvPr id="40983" name="Freeform 8"/>
            <p:cNvSpPr>
              <a:spLocks/>
            </p:cNvSpPr>
            <p:nvPr/>
          </p:nvSpPr>
          <p:spPr bwMode="auto">
            <a:xfrm>
              <a:off x="2653" y="2931"/>
              <a:ext cx="309" cy="75"/>
            </a:xfrm>
            <a:custGeom>
              <a:avLst/>
              <a:gdLst>
                <a:gd name="T0" fmla="*/ 278 w 309"/>
                <a:gd name="T1" fmla="*/ 1 h 122"/>
                <a:gd name="T2" fmla="*/ 175 w 309"/>
                <a:gd name="T3" fmla="*/ 4 h 122"/>
                <a:gd name="T4" fmla="*/ 88 w 309"/>
                <a:gd name="T5" fmla="*/ 2 h 122"/>
                <a:gd name="T6" fmla="*/ 65 w 309"/>
                <a:gd name="T7" fmla="*/ 1 h 122"/>
                <a:gd name="T8" fmla="*/ 17 w 309"/>
                <a:gd name="T9" fmla="*/ 2 h 122"/>
                <a:gd name="T10" fmla="*/ 80 w 309"/>
                <a:gd name="T11" fmla="*/ 10 h 122"/>
                <a:gd name="T12" fmla="*/ 254 w 309"/>
                <a:gd name="T13" fmla="*/ 7 h 122"/>
                <a:gd name="T14" fmla="*/ 309 w 309"/>
                <a:gd name="T15" fmla="*/ 4 h 122"/>
                <a:gd name="T16" fmla="*/ 285 w 309"/>
                <a:gd name="T17" fmla="*/ 2 h 122"/>
                <a:gd name="T18" fmla="*/ 278 w 309"/>
                <a:gd name="T19" fmla="*/ 1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22"/>
                <a:gd name="T32" fmla="*/ 309 w 309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22">
                  <a:moveTo>
                    <a:pt x="278" y="4"/>
                  </a:moveTo>
                  <a:cubicBezTo>
                    <a:pt x="243" y="16"/>
                    <a:pt x="210" y="27"/>
                    <a:pt x="175" y="36"/>
                  </a:cubicBezTo>
                  <a:cubicBezTo>
                    <a:pt x="146" y="33"/>
                    <a:pt x="116" y="36"/>
                    <a:pt x="88" y="28"/>
                  </a:cubicBezTo>
                  <a:cubicBezTo>
                    <a:pt x="77" y="25"/>
                    <a:pt x="75" y="8"/>
                    <a:pt x="65" y="4"/>
                  </a:cubicBezTo>
                  <a:cubicBezTo>
                    <a:pt x="54" y="0"/>
                    <a:pt x="23" y="24"/>
                    <a:pt x="17" y="28"/>
                  </a:cubicBezTo>
                  <a:cubicBezTo>
                    <a:pt x="0" y="77"/>
                    <a:pt x="35" y="108"/>
                    <a:pt x="80" y="122"/>
                  </a:cubicBezTo>
                  <a:cubicBezTo>
                    <a:pt x="120" y="65"/>
                    <a:pt x="181" y="87"/>
                    <a:pt x="254" y="83"/>
                  </a:cubicBezTo>
                  <a:cubicBezTo>
                    <a:pt x="309" y="64"/>
                    <a:pt x="296" y="83"/>
                    <a:pt x="309" y="44"/>
                  </a:cubicBezTo>
                  <a:cubicBezTo>
                    <a:pt x="301" y="39"/>
                    <a:pt x="294" y="32"/>
                    <a:pt x="285" y="28"/>
                  </a:cubicBezTo>
                  <a:cubicBezTo>
                    <a:pt x="258" y="14"/>
                    <a:pt x="253" y="29"/>
                    <a:pt x="278" y="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84" name="Text Box 9"/>
            <p:cNvSpPr txBox="1">
              <a:spLocks noChangeArrowheads="1"/>
            </p:cNvSpPr>
            <p:nvPr/>
          </p:nvSpPr>
          <p:spPr bwMode="auto">
            <a:xfrm>
              <a:off x="3061" y="2840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CD28</a:t>
              </a:r>
            </a:p>
          </p:txBody>
        </p:sp>
      </p:grpSp>
      <p:sp>
        <p:nvSpPr>
          <p:cNvPr id="40966" name="Oval 10"/>
          <p:cNvSpPr>
            <a:spLocks noChangeArrowheads="1"/>
          </p:cNvSpPr>
          <p:nvPr/>
        </p:nvSpPr>
        <p:spPr bwMode="auto">
          <a:xfrm>
            <a:off x="4500563" y="2133600"/>
            <a:ext cx="1655762" cy="2447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40967" name="Freeform 11"/>
          <p:cNvSpPr>
            <a:spLocks/>
          </p:cNvSpPr>
          <p:nvPr/>
        </p:nvSpPr>
        <p:spPr bwMode="auto">
          <a:xfrm rot="380949">
            <a:off x="3492500" y="2206625"/>
            <a:ext cx="576263" cy="2379663"/>
          </a:xfrm>
          <a:custGeom>
            <a:avLst/>
            <a:gdLst>
              <a:gd name="T0" fmla="*/ 2147483647 w 325"/>
              <a:gd name="T1" fmla="*/ 0 h 1499"/>
              <a:gd name="T2" fmla="*/ 2147483647 w 325"/>
              <a:gd name="T3" fmla="*/ 2147483647 h 1499"/>
              <a:gd name="T4" fmla="*/ 2147483647 w 325"/>
              <a:gd name="T5" fmla="*/ 2147483647 h 1499"/>
              <a:gd name="T6" fmla="*/ 2147483647 w 325"/>
              <a:gd name="T7" fmla="*/ 2147483647 h 1499"/>
              <a:gd name="T8" fmla="*/ 2147483647 w 325"/>
              <a:gd name="T9" fmla="*/ 2147483647 h 1499"/>
              <a:gd name="T10" fmla="*/ 2147483647 w 325"/>
              <a:gd name="T11" fmla="*/ 2147483647 h 1499"/>
              <a:gd name="T12" fmla="*/ 2147483647 w 325"/>
              <a:gd name="T13" fmla="*/ 2147483647 h 1499"/>
              <a:gd name="T14" fmla="*/ 2147483647 w 325"/>
              <a:gd name="T15" fmla="*/ 2147483647 h 1499"/>
              <a:gd name="T16" fmla="*/ 2147483647 w 325"/>
              <a:gd name="T17" fmla="*/ 2147483647 h 1499"/>
              <a:gd name="T18" fmla="*/ 2147483647 w 325"/>
              <a:gd name="T19" fmla="*/ 2147483647 h 1499"/>
              <a:gd name="T20" fmla="*/ 2147483647 w 325"/>
              <a:gd name="T21" fmla="*/ 2147483647 h 1499"/>
              <a:gd name="T22" fmla="*/ 2147483647 w 325"/>
              <a:gd name="T23" fmla="*/ 2147483647 h 1499"/>
              <a:gd name="T24" fmla="*/ 2147483647 w 325"/>
              <a:gd name="T25" fmla="*/ 2147483647 h 1499"/>
              <a:gd name="T26" fmla="*/ 0 w 325"/>
              <a:gd name="T27" fmla="*/ 2147483647 h 14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5"/>
              <a:gd name="T43" fmla="*/ 0 h 1499"/>
              <a:gd name="T44" fmla="*/ 325 w 325"/>
              <a:gd name="T45" fmla="*/ 1499 h 14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5" h="1499">
                <a:moveTo>
                  <a:pt x="118" y="0"/>
                </a:moveTo>
                <a:cubicBezTo>
                  <a:pt x="141" y="33"/>
                  <a:pt x="153" y="63"/>
                  <a:pt x="174" y="95"/>
                </a:cubicBezTo>
                <a:cubicBezTo>
                  <a:pt x="185" y="142"/>
                  <a:pt x="221" y="221"/>
                  <a:pt x="245" y="268"/>
                </a:cubicBezTo>
                <a:cubicBezTo>
                  <a:pt x="264" y="342"/>
                  <a:pt x="283" y="417"/>
                  <a:pt x="308" y="489"/>
                </a:cubicBezTo>
                <a:cubicBezTo>
                  <a:pt x="325" y="588"/>
                  <a:pt x="324" y="693"/>
                  <a:pt x="292" y="789"/>
                </a:cubicBezTo>
                <a:cubicBezTo>
                  <a:pt x="278" y="887"/>
                  <a:pt x="278" y="974"/>
                  <a:pt x="284" y="1073"/>
                </a:cubicBezTo>
                <a:cubicBezTo>
                  <a:pt x="277" y="1165"/>
                  <a:pt x="277" y="1209"/>
                  <a:pt x="229" y="1278"/>
                </a:cubicBezTo>
                <a:cubicBezTo>
                  <a:pt x="218" y="1312"/>
                  <a:pt x="209" y="1347"/>
                  <a:pt x="197" y="1381"/>
                </a:cubicBezTo>
                <a:cubicBezTo>
                  <a:pt x="192" y="1396"/>
                  <a:pt x="197" y="1414"/>
                  <a:pt x="189" y="1428"/>
                </a:cubicBezTo>
                <a:cubicBezTo>
                  <a:pt x="175" y="1454"/>
                  <a:pt x="129" y="1469"/>
                  <a:pt x="103" y="1476"/>
                </a:cubicBezTo>
                <a:cubicBezTo>
                  <a:pt x="87" y="1471"/>
                  <a:pt x="71" y="1465"/>
                  <a:pt x="55" y="1460"/>
                </a:cubicBezTo>
                <a:cubicBezTo>
                  <a:pt x="47" y="1457"/>
                  <a:pt x="32" y="1452"/>
                  <a:pt x="32" y="1452"/>
                </a:cubicBezTo>
                <a:cubicBezTo>
                  <a:pt x="24" y="1457"/>
                  <a:pt x="13" y="1460"/>
                  <a:pt x="8" y="1468"/>
                </a:cubicBezTo>
                <a:cubicBezTo>
                  <a:pt x="2" y="1477"/>
                  <a:pt x="0" y="1499"/>
                  <a:pt x="0" y="1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2628900" y="41497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APC</a:t>
            </a:r>
          </a:p>
        </p:txBody>
      </p:sp>
      <p:grpSp>
        <p:nvGrpSpPr>
          <p:cNvPr id="40969" name="Group 28"/>
          <p:cNvGrpSpPr>
            <a:grpSpLocks/>
          </p:cNvGrpSpPr>
          <p:nvPr/>
        </p:nvGrpSpPr>
        <p:grpSpPr bwMode="auto">
          <a:xfrm>
            <a:off x="2989263" y="2657475"/>
            <a:ext cx="2771775" cy="706438"/>
            <a:chOff x="1883" y="1674"/>
            <a:chExt cx="1746" cy="445"/>
          </a:xfrm>
        </p:grpSpPr>
        <p:sp>
          <p:nvSpPr>
            <p:cNvPr id="40976" name="Freeform 13" descr="Wide upward diagonal"/>
            <p:cNvSpPr>
              <a:spLocks/>
            </p:cNvSpPr>
            <p:nvPr/>
          </p:nvSpPr>
          <p:spPr bwMode="auto">
            <a:xfrm>
              <a:off x="2483" y="1886"/>
              <a:ext cx="228" cy="206"/>
            </a:xfrm>
            <a:custGeom>
              <a:avLst/>
              <a:gdLst>
                <a:gd name="T0" fmla="*/ 38 w 228"/>
                <a:gd name="T1" fmla="*/ 0 h 206"/>
                <a:gd name="T2" fmla="*/ 141 w 228"/>
                <a:gd name="T3" fmla="*/ 24 h 206"/>
                <a:gd name="T4" fmla="*/ 228 w 228"/>
                <a:gd name="T5" fmla="*/ 48 h 206"/>
                <a:gd name="T6" fmla="*/ 220 w 228"/>
                <a:gd name="T7" fmla="*/ 71 h 206"/>
                <a:gd name="T8" fmla="*/ 141 w 228"/>
                <a:gd name="T9" fmla="*/ 103 h 206"/>
                <a:gd name="T10" fmla="*/ 173 w 228"/>
                <a:gd name="T11" fmla="*/ 150 h 206"/>
                <a:gd name="T12" fmla="*/ 220 w 228"/>
                <a:gd name="T13" fmla="*/ 166 h 206"/>
                <a:gd name="T14" fmla="*/ 212 w 228"/>
                <a:gd name="T15" fmla="*/ 190 h 206"/>
                <a:gd name="T16" fmla="*/ 165 w 228"/>
                <a:gd name="T17" fmla="*/ 206 h 206"/>
                <a:gd name="T18" fmla="*/ 38 w 228"/>
                <a:gd name="T19" fmla="*/ 174 h 206"/>
                <a:gd name="T20" fmla="*/ 38 w 228"/>
                <a:gd name="T21" fmla="*/ 0 h 2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"/>
                <a:gd name="T34" fmla="*/ 0 h 206"/>
                <a:gd name="T35" fmla="*/ 228 w 228"/>
                <a:gd name="T36" fmla="*/ 206 h 2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" h="206">
                  <a:moveTo>
                    <a:pt x="38" y="0"/>
                  </a:moveTo>
                  <a:cubicBezTo>
                    <a:pt x="104" y="22"/>
                    <a:pt x="69" y="14"/>
                    <a:pt x="141" y="24"/>
                  </a:cubicBezTo>
                  <a:cubicBezTo>
                    <a:pt x="170" y="34"/>
                    <a:pt x="199" y="38"/>
                    <a:pt x="228" y="48"/>
                  </a:cubicBezTo>
                  <a:cubicBezTo>
                    <a:pt x="225" y="56"/>
                    <a:pt x="226" y="66"/>
                    <a:pt x="220" y="71"/>
                  </a:cubicBezTo>
                  <a:cubicBezTo>
                    <a:pt x="213" y="77"/>
                    <a:pt x="160" y="91"/>
                    <a:pt x="141" y="103"/>
                  </a:cubicBezTo>
                  <a:cubicBezTo>
                    <a:pt x="149" y="136"/>
                    <a:pt x="141" y="136"/>
                    <a:pt x="173" y="150"/>
                  </a:cubicBezTo>
                  <a:cubicBezTo>
                    <a:pt x="188" y="157"/>
                    <a:pt x="220" y="166"/>
                    <a:pt x="220" y="166"/>
                  </a:cubicBezTo>
                  <a:cubicBezTo>
                    <a:pt x="217" y="174"/>
                    <a:pt x="219" y="185"/>
                    <a:pt x="212" y="190"/>
                  </a:cubicBezTo>
                  <a:cubicBezTo>
                    <a:pt x="199" y="200"/>
                    <a:pt x="165" y="206"/>
                    <a:pt x="165" y="206"/>
                  </a:cubicBezTo>
                  <a:cubicBezTo>
                    <a:pt x="123" y="195"/>
                    <a:pt x="79" y="188"/>
                    <a:pt x="38" y="174"/>
                  </a:cubicBezTo>
                  <a:cubicBezTo>
                    <a:pt x="23" y="123"/>
                    <a:pt x="0" y="43"/>
                    <a:pt x="38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7" name="Oval 14"/>
            <p:cNvSpPr>
              <a:spLocks noChangeArrowheads="1"/>
            </p:cNvSpPr>
            <p:nvPr/>
          </p:nvSpPr>
          <p:spPr bwMode="auto">
            <a:xfrm>
              <a:off x="2654" y="1979"/>
              <a:ext cx="91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8" name="Freeform 15" descr="Wide upward diagonal"/>
            <p:cNvSpPr>
              <a:spLocks/>
            </p:cNvSpPr>
            <p:nvPr/>
          </p:nvSpPr>
          <p:spPr bwMode="auto">
            <a:xfrm>
              <a:off x="2699" y="1900"/>
              <a:ext cx="203" cy="194"/>
            </a:xfrm>
            <a:custGeom>
              <a:avLst/>
              <a:gdLst>
                <a:gd name="T0" fmla="*/ 33 w 203"/>
                <a:gd name="T1" fmla="*/ 0 h 194"/>
                <a:gd name="T2" fmla="*/ 81 w 203"/>
                <a:gd name="T3" fmla="*/ 87 h 194"/>
                <a:gd name="T4" fmla="*/ 49 w 203"/>
                <a:gd name="T5" fmla="*/ 126 h 194"/>
                <a:gd name="T6" fmla="*/ 2 w 203"/>
                <a:gd name="T7" fmla="*/ 142 h 194"/>
                <a:gd name="T8" fmla="*/ 33 w 203"/>
                <a:gd name="T9" fmla="*/ 190 h 194"/>
                <a:gd name="T10" fmla="*/ 81 w 203"/>
                <a:gd name="T11" fmla="*/ 174 h 194"/>
                <a:gd name="T12" fmla="*/ 152 w 203"/>
                <a:gd name="T13" fmla="*/ 134 h 194"/>
                <a:gd name="T14" fmla="*/ 199 w 203"/>
                <a:gd name="T15" fmla="*/ 126 h 194"/>
                <a:gd name="T16" fmla="*/ 191 w 203"/>
                <a:gd name="T17" fmla="*/ 71 h 194"/>
                <a:gd name="T18" fmla="*/ 167 w 203"/>
                <a:gd name="T19" fmla="*/ 87 h 194"/>
                <a:gd name="T20" fmla="*/ 152 w 203"/>
                <a:gd name="T21" fmla="*/ 63 h 194"/>
                <a:gd name="T22" fmla="*/ 191 w 203"/>
                <a:gd name="T23" fmla="*/ 32 h 194"/>
                <a:gd name="T24" fmla="*/ 167 w 203"/>
                <a:gd name="T25" fmla="*/ 16 h 194"/>
                <a:gd name="T26" fmla="*/ 144 w 203"/>
                <a:gd name="T27" fmla="*/ 32 h 194"/>
                <a:gd name="T28" fmla="*/ 33 w 203"/>
                <a:gd name="T29" fmla="*/ 0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3"/>
                <a:gd name="T46" fmla="*/ 0 h 194"/>
                <a:gd name="T47" fmla="*/ 203 w 203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3" h="194">
                  <a:moveTo>
                    <a:pt x="33" y="0"/>
                  </a:moveTo>
                  <a:cubicBezTo>
                    <a:pt x="18" y="74"/>
                    <a:pt x="29" y="53"/>
                    <a:pt x="81" y="87"/>
                  </a:cubicBezTo>
                  <a:cubicBezTo>
                    <a:pt x="71" y="129"/>
                    <a:pt x="84" y="115"/>
                    <a:pt x="49" y="126"/>
                  </a:cubicBezTo>
                  <a:cubicBezTo>
                    <a:pt x="33" y="131"/>
                    <a:pt x="2" y="142"/>
                    <a:pt x="2" y="142"/>
                  </a:cubicBezTo>
                  <a:cubicBezTo>
                    <a:pt x="6" y="163"/>
                    <a:pt x="0" y="194"/>
                    <a:pt x="33" y="190"/>
                  </a:cubicBezTo>
                  <a:cubicBezTo>
                    <a:pt x="50" y="188"/>
                    <a:pt x="81" y="174"/>
                    <a:pt x="81" y="174"/>
                  </a:cubicBezTo>
                  <a:cubicBezTo>
                    <a:pt x="135" y="137"/>
                    <a:pt x="110" y="148"/>
                    <a:pt x="152" y="134"/>
                  </a:cubicBezTo>
                  <a:cubicBezTo>
                    <a:pt x="176" y="173"/>
                    <a:pt x="186" y="166"/>
                    <a:pt x="199" y="126"/>
                  </a:cubicBezTo>
                  <a:cubicBezTo>
                    <a:pt x="196" y="108"/>
                    <a:pt x="203" y="85"/>
                    <a:pt x="191" y="71"/>
                  </a:cubicBezTo>
                  <a:cubicBezTo>
                    <a:pt x="185" y="64"/>
                    <a:pt x="176" y="89"/>
                    <a:pt x="167" y="87"/>
                  </a:cubicBezTo>
                  <a:cubicBezTo>
                    <a:pt x="158" y="85"/>
                    <a:pt x="157" y="71"/>
                    <a:pt x="152" y="63"/>
                  </a:cubicBezTo>
                  <a:cubicBezTo>
                    <a:pt x="162" y="59"/>
                    <a:pt x="195" y="53"/>
                    <a:pt x="191" y="32"/>
                  </a:cubicBezTo>
                  <a:cubicBezTo>
                    <a:pt x="189" y="23"/>
                    <a:pt x="175" y="21"/>
                    <a:pt x="167" y="16"/>
                  </a:cubicBezTo>
                  <a:cubicBezTo>
                    <a:pt x="159" y="21"/>
                    <a:pt x="153" y="32"/>
                    <a:pt x="144" y="32"/>
                  </a:cubicBezTo>
                  <a:cubicBezTo>
                    <a:pt x="106" y="32"/>
                    <a:pt x="72" y="0"/>
                    <a:pt x="33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9" name="Freeform 16" descr="Wide upward diagonal"/>
            <p:cNvSpPr>
              <a:spLocks/>
            </p:cNvSpPr>
            <p:nvPr/>
          </p:nvSpPr>
          <p:spPr bwMode="auto">
            <a:xfrm>
              <a:off x="2568" y="1776"/>
              <a:ext cx="347" cy="118"/>
            </a:xfrm>
            <a:custGeom>
              <a:avLst/>
              <a:gdLst>
                <a:gd name="T0" fmla="*/ 324 w 347"/>
                <a:gd name="T1" fmla="*/ 0 h 118"/>
                <a:gd name="T2" fmla="*/ 48 w 347"/>
                <a:gd name="T3" fmla="*/ 31 h 118"/>
                <a:gd name="T4" fmla="*/ 24 w 347"/>
                <a:gd name="T5" fmla="*/ 95 h 118"/>
                <a:gd name="T6" fmla="*/ 48 w 347"/>
                <a:gd name="T7" fmla="*/ 102 h 118"/>
                <a:gd name="T8" fmla="*/ 95 w 347"/>
                <a:gd name="T9" fmla="*/ 118 h 118"/>
                <a:gd name="T10" fmla="*/ 111 w 347"/>
                <a:gd name="T11" fmla="*/ 95 h 118"/>
                <a:gd name="T12" fmla="*/ 103 w 347"/>
                <a:gd name="T13" fmla="*/ 71 h 118"/>
                <a:gd name="T14" fmla="*/ 127 w 347"/>
                <a:gd name="T15" fmla="*/ 63 h 118"/>
                <a:gd name="T16" fmla="*/ 253 w 347"/>
                <a:gd name="T17" fmla="*/ 55 h 118"/>
                <a:gd name="T18" fmla="*/ 324 w 347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118"/>
                <a:gd name="T32" fmla="*/ 347 w 347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118">
                  <a:moveTo>
                    <a:pt x="324" y="0"/>
                  </a:moveTo>
                  <a:cubicBezTo>
                    <a:pt x="231" y="9"/>
                    <a:pt x="141" y="24"/>
                    <a:pt x="48" y="31"/>
                  </a:cubicBezTo>
                  <a:cubicBezTo>
                    <a:pt x="21" y="40"/>
                    <a:pt x="0" y="65"/>
                    <a:pt x="24" y="95"/>
                  </a:cubicBezTo>
                  <a:cubicBezTo>
                    <a:pt x="29" y="102"/>
                    <a:pt x="40" y="99"/>
                    <a:pt x="48" y="102"/>
                  </a:cubicBezTo>
                  <a:cubicBezTo>
                    <a:pt x="64" y="107"/>
                    <a:pt x="95" y="118"/>
                    <a:pt x="95" y="118"/>
                  </a:cubicBezTo>
                  <a:cubicBezTo>
                    <a:pt x="100" y="110"/>
                    <a:pt x="109" y="104"/>
                    <a:pt x="111" y="95"/>
                  </a:cubicBezTo>
                  <a:cubicBezTo>
                    <a:pt x="112" y="87"/>
                    <a:pt x="99" y="79"/>
                    <a:pt x="103" y="71"/>
                  </a:cubicBezTo>
                  <a:cubicBezTo>
                    <a:pt x="107" y="63"/>
                    <a:pt x="119" y="64"/>
                    <a:pt x="127" y="63"/>
                  </a:cubicBezTo>
                  <a:cubicBezTo>
                    <a:pt x="169" y="59"/>
                    <a:pt x="211" y="58"/>
                    <a:pt x="253" y="55"/>
                  </a:cubicBezTo>
                  <a:cubicBezTo>
                    <a:pt x="282" y="49"/>
                    <a:pt x="347" y="45"/>
                    <a:pt x="324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80" name="Text Box 19"/>
            <p:cNvSpPr txBox="1">
              <a:spLocks noChangeArrowheads="1"/>
            </p:cNvSpPr>
            <p:nvPr/>
          </p:nvSpPr>
          <p:spPr bwMode="auto">
            <a:xfrm>
              <a:off x="2914" y="167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CD4</a:t>
              </a:r>
            </a:p>
          </p:txBody>
        </p:sp>
        <p:sp>
          <p:nvSpPr>
            <p:cNvPr id="40981" name="Text Box 20"/>
            <p:cNvSpPr txBox="1">
              <a:spLocks noChangeArrowheads="1"/>
            </p:cNvSpPr>
            <p:nvPr/>
          </p:nvSpPr>
          <p:spPr bwMode="auto">
            <a:xfrm>
              <a:off x="2881" y="1888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TCR-CD3</a:t>
              </a:r>
            </a:p>
          </p:txBody>
        </p:sp>
        <p:sp>
          <p:nvSpPr>
            <p:cNvPr id="40982" name="Text Box 21"/>
            <p:cNvSpPr txBox="1">
              <a:spLocks noChangeArrowheads="1"/>
            </p:cNvSpPr>
            <p:nvPr/>
          </p:nvSpPr>
          <p:spPr bwMode="auto">
            <a:xfrm>
              <a:off x="1883" y="1843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MHC II</a:t>
              </a:r>
            </a:p>
          </p:txBody>
        </p:sp>
      </p:grpSp>
      <p:grpSp>
        <p:nvGrpSpPr>
          <p:cNvPr id="40970" name="Group 22"/>
          <p:cNvGrpSpPr>
            <a:grpSpLocks/>
          </p:cNvGrpSpPr>
          <p:nvPr/>
        </p:nvGrpSpPr>
        <p:grpSpPr bwMode="auto">
          <a:xfrm>
            <a:off x="2700338" y="3721100"/>
            <a:ext cx="1655762" cy="366713"/>
            <a:chOff x="1701" y="2840"/>
            <a:chExt cx="1043" cy="231"/>
          </a:xfrm>
        </p:grpSpPr>
        <p:sp>
          <p:nvSpPr>
            <p:cNvPr id="40974" name="Freeform 23"/>
            <p:cNvSpPr>
              <a:spLocks/>
            </p:cNvSpPr>
            <p:nvPr/>
          </p:nvSpPr>
          <p:spPr bwMode="auto">
            <a:xfrm>
              <a:off x="2420" y="2889"/>
              <a:ext cx="324" cy="178"/>
            </a:xfrm>
            <a:custGeom>
              <a:avLst/>
              <a:gdLst>
                <a:gd name="T0" fmla="*/ 276 w 324"/>
                <a:gd name="T1" fmla="*/ 0 h 178"/>
                <a:gd name="T2" fmla="*/ 221 w 324"/>
                <a:gd name="T3" fmla="*/ 94 h 178"/>
                <a:gd name="T4" fmla="*/ 324 w 324"/>
                <a:gd name="T5" fmla="*/ 126 h 178"/>
                <a:gd name="T6" fmla="*/ 229 w 324"/>
                <a:gd name="T7" fmla="*/ 134 h 178"/>
                <a:gd name="T8" fmla="*/ 0 w 324"/>
                <a:gd name="T9" fmla="*/ 78 h 178"/>
                <a:gd name="T10" fmla="*/ 189 w 324"/>
                <a:gd name="T11" fmla="*/ 78 h 178"/>
                <a:gd name="T12" fmla="*/ 245 w 324"/>
                <a:gd name="T13" fmla="*/ 15 h 178"/>
                <a:gd name="T14" fmla="*/ 276 w 324"/>
                <a:gd name="T15" fmla="*/ 0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4"/>
                <a:gd name="T25" fmla="*/ 0 h 178"/>
                <a:gd name="T26" fmla="*/ 324 w 324"/>
                <a:gd name="T27" fmla="*/ 178 h 1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4" h="178">
                  <a:moveTo>
                    <a:pt x="276" y="0"/>
                  </a:moveTo>
                  <a:cubicBezTo>
                    <a:pt x="255" y="31"/>
                    <a:pt x="233" y="59"/>
                    <a:pt x="221" y="94"/>
                  </a:cubicBezTo>
                  <a:cubicBezTo>
                    <a:pt x="256" y="106"/>
                    <a:pt x="289" y="117"/>
                    <a:pt x="324" y="126"/>
                  </a:cubicBezTo>
                  <a:cubicBezTo>
                    <a:pt x="306" y="178"/>
                    <a:pt x="269" y="147"/>
                    <a:pt x="229" y="134"/>
                  </a:cubicBezTo>
                  <a:cubicBezTo>
                    <a:pt x="170" y="75"/>
                    <a:pt x="78" y="83"/>
                    <a:pt x="0" y="78"/>
                  </a:cubicBezTo>
                  <a:cubicBezTo>
                    <a:pt x="44" y="51"/>
                    <a:pt x="156" y="76"/>
                    <a:pt x="189" y="78"/>
                  </a:cubicBezTo>
                  <a:cubicBezTo>
                    <a:pt x="229" y="53"/>
                    <a:pt x="208" y="71"/>
                    <a:pt x="245" y="15"/>
                  </a:cubicBezTo>
                  <a:cubicBezTo>
                    <a:pt x="251" y="5"/>
                    <a:pt x="267" y="8"/>
                    <a:pt x="27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5" name="Text Box 24"/>
            <p:cNvSpPr txBox="1">
              <a:spLocks noChangeArrowheads="1"/>
            </p:cNvSpPr>
            <p:nvPr/>
          </p:nvSpPr>
          <p:spPr bwMode="auto">
            <a:xfrm>
              <a:off x="1701" y="2840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CD80/86</a:t>
              </a:r>
            </a:p>
          </p:txBody>
        </p:sp>
      </p:grpSp>
      <p:sp>
        <p:nvSpPr>
          <p:cNvPr id="40971" name="Text Box 25"/>
          <p:cNvSpPr txBox="1">
            <a:spLocks noChangeArrowheads="1"/>
          </p:cNvSpPr>
          <p:nvPr/>
        </p:nvSpPr>
        <p:spPr bwMode="auto">
          <a:xfrm>
            <a:off x="468313" y="4941888"/>
            <a:ext cx="81264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000">
                <a:solidFill>
                  <a:schemeClr val="tx1"/>
                </a:solidFill>
              </a:rPr>
              <a:t>   </a:t>
            </a:r>
            <a:r>
              <a:rPr lang="en-GB" sz="2000">
                <a:solidFill>
                  <a:srgbClr val="410E82"/>
                </a:solidFill>
              </a:rPr>
              <a:t>Without costimulation then cell proliferation and/or factor production </a:t>
            </a:r>
          </a:p>
          <a:p>
            <a:pPr eaLnBrk="1" hangingPunct="1">
              <a:spcBef>
                <a:spcPct val="0"/>
              </a:spcBef>
            </a:pPr>
            <a:r>
              <a:rPr lang="en-GB" sz="2000">
                <a:solidFill>
                  <a:srgbClr val="410E82"/>
                </a:solidFill>
              </a:rPr>
              <a:t>    does not proceed.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000">
                <a:solidFill>
                  <a:srgbClr val="410E82"/>
                </a:solidFill>
              </a:rPr>
              <a:t>   Subsequent stimulation, even in the presence of costimulatory</a:t>
            </a:r>
          </a:p>
          <a:p>
            <a:pPr eaLnBrk="1" hangingPunct="1">
              <a:spcBef>
                <a:spcPct val="0"/>
              </a:spcBef>
            </a:pPr>
            <a:r>
              <a:rPr lang="en-GB" sz="2000">
                <a:solidFill>
                  <a:srgbClr val="410E82"/>
                </a:solidFill>
              </a:rPr>
              <a:t>    molecules leads to a refractory state termed ‘ANERGY’</a:t>
            </a:r>
          </a:p>
          <a:p>
            <a:pPr eaLnBrk="1" hangingPunct="1">
              <a:spcBef>
                <a:spcPct val="0"/>
              </a:spcBef>
            </a:pPr>
            <a:endParaRPr lang="en-GB" sz="2000">
              <a:solidFill>
                <a:srgbClr val="410E8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sz="2000">
              <a:solidFill>
                <a:srgbClr val="410E8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0972" name="Text Box 26"/>
          <p:cNvSpPr txBox="1">
            <a:spLocks noChangeArrowheads="1"/>
          </p:cNvSpPr>
          <p:nvPr/>
        </p:nvSpPr>
        <p:spPr bwMode="auto">
          <a:xfrm>
            <a:off x="684213" y="2924175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410E82"/>
                </a:solidFill>
              </a:rPr>
              <a:t>Antigen Presenting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410E82"/>
                </a:solidFill>
              </a:rPr>
              <a:t>Cell (APC)</a:t>
            </a:r>
          </a:p>
        </p:txBody>
      </p:sp>
      <p:sp>
        <p:nvSpPr>
          <p:cNvPr id="40973" name="Text Box 27"/>
          <p:cNvSpPr txBox="1">
            <a:spLocks noChangeArrowheads="1"/>
          </p:cNvSpPr>
          <p:nvPr/>
        </p:nvSpPr>
        <p:spPr bwMode="auto">
          <a:xfrm>
            <a:off x="6640513" y="301625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T-Cell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AD947B91-30B8-4283-93F1-81F0E1BF0A88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71450"/>
            <a:ext cx="7772400" cy="736600"/>
          </a:xfrm>
        </p:spPr>
        <p:txBody>
          <a:bodyPr/>
          <a:lstStyle/>
          <a:p>
            <a:r>
              <a:rPr lang="en-GB" sz="2800" smtClean="0"/>
              <a:t>B-Cell Anergy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576262"/>
          </a:xfrm>
        </p:spPr>
        <p:txBody>
          <a:bodyPr/>
          <a:lstStyle/>
          <a:p>
            <a:r>
              <a:rPr lang="en-GB" sz="2100" smtClean="0"/>
              <a:t>B Cells anergy is induced by high concentrations of </a:t>
            </a:r>
            <a:r>
              <a:rPr lang="en-GB" sz="2100" b="1" smtClean="0"/>
              <a:t>soluble</a:t>
            </a:r>
            <a:r>
              <a:rPr lang="en-GB" sz="2100" smtClean="0"/>
              <a:t> antigen</a:t>
            </a:r>
          </a:p>
        </p:txBody>
      </p:sp>
      <p:sp>
        <p:nvSpPr>
          <p:cNvPr id="41989" name="Line 60"/>
          <p:cNvSpPr>
            <a:spLocks noChangeShapeType="1"/>
          </p:cNvSpPr>
          <p:nvPr/>
        </p:nvSpPr>
        <p:spPr bwMode="auto">
          <a:xfrm>
            <a:off x="4624388" y="3770313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41990" name="Group 61"/>
          <p:cNvGrpSpPr>
            <a:grpSpLocks/>
          </p:cNvGrpSpPr>
          <p:nvPr/>
        </p:nvGrpSpPr>
        <p:grpSpPr bwMode="auto">
          <a:xfrm>
            <a:off x="6167438" y="3222625"/>
            <a:ext cx="1423987" cy="1520825"/>
            <a:chOff x="1565" y="1298"/>
            <a:chExt cx="226" cy="227"/>
          </a:xfrm>
        </p:grpSpPr>
        <p:sp>
          <p:nvSpPr>
            <p:cNvPr id="42074" name="Oval 62"/>
            <p:cNvSpPr>
              <a:spLocks noChangeArrowheads="1"/>
            </p:cNvSpPr>
            <p:nvPr/>
          </p:nvSpPr>
          <p:spPr bwMode="auto">
            <a:xfrm>
              <a:off x="1565" y="1298"/>
              <a:ext cx="226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75" name="Oval 63"/>
            <p:cNvSpPr>
              <a:spLocks noChangeArrowheads="1"/>
            </p:cNvSpPr>
            <p:nvPr/>
          </p:nvSpPr>
          <p:spPr bwMode="auto">
            <a:xfrm>
              <a:off x="1610" y="138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91" name="Group 64"/>
          <p:cNvGrpSpPr>
            <a:grpSpLocks/>
          </p:cNvGrpSpPr>
          <p:nvPr/>
        </p:nvGrpSpPr>
        <p:grpSpPr bwMode="auto">
          <a:xfrm rot="6021979">
            <a:off x="7222331" y="4498182"/>
            <a:ext cx="542925" cy="554038"/>
            <a:chOff x="1837" y="2115"/>
            <a:chExt cx="308" cy="335"/>
          </a:xfrm>
        </p:grpSpPr>
        <p:sp>
          <p:nvSpPr>
            <p:cNvPr id="42067" name="Line 65"/>
            <p:cNvSpPr>
              <a:spLocks noChangeShapeType="1"/>
            </p:cNvSpPr>
            <p:nvPr/>
          </p:nvSpPr>
          <p:spPr bwMode="auto">
            <a:xfrm flipV="1">
              <a:off x="1837" y="2251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68" name="Line 66"/>
            <p:cNvSpPr>
              <a:spLocks noChangeShapeType="1"/>
            </p:cNvSpPr>
            <p:nvPr/>
          </p:nvSpPr>
          <p:spPr bwMode="auto">
            <a:xfrm flipV="1">
              <a:off x="1973" y="211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2069" name="Group 67"/>
            <p:cNvGrpSpPr>
              <a:grpSpLocks/>
            </p:cNvGrpSpPr>
            <p:nvPr/>
          </p:nvGrpSpPr>
          <p:grpSpPr bwMode="auto">
            <a:xfrm>
              <a:off x="1873" y="2223"/>
              <a:ext cx="272" cy="227"/>
              <a:chOff x="1882" y="2251"/>
              <a:chExt cx="272" cy="227"/>
            </a:xfrm>
          </p:grpSpPr>
          <p:sp>
            <p:nvSpPr>
              <p:cNvPr id="42071" name="Line 68"/>
              <p:cNvSpPr>
                <a:spLocks noChangeShapeType="1"/>
              </p:cNvSpPr>
              <p:nvPr/>
            </p:nvSpPr>
            <p:spPr bwMode="auto">
              <a:xfrm flipV="1">
                <a:off x="1882" y="2296"/>
                <a:ext cx="137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72" name="Line 69"/>
              <p:cNvSpPr>
                <a:spLocks noChangeShapeType="1"/>
              </p:cNvSpPr>
              <p:nvPr/>
            </p:nvSpPr>
            <p:spPr bwMode="auto">
              <a:xfrm flipV="1">
                <a:off x="2018" y="2251"/>
                <a:ext cx="13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73" name="Line 70"/>
              <p:cNvSpPr>
                <a:spLocks noChangeShapeType="1"/>
              </p:cNvSpPr>
              <p:nvPr/>
            </p:nvSpPr>
            <p:spPr bwMode="auto">
              <a:xfrm flipV="1">
                <a:off x="2018" y="2296"/>
                <a:ext cx="13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2070" name="Line 71"/>
            <p:cNvSpPr>
              <a:spLocks noChangeShapeType="1"/>
            </p:cNvSpPr>
            <p:nvPr/>
          </p:nvSpPr>
          <p:spPr bwMode="auto">
            <a:xfrm>
              <a:off x="1927" y="211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992" name="Group 72"/>
          <p:cNvGrpSpPr>
            <a:grpSpLocks/>
          </p:cNvGrpSpPr>
          <p:nvPr/>
        </p:nvGrpSpPr>
        <p:grpSpPr bwMode="auto">
          <a:xfrm rot="2409360">
            <a:off x="7591425" y="3702050"/>
            <a:ext cx="509588" cy="592138"/>
            <a:chOff x="1837" y="2115"/>
            <a:chExt cx="308" cy="335"/>
          </a:xfrm>
        </p:grpSpPr>
        <p:sp>
          <p:nvSpPr>
            <p:cNvPr id="42060" name="Line 73"/>
            <p:cNvSpPr>
              <a:spLocks noChangeShapeType="1"/>
            </p:cNvSpPr>
            <p:nvPr/>
          </p:nvSpPr>
          <p:spPr bwMode="auto">
            <a:xfrm flipV="1">
              <a:off x="1837" y="2251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61" name="Line 74"/>
            <p:cNvSpPr>
              <a:spLocks noChangeShapeType="1"/>
            </p:cNvSpPr>
            <p:nvPr/>
          </p:nvSpPr>
          <p:spPr bwMode="auto">
            <a:xfrm flipV="1">
              <a:off x="1973" y="211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2062" name="Group 75"/>
            <p:cNvGrpSpPr>
              <a:grpSpLocks/>
            </p:cNvGrpSpPr>
            <p:nvPr/>
          </p:nvGrpSpPr>
          <p:grpSpPr bwMode="auto">
            <a:xfrm>
              <a:off x="1873" y="2223"/>
              <a:ext cx="272" cy="227"/>
              <a:chOff x="1882" y="2251"/>
              <a:chExt cx="272" cy="227"/>
            </a:xfrm>
          </p:grpSpPr>
          <p:sp>
            <p:nvSpPr>
              <p:cNvPr id="42064" name="Line 76"/>
              <p:cNvSpPr>
                <a:spLocks noChangeShapeType="1"/>
              </p:cNvSpPr>
              <p:nvPr/>
            </p:nvSpPr>
            <p:spPr bwMode="auto">
              <a:xfrm flipV="1">
                <a:off x="1882" y="2296"/>
                <a:ext cx="137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65" name="Line 77"/>
              <p:cNvSpPr>
                <a:spLocks noChangeShapeType="1"/>
              </p:cNvSpPr>
              <p:nvPr/>
            </p:nvSpPr>
            <p:spPr bwMode="auto">
              <a:xfrm flipV="1">
                <a:off x="2018" y="2251"/>
                <a:ext cx="13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66" name="Line 78"/>
              <p:cNvSpPr>
                <a:spLocks noChangeShapeType="1"/>
              </p:cNvSpPr>
              <p:nvPr/>
            </p:nvSpPr>
            <p:spPr bwMode="auto">
              <a:xfrm flipV="1">
                <a:off x="2018" y="2296"/>
                <a:ext cx="13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2063" name="Line 79"/>
            <p:cNvSpPr>
              <a:spLocks noChangeShapeType="1"/>
            </p:cNvSpPr>
            <p:nvPr/>
          </p:nvSpPr>
          <p:spPr bwMode="auto">
            <a:xfrm>
              <a:off x="1927" y="211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993" name="Oval 80"/>
          <p:cNvSpPr>
            <a:spLocks noChangeArrowheads="1"/>
          </p:cNvSpPr>
          <p:nvPr/>
        </p:nvSpPr>
        <p:spPr bwMode="auto">
          <a:xfrm rot="1914025">
            <a:off x="8029575" y="3246438"/>
            <a:ext cx="144463" cy="503237"/>
          </a:xfrm>
          <a:prstGeom prst="ellipse">
            <a:avLst/>
          </a:prstGeom>
          <a:solidFill>
            <a:srgbClr val="6699FF"/>
          </a:solidFill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Oval 81"/>
          <p:cNvSpPr>
            <a:spLocks noChangeArrowheads="1"/>
          </p:cNvSpPr>
          <p:nvPr/>
        </p:nvSpPr>
        <p:spPr bwMode="auto">
          <a:xfrm>
            <a:off x="7453313" y="5046663"/>
            <a:ext cx="144462" cy="503237"/>
          </a:xfrm>
          <a:prstGeom prst="ellipse">
            <a:avLst/>
          </a:prstGeom>
          <a:solidFill>
            <a:srgbClr val="6699FF"/>
          </a:solidFill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5" name="Oval 82"/>
          <p:cNvSpPr>
            <a:spLocks noChangeArrowheads="1"/>
          </p:cNvSpPr>
          <p:nvPr/>
        </p:nvSpPr>
        <p:spPr bwMode="auto">
          <a:xfrm rot="5629988">
            <a:off x="7993062" y="4506913"/>
            <a:ext cx="144463" cy="503238"/>
          </a:xfrm>
          <a:prstGeom prst="ellipse">
            <a:avLst/>
          </a:prstGeom>
          <a:solidFill>
            <a:srgbClr val="6699FF"/>
          </a:solidFill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Text Box 84"/>
          <p:cNvSpPr txBox="1">
            <a:spLocks noChangeArrowheads="1"/>
          </p:cNvSpPr>
          <p:nvPr/>
        </p:nvSpPr>
        <p:spPr bwMode="auto">
          <a:xfrm>
            <a:off x="7721600" y="499427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IgD</a:t>
            </a:r>
          </a:p>
        </p:txBody>
      </p:sp>
      <p:sp>
        <p:nvSpPr>
          <p:cNvPr id="41997" name="Text Box 86"/>
          <p:cNvSpPr txBox="1">
            <a:spLocks noChangeArrowheads="1"/>
          </p:cNvSpPr>
          <p:nvPr/>
        </p:nvSpPr>
        <p:spPr bwMode="auto">
          <a:xfrm>
            <a:off x="5829300" y="2062163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410E82"/>
                </a:solidFill>
              </a:rPr>
              <a:t>Surface IgM (sIgM)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410E82"/>
                </a:solidFill>
              </a:rPr>
              <a:t>Is down regulated</a:t>
            </a:r>
          </a:p>
        </p:txBody>
      </p:sp>
      <p:grpSp>
        <p:nvGrpSpPr>
          <p:cNvPr id="41998" name="Group 92"/>
          <p:cNvGrpSpPr>
            <a:grpSpLocks/>
          </p:cNvGrpSpPr>
          <p:nvPr/>
        </p:nvGrpSpPr>
        <p:grpSpPr bwMode="auto">
          <a:xfrm>
            <a:off x="715963" y="1989138"/>
            <a:ext cx="4071937" cy="3887787"/>
            <a:chOff x="451" y="1253"/>
            <a:chExt cx="2565" cy="2449"/>
          </a:xfrm>
        </p:grpSpPr>
        <p:grpSp>
          <p:nvGrpSpPr>
            <p:cNvPr id="41999" name="Group 5"/>
            <p:cNvGrpSpPr>
              <a:grpSpLocks/>
            </p:cNvGrpSpPr>
            <p:nvPr/>
          </p:nvGrpSpPr>
          <p:grpSpPr bwMode="auto">
            <a:xfrm>
              <a:off x="1099" y="1740"/>
              <a:ext cx="1406" cy="1451"/>
              <a:chOff x="1066" y="2115"/>
              <a:chExt cx="1351" cy="1306"/>
            </a:xfrm>
          </p:grpSpPr>
          <p:grpSp>
            <p:nvGrpSpPr>
              <p:cNvPr id="42017" name="Group 6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42058" name="Oval 7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2059" name="Oval 8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2018" name="Group 9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4205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5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42053" name="Group 1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42055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056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05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42054" name="Line 1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2019" name="Group 17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42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4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42046" name="Group 2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42048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049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050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42047" name="Line 2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2020" name="Group 25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42037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38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42039" name="Group 2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4204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042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043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42040" name="Line 3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2021" name="Group 33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4203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3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42032" name="Group 3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42034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035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036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42033" name="Line 4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2022" name="Group 41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4202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24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42025" name="Group 4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42027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028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029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42026" name="Line 4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2000" name="Oval 49"/>
            <p:cNvSpPr>
              <a:spLocks noChangeArrowheads="1"/>
            </p:cNvSpPr>
            <p:nvPr/>
          </p:nvSpPr>
          <p:spPr bwMode="auto">
            <a:xfrm rot="211294">
              <a:off x="1961" y="1422"/>
              <a:ext cx="91" cy="31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1" name="Oval 50"/>
            <p:cNvSpPr>
              <a:spLocks noChangeArrowheads="1"/>
            </p:cNvSpPr>
            <p:nvPr/>
          </p:nvSpPr>
          <p:spPr bwMode="auto">
            <a:xfrm rot="4127947">
              <a:off x="2346" y="1672"/>
              <a:ext cx="91" cy="31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2" name="Oval 51"/>
            <p:cNvSpPr>
              <a:spLocks noChangeArrowheads="1"/>
            </p:cNvSpPr>
            <p:nvPr/>
          </p:nvSpPr>
          <p:spPr bwMode="auto">
            <a:xfrm rot="1442905">
              <a:off x="1099" y="3055"/>
              <a:ext cx="91" cy="31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3" name="Oval 52"/>
            <p:cNvSpPr>
              <a:spLocks noChangeArrowheads="1"/>
            </p:cNvSpPr>
            <p:nvPr/>
          </p:nvSpPr>
          <p:spPr bwMode="auto">
            <a:xfrm rot="5922907">
              <a:off x="894" y="2670"/>
              <a:ext cx="91" cy="31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>
                <a:spcBef>
                  <a:spcPct val="0"/>
                </a:spcBef>
              </a:pPr>
              <a:endParaRPr lang="en-GB" sz="1800">
                <a:solidFill>
                  <a:srgbClr val="6699FF"/>
                </a:solidFill>
              </a:endParaRPr>
            </a:p>
          </p:txBody>
        </p:sp>
        <p:sp>
          <p:nvSpPr>
            <p:cNvPr id="42004" name="Oval 53"/>
            <p:cNvSpPr>
              <a:spLocks noChangeArrowheads="1"/>
            </p:cNvSpPr>
            <p:nvPr/>
          </p:nvSpPr>
          <p:spPr bwMode="auto">
            <a:xfrm rot="1914025">
              <a:off x="2460" y="2057"/>
              <a:ext cx="91" cy="31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5" name="Oval 54"/>
            <p:cNvSpPr>
              <a:spLocks noChangeArrowheads="1"/>
            </p:cNvSpPr>
            <p:nvPr/>
          </p:nvSpPr>
          <p:spPr bwMode="auto">
            <a:xfrm rot="633556">
              <a:off x="1416" y="1558"/>
              <a:ext cx="91" cy="31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6" name="Oval 55"/>
            <p:cNvSpPr>
              <a:spLocks noChangeArrowheads="1"/>
            </p:cNvSpPr>
            <p:nvPr/>
          </p:nvSpPr>
          <p:spPr bwMode="auto">
            <a:xfrm>
              <a:off x="2097" y="3191"/>
              <a:ext cx="91" cy="31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7" name="Oval 56"/>
            <p:cNvSpPr>
              <a:spLocks noChangeArrowheads="1"/>
            </p:cNvSpPr>
            <p:nvPr/>
          </p:nvSpPr>
          <p:spPr bwMode="auto">
            <a:xfrm rot="5629988">
              <a:off x="2437" y="2851"/>
              <a:ext cx="91" cy="31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8" name="Text Box 57"/>
            <p:cNvSpPr txBox="1">
              <a:spLocks noChangeArrowheads="1"/>
            </p:cNvSpPr>
            <p:nvPr/>
          </p:nvSpPr>
          <p:spPr bwMode="auto">
            <a:xfrm>
              <a:off x="451" y="293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IgM</a:t>
              </a:r>
            </a:p>
          </p:txBody>
        </p:sp>
        <p:sp>
          <p:nvSpPr>
            <p:cNvPr id="42009" name="Text Box 58"/>
            <p:cNvSpPr txBox="1">
              <a:spLocks noChangeArrowheads="1"/>
            </p:cNvSpPr>
            <p:nvPr/>
          </p:nvSpPr>
          <p:spPr bwMode="auto">
            <a:xfrm>
              <a:off x="2130" y="1253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IgM</a:t>
              </a:r>
            </a:p>
          </p:txBody>
        </p:sp>
        <p:sp>
          <p:nvSpPr>
            <p:cNvPr id="42010" name="Text Box 59"/>
            <p:cNvSpPr txBox="1">
              <a:spLocks noChangeArrowheads="1"/>
            </p:cNvSpPr>
            <p:nvPr/>
          </p:nvSpPr>
          <p:spPr bwMode="auto">
            <a:xfrm>
              <a:off x="2266" y="3158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IgD</a:t>
              </a:r>
            </a:p>
          </p:txBody>
        </p:sp>
        <p:sp>
          <p:nvSpPr>
            <p:cNvPr id="42011" name="Text Box 85"/>
            <p:cNvSpPr txBox="1">
              <a:spLocks noChangeArrowheads="1"/>
            </p:cNvSpPr>
            <p:nvPr/>
          </p:nvSpPr>
          <p:spPr bwMode="auto">
            <a:xfrm>
              <a:off x="905" y="1707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IgM</a:t>
              </a:r>
            </a:p>
          </p:txBody>
        </p:sp>
        <p:sp>
          <p:nvSpPr>
            <p:cNvPr id="42012" name="Oval 87"/>
            <p:cNvSpPr>
              <a:spLocks noChangeArrowheads="1"/>
            </p:cNvSpPr>
            <p:nvPr/>
          </p:nvSpPr>
          <p:spPr bwMode="auto">
            <a:xfrm rot="-1419379">
              <a:off x="612" y="1570"/>
              <a:ext cx="91" cy="31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13" name="Oval 88"/>
            <p:cNvSpPr>
              <a:spLocks noChangeArrowheads="1"/>
            </p:cNvSpPr>
            <p:nvPr/>
          </p:nvSpPr>
          <p:spPr bwMode="auto">
            <a:xfrm rot="-2678769">
              <a:off x="930" y="2296"/>
              <a:ext cx="91" cy="31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14" name="Oval 89"/>
            <p:cNvSpPr>
              <a:spLocks noChangeArrowheads="1"/>
            </p:cNvSpPr>
            <p:nvPr/>
          </p:nvSpPr>
          <p:spPr bwMode="auto">
            <a:xfrm rot="1914025">
              <a:off x="2699" y="2840"/>
              <a:ext cx="317" cy="9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15" name="Oval 90"/>
            <p:cNvSpPr>
              <a:spLocks noChangeArrowheads="1"/>
            </p:cNvSpPr>
            <p:nvPr/>
          </p:nvSpPr>
          <p:spPr bwMode="auto">
            <a:xfrm rot="1914025">
              <a:off x="521" y="2296"/>
              <a:ext cx="91" cy="31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16" name="Oval 91"/>
            <p:cNvSpPr>
              <a:spLocks noChangeArrowheads="1"/>
            </p:cNvSpPr>
            <p:nvPr/>
          </p:nvSpPr>
          <p:spPr bwMode="auto">
            <a:xfrm rot="1914025">
              <a:off x="1383" y="3385"/>
              <a:ext cx="91" cy="31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71E1003-EDAA-40C4-A31D-9F8AD9F88DA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grpSp>
        <p:nvGrpSpPr>
          <p:cNvPr id="7171" name="Group 19"/>
          <p:cNvGrpSpPr>
            <a:grpSpLocks/>
          </p:cNvGrpSpPr>
          <p:nvPr/>
        </p:nvGrpSpPr>
        <p:grpSpPr bwMode="auto">
          <a:xfrm>
            <a:off x="250825" y="2276475"/>
            <a:ext cx="8685213" cy="2881313"/>
            <a:chOff x="179512" y="1484784"/>
            <a:chExt cx="8685171" cy="2880320"/>
          </a:xfrm>
        </p:grpSpPr>
        <p:sp>
          <p:nvSpPr>
            <p:cNvPr id="3" name="Bent Arrow 2"/>
            <p:cNvSpPr/>
            <p:nvPr/>
          </p:nvSpPr>
          <p:spPr bwMode="auto">
            <a:xfrm flipV="1">
              <a:off x="2987786" y="2060848"/>
              <a:ext cx="792158" cy="129654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Bent Arrow 3"/>
            <p:cNvSpPr/>
            <p:nvPr/>
          </p:nvSpPr>
          <p:spPr bwMode="auto">
            <a:xfrm flipV="1">
              <a:off x="4356205" y="2060848"/>
              <a:ext cx="792158" cy="129654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" name="Bent Arrow 4"/>
            <p:cNvSpPr/>
            <p:nvPr/>
          </p:nvSpPr>
          <p:spPr bwMode="auto">
            <a:xfrm flipV="1">
              <a:off x="5796060" y="2060848"/>
              <a:ext cx="792159" cy="129654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176" name="TextBox 5"/>
            <p:cNvSpPr txBox="1">
              <a:spLocks noChangeArrowheads="1"/>
            </p:cNvSpPr>
            <p:nvPr/>
          </p:nvSpPr>
          <p:spPr bwMode="auto">
            <a:xfrm>
              <a:off x="179512" y="2420888"/>
              <a:ext cx="2444900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800">
                  <a:solidFill>
                    <a:schemeClr val="tx1"/>
                  </a:solidFill>
                </a:rPr>
                <a:t>“normal</a:t>
              </a:r>
            </a:p>
            <a:p>
              <a:pPr algn="ctr"/>
              <a:r>
                <a:rPr lang="en-GB" sz="2800">
                  <a:solidFill>
                    <a:schemeClr val="tx1"/>
                  </a:solidFill>
                </a:rPr>
                <a:t>autoimmunity”</a:t>
              </a:r>
            </a:p>
          </p:txBody>
        </p:sp>
        <p:sp>
          <p:nvSpPr>
            <p:cNvPr id="7177" name="TextBox 6"/>
            <p:cNvSpPr txBox="1">
              <a:spLocks noChangeArrowheads="1"/>
            </p:cNvSpPr>
            <p:nvPr/>
          </p:nvSpPr>
          <p:spPr bwMode="auto">
            <a:xfrm>
              <a:off x="6660232" y="2420888"/>
              <a:ext cx="2204451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800">
                  <a:solidFill>
                    <a:schemeClr val="tx1"/>
                  </a:solidFill>
                </a:rPr>
                <a:t>autoimmune</a:t>
              </a:r>
            </a:p>
            <a:p>
              <a:pPr algn="ctr"/>
              <a:r>
                <a:rPr lang="en-GB" sz="2800">
                  <a:solidFill>
                    <a:schemeClr val="tx1"/>
                  </a:solidFill>
                </a:rPr>
                <a:t>disease</a:t>
              </a:r>
            </a:p>
          </p:txBody>
        </p:sp>
        <p:cxnSp>
          <p:nvCxnSpPr>
            <p:cNvPr id="7178" name="Straight Connector 8"/>
            <p:cNvCxnSpPr>
              <a:cxnSpLocks noChangeShapeType="1"/>
            </p:cNvCxnSpPr>
            <p:nvPr/>
          </p:nvCxnSpPr>
          <p:spPr bwMode="auto">
            <a:xfrm rot="10800000" flipV="1">
              <a:off x="5580112" y="3429000"/>
              <a:ext cx="3024336" cy="72008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sp>
          <p:nvSpPr>
            <p:cNvPr id="7179" name="TextBox 14"/>
            <p:cNvSpPr txBox="1">
              <a:spLocks noChangeArrowheads="1"/>
            </p:cNvSpPr>
            <p:nvPr/>
          </p:nvSpPr>
          <p:spPr bwMode="auto">
            <a:xfrm>
              <a:off x="2483768" y="1484784"/>
              <a:ext cx="4701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FF6600"/>
                  </a:solidFill>
                </a:rPr>
                <a:t>genes    infections   environment</a:t>
              </a:r>
            </a:p>
          </p:txBody>
        </p:sp>
        <p:sp>
          <p:nvSpPr>
            <p:cNvPr id="7180" name="Rectangle 15"/>
            <p:cNvSpPr>
              <a:spLocks noChangeArrowheads="1"/>
            </p:cNvSpPr>
            <p:nvPr/>
          </p:nvSpPr>
          <p:spPr bwMode="auto">
            <a:xfrm>
              <a:off x="2627784" y="2492896"/>
              <a:ext cx="4032448" cy="1872208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1" name="Right Arrow 16"/>
            <p:cNvSpPr>
              <a:spLocks noChangeArrowheads="1"/>
            </p:cNvSpPr>
            <p:nvPr/>
          </p:nvSpPr>
          <p:spPr bwMode="auto">
            <a:xfrm>
              <a:off x="3923928" y="2924944"/>
              <a:ext cx="432048" cy="4320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2" name="Right Arrow 17"/>
            <p:cNvSpPr>
              <a:spLocks noChangeArrowheads="1"/>
            </p:cNvSpPr>
            <p:nvPr/>
          </p:nvSpPr>
          <p:spPr bwMode="auto">
            <a:xfrm>
              <a:off x="5292080" y="2924944"/>
              <a:ext cx="432048" cy="4320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3" name="TextBox 18"/>
            <p:cNvSpPr txBox="1">
              <a:spLocks noChangeArrowheads="1"/>
            </p:cNvSpPr>
            <p:nvPr/>
          </p:nvSpPr>
          <p:spPr bwMode="auto">
            <a:xfrm>
              <a:off x="2699792" y="3717032"/>
              <a:ext cx="39517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chemeClr val="accent1"/>
                  </a:solidFill>
                </a:rPr>
                <a:t>breakdown of self tolerance</a:t>
              </a:r>
            </a:p>
          </p:txBody>
        </p:sp>
      </p:grpSp>
      <p:sp>
        <p:nvSpPr>
          <p:cNvPr id="7172" name="TextBox 20"/>
          <p:cNvSpPr txBox="1">
            <a:spLocks noChangeArrowheads="1"/>
          </p:cNvSpPr>
          <p:nvPr/>
        </p:nvSpPr>
        <p:spPr bwMode="auto">
          <a:xfrm>
            <a:off x="468313" y="692150"/>
            <a:ext cx="831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Autoimmunity: adaptive immune responses with</a:t>
            </a:r>
          </a:p>
          <a:p>
            <a:r>
              <a:rPr lang="en-GB" dirty="0">
                <a:solidFill>
                  <a:srgbClr val="0070C0"/>
                </a:solidFill>
              </a:rPr>
              <a:t>specificity for self “antigens</a:t>
            </a:r>
            <a:r>
              <a:rPr lang="en-GB" dirty="0" smtClean="0">
                <a:solidFill>
                  <a:srgbClr val="0070C0"/>
                </a:solidFill>
              </a:rPr>
              <a:t>” (</a:t>
            </a:r>
            <a:r>
              <a:rPr lang="en-GB" dirty="0" err="1" smtClean="0">
                <a:solidFill>
                  <a:srgbClr val="0070C0"/>
                </a:solidFill>
              </a:rPr>
              <a:t>autoantigens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9FC7B02B-7288-455D-87B7-51338242E293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en-GB" sz="3200" smtClean="0"/>
              <a:t>Immunological ignorance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r>
              <a:rPr lang="en-GB" sz="2400" smtClean="0"/>
              <a:t>Occurs when antigen concentration is too low in the periphery</a:t>
            </a:r>
          </a:p>
          <a:p>
            <a:pPr>
              <a:buFontTx/>
              <a:buNone/>
            </a:pPr>
            <a:endParaRPr lang="en-GB" sz="2400" smtClean="0"/>
          </a:p>
          <a:p>
            <a:r>
              <a:rPr lang="en-GB" sz="2400" smtClean="0"/>
              <a:t>Occurs when relevant antigen presenting molecule is absent: most cells in the periphery are MHC class II negative</a:t>
            </a:r>
          </a:p>
          <a:p>
            <a:endParaRPr lang="en-GB" sz="2400" smtClean="0"/>
          </a:p>
          <a:p>
            <a:r>
              <a:rPr lang="en-GB" sz="2400" smtClean="0"/>
              <a:t>Occurs at </a:t>
            </a:r>
            <a:r>
              <a:rPr lang="en-GB" sz="2400" b="1" smtClean="0"/>
              <a:t>immunologically privileged sites</a:t>
            </a:r>
            <a:r>
              <a:rPr lang="en-GB" sz="2400" smtClean="0"/>
              <a:t> where immune cells cannot normally penetrate: for example in the eye, central and peripheral nervous system and testes. In this case, cells have never been tolerised against the auto-antigens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4A4A00A0-AA30-4356-9274-7B649E114B99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7772400" cy="1143000"/>
          </a:xfrm>
        </p:spPr>
        <p:txBody>
          <a:bodyPr/>
          <a:lstStyle/>
          <a:p>
            <a:r>
              <a:rPr lang="en-GB" smtClean="0"/>
              <a:t>Failure of Ignorance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424863" cy="4114800"/>
          </a:xfrm>
        </p:spPr>
        <p:txBody>
          <a:bodyPr/>
          <a:lstStyle/>
          <a:p>
            <a:r>
              <a:rPr lang="en-GB" sz="2000" smtClean="0"/>
              <a:t>Example: sympathetic ophthalmia</a:t>
            </a:r>
          </a:p>
          <a:p>
            <a:pPr>
              <a:buFontTx/>
              <a:buNone/>
            </a:pPr>
            <a:r>
              <a:rPr lang="en-GB" sz="2000" smtClean="0"/>
              <a:t>	</a:t>
            </a:r>
          </a:p>
        </p:txBody>
      </p:sp>
      <p:sp>
        <p:nvSpPr>
          <p:cNvPr id="44037" name="Oval 4"/>
          <p:cNvSpPr>
            <a:spLocks noChangeArrowheads="1"/>
          </p:cNvSpPr>
          <p:nvPr/>
        </p:nvSpPr>
        <p:spPr bwMode="auto">
          <a:xfrm>
            <a:off x="2627313" y="1916113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4038" name="Picture 2" descr="figure_13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7254875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0D985099-BB18-40E0-8D82-AB570B47C302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GB" sz="3200" smtClean="0"/>
              <a:t>Suppression/ Regulation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8361363" cy="4114800"/>
          </a:xfrm>
        </p:spPr>
        <p:txBody>
          <a:bodyPr/>
          <a:lstStyle/>
          <a:p>
            <a:r>
              <a:rPr lang="en-GB" sz="2400" dirty="0" err="1" smtClean="0"/>
              <a:t>Autoreactive</a:t>
            </a:r>
            <a:r>
              <a:rPr lang="en-GB" sz="2400" dirty="0" smtClean="0"/>
              <a:t> T-cells may be present but do not respond to </a:t>
            </a:r>
            <a:r>
              <a:rPr lang="en-GB" sz="2400" dirty="0" err="1" smtClean="0"/>
              <a:t>autoantigen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Controlled by other cell types</a:t>
            </a:r>
          </a:p>
          <a:p>
            <a:pPr>
              <a:buFontTx/>
              <a:buNone/>
            </a:pPr>
            <a:r>
              <a:rPr lang="en-GB" sz="2400" dirty="0" smtClean="0"/>
              <a:t> 	</a:t>
            </a:r>
            <a:r>
              <a:rPr lang="en-GB" sz="2400" b="1" dirty="0" smtClean="0"/>
              <a:t>Regulatory T-cells…..CD4</a:t>
            </a:r>
            <a:r>
              <a:rPr lang="en-GB" sz="2400" b="1" baseline="30000" dirty="0" smtClean="0"/>
              <a:t>+</a:t>
            </a:r>
            <a:r>
              <a:rPr lang="en-GB" sz="2400" b="1" dirty="0" smtClean="0"/>
              <a:t>CD25</a:t>
            </a:r>
            <a:r>
              <a:rPr lang="en-GB" sz="2400" b="1" baseline="30000" dirty="0" smtClean="0"/>
              <a:t>+</a:t>
            </a:r>
            <a:r>
              <a:rPr lang="en-GB" sz="2400" b="1" dirty="0" smtClean="0"/>
              <a:t>CTLA-4</a:t>
            </a:r>
            <a:r>
              <a:rPr lang="en-GB" sz="2400" b="1" baseline="30000" dirty="0" smtClean="0"/>
              <a:t>+</a:t>
            </a:r>
            <a:r>
              <a:rPr lang="en-GB" sz="2400" b="1" dirty="0" smtClean="0"/>
              <a:t>FOXP3</a:t>
            </a:r>
            <a:r>
              <a:rPr lang="en-GB" sz="2400" b="1" baseline="30000" dirty="0" smtClean="0"/>
              <a:t>+</a:t>
            </a:r>
            <a:r>
              <a:rPr lang="en-GB" sz="2400" dirty="0" smtClean="0"/>
              <a:t> </a:t>
            </a:r>
          </a:p>
          <a:p>
            <a:pPr>
              <a:buFontTx/>
              <a:buNone/>
            </a:pPr>
            <a:r>
              <a:rPr lang="en-GB" sz="2400" dirty="0" smtClean="0"/>
              <a:t>	CD25 is the Interleukin-2 Receptor</a:t>
            </a:r>
          </a:p>
          <a:p>
            <a:pPr>
              <a:buFontTx/>
              <a:buNone/>
            </a:pPr>
            <a:r>
              <a:rPr lang="en-GB" sz="2400" dirty="0" smtClean="0"/>
              <a:t>	CTLA-4 binds to B7 and sends a negative signal</a:t>
            </a:r>
          </a:p>
          <a:p>
            <a:pPr>
              <a:buFontTx/>
              <a:buNone/>
            </a:pPr>
            <a:r>
              <a:rPr lang="en-GB" sz="2400" dirty="0" smtClean="0"/>
              <a:t>	FOX P3 is a transcription factor required for regulatory T-cell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9C7DAA5E-65EC-4FFC-864E-4DE43672F855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772400" cy="1143000"/>
          </a:xfrm>
        </p:spPr>
        <p:txBody>
          <a:bodyPr/>
          <a:lstStyle/>
          <a:p>
            <a:r>
              <a:rPr lang="en-GB" sz="2800" smtClean="0"/>
              <a:t>IPEX:  a failure in the regulation of peripheral tolerance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 smtClean="0"/>
              <a:t>I</a:t>
            </a:r>
            <a:r>
              <a:rPr lang="en-GB" sz="2400" smtClean="0"/>
              <a:t>mmune dysregulation, </a:t>
            </a:r>
            <a:r>
              <a:rPr lang="en-GB" sz="2400" b="1" smtClean="0"/>
              <a:t>P</a:t>
            </a:r>
            <a:r>
              <a:rPr lang="en-GB" sz="2400" smtClean="0"/>
              <a:t>olyendocrinopathy, </a:t>
            </a:r>
            <a:r>
              <a:rPr lang="en-GB" sz="2400" b="1" smtClean="0"/>
              <a:t>E</a:t>
            </a:r>
            <a:r>
              <a:rPr lang="en-GB" sz="2400" smtClean="0"/>
              <a:t>nteropathy and </a:t>
            </a:r>
            <a:r>
              <a:rPr lang="en-GB" sz="2400" b="1" smtClean="0"/>
              <a:t>X</a:t>
            </a:r>
            <a:r>
              <a:rPr lang="en-GB" sz="2400" smtClean="0"/>
              <a:t>-linked inheritance syndrome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100" smtClean="0"/>
              <a:t>Fatal recessive disorder presenting early in childhood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100" smtClean="0"/>
              <a:t>	Mutation in the FOXP3 gene which encodes a transcription factor critical for the development of regulatory T-cells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1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100" smtClean="0"/>
              <a:t>	Symptoms include: 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early onset insulin dependent diabetes mellitus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severe enteropathy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eczema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variable autoimmune phenomena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severe infections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1547813" y="5876925"/>
            <a:ext cx="63214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Accumulation of autoreactive 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CD749C70-DCAE-494F-A437-32D7872FE508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772400" cy="863600"/>
          </a:xfrm>
        </p:spPr>
        <p:txBody>
          <a:bodyPr/>
          <a:lstStyle/>
          <a:p>
            <a:r>
              <a:rPr lang="en-GB" sz="2800" smtClean="0"/>
              <a:t>Does infection ‘break’ peripheral tolerance?</a:t>
            </a:r>
          </a:p>
        </p:txBody>
      </p:sp>
      <p:graphicFrame>
        <p:nvGraphicFramePr>
          <p:cNvPr id="99435" name="Group 107"/>
          <p:cNvGraphicFramePr>
            <a:graphicFrameLocks noGrp="1"/>
          </p:cNvGraphicFramePr>
          <p:nvPr/>
        </p:nvGraphicFramePr>
        <p:xfrm>
          <a:off x="250825" y="260350"/>
          <a:ext cx="8642350" cy="7083552"/>
        </p:xfrm>
        <a:graphic>
          <a:graphicData uri="http://schemas.openxmlformats.org/drawingml/2006/table">
            <a:tbl>
              <a:tblPr/>
              <a:tblGrid>
                <a:gridCol w="2576513"/>
                <a:gridCol w="6065837"/>
              </a:tblGrid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40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Disease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Infection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Times" charset="0"/>
                        </a:rPr>
                        <a:t>Multiple sclerosis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Times" charset="0"/>
                        </a:rPr>
                        <a:t>Epstein-Barr virus (EBV), measles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Lyme arthritis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Borrelia burgdorferi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Times" charset="0"/>
                        </a:rPr>
                        <a:t>Type I diabetes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Times" charset="0"/>
                        </a:rPr>
                        <a:t>Coxsackie virus B4, rubella virus, cytomegalovirus (CMV), mumps virus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Rheumatoid arthritis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Escherichia coli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, mycobacteria, EBV, hepatitis C virus (HCV)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Times" charset="0"/>
                        </a:rPr>
                        <a:t>Lupus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Times" charset="0"/>
                        </a:rPr>
                        <a:t>erythematosus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0E82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Times" charset="0"/>
                        </a:rPr>
                        <a:t>EBV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Myocarditis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Coxsackie virus B3, CMV,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chlamydia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Times" charset="0"/>
                        </a:rPr>
                        <a:t>Rheumatic fever/myocarditis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Times" charset="0"/>
                        </a:rPr>
                        <a:t>Streptococci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Chagas' disease/myocarditis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Trypanosoma cruzi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Times" charset="0"/>
                        </a:rPr>
                        <a:t>Myasthenia gravis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Times" charset="0"/>
                        </a:rPr>
                        <a:t>Herpes simplex virus, HCV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Guillain-Barré syndrome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CMV, EBV,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Campylobacter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spp.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94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                                                                                                                   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      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                                                                                                                                   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78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F9AA1F2B-275A-4183-B7ED-B7ABD56C7F74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95288" y="1412875"/>
            <a:ext cx="8748712" cy="467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400">
                <a:solidFill>
                  <a:srgbClr val="0E207F"/>
                </a:solidFill>
              </a:rPr>
              <a:t> Molecular mimicry of self molecules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E207F"/>
                </a:solidFill>
              </a:rPr>
              <a:t> Induce changes in the expression and recognition of self proteins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E207F"/>
                </a:solidFill>
              </a:rPr>
              <a:t> Induction of co-stimulatory molecules or inappropriate MHC class II expression: pro-inflammatory environment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E207F"/>
                </a:solidFill>
              </a:rPr>
              <a:t> Failure in regulation : effects on regulatory T-cells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E207F"/>
                </a:solidFill>
              </a:rPr>
              <a:t> Immune deviation: shift in type of immune response e.g. Th1-Th2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E207F"/>
                </a:solidFill>
              </a:rPr>
              <a:t> Tissue damage at immunologically privileged sites</a:t>
            </a:r>
          </a:p>
          <a:p>
            <a:endParaRPr lang="en-GB" sz="2400">
              <a:solidFill>
                <a:srgbClr val="0E207F"/>
              </a:solidFill>
            </a:endParaRPr>
          </a:p>
          <a:p>
            <a:r>
              <a:rPr lang="en-GB" sz="2400">
                <a:solidFill>
                  <a:srgbClr val="0E207F"/>
                </a:solidFill>
              </a:rPr>
              <a:t>			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684213" y="404813"/>
            <a:ext cx="75676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9900"/>
                </a:solidFill>
              </a:rPr>
              <a:t>How can infections affect the tolerant state?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BC4E7D8-794D-46AC-AD7C-7E4FC55A4EED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pic>
        <p:nvPicPr>
          <p:cNvPr id="49155" name="Picture 1" descr="D:\SCContent\9781416031222\graphics\fullsize\S9781416031222-018-f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6696075" cy="587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CCAF8C85-ADDD-4BE1-9B26-9C00C068757D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772400" cy="1143000"/>
          </a:xfrm>
        </p:spPr>
        <p:txBody>
          <a:bodyPr/>
          <a:lstStyle/>
          <a:p>
            <a:r>
              <a:rPr lang="en-GB" smtClean="0">
                <a:solidFill>
                  <a:srgbClr val="FF9900"/>
                </a:solidFill>
              </a:rPr>
              <a:t>Peripheral Tolerance: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343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Induction and maintenance of peripheral tolerance will depend on: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Site of antigen expression (MHC expression, immune privilege)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Timing of antigen expression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Amount of antigen expression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800" dirty="0" err="1" smtClean="0">
                <a:solidFill>
                  <a:schemeClr val="bg1">
                    <a:lumMod val="50000"/>
                  </a:schemeClr>
                </a:solidFill>
              </a:rPr>
              <a:t>Costimulation</a:t>
            </a:r>
            <a:endParaRPr lang="en-GB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T cell help for B cell responses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Regulation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Infections may help break tolerance by a variety of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BD8DB18-6888-4CD4-A4FC-9AA843FB3975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2987675" y="0"/>
            <a:ext cx="7772400" cy="1143000"/>
          </a:xfrm>
        </p:spPr>
        <p:txBody>
          <a:bodyPr/>
          <a:lstStyle/>
          <a:p>
            <a:r>
              <a:rPr lang="en-GB" smtClean="0">
                <a:solidFill>
                  <a:srgbClr val="FF9900"/>
                </a:solidFill>
              </a:rPr>
              <a:t>Conclusions</a:t>
            </a:r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640763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/>
              <a:t>Autoimmune disease pathology is caused by immune reactions against a wide range of tissues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/>
              <a:t>The immune system is normally </a:t>
            </a:r>
            <a:r>
              <a:rPr lang="en-GB" sz="2400" dirty="0" err="1" smtClean="0"/>
              <a:t>tolerised</a:t>
            </a:r>
            <a:r>
              <a:rPr lang="en-GB" sz="2400" dirty="0" smtClean="0"/>
              <a:t> against responses to self antigens by mechanisms of both central and peripheral tolerance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/>
              <a:t>Autoimmune diseases can result from a failure in the mechanisms of central or peripheral tolerance caused by genetic defects, or induced by tissue damage (e.g. smoking), or infection, or a combination of factors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0A42AFBB-9569-4EEE-A536-0B556BF00B8C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188" y="404813"/>
          <a:ext cx="7920880" cy="416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232248"/>
                <a:gridCol w="1656184"/>
              </a:tblGrid>
              <a:tr h="694800">
                <a:tc>
                  <a:txBody>
                    <a:bodyPr/>
                    <a:lstStyle/>
                    <a:p>
                      <a:r>
                        <a:rPr lang="en-GB" dirty="0" smtClean="0"/>
                        <a:t>Autoimmune</a:t>
                      </a:r>
                      <a:r>
                        <a:rPr lang="en-GB" baseline="0" dirty="0" smtClean="0"/>
                        <a:t> disease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Autoantigen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Consequence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Disease type</a:t>
                      </a:r>
                      <a:endParaRPr lang="en-GB" dirty="0"/>
                    </a:p>
                  </a:txBody>
                  <a:tcPr/>
                </a:tc>
              </a:tr>
              <a:tr h="4602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Rheumatoid arthritis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0264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Goodpasture’s</a:t>
                      </a:r>
                      <a:r>
                        <a:rPr lang="en-GB" sz="1600" dirty="0" smtClean="0"/>
                        <a:t> syndrome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02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Graves’ disease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02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 1 diabetes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02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Systemic lupus</a:t>
                      </a:r>
                    </a:p>
                    <a:p>
                      <a:r>
                        <a:rPr lang="en-GB" sz="1600" dirty="0" err="1" smtClean="0"/>
                        <a:t>erthyematosus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02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Myasthenia gravis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850" y="4724400"/>
            <a:ext cx="8556625" cy="703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u="sng" dirty="0" err="1">
                <a:solidFill>
                  <a:schemeClr val="tx1"/>
                </a:solidFill>
              </a:rPr>
              <a:t>Autoantigens</a:t>
            </a:r>
            <a:r>
              <a:rPr lang="en-GB" sz="1800" i="1" u="sng" dirty="0">
                <a:solidFill>
                  <a:schemeClr val="tx1"/>
                </a:solidFill>
              </a:rPr>
              <a:t>: </a:t>
            </a:r>
            <a:r>
              <a:rPr lang="en-GB" sz="1800" dirty="0">
                <a:solidFill>
                  <a:schemeClr val="tx1"/>
                </a:solidFill>
              </a:rPr>
              <a:t>pancreatic </a:t>
            </a:r>
            <a:r>
              <a:rPr lang="en-GB" sz="1800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-cell, synovial</a:t>
            </a:r>
            <a:r>
              <a:rPr lang="en-GB" sz="1800" dirty="0">
                <a:solidFill>
                  <a:schemeClr val="tx1"/>
                </a:solidFill>
              </a:rPr>
              <a:t> joint, type IV collagen, thyroid-stimulating</a:t>
            </a:r>
          </a:p>
          <a:p>
            <a:pPr>
              <a:defRPr/>
            </a:pPr>
            <a:r>
              <a:rPr lang="en-GB" sz="1800" dirty="0">
                <a:solidFill>
                  <a:schemeClr val="tx1"/>
                </a:solidFill>
              </a:rPr>
              <a:t>	hormone receptor, acetylcholine receptor, DNA and </a:t>
            </a:r>
            <a:r>
              <a:rPr lang="en-GB" sz="1800" dirty="0" err="1">
                <a:solidFill>
                  <a:schemeClr val="tx1"/>
                </a:solidFill>
              </a:rPr>
              <a:t>histones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2270" name="TextBox 7"/>
          <p:cNvSpPr txBox="1">
            <a:spLocks noChangeArrowheads="1"/>
          </p:cNvSpPr>
          <p:nvPr/>
        </p:nvSpPr>
        <p:spPr bwMode="auto">
          <a:xfrm>
            <a:off x="395288" y="5589588"/>
            <a:ext cx="8262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1" u="sng">
                <a:solidFill>
                  <a:schemeClr val="tx1"/>
                </a:solidFill>
              </a:rPr>
              <a:t>Consequences: </a:t>
            </a:r>
            <a:r>
              <a:rPr lang="en-GB" sz="1800">
                <a:solidFill>
                  <a:schemeClr val="tx1"/>
                </a:solidFill>
              </a:rPr>
              <a:t>muscle weakening, hyperthyroidism, glomerulonephritis, </a:t>
            </a:r>
            <a:r>
              <a:rPr lang="en-GB" sz="18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1800">
                <a:solidFill>
                  <a:schemeClr val="tx1"/>
                </a:solidFill>
              </a:rPr>
              <a:t>-cell </a:t>
            </a:r>
          </a:p>
          <a:p>
            <a:r>
              <a:rPr lang="en-GB" sz="1800">
                <a:solidFill>
                  <a:schemeClr val="tx1"/>
                </a:solidFill>
              </a:rPr>
              <a:t>	destruction, joint inflammation/destruction, vasculitis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7848C0B-1AA7-4125-9248-BCF453DD7D56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77263" cy="4114800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Adaptive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immune reactions against self use the same mechanisms as immune reactions against pathogens (and environmental antigens)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Autoimmune diseases involve breaking T-cell tolerance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Because self tissue is always present, autoimmune diseases are chronic conditions 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err="1" smtClean="0">
                <a:solidFill>
                  <a:schemeClr val="tx1"/>
                </a:solidFill>
              </a:rPr>
              <a:t>Effector</a:t>
            </a:r>
            <a:r>
              <a:rPr lang="en-GB" sz="2400" dirty="0" smtClean="0">
                <a:solidFill>
                  <a:schemeClr val="tx1"/>
                </a:solidFill>
              </a:rPr>
              <a:t> mechanisms resemble those of hypersensitivity reactions, types II, III, and IV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GB" sz="2400" dirty="0" smtClean="0"/>
          </a:p>
        </p:txBody>
      </p:sp>
      <p:sp>
        <p:nvSpPr>
          <p:cNvPr id="8196" name="TextBox 20"/>
          <p:cNvSpPr txBox="1">
            <a:spLocks noChangeArrowheads="1"/>
          </p:cNvSpPr>
          <p:nvPr/>
        </p:nvSpPr>
        <p:spPr bwMode="auto">
          <a:xfrm>
            <a:off x="1835150" y="549275"/>
            <a:ext cx="52689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Mechanisms of autoimmunity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D5D19274-27BC-4B96-A14A-8FBEA30A2667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r>
              <a:rPr lang="en-GB" smtClean="0">
                <a:solidFill>
                  <a:srgbClr val="0070C0"/>
                </a:solidFill>
              </a:rPr>
              <a:t>The impact of autoimmune diseases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48713" cy="4114800"/>
          </a:xfrm>
        </p:spPr>
        <p:txBody>
          <a:bodyPr/>
          <a:lstStyle/>
          <a:p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Approx 100 chronic disorders have been identified which relate to aberrant immune responses causing the body to attack it’s own tissues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 Approx 5% of individuals in “developed” countries are affected by autoimmune disease (e.g. 23.5 million in USA)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Approx 75% of affected individuals are female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The incidence of autoimmune disease (and hypersensitivity) is increasing (hygiene hypothesis)</a:t>
            </a:r>
          </a:p>
          <a:p>
            <a:pPr>
              <a:buFontTx/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7D478B9-B10F-4B43-A879-3C23CC7A09D9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51520" y="548680"/>
            <a:ext cx="8713788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en-GB" dirty="0">
                <a:solidFill>
                  <a:srgbClr val="0070C0"/>
                </a:solidFill>
              </a:rPr>
              <a:t>Major autoimmune diseases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NIH </a:t>
            </a:r>
            <a:r>
              <a:rPr lang="en-GB" sz="2000" dirty="0">
                <a:solidFill>
                  <a:schemeClr val="tx1"/>
                </a:solidFill>
              </a:rPr>
              <a:t>report of autoimmune diseases coordinating committee, USA </a:t>
            </a:r>
            <a:r>
              <a:rPr lang="en-GB" sz="2000" dirty="0" smtClean="0">
                <a:solidFill>
                  <a:schemeClr val="tx1"/>
                </a:solidFill>
              </a:rPr>
              <a:t>2000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 Rheumatoid Arthritis:</a:t>
            </a:r>
            <a:r>
              <a:rPr lang="en-GB" sz="2000" dirty="0">
                <a:solidFill>
                  <a:schemeClr val="tx1"/>
                </a:solidFill>
              </a:rPr>
              <a:t> 1 in 100: 2.1 million cases, 30-50,000 children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Type I diabetes:</a:t>
            </a:r>
            <a:r>
              <a:rPr lang="en-GB" sz="2000" dirty="0">
                <a:solidFill>
                  <a:schemeClr val="tx1"/>
                </a:solidFill>
              </a:rPr>
              <a:t> 1 in 800: 300-500,000 cases, (123,000&lt; 20yrs old)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 Multiple Sclerosis:</a:t>
            </a:r>
            <a:r>
              <a:rPr lang="en-GB" sz="2000" dirty="0">
                <a:solidFill>
                  <a:schemeClr val="tx1"/>
                </a:solidFill>
              </a:rPr>
              <a:t> 1 in 700: 250-300,000 cases (25,000 hospitalisations per year)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 Systemic Lupus </a:t>
            </a:r>
            <a:r>
              <a:rPr lang="en-GB" sz="2000" b="1" dirty="0" err="1">
                <a:solidFill>
                  <a:schemeClr val="tx1"/>
                </a:solidFill>
              </a:rPr>
              <a:t>Erythematosus</a:t>
            </a:r>
            <a:r>
              <a:rPr lang="en-GB" sz="2000" b="1" dirty="0">
                <a:solidFill>
                  <a:schemeClr val="tx1"/>
                </a:solidFill>
              </a:rPr>
              <a:t> (SLE):</a:t>
            </a:r>
            <a:r>
              <a:rPr lang="en-GB" sz="2000" dirty="0">
                <a:solidFill>
                  <a:schemeClr val="tx1"/>
                </a:solidFill>
              </a:rPr>
              <a:t> 240,000 cases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Autoimmune thyroid disease (ATD): </a:t>
            </a:r>
            <a:r>
              <a:rPr lang="en-GB" sz="2000" dirty="0">
                <a:solidFill>
                  <a:schemeClr val="tx1"/>
                </a:solidFill>
              </a:rPr>
              <a:t>including Hashimoto’s and Graves’ disease: 5 cases/ 1000 women, 0.8 cases per 1000 men.</a:t>
            </a:r>
          </a:p>
          <a:p>
            <a:pPr>
              <a:spcBef>
                <a:spcPct val="50000"/>
              </a:spcBef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FF01DA17-BFBA-4F55-8665-4FE40828909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27088" y="333375"/>
            <a:ext cx="7440612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Gender differences in autoimmune disease incidence</a:t>
            </a:r>
          </a:p>
        </p:txBody>
      </p:sp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611188" y="981075"/>
          <a:ext cx="7375525" cy="5276850"/>
        </p:xfrm>
        <a:graphic>
          <a:graphicData uri="http://schemas.openxmlformats.org/presentationml/2006/ole">
            <p:oleObj spid="_x0000_s1026" name="Worksheet" r:id="rId3" imgW="4286250" imgH="33621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D2C002A4-BDEE-40F5-B48E-12E84B0C8704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9073628" cy="1143000"/>
          </a:xfrm>
        </p:spPr>
        <p:txBody>
          <a:bodyPr/>
          <a:lstStyle/>
          <a:p>
            <a:r>
              <a:rPr lang="en-GB" dirty="0" smtClean="0"/>
              <a:t>Description of autoimmune reactions in humans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16832"/>
            <a:ext cx="7772400" cy="4114800"/>
          </a:xfrm>
        </p:spPr>
        <p:txBody>
          <a:bodyPr/>
          <a:lstStyle/>
          <a:p>
            <a:r>
              <a:rPr lang="en-GB" dirty="0" smtClean="0"/>
              <a:t>Organs affected</a:t>
            </a:r>
          </a:p>
          <a:p>
            <a:pPr>
              <a:buFontTx/>
              <a:buNone/>
            </a:pPr>
            <a:endParaRPr lang="en-GB" dirty="0" smtClean="0"/>
          </a:p>
          <a:p>
            <a:r>
              <a:rPr lang="en-GB" dirty="0" smtClean="0"/>
              <a:t>Involvement of specific </a:t>
            </a:r>
            <a:r>
              <a:rPr lang="en-GB" dirty="0" err="1" smtClean="0"/>
              <a:t>autoantigens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Types of immune responses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3290</TotalTime>
  <Words>2114</Words>
  <Application>Microsoft Office PowerPoint</Application>
  <PresentationFormat>On-screen Show (4:3)</PresentationFormat>
  <Paragraphs>495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1_Blank Presentation</vt:lpstr>
      <vt:lpstr>Worksheet</vt:lpstr>
      <vt:lpstr>Tolerance and autoimmunity</vt:lpstr>
      <vt:lpstr>Learning objectives</vt:lpstr>
      <vt:lpstr>Slide 3</vt:lpstr>
      <vt:lpstr>Slide 4</vt:lpstr>
      <vt:lpstr>Slide 5</vt:lpstr>
      <vt:lpstr>The impact of autoimmune diseases</vt:lpstr>
      <vt:lpstr>Slide 7</vt:lpstr>
      <vt:lpstr>Slide 8</vt:lpstr>
      <vt:lpstr>Description of autoimmune reactions in humans</vt:lpstr>
      <vt:lpstr>Slide 10</vt:lpstr>
      <vt:lpstr>Slide 11</vt:lpstr>
      <vt:lpstr>Immune reactions known to play a direct role in the pathology of human autoimmune disease:</vt:lpstr>
      <vt:lpstr>Slide 13</vt:lpstr>
      <vt:lpstr>Slide 14</vt:lpstr>
      <vt:lpstr>Slide 15</vt:lpstr>
      <vt:lpstr>Slide 16</vt:lpstr>
      <vt:lpstr>Slide 17</vt:lpstr>
      <vt:lpstr>Slide 18</vt:lpstr>
      <vt:lpstr>The normal T-cell response to antigens</vt:lpstr>
      <vt:lpstr>Slide 20</vt:lpstr>
      <vt:lpstr>Slide 21</vt:lpstr>
      <vt:lpstr>Slide 22</vt:lpstr>
      <vt:lpstr>Evidence for the concept of tolerance against self 1:</vt:lpstr>
      <vt:lpstr>Evidence 2: timing is critical</vt:lpstr>
      <vt:lpstr>Evidence 3: tolerance has specificity</vt:lpstr>
      <vt:lpstr>Slide 26</vt:lpstr>
      <vt:lpstr>Slide 27</vt:lpstr>
      <vt:lpstr> Central tolerance</vt:lpstr>
      <vt:lpstr>T-cells recognise peptides presented on MHC in the thymus</vt:lpstr>
      <vt:lpstr>Slide 30</vt:lpstr>
      <vt:lpstr>B-Cell Tolerance </vt:lpstr>
      <vt:lpstr>Immature B- cells are deleted by polyvalent antigens</vt:lpstr>
      <vt:lpstr>Slide 33</vt:lpstr>
      <vt:lpstr>Slide 34</vt:lpstr>
      <vt:lpstr>Slide 35</vt:lpstr>
      <vt:lpstr>Summary: Central tolerance</vt:lpstr>
      <vt:lpstr>Induction and maintenance of tolerance in the periphery</vt:lpstr>
      <vt:lpstr>Anergy: absence of costimulation</vt:lpstr>
      <vt:lpstr>B-Cell Anergy</vt:lpstr>
      <vt:lpstr>Immunological ignorance</vt:lpstr>
      <vt:lpstr>Failure of Ignorance</vt:lpstr>
      <vt:lpstr>Suppression/ Regulation</vt:lpstr>
      <vt:lpstr>IPEX:  a failure in the regulation of peripheral tolerance</vt:lpstr>
      <vt:lpstr>Does infection ‘break’ peripheral tolerance?</vt:lpstr>
      <vt:lpstr>Slide 45</vt:lpstr>
      <vt:lpstr>Slide 46</vt:lpstr>
      <vt:lpstr>Peripheral Tolerance: Summary</vt:lpstr>
      <vt:lpstr>Conclusions</vt:lpstr>
      <vt:lpstr>Slide 49</vt:lpstr>
    </vt:vector>
  </TitlesOfParts>
  <Company>FutureBrand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Emma Graham</dc:creator>
  <cp:lastModifiedBy>nshiel</cp:lastModifiedBy>
  <cp:revision>211</cp:revision>
  <dcterms:created xsi:type="dcterms:W3CDTF">2003-01-06T14:21:41Z</dcterms:created>
  <dcterms:modified xsi:type="dcterms:W3CDTF">2012-02-07T16:28:13Z</dcterms:modified>
</cp:coreProperties>
</file>