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handoutMasterIdLst>
    <p:handoutMasterId r:id="rId55"/>
  </p:handoutMasterIdLst>
  <p:sldIdLst>
    <p:sldId id="291" r:id="rId2"/>
    <p:sldId id="333" r:id="rId3"/>
    <p:sldId id="335" r:id="rId4"/>
    <p:sldId id="292" r:id="rId5"/>
    <p:sldId id="337" r:id="rId6"/>
    <p:sldId id="338" r:id="rId7"/>
    <p:sldId id="376" r:id="rId8"/>
    <p:sldId id="370" r:id="rId9"/>
    <p:sldId id="340" r:id="rId10"/>
    <p:sldId id="371" r:id="rId11"/>
    <p:sldId id="344" r:id="rId12"/>
    <p:sldId id="351" r:id="rId13"/>
    <p:sldId id="372" r:id="rId14"/>
    <p:sldId id="350" r:id="rId15"/>
    <p:sldId id="353" r:id="rId16"/>
    <p:sldId id="373" r:id="rId17"/>
    <p:sldId id="355" r:id="rId18"/>
    <p:sldId id="356" r:id="rId19"/>
    <p:sldId id="362" r:id="rId20"/>
    <p:sldId id="374" r:id="rId21"/>
    <p:sldId id="366" r:id="rId22"/>
    <p:sldId id="300" r:id="rId23"/>
    <p:sldId id="341" r:id="rId24"/>
    <p:sldId id="342" r:id="rId25"/>
    <p:sldId id="294" r:id="rId26"/>
    <p:sldId id="295" r:id="rId27"/>
    <p:sldId id="296" r:id="rId28"/>
    <p:sldId id="297" r:id="rId29"/>
    <p:sldId id="375" r:id="rId30"/>
    <p:sldId id="301" r:id="rId31"/>
    <p:sldId id="302" r:id="rId32"/>
    <p:sldId id="303" r:id="rId33"/>
    <p:sldId id="304" r:id="rId34"/>
    <p:sldId id="305" r:id="rId35"/>
    <p:sldId id="306" r:id="rId36"/>
    <p:sldId id="308" r:id="rId37"/>
    <p:sldId id="309" r:id="rId38"/>
    <p:sldId id="312" r:id="rId39"/>
    <p:sldId id="313" r:id="rId40"/>
    <p:sldId id="314" r:id="rId41"/>
    <p:sldId id="315" r:id="rId42"/>
    <p:sldId id="316" r:id="rId43"/>
    <p:sldId id="319" r:id="rId44"/>
    <p:sldId id="324" r:id="rId45"/>
    <p:sldId id="322" r:id="rId46"/>
    <p:sldId id="321" r:id="rId47"/>
    <p:sldId id="326" r:id="rId48"/>
    <p:sldId id="327" r:id="rId49"/>
    <p:sldId id="328" r:id="rId50"/>
    <p:sldId id="329" r:id="rId51"/>
    <p:sldId id="330" r:id="rId52"/>
    <p:sldId id="290" r:id="rId53"/>
  </p:sldIdLst>
  <p:sldSz cx="9144000" cy="6858000" type="screen4x3"/>
  <p:notesSz cx="6858000" cy="9774238"/>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FF"/>
    <a:srgbClr val="F602C8"/>
    <a:srgbClr val="FFFF00"/>
    <a:srgbClr val="FF0000"/>
    <a:srgbClr val="000099"/>
    <a:srgbClr val="06C22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8" autoAdjust="0"/>
    <p:restoredTop sz="94660"/>
  </p:normalViewPr>
  <p:slideViewPr>
    <p:cSldViewPr>
      <p:cViewPr>
        <p:scale>
          <a:sx n="50" d="100"/>
          <a:sy n="50" d="100"/>
        </p:scale>
        <p:origin x="-828" y="-21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552"/>
    </p:cViewPr>
  </p:sorterViewPr>
  <p:notesViewPr>
    <p:cSldViewPr>
      <p:cViewPr varScale="1">
        <p:scale>
          <a:sx n="77" d="100"/>
          <a:sy n="77" d="100"/>
        </p:scale>
        <p:origin x="-1506" y="-108"/>
      </p:cViewPr>
      <p:guideLst>
        <p:guide orient="horz" pos="3078"/>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5.xml"/><Relationship Id="rId1" Type="http://schemas.openxmlformats.org/officeDocument/2006/relationships/slide" Target="slides/slide9.xml"/><Relationship Id="rId4" Type="http://schemas.openxmlformats.org/officeDocument/2006/relationships/slide" Target="slides/slide18.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ChangeArrowheads="1" noTextEdit="1"/>
          </p:cNvSpPr>
          <p:nvPr>
            <p:ph type="sldImg" idx="2"/>
          </p:nvPr>
        </p:nvSpPr>
        <p:spPr bwMode="auto">
          <a:xfrm>
            <a:off x="1144588" y="852488"/>
            <a:ext cx="4568825" cy="3425825"/>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646613"/>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noProof="0" smtClean="0"/>
              <a:t>Click to edit Master notes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3884613" y="9283700"/>
            <a:ext cx="2971800" cy="488950"/>
          </a:xfrm>
          <a:prstGeom prst="rect">
            <a:avLst/>
          </a:prstGeom>
        </p:spPr>
        <p:txBody>
          <a:bodyPr/>
          <a:lstStyle/>
          <a:p>
            <a:pPr>
              <a:defRPr/>
            </a:pPr>
            <a:fld id="{9DD85959-1C98-4ECC-9150-CA551F00BD79}" type="slidenum">
              <a:rPr lang="en-GB"/>
              <a:pPr>
                <a:defRPr/>
              </a:pPr>
              <a:t>1</a:t>
            </a:fld>
            <a:endParaRPr lang="en-GB"/>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w="9525"/>
        </p:spPr>
        <p:txBody>
          <a:bodyPr/>
          <a:lstStyle/>
          <a:p>
            <a:r>
              <a:rPr lang="en-GB" smtClean="0"/>
              <a:t>We are allergic to many different proteins ranging from those in the diet, the air we breath to aspects of modern medicine such as antibiotics.  Some of us will be affected transiently during our life time whereas to others it is a daily threat to life.  There are many ways in which allergy is induced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3884613" y="9283700"/>
            <a:ext cx="2971800" cy="488950"/>
          </a:xfrm>
          <a:prstGeom prst="rect">
            <a:avLst/>
          </a:prstGeom>
        </p:spPr>
        <p:txBody>
          <a:bodyPr/>
          <a:lstStyle/>
          <a:p>
            <a:pPr>
              <a:defRPr/>
            </a:pPr>
            <a:fld id="{E1924D41-42A9-4178-9580-9DFE8642F8E5}" type="slidenum">
              <a:rPr lang="en-GB"/>
              <a:pPr>
                <a:defRPr/>
              </a:pPr>
              <a:t>22</a:t>
            </a:fld>
            <a:endParaRPr lang="en-GB"/>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w="9525"/>
        </p:spPr>
        <p:txBody>
          <a:bodyPr/>
          <a:lstStyle/>
          <a:p>
            <a:r>
              <a:rPr lang="en-GB" smtClean="0"/>
              <a:t>Allergy is one of a class of immune responses called hypersensitivity reactions.  These were defined by Coombs and Gell.</a:t>
            </a:r>
          </a:p>
          <a:p>
            <a:endParaRPr lang="en-GB" smtClean="0"/>
          </a:p>
          <a:p>
            <a:r>
              <a:rPr lang="en-GB" smtClean="0"/>
              <a:t>Types I –III are mediated by antibody.  Distinguished by the type of antigen that they recognise.</a:t>
            </a:r>
          </a:p>
          <a:p>
            <a:r>
              <a:rPr lang="en-GB" smtClean="0"/>
              <a:t>Type II are directed to cell surface or matrix bound antigens whereas type III is associated with recognition of soluble antigens.</a:t>
            </a:r>
          </a:p>
          <a:p>
            <a:endParaRPr lang="en-GB" smtClean="0"/>
          </a:p>
          <a:p>
            <a:r>
              <a:rPr lang="en-GB" smtClean="0"/>
              <a:t>A number of the allergies occur systemically such as that to penicillin, and immune complex deposition in the blood vessels.  This lecture will focus on allergies that occur in the lung, specifically asthma which is caused by IgE binding to mast cells and by the induction of T cells producing Th2 type cytokines.</a:t>
            </a:r>
          </a:p>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a:noFill/>
          <a:ln w="9525"/>
        </p:spPr>
        <p:txBody>
          <a:bodyPr/>
          <a:lstStyle/>
          <a:p>
            <a:r>
              <a:rPr lang="en-GB" smtClean="0"/>
              <a:t>Inflammation is the body’s response to tissue injury</a:t>
            </a:r>
          </a:p>
          <a:p>
            <a:endParaRPr lang="en-GB" smtClean="0"/>
          </a:p>
          <a:p>
            <a:r>
              <a:rPr lang="en-GB" smtClean="0"/>
              <a:t>It is a rapid attempt to bring the body’s defences to the site of injury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3884613" y="9283700"/>
            <a:ext cx="2971800" cy="488950"/>
          </a:xfrm>
          <a:prstGeom prst="rect">
            <a:avLst/>
          </a:prstGeom>
        </p:spPr>
        <p:txBody>
          <a:bodyPr/>
          <a:lstStyle/>
          <a:p>
            <a:pPr>
              <a:defRPr/>
            </a:pPr>
            <a:fld id="{BF031A82-8068-4376-8FD5-7AB9C69C117F}" type="slidenum">
              <a:rPr lang="en-GB"/>
              <a:pPr>
                <a:defRPr/>
              </a:pPr>
              <a:t>33</a:t>
            </a:fld>
            <a:endParaRPr lang="en-GB"/>
          </a:p>
        </p:txBody>
      </p:sp>
      <p:sp>
        <p:nvSpPr>
          <p:cNvPr id="77827" name="Rectangle 2"/>
          <p:cNvSpPr>
            <a:spLocks noChangeArrowheads="1" noTextEdit="1"/>
          </p:cNvSpPr>
          <p:nvPr>
            <p:ph type="sldImg"/>
          </p:nvPr>
        </p:nvSpPr>
        <p:spPr>
          <a:xfrm>
            <a:off x="987425" y="733425"/>
            <a:ext cx="4886325" cy="3663950"/>
          </a:xfrm>
          <a:ln/>
        </p:spPr>
      </p:sp>
      <p:sp>
        <p:nvSpPr>
          <p:cNvPr id="7782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r>
              <a:rPr lang="en-GB" smtClean="0"/>
              <a:t>This is one of two lectures on hypersensitivity.</a:t>
            </a:r>
          </a:p>
          <a:p>
            <a:r>
              <a:rPr lang="en-GB" smtClean="0"/>
              <a:t>The other lecture will concentrate upon the clinical consequences of hypersensitivity, while this lecture will explain the underlying mechanisms.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3884613" y="9283700"/>
            <a:ext cx="2971800" cy="488950"/>
          </a:xfrm>
          <a:prstGeom prst="rect">
            <a:avLst/>
          </a:prstGeom>
        </p:spPr>
        <p:txBody>
          <a:bodyPr/>
          <a:lstStyle/>
          <a:p>
            <a:pPr>
              <a:defRPr/>
            </a:pPr>
            <a:fld id="{167636C4-E1EA-4652-A826-B82FDCB2E860}" type="slidenum">
              <a:rPr lang="en-GB"/>
              <a:pPr>
                <a:defRPr/>
              </a:pPr>
              <a:t>41</a:t>
            </a:fld>
            <a:endParaRPr lang="en-GB"/>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w="9525"/>
        </p:spPr>
        <p:txBody>
          <a:bodyPr/>
          <a:lstStyle/>
          <a:p>
            <a:r>
              <a:rPr lang="en-GB" smtClean="0"/>
              <a:t>Asthma is a form of allergy that affects the respiratory tract and causes life long trauma in a large proportion of the  population.  Asthma is increasing in Westernised countries and the reasons for this are not fully understood.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a:noFill/>
          <a:ln w="9525"/>
        </p:spPr>
        <p:txBody>
          <a:bodyPr/>
          <a:lstStyle/>
          <a:p>
            <a:r>
              <a:rPr lang="en-GB" smtClean="0"/>
              <a:t>This is one of two lectures on hypersensitivity.</a:t>
            </a:r>
          </a:p>
          <a:p>
            <a:r>
              <a:rPr lang="en-GB" smtClean="0"/>
              <a:t>The other lecture will concentrate upon the clinical consequences of hypersensitivity, while this lecture will explain the underlying mechanisms.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r>
              <a:rPr lang="en-GB" smtClean="0"/>
              <a:t>Gell and Coombs defined four types of hypersensitivity.</a:t>
            </a:r>
          </a:p>
          <a:p>
            <a:endParaRPr lang="en-GB" smtClean="0"/>
          </a:p>
          <a:p>
            <a:r>
              <a:rPr lang="en-GB" smtClean="0"/>
              <a:t>Types I, II and III depend upon the interaction of antigen with antibody.</a:t>
            </a:r>
          </a:p>
          <a:p>
            <a:endParaRPr lang="en-GB" smtClean="0"/>
          </a:p>
          <a:p>
            <a:r>
              <a:rPr lang="en-GB" smtClean="0"/>
              <a:t>Type IV involves T cell recognition and because of the longer time scale involved, this is referred to as “Delayed type hypersensitivity”</a:t>
            </a:r>
          </a:p>
          <a:p>
            <a:endParaRPr lang="en-GB" smtClean="0"/>
          </a:p>
          <a:p>
            <a:r>
              <a:rPr lang="en-GB" smtClean="0"/>
              <a:t>This is an incomplete classification a new Type V category has been proposed. This is Stimulatory Hypersensitivity.</a:t>
            </a:r>
          </a:p>
          <a:p>
            <a:endParaRPr lang="en-GB" smtClean="0"/>
          </a:p>
          <a:p>
            <a:r>
              <a:rPr lang="en-GB" smtClean="0"/>
              <a:t>These classifications are an aide to understanding, but what happens in practise is that the hypersensitivity reaction is a mixture of mechanisms, with one type usually progressing into the others.</a:t>
            </a:r>
          </a:p>
          <a:p>
            <a:endParaRPr lang="en-GB" smtClean="0"/>
          </a:p>
          <a:p>
            <a:r>
              <a:rPr lang="en-GB" smtClean="0"/>
              <a:t>However, a common feature of all hypersensitivity reactions is inflammation………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42900"/>
            <a:ext cx="2057400" cy="5753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42900"/>
            <a:ext cx="6019800"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429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smtClean="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3429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429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smtClean="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AAF8D544-806F-4CD0-AA4A-2E7392628C63}"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B9B921FA-CB71-4F08-88BA-D886C615B4DB}"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92477A21-1097-47EE-8D70-89F3F7A45E14}"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342900"/>
            <a:ext cx="7772400" cy="1143000"/>
          </a:xfrm>
          <a:prstGeom prst="rect">
            <a:avLst/>
          </a:prstGeom>
          <a:noFill/>
          <a:ln w="12700">
            <a:noFill/>
            <a:miter lim="800000"/>
            <a:headEnd/>
            <a:tailEnd/>
          </a:ln>
          <a:effectLst>
            <a:outerShdw dist="107763" dir="2700000" algn="ctr" rotWithShape="0">
              <a:schemeClr val="bg2"/>
            </a:outerShdw>
          </a:effectLst>
        </p:spPr>
        <p:txBody>
          <a:bodyPr vert="horz" wrap="square" lIns="90488" tIns="44450" rIns="90488" bIns="4445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ChangeArrowheads="1"/>
          </p:cNvSpPr>
          <p:nvPr/>
        </p:nvSpPr>
        <p:spPr bwMode="auto">
          <a:xfrm>
            <a:off x="0" y="15240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GB"/>
          </a:p>
        </p:txBody>
      </p:sp>
      <p:sp>
        <p:nvSpPr>
          <p:cNvPr id="1029" name="Rectangle 5"/>
          <p:cNvSpPr>
            <a:spLocks noChangeArrowheads="1"/>
          </p:cNvSpPr>
          <p:nvPr/>
        </p:nvSpPr>
        <p:spPr bwMode="auto">
          <a:xfrm>
            <a:off x="0" y="173355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GB"/>
          </a:p>
        </p:txBody>
      </p:sp>
      <p:pic>
        <p:nvPicPr>
          <p:cNvPr id="1030" name="Picture 6"/>
          <p:cNvPicPr>
            <a:picLocks noChangeArrowheads="1"/>
          </p:cNvPicPr>
          <p:nvPr/>
        </p:nvPicPr>
        <p:blipFill>
          <a:blip r:embed="rId19" cstate="print"/>
          <a:srcRect l="21988"/>
          <a:stretch>
            <a:fillRect/>
          </a:stretch>
        </p:blipFill>
        <p:spPr bwMode="auto">
          <a:xfrm>
            <a:off x="19050" y="52388"/>
            <a:ext cx="1419225" cy="1562100"/>
          </a:xfrm>
          <a:prstGeom prst="rect">
            <a:avLst/>
          </a:prstGeom>
          <a:noFill/>
          <a:ln w="12700">
            <a:noFill/>
            <a:miter lim="800000"/>
            <a:headEnd/>
            <a:tailEnd/>
          </a:ln>
        </p:spPr>
      </p:pic>
    </p:spTree>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ä"/>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pitchFamily="2" charset="2"/>
        <a:buChar char="ä"/>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ä"/>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oleObject" Target="../embeddings/oleObject4.bin"/><Relationship Id="rId12" Type="http://schemas.openxmlformats.org/officeDocument/2006/relationships/image" Target="../media/image18.jpeg"/><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7.jpeg"/><Relationship Id="rId5" Type="http://schemas.openxmlformats.org/officeDocument/2006/relationships/image" Target="../media/image13.jpeg"/><Relationship Id="rId10" Type="http://schemas.openxmlformats.org/officeDocument/2006/relationships/image" Target="../media/image16.jpeg"/><Relationship Id="rId4" Type="http://schemas.openxmlformats.org/officeDocument/2006/relationships/image" Target="../media/image12.jpeg"/><Relationship Id="rId9"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6.xml"/><Relationship Id="rId1" Type="http://schemas.openxmlformats.org/officeDocument/2006/relationships/vmlDrawing" Target="../drawings/vmlDrawing6.v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6.jpeg"/><Relationship Id="rId7" Type="http://schemas.openxmlformats.org/officeDocument/2006/relationships/oleObject" Target="../embeddings/oleObject7.bin"/><Relationship Id="rId2" Type="http://schemas.openxmlformats.org/officeDocument/2006/relationships/slideLayout" Target="../slideLayouts/slideLayout16.xml"/><Relationship Id="rId1" Type="http://schemas.openxmlformats.org/officeDocument/2006/relationships/vmlDrawing" Target="../drawings/vmlDrawing7.v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29"/>
          <p:cNvSpPr txBox="1">
            <a:spLocks noChangeArrowheads="1"/>
          </p:cNvSpPr>
          <p:nvPr/>
        </p:nvSpPr>
        <p:spPr bwMode="auto">
          <a:xfrm>
            <a:off x="350838" y="4077072"/>
            <a:ext cx="5444119" cy="2308324"/>
          </a:xfrm>
          <a:prstGeom prst="rect">
            <a:avLst/>
          </a:prstGeom>
          <a:noFill/>
          <a:ln w="9525">
            <a:noFill/>
            <a:miter lim="800000"/>
            <a:headEnd/>
            <a:tailEnd/>
          </a:ln>
        </p:spPr>
        <p:txBody>
          <a:bodyPr wrap="square">
            <a:spAutoFit/>
          </a:bodyPr>
          <a:lstStyle/>
          <a:p>
            <a:r>
              <a:rPr lang="en-GB" sz="3200" dirty="0">
                <a:effectLst/>
              </a:rPr>
              <a:t>Sebastian L Johnston</a:t>
            </a:r>
          </a:p>
          <a:p>
            <a:r>
              <a:rPr lang="en-GB" sz="2800" dirty="0">
                <a:effectLst/>
              </a:rPr>
              <a:t>Asthma UK Clinical Professor</a:t>
            </a:r>
          </a:p>
          <a:p>
            <a:r>
              <a:rPr lang="en-GB" sz="2800" dirty="0">
                <a:effectLst/>
              </a:rPr>
              <a:t>National Heart and Lung Institute</a:t>
            </a:r>
          </a:p>
          <a:p>
            <a:r>
              <a:rPr lang="en-GB" sz="2800" dirty="0">
                <a:effectLst/>
              </a:rPr>
              <a:t>St Mary’s Campus</a:t>
            </a:r>
          </a:p>
          <a:p>
            <a:r>
              <a:rPr lang="en-GB" sz="2800" dirty="0">
                <a:effectLst/>
              </a:rPr>
              <a:t>Imperial College London</a:t>
            </a:r>
          </a:p>
        </p:txBody>
      </p:sp>
      <p:sp>
        <p:nvSpPr>
          <p:cNvPr id="5" name="Rectangle 2"/>
          <p:cNvSpPr txBox="1">
            <a:spLocks noChangeArrowheads="1"/>
          </p:cNvSpPr>
          <p:nvPr/>
        </p:nvSpPr>
        <p:spPr>
          <a:xfrm>
            <a:off x="685800" y="1988840"/>
            <a:ext cx="7772400" cy="1656184"/>
          </a:xfrm>
          <a:prstGeom prst="rect">
            <a:avLst/>
          </a:prstGeom>
          <a:noFill/>
          <a:ln/>
        </p:spPr>
        <p:txBody>
          <a:bodyPr/>
          <a:lstStyle/>
          <a:p>
            <a:pPr algn="ctr">
              <a:defRPr/>
            </a:pPr>
            <a:r>
              <a:rPr lang="en-GB" sz="5400" kern="0" dirty="0" smtClean="0">
                <a:solidFill>
                  <a:schemeClr val="tx2"/>
                </a:solidFill>
                <a:effectLst/>
                <a:latin typeface="Arial" pitchFamily="34" charset="0"/>
                <a:ea typeface="+mj-ea"/>
                <a:cs typeface="Arial" pitchFamily="34" charset="0"/>
              </a:rPr>
              <a:t>Hypersensitivity and allergy</a:t>
            </a:r>
            <a:endParaRPr lang="en-GB" sz="5400" kern="0" dirty="0">
              <a:solidFill>
                <a:schemeClr val="tx2"/>
              </a:solidFill>
              <a:effectLst/>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GB" dirty="0" smtClean="0"/>
              <a:t>Anaphylaxis</a:t>
            </a:r>
          </a:p>
          <a:p>
            <a:pPr>
              <a:defRPr/>
            </a:pPr>
            <a:r>
              <a:rPr lang="en-GB" dirty="0" smtClean="0"/>
              <a:t>Asthma</a:t>
            </a:r>
          </a:p>
          <a:p>
            <a:pPr>
              <a:defRPr/>
            </a:pPr>
            <a:r>
              <a:rPr lang="en-GB" dirty="0" smtClean="0"/>
              <a:t>Rhinitis</a:t>
            </a:r>
          </a:p>
          <a:p>
            <a:pPr lvl="1">
              <a:defRPr/>
            </a:pPr>
            <a:r>
              <a:rPr lang="en-GB" dirty="0" smtClean="0"/>
              <a:t>Seasonal</a:t>
            </a:r>
          </a:p>
          <a:p>
            <a:pPr lvl="1">
              <a:defRPr/>
            </a:pPr>
            <a:r>
              <a:rPr lang="en-GB" dirty="0" smtClean="0"/>
              <a:t>Perennial</a:t>
            </a:r>
          </a:p>
          <a:p>
            <a:pPr>
              <a:defRPr/>
            </a:pPr>
            <a:r>
              <a:rPr lang="en-GB" dirty="0" smtClean="0"/>
              <a:t>Food Allergy</a:t>
            </a:r>
          </a:p>
        </p:txBody>
      </p:sp>
      <p:sp>
        <p:nvSpPr>
          <p:cNvPr id="4" name="Rectangle 2"/>
          <p:cNvSpPr>
            <a:spLocks noGrp="1" noChangeArrowheads="1"/>
          </p:cNvSpPr>
          <p:nvPr>
            <p:ph type="title"/>
          </p:nvPr>
        </p:nvSpPr>
        <p:spPr>
          <a:xfrm>
            <a:off x="1143000" y="142875"/>
            <a:ext cx="7772400" cy="1143000"/>
          </a:xfrm>
        </p:spPr>
        <p:txBody>
          <a:bodyPr/>
          <a:lstStyle/>
          <a:p>
            <a:pPr>
              <a:defRPr/>
            </a:pPr>
            <a:r>
              <a:rPr lang="en-GB" dirty="0" smtClean="0"/>
              <a:t>Type I </a:t>
            </a:r>
            <a:br>
              <a:rPr lang="en-GB" dirty="0" smtClean="0"/>
            </a:br>
            <a:r>
              <a:rPr lang="en-GB" dirty="0" smtClean="0"/>
              <a:t>Immediate Hypersensitivity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142875"/>
            <a:ext cx="7772400" cy="1143000"/>
          </a:xfrm>
        </p:spPr>
        <p:txBody>
          <a:bodyPr/>
          <a:lstStyle/>
          <a:p>
            <a:r>
              <a:rPr lang="en-GB" smtClean="0"/>
              <a:t>Type I </a:t>
            </a:r>
            <a:br>
              <a:rPr lang="en-GB" smtClean="0"/>
            </a:br>
            <a:r>
              <a:rPr lang="en-GB" smtClean="0"/>
              <a:t>Immediate Hypersensitivity</a:t>
            </a:r>
          </a:p>
        </p:txBody>
      </p:sp>
      <p:sp>
        <p:nvSpPr>
          <p:cNvPr id="12291" name="Rectangle 3"/>
          <p:cNvSpPr>
            <a:spLocks noGrp="1" noChangeArrowheads="1"/>
          </p:cNvSpPr>
          <p:nvPr>
            <p:ph type="body" sz="half" idx="1"/>
          </p:nvPr>
        </p:nvSpPr>
        <p:spPr>
          <a:xfrm>
            <a:off x="304800" y="1981200"/>
            <a:ext cx="4191000" cy="4114800"/>
          </a:xfrm>
        </p:spPr>
        <p:txBody>
          <a:bodyPr/>
          <a:lstStyle/>
          <a:p>
            <a:pPr>
              <a:buFont typeface="Monotype Sorts" pitchFamily="2" charset="2"/>
              <a:buNone/>
              <a:defRPr/>
            </a:pPr>
            <a:r>
              <a:rPr lang="en-GB" sz="2800" u="sng" dirty="0" smtClean="0"/>
              <a:t>1</a:t>
            </a:r>
            <a:r>
              <a:rPr lang="en-GB" sz="2800" u="sng" baseline="30000" dirty="0" smtClean="0"/>
              <a:t>0</a:t>
            </a:r>
            <a:r>
              <a:rPr lang="en-GB" sz="2800" u="sng" dirty="0" smtClean="0"/>
              <a:t> Antigen exposure</a:t>
            </a:r>
            <a:endParaRPr lang="en-GB" sz="2800" dirty="0" smtClean="0"/>
          </a:p>
          <a:p>
            <a:pPr>
              <a:defRPr/>
            </a:pPr>
            <a:r>
              <a:rPr lang="en-GB" sz="2800" dirty="0" err="1" smtClean="0"/>
              <a:t>IgE</a:t>
            </a:r>
            <a:r>
              <a:rPr lang="en-GB" sz="2800" dirty="0" smtClean="0"/>
              <a:t> antibody production</a:t>
            </a:r>
          </a:p>
          <a:p>
            <a:pPr>
              <a:defRPr/>
            </a:pPr>
            <a:r>
              <a:rPr lang="en-GB" sz="2800" dirty="0" smtClean="0"/>
              <a:t>IgE binds to Mast Cells &amp; </a:t>
            </a:r>
            <a:r>
              <a:rPr lang="en-GB" sz="2800" dirty="0" err="1" smtClean="0"/>
              <a:t>Basophils</a:t>
            </a:r>
            <a:endParaRPr lang="en-GB" sz="2800" dirty="0" smtClean="0"/>
          </a:p>
          <a:p>
            <a:pPr>
              <a:buFont typeface="Monotype Sorts" pitchFamily="2" charset="2"/>
              <a:buNone/>
              <a:defRPr/>
            </a:pPr>
            <a:r>
              <a:rPr lang="en-GB" sz="2800" u="sng" dirty="0" smtClean="0"/>
              <a:t>2</a:t>
            </a:r>
            <a:r>
              <a:rPr lang="en-GB" sz="2800" u="sng" baseline="30000" dirty="0" smtClean="0"/>
              <a:t>0</a:t>
            </a:r>
            <a:r>
              <a:rPr lang="en-GB" sz="2800" u="sng" dirty="0" smtClean="0"/>
              <a:t> Ag Exposure</a:t>
            </a:r>
            <a:endParaRPr lang="en-GB" sz="2800" dirty="0" smtClean="0"/>
          </a:p>
          <a:p>
            <a:pPr>
              <a:defRPr/>
            </a:pPr>
            <a:r>
              <a:rPr lang="en-GB" sz="2800" dirty="0" smtClean="0"/>
              <a:t>More IgE </a:t>
            </a:r>
            <a:r>
              <a:rPr lang="en-GB" sz="2800" dirty="0" err="1" smtClean="0"/>
              <a:t>Ab</a:t>
            </a:r>
            <a:r>
              <a:rPr lang="en-GB" sz="2800" dirty="0" smtClean="0"/>
              <a:t> produced</a:t>
            </a:r>
          </a:p>
          <a:p>
            <a:pPr>
              <a:defRPr/>
            </a:pPr>
            <a:r>
              <a:rPr lang="en-GB" sz="2800" dirty="0" smtClean="0"/>
              <a:t>Antigen cross-links IgE on Mast Cells/Basophils</a:t>
            </a:r>
          </a:p>
          <a:p>
            <a:pPr>
              <a:defRPr/>
            </a:pPr>
            <a:r>
              <a:rPr lang="en-GB" sz="2800" dirty="0" err="1" smtClean="0"/>
              <a:t>Degranulation</a:t>
            </a:r>
            <a:endParaRPr lang="en-GB" sz="2800" dirty="0" smtClean="0"/>
          </a:p>
        </p:txBody>
      </p:sp>
      <p:graphicFrame>
        <p:nvGraphicFramePr>
          <p:cNvPr id="15364" name="Rectangle 2"/>
          <p:cNvGraphicFramePr>
            <a:graphicFrameLocks noGrp="1"/>
          </p:cNvGraphicFramePr>
          <p:nvPr>
            <p:ph type="clipArt" sz="half" idx="2"/>
          </p:nvPr>
        </p:nvGraphicFramePr>
        <p:xfrm>
          <a:off x="4495800" y="2057400"/>
          <a:ext cx="3810000" cy="4114800"/>
        </p:xfrm>
        <a:graphic>
          <a:graphicData uri="http://schemas.openxmlformats.org/presentationml/2006/ole">
            <p:oleObj spid="_x0000_s15364" name="Clip" r:id="rId4" imgW="0" imgH="0" progId="MS_ClipArt_Gallery.2">
              <p:embed/>
            </p:oleObj>
          </a:graphicData>
        </a:graphic>
      </p:graphicFrame>
      <p:sp>
        <p:nvSpPr>
          <p:cNvPr id="12299" name="Oval 11"/>
          <p:cNvSpPr>
            <a:spLocks noChangeArrowheads="1"/>
          </p:cNvSpPr>
          <p:nvPr/>
        </p:nvSpPr>
        <p:spPr bwMode="auto">
          <a:xfrm>
            <a:off x="6858000" y="3733800"/>
            <a:ext cx="76200" cy="76200"/>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02" name="Oval 14"/>
          <p:cNvSpPr>
            <a:spLocks noChangeArrowheads="1"/>
          </p:cNvSpPr>
          <p:nvPr/>
        </p:nvSpPr>
        <p:spPr bwMode="auto">
          <a:xfrm>
            <a:off x="6553200" y="3733800"/>
            <a:ext cx="76200" cy="76200"/>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03" name="Oval 15"/>
          <p:cNvSpPr>
            <a:spLocks noChangeArrowheads="1"/>
          </p:cNvSpPr>
          <p:nvPr/>
        </p:nvSpPr>
        <p:spPr bwMode="auto">
          <a:xfrm>
            <a:off x="6781800" y="3581400"/>
            <a:ext cx="76200" cy="76200"/>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13" name="Oval 25"/>
          <p:cNvSpPr>
            <a:spLocks noChangeArrowheads="1"/>
          </p:cNvSpPr>
          <p:nvPr/>
        </p:nvSpPr>
        <p:spPr bwMode="auto">
          <a:xfrm>
            <a:off x="6781800" y="4038600"/>
            <a:ext cx="76200" cy="76200"/>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18" name="Oval 30"/>
          <p:cNvSpPr>
            <a:spLocks noChangeArrowheads="1"/>
          </p:cNvSpPr>
          <p:nvPr/>
        </p:nvSpPr>
        <p:spPr bwMode="auto">
          <a:xfrm>
            <a:off x="6629400" y="4038600"/>
            <a:ext cx="76200" cy="76200"/>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grpSp>
        <p:nvGrpSpPr>
          <p:cNvPr id="15370" name="Group 63"/>
          <p:cNvGrpSpPr>
            <a:grpSpLocks/>
          </p:cNvGrpSpPr>
          <p:nvPr/>
        </p:nvGrpSpPr>
        <p:grpSpPr bwMode="auto">
          <a:xfrm>
            <a:off x="4800600" y="1981200"/>
            <a:ext cx="1301750" cy="939800"/>
            <a:chOff x="3024" y="1248"/>
            <a:chExt cx="820" cy="592"/>
          </a:xfrm>
        </p:grpSpPr>
        <p:sp>
          <p:nvSpPr>
            <p:cNvPr id="12317" name="Text Box 29"/>
            <p:cNvSpPr txBox="1">
              <a:spLocks noChangeArrowheads="1"/>
            </p:cNvSpPr>
            <p:nvPr/>
          </p:nvSpPr>
          <p:spPr bwMode="auto">
            <a:xfrm rot="1229756">
              <a:off x="3600" y="1248"/>
              <a:ext cx="244" cy="288"/>
            </a:xfrm>
            <a:prstGeom prst="rect">
              <a:avLst/>
            </a:prstGeom>
            <a:noFill/>
            <a:ln w="12700">
              <a:noFill/>
              <a:miter lim="800000"/>
              <a:headEnd/>
              <a:tailEnd/>
            </a:ln>
            <a:effectLst/>
          </p:spPr>
          <p:txBody>
            <a:bodyPr>
              <a:spAutoFit/>
            </a:bodyPr>
            <a:lstStyle/>
            <a:p>
              <a:pPr>
                <a:defRPr/>
              </a:pPr>
              <a:r>
                <a:rPr lang="en-GB">
                  <a:effectLst>
                    <a:outerShdw blurRad="38100" dist="38100" dir="2700000" algn="tl">
                      <a:srgbClr val="000000"/>
                    </a:outerShdw>
                  </a:effectLst>
                </a:rPr>
                <a:t>Y</a:t>
              </a:r>
            </a:p>
          </p:txBody>
        </p:sp>
        <p:sp>
          <p:nvSpPr>
            <p:cNvPr id="12319" name="Rectangle 31"/>
            <p:cNvSpPr>
              <a:spLocks noChangeArrowheads="1"/>
            </p:cNvSpPr>
            <p:nvPr/>
          </p:nvSpPr>
          <p:spPr bwMode="auto">
            <a:xfrm rot="-1622937">
              <a:off x="3042" y="1552"/>
              <a:ext cx="244" cy="288"/>
            </a:xfrm>
            <a:prstGeom prst="rect">
              <a:avLst/>
            </a:prstGeom>
            <a:noFill/>
            <a:ln w="12700">
              <a:noFill/>
              <a:miter lim="800000"/>
              <a:headEnd/>
              <a:tailEnd/>
            </a:ln>
            <a:effectLst/>
          </p:spPr>
          <p:txBody>
            <a:bodyPr wrap="none">
              <a:spAutoFit/>
            </a:bodyPr>
            <a:lstStyle/>
            <a:p>
              <a:pPr>
                <a:defRPr/>
              </a:pPr>
              <a:r>
                <a:rPr lang="en-GB">
                  <a:effectLst>
                    <a:outerShdw blurRad="38100" dist="38100" dir="2700000" algn="tl">
                      <a:srgbClr val="000000"/>
                    </a:outerShdw>
                  </a:effectLst>
                </a:rPr>
                <a:t>Y</a:t>
              </a:r>
            </a:p>
          </p:txBody>
        </p:sp>
        <p:sp>
          <p:nvSpPr>
            <p:cNvPr id="12320" name="Rectangle 32"/>
            <p:cNvSpPr>
              <a:spLocks noChangeArrowheads="1"/>
            </p:cNvSpPr>
            <p:nvPr/>
          </p:nvSpPr>
          <p:spPr bwMode="auto">
            <a:xfrm>
              <a:off x="3354" y="1274"/>
              <a:ext cx="244" cy="288"/>
            </a:xfrm>
            <a:prstGeom prst="rect">
              <a:avLst/>
            </a:prstGeom>
            <a:noFill/>
            <a:ln w="12700">
              <a:noFill/>
              <a:miter lim="800000"/>
              <a:headEnd/>
              <a:tailEnd/>
            </a:ln>
            <a:effectLst/>
          </p:spPr>
          <p:txBody>
            <a:bodyPr wrap="none">
              <a:spAutoFit/>
            </a:bodyPr>
            <a:lstStyle/>
            <a:p>
              <a:pPr>
                <a:defRPr/>
              </a:pPr>
              <a:r>
                <a:rPr lang="en-GB">
                  <a:effectLst>
                    <a:outerShdw blurRad="38100" dist="38100" dir="2700000" algn="tl">
                      <a:srgbClr val="000000"/>
                    </a:outerShdw>
                  </a:effectLst>
                </a:rPr>
                <a:t>Y</a:t>
              </a:r>
            </a:p>
          </p:txBody>
        </p:sp>
        <p:sp>
          <p:nvSpPr>
            <p:cNvPr id="12322" name="Rectangle 34"/>
            <p:cNvSpPr>
              <a:spLocks noChangeArrowheads="1"/>
            </p:cNvSpPr>
            <p:nvPr/>
          </p:nvSpPr>
          <p:spPr bwMode="auto">
            <a:xfrm>
              <a:off x="3024" y="1296"/>
              <a:ext cx="244" cy="288"/>
            </a:xfrm>
            <a:prstGeom prst="rect">
              <a:avLst/>
            </a:prstGeom>
            <a:noFill/>
            <a:ln w="12700">
              <a:noFill/>
              <a:miter lim="800000"/>
              <a:headEnd/>
              <a:tailEnd/>
            </a:ln>
            <a:effectLst/>
          </p:spPr>
          <p:txBody>
            <a:bodyPr wrap="none">
              <a:spAutoFit/>
            </a:bodyPr>
            <a:lstStyle/>
            <a:p>
              <a:pPr>
                <a:defRPr/>
              </a:pPr>
              <a:r>
                <a:rPr lang="en-GB">
                  <a:effectLst>
                    <a:outerShdw blurRad="38100" dist="38100" dir="2700000" algn="tl">
                      <a:srgbClr val="000000"/>
                    </a:outerShdw>
                  </a:effectLst>
                </a:rPr>
                <a:t>Y</a:t>
              </a:r>
            </a:p>
          </p:txBody>
        </p:sp>
      </p:grpSp>
      <p:sp>
        <p:nvSpPr>
          <p:cNvPr id="12327" name="Oval 39"/>
          <p:cNvSpPr>
            <a:spLocks noChangeArrowheads="1"/>
          </p:cNvSpPr>
          <p:nvPr/>
        </p:nvSpPr>
        <p:spPr bwMode="auto">
          <a:xfrm>
            <a:off x="6477000" y="4038600"/>
            <a:ext cx="76200" cy="76200"/>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31" name="Rectangle 43"/>
          <p:cNvSpPr>
            <a:spLocks noChangeArrowheads="1"/>
          </p:cNvSpPr>
          <p:nvPr/>
        </p:nvSpPr>
        <p:spPr bwMode="auto">
          <a:xfrm rot="953987">
            <a:off x="7127875" y="3089275"/>
            <a:ext cx="387350" cy="457200"/>
          </a:xfrm>
          <a:prstGeom prst="rect">
            <a:avLst/>
          </a:prstGeom>
          <a:noFill/>
          <a:ln w="12700">
            <a:noFill/>
            <a:miter lim="800000"/>
            <a:headEnd/>
            <a:tailEnd/>
          </a:ln>
          <a:effectLst/>
        </p:spPr>
        <p:txBody>
          <a:bodyPr wrap="none">
            <a:spAutoFit/>
          </a:bodyPr>
          <a:lstStyle/>
          <a:p>
            <a:pPr>
              <a:defRPr/>
            </a:pPr>
            <a:r>
              <a:rPr lang="en-GB" dirty="0">
                <a:effectLst>
                  <a:outerShdw blurRad="38100" dist="38100" dir="2700000" algn="tl">
                    <a:srgbClr val="000000"/>
                  </a:outerShdw>
                </a:effectLst>
              </a:rPr>
              <a:t>Y</a:t>
            </a:r>
          </a:p>
        </p:txBody>
      </p:sp>
      <p:sp>
        <p:nvSpPr>
          <p:cNvPr id="12332" name="Rectangle 44"/>
          <p:cNvSpPr>
            <a:spLocks noChangeArrowheads="1"/>
          </p:cNvSpPr>
          <p:nvPr/>
        </p:nvSpPr>
        <p:spPr bwMode="auto">
          <a:xfrm rot="3302794">
            <a:off x="7291388" y="3198813"/>
            <a:ext cx="387350" cy="457200"/>
          </a:xfrm>
          <a:prstGeom prst="rect">
            <a:avLst/>
          </a:prstGeom>
          <a:noFill/>
          <a:ln w="12700">
            <a:noFill/>
            <a:miter lim="800000"/>
            <a:headEnd/>
            <a:tailEnd/>
          </a:ln>
          <a:effectLst/>
        </p:spPr>
        <p:txBody>
          <a:bodyPr wrap="none">
            <a:spAutoFit/>
          </a:bodyPr>
          <a:lstStyle/>
          <a:p>
            <a:pPr>
              <a:defRPr/>
            </a:pPr>
            <a:r>
              <a:rPr lang="en-GB" dirty="0">
                <a:effectLst>
                  <a:outerShdw blurRad="38100" dist="38100" dir="2700000" algn="tl">
                    <a:srgbClr val="000000"/>
                  </a:outerShdw>
                </a:effectLst>
              </a:rPr>
              <a:t>Y</a:t>
            </a:r>
          </a:p>
        </p:txBody>
      </p:sp>
      <p:grpSp>
        <p:nvGrpSpPr>
          <p:cNvPr id="15374" name="Group 62"/>
          <p:cNvGrpSpPr>
            <a:grpSpLocks/>
          </p:cNvGrpSpPr>
          <p:nvPr/>
        </p:nvGrpSpPr>
        <p:grpSpPr bwMode="auto">
          <a:xfrm>
            <a:off x="5486400" y="2057400"/>
            <a:ext cx="3265488" cy="2184400"/>
            <a:chOff x="3456" y="1296"/>
            <a:chExt cx="2057" cy="1376"/>
          </a:xfrm>
        </p:grpSpPr>
        <p:sp>
          <p:nvSpPr>
            <p:cNvPr id="12293" name="Oval 5"/>
            <p:cNvSpPr>
              <a:spLocks noChangeArrowheads="1"/>
            </p:cNvSpPr>
            <p:nvPr/>
          </p:nvSpPr>
          <p:spPr bwMode="auto">
            <a:xfrm>
              <a:off x="3456" y="2016"/>
              <a:ext cx="1271" cy="656"/>
            </a:xfrm>
            <a:prstGeom prst="ellipse">
              <a:avLst/>
            </a:prstGeom>
            <a:solidFill>
              <a:schemeClr val="bg1"/>
            </a:solidFill>
            <a:ln w="12700">
              <a:solidFill>
                <a:schemeClr val="tx1"/>
              </a:solidFill>
              <a:round/>
              <a:headEnd/>
              <a:tailEnd/>
            </a:ln>
            <a:effectLst/>
          </p:spPr>
          <p:txBody>
            <a:bodyPr wrap="none" anchor="ctr"/>
            <a:lstStyle/>
            <a:p>
              <a:pPr>
                <a:defRPr/>
              </a:pPr>
              <a:endParaRPr lang="en-GB"/>
            </a:p>
          </p:txBody>
        </p:sp>
        <p:sp>
          <p:nvSpPr>
            <p:cNvPr id="12297" name="Oval 9"/>
            <p:cNvSpPr>
              <a:spLocks noChangeArrowheads="1"/>
            </p:cNvSpPr>
            <p:nvPr/>
          </p:nvSpPr>
          <p:spPr bwMode="auto">
            <a:xfrm>
              <a:off x="3744" y="2112"/>
              <a:ext cx="205" cy="451"/>
            </a:xfrm>
            <a:prstGeom prst="ellipse">
              <a:avLst/>
            </a:prstGeom>
            <a:solidFill>
              <a:srgbClr val="000099"/>
            </a:solidFill>
            <a:ln w="12700">
              <a:solidFill>
                <a:schemeClr val="tx1"/>
              </a:solidFill>
              <a:round/>
              <a:headEnd/>
              <a:tailEnd/>
            </a:ln>
            <a:effectLst/>
          </p:spPr>
          <p:txBody>
            <a:bodyPr wrap="none" anchor="ctr"/>
            <a:lstStyle/>
            <a:p>
              <a:pPr>
                <a:defRPr/>
              </a:pPr>
              <a:endParaRPr lang="en-GB"/>
            </a:p>
          </p:txBody>
        </p:sp>
        <p:sp>
          <p:nvSpPr>
            <p:cNvPr id="12298" name="Oval 10"/>
            <p:cNvSpPr>
              <a:spLocks noChangeArrowheads="1"/>
            </p:cNvSpPr>
            <p:nvPr/>
          </p:nvSpPr>
          <p:spPr bwMode="auto">
            <a:xfrm>
              <a:off x="4128" y="2592"/>
              <a:ext cx="47" cy="47"/>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01" name="Oval 13"/>
            <p:cNvSpPr>
              <a:spLocks noChangeArrowheads="1"/>
            </p:cNvSpPr>
            <p:nvPr/>
          </p:nvSpPr>
          <p:spPr bwMode="auto">
            <a:xfrm>
              <a:off x="4272" y="2592"/>
              <a:ext cx="47" cy="47"/>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05" name="Oval 17"/>
            <p:cNvSpPr>
              <a:spLocks noChangeArrowheads="1"/>
            </p:cNvSpPr>
            <p:nvPr/>
          </p:nvSpPr>
          <p:spPr bwMode="auto">
            <a:xfrm>
              <a:off x="4224" y="2448"/>
              <a:ext cx="47" cy="47"/>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26" name="Oval 38"/>
            <p:cNvSpPr>
              <a:spLocks noChangeArrowheads="1"/>
            </p:cNvSpPr>
            <p:nvPr/>
          </p:nvSpPr>
          <p:spPr bwMode="auto">
            <a:xfrm>
              <a:off x="4080" y="2400"/>
              <a:ext cx="48" cy="48"/>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28" name="Oval 40"/>
            <p:cNvSpPr>
              <a:spLocks noChangeArrowheads="1"/>
            </p:cNvSpPr>
            <p:nvPr/>
          </p:nvSpPr>
          <p:spPr bwMode="auto">
            <a:xfrm>
              <a:off x="4128" y="2256"/>
              <a:ext cx="48" cy="48"/>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29" name="Oval 41"/>
            <p:cNvSpPr>
              <a:spLocks noChangeArrowheads="1"/>
            </p:cNvSpPr>
            <p:nvPr/>
          </p:nvSpPr>
          <p:spPr bwMode="auto">
            <a:xfrm>
              <a:off x="3984" y="2544"/>
              <a:ext cx="48" cy="48"/>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30" name="Oval 42"/>
            <p:cNvSpPr>
              <a:spLocks noChangeArrowheads="1"/>
            </p:cNvSpPr>
            <p:nvPr/>
          </p:nvSpPr>
          <p:spPr bwMode="auto">
            <a:xfrm>
              <a:off x="4320" y="2496"/>
              <a:ext cx="48" cy="48"/>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35" name="Text Box 47"/>
            <p:cNvSpPr txBox="1">
              <a:spLocks noChangeArrowheads="1"/>
            </p:cNvSpPr>
            <p:nvPr/>
          </p:nvSpPr>
          <p:spPr bwMode="auto">
            <a:xfrm>
              <a:off x="4464" y="1296"/>
              <a:ext cx="1049" cy="442"/>
            </a:xfrm>
            <a:prstGeom prst="rect">
              <a:avLst/>
            </a:prstGeom>
            <a:noFill/>
            <a:ln w="12700">
              <a:noFill/>
              <a:miter lim="800000"/>
              <a:headEnd/>
              <a:tailEnd/>
            </a:ln>
            <a:effectLst/>
          </p:spPr>
          <p:txBody>
            <a:bodyPr wrap="none">
              <a:spAutoFit/>
            </a:bodyPr>
            <a:lstStyle/>
            <a:p>
              <a:pPr>
                <a:defRPr/>
              </a:pPr>
              <a:r>
                <a:rPr lang="en-GB" sz="2000">
                  <a:effectLst>
                    <a:outerShdw blurRad="38100" dist="38100" dir="2700000" algn="tl">
                      <a:srgbClr val="000000"/>
                    </a:outerShdw>
                  </a:effectLst>
                </a:rPr>
                <a:t>High Affinity</a:t>
              </a:r>
            </a:p>
            <a:p>
              <a:pPr>
                <a:defRPr/>
              </a:pPr>
              <a:r>
                <a:rPr lang="en-GB" sz="2000">
                  <a:effectLst>
                    <a:outerShdw blurRad="38100" dist="38100" dir="2700000" algn="tl">
                      <a:srgbClr val="000000"/>
                    </a:outerShdw>
                  </a:effectLst>
                </a:rPr>
                <a:t>IgE Receptor</a:t>
              </a:r>
              <a:endParaRPr lang="en-GB">
                <a:effectLst>
                  <a:outerShdw blurRad="38100" dist="38100" dir="2700000" algn="tl">
                    <a:srgbClr val="000000"/>
                  </a:outerShdw>
                </a:effectLst>
              </a:endParaRPr>
            </a:p>
          </p:txBody>
        </p:sp>
        <p:sp>
          <p:nvSpPr>
            <p:cNvPr id="12336" name="Line 48"/>
            <p:cNvSpPr>
              <a:spLocks noChangeShapeType="1"/>
            </p:cNvSpPr>
            <p:nvPr/>
          </p:nvSpPr>
          <p:spPr bwMode="auto">
            <a:xfrm flipV="1">
              <a:off x="3888" y="1728"/>
              <a:ext cx="576" cy="288"/>
            </a:xfrm>
            <a:prstGeom prst="line">
              <a:avLst/>
            </a:prstGeom>
            <a:noFill/>
            <a:ln w="12700">
              <a:solidFill>
                <a:schemeClr val="tx1"/>
              </a:solidFill>
              <a:round/>
              <a:headEnd/>
              <a:tailEnd/>
            </a:ln>
            <a:effectLst/>
          </p:spPr>
          <p:txBody>
            <a:bodyPr wrap="none" anchor="ctr"/>
            <a:lstStyle/>
            <a:p>
              <a:pPr>
                <a:defRPr/>
              </a:pPr>
              <a:endParaRPr lang="en-GB"/>
            </a:p>
          </p:txBody>
        </p:sp>
        <p:sp>
          <p:nvSpPr>
            <p:cNvPr id="12337" name="Text Box 49"/>
            <p:cNvSpPr txBox="1">
              <a:spLocks noChangeArrowheads="1"/>
            </p:cNvSpPr>
            <p:nvPr/>
          </p:nvSpPr>
          <p:spPr bwMode="auto">
            <a:xfrm rot="-872985">
              <a:off x="3792" y="1920"/>
              <a:ext cx="196" cy="231"/>
            </a:xfrm>
            <a:prstGeom prst="rect">
              <a:avLst/>
            </a:prstGeom>
            <a:noFill/>
            <a:ln w="12700">
              <a:noFill/>
              <a:miter lim="800000"/>
              <a:headEnd/>
              <a:tailEnd/>
            </a:ln>
            <a:effectLst/>
          </p:spPr>
          <p:txBody>
            <a:bodyPr wrap="none">
              <a:spAutoFit/>
            </a:bodyPr>
            <a:lstStyle/>
            <a:p>
              <a:pPr>
                <a:defRPr/>
              </a:pPr>
              <a:r>
                <a:rPr lang="en-GB" sz="1800">
                  <a:solidFill>
                    <a:srgbClr val="06C22E"/>
                  </a:solidFill>
                  <a:effectLst>
                    <a:outerShdw blurRad="38100" dist="38100" dir="2700000" algn="tl">
                      <a:srgbClr val="000000"/>
                    </a:outerShdw>
                  </a:effectLst>
                </a:rPr>
                <a:t>u</a:t>
              </a:r>
            </a:p>
          </p:txBody>
        </p:sp>
      </p:grpSp>
      <p:sp>
        <p:nvSpPr>
          <p:cNvPr id="12334" name="Rectangle 46"/>
          <p:cNvSpPr>
            <a:spLocks noChangeArrowheads="1"/>
          </p:cNvSpPr>
          <p:nvPr/>
        </p:nvSpPr>
        <p:spPr bwMode="auto">
          <a:xfrm rot="20875543">
            <a:off x="5951538" y="2895600"/>
            <a:ext cx="387350" cy="457200"/>
          </a:xfrm>
          <a:prstGeom prst="rect">
            <a:avLst/>
          </a:prstGeom>
          <a:noFill/>
          <a:ln w="12700">
            <a:noFill/>
            <a:miter lim="800000"/>
            <a:headEnd/>
            <a:tailEnd/>
          </a:ln>
          <a:effectLst/>
        </p:spPr>
        <p:txBody>
          <a:bodyPr wrap="none">
            <a:spAutoFit/>
          </a:bodyPr>
          <a:lstStyle/>
          <a:p>
            <a:pPr>
              <a:defRPr/>
            </a:pPr>
            <a:r>
              <a:rPr lang="en-GB" dirty="0">
                <a:effectLst>
                  <a:outerShdw blurRad="38100" dist="38100" dir="2700000" algn="tl">
                    <a:srgbClr val="000000"/>
                  </a:outerShdw>
                </a:effectLst>
              </a:rPr>
              <a:t>Y</a:t>
            </a:r>
          </a:p>
        </p:txBody>
      </p:sp>
      <p:sp>
        <p:nvSpPr>
          <p:cNvPr id="12338" name="Rectangle 50"/>
          <p:cNvSpPr>
            <a:spLocks noChangeArrowheads="1"/>
          </p:cNvSpPr>
          <p:nvPr/>
        </p:nvSpPr>
        <p:spPr bwMode="auto">
          <a:xfrm rot="2256449">
            <a:off x="7239000" y="3352800"/>
            <a:ext cx="311150" cy="366713"/>
          </a:xfrm>
          <a:prstGeom prst="rect">
            <a:avLst/>
          </a:prstGeom>
          <a:noFill/>
          <a:ln w="12700">
            <a:noFill/>
            <a:miter lim="800000"/>
            <a:headEnd/>
            <a:tailEnd/>
          </a:ln>
          <a:effectLst/>
        </p:spPr>
        <p:txBody>
          <a:bodyPr wrap="none">
            <a:spAutoFit/>
          </a:bodyPr>
          <a:lstStyle/>
          <a:p>
            <a:pPr>
              <a:defRPr/>
            </a:pPr>
            <a:r>
              <a:rPr lang="en-GB" sz="1800" dirty="0">
                <a:solidFill>
                  <a:srgbClr val="06C22E"/>
                </a:solidFill>
                <a:effectLst>
                  <a:outerShdw blurRad="38100" dist="38100" dir="2700000" algn="tl">
                    <a:srgbClr val="000000"/>
                  </a:outerShdw>
                </a:effectLst>
              </a:rPr>
              <a:t>u</a:t>
            </a:r>
          </a:p>
        </p:txBody>
      </p:sp>
      <p:sp>
        <p:nvSpPr>
          <p:cNvPr id="12339" name="Rectangle 51"/>
          <p:cNvSpPr>
            <a:spLocks noChangeArrowheads="1"/>
          </p:cNvSpPr>
          <p:nvPr/>
        </p:nvSpPr>
        <p:spPr bwMode="auto">
          <a:xfrm rot="2118219">
            <a:off x="7112000" y="3267075"/>
            <a:ext cx="311150" cy="366713"/>
          </a:xfrm>
          <a:prstGeom prst="rect">
            <a:avLst/>
          </a:prstGeom>
          <a:noFill/>
          <a:ln w="12700">
            <a:noFill/>
            <a:miter lim="800000"/>
            <a:headEnd/>
            <a:tailEnd/>
          </a:ln>
          <a:effectLst/>
        </p:spPr>
        <p:txBody>
          <a:bodyPr wrap="none">
            <a:spAutoFit/>
          </a:bodyPr>
          <a:lstStyle/>
          <a:p>
            <a:pPr>
              <a:defRPr/>
            </a:pPr>
            <a:r>
              <a:rPr lang="en-GB" sz="1800" dirty="0">
                <a:solidFill>
                  <a:srgbClr val="06C22E"/>
                </a:solidFill>
                <a:effectLst>
                  <a:outerShdw blurRad="38100" dist="38100" dir="2700000" algn="tl">
                    <a:srgbClr val="000000"/>
                  </a:outerShdw>
                </a:effectLst>
              </a:rPr>
              <a:t>u</a:t>
            </a:r>
          </a:p>
        </p:txBody>
      </p:sp>
      <p:sp>
        <p:nvSpPr>
          <p:cNvPr id="12343" name="AutoShape 55"/>
          <p:cNvSpPr>
            <a:spLocks noChangeArrowheads="1"/>
          </p:cNvSpPr>
          <p:nvPr/>
        </p:nvSpPr>
        <p:spPr bwMode="auto">
          <a:xfrm rot="2324922">
            <a:off x="7404100" y="3152775"/>
            <a:ext cx="228600" cy="152400"/>
          </a:xfrm>
          <a:prstGeom prst="pentagon">
            <a:avLst/>
          </a:prstGeom>
          <a:solidFill>
            <a:srgbClr val="FF9900"/>
          </a:solidFill>
          <a:ln w="12700">
            <a:solidFill>
              <a:schemeClr val="tx1"/>
            </a:solidFill>
            <a:miter lim="800000"/>
            <a:headEnd/>
            <a:tailEnd/>
          </a:ln>
          <a:effectLst/>
        </p:spPr>
        <p:txBody>
          <a:bodyPr wrap="none" anchor="ctr"/>
          <a:lstStyle/>
          <a:p>
            <a:pPr>
              <a:defRPr/>
            </a:pPr>
            <a:endParaRPr lang="en-GB"/>
          </a:p>
        </p:txBody>
      </p:sp>
      <p:grpSp>
        <p:nvGrpSpPr>
          <p:cNvPr id="15379" name="Group 68"/>
          <p:cNvGrpSpPr>
            <a:grpSpLocks/>
          </p:cNvGrpSpPr>
          <p:nvPr/>
        </p:nvGrpSpPr>
        <p:grpSpPr bwMode="auto">
          <a:xfrm>
            <a:off x="6096000" y="3586163"/>
            <a:ext cx="2681288" cy="2144712"/>
            <a:chOff x="3840" y="2259"/>
            <a:chExt cx="1689" cy="1351"/>
          </a:xfrm>
        </p:grpSpPr>
        <p:sp>
          <p:nvSpPr>
            <p:cNvPr id="12311" name="Oval 23"/>
            <p:cNvSpPr>
              <a:spLocks noChangeArrowheads="1"/>
            </p:cNvSpPr>
            <p:nvPr/>
          </p:nvSpPr>
          <p:spPr bwMode="auto">
            <a:xfrm>
              <a:off x="4320" y="2976"/>
              <a:ext cx="48" cy="48"/>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12" name="Oval 24"/>
            <p:cNvSpPr>
              <a:spLocks noChangeArrowheads="1"/>
            </p:cNvSpPr>
            <p:nvPr/>
          </p:nvSpPr>
          <p:spPr bwMode="auto">
            <a:xfrm>
              <a:off x="4224" y="2976"/>
              <a:ext cx="47" cy="47"/>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grpSp>
          <p:nvGrpSpPr>
            <p:cNvPr id="15382" name="Group 67"/>
            <p:cNvGrpSpPr>
              <a:grpSpLocks/>
            </p:cNvGrpSpPr>
            <p:nvPr/>
          </p:nvGrpSpPr>
          <p:grpSpPr bwMode="auto">
            <a:xfrm>
              <a:off x="3840" y="2259"/>
              <a:ext cx="1689" cy="1351"/>
              <a:chOff x="3840" y="2259"/>
              <a:chExt cx="1689" cy="1351"/>
            </a:xfrm>
          </p:grpSpPr>
          <p:sp>
            <p:nvSpPr>
              <p:cNvPr id="12306" name="Oval 18"/>
              <p:cNvSpPr>
                <a:spLocks noChangeArrowheads="1"/>
              </p:cNvSpPr>
              <p:nvPr/>
            </p:nvSpPr>
            <p:spPr bwMode="auto">
              <a:xfrm>
                <a:off x="4320" y="2784"/>
                <a:ext cx="47" cy="47"/>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grpSp>
            <p:nvGrpSpPr>
              <p:cNvPr id="15384" name="Group 66"/>
              <p:cNvGrpSpPr>
                <a:grpSpLocks/>
              </p:cNvGrpSpPr>
              <p:nvPr/>
            </p:nvGrpSpPr>
            <p:grpSpPr bwMode="auto">
              <a:xfrm>
                <a:off x="3840" y="2259"/>
                <a:ext cx="1689" cy="1351"/>
                <a:chOff x="3840" y="2259"/>
                <a:chExt cx="1689" cy="1351"/>
              </a:xfrm>
            </p:grpSpPr>
            <p:sp>
              <p:nvSpPr>
                <p:cNvPr id="12345" name="AutoShape 57"/>
                <p:cNvSpPr>
                  <a:spLocks noChangeArrowheads="1"/>
                </p:cNvSpPr>
                <p:nvPr/>
              </p:nvSpPr>
              <p:spPr bwMode="auto">
                <a:xfrm rot="7689344">
                  <a:off x="4407" y="2283"/>
                  <a:ext cx="192"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12700">
                  <a:solidFill>
                    <a:schemeClr val="tx1"/>
                  </a:solidFill>
                  <a:miter lim="800000"/>
                  <a:headEnd/>
                  <a:tailEnd/>
                </a:ln>
                <a:effectLst/>
              </p:spPr>
              <p:txBody>
                <a:bodyPr wrap="none" anchor="ctr"/>
                <a:lstStyle/>
                <a:p>
                  <a:pPr>
                    <a:defRPr/>
                  </a:pPr>
                  <a:endParaRPr lang="en-GB"/>
                </a:p>
              </p:txBody>
            </p:sp>
            <p:grpSp>
              <p:nvGrpSpPr>
                <p:cNvPr id="15386" name="Group 59"/>
                <p:cNvGrpSpPr>
                  <a:grpSpLocks/>
                </p:cNvGrpSpPr>
                <p:nvPr/>
              </p:nvGrpSpPr>
              <p:grpSpPr bwMode="auto">
                <a:xfrm>
                  <a:off x="4080" y="2592"/>
                  <a:ext cx="1449" cy="480"/>
                  <a:chOff x="4080" y="2592"/>
                  <a:chExt cx="1449" cy="480"/>
                </a:xfrm>
              </p:grpSpPr>
              <p:grpSp>
                <p:nvGrpSpPr>
                  <p:cNvPr id="15389" name="Group 36"/>
                  <p:cNvGrpSpPr>
                    <a:grpSpLocks/>
                  </p:cNvGrpSpPr>
                  <p:nvPr/>
                </p:nvGrpSpPr>
                <p:grpSpPr bwMode="auto">
                  <a:xfrm>
                    <a:off x="4080" y="2592"/>
                    <a:ext cx="432" cy="480"/>
                    <a:chOff x="4080" y="2592"/>
                    <a:chExt cx="432" cy="480"/>
                  </a:xfrm>
                </p:grpSpPr>
                <p:sp>
                  <p:nvSpPr>
                    <p:cNvPr id="12300" name="Oval 12"/>
                    <p:cNvSpPr>
                      <a:spLocks noChangeArrowheads="1"/>
                    </p:cNvSpPr>
                    <p:nvPr/>
                  </p:nvSpPr>
                  <p:spPr bwMode="auto">
                    <a:xfrm>
                      <a:off x="4464" y="2592"/>
                      <a:ext cx="48" cy="48"/>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04" name="Oval 16"/>
                    <p:cNvSpPr>
                      <a:spLocks noChangeArrowheads="1"/>
                    </p:cNvSpPr>
                    <p:nvPr/>
                  </p:nvSpPr>
                  <p:spPr bwMode="auto">
                    <a:xfrm>
                      <a:off x="4128" y="2688"/>
                      <a:ext cx="47" cy="47"/>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07" name="Oval 19"/>
                    <p:cNvSpPr>
                      <a:spLocks noChangeArrowheads="1"/>
                    </p:cNvSpPr>
                    <p:nvPr/>
                  </p:nvSpPr>
                  <p:spPr bwMode="auto">
                    <a:xfrm>
                      <a:off x="4320" y="2688"/>
                      <a:ext cx="47" cy="47"/>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08" name="Oval 20"/>
                    <p:cNvSpPr>
                      <a:spLocks noChangeArrowheads="1"/>
                    </p:cNvSpPr>
                    <p:nvPr/>
                  </p:nvSpPr>
                  <p:spPr bwMode="auto">
                    <a:xfrm>
                      <a:off x="4224" y="2784"/>
                      <a:ext cx="47" cy="47"/>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09" name="Oval 21"/>
                    <p:cNvSpPr>
                      <a:spLocks noChangeArrowheads="1"/>
                    </p:cNvSpPr>
                    <p:nvPr/>
                  </p:nvSpPr>
                  <p:spPr bwMode="auto">
                    <a:xfrm>
                      <a:off x="4224" y="2880"/>
                      <a:ext cx="47" cy="47"/>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10" name="Oval 22"/>
                    <p:cNvSpPr>
                      <a:spLocks noChangeArrowheads="1"/>
                    </p:cNvSpPr>
                    <p:nvPr/>
                  </p:nvSpPr>
                  <p:spPr bwMode="auto">
                    <a:xfrm>
                      <a:off x="4080" y="2880"/>
                      <a:ext cx="47" cy="47"/>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14" name="Oval 26"/>
                    <p:cNvSpPr>
                      <a:spLocks noChangeArrowheads="1"/>
                    </p:cNvSpPr>
                    <p:nvPr/>
                  </p:nvSpPr>
                  <p:spPr bwMode="auto">
                    <a:xfrm>
                      <a:off x="4416" y="3024"/>
                      <a:ext cx="48" cy="48"/>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sp>
                  <p:nvSpPr>
                    <p:cNvPr id="12315" name="Oval 27"/>
                    <p:cNvSpPr>
                      <a:spLocks noChangeArrowheads="1"/>
                    </p:cNvSpPr>
                    <p:nvPr/>
                  </p:nvSpPr>
                  <p:spPr bwMode="auto">
                    <a:xfrm>
                      <a:off x="4176" y="3024"/>
                      <a:ext cx="47" cy="47"/>
                    </a:xfrm>
                    <a:prstGeom prst="ellipse">
                      <a:avLst/>
                    </a:prstGeom>
                    <a:solidFill>
                      <a:srgbClr val="FF0000"/>
                    </a:solidFill>
                    <a:ln w="12700">
                      <a:solidFill>
                        <a:schemeClr val="tx1"/>
                      </a:solidFill>
                      <a:round/>
                      <a:headEnd/>
                      <a:tailEnd/>
                    </a:ln>
                    <a:effectLst/>
                  </p:spPr>
                  <p:txBody>
                    <a:bodyPr wrap="none" anchor="ctr"/>
                    <a:lstStyle/>
                    <a:p>
                      <a:pPr>
                        <a:defRPr/>
                      </a:pPr>
                      <a:endParaRPr lang="en-GB"/>
                    </a:p>
                  </p:txBody>
                </p:sp>
              </p:grpSp>
              <p:sp>
                <p:nvSpPr>
                  <p:cNvPr id="12346" name="Text Box 58"/>
                  <p:cNvSpPr txBox="1">
                    <a:spLocks noChangeArrowheads="1"/>
                  </p:cNvSpPr>
                  <p:nvPr/>
                </p:nvSpPr>
                <p:spPr bwMode="auto">
                  <a:xfrm>
                    <a:off x="4416" y="2736"/>
                    <a:ext cx="1113" cy="250"/>
                  </a:xfrm>
                  <a:prstGeom prst="rect">
                    <a:avLst/>
                  </a:prstGeom>
                  <a:noFill/>
                  <a:ln w="12700">
                    <a:noFill/>
                    <a:miter lim="800000"/>
                    <a:headEnd/>
                    <a:tailEnd/>
                  </a:ln>
                  <a:effectLst/>
                </p:spPr>
                <p:txBody>
                  <a:bodyPr wrap="none">
                    <a:spAutoFit/>
                  </a:bodyPr>
                  <a:lstStyle/>
                  <a:p>
                    <a:pPr>
                      <a:defRPr/>
                    </a:pPr>
                    <a:r>
                      <a:rPr lang="en-GB" sz="2000">
                        <a:effectLst>
                          <a:outerShdw blurRad="38100" dist="38100" dir="2700000" algn="tl">
                            <a:srgbClr val="000000"/>
                          </a:outerShdw>
                        </a:effectLst>
                      </a:rPr>
                      <a:t>Degranulation</a:t>
                    </a:r>
                    <a:endParaRPr lang="en-GB">
                      <a:effectLst>
                        <a:outerShdw blurRad="38100" dist="38100" dir="2700000" algn="tl">
                          <a:srgbClr val="000000"/>
                        </a:outerShdw>
                      </a:effectLst>
                    </a:endParaRPr>
                  </a:p>
                </p:txBody>
              </p:sp>
            </p:grpSp>
            <p:sp>
              <p:nvSpPr>
                <p:cNvPr id="12348" name="AutoShape 60"/>
                <p:cNvSpPr>
                  <a:spLocks noChangeArrowheads="1"/>
                </p:cNvSpPr>
                <p:nvPr/>
              </p:nvSpPr>
              <p:spPr bwMode="auto">
                <a:xfrm>
                  <a:off x="4128" y="3120"/>
                  <a:ext cx="144" cy="240"/>
                </a:xfrm>
                <a:prstGeom prst="downArrow">
                  <a:avLst>
                    <a:gd name="adj1" fmla="val 50000"/>
                    <a:gd name="adj2" fmla="val 41667"/>
                  </a:avLst>
                </a:prstGeom>
                <a:solidFill>
                  <a:schemeClr val="tx1"/>
                </a:solidFill>
                <a:ln w="12700">
                  <a:solidFill>
                    <a:schemeClr val="tx1"/>
                  </a:solidFill>
                  <a:miter lim="800000"/>
                  <a:headEnd/>
                  <a:tailEnd/>
                </a:ln>
                <a:effectLst/>
              </p:spPr>
              <p:txBody>
                <a:bodyPr wrap="none" anchor="ctr"/>
                <a:lstStyle/>
                <a:p>
                  <a:pPr>
                    <a:defRPr/>
                  </a:pPr>
                  <a:endParaRPr lang="en-GB"/>
                </a:p>
              </p:txBody>
            </p:sp>
            <p:sp>
              <p:nvSpPr>
                <p:cNvPr id="12349" name="Text Box 61"/>
                <p:cNvSpPr txBox="1">
                  <a:spLocks noChangeArrowheads="1"/>
                </p:cNvSpPr>
                <p:nvPr/>
              </p:nvSpPr>
              <p:spPr bwMode="auto">
                <a:xfrm>
                  <a:off x="3840" y="3360"/>
                  <a:ext cx="818" cy="250"/>
                </a:xfrm>
                <a:prstGeom prst="rect">
                  <a:avLst/>
                </a:prstGeom>
                <a:noFill/>
                <a:ln w="12700">
                  <a:noFill/>
                  <a:miter lim="800000"/>
                  <a:headEnd/>
                  <a:tailEnd/>
                </a:ln>
                <a:effectLst/>
              </p:spPr>
              <p:txBody>
                <a:bodyPr wrap="none">
                  <a:spAutoFit/>
                </a:bodyPr>
                <a:lstStyle/>
                <a:p>
                  <a:pPr>
                    <a:defRPr/>
                  </a:pPr>
                  <a:r>
                    <a:rPr lang="en-GB" sz="2000">
                      <a:effectLst>
                        <a:outerShdw blurRad="38100" dist="38100" dir="2700000" algn="tl">
                          <a:srgbClr val="000000"/>
                        </a:outerShdw>
                      </a:effectLst>
                    </a:rPr>
                    <a:t>Mediators</a:t>
                  </a:r>
                </a:p>
              </p:txBody>
            </p:sp>
          </p:grpSp>
        </p:gr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214313"/>
            <a:ext cx="7772400" cy="1143000"/>
          </a:xfrm>
        </p:spPr>
        <p:txBody>
          <a:bodyPr/>
          <a:lstStyle/>
          <a:p>
            <a:pPr>
              <a:defRPr/>
            </a:pPr>
            <a:r>
              <a:rPr lang="en-GB" sz="3600" dirty="0" smtClean="0"/>
              <a:t>Type II</a:t>
            </a:r>
            <a:r>
              <a:rPr lang="en-GB" dirty="0" smtClean="0"/>
              <a:t/>
            </a:r>
            <a:br>
              <a:rPr lang="en-GB" dirty="0" smtClean="0"/>
            </a:br>
            <a:r>
              <a:rPr lang="en-GB" sz="3600" dirty="0" smtClean="0"/>
              <a:t>Antibody-Dependent Hypersensitivity</a:t>
            </a:r>
          </a:p>
        </p:txBody>
      </p:sp>
      <p:sp>
        <p:nvSpPr>
          <p:cNvPr id="16387" name="Rectangle 3"/>
          <p:cNvSpPr>
            <a:spLocks noGrp="1" noChangeArrowheads="1"/>
          </p:cNvSpPr>
          <p:nvPr>
            <p:ph type="body" idx="1"/>
          </p:nvPr>
        </p:nvSpPr>
        <p:spPr>
          <a:xfrm>
            <a:off x="457200" y="2028825"/>
            <a:ext cx="8458200" cy="4114800"/>
          </a:xfrm>
        </p:spPr>
        <p:txBody>
          <a:bodyPr/>
          <a:lstStyle/>
          <a:p>
            <a:pPr>
              <a:lnSpc>
                <a:spcPct val="90000"/>
              </a:lnSpc>
              <a:buFont typeface="Monotype Sorts" pitchFamily="2" charset="2"/>
              <a:buNone/>
            </a:pPr>
            <a:r>
              <a:rPr lang="en-GB" u="sng" smtClean="0">
                <a:effectLst/>
              </a:rPr>
              <a:t>Clinical presentation depends on target tissue</a:t>
            </a:r>
            <a:endParaRPr lang="en-GB" smtClean="0">
              <a:effectLst/>
            </a:endParaRPr>
          </a:p>
          <a:p>
            <a:pPr>
              <a:lnSpc>
                <a:spcPct val="90000"/>
              </a:lnSpc>
            </a:pPr>
            <a:r>
              <a:rPr lang="en-GB" sz="2800" smtClean="0">
                <a:effectLst/>
              </a:rPr>
              <a:t>Organ-specific autoimmune diseases</a:t>
            </a:r>
            <a:endParaRPr lang="en-GB" smtClean="0">
              <a:effectLst/>
            </a:endParaRPr>
          </a:p>
          <a:p>
            <a:pPr lvl="1">
              <a:lnSpc>
                <a:spcPct val="90000"/>
              </a:lnSpc>
            </a:pPr>
            <a:r>
              <a:rPr lang="en-GB" sz="2400" smtClean="0">
                <a:effectLst/>
              </a:rPr>
              <a:t>Myasthenia gravis (Acetylcholine R Ab)</a:t>
            </a:r>
          </a:p>
          <a:p>
            <a:pPr lvl="1">
              <a:lnSpc>
                <a:spcPct val="90000"/>
              </a:lnSpc>
            </a:pPr>
            <a:r>
              <a:rPr lang="en-GB" sz="2400" smtClean="0">
                <a:effectLst/>
              </a:rPr>
              <a:t>Glomerulonephritis (Anti-glomerular basement membrane [GBM] Ab)</a:t>
            </a:r>
          </a:p>
          <a:p>
            <a:pPr lvl="1">
              <a:lnSpc>
                <a:spcPct val="90000"/>
              </a:lnSpc>
            </a:pPr>
            <a:r>
              <a:rPr lang="en-GB" sz="2400" smtClean="0">
                <a:effectLst/>
              </a:rPr>
              <a:t>Pemphigus vulgaris (Ab - epithelial cell cement)</a:t>
            </a:r>
            <a:endParaRPr lang="en-GB" smtClean="0">
              <a:effectLst/>
            </a:endParaRPr>
          </a:p>
          <a:p>
            <a:pPr>
              <a:lnSpc>
                <a:spcPct val="90000"/>
              </a:lnSpc>
            </a:pPr>
            <a:r>
              <a:rPr lang="en-GB" sz="2800" smtClean="0">
                <a:effectLst/>
              </a:rPr>
              <a:t>Autoimmune cytopenias </a:t>
            </a:r>
            <a:r>
              <a:rPr lang="en-GB" sz="2400" smtClean="0">
                <a:effectLst/>
              </a:rPr>
              <a:t>(blood cell destruction)</a:t>
            </a:r>
            <a:endParaRPr lang="en-GB" smtClean="0">
              <a:effectLst/>
            </a:endParaRPr>
          </a:p>
          <a:p>
            <a:pPr lvl="1">
              <a:lnSpc>
                <a:spcPct val="90000"/>
              </a:lnSpc>
            </a:pPr>
            <a:r>
              <a:rPr lang="en-GB" sz="2400" smtClean="0">
                <a:effectLst/>
              </a:rPr>
              <a:t>Haemolytic anaemia</a:t>
            </a:r>
          </a:p>
          <a:p>
            <a:pPr lvl="1">
              <a:lnSpc>
                <a:spcPct val="90000"/>
              </a:lnSpc>
            </a:pPr>
            <a:r>
              <a:rPr lang="en-GB" sz="2400" smtClean="0">
                <a:effectLst/>
              </a:rPr>
              <a:t>Thrombocytopenia</a:t>
            </a:r>
          </a:p>
          <a:p>
            <a:pPr lvl="1">
              <a:lnSpc>
                <a:spcPct val="90000"/>
              </a:lnSpc>
            </a:pPr>
            <a:r>
              <a:rPr lang="en-GB" sz="2400" smtClean="0">
                <a:effectLst/>
              </a:rPr>
              <a:t>Neutropenia</a:t>
            </a:r>
          </a:p>
          <a:p>
            <a:pPr>
              <a:lnSpc>
                <a:spcPct val="90000"/>
              </a:lnSpc>
            </a:pPr>
            <a:r>
              <a:rPr lang="en-GB" sz="2800" smtClean="0">
                <a:effectLst/>
              </a:rPr>
              <a:t>Haemolytic disease of the newborn (rhesus Ab)</a:t>
            </a:r>
            <a:endParaRPr lang="en-GB" smtClean="0">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214313"/>
            <a:ext cx="7772400" cy="1143000"/>
          </a:xfrm>
        </p:spPr>
        <p:txBody>
          <a:bodyPr/>
          <a:lstStyle/>
          <a:p>
            <a:pPr>
              <a:defRPr/>
            </a:pPr>
            <a:r>
              <a:rPr lang="en-GB" sz="3600" dirty="0" smtClean="0"/>
              <a:t>Type II</a:t>
            </a:r>
            <a:r>
              <a:rPr lang="en-GB" dirty="0" smtClean="0"/>
              <a:t/>
            </a:r>
            <a:br>
              <a:rPr lang="en-GB" dirty="0" smtClean="0"/>
            </a:br>
            <a:r>
              <a:rPr lang="en-GB" sz="3600" dirty="0" smtClean="0"/>
              <a:t>Antibody-Dependent Hypersensitivity</a:t>
            </a:r>
          </a:p>
        </p:txBody>
      </p:sp>
      <p:sp>
        <p:nvSpPr>
          <p:cNvPr id="17411" name="Rectangle 3"/>
          <p:cNvSpPr>
            <a:spLocks noGrp="1" noChangeArrowheads="1"/>
          </p:cNvSpPr>
          <p:nvPr>
            <p:ph type="body" idx="1"/>
          </p:nvPr>
        </p:nvSpPr>
        <p:spPr>
          <a:xfrm>
            <a:off x="457200" y="2028825"/>
            <a:ext cx="8458200" cy="4114800"/>
          </a:xfrm>
        </p:spPr>
        <p:txBody>
          <a:bodyPr/>
          <a:lstStyle/>
          <a:p>
            <a:pPr>
              <a:lnSpc>
                <a:spcPct val="90000"/>
              </a:lnSpc>
            </a:pPr>
            <a:r>
              <a:rPr lang="en-GB" sz="2800" smtClean="0">
                <a:effectLst/>
              </a:rPr>
              <a:t>Drug allergies</a:t>
            </a:r>
          </a:p>
          <a:p>
            <a:pPr>
              <a:lnSpc>
                <a:spcPct val="90000"/>
              </a:lnSpc>
            </a:pPr>
            <a:r>
              <a:rPr lang="en-GB" sz="2800" smtClean="0">
                <a:effectLst/>
              </a:rPr>
              <a:t>Hyper-acute graft rejection</a:t>
            </a:r>
          </a:p>
          <a:p>
            <a:pPr>
              <a:lnSpc>
                <a:spcPct val="90000"/>
              </a:lnSpc>
            </a:pPr>
            <a:r>
              <a:rPr lang="en-GB" sz="2800" smtClean="0">
                <a:effectLst/>
              </a:rPr>
              <a:t>Transfusion reactions</a:t>
            </a:r>
          </a:p>
          <a:p>
            <a:pPr>
              <a:lnSpc>
                <a:spcPct val="90000"/>
              </a:lnSpc>
            </a:pPr>
            <a:r>
              <a:rPr lang="en-GB" sz="2800" smtClean="0">
                <a:effectLst/>
              </a:rPr>
              <a:t>Pernicious anaemia (intrinsic factor blocking Abs)</a:t>
            </a:r>
          </a:p>
          <a:p>
            <a:pPr>
              <a:lnSpc>
                <a:spcPct val="90000"/>
              </a:lnSpc>
            </a:pPr>
            <a:r>
              <a:rPr lang="en-GB" sz="2800" smtClean="0">
                <a:effectLst/>
              </a:rPr>
              <a:t>Idiopathic urticaria (Abs against IgE receptor)</a:t>
            </a:r>
          </a:p>
          <a:p>
            <a:pPr>
              <a:lnSpc>
                <a:spcPct val="90000"/>
              </a:lnSpc>
            </a:pPr>
            <a:endParaRPr lang="en-GB" smtClean="0">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142875"/>
            <a:ext cx="7772400" cy="1143000"/>
          </a:xfrm>
        </p:spPr>
        <p:txBody>
          <a:bodyPr/>
          <a:lstStyle/>
          <a:p>
            <a:r>
              <a:rPr lang="en-GB" sz="3600" smtClean="0"/>
              <a:t>Type II</a:t>
            </a:r>
            <a:r>
              <a:rPr lang="en-GB" smtClean="0"/>
              <a:t/>
            </a:r>
            <a:br>
              <a:rPr lang="en-GB" smtClean="0"/>
            </a:br>
            <a:r>
              <a:rPr lang="en-GB" sz="3600" smtClean="0"/>
              <a:t>Antibody-Dependent Hypersensitivity</a:t>
            </a:r>
          </a:p>
        </p:txBody>
      </p:sp>
      <p:sp>
        <p:nvSpPr>
          <p:cNvPr id="18435" name="Rectangle 3"/>
          <p:cNvSpPr>
            <a:spLocks noGrp="1" noChangeArrowheads="1"/>
          </p:cNvSpPr>
          <p:nvPr>
            <p:ph type="body" sz="half" idx="1"/>
          </p:nvPr>
        </p:nvSpPr>
        <p:spPr>
          <a:xfrm>
            <a:off x="228600" y="1981200"/>
            <a:ext cx="4267200" cy="4114800"/>
          </a:xfrm>
        </p:spPr>
        <p:txBody>
          <a:bodyPr/>
          <a:lstStyle/>
          <a:p>
            <a:r>
              <a:rPr lang="en-GB" sz="2800" smtClean="0">
                <a:effectLst/>
              </a:rPr>
              <a:t>Ab Interaction with Cell Surface Ag</a:t>
            </a:r>
          </a:p>
          <a:p>
            <a:r>
              <a:rPr lang="en-GB" sz="2800" smtClean="0">
                <a:effectLst/>
              </a:rPr>
              <a:t>Complement Activation</a:t>
            </a:r>
          </a:p>
          <a:p>
            <a:pPr lvl="1"/>
            <a:r>
              <a:rPr lang="en-GB" sz="2400" smtClean="0">
                <a:effectLst/>
              </a:rPr>
              <a:t>cell lysis</a:t>
            </a:r>
          </a:p>
          <a:p>
            <a:pPr lvl="1"/>
            <a:r>
              <a:rPr lang="en-GB" sz="2400" smtClean="0">
                <a:effectLst/>
              </a:rPr>
              <a:t>attraction of cytotoxic cells</a:t>
            </a:r>
          </a:p>
          <a:p>
            <a:pPr lvl="1"/>
            <a:r>
              <a:rPr lang="en-GB" sz="2400" smtClean="0">
                <a:effectLst/>
              </a:rPr>
              <a:t>cell activation</a:t>
            </a:r>
          </a:p>
          <a:p>
            <a:r>
              <a:rPr lang="en-GB" sz="2800" smtClean="0">
                <a:effectLst/>
              </a:rPr>
              <a:t>Inflammation </a:t>
            </a:r>
          </a:p>
          <a:p>
            <a:pPr lvl="1"/>
            <a:r>
              <a:rPr lang="en-GB" sz="2400" smtClean="0">
                <a:effectLst/>
              </a:rPr>
              <a:t>neutrophils</a:t>
            </a:r>
          </a:p>
          <a:p>
            <a:pPr lvl="1"/>
            <a:r>
              <a:rPr lang="en-GB" sz="2400" smtClean="0">
                <a:effectLst/>
              </a:rPr>
              <a:t>monocytes    </a:t>
            </a:r>
          </a:p>
          <a:p>
            <a:pPr lvl="1"/>
            <a:r>
              <a:rPr lang="en-GB" sz="2400" smtClean="0">
                <a:effectLst/>
              </a:rPr>
              <a:t>killer cells</a:t>
            </a:r>
          </a:p>
        </p:txBody>
      </p:sp>
      <p:grpSp>
        <p:nvGrpSpPr>
          <p:cNvPr id="18436" name="Group 29"/>
          <p:cNvGrpSpPr>
            <a:grpSpLocks/>
          </p:cNvGrpSpPr>
          <p:nvPr/>
        </p:nvGrpSpPr>
        <p:grpSpPr bwMode="auto">
          <a:xfrm>
            <a:off x="5867400" y="4114800"/>
            <a:ext cx="1600200" cy="2438400"/>
            <a:chOff x="3696" y="2592"/>
            <a:chExt cx="1008" cy="1536"/>
          </a:xfrm>
        </p:grpSpPr>
        <p:grpSp>
          <p:nvGrpSpPr>
            <p:cNvPr id="18458" name="Group 28"/>
            <p:cNvGrpSpPr>
              <a:grpSpLocks/>
            </p:cNvGrpSpPr>
            <p:nvPr/>
          </p:nvGrpSpPr>
          <p:grpSpPr bwMode="auto">
            <a:xfrm>
              <a:off x="3696" y="2784"/>
              <a:ext cx="1008" cy="1344"/>
              <a:chOff x="3696" y="2784"/>
              <a:chExt cx="1008" cy="1344"/>
            </a:xfrm>
          </p:grpSpPr>
          <p:sp>
            <p:nvSpPr>
              <p:cNvPr id="18460" name="Oval 6"/>
              <p:cNvSpPr>
                <a:spLocks noChangeArrowheads="1"/>
              </p:cNvSpPr>
              <p:nvPr/>
            </p:nvSpPr>
            <p:spPr bwMode="auto">
              <a:xfrm>
                <a:off x="3744" y="2784"/>
                <a:ext cx="912" cy="1296"/>
              </a:xfrm>
              <a:prstGeom prst="ellipse">
                <a:avLst/>
              </a:prstGeom>
              <a:solidFill>
                <a:srgbClr val="3366FF"/>
              </a:solidFill>
              <a:ln w="12700">
                <a:solidFill>
                  <a:schemeClr val="tx1"/>
                </a:solidFill>
                <a:round/>
                <a:headEnd/>
                <a:tailEnd/>
              </a:ln>
            </p:spPr>
            <p:txBody>
              <a:bodyPr wrap="none" anchor="ctr"/>
              <a:lstStyle/>
              <a:p>
                <a:endParaRPr lang="en-US">
                  <a:effectLst/>
                </a:endParaRPr>
              </a:p>
            </p:txBody>
          </p:sp>
          <p:sp>
            <p:nvSpPr>
              <p:cNvPr id="18461" name="Oval 7"/>
              <p:cNvSpPr>
                <a:spLocks noChangeArrowheads="1"/>
              </p:cNvSpPr>
              <p:nvPr/>
            </p:nvSpPr>
            <p:spPr bwMode="auto">
              <a:xfrm>
                <a:off x="4128" y="3072"/>
                <a:ext cx="432" cy="576"/>
              </a:xfrm>
              <a:prstGeom prst="ellipse">
                <a:avLst/>
              </a:prstGeom>
              <a:solidFill>
                <a:srgbClr val="000099"/>
              </a:solidFill>
              <a:ln w="12700">
                <a:solidFill>
                  <a:schemeClr val="tx1"/>
                </a:solidFill>
                <a:round/>
                <a:headEnd/>
                <a:tailEnd/>
              </a:ln>
            </p:spPr>
            <p:txBody>
              <a:bodyPr wrap="none" anchor="ctr"/>
              <a:lstStyle/>
              <a:p>
                <a:endParaRPr lang="en-US">
                  <a:effectLst/>
                </a:endParaRPr>
              </a:p>
            </p:txBody>
          </p:sp>
          <p:sp>
            <p:nvSpPr>
              <p:cNvPr id="18462" name="Rectangle 8"/>
              <p:cNvSpPr>
                <a:spLocks noChangeArrowheads="1"/>
              </p:cNvSpPr>
              <p:nvPr/>
            </p:nvSpPr>
            <p:spPr bwMode="auto">
              <a:xfrm>
                <a:off x="3696" y="3456"/>
                <a:ext cx="1008" cy="672"/>
              </a:xfrm>
              <a:prstGeom prst="rect">
                <a:avLst/>
              </a:prstGeom>
              <a:solidFill>
                <a:schemeClr val="bg1"/>
              </a:solidFill>
              <a:ln w="12700">
                <a:solidFill>
                  <a:schemeClr val="bg1"/>
                </a:solidFill>
                <a:miter lim="800000"/>
                <a:headEnd/>
                <a:tailEnd/>
              </a:ln>
            </p:spPr>
            <p:txBody>
              <a:bodyPr wrap="none" anchor="ctr"/>
              <a:lstStyle/>
              <a:p>
                <a:endParaRPr lang="en-US">
                  <a:effectLst/>
                </a:endParaRPr>
              </a:p>
            </p:txBody>
          </p:sp>
        </p:grpSp>
        <p:sp>
          <p:nvSpPr>
            <p:cNvPr id="18459" name="AutoShape 9"/>
            <p:cNvSpPr>
              <a:spLocks noChangeArrowheads="1"/>
            </p:cNvSpPr>
            <p:nvPr/>
          </p:nvSpPr>
          <p:spPr bwMode="auto">
            <a:xfrm>
              <a:off x="4080" y="2592"/>
              <a:ext cx="240" cy="192"/>
            </a:xfrm>
            <a:prstGeom prst="flowChartExtract">
              <a:avLst/>
            </a:prstGeom>
            <a:solidFill>
              <a:srgbClr val="FF0000"/>
            </a:solidFill>
            <a:ln w="12700">
              <a:solidFill>
                <a:schemeClr val="tx1"/>
              </a:solidFill>
              <a:miter lim="800000"/>
              <a:headEnd/>
              <a:tailEnd/>
            </a:ln>
          </p:spPr>
          <p:txBody>
            <a:bodyPr wrap="none" anchor="ctr"/>
            <a:lstStyle/>
            <a:p>
              <a:endParaRPr lang="en-US">
                <a:effectLst/>
              </a:endParaRPr>
            </a:p>
          </p:txBody>
        </p:sp>
      </p:grpSp>
      <p:grpSp>
        <p:nvGrpSpPr>
          <p:cNvPr id="18437" name="Group 32"/>
          <p:cNvGrpSpPr>
            <a:grpSpLocks/>
          </p:cNvGrpSpPr>
          <p:nvPr/>
        </p:nvGrpSpPr>
        <p:grpSpPr bwMode="auto">
          <a:xfrm>
            <a:off x="4648200" y="3000375"/>
            <a:ext cx="1914525" cy="885825"/>
            <a:chOff x="2928" y="1890"/>
            <a:chExt cx="1206" cy="558"/>
          </a:xfrm>
        </p:grpSpPr>
        <p:sp>
          <p:nvSpPr>
            <p:cNvPr id="18456" name="Text Box 16"/>
            <p:cNvSpPr txBox="1">
              <a:spLocks noChangeArrowheads="1"/>
            </p:cNvSpPr>
            <p:nvPr/>
          </p:nvSpPr>
          <p:spPr bwMode="auto">
            <a:xfrm>
              <a:off x="2928" y="1890"/>
              <a:ext cx="1206" cy="288"/>
            </a:xfrm>
            <a:prstGeom prst="rect">
              <a:avLst/>
            </a:prstGeom>
            <a:noFill/>
            <a:ln w="12700">
              <a:noFill/>
              <a:miter lim="800000"/>
              <a:headEnd/>
              <a:tailEnd/>
            </a:ln>
          </p:spPr>
          <p:txBody>
            <a:bodyPr wrap="none">
              <a:spAutoFit/>
            </a:bodyPr>
            <a:lstStyle/>
            <a:p>
              <a:r>
                <a:rPr lang="en-GB">
                  <a:effectLst/>
                </a:rPr>
                <a:t>Complement</a:t>
              </a:r>
              <a:endParaRPr lang="en-GB" sz="2000">
                <a:effectLst/>
              </a:endParaRPr>
            </a:p>
          </p:txBody>
        </p:sp>
        <p:sp>
          <p:nvSpPr>
            <p:cNvPr id="25625" name="Line 18"/>
            <p:cNvSpPr>
              <a:spLocks noChangeShapeType="1"/>
            </p:cNvSpPr>
            <p:nvPr/>
          </p:nvSpPr>
          <p:spPr bwMode="auto">
            <a:xfrm>
              <a:off x="3696" y="2160"/>
              <a:ext cx="432" cy="288"/>
            </a:xfrm>
            <a:prstGeom prst="line">
              <a:avLst/>
            </a:prstGeom>
            <a:noFill/>
            <a:ln w="28575">
              <a:solidFill>
                <a:schemeClr val="tx1"/>
              </a:solidFill>
              <a:round/>
              <a:headEnd/>
              <a:tailEnd type="triangle" w="med" len="med"/>
            </a:ln>
          </p:spPr>
          <p:txBody>
            <a:bodyPr wrap="none" anchor="ctr"/>
            <a:lstStyle/>
            <a:p>
              <a:pPr>
                <a:defRPr/>
              </a:pPr>
              <a:endParaRPr lang="en-GB"/>
            </a:p>
          </p:txBody>
        </p:sp>
      </p:grpSp>
      <p:sp>
        <p:nvSpPr>
          <p:cNvPr id="25606" name="Line 19"/>
          <p:cNvSpPr>
            <a:spLocks noChangeShapeType="1"/>
          </p:cNvSpPr>
          <p:nvPr/>
        </p:nvSpPr>
        <p:spPr bwMode="auto">
          <a:xfrm>
            <a:off x="6629400" y="5486400"/>
            <a:ext cx="0" cy="304800"/>
          </a:xfrm>
          <a:prstGeom prst="line">
            <a:avLst/>
          </a:prstGeom>
          <a:noFill/>
          <a:ln w="28575">
            <a:solidFill>
              <a:schemeClr val="tx1"/>
            </a:solidFill>
            <a:round/>
            <a:headEnd/>
            <a:tailEnd type="triangle" w="med" len="med"/>
          </a:ln>
        </p:spPr>
        <p:txBody>
          <a:bodyPr wrap="none" anchor="ctr"/>
          <a:lstStyle/>
          <a:p>
            <a:pPr>
              <a:defRPr/>
            </a:pPr>
            <a:endParaRPr lang="en-GB"/>
          </a:p>
        </p:txBody>
      </p:sp>
      <p:sp>
        <p:nvSpPr>
          <p:cNvPr id="18439" name="Text Box 20"/>
          <p:cNvSpPr txBox="1">
            <a:spLocks noChangeArrowheads="1"/>
          </p:cNvSpPr>
          <p:nvPr/>
        </p:nvSpPr>
        <p:spPr bwMode="auto">
          <a:xfrm>
            <a:off x="4114800" y="5791200"/>
            <a:ext cx="4794250" cy="457200"/>
          </a:xfrm>
          <a:prstGeom prst="rect">
            <a:avLst/>
          </a:prstGeom>
          <a:noFill/>
          <a:ln w="12700">
            <a:noFill/>
            <a:miter lim="800000"/>
            <a:headEnd/>
            <a:tailEnd/>
          </a:ln>
        </p:spPr>
        <p:txBody>
          <a:bodyPr wrap="none">
            <a:spAutoFit/>
          </a:bodyPr>
          <a:lstStyle/>
          <a:p>
            <a:r>
              <a:rPr lang="en-GB">
                <a:effectLst/>
              </a:rPr>
              <a:t>Tissue Damage / Altered Function</a:t>
            </a:r>
          </a:p>
        </p:txBody>
      </p:sp>
      <p:grpSp>
        <p:nvGrpSpPr>
          <p:cNvPr id="18440" name="Group 33"/>
          <p:cNvGrpSpPr>
            <a:grpSpLocks/>
          </p:cNvGrpSpPr>
          <p:nvPr/>
        </p:nvGrpSpPr>
        <p:grpSpPr bwMode="auto">
          <a:xfrm>
            <a:off x="6365875" y="1752600"/>
            <a:ext cx="2271713" cy="2057400"/>
            <a:chOff x="4010" y="1104"/>
            <a:chExt cx="1431" cy="1296"/>
          </a:xfrm>
        </p:grpSpPr>
        <p:grpSp>
          <p:nvGrpSpPr>
            <p:cNvPr id="18448" name="Group 15"/>
            <p:cNvGrpSpPr>
              <a:grpSpLocks/>
            </p:cNvGrpSpPr>
            <p:nvPr/>
          </p:nvGrpSpPr>
          <p:grpSpPr bwMode="auto">
            <a:xfrm>
              <a:off x="4608" y="1344"/>
              <a:ext cx="720" cy="720"/>
              <a:chOff x="4272" y="1536"/>
              <a:chExt cx="720" cy="720"/>
            </a:xfrm>
          </p:grpSpPr>
          <p:sp>
            <p:nvSpPr>
              <p:cNvPr id="18454" name="Oval 11"/>
              <p:cNvSpPr>
                <a:spLocks noChangeArrowheads="1"/>
              </p:cNvSpPr>
              <p:nvPr/>
            </p:nvSpPr>
            <p:spPr bwMode="auto">
              <a:xfrm>
                <a:off x="4272" y="1536"/>
                <a:ext cx="720" cy="720"/>
              </a:xfrm>
              <a:prstGeom prst="ellipse">
                <a:avLst/>
              </a:prstGeom>
              <a:solidFill>
                <a:srgbClr val="FF0000"/>
              </a:solidFill>
              <a:ln w="12700">
                <a:solidFill>
                  <a:schemeClr val="tx1"/>
                </a:solidFill>
                <a:round/>
                <a:headEnd/>
                <a:tailEnd/>
              </a:ln>
            </p:spPr>
            <p:txBody>
              <a:bodyPr wrap="none" anchor="ctr"/>
              <a:lstStyle/>
              <a:p>
                <a:endParaRPr lang="en-US">
                  <a:effectLst/>
                </a:endParaRPr>
              </a:p>
            </p:txBody>
          </p:sp>
          <p:sp>
            <p:nvSpPr>
              <p:cNvPr id="18455" name="Oval 13"/>
              <p:cNvSpPr>
                <a:spLocks noChangeArrowheads="1"/>
              </p:cNvSpPr>
              <p:nvPr/>
            </p:nvSpPr>
            <p:spPr bwMode="auto">
              <a:xfrm>
                <a:off x="4512" y="1680"/>
                <a:ext cx="432" cy="384"/>
              </a:xfrm>
              <a:prstGeom prst="ellipse">
                <a:avLst/>
              </a:prstGeom>
              <a:solidFill>
                <a:srgbClr val="800080"/>
              </a:solidFill>
              <a:ln w="12700">
                <a:solidFill>
                  <a:schemeClr val="tx1"/>
                </a:solidFill>
                <a:round/>
                <a:headEnd/>
                <a:tailEnd/>
              </a:ln>
            </p:spPr>
            <p:txBody>
              <a:bodyPr wrap="none" anchor="ctr"/>
              <a:lstStyle/>
              <a:p>
                <a:endParaRPr lang="en-US">
                  <a:effectLst/>
                </a:endParaRPr>
              </a:p>
            </p:txBody>
          </p:sp>
        </p:grpSp>
        <p:sp>
          <p:nvSpPr>
            <p:cNvPr id="18449" name="Text Box 14"/>
            <p:cNvSpPr txBox="1">
              <a:spLocks noChangeArrowheads="1"/>
            </p:cNvSpPr>
            <p:nvPr/>
          </p:nvSpPr>
          <p:spPr bwMode="auto">
            <a:xfrm rot="-8878382">
              <a:off x="4608" y="1872"/>
              <a:ext cx="255" cy="288"/>
            </a:xfrm>
            <a:prstGeom prst="rect">
              <a:avLst/>
            </a:prstGeom>
            <a:noFill/>
            <a:ln w="12700">
              <a:noFill/>
              <a:miter lim="800000"/>
              <a:headEnd/>
              <a:tailEnd/>
            </a:ln>
          </p:spPr>
          <p:txBody>
            <a:bodyPr wrap="none">
              <a:spAutoFit/>
            </a:bodyPr>
            <a:lstStyle/>
            <a:p>
              <a:r>
                <a:rPr lang="en-GB" b="1">
                  <a:effectLst/>
                </a:rPr>
                <a:t>U</a:t>
              </a:r>
              <a:endParaRPr lang="en-GB" sz="2000">
                <a:effectLst/>
              </a:endParaRPr>
            </a:p>
          </p:txBody>
        </p:sp>
        <p:sp>
          <p:nvSpPr>
            <p:cNvPr id="25618" name="Line 17"/>
            <p:cNvSpPr>
              <a:spLocks noChangeShapeType="1"/>
            </p:cNvSpPr>
            <p:nvPr/>
          </p:nvSpPr>
          <p:spPr bwMode="auto">
            <a:xfrm flipH="1">
              <a:off x="4368" y="2064"/>
              <a:ext cx="336" cy="336"/>
            </a:xfrm>
            <a:prstGeom prst="line">
              <a:avLst/>
            </a:prstGeom>
            <a:noFill/>
            <a:ln w="28575">
              <a:solidFill>
                <a:schemeClr val="tx1"/>
              </a:solidFill>
              <a:round/>
              <a:headEnd/>
              <a:tailEnd type="triangle" w="med" len="med"/>
            </a:ln>
          </p:spPr>
          <p:txBody>
            <a:bodyPr wrap="none" anchor="ctr"/>
            <a:lstStyle/>
            <a:p>
              <a:pPr>
                <a:defRPr/>
              </a:pPr>
              <a:endParaRPr lang="en-GB"/>
            </a:p>
          </p:txBody>
        </p:sp>
        <p:sp>
          <p:nvSpPr>
            <p:cNvPr id="18451" name="Text Box 21"/>
            <p:cNvSpPr txBox="1">
              <a:spLocks noChangeArrowheads="1"/>
            </p:cNvSpPr>
            <p:nvPr/>
          </p:nvSpPr>
          <p:spPr bwMode="auto">
            <a:xfrm>
              <a:off x="4010" y="1584"/>
              <a:ext cx="503" cy="252"/>
            </a:xfrm>
            <a:prstGeom prst="rect">
              <a:avLst/>
            </a:prstGeom>
            <a:noFill/>
            <a:ln w="12700">
              <a:noFill/>
              <a:miter lim="800000"/>
              <a:headEnd/>
              <a:tailEnd/>
            </a:ln>
          </p:spPr>
          <p:txBody>
            <a:bodyPr wrap="none">
              <a:spAutoFit/>
            </a:bodyPr>
            <a:lstStyle/>
            <a:p>
              <a:r>
                <a:rPr lang="en-GB" sz="2000">
                  <a:effectLst/>
                </a:rPr>
                <a:t>FcgR</a:t>
              </a:r>
              <a:endParaRPr lang="en-GB">
                <a:effectLst/>
              </a:endParaRPr>
            </a:p>
          </p:txBody>
        </p:sp>
        <p:sp>
          <p:nvSpPr>
            <p:cNvPr id="18452" name="Text Box 22"/>
            <p:cNvSpPr txBox="1">
              <a:spLocks noChangeArrowheads="1"/>
            </p:cNvSpPr>
            <p:nvPr/>
          </p:nvSpPr>
          <p:spPr bwMode="auto">
            <a:xfrm>
              <a:off x="4512" y="1104"/>
              <a:ext cx="929" cy="288"/>
            </a:xfrm>
            <a:prstGeom prst="rect">
              <a:avLst/>
            </a:prstGeom>
            <a:noFill/>
            <a:ln w="12700">
              <a:noFill/>
              <a:miter lim="800000"/>
              <a:headEnd/>
              <a:tailEnd/>
            </a:ln>
          </p:spPr>
          <p:txBody>
            <a:bodyPr wrap="none">
              <a:spAutoFit/>
            </a:bodyPr>
            <a:lstStyle/>
            <a:p>
              <a:r>
                <a:rPr lang="en-GB">
                  <a:effectLst/>
                </a:rPr>
                <a:t>Killer Cell</a:t>
              </a:r>
            </a:p>
          </p:txBody>
        </p:sp>
        <p:sp>
          <p:nvSpPr>
            <p:cNvPr id="25621" name="Line 23"/>
            <p:cNvSpPr>
              <a:spLocks noChangeShapeType="1"/>
            </p:cNvSpPr>
            <p:nvPr/>
          </p:nvSpPr>
          <p:spPr bwMode="auto">
            <a:xfrm>
              <a:off x="4464" y="1728"/>
              <a:ext cx="240" cy="240"/>
            </a:xfrm>
            <a:prstGeom prst="line">
              <a:avLst/>
            </a:prstGeom>
            <a:noFill/>
            <a:ln w="12700">
              <a:solidFill>
                <a:schemeClr val="tx1"/>
              </a:solidFill>
              <a:round/>
              <a:headEnd/>
              <a:tailEnd/>
            </a:ln>
          </p:spPr>
          <p:txBody>
            <a:bodyPr wrap="none" anchor="ctr"/>
            <a:lstStyle/>
            <a:p>
              <a:pPr>
                <a:defRPr/>
              </a:pPr>
              <a:endParaRPr lang="en-GB"/>
            </a:p>
          </p:txBody>
        </p:sp>
      </p:grpSp>
      <p:grpSp>
        <p:nvGrpSpPr>
          <p:cNvPr id="18441" name="Group 31"/>
          <p:cNvGrpSpPr>
            <a:grpSpLocks/>
          </p:cNvGrpSpPr>
          <p:nvPr/>
        </p:nvGrpSpPr>
        <p:grpSpPr bwMode="auto">
          <a:xfrm>
            <a:off x="6350000" y="3581400"/>
            <a:ext cx="2620963" cy="914400"/>
            <a:chOff x="4000" y="2256"/>
            <a:chExt cx="1651" cy="576"/>
          </a:xfrm>
        </p:grpSpPr>
        <p:sp>
          <p:nvSpPr>
            <p:cNvPr id="18445" name="Text Box 10"/>
            <p:cNvSpPr txBox="1">
              <a:spLocks noChangeArrowheads="1"/>
            </p:cNvSpPr>
            <p:nvPr/>
          </p:nvSpPr>
          <p:spPr bwMode="auto">
            <a:xfrm rot="10800000">
              <a:off x="4000" y="2256"/>
              <a:ext cx="399" cy="576"/>
            </a:xfrm>
            <a:prstGeom prst="rect">
              <a:avLst/>
            </a:prstGeom>
            <a:noFill/>
            <a:ln w="12700">
              <a:noFill/>
              <a:miter lim="800000"/>
              <a:headEnd/>
              <a:tailEnd/>
            </a:ln>
          </p:spPr>
          <p:txBody>
            <a:bodyPr>
              <a:spAutoFit/>
            </a:bodyPr>
            <a:lstStyle/>
            <a:p>
              <a:r>
                <a:rPr lang="en-GB" sz="5400">
                  <a:effectLst/>
                </a:rPr>
                <a:t>Y</a:t>
              </a:r>
              <a:endParaRPr lang="en-GB" sz="2000">
                <a:effectLst/>
              </a:endParaRPr>
            </a:p>
          </p:txBody>
        </p:sp>
        <p:sp>
          <p:nvSpPr>
            <p:cNvPr id="18446" name="Text Box 24"/>
            <p:cNvSpPr txBox="1">
              <a:spLocks noChangeArrowheads="1"/>
            </p:cNvSpPr>
            <p:nvPr/>
          </p:nvSpPr>
          <p:spPr bwMode="auto">
            <a:xfrm>
              <a:off x="4502" y="2359"/>
              <a:ext cx="1149" cy="250"/>
            </a:xfrm>
            <a:prstGeom prst="rect">
              <a:avLst/>
            </a:prstGeom>
            <a:noFill/>
            <a:ln w="12700">
              <a:noFill/>
              <a:miter lim="800000"/>
              <a:headEnd/>
              <a:tailEnd/>
            </a:ln>
          </p:spPr>
          <p:txBody>
            <a:bodyPr wrap="none">
              <a:spAutoFit/>
            </a:bodyPr>
            <a:lstStyle/>
            <a:p>
              <a:r>
                <a:rPr lang="en-GB" sz="2000">
                  <a:effectLst/>
                </a:rPr>
                <a:t>AutoAb/AlloAb</a:t>
              </a:r>
              <a:endParaRPr lang="en-GB">
                <a:effectLst/>
              </a:endParaRPr>
            </a:p>
          </p:txBody>
        </p:sp>
        <p:sp>
          <p:nvSpPr>
            <p:cNvPr id="25615" name="Line 25"/>
            <p:cNvSpPr>
              <a:spLocks noChangeShapeType="1"/>
            </p:cNvSpPr>
            <p:nvPr/>
          </p:nvSpPr>
          <p:spPr bwMode="auto">
            <a:xfrm>
              <a:off x="4272" y="2496"/>
              <a:ext cx="288" cy="0"/>
            </a:xfrm>
            <a:prstGeom prst="line">
              <a:avLst/>
            </a:prstGeom>
            <a:noFill/>
            <a:ln w="12700">
              <a:solidFill>
                <a:schemeClr val="tx1"/>
              </a:solidFill>
              <a:round/>
              <a:headEnd/>
              <a:tailEnd/>
            </a:ln>
          </p:spPr>
          <p:txBody>
            <a:bodyPr wrap="none" anchor="ctr"/>
            <a:lstStyle/>
            <a:p>
              <a:pPr>
                <a:defRPr/>
              </a:pPr>
              <a:endParaRPr lang="en-GB"/>
            </a:p>
          </p:txBody>
        </p:sp>
      </p:grpSp>
      <p:grpSp>
        <p:nvGrpSpPr>
          <p:cNvPr id="18442" name="Group 30"/>
          <p:cNvGrpSpPr>
            <a:grpSpLocks/>
          </p:cNvGrpSpPr>
          <p:nvPr/>
        </p:nvGrpSpPr>
        <p:grpSpPr bwMode="auto">
          <a:xfrm>
            <a:off x="4267200" y="4114800"/>
            <a:ext cx="2209800" cy="396875"/>
            <a:chOff x="2688" y="2592"/>
            <a:chExt cx="1392" cy="250"/>
          </a:xfrm>
        </p:grpSpPr>
        <p:sp>
          <p:nvSpPr>
            <p:cNvPr id="18443" name="Text Box 26"/>
            <p:cNvSpPr txBox="1">
              <a:spLocks noChangeArrowheads="1"/>
            </p:cNvSpPr>
            <p:nvPr/>
          </p:nvSpPr>
          <p:spPr bwMode="auto">
            <a:xfrm>
              <a:off x="2688" y="2592"/>
              <a:ext cx="1149" cy="250"/>
            </a:xfrm>
            <a:prstGeom prst="rect">
              <a:avLst/>
            </a:prstGeom>
            <a:noFill/>
            <a:ln w="12700">
              <a:noFill/>
              <a:miter lim="800000"/>
              <a:headEnd/>
              <a:tailEnd/>
            </a:ln>
          </p:spPr>
          <p:txBody>
            <a:bodyPr wrap="none">
              <a:spAutoFit/>
            </a:bodyPr>
            <a:lstStyle/>
            <a:p>
              <a:r>
                <a:rPr lang="en-GB" sz="2000">
                  <a:effectLst/>
                </a:rPr>
                <a:t>AutoAg/AlloAg</a:t>
              </a:r>
            </a:p>
          </p:txBody>
        </p:sp>
        <p:sp>
          <p:nvSpPr>
            <p:cNvPr id="25612" name="Line 27"/>
            <p:cNvSpPr>
              <a:spLocks noChangeShapeType="1"/>
            </p:cNvSpPr>
            <p:nvPr/>
          </p:nvSpPr>
          <p:spPr bwMode="auto">
            <a:xfrm>
              <a:off x="3792" y="2736"/>
              <a:ext cx="288" cy="0"/>
            </a:xfrm>
            <a:prstGeom prst="line">
              <a:avLst/>
            </a:prstGeom>
            <a:noFill/>
            <a:ln w="12700">
              <a:solidFill>
                <a:schemeClr val="tx1"/>
              </a:solidFill>
              <a:round/>
              <a:headEnd/>
              <a:tailEnd/>
            </a:ln>
          </p:spPr>
          <p:txBody>
            <a:bodyPr wrap="none" anchor="ctr"/>
            <a:lstStyle/>
            <a:p>
              <a:pPr>
                <a:defRPr/>
              </a:pPr>
              <a:endParaRPr lang="en-GB"/>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143000" y="142875"/>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r>
              <a:rPr lang="en-GB" sz="3600">
                <a:solidFill>
                  <a:schemeClr val="tx2"/>
                </a:solidFill>
                <a:effectLst/>
                <a:latin typeface="Times New Roman" pitchFamily="18" charset="0"/>
              </a:rPr>
              <a:t>Type II</a:t>
            </a:r>
            <a:r>
              <a:rPr lang="en-GB" sz="4400">
                <a:solidFill>
                  <a:schemeClr val="tx2"/>
                </a:solidFill>
                <a:effectLst/>
                <a:latin typeface="Times New Roman" pitchFamily="18" charset="0"/>
              </a:rPr>
              <a:t/>
            </a:r>
            <a:br>
              <a:rPr lang="en-GB" sz="4400">
                <a:solidFill>
                  <a:schemeClr val="tx2"/>
                </a:solidFill>
                <a:effectLst/>
                <a:latin typeface="Times New Roman" pitchFamily="18" charset="0"/>
              </a:rPr>
            </a:br>
            <a:r>
              <a:rPr lang="en-GB" sz="3600">
                <a:solidFill>
                  <a:schemeClr val="tx2"/>
                </a:solidFill>
                <a:effectLst/>
                <a:latin typeface="Times New Roman" pitchFamily="18" charset="0"/>
              </a:rPr>
              <a:t>Antibody-Dependent Hypersensitivity</a:t>
            </a:r>
          </a:p>
        </p:txBody>
      </p:sp>
      <p:sp>
        <p:nvSpPr>
          <p:cNvPr id="19459" name="Rectangle 3"/>
          <p:cNvSpPr>
            <a:spLocks noChangeArrowheads="1"/>
          </p:cNvSpPr>
          <p:nvPr/>
        </p:nvSpPr>
        <p:spPr bwMode="auto">
          <a:xfrm>
            <a:off x="457200" y="1773238"/>
            <a:ext cx="8305800" cy="4114800"/>
          </a:xfrm>
          <a:prstGeom prst="rect">
            <a:avLst/>
          </a:prstGeom>
          <a:noFill/>
          <a:ln w="12700">
            <a:noFill/>
            <a:miter lim="800000"/>
            <a:headEnd/>
            <a:tailEnd/>
          </a:ln>
        </p:spPr>
        <p:txBody>
          <a:bodyPr lIns="90488" tIns="44450" rIns="90488" bIns="44450"/>
          <a:lstStyle/>
          <a:p>
            <a:pPr marL="342900" indent="-342900">
              <a:spcBef>
                <a:spcPct val="20000"/>
              </a:spcBef>
              <a:buClr>
                <a:schemeClr val="hlink"/>
              </a:buClr>
              <a:buSzPct val="75000"/>
              <a:buFont typeface="Monotype Sorts" pitchFamily="2" charset="2"/>
              <a:buNone/>
            </a:pPr>
            <a:r>
              <a:rPr lang="en-GB" sz="3200" u="sng">
                <a:solidFill>
                  <a:srgbClr val="FFFFFF"/>
                </a:solidFill>
                <a:effectLst/>
                <a:latin typeface="Times New Roman" pitchFamily="18" charset="0"/>
              </a:rPr>
              <a:t>Tests for Ab-Dependent Hypersensitivity</a:t>
            </a:r>
          </a:p>
          <a:p>
            <a:pPr marL="342900" indent="-342900">
              <a:spcBef>
                <a:spcPct val="20000"/>
              </a:spcBef>
              <a:buClr>
                <a:schemeClr val="hlink"/>
              </a:buClr>
              <a:buSzPct val="75000"/>
              <a:buFont typeface="Monotype Sorts" pitchFamily="2" charset="2"/>
              <a:buChar char="ä"/>
            </a:pPr>
            <a:r>
              <a:rPr lang="en-GB" sz="3200">
                <a:solidFill>
                  <a:srgbClr val="FFFFFF"/>
                </a:solidFill>
                <a:effectLst/>
                <a:latin typeface="Times New Roman" pitchFamily="18" charset="0"/>
              </a:rPr>
              <a:t>Test for specific autoantibodies</a:t>
            </a:r>
          </a:p>
          <a:p>
            <a:pPr marL="742950" lvl="1" indent="-285750">
              <a:spcBef>
                <a:spcPct val="20000"/>
              </a:spcBef>
              <a:buClr>
                <a:schemeClr val="hlink"/>
              </a:buClr>
              <a:buSzPct val="75000"/>
              <a:buFont typeface="Monotype Sorts" pitchFamily="2" charset="2"/>
              <a:buChar char="ä"/>
            </a:pPr>
            <a:r>
              <a:rPr lang="en-GB" sz="2800">
                <a:solidFill>
                  <a:srgbClr val="FFFFFF"/>
                </a:solidFill>
                <a:effectLst/>
                <a:latin typeface="Times New Roman" pitchFamily="18" charset="0"/>
              </a:rPr>
              <a:t>Immunofluorescence</a:t>
            </a:r>
          </a:p>
          <a:p>
            <a:pPr marL="742950" lvl="1" indent="-285750">
              <a:spcBef>
                <a:spcPct val="20000"/>
              </a:spcBef>
              <a:buClr>
                <a:schemeClr val="hlink"/>
              </a:buClr>
              <a:buSzPct val="75000"/>
              <a:buFont typeface="Monotype Sorts" pitchFamily="2" charset="2"/>
              <a:buChar char="ä"/>
            </a:pPr>
            <a:r>
              <a:rPr lang="en-GB" sz="2800">
                <a:solidFill>
                  <a:srgbClr val="FFFFFF"/>
                </a:solidFill>
                <a:effectLst/>
                <a:latin typeface="Times New Roman" pitchFamily="18" charset="0"/>
              </a:rPr>
              <a:t>ELISA eg anti-CCP Abs for Rheumatoid arthritis</a:t>
            </a:r>
          </a:p>
        </p:txBody>
      </p:sp>
      <p:pic>
        <p:nvPicPr>
          <p:cNvPr id="19460" name="Picture 8" descr="00-0733  feizi 3 "/>
          <p:cNvPicPr>
            <a:picLocks noChangeAspect="1" noChangeArrowheads="1"/>
          </p:cNvPicPr>
          <p:nvPr/>
        </p:nvPicPr>
        <p:blipFill>
          <a:blip r:embed="rId3" cstate="print"/>
          <a:srcRect/>
          <a:stretch>
            <a:fillRect/>
          </a:stretch>
        </p:blipFill>
        <p:spPr bwMode="auto">
          <a:xfrm>
            <a:off x="927100" y="4041775"/>
            <a:ext cx="2801938" cy="1979613"/>
          </a:xfrm>
          <a:prstGeom prst="rect">
            <a:avLst/>
          </a:prstGeom>
          <a:noFill/>
          <a:ln w="9525">
            <a:noFill/>
            <a:miter lim="800000"/>
            <a:headEnd/>
            <a:tailEnd/>
          </a:ln>
        </p:spPr>
      </p:pic>
      <p:pic>
        <p:nvPicPr>
          <p:cNvPr id="19461" name="Picture 9" descr="00-0733 Feizi 4 "/>
          <p:cNvPicPr>
            <a:picLocks noChangeAspect="1" noChangeArrowheads="1"/>
          </p:cNvPicPr>
          <p:nvPr/>
        </p:nvPicPr>
        <p:blipFill>
          <a:blip r:embed="rId4" cstate="print"/>
          <a:srcRect/>
          <a:stretch>
            <a:fillRect/>
          </a:stretch>
        </p:blipFill>
        <p:spPr bwMode="auto">
          <a:xfrm>
            <a:off x="5319713" y="4035425"/>
            <a:ext cx="2924175" cy="1962150"/>
          </a:xfrm>
          <a:prstGeom prst="rect">
            <a:avLst/>
          </a:prstGeom>
          <a:noFill/>
          <a:ln w="9525">
            <a:noFill/>
            <a:miter lim="800000"/>
            <a:headEnd/>
            <a:tailEnd/>
          </a:ln>
        </p:spPr>
      </p:pic>
      <p:sp>
        <p:nvSpPr>
          <p:cNvPr id="19462" name="Text Box 10"/>
          <p:cNvSpPr txBox="1">
            <a:spLocks noChangeArrowheads="1"/>
          </p:cNvSpPr>
          <p:nvPr/>
        </p:nvSpPr>
        <p:spPr bwMode="auto">
          <a:xfrm>
            <a:off x="1271588" y="5981700"/>
            <a:ext cx="2278062" cy="831850"/>
          </a:xfrm>
          <a:prstGeom prst="rect">
            <a:avLst/>
          </a:prstGeom>
          <a:noFill/>
          <a:ln w="12700">
            <a:noFill/>
            <a:miter lim="800000"/>
            <a:headEnd/>
            <a:tailEnd/>
          </a:ln>
        </p:spPr>
        <p:txBody>
          <a:bodyPr>
            <a:spAutoFit/>
          </a:bodyPr>
          <a:lstStyle/>
          <a:p>
            <a:pPr algn="ctr"/>
            <a:r>
              <a:rPr lang="en-GB" sz="1600">
                <a:effectLst/>
              </a:rPr>
              <a:t>Pemphigus</a:t>
            </a:r>
          </a:p>
          <a:p>
            <a:pPr algn="ctr"/>
            <a:r>
              <a:rPr lang="en-GB" sz="1600">
                <a:effectLst/>
              </a:rPr>
              <a:t>Ab –Intercellular cement</a:t>
            </a:r>
          </a:p>
        </p:txBody>
      </p:sp>
      <p:sp>
        <p:nvSpPr>
          <p:cNvPr id="19463" name="Text Box 11"/>
          <p:cNvSpPr txBox="1">
            <a:spLocks noChangeArrowheads="1"/>
          </p:cNvSpPr>
          <p:nvPr/>
        </p:nvSpPr>
        <p:spPr bwMode="auto">
          <a:xfrm>
            <a:off x="5619750" y="5981700"/>
            <a:ext cx="2378075" cy="831850"/>
          </a:xfrm>
          <a:prstGeom prst="rect">
            <a:avLst/>
          </a:prstGeom>
          <a:noFill/>
          <a:ln w="12700">
            <a:noFill/>
            <a:miter lim="800000"/>
            <a:headEnd/>
            <a:tailEnd/>
          </a:ln>
        </p:spPr>
        <p:txBody>
          <a:bodyPr>
            <a:spAutoFit/>
          </a:bodyPr>
          <a:lstStyle/>
          <a:p>
            <a:pPr algn="ctr"/>
            <a:r>
              <a:rPr lang="en-GB" sz="1600">
                <a:effectLst/>
              </a:rPr>
              <a:t>Pemphigoid</a:t>
            </a:r>
          </a:p>
          <a:p>
            <a:pPr algn="ctr"/>
            <a:r>
              <a:rPr lang="en-GB" sz="1600">
                <a:effectLst/>
              </a:rPr>
              <a:t>Ab- basement membrane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143000" y="142875"/>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r>
              <a:rPr lang="en-GB" sz="3600">
                <a:solidFill>
                  <a:schemeClr val="tx2"/>
                </a:solidFill>
                <a:effectLst/>
                <a:latin typeface="Times New Roman" pitchFamily="18" charset="0"/>
              </a:rPr>
              <a:t>Type II</a:t>
            </a:r>
            <a:r>
              <a:rPr lang="en-GB" sz="4400">
                <a:solidFill>
                  <a:schemeClr val="tx2"/>
                </a:solidFill>
                <a:effectLst/>
                <a:latin typeface="Times New Roman" pitchFamily="18" charset="0"/>
              </a:rPr>
              <a:t/>
            </a:r>
            <a:br>
              <a:rPr lang="en-GB" sz="4400">
                <a:solidFill>
                  <a:schemeClr val="tx2"/>
                </a:solidFill>
                <a:effectLst/>
                <a:latin typeface="Times New Roman" pitchFamily="18" charset="0"/>
              </a:rPr>
            </a:br>
            <a:r>
              <a:rPr lang="en-GB" sz="3600">
                <a:solidFill>
                  <a:schemeClr val="tx2"/>
                </a:solidFill>
                <a:effectLst/>
                <a:latin typeface="Times New Roman" pitchFamily="18" charset="0"/>
              </a:rPr>
              <a:t>Antibody-Dependent Hypersensitivity</a:t>
            </a:r>
          </a:p>
        </p:txBody>
      </p:sp>
      <p:sp>
        <p:nvSpPr>
          <p:cNvPr id="20483" name="Rectangle 3"/>
          <p:cNvSpPr>
            <a:spLocks noChangeArrowheads="1"/>
          </p:cNvSpPr>
          <p:nvPr/>
        </p:nvSpPr>
        <p:spPr bwMode="auto">
          <a:xfrm>
            <a:off x="457200" y="1981200"/>
            <a:ext cx="8305800" cy="4114800"/>
          </a:xfrm>
          <a:prstGeom prst="rect">
            <a:avLst/>
          </a:prstGeom>
          <a:noFill/>
          <a:ln w="12700">
            <a:noFill/>
            <a:miter lim="800000"/>
            <a:headEnd/>
            <a:tailEnd/>
          </a:ln>
        </p:spPr>
        <p:txBody>
          <a:bodyPr lIns="90488" tIns="44450" rIns="90488" bIns="44450"/>
          <a:lstStyle/>
          <a:p>
            <a:pPr marL="342900" indent="-342900">
              <a:spcBef>
                <a:spcPct val="20000"/>
              </a:spcBef>
              <a:buClr>
                <a:schemeClr val="hlink"/>
              </a:buClr>
              <a:buSzPct val="75000"/>
              <a:buFont typeface="Monotype Sorts" pitchFamily="2" charset="2"/>
              <a:buNone/>
            </a:pPr>
            <a:r>
              <a:rPr lang="en-GB" sz="3200" u="sng">
                <a:solidFill>
                  <a:srgbClr val="FFFFFF"/>
                </a:solidFill>
                <a:effectLst/>
                <a:latin typeface="Times New Roman" pitchFamily="18" charset="0"/>
              </a:rPr>
              <a:t>Treatments for Ab-Dependent Hypersensitivity</a:t>
            </a:r>
          </a:p>
          <a:p>
            <a:pPr marL="342900" indent="-342900">
              <a:spcBef>
                <a:spcPct val="20000"/>
              </a:spcBef>
              <a:buClr>
                <a:schemeClr val="hlink"/>
              </a:buClr>
              <a:buSzPct val="75000"/>
              <a:buFont typeface="Monotype Sorts" pitchFamily="2" charset="2"/>
              <a:buChar char="ä"/>
            </a:pPr>
            <a:r>
              <a:rPr lang="en-GB" sz="3200">
                <a:solidFill>
                  <a:srgbClr val="FFFFFF"/>
                </a:solidFill>
                <a:effectLst/>
                <a:latin typeface="Times New Roman" pitchFamily="18" charset="0"/>
              </a:rPr>
              <a:t>Immunosuppressants - steroids/cyclophosphamide</a:t>
            </a:r>
          </a:p>
          <a:p>
            <a:pPr marL="342900" indent="-342900">
              <a:spcBef>
                <a:spcPct val="20000"/>
              </a:spcBef>
              <a:buClr>
                <a:schemeClr val="hlink"/>
              </a:buClr>
              <a:buSzPct val="75000"/>
              <a:buFont typeface="Monotype Sorts" pitchFamily="2" charset="2"/>
              <a:buChar char="ä"/>
            </a:pPr>
            <a:r>
              <a:rPr lang="en-GB" sz="3200">
                <a:solidFill>
                  <a:srgbClr val="FFFFFF"/>
                </a:solidFill>
                <a:effectLst/>
                <a:latin typeface="Times New Roman" pitchFamily="18" charset="0"/>
              </a:rPr>
              <a:t>Plasma exchange</a:t>
            </a:r>
          </a:p>
          <a:p>
            <a:pPr marL="342900" indent="-342900">
              <a:spcBef>
                <a:spcPct val="20000"/>
              </a:spcBef>
              <a:buClr>
                <a:schemeClr val="hlink"/>
              </a:buClr>
              <a:buSzPct val="75000"/>
              <a:buFont typeface="Monotype Sorts" pitchFamily="2" charset="2"/>
              <a:buChar char="ä"/>
            </a:pPr>
            <a:r>
              <a:rPr lang="en-GB" sz="3200">
                <a:solidFill>
                  <a:srgbClr val="FFFFFF"/>
                </a:solidFill>
                <a:effectLst/>
                <a:latin typeface="Times New Roman" pitchFamily="18" charset="0"/>
              </a:rPr>
              <a:t>Splenectomy </a:t>
            </a:r>
            <a:r>
              <a:rPr lang="en-GB" sz="2800">
                <a:solidFill>
                  <a:srgbClr val="FFFFFF"/>
                </a:solidFill>
                <a:effectLst/>
                <a:latin typeface="Times New Roman" pitchFamily="18" charset="0"/>
              </a:rPr>
              <a:t>(for autoimmune thrombocytopenia)</a:t>
            </a:r>
            <a:endParaRPr lang="en-GB" sz="3200">
              <a:solidFill>
                <a:srgbClr val="FFFFFF"/>
              </a:solidFill>
              <a:effectLst/>
              <a:latin typeface="Times New Roman" pitchFamily="18" charset="0"/>
            </a:endParaRPr>
          </a:p>
          <a:p>
            <a:pPr marL="342900" indent="-342900">
              <a:spcBef>
                <a:spcPct val="20000"/>
              </a:spcBef>
              <a:buClr>
                <a:schemeClr val="hlink"/>
              </a:buClr>
              <a:buSzPct val="75000"/>
              <a:buFont typeface="Monotype Sorts" pitchFamily="2" charset="2"/>
              <a:buChar char="ä"/>
            </a:pPr>
            <a:r>
              <a:rPr lang="en-GB" sz="3200">
                <a:solidFill>
                  <a:srgbClr val="FFFFFF"/>
                </a:solidFill>
                <a:effectLst/>
                <a:latin typeface="Times New Roman" pitchFamily="18" charset="0"/>
              </a:rPr>
              <a:t>A</a:t>
            </a:r>
            <a:r>
              <a:rPr lang="en-GB" sz="2800">
                <a:solidFill>
                  <a:srgbClr val="FFFFFF"/>
                </a:solidFill>
                <a:effectLst/>
                <a:latin typeface="Times New Roman" pitchFamily="18" charset="0"/>
              </a:rPr>
              <a:t>nti-D (Rh) to deplete foetal RBCs in rhesus disease</a:t>
            </a:r>
            <a:endParaRPr lang="en-GB" sz="3200">
              <a:solidFill>
                <a:srgbClr val="FFFFFF"/>
              </a:solidFill>
              <a:effectLst/>
              <a:latin typeface="Times New Roman" pitchFamily="18" charset="0"/>
            </a:endParaRPr>
          </a:p>
          <a:p>
            <a:pPr marL="342900" indent="-342900">
              <a:spcBef>
                <a:spcPct val="20000"/>
              </a:spcBef>
              <a:buClr>
                <a:schemeClr val="hlink"/>
              </a:buClr>
              <a:buSzPct val="75000"/>
              <a:buFont typeface="Monotype Sorts" pitchFamily="2" charset="2"/>
              <a:buChar char="ä"/>
            </a:pPr>
            <a:endParaRPr lang="en-GB" sz="2800">
              <a:solidFill>
                <a:srgbClr val="FFFFFF"/>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142875"/>
            <a:ext cx="7772400" cy="1143000"/>
          </a:xfrm>
        </p:spPr>
        <p:txBody>
          <a:bodyPr/>
          <a:lstStyle/>
          <a:p>
            <a:pPr>
              <a:defRPr/>
            </a:pPr>
            <a:r>
              <a:rPr lang="en-GB" dirty="0" smtClean="0"/>
              <a:t>Type III    Immune Complex</a:t>
            </a:r>
            <a:br>
              <a:rPr lang="en-GB" dirty="0" smtClean="0"/>
            </a:br>
            <a:r>
              <a:rPr lang="en-GB" dirty="0" smtClean="0"/>
              <a:t>           Mediated Hypersensitivity</a:t>
            </a:r>
          </a:p>
        </p:txBody>
      </p:sp>
      <p:sp>
        <p:nvSpPr>
          <p:cNvPr id="21507" name="Rectangle 3"/>
          <p:cNvSpPr>
            <a:spLocks noGrp="1" noChangeArrowheads="1"/>
          </p:cNvSpPr>
          <p:nvPr>
            <p:ph type="body" idx="1"/>
          </p:nvPr>
        </p:nvSpPr>
        <p:spPr>
          <a:xfrm>
            <a:off x="457200" y="1981200"/>
            <a:ext cx="8305800" cy="4114800"/>
          </a:xfrm>
        </p:spPr>
        <p:txBody>
          <a:bodyPr/>
          <a:lstStyle/>
          <a:p>
            <a:r>
              <a:rPr lang="en-GB" smtClean="0">
                <a:effectLst/>
              </a:rPr>
              <a:t>Formation of Antigen-Antibody complexes in blood</a:t>
            </a:r>
          </a:p>
          <a:p>
            <a:r>
              <a:rPr lang="en-GB" smtClean="0">
                <a:effectLst/>
              </a:rPr>
              <a:t>Deposition of complexes in a tissue</a:t>
            </a:r>
          </a:p>
          <a:p>
            <a:r>
              <a:rPr lang="en-GB" smtClean="0">
                <a:effectLst/>
              </a:rPr>
              <a:t>Complement &amp; cell recruitment/activation</a:t>
            </a:r>
          </a:p>
          <a:p>
            <a:r>
              <a:rPr lang="en-GB" smtClean="0">
                <a:effectLst/>
              </a:rPr>
              <a:t>Activation of other cascades eg clotting</a:t>
            </a:r>
          </a:p>
          <a:p>
            <a:r>
              <a:rPr lang="en-GB" smtClean="0">
                <a:effectLst/>
              </a:rPr>
              <a:t>Tissue damage (vasculitis)</a:t>
            </a:r>
          </a:p>
          <a:p>
            <a:pPr lvl="1"/>
            <a:r>
              <a:rPr lang="en-GB" smtClean="0">
                <a:effectLst/>
              </a:rPr>
              <a:t>Systemic lupus erythematosus (SLE)</a:t>
            </a:r>
          </a:p>
          <a:p>
            <a:pPr lvl="1"/>
            <a:r>
              <a:rPr lang="en-GB" smtClean="0">
                <a:effectLst/>
              </a:rPr>
              <a:t>Vasculitides (Poly Arteritis Nodosum, many different types)</a:t>
            </a:r>
          </a:p>
          <a:p>
            <a:pPr lvl="1"/>
            <a:endParaRPr lang="en-GB" smtClean="0">
              <a:effectLs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143000" y="142875"/>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r>
              <a:rPr lang="en-GB" sz="4400">
                <a:solidFill>
                  <a:schemeClr val="tx2"/>
                </a:solidFill>
                <a:effectLst/>
                <a:latin typeface="Times New Roman" pitchFamily="18" charset="0"/>
              </a:rPr>
              <a:t>Type III    Immune Complex</a:t>
            </a:r>
            <a:br>
              <a:rPr lang="en-GB" sz="4400">
                <a:solidFill>
                  <a:schemeClr val="tx2"/>
                </a:solidFill>
                <a:effectLst/>
                <a:latin typeface="Times New Roman" pitchFamily="18" charset="0"/>
              </a:rPr>
            </a:br>
            <a:r>
              <a:rPr lang="en-GB" sz="4400">
                <a:solidFill>
                  <a:schemeClr val="tx2"/>
                </a:solidFill>
                <a:effectLst/>
                <a:latin typeface="Times New Roman" pitchFamily="18" charset="0"/>
              </a:rPr>
              <a:t>           Mediated Hypersensitivity</a:t>
            </a:r>
          </a:p>
        </p:txBody>
      </p:sp>
      <p:grpSp>
        <p:nvGrpSpPr>
          <p:cNvPr id="22531" name="Group 3"/>
          <p:cNvGrpSpPr>
            <a:grpSpLocks/>
          </p:cNvGrpSpPr>
          <p:nvPr/>
        </p:nvGrpSpPr>
        <p:grpSpPr bwMode="auto">
          <a:xfrm>
            <a:off x="1482725" y="1700213"/>
            <a:ext cx="762000" cy="838200"/>
            <a:chOff x="576" y="1344"/>
            <a:chExt cx="480" cy="528"/>
          </a:xfrm>
        </p:grpSpPr>
        <p:grpSp>
          <p:nvGrpSpPr>
            <p:cNvPr id="22591" name="Group 4"/>
            <p:cNvGrpSpPr>
              <a:grpSpLocks/>
            </p:cNvGrpSpPr>
            <p:nvPr/>
          </p:nvGrpSpPr>
          <p:grpSpPr bwMode="auto">
            <a:xfrm>
              <a:off x="576" y="1344"/>
              <a:ext cx="480" cy="528"/>
              <a:chOff x="480" y="1968"/>
              <a:chExt cx="480" cy="528"/>
            </a:xfrm>
          </p:grpSpPr>
          <p:sp>
            <p:nvSpPr>
              <p:cNvPr id="29701" name="Text Box 5"/>
              <p:cNvSpPr txBox="1">
                <a:spLocks noChangeArrowheads="1"/>
              </p:cNvSpPr>
              <p:nvPr/>
            </p:nvSpPr>
            <p:spPr bwMode="auto">
              <a:xfrm>
                <a:off x="576" y="2208"/>
                <a:ext cx="192" cy="288"/>
              </a:xfrm>
              <a:prstGeom prst="rect">
                <a:avLst/>
              </a:prstGeom>
              <a:noFill/>
              <a:ln w="12700">
                <a:noFill/>
                <a:miter lim="800000"/>
                <a:headEnd/>
                <a:tailEnd/>
              </a:ln>
              <a:effectLst/>
            </p:spPr>
            <p:txBody>
              <a:bodyPr>
                <a:spAutoFit/>
              </a:bodyPr>
              <a:lstStyle/>
              <a:p>
                <a:pPr>
                  <a:defRPr/>
                </a:pPr>
                <a:r>
                  <a:rPr lang="en-GB">
                    <a:effectLst>
                      <a:outerShdw blurRad="38100" dist="38100" dir="2700000" algn="tl">
                        <a:srgbClr val="000000"/>
                      </a:outerShdw>
                    </a:effectLst>
                  </a:rPr>
                  <a:t>Y</a:t>
                </a:r>
              </a:p>
            </p:txBody>
          </p:sp>
          <p:sp>
            <p:nvSpPr>
              <p:cNvPr id="29702" name="Rectangle 6"/>
              <p:cNvSpPr>
                <a:spLocks noChangeArrowheads="1"/>
              </p:cNvSpPr>
              <p:nvPr/>
            </p:nvSpPr>
            <p:spPr bwMode="auto">
              <a:xfrm rot="13916448">
                <a:off x="694" y="1994"/>
                <a:ext cx="244" cy="288"/>
              </a:xfrm>
              <a:prstGeom prst="rect">
                <a:avLst/>
              </a:prstGeom>
              <a:noFill/>
              <a:ln w="12700">
                <a:noFill/>
                <a:miter lim="800000"/>
                <a:headEnd/>
                <a:tailEnd/>
              </a:ln>
              <a:effectLst/>
            </p:spPr>
            <p:txBody>
              <a:bodyPr wrap="none">
                <a:spAutoFit/>
              </a:bodyPr>
              <a:lstStyle/>
              <a:p>
                <a:pPr>
                  <a:defRPr/>
                </a:pPr>
                <a:r>
                  <a:rPr lang="en-GB">
                    <a:effectLst>
                      <a:outerShdw blurRad="38100" dist="38100" dir="2700000" algn="tl">
                        <a:srgbClr val="000000"/>
                      </a:outerShdw>
                    </a:effectLst>
                  </a:rPr>
                  <a:t>Y</a:t>
                </a:r>
              </a:p>
            </p:txBody>
          </p:sp>
          <p:sp>
            <p:nvSpPr>
              <p:cNvPr id="29703" name="Rectangle 7"/>
              <p:cNvSpPr>
                <a:spLocks noChangeArrowheads="1"/>
              </p:cNvSpPr>
              <p:nvPr/>
            </p:nvSpPr>
            <p:spPr bwMode="auto">
              <a:xfrm rot="29857756">
                <a:off x="480" y="1968"/>
                <a:ext cx="244" cy="288"/>
              </a:xfrm>
              <a:prstGeom prst="rect">
                <a:avLst/>
              </a:prstGeom>
              <a:noFill/>
              <a:ln w="12700">
                <a:noFill/>
                <a:miter lim="800000"/>
                <a:headEnd/>
                <a:tailEnd/>
              </a:ln>
              <a:effectLst/>
            </p:spPr>
            <p:txBody>
              <a:bodyPr>
                <a:spAutoFit/>
              </a:bodyPr>
              <a:lstStyle/>
              <a:p>
                <a:pPr>
                  <a:defRPr/>
                </a:pPr>
                <a:r>
                  <a:rPr lang="en-GB">
                    <a:effectLst>
                      <a:outerShdw blurRad="38100" dist="38100" dir="2700000" algn="tl">
                        <a:srgbClr val="000000"/>
                      </a:outerShdw>
                    </a:effectLst>
                  </a:rPr>
                  <a:t>Y</a:t>
                </a:r>
              </a:p>
            </p:txBody>
          </p:sp>
        </p:grpSp>
        <p:grpSp>
          <p:nvGrpSpPr>
            <p:cNvPr id="22592" name="Group 8"/>
            <p:cNvGrpSpPr>
              <a:grpSpLocks/>
            </p:cNvGrpSpPr>
            <p:nvPr/>
          </p:nvGrpSpPr>
          <p:grpSpPr bwMode="auto">
            <a:xfrm>
              <a:off x="672" y="1488"/>
              <a:ext cx="240" cy="192"/>
              <a:chOff x="672" y="1488"/>
              <a:chExt cx="240" cy="192"/>
            </a:xfrm>
          </p:grpSpPr>
          <p:sp>
            <p:nvSpPr>
              <p:cNvPr id="29705" name="Oval 9"/>
              <p:cNvSpPr>
                <a:spLocks noChangeArrowheads="1"/>
              </p:cNvSpPr>
              <p:nvPr/>
            </p:nvSpPr>
            <p:spPr bwMode="auto">
              <a:xfrm>
                <a:off x="672" y="1584"/>
                <a:ext cx="96" cy="96"/>
              </a:xfrm>
              <a:prstGeom prst="ellipse">
                <a:avLst/>
              </a:prstGeom>
              <a:solidFill>
                <a:srgbClr val="00FF00"/>
              </a:solidFill>
              <a:ln w="12700">
                <a:solidFill>
                  <a:schemeClr val="tx1"/>
                </a:solidFill>
                <a:round/>
                <a:headEnd/>
                <a:tailEnd/>
              </a:ln>
              <a:effectLst/>
            </p:spPr>
            <p:txBody>
              <a:bodyPr wrap="none" anchor="ctr"/>
              <a:lstStyle/>
              <a:p>
                <a:pPr>
                  <a:defRPr/>
                </a:pPr>
                <a:endParaRPr lang="en-GB"/>
              </a:p>
            </p:txBody>
          </p:sp>
          <p:sp>
            <p:nvSpPr>
              <p:cNvPr id="29706" name="Oval 10"/>
              <p:cNvSpPr>
                <a:spLocks noChangeArrowheads="1"/>
              </p:cNvSpPr>
              <p:nvPr/>
            </p:nvSpPr>
            <p:spPr bwMode="auto">
              <a:xfrm>
                <a:off x="768" y="1488"/>
                <a:ext cx="96" cy="96"/>
              </a:xfrm>
              <a:prstGeom prst="ellipse">
                <a:avLst/>
              </a:prstGeom>
              <a:solidFill>
                <a:srgbClr val="00FF00"/>
              </a:solidFill>
              <a:ln w="12700">
                <a:solidFill>
                  <a:schemeClr val="tx1"/>
                </a:solidFill>
                <a:round/>
                <a:headEnd/>
                <a:tailEnd/>
              </a:ln>
              <a:effectLst/>
            </p:spPr>
            <p:txBody>
              <a:bodyPr wrap="none" anchor="ctr"/>
              <a:lstStyle/>
              <a:p>
                <a:pPr>
                  <a:defRPr/>
                </a:pPr>
                <a:endParaRPr lang="en-GB"/>
              </a:p>
            </p:txBody>
          </p:sp>
          <p:sp>
            <p:nvSpPr>
              <p:cNvPr id="29707" name="Oval 11"/>
              <p:cNvSpPr>
                <a:spLocks noChangeArrowheads="1"/>
              </p:cNvSpPr>
              <p:nvPr/>
            </p:nvSpPr>
            <p:spPr bwMode="auto">
              <a:xfrm>
                <a:off x="816" y="1584"/>
                <a:ext cx="96" cy="96"/>
              </a:xfrm>
              <a:prstGeom prst="ellipse">
                <a:avLst/>
              </a:prstGeom>
              <a:solidFill>
                <a:srgbClr val="00FF00"/>
              </a:solidFill>
              <a:ln w="12700">
                <a:solidFill>
                  <a:schemeClr val="tx1"/>
                </a:solidFill>
                <a:round/>
                <a:headEnd/>
                <a:tailEnd/>
              </a:ln>
              <a:effectLst/>
            </p:spPr>
            <p:txBody>
              <a:bodyPr wrap="none" anchor="ctr"/>
              <a:lstStyle/>
              <a:p>
                <a:pPr>
                  <a:defRPr/>
                </a:pPr>
                <a:endParaRPr lang="en-GB"/>
              </a:p>
            </p:txBody>
          </p:sp>
        </p:grpSp>
      </p:grpSp>
      <p:sp>
        <p:nvSpPr>
          <p:cNvPr id="22532" name="Text Box 94"/>
          <p:cNvSpPr txBox="1">
            <a:spLocks noChangeArrowheads="1"/>
          </p:cNvSpPr>
          <p:nvPr/>
        </p:nvSpPr>
        <p:spPr bwMode="auto">
          <a:xfrm>
            <a:off x="277813" y="1784350"/>
            <a:ext cx="1198562" cy="708025"/>
          </a:xfrm>
          <a:prstGeom prst="rect">
            <a:avLst/>
          </a:prstGeom>
          <a:noFill/>
          <a:ln w="12700">
            <a:noFill/>
            <a:miter lim="800000"/>
            <a:headEnd/>
            <a:tailEnd/>
          </a:ln>
        </p:spPr>
        <p:txBody>
          <a:bodyPr wrap="none">
            <a:spAutoFit/>
          </a:bodyPr>
          <a:lstStyle/>
          <a:p>
            <a:r>
              <a:rPr lang="en-GB" sz="2000">
                <a:solidFill>
                  <a:srgbClr val="FFFF00"/>
                </a:solidFill>
                <a:effectLst/>
              </a:rPr>
              <a:t>Immune </a:t>
            </a:r>
          </a:p>
          <a:p>
            <a:r>
              <a:rPr lang="en-GB" sz="2000">
                <a:solidFill>
                  <a:srgbClr val="FFFF00"/>
                </a:solidFill>
                <a:effectLst/>
              </a:rPr>
              <a:t>Complex</a:t>
            </a:r>
          </a:p>
        </p:txBody>
      </p:sp>
      <p:sp>
        <p:nvSpPr>
          <p:cNvPr id="29792" name="Line 96"/>
          <p:cNvSpPr>
            <a:spLocks noChangeShapeType="1"/>
          </p:cNvSpPr>
          <p:nvPr/>
        </p:nvSpPr>
        <p:spPr bwMode="auto">
          <a:xfrm>
            <a:off x="1828800" y="2522538"/>
            <a:ext cx="0" cy="330200"/>
          </a:xfrm>
          <a:prstGeom prst="line">
            <a:avLst/>
          </a:prstGeom>
          <a:noFill/>
          <a:ln w="38100">
            <a:solidFill>
              <a:schemeClr val="tx1"/>
            </a:solidFill>
            <a:round/>
            <a:headEnd/>
            <a:tailEnd type="triangle" w="med" len="med"/>
          </a:ln>
          <a:effectLst/>
        </p:spPr>
        <p:txBody>
          <a:bodyPr/>
          <a:lstStyle/>
          <a:p>
            <a:pPr>
              <a:defRPr/>
            </a:pPr>
            <a:endParaRPr lang="en-GB"/>
          </a:p>
        </p:txBody>
      </p:sp>
      <p:sp>
        <p:nvSpPr>
          <p:cNvPr id="22534" name="Text Box 104"/>
          <p:cNvSpPr txBox="1">
            <a:spLocks noChangeArrowheads="1"/>
          </p:cNvSpPr>
          <p:nvPr/>
        </p:nvSpPr>
        <p:spPr bwMode="auto">
          <a:xfrm>
            <a:off x="369888" y="5305425"/>
            <a:ext cx="2952750" cy="1508125"/>
          </a:xfrm>
          <a:prstGeom prst="rect">
            <a:avLst/>
          </a:prstGeom>
          <a:noFill/>
          <a:ln w="12700">
            <a:solidFill>
              <a:srgbClr val="FFFFFF"/>
            </a:solidFill>
            <a:miter lim="800000"/>
            <a:headEnd/>
            <a:tailEnd/>
          </a:ln>
        </p:spPr>
        <p:txBody>
          <a:bodyPr>
            <a:spAutoFit/>
          </a:bodyPr>
          <a:lstStyle/>
          <a:p>
            <a:r>
              <a:rPr lang="en-GB" sz="2000">
                <a:solidFill>
                  <a:srgbClr val="FFFF00"/>
                </a:solidFill>
                <a:effectLst/>
              </a:rPr>
              <a:t>Vasculitis:</a:t>
            </a:r>
          </a:p>
          <a:p>
            <a:r>
              <a:rPr lang="en-GB" sz="1800">
                <a:solidFill>
                  <a:srgbClr val="FFFF00"/>
                </a:solidFill>
                <a:effectLst/>
              </a:rPr>
              <a:t>Renal (glomerulonephritis) </a:t>
            </a:r>
          </a:p>
          <a:p>
            <a:r>
              <a:rPr lang="en-GB" sz="1800">
                <a:solidFill>
                  <a:srgbClr val="FFFF00"/>
                </a:solidFill>
                <a:effectLst/>
              </a:rPr>
              <a:t>Skin</a:t>
            </a:r>
          </a:p>
          <a:p>
            <a:r>
              <a:rPr lang="en-GB" sz="1800">
                <a:solidFill>
                  <a:srgbClr val="FFFF00"/>
                </a:solidFill>
                <a:effectLst/>
              </a:rPr>
              <a:t>Joints</a:t>
            </a:r>
          </a:p>
          <a:p>
            <a:r>
              <a:rPr lang="en-GB" sz="1800">
                <a:solidFill>
                  <a:srgbClr val="FFFF00"/>
                </a:solidFill>
                <a:effectLst/>
              </a:rPr>
              <a:t>Lung</a:t>
            </a:r>
          </a:p>
        </p:txBody>
      </p:sp>
      <p:grpSp>
        <p:nvGrpSpPr>
          <p:cNvPr id="22535" name="Group 67"/>
          <p:cNvGrpSpPr>
            <a:grpSpLocks/>
          </p:cNvGrpSpPr>
          <p:nvPr/>
        </p:nvGrpSpPr>
        <p:grpSpPr bwMode="auto">
          <a:xfrm>
            <a:off x="727075" y="2852738"/>
            <a:ext cx="2260600" cy="2032000"/>
            <a:chOff x="2286000" y="3598863"/>
            <a:chExt cx="2260600" cy="2032000"/>
          </a:xfrm>
        </p:grpSpPr>
        <p:grpSp>
          <p:nvGrpSpPr>
            <p:cNvPr id="22540" name="Group 40"/>
            <p:cNvGrpSpPr>
              <a:grpSpLocks/>
            </p:cNvGrpSpPr>
            <p:nvPr/>
          </p:nvGrpSpPr>
          <p:grpSpPr bwMode="auto">
            <a:xfrm>
              <a:off x="2286000" y="3598863"/>
              <a:ext cx="1981200" cy="1981200"/>
              <a:chOff x="2448" y="2160"/>
              <a:chExt cx="1248" cy="1248"/>
            </a:xfrm>
          </p:grpSpPr>
          <p:sp>
            <p:nvSpPr>
              <p:cNvPr id="29737" name="Oval 41"/>
              <p:cNvSpPr>
                <a:spLocks noChangeArrowheads="1"/>
              </p:cNvSpPr>
              <p:nvPr/>
            </p:nvSpPr>
            <p:spPr bwMode="auto">
              <a:xfrm>
                <a:off x="2448" y="2208"/>
                <a:ext cx="1248" cy="1200"/>
              </a:xfrm>
              <a:prstGeom prst="ellipse">
                <a:avLst/>
              </a:prstGeom>
              <a:solidFill>
                <a:srgbClr val="FF9933"/>
              </a:solidFill>
              <a:ln w="12700">
                <a:solidFill>
                  <a:schemeClr val="tx1"/>
                </a:solidFill>
                <a:round/>
                <a:headEnd/>
                <a:tailEnd/>
              </a:ln>
              <a:effectLst/>
            </p:spPr>
            <p:txBody>
              <a:bodyPr wrap="none" anchor="ctr"/>
              <a:lstStyle/>
              <a:p>
                <a:pPr>
                  <a:defRPr/>
                </a:pPr>
                <a:endParaRPr lang="en-GB"/>
              </a:p>
            </p:txBody>
          </p:sp>
          <p:grpSp>
            <p:nvGrpSpPr>
              <p:cNvPr id="22578" name="Group 42"/>
              <p:cNvGrpSpPr>
                <a:grpSpLocks/>
              </p:cNvGrpSpPr>
              <p:nvPr/>
            </p:nvGrpSpPr>
            <p:grpSpPr bwMode="auto">
              <a:xfrm>
                <a:off x="2496" y="2160"/>
                <a:ext cx="1152" cy="1248"/>
                <a:chOff x="2496" y="2160"/>
                <a:chExt cx="1152" cy="1248"/>
              </a:xfrm>
            </p:grpSpPr>
            <p:sp>
              <p:nvSpPr>
                <p:cNvPr id="29739" name="Oval 43"/>
                <p:cNvSpPr>
                  <a:spLocks noChangeArrowheads="1"/>
                </p:cNvSpPr>
                <p:nvPr/>
              </p:nvSpPr>
              <p:spPr bwMode="auto">
                <a:xfrm>
                  <a:off x="2736" y="2208"/>
                  <a:ext cx="672" cy="240"/>
                </a:xfrm>
                <a:prstGeom prst="ellipse">
                  <a:avLst/>
                </a:prstGeom>
                <a:solidFill>
                  <a:srgbClr val="FF6600"/>
                </a:solidFill>
                <a:ln w="12700">
                  <a:solidFill>
                    <a:schemeClr val="tx1"/>
                  </a:solidFill>
                  <a:round/>
                  <a:headEnd/>
                  <a:tailEnd/>
                </a:ln>
                <a:effectLst/>
              </p:spPr>
              <p:txBody>
                <a:bodyPr wrap="none" anchor="ctr"/>
                <a:lstStyle/>
                <a:p>
                  <a:pPr>
                    <a:defRPr/>
                  </a:pPr>
                  <a:endParaRPr lang="en-GB"/>
                </a:p>
              </p:txBody>
            </p:sp>
            <p:sp>
              <p:nvSpPr>
                <p:cNvPr id="29740" name="Oval 44"/>
                <p:cNvSpPr>
                  <a:spLocks noChangeArrowheads="1"/>
                </p:cNvSpPr>
                <p:nvPr/>
              </p:nvSpPr>
              <p:spPr bwMode="auto">
                <a:xfrm rot="-18393428">
                  <a:off x="3192" y="2424"/>
                  <a:ext cx="672" cy="240"/>
                </a:xfrm>
                <a:prstGeom prst="ellipse">
                  <a:avLst/>
                </a:prstGeom>
                <a:solidFill>
                  <a:srgbClr val="FF6600"/>
                </a:solidFill>
                <a:ln w="12700">
                  <a:solidFill>
                    <a:schemeClr val="tx1"/>
                  </a:solidFill>
                  <a:round/>
                  <a:headEnd/>
                  <a:tailEnd/>
                </a:ln>
                <a:effectLst/>
              </p:spPr>
              <p:txBody>
                <a:bodyPr wrap="none" anchor="ctr"/>
                <a:lstStyle/>
                <a:p>
                  <a:pPr>
                    <a:defRPr/>
                  </a:pPr>
                  <a:endParaRPr lang="en-GB"/>
                </a:p>
              </p:txBody>
            </p:sp>
            <p:sp>
              <p:nvSpPr>
                <p:cNvPr id="29741" name="Oval 45"/>
                <p:cNvSpPr>
                  <a:spLocks noChangeArrowheads="1"/>
                </p:cNvSpPr>
                <p:nvPr/>
              </p:nvSpPr>
              <p:spPr bwMode="auto">
                <a:xfrm rot="612621">
                  <a:off x="2688" y="3168"/>
                  <a:ext cx="672" cy="240"/>
                </a:xfrm>
                <a:prstGeom prst="ellipse">
                  <a:avLst/>
                </a:prstGeom>
                <a:solidFill>
                  <a:srgbClr val="FF6600"/>
                </a:solidFill>
                <a:ln w="12700">
                  <a:solidFill>
                    <a:schemeClr val="tx1"/>
                  </a:solidFill>
                  <a:round/>
                  <a:headEnd/>
                  <a:tailEnd/>
                </a:ln>
                <a:effectLst/>
              </p:spPr>
              <p:txBody>
                <a:bodyPr wrap="none" anchor="ctr"/>
                <a:lstStyle/>
                <a:p>
                  <a:pPr>
                    <a:defRPr/>
                  </a:pPr>
                  <a:endParaRPr lang="en-GB"/>
                </a:p>
              </p:txBody>
            </p:sp>
            <p:sp>
              <p:nvSpPr>
                <p:cNvPr id="29742" name="Oval 46"/>
                <p:cNvSpPr>
                  <a:spLocks noChangeArrowheads="1"/>
                </p:cNvSpPr>
                <p:nvPr/>
              </p:nvSpPr>
              <p:spPr bwMode="auto">
                <a:xfrm rot="-3364583">
                  <a:off x="3144" y="2952"/>
                  <a:ext cx="672" cy="240"/>
                </a:xfrm>
                <a:prstGeom prst="ellipse">
                  <a:avLst/>
                </a:prstGeom>
                <a:solidFill>
                  <a:srgbClr val="FF6600"/>
                </a:solidFill>
                <a:ln w="12700">
                  <a:solidFill>
                    <a:schemeClr val="tx1"/>
                  </a:solidFill>
                  <a:round/>
                  <a:headEnd/>
                  <a:tailEnd/>
                </a:ln>
                <a:effectLst/>
              </p:spPr>
              <p:txBody>
                <a:bodyPr wrap="none" anchor="ctr"/>
                <a:lstStyle/>
                <a:p>
                  <a:pPr>
                    <a:defRPr/>
                  </a:pPr>
                  <a:endParaRPr lang="en-GB"/>
                </a:p>
              </p:txBody>
            </p:sp>
            <p:sp>
              <p:nvSpPr>
                <p:cNvPr id="29743" name="Oval 47"/>
                <p:cNvSpPr>
                  <a:spLocks noChangeArrowheads="1"/>
                </p:cNvSpPr>
                <p:nvPr/>
              </p:nvSpPr>
              <p:spPr bwMode="auto">
                <a:xfrm rot="-6988702">
                  <a:off x="2280" y="2904"/>
                  <a:ext cx="672" cy="240"/>
                </a:xfrm>
                <a:prstGeom prst="ellipse">
                  <a:avLst/>
                </a:prstGeom>
                <a:solidFill>
                  <a:srgbClr val="FF6600"/>
                </a:solidFill>
                <a:ln w="12700">
                  <a:solidFill>
                    <a:schemeClr val="tx1"/>
                  </a:solidFill>
                  <a:round/>
                  <a:headEnd/>
                  <a:tailEnd/>
                </a:ln>
                <a:effectLst/>
              </p:spPr>
              <p:txBody>
                <a:bodyPr wrap="none" anchor="ctr"/>
                <a:lstStyle/>
                <a:p>
                  <a:pPr>
                    <a:defRPr/>
                  </a:pPr>
                  <a:endParaRPr lang="en-GB"/>
                </a:p>
              </p:txBody>
            </p:sp>
            <p:sp>
              <p:nvSpPr>
                <p:cNvPr id="29744" name="Oval 48"/>
                <p:cNvSpPr>
                  <a:spLocks noChangeArrowheads="1"/>
                </p:cNvSpPr>
                <p:nvPr/>
              </p:nvSpPr>
              <p:spPr bwMode="auto">
                <a:xfrm rot="-3175293">
                  <a:off x="2328" y="2376"/>
                  <a:ext cx="672" cy="240"/>
                </a:xfrm>
                <a:prstGeom prst="ellipse">
                  <a:avLst/>
                </a:prstGeom>
                <a:solidFill>
                  <a:srgbClr val="FF6600"/>
                </a:solidFill>
                <a:ln w="12700">
                  <a:solidFill>
                    <a:schemeClr val="tx1"/>
                  </a:solidFill>
                  <a:round/>
                  <a:headEnd/>
                  <a:tailEnd/>
                </a:ln>
                <a:effectLst/>
              </p:spPr>
              <p:txBody>
                <a:bodyPr wrap="none" anchor="ctr"/>
                <a:lstStyle/>
                <a:p>
                  <a:pPr>
                    <a:defRPr/>
                  </a:pPr>
                  <a:endParaRPr lang="en-GB"/>
                </a:p>
              </p:txBody>
            </p:sp>
          </p:grpSp>
          <p:sp>
            <p:nvSpPr>
              <p:cNvPr id="29745" name="Oval 49"/>
              <p:cNvSpPr>
                <a:spLocks noChangeArrowheads="1"/>
              </p:cNvSpPr>
              <p:nvPr/>
            </p:nvSpPr>
            <p:spPr bwMode="auto">
              <a:xfrm>
                <a:off x="2976" y="3312"/>
                <a:ext cx="192" cy="48"/>
              </a:xfrm>
              <a:prstGeom prst="ellipse">
                <a:avLst/>
              </a:prstGeom>
              <a:solidFill>
                <a:schemeClr val="bg1"/>
              </a:solidFill>
              <a:ln w="12700">
                <a:solidFill>
                  <a:schemeClr val="tx1"/>
                </a:solidFill>
                <a:round/>
                <a:headEnd/>
                <a:tailEnd/>
              </a:ln>
              <a:effectLst/>
            </p:spPr>
            <p:txBody>
              <a:bodyPr wrap="none" anchor="ctr"/>
              <a:lstStyle/>
              <a:p>
                <a:pPr>
                  <a:defRPr/>
                </a:pPr>
                <a:endParaRPr lang="en-GB"/>
              </a:p>
            </p:txBody>
          </p:sp>
          <p:sp>
            <p:nvSpPr>
              <p:cNvPr id="29746" name="Oval 50"/>
              <p:cNvSpPr>
                <a:spLocks noChangeArrowheads="1"/>
              </p:cNvSpPr>
              <p:nvPr/>
            </p:nvSpPr>
            <p:spPr bwMode="auto">
              <a:xfrm rot="-6866637">
                <a:off x="2592" y="3120"/>
                <a:ext cx="192" cy="48"/>
              </a:xfrm>
              <a:prstGeom prst="ellipse">
                <a:avLst/>
              </a:prstGeom>
              <a:solidFill>
                <a:schemeClr val="bg1"/>
              </a:solidFill>
              <a:ln w="12700">
                <a:solidFill>
                  <a:schemeClr val="tx1"/>
                </a:solidFill>
                <a:round/>
                <a:headEnd/>
                <a:tailEnd/>
              </a:ln>
              <a:effectLst/>
            </p:spPr>
            <p:txBody>
              <a:bodyPr wrap="none" anchor="ctr"/>
              <a:lstStyle/>
              <a:p>
                <a:pPr>
                  <a:defRPr/>
                </a:pPr>
                <a:endParaRPr lang="en-GB"/>
              </a:p>
            </p:txBody>
          </p:sp>
          <p:sp>
            <p:nvSpPr>
              <p:cNvPr id="29747" name="Oval 51"/>
              <p:cNvSpPr>
                <a:spLocks noChangeArrowheads="1"/>
              </p:cNvSpPr>
              <p:nvPr/>
            </p:nvSpPr>
            <p:spPr bwMode="auto">
              <a:xfrm rot="-1923974">
                <a:off x="2544" y="2448"/>
                <a:ext cx="192" cy="48"/>
              </a:xfrm>
              <a:prstGeom prst="ellipse">
                <a:avLst/>
              </a:prstGeom>
              <a:solidFill>
                <a:schemeClr val="bg1"/>
              </a:solidFill>
              <a:ln w="12700">
                <a:solidFill>
                  <a:schemeClr val="tx1"/>
                </a:solidFill>
                <a:round/>
                <a:headEnd/>
                <a:tailEnd/>
              </a:ln>
              <a:effectLst/>
            </p:spPr>
            <p:txBody>
              <a:bodyPr wrap="none" anchor="ctr"/>
              <a:lstStyle/>
              <a:p>
                <a:pPr>
                  <a:defRPr/>
                </a:pPr>
                <a:endParaRPr lang="en-GB"/>
              </a:p>
            </p:txBody>
          </p:sp>
          <p:sp>
            <p:nvSpPr>
              <p:cNvPr id="29748" name="Oval 52"/>
              <p:cNvSpPr>
                <a:spLocks noChangeArrowheads="1"/>
              </p:cNvSpPr>
              <p:nvPr/>
            </p:nvSpPr>
            <p:spPr bwMode="auto">
              <a:xfrm>
                <a:off x="3120" y="2304"/>
                <a:ext cx="192" cy="48"/>
              </a:xfrm>
              <a:prstGeom prst="ellipse">
                <a:avLst/>
              </a:prstGeom>
              <a:solidFill>
                <a:schemeClr val="bg1"/>
              </a:solidFill>
              <a:ln w="12700">
                <a:solidFill>
                  <a:schemeClr val="tx1"/>
                </a:solidFill>
                <a:round/>
                <a:headEnd/>
                <a:tailEnd/>
              </a:ln>
              <a:effectLst/>
            </p:spPr>
            <p:txBody>
              <a:bodyPr wrap="none" anchor="ctr"/>
              <a:lstStyle/>
              <a:p>
                <a:pPr>
                  <a:defRPr/>
                </a:pPr>
                <a:endParaRPr lang="en-GB"/>
              </a:p>
            </p:txBody>
          </p:sp>
          <p:sp>
            <p:nvSpPr>
              <p:cNvPr id="29749" name="Oval 53"/>
              <p:cNvSpPr>
                <a:spLocks noChangeArrowheads="1"/>
              </p:cNvSpPr>
              <p:nvPr/>
            </p:nvSpPr>
            <p:spPr bwMode="auto">
              <a:xfrm rot="-5995575">
                <a:off x="3408" y="2448"/>
                <a:ext cx="192" cy="48"/>
              </a:xfrm>
              <a:prstGeom prst="ellipse">
                <a:avLst/>
              </a:prstGeom>
              <a:solidFill>
                <a:schemeClr val="bg1"/>
              </a:solidFill>
              <a:ln w="12700">
                <a:solidFill>
                  <a:schemeClr val="tx1"/>
                </a:solidFill>
                <a:round/>
                <a:headEnd/>
                <a:tailEnd/>
              </a:ln>
              <a:effectLst/>
            </p:spPr>
            <p:txBody>
              <a:bodyPr wrap="none" anchor="ctr"/>
              <a:lstStyle/>
              <a:p>
                <a:pPr>
                  <a:defRPr/>
                </a:pPr>
                <a:endParaRPr lang="en-GB"/>
              </a:p>
            </p:txBody>
          </p:sp>
          <p:sp>
            <p:nvSpPr>
              <p:cNvPr id="29750" name="Oval 54"/>
              <p:cNvSpPr>
                <a:spLocks noChangeArrowheads="1"/>
              </p:cNvSpPr>
              <p:nvPr/>
            </p:nvSpPr>
            <p:spPr bwMode="auto">
              <a:xfrm rot="-2373300">
                <a:off x="3456" y="2976"/>
                <a:ext cx="192" cy="48"/>
              </a:xfrm>
              <a:prstGeom prst="ellipse">
                <a:avLst/>
              </a:prstGeom>
              <a:solidFill>
                <a:schemeClr val="bg1"/>
              </a:solidFill>
              <a:ln w="12700">
                <a:solidFill>
                  <a:schemeClr val="tx1"/>
                </a:solidFill>
                <a:round/>
                <a:headEnd/>
                <a:tailEnd/>
              </a:ln>
              <a:effectLst/>
            </p:spPr>
            <p:txBody>
              <a:bodyPr wrap="none" anchor="ctr"/>
              <a:lstStyle/>
              <a:p>
                <a:pPr>
                  <a:defRPr/>
                </a:pPr>
                <a:endParaRPr lang="en-GB"/>
              </a:p>
            </p:txBody>
          </p:sp>
        </p:grpSp>
        <p:grpSp>
          <p:nvGrpSpPr>
            <p:cNvPr id="22541" name="Group 70"/>
            <p:cNvGrpSpPr>
              <a:grpSpLocks/>
            </p:cNvGrpSpPr>
            <p:nvPr/>
          </p:nvGrpSpPr>
          <p:grpSpPr bwMode="auto">
            <a:xfrm rot="-403567">
              <a:off x="2743200" y="3827463"/>
              <a:ext cx="762000" cy="838200"/>
              <a:chOff x="576" y="1344"/>
              <a:chExt cx="480" cy="528"/>
            </a:xfrm>
          </p:grpSpPr>
          <p:grpSp>
            <p:nvGrpSpPr>
              <p:cNvPr id="22569" name="Group 71"/>
              <p:cNvGrpSpPr>
                <a:grpSpLocks/>
              </p:cNvGrpSpPr>
              <p:nvPr/>
            </p:nvGrpSpPr>
            <p:grpSpPr bwMode="auto">
              <a:xfrm>
                <a:off x="576" y="1344"/>
                <a:ext cx="480" cy="528"/>
                <a:chOff x="480" y="1968"/>
                <a:chExt cx="480" cy="528"/>
              </a:xfrm>
            </p:grpSpPr>
            <p:sp>
              <p:nvSpPr>
                <p:cNvPr id="29768" name="Text Box 72"/>
                <p:cNvSpPr txBox="1">
                  <a:spLocks noChangeArrowheads="1"/>
                </p:cNvSpPr>
                <p:nvPr/>
              </p:nvSpPr>
              <p:spPr bwMode="auto">
                <a:xfrm>
                  <a:off x="574" y="2202"/>
                  <a:ext cx="192" cy="288"/>
                </a:xfrm>
                <a:prstGeom prst="rect">
                  <a:avLst/>
                </a:prstGeom>
                <a:noFill/>
                <a:ln w="12700">
                  <a:noFill/>
                  <a:miter lim="800000"/>
                  <a:headEnd/>
                  <a:tailEnd/>
                </a:ln>
                <a:effectLst/>
              </p:spPr>
              <p:txBody>
                <a:bodyPr>
                  <a:spAutoFit/>
                </a:bodyPr>
                <a:lstStyle/>
                <a:p>
                  <a:pPr>
                    <a:defRPr/>
                  </a:pPr>
                  <a:r>
                    <a:rPr lang="en-GB">
                      <a:effectLst>
                        <a:outerShdw blurRad="38100" dist="38100" dir="2700000" algn="tl">
                          <a:srgbClr val="000000"/>
                        </a:outerShdw>
                      </a:effectLst>
                    </a:rPr>
                    <a:t>Y</a:t>
                  </a:r>
                </a:p>
              </p:txBody>
            </p:sp>
            <p:sp>
              <p:nvSpPr>
                <p:cNvPr id="29769" name="Rectangle 73"/>
                <p:cNvSpPr>
                  <a:spLocks noChangeArrowheads="1"/>
                </p:cNvSpPr>
                <p:nvPr/>
              </p:nvSpPr>
              <p:spPr bwMode="auto">
                <a:xfrm rot="13916448">
                  <a:off x="694" y="1994"/>
                  <a:ext cx="244" cy="288"/>
                </a:xfrm>
                <a:prstGeom prst="rect">
                  <a:avLst/>
                </a:prstGeom>
                <a:noFill/>
                <a:ln w="12700">
                  <a:noFill/>
                  <a:miter lim="800000"/>
                  <a:headEnd/>
                  <a:tailEnd/>
                </a:ln>
                <a:effectLst/>
              </p:spPr>
              <p:txBody>
                <a:bodyPr wrap="none">
                  <a:spAutoFit/>
                </a:bodyPr>
                <a:lstStyle/>
                <a:p>
                  <a:pPr>
                    <a:defRPr/>
                  </a:pPr>
                  <a:r>
                    <a:rPr lang="en-GB">
                      <a:effectLst>
                        <a:outerShdw blurRad="38100" dist="38100" dir="2700000" algn="tl">
                          <a:srgbClr val="000000"/>
                        </a:outerShdw>
                      </a:effectLst>
                    </a:rPr>
                    <a:t>Y</a:t>
                  </a:r>
                </a:p>
              </p:txBody>
            </p:sp>
            <p:sp>
              <p:nvSpPr>
                <p:cNvPr id="29770" name="Rectangle 74"/>
                <p:cNvSpPr>
                  <a:spLocks noChangeArrowheads="1"/>
                </p:cNvSpPr>
                <p:nvPr/>
              </p:nvSpPr>
              <p:spPr bwMode="auto">
                <a:xfrm rot="29857756">
                  <a:off x="478" y="1962"/>
                  <a:ext cx="244" cy="288"/>
                </a:xfrm>
                <a:prstGeom prst="rect">
                  <a:avLst/>
                </a:prstGeom>
                <a:noFill/>
                <a:ln w="12700">
                  <a:noFill/>
                  <a:miter lim="800000"/>
                  <a:headEnd/>
                  <a:tailEnd/>
                </a:ln>
                <a:effectLst/>
              </p:spPr>
              <p:txBody>
                <a:bodyPr>
                  <a:spAutoFit/>
                </a:bodyPr>
                <a:lstStyle/>
                <a:p>
                  <a:pPr>
                    <a:defRPr/>
                  </a:pPr>
                  <a:r>
                    <a:rPr lang="en-GB">
                      <a:effectLst>
                        <a:outerShdw blurRad="38100" dist="38100" dir="2700000" algn="tl">
                          <a:srgbClr val="000000"/>
                        </a:outerShdw>
                      </a:effectLst>
                    </a:rPr>
                    <a:t>Y</a:t>
                  </a:r>
                </a:p>
              </p:txBody>
            </p:sp>
          </p:grpSp>
          <p:grpSp>
            <p:nvGrpSpPr>
              <p:cNvPr id="22570" name="Group 75"/>
              <p:cNvGrpSpPr>
                <a:grpSpLocks/>
              </p:cNvGrpSpPr>
              <p:nvPr/>
            </p:nvGrpSpPr>
            <p:grpSpPr bwMode="auto">
              <a:xfrm>
                <a:off x="672" y="1488"/>
                <a:ext cx="240" cy="192"/>
                <a:chOff x="672" y="1488"/>
                <a:chExt cx="240" cy="192"/>
              </a:xfrm>
            </p:grpSpPr>
            <p:sp>
              <p:nvSpPr>
                <p:cNvPr id="29772" name="Oval 76"/>
                <p:cNvSpPr>
                  <a:spLocks noChangeArrowheads="1"/>
                </p:cNvSpPr>
                <p:nvPr/>
              </p:nvSpPr>
              <p:spPr bwMode="auto">
                <a:xfrm>
                  <a:off x="668" y="1577"/>
                  <a:ext cx="96" cy="96"/>
                </a:xfrm>
                <a:prstGeom prst="ellipse">
                  <a:avLst/>
                </a:prstGeom>
                <a:solidFill>
                  <a:srgbClr val="00FF00"/>
                </a:solidFill>
                <a:ln w="12700">
                  <a:solidFill>
                    <a:schemeClr val="tx1"/>
                  </a:solidFill>
                  <a:round/>
                  <a:headEnd/>
                  <a:tailEnd/>
                </a:ln>
                <a:effectLst/>
              </p:spPr>
              <p:txBody>
                <a:bodyPr wrap="none" anchor="ctr"/>
                <a:lstStyle/>
                <a:p>
                  <a:pPr>
                    <a:defRPr/>
                  </a:pPr>
                  <a:endParaRPr lang="en-GB"/>
                </a:p>
              </p:txBody>
            </p:sp>
            <p:sp>
              <p:nvSpPr>
                <p:cNvPr id="29773" name="Oval 77"/>
                <p:cNvSpPr>
                  <a:spLocks noChangeArrowheads="1"/>
                </p:cNvSpPr>
                <p:nvPr/>
              </p:nvSpPr>
              <p:spPr bwMode="auto">
                <a:xfrm>
                  <a:off x="765" y="1476"/>
                  <a:ext cx="96" cy="96"/>
                </a:xfrm>
                <a:prstGeom prst="ellipse">
                  <a:avLst/>
                </a:prstGeom>
                <a:solidFill>
                  <a:srgbClr val="00FF00"/>
                </a:solidFill>
                <a:ln w="12700">
                  <a:solidFill>
                    <a:schemeClr val="tx1"/>
                  </a:solidFill>
                  <a:round/>
                  <a:headEnd/>
                  <a:tailEnd/>
                </a:ln>
                <a:effectLst/>
              </p:spPr>
              <p:txBody>
                <a:bodyPr wrap="none" anchor="ctr"/>
                <a:lstStyle/>
                <a:p>
                  <a:pPr>
                    <a:defRPr/>
                  </a:pPr>
                  <a:endParaRPr lang="en-GB"/>
                </a:p>
              </p:txBody>
            </p:sp>
            <p:sp>
              <p:nvSpPr>
                <p:cNvPr id="29774" name="Oval 78"/>
                <p:cNvSpPr>
                  <a:spLocks noChangeArrowheads="1"/>
                </p:cNvSpPr>
                <p:nvPr/>
              </p:nvSpPr>
              <p:spPr bwMode="auto">
                <a:xfrm>
                  <a:off x="812" y="1576"/>
                  <a:ext cx="96" cy="96"/>
                </a:xfrm>
                <a:prstGeom prst="ellipse">
                  <a:avLst/>
                </a:prstGeom>
                <a:solidFill>
                  <a:srgbClr val="00FF00"/>
                </a:solidFill>
                <a:ln w="12700">
                  <a:solidFill>
                    <a:schemeClr val="tx1"/>
                  </a:solidFill>
                  <a:round/>
                  <a:headEnd/>
                  <a:tailEnd/>
                </a:ln>
                <a:effectLst/>
              </p:spPr>
              <p:txBody>
                <a:bodyPr wrap="none" anchor="ctr"/>
                <a:lstStyle/>
                <a:p>
                  <a:pPr>
                    <a:defRPr/>
                  </a:pPr>
                  <a:endParaRPr lang="en-GB"/>
                </a:p>
              </p:txBody>
            </p:sp>
          </p:grpSp>
        </p:grpSp>
        <p:grpSp>
          <p:nvGrpSpPr>
            <p:cNvPr id="22542" name="Group 79"/>
            <p:cNvGrpSpPr>
              <a:grpSpLocks/>
            </p:cNvGrpSpPr>
            <p:nvPr/>
          </p:nvGrpSpPr>
          <p:grpSpPr bwMode="auto">
            <a:xfrm rot="9258983">
              <a:off x="3352800" y="4741863"/>
              <a:ext cx="652463" cy="889000"/>
              <a:chOff x="2114" y="3085"/>
              <a:chExt cx="411" cy="560"/>
            </a:xfrm>
          </p:grpSpPr>
          <p:grpSp>
            <p:nvGrpSpPr>
              <p:cNvPr id="22563" name="Group 80"/>
              <p:cNvGrpSpPr>
                <a:grpSpLocks/>
              </p:cNvGrpSpPr>
              <p:nvPr/>
            </p:nvGrpSpPr>
            <p:grpSpPr bwMode="auto">
              <a:xfrm>
                <a:off x="2114" y="3085"/>
                <a:ext cx="411" cy="560"/>
                <a:chOff x="467" y="1936"/>
                <a:chExt cx="411" cy="560"/>
              </a:xfrm>
            </p:grpSpPr>
            <p:sp>
              <p:nvSpPr>
                <p:cNvPr id="29777" name="Text Box 81"/>
                <p:cNvSpPr txBox="1">
                  <a:spLocks noChangeArrowheads="1"/>
                </p:cNvSpPr>
                <p:nvPr/>
              </p:nvSpPr>
              <p:spPr bwMode="auto">
                <a:xfrm>
                  <a:off x="576" y="2208"/>
                  <a:ext cx="192" cy="288"/>
                </a:xfrm>
                <a:prstGeom prst="rect">
                  <a:avLst/>
                </a:prstGeom>
                <a:noFill/>
                <a:ln w="12700">
                  <a:noFill/>
                  <a:miter lim="800000"/>
                  <a:headEnd/>
                  <a:tailEnd/>
                </a:ln>
                <a:effectLst/>
              </p:spPr>
              <p:txBody>
                <a:bodyPr>
                  <a:spAutoFit/>
                </a:bodyPr>
                <a:lstStyle/>
                <a:p>
                  <a:pPr>
                    <a:defRPr/>
                  </a:pPr>
                  <a:r>
                    <a:rPr lang="en-GB">
                      <a:effectLst>
                        <a:outerShdw blurRad="38100" dist="38100" dir="2700000" algn="tl">
                          <a:srgbClr val="000000"/>
                        </a:outerShdw>
                      </a:effectLst>
                    </a:rPr>
                    <a:t>Y</a:t>
                  </a:r>
                </a:p>
              </p:txBody>
            </p:sp>
            <p:sp>
              <p:nvSpPr>
                <p:cNvPr id="29778" name="Rectangle 82"/>
                <p:cNvSpPr>
                  <a:spLocks noChangeArrowheads="1"/>
                </p:cNvSpPr>
                <p:nvPr/>
              </p:nvSpPr>
              <p:spPr bwMode="auto">
                <a:xfrm rot="13916448">
                  <a:off x="672" y="2197"/>
                  <a:ext cx="116" cy="288"/>
                </a:xfrm>
                <a:prstGeom prst="rect">
                  <a:avLst/>
                </a:prstGeom>
                <a:noFill/>
                <a:ln w="12700">
                  <a:noFill/>
                  <a:miter lim="800000"/>
                  <a:headEnd/>
                  <a:tailEnd/>
                </a:ln>
                <a:effectLst/>
              </p:spPr>
              <p:txBody>
                <a:bodyPr wrap="none">
                  <a:spAutoFit/>
                </a:bodyPr>
                <a:lstStyle/>
                <a:p>
                  <a:pPr>
                    <a:defRPr/>
                  </a:pPr>
                  <a:endParaRPr lang="en-US">
                    <a:effectLst>
                      <a:outerShdw blurRad="38100" dist="38100" dir="2700000" algn="tl">
                        <a:srgbClr val="000000"/>
                      </a:outerShdw>
                    </a:effectLst>
                  </a:endParaRPr>
                </a:p>
              </p:txBody>
            </p:sp>
            <p:sp>
              <p:nvSpPr>
                <p:cNvPr id="29779" name="Rectangle 83"/>
                <p:cNvSpPr>
                  <a:spLocks noChangeArrowheads="1"/>
                </p:cNvSpPr>
                <p:nvPr/>
              </p:nvSpPr>
              <p:spPr bwMode="auto">
                <a:xfrm rot="29857756">
                  <a:off x="467" y="1936"/>
                  <a:ext cx="346" cy="288"/>
                </a:xfrm>
                <a:prstGeom prst="rect">
                  <a:avLst/>
                </a:prstGeom>
                <a:noFill/>
                <a:ln w="12700">
                  <a:noFill/>
                  <a:miter lim="800000"/>
                  <a:headEnd/>
                  <a:tailEnd/>
                </a:ln>
                <a:effectLst/>
              </p:spPr>
              <p:txBody>
                <a:bodyPr vert="eaVert">
                  <a:spAutoFit/>
                </a:bodyPr>
                <a:lstStyle/>
                <a:p>
                  <a:pPr>
                    <a:defRPr/>
                  </a:pPr>
                  <a:endParaRPr lang="en-US">
                    <a:effectLst>
                      <a:outerShdw blurRad="38100" dist="38100" dir="2700000" algn="tl">
                        <a:srgbClr val="000000"/>
                      </a:outerShdw>
                    </a:effectLst>
                  </a:endParaRPr>
                </a:p>
              </p:txBody>
            </p:sp>
          </p:grpSp>
          <p:sp>
            <p:nvSpPr>
              <p:cNvPr id="29780" name="Oval 84"/>
              <p:cNvSpPr>
                <a:spLocks noChangeArrowheads="1"/>
              </p:cNvSpPr>
              <p:nvPr/>
            </p:nvSpPr>
            <p:spPr bwMode="auto">
              <a:xfrm>
                <a:off x="2217" y="3361"/>
                <a:ext cx="96" cy="96"/>
              </a:xfrm>
              <a:prstGeom prst="ellipse">
                <a:avLst/>
              </a:prstGeom>
              <a:solidFill>
                <a:srgbClr val="00FF00"/>
              </a:solidFill>
              <a:ln w="12700">
                <a:solidFill>
                  <a:schemeClr val="tx1"/>
                </a:solidFill>
                <a:round/>
                <a:headEnd/>
                <a:tailEnd/>
              </a:ln>
              <a:effectLst/>
            </p:spPr>
            <p:txBody>
              <a:bodyPr wrap="none" anchor="ctr"/>
              <a:lstStyle/>
              <a:p>
                <a:pPr>
                  <a:defRPr/>
                </a:pPr>
                <a:endParaRPr lang="en-GB"/>
              </a:p>
            </p:txBody>
          </p:sp>
          <p:sp>
            <p:nvSpPr>
              <p:cNvPr id="29781" name="Oval 85"/>
              <p:cNvSpPr>
                <a:spLocks noChangeArrowheads="1"/>
              </p:cNvSpPr>
              <p:nvPr/>
            </p:nvSpPr>
            <p:spPr bwMode="auto">
              <a:xfrm>
                <a:off x="2363" y="3361"/>
                <a:ext cx="96" cy="96"/>
              </a:xfrm>
              <a:prstGeom prst="ellipse">
                <a:avLst/>
              </a:prstGeom>
              <a:solidFill>
                <a:srgbClr val="00FF00"/>
              </a:solidFill>
              <a:ln w="12700">
                <a:solidFill>
                  <a:schemeClr val="tx1"/>
                </a:solidFill>
                <a:round/>
                <a:headEnd/>
                <a:tailEnd/>
              </a:ln>
              <a:effectLst/>
            </p:spPr>
            <p:txBody>
              <a:bodyPr wrap="none" anchor="ctr"/>
              <a:lstStyle/>
              <a:p>
                <a:pPr>
                  <a:defRPr/>
                </a:pPr>
                <a:endParaRPr lang="en-GB"/>
              </a:p>
            </p:txBody>
          </p:sp>
        </p:grpSp>
        <p:grpSp>
          <p:nvGrpSpPr>
            <p:cNvPr id="22543" name="Group 86"/>
            <p:cNvGrpSpPr>
              <a:grpSpLocks/>
            </p:cNvGrpSpPr>
            <p:nvPr/>
          </p:nvGrpSpPr>
          <p:grpSpPr bwMode="auto">
            <a:xfrm rot="6082814">
              <a:off x="3775869" y="4166394"/>
              <a:ext cx="652462" cy="889000"/>
              <a:chOff x="2114" y="3085"/>
              <a:chExt cx="411" cy="560"/>
            </a:xfrm>
          </p:grpSpPr>
          <p:grpSp>
            <p:nvGrpSpPr>
              <p:cNvPr id="22557" name="Group 87"/>
              <p:cNvGrpSpPr>
                <a:grpSpLocks/>
              </p:cNvGrpSpPr>
              <p:nvPr/>
            </p:nvGrpSpPr>
            <p:grpSpPr bwMode="auto">
              <a:xfrm>
                <a:off x="2114" y="3085"/>
                <a:ext cx="411" cy="560"/>
                <a:chOff x="467" y="1936"/>
                <a:chExt cx="411" cy="560"/>
              </a:xfrm>
            </p:grpSpPr>
            <p:sp>
              <p:nvSpPr>
                <p:cNvPr id="29784" name="Text Box 88"/>
                <p:cNvSpPr txBox="1">
                  <a:spLocks noChangeArrowheads="1"/>
                </p:cNvSpPr>
                <p:nvPr/>
              </p:nvSpPr>
              <p:spPr bwMode="auto">
                <a:xfrm>
                  <a:off x="571" y="2212"/>
                  <a:ext cx="192" cy="288"/>
                </a:xfrm>
                <a:prstGeom prst="rect">
                  <a:avLst/>
                </a:prstGeom>
                <a:noFill/>
                <a:ln w="12700">
                  <a:noFill/>
                  <a:miter lim="800000"/>
                  <a:headEnd/>
                  <a:tailEnd/>
                </a:ln>
                <a:effectLst/>
              </p:spPr>
              <p:txBody>
                <a:bodyPr>
                  <a:spAutoFit/>
                </a:bodyPr>
                <a:lstStyle/>
                <a:p>
                  <a:pPr>
                    <a:defRPr/>
                  </a:pPr>
                  <a:r>
                    <a:rPr lang="en-GB">
                      <a:effectLst>
                        <a:outerShdw blurRad="38100" dist="38100" dir="2700000" algn="tl">
                          <a:srgbClr val="000000"/>
                        </a:outerShdw>
                      </a:effectLst>
                    </a:rPr>
                    <a:t>Y</a:t>
                  </a:r>
                </a:p>
              </p:txBody>
            </p:sp>
            <p:sp>
              <p:nvSpPr>
                <p:cNvPr id="29785" name="Rectangle 89"/>
                <p:cNvSpPr>
                  <a:spLocks noChangeArrowheads="1"/>
                </p:cNvSpPr>
                <p:nvPr/>
              </p:nvSpPr>
              <p:spPr bwMode="auto">
                <a:xfrm rot="13916448">
                  <a:off x="673" y="2199"/>
                  <a:ext cx="116" cy="288"/>
                </a:xfrm>
                <a:prstGeom prst="rect">
                  <a:avLst/>
                </a:prstGeom>
                <a:noFill/>
                <a:ln w="12700">
                  <a:noFill/>
                  <a:miter lim="800000"/>
                  <a:headEnd/>
                  <a:tailEnd/>
                </a:ln>
                <a:effectLst/>
              </p:spPr>
              <p:txBody>
                <a:bodyPr wrap="none">
                  <a:spAutoFit/>
                </a:bodyPr>
                <a:lstStyle/>
                <a:p>
                  <a:pPr>
                    <a:defRPr/>
                  </a:pPr>
                  <a:endParaRPr lang="en-US">
                    <a:effectLst>
                      <a:outerShdw blurRad="38100" dist="38100" dir="2700000" algn="tl">
                        <a:srgbClr val="000000"/>
                      </a:outerShdw>
                    </a:effectLst>
                  </a:endParaRPr>
                </a:p>
              </p:txBody>
            </p:sp>
            <p:sp>
              <p:nvSpPr>
                <p:cNvPr id="29786" name="Rectangle 90"/>
                <p:cNvSpPr>
                  <a:spLocks noChangeArrowheads="1"/>
                </p:cNvSpPr>
                <p:nvPr/>
              </p:nvSpPr>
              <p:spPr bwMode="auto">
                <a:xfrm rot="29857756">
                  <a:off x="464" y="1940"/>
                  <a:ext cx="346" cy="288"/>
                </a:xfrm>
                <a:prstGeom prst="rect">
                  <a:avLst/>
                </a:prstGeom>
                <a:noFill/>
                <a:ln w="12700">
                  <a:noFill/>
                  <a:miter lim="800000"/>
                  <a:headEnd/>
                  <a:tailEnd/>
                </a:ln>
                <a:effectLst/>
              </p:spPr>
              <p:txBody>
                <a:bodyPr vert="eaVert">
                  <a:spAutoFit/>
                </a:bodyPr>
                <a:lstStyle/>
                <a:p>
                  <a:pPr>
                    <a:defRPr/>
                  </a:pPr>
                  <a:endParaRPr lang="en-US">
                    <a:effectLst>
                      <a:outerShdw blurRad="38100" dist="38100" dir="2700000" algn="tl">
                        <a:srgbClr val="000000"/>
                      </a:outerShdw>
                    </a:effectLst>
                  </a:endParaRPr>
                </a:p>
              </p:txBody>
            </p:sp>
          </p:grpSp>
          <p:sp>
            <p:nvSpPr>
              <p:cNvPr id="29787" name="Oval 91"/>
              <p:cNvSpPr>
                <a:spLocks noChangeArrowheads="1"/>
              </p:cNvSpPr>
              <p:nvPr/>
            </p:nvSpPr>
            <p:spPr bwMode="auto">
              <a:xfrm>
                <a:off x="2223" y="3357"/>
                <a:ext cx="96" cy="96"/>
              </a:xfrm>
              <a:prstGeom prst="ellipse">
                <a:avLst/>
              </a:prstGeom>
              <a:solidFill>
                <a:srgbClr val="00FF00"/>
              </a:solidFill>
              <a:ln w="12700">
                <a:solidFill>
                  <a:schemeClr val="tx1"/>
                </a:solidFill>
                <a:round/>
                <a:headEnd/>
                <a:tailEnd/>
              </a:ln>
              <a:effectLst/>
            </p:spPr>
            <p:txBody>
              <a:bodyPr wrap="none" anchor="ctr"/>
              <a:lstStyle/>
              <a:p>
                <a:pPr>
                  <a:defRPr/>
                </a:pPr>
                <a:endParaRPr lang="en-GB"/>
              </a:p>
            </p:txBody>
          </p:sp>
          <p:sp>
            <p:nvSpPr>
              <p:cNvPr id="29788" name="Oval 92"/>
              <p:cNvSpPr>
                <a:spLocks noChangeArrowheads="1"/>
              </p:cNvSpPr>
              <p:nvPr/>
            </p:nvSpPr>
            <p:spPr bwMode="auto">
              <a:xfrm>
                <a:off x="2367" y="3357"/>
                <a:ext cx="96" cy="96"/>
              </a:xfrm>
              <a:prstGeom prst="ellipse">
                <a:avLst/>
              </a:prstGeom>
              <a:solidFill>
                <a:srgbClr val="00FF00"/>
              </a:solidFill>
              <a:ln w="12700">
                <a:solidFill>
                  <a:schemeClr val="tx1"/>
                </a:solidFill>
                <a:round/>
                <a:headEnd/>
                <a:tailEnd/>
              </a:ln>
              <a:effectLst/>
            </p:spPr>
            <p:txBody>
              <a:bodyPr wrap="none" anchor="ctr"/>
              <a:lstStyle/>
              <a:p>
                <a:pPr>
                  <a:defRPr/>
                </a:pPr>
                <a:endParaRPr lang="en-GB"/>
              </a:p>
            </p:txBody>
          </p:sp>
        </p:grpSp>
        <p:sp>
          <p:nvSpPr>
            <p:cNvPr id="22544" name="Oval 93"/>
            <p:cNvSpPr>
              <a:spLocks noChangeArrowheads="1"/>
            </p:cNvSpPr>
            <p:nvPr/>
          </p:nvSpPr>
          <p:spPr bwMode="auto">
            <a:xfrm rot="-2712973">
              <a:off x="3314700" y="4551363"/>
              <a:ext cx="533400" cy="304800"/>
            </a:xfrm>
            <a:prstGeom prst="ellipse">
              <a:avLst/>
            </a:prstGeom>
            <a:solidFill>
              <a:srgbClr val="FF99CC"/>
            </a:solidFill>
            <a:ln w="12700">
              <a:solidFill>
                <a:schemeClr val="tx1"/>
              </a:solidFill>
              <a:round/>
              <a:headEnd/>
              <a:tailEnd/>
            </a:ln>
          </p:spPr>
          <p:txBody>
            <a:bodyPr wrap="none" anchor="ctr"/>
            <a:lstStyle/>
            <a:p>
              <a:pPr algn="ctr"/>
              <a:r>
                <a:rPr lang="en-GB" sz="1800">
                  <a:solidFill>
                    <a:schemeClr val="bg2"/>
                  </a:solidFill>
                  <a:effectLst/>
                </a:rPr>
                <a:t>PMN</a:t>
              </a:r>
            </a:p>
          </p:txBody>
        </p:sp>
        <p:sp>
          <p:nvSpPr>
            <p:cNvPr id="22545" name="Text Box 106"/>
            <p:cNvSpPr txBox="1">
              <a:spLocks noChangeArrowheads="1"/>
            </p:cNvSpPr>
            <p:nvPr/>
          </p:nvSpPr>
          <p:spPr bwMode="auto">
            <a:xfrm>
              <a:off x="2667000" y="4437063"/>
              <a:ext cx="574675" cy="457200"/>
            </a:xfrm>
            <a:prstGeom prst="rect">
              <a:avLst/>
            </a:prstGeom>
            <a:noFill/>
            <a:ln w="12700">
              <a:noFill/>
              <a:miter lim="800000"/>
              <a:headEnd/>
              <a:tailEnd/>
            </a:ln>
          </p:spPr>
          <p:txBody>
            <a:bodyPr wrap="none">
              <a:spAutoFit/>
            </a:bodyPr>
            <a:lstStyle/>
            <a:p>
              <a:r>
                <a:rPr lang="en-GB">
                  <a:solidFill>
                    <a:schemeClr val="bg2"/>
                  </a:solidFill>
                  <a:effectLst/>
                </a:rPr>
                <a:t>C3</a:t>
              </a:r>
            </a:p>
          </p:txBody>
        </p:sp>
        <p:sp>
          <p:nvSpPr>
            <p:cNvPr id="29711" name="Text Box 15"/>
            <p:cNvSpPr txBox="1">
              <a:spLocks noChangeArrowheads="1"/>
            </p:cNvSpPr>
            <p:nvPr/>
          </p:nvSpPr>
          <p:spPr bwMode="auto">
            <a:xfrm rot="2205726">
              <a:off x="3157538" y="4300538"/>
              <a:ext cx="304800" cy="457200"/>
            </a:xfrm>
            <a:prstGeom prst="rect">
              <a:avLst/>
            </a:prstGeom>
            <a:noFill/>
            <a:ln w="12700">
              <a:noFill/>
              <a:miter lim="800000"/>
              <a:headEnd/>
              <a:tailEnd/>
            </a:ln>
            <a:effectLst/>
          </p:spPr>
          <p:txBody>
            <a:bodyPr>
              <a:spAutoFit/>
            </a:bodyPr>
            <a:lstStyle/>
            <a:p>
              <a:pPr>
                <a:defRPr/>
              </a:pPr>
              <a:r>
                <a:rPr lang="en-GB">
                  <a:effectLst>
                    <a:outerShdw blurRad="38100" dist="38100" dir="2700000" algn="tl">
                      <a:srgbClr val="000000"/>
                    </a:outerShdw>
                  </a:effectLst>
                </a:rPr>
                <a:t>Y</a:t>
              </a:r>
            </a:p>
          </p:txBody>
        </p:sp>
        <p:sp>
          <p:nvSpPr>
            <p:cNvPr id="29712" name="Rectangle 16"/>
            <p:cNvSpPr>
              <a:spLocks noChangeArrowheads="1"/>
            </p:cNvSpPr>
            <p:nvPr/>
          </p:nvSpPr>
          <p:spPr bwMode="auto">
            <a:xfrm rot="16122174">
              <a:off x="3502025" y="4164013"/>
              <a:ext cx="387350" cy="457200"/>
            </a:xfrm>
            <a:prstGeom prst="rect">
              <a:avLst/>
            </a:prstGeom>
            <a:noFill/>
            <a:ln w="12700">
              <a:noFill/>
              <a:miter lim="800000"/>
              <a:headEnd/>
              <a:tailEnd/>
            </a:ln>
            <a:effectLst/>
          </p:spPr>
          <p:txBody>
            <a:bodyPr wrap="none">
              <a:spAutoFit/>
            </a:bodyPr>
            <a:lstStyle/>
            <a:p>
              <a:pPr>
                <a:defRPr/>
              </a:pPr>
              <a:r>
                <a:rPr lang="en-GB">
                  <a:effectLst>
                    <a:outerShdw blurRad="38100" dist="38100" dir="2700000" algn="tl">
                      <a:srgbClr val="000000"/>
                    </a:outerShdw>
                  </a:effectLst>
                </a:rPr>
                <a:t>Y</a:t>
              </a:r>
            </a:p>
          </p:txBody>
        </p:sp>
        <p:sp>
          <p:nvSpPr>
            <p:cNvPr id="29713" name="Rectangle 17"/>
            <p:cNvSpPr>
              <a:spLocks noChangeArrowheads="1"/>
            </p:cNvSpPr>
            <p:nvPr/>
          </p:nvSpPr>
          <p:spPr bwMode="auto">
            <a:xfrm rot="12856031">
              <a:off x="3197225" y="3962400"/>
              <a:ext cx="387350" cy="457200"/>
            </a:xfrm>
            <a:prstGeom prst="rect">
              <a:avLst/>
            </a:prstGeom>
            <a:noFill/>
            <a:ln w="12700">
              <a:noFill/>
              <a:miter lim="800000"/>
              <a:headEnd/>
              <a:tailEnd/>
            </a:ln>
            <a:effectLst/>
          </p:spPr>
          <p:txBody>
            <a:bodyPr>
              <a:spAutoFit/>
            </a:bodyPr>
            <a:lstStyle/>
            <a:p>
              <a:pPr>
                <a:defRPr/>
              </a:pPr>
              <a:r>
                <a:rPr lang="en-GB" dirty="0">
                  <a:effectLst>
                    <a:outerShdw blurRad="38100" dist="38100" dir="2700000" algn="tl">
                      <a:srgbClr val="000000"/>
                    </a:outerShdw>
                  </a:effectLst>
                </a:rPr>
                <a:t>Y</a:t>
              </a:r>
            </a:p>
          </p:txBody>
        </p:sp>
        <p:sp>
          <p:nvSpPr>
            <p:cNvPr id="29714" name="Oval 18"/>
            <p:cNvSpPr>
              <a:spLocks noChangeArrowheads="1"/>
            </p:cNvSpPr>
            <p:nvPr/>
          </p:nvSpPr>
          <p:spPr bwMode="auto">
            <a:xfrm rot="2205726">
              <a:off x="3263900" y="4284663"/>
              <a:ext cx="152400" cy="152400"/>
            </a:xfrm>
            <a:prstGeom prst="ellipse">
              <a:avLst/>
            </a:prstGeom>
            <a:solidFill>
              <a:srgbClr val="00FF00"/>
            </a:solidFill>
            <a:ln w="12700">
              <a:solidFill>
                <a:schemeClr val="tx1"/>
              </a:solidFill>
              <a:round/>
              <a:headEnd/>
              <a:tailEnd/>
            </a:ln>
            <a:effectLst/>
          </p:spPr>
          <p:txBody>
            <a:bodyPr wrap="none" anchor="ctr"/>
            <a:lstStyle/>
            <a:p>
              <a:pPr>
                <a:defRPr/>
              </a:pPr>
              <a:endParaRPr lang="en-GB"/>
            </a:p>
          </p:txBody>
        </p:sp>
        <p:sp>
          <p:nvSpPr>
            <p:cNvPr id="29715" name="Oval 19"/>
            <p:cNvSpPr>
              <a:spLocks noChangeArrowheads="1"/>
            </p:cNvSpPr>
            <p:nvPr/>
          </p:nvSpPr>
          <p:spPr bwMode="auto">
            <a:xfrm rot="2205726">
              <a:off x="3476625" y="4252913"/>
              <a:ext cx="152400" cy="152400"/>
            </a:xfrm>
            <a:prstGeom prst="ellipse">
              <a:avLst/>
            </a:prstGeom>
            <a:solidFill>
              <a:srgbClr val="00FF00"/>
            </a:solidFill>
            <a:ln w="12700">
              <a:solidFill>
                <a:schemeClr val="tx1"/>
              </a:solidFill>
              <a:round/>
              <a:headEnd/>
              <a:tailEnd/>
            </a:ln>
            <a:effectLst/>
          </p:spPr>
          <p:txBody>
            <a:bodyPr wrap="none" anchor="ctr"/>
            <a:lstStyle/>
            <a:p>
              <a:pPr>
                <a:defRPr/>
              </a:pPr>
              <a:endParaRPr lang="en-GB"/>
            </a:p>
          </p:txBody>
        </p:sp>
        <p:sp>
          <p:nvSpPr>
            <p:cNvPr id="29716" name="Oval 20"/>
            <p:cNvSpPr>
              <a:spLocks noChangeArrowheads="1"/>
            </p:cNvSpPr>
            <p:nvPr/>
          </p:nvSpPr>
          <p:spPr bwMode="auto">
            <a:xfrm rot="2205726">
              <a:off x="3446463" y="4421188"/>
              <a:ext cx="152400" cy="152400"/>
            </a:xfrm>
            <a:prstGeom prst="ellipse">
              <a:avLst/>
            </a:prstGeom>
            <a:solidFill>
              <a:srgbClr val="00FF00"/>
            </a:solidFill>
            <a:ln w="12700">
              <a:solidFill>
                <a:schemeClr val="tx1"/>
              </a:solidFill>
              <a:round/>
              <a:headEnd/>
              <a:tailEnd/>
            </a:ln>
            <a:effectLst/>
          </p:spPr>
          <p:txBody>
            <a:bodyPr wrap="none" anchor="ctr"/>
            <a:lstStyle/>
            <a:p>
              <a:pPr>
                <a:defRPr/>
              </a:pPr>
              <a:endParaRPr lang="en-GB"/>
            </a:p>
          </p:txBody>
        </p:sp>
        <p:grpSp>
          <p:nvGrpSpPr>
            <p:cNvPr id="22552" name="Group 108"/>
            <p:cNvGrpSpPr>
              <a:grpSpLocks/>
            </p:cNvGrpSpPr>
            <p:nvPr/>
          </p:nvGrpSpPr>
          <p:grpSpPr bwMode="auto">
            <a:xfrm>
              <a:off x="2787650" y="4732338"/>
              <a:ext cx="623888" cy="436562"/>
              <a:chOff x="3855572" y="2357430"/>
              <a:chExt cx="623886" cy="436803"/>
            </a:xfrm>
          </p:grpSpPr>
          <p:sp>
            <p:nvSpPr>
              <p:cNvPr id="29717" name="Oval 21"/>
              <p:cNvSpPr>
                <a:spLocks noChangeArrowheads="1"/>
              </p:cNvSpPr>
              <p:nvPr/>
            </p:nvSpPr>
            <p:spPr bwMode="auto">
              <a:xfrm>
                <a:off x="3855572" y="2403492"/>
                <a:ext cx="623886" cy="390741"/>
              </a:xfrm>
              <a:prstGeom prst="ellipse">
                <a:avLst/>
              </a:prstGeom>
              <a:solidFill>
                <a:srgbClr val="FF99CC"/>
              </a:solidFill>
              <a:ln w="12700">
                <a:solidFill>
                  <a:schemeClr val="tx1"/>
                </a:solidFill>
                <a:round/>
                <a:headEnd/>
                <a:tailEnd/>
              </a:ln>
              <a:effectLst/>
            </p:spPr>
            <p:txBody>
              <a:bodyPr wrap="none" anchor="ctr"/>
              <a:lstStyle/>
              <a:p>
                <a:pPr>
                  <a:defRPr/>
                </a:pPr>
                <a:endParaRPr lang="en-GB"/>
              </a:p>
            </p:txBody>
          </p:sp>
          <p:grpSp>
            <p:nvGrpSpPr>
              <p:cNvPr id="22554" name="Group 22"/>
              <p:cNvGrpSpPr>
                <a:grpSpLocks/>
              </p:cNvGrpSpPr>
              <p:nvPr/>
            </p:nvGrpSpPr>
            <p:grpSpPr bwMode="auto">
              <a:xfrm>
                <a:off x="3886201" y="2357430"/>
                <a:ext cx="416760" cy="385770"/>
                <a:chOff x="1958" y="2857"/>
                <a:chExt cx="399" cy="288"/>
              </a:xfrm>
            </p:grpSpPr>
            <p:sp>
              <p:nvSpPr>
                <p:cNvPr id="29720" name="Line 24"/>
                <p:cNvSpPr>
                  <a:spLocks noChangeShapeType="1"/>
                </p:cNvSpPr>
                <p:nvPr/>
              </p:nvSpPr>
              <p:spPr bwMode="auto">
                <a:xfrm>
                  <a:off x="2357" y="3002"/>
                  <a:ext cx="0" cy="96"/>
                </a:xfrm>
                <a:prstGeom prst="line">
                  <a:avLst/>
                </a:prstGeom>
                <a:noFill/>
                <a:ln w="12700">
                  <a:solidFill>
                    <a:schemeClr val="tx1"/>
                  </a:solidFill>
                  <a:round/>
                  <a:headEnd/>
                  <a:tailEnd/>
                </a:ln>
                <a:effectLst/>
              </p:spPr>
              <p:txBody>
                <a:bodyPr/>
                <a:lstStyle/>
                <a:p>
                  <a:pPr>
                    <a:defRPr/>
                  </a:pPr>
                  <a:endParaRPr lang="en-GB"/>
                </a:p>
              </p:txBody>
            </p:sp>
            <p:sp>
              <p:nvSpPr>
                <p:cNvPr id="22556" name="Text Box 23"/>
                <p:cNvSpPr txBox="1">
                  <a:spLocks noChangeArrowheads="1"/>
                </p:cNvSpPr>
                <p:nvPr/>
              </p:nvSpPr>
              <p:spPr bwMode="auto">
                <a:xfrm>
                  <a:off x="1958" y="2857"/>
                  <a:ext cx="383" cy="288"/>
                </a:xfrm>
                <a:prstGeom prst="rect">
                  <a:avLst/>
                </a:prstGeom>
                <a:noFill/>
                <a:ln w="12700">
                  <a:noFill/>
                  <a:miter lim="800000"/>
                  <a:headEnd/>
                  <a:tailEnd/>
                </a:ln>
              </p:spPr>
              <p:txBody>
                <a:bodyPr wrap="none">
                  <a:spAutoFit/>
                </a:bodyPr>
                <a:lstStyle/>
                <a:p>
                  <a:r>
                    <a:rPr lang="en-GB">
                      <a:solidFill>
                        <a:schemeClr val="bg2"/>
                      </a:solidFill>
                      <a:effectLst/>
                    </a:rPr>
                    <a:t>Mo</a:t>
                  </a:r>
                </a:p>
              </p:txBody>
            </p:sp>
          </p:grpSp>
        </p:grpSp>
      </p:grpSp>
      <p:sp>
        <p:nvSpPr>
          <p:cNvPr id="69" name="Line 96"/>
          <p:cNvSpPr>
            <a:spLocks noChangeShapeType="1"/>
          </p:cNvSpPr>
          <p:nvPr/>
        </p:nvSpPr>
        <p:spPr bwMode="auto">
          <a:xfrm>
            <a:off x="1835150" y="4941888"/>
            <a:ext cx="0" cy="287337"/>
          </a:xfrm>
          <a:prstGeom prst="line">
            <a:avLst/>
          </a:prstGeom>
          <a:noFill/>
          <a:ln w="38100">
            <a:solidFill>
              <a:schemeClr val="tx1"/>
            </a:solidFill>
            <a:round/>
            <a:headEnd/>
            <a:tailEnd type="triangle" w="med" len="med"/>
          </a:ln>
          <a:effectLst/>
        </p:spPr>
        <p:txBody>
          <a:bodyPr/>
          <a:lstStyle/>
          <a:p>
            <a:pPr>
              <a:defRPr/>
            </a:pPr>
            <a:endParaRPr lang="en-GB"/>
          </a:p>
        </p:txBody>
      </p:sp>
      <p:graphicFrame>
        <p:nvGraphicFramePr>
          <p:cNvPr id="22537" name="Object 2"/>
          <p:cNvGraphicFramePr>
            <a:graphicFrameLocks noChangeAspect="1"/>
          </p:cNvGraphicFramePr>
          <p:nvPr/>
        </p:nvGraphicFramePr>
        <p:xfrm>
          <a:off x="4859338" y="1844675"/>
          <a:ext cx="3568700" cy="1541463"/>
        </p:xfrm>
        <a:graphic>
          <a:graphicData uri="http://schemas.openxmlformats.org/presentationml/2006/ole">
            <p:oleObj spid="_x0000_s22537" name="Photo Editor Photo" r:id="rId4" imgW="3352381" imgH="1448002" progId="MSPhotoEd.3">
              <p:embed/>
            </p:oleObj>
          </a:graphicData>
        </a:graphic>
      </p:graphicFrame>
      <p:pic>
        <p:nvPicPr>
          <p:cNvPr id="22538" name="Picture 6" descr="vasculitis"/>
          <p:cNvPicPr>
            <a:picLocks noChangeAspect="1" noChangeArrowheads="1"/>
          </p:cNvPicPr>
          <p:nvPr/>
        </p:nvPicPr>
        <p:blipFill>
          <a:blip r:embed="rId5" cstate="print"/>
          <a:srcRect l="3726" t="11961"/>
          <a:stretch>
            <a:fillRect/>
          </a:stretch>
        </p:blipFill>
        <p:spPr bwMode="auto">
          <a:xfrm>
            <a:off x="5248275" y="5146675"/>
            <a:ext cx="2924175" cy="1666875"/>
          </a:xfrm>
          <a:prstGeom prst="rect">
            <a:avLst/>
          </a:prstGeom>
          <a:noFill/>
          <a:ln w="9525">
            <a:noFill/>
            <a:miter lim="800000"/>
            <a:headEnd/>
            <a:tailEnd/>
          </a:ln>
        </p:spPr>
      </p:pic>
      <p:pic>
        <p:nvPicPr>
          <p:cNvPr id="22539" name="Picture 7" descr="f3437"/>
          <p:cNvPicPr>
            <a:picLocks noChangeAspect="1" noChangeArrowheads="1"/>
          </p:cNvPicPr>
          <p:nvPr/>
        </p:nvPicPr>
        <p:blipFill>
          <a:blip r:embed="rId6" cstate="print"/>
          <a:srcRect/>
          <a:stretch>
            <a:fillRect/>
          </a:stretch>
        </p:blipFill>
        <p:spPr bwMode="auto">
          <a:xfrm>
            <a:off x="5445125" y="3433763"/>
            <a:ext cx="2519363" cy="1660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142875"/>
            <a:ext cx="7772400" cy="1143000"/>
          </a:xfrm>
        </p:spPr>
        <p:txBody>
          <a:bodyPr/>
          <a:lstStyle/>
          <a:p>
            <a:r>
              <a:rPr lang="en-GB" sz="4000" smtClean="0"/>
              <a:t>Type IV </a:t>
            </a:r>
            <a:br>
              <a:rPr lang="en-GB" sz="4000" smtClean="0"/>
            </a:br>
            <a:r>
              <a:rPr lang="en-GB" sz="4000" smtClean="0"/>
              <a:t>Delayed Hypersensitivity Responses</a:t>
            </a:r>
          </a:p>
        </p:txBody>
      </p:sp>
      <p:sp>
        <p:nvSpPr>
          <p:cNvPr id="59" name="Rectangle 3"/>
          <p:cNvSpPr>
            <a:spLocks noChangeArrowheads="1"/>
          </p:cNvSpPr>
          <p:nvPr/>
        </p:nvSpPr>
        <p:spPr bwMode="auto">
          <a:xfrm>
            <a:off x="381000" y="1828800"/>
            <a:ext cx="8534400" cy="41148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hlink"/>
              </a:buClr>
              <a:buSzPct val="75000"/>
              <a:buFont typeface="Monotype Sorts" pitchFamily="2" charset="2"/>
              <a:buChar char="ä"/>
              <a:defRPr/>
            </a:pPr>
            <a:r>
              <a:rPr lang="en-GB" sz="2800" dirty="0">
                <a:effectLst/>
                <a:latin typeface="Times New Roman" pitchFamily="18" charset="0"/>
              </a:rPr>
              <a:t>Chronic graft rejection</a:t>
            </a:r>
          </a:p>
          <a:p>
            <a:pPr marL="342900" indent="-342900">
              <a:spcBef>
                <a:spcPct val="20000"/>
              </a:spcBef>
              <a:buClr>
                <a:schemeClr val="hlink"/>
              </a:buClr>
              <a:buSzPct val="75000"/>
              <a:buFont typeface="Monotype Sorts" pitchFamily="2" charset="2"/>
              <a:buChar char="ä"/>
              <a:defRPr/>
            </a:pPr>
            <a:r>
              <a:rPr lang="en-GB" sz="2800" dirty="0">
                <a:effectLst/>
                <a:latin typeface="Times New Roman" pitchFamily="18" charset="0"/>
              </a:rPr>
              <a:t>GVHD</a:t>
            </a:r>
          </a:p>
          <a:p>
            <a:pPr marL="342900" indent="-342900">
              <a:spcBef>
                <a:spcPct val="20000"/>
              </a:spcBef>
              <a:buClr>
                <a:schemeClr val="hlink"/>
              </a:buClr>
              <a:buSzPct val="75000"/>
              <a:buFont typeface="Monotype Sorts" pitchFamily="2" charset="2"/>
              <a:buChar char="ä"/>
              <a:defRPr/>
            </a:pPr>
            <a:r>
              <a:rPr lang="en-GB" sz="2800" dirty="0" err="1">
                <a:effectLst/>
                <a:latin typeface="Times New Roman" pitchFamily="18" charset="0"/>
              </a:rPr>
              <a:t>Coeliac</a:t>
            </a:r>
            <a:r>
              <a:rPr lang="en-GB" sz="2800" dirty="0">
                <a:effectLst/>
                <a:latin typeface="Times New Roman" pitchFamily="18" charset="0"/>
              </a:rPr>
              <a:t> disease</a:t>
            </a:r>
          </a:p>
          <a:p>
            <a:pPr marL="342900" indent="-342900">
              <a:spcBef>
                <a:spcPct val="20000"/>
              </a:spcBef>
              <a:buClr>
                <a:schemeClr val="hlink"/>
              </a:buClr>
              <a:buSzPct val="75000"/>
              <a:buFont typeface="Monotype Sorts" pitchFamily="2" charset="2"/>
              <a:buChar char="ä"/>
              <a:defRPr/>
            </a:pPr>
            <a:r>
              <a:rPr lang="en-GB" sz="2800" dirty="0">
                <a:effectLst/>
                <a:latin typeface="Times New Roman" pitchFamily="18" charset="0"/>
              </a:rPr>
              <a:t>Contact hypersensitivity</a:t>
            </a:r>
          </a:p>
          <a:p>
            <a:pPr marL="342900" indent="-342900">
              <a:spcBef>
                <a:spcPct val="20000"/>
              </a:spcBef>
              <a:buClr>
                <a:schemeClr val="hlink"/>
              </a:buClr>
              <a:buSzPct val="75000"/>
              <a:buFont typeface="Monotype Sorts" pitchFamily="2" charset="2"/>
              <a:buChar char="ä"/>
              <a:defRPr/>
            </a:pPr>
            <a:r>
              <a:rPr lang="en-GB" sz="2800" dirty="0">
                <a:solidFill>
                  <a:schemeClr val="accent5">
                    <a:lumMod val="50000"/>
                  </a:schemeClr>
                </a:solidFill>
                <a:effectLst/>
                <a:latin typeface="Times New Roman" pitchFamily="18" charset="0"/>
              </a:rPr>
              <a:t>Asthma</a:t>
            </a:r>
            <a:endParaRPr lang="en-GB" sz="2800" dirty="0">
              <a:solidFill>
                <a:schemeClr val="accent5">
                  <a:lumMod val="50000"/>
                </a:schemeClr>
              </a:solidFill>
              <a:effectLst/>
              <a:latin typeface="Times New Roman" pitchFamily="18" charset="0"/>
            </a:endParaRPr>
          </a:p>
          <a:p>
            <a:pPr marL="342900" indent="-342900">
              <a:spcBef>
                <a:spcPct val="20000"/>
              </a:spcBef>
              <a:buClr>
                <a:schemeClr val="hlink"/>
              </a:buClr>
              <a:buSzPct val="75000"/>
              <a:buFont typeface="Monotype Sorts" pitchFamily="2" charset="2"/>
              <a:buChar char="ä"/>
              <a:defRPr/>
            </a:pPr>
            <a:r>
              <a:rPr lang="en-GB" sz="2800" dirty="0">
                <a:solidFill>
                  <a:schemeClr val="accent5">
                    <a:lumMod val="50000"/>
                  </a:schemeClr>
                </a:solidFill>
                <a:effectLst/>
                <a:latin typeface="Times New Roman" pitchFamily="18" charset="0"/>
              </a:rPr>
              <a:t>Rhinitis</a:t>
            </a:r>
          </a:p>
          <a:p>
            <a:pPr marL="342900" indent="-342900">
              <a:spcBef>
                <a:spcPct val="20000"/>
              </a:spcBef>
              <a:buClr>
                <a:schemeClr val="hlink"/>
              </a:buClr>
              <a:buSzPct val="75000"/>
              <a:buFont typeface="Monotype Sorts" pitchFamily="2" charset="2"/>
              <a:buChar char="ä"/>
              <a:defRPr/>
            </a:pPr>
            <a:r>
              <a:rPr lang="en-GB" sz="2800" dirty="0">
                <a:solidFill>
                  <a:schemeClr val="accent5">
                    <a:lumMod val="50000"/>
                  </a:schemeClr>
                </a:solidFill>
                <a:effectLst/>
                <a:latin typeface="Times New Roman" pitchFamily="18" charset="0"/>
              </a:rPr>
              <a:t>Eczema</a:t>
            </a:r>
          </a:p>
          <a:p>
            <a:pPr marL="342900" indent="-342900">
              <a:spcBef>
                <a:spcPct val="20000"/>
              </a:spcBef>
              <a:buClr>
                <a:schemeClr val="hlink"/>
              </a:buClr>
              <a:buSzPct val="75000"/>
              <a:buFont typeface="Monotype Sorts" pitchFamily="2" charset="2"/>
              <a:buChar char="ä"/>
              <a:defRPr/>
            </a:pPr>
            <a:endParaRPr lang="en-GB" sz="2800" dirty="0">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defRPr/>
            </a:pPr>
            <a:r>
              <a:rPr lang="en-GB" dirty="0" smtClean="0"/>
              <a:t>Question 1</a:t>
            </a:r>
          </a:p>
        </p:txBody>
      </p:sp>
      <p:sp>
        <p:nvSpPr>
          <p:cNvPr id="6147" name="Rectangle 3"/>
          <p:cNvSpPr>
            <a:spLocks noGrp="1" noChangeArrowheads="1"/>
          </p:cNvSpPr>
          <p:nvPr>
            <p:ph type="body" idx="1"/>
          </p:nvPr>
        </p:nvSpPr>
        <p:spPr/>
        <p:txBody>
          <a:bodyPr/>
          <a:lstStyle/>
          <a:p>
            <a:r>
              <a:rPr lang="en-US" sz="3600" smtClean="0">
                <a:effectLst/>
              </a:rPr>
              <a:t>How many of YOU have allergic sensitisation (atopy)?</a:t>
            </a:r>
          </a:p>
          <a:p>
            <a:pPr lvl="1"/>
            <a:r>
              <a:rPr lang="en-US" sz="3200" smtClean="0">
                <a:effectLst/>
              </a:rPr>
              <a:t>A ~ 10%?</a:t>
            </a:r>
          </a:p>
          <a:p>
            <a:pPr lvl="1"/>
            <a:r>
              <a:rPr lang="en-US" sz="3200" smtClean="0">
                <a:effectLst/>
              </a:rPr>
              <a:t>B ~ 20%?</a:t>
            </a:r>
          </a:p>
          <a:p>
            <a:pPr lvl="1"/>
            <a:r>
              <a:rPr lang="en-US" sz="3200" smtClean="0">
                <a:effectLst/>
              </a:rPr>
              <a:t>C ~ 30%?</a:t>
            </a:r>
          </a:p>
          <a:p>
            <a:pPr lvl="1"/>
            <a:r>
              <a:rPr lang="en-US" sz="3200" smtClean="0">
                <a:solidFill>
                  <a:srgbClr val="FFFFFF"/>
                </a:solidFill>
                <a:effectLst/>
              </a:rPr>
              <a:t>D ~ 50%?</a:t>
            </a:r>
          </a:p>
          <a:p>
            <a:pPr lvl="1"/>
            <a:r>
              <a:rPr lang="en-US" sz="3200" smtClean="0">
                <a:effectLst/>
              </a:rPr>
              <a:t>E ~ 70%?</a:t>
            </a:r>
            <a:endParaRPr lang="en-GB" sz="3200" smtClean="0">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43000" y="142875"/>
            <a:ext cx="7772400" cy="1143000"/>
          </a:xfrm>
        </p:spPr>
        <p:txBody>
          <a:bodyPr/>
          <a:lstStyle/>
          <a:p>
            <a:r>
              <a:rPr lang="en-GB" sz="4000" smtClean="0"/>
              <a:t>Type IV </a:t>
            </a:r>
            <a:br>
              <a:rPr lang="en-GB" sz="4000" smtClean="0"/>
            </a:br>
            <a:r>
              <a:rPr lang="en-GB" sz="4000" smtClean="0"/>
              <a:t>Delayed Hypersensitivity Responses</a:t>
            </a:r>
          </a:p>
        </p:txBody>
      </p:sp>
      <p:sp>
        <p:nvSpPr>
          <p:cNvPr id="24579" name="Rectangle 3"/>
          <p:cNvSpPr>
            <a:spLocks noGrp="1" noChangeArrowheads="1"/>
          </p:cNvSpPr>
          <p:nvPr>
            <p:ph type="body" sz="half" idx="1"/>
          </p:nvPr>
        </p:nvSpPr>
        <p:spPr/>
        <p:txBody>
          <a:bodyPr/>
          <a:lstStyle/>
          <a:p>
            <a:pPr>
              <a:buFont typeface="Monotype Sorts" pitchFamily="2" charset="2"/>
              <a:buNone/>
              <a:defRPr/>
            </a:pPr>
            <a:r>
              <a:rPr lang="en-GB" sz="2400" u="sng" dirty="0" smtClean="0">
                <a:effectLst/>
              </a:rPr>
              <a:t>Three Varieties</a:t>
            </a:r>
            <a:endParaRPr lang="en-GB" sz="2400" dirty="0" smtClean="0">
              <a:effectLst/>
            </a:endParaRPr>
          </a:p>
          <a:p>
            <a:pPr>
              <a:defRPr/>
            </a:pPr>
            <a:r>
              <a:rPr lang="en-GB" sz="2400" dirty="0" smtClean="0">
                <a:effectLst/>
              </a:rPr>
              <a:t>Th1</a:t>
            </a:r>
          </a:p>
          <a:p>
            <a:pPr>
              <a:defRPr/>
            </a:pPr>
            <a:r>
              <a:rPr lang="en-GB" sz="2400" dirty="0" smtClean="0">
                <a:effectLst/>
              </a:rPr>
              <a:t>Cytotoxic</a:t>
            </a:r>
          </a:p>
          <a:p>
            <a:pPr>
              <a:defRPr/>
            </a:pPr>
            <a:r>
              <a:rPr lang="en-GB" sz="2400" dirty="0" smtClean="0">
                <a:solidFill>
                  <a:schemeClr val="accent5">
                    <a:lumMod val="50000"/>
                  </a:schemeClr>
                </a:solidFill>
                <a:effectLst/>
              </a:rPr>
              <a:t>Th2</a:t>
            </a:r>
          </a:p>
          <a:p>
            <a:pPr>
              <a:buFont typeface="Monotype Sorts" pitchFamily="2" charset="2"/>
              <a:buNone/>
              <a:defRPr/>
            </a:pPr>
            <a:r>
              <a:rPr lang="en-GB" sz="2400" u="sng" dirty="0" smtClean="0">
                <a:effectLst/>
              </a:rPr>
              <a:t>Mechanisms</a:t>
            </a:r>
            <a:endParaRPr lang="en-GB" sz="2400" dirty="0" smtClean="0">
              <a:effectLst/>
            </a:endParaRPr>
          </a:p>
          <a:p>
            <a:pPr>
              <a:defRPr/>
            </a:pPr>
            <a:r>
              <a:rPr lang="en-GB" sz="2400" dirty="0" smtClean="0">
                <a:effectLst/>
              </a:rPr>
              <a:t>Transient/Persistent Ag</a:t>
            </a:r>
          </a:p>
          <a:p>
            <a:pPr>
              <a:defRPr/>
            </a:pPr>
            <a:r>
              <a:rPr lang="en-GB" sz="2400" dirty="0" smtClean="0">
                <a:effectLst/>
              </a:rPr>
              <a:t>T cell activation of macrophages, CTLs</a:t>
            </a:r>
          </a:p>
          <a:p>
            <a:pPr>
              <a:defRPr/>
            </a:pPr>
            <a:r>
              <a:rPr lang="en-GB" sz="2400" dirty="0" smtClean="0">
                <a:effectLst/>
              </a:rPr>
              <a:t>Much of tissue damage dependent upon TNF</a:t>
            </a:r>
          </a:p>
        </p:txBody>
      </p:sp>
      <p:grpSp>
        <p:nvGrpSpPr>
          <p:cNvPr id="24580" name="Group 58"/>
          <p:cNvGrpSpPr>
            <a:grpSpLocks/>
          </p:cNvGrpSpPr>
          <p:nvPr/>
        </p:nvGrpSpPr>
        <p:grpSpPr bwMode="auto">
          <a:xfrm>
            <a:off x="5029200" y="2214563"/>
            <a:ext cx="1295400" cy="722312"/>
            <a:chOff x="3168" y="1465"/>
            <a:chExt cx="816" cy="455"/>
          </a:xfrm>
        </p:grpSpPr>
        <p:sp>
          <p:nvSpPr>
            <p:cNvPr id="24627" name="Text Box 37"/>
            <p:cNvSpPr txBox="1">
              <a:spLocks noChangeArrowheads="1"/>
            </p:cNvSpPr>
            <p:nvPr/>
          </p:nvSpPr>
          <p:spPr bwMode="auto">
            <a:xfrm>
              <a:off x="3254" y="1465"/>
              <a:ext cx="590" cy="291"/>
            </a:xfrm>
            <a:prstGeom prst="rect">
              <a:avLst/>
            </a:prstGeom>
            <a:noFill/>
            <a:ln w="12700">
              <a:noFill/>
              <a:miter lim="800000"/>
              <a:headEnd/>
              <a:tailEnd/>
            </a:ln>
          </p:spPr>
          <p:txBody>
            <a:bodyPr wrap="none">
              <a:spAutoFit/>
            </a:bodyPr>
            <a:lstStyle/>
            <a:p>
              <a:r>
                <a:rPr lang="en-GB">
                  <a:effectLst/>
                </a:rPr>
                <a:t>IFN-</a:t>
              </a:r>
              <a:r>
                <a:rPr lang="el-GR">
                  <a:effectLst/>
                </a:rPr>
                <a:t>γ</a:t>
              </a:r>
              <a:endParaRPr lang="en-GB">
                <a:effectLst/>
              </a:endParaRPr>
            </a:p>
          </p:txBody>
        </p:sp>
        <p:sp>
          <p:nvSpPr>
            <p:cNvPr id="32824" name="Line 38"/>
            <p:cNvSpPr>
              <a:spLocks noChangeShapeType="1"/>
            </p:cNvSpPr>
            <p:nvPr/>
          </p:nvSpPr>
          <p:spPr bwMode="auto">
            <a:xfrm flipV="1">
              <a:off x="3168" y="1728"/>
              <a:ext cx="192" cy="192"/>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32825" name="Line 39"/>
            <p:cNvSpPr>
              <a:spLocks noChangeShapeType="1"/>
            </p:cNvSpPr>
            <p:nvPr/>
          </p:nvSpPr>
          <p:spPr bwMode="auto">
            <a:xfrm>
              <a:off x="3744" y="1728"/>
              <a:ext cx="240" cy="144"/>
            </a:xfrm>
            <a:prstGeom prst="line">
              <a:avLst/>
            </a:prstGeom>
            <a:noFill/>
            <a:ln w="12700">
              <a:solidFill>
                <a:schemeClr val="tx1"/>
              </a:solidFill>
              <a:round/>
              <a:headEnd/>
              <a:tailEnd type="triangle" w="med" len="med"/>
            </a:ln>
          </p:spPr>
          <p:txBody>
            <a:bodyPr wrap="none" anchor="ctr"/>
            <a:lstStyle/>
            <a:p>
              <a:pPr>
                <a:defRPr/>
              </a:pPr>
              <a:endParaRPr lang="en-GB"/>
            </a:p>
          </p:txBody>
        </p:sp>
      </p:grpSp>
      <p:sp>
        <p:nvSpPr>
          <p:cNvPr id="24581" name="Text Box 40"/>
          <p:cNvSpPr txBox="1">
            <a:spLocks noChangeArrowheads="1"/>
          </p:cNvSpPr>
          <p:nvPr/>
        </p:nvSpPr>
        <p:spPr bwMode="auto">
          <a:xfrm>
            <a:off x="4000500" y="2500313"/>
            <a:ext cx="654050" cy="371475"/>
          </a:xfrm>
          <a:prstGeom prst="rect">
            <a:avLst/>
          </a:prstGeom>
          <a:noFill/>
          <a:ln w="12700">
            <a:noFill/>
            <a:miter lim="800000"/>
            <a:headEnd/>
            <a:tailEnd/>
          </a:ln>
        </p:spPr>
        <p:txBody>
          <a:bodyPr>
            <a:spAutoFit/>
          </a:bodyPr>
          <a:lstStyle/>
          <a:p>
            <a:r>
              <a:rPr lang="en-GB" sz="1800">
                <a:effectLst/>
              </a:rPr>
              <a:t>APC</a:t>
            </a:r>
            <a:endParaRPr lang="en-GB">
              <a:effectLst/>
            </a:endParaRPr>
          </a:p>
        </p:txBody>
      </p:sp>
      <p:grpSp>
        <p:nvGrpSpPr>
          <p:cNvPr id="24582" name="Group 56"/>
          <p:cNvGrpSpPr>
            <a:grpSpLocks/>
          </p:cNvGrpSpPr>
          <p:nvPr/>
        </p:nvGrpSpPr>
        <p:grpSpPr bwMode="auto">
          <a:xfrm>
            <a:off x="6019800" y="2362200"/>
            <a:ext cx="2660650" cy="1757363"/>
            <a:chOff x="3792" y="1488"/>
            <a:chExt cx="1676" cy="1107"/>
          </a:xfrm>
        </p:grpSpPr>
        <p:sp>
          <p:nvSpPr>
            <p:cNvPr id="32808" name="Freeform 5"/>
            <p:cNvSpPr>
              <a:spLocks/>
            </p:cNvSpPr>
            <p:nvPr/>
          </p:nvSpPr>
          <p:spPr bwMode="auto">
            <a:xfrm>
              <a:off x="3792" y="1728"/>
              <a:ext cx="1216" cy="656"/>
            </a:xfrm>
            <a:custGeom>
              <a:avLst/>
              <a:gdLst>
                <a:gd name="T0" fmla="*/ 536 w 1216"/>
                <a:gd name="T1" fmla="*/ 45 h 656"/>
                <a:gd name="T2" fmla="*/ 703 w 1216"/>
                <a:gd name="T3" fmla="*/ 45 h 656"/>
                <a:gd name="T4" fmla="*/ 736 w 1216"/>
                <a:gd name="T5" fmla="*/ 23 h 656"/>
                <a:gd name="T6" fmla="*/ 803 w 1216"/>
                <a:gd name="T7" fmla="*/ 0 h 656"/>
                <a:gd name="T8" fmla="*/ 869 w 1216"/>
                <a:gd name="T9" fmla="*/ 34 h 656"/>
                <a:gd name="T10" fmla="*/ 891 w 1216"/>
                <a:gd name="T11" fmla="*/ 112 h 656"/>
                <a:gd name="T12" fmla="*/ 958 w 1216"/>
                <a:gd name="T13" fmla="*/ 145 h 656"/>
                <a:gd name="T14" fmla="*/ 1114 w 1216"/>
                <a:gd name="T15" fmla="*/ 156 h 656"/>
                <a:gd name="T16" fmla="*/ 1125 w 1216"/>
                <a:gd name="T17" fmla="*/ 278 h 656"/>
                <a:gd name="T18" fmla="*/ 1158 w 1216"/>
                <a:gd name="T19" fmla="*/ 289 h 656"/>
                <a:gd name="T20" fmla="*/ 1214 w 1216"/>
                <a:gd name="T21" fmla="*/ 334 h 656"/>
                <a:gd name="T22" fmla="*/ 1203 w 1216"/>
                <a:gd name="T23" fmla="*/ 400 h 656"/>
                <a:gd name="T24" fmla="*/ 1158 w 1216"/>
                <a:gd name="T25" fmla="*/ 411 h 656"/>
                <a:gd name="T26" fmla="*/ 1125 w 1216"/>
                <a:gd name="T27" fmla="*/ 423 h 656"/>
                <a:gd name="T28" fmla="*/ 936 w 1216"/>
                <a:gd name="T29" fmla="*/ 623 h 656"/>
                <a:gd name="T30" fmla="*/ 769 w 1216"/>
                <a:gd name="T31" fmla="*/ 634 h 656"/>
                <a:gd name="T32" fmla="*/ 736 w 1216"/>
                <a:gd name="T33" fmla="*/ 534 h 656"/>
                <a:gd name="T34" fmla="*/ 569 w 1216"/>
                <a:gd name="T35" fmla="*/ 578 h 656"/>
                <a:gd name="T36" fmla="*/ 514 w 1216"/>
                <a:gd name="T37" fmla="*/ 634 h 656"/>
                <a:gd name="T38" fmla="*/ 447 w 1216"/>
                <a:gd name="T39" fmla="*/ 656 h 656"/>
                <a:gd name="T40" fmla="*/ 414 w 1216"/>
                <a:gd name="T41" fmla="*/ 645 h 656"/>
                <a:gd name="T42" fmla="*/ 391 w 1216"/>
                <a:gd name="T43" fmla="*/ 578 h 656"/>
                <a:gd name="T44" fmla="*/ 247 w 1216"/>
                <a:gd name="T45" fmla="*/ 500 h 656"/>
                <a:gd name="T46" fmla="*/ 58 w 1216"/>
                <a:gd name="T47" fmla="*/ 511 h 656"/>
                <a:gd name="T48" fmla="*/ 91 w 1216"/>
                <a:gd name="T49" fmla="*/ 323 h 656"/>
                <a:gd name="T50" fmla="*/ 114 w 1216"/>
                <a:gd name="T51" fmla="*/ 289 h 656"/>
                <a:gd name="T52" fmla="*/ 125 w 1216"/>
                <a:gd name="T53" fmla="*/ 256 h 656"/>
                <a:gd name="T54" fmla="*/ 180 w 1216"/>
                <a:gd name="T55" fmla="*/ 245 h 656"/>
                <a:gd name="T56" fmla="*/ 225 w 1216"/>
                <a:gd name="T57" fmla="*/ 78 h 656"/>
                <a:gd name="T58" fmla="*/ 258 w 1216"/>
                <a:gd name="T59" fmla="*/ 67 h 656"/>
                <a:gd name="T60" fmla="*/ 380 w 1216"/>
                <a:gd name="T61" fmla="*/ 145 h 656"/>
                <a:gd name="T62" fmla="*/ 514 w 1216"/>
                <a:gd name="T63" fmla="*/ 56 h 656"/>
                <a:gd name="T64" fmla="*/ 536 w 1216"/>
                <a:gd name="T65" fmla="*/ 45 h 6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6"/>
                <a:gd name="T100" fmla="*/ 0 h 656"/>
                <a:gd name="T101" fmla="*/ 1216 w 1216"/>
                <a:gd name="T102" fmla="*/ 656 h 6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6" h="656">
                  <a:moveTo>
                    <a:pt x="536" y="45"/>
                  </a:moveTo>
                  <a:cubicBezTo>
                    <a:pt x="608" y="69"/>
                    <a:pt x="633" y="68"/>
                    <a:pt x="703" y="45"/>
                  </a:cubicBezTo>
                  <a:cubicBezTo>
                    <a:pt x="714" y="38"/>
                    <a:pt x="724" y="28"/>
                    <a:pt x="736" y="23"/>
                  </a:cubicBezTo>
                  <a:cubicBezTo>
                    <a:pt x="758" y="13"/>
                    <a:pt x="803" y="0"/>
                    <a:pt x="803" y="0"/>
                  </a:cubicBezTo>
                  <a:cubicBezTo>
                    <a:pt x="824" y="7"/>
                    <a:pt x="854" y="16"/>
                    <a:pt x="869" y="34"/>
                  </a:cubicBezTo>
                  <a:cubicBezTo>
                    <a:pt x="881" y="49"/>
                    <a:pt x="882" y="99"/>
                    <a:pt x="891" y="112"/>
                  </a:cubicBezTo>
                  <a:cubicBezTo>
                    <a:pt x="903" y="130"/>
                    <a:pt x="940" y="139"/>
                    <a:pt x="958" y="145"/>
                  </a:cubicBezTo>
                  <a:cubicBezTo>
                    <a:pt x="1009" y="141"/>
                    <a:pt x="1103" y="110"/>
                    <a:pt x="1114" y="156"/>
                  </a:cubicBezTo>
                  <a:cubicBezTo>
                    <a:pt x="1123" y="196"/>
                    <a:pt x="1112" y="239"/>
                    <a:pt x="1125" y="278"/>
                  </a:cubicBezTo>
                  <a:cubicBezTo>
                    <a:pt x="1129" y="289"/>
                    <a:pt x="1148" y="284"/>
                    <a:pt x="1158" y="289"/>
                  </a:cubicBezTo>
                  <a:cubicBezTo>
                    <a:pt x="1186" y="303"/>
                    <a:pt x="1193" y="313"/>
                    <a:pt x="1214" y="334"/>
                  </a:cubicBezTo>
                  <a:cubicBezTo>
                    <a:pt x="1210" y="356"/>
                    <a:pt x="1216" y="382"/>
                    <a:pt x="1203" y="400"/>
                  </a:cubicBezTo>
                  <a:cubicBezTo>
                    <a:pt x="1194" y="412"/>
                    <a:pt x="1173" y="407"/>
                    <a:pt x="1158" y="411"/>
                  </a:cubicBezTo>
                  <a:cubicBezTo>
                    <a:pt x="1147" y="414"/>
                    <a:pt x="1136" y="419"/>
                    <a:pt x="1125" y="423"/>
                  </a:cubicBezTo>
                  <a:cubicBezTo>
                    <a:pt x="1056" y="490"/>
                    <a:pt x="1059" y="610"/>
                    <a:pt x="936" y="623"/>
                  </a:cubicBezTo>
                  <a:cubicBezTo>
                    <a:pt x="881" y="629"/>
                    <a:pt x="825" y="630"/>
                    <a:pt x="769" y="634"/>
                  </a:cubicBezTo>
                  <a:cubicBezTo>
                    <a:pt x="781" y="574"/>
                    <a:pt x="798" y="555"/>
                    <a:pt x="736" y="534"/>
                  </a:cubicBezTo>
                  <a:cubicBezTo>
                    <a:pt x="521" y="550"/>
                    <a:pt x="633" y="503"/>
                    <a:pt x="569" y="578"/>
                  </a:cubicBezTo>
                  <a:cubicBezTo>
                    <a:pt x="552" y="598"/>
                    <a:pt x="539" y="626"/>
                    <a:pt x="514" y="634"/>
                  </a:cubicBezTo>
                  <a:cubicBezTo>
                    <a:pt x="492" y="641"/>
                    <a:pt x="447" y="656"/>
                    <a:pt x="447" y="656"/>
                  </a:cubicBezTo>
                  <a:cubicBezTo>
                    <a:pt x="436" y="652"/>
                    <a:pt x="421" y="654"/>
                    <a:pt x="414" y="645"/>
                  </a:cubicBezTo>
                  <a:cubicBezTo>
                    <a:pt x="400" y="626"/>
                    <a:pt x="391" y="578"/>
                    <a:pt x="391" y="578"/>
                  </a:cubicBezTo>
                  <a:cubicBezTo>
                    <a:pt x="374" y="457"/>
                    <a:pt x="374" y="486"/>
                    <a:pt x="247" y="500"/>
                  </a:cubicBezTo>
                  <a:cubicBezTo>
                    <a:pt x="180" y="522"/>
                    <a:pt x="126" y="523"/>
                    <a:pt x="58" y="511"/>
                  </a:cubicBezTo>
                  <a:cubicBezTo>
                    <a:pt x="14" y="445"/>
                    <a:pt x="0" y="353"/>
                    <a:pt x="91" y="323"/>
                  </a:cubicBezTo>
                  <a:cubicBezTo>
                    <a:pt x="99" y="312"/>
                    <a:pt x="108" y="301"/>
                    <a:pt x="114" y="289"/>
                  </a:cubicBezTo>
                  <a:cubicBezTo>
                    <a:pt x="119" y="279"/>
                    <a:pt x="115" y="262"/>
                    <a:pt x="125" y="256"/>
                  </a:cubicBezTo>
                  <a:cubicBezTo>
                    <a:pt x="141" y="246"/>
                    <a:pt x="162" y="249"/>
                    <a:pt x="180" y="245"/>
                  </a:cubicBezTo>
                  <a:cubicBezTo>
                    <a:pt x="216" y="189"/>
                    <a:pt x="199" y="112"/>
                    <a:pt x="225" y="78"/>
                  </a:cubicBezTo>
                  <a:cubicBezTo>
                    <a:pt x="232" y="69"/>
                    <a:pt x="247" y="71"/>
                    <a:pt x="258" y="67"/>
                  </a:cubicBezTo>
                  <a:cubicBezTo>
                    <a:pt x="306" y="83"/>
                    <a:pt x="332" y="121"/>
                    <a:pt x="380" y="145"/>
                  </a:cubicBezTo>
                  <a:cubicBezTo>
                    <a:pt x="456" y="130"/>
                    <a:pt x="471" y="117"/>
                    <a:pt x="514" y="56"/>
                  </a:cubicBezTo>
                  <a:cubicBezTo>
                    <a:pt x="528" y="15"/>
                    <a:pt x="520" y="13"/>
                    <a:pt x="536" y="45"/>
                  </a:cubicBezTo>
                  <a:close/>
                </a:path>
              </a:pathLst>
            </a:custGeom>
            <a:solidFill>
              <a:schemeClr val="bg1"/>
            </a:solidFill>
            <a:ln w="12700" cap="flat" cmpd="sng">
              <a:solidFill>
                <a:schemeClr val="tx1"/>
              </a:solidFill>
              <a:prstDash val="solid"/>
              <a:round/>
              <a:headEnd/>
              <a:tailEnd/>
            </a:ln>
          </p:spPr>
          <p:txBody>
            <a:bodyPr wrap="none" anchor="ctr"/>
            <a:lstStyle/>
            <a:p>
              <a:pPr>
                <a:defRPr/>
              </a:pPr>
              <a:endParaRPr lang="en-GB"/>
            </a:p>
          </p:txBody>
        </p:sp>
        <p:sp>
          <p:nvSpPr>
            <p:cNvPr id="24613" name="Oval 6"/>
            <p:cNvSpPr>
              <a:spLocks noChangeArrowheads="1"/>
            </p:cNvSpPr>
            <p:nvPr/>
          </p:nvSpPr>
          <p:spPr bwMode="auto">
            <a:xfrm>
              <a:off x="4080" y="1920"/>
              <a:ext cx="432" cy="240"/>
            </a:xfrm>
            <a:prstGeom prst="ellipse">
              <a:avLst/>
            </a:prstGeom>
            <a:solidFill>
              <a:srgbClr val="333399"/>
            </a:solidFill>
            <a:ln w="12700">
              <a:solidFill>
                <a:schemeClr val="tx1"/>
              </a:solidFill>
              <a:round/>
              <a:headEnd/>
              <a:tailEnd/>
            </a:ln>
          </p:spPr>
          <p:txBody>
            <a:bodyPr wrap="none" anchor="ctr"/>
            <a:lstStyle/>
            <a:p>
              <a:endParaRPr lang="en-US">
                <a:effectLst/>
              </a:endParaRPr>
            </a:p>
          </p:txBody>
        </p:sp>
        <p:sp>
          <p:nvSpPr>
            <p:cNvPr id="24614" name="Oval 7"/>
            <p:cNvSpPr>
              <a:spLocks noChangeArrowheads="1"/>
            </p:cNvSpPr>
            <p:nvPr/>
          </p:nvSpPr>
          <p:spPr bwMode="auto">
            <a:xfrm>
              <a:off x="4224" y="2208"/>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24615" name="Oval 8"/>
            <p:cNvSpPr>
              <a:spLocks noChangeArrowheads="1"/>
            </p:cNvSpPr>
            <p:nvPr/>
          </p:nvSpPr>
          <p:spPr bwMode="auto">
            <a:xfrm>
              <a:off x="4512" y="1872"/>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24616" name="Oval 9"/>
            <p:cNvSpPr>
              <a:spLocks noChangeArrowheads="1"/>
            </p:cNvSpPr>
            <p:nvPr/>
          </p:nvSpPr>
          <p:spPr bwMode="auto">
            <a:xfrm>
              <a:off x="4656" y="2208"/>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24617" name="Oval 10"/>
            <p:cNvSpPr>
              <a:spLocks noChangeArrowheads="1"/>
            </p:cNvSpPr>
            <p:nvPr/>
          </p:nvSpPr>
          <p:spPr bwMode="auto">
            <a:xfrm>
              <a:off x="3936" y="2064"/>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24618" name="Oval 11"/>
            <p:cNvSpPr>
              <a:spLocks noChangeArrowheads="1"/>
            </p:cNvSpPr>
            <p:nvPr/>
          </p:nvSpPr>
          <p:spPr bwMode="auto">
            <a:xfrm>
              <a:off x="4800" y="2064"/>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24619" name="Oval 12"/>
            <p:cNvSpPr>
              <a:spLocks noChangeArrowheads="1"/>
            </p:cNvSpPr>
            <p:nvPr/>
          </p:nvSpPr>
          <p:spPr bwMode="auto">
            <a:xfrm>
              <a:off x="4560" y="2064"/>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24620" name="Oval 13"/>
            <p:cNvSpPr>
              <a:spLocks noChangeArrowheads="1"/>
            </p:cNvSpPr>
            <p:nvPr/>
          </p:nvSpPr>
          <p:spPr bwMode="auto">
            <a:xfrm>
              <a:off x="4656" y="1968"/>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32817" name="Line 27"/>
            <p:cNvSpPr>
              <a:spLocks noChangeShapeType="1"/>
            </p:cNvSpPr>
            <p:nvPr/>
          </p:nvSpPr>
          <p:spPr bwMode="auto">
            <a:xfrm flipV="1">
              <a:off x="4512" y="1488"/>
              <a:ext cx="0" cy="240"/>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32818" name="Line 28"/>
            <p:cNvSpPr>
              <a:spLocks noChangeShapeType="1"/>
            </p:cNvSpPr>
            <p:nvPr/>
          </p:nvSpPr>
          <p:spPr bwMode="auto">
            <a:xfrm flipV="1">
              <a:off x="4080" y="1536"/>
              <a:ext cx="96" cy="192"/>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32819" name="Line 29"/>
            <p:cNvSpPr>
              <a:spLocks noChangeShapeType="1"/>
            </p:cNvSpPr>
            <p:nvPr/>
          </p:nvSpPr>
          <p:spPr bwMode="auto">
            <a:xfrm flipH="1" flipV="1">
              <a:off x="4752" y="1536"/>
              <a:ext cx="96" cy="192"/>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32820" name="Line 30"/>
            <p:cNvSpPr>
              <a:spLocks noChangeShapeType="1"/>
            </p:cNvSpPr>
            <p:nvPr/>
          </p:nvSpPr>
          <p:spPr bwMode="auto">
            <a:xfrm flipV="1">
              <a:off x="4320" y="1536"/>
              <a:ext cx="48" cy="240"/>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32821" name="Line 31"/>
            <p:cNvSpPr>
              <a:spLocks noChangeShapeType="1"/>
            </p:cNvSpPr>
            <p:nvPr/>
          </p:nvSpPr>
          <p:spPr bwMode="auto">
            <a:xfrm flipV="1">
              <a:off x="4656" y="1536"/>
              <a:ext cx="0" cy="192"/>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24626" name="Text Box 41"/>
            <p:cNvSpPr txBox="1">
              <a:spLocks noChangeArrowheads="1"/>
            </p:cNvSpPr>
            <p:nvPr/>
          </p:nvSpPr>
          <p:spPr bwMode="auto">
            <a:xfrm>
              <a:off x="4272" y="2304"/>
              <a:ext cx="1196" cy="291"/>
            </a:xfrm>
            <a:prstGeom prst="rect">
              <a:avLst/>
            </a:prstGeom>
            <a:noFill/>
            <a:ln w="12700">
              <a:noFill/>
              <a:miter lim="800000"/>
              <a:headEnd/>
              <a:tailEnd/>
            </a:ln>
          </p:spPr>
          <p:txBody>
            <a:bodyPr wrap="none">
              <a:spAutoFit/>
            </a:bodyPr>
            <a:lstStyle/>
            <a:p>
              <a:r>
                <a:rPr lang="en-GB">
                  <a:effectLst/>
                </a:rPr>
                <a:t>Macrophage</a:t>
              </a:r>
            </a:p>
          </p:txBody>
        </p:sp>
      </p:grpSp>
      <p:sp>
        <p:nvSpPr>
          <p:cNvPr id="24583" name="AutoShape 14"/>
          <p:cNvSpPr>
            <a:spLocks noChangeArrowheads="1"/>
          </p:cNvSpPr>
          <p:nvPr/>
        </p:nvSpPr>
        <p:spPr bwMode="auto">
          <a:xfrm>
            <a:off x="4214813" y="2143125"/>
            <a:ext cx="142875" cy="147638"/>
          </a:xfrm>
          <a:prstGeom prst="roundRect">
            <a:avLst>
              <a:gd name="adj" fmla="val 16667"/>
            </a:avLst>
          </a:prstGeom>
          <a:solidFill>
            <a:srgbClr val="800080"/>
          </a:solidFill>
          <a:ln w="12700">
            <a:solidFill>
              <a:schemeClr val="tx1"/>
            </a:solidFill>
            <a:round/>
            <a:headEnd/>
            <a:tailEnd/>
          </a:ln>
        </p:spPr>
        <p:txBody>
          <a:bodyPr wrap="none" anchor="ctr"/>
          <a:lstStyle/>
          <a:p>
            <a:endParaRPr lang="en-US">
              <a:effectLst/>
            </a:endParaRPr>
          </a:p>
        </p:txBody>
      </p:sp>
      <p:sp>
        <p:nvSpPr>
          <p:cNvPr id="24621" name="Text Box 45"/>
          <p:cNvSpPr txBox="1">
            <a:spLocks noChangeArrowheads="1"/>
          </p:cNvSpPr>
          <p:nvPr/>
        </p:nvSpPr>
        <p:spPr bwMode="auto">
          <a:xfrm>
            <a:off x="3714750" y="1752600"/>
            <a:ext cx="1055688" cy="400050"/>
          </a:xfrm>
          <a:prstGeom prst="rect">
            <a:avLst/>
          </a:prstGeom>
          <a:noFill/>
          <a:ln w="12700">
            <a:noFill/>
            <a:miter lim="800000"/>
            <a:headEnd/>
            <a:tailEnd/>
          </a:ln>
          <a:effectLst/>
        </p:spPr>
        <p:txBody>
          <a:bodyPr wrap="none">
            <a:spAutoFit/>
          </a:bodyPr>
          <a:lstStyle/>
          <a:p>
            <a:pPr>
              <a:defRPr/>
            </a:pPr>
            <a:r>
              <a:rPr lang="en-GB" sz="2000" dirty="0">
                <a:effectLst>
                  <a:outerShdw blurRad="38100" dist="38100" dir="2700000" algn="tl">
                    <a:srgbClr val="000000"/>
                  </a:outerShdw>
                </a:effectLst>
              </a:rPr>
              <a:t>Antigen</a:t>
            </a:r>
            <a:endParaRPr lang="en-GB" dirty="0">
              <a:effectLst>
                <a:outerShdw blurRad="38100" dist="38100" dir="2700000" algn="tl">
                  <a:srgbClr val="000000"/>
                </a:outerShdw>
              </a:effectLst>
            </a:endParaRPr>
          </a:p>
        </p:txBody>
      </p:sp>
      <p:grpSp>
        <p:nvGrpSpPr>
          <p:cNvPr id="24585" name="Group 60"/>
          <p:cNvGrpSpPr>
            <a:grpSpLocks/>
          </p:cNvGrpSpPr>
          <p:nvPr/>
        </p:nvGrpSpPr>
        <p:grpSpPr bwMode="auto">
          <a:xfrm>
            <a:off x="5334000" y="3733800"/>
            <a:ext cx="3429000" cy="1828800"/>
            <a:chOff x="3360" y="2352"/>
            <a:chExt cx="2160" cy="1152"/>
          </a:xfrm>
        </p:grpSpPr>
        <p:grpSp>
          <p:nvGrpSpPr>
            <p:cNvPr id="24606" name="Group 26"/>
            <p:cNvGrpSpPr>
              <a:grpSpLocks/>
            </p:cNvGrpSpPr>
            <p:nvPr/>
          </p:nvGrpSpPr>
          <p:grpSpPr bwMode="auto">
            <a:xfrm>
              <a:off x="4032" y="2736"/>
              <a:ext cx="1111" cy="720"/>
              <a:chOff x="4128" y="2928"/>
              <a:chExt cx="1111" cy="720"/>
            </a:xfrm>
          </p:grpSpPr>
          <p:sp>
            <p:nvSpPr>
              <p:cNvPr id="32804" name="Freeform 24"/>
              <p:cNvSpPr>
                <a:spLocks/>
              </p:cNvSpPr>
              <p:nvPr/>
            </p:nvSpPr>
            <p:spPr bwMode="auto">
              <a:xfrm>
                <a:off x="4128" y="2928"/>
                <a:ext cx="1111" cy="720"/>
              </a:xfrm>
              <a:custGeom>
                <a:avLst/>
                <a:gdLst>
                  <a:gd name="T0" fmla="*/ 433 w 1531"/>
                  <a:gd name="T1" fmla="*/ 122 h 1011"/>
                  <a:gd name="T2" fmla="*/ 511 w 1531"/>
                  <a:gd name="T3" fmla="*/ 111 h 1011"/>
                  <a:gd name="T4" fmla="*/ 645 w 1531"/>
                  <a:gd name="T5" fmla="*/ 189 h 1011"/>
                  <a:gd name="T6" fmla="*/ 678 w 1531"/>
                  <a:gd name="T7" fmla="*/ 200 h 1011"/>
                  <a:gd name="T8" fmla="*/ 711 w 1531"/>
                  <a:gd name="T9" fmla="*/ 222 h 1011"/>
                  <a:gd name="T10" fmla="*/ 800 w 1531"/>
                  <a:gd name="T11" fmla="*/ 233 h 1011"/>
                  <a:gd name="T12" fmla="*/ 967 w 1531"/>
                  <a:gd name="T13" fmla="*/ 200 h 1011"/>
                  <a:gd name="T14" fmla="*/ 1034 w 1531"/>
                  <a:gd name="T15" fmla="*/ 166 h 1011"/>
                  <a:gd name="T16" fmla="*/ 1134 w 1531"/>
                  <a:gd name="T17" fmla="*/ 111 h 1011"/>
                  <a:gd name="T18" fmla="*/ 1256 w 1531"/>
                  <a:gd name="T19" fmla="*/ 22 h 1011"/>
                  <a:gd name="T20" fmla="*/ 1322 w 1531"/>
                  <a:gd name="T21" fmla="*/ 0 h 1011"/>
                  <a:gd name="T22" fmla="*/ 1211 w 1531"/>
                  <a:gd name="T23" fmla="*/ 177 h 1011"/>
                  <a:gd name="T24" fmla="*/ 1122 w 1531"/>
                  <a:gd name="T25" fmla="*/ 233 h 1011"/>
                  <a:gd name="T26" fmla="*/ 1034 w 1531"/>
                  <a:gd name="T27" fmla="*/ 311 h 1011"/>
                  <a:gd name="T28" fmla="*/ 1011 w 1531"/>
                  <a:gd name="T29" fmla="*/ 377 h 1011"/>
                  <a:gd name="T30" fmla="*/ 1000 w 1531"/>
                  <a:gd name="T31" fmla="*/ 411 h 1011"/>
                  <a:gd name="T32" fmla="*/ 1122 w 1531"/>
                  <a:gd name="T33" fmla="*/ 466 h 1011"/>
                  <a:gd name="T34" fmla="*/ 1189 w 1531"/>
                  <a:gd name="T35" fmla="*/ 444 h 1011"/>
                  <a:gd name="T36" fmla="*/ 1222 w 1531"/>
                  <a:gd name="T37" fmla="*/ 433 h 1011"/>
                  <a:gd name="T38" fmla="*/ 1389 w 1531"/>
                  <a:gd name="T39" fmla="*/ 411 h 1011"/>
                  <a:gd name="T40" fmla="*/ 1411 w 1531"/>
                  <a:gd name="T41" fmla="*/ 522 h 1011"/>
                  <a:gd name="T42" fmla="*/ 1245 w 1531"/>
                  <a:gd name="T43" fmla="*/ 533 h 1011"/>
                  <a:gd name="T44" fmla="*/ 1089 w 1531"/>
                  <a:gd name="T45" fmla="*/ 633 h 1011"/>
                  <a:gd name="T46" fmla="*/ 989 w 1531"/>
                  <a:gd name="T47" fmla="*/ 711 h 1011"/>
                  <a:gd name="T48" fmla="*/ 778 w 1531"/>
                  <a:gd name="T49" fmla="*/ 755 h 1011"/>
                  <a:gd name="T50" fmla="*/ 700 w 1531"/>
                  <a:gd name="T51" fmla="*/ 777 h 1011"/>
                  <a:gd name="T52" fmla="*/ 678 w 1531"/>
                  <a:gd name="T53" fmla="*/ 800 h 1011"/>
                  <a:gd name="T54" fmla="*/ 645 w 1531"/>
                  <a:gd name="T55" fmla="*/ 811 h 1011"/>
                  <a:gd name="T56" fmla="*/ 545 w 1531"/>
                  <a:gd name="T57" fmla="*/ 866 h 1011"/>
                  <a:gd name="T58" fmla="*/ 411 w 1531"/>
                  <a:gd name="T59" fmla="*/ 911 h 1011"/>
                  <a:gd name="T60" fmla="*/ 278 w 1531"/>
                  <a:gd name="T61" fmla="*/ 966 h 1011"/>
                  <a:gd name="T62" fmla="*/ 167 w 1531"/>
                  <a:gd name="T63" fmla="*/ 1011 h 1011"/>
                  <a:gd name="T64" fmla="*/ 322 w 1531"/>
                  <a:gd name="T65" fmla="*/ 800 h 1011"/>
                  <a:gd name="T66" fmla="*/ 411 w 1531"/>
                  <a:gd name="T67" fmla="*/ 788 h 1011"/>
                  <a:gd name="T68" fmla="*/ 445 w 1531"/>
                  <a:gd name="T69" fmla="*/ 777 h 1011"/>
                  <a:gd name="T70" fmla="*/ 511 w 1531"/>
                  <a:gd name="T71" fmla="*/ 733 h 1011"/>
                  <a:gd name="T72" fmla="*/ 533 w 1531"/>
                  <a:gd name="T73" fmla="*/ 700 h 1011"/>
                  <a:gd name="T74" fmla="*/ 589 w 1531"/>
                  <a:gd name="T75" fmla="*/ 644 h 1011"/>
                  <a:gd name="T76" fmla="*/ 489 w 1531"/>
                  <a:gd name="T77" fmla="*/ 477 h 1011"/>
                  <a:gd name="T78" fmla="*/ 278 w 1531"/>
                  <a:gd name="T79" fmla="*/ 511 h 1011"/>
                  <a:gd name="T80" fmla="*/ 211 w 1531"/>
                  <a:gd name="T81" fmla="*/ 533 h 1011"/>
                  <a:gd name="T82" fmla="*/ 0 w 1531"/>
                  <a:gd name="T83" fmla="*/ 422 h 1011"/>
                  <a:gd name="T84" fmla="*/ 311 w 1531"/>
                  <a:gd name="T85" fmla="*/ 366 h 1011"/>
                  <a:gd name="T86" fmla="*/ 345 w 1531"/>
                  <a:gd name="T87" fmla="*/ 344 h 1011"/>
                  <a:gd name="T88" fmla="*/ 400 w 1531"/>
                  <a:gd name="T89" fmla="*/ 166 h 1011"/>
                  <a:gd name="T90" fmla="*/ 433 w 1531"/>
                  <a:gd name="T91" fmla="*/ 122 h 10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31"/>
                  <a:gd name="T139" fmla="*/ 0 h 1011"/>
                  <a:gd name="T140" fmla="*/ 1531 w 1531"/>
                  <a:gd name="T141" fmla="*/ 1011 h 10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31" h="1011">
                    <a:moveTo>
                      <a:pt x="433" y="122"/>
                    </a:moveTo>
                    <a:cubicBezTo>
                      <a:pt x="459" y="118"/>
                      <a:pt x="485" y="109"/>
                      <a:pt x="511" y="111"/>
                    </a:cubicBezTo>
                    <a:cubicBezTo>
                      <a:pt x="581" y="116"/>
                      <a:pt x="594" y="155"/>
                      <a:pt x="645" y="189"/>
                    </a:cubicBezTo>
                    <a:cubicBezTo>
                      <a:pt x="655" y="195"/>
                      <a:pt x="668" y="195"/>
                      <a:pt x="678" y="200"/>
                    </a:cubicBezTo>
                    <a:cubicBezTo>
                      <a:pt x="690" y="206"/>
                      <a:pt x="698" y="219"/>
                      <a:pt x="711" y="222"/>
                    </a:cubicBezTo>
                    <a:cubicBezTo>
                      <a:pt x="740" y="230"/>
                      <a:pt x="770" y="229"/>
                      <a:pt x="800" y="233"/>
                    </a:cubicBezTo>
                    <a:cubicBezTo>
                      <a:pt x="857" y="225"/>
                      <a:pt x="912" y="218"/>
                      <a:pt x="967" y="200"/>
                    </a:cubicBezTo>
                    <a:cubicBezTo>
                      <a:pt x="1091" y="114"/>
                      <a:pt x="915" y="231"/>
                      <a:pt x="1034" y="166"/>
                    </a:cubicBezTo>
                    <a:cubicBezTo>
                      <a:pt x="1149" y="103"/>
                      <a:pt x="1057" y="136"/>
                      <a:pt x="1134" y="111"/>
                    </a:cubicBezTo>
                    <a:cubicBezTo>
                      <a:pt x="1177" y="82"/>
                      <a:pt x="1211" y="51"/>
                      <a:pt x="1256" y="22"/>
                    </a:cubicBezTo>
                    <a:cubicBezTo>
                      <a:pt x="1275" y="9"/>
                      <a:pt x="1322" y="0"/>
                      <a:pt x="1322" y="0"/>
                    </a:cubicBezTo>
                    <a:cubicBezTo>
                      <a:pt x="1352" y="82"/>
                      <a:pt x="1286" y="153"/>
                      <a:pt x="1211" y="177"/>
                    </a:cubicBezTo>
                    <a:cubicBezTo>
                      <a:pt x="1183" y="206"/>
                      <a:pt x="1160" y="221"/>
                      <a:pt x="1122" y="233"/>
                    </a:cubicBezTo>
                    <a:cubicBezTo>
                      <a:pt x="1076" y="264"/>
                      <a:pt x="1055" y="265"/>
                      <a:pt x="1034" y="311"/>
                    </a:cubicBezTo>
                    <a:cubicBezTo>
                      <a:pt x="1024" y="332"/>
                      <a:pt x="1018" y="355"/>
                      <a:pt x="1011" y="377"/>
                    </a:cubicBezTo>
                    <a:cubicBezTo>
                      <a:pt x="1007" y="388"/>
                      <a:pt x="1000" y="411"/>
                      <a:pt x="1000" y="411"/>
                    </a:cubicBezTo>
                    <a:cubicBezTo>
                      <a:pt x="1018" y="502"/>
                      <a:pt x="1030" y="479"/>
                      <a:pt x="1122" y="466"/>
                    </a:cubicBezTo>
                    <a:cubicBezTo>
                      <a:pt x="1144" y="459"/>
                      <a:pt x="1167" y="451"/>
                      <a:pt x="1189" y="444"/>
                    </a:cubicBezTo>
                    <a:cubicBezTo>
                      <a:pt x="1200" y="440"/>
                      <a:pt x="1222" y="433"/>
                      <a:pt x="1222" y="433"/>
                    </a:cubicBezTo>
                    <a:cubicBezTo>
                      <a:pt x="1274" y="384"/>
                      <a:pt x="1318" y="403"/>
                      <a:pt x="1389" y="411"/>
                    </a:cubicBezTo>
                    <a:cubicBezTo>
                      <a:pt x="1416" y="420"/>
                      <a:pt x="1531" y="447"/>
                      <a:pt x="1411" y="522"/>
                    </a:cubicBezTo>
                    <a:cubicBezTo>
                      <a:pt x="1364" y="551"/>
                      <a:pt x="1300" y="529"/>
                      <a:pt x="1245" y="533"/>
                    </a:cubicBezTo>
                    <a:cubicBezTo>
                      <a:pt x="1186" y="552"/>
                      <a:pt x="1136" y="594"/>
                      <a:pt x="1089" y="633"/>
                    </a:cubicBezTo>
                    <a:cubicBezTo>
                      <a:pt x="1056" y="661"/>
                      <a:pt x="1037" y="699"/>
                      <a:pt x="989" y="711"/>
                    </a:cubicBezTo>
                    <a:cubicBezTo>
                      <a:pt x="918" y="729"/>
                      <a:pt x="851" y="745"/>
                      <a:pt x="778" y="755"/>
                    </a:cubicBezTo>
                    <a:cubicBezTo>
                      <a:pt x="752" y="764"/>
                      <a:pt x="724" y="765"/>
                      <a:pt x="700" y="777"/>
                    </a:cubicBezTo>
                    <a:cubicBezTo>
                      <a:pt x="691" y="782"/>
                      <a:pt x="687" y="794"/>
                      <a:pt x="678" y="800"/>
                    </a:cubicBezTo>
                    <a:cubicBezTo>
                      <a:pt x="668" y="806"/>
                      <a:pt x="655" y="806"/>
                      <a:pt x="645" y="811"/>
                    </a:cubicBezTo>
                    <a:cubicBezTo>
                      <a:pt x="611" y="828"/>
                      <a:pt x="579" y="851"/>
                      <a:pt x="545" y="866"/>
                    </a:cubicBezTo>
                    <a:cubicBezTo>
                      <a:pt x="504" y="884"/>
                      <a:pt x="455" y="897"/>
                      <a:pt x="411" y="911"/>
                    </a:cubicBezTo>
                    <a:cubicBezTo>
                      <a:pt x="370" y="938"/>
                      <a:pt x="317" y="940"/>
                      <a:pt x="278" y="966"/>
                    </a:cubicBezTo>
                    <a:cubicBezTo>
                      <a:pt x="242" y="990"/>
                      <a:pt x="208" y="997"/>
                      <a:pt x="167" y="1011"/>
                    </a:cubicBezTo>
                    <a:cubicBezTo>
                      <a:pt x="65" y="905"/>
                      <a:pt x="231" y="815"/>
                      <a:pt x="322" y="800"/>
                    </a:cubicBezTo>
                    <a:cubicBezTo>
                      <a:pt x="352" y="795"/>
                      <a:pt x="381" y="792"/>
                      <a:pt x="411" y="788"/>
                    </a:cubicBezTo>
                    <a:cubicBezTo>
                      <a:pt x="422" y="784"/>
                      <a:pt x="435" y="783"/>
                      <a:pt x="445" y="777"/>
                    </a:cubicBezTo>
                    <a:cubicBezTo>
                      <a:pt x="468" y="764"/>
                      <a:pt x="511" y="733"/>
                      <a:pt x="511" y="733"/>
                    </a:cubicBezTo>
                    <a:cubicBezTo>
                      <a:pt x="518" y="722"/>
                      <a:pt x="524" y="710"/>
                      <a:pt x="533" y="700"/>
                    </a:cubicBezTo>
                    <a:cubicBezTo>
                      <a:pt x="550" y="680"/>
                      <a:pt x="589" y="644"/>
                      <a:pt x="589" y="644"/>
                    </a:cubicBezTo>
                    <a:cubicBezTo>
                      <a:pt x="616" y="564"/>
                      <a:pt x="562" y="501"/>
                      <a:pt x="489" y="477"/>
                    </a:cubicBezTo>
                    <a:cubicBezTo>
                      <a:pt x="319" y="490"/>
                      <a:pt x="392" y="472"/>
                      <a:pt x="278" y="511"/>
                    </a:cubicBezTo>
                    <a:cubicBezTo>
                      <a:pt x="256" y="519"/>
                      <a:pt x="259" y="539"/>
                      <a:pt x="211" y="533"/>
                    </a:cubicBezTo>
                    <a:cubicBezTo>
                      <a:pt x="114" y="501"/>
                      <a:pt x="30" y="512"/>
                      <a:pt x="0" y="422"/>
                    </a:cubicBezTo>
                    <a:cubicBezTo>
                      <a:pt x="63" y="327"/>
                      <a:pt x="206" y="383"/>
                      <a:pt x="311" y="366"/>
                    </a:cubicBezTo>
                    <a:cubicBezTo>
                      <a:pt x="322" y="359"/>
                      <a:pt x="338" y="355"/>
                      <a:pt x="345" y="344"/>
                    </a:cubicBezTo>
                    <a:cubicBezTo>
                      <a:pt x="371" y="303"/>
                      <a:pt x="373" y="201"/>
                      <a:pt x="400" y="166"/>
                    </a:cubicBezTo>
                    <a:cubicBezTo>
                      <a:pt x="439" y="116"/>
                      <a:pt x="433" y="170"/>
                      <a:pt x="433" y="122"/>
                    </a:cubicBezTo>
                    <a:close/>
                  </a:path>
                </a:pathLst>
              </a:custGeom>
              <a:solidFill>
                <a:srgbClr val="00FF00"/>
              </a:solidFill>
              <a:ln w="12700" cap="flat" cmpd="sng">
                <a:solidFill>
                  <a:schemeClr val="tx1"/>
                </a:solidFill>
                <a:prstDash val="solid"/>
                <a:round/>
                <a:headEnd/>
                <a:tailEnd/>
              </a:ln>
            </p:spPr>
            <p:txBody>
              <a:bodyPr wrap="none" anchor="ctr"/>
              <a:lstStyle/>
              <a:p>
                <a:pPr>
                  <a:defRPr/>
                </a:pPr>
                <a:endParaRPr lang="en-GB"/>
              </a:p>
            </p:txBody>
          </p:sp>
          <p:sp>
            <p:nvSpPr>
              <p:cNvPr id="24611" name="Oval 25"/>
              <p:cNvSpPr>
                <a:spLocks noChangeArrowheads="1"/>
              </p:cNvSpPr>
              <p:nvPr/>
            </p:nvSpPr>
            <p:spPr bwMode="auto">
              <a:xfrm>
                <a:off x="4656" y="3168"/>
                <a:ext cx="192" cy="144"/>
              </a:xfrm>
              <a:prstGeom prst="ellipse">
                <a:avLst/>
              </a:prstGeom>
              <a:solidFill>
                <a:srgbClr val="993366"/>
              </a:solidFill>
              <a:ln w="12700">
                <a:solidFill>
                  <a:schemeClr val="tx1"/>
                </a:solidFill>
                <a:round/>
                <a:headEnd/>
                <a:tailEnd/>
              </a:ln>
            </p:spPr>
            <p:txBody>
              <a:bodyPr wrap="none" anchor="ctr"/>
              <a:lstStyle/>
              <a:p>
                <a:endParaRPr lang="en-US">
                  <a:effectLst/>
                </a:endParaRPr>
              </a:p>
            </p:txBody>
          </p:sp>
        </p:grpSp>
        <p:sp>
          <p:nvSpPr>
            <p:cNvPr id="24607" name="Text Box 44"/>
            <p:cNvSpPr txBox="1">
              <a:spLocks noChangeArrowheads="1"/>
            </p:cNvSpPr>
            <p:nvPr/>
          </p:nvSpPr>
          <p:spPr bwMode="auto">
            <a:xfrm>
              <a:off x="4560" y="3216"/>
              <a:ext cx="960" cy="288"/>
            </a:xfrm>
            <a:prstGeom prst="rect">
              <a:avLst/>
            </a:prstGeom>
            <a:noFill/>
            <a:ln w="12700">
              <a:noFill/>
              <a:miter lim="800000"/>
              <a:headEnd/>
              <a:tailEnd/>
            </a:ln>
          </p:spPr>
          <p:txBody>
            <a:bodyPr>
              <a:spAutoFit/>
            </a:bodyPr>
            <a:lstStyle/>
            <a:p>
              <a:r>
                <a:rPr lang="en-GB">
                  <a:effectLst/>
                </a:rPr>
                <a:t>Fibroblast</a:t>
              </a:r>
            </a:p>
          </p:txBody>
        </p:sp>
        <p:sp>
          <p:nvSpPr>
            <p:cNvPr id="32802" name="Line 48"/>
            <p:cNvSpPr>
              <a:spLocks noChangeShapeType="1"/>
            </p:cNvSpPr>
            <p:nvPr/>
          </p:nvSpPr>
          <p:spPr bwMode="auto">
            <a:xfrm>
              <a:off x="3360" y="2352"/>
              <a:ext cx="672" cy="576"/>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24609" name="Text Box 50"/>
            <p:cNvSpPr txBox="1">
              <a:spLocks noChangeArrowheads="1"/>
            </p:cNvSpPr>
            <p:nvPr/>
          </p:nvSpPr>
          <p:spPr bwMode="auto">
            <a:xfrm>
              <a:off x="3780" y="2565"/>
              <a:ext cx="1014" cy="252"/>
            </a:xfrm>
            <a:prstGeom prst="rect">
              <a:avLst/>
            </a:prstGeom>
            <a:noFill/>
            <a:ln w="12700">
              <a:noFill/>
              <a:miter lim="800000"/>
              <a:headEnd/>
              <a:tailEnd/>
            </a:ln>
          </p:spPr>
          <p:txBody>
            <a:bodyPr>
              <a:spAutoFit/>
            </a:bodyPr>
            <a:lstStyle/>
            <a:p>
              <a:r>
                <a:rPr lang="en-GB" sz="2000">
                  <a:effectLst/>
                </a:rPr>
                <a:t>FGF</a:t>
              </a:r>
              <a:endParaRPr lang="en-GB" sz="1600">
                <a:effectLst/>
              </a:endParaRPr>
            </a:p>
          </p:txBody>
        </p:sp>
      </p:grpSp>
      <p:grpSp>
        <p:nvGrpSpPr>
          <p:cNvPr id="24586" name="Group 61"/>
          <p:cNvGrpSpPr>
            <a:grpSpLocks/>
          </p:cNvGrpSpPr>
          <p:nvPr/>
        </p:nvGrpSpPr>
        <p:grpSpPr bwMode="auto">
          <a:xfrm>
            <a:off x="6934200" y="5486400"/>
            <a:ext cx="2030413" cy="1139825"/>
            <a:chOff x="4368" y="3456"/>
            <a:chExt cx="1279" cy="718"/>
          </a:xfrm>
        </p:grpSpPr>
        <p:sp>
          <p:nvSpPr>
            <p:cNvPr id="24604" name="Text Box 51"/>
            <p:cNvSpPr txBox="1">
              <a:spLocks noChangeArrowheads="1"/>
            </p:cNvSpPr>
            <p:nvPr/>
          </p:nvSpPr>
          <p:spPr bwMode="auto">
            <a:xfrm>
              <a:off x="4368" y="3648"/>
              <a:ext cx="1279" cy="526"/>
            </a:xfrm>
            <a:prstGeom prst="rect">
              <a:avLst/>
            </a:prstGeom>
            <a:noFill/>
            <a:ln w="12700">
              <a:solidFill>
                <a:schemeClr val="tx1"/>
              </a:solidFill>
              <a:miter lim="800000"/>
              <a:headEnd/>
              <a:tailEnd/>
            </a:ln>
          </p:spPr>
          <p:txBody>
            <a:bodyPr wrap="none">
              <a:spAutoFit/>
            </a:bodyPr>
            <a:lstStyle/>
            <a:p>
              <a:r>
                <a:rPr lang="en-GB">
                  <a:effectLst/>
                </a:rPr>
                <a:t>Angiogenesis</a:t>
              </a:r>
            </a:p>
            <a:p>
              <a:r>
                <a:rPr lang="en-GB">
                  <a:effectLst/>
                </a:rPr>
                <a:t>Fibrosis</a:t>
              </a:r>
            </a:p>
          </p:txBody>
        </p:sp>
        <p:sp>
          <p:nvSpPr>
            <p:cNvPr id="32799" name="Line 52"/>
            <p:cNvSpPr>
              <a:spLocks noChangeShapeType="1"/>
            </p:cNvSpPr>
            <p:nvPr/>
          </p:nvSpPr>
          <p:spPr bwMode="auto">
            <a:xfrm>
              <a:off x="4416" y="3456"/>
              <a:ext cx="240" cy="192"/>
            </a:xfrm>
            <a:prstGeom prst="line">
              <a:avLst/>
            </a:prstGeom>
            <a:noFill/>
            <a:ln w="12700">
              <a:solidFill>
                <a:schemeClr val="tx1"/>
              </a:solidFill>
              <a:round/>
              <a:headEnd/>
              <a:tailEnd type="triangle" w="med" len="med"/>
            </a:ln>
          </p:spPr>
          <p:txBody>
            <a:bodyPr wrap="none" anchor="ctr"/>
            <a:lstStyle/>
            <a:p>
              <a:pPr>
                <a:defRPr/>
              </a:pPr>
              <a:endParaRPr lang="en-GB"/>
            </a:p>
          </p:txBody>
        </p:sp>
      </p:grpSp>
      <p:grpSp>
        <p:nvGrpSpPr>
          <p:cNvPr id="24587" name="Group 64"/>
          <p:cNvGrpSpPr>
            <a:grpSpLocks/>
          </p:cNvGrpSpPr>
          <p:nvPr/>
        </p:nvGrpSpPr>
        <p:grpSpPr bwMode="auto">
          <a:xfrm>
            <a:off x="4572000" y="3962400"/>
            <a:ext cx="838200" cy="1524000"/>
            <a:chOff x="2880" y="2496"/>
            <a:chExt cx="528" cy="960"/>
          </a:xfrm>
        </p:grpSpPr>
        <p:grpSp>
          <p:nvGrpSpPr>
            <p:cNvPr id="24600" name="Group 18"/>
            <p:cNvGrpSpPr>
              <a:grpSpLocks/>
            </p:cNvGrpSpPr>
            <p:nvPr/>
          </p:nvGrpSpPr>
          <p:grpSpPr bwMode="auto">
            <a:xfrm>
              <a:off x="2928" y="3024"/>
              <a:ext cx="480" cy="432"/>
              <a:chOff x="2784" y="2544"/>
              <a:chExt cx="480" cy="432"/>
            </a:xfrm>
          </p:grpSpPr>
          <p:sp>
            <p:nvSpPr>
              <p:cNvPr id="24602" name="Oval 19"/>
              <p:cNvSpPr>
                <a:spLocks noChangeArrowheads="1"/>
              </p:cNvSpPr>
              <p:nvPr/>
            </p:nvSpPr>
            <p:spPr bwMode="auto">
              <a:xfrm>
                <a:off x="2784" y="2544"/>
                <a:ext cx="480" cy="432"/>
              </a:xfrm>
              <a:prstGeom prst="ellipse">
                <a:avLst/>
              </a:prstGeom>
              <a:solidFill>
                <a:srgbClr val="FF00FF"/>
              </a:solidFill>
              <a:ln w="12700">
                <a:solidFill>
                  <a:schemeClr val="tx1"/>
                </a:solidFill>
                <a:round/>
                <a:headEnd/>
                <a:tailEnd/>
              </a:ln>
            </p:spPr>
            <p:txBody>
              <a:bodyPr wrap="none" anchor="ctr"/>
              <a:lstStyle/>
              <a:p>
                <a:endParaRPr lang="en-US">
                  <a:effectLst/>
                </a:endParaRPr>
              </a:p>
            </p:txBody>
          </p:sp>
          <p:sp>
            <p:nvSpPr>
              <p:cNvPr id="24603" name="Oval 20"/>
              <p:cNvSpPr>
                <a:spLocks noChangeArrowheads="1"/>
              </p:cNvSpPr>
              <p:nvPr/>
            </p:nvSpPr>
            <p:spPr bwMode="auto">
              <a:xfrm>
                <a:off x="2832" y="2640"/>
                <a:ext cx="288" cy="288"/>
              </a:xfrm>
              <a:prstGeom prst="ellipse">
                <a:avLst/>
              </a:prstGeom>
              <a:solidFill>
                <a:srgbClr val="800080"/>
              </a:solidFill>
              <a:ln w="12700">
                <a:solidFill>
                  <a:schemeClr val="tx1"/>
                </a:solidFill>
                <a:round/>
                <a:headEnd/>
                <a:tailEnd/>
              </a:ln>
            </p:spPr>
            <p:txBody>
              <a:bodyPr wrap="none" anchor="ctr"/>
              <a:lstStyle/>
              <a:p>
                <a:endParaRPr lang="en-US">
                  <a:effectLst/>
                </a:endParaRPr>
              </a:p>
            </p:txBody>
          </p:sp>
        </p:grpSp>
        <p:sp>
          <p:nvSpPr>
            <p:cNvPr id="24601" name="Text Box 33"/>
            <p:cNvSpPr txBox="1">
              <a:spLocks noChangeArrowheads="1"/>
            </p:cNvSpPr>
            <p:nvPr/>
          </p:nvSpPr>
          <p:spPr bwMode="auto">
            <a:xfrm>
              <a:off x="2880" y="2496"/>
              <a:ext cx="447" cy="288"/>
            </a:xfrm>
            <a:prstGeom prst="rect">
              <a:avLst/>
            </a:prstGeom>
            <a:noFill/>
            <a:ln w="12700">
              <a:noFill/>
              <a:miter lim="800000"/>
              <a:headEnd/>
              <a:tailEnd/>
            </a:ln>
          </p:spPr>
          <p:txBody>
            <a:bodyPr wrap="none">
              <a:spAutoFit/>
            </a:bodyPr>
            <a:lstStyle/>
            <a:p>
              <a:r>
                <a:rPr lang="en-GB">
                  <a:effectLst/>
                </a:rPr>
                <a:t>IL-2</a:t>
              </a:r>
            </a:p>
          </p:txBody>
        </p:sp>
      </p:grpSp>
      <p:sp>
        <p:nvSpPr>
          <p:cNvPr id="32782" name="Line 35"/>
          <p:cNvSpPr>
            <a:spLocks noChangeShapeType="1"/>
          </p:cNvSpPr>
          <p:nvPr/>
        </p:nvSpPr>
        <p:spPr bwMode="auto">
          <a:xfrm>
            <a:off x="5029200" y="3733800"/>
            <a:ext cx="0" cy="304800"/>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32783" name="Line 36"/>
          <p:cNvSpPr>
            <a:spLocks noChangeShapeType="1"/>
          </p:cNvSpPr>
          <p:nvPr/>
        </p:nvSpPr>
        <p:spPr bwMode="auto">
          <a:xfrm>
            <a:off x="5029200" y="4419600"/>
            <a:ext cx="0" cy="304800"/>
          </a:xfrm>
          <a:prstGeom prst="line">
            <a:avLst/>
          </a:prstGeom>
          <a:noFill/>
          <a:ln w="12700">
            <a:solidFill>
              <a:schemeClr val="tx1"/>
            </a:solidFill>
            <a:round/>
            <a:headEnd/>
            <a:tailEnd type="triangle" w="med" len="med"/>
          </a:ln>
        </p:spPr>
        <p:txBody>
          <a:bodyPr wrap="none" anchor="ctr"/>
          <a:lstStyle/>
          <a:p>
            <a:pPr>
              <a:defRPr/>
            </a:pPr>
            <a:endParaRPr lang="en-GB"/>
          </a:p>
        </p:txBody>
      </p:sp>
      <p:grpSp>
        <p:nvGrpSpPr>
          <p:cNvPr id="24590" name="Group 17"/>
          <p:cNvGrpSpPr>
            <a:grpSpLocks/>
          </p:cNvGrpSpPr>
          <p:nvPr/>
        </p:nvGrpSpPr>
        <p:grpSpPr bwMode="auto">
          <a:xfrm rot="-7239230">
            <a:off x="4772025" y="2965450"/>
            <a:ext cx="762000" cy="685800"/>
            <a:chOff x="2784" y="2544"/>
            <a:chExt cx="480" cy="432"/>
          </a:xfrm>
        </p:grpSpPr>
        <p:sp>
          <p:nvSpPr>
            <p:cNvPr id="24598" name="Oval 15"/>
            <p:cNvSpPr>
              <a:spLocks noChangeArrowheads="1"/>
            </p:cNvSpPr>
            <p:nvPr/>
          </p:nvSpPr>
          <p:spPr bwMode="auto">
            <a:xfrm>
              <a:off x="2784" y="2544"/>
              <a:ext cx="480" cy="432"/>
            </a:xfrm>
            <a:prstGeom prst="ellipse">
              <a:avLst/>
            </a:prstGeom>
            <a:solidFill>
              <a:srgbClr val="FF00FF"/>
            </a:solidFill>
            <a:ln w="12700">
              <a:solidFill>
                <a:schemeClr val="tx1"/>
              </a:solidFill>
              <a:round/>
              <a:headEnd/>
              <a:tailEnd/>
            </a:ln>
          </p:spPr>
          <p:txBody>
            <a:bodyPr wrap="none" anchor="ctr"/>
            <a:lstStyle/>
            <a:p>
              <a:endParaRPr lang="en-US">
                <a:effectLst/>
              </a:endParaRPr>
            </a:p>
          </p:txBody>
        </p:sp>
        <p:sp>
          <p:nvSpPr>
            <p:cNvPr id="24599" name="Oval 16"/>
            <p:cNvSpPr>
              <a:spLocks noChangeArrowheads="1"/>
            </p:cNvSpPr>
            <p:nvPr/>
          </p:nvSpPr>
          <p:spPr bwMode="auto">
            <a:xfrm>
              <a:off x="2832" y="2640"/>
              <a:ext cx="288" cy="288"/>
            </a:xfrm>
            <a:prstGeom prst="ellipse">
              <a:avLst/>
            </a:prstGeom>
            <a:solidFill>
              <a:srgbClr val="800080"/>
            </a:solidFill>
            <a:ln w="12700">
              <a:solidFill>
                <a:schemeClr val="tx1"/>
              </a:solidFill>
              <a:round/>
              <a:headEnd/>
              <a:tailEnd/>
            </a:ln>
          </p:spPr>
          <p:txBody>
            <a:bodyPr wrap="none" anchor="ctr"/>
            <a:lstStyle/>
            <a:p>
              <a:endParaRPr lang="en-US">
                <a:effectLst/>
              </a:endParaRPr>
            </a:p>
          </p:txBody>
        </p:sp>
      </p:grpSp>
      <p:grpSp>
        <p:nvGrpSpPr>
          <p:cNvPr id="24591" name="Group 23"/>
          <p:cNvGrpSpPr>
            <a:grpSpLocks/>
          </p:cNvGrpSpPr>
          <p:nvPr/>
        </p:nvGrpSpPr>
        <p:grpSpPr bwMode="auto">
          <a:xfrm rot="-7239230">
            <a:off x="4390232" y="2466181"/>
            <a:ext cx="762000" cy="344487"/>
            <a:chOff x="4080" y="3552"/>
            <a:chExt cx="624" cy="96"/>
          </a:xfrm>
        </p:grpSpPr>
        <p:sp>
          <p:nvSpPr>
            <p:cNvPr id="24596" name="Oval 21"/>
            <p:cNvSpPr>
              <a:spLocks noChangeArrowheads="1"/>
            </p:cNvSpPr>
            <p:nvPr/>
          </p:nvSpPr>
          <p:spPr bwMode="auto">
            <a:xfrm>
              <a:off x="4080" y="3552"/>
              <a:ext cx="624" cy="96"/>
            </a:xfrm>
            <a:prstGeom prst="ellipse">
              <a:avLst/>
            </a:prstGeom>
            <a:solidFill>
              <a:schemeClr val="bg1"/>
            </a:solidFill>
            <a:ln w="12700">
              <a:solidFill>
                <a:schemeClr val="tx1"/>
              </a:solidFill>
              <a:round/>
              <a:headEnd/>
              <a:tailEnd/>
            </a:ln>
          </p:spPr>
          <p:txBody>
            <a:bodyPr wrap="none" anchor="ctr"/>
            <a:lstStyle/>
            <a:p>
              <a:endParaRPr lang="en-US">
                <a:effectLst/>
              </a:endParaRPr>
            </a:p>
          </p:txBody>
        </p:sp>
        <p:sp>
          <p:nvSpPr>
            <p:cNvPr id="24597" name="Oval 22"/>
            <p:cNvSpPr>
              <a:spLocks noChangeArrowheads="1"/>
            </p:cNvSpPr>
            <p:nvPr/>
          </p:nvSpPr>
          <p:spPr bwMode="auto">
            <a:xfrm>
              <a:off x="4320" y="3552"/>
              <a:ext cx="96" cy="96"/>
            </a:xfrm>
            <a:prstGeom prst="ellipse">
              <a:avLst/>
            </a:prstGeom>
            <a:solidFill>
              <a:srgbClr val="800080"/>
            </a:solidFill>
            <a:ln w="12700">
              <a:solidFill>
                <a:schemeClr val="tx1"/>
              </a:solidFill>
              <a:round/>
              <a:headEnd/>
              <a:tailEnd/>
            </a:ln>
          </p:spPr>
          <p:txBody>
            <a:bodyPr wrap="none" anchor="ctr"/>
            <a:lstStyle/>
            <a:p>
              <a:endParaRPr lang="en-US">
                <a:effectLst/>
              </a:endParaRPr>
            </a:p>
          </p:txBody>
        </p:sp>
      </p:grpSp>
      <p:sp>
        <p:nvSpPr>
          <p:cNvPr id="24592" name="Text Box 54"/>
          <p:cNvSpPr txBox="1">
            <a:spLocks noChangeArrowheads="1"/>
          </p:cNvSpPr>
          <p:nvPr/>
        </p:nvSpPr>
        <p:spPr bwMode="auto">
          <a:xfrm>
            <a:off x="4148138" y="3071813"/>
            <a:ext cx="709612" cy="457200"/>
          </a:xfrm>
          <a:prstGeom prst="rect">
            <a:avLst/>
          </a:prstGeom>
          <a:noFill/>
          <a:ln w="12700">
            <a:noFill/>
            <a:miter lim="800000"/>
            <a:headEnd/>
            <a:tailEnd/>
          </a:ln>
        </p:spPr>
        <p:txBody>
          <a:bodyPr wrap="none">
            <a:spAutoFit/>
          </a:bodyPr>
          <a:lstStyle/>
          <a:p>
            <a:r>
              <a:rPr lang="en-GB">
                <a:effectLst/>
              </a:rPr>
              <a:t>Th1</a:t>
            </a:r>
          </a:p>
        </p:txBody>
      </p:sp>
      <p:sp>
        <p:nvSpPr>
          <p:cNvPr id="24593" name="Text Box 63"/>
          <p:cNvSpPr txBox="1">
            <a:spLocks noChangeArrowheads="1"/>
          </p:cNvSpPr>
          <p:nvPr/>
        </p:nvSpPr>
        <p:spPr bwMode="auto">
          <a:xfrm>
            <a:off x="4787900" y="5516563"/>
            <a:ext cx="2009775" cy="1200150"/>
          </a:xfrm>
          <a:prstGeom prst="rect">
            <a:avLst/>
          </a:prstGeom>
          <a:noFill/>
          <a:ln w="12700">
            <a:solidFill>
              <a:srgbClr val="FFFFFF"/>
            </a:solidFill>
            <a:miter lim="800000"/>
            <a:headEnd/>
            <a:tailEnd/>
          </a:ln>
        </p:spPr>
        <p:txBody>
          <a:bodyPr wrap="none">
            <a:spAutoFit/>
          </a:bodyPr>
          <a:lstStyle/>
          <a:p>
            <a:r>
              <a:rPr lang="en-GB">
                <a:effectLst/>
              </a:rPr>
              <a:t>Cytotoxic</a:t>
            </a:r>
          </a:p>
          <a:p>
            <a:r>
              <a:rPr lang="en-GB">
                <a:effectLst/>
              </a:rPr>
              <a:t>T lymphocyte</a:t>
            </a:r>
          </a:p>
          <a:p>
            <a:r>
              <a:rPr lang="en-GB">
                <a:effectLst/>
              </a:rPr>
              <a:t>(CTL)</a:t>
            </a:r>
          </a:p>
        </p:txBody>
      </p:sp>
      <p:sp>
        <p:nvSpPr>
          <p:cNvPr id="24594" name="Text Box 45"/>
          <p:cNvSpPr txBox="1">
            <a:spLocks noChangeArrowheads="1"/>
          </p:cNvSpPr>
          <p:nvPr/>
        </p:nvSpPr>
        <p:spPr bwMode="auto">
          <a:xfrm>
            <a:off x="6667500" y="1905000"/>
            <a:ext cx="833438" cy="400050"/>
          </a:xfrm>
          <a:prstGeom prst="rect">
            <a:avLst/>
          </a:prstGeom>
          <a:noFill/>
          <a:ln w="12700">
            <a:noFill/>
            <a:miter lim="800000"/>
            <a:headEnd/>
            <a:tailEnd/>
          </a:ln>
        </p:spPr>
        <p:txBody>
          <a:bodyPr wrap="none">
            <a:spAutoFit/>
          </a:bodyPr>
          <a:lstStyle/>
          <a:p>
            <a:r>
              <a:rPr lang="en-GB" sz="2000">
                <a:effectLst/>
              </a:rPr>
              <a:t>TNF</a:t>
            </a:r>
            <a:r>
              <a:rPr lang="el-GR" sz="2000">
                <a:effectLst/>
              </a:rPr>
              <a:t>α</a:t>
            </a:r>
            <a:endParaRPr lang="en-GB">
              <a:effectLst/>
            </a:endParaRPr>
          </a:p>
        </p:txBody>
      </p:sp>
      <p:sp>
        <p:nvSpPr>
          <p:cNvPr id="32789" name="Line 36"/>
          <p:cNvSpPr>
            <a:spLocks noChangeShapeType="1"/>
          </p:cNvSpPr>
          <p:nvPr/>
        </p:nvSpPr>
        <p:spPr bwMode="auto">
          <a:xfrm>
            <a:off x="4286250" y="2286000"/>
            <a:ext cx="0" cy="304800"/>
          </a:xfrm>
          <a:prstGeom prst="line">
            <a:avLst/>
          </a:prstGeom>
          <a:noFill/>
          <a:ln w="12700">
            <a:solidFill>
              <a:schemeClr val="tx1"/>
            </a:solidFill>
            <a:round/>
            <a:headEnd/>
            <a:tailEnd type="triangle" w="med" len="med"/>
          </a:ln>
        </p:spPr>
        <p:txBody>
          <a:bodyPr wrap="none" anchor="ctr"/>
          <a:lstStyle/>
          <a:p>
            <a:pPr>
              <a:defRPr/>
            </a:pPr>
            <a:endParaRPr lang="en-GB"/>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1143000" y="142875"/>
            <a:ext cx="7772400" cy="1143000"/>
          </a:xfrm>
        </p:spPr>
        <p:txBody>
          <a:bodyPr/>
          <a:lstStyle/>
          <a:p>
            <a:r>
              <a:rPr lang="en-GB" smtClean="0"/>
              <a:t>Type IV      Delayed-Type</a:t>
            </a:r>
            <a:br>
              <a:rPr lang="en-GB" smtClean="0"/>
            </a:br>
            <a:r>
              <a:rPr lang="en-GB" smtClean="0"/>
              <a:t>   Cell-Mediated Hypersensitivity</a:t>
            </a:r>
          </a:p>
        </p:txBody>
      </p:sp>
      <p:pic>
        <p:nvPicPr>
          <p:cNvPr id="25603" name="Picture 7" descr="thimble"/>
          <p:cNvPicPr>
            <a:picLocks noChangeAspect="1" noChangeArrowheads="1"/>
          </p:cNvPicPr>
          <p:nvPr/>
        </p:nvPicPr>
        <p:blipFill>
          <a:blip r:embed="rId3" cstate="print"/>
          <a:srcRect/>
          <a:stretch>
            <a:fillRect/>
          </a:stretch>
        </p:blipFill>
        <p:spPr bwMode="auto">
          <a:xfrm>
            <a:off x="1619250" y="2924175"/>
            <a:ext cx="2362200" cy="2209800"/>
          </a:xfrm>
          <a:prstGeom prst="rect">
            <a:avLst/>
          </a:prstGeom>
          <a:noFill/>
          <a:ln w="9525">
            <a:noFill/>
            <a:miter lim="800000"/>
            <a:headEnd/>
            <a:tailEnd/>
          </a:ln>
        </p:spPr>
      </p:pic>
      <p:sp>
        <p:nvSpPr>
          <p:cNvPr id="25604" name="Text Box 8"/>
          <p:cNvSpPr txBox="1">
            <a:spLocks noChangeArrowheads="1"/>
          </p:cNvSpPr>
          <p:nvPr/>
        </p:nvSpPr>
        <p:spPr bwMode="auto">
          <a:xfrm>
            <a:off x="4643438" y="3284538"/>
            <a:ext cx="3487737" cy="1200150"/>
          </a:xfrm>
          <a:prstGeom prst="rect">
            <a:avLst/>
          </a:prstGeom>
          <a:noFill/>
          <a:ln w="12700">
            <a:noFill/>
            <a:miter lim="800000"/>
            <a:headEnd/>
            <a:tailEnd/>
          </a:ln>
        </p:spPr>
        <p:txBody>
          <a:bodyPr wrap="none">
            <a:spAutoFit/>
          </a:bodyPr>
          <a:lstStyle/>
          <a:p>
            <a:r>
              <a:rPr lang="en-GB">
                <a:effectLst/>
              </a:rPr>
              <a:t>Nickel</a:t>
            </a:r>
          </a:p>
          <a:p>
            <a:endParaRPr lang="en-GB">
              <a:effectLst/>
            </a:endParaRPr>
          </a:p>
          <a:p>
            <a:r>
              <a:rPr lang="en-GB">
                <a:effectLst/>
              </a:rPr>
              <a:t>Contact Hypersensitivity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IG1202"/>
          <p:cNvPicPr>
            <a:picLocks noChangeAspect="1" noChangeArrowheads="1"/>
          </p:cNvPicPr>
          <p:nvPr/>
        </p:nvPicPr>
        <p:blipFill>
          <a:blip r:embed="rId3" cstate="print"/>
          <a:srcRect b="5428"/>
          <a:stretch>
            <a:fillRect/>
          </a:stretch>
        </p:blipFill>
        <p:spPr bwMode="auto">
          <a:xfrm>
            <a:off x="223838" y="1857375"/>
            <a:ext cx="8720137" cy="4929188"/>
          </a:xfrm>
          <a:prstGeom prst="rect">
            <a:avLst/>
          </a:prstGeom>
          <a:noFill/>
          <a:ln w="9525">
            <a:noFill/>
            <a:miter lim="800000"/>
            <a:headEnd/>
            <a:tailEnd/>
          </a:ln>
        </p:spPr>
      </p:pic>
      <p:sp>
        <p:nvSpPr>
          <p:cNvPr id="5" name="Rectangle 10"/>
          <p:cNvSpPr txBox="1">
            <a:spLocks noChangeArrowheads="1"/>
          </p:cNvSpPr>
          <p:nvPr/>
        </p:nvSpPr>
        <p:spPr>
          <a:xfrm>
            <a:off x="1143000" y="342900"/>
            <a:ext cx="7772400" cy="1143000"/>
          </a:xfrm>
          <a:prstGeom prst="rect">
            <a:avLst/>
          </a:prstGeom>
          <a:noFill/>
          <a:ln/>
        </p:spPr>
        <p:txBody>
          <a:bodyPr/>
          <a:lstStyle/>
          <a:p>
            <a:pPr>
              <a:defRPr/>
            </a:pPr>
            <a:r>
              <a:rPr lang="en-GB" sz="4400" kern="0">
                <a:solidFill>
                  <a:schemeClr val="tx2"/>
                </a:solidFill>
                <a:effectLst/>
                <a:latin typeface="+mj-lt"/>
                <a:ea typeface="+mj-ea"/>
                <a:cs typeface="+mj-cs"/>
              </a:rPr>
              <a:t>Hypersensitivity Reactions</a:t>
            </a:r>
            <a:endParaRPr lang="en-GB" sz="4400" kern="0" dirty="0">
              <a:solidFill>
                <a:schemeClr val="tx2"/>
              </a:solidFill>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50825" y="1773238"/>
            <a:ext cx="8893175" cy="4114800"/>
          </a:xfrm>
        </p:spPr>
        <p:txBody>
          <a:bodyPr/>
          <a:lstStyle/>
          <a:p>
            <a:pPr>
              <a:defRPr/>
            </a:pPr>
            <a:r>
              <a:rPr lang="en-GB" dirty="0" smtClean="0"/>
              <a:t>Common Feature – inflammation</a:t>
            </a:r>
          </a:p>
          <a:p>
            <a:pPr lvl="1">
              <a:defRPr/>
            </a:pPr>
            <a:r>
              <a:rPr lang="en-GB" dirty="0"/>
              <a:t>Immune cell </a:t>
            </a:r>
          </a:p>
          <a:p>
            <a:pPr lvl="2">
              <a:defRPr/>
            </a:pPr>
            <a:r>
              <a:rPr lang="en-GB" dirty="0"/>
              <a:t>recruitment to sites of injury and/or infection</a:t>
            </a:r>
          </a:p>
          <a:p>
            <a:pPr lvl="2">
              <a:defRPr/>
            </a:pPr>
            <a:r>
              <a:rPr lang="en-GB" dirty="0"/>
              <a:t>activation </a:t>
            </a:r>
          </a:p>
          <a:p>
            <a:pPr lvl="1">
              <a:defRPr/>
            </a:pPr>
            <a:r>
              <a:rPr lang="en-GB" dirty="0" smtClean="0"/>
              <a:t>Inflammatory mediators – </a:t>
            </a:r>
            <a:r>
              <a:rPr lang="en-GB" sz="2400" dirty="0" smtClean="0"/>
              <a:t>complement, cytokines, </a:t>
            </a:r>
            <a:r>
              <a:rPr lang="en-GB" sz="2400" dirty="0" err="1" smtClean="0"/>
              <a:t>etc</a:t>
            </a:r>
            <a:endParaRPr lang="en-GB" sz="2400" dirty="0" smtClean="0"/>
          </a:p>
        </p:txBody>
      </p:sp>
      <p:sp>
        <p:nvSpPr>
          <p:cNvPr id="60420" name="Rectangle 4"/>
          <p:cNvSpPr>
            <a:spLocks noGrp="1" noChangeArrowheads="1"/>
          </p:cNvSpPr>
          <p:nvPr>
            <p:ph type="title"/>
          </p:nvPr>
        </p:nvSpPr>
        <p:spPr/>
        <p:txBody>
          <a:bodyPr/>
          <a:lstStyle/>
          <a:p>
            <a:pPr>
              <a:defRPr/>
            </a:pPr>
            <a:r>
              <a:rPr lang="en-GB" smtClean="0"/>
              <a:t>Inflammation</a:t>
            </a:r>
          </a:p>
        </p:txBody>
      </p:sp>
      <p:grpSp>
        <p:nvGrpSpPr>
          <p:cNvPr id="27652" name="Group 5"/>
          <p:cNvGrpSpPr>
            <a:grpSpLocks/>
          </p:cNvGrpSpPr>
          <p:nvPr/>
        </p:nvGrpSpPr>
        <p:grpSpPr bwMode="auto">
          <a:xfrm>
            <a:off x="5651500" y="4508500"/>
            <a:ext cx="3241675" cy="2103438"/>
            <a:chOff x="3560" y="2750"/>
            <a:chExt cx="2042" cy="1325"/>
          </a:xfrm>
        </p:grpSpPr>
        <p:sp>
          <p:nvSpPr>
            <p:cNvPr id="60422" name="Text Box 6"/>
            <p:cNvSpPr txBox="1">
              <a:spLocks noChangeArrowheads="1"/>
            </p:cNvSpPr>
            <p:nvPr/>
          </p:nvSpPr>
          <p:spPr bwMode="auto">
            <a:xfrm>
              <a:off x="3560" y="2750"/>
              <a:ext cx="2042" cy="1325"/>
            </a:xfrm>
            <a:prstGeom prst="rect">
              <a:avLst/>
            </a:prstGeom>
            <a:noFill/>
            <a:ln w="12700">
              <a:solidFill>
                <a:schemeClr val="bg2"/>
              </a:solidFill>
              <a:miter lim="800000"/>
              <a:headEnd/>
              <a:tailEnd/>
            </a:ln>
            <a:effectLst/>
          </p:spPr>
          <p:txBody>
            <a:bodyPr tIns="36000" bIns="36000">
              <a:spAutoFit/>
            </a:bodyPr>
            <a:lstStyle/>
            <a:p>
              <a:pPr lvl="3">
                <a:spcBef>
                  <a:spcPct val="50000"/>
                </a:spcBef>
                <a:buFont typeface="Wingdings" pitchFamily="2" charset="2"/>
                <a:buChar char="v"/>
                <a:defRPr/>
              </a:pPr>
              <a:r>
                <a:rPr lang="en-GB" dirty="0">
                  <a:effectLst>
                    <a:outerShdw blurRad="38100" dist="38100" dir="2700000" algn="tl">
                      <a:srgbClr val="000000"/>
                    </a:outerShdw>
                  </a:effectLst>
                </a:rPr>
                <a:t> Redness</a:t>
              </a:r>
            </a:p>
            <a:p>
              <a:pPr lvl="3">
                <a:spcBef>
                  <a:spcPct val="50000"/>
                </a:spcBef>
                <a:buFont typeface="Wingdings" pitchFamily="2" charset="2"/>
                <a:buChar char="v"/>
                <a:defRPr/>
              </a:pPr>
              <a:r>
                <a:rPr lang="en-GB" dirty="0">
                  <a:effectLst>
                    <a:outerShdw blurRad="38100" dist="38100" dir="2700000" algn="tl">
                      <a:srgbClr val="000000"/>
                    </a:outerShdw>
                  </a:effectLst>
                </a:rPr>
                <a:t> Heat</a:t>
              </a:r>
            </a:p>
            <a:p>
              <a:pPr lvl="3">
                <a:spcBef>
                  <a:spcPct val="50000"/>
                </a:spcBef>
                <a:buFont typeface="Wingdings" pitchFamily="2" charset="2"/>
                <a:buChar char="v"/>
                <a:defRPr/>
              </a:pPr>
              <a:r>
                <a:rPr lang="en-GB" dirty="0">
                  <a:effectLst>
                    <a:outerShdw blurRad="38100" dist="38100" dir="2700000" algn="tl">
                      <a:srgbClr val="000000"/>
                    </a:outerShdw>
                  </a:effectLst>
                </a:rPr>
                <a:t> Swelling</a:t>
              </a:r>
            </a:p>
            <a:p>
              <a:pPr lvl="3">
                <a:spcBef>
                  <a:spcPct val="50000"/>
                </a:spcBef>
                <a:buFont typeface="Wingdings" pitchFamily="2" charset="2"/>
                <a:buChar char="v"/>
                <a:defRPr/>
              </a:pPr>
              <a:r>
                <a:rPr lang="en-GB" dirty="0">
                  <a:effectLst>
                    <a:outerShdw blurRad="38100" dist="38100" dir="2700000" algn="tl">
                      <a:srgbClr val="000000"/>
                    </a:outerShdw>
                  </a:effectLst>
                </a:rPr>
                <a:t> Pain</a:t>
              </a:r>
            </a:p>
          </p:txBody>
        </p:sp>
        <p:sp>
          <p:nvSpPr>
            <p:cNvPr id="60423" name="Text Box 7"/>
            <p:cNvSpPr txBox="1">
              <a:spLocks noChangeArrowheads="1"/>
            </p:cNvSpPr>
            <p:nvPr/>
          </p:nvSpPr>
          <p:spPr bwMode="auto">
            <a:xfrm>
              <a:off x="3606" y="2750"/>
              <a:ext cx="766" cy="288"/>
            </a:xfrm>
            <a:prstGeom prst="rect">
              <a:avLst/>
            </a:prstGeom>
            <a:noFill/>
            <a:ln w="12700">
              <a:noFill/>
              <a:miter lim="800000"/>
              <a:headEnd/>
              <a:tailEnd/>
            </a:ln>
            <a:effectLst/>
          </p:spPr>
          <p:txBody>
            <a:bodyPr wrap="none">
              <a:spAutoFit/>
            </a:bodyPr>
            <a:lstStyle/>
            <a:p>
              <a:pPr>
                <a:defRPr/>
              </a:pPr>
              <a:r>
                <a:rPr lang="en-GB" b="1">
                  <a:effectLst>
                    <a:outerShdw blurRad="38100" dist="38100" dir="2700000" algn="tl">
                      <a:srgbClr val="000000"/>
                    </a:outerShdw>
                  </a:effectLst>
                </a:rPr>
                <a:t>Signs:-</a:t>
              </a:r>
            </a:p>
          </p:txBody>
        </p:sp>
      </p:grpSp>
      <p:sp>
        <p:nvSpPr>
          <p:cNvPr id="60424" name="Text Box 8"/>
          <p:cNvSpPr txBox="1">
            <a:spLocks noChangeArrowheads="1"/>
          </p:cNvSpPr>
          <p:nvPr/>
        </p:nvSpPr>
        <p:spPr bwMode="auto">
          <a:xfrm>
            <a:off x="214313" y="4581525"/>
            <a:ext cx="5495925" cy="1938338"/>
          </a:xfrm>
          <a:prstGeom prst="rect">
            <a:avLst/>
          </a:prstGeom>
          <a:noFill/>
          <a:ln w="12700">
            <a:solidFill>
              <a:schemeClr val="bg2"/>
            </a:solidFill>
            <a:miter lim="800000"/>
            <a:headEnd/>
            <a:tailEnd/>
          </a:ln>
          <a:effectLst/>
        </p:spPr>
        <p:txBody>
          <a:bodyPr wrap="none">
            <a:spAutoFit/>
          </a:bodyPr>
          <a:lstStyle/>
          <a:p>
            <a:pPr>
              <a:buFont typeface="Wingdings" pitchFamily="2" charset="2"/>
              <a:buNone/>
              <a:defRPr/>
            </a:pPr>
            <a:r>
              <a:rPr lang="en-GB" b="1" dirty="0">
                <a:effectLst>
                  <a:outerShdw blurRad="38100" dist="38100" dir="2700000" algn="tl">
                    <a:srgbClr val="000000"/>
                  </a:outerShdw>
                </a:effectLst>
              </a:rPr>
              <a:t>Features :-</a:t>
            </a:r>
          </a:p>
          <a:p>
            <a:pPr>
              <a:buFont typeface="Wingdings" pitchFamily="2" charset="2"/>
              <a:buChar char="v"/>
              <a:defRPr/>
            </a:pPr>
            <a:r>
              <a:rPr lang="en-GB" dirty="0">
                <a:effectLst>
                  <a:outerShdw blurRad="38100" dist="38100" dir="2700000" algn="tl">
                    <a:srgbClr val="000000"/>
                  </a:outerShdw>
                </a:effectLst>
              </a:rPr>
              <a:t>Local dilatation, increased blood flow</a:t>
            </a:r>
          </a:p>
          <a:p>
            <a:pPr>
              <a:buFont typeface="Wingdings" pitchFamily="2" charset="2"/>
              <a:buChar char="v"/>
              <a:defRPr/>
            </a:pPr>
            <a:r>
              <a:rPr lang="en-GB" dirty="0">
                <a:effectLst>
                  <a:outerShdw blurRad="38100" dist="38100" dir="2700000" algn="tl">
                    <a:srgbClr val="000000"/>
                  </a:outerShdw>
                </a:effectLst>
              </a:rPr>
              <a:t>Increased vascular permeability</a:t>
            </a:r>
          </a:p>
          <a:p>
            <a:pPr>
              <a:buFont typeface="Wingdings" pitchFamily="2" charset="2"/>
              <a:buChar char="v"/>
              <a:defRPr/>
            </a:pPr>
            <a:r>
              <a:rPr lang="en-GB" dirty="0">
                <a:effectLst>
                  <a:outerShdw blurRad="38100" dist="38100" dir="2700000" algn="tl">
                    <a:srgbClr val="000000"/>
                  </a:outerShdw>
                </a:effectLst>
              </a:rPr>
              <a:t>Inflammatory mediators &amp; cytokines</a:t>
            </a:r>
          </a:p>
          <a:p>
            <a:pPr>
              <a:buFont typeface="Wingdings" pitchFamily="2" charset="2"/>
              <a:buChar char="v"/>
              <a:defRPr/>
            </a:pPr>
            <a:r>
              <a:rPr lang="en-GB" dirty="0">
                <a:effectLst>
                  <a:outerShdw blurRad="38100" dist="38100" dir="2700000" algn="tl">
                    <a:srgbClr val="000000"/>
                  </a:outerShdw>
                </a:effectLst>
              </a:rPr>
              <a:t>Inflammatory cells &amp; tissue damage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ChangeArrowheads="1"/>
          </p:cNvSpPr>
          <p:nvPr/>
        </p:nvSpPr>
        <p:spPr bwMode="auto">
          <a:xfrm>
            <a:off x="1143000" y="3429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r>
              <a:rPr lang="en-GB" sz="4400">
                <a:solidFill>
                  <a:schemeClr val="tx2"/>
                </a:solidFill>
                <a:effectLst/>
                <a:latin typeface="Times New Roman" pitchFamily="18" charset="0"/>
              </a:rPr>
              <a:t>Inflammation</a:t>
            </a:r>
          </a:p>
        </p:txBody>
      </p:sp>
      <p:sp>
        <p:nvSpPr>
          <p:cNvPr id="23555" name="Rectangle 1027"/>
          <p:cNvSpPr>
            <a:spLocks noChangeArrowheads="1"/>
          </p:cNvSpPr>
          <p:nvPr/>
        </p:nvSpPr>
        <p:spPr bwMode="auto">
          <a:xfrm>
            <a:off x="381000" y="1981200"/>
            <a:ext cx="8382000" cy="41148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hlink"/>
              </a:buClr>
              <a:buSzPct val="75000"/>
              <a:buFont typeface="Monotype Sorts" pitchFamily="2" charset="2"/>
              <a:buChar char="ä"/>
              <a:defRPr/>
            </a:pPr>
            <a:r>
              <a:rPr lang="en-GB" sz="3200" dirty="0">
                <a:effectLst>
                  <a:outerShdw blurRad="38100" dist="38100" dir="2700000" algn="tl">
                    <a:srgbClr val="000000"/>
                  </a:outerShdw>
                </a:effectLst>
                <a:latin typeface="Times New Roman" pitchFamily="18" charset="0"/>
              </a:rPr>
              <a:t>Increased vascular permeability</a:t>
            </a:r>
          </a:p>
          <a:p>
            <a:pPr marL="1143000" lvl="2" indent="-228600">
              <a:spcBef>
                <a:spcPct val="20000"/>
              </a:spcBef>
              <a:buClr>
                <a:schemeClr val="hlink"/>
              </a:buClr>
              <a:buSzPct val="65000"/>
              <a:buFont typeface="Monotype Sorts" pitchFamily="2" charset="2"/>
              <a:buChar char="ä"/>
              <a:defRPr/>
            </a:pPr>
            <a:r>
              <a:rPr lang="en-GB" sz="2800" dirty="0">
                <a:effectLst>
                  <a:outerShdw blurRad="38100" dist="38100" dir="2700000" algn="tl">
                    <a:srgbClr val="000000"/>
                  </a:outerShdw>
                </a:effectLst>
                <a:latin typeface="Times New Roman" pitchFamily="18" charset="0"/>
              </a:rPr>
              <a:t>Caused by:- C3a, C5a, histamine, </a:t>
            </a:r>
            <a:r>
              <a:rPr lang="en-GB" sz="2800" dirty="0" err="1">
                <a:effectLst>
                  <a:outerShdw blurRad="38100" dist="38100" dir="2700000" algn="tl">
                    <a:srgbClr val="000000"/>
                  </a:outerShdw>
                </a:effectLst>
                <a:latin typeface="Times New Roman" pitchFamily="18" charset="0"/>
              </a:rPr>
              <a:t>leukotrienes</a:t>
            </a:r>
            <a:endParaRPr lang="en-GB" sz="2800" dirty="0">
              <a:effectLst>
                <a:outerShdw blurRad="38100" dist="38100" dir="2700000" algn="tl">
                  <a:srgbClr val="000000"/>
                </a:outerShdw>
              </a:effectLst>
              <a:latin typeface="Times New Roman" pitchFamily="18" charset="0"/>
            </a:endParaRPr>
          </a:p>
          <a:p>
            <a:pPr marL="228600" indent="-228600">
              <a:spcBef>
                <a:spcPct val="20000"/>
              </a:spcBef>
              <a:buClr>
                <a:schemeClr val="hlink"/>
              </a:buClr>
              <a:buSzPct val="65000"/>
              <a:buFont typeface="Monotype Sorts" pitchFamily="2" charset="2"/>
              <a:buChar char="ä"/>
              <a:defRPr/>
            </a:pPr>
            <a:r>
              <a:rPr lang="en-GB" sz="3200" dirty="0">
                <a:effectLst>
                  <a:outerShdw blurRad="38100" dist="38100" dir="2700000" algn="tl">
                    <a:srgbClr val="000000"/>
                  </a:outerShdw>
                </a:effectLst>
                <a:latin typeface="Times New Roman" pitchFamily="18" charset="0"/>
              </a:rPr>
              <a:t>Cytokines  IL-1, IL-6, </a:t>
            </a:r>
            <a:r>
              <a:rPr lang="en-GB" sz="3200" dirty="0">
                <a:effectLst>
                  <a:outerShdw blurRad="38100" dist="38100" dir="2700000" algn="tl">
                    <a:srgbClr val="000000"/>
                  </a:outerShdw>
                </a:effectLst>
                <a:latin typeface="Times New Roman" pitchFamily="18" charset="0"/>
              </a:rPr>
              <a:t>IL-2</a:t>
            </a:r>
            <a:r>
              <a:rPr lang="en-GB" sz="3200" dirty="0">
                <a:effectLst>
                  <a:outerShdw blurRad="38100" dist="38100" dir="2700000" algn="tl">
                    <a:srgbClr val="000000"/>
                  </a:outerShdw>
                </a:effectLst>
                <a:latin typeface="Times New Roman" pitchFamily="18" charset="0"/>
              </a:rPr>
              <a:t>, </a:t>
            </a:r>
            <a:r>
              <a:rPr lang="en-GB" sz="3200" dirty="0">
                <a:effectLst>
                  <a:outerShdw blurRad="38100" dist="38100" dir="2700000" algn="tl">
                    <a:srgbClr val="000000"/>
                  </a:outerShdw>
                </a:effectLst>
                <a:latin typeface="Times New Roman" pitchFamily="18" charset="0"/>
              </a:rPr>
              <a:t>TNF, IFN-</a:t>
            </a:r>
            <a:r>
              <a:rPr lang="el-GR" sz="3200" dirty="0">
                <a:effectLst>
                  <a:outerShdw blurRad="38100" dist="38100" dir="2700000" algn="tl">
                    <a:srgbClr val="000000"/>
                  </a:outerShdw>
                </a:effectLst>
                <a:latin typeface="Times New Roman" pitchFamily="18" charset="0"/>
              </a:rPr>
              <a:t>γ</a:t>
            </a:r>
            <a:endParaRPr lang="en-GB" sz="3200" dirty="0">
              <a:effectLst>
                <a:outerShdw blurRad="38100" dist="38100" dir="2700000" algn="tl">
                  <a:srgbClr val="000000"/>
                </a:outerShdw>
              </a:effectLst>
              <a:latin typeface="Times New Roman" pitchFamily="18" charset="0"/>
            </a:endParaRPr>
          </a:p>
          <a:p>
            <a:pPr marL="228600" indent="-228600">
              <a:spcBef>
                <a:spcPct val="20000"/>
              </a:spcBef>
              <a:buClr>
                <a:schemeClr val="hlink"/>
              </a:buClr>
              <a:buSzPct val="65000"/>
              <a:buFont typeface="Monotype Sorts" pitchFamily="2" charset="2"/>
              <a:buChar char="ä"/>
              <a:defRPr/>
            </a:pPr>
            <a:r>
              <a:rPr lang="en-GB" sz="3200" dirty="0">
                <a:effectLst>
                  <a:outerShdw blurRad="38100" dist="38100" dir="2700000" algn="tl">
                    <a:srgbClr val="000000"/>
                  </a:outerShdw>
                </a:effectLst>
                <a:latin typeface="Times New Roman" pitchFamily="18" charset="0"/>
              </a:rPr>
              <a:t>Chemokines IL-8/CXCL8, IP-10/CXCL10</a:t>
            </a:r>
            <a:endParaRPr lang="en-GB" sz="3200" dirty="0">
              <a:effectLst>
                <a:outerShdw blurRad="38100" dist="38100" dir="2700000" algn="tl">
                  <a:srgbClr val="000000"/>
                </a:outerShdw>
              </a:effectLst>
              <a:latin typeface="Times New Roman" pitchFamily="18" charset="0"/>
            </a:endParaRPr>
          </a:p>
          <a:p>
            <a:pPr marL="228600" indent="-228600">
              <a:spcBef>
                <a:spcPct val="20000"/>
              </a:spcBef>
              <a:buClr>
                <a:schemeClr val="hlink"/>
              </a:buClr>
              <a:buSzPct val="65000"/>
              <a:buFont typeface="Monotype Sorts" pitchFamily="2" charset="2"/>
              <a:buChar char="ä"/>
              <a:defRPr/>
            </a:pPr>
            <a:r>
              <a:rPr lang="en-GB" sz="3200" dirty="0">
                <a:effectLst>
                  <a:outerShdw blurRad="38100" dist="38100" dir="2700000" algn="tl">
                    <a:srgbClr val="000000"/>
                  </a:outerShdw>
                </a:effectLst>
                <a:latin typeface="Times New Roman" pitchFamily="18" charset="0"/>
              </a:rPr>
              <a:t>Inflammatory cell infiltrate</a:t>
            </a:r>
          </a:p>
          <a:p>
            <a:pPr marL="1143000" lvl="2" indent="-228600">
              <a:spcBef>
                <a:spcPct val="20000"/>
              </a:spcBef>
              <a:buClr>
                <a:schemeClr val="hlink"/>
              </a:buClr>
              <a:buSzPct val="65000"/>
              <a:buFont typeface="Monotype Sorts" pitchFamily="2" charset="2"/>
              <a:buChar char="ä"/>
              <a:defRPr/>
            </a:pPr>
            <a:r>
              <a:rPr lang="en-GB" sz="2800" dirty="0">
                <a:effectLst>
                  <a:outerShdw blurRad="38100" dist="38100" dir="2700000" algn="tl">
                    <a:srgbClr val="000000"/>
                  </a:outerShdw>
                </a:effectLst>
                <a:latin typeface="Times New Roman" pitchFamily="18" charset="0"/>
              </a:rPr>
              <a:t>Cell trafficking – </a:t>
            </a:r>
            <a:r>
              <a:rPr lang="en-GB" sz="2800" dirty="0" err="1">
                <a:effectLst>
                  <a:outerShdw blurRad="38100" dist="38100" dir="2700000" algn="tl">
                    <a:srgbClr val="000000"/>
                  </a:outerShdw>
                </a:effectLst>
                <a:latin typeface="Times New Roman" pitchFamily="18" charset="0"/>
              </a:rPr>
              <a:t>chemotaxis</a:t>
            </a:r>
            <a:endParaRPr lang="en-GB" sz="2800" dirty="0">
              <a:effectLst>
                <a:outerShdw blurRad="38100" dist="38100" dir="2700000" algn="tl">
                  <a:srgbClr val="000000"/>
                </a:outerShdw>
              </a:effectLst>
              <a:latin typeface="Times New Roman" pitchFamily="18" charset="0"/>
            </a:endParaRPr>
          </a:p>
          <a:p>
            <a:pPr marL="1143000" lvl="2" indent="-228600">
              <a:spcBef>
                <a:spcPct val="20000"/>
              </a:spcBef>
              <a:buClr>
                <a:schemeClr val="hlink"/>
              </a:buClr>
              <a:buSzPct val="65000"/>
              <a:buFont typeface="Monotype Sorts" pitchFamily="2" charset="2"/>
              <a:buChar char="ä"/>
              <a:defRPr/>
            </a:pPr>
            <a:r>
              <a:rPr lang="en-GB" sz="2800" dirty="0">
                <a:effectLst>
                  <a:outerShdw blurRad="38100" dist="38100" dir="2700000" algn="tl">
                    <a:srgbClr val="000000"/>
                  </a:outerShdw>
                </a:effectLst>
                <a:latin typeface="Times New Roman" pitchFamily="18" charset="0"/>
              </a:rPr>
              <a:t>Neutrophils, macrophages, lymphocytes, mast cells</a:t>
            </a:r>
          </a:p>
          <a:p>
            <a:pPr marL="1143000" lvl="2" indent="-228600">
              <a:spcBef>
                <a:spcPct val="20000"/>
              </a:spcBef>
              <a:buClr>
                <a:schemeClr val="hlink"/>
              </a:buClr>
              <a:buSzPct val="65000"/>
              <a:buFont typeface="Monotype Sorts" pitchFamily="2" charset="2"/>
              <a:buChar char="ä"/>
              <a:defRPr/>
            </a:pPr>
            <a:r>
              <a:rPr lang="en-GB" sz="2800" dirty="0">
                <a:effectLst>
                  <a:outerShdw blurRad="38100" dist="38100" dir="2700000" algn="tl">
                    <a:srgbClr val="000000"/>
                  </a:outerShdw>
                </a:effectLst>
                <a:latin typeface="Times New Roman" pitchFamily="18" charset="0"/>
              </a:rPr>
              <a:t>Cell activation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sz="quarter"/>
          </p:nvPr>
        </p:nvSpPr>
        <p:spPr>
          <a:xfrm>
            <a:off x="685800" y="161925"/>
            <a:ext cx="7772400" cy="1143000"/>
          </a:xfrm>
        </p:spPr>
        <p:txBody>
          <a:bodyPr/>
          <a:lstStyle/>
          <a:p>
            <a:r>
              <a:rPr lang="en-GB" smtClean="0"/>
              <a:t>Allergy - common allergens</a:t>
            </a:r>
          </a:p>
        </p:txBody>
      </p:sp>
      <p:pic>
        <p:nvPicPr>
          <p:cNvPr id="29699" name="Picture 18" descr="Bermuda"/>
          <p:cNvPicPr>
            <a:picLocks noChangeAspect="1" noChangeArrowheads="1"/>
          </p:cNvPicPr>
          <p:nvPr>
            <p:ph sz="quarter" idx="1"/>
          </p:nvPr>
        </p:nvPicPr>
        <p:blipFill>
          <a:blip r:embed="rId3" cstate="print"/>
          <a:srcRect/>
          <a:stretch>
            <a:fillRect/>
          </a:stretch>
        </p:blipFill>
        <p:spPr>
          <a:xfrm>
            <a:off x="5992813" y="1538288"/>
            <a:ext cx="1185862" cy="1981200"/>
          </a:xfrm>
          <a:noFill/>
        </p:spPr>
      </p:pic>
      <p:pic>
        <p:nvPicPr>
          <p:cNvPr id="29700" name="Picture 20" descr="Rye"/>
          <p:cNvPicPr>
            <a:picLocks noChangeAspect="1" noChangeArrowheads="1"/>
          </p:cNvPicPr>
          <p:nvPr>
            <p:ph sz="quarter" idx="2"/>
          </p:nvPr>
        </p:nvPicPr>
        <p:blipFill>
          <a:blip r:embed="rId4" cstate="print"/>
          <a:srcRect/>
          <a:stretch>
            <a:fillRect/>
          </a:stretch>
        </p:blipFill>
        <p:spPr>
          <a:xfrm>
            <a:off x="7162800" y="1536700"/>
            <a:ext cx="1981200" cy="1981200"/>
          </a:xfrm>
          <a:noFill/>
        </p:spPr>
      </p:pic>
      <p:pic>
        <p:nvPicPr>
          <p:cNvPr id="29701" name="Picture 22" descr="timothy"/>
          <p:cNvPicPr>
            <a:picLocks noChangeAspect="1" noChangeArrowheads="1"/>
          </p:cNvPicPr>
          <p:nvPr>
            <p:ph sz="quarter" idx="3"/>
          </p:nvPr>
        </p:nvPicPr>
        <p:blipFill>
          <a:blip r:embed="rId5" cstate="print"/>
          <a:srcRect/>
          <a:stretch>
            <a:fillRect/>
          </a:stretch>
        </p:blipFill>
        <p:spPr>
          <a:xfrm>
            <a:off x="4387850" y="1524000"/>
            <a:ext cx="1635125" cy="1998663"/>
          </a:xfrm>
          <a:noFill/>
        </p:spPr>
      </p:pic>
      <p:graphicFrame>
        <p:nvGraphicFramePr>
          <p:cNvPr id="29702" name="Object 2"/>
          <p:cNvGraphicFramePr>
            <a:graphicFrameLocks noChangeAspect="1"/>
          </p:cNvGraphicFramePr>
          <p:nvPr/>
        </p:nvGraphicFramePr>
        <p:xfrm>
          <a:off x="0" y="1519238"/>
          <a:ext cx="1941513" cy="1995487"/>
        </p:xfrm>
        <a:graphic>
          <a:graphicData uri="http://schemas.openxmlformats.org/presentationml/2006/ole">
            <p:oleObj spid="_x0000_s29702" name="Photo Editor Photo" r:id="rId6" imgW="1267002" imgH="1267002" progId="MSPhotoEd.3">
              <p:embed/>
            </p:oleObj>
          </a:graphicData>
        </a:graphic>
      </p:graphicFrame>
      <p:graphicFrame>
        <p:nvGraphicFramePr>
          <p:cNvPr id="29703" name="Object 3"/>
          <p:cNvGraphicFramePr>
            <a:graphicFrameLocks noChangeAspect="1"/>
          </p:cNvGraphicFramePr>
          <p:nvPr/>
        </p:nvGraphicFramePr>
        <p:xfrm>
          <a:off x="1936750" y="1520825"/>
          <a:ext cx="2466975" cy="2006600"/>
        </p:xfrm>
        <a:graphic>
          <a:graphicData uri="http://schemas.openxmlformats.org/presentationml/2006/ole">
            <p:oleObj spid="_x0000_s29703" name="Photo Editor Photo" r:id="rId7" imgW="2467319" imgH="1895238" progId="MSPhotoEd.3">
              <p:embed/>
            </p:oleObj>
          </a:graphicData>
        </a:graphic>
      </p:graphicFrame>
      <p:pic>
        <p:nvPicPr>
          <p:cNvPr id="29704" name="Picture 16" descr="bermuda2"/>
          <p:cNvPicPr>
            <a:picLocks noChangeAspect="1" noChangeArrowheads="1"/>
          </p:cNvPicPr>
          <p:nvPr/>
        </p:nvPicPr>
        <p:blipFill>
          <a:blip r:embed="rId8" cstate="print"/>
          <a:srcRect/>
          <a:stretch>
            <a:fillRect/>
          </a:stretch>
        </p:blipFill>
        <p:spPr bwMode="auto">
          <a:xfrm>
            <a:off x="5773738" y="3602038"/>
            <a:ext cx="1524000" cy="1933575"/>
          </a:xfrm>
          <a:prstGeom prst="rect">
            <a:avLst/>
          </a:prstGeom>
          <a:noFill/>
          <a:ln w="9525">
            <a:noFill/>
            <a:miter lim="800000"/>
            <a:headEnd/>
            <a:tailEnd/>
          </a:ln>
        </p:spPr>
      </p:pic>
      <p:pic>
        <p:nvPicPr>
          <p:cNvPr id="29705" name="Picture 17" descr="pigweed2"/>
          <p:cNvPicPr>
            <a:picLocks noChangeAspect="1" noChangeArrowheads="1"/>
          </p:cNvPicPr>
          <p:nvPr/>
        </p:nvPicPr>
        <p:blipFill>
          <a:blip r:embed="rId9" cstate="print"/>
          <a:srcRect/>
          <a:stretch>
            <a:fillRect/>
          </a:stretch>
        </p:blipFill>
        <p:spPr bwMode="auto">
          <a:xfrm>
            <a:off x="7170738" y="3595688"/>
            <a:ext cx="1973262" cy="1941512"/>
          </a:xfrm>
          <a:prstGeom prst="rect">
            <a:avLst/>
          </a:prstGeom>
          <a:noFill/>
          <a:ln w="9525">
            <a:noFill/>
            <a:miter lim="800000"/>
            <a:headEnd/>
            <a:tailEnd/>
          </a:ln>
        </p:spPr>
      </p:pic>
      <p:pic>
        <p:nvPicPr>
          <p:cNvPr id="29706" name="Picture 24" descr="AFUMIC~2"/>
          <p:cNvPicPr>
            <a:picLocks noChangeAspect="1" noChangeArrowheads="1"/>
          </p:cNvPicPr>
          <p:nvPr>
            <p:ph sz="quarter" idx="4"/>
          </p:nvPr>
        </p:nvPicPr>
        <p:blipFill>
          <a:blip r:embed="rId10" cstate="print"/>
          <a:srcRect/>
          <a:stretch>
            <a:fillRect/>
          </a:stretch>
        </p:blipFill>
        <p:spPr>
          <a:xfrm>
            <a:off x="1925638" y="3597275"/>
            <a:ext cx="2060575" cy="1938338"/>
          </a:xfrm>
          <a:noFill/>
        </p:spPr>
      </p:pic>
      <p:pic>
        <p:nvPicPr>
          <p:cNvPr id="29707" name="Picture 26" descr="AFUMIM~2"/>
          <p:cNvPicPr>
            <a:picLocks noChangeAspect="1" noChangeArrowheads="1"/>
          </p:cNvPicPr>
          <p:nvPr/>
        </p:nvPicPr>
        <p:blipFill>
          <a:blip r:embed="rId11" cstate="print"/>
          <a:srcRect/>
          <a:stretch>
            <a:fillRect/>
          </a:stretch>
        </p:blipFill>
        <p:spPr bwMode="auto">
          <a:xfrm>
            <a:off x="0" y="3594100"/>
            <a:ext cx="1927225" cy="1933575"/>
          </a:xfrm>
          <a:prstGeom prst="rect">
            <a:avLst/>
          </a:prstGeom>
          <a:noFill/>
          <a:ln w="9525">
            <a:noFill/>
            <a:miter lim="800000"/>
            <a:headEnd/>
            <a:tailEnd/>
          </a:ln>
        </p:spPr>
      </p:pic>
      <p:pic>
        <p:nvPicPr>
          <p:cNvPr id="29708" name="Picture 13" descr="acacia"/>
          <p:cNvPicPr>
            <a:picLocks noChangeAspect="1" noChangeArrowheads="1"/>
          </p:cNvPicPr>
          <p:nvPr/>
        </p:nvPicPr>
        <p:blipFill>
          <a:blip r:embed="rId12" cstate="print"/>
          <a:srcRect/>
          <a:stretch>
            <a:fillRect/>
          </a:stretch>
        </p:blipFill>
        <p:spPr bwMode="auto">
          <a:xfrm>
            <a:off x="3989388" y="3600450"/>
            <a:ext cx="1905000" cy="1935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defRPr/>
            </a:pPr>
            <a:r>
              <a:rPr lang="en-GB" smtClean="0"/>
              <a:t>Allergy</a:t>
            </a:r>
          </a:p>
        </p:txBody>
      </p:sp>
      <p:sp>
        <p:nvSpPr>
          <p:cNvPr id="30723" name="Rectangle 3"/>
          <p:cNvSpPr>
            <a:spLocks noGrp="1" noChangeArrowheads="1"/>
          </p:cNvSpPr>
          <p:nvPr>
            <p:ph type="body" idx="1"/>
          </p:nvPr>
        </p:nvSpPr>
        <p:spPr/>
        <p:txBody>
          <a:bodyPr/>
          <a:lstStyle/>
          <a:p>
            <a:r>
              <a:rPr lang="en-GB" smtClean="0">
                <a:effectLst/>
              </a:rPr>
              <a:t>Common - prevalence of atopy is 50% in young adults in UK</a:t>
            </a:r>
          </a:p>
          <a:p>
            <a:r>
              <a:rPr lang="en-GB" smtClean="0">
                <a:effectLst/>
              </a:rPr>
              <a:t>Severity varies -</a:t>
            </a:r>
          </a:p>
          <a:p>
            <a:pPr lvl="1"/>
            <a:r>
              <a:rPr lang="en-GB" smtClean="0">
                <a:effectLst/>
              </a:rPr>
              <a:t>mild occasional symptoms</a:t>
            </a:r>
          </a:p>
          <a:p>
            <a:pPr lvl="1"/>
            <a:r>
              <a:rPr lang="en-GB" smtClean="0">
                <a:effectLst/>
              </a:rPr>
              <a:t>severe chronic asthma</a:t>
            </a:r>
          </a:p>
          <a:p>
            <a:pPr lvl="1"/>
            <a:r>
              <a:rPr lang="en-GB" smtClean="0">
                <a:effectLst/>
              </a:rPr>
              <a:t>life threatening anaphylaxis</a:t>
            </a:r>
          </a:p>
          <a:p>
            <a:r>
              <a:rPr lang="en-GB" smtClean="0">
                <a:effectLst/>
              </a:rPr>
              <a:t>Risk factors - genetic and environmental</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GB" smtClean="0"/>
              <a:t>Genetic risk factors</a:t>
            </a:r>
          </a:p>
        </p:txBody>
      </p:sp>
      <p:sp>
        <p:nvSpPr>
          <p:cNvPr id="31747" name="Rectangle 3"/>
          <p:cNvSpPr>
            <a:spLocks noGrp="1" noChangeArrowheads="1"/>
          </p:cNvSpPr>
          <p:nvPr>
            <p:ph type="body" idx="1"/>
          </p:nvPr>
        </p:nvSpPr>
        <p:spPr/>
        <p:txBody>
          <a:bodyPr/>
          <a:lstStyle/>
          <a:p>
            <a:r>
              <a:rPr lang="en-GB" smtClean="0">
                <a:effectLst/>
              </a:rPr>
              <a:t>~80% of atopics have a family history</a:t>
            </a:r>
          </a:p>
          <a:p>
            <a:r>
              <a:rPr lang="en-GB" smtClean="0">
                <a:effectLst/>
              </a:rPr>
              <a:t>Polygenic</a:t>
            </a:r>
          </a:p>
          <a:p>
            <a:pPr lvl="1"/>
            <a:r>
              <a:rPr lang="en-GB" smtClean="0">
                <a:effectLst/>
              </a:rPr>
              <a:t>50-100 genes linked to asthma/atopy</a:t>
            </a:r>
          </a:p>
          <a:p>
            <a:pPr lvl="1"/>
            <a:r>
              <a:rPr lang="en-GB" smtClean="0">
                <a:effectLst/>
              </a:rPr>
              <a:t>genes of IL-4 gene cluster (chromosome 5) linked to raised IgE, asthma, atopy</a:t>
            </a:r>
          </a:p>
          <a:p>
            <a:pPr lvl="1"/>
            <a:r>
              <a:rPr lang="en-GB" smtClean="0">
                <a:effectLst/>
              </a:rPr>
              <a:t>genes on chromosome 11q (IgE receptor) linked to atopy and asthma</a:t>
            </a:r>
          </a:p>
          <a:p>
            <a:pPr lvl="1"/>
            <a:endParaRPr lang="en-GB" smtClean="0">
              <a:effectLs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smtClean="0"/>
              <a:t>Environmental risk factors</a:t>
            </a:r>
          </a:p>
        </p:txBody>
      </p:sp>
      <p:sp>
        <p:nvSpPr>
          <p:cNvPr id="32771" name="Rectangle 3"/>
          <p:cNvSpPr>
            <a:spLocks noGrp="1" noChangeArrowheads="1"/>
          </p:cNvSpPr>
          <p:nvPr>
            <p:ph type="body" sz="half" idx="1"/>
          </p:nvPr>
        </p:nvSpPr>
        <p:spPr>
          <a:xfrm>
            <a:off x="685800" y="1981200"/>
            <a:ext cx="7796213" cy="4114800"/>
          </a:xfrm>
        </p:spPr>
        <p:txBody>
          <a:bodyPr/>
          <a:lstStyle/>
          <a:p>
            <a:pPr>
              <a:lnSpc>
                <a:spcPct val="90000"/>
              </a:lnSpc>
            </a:pPr>
            <a:r>
              <a:rPr lang="en-GB" smtClean="0">
                <a:effectLst/>
              </a:rPr>
              <a:t>Age - increases from infancy, peaks in teens, reduces in adulthood</a:t>
            </a:r>
          </a:p>
          <a:p>
            <a:pPr>
              <a:lnSpc>
                <a:spcPct val="90000"/>
              </a:lnSpc>
            </a:pPr>
            <a:r>
              <a:rPr lang="en-GB" smtClean="0">
                <a:effectLst/>
              </a:rPr>
              <a:t>Gender - asthma more common in males in childhood, females in adults</a:t>
            </a:r>
          </a:p>
          <a:p>
            <a:pPr>
              <a:lnSpc>
                <a:spcPct val="90000"/>
              </a:lnSpc>
            </a:pPr>
            <a:r>
              <a:rPr lang="en-GB" smtClean="0">
                <a:effectLst/>
              </a:rPr>
              <a:t>Family size – more common in small families</a:t>
            </a:r>
          </a:p>
          <a:p>
            <a:pPr>
              <a:lnSpc>
                <a:spcPct val="90000"/>
              </a:lnSpc>
            </a:pPr>
            <a:r>
              <a:rPr lang="en-GB" smtClean="0">
                <a:effectLst/>
              </a:rPr>
              <a:t>Infections	- early life infections protect</a:t>
            </a:r>
          </a:p>
          <a:p>
            <a:pPr>
              <a:lnSpc>
                <a:spcPct val="90000"/>
              </a:lnSpc>
            </a:pPr>
            <a:r>
              <a:rPr lang="en-GB" smtClean="0">
                <a:effectLst/>
              </a:rPr>
              <a:t>Animals - early exposure protects	</a:t>
            </a:r>
          </a:p>
          <a:p>
            <a:pPr>
              <a:lnSpc>
                <a:spcPct val="90000"/>
              </a:lnSpc>
            </a:pPr>
            <a:r>
              <a:rPr lang="en-GB" smtClean="0">
                <a:effectLst/>
              </a:rPr>
              <a:t>Diet – breast feeding, anti-oxidants, fatty acids protect?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smtClean="0"/>
              <a:t>Allergies increasing in UK</a:t>
            </a:r>
          </a:p>
        </p:txBody>
      </p:sp>
      <p:graphicFrame>
        <p:nvGraphicFramePr>
          <p:cNvPr id="33795" name="Content Placeholder 4"/>
          <p:cNvGraphicFramePr>
            <a:graphicFrameLocks noGrp="1"/>
          </p:cNvGraphicFramePr>
          <p:nvPr>
            <p:ph sz="half" idx="1"/>
          </p:nvPr>
        </p:nvGraphicFramePr>
        <p:xfrm>
          <a:off x="685800" y="1981200"/>
          <a:ext cx="7600950" cy="4114800"/>
        </p:xfrm>
        <a:graphic>
          <a:graphicData uri="http://schemas.openxmlformats.org/presentationml/2006/ole">
            <p:oleObj spid="_x0000_s33795" r:id="rId3" imgW="7596274" imgH="4115157" progId="Excel.Chart.8">
              <p:embed/>
            </p:oleObj>
          </a:graphicData>
        </a:graphic>
      </p:graphicFrame>
      <p:sp>
        <p:nvSpPr>
          <p:cNvPr id="6" name="TextBox 5"/>
          <p:cNvSpPr txBox="1"/>
          <p:nvPr/>
        </p:nvSpPr>
        <p:spPr>
          <a:xfrm rot="16200000">
            <a:off x="-1406525" y="3576638"/>
            <a:ext cx="3779838" cy="461962"/>
          </a:xfrm>
          <a:prstGeom prst="rect">
            <a:avLst/>
          </a:prstGeom>
          <a:noFill/>
        </p:spPr>
        <p:txBody>
          <a:bodyPr wrap="none">
            <a:spAutoFit/>
          </a:bodyPr>
          <a:lstStyle/>
          <a:p>
            <a:pPr>
              <a:defRPr/>
            </a:pPr>
            <a:r>
              <a:rPr lang="en-GB" dirty="0"/>
              <a:t>Prevalence of disease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defRPr/>
            </a:pPr>
            <a:r>
              <a:rPr lang="en-GB" dirty="0" smtClean="0"/>
              <a:t>Question 2</a:t>
            </a:r>
          </a:p>
        </p:txBody>
      </p:sp>
      <p:sp>
        <p:nvSpPr>
          <p:cNvPr id="7171" name="Rectangle 3"/>
          <p:cNvSpPr>
            <a:spLocks noGrp="1" noChangeArrowheads="1"/>
          </p:cNvSpPr>
          <p:nvPr>
            <p:ph type="body" idx="1"/>
          </p:nvPr>
        </p:nvSpPr>
        <p:spPr/>
        <p:txBody>
          <a:bodyPr/>
          <a:lstStyle/>
          <a:p>
            <a:r>
              <a:rPr lang="en-US" sz="3600" smtClean="0">
                <a:effectLst/>
              </a:rPr>
              <a:t>How many of YOU have allergic disease/symptoms (allergy)?</a:t>
            </a:r>
          </a:p>
          <a:p>
            <a:pPr lvl="1"/>
            <a:r>
              <a:rPr lang="en-US" sz="3200" smtClean="0">
                <a:effectLst/>
              </a:rPr>
              <a:t>A ~ 10%?</a:t>
            </a:r>
          </a:p>
          <a:p>
            <a:pPr lvl="1"/>
            <a:r>
              <a:rPr lang="en-US" sz="3200" smtClean="0">
                <a:effectLst/>
              </a:rPr>
              <a:t>B ~ 20%?</a:t>
            </a:r>
          </a:p>
          <a:p>
            <a:pPr lvl="1"/>
            <a:r>
              <a:rPr lang="en-US" sz="3200" smtClean="0">
                <a:effectLst/>
              </a:rPr>
              <a:t>C ~ 30%?</a:t>
            </a:r>
          </a:p>
          <a:p>
            <a:pPr lvl="1"/>
            <a:r>
              <a:rPr lang="en-US" sz="3200" smtClean="0">
                <a:solidFill>
                  <a:srgbClr val="FFFFFF"/>
                </a:solidFill>
                <a:effectLst/>
              </a:rPr>
              <a:t>D ~ 50%?</a:t>
            </a:r>
          </a:p>
          <a:p>
            <a:pPr lvl="1"/>
            <a:r>
              <a:rPr lang="en-US" sz="3200" smtClean="0">
                <a:effectLst/>
              </a:rPr>
              <a:t>E ~ 70%?</a:t>
            </a:r>
            <a:endParaRPr lang="en-GB" sz="3200" smtClean="0">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defRPr/>
            </a:pPr>
            <a:r>
              <a:rPr lang="en-GB" smtClean="0"/>
              <a:t>Types of inflammation in allergy</a:t>
            </a:r>
          </a:p>
        </p:txBody>
      </p:sp>
      <p:sp>
        <p:nvSpPr>
          <p:cNvPr id="151555" name="Rectangle 3"/>
          <p:cNvSpPr>
            <a:spLocks noGrp="1" noChangeArrowheads="1"/>
          </p:cNvSpPr>
          <p:nvPr>
            <p:ph type="body" idx="1"/>
          </p:nvPr>
        </p:nvSpPr>
        <p:spPr/>
        <p:txBody>
          <a:bodyPr/>
          <a:lstStyle/>
          <a:p>
            <a:pPr>
              <a:defRPr/>
            </a:pPr>
            <a:r>
              <a:rPr lang="en-GB" dirty="0" smtClean="0"/>
              <a:t>Anaphylaxis, urticaria, </a:t>
            </a:r>
            <a:r>
              <a:rPr lang="en-GB" dirty="0" err="1" smtClean="0"/>
              <a:t>angioedema</a:t>
            </a:r>
            <a:endParaRPr lang="en-GB" dirty="0" smtClean="0"/>
          </a:p>
          <a:p>
            <a:pPr lvl="2">
              <a:defRPr/>
            </a:pPr>
            <a:r>
              <a:rPr lang="en-GB" dirty="0" smtClean="0"/>
              <a:t>type I hypersensitivity (IgE mediated)</a:t>
            </a:r>
          </a:p>
          <a:p>
            <a:pPr>
              <a:defRPr/>
            </a:pPr>
            <a:r>
              <a:rPr lang="en-GB" dirty="0" smtClean="0"/>
              <a:t>Idiopathic/chronic urticaria</a:t>
            </a:r>
          </a:p>
          <a:p>
            <a:pPr lvl="2">
              <a:defRPr/>
            </a:pPr>
            <a:r>
              <a:rPr lang="en-GB" dirty="0" smtClean="0"/>
              <a:t>type II hypersensitivity (</a:t>
            </a:r>
            <a:r>
              <a:rPr lang="en-GB" dirty="0" err="1" smtClean="0"/>
              <a:t>IgG</a:t>
            </a:r>
            <a:r>
              <a:rPr lang="en-GB" dirty="0" smtClean="0"/>
              <a:t> mediated)</a:t>
            </a:r>
          </a:p>
          <a:p>
            <a:pPr>
              <a:defRPr/>
            </a:pPr>
            <a:r>
              <a:rPr lang="en-GB" dirty="0" smtClean="0"/>
              <a:t>Asthma, rhinitis, eczema:</a:t>
            </a:r>
          </a:p>
          <a:p>
            <a:pPr lvl="1">
              <a:defRPr/>
            </a:pPr>
            <a:r>
              <a:rPr lang="en-GB" dirty="0" smtClean="0"/>
              <a:t>mixed inflammation</a:t>
            </a:r>
          </a:p>
          <a:p>
            <a:pPr lvl="2">
              <a:defRPr/>
            </a:pPr>
            <a:r>
              <a:rPr lang="en-GB" dirty="0" smtClean="0"/>
              <a:t>type I hypersensitivity (IgE mediated)</a:t>
            </a:r>
          </a:p>
          <a:p>
            <a:pPr lvl="2">
              <a:defRPr/>
            </a:pPr>
            <a:r>
              <a:rPr lang="en-GB" dirty="0" smtClean="0"/>
              <a:t>type IV hypersensitivity (chronic inflammation)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lstStyle/>
          <a:p>
            <a:pPr>
              <a:defRPr/>
            </a:pPr>
            <a:r>
              <a:rPr lang="en-GB" dirty="0" smtClean="0"/>
              <a:t>Expression of disease requires:</a:t>
            </a:r>
          </a:p>
        </p:txBody>
      </p:sp>
      <p:sp>
        <p:nvSpPr>
          <p:cNvPr id="35843" name="Rectangle 1027"/>
          <p:cNvSpPr>
            <a:spLocks noGrp="1" noChangeArrowheads="1"/>
          </p:cNvSpPr>
          <p:nvPr>
            <p:ph type="body" idx="1"/>
          </p:nvPr>
        </p:nvSpPr>
        <p:spPr/>
        <p:txBody>
          <a:bodyPr/>
          <a:lstStyle/>
          <a:p>
            <a:r>
              <a:rPr lang="en-GB" smtClean="0">
                <a:effectLst/>
              </a:rPr>
              <a:t>Sensitisation to allergens to sensitise (primary response - usually in early life)</a:t>
            </a:r>
          </a:p>
          <a:p>
            <a:r>
              <a:rPr lang="en-GB" smtClean="0">
                <a:effectLst/>
              </a:rPr>
              <a:t>Exposure to produce disease (memory response - any time after sensitisation)</a:t>
            </a:r>
          </a:p>
          <a:p>
            <a:endParaRPr lang="en-GB" smtClean="0">
              <a:effectLs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026" descr="RES56_4"/>
          <p:cNvPicPr>
            <a:picLocks noChangeAspect="1" noChangeArrowheads="1"/>
          </p:cNvPicPr>
          <p:nvPr/>
        </p:nvPicPr>
        <p:blipFill>
          <a:blip r:embed="rId2" cstate="print"/>
          <a:srcRect/>
          <a:stretch>
            <a:fillRect/>
          </a:stretch>
        </p:blipFill>
        <p:spPr bwMode="auto">
          <a:xfrm>
            <a:off x="0" y="0"/>
            <a:ext cx="9144000" cy="6845300"/>
          </a:xfrm>
          <a:prstGeom prst="rect">
            <a:avLst/>
          </a:prstGeom>
          <a:noFill/>
          <a:ln w="9525">
            <a:noFill/>
            <a:miter lim="800000"/>
            <a:headEnd/>
            <a:tailEnd/>
          </a:ln>
        </p:spPr>
      </p:pic>
      <p:grpSp>
        <p:nvGrpSpPr>
          <p:cNvPr id="36867" name="Group 1027"/>
          <p:cNvGrpSpPr>
            <a:grpSpLocks/>
          </p:cNvGrpSpPr>
          <p:nvPr/>
        </p:nvGrpSpPr>
        <p:grpSpPr bwMode="auto">
          <a:xfrm rot="2850130">
            <a:off x="6961187" y="1481138"/>
            <a:ext cx="2436813" cy="1735138"/>
            <a:chOff x="3030" y="3402"/>
            <a:chExt cx="1166" cy="868"/>
          </a:xfrm>
        </p:grpSpPr>
        <p:sp>
          <p:nvSpPr>
            <p:cNvPr id="67588" name="Freeform 1028"/>
            <p:cNvSpPr>
              <a:spLocks/>
            </p:cNvSpPr>
            <p:nvPr/>
          </p:nvSpPr>
          <p:spPr bwMode="auto">
            <a:xfrm>
              <a:off x="3030" y="3402"/>
              <a:ext cx="1166" cy="868"/>
            </a:xfrm>
            <a:custGeom>
              <a:avLst/>
              <a:gdLst/>
              <a:ahLst/>
              <a:cxnLst>
                <a:cxn ang="0">
                  <a:pos x="252" y="565"/>
                </a:cxn>
                <a:cxn ang="0">
                  <a:pos x="326" y="588"/>
                </a:cxn>
                <a:cxn ang="0">
                  <a:pos x="262" y="634"/>
                </a:cxn>
                <a:cxn ang="0">
                  <a:pos x="142" y="670"/>
                </a:cxn>
                <a:cxn ang="0">
                  <a:pos x="55" y="739"/>
                </a:cxn>
                <a:cxn ang="0">
                  <a:pos x="18" y="799"/>
                </a:cxn>
                <a:cxn ang="0">
                  <a:pos x="55" y="776"/>
                </a:cxn>
                <a:cxn ang="0">
                  <a:pos x="151" y="707"/>
                </a:cxn>
                <a:cxn ang="0">
                  <a:pos x="262" y="675"/>
                </a:cxn>
                <a:cxn ang="0">
                  <a:pos x="372" y="643"/>
                </a:cxn>
                <a:cxn ang="0">
                  <a:pos x="468" y="624"/>
                </a:cxn>
                <a:cxn ang="0">
                  <a:pos x="542" y="620"/>
                </a:cxn>
                <a:cxn ang="0">
                  <a:pos x="592" y="647"/>
                </a:cxn>
                <a:cxn ang="0">
                  <a:pos x="629" y="716"/>
                </a:cxn>
                <a:cxn ang="0">
                  <a:pos x="707" y="785"/>
                </a:cxn>
                <a:cxn ang="0">
                  <a:pos x="808" y="831"/>
                </a:cxn>
                <a:cxn ang="0">
                  <a:pos x="909" y="858"/>
                </a:cxn>
                <a:cxn ang="0">
                  <a:pos x="992" y="868"/>
                </a:cxn>
                <a:cxn ang="0">
                  <a:pos x="1042" y="863"/>
                </a:cxn>
                <a:cxn ang="0">
                  <a:pos x="1033" y="854"/>
                </a:cxn>
                <a:cxn ang="0">
                  <a:pos x="969" y="840"/>
                </a:cxn>
                <a:cxn ang="0">
                  <a:pos x="877" y="812"/>
                </a:cxn>
                <a:cxn ang="0">
                  <a:pos x="780" y="771"/>
                </a:cxn>
                <a:cxn ang="0">
                  <a:pos x="702" y="702"/>
                </a:cxn>
                <a:cxn ang="0">
                  <a:pos x="661" y="620"/>
                </a:cxn>
                <a:cxn ang="0">
                  <a:pos x="666" y="528"/>
                </a:cxn>
                <a:cxn ang="0">
                  <a:pos x="712" y="441"/>
                </a:cxn>
                <a:cxn ang="0">
                  <a:pos x="794" y="404"/>
                </a:cxn>
                <a:cxn ang="0">
                  <a:pos x="914" y="404"/>
                </a:cxn>
                <a:cxn ang="0">
                  <a:pos x="1038" y="418"/>
                </a:cxn>
                <a:cxn ang="0">
                  <a:pos x="1134" y="432"/>
                </a:cxn>
                <a:cxn ang="0">
                  <a:pos x="1166" y="432"/>
                </a:cxn>
                <a:cxn ang="0">
                  <a:pos x="1106" y="409"/>
                </a:cxn>
                <a:cxn ang="0">
                  <a:pos x="982" y="377"/>
                </a:cxn>
                <a:cxn ang="0">
                  <a:pos x="863" y="358"/>
                </a:cxn>
                <a:cxn ang="0">
                  <a:pos x="794" y="358"/>
                </a:cxn>
                <a:cxn ang="0">
                  <a:pos x="712" y="345"/>
                </a:cxn>
                <a:cxn ang="0">
                  <a:pos x="615" y="308"/>
                </a:cxn>
                <a:cxn ang="0">
                  <a:pos x="542" y="248"/>
                </a:cxn>
                <a:cxn ang="0">
                  <a:pos x="519" y="170"/>
                </a:cxn>
                <a:cxn ang="0">
                  <a:pos x="487" y="51"/>
                </a:cxn>
                <a:cxn ang="0">
                  <a:pos x="454" y="0"/>
                </a:cxn>
                <a:cxn ang="0">
                  <a:pos x="473" y="65"/>
                </a:cxn>
                <a:cxn ang="0">
                  <a:pos x="473" y="175"/>
                </a:cxn>
                <a:cxn ang="0">
                  <a:pos x="473" y="253"/>
                </a:cxn>
                <a:cxn ang="0">
                  <a:pos x="500" y="303"/>
                </a:cxn>
                <a:cxn ang="0">
                  <a:pos x="441" y="331"/>
                </a:cxn>
                <a:cxn ang="0">
                  <a:pos x="344" y="308"/>
                </a:cxn>
                <a:cxn ang="0">
                  <a:pos x="243" y="257"/>
                </a:cxn>
                <a:cxn ang="0">
                  <a:pos x="161" y="189"/>
                </a:cxn>
                <a:cxn ang="0">
                  <a:pos x="133" y="193"/>
                </a:cxn>
                <a:cxn ang="0">
                  <a:pos x="193" y="262"/>
                </a:cxn>
                <a:cxn ang="0">
                  <a:pos x="280" y="317"/>
                </a:cxn>
                <a:cxn ang="0">
                  <a:pos x="367" y="381"/>
                </a:cxn>
                <a:cxn ang="0">
                  <a:pos x="399" y="445"/>
                </a:cxn>
                <a:cxn ang="0">
                  <a:pos x="349" y="487"/>
                </a:cxn>
                <a:cxn ang="0">
                  <a:pos x="248" y="505"/>
                </a:cxn>
                <a:cxn ang="0">
                  <a:pos x="147" y="501"/>
                </a:cxn>
                <a:cxn ang="0">
                  <a:pos x="37" y="464"/>
                </a:cxn>
                <a:cxn ang="0">
                  <a:pos x="5" y="455"/>
                </a:cxn>
                <a:cxn ang="0">
                  <a:pos x="78" y="510"/>
                </a:cxn>
              </a:cxnLst>
              <a:rect l="0" t="0" r="r" b="b"/>
              <a:pathLst>
                <a:path w="1166" h="868">
                  <a:moveTo>
                    <a:pt x="147" y="542"/>
                  </a:moveTo>
                  <a:lnTo>
                    <a:pt x="151" y="542"/>
                  </a:lnTo>
                  <a:lnTo>
                    <a:pt x="156" y="542"/>
                  </a:lnTo>
                  <a:lnTo>
                    <a:pt x="161" y="546"/>
                  </a:lnTo>
                  <a:lnTo>
                    <a:pt x="170" y="546"/>
                  </a:lnTo>
                  <a:lnTo>
                    <a:pt x="174" y="546"/>
                  </a:lnTo>
                  <a:lnTo>
                    <a:pt x="179" y="546"/>
                  </a:lnTo>
                  <a:lnTo>
                    <a:pt x="184" y="551"/>
                  </a:lnTo>
                  <a:lnTo>
                    <a:pt x="193" y="551"/>
                  </a:lnTo>
                  <a:lnTo>
                    <a:pt x="197" y="551"/>
                  </a:lnTo>
                  <a:lnTo>
                    <a:pt x="202" y="551"/>
                  </a:lnTo>
                  <a:lnTo>
                    <a:pt x="211" y="556"/>
                  </a:lnTo>
                  <a:lnTo>
                    <a:pt x="216" y="556"/>
                  </a:lnTo>
                  <a:lnTo>
                    <a:pt x="220" y="556"/>
                  </a:lnTo>
                  <a:lnTo>
                    <a:pt x="229" y="560"/>
                  </a:lnTo>
                  <a:lnTo>
                    <a:pt x="234" y="560"/>
                  </a:lnTo>
                  <a:lnTo>
                    <a:pt x="243" y="560"/>
                  </a:lnTo>
                  <a:lnTo>
                    <a:pt x="248" y="560"/>
                  </a:lnTo>
                  <a:lnTo>
                    <a:pt x="252" y="565"/>
                  </a:lnTo>
                  <a:lnTo>
                    <a:pt x="262" y="565"/>
                  </a:lnTo>
                  <a:lnTo>
                    <a:pt x="266" y="565"/>
                  </a:lnTo>
                  <a:lnTo>
                    <a:pt x="271" y="569"/>
                  </a:lnTo>
                  <a:lnTo>
                    <a:pt x="275" y="569"/>
                  </a:lnTo>
                  <a:lnTo>
                    <a:pt x="285" y="569"/>
                  </a:lnTo>
                  <a:lnTo>
                    <a:pt x="289" y="574"/>
                  </a:lnTo>
                  <a:lnTo>
                    <a:pt x="294" y="574"/>
                  </a:lnTo>
                  <a:lnTo>
                    <a:pt x="298" y="574"/>
                  </a:lnTo>
                  <a:lnTo>
                    <a:pt x="303" y="579"/>
                  </a:lnTo>
                  <a:lnTo>
                    <a:pt x="308" y="579"/>
                  </a:lnTo>
                  <a:lnTo>
                    <a:pt x="312" y="579"/>
                  </a:lnTo>
                  <a:lnTo>
                    <a:pt x="317" y="579"/>
                  </a:lnTo>
                  <a:lnTo>
                    <a:pt x="317" y="583"/>
                  </a:lnTo>
                  <a:lnTo>
                    <a:pt x="321" y="583"/>
                  </a:lnTo>
                  <a:lnTo>
                    <a:pt x="326" y="583"/>
                  </a:lnTo>
                  <a:lnTo>
                    <a:pt x="326" y="588"/>
                  </a:lnTo>
                  <a:lnTo>
                    <a:pt x="326" y="588"/>
                  </a:lnTo>
                  <a:lnTo>
                    <a:pt x="326" y="588"/>
                  </a:lnTo>
                  <a:lnTo>
                    <a:pt x="326" y="588"/>
                  </a:lnTo>
                  <a:lnTo>
                    <a:pt x="326" y="592"/>
                  </a:lnTo>
                  <a:lnTo>
                    <a:pt x="326" y="592"/>
                  </a:lnTo>
                  <a:lnTo>
                    <a:pt x="326" y="592"/>
                  </a:lnTo>
                  <a:lnTo>
                    <a:pt x="326" y="597"/>
                  </a:lnTo>
                  <a:lnTo>
                    <a:pt x="321" y="597"/>
                  </a:lnTo>
                  <a:lnTo>
                    <a:pt x="321" y="601"/>
                  </a:lnTo>
                  <a:lnTo>
                    <a:pt x="317" y="601"/>
                  </a:lnTo>
                  <a:lnTo>
                    <a:pt x="312" y="606"/>
                  </a:lnTo>
                  <a:lnTo>
                    <a:pt x="312" y="606"/>
                  </a:lnTo>
                  <a:lnTo>
                    <a:pt x="308" y="611"/>
                  </a:lnTo>
                  <a:lnTo>
                    <a:pt x="303" y="611"/>
                  </a:lnTo>
                  <a:lnTo>
                    <a:pt x="298" y="615"/>
                  </a:lnTo>
                  <a:lnTo>
                    <a:pt x="294" y="620"/>
                  </a:lnTo>
                  <a:lnTo>
                    <a:pt x="289" y="620"/>
                  </a:lnTo>
                  <a:lnTo>
                    <a:pt x="285" y="624"/>
                  </a:lnTo>
                  <a:lnTo>
                    <a:pt x="280" y="624"/>
                  </a:lnTo>
                  <a:lnTo>
                    <a:pt x="275" y="629"/>
                  </a:lnTo>
                  <a:lnTo>
                    <a:pt x="266" y="634"/>
                  </a:lnTo>
                  <a:lnTo>
                    <a:pt x="262" y="634"/>
                  </a:lnTo>
                  <a:lnTo>
                    <a:pt x="257" y="638"/>
                  </a:lnTo>
                  <a:lnTo>
                    <a:pt x="248" y="638"/>
                  </a:lnTo>
                  <a:lnTo>
                    <a:pt x="243" y="643"/>
                  </a:lnTo>
                  <a:lnTo>
                    <a:pt x="234" y="643"/>
                  </a:lnTo>
                  <a:lnTo>
                    <a:pt x="229" y="647"/>
                  </a:lnTo>
                  <a:lnTo>
                    <a:pt x="220" y="647"/>
                  </a:lnTo>
                  <a:lnTo>
                    <a:pt x="216" y="647"/>
                  </a:lnTo>
                  <a:lnTo>
                    <a:pt x="211" y="652"/>
                  </a:lnTo>
                  <a:lnTo>
                    <a:pt x="202" y="652"/>
                  </a:lnTo>
                  <a:lnTo>
                    <a:pt x="193" y="652"/>
                  </a:lnTo>
                  <a:lnTo>
                    <a:pt x="193" y="652"/>
                  </a:lnTo>
                  <a:lnTo>
                    <a:pt x="188" y="657"/>
                  </a:lnTo>
                  <a:lnTo>
                    <a:pt x="184" y="657"/>
                  </a:lnTo>
                  <a:lnTo>
                    <a:pt x="174" y="657"/>
                  </a:lnTo>
                  <a:lnTo>
                    <a:pt x="170" y="661"/>
                  </a:lnTo>
                  <a:lnTo>
                    <a:pt x="161" y="661"/>
                  </a:lnTo>
                  <a:lnTo>
                    <a:pt x="156" y="666"/>
                  </a:lnTo>
                  <a:lnTo>
                    <a:pt x="151" y="666"/>
                  </a:lnTo>
                  <a:lnTo>
                    <a:pt x="142" y="670"/>
                  </a:lnTo>
                  <a:lnTo>
                    <a:pt x="138" y="670"/>
                  </a:lnTo>
                  <a:lnTo>
                    <a:pt x="133" y="675"/>
                  </a:lnTo>
                  <a:lnTo>
                    <a:pt x="124" y="679"/>
                  </a:lnTo>
                  <a:lnTo>
                    <a:pt x="119" y="679"/>
                  </a:lnTo>
                  <a:lnTo>
                    <a:pt x="115" y="684"/>
                  </a:lnTo>
                  <a:lnTo>
                    <a:pt x="110" y="689"/>
                  </a:lnTo>
                  <a:lnTo>
                    <a:pt x="106" y="693"/>
                  </a:lnTo>
                  <a:lnTo>
                    <a:pt x="101" y="693"/>
                  </a:lnTo>
                  <a:lnTo>
                    <a:pt x="96" y="698"/>
                  </a:lnTo>
                  <a:lnTo>
                    <a:pt x="92" y="702"/>
                  </a:lnTo>
                  <a:lnTo>
                    <a:pt x="87" y="707"/>
                  </a:lnTo>
                  <a:lnTo>
                    <a:pt x="83" y="712"/>
                  </a:lnTo>
                  <a:lnTo>
                    <a:pt x="78" y="716"/>
                  </a:lnTo>
                  <a:lnTo>
                    <a:pt x="73" y="716"/>
                  </a:lnTo>
                  <a:lnTo>
                    <a:pt x="69" y="721"/>
                  </a:lnTo>
                  <a:lnTo>
                    <a:pt x="64" y="725"/>
                  </a:lnTo>
                  <a:lnTo>
                    <a:pt x="60" y="730"/>
                  </a:lnTo>
                  <a:lnTo>
                    <a:pt x="60" y="734"/>
                  </a:lnTo>
                  <a:lnTo>
                    <a:pt x="55" y="739"/>
                  </a:lnTo>
                  <a:lnTo>
                    <a:pt x="50" y="744"/>
                  </a:lnTo>
                  <a:lnTo>
                    <a:pt x="50" y="748"/>
                  </a:lnTo>
                  <a:lnTo>
                    <a:pt x="46" y="748"/>
                  </a:lnTo>
                  <a:lnTo>
                    <a:pt x="41" y="753"/>
                  </a:lnTo>
                  <a:lnTo>
                    <a:pt x="41" y="757"/>
                  </a:lnTo>
                  <a:lnTo>
                    <a:pt x="37" y="762"/>
                  </a:lnTo>
                  <a:lnTo>
                    <a:pt x="37" y="767"/>
                  </a:lnTo>
                  <a:lnTo>
                    <a:pt x="32" y="767"/>
                  </a:lnTo>
                  <a:lnTo>
                    <a:pt x="32" y="771"/>
                  </a:lnTo>
                  <a:lnTo>
                    <a:pt x="27" y="776"/>
                  </a:lnTo>
                  <a:lnTo>
                    <a:pt x="27" y="780"/>
                  </a:lnTo>
                  <a:lnTo>
                    <a:pt x="27" y="780"/>
                  </a:lnTo>
                  <a:lnTo>
                    <a:pt x="23" y="785"/>
                  </a:lnTo>
                  <a:lnTo>
                    <a:pt x="23" y="790"/>
                  </a:lnTo>
                  <a:lnTo>
                    <a:pt x="23" y="790"/>
                  </a:lnTo>
                  <a:lnTo>
                    <a:pt x="23" y="794"/>
                  </a:lnTo>
                  <a:lnTo>
                    <a:pt x="23" y="794"/>
                  </a:lnTo>
                  <a:lnTo>
                    <a:pt x="23" y="799"/>
                  </a:lnTo>
                  <a:lnTo>
                    <a:pt x="18" y="799"/>
                  </a:lnTo>
                  <a:lnTo>
                    <a:pt x="18" y="799"/>
                  </a:lnTo>
                  <a:lnTo>
                    <a:pt x="18" y="803"/>
                  </a:lnTo>
                  <a:lnTo>
                    <a:pt x="18" y="803"/>
                  </a:lnTo>
                  <a:lnTo>
                    <a:pt x="18" y="803"/>
                  </a:lnTo>
                  <a:lnTo>
                    <a:pt x="23" y="803"/>
                  </a:lnTo>
                  <a:lnTo>
                    <a:pt x="23" y="803"/>
                  </a:lnTo>
                  <a:lnTo>
                    <a:pt x="23" y="803"/>
                  </a:lnTo>
                  <a:lnTo>
                    <a:pt x="23" y="803"/>
                  </a:lnTo>
                  <a:lnTo>
                    <a:pt x="27" y="803"/>
                  </a:lnTo>
                  <a:lnTo>
                    <a:pt x="27" y="799"/>
                  </a:lnTo>
                  <a:lnTo>
                    <a:pt x="27" y="799"/>
                  </a:lnTo>
                  <a:lnTo>
                    <a:pt x="32" y="794"/>
                  </a:lnTo>
                  <a:lnTo>
                    <a:pt x="32" y="794"/>
                  </a:lnTo>
                  <a:lnTo>
                    <a:pt x="37" y="790"/>
                  </a:lnTo>
                  <a:lnTo>
                    <a:pt x="41" y="790"/>
                  </a:lnTo>
                  <a:lnTo>
                    <a:pt x="41" y="785"/>
                  </a:lnTo>
                  <a:lnTo>
                    <a:pt x="46" y="780"/>
                  </a:lnTo>
                  <a:lnTo>
                    <a:pt x="50" y="780"/>
                  </a:lnTo>
                  <a:lnTo>
                    <a:pt x="55" y="776"/>
                  </a:lnTo>
                  <a:lnTo>
                    <a:pt x="55" y="771"/>
                  </a:lnTo>
                  <a:lnTo>
                    <a:pt x="60" y="767"/>
                  </a:lnTo>
                  <a:lnTo>
                    <a:pt x="64" y="762"/>
                  </a:lnTo>
                  <a:lnTo>
                    <a:pt x="69" y="757"/>
                  </a:lnTo>
                  <a:lnTo>
                    <a:pt x="73" y="753"/>
                  </a:lnTo>
                  <a:lnTo>
                    <a:pt x="78" y="748"/>
                  </a:lnTo>
                  <a:lnTo>
                    <a:pt x="83" y="744"/>
                  </a:lnTo>
                  <a:lnTo>
                    <a:pt x="87" y="744"/>
                  </a:lnTo>
                  <a:lnTo>
                    <a:pt x="96" y="739"/>
                  </a:lnTo>
                  <a:lnTo>
                    <a:pt x="101" y="734"/>
                  </a:lnTo>
                  <a:lnTo>
                    <a:pt x="106" y="730"/>
                  </a:lnTo>
                  <a:lnTo>
                    <a:pt x="110" y="725"/>
                  </a:lnTo>
                  <a:lnTo>
                    <a:pt x="115" y="721"/>
                  </a:lnTo>
                  <a:lnTo>
                    <a:pt x="124" y="721"/>
                  </a:lnTo>
                  <a:lnTo>
                    <a:pt x="128" y="716"/>
                  </a:lnTo>
                  <a:lnTo>
                    <a:pt x="133" y="712"/>
                  </a:lnTo>
                  <a:lnTo>
                    <a:pt x="138" y="712"/>
                  </a:lnTo>
                  <a:lnTo>
                    <a:pt x="147" y="707"/>
                  </a:lnTo>
                  <a:lnTo>
                    <a:pt x="151" y="707"/>
                  </a:lnTo>
                  <a:lnTo>
                    <a:pt x="156" y="702"/>
                  </a:lnTo>
                  <a:lnTo>
                    <a:pt x="156" y="702"/>
                  </a:lnTo>
                  <a:lnTo>
                    <a:pt x="165" y="702"/>
                  </a:lnTo>
                  <a:lnTo>
                    <a:pt x="170" y="702"/>
                  </a:lnTo>
                  <a:lnTo>
                    <a:pt x="174" y="698"/>
                  </a:lnTo>
                  <a:lnTo>
                    <a:pt x="184" y="698"/>
                  </a:lnTo>
                  <a:lnTo>
                    <a:pt x="188" y="693"/>
                  </a:lnTo>
                  <a:lnTo>
                    <a:pt x="193" y="693"/>
                  </a:lnTo>
                  <a:lnTo>
                    <a:pt x="202" y="693"/>
                  </a:lnTo>
                  <a:lnTo>
                    <a:pt x="207" y="689"/>
                  </a:lnTo>
                  <a:lnTo>
                    <a:pt x="211" y="689"/>
                  </a:lnTo>
                  <a:lnTo>
                    <a:pt x="220" y="689"/>
                  </a:lnTo>
                  <a:lnTo>
                    <a:pt x="225" y="684"/>
                  </a:lnTo>
                  <a:lnTo>
                    <a:pt x="229" y="684"/>
                  </a:lnTo>
                  <a:lnTo>
                    <a:pt x="239" y="679"/>
                  </a:lnTo>
                  <a:lnTo>
                    <a:pt x="243" y="679"/>
                  </a:lnTo>
                  <a:lnTo>
                    <a:pt x="248" y="679"/>
                  </a:lnTo>
                  <a:lnTo>
                    <a:pt x="257" y="675"/>
                  </a:lnTo>
                  <a:lnTo>
                    <a:pt x="262" y="675"/>
                  </a:lnTo>
                  <a:lnTo>
                    <a:pt x="266" y="670"/>
                  </a:lnTo>
                  <a:lnTo>
                    <a:pt x="275" y="670"/>
                  </a:lnTo>
                  <a:lnTo>
                    <a:pt x="280" y="670"/>
                  </a:lnTo>
                  <a:lnTo>
                    <a:pt x="285" y="666"/>
                  </a:lnTo>
                  <a:lnTo>
                    <a:pt x="289" y="666"/>
                  </a:lnTo>
                  <a:lnTo>
                    <a:pt x="298" y="666"/>
                  </a:lnTo>
                  <a:lnTo>
                    <a:pt x="303" y="661"/>
                  </a:lnTo>
                  <a:lnTo>
                    <a:pt x="308" y="661"/>
                  </a:lnTo>
                  <a:lnTo>
                    <a:pt x="317" y="661"/>
                  </a:lnTo>
                  <a:lnTo>
                    <a:pt x="321" y="657"/>
                  </a:lnTo>
                  <a:lnTo>
                    <a:pt x="326" y="657"/>
                  </a:lnTo>
                  <a:lnTo>
                    <a:pt x="330" y="652"/>
                  </a:lnTo>
                  <a:lnTo>
                    <a:pt x="340" y="652"/>
                  </a:lnTo>
                  <a:lnTo>
                    <a:pt x="344" y="652"/>
                  </a:lnTo>
                  <a:lnTo>
                    <a:pt x="349" y="647"/>
                  </a:lnTo>
                  <a:lnTo>
                    <a:pt x="353" y="647"/>
                  </a:lnTo>
                  <a:lnTo>
                    <a:pt x="358" y="647"/>
                  </a:lnTo>
                  <a:lnTo>
                    <a:pt x="367" y="643"/>
                  </a:lnTo>
                  <a:lnTo>
                    <a:pt x="372" y="643"/>
                  </a:lnTo>
                  <a:lnTo>
                    <a:pt x="376" y="643"/>
                  </a:lnTo>
                  <a:lnTo>
                    <a:pt x="381" y="643"/>
                  </a:lnTo>
                  <a:lnTo>
                    <a:pt x="386" y="638"/>
                  </a:lnTo>
                  <a:lnTo>
                    <a:pt x="395" y="638"/>
                  </a:lnTo>
                  <a:lnTo>
                    <a:pt x="399" y="638"/>
                  </a:lnTo>
                  <a:lnTo>
                    <a:pt x="404" y="634"/>
                  </a:lnTo>
                  <a:lnTo>
                    <a:pt x="409" y="634"/>
                  </a:lnTo>
                  <a:lnTo>
                    <a:pt x="413" y="634"/>
                  </a:lnTo>
                  <a:lnTo>
                    <a:pt x="418" y="634"/>
                  </a:lnTo>
                  <a:lnTo>
                    <a:pt x="422" y="629"/>
                  </a:lnTo>
                  <a:lnTo>
                    <a:pt x="427" y="629"/>
                  </a:lnTo>
                  <a:lnTo>
                    <a:pt x="431" y="629"/>
                  </a:lnTo>
                  <a:lnTo>
                    <a:pt x="441" y="629"/>
                  </a:lnTo>
                  <a:lnTo>
                    <a:pt x="445" y="629"/>
                  </a:lnTo>
                  <a:lnTo>
                    <a:pt x="450" y="624"/>
                  </a:lnTo>
                  <a:lnTo>
                    <a:pt x="454" y="624"/>
                  </a:lnTo>
                  <a:lnTo>
                    <a:pt x="459" y="624"/>
                  </a:lnTo>
                  <a:lnTo>
                    <a:pt x="464" y="624"/>
                  </a:lnTo>
                  <a:lnTo>
                    <a:pt x="468" y="624"/>
                  </a:lnTo>
                  <a:lnTo>
                    <a:pt x="473" y="624"/>
                  </a:lnTo>
                  <a:lnTo>
                    <a:pt x="477" y="620"/>
                  </a:lnTo>
                  <a:lnTo>
                    <a:pt x="482" y="620"/>
                  </a:lnTo>
                  <a:lnTo>
                    <a:pt x="487" y="620"/>
                  </a:lnTo>
                  <a:lnTo>
                    <a:pt x="491" y="620"/>
                  </a:lnTo>
                  <a:lnTo>
                    <a:pt x="496" y="620"/>
                  </a:lnTo>
                  <a:lnTo>
                    <a:pt x="496" y="620"/>
                  </a:lnTo>
                  <a:lnTo>
                    <a:pt x="500" y="620"/>
                  </a:lnTo>
                  <a:lnTo>
                    <a:pt x="505" y="620"/>
                  </a:lnTo>
                  <a:lnTo>
                    <a:pt x="510" y="620"/>
                  </a:lnTo>
                  <a:lnTo>
                    <a:pt x="514" y="620"/>
                  </a:lnTo>
                  <a:lnTo>
                    <a:pt x="519" y="620"/>
                  </a:lnTo>
                  <a:lnTo>
                    <a:pt x="523" y="620"/>
                  </a:lnTo>
                  <a:lnTo>
                    <a:pt x="523" y="620"/>
                  </a:lnTo>
                  <a:lnTo>
                    <a:pt x="528" y="620"/>
                  </a:lnTo>
                  <a:lnTo>
                    <a:pt x="532" y="620"/>
                  </a:lnTo>
                  <a:lnTo>
                    <a:pt x="537" y="620"/>
                  </a:lnTo>
                  <a:lnTo>
                    <a:pt x="542" y="620"/>
                  </a:lnTo>
                  <a:lnTo>
                    <a:pt x="542" y="620"/>
                  </a:lnTo>
                  <a:lnTo>
                    <a:pt x="546" y="620"/>
                  </a:lnTo>
                  <a:lnTo>
                    <a:pt x="551" y="624"/>
                  </a:lnTo>
                  <a:lnTo>
                    <a:pt x="551" y="624"/>
                  </a:lnTo>
                  <a:lnTo>
                    <a:pt x="555" y="624"/>
                  </a:lnTo>
                  <a:lnTo>
                    <a:pt x="560" y="624"/>
                  </a:lnTo>
                  <a:lnTo>
                    <a:pt x="560" y="624"/>
                  </a:lnTo>
                  <a:lnTo>
                    <a:pt x="565" y="629"/>
                  </a:lnTo>
                  <a:lnTo>
                    <a:pt x="569" y="629"/>
                  </a:lnTo>
                  <a:lnTo>
                    <a:pt x="569" y="629"/>
                  </a:lnTo>
                  <a:lnTo>
                    <a:pt x="574" y="629"/>
                  </a:lnTo>
                  <a:lnTo>
                    <a:pt x="574" y="634"/>
                  </a:lnTo>
                  <a:lnTo>
                    <a:pt x="578" y="634"/>
                  </a:lnTo>
                  <a:lnTo>
                    <a:pt x="578" y="634"/>
                  </a:lnTo>
                  <a:lnTo>
                    <a:pt x="583" y="638"/>
                  </a:lnTo>
                  <a:lnTo>
                    <a:pt x="583" y="638"/>
                  </a:lnTo>
                  <a:lnTo>
                    <a:pt x="588" y="643"/>
                  </a:lnTo>
                  <a:lnTo>
                    <a:pt x="588" y="643"/>
                  </a:lnTo>
                  <a:lnTo>
                    <a:pt x="592" y="647"/>
                  </a:lnTo>
                  <a:lnTo>
                    <a:pt x="592" y="647"/>
                  </a:lnTo>
                  <a:lnTo>
                    <a:pt x="592" y="647"/>
                  </a:lnTo>
                  <a:lnTo>
                    <a:pt x="597" y="652"/>
                  </a:lnTo>
                  <a:lnTo>
                    <a:pt x="597" y="657"/>
                  </a:lnTo>
                  <a:lnTo>
                    <a:pt x="597" y="657"/>
                  </a:lnTo>
                  <a:lnTo>
                    <a:pt x="601" y="661"/>
                  </a:lnTo>
                  <a:lnTo>
                    <a:pt x="601" y="661"/>
                  </a:lnTo>
                  <a:lnTo>
                    <a:pt x="601" y="666"/>
                  </a:lnTo>
                  <a:lnTo>
                    <a:pt x="601" y="666"/>
                  </a:lnTo>
                  <a:lnTo>
                    <a:pt x="606" y="670"/>
                  </a:lnTo>
                  <a:lnTo>
                    <a:pt x="606" y="675"/>
                  </a:lnTo>
                  <a:lnTo>
                    <a:pt x="606" y="679"/>
                  </a:lnTo>
                  <a:lnTo>
                    <a:pt x="611" y="684"/>
                  </a:lnTo>
                  <a:lnTo>
                    <a:pt x="611" y="689"/>
                  </a:lnTo>
                  <a:lnTo>
                    <a:pt x="615" y="693"/>
                  </a:lnTo>
                  <a:lnTo>
                    <a:pt x="620" y="698"/>
                  </a:lnTo>
                  <a:lnTo>
                    <a:pt x="620" y="702"/>
                  </a:lnTo>
                  <a:lnTo>
                    <a:pt x="624" y="707"/>
                  </a:lnTo>
                  <a:lnTo>
                    <a:pt x="629" y="712"/>
                  </a:lnTo>
                  <a:lnTo>
                    <a:pt x="629" y="716"/>
                  </a:lnTo>
                  <a:lnTo>
                    <a:pt x="634" y="721"/>
                  </a:lnTo>
                  <a:lnTo>
                    <a:pt x="638" y="725"/>
                  </a:lnTo>
                  <a:lnTo>
                    <a:pt x="638" y="730"/>
                  </a:lnTo>
                  <a:lnTo>
                    <a:pt x="643" y="734"/>
                  </a:lnTo>
                  <a:lnTo>
                    <a:pt x="647" y="734"/>
                  </a:lnTo>
                  <a:lnTo>
                    <a:pt x="652" y="739"/>
                  </a:lnTo>
                  <a:lnTo>
                    <a:pt x="656" y="744"/>
                  </a:lnTo>
                  <a:lnTo>
                    <a:pt x="656" y="748"/>
                  </a:lnTo>
                  <a:lnTo>
                    <a:pt x="661" y="753"/>
                  </a:lnTo>
                  <a:lnTo>
                    <a:pt x="666" y="757"/>
                  </a:lnTo>
                  <a:lnTo>
                    <a:pt x="670" y="757"/>
                  </a:lnTo>
                  <a:lnTo>
                    <a:pt x="675" y="762"/>
                  </a:lnTo>
                  <a:lnTo>
                    <a:pt x="679" y="767"/>
                  </a:lnTo>
                  <a:lnTo>
                    <a:pt x="684" y="771"/>
                  </a:lnTo>
                  <a:lnTo>
                    <a:pt x="689" y="771"/>
                  </a:lnTo>
                  <a:lnTo>
                    <a:pt x="693" y="776"/>
                  </a:lnTo>
                  <a:lnTo>
                    <a:pt x="698" y="780"/>
                  </a:lnTo>
                  <a:lnTo>
                    <a:pt x="702" y="780"/>
                  </a:lnTo>
                  <a:lnTo>
                    <a:pt x="707" y="785"/>
                  </a:lnTo>
                  <a:lnTo>
                    <a:pt x="712" y="790"/>
                  </a:lnTo>
                  <a:lnTo>
                    <a:pt x="716" y="790"/>
                  </a:lnTo>
                  <a:lnTo>
                    <a:pt x="721" y="794"/>
                  </a:lnTo>
                  <a:lnTo>
                    <a:pt x="725" y="799"/>
                  </a:lnTo>
                  <a:lnTo>
                    <a:pt x="730" y="799"/>
                  </a:lnTo>
                  <a:lnTo>
                    <a:pt x="739" y="803"/>
                  </a:lnTo>
                  <a:lnTo>
                    <a:pt x="744" y="803"/>
                  </a:lnTo>
                  <a:lnTo>
                    <a:pt x="748" y="808"/>
                  </a:lnTo>
                  <a:lnTo>
                    <a:pt x="753" y="808"/>
                  </a:lnTo>
                  <a:lnTo>
                    <a:pt x="757" y="812"/>
                  </a:lnTo>
                  <a:lnTo>
                    <a:pt x="762" y="812"/>
                  </a:lnTo>
                  <a:lnTo>
                    <a:pt x="767" y="817"/>
                  </a:lnTo>
                  <a:lnTo>
                    <a:pt x="776" y="822"/>
                  </a:lnTo>
                  <a:lnTo>
                    <a:pt x="780" y="822"/>
                  </a:lnTo>
                  <a:lnTo>
                    <a:pt x="785" y="822"/>
                  </a:lnTo>
                  <a:lnTo>
                    <a:pt x="790" y="826"/>
                  </a:lnTo>
                  <a:lnTo>
                    <a:pt x="794" y="826"/>
                  </a:lnTo>
                  <a:lnTo>
                    <a:pt x="799" y="831"/>
                  </a:lnTo>
                  <a:lnTo>
                    <a:pt x="808" y="831"/>
                  </a:lnTo>
                  <a:lnTo>
                    <a:pt x="813" y="835"/>
                  </a:lnTo>
                  <a:lnTo>
                    <a:pt x="817" y="835"/>
                  </a:lnTo>
                  <a:lnTo>
                    <a:pt x="822" y="835"/>
                  </a:lnTo>
                  <a:lnTo>
                    <a:pt x="826" y="840"/>
                  </a:lnTo>
                  <a:lnTo>
                    <a:pt x="836" y="840"/>
                  </a:lnTo>
                  <a:lnTo>
                    <a:pt x="840" y="845"/>
                  </a:lnTo>
                  <a:lnTo>
                    <a:pt x="845" y="845"/>
                  </a:lnTo>
                  <a:lnTo>
                    <a:pt x="849" y="845"/>
                  </a:lnTo>
                  <a:lnTo>
                    <a:pt x="854" y="849"/>
                  </a:lnTo>
                  <a:lnTo>
                    <a:pt x="858" y="849"/>
                  </a:lnTo>
                  <a:lnTo>
                    <a:pt x="868" y="849"/>
                  </a:lnTo>
                  <a:lnTo>
                    <a:pt x="872" y="849"/>
                  </a:lnTo>
                  <a:lnTo>
                    <a:pt x="877" y="854"/>
                  </a:lnTo>
                  <a:lnTo>
                    <a:pt x="881" y="854"/>
                  </a:lnTo>
                  <a:lnTo>
                    <a:pt x="886" y="854"/>
                  </a:lnTo>
                  <a:lnTo>
                    <a:pt x="891" y="854"/>
                  </a:lnTo>
                  <a:lnTo>
                    <a:pt x="900" y="858"/>
                  </a:lnTo>
                  <a:lnTo>
                    <a:pt x="904" y="858"/>
                  </a:lnTo>
                  <a:lnTo>
                    <a:pt x="909" y="858"/>
                  </a:lnTo>
                  <a:lnTo>
                    <a:pt x="914" y="858"/>
                  </a:lnTo>
                  <a:lnTo>
                    <a:pt x="918" y="863"/>
                  </a:lnTo>
                  <a:lnTo>
                    <a:pt x="923" y="863"/>
                  </a:lnTo>
                  <a:lnTo>
                    <a:pt x="927" y="863"/>
                  </a:lnTo>
                  <a:lnTo>
                    <a:pt x="932" y="863"/>
                  </a:lnTo>
                  <a:lnTo>
                    <a:pt x="937" y="863"/>
                  </a:lnTo>
                  <a:lnTo>
                    <a:pt x="941" y="863"/>
                  </a:lnTo>
                  <a:lnTo>
                    <a:pt x="946" y="863"/>
                  </a:lnTo>
                  <a:lnTo>
                    <a:pt x="950" y="868"/>
                  </a:lnTo>
                  <a:lnTo>
                    <a:pt x="955" y="868"/>
                  </a:lnTo>
                  <a:lnTo>
                    <a:pt x="959" y="868"/>
                  </a:lnTo>
                  <a:lnTo>
                    <a:pt x="964" y="868"/>
                  </a:lnTo>
                  <a:lnTo>
                    <a:pt x="969" y="868"/>
                  </a:lnTo>
                  <a:lnTo>
                    <a:pt x="973" y="868"/>
                  </a:lnTo>
                  <a:lnTo>
                    <a:pt x="978" y="868"/>
                  </a:lnTo>
                  <a:lnTo>
                    <a:pt x="982" y="868"/>
                  </a:lnTo>
                  <a:lnTo>
                    <a:pt x="987" y="868"/>
                  </a:lnTo>
                  <a:lnTo>
                    <a:pt x="987" y="868"/>
                  </a:lnTo>
                  <a:lnTo>
                    <a:pt x="992" y="868"/>
                  </a:lnTo>
                  <a:lnTo>
                    <a:pt x="996" y="868"/>
                  </a:lnTo>
                  <a:lnTo>
                    <a:pt x="1001" y="868"/>
                  </a:lnTo>
                  <a:lnTo>
                    <a:pt x="1005" y="868"/>
                  </a:lnTo>
                  <a:lnTo>
                    <a:pt x="1005" y="868"/>
                  </a:lnTo>
                  <a:lnTo>
                    <a:pt x="1010" y="868"/>
                  </a:lnTo>
                  <a:lnTo>
                    <a:pt x="1015" y="868"/>
                  </a:lnTo>
                  <a:lnTo>
                    <a:pt x="1015" y="868"/>
                  </a:lnTo>
                  <a:lnTo>
                    <a:pt x="1019" y="868"/>
                  </a:lnTo>
                  <a:lnTo>
                    <a:pt x="1024" y="868"/>
                  </a:lnTo>
                  <a:lnTo>
                    <a:pt x="1024" y="868"/>
                  </a:lnTo>
                  <a:lnTo>
                    <a:pt x="1028" y="868"/>
                  </a:lnTo>
                  <a:lnTo>
                    <a:pt x="1028" y="868"/>
                  </a:lnTo>
                  <a:lnTo>
                    <a:pt x="1033" y="868"/>
                  </a:lnTo>
                  <a:lnTo>
                    <a:pt x="1033" y="868"/>
                  </a:lnTo>
                  <a:lnTo>
                    <a:pt x="1038" y="868"/>
                  </a:lnTo>
                  <a:lnTo>
                    <a:pt x="1038" y="863"/>
                  </a:lnTo>
                  <a:lnTo>
                    <a:pt x="1038" y="863"/>
                  </a:lnTo>
                  <a:lnTo>
                    <a:pt x="1042" y="863"/>
                  </a:lnTo>
                  <a:lnTo>
                    <a:pt x="1042" y="863"/>
                  </a:lnTo>
                  <a:lnTo>
                    <a:pt x="1042" y="863"/>
                  </a:lnTo>
                  <a:lnTo>
                    <a:pt x="1047" y="863"/>
                  </a:lnTo>
                  <a:lnTo>
                    <a:pt x="1047" y="863"/>
                  </a:lnTo>
                  <a:lnTo>
                    <a:pt x="1047" y="863"/>
                  </a:lnTo>
                  <a:lnTo>
                    <a:pt x="1047" y="863"/>
                  </a:lnTo>
                  <a:lnTo>
                    <a:pt x="1047" y="858"/>
                  </a:lnTo>
                  <a:lnTo>
                    <a:pt x="1047" y="858"/>
                  </a:lnTo>
                  <a:lnTo>
                    <a:pt x="1047" y="858"/>
                  </a:lnTo>
                  <a:lnTo>
                    <a:pt x="1047" y="858"/>
                  </a:lnTo>
                  <a:lnTo>
                    <a:pt x="1047" y="858"/>
                  </a:lnTo>
                  <a:lnTo>
                    <a:pt x="1042" y="858"/>
                  </a:lnTo>
                  <a:lnTo>
                    <a:pt x="1042" y="858"/>
                  </a:lnTo>
                  <a:lnTo>
                    <a:pt x="1042" y="858"/>
                  </a:lnTo>
                  <a:lnTo>
                    <a:pt x="1042" y="858"/>
                  </a:lnTo>
                  <a:lnTo>
                    <a:pt x="1038" y="858"/>
                  </a:lnTo>
                  <a:lnTo>
                    <a:pt x="1038" y="858"/>
                  </a:lnTo>
                  <a:lnTo>
                    <a:pt x="1038" y="854"/>
                  </a:lnTo>
                  <a:lnTo>
                    <a:pt x="1033" y="854"/>
                  </a:lnTo>
                  <a:lnTo>
                    <a:pt x="1033" y="854"/>
                  </a:lnTo>
                  <a:lnTo>
                    <a:pt x="1028" y="854"/>
                  </a:lnTo>
                  <a:lnTo>
                    <a:pt x="1028" y="854"/>
                  </a:lnTo>
                  <a:lnTo>
                    <a:pt x="1024" y="854"/>
                  </a:lnTo>
                  <a:lnTo>
                    <a:pt x="1024" y="854"/>
                  </a:lnTo>
                  <a:lnTo>
                    <a:pt x="1019" y="854"/>
                  </a:lnTo>
                  <a:lnTo>
                    <a:pt x="1015" y="849"/>
                  </a:lnTo>
                  <a:lnTo>
                    <a:pt x="1015" y="849"/>
                  </a:lnTo>
                  <a:lnTo>
                    <a:pt x="1010" y="849"/>
                  </a:lnTo>
                  <a:lnTo>
                    <a:pt x="1005" y="849"/>
                  </a:lnTo>
                  <a:lnTo>
                    <a:pt x="1005" y="849"/>
                  </a:lnTo>
                  <a:lnTo>
                    <a:pt x="1001" y="849"/>
                  </a:lnTo>
                  <a:lnTo>
                    <a:pt x="996" y="845"/>
                  </a:lnTo>
                  <a:lnTo>
                    <a:pt x="992" y="845"/>
                  </a:lnTo>
                  <a:lnTo>
                    <a:pt x="992" y="845"/>
                  </a:lnTo>
                  <a:lnTo>
                    <a:pt x="987" y="845"/>
                  </a:lnTo>
                  <a:lnTo>
                    <a:pt x="982" y="845"/>
                  </a:lnTo>
                  <a:lnTo>
                    <a:pt x="978" y="840"/>
                  </a:lnTo>
                  <a:lnTo>
                    <a:pt x="973" y="840"/>
                  </a:lnTo>
                  <a:lnTo>
                    <a:pt x="969" y="840"/>
                  </a:lnTo>
                  <a:lnTo>
                    <a:pt x="964" y="840"/>
                  </a:lnTo>
                  <a:lnTo>
                    <a:pt x="959" y="835"/>
                  </a:lnTo>
                  <a:lnTo>
                    <a:pt x="955" y="835"/>
                  </a:lnTo>
                  <a:lnTo>
                    <a:pt x="950" y="835"/>
                  </a:lnTo>
                  <a:lnTo>
                    <a:pt x="946" y="835"/>
                  </a:lnTo>
                  <a:lnTo>
                    <a:pt x="941" y="831"/>
                  </a:lnTo>
                  <a:lnTo>
                    <a:pt x="937" y="831"/>
                  </a:lnTo>
                  <a:lnTo>
                    <a:pt x="932" y="831"/>
                  </a:lnTo>
                  <a:lnTo>
                    <a:pt x="927" y="826"/>
                  </a:lnTo>
                  <a:lnTo>
                    <a:pt x="923" y="826"/>
                  </a:lnTo>
                  <a:lnTo>
                    <a:pt x="918" y="826"/>
                  </a:lnTo>
                  <a:lnTo>
                    <a:pt x="914" y="826"/>
                  </a:lnTo>
                  <a:lnTo>
                    <a:pt x="909" y="822"/>
                  </a:lnTo>
                  <a:lnTo>
                    <a:pt x="904" y="822"/>
                  </a:lnTo>
                  <a:lnTo>
                    <a:pt x="900" y="822"/>
                  </a:lnTo>
                  <a:lnTo>
                    <a:pt x="895" y="817"/>
                  </a:lnTo>
                  <a:lnTo>
                    <a:pt x="891" y="817"/>
                  </a:lnTo>
                  <a:lnTo>
                    <a:pt x="881" y="812"/>
                  </a:lnTo>
                  <a:lnTo>
                    <a:pt x="877" y="812"/>
                  </a:lnTo>
                  <a:lnTo>
                    <a:pt x="872" y="812"/>
                  </a:lnTo>
                  <a:lnTo>
                    <a:pt x="868" y="808"/>
                  </a:lnTo>
                  <a:lnTo>
                    <a:pt x="863" y="808"/>
                  </a:lnTo>
                  <a:lnTo>
                    <a:pt x="858" y="803"/>
                  </a:lnTo>
                  <a:lnTo>
                    <a:pt x="854" y="803"/>
                  </a:lnTo>
                  <a:lnTo>
                    <a:pt x="845" y="799"/>
                  </a:lnTo>
                  <a:lnTo>
                    <a:pt x="840" y="799"/>
                  </a:lnTo>
                  <a:lnTo>
                    <a:pt x="836" y="799"/>
                  </a:lnTo>
                  <a:lnTo>
                    <a:pt x="831" y="794"/>
                  </a:lnTo>
                  <a:lnTo>
                    <a:pt x="826" y="794"/>
                  </a:lnTo>
                  <a:lnTo>
                    <a:pt x="822" y="790"/>
                  </a:lnTo>
                  <a:lnTo>
                    <a:pt x="817" y="790"/>
                  </a:lnTo>
                  <a:lnTo>
                    <a:pt x="813" y="785"/>
                  </a:lnTo>
                  <a:lnTo>
                    <a:pt x="808" y="780"/>
                  </a:lnTo>
                  <a:lnTo>
                    <a:pt x="799" y="780"/>
                  </a:lnTo>
                  <a:lnTo>
                    <a:pt x="794" y="776"/>
                  </a:lnTo>
                  <a:lnTo>
                    <a:pt x="790" y="776"/>
                  </a:lnTo>
                  <a:lnTo>
                    <a:pt x="785" y="771"/>
                  </a:lnTo>
                  <a:lnTo>
                    <a:pt x="780" y="771"/>
                  </a:lnTo>
                  <a:lnTo>
                    <a:pt x="776" y="767"/>
                  </a:lnTo>
                  <a:lnTo>
                    <a:pt x="771" y="762"/>
                  </a:lnTo>
                  <a:lnTo>
                    <a:pt x="767" y="762"/>
                  </a:lnTo>
                  <a:lnTo>
                    <a:pt x="762" y="757"/>
                  </a:lnTo>
                  <a:lnTo>
                    <a:pt x="757" y="753"/>
                  </a:lnTo>
                  <a:lnTo>
                    <a:pt x="753" y="753"/>
                  </a:lnTo>
                  <a:lnTo>
                    <a:pt x="748" y="748"/>
                  </a:lnTo>
                  <a:lnTo>
                    <a:pt x="744" y="744"/>
                  </a:lnTo>
                  <a:lnTo>
                    <a:pt x="739" y="739"/>
                  </a:lnTo>
                  <a:lnTo>
                    <a:pt x="735" y="739"/>
                  </a:lnTo>
                  <a:lnTo>
                    <a:pt x="730" y="734"/>
                  </a:lnTo>
                  <a:lnTo>
                    <a:pt x="725" y="730"/>
                  </a:lnTo>
                  <a:lnTo>
                    <a:pt x="721" y="725"/>
                  </a:lnTo>
                  <a:lnTo>
                    <a:pt x="721" y="725"/>
                  </a:lnTo>
                  <a:lnTo>
                    <a:pt x="716" y="721"/>
                  </a:lnTo>
                  <a:lnTo>
                    <a:pt x="712" y="716"/>
                  </a:lnTo>
                  <a:lnTo>
                    <a:pt x="707" y="712"/>
                  </a:lnTo>
                  <a:lnTo>
                    <a:pt x="702" y="707"/>
                  </a:lnTo>
                  <a:lnTo>
                    <a:pt x="702" y="702"/>
                  </a:lnTo>
                  <a:lnTo>
                    <a:pt x="698" y="702"/>
                  </a:lnTo>
                  <a:lnTo>
                    <a:pt x="693" y="698"/>
                  </a:lnTo>
                  <a:lnTo>
                    <a:pt x="689" y="693"/>
                  </a:lnTo>
                  <a:lnTo>
                    <a:pt x="689" y="689"/>
                  </a:lnTo>
                  <a:lnTo>
                    <a:pt x="684" y="684"/>
                  </a:lnTo>
                  <a:lnTo>
                    <a:pt x="684" y="679"/>
                  </a:lnTo>
                  <a:lnTo>
                    <a:pt x="679" y="675"/>
                  </a:lnTo>
                  <a:lnTo>
                    <a:pt x="675" y="670"/>
                  </a:lnTo>
                  <a:lnTo>
                    <a:pt x="675" y="666"/>
                  </a:lnTo>
                  <a:lnTo>
                    <a:pt x="670" y="661"/>
                  </a:lnTo>
                  <a:lnTo>
                    <a:pt x="670" y="657"/>
                  </a:lnTo>
                  <a:lnTo>
                    <a:pt x="670" y="652"/>
                  </a:lnTo>
                  <a:lnTo>
                    <a:pt x="666" y="647"/>
                  </a:lnTo>
                  <a:lnTo>
                    <a:pt x="666" y="643"/>
                  </a:lnTo>
                  <a:lnTo>
                    <a:pt x="666" y="634"/>
                  </a:lnTo>
                  <a:lnTo>
                    <a:pt x="661" y="629"/>
                  </a:lnTo>
                  <a:lnTo>
                    <a:pt x="661" y="624"/>
                  </a:lnTo>
                  <a:lnTo>
                    <a:pt x="661" y="620"/>
                  </a:lnTo>
                  <a:lnTo>
                    <a:pt x="661" y="620"/>
                  </a:lnTo>
                  <a:lnTo>
                    <a:pt x="661" y="615"/>
                  </a:lnTo>
                  <a:lnTo>
                    <a:pt x="661" y="611"/>
                  </a:lnTo>
                  <a:lnTo>
                    <a:pt x="661" y="606"/>
                  </a:lnTo>
                  <a:lnTo>
                    <a:pt x="656" y="606"/>
                  </a:lnTo>
                  <a:lnTo>
                    <a:pt x="656" y="601"/>
                  </a:lnTo>
                  <a:lnTo>
                    <a:pt x="656" y="597"/>
                  </a:lnTo>
                  <a:lnTo>
                    <a:pt x="656" y="592"/>
                  </a:lnTo>
                  <a:lnTo>
                    <a:pt x="661" y="588"/>
                  </a:lnTo>
                  <a:lnTo>
                    <a:pt x="661" y="583"/>
                  </a:lnTo>
                  <a:lnTo>
                    <a:pt x="661" y="579"/>
                  </a:lnTo>
                  <a:lnTo>
                    <a:pt x="661" y="569"/>
                  </a:lnTo>
                  <a:lnTo>
                    <a:pt x="661" y="565"/>
                  </a:lnTo>
                  <a:lnTo>
                    <a:pt x="661" y="560"/>
                  </a:lnTo>
                  <a:lnTo>
                    <a:pt x="661" y="556"/>
                  </a:lnTo>
                  <a:lnTo>
                    <a:pt x="661" y="551"/>
                  </a:lnTo>
                  <a:lnTo>
                    <a:pt x="666" y="546"/>
                  </a:lnTo>
                  <a:lnTo>
                    <a:pt x="666" y="542"/>
                  </a:lnTo>
                  <a:lnTo>
                    <a:pt x="666" y="537"/>
                  </a:lnTo>
                  <a:lnTo>
                    <a:pt x="666" y="528"/>
                  </a:lnTo>
                  <a:lnTo>
                    <a:pt x="670" y="523"/>
                  </a:lnTo>
                  <a:lnTo>
                    <a:pt x="670" y="519"/>
                  </a:lnTo>
                  <a:lnTo>
                    <a:pt x="670" y="514"/>
                  </a:lnTo>
                  <a:lnTo>
                    <a:pt x="675" y="510"/>
                  </a:lnTo>
                  <a:lnTo>
                    <a:pt x="675" y="505"/>
                  </a:lnTo>
                  <a:lnTo>
                    <a:pt x="679" y="501"/>
                  </a:lnTo>
                  <a:lnTo>
                    <a:pt x="679" y="496"/>
                  </a:lnTo>
                  <a:lnTo>
                    <a:pt x="684" y="487"/>
                  </a:lnTo>
                  <a:lnTo>
                    <a:pt x="684" y="482"/>
                  </a:lnTo>
                  <a:lnTo>
                    <a:pt x="689" y="478"/>
                  </a:lnTo>
                  <a:lnTo>
                    <a:pt x="689" y="473"/>
                  </a:lnTo>
                  <a:lnTo>
                    <a:pt x="693" y="468"/>
                  </a:lnTo>
                  <a:lnTo>
                    <a:pt x="693" y="464"/>
                  </a:lnTo>
                  <a:lnTo>
                    <a:pt x="698" y="459"/>
                  </a:lnTo>
                  <a:lnTo>
                    <a:pt x="698" y="455"/>
                  </a:lnTo>
                  <a:lnTo>
                    <a:pt x="702" y="450"/>
                  </a:lnTo>
                  <a:lnTo>
                    <a:pt x="707" y="445"/>
                  </a:lnTo>
                  <a:lnTo>
                    <a:pt x="707" y="445"/>
                  </a:lnTo>
                  <a:lnTo>
                    <a:pt x="712" y="441"/>
                  </a:lnTo>
                  <a:lnTo>
                    <a:pt x="716" y="436"/>
                  </a:lnTo>
                  <a:lnTo>
                    <a:pt x="721" y="432"/>
                  </a:lnTo>
                  <a:lnTo>
                    <a:pt x="721" y="432"/>
                  </a:lnTo>
                  <a:lnTo>
                    <a:pt x="725" y="427"/>
                  </a:lnTo>
                  <a:lnTo>
                    <a:pt x="730" y="423"/>
                  </a:lnTo>
                  <a:lnTo>
                    <a:pt x="735" y="423"/>
                  </a:lnTo>
                  <a:lnTo>
                    <a:pt x="739" y="418"/>
                  </a:lnTo>
                  <a:lnTo>
                    <a:pt x="744" y="418"/>
                  </a:lnTo>
                  <a:lnTo>
                    <a:pt x="748" y="413"/>
                  </a:lnTo>
                  <a:lnTo>
                    <a:pt x="753" y="413"/>
                  </a:lnTo>
                  <a:lnTo>
                    <a:pt x="753" y="413"/>
                  </a:lnTo>
                  <a:lnTo>
                    <a:pt x="753" y="413"/>
                  </a:lnTo>
                  <a:lnTo>
                    <a:pt x="762" y="409"/>
                  </a:lnTo>
                  <a:lnTo>
                    <a:pt x="767" y="409"/>
                  </a:lnTo>
                  <a:lnTo>
                    <a:pt x="771" y="409"/>
                  </a:lnTo>
                  <a:lnTo>
                    <a:pt x="776" y="409"/>
                  </a:lnTo>
                  <a:lnTo>
                    <a:pt x="780" y="404"/>
                  </a:lnTo>
                  <a:lnTo>
                    <a:pt x="785" y="404"/>
                  </a:lnTo>
                  <a:lnTo>
                    <a:pt x="794" y="404"/>
                  </a:lnTo>
                  <a:lnTo>
                    <a:pt x="799" y="404"/>
                  </a:lnTo>
                  <a:lnTo>
                    <a:pt x="803" y="404"/>
                  </a:lnTo>
                  <a:lnTo>
                    <a:pt x="808" y="404"/>
                  </a:lnTo>
                  <a:lnTo>
                    <a:pt x="817" y="404"/>
                  </a:lnTo>
                  <a:lnTo>
                    <a:pt x="822" y="404"/>
                  </a:lnTo>
                  <a:lnTo>
                    <a:pt x="826" y="400"/>
                  </a:lnTo>
                  <a:lnTo>
                    <a:pt x="836" y="400"/>
                  </a:lnTo>
                  <a:lnTo>
                    <a:pt x="840" y="400"/>
                  </a:lnTo>
                  <a:lnTo>
                    <a:pt x="849" y="400"/>
                  </a:lnTo>
                  <a:lnTo>
                    <a:pt x="854" y="400"/>
                  </a:lnTo>
                  <a:lnTo>
                    <a:pt x="858" y="400"/>
                  </a:lnTo>
                  <a:lnTo>
                    <a:pt x="868" y="400"/>
                  </a:lnTo>
                  <a:lnTo>
                    <a:pt x="872" y="400"/>
                  </a:lnTo>
                  <a:lnTo>
                    <a:pt x="881" y="400"/>
                  </a:lnTo>
                  <a:lnTo>
                    <a:pt x="886" y="404"/>
                  </a:lnTo>
                  <a:lnTo>
                    <a:pt x="895" y="404"/>
                  </a:lnTo>
                  <a:lnTo>
                    <a:pt x="900" y="404"/>
                  </a:lnTo>
                  <a:lnTo>
                    <a:pt x="909" y="404"/>
                  </a:lnTo>
                  <a:lnTo>
                    <a:pt x="914" y="404"/>
                  </a:lnTo>
                  <a:lnTo>
                    <a:pt x="918" y="404"/>
                  </a:lnTo>
                  <a:lnTo>
                    <a:pt x="927" y="404"/>
                  </a:lnTo>
                  <a:lnTo>
                    <a:pt x="932" y="404"/>
                  </a:lnTo>
                  <a:lnTo>
                    <a:pt x="941" y="404"/>
                  </a:lnTo>
                  <a:lnTo>
                    <a:pt x="946" y="404"/>
                  </a:lnTo>
                  <a:lnTo>
                    <a:pt x="955" y="409"/>
                  </a:lnTo>
                  <a:lnTo>
                    <a:pt x="959" y="409"/>
                  </a:lnTo>
                  <a:lnTo>
                    <a:pt x="969" y="409"/>
                  </a:lnTo>
                  <a:lnTo>
                    <a:pt x="973" y="409"/>
                  </a:lnTo>
                  <a:lnTo>
                    <a:pt x="982" y="409"/>
                  </a:lnTo>
                  <a:lnTo>
                    <a:pt x="987" y="409"/>
                  </a:lnTo>
                  <a:lnTo>
                    <a:pt x="996" y="413"/>
                  </a:lnTo>
                  <a:lnTo>
                    <a:pt x="1001" y="413"/>
                  </a:lnTo>
                  <a:lnTo>
                    <a:pt x="1005" y="413"/>
                  </a:lnTo>
                  <a:lnTo>
                    <a:pt x="1015" y="413"/>
                  </a:lnTo>
                  <a:lnTo>
                    <a:pt x="1019" y="413"/>
                  </a:lnTo>
                  <a:lnTo>
                    <a:pt x="1024" y="413"/>
                  </a:lnTo>
                  <a:lnTo>
                    <a:pt x="1033" y="418"/>
                  </a:lnTo>
                  <a:lnTo>
                    <a:pt x="1038" y="418"/>
                  </a:lnTo>
                  <a:lnTo>
                    <a:pt x="1042" y="418"/>
                  </a:lnTo>
                  <a:lnTo>
                    <a:pt x="1051" y="418"/>
                  </a:lnTo>
                  <a:lnTo>
                    <a:pt x="1056" y="418"/>
                  </a:lnTo>
                  <a:lnTo>
                    <a:pt x="1060" y="423"/>
                  </a:lnTo>
                  <a:lnTo>
                    <a:pt x="1070" y="423"/>
                  </a:lnTo>
                  <a:lnTo>
                    <a:pt x="1074" y="423"/>
                  </a:lnTo>
                  <a:lnTo>
                    <a:pt x="1079" y="423"/>
                  </a:lnTo>
                  <a:lnTo>
                    <a:pt x="1083" y="423"/>
                  </a:lnTo>
                  <a:lnTo>
                    <a:pt x="1088" y="427"/>
                  </a:lnTo>
                  <a:lnTo>
                    <a:pt x="1093" y="427"/>
                  </a:lnTo>
                  <a:lnTo>
                    <a:pt x="1097" y="427"/>
                  </a:lnTo>
                  <a:lnTo>
                    <a:pt x="1102" y="427"/>
                  </a:lnTo>
                  <a:lnTo>
                    <a:pt x="1106" y="427"/>
                  </a:lnTo>
                  <a:lnTo>
                    <a:pt x="1111" y="427"/>
                  </a:lnTo>
                  <a:lnTo>
                    <a:pt x="1116" y="432"/>
                  </a:lnTo>
                  <a:lnTo>
                    <a:pt x="1120" y="432"/>
                  </a:lnTo>
                  <a:lnTo>
                    <a:pt x="1125" y="432"/>
                  </a:lnTo>
                  <a:lnTo>
                    <a:pt x="1129" y="432"/>
                  </a:lnTo>
                  <a:lnTo>
                    <a:pt x="1134" y="432"/>
                  </a:lnTo>
                  <a:lnTo>
                    <a:pt x="1139" y="432"/>
                  </a:lnTo>
                  <a:lnTo>
                    <a:pt x="1139" y="432"/>
                  </a:lnTo>
                  <a:lnTo>
                    <a:pt x="1143" y="432"/>
                  </a:lnTo>
                  <a:lnTo>
                    <a:pt x="1148" y="432"/>
                  </a:lnTo>
                  <a:lnTo>
                    <a:pt x="1148" y="432"/>
                  </a:lnTo>
                  <a:lnTo>
                    <a:pt x="1152" y="436"/>
                  </a:lnTo>
                  <a:lnTo>
                    <a:pt x="1152" y="436"/>
                  </a:lnTo>
                  <a:lnTo>
                    <a:pt x="1157" y="436"/>
                  </a:lnTo>
                  <a:lnTo>
                    <a:pt x="1157" y="436"/>
                  </a:lnTo>
                  <a:lnTo>
                    <a:pt x="1161" y="436"/>
                  </a:lnTo>
                  <a:lnTo>
                    <a:pt x="1161" y="436"/>
                  </a:lnTo>
                  <a:lnTo>
                    <a:pt x="1161" y="436"/>
                  </a:lnTo>
                  <a:lnTo>
                    <a:pt x="1161" y="436"/>
                  </a:lnTo>
                  <a:lnTo>
                    <a:pt x="1166" y="436"/>
                  </a:lnTo>
                  <a:lnTo>
                    <a:pt x="1166" y="436"/>
                  </a:lnTo>
                  <a:lnTo>
                    <a:pt x="1166" y="432"/>
                  </a:lnTo>
                  <a:lnTo>
                    <a:pt x="1166" y="432"/>
                  </a:lnTo>
                  <a:lnTo>
                    <a:pt x="1166" y="432"/>
                  </a:lnTo>
                  <a:lnTo>
                    <a:pt x="1166" y="432"/>
                  </a:lnTo>
                  <a:lnTo>
                    <a:pt x="1166" y="432"/>
                  </a:lnTo>
                  <a:lnTo>
                    <a:pt x="1161" y="432"/>
                  </a:lnTo>
                  <a:lnTo>
                    <a:pt x="1161" y="432"/>
                  </a:lnTo>
                  <a:lnTo>
                    <a:pt x="1161" y="427"/>
                  </a:lnTo>
                  <a:lnTo>
                    <a:pt x="1157" y="427"/>
                  </a:lnTo>
                  <a:lnTo>
                    <a:pt x="1157" y="427"/>
                  </a:lnTo>
                  <a:lnTo>
                    <a:pt x="1152" y="427"/>
                  </a:lnTo>
                  <a:lnTo>
                    <a:pt x="1152" y="427"/>
                  </a:lnTo>
                  <a:lnTo>
                    <a:pt x="1148" y="423"/>
                  </a:lnTo>
                  <a:lnTo>
                    <a:pt x="1143" y="423"/>
                  </a:lnTo>
                  <a:lnTo>
                    <a:pt x="1143" y="423"/>
                  </a:lnTo>
                  <a:lnTo>
                    <a:pt x="1139" y="418"/>
                  </a:lnTo>
                  <a:lnTo>
                    <a:pt x="1134" y="418"/>
                  </a:lnTo>
                  <a:lnTo>
                    <a:pt x="1129" y="418"/>
                  </a:lnTo>
                  <a:lnTo>
                    <a:pt x="1125" y="418"/>
                  </a:lnTo>
                  <a:lnTo>
                    <a:pt x="1120" y="413"/>
                  </a:lnTo>
                  <a:lnTo>
                    <a:pt x="1116" y="413"/>
                  </a:lnTo>
                  <a:lnTo>
                    <a:pt x="1111" y="413"/>
                  </a:lnTo>
                  <a:lnTo>
                    <a:pt x="1106" y="409"/>
                  </a:lnTo>
                  <a:lnTo>
                    <a:pt x="1102" y="409"/>
                  </a:lnTo>
                  <a:lnTo>
                    <a:pt x="1093" y="404"/>
                  </a:lnTo>
                  <a:lnTo>
                    <a:pt x="1088" y="404"/>
                  </a:lnTo>
                  <a:lnTo>
                    <a:pt x="1083" y="404"/>
                  </a:lnTo>
                  <a:lnTo>
                    <a:pt x="1079" y="400"/>
                  </a:lnTo>
                  <a:lnTo>
                    <a:pt x="1070" y="400"/>
                  </a:lnTo>
                  <a:lnTo>
                    <a:pt x="1065" y="400"/>
                  </a:lnTo>
                  <a:lnTo>
                    <a:pt x="1056" y="395"/>
                  </a:lnTo>
                  <a:lnTo>
                    <a:pt x="1051" y="395"/>
                  </a:lnTo>
                  <a:lnTo>
                    <a:pt x="1047" y="395"/>
                  </a:lnTo>
                  <a:lnTo>
                    <a:pt x="1038" y="390"/>
                  </a:lnTo>
                  <a:lnTo>
                    <a:pt x="1033" y="390"/>
                  </a:lnTo>
                  <a:lnTo>
                    <a:pt x="1024" y="386"/>
                  </a:lnTo>
                  <a:lnTo>
                    <a:pt x="1019" y="386"/>
                  </a:lnTo>
                  <a:lnTo>
                    <a:pt x="1010" y="386"/>
                  </a:lnTo>
                  <a:lnTo>
                    <a:pt x="1005" y="381"/>
                  </a:lnTo>
                  <a:lnTo>
                    <a:pt x="996" y="381"/>
                  </a:lnTo>
                  <a:lnTo>
                    <a:pt x="992" y="381"/>
                  </a:lnTo>
                  <a:lnTo>
                    <a:pt x="982" y="377"/>
                  </a:lnTo>
                  <a:lnTo>
                    <a:pt x="978" y="377"/>
                  </a:lnTo>
                  <a:lnTo>
                    <a:pt x="969" y="377"/>
                  </a:lnTo>
                  <a:lnTo>
                    <a:pt x="964" y="372"/>
                  </a:lnTo>
                  <a:lnTo>
                    <a:pt x="955" y="372"/>
                  </a:lnTo>
                  <a:lnTo>
                    <a:pt x="950" y="372"/>
                  </a:lnTo>
                  <a:lnTo>
                    <a:pt x="941" y="372"/>
                  </a:lnTo>
                  <a:lnTo>
                    <a:pt x="937" y="367"/>
                  </a:lnTo>
                  <a:lnTo>
                    <a:pt x="927" y="367"/>
                  </a:lnTo>
                  <a:lnTo>
                    <a:pt x="923" y="367"/>
                  </a:lnTo>
                  <a:lnTo>
                    <a:pt x="914" y="363"/>
                  </a:lnTo>
                  <a:lnTo>
                    <a:pt x="909" y="363"/>
                  </a:lnTo>
                  <a:lnTo>
                    <a:pt x="904" y="363"/>
                  </a:lnTo>
                  <a:lnTo>
                    <a:pt x="895" y="363"/>
                  </a:lnTo>
                  <a:lnTo>
                    <a:pt x="891" y="363"/>
                  </a:lnTo>
                  <a:lnTo>
                    <a:pt x="886" y="358"/>
                  </a:lnTo>
                  <a:lnTo>
                    <a:pt x="877" y="358"/>
                  </a:lnTo>
                  <a:lnTo>
                    <a:pt x="872" y="358"/>
                  </a:lnTo>
                  <a:lnTo>
                    <a:pt x="868" y="358"/>
                  </a:lnTo>
                  <a:lnTo>
                    <a:pt x="863" y="358"/>
                  </a:lnTo>
                  <a:lnTo>
                    <a:pt x="858" y="358"/>
                  </a:lnTo>
                  <a:lnTo>
                    <a:pt x="854" y="358"/>
                  </a:lnTo>
                  <a:lnTo>
                    <a:pt x="845" y="358"/>
                  </a:lnTo>
                  <a:lnTo>
                    <a:pt x="840" y="354"/>
                  </a:lnTo>
                  <a:lnTo>
                    <a:pt x="840" y="354"/>
                  </a:lnTo>
                  <a:lnTo>
                    <a:pt x="836" y="354"/>
                  </a:lnTo>
                  <a:lnTo>
                    <a:pt x="831" y="354"/>
                  </a:lnTo>
                  <a:lnTo>
                    <a:pt x="826" y="354"/>
                  </a:lnTo>
                  <a:lnTo>
                    <a:pt x="822" y="358"/>
                  </a:lnTo>
                  <a:lnTo>
                    <a:pt x="817" y="358"/>
                  </a:lnTo>
                  <a:lnTo>
                    <a:pt x="817" y="358"/>
                  </a:lnTo>
                  <a:lnTo>
                    <a:pt x="817" y="358"/>
                  </a:lnTo>
                  <a:lnTo>
                    <a:pt x="813" y="358"/>
                  </a:lnTo>
                  <a:lnTo>
                    <a:pt x="813" y="358"/>
                  </a:lnTo>
                  <a:lnTo>
                    <a:pt x="808" y="358"/>
                  </a:lnTo>
                  <a:lnTo>
                    <a:pt x="803" y="358"/>
                  </a:lnTo>
                  <a:lnTo>
                    <a:pt x="803" y="358"/>
                  </a:lnTo>
                  <a:lnTo>
                    <a:pt x="799" y="358"/>
                  </a:lnTo>
                  <a:lnTo>
                    <a:pt x="794" y="358"/>
                  </a:lnTo>
                  <a:lnTo>
                    <a:pt x="790" y="358"/>
                  </a:lnTo>
                  <a:lnTo>
                    <a:pt x="785" y="358"/>
                  </a:lnTo>
                  <a:lnTo>
                    <a:pt x="785" y="358"/>
                  </a:lnTo>
                  <a:lnTo>
                    <a:pt x="780" y="358"/>
                  </a:lnTo>
                  <a:lnTo>
                    <a:pt x="776" y="358"/>
                  </a:lnTo>
                  <a:lnTo>
                    <a:pt x="771" y="358"/>
                  </a:lnTo>
                  <a:lnTo>
                    <a:pt x="767" y="358"/>
                  </a:lnTo>
                  <a:lnTo>
                    <a:pt x="762" y="354"/>
                  </a:lnTo>
                  <a:lnTo>
                    <a:pt x="757" y="354"/>
                  </a:lnTo>
                  <a:lnTo>
                    <a:pt x="753" y="354"/>
                  </a:lnTo>
                  <a:lnTo>
                    <a:pt x="748" y="354"/>
                  </a:lnTo>
                  <a:lnTo>
                    <a:pt x="744" y="354"/>
                  </a:lnTo>
                  <a:lnTo>
                    <a:pt x="739" y="354"/>
                  </a:lnTo>
                  <a:lnTo>
                    <a:pt x="735" y="349"/>
                  </a:lnTo>
                  <a:lnTo>
                    <a:pt x="730" y="349"/>
                  </a:lnTo>
                  <a:lnTo>
                    <a:pt x="725" y="349"/>
                  </a:lnTo>
                  <a:lnTo>
                    <a:pt x="721" y="349"/>
                  </a:lnTo>
                  <a:lnTo>
                    <a:pt x="716" y="345"/>
                  </a:lnTo>
                  <a:lnTo>
                    <a:pt x="712" y="345"/>
                  </a:lnTo>
                  <a:lnTo>
                    <a:pt x="707" y="345"/>
                  </a:lnTo>
                  <a:lnTo>
                    <a:pt x="702" y="345"/>
                  </a:lnTo>
                  <a:lnTo>
                    <a:pt x="698" y="340"/>
                  </a:lnTo>
                  <a:lnTo>
                    <a:pt x="689" y="340"/>
                  </a:lnTo>
                  <a:lnTo>
                    <a:pt x="684" y="340"/>
                  </a:lnTo>
                  <a:lnTo>
                    <a:pt x="679" y="335"/>
                  </a:lnTo>
                  <a:lnTo>
                    <a:pt x="675" y="335"/>
                  </a:lnTo>
                  <a:lnTo>
                    <a:pt x="670" y="331"/>
                  </a:lnTo>
                  <a:lnTo>
                    <a:pt x="666" y="331"/>
                  </a:lnTo>
                  <a:lnTo>
                    <a:pt x="661" y="331"/>
                  </a:lnTo>
                  <a:lnTo>
                    <a:pt x="656" y="326"/>
                  </a:lnTo>
                  <a:lnTo>
                    <a:pt x="652" y="326"/>
                  </a:lnTo>
                  <a:lnTo>
                    <a:pt x="647" y="322"/>
                  </a:lnTo>
                  <a:lnTo>
                    <a:pt x="638" y="322"/>
                  </a:lnTo>
                  <a:lnTo>
                    <a:pt x="634" y="317"/>
                  </a:lnTo>
                  <a:lnTo>
                    <a:pt x="629" y="317"/>
                  </a:lnTo>
                  <a:lnTo>
                    <a:pt x="624" y="312"/>
                  </a:lnTo>
                  <a:lnTo>
                    <a:pt x="620" y="312"/>
                  </a:lnTo>
                  <a:lnTo>
                    <a:pt x="615" y="308"/>
                  </a:lnTo>
                  <a:lnTo>
                    <a:pt x="611" y="308"/>
                  </a:lnTo>
                  <a:lnTo>
                    <a:pt x="606" y="303"/>
                  </a:lnTo>
                  <a:lnTo>
                    <a:pt x="601" y="299"/>
                  </a:lnTo>
                  <a:lnTo>
                    <a:pt x="597" y="299"/>
                  </a:lnTo>
                  <a:lnTo>
                    <a:pt x="592" y="294"/>
                  </a:lnTo>
                  <a:lnTo>
                    <a:pt x="588" y="294"/>
                  </a:lnTo>
                  <a:lnTo>
                    <a:pt x="583" y="289"/>
                  </a:lnTo>
                  <a:lnTo>
                    <a:pt x="578" y="285"/>
                  </a:lnTo>
                  <a:lnTo>
                    <a:pt x="578" y="285"/>
                  </a:lnTo>
                  <a:lnTo>
                    <a:pt x="574" y="280"/>
                  </a:lnTo>
                  <a:lnTo>
                    <a:pt x="569" y="276"/>
                  </a:lnTo>
                  <a:lnTo>
                    <a:pt x="565" y="276"/>
                  </a:lnTo>
                  <a:lnTo>
                    <a:pt x="560" y="271"/>
                  </a:lnTo>
                  <a:lnTo>
                    <a:pt x="555" y="267"/>
                  </a:lnTo>
                  <a:lnTo>
                    <a:pt x="555" y="262"/>
                  </a:lnTo>
                  <a:lnTo>
                    <a:pt x="551" y="262"/>
                  </a:lnTo>
                  <a:lnTo>
                    <a:pt x="546" y="257"/>
                  </a:lnTo>
                  <a:lnTo>
                    <a:pt x="546" y="253"/>
                  </a:lnTo>
                  <a:lnTo>
                    <a:pt x="542" y="248"/>
                  </a:lnTo>
                  <a:lnTo>
                    <a:pt x="537" y="244"/>
                  </a:lnTo>
                  <a:lnTo>
                    <a:pt x="537" y="244"/>
                  </a:lnTo>
                  <a:lnTo>
                    <a:pt x="532" y="239"/>
                  </a:lnTo>
                  <a:lnTo>
                    <a:pt x="532" y="234"/>
                  </a:lnTo>
                  <a:lnTo>
                    <a:pt x="528" y="230"/>
                  </a:lnTo>
                  <a:lnTo>
                    <a:pt x="528" y="225"/>
                  </a:lnTo>
                  <a:lnTo>
                    <a:pt x="523" y="221"/>
                  </a:lnTo>
                  <a:lnTo>
                    <a:pt x="523" y="216"/>
                  </a:lnTo>
                  <a:lnTo>
                    <a:pt x="523" y="216"/>
                  </a:lnTo>
                  <a:lnTo>
                    <a:pt x="523" y="211"/>
                  </a:lnTo>
                  <a:lnTo>
                    <a:pt x="519" y="207"/>
                  </a:lnTo>
                  <a:lnTo>
                    <a:pt x="519" y="202"/>
                  </a:lnTo>
                  <a:lnTo>
                    <a:pt x="519" y="198"/>
                  </a:lnTo>
                  <a:lnTo>
                    <a:pt x="519" y="193"/>
                  </a:lnTo>
                  <a:lnTo>
                    <a:pt x="519" y="189"/>
                  </a:lnTo>
                  <a:lnTo>
                    <a:pt x="519" y="184"/>
                  </a:lnTo>
                  <a:lnTo>
                    <a:pt x="519" y="184"/>
                  </a:lnTo>
                  <a:lnTo>
                    <a:pt x="519" y="179"/>
                  </a:lnTo>
                  <a:lnTo>
                    <a:pt x="519" y="170"/>
                  </a:lnTo>
                  <a:lnTo>
                    <a:pt x="519" y="166"/>
                  </a:lnTo>
                  <a:lnTo>
                    <a:pt x="514" y="156"/>
                  </a:lnTo>
                  <a:lnTo>
                    <a:pt x="514" y="152"/>
                  </a:lnTo>
                  <a:lnTo>
                    <a:pt x="514" y="147"/>
                  </a:lnTo>
                  <a:lnTo>
                    <a:pt x="514" y="138"/>
                  </a:lnTo>
                  <a:lnTo>
                    <a:pt x="510" y="134"/>
                  </a:lnTo>
                  <a:lnTo>
                    <a:pt x="510" y="124"/>
                  </a:lnTo>
                  <a:lnTo>
                    <a:pt x="510" y="120"/>
                  </a:lnTo>
                  <a:lnTo>
                    <a:pt x="505" y="111"/>
                  </a:lnTo>
                  <a:lnTo>
                    <a:pt x="505" y="106"/>
                  </a:lnTo>
                  <a:lnTo>
                    <a:pt x="505" y="97"/>
                  </a:lnTo>
                  <a:lnTo>
                    <a:pt x="500" y="92"/>
                  </a:lnTo>
                  <a:lnTo>
                    <a:pt x="500" y="88"/>
                  </a:lnTo>
                  <a:lnTo>
                    <a:pt x="496" y="78"/>
                  </a:lnTo>
                  <a:lnTo>
                    <a:pt x="496" y="74"/>
                  </a:lnTo>
                  <a:lnTo>
                    <a:pt x="491" y="69"/>
                  </a:lnTo>
                  <a:lnTo>
                    <a:pt x="491" y="60"/>
                  </a:lnTo>
                  <a:lnTo>
                    <a:pt x="487" y="56"/>
                  </a:lnTo>
                  <a:lnTo>
                    <a:pt x="487" y="51"/>
                  </a:lnTo>
                  <a:lnTo>
                    <a:pt x="482" y="46"/>
                  </a:lnTo>
                  <a:lnTo>
                    <a:pt x="482" y="42"/>
                  </a:lnTo>
                  <a:lnTo>
                    <a:pt x="477" y="33"/>
                  </a:lnTo>
                  <a:lnTo>
                    <a:pt x="477" y="28"/>
                  </a:lnTo>
                  <a:lnTo>
                    <a:pt x="473" y="23"/>
                  </a:lnTo>
                  <a:lnTo>
                    <a:pt x="473" y="23"/>
                  </a:lnTo>
                  <a:lnTo>
                    <a:pt x="468" y="19"/>
                  </a:lnTo>
                  <a:lnTo>
                    <a:pt x="468" y="14"/>
                  </a:lnTo>
                  <a:lnTo>
                    <a:pt x="468" y="10"/>
                  </a:lnTo>
                  <a:lnTo>
                    <a:pt x="464" y="10"/>
                  </a:lnTo>
                  <a:lnTo>
                    <a:pt x="464" y="5"/>
                  </a:lnTo>
                  <a:lnTo>
                    <a:pt x="459" y="5"/>
                  </a:lnTo>
                  <a:lnTo>
                    <a:pt x="459" y="0"/>
                  </a:lnTo>
                  <a:lnTo>
                    <a:pt x="459" y="0"/>
                  </a:lnTo>
                  <a:lnTo>
                    <a:pt x="459" y="0"/>
                  </a:lnTo>
                  <a:lnTo>
                    <a:pt x="454" y="0"/>
                  </a:lnTo>
                  <a:lnTo>
                    <a:pt x="454" y="0"/>
                  </a:lnTo>
                  <a:lnTo>
                    <a:pt x="454" y="0"/>
                  </a:lnTo>
                  <a:lnTo>
                    <a:pt x="454" y="0"/>
                  </a:lnTo>
                  <a:lnTo>
                    <a:pt x="454" y="0"/>
                  </a:lnTo>
                  <a:lnTo>
                    <a:pt x="454" y="0"/>
                  </a:lnTo>
                  <a:lnTo>
                    <a:pt x="454" y="0"/>
                  </a:lnTo>
                  <a:lnTo>
                    <a:pt x="454" y="5"/>
                  </a:lnTo>
                  <a:lnTo>
                    <a:pt x="454" y="5"/>
                  </a:lnTo>
                  <a:lnTo>
                    <a:pt x="454" y="10"/>
                  </a:lnTo>
                  <a:lnTo>
                    <a:pt x="459" y="10"/>
                  </a:lnTo>
                  <a:lnTo>
                    <a:pt x="459" y="14"/>
                  </a:lnTo>
                  <a:lnTo>
                    <a:pt x="459" y="19"/>
                  </a:lnTo>
                  <a:lnTo>
                    <a:pt x="459" y="19"/>
                  </a:lnTo>
                  <a:lnTo>
                    <a:pt x="464" y="23"/>
                  </a:lnTo>
                  <a:lnTo>
                    <a:pt x="464" y="28"/>
                  </a:lnTo>
                  <a:lnTo>
                    <a:pt x="464" y="33"/>
                  </a:lnTo>
                  <a:lnTo>
                    <a:pt x="468" y="37"/>
                  </a:lnTo>
                  <a:lnTo>
                    <a:pt x="468" y="42"/>
                  </a:lnTo>
                  <a:lnTo>
                    <a:pt x="468" y="46"/>
                  </a:lnTo>
                  <a:lnTo>
                    <a:pt x="473" y="51"/>
                  </a:lnTo>
                  <a:lnTo>
                    <a:pt x="473" y="56"/>
                  </a:lnTo>
                  <a:lnTo>
                    <a:pt x="473" y="65"/>
                  </a:lnTo>
                  <a:lnTo>
                    <a:pt x="477" y="69"/>
                  </a:lnTo>
                  <a:lnTo>
                    <a:pt x="477" y="74"/>
                  </a:lnTo>
                  <a:lnTo>
                    <a:pt x="477" y="78"/>
                  </a:lnTo>
                  <a:lnTo>
                    <a:pt x="477" y="83"/>
                  </a:lnTo>
                  <a:lnTo>
                    <a:pt x="482" y="92"/>
                  </a:lnTo>
                  <a:lnTo>
                    <a:pt x="482" y="97"/>
                  </a:lnTo>
                  <a:lnTo>
                    <a:pt x="482" y="101"/>
                  </a:lnTo>
                  <a:lnTo>
                    <a:pt x="482" y="111"/>
                  </a:lnTo>
                  <a:lnTo>
                    <a:pt x="482" y="115"/>
                  </a:lnTo>
                  <a:lnTo>
                    <a:pt x="482" y="120"/>
                  </a:lnTo>
                  <a:lnTo>
                    <a:pt x="482" y="129"/>
                  </a:lnTo>
                  <a:lnTo>
                    <a:pt x="482" y="134"/>
                  </a:lnTo>
                  <a:lnTo>
                    <a:pt x="482" y="138"/>
                  </a:lnTo>
                  <a:lnTo>
                    <a:pt x="482" y="147"/>
                  </a:lnTo>
                  <a:lnTo>
                    <a:pt x="482" y="152"/>
                  </a:lnTo>
                  <a:lnTo>
                    <a:pt x="477" y="156"/>
                  </a:lnTo>
                  <a:lnTo>
                    <a:pt x="477" y="166"/>
                  </a:lnTo>
                  <a:lnTo>
                    <a:pt x="477" y="170"/>
                  </a:lnTo>
                  <a:lnTo>
                    <a:pt x="473" y="175"/>
                  </a:lnTo>
                  <a:lnTo>
                    <a:pt x="473" y="179"/>
                  </a:lnTo>
                  <a:lnTo>
                    <a:pt x="468" y="184"/>
                  </a:lnTo>
                  <a:lnTo>
                    <a:pt x="468" y="184"/>
                  </a:lnTo>
                  <a:lnTo>
                    <a:pt x="464" y="193"/>
                  </a:lnTo>
                  <a:lnTo>
                    <a:pt x="464" y="198"/>
                  </a:lnTo>
                  <a:lnTo>
                    <a:pt x="464" y="202"/>
                  </a:lnTo>
                  <a:lnTo>
                    <a:pt x="459" y="207"/>
                  </a:lnTo>
                  <a:lnTo>
                    <a:pt x="459" y="211"/>
                  </a:lnTo>
                  <a:lnTo>
                    <a:pt x="459" y="216"/>
                  </a:lnTo>
                  <a:lnTo>
                    <a:pt x="459" y="221"/>
                  </a:lnTo>
                  <a:lnTo>
                    <a:pt x="459" y="221"/>
                  </a:lnTo>
                  <a:lnTo>
                    <a:pt x="459" y="225"/>
                  </a:lnTo>
                  <a:lnTo>
                    <a:pt x="464" y="230"/>
                  </a:lnTo>
                  <a:lnTo>
                    <a:pt x="464" y="234"/>
                  </a:lnTo>
                  <a:lnTo>
                    <a:pt x="464" y="239"/>
                  </a:lnTo>
                  <a:lnTo>
                    <a:pt x="468" y="244"/>
                  </a:lnTo>
                  <a:lnTo>
                    <a:pt x="468" y="244"/>
                  </a:lnTo>
                  <a:lnTo>
                    <a:pt x="473" y="248"/>
                  </a:lnTo>
                  <a:lnTo>
                    <a:pt x="473" y="253"/>
                  </a:lnTo>
                  <a:lnTo>
                    <a:pt x="477" y="257"/>
                  </a:lnTo>
                  <a:lnTo>
                    <a:pt x="477" y="257"/>
                  </a:lnTo>
                  <a:lnTo>
                    <a:pt x="482" y="262"/>
                  </a:lnTo>
                  <a:lnTo>
                    <a:pt x="482" y="267"/>
                  </a:lnTo>
                  <a:lnTo>
                    <a:pt x="487" y="267"/>
                  </a:lnTo>
                  <a:lnTo>
                    <a:pt x="487" y="271"/>
                  </a:lnTo>
                  <a:lnTo>
                    <a:pt x="491" y="271"/>
                  </a:lnTo>
                  <a:lnTo>
                    <a:pt x="491" y="276"/>
                  </a:lnTo>
                  <a:lnTo>
                    <a:pt x="496" y="280"/>
                  </a:lnTo>
                  <a:lnTo>
                    <a:pt x="496" y="280"/>
                  </a:lnTo>
                  <a:lnTo>
                    <a:pt x="500" y="285"/>
                  </a:lnTo>
                  <a:lnTo>
                    <a:pt x="500" y="285"/>
                  </a:lnTo>
                  <a:lnTo>
                    <a:pt x="500" y="289"/>
                  </a:lnTo>
                  <a:lnTo>
                    <a:pt x="500" y="294"/>
                  </a:lnTo>
                  <a:lnTo>
                    <a:pt x="500" y="294"/>
                  </a:lnTo>
                  <a:lnTo>
                    <a:pt x="500" y="299"/>
                  </a:lnTo>
                  <a:lnTo>
                    <a:pt x="500" y="299"/>
                  </a:lnTo>
                  <a:lnTo>
                    <a:pt x="500" y="303"/>
                  </a:lnTo>
                  <a:lnTo>
                    <a:pt x="500" y="303"/>
                  </a:lnTo>
                  <a:lnTo>
                    <a:pt x="500" y="303"/>
                  </a:lnTo>
                  <a:lnTo>
                    <a:pt x="500" y="308"/>
                  </a:lnTo>
                  <a:lnTo>
                    <a:pt x="496" y="312"/>
                  </a:lnTo>
                  <a:lnTo>
                    <a:pt x="496" y="312"/>
                  </a:lnTo>
                  <a:lnTo>
                    <a:pt x="491" y="317"/>
                  </a:lnTo>
                  <a:lnTo>
                    <a:pt x="487" y="317"/>
                  </a:lnTo>
                  <a:lnTo>
                    <a:pt x="487" y="322"/>
                  </a:lnTo>
                  <a:lnTo>
                    <a:pt x="482" y="322"/>
                  </a:lnTo>
                  <a:lnTo>
                    <a:pt x="477" y="326"/>
                  </a:lnTo>
                  <a:lnTo>
                    <a:pt x="477" y="326"/>
                  </a:lnTo>
                  <a:lnTo>
                    <a:pt x="473" y="326"/>
                  </a:lnTo>
                  <a:lnTo>
                    <a:pt x="468" y="331"/>
                  </a:lnTo>
                  <a:lnTo>
                    <a:pt x="464" y="331"/>
                  </a:lnTo>
                  <a:lnTo>
                    <a:pt x="464" y="331"/>
                  </a:lnTo>
                  <a:lnTo>
                    <a:pt x="459" y="331"/>
                  </a:lnTo>
                  <a:lnTo>
                    <a:pt x="454" y="331"/>
                  </a:lnTo>
                  <a:lnTo>
                    <a:pt x="450" y="331"/>
                  </a:lnTo>
                  <a:lnTo>
                    <a:pt x="445" y="331"/>
                  </a:lnTo>
                  <a:lnTo>
                    <a:pt x="441" y="331"/>
                  </a:lnTo>
                  <a:lnTo>
                    <a:pt x="436" y="331"/>
                  </a:lnTo>
                  <a:lnTo>
                    <a:pt x="431" y="331"/>
                  </a:lnTo>
                  <a:lnTo>
                    <a:pt x="427" y="331"/>
                  </a:lnTo>
                  <a:lnTo>
                    <a:pt x="422" y="331"/>
                  </a:lnTo>
                  <a:lnTo>
                    <a:pt x="418" y="331"/>
                  </a:lnTo>
                  <a:lnTo>
                    <a:pt x="413" y="331"/>
                  </a:lnTo>
                  <a:lnTo>
                    <a:pt x="409" y="331"/>
                  </a:lnTo>
                  <a:lnTo>
                    <a:pt x="404" y="326"/>
                  </a:lnTo>
                  <a:lnTo>
                    <a:pt x="399" y="326"/>
                  </a:lnTo>
                  <a:lnTo>
                    <a:pt x="395" y="326"/>
                  </a:lnTo>
                  <a:lnTo>
                    <a:pt x="390" y="326"/>
                  </a:lnTo>
                  <a:lnTo>
                    <a:pt x="381" y="322"/>
                  </a:lnTo>
                  <a:lnTo>
                    <a:pt x="376" y="322"/>
                  </a:lnTo>
                  <a:lnTo>
                    <a:pt x="372" y="322"/>
                  </a:lnTo>
                  <a:lnTo>
                    <a:pt x="367" y="317"/>
                  </a:lnTo>
                  <a:lnTo>
                    <a:pt x="363" y="317"/>
                  </a:lnTo>
                  <a:lnTo>
                    <a:pt x="358" y="312"/>
                  </a:lnTo>
                  <a:lnTo>
                    <a:pt x="349" y="312"/>
                  </a:lnTo>
                  <a:lnTo>
                    <a:pt x="344" y="308"/>
                  </a:lnTo>
                  <a:lnTo>
                    <a:pt x="340" y="308"/>
                  </a:lnTo>
                  <a:lnTo>
                    <a:pt x="335" y="308"/>
                  </a:lnTo>
                  <a:lnTo>
                    <a:pt x="330" y="303"/>
                  </a:lnTo>
                  <a:lnTo>
                    <a:pt x="321" y="303"/>
                  </a:lnTo>
                  <a:lnTo>
                    <a:pt x="317" y="299"/>
                  </a:lnTo>
                  <a:lnTo>
                    <a:pt x="312" y="299"/>
                  </a:lnTo>
                  <a:lnTo>
                    <a:pt x="308" y="294"/>
                  </a:lnTo>
                  <a:lnTo>
                    <a:pt x="303" y="289"/>
                  </a:lnTo>
                  <a:lnTo>
                    <a:pt x="294" y="289"/>
                  </a:lnTo>
                  <a:lnTo>
                    <a:pt x="289" y="285"/>
                  </a:lnTo>
                  <a:lnTo>
                    <a:pt x="285" y="285"/>
                  </a:lnTo>
                  <a:lnTo>
                    <a:pt x="285" y="285"/>
                  </a:lnTo>
                  <a:lnTo>
                    <a:pt x="280" y="280"/>
                  </a:lnTo>
                  <a:lnTo>
                    <a:pt x="271" y="276"/>
                  </a:lnTo>
                  <a:lnTo>
                    <a:pt x="266" y="276"/>
                  </a:lnTo>
                  <a:lnTo>
                    <a:pt x="262" y="271"/>
                  </a:lnTo>
                  <a:lnTo>
                    <a:pt x="252" y="267"/>
                  </a:lnTo>
                  <a:lnTo>
                    <a:pt x="248" y="262"/>
                  </a:lnTo>
                  <a:lnTo>
                    <a:pt x="243" y="257"/>
                  </a:lnTo>
                  <a:lnTo>
                    <a:pt x="239" y="257"/>
                  </a:lnTo>
                  <a:lnTo>
                    <a:pt x="234" y="253"/>
                  </a:lnTo>
                  <a:lnTo>
                    <a:pt x="225" y="248"/>
                  </a:lnTo>
                  <a:lnTo>
                    <a:pt x="220" y="244"/>
                  </a:lnTo>
                  <a:lnTo>
                    <a:pt x="216" y="239"/>
                  </a:lnTo>
                  <a:lnTo>
                    <a:pt x="211" y="234"/>
                  </a:lnTo>
                  <a:lnTo>
                    <a:pt x="207" y="230"/>
                  </a:lnTo>
                  <a:lnTo>
                    <a:pt x="202" y="225"/>
                  </a:lnTo>
                  <a:lnTo>
                    <a:pt x="197" y="221"/>
                  </a:lnTo>
                  <a:lnTo>
                    <a:pt x="193" y="221"/>
                  </a:lnTo>
                  <a:lnTo>
                    <a:pt x="188" y="216"/>
                  </a:lnTo>
                  <a:lnTo>
                    <a:pt x="184" y="211"/>
                  </a:lnTo>
                  <a:lnTo>
                    <a:pt x="179" y="207"/>
                  </a:lnTo>
                  <a:lnTo>
                    <a:pt x="179" y="202"/>
                  </a:lnTo>
                  <a:lnTo>
                    <a:pt x="174" y="202"/>
                  </a:lnTo>
                  <a:lnTo>
                    <a:pt x="170" y="198"/>
                  </a:lnTo>
                  <a:lnTo>
                    <a:pt x="165" y="193"/>
                  </a:lnTo>
                  <a:lnTo>
                    <a:pt x="165" y="193"/>
                  </a:lnTo>
                  <a:lnTo>
                    <a:pt x="161" y="189"/>
                  </a:lnTo>
                  <a:lnTo>
                    <a:pt x="156" y="189"/>
                  </a:lnTo>
                  <a:lnTo>
                    <a:pt x="156" y="184"/>
                  </a:lnTo>
                  <a:lnTo>
                    <a:pt x="151" y="184"/>
                  </a:lnTo>
                  <a:lnTo>
                    <a:pt x="151" y="179"/>
                  </a:lnTo>
                  <a:lnTo>
                    <a:pt x="147" y="179"/>
                  </a:lnTo>
                  <a:lnTo>
                    <a:pt x="147" y="179"/>
                  </a:lnTo>
                  <a:lnTo>
                    <a:pt x="142" y="179"/>
                  </a:lnTo>
                  <a:lnTo>
                    <a:pt x="142" y="179"/>
                  </a:lnTo>
                  <a:lnTo>
                    <a:pt x="142" y="179"/>
                  </a:lnTo>
                  <a:lnTo>
                    <a:pt x="138" y="179"/>
                  </a:lnTo>
                  <a:lnTo>
                    <a:pt x="138" y="179"/>
                  </a:lnTo>
                  <a:lnTo>
                    <a:pt x="138" y="179"/>
                  </a:lnTo>
                  <a:lnTo>
                    <a:pt x="138" y="184"/>
                  </a:lnTo>
                  <a:lnTo>
                    <a:pt x="133" y="184"/>
                  </a:lnTo>
                  <a:lnTo>
                    <a:pt x="133" y="184"/>
                  </a:lnTo>
                  <a:lnTo>
                    <a:pt x="133" y="189"/>
                  </a:lnTo>
                  <a:lnTo>
                    <a:pt x="133" y="189"/>
                  </a:lnTo>
                  <a:lnTo>
                    <a:pt x="133" y="193"/>
                  </a:lnTo>
                  <a:lnTo>
                    <a:pt x="133" y="193"/>
                  </a:lnTo>
                  <a:lnTo>
                    <a:pt x="133" y="198"/>
                  </a:lnTo>
                  <a:lnTo>
                    <a:pt x="138" y="202"/>
                  </a:lnTo>
                  <a:lnTo>
                    <a:pt x="138" y="202"/>
                  </a:lnTo>
                  <a:lnTo>
                    <a:pt x="142" y="207"/>
                  </a:lnTo>
                  <a:lnTo>
                    <a:pt x="142" y="211"/>
                  </a:lnTo>
                  <a:lnTo>
                    <a:pt x="142" y="211"/>
                  </a:lnTo>
                  <a:lnTo>
                    <a:pt x="147" y="216"/>
                  </a:lnTo>
                  <a:lnTo>
                    <a:pt x="151" y="221"/>
                  </a:lnTo>
                  <a:lnTo>
                    <a:pt x="151" y="225"/>
                  </a:lnTo>
                  <a:lnTo>
                    <a:pt x="156" y="230"/>
                  </a:lnTo>
                  <a:lnTo>
                    <a:pt x="161" y="230"/>
                  </a:lnTo>
                  <a:lnTo>
                    <a:pt x="165" y="234"/>
                  </a:lnTo>
                  <a:lnTo>
                    <a:pt x="165" y="239"/>
                  </a:lnTo>
                  <a:lnTo>
                    <a:pt x="170" y="244"/>
                  </a:lnTo>
                  <a:lnTo>
                    <a:pt x="174" y="248"/>
                  </a:lnTo>
                  <a:lnTo>
                    <a:pt x="179" y="248"/>
                  </a:lnTo>
                  <a:lnTo>
                    <a:pt x="184" y="253"/>
                  </a:lnTo>
                  <a:lnTo>
                    <a:pt x="188" y="257"/>
                  </a:lnTo>
                  <a:lnTo>
                    <a:pt x="193" y="262"/>
                  </a:lnTo>
                  <a:lnTo>
                    <a:pt x="197" y="267"/>
                  </a:lnTo>
                  <a:lnTo>
                    <a:pt x="202" y="271"/>
                  </a:lnTo>
                  <a:lnTo>
                    <a:pt x="207" y="271"/>
                  </a:lnTo>
                  <a:lnTo>
                    <a:pt x="211" y="276"/>
                  </a:lnTo>
                  <a:lnTo>
                    <a:pt x="216" y="280"/>
                  </a:lnTo>
                  <a:lnTo>
                    <a:pt x="220" y="285"/>
                  </a:lnTo>
                  <a:lnTo>
                    <a:pt x="225" y="285"/>
                  </a:lnTo>
                  <a:lnTo>
                    <a:pt x="229" y="289"/>
                  </a:lnTo>
                  <a:lnTo>
                    <a:pt x="234" y="294"/>
                  </a:lnTo>
                  <a:lnTo>
                    <a:pt x="239" y="294"/>
                  </a:lnTo>
                  <a:lnTo>
                    <a:pt x="243" y="299"/>
                  </a:lnTo>
                  <a:lnTo>
                    <a:pt x="248" y="303"/>
                  </a:lnTo>
                  <a:lnTo>
                    <a:pt x="252" y="303"/>
                  </a:lnTo>
                  <a:lnTo>
                    <a:pt x="257" y="308"/>
                  </a:lnTo>
                  <a:lnTo>
                    <a:pt x="262" y="308"/>
                  </a:lnTo>
                  <a:lnTo>
                    <a:pt x="262" y="308"/>
                  </a:lnTo>
                  <a:lnTo>
                    <a:pt x="266" y="312"/>
                  </a:lnTo>
                  <a:lnTo>
                    <a:pt x="275" y="317"/>
                  </a:lnTo>
                  <a:lnTo>
                    <a:pt x="280" y="317"/>
                  </a:lnTo>
                  <a:lnTo>
                    <a:pt x="285" y="322"/>
                  </a:lnTo>
                  <a:lnTo>
                    <a:pt x="289" y="326"/>
                  </a:lnTo>
                  <a:lnTo>
                    <a:pt x="294" y="326"/>
                  </a:lnTo>
                  <a:lnTo>
                    <a:pt x="298" y="331"/>
                  </a:lnTo>
                  <a:lnTo>
                    <a:pt x="303" y="335"/>
                  </a:lnTo>
                  <a:lnTo>
                    <a:pt x="312" y="335"/>
                  </a:lnTo>
                  <a:lnTo>
                    <a:pt x="317" y="340"/>
                  </a:lnTo>
                  <a:lnTo>
                    <a:pt x="321" y="345"/>
                  </a:lnTo>
                  <a:lnTo>
                    <a:pt x="326" y="349"/>
                  </a:lnTo>
                  <a:lnTo>
                    <a:pt x="330" y="349"/>
                  </a:lnTo>
                  <a:lnTo>
                    <a:pt x="335" y="354"/>
                  </a:lnTo>
                  <a:lnTo>
                    <a:pt x="340" y="358"/>
                  </a:lnTo>
                  <a:lnTo>
                    <a:pt x="344" y="358"/>
                  </a:lnTo>
                  <a:lnTo>
                    <a:pt x="349" y="363"/>
                  </a:lnTo>
                  <a:lnTo>
                    <a:pt x="353" y="367"/>
                  </a:lnTo>
                  <a:lnTo>
                    <a:pt x="358" y="372"/>
                  </a:lnTo>
                  <a:lnTo>
                    <a:pt x="363" y="372"/>
                  </a:lnTo>
                  <a:lnTo>
                    <a:pt x="367" y="377"/>
                  </a:lnTo>
                  <a:lnTo>
                    <a:pt x="367" y="381"/>
                  </a:lnTo>
                  <a:lnTo>
                    <a:pt x="372" y="386"/>
                  </a:lnTo>
                  <a:lnTo>
                    <a:pt x="376" y="386"/>
                  </a:lnTo>
                  <a:lnTo>
                    <a:pt x="381" y="390"/>
                  </a:lnTo>
                  <a:lnTo>
                    <a:pt x="381" y="395"/>
                  </a:lnTo>
                  <a:lnTo>
                    <a:pt x="386" y="400"/>
                  </a:lnTo>
                  <a:lnTo>
                    <a:pt x="390" y="400"/>
                  </a:lnTo>
                  <a:lnTo>
                    <a:pt x="390" y="404"/>
                  </a:lnTo>
                  <a:lnTo>
                    <a:pt x="395" y="409"/>
                  </a:lnTo>
                  <a:lnTo>
                    <a:pt x="395" y="413"/>
                  </a:lnTo>
                  <a:lnTo>
                    <a:pt x="395" y="413"/>
                  </a:lnTo>
                  <a:lnTo>
                    <a:pt x="399" y="418"/>
                  </a:lnTo>
                  <a:lnTo>
                    <a:pt x="399" y="423"/>
                  </a:lnTo>
                  <a:lnTo>
                    <a:pt x="399" y="427"/>
                  </a:lnTo>
                  <a:lnTo>
                    <a:pt x="399" y="427"/>
                  </a:lnTo>
                  <a:lnTo>
                    <a:pt x="399" y="432"/>
                  </a:lnTo>
                  <a:lnTo>
                    <a:pt x="404" y="436"/>
                  </a:lnTo>
                  <a:lnTo>
                    <a:pt x="399" y="441"/>
                  </a:lnTo>
                  <a:lnTo>
                    <a:pt x="399" y="441"/>
                  </a:lnTo>
                  <a:lnTo>
                    <a:pt x="399" y="445"/>
                  </a:lnTo>
                  <a:lnTo>
                    <a:pt x="399" y="445"/>
                  </a:lnTo>
                  <a:lnTo>
                    <a:pt x="399" y="450"/>
                  </a:lnTo>
                  <a:lnTo>
                    <a:pt x="399" y="455"/>
                  </a:lnTo>
                  <a:lnTo>
                    <a:pt x="395" y="455"/>
                  </a:lnTo>
                  <a:lnTo>
                    <a:pt x="395" y="459"/>
                  </a:lnTo>
                  <a:lnTo>
                    <a:pt x="395" y="459"/>
                  </a:lnTo>
                  <a:lnTo>
                    <a:pt x="390" y="464"/>
                  </a:lnTo>
                  <a:lnTo>
                    <a:pt x="390" y="464"/>
                  </a:lnTo>
                  <a:lnTo>
                    <a:pt x="386" y="468"/>
                  </a:lnTo>
                  <a:lnTo>
                    <a:pt x="386" y="468"/>
                  </a:lnTo>
                  <a:lnTo>
                    <a:pt x="381" y="473"/>
                  </a:lnTo>
                  <a:lnTo>
                    <a:pt x="376" y="473"/>
                  </a:lnTo>
                  <a:lnTo>
                    <a:pt x="376" y="478"/>
                  </a:lnTo>
                  <a:lnTo>
                    <a:pt x="372" y="478"/>
                  </a:lnTo>
                  <a:lnTo>
                    <a:pt x="367" y="482"/>
                  </a:lnTo>
                  <a:lnTo>
                    <a:pt x="363" y="482"/>
                  </a:lnTo>
                  <a:lnTo>
                    <a:pt x="358" y="482"/>
                  </a:lnTo>
                  <a:lnTo>
                    <a:pt x="353" y="487"/>
                  </a:lnTo>
                  <a:lnTo>
                    <a:pt x="349" y="487"/>
                  </a:lnTo>
                  <a:lnTo>
                    <a:pt x="344" y="487"/>
                  </a:lnTo>
                  <a:lnTo>
                    <a:pt x="340" y="491"/>
                  </a:lnTo>
                  <a:lnTo>
                    <a:pt x="335" y="491"/>
                  </a:lnTo>
                  <a:lnTo>
                    <a:pt x="330" y="491"/>
                  </a:lnTo>
                  <a:lnTo>
                    <a:pt x="326" y="491"/>
                  </a:lnTo>
                  <a:lnTo>
                    <a:pt x="321" y="496"/>
                  </a:lnTo>
                  <a:lnTo>
                    <a:pt x="317" y="496"/>
                  </a:lnTo>
                  <a:lnTo>
                    <a:pt x="312" y="496"/>
                  </a:lnTo>
                  <a:lnTo>
                    <a:pt x="308" y="496"/>
                  </a:lnTo>
                  <a:lnTo>
                    <a:pt x="298" y="496"/>
                  </a:lnTo>
                  <a:lnTo>
                    <a:pt x="294" y="501"/>
                  </a:lnTo>
                  <a:lnTo>
                    <a:pt x="289" y="501"/>
                  </a:lnTo>
                  <a:lnTo>
                    <a:pt x="285" y="501"/>
                  </a:lnTo>
                  <a:lnTo>
                    <a:pt x="280" y="501"/>
                  </a:lnTo>
                  <a:lnTo>
                    <a:pt x="271" y="501"/>
                  </a:lnTo>
                  <a:lnTo>
                    <a:pt x="266" y="501"/>
                  </a:lnTo>
                  <a:lnTo>
                    <a:pt x="262" y="501"/>
                  </a:lnTo>
                  <a:lnTo>
                    <a:pt x="257" y="501"/>
                  </a:lnTo>
                  <a:lnTo>
                    <a:pt x="248" y="505"/>
                  </a:lnTo>
                  <a:lnTo>
                    <a:pt x="243" y="505"/>
                  </a:lnTo>
                  <a:lnTo>
                    <a:pt x="239" y="505"/>
                  </a:lnTo>
                  <a:lnTo>
                    <a:pt x="229" y="505"/>
                  </a:lnTo>
                  <a:lnTo>
                    <a:pt x="225" y="505"/>
                  </a:lnTo>
                  <a:lnTo>
                    <a:pt x="220" y="505"/>
                  </a:lnTo>
                  <a:lnTo>
                    <a:pt x="216" y="505"/>
                  </a:lnTo>
                  <a:lnTo>
                    <a:pt x="207" y="505"/>
                  </a:lnTo>
                  <a:lnTo>
                    <a:pt x="202" y="505"/>
                  </a:lnTo>
                  <a:lnTo>
                    <a:pt x="197" y="505"/>
                  </a:lnTo>
                  <a:lnTo>
                    <a:pt x="193" y="505"/>
                  </a:lnTo>
                  <a:lnTo>
                    <a:pt x="188" y="505"/>
                  </a:lnTo>
                  <a:lnTo>
                    <a:pt x="179" y="505"/>
                  </a:lnTo>
                  <a:lnTo>
                    <a:pt x="174" y="505"/>
                  </a:lnTo>
                  <a:lnTo>
                    <a:pt x="170" y="505"/>
                  </a:lnTo>
                  <a:lnTo>
                    <a:pt x="165" y="505"/>
                  </a:lnTo>
                  <a:lnTo>
                    <a:pt x="161" y="505"/>
                  </a:lnTo>
                  <a:lnTo>
                    <a:pt x="156" y="505"/>
                  </a:lnTo>
                  <a:lnTo>
                    <a:pt x="151" y="505"/>
                  </a:lnTo>
                  <a:lnTo>
                    <a:pt x="147" y="501"/>
                  </a:lnTo>
                  <a:lnTo>
                    <a:pt x="147" y="501"/>
                  </a:lnTo>
                  <a:lnTo>
                    <a:pt x="138" y="501"/>
                  </a:lnTo>
                  <a:lnTo>
                    <a:pt x="128" y="501"/>
                  </a:lnTo>
                  <a:lnTo>
                    <a:pt x="124" y="501"/>
                  </a:lnTo>
                  <a:lnTo>
                    <a:pt x="115" y="501"/>
                  </a:lnTo>
                  <a:lnTo>
                    <a:pt x="110" y="496"/>
                  </a:lnTo>
                  <a:lnTo>
                    <a:pt x="101" y="496"/>
                  </a:lnTo>
                  <a:lnTo>
                    <a:pt x="96" y="491"/>
                  </a:lnTo>
                  <a:lnTo>
                    <a:pt x="92" y="491"/>
                  </a:lnTo>
                  <a:lnTo>
                    <a:pt x="83" y="487"/>
                  </a:lnTo>
                  <a:lnTo>
                    <a:pt x="78" y="487"/>
                  </a:lnTo>
                  <a:lnTo>
                    <a:pt x="73" y="482"/>
                  </a:lnTo>
                  <a:lnTo>
                    <a:pt x="69" y="482"/>
                  </a:lnTo>
                  <a:lnTo>
                    <a:pt x="60" y="478"/>
                  </a:lnTo>
                  <a:lnTo>
                    <a:pt x="55" y="473"/>
                  </a:lnTo>
                  <a:lnTo>
                    <a:pt x="50" y="473"/>
                  </a:lnTo>
                  <a:lnTo>
                    <a:pt x="46" y="468"/>
                  </a:lnTo>
                  <a:lnTo>
                    <a:pt x="41" y="468"/>
                  </a:lnTo>
                  <a:lnTo>
                    <a:pt x="37" y="464"/>
                  </a:lnTo>
                  <a:lnTo>
                    <a:pt x="32" y="464"/>
                  </a:lnTo>
                  <a:lnTo>
                    <a:pt x="27" y="459"/>
                  </a:lnTo>
                  <a:lnTo>
                    <a:pt x="27" y="459"/>
                  </a:lnTo>
                  <a:lnTo>
                    <a:pt x="23" y="455"/>
                  </a:lnTo>
                  <a:lnTo>
                    <a:pt x="18" y="455"/>
                  </a:lnTo>
                  <a:lnTo>
                    <a:pt x="18" y="450"/>
                  </a:lnTo>
                  <a:lnTo>
                    <a:pt x="14" y="450"/>
                  </a:lnTo>
                  <a:lnTo>
                    <a:pt x="14" y="450"/>
                  </a:lnTo>
                  <a:lnTo>
                    <a:pt x="9" y="450"/>
                  </a:lnTo>
                  <a:lnTo>
                    <a:pt x="9" y="445"/>
                  </a:lnTo>
                  <a:lnTo>
                    <a:pt x="5" y="445"/>
                  </a:lnTo>
                  <a:lnTo>
                    <a:pt x="5" y="445"/>
                  </a:lnTo>
                  <a:lnTo>
                    <a:pt x="5" y="445"/>
                  </a:lnTo>
                  <a:lnTo>
                    <a:pt x="5" y="450"/>
                  </a:lnTo>
                  <a:lnTo>
                    <a:pt x="0" y="450"/>
                  </a:lnTo>
                  <a:lnTo>
                    <a:pt x="0" y="450"/>
                  </a:lnTo>
                  <a:lnTo>
                    <a:pt x="0" y="450"/>
                  </a:lnTo>
                  <a:lnTo>
                    <a:pt x="5" y="450"/>
                  </a:lnTo>
                  <a:lnTo>
                    <a:pt x="5" y="455"/>
                  </a:lnTo>
                  <a:lnTo>
                    <a:pt x="5" y="455"/>
                  </a:lnTo>
                  <a:lnTo>
                    <a:pt x="5" y="459"/>
                  </a:lnTo>
                  <a:lnTo>
                    <a:pt x="9" y="459"/>
                  </a:lnTo>
                  <a:lnTo>
                    <a:pt x="9" y="464"/>
                  </a:lnTo>
                  <a:lnTo>
                    <a:pt x="14" y="464"/>
                  </a:lnTo>
                  <a:lnTo>
                    <a:pt x="14" y="468"/>
                  </a:lnTo>
                  <a:lnTo>
                    <a:pt x="18" y="468"/>
                  </a:lnTo>
                  <a:lnTo>
                    <a:pt x="23" y="473"/>
                  </a:lnTo>
                  <a:lnTo>
                    <a:pt x="27" y="478"/>
                  </a:lnTo>
                  <a:lnTo>
                    <a:pt x="32" y="478"/>
                  </a:lnTo>
                  <a:lnTo>
                    <a:pt x="37" y="482"/>
                  </a:lnTo>
                  <a:lnTo>
                    <a:pt x="41" y="487"/>
                  </a:lnTo>
                  <a:lnTo>
                    <a:pt x="46" y="491"/>
                  </a:lnTo>
                  <a:lnTo>
                    <a:pt x="50" y="491"/>
                  </a:lnTo>
                  <a:lnTo>
                    <a:pt x="55" y="496"/>
                  </a:lnTo>
                  <a:lnTo>
                    <a:pt x="60" y="501"/>
                  </a:lnTo>
                  <a:lnTo>
                    <a:pt x="64" y="505"/>
                  </a:lnTo>
                  <a:lnTo>
                    <a:pt x="69" y="505"/>
                  </a:lnTo>
                  <a:lnTo>
                    <a:pt x="78" y="510"/>
                  </a:lnTo>
                  <a:lnTo>
                    <a:pt x="83" y="514"/>
                  </a:lnTo>
                  <a:lnTo>
                    <a:pt x="87" y="519"/>
                  </a:lnTo>
                  <a:lnTo>
                    <a:pt x="96" y="519"/>
                  </a:lnTo>
                  <a:lnTo>
                    <a:pt x="101" y="523"/>
                  </a:lnTo>
                  <a:lnTo>
                    <a:pt x="110" y="528"/>
                  </a:lnTo>
                  <a:lnTo>
                    <a:pt x="115" y="528"/>
                  </a:lnTo>
                  <a:lnTo>
                    <a:pt x="119" y="533"/>
                  </a:lnTo>
                  <a:lnTo>
                    <a:pt x="128" y="533"/>
                  </a:lnTo>
                  <a:lnTo>
                    <a:pt x="133" y="537"/>
                  </a:lnTo>
                  <a:lnTo>
                    <a:pt x="142" y="537"/>
                  </a:lnTo>
                  <a:lnTo>
                    <a:pt x="147" y="542"/>
                  </a:lnTo>
                  <a:lnTo>
                    <a:pt x="147" y="542"/>
                  </a:lnTo>
                </a:path>
              </a:pathLst>
            </a:custGeom>
            <a:gradFill rotWithShape="0">
              <a:gsLst>
                <a:gs pos="0">
                  <a:srgbClr val="3399FF">
                    <a:gamma/>
                    <a:tint val="46667"/>
                    <a:invGamma/>
                  </a:srgbClr>
                </a:gs>
                <a:gs pos="100000">
                  <a:srgbClr val="3399FF"/>
                </a:gs>
              </a:gsLst>
              <a:path path="rect">
                <a:fillToRect l="50000" t="50000" r="50000" b="50000"/>
              </a:path>
            </a:gradFill>
            <a:ln w="7938">
              <a:solidFill>
                <a:srgbClr val="000000"/>
              </a:solidFill>
              <a:prstDash val="solid"/>
              <a:round/>
              <a:headEnd/>
              <a:tailEnd/>
            </a:ln>
          </p:spPr>
          <p:txBody>
            <a:bodyPr/>
            <a:lstStyle/>
            <a:p>
              <a:pPr>
                <a:defRPr/>
              </a:pPr>
              <a:endParaRPr lang="en-GB"/>
            </a:p>
          </p:txBody>
        </p:sp>
        <p:sp>
          <p:nvSpPr>
            <p:cNvPr id="67589" name="Freeform 1029"/>
            <p:cNvSpPr>
              <a:spLocks/>
            </p:cNvSpPr>
            <p:nvPr/>
          </p:nvSpPr>
          <p:spPr bwMode="auto">
            <a:xfrm>
              <a:off x="3466" y="3783"/>
              <a:ext cx="188" cy="115"/>
            </a:xfrm>
            <a:custGeom>
              <a:avLst/>
              <a:gdLst/>
              <a:ahLst/>
              <a:cxnLst>
                <a:cxn ang="0">
                  <a:pos x="87" y="9"/>
                </a:cxn>
                <a:cxn ang="0">
                  <a:pos x="101" y="5"/>
                </a:cxn>
                <a:cxn ang="0">
                  <a:pos x="115" y="5"/>
                </a:cxn>
                <a:cxn ang="0">
                  <a:pos x="124" y="5"/>
                </a:cxn>
                <a:cxn ang="0">
                  <a:pos x="138" y="5"/>
                </a:cxn>
                <a:cxn ang="0">
                  <a:pos x="147" y="5"/>
                </a:cxn>
                <a:cxn ang="0">
                  <a:pos x="156" y="5"/>
                </a:cxn>
                <a:cxn ang="0">
                  <a:pos x="165" y="9"/>
                </a:cxn>
                <a:cxn ang="0">
                  <a:pos x="175" y="14"/>
                </a:cxn>
                <a:cxn ang="0">
                  <a:pos x="179" y="19"/>
                </a:cxn>
                <a:cxn ang="0">
                  <a:pos x="184" y="23"/>
                </a:cxn>
                <a:cxn ang="0">
                  <a:pos x="188" y="28"/>
                </a:cxn>
                <a:cxn ang="0">
                  <a:pos x="188" y="32"/>
                </a:cxn>
                <a:cxn ang="0">
                  <a:pos x="188" y="37"/>
                </a:cxn>
                <a:cxn ang="0">
                  <a:pos x="188" y="46"/>
                </a:cxn>
                <a:cxn ang="0">
                  <a:pos x="184" y="55"/>
                </a:cxn>
                <a:cxn ang="0">
                  <a:pos x="179" y="60"/>
                </a:cxn>
                <a:cxn ang="0">
                  <a:pos x="175" y="69"/>
                </a:cxn>
                <a:cxn ang="0">
                  <a:pos x="165" y="78"/>
                </a:cxn>
                <a:cxn ang="0">
                  <a:pos x="156" y="83"/>
                </a:cxn>
                <a:cxn ang="0">
                  <a:pos x="147" y="87"/>
                </a:cxn>
                <a:cxn ang="0">
                  <a:pos x="138" y="97"/>
                </a:cxn>
                <a:cxn ang="0">
                  <a:pos x="124" y="101"/>
                </a:cxn>
                <a:cxn ang="0">
                  <a:pos x="110" y="106"/>
                </a:cxn>
                <a:cxn ang="0">
                  <a:pos x="106" y="106"/>
                </a:cxn>
                <a:cxn ang="0">
                  <a:pos x="92" y="110"/>
                </a:cxn>
                <a:cxn ang="0">
                  <a:pos x="78" y="115"/>
                </a:cxn>
                <a:cxn ang="0">
                  <a:pos x="64" y="115"/>
                </a:cxn>
                <a:cxn ang="0">
                  <a:pos x="55" y="115"/>
                </a:cxn>
                <a:cxn ang="0">
                  <a:pos x="41" y="115"/>
                </a:cxn>
                <a:cxn ang="0">
                  <a:pos x="32" y="110"/>
                </a:cxn>
                <a:cxn ang="0">
                  <a:pos x="23" y="110"/>
                </a:cxn>
                <a:cxn ang="0">
                  <a:pos x="18" y="106"/>
                </a:cxn>
                <a:cxn ang="0">
                  <a:pos x="9" y="101"/>
                </a:cxn>
                <a:cxn ang="0">
                  <a:pos x="5" y="97"/>
                </a:cxn>
                <a:cxn ang="0">
                  <a:pos x="5" y="87"/>
                </a:cxn>
                <a:cxn ang="0">
                  <a:pos x="0" y="83"/>
                </a:cxn>
                <a:cxn ang="0">
                  <a:pos x="0" y="78"/>
                </a:cxn>
                <a:cxn ang="0">
                  <a:pos x="5" y="69"/>
                </a:cxn>
                <a:cxn ang="0">
                  <a:pos x="5" y="64"/>
                </a:cxn>
                <a:cxn ang="0">
                  <a:pos x="9" y="55"/>
                </a:cxn>
                <a:cxn ang="0">
                  <a:pos x="18" y="46"/>
                </a:cxn>
                <a:cxn ang="0">
                  <a:pos x="23" y="42"/>
                </a:cxn>
                <a:cxn ang="0">
                  <a:pos x="32" y="32"/>
                </a:cxn>
                <a:cxn ang="0">
                  <a:pos x="46" y="28"/>
                </a:cxn>
                <a:cxn ang="0">
                  <a:pos x="55" y="23"/>
                </a:cxn>
                <a:cxn ang="0">
                  <a:pos x="69" y="14"/>
                </a:cxn>
                <a:cxn ang="0">
                  <a:pos x="78" y="9"/>
                </a:cxn>
              </a:cxnLst>
              <a:rect l="0" t="0" r="r" b="b"/>
              <a:pathLst>
                <a:path w="188" h="115">
                  <a:moveTo>
                    <a:pt x="78" y="9"/>
                  </a:moveTo>
                  <a:lnTo>
                    <a:pt x="87" y="9"/>
                  </a:lnTo>
                  <a:lnTo>
                    <a:pt x="92" y="9"/>
                  </a:lnTo>
                  <a:lnTo>
                    <a:pt x="101" y="5"/>
                  </a:lnTo>
                  <a:lnTo>
                    <a:pt x="106" y="5"/>
                  </a:lnTo>
                  <a:lnTo>
                    <a:pt x="115" y="5"/>
                  </a:lnTo>
                  <a:lnTo>
                    <a:pt x="119" y="5"/>
                  </a:lnTo>
                  <a:lnTo>
                    <a:pt x="124" y="5"/>
                  </a:lnTo>
                  <a:lnTo>
                    <a:pt x="133" y="0"/>
                  </a:lnTo>
                  <a:lnTo>
                    <a:pt x="138" y="5"/>
                  </a:lnTo>
                  <a:lnTo>
                    <a:pt x="142" y="5"/>
                  </a:lnTo>
                  <a:lnTo>
                    <a:pt x="147" y="5"/>
                  </a:lnTo>
                  <a:lnTo>
                    <a:pt x="152" y="5"/>
                  </a:lnTo>
                  <a:lnTo>
                    <a:pt x="156" y="5"/>
                  </a:lnTo>
                  <a:lnTo>
                    <a:pt x="161" y="5"/>
                  </a:lnTo>
                  <a:lnTo>
                    <a:pt x="165" y="9"/>
                  </a:lnTo>
                  <a:lnTo>
                    <a:pt x="170" y="9"/>
                  </a:lnTo>
                  <a:lnTo>
                    <a:pt x="175" y="14"/>
                  </a:lnTo>
                  <a:lnTo>
                    <a:pt x="179" y="14"/>
                  </a:lnTo>
                  <a:lnTo>
                    <a:pt x="179" y="19"/>
                  </a:lnTo>
                  <a:lnTo>
                    <a:pt x="184" y="19"/>
                  </a:lnTo>
                  <a:lnTo>
                    <a:pt x="184" y="23"/>
                  </a:lnTo>
                  <a:lnTo>
                    <a:pt x="188" y="23"/>
                  </a:lnTo>
                  <a:lnTo>
                    <a:pt x="188" y="28"/>
                  </a:lnTo>
                  <a:lnTo>
                    <a:pt x="188" y="28"/>
                  </a:lnTo>
                  <a:lnTo>
                    <a:pt x="188" y="32"/>
                  </a:lnTo>
                  <a:lnTo>
                    <a:pt x="188" y="37"/>
                  </a:lnTo>
                  <a:lnTo>
                    <a:pt x="188" y="37"/>
                  </a:lnTo>
                  <a:lnTo>
                    <a:pt x="188" y="42"/>
                  </a:lnTo>
                  <a:lnTo>
                    <a:pt x="188" y="46"/>
                  </a:lnTo>
                  <a:lnTo>
                    <a:pt x="188" y="51"/>
                  </a:lnTo>
                  <a:lnTo>
                    <a:pt x="184" y="55"/>
                  </a:lnTo>
                  <a:lnTo>
                    <a:pt x="184" y="60"/>
                  </a:lnTo>
                  <a:lnTo>
                    <a:pt x="179" y="60"/>
                  </a:lnTo>
                  <a:lnTo>
                    <a:pt x="179" y="64"/>
                  </a:lnTo>
                  <a:lnTo>
                    <a:pt x="175" y="69"/>
                  </a:lnTo>
                  <a:lnTo>
                    <a:pt x="170" y="74"/>
                  </a:lnTo>
                  <a:lnTo>
                    <a:pt x="165" y="78"/>
                  </a:lnTo>
                  <a:lnTo>
                    <a:pt x="161" y="78"/>
                  </a:lnTo>
                  <a:lnTo>
                    <a:pt x="156" y="83"/>
                  </a:lnTo>
                  <a:lnTo>
                    <a:pt x="152" y="87"/>
                  </a:lnTo>
                  <a:lnTo>
                    <a:pt x="147" y="87"/>
                  </a:lnTo>
                  <a:lnTo>
                    <a:pt x="142" y="92"/>
                  </a:lnTo>
                  <a:lnTo>
                    <a:pt x="138" y="97"/>
                  </a:lnTo>
                  <a:lnTo>
                    <a:pt x="129" y="97"/>
                  </a:lnTo>
                  <a:lnTo>
                    <a:pt x="124" y="101"/>
                  </a:lnTo>
                  <a:lnTo>
                    <a:pt x="119" y="101"/>
                  </a:lnTo>
                  <a:lnTo>
                    <a:pt x="110" y="106"/>
                  </a:lnTo>
                  <a:lnTo>
                    <a:pt x="110" y="106"/>
                  </a:lnTo>
                  <a:lnTo>
                    <a:pt x="106" y="106"/>
                  </a:lnTo>
                  <a:lnTo>
                    <a:pt x="96" y="110"/>
                  </a:lnTo>
                  <a:lnTo>
                    <a:pt x="92" y="110"/>
                  </a:lnTo>
                  <a:lnTo>
                    <a:pt x="83" y="110"/>
                  </a:lnTo>
                  <a:lnTo>
                    <a:pt x="78" y="115"/>
                  </a:lnTo>
                  <a:lnTo>
                    <a:pt x="74" y="115"/>
                  </a:lnTo>
                  <a:lnTo>
                    <a:pt x="64" y="115"/>
                  </a:lnTo>
                  <a:lnTo>
                    <a:pt x="60" y="115"/>
                  </a:lnTo>
                  <a:lnTo>
                    <a:pt x="55" y="115"/>
                  </a:lnTo>
                  <a:lnTo>
                    <a:pt x="51" y="115"/>
                  </a:lnTo>
                  <a:lnTo>
                    <a:pt x="41" y="115"/>
                  </a:lnTo>
                  <a:lnTo>
                    <a:pt x="37" y="110"/>
                  </a:lnTo>
                  <a:lnTo>
                    <a:pt x="32" y="110"/>
                  </a:lnTo>
                  <a:lnTo>
                    <a:pt x="28" y="110"/>
                  </a:lnTo>
                  <a:lnTo>
                    <a:pt x="23" y="110"/>
                  </a:lnTo>
                  <a:lnTo>
                    <a:pt x="18" y="106"/>
                  </a:lnTo>
                  <a:lnTo>
                    <a:pt x="18" y="106"/>
                  </a:lnTo>
                  <a:lnTo>
                    <a:pt x="14" y="101"/>
                  </a:lnTo>
                  <a:lnTo>
                    <a:pt x="9" y="101"/>
                  </a:lnTo>
                  <a:lnTo>
                    <a:pt x="9" y="97"/>
                  </a:lnTo>
                  <a:lnTo>
                    <a:pt x="5" y="97"/>
                  </a:lnTo>
                  <a:lnTo>
                    <a:pt x="5" y="92"/>
                  </a:lnTo>
                  <a:lnTo>
                    <a:pt x="5" y="87"/>
                  </a:lnTo>
                  <a:lnTo>
                    <a:pt x="5" y="87"/>
                  </a:lnTo>
                  <a:lnTo>
                    <a:pt x="0" y="83"/>
                  </a:lnTo>
                  <a:lnTo>
                    <a:pt x="0" y="83"/>
                  </a:lnTo>
                  <a:lnTo>
                    <a:pt x="0" y="78"/>
                  </a:lnTo>
                  <a:lnTo>
                    <a:pt x="0" y="74"/>
                  </a:lnTo>
                  <a:lnTo>
                    <a:pt x="5" y="69"/>
                  </a:lnTo>
                  <a:lnTo>
                    <a:pt x="5" y="64"/>
                  </a:lnTo>
                  <a:lnTo>
                    <a:pt x="5" y="64"/>
                  </a:lnTo>
                  <a:lnTo>
                    <a:pt x="9" y="60"/>
                  </a:lnTo>
                  <a:lnTo>
                    <a:pt x="9" y="55"/>
                  </a:lnTo>
                  <a:lnTo>
                    <a:pt x="14" y="51"/>
                  </a:lnTo>
                  <a:lnTo>
                    <a:pt x="18" y="46"/>
                  </a:lnTo>
                  <a:lnTo>
                    <a:pt x="23" y="46"/>
                  </a:lnTo>
                  <a:lnTo>
                    <a:pt x="23" y="42"/>
                  </a:lnTo>
                  <a:lnTo>
                    <a:pt x="28" y="37"/>
                  </a:lnTo>
                  <a:lnTo>
                    <a:pt x="32" y="32"/>
                  </a:lnTo>
                  <a:lnTo>
                    <a:pt x="37" y="32"/>
                  </a:lnTo>
                  <a:lnTo>
                    <a:pt x="46" y="28"/>
                  </a:lnTo>
                  <a:lnTo>
                    <a:pt x="51" y="23"/>
                  </a:lnTo>
                  <a:lnTo>
                    <a:pt x="55" y="23"/>
                  </a:lnTo>
                  <a:lnTo>
                    <a:pt x="60" y="19"/>
                  </a:lnTo>
                  <a:lnTo>
                    <a:pt x="69" y="14"/>
                  </a:lnTo>
                  <a:lnTo>
                    <a:pt x="74" y="14"/>
                  </a:lnTo>
                  <a:lnTo>
                    <a:pt x="78" y="9"/>
                  </a:lnTo>
                  <a:lnTo>
                    <a:pt x="78" y="9"/>
                  </a:lnTo>
                </a:path>
              </a:pathLst>
            </a:custGeom>
            <a:gradFill rotWithShape="0">
              <a:gsLst>
                <a:gs pos="0">
                  <a:srgbClr val="333399">
                    <a:gamma/>
                    <a:tint val="66667"/>
                    <a:invGamma/>
                  </a:srgbClr>
                </a:gs>
                <a:gs pos="100000">
                  <a:srgbClr val="333399"/>
                </a:gs>
              </a:gsLst>
              <a:path path="rect">
                <a:fillToRect l="50000" t="50000" r="50000" b="50000"/>
              </a:path>
            </a:gradFill>
            <a:ln w="7938">
              <a:solidFill>
                <a:srgbClr val="000000"/>
              </a:solidFill>
              <a:prstDash val="solid"/>
              <a:round/>
              <a:headEnd/>
              <a:tailEnd/>
            </a:ln>
          </p:spPr>
          <p:txBody>
            <a:bodyPr/>
            <a:lstStyle/>
            <a:p>
              <a:pPr>
                <a:defRPr/>
              </a:pPr>
              <a:endParaRPr lang="en-GB"/>
            </a:p>
          </p:txBody>
        </p:sp>
      </p:grpSp>
      <p:grpSp>
        <p:nvGrpSpPr>
          <p:cNvPr id="36868" name="Group 1030"/>
          <p:cNvGrpSpPr>
            <a:grpSpLocks/>
          </p:cNvGrpSpPr>
          <p:nvPr/>
        </p:nvGrpSpPr>
        <p:grpSpPr bwMode="auto">
          <a:xfrm rot="-229678">
            <a:off x="7788275" y="1225550"/>
            <a:ext cx="63500" cy="176213"/>
            <a:chOff x="5151" y="605"/>
            <a:chExt cx="234" cy="234"/>
          </a:xfrm>
        </p:grpSpPr>
        <p:sp>
          <p:nvSpPr>
            <p:cNvPr id="67591" name="Rectangle 1031"/>
            <p:cNvSpPr>
              <a:spLocks noChangeArrowheads="1"/>
            </p:cNvSpPr>
            <p:nvPr/>
          </p:nvSpPr>
          <p:spPr bwMode="auto">
            <a:xfrm>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67592" name="Rectangle 1032"/>
            <p:cNvSpPr>
              <a:spLocks noChangeArrowheads="1"/>
            </p:cNvSpPr>
            <p:nvPr/>
          </p:nvSpPr>
          <p:spPr bwMode="auto">
            <a:xfrm rot="-271686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67593" name="Rectangle 1033"/>
            <p:cNvSpPr>
              <a:spLocks noChangeArrowheads="1"/>
            </p:cNvSpPr>
            <p:nvPr/>
          </p:nvSpPr>
          <p:spPr bwMode="auto">
            <a:xfrm rot="-98503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grpSp>
      <p:sp>
        <p:nvSpPr>
          <p:cNvPr id="67594" name="Text Box 1034"/>
          <p:cNvSpPr txBox="1">
            <a:spLocks noChangeArrowheads="1"/>
          </p:cNvSpPr>
          <p:nvPr/>
        </p:nvSpPr>
        <p:spPr bwMode="auto">
          <a:xfrm>
            <a:off x="6435725" y="2138363"/>
            <a:ext cx="1001713" cy="549275"/>
          </a:xfrm>
          <a:prstGeom prst="rect">
            <a:avLst/>
          </a:prstGeom>
          <a:noFill/>
          <a:ln w="9525">
            <a:noFill/>
            <a:miter lim="800000"/>
            <a:headEnd/>
            <a:tailEnd/>
          </a:ln>
          <a:effectLst/>
        </p:spPr>
        <p:txBody>
          <a:bodyPr wrap="none" lIns="0" tIns="0" rIns="0" bIns="0" anchor="ctr" anchorCtr="1">
            <a:spAutoFit/>
          </a:bodyPr>
          <a:lstStyle/>
          <a:p>
            <a:pPr algn="r">
              <a:defRPr/>
            </a:pPr>
            <a:r>
              <a:rPr lang="en-US" sz="1800" b="1">
                <a:solidFill>
                  <a:srgbClr val="000000"/>
                </a:solidFill>
                <a:latin typeface="Arial Rounded MT Bold" pitchFamily="34" charset="0"/>
              </a:rPr>
              <a:t>dendritic</a:t>
            </a:r>
          </a:p>
          <a:p>
            <a:pPr algn="r">
              <a:defRPr/>
            </a:pPr>
            <a:r>
              <a:rPr lang="en-US" sz="1800" b="1">
                <a:solidFill>
                  <a:srgbClr val="000000"/>
                </a:solidFill>
                <a:latin typeface="Arial Rounded MT Bold" pitchFamily="34" charset="0"/>
              </a:rPr>
              <a:t>cell</a:t>
            </a:r>
            <a:endParaRPr lang="en-US" sz="1800">
              <a:solidFill>
                <a:srgbClr val="000000"/>
              </a:solidFill>
            </a:endParaRPr>
          </a:p>
        </p:txBody>
      </p:sp>
      <p:sp>
        <p:nvSpPr>
          <p:cNvPr id="67595" name="Text Box 1035"/>
          <p:cNvSpPr txBox="1">
            <a:spLocks noChangeArrowheads="1"/>
          </p:cNvSpPr>
          <p:nvPr/>
        </p:nvSpPr>
        <p:spPr bwMode="auto">
          <a:xfrm>
            <a:off x="7643813" y="660400"/>
            <a:ext cx="1311275" cy="609600"/>
          </a:xfrm>
          <a:prstGeom prst="rect">
            <a:avLst/>
          </a:prstGeom>
          <a:noFill/>
          <a:ln w="9525">
            <a:noFill/>
            <a:miter lim="800000"/>
            <a:headEnd/>
            <a:tailEnd/>
          </a:ln>
          <a:effectLst/>
        </p:spPr>
        <p:txBody>
          <a:bodyPr wrap="none" lIns="0" tIns="0" rIns="0" bIns="0" anchor="ctr" anchorCtr="1">
            <a:spAutoFit/>
          </a:bodyPr>
          <a:lstStyle/>
          <a:p>
            <a:pPr algn="ctr">
              <a:defRPr/>
            </a:pPr>
            <a:r>
              <a:rPr lang="en-US" sz="2000" b="1">
                <a:solidFill>
                  <a:srgbClr val="000000"/>
                </a:solidFill>
                <a:latin typeface="Arial Rounded MT Bold" pitchFamily="34" charset="0"/>
              </a:rPr>
              <a:t>processed</a:t>
            </a:r>
          </a:p>
          <a:p>
            <a:pPr algn="ctr">
              <a:defRPr/>
            </a:pPr>
            <a:r>
              <a:rPr lang="en-US" sz="2000" b="1">
                <a:solidFill>
                  <a:srgbClr val="000000"/>
                </a:solidFill>
                <a:latin typeface="Arial Rounded MT Bold" pitchFamily="34" charset="0"/>
              </a:rPr>
              <a:t>allergen</a:t>
            </a:r>
            <a:endParaRPr lang="en-US" sz="2000">
              <a:solidFill>
                <a:srgbClr val="000000"/>
              </a:solidFill>
            </a:endParaRPr>
          </a:p>
        </p:txBody>
      </p:sp>
      <p:sp>
        <p:nvSpPr>
          <p:cNvPr id="67596" name="Text Box 1036"/>
          <p:cNvSpPr txBox="1">
            <a:spLocks noChangeArrowheads="1"/>
          </p:cNvSpPr>
          <p:nvPr/>
        </p:nvSpPr>
        <p:spPr bwMode="auto">
          <a:xfrm>
            <a:off x="6122988" y="1522413"/>
            <a:ext cx="649287" cy="609600"/>
          </a:xfrm>
          <a:prstGeom prst="rect">
            <a:avLst/>
          </a:prstGeom>
          <a:noFill/>
          <a:ln w="9525">
            <a:noFill/>
            <a:miter lim="800000"/>
            <a:headEnd/>
            <a:tailEnd/>
          </a:ln>
          <a:effectLst/>
        </p:spPr>
        <p:txBody>
          <a:bodyPr wrap="none" lIns="0" tIns="0" rIns="0" bIns="0" anchor="ctr" anchorCtr="1">
            <a:spAutoFit/>
          </a:bodyPr>
          <a:lstStyle/>
          <a:p>
            <a:pPr algn="ctr">
              <a:defRPr/>
            </a:pPr>
            <a:r>
              <a:rPr lang="en-US" sz="2000" b="1">
                <a:solidFill>
                  <a:srgbClr val="000000"/>
                </a:solidFill>
              </a:rPr>
              <a:t>naïve</a:t>
            </a:r>
          </a:p>
          <a:p>
            <a:pPr algn="ctr">
              <a:defRPr/>
            </a:pPr>
            <a:r>
              <a:rPr lang="en-US" sz="2000" b="1">
                <a:solidFill>
                  <a:srgbClr val="000000"/>
                </a:solidFill>
              </a:rPr>
              <a:t>T cell</a:t>
            </a:r>
          </a:p>
        </p:txBody>
      </p:sp>
      <p:sp>
        <p:nvSpPr>
          <p:cNvPr id="67597" name="Line 1037"/>
          <p:cNvSpPr>
            <a:spLocks noChangeShapeType="1"/>
          </p:cNvSpPr>
          <p:nvPr/>
        </p:nvSpPr>
        <p:spPr bwMode="auto">
          <a:xfrm flipH="1">
            <a:off x="6977063" y="1079500"/>
            <a:ext cx="574675" cy="0"/>
          </a:xfrm>
          <a:prstGeom prst="line">
            <a:avLst/>
          </a:prstGeom>
          <a:noFill/>
          <a:ln w="57150">
            <a:solidFill>
              <a:schemeClr val="bg1"/>
            </a:solidFill>
            <a:round/>
            <a:headEnd/>
            <a:tailEnd type="triangle" w="med" len="med"/>
          </a:ln>
          <a:effectLst/>
        </p:spPr>
        <p:txBody>
          <a:bodyPr wrap="none" anchor="ctr"/>
          <a:lstStyle/>
          <a:p>
            <a:pPr>
              <a:defRPr/>
            </a:pPr>
            <a:endParaRPr lang="en-GB"/>
          </a:p>
        </p:txBody>
      </p:sp>
      <p:sp>
        <p:nvSpPr>
          <p:cNvPr id="67598" name="Arc 1038"/>
          <p:cNvSpPr>
            <a:spLocks/>
          </p:cNvSpPr>
          <p:nvPr/>
        </p:nvSpPr>
        <p:spPr bwMode="auto">
          <a:xfrm rot="21107108" flipH="1">
            <a:off x="5005388" y="1109663"/>
            <a:ext cx="984250" cy="674687"/>
          </a:xfrm>
          <a:custGeom>
            <a:avLst/>
            <a:gdLst>
              <a:gd name="G0" fmla="+- 8399 0 0"/>
              <a:gd name="G1" fmla="+- 21600 0 0"/>
              <a:gd name="G2" fmla="+- 21600 0 0"/>
              <a:gd name="T0" fmla="*/ 0 w 22303"/>
              <a:gd name="T1" fmla="*/ 1700 h 21600"/>
              <a:gd name="T2" fmla="*/ 22303 w 22303"/>
              <a:gd name="T3" fmla="*/ 5070 h 21600"/>
              <a:gd name="T4" fmla="*/ 8399 w 22303"/>
              <a:gd name="T5" fmla="*/ 21600 h 21600"/>
            </a:gdLst>
            <a:ahLst/>
            <a:cxnLst>
              <a:cxn ang="0">
                <a:pos x="T0" y="T1"/>
              </a:cxn>
              <a:cxn ang="0">
                <a:pos x="T2" y="T3"/>
              </a:cxn>
              <a:cxn ang="0">
                <a:pos x="T4" y="T5"/>
              </a:cxn>
            </a:cxnLst>
            <a:rect l="0" t="0" r="r" b="b"/>
            <a:pathLst>
              <a:path w="22303" h="21600" fill="none" extrusionOk="0">
                <a:moveTo>
                  <a:pt x="-1" y="1699"/>
                </a:moveTo>
                <a:cubicBezTo>
                  <a:pt x="2658" y="577"/>
                  <a:pt x="5513" y="-1"/>
                  <a:pt x="8399" y="0"/>
                </a:cubicBezTo>
                <a:cubicBezTo>
                  <a:pt x="13486" y="0"/>
                  <a:pt x="18409" y="1795"/>
                  <a:pt x="22302" y="5070"/>
                </a:cubicBezTo>
              </a:path>
              <a:path w="22303" h="21600" stroke="0" extrusionOk="0">
                <a:moveTo>
                  <a:pt x="-1" y="1699"/>
                </a:moveTo>
                <a:cubicBezTo>
                  <a:pt x="2658" y="577"/>
                  <a:pt x="5513" y="-1"/>
                  <a:pt x="8399" y="0"/>
                </a:cubicBezTo>
                <a:cubicBezTo>
                  <a:pt x="13486" y="0"/>
                  <a:pt x="18409" y="1795"/>
                  <a:pt x="22302" y="5070"/>
                </a:cubicBezTo>
                <a:lnTo>
                  <a:pt x="8399" y="21600"/>
                </a:lnTo>
                <a:close/>
              </a:path>
            </a:pathLst>
          </a:custGeom>
          <a:noFill/>
          <a:ln w="76200">
            <a:solidFill>
              <a:srgbClr val="0000FF"/>
            </a:solidFill>
            <a:round/>
            <a:headEnd/>
            <a:tailEnd type="triangle" w="med" len="med"/>
          </a:ln>
          <a:effectLst/>
        </p:spPr>
        <p:txBody>
          <a:bodyPr wrap="none" anchor="ctr"/>
          <a:lstStyle/>
          <a:p>
            <a:pPr>
              <a:defRPr/>
            </a:pPr>
            <a:endParaRPr lang="en-GB"/>
          </a:p>
        </p:txBody>
      </p:sp>
      <p:sp>
        <p:nvSpPr>
          <p:cNvPr id="67599" name="Arc 1039"/>
          <p:cNvSpPr>
            <a:spLocks/>
          </p:cNvSpPr>
          <p:nvPr/>
        </p:nvSpPr>
        <p:spPr bwMode="auto">
          <a:xfrm rot="20277403" flipH="1">
            <a:off x="3360738" y="573088"/>
            <a:ext cx="2570162" cy="1593850"/>
          </a:xfrm>
          <a:custGeom>
            <a:avLst/>
            <a:gdLst>
              <a:gd name="G0" fmla="+- 20209 0 0"/>
              <a:gd name="G1" fmla="+- 21600 0 0"/>
              <a:gd name="G2" fmla="+- 21600 0 0"/>
              <a:gd name="T0" fmla="*/ 0 w 30014"/>
              <a:gd name="T1" fmla="*/ 13975 h 21600"/>
              <a:gd name="T2" fmla="*/ 30014 w 30014"/>
              <a:gd name="T3" fmla="*/ 2354 h 21600"/>
              <a:gd name="T4" fmla="*/ 20209 w 30014"/>
              <a:gd name="T5" fmla="*/ 21600 h 21600"/>
            </a:gdLst>
            <a:ahLst/>
            <a:cxnLst>
              <a:cxn ang="0">
                <a:pos x="T0" y="T1"/>
              </a:cxn>
              <a:cxn ang="0">
                <a:pos x="T2" y="T3"/>
              </a:cxn>
              <a:cxn ang="0">
                <a:pos x="T4" y="T5"/>
              </a:cxn>
            </a:cxnLst>
            <a:rect l="0" t="0" r="r" b="b"/>
            <a:pathLst>
              <a:path w="30014" h="21600" fill="none" extrusionOk="0">
                <a:moveTo>
                  <a:pt x="-1" y="13974"/>
                </a:moveTo>
                <a:cubicBezTo>
                  <a:pt x="3172" y="5565"/>
                  <a:pt x="11221" y="-1"/>
                  <a:pt x="20209" y="0"/>
                </a:cubicBezTo>
                <a:cubicBezTo>
                  <a:pt x="23617" y="0"/>
                  <a:pt x="26977" y="806"/>
                  <a:pt x="30014" y="2353"/>
                </a:cubicBezTo>
              </a:path>
              <a:path w="30014" h="21600" stroke="0" extrusionOk="0">
                <a:moveTo>
                  <a:pt x="-1" y="13974"/>
                </a:moveTo>
                <a:cubicBezTo>
                  <a:pt x="3172" y="5565"/>
                  <a:pt x="11221" y="-1"/>
                  <a:pt x="20209" y="0"/>
                </a:cubicBezTo>
                <a:cubicBezTo>
                  <a:pt x="23617" y="0"/>
                  <a:pt x="26977" y="806"/>
                  <a:pt x="30014" y="2353"/>
                </a:cubicBezTo>
                <a:lnTo>
                  <a:pt x="20209" y="21600"/>
                </a:lnTo>
                <a:close/>
              </a:path>
            </a:pathLst>
          </a:custGeom>
          <a:noFill/>
          <a:ln w="76200">
            <a:solidFill>
              <a:srgbClr val="0000FF"/>
            </a:solidFill>
            <a:prstDash val="solid"/>
            <a:round/>
            <a:headEnd/>
            <a:tailEnd type="triangle" w="med" len="med"/>
          </a:ln>
          <a:effectLst/>
        </p:spPr>
        <p:txBody>
          <a:bodyPr wrap="none" anchor="ctr"/>
          <a:lstStyle/>
          <a:p>
            <a:pPr>
              <a:defRPr/>
            </a:pPr>
            <a:endParaRPr lang="en-GB"/>
          </a:p>
        </p:txBody>
      </p:sp>
      <p:sp>
        <p:nvSpPr>
          <p:cNvPr id="67600" name="Oval 1040"/>
          <p:cNvSpPr>
            <a:spLocks noChangeAspect="1" noChangeArrowheads="1"/>
          </p:cNvSpPr>
          <p:nvPr/>
        </p:nvSpPr>
        <p:spPr bwMode="auto">
          <a:xfrm>
            <a:off x="6015038" y="723900"/>
            <a:ext cx="860425" cy="831850"/>
          </a:xfrm>
          <a:prstGeom prst="ellipse">
            <a:avLst/>
          </a:prstGeom>
          <a:gradFill rotWithShape="0">
            <a:gsLst>
              <a:gs pos="0">
                <a:srgbClr val="6600CC"/>
              </a:gs>
              <a:gs pos="100000">
                <a:srgbClr val="6600CC">
                  <a:gamma/>
                  <a:tint val="37647"/>
                  <a:invGamma/>
                </a:srgbClr>
              </a:gs>
            </a:gsLst>
            <a:lin ang="2700000" scaled="1"/>
          </a:gradFill>
          <a:ln w="19050">
            <a:solidFill>
              <a:srgbClr val="000000"/>
            </a:solidFill>
            <a:round/>
            <a:headEnd/>
            <a:tailEnd/>
          </a:ln>
          <a:effectLst/>
        </p:spPr>
        <p:txBody>
          <a:bodyPr wrap="none" anchor="ctr"/>
          <a:lstStyle/>
          <a:p>
            <a:pPr>
              <a:defRPr/>
            </a:pPr>
            <a:endParaRPr lang="en-GB"/>
          </a:p>
        </p:txBody>
      </p:sp>
      <p:sp>
        <p:nvSpPr>
          <p:cNvPr id="67601" name="Oval 1041"/>
          <p:cNvSpPr>
            <a:spLocks noChangeAspect="1" noChangeArrowheads="1"/>
          </p:cNvSpPr>
          <p:nvPr/>
        </p:nvSpPr>
        <p:spPr bwMode="auto">
          <a:xfrm>
            <a:off x="6053138" y="746125"/>
            <a:ext cx="763587" cy="711200"/>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7602" name="Text Box 1042"/>
          <p:cNvSpPr txBox="1">
            <a:spLocks noChangeArrowheads="1"/>
          </p:cNvSpPr>
          <p:nvPr/>
        </p:nvSpPr>
        <p:spPr bwMode="auto">
          <a:xfrm>
            <a:off x="6029325" y="903288"/>
            <a:ext cx="790575" cy="396875"/>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CD4</a:t>
            </a:r>
            <a:r>
              <a:rPr lang="en-US" sz="2000" b="1" baseline="30000">
                <a:solidFill>
                  <a:schemeClr val="hlink"/>
                </a:solidFill>
              </a:rPr>
              <a:t>+</a:t>
            </a:r>
            <a:endParaRPr lang="en-US" sz="2000" b="1">
              <a:solidFill>
                <a:srgbClr val="000000"/>
              </a:solidFill>
            </a:endParaRPr>
          </a:p>
        </p:txBody>
      </p:sp>
      <p:sp>
        <p:nvSpPr>
          <p:cNvPr id="67603" name="Text Box 1043"/>
          <p:cNvSpPr txBox="1">
            <a:spLocks noChangeArrowheads="1"/>
          </p:cNvSpPr>
          <p:nvPr/>
        </p:nvSpPr>
        <p:spPr bwMode="auto">
          <a:xfrm>
            <a:off x="4772025" y="4710113"/>
            <a:ext cx="874713" cy="609600"/>
          </a:xfrm>
          <a:prstGeom prst="rect">
            <a:avLst/>
          </a:prstGeom>
          <a:noFill/>
          <a:ln w="9525">
            <a:noFill/>
            <a:miter lim="800000"/>
            <a:headEnd/>
            <a:tailEnd/>
          </a:ln>
          <a:effectLst/>
        </p:spPr>
        <p:txBody>
          <a:bodyPr wrap="none" lIns="0" tIns="0" rIns="0" bIns="0" anchor="ctr" anchorCtr="1">
            <a:spAutoFit/>
          </a:bodyPr>
          <a:lstStyle/>
          <a:p>
            <a:pPr>
              <a:defRPr/>
            </a:pPr>
            <a:r>
              <a:rPr lang="en-US" sz="2000" b="1">
                <a:solidFill>
                  <a:srgbClr val="000000"/>
                </a:solidFill>
              </a:rPr>
              <a:t>plasma</a:t>
            </a:r>
          </a:p>
          <a:p>
            <a:pPr>
              <a:defRPr/>
            </a:pPr>
            <a:r>
              <a:rPr lang="en-US" sz="2000" b="1">
                <a:solidFill>
                  <a:srgbClr val="000000"/>
                </a:solidFill>
              </a:rPr>
              <a:t>cells</a:t>
            </a:r>
          </a:p>
        </p:txBody>
      </p:sp>
      <p:sp>
        <p:nvSpPr>
          <p:cNvPr id="67604" name="Line 1044"/>
          <p:cNvSpPr>
            <a:spLocks noChangeShapeType="1"/>
          </p:cNvSpPr>
          <p:nvPr/>
        </p:nvSpPr>
        <p:spPr bwMode="auto">
          <a:xfrm>
            <a:off x="3287713" y="2447925"/>
            <a:ext cx="1403350" cy="958850"/>
          </a:xfrm>
          <a:prstGeom prst="line">
            <a:avLst/>
          </a:prstGeom>
          <a:noFill/>
          <a:ln w="76200">
            <a:solidFill>
              <a:srgbClr val="0000FF"/>
            </a:solidFill>
            <a:round/>
            <a:headEnd/>
            <a:tailEnd type="triangle" w="med" len="med"/>
          </a:ln>
          <a:effectLst/>
        </p:spPr>
        <p:txBody>
          <a:bodyPr wrap="none" anchor="ctr"/>
          <a:lstStyle/>
          <a:p>
            <a:pPr>
              <a:defRPr/>
            </a:pPr>
            <a:endParaRPr lang="en-GB"/>
          </a:p>
        </p:txBody>
      </p:sp>
      <p:sp>
        <p:nvSpPr>
          <p:cNvPr id="67605" name="Text Box 1045"/>
          <p:cNvSpPr txBox="1">
            <a:spLocks noChangeArrowheads="1"/>
          </p:cNvSpPr>
          <p:nvPr/>
        </p:nvSpPr>
        <p:spPr bwMode="auto">
          <a:xfrm>
            <a:off x="2989263" y="2789238"/>
            <a:ext cx="846137" cy="701675"/>
          </a:xfrm>
          <a:prstGeom prst="rect">
            <a:avLst/>
          </a:prstGeom>
          <a:noFill/>
          <a:ln w="9525">
            <a:noFill/>
            <a:miter lim="800000"/>
            <a:headEnd/>
            <a:tailEnd/>
          </a:ln>
          <a:effectLst/>
        </p:spPr>
        <p:txBody>
          <a:bodyPr wrap="none" anchor="ctr">
            <a:spAutoFit/>
          </a:bodyPr>
          <a:lstStyle/>
          <a:p>
            <a:pPr>
              <a:defRPr/>
            </a:pPr>
            <a:r>
              <a:rPr lang="en-US" sz="2000" b="1">
                <a:solidFill>
                  <a:srgbClr val="000000"/>
                </a:solidFill>
              </a:rPr>
              <a:t>IL-4</a:t>
            </a:r>
          </a:p>
          <a:p>
            <a:pPr>
              <a:defRPr/>
            </a:pPr>
            <a:r>
              <a:rPr lang="en-US" sz="2000" b="1">
                <a:solidFill>
                  <a:srgbClr val="000000"/>
                </a:solidFill>
              </a:rPr>
              <a:t> IL-13</a:t>
            </a:r>
          </a:p>
        </p:txBody>
      </p:sp>
      <p:grpSp>
        <p:nvGrpSpPr>
          <p:cNvPr id="36881" name="Group 1046"/>
          <p:cNvGrpSpPr>
            <a:grpSpLocks/>
          </p:cNvGrpSpPr>
          <p:nvPr/>
        </p:nvGrpSpPr>
        <p:grpSpPr bwMode="auto">
          <a:xfrm>
            <a:off x="4308475" y="1257300"/>
            <a:ext cx="858838" cy="831850"/>
            <a:chOff x="2532" y="804"/>
            <a:chExt cx="609" cy="524"/>
          </a:xfrm>
        </p:grpSpPr>
        <p:sp>
          <p:nvSpPr>
            <p:cNvPr id="67607" name="Oval 1047"/>
            <p:cNvSpPr>
              <a:spLocks noChangeAspect="1" noChangeArrowheads="1"/>
            </p:cNvSpPr>
            <p:nvPr/>
          </p:nvSpPr>
          <p:spPr bwMode="auto">
            <a:xfrm>
              <a:off x="2532" y="804"/>
              <a:ext cx="609" cy="524"/>
            </a:xfrm>
            <a:prstGeom prst="ellipse">
              <a:avLst/>
            </a:prstGeom>
            <a:gradFill rotWithShape="0">
              <a:gsLst>
                <a:gs pos="0">
                  <a:srgbClr val="9999FF">
                    <a:gamma/>
                    <a:shade val="46275"/>
                    <a:invGamma/>
                  </a:srgbClr>
                </a:gs>
                <a:gs pos="100000">
                  <a:srgbClr val="9999FF"/>
                </a:gs>
              </a:gsLst>
              <a:lin ang="2700000" scaled="1"/>
            </a:gradFill>
            <a:ln w="19050">
              <a:solidFill>
                <a:srgbClr val="000000"/>
              </a:solidFill>
              <a:round/>
              <a:headEnd/>
              <a:tailEnd/>
            </a:ln>
            <a:effectLst/>
          </p:spPr>
          <p:txBody>
            <a:bodyPr wrap="none" anchor="ctr"/>
            <a:lstStyle/>
            <a:p>
              <a:pPr>
                <a:defRPr/>
              </a:pPr>
              <a:endParaRPr lang="en-GB"/>
            </a:p>
          </p:txBody>
        </p:sp>
        <p:sp>
          <p:nvSpPr>
            <p:cNvPr id="67608" name="Oval 1048"/>
            <p:cNvSpPr>
              <a:spLocks noChangeAspect="1" noChangeArrowheads="1"/>
            </p:cNvSpPr>
            <p:nvPr/>
          </p:nvSpPr>
          <p:spPr bwMode="auto">
            <a:xfrm>
              <a:off x="2562" y="818"/>
              <a:ext cx="538" cy="448"/>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7609" name="Text Box 1049"/>
            <p:cNvSpPr txBox="1">
              <a:spLocks noChangeArrowheads="1"/>
            </p:cNvSpPr>
            <p:nvPr/>
          </p:nvSpPr>
          <p:spPr bwMode="auto">
            <a:xfrm>
              <a:off x="2574" y="917"/>
              <a:ext cx="52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Treg</a:t>
              </a:r>
              <a:endParaRPr lang="en-US" sz="2000" b="1">
                <a:solidFill>
                  <a:srgbClr val="000000"/>
                </a:solidFill>
              </a:endParaRPr>
            </a:p>
          </p:txBody>
        </p:sp>
      </p:grpSp>
      <p:sp>
        <p:nvSpPr>
          <p:cNvPr id="67610" name="Line 1050"/>
          <p:cNvSpPr>
            <a:spLocks noChangeShapeType="1"/>
          </p:cNvSpPr>
          <p:nvPr/>
        </p:nvSpPr>
        <p:spPr bwMode="auto">
          <a:xfrm flipH="1" flipV="1">
            <a:off x="3736975" y="2319338"/>
            <a:ext cx="1296988" cy="11112"/>
          </a:xfrm>
          <a:prstGeom prst="line">
            <a:avLst/>
          </a:prstGeom>
          <a:noFill/>
          <a:ln w="76200">
            <a:solidFill>
              <a:srgbClr val="0000FF"/>
            </a:solidFill>
            <a:round/>
            <a:headEnd/>
            <a:tailEnd type="triangle" w="med" len="med"/>
          </a:ln>
          <a:effectLst/>
        </p:spPr>
        <p:txBody>
          <a:bodyPr wrap="none" anchor="ctr"/>
          <a:lstStyle/>
          <a:p>
            <a:pPr>
              <a:defRPr/>
            </a:pPr>
            <a:endParaRPr lang="en-GB"/>
          </a:p>
        </p:txBody>
      </p:sp>
      <p:grpSp>
        <p:nvGrpSpPr>
          <p:cNvPr id="36883" name="Group 1051"/>
          <p:cNvGrpSpPr>
            <a:grpSpLocks/>
          </p:cNvGrpSpPr>
          <p:nvPr/>
        </p:nvGrpSpPr>
        <p:grpSpPr bwMode="auto">
          <a:xfrm>
            <a:off x="5046663" y="1909763"/>
            <a:ext cx="895350" cy="866775"/>
            <a:chOff x="1956" y="1106"/>
            <a:chExt cx="635" cy="546"/>
          </a:xfrm>
        </p:grpSpPr>
        <p:sp>
          <p:nvSpPr>
            <p:cNvPr id="67612" name="Oval 1052"/>
            <p:cNvSpPr>
              <a:spLocks noChangeAspect="1" noChangeArrowheads="1"/>
            </p:cNvSpPr>
            <p:nvPr/>
          </p:nvSpPr>
          <p:spPr bwMode="auto">
            <a:xfrm>
              <a:off x="1956" y="1106"/>
              <a:ext cx="635" cy="546"/>
            </a:xfrm>
            <a:prstGeom prst="ellipse">
              <a:avLst/>
            </a:prstGeom>
            <a:gradFill rotWithShape="0">
              <a:gsLst>
                <a:gs pos="0">
                  <a:srgbClr val="99CCFF"/>
                </a:gs>
                <a:gs pos="100000">
                  <a:srgbClr val="99CCFF">
                    <a:gamma/>
                    <a:tint val="64706"/>
                    <a:invGamma/>
                  </a:srgbClr>
                </a:gs>
              </a:gsLst>
              <a:lin ang="2700000" scaled="1"/>
            </a:gradFill>
            <a:ln w="19050">
              <a:solidFill>
                <a:srgbClr val="000000"/>
              </a:solidFill>
              <a:round/>
              <a:headEnd/>
              <a:tailEnd/>
            </a:ln>
            <a:effectLst/>
          </p:spPr>
          <p:txBody>
            <a:bodyPr wrap="none" anchor="ctr"/>
            <a:lstStyle/>
            <a:p>
              <a:pPr>
                <a:defRPr/>
              </a:pPr>
              <a:endParaRPr lang="en-GB"/>
            </a:p>
          </p:txBody>
        </p:sp>
        <p:sp>
          <p:nvSpPr>
            <p:cNvPr id="67613" name="Oval 1053"/>
            <p:cNvSpPr>
              <a:spLocks noChangeAspect="1" noChangeArrowheads="1"/>
            </p:cNvSpPr>
            <p:nvPr/>
          </p:nvSpPr>
          <p:spPr bwMode="auto">
            <a:xfrm>
              <a:off x="1975" y="1120"/>
              <a:ext cx="564" cy="468"/>
            </a:xfrm>
            <a:prstGeom prst="ellipse">
              <a:avLst/>
            </a:prstGeom>
            <a:gradFill rotWithShape="0">
              <a:gsLst>
                <a:gs pos="0">
                  <a:srgbClr val="000099"/>
                </a:gs>
                <a:gs pos="100000">
                  <a:srgbClr val="000099">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7614" name="Text Box 1054"/>
            <p:cNvSpPr txBox="1">
              <a:spLocks noChangeArrowheads="1"/>
            </p:cNvSpPr>
            <p:nvPr/>
          </p:nvSpPr>
          <p:spPr bwMode="auto">
            <a:xfrm>
              <a:off x="2034" y="1228"/>
              <a:ext cx="45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Th1</a:t>
              </a:r>
              <a:endParaRPr lang="en-US" sz="2000" b="1">
                <a:solidFill>
                  <a:srgbClr val="000000"/>
                </a:solidFill>
              </a:endParaRPr>
            </a:p>
          </p:txBody>
        </p:sp>
      </p:grpSp>
      <p:sp>
        <p:nvSpPr>
          <p:cNvPr id="67615" name="Text Box 1055"/>
          <p:cNvSpPr txBox="1">
            <a:spLocks noChangeArrowheads="1"/>
          </p:cNvSpPr>
          <p:nvPr/>
        </p:nvSpPr>
        <p:spPr bwMode="auto">
          <a:xfrm>
            <a:off x="4546600" y="2554288"/>
            <a:ext cx="782638" cy="396875"/>
          </a:xfrm>
          <a:prstGeom prst="rect">
            <a:avLst/>
          </a:prstGeom>
          <a:noFill/>
          <a:ln w="9525">
            <a:noFill/>
            <a:miter lim="800000"/>
            <a:headEnd/>
            <a:tailEnd/>
          </a:ln>
          <a:effectLst/>
        </p:spPr>
        <p:txBody>
          <a:bodyPr wrap="none" anchor="ctr">
            <a:spAutoFit/>
          </a:bodyPr>
          <a:lstStyle/>
          <a:p>
            <a:pPr>
              <a:defRPr/>
            </a:pPr>
            <a:r>
              <a:rPr lang="en-US" sz="2000" b="1">
                <a:solidFill>
                  <a:srgbClr val="000000"/>
                </a:solidFill>
              </a:rPr>
              <a:t>IFN-</a:t>
            </a:r>
            <a:r>
              <a:rPr lang="en-US" sz="2000" b="1">
                <a:solidFill>
                  <a:srgbClr val="000000"/>
                </a:solidFill>
                <a:latin typeface="Symbol" pitchFamily="18" charset="2"/>
              </a:rPr>
              <a:t>g</a:t>
            </a:r>
            <a:endParaRPr lang="en-US" sz="2000" b="1">
              <a:solidFill>
                <a:srgbClr val="000000"/>
              </a:solidFill>
            </a:endParaRPr>
          </a:p>
        </p:txBody>
      </p:sp>
      <p:sp>
        <p:nvSpPr>
          <p:cNvPr id="67620" name="AutoShape 1060"/>
          <p:cNvSpPr>
            <a:spLocks noChangeArrowheads="1"/>
          </p:cNvSpPr>
          <p:nvPr/>
        </p:nvSpPr>
        <p:spPr bwMode="auto">
          <a:xfrm flipH="1">
            <a:off x="4186238" y="2052638"/>
            <a:ext cx="542925" cy="609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noFill/>
            <a:miter lim="800000"/>
            <a:headEnd/>
            <a:tailEnd/>
          </a:ln>
          <a:effectLst/>
        </p:spPr>
        <p:txBody>
          <a:bodyPr wrap="none" anchor="ctr"/>
          <a:lstStyle/>
          <a:p>
            <a:pPr>
              <a:defRPr/>
            </a:pPr>
            <a:endParaRPr lang="en-GB"/>
          </a:p>
        </p:txBody>
      </p:sp>
      <p:sp>
        <p:nvSpPr>
          <p:cNvPr id="67621" name="Arc 1061"/>
          <p:cNvSpPr>
            <a:spLocks/>
          </p:cNvSpPr>
          <p:nvPr/>
        </p:nvSpPr>
        <p:spPr bwMode="auto">
          <a:xfrm flipH="1">
            <a:off x="4183063" y="3695700"/>
            <a:ext cx="642937" cy="1104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0000FF"/>
            </a:solidFill>
            <a:round/>
            <a:headEnd/>
            <a:tailEnd type="triangle" w="med" len="med"/>
          </a:ln>
          <a:effectLst/>
        </p:spPr>
        <p:txBody>
          <a:bodyPr wrap="none" anchor="ctr"/>
          <a:lstStyle/>
          <a:p>
            <a:pPr>
              <a:defRPr/>
            </a:pPr>
            <a:endParaRPr lang="en-GB"/>
          </a:p>
        </p:txBody>
      </p:sp>
      <p:sp>
        <p:nvSpPr>
          <p:cNvPr id="67622" name="Oval 1062"/>
          <p:cNvSpPr>
            <a:spLocks noChangeAspect="1" noChangeArrowheads="1"/>
          </p:cNvSpPr>
          <p:nvPr/>
        </p:nvSpPr>
        <p:spPr bwMode="auto">
          <a:xfrm rot="-12204316">
            <a:off x="4614863" y="3235325"/>
            <a:ext cx="944562" cy="779463"/>
          </a:xfrm>
          <a:prstGeom prst="ellipse">
            <a:avLst/>
          </a:prstGeom>
          <a:gradFill rotWithShape="0">
            <a:gsLst>
              <a:gs pos="0">
                <a:srgbClr val="000099">
                  <a:gamma/>
                  <a:tint val="43529"/>
                  <a:invGamma/>
                </a:srgbClr>
              </a:gs>
              <a:gs pos="100000">
                <a:srgbClr val="000099"/>
              </a:gs>
            </a:gsLst>
            <a:lin ang="2700000" scaled="1"/>
          </a:gradFill>
          <a:ln w="12700">
            <a:solidFill>
              <a:srgbClr val="000000"/>
            </a:solidFill>
            <a:round/>
            <a:headEnd/>
            <a:tailEnd/>
          </a:ln>
          <a:effectLst/>
        </p:spPr>
        <p:txBody>
          <a:bodyPr wrap="none" anchor="ctr"/>
          <a:lstStyle/>
          <a:p>
            <a:pPr>
              <a:defRPr/>
            </a:pPr>
            <a:endParaRPr lang="en-GB"/>
          </a:p>
        </p:txBody>
      </p:sp>
      <p:sp>
        <p:nvSpPr>
          <p:cNvPr id="67623" name="Oval 1063"/>
          <p:cNvSpPr>
            <a:spLocks noChangeAspect="1" noChangeArrowheads="1"/>
          </p:cNvSpPr>
          <p:nvPr/>
        </p:nvSpPr>
        <p:spPr bwMode="auto">
          <a:xfrm rot="-14737902">
            <a:off x="4794250" y="3365501"/>
            <a:ext cx="777875" cy="546100"/>
          </a:xfrm>
          <a:prstGeom prst="ellipse">
            <a:avLst/>
          </a:prstGeom>
          <a:gradFill rotWithShape="0">
            <a:gsLst>
              <a:gs pos="0">
                <a:srgbClr val="0033CC"/>
              </a:gs>
              <a:gs pos="100000">
                <a:srgbClr val="0033CC">
                  <a:gamma/>
                  <a:shade val="21176"/>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7624" name="Text Box 1064"/>
          <p:cNvSpPr txBox="1">
            <a:spLocks noChangeArrowheads="1"/>
          </p:cNvSpPr>
          <p:nvPr/>
        </p:nvSpPr>
        <p:spPr bwMode="auto">
          <a:xfrm>
            <a:off x="4305300" y="4092575"/>
            <a:ext cx="1666875" cy="549275"/>
          </a:xfrm>
          <a:prstGeom prst="rect">
            <a:avLst/>
          </a:prstGeom>
          <a:noFill/>
          <a:ln w="9525">
            <a:noFill/>
            <a:miter lim="800000"/>
            <a:headEnd/>
            <a:tailEnd/>
          </a:ln>
          <a:effectLst/>
        </p:spPr>
        <p:txBody>
          <a:bodyPr wrap="none" lIns="0" tIns="0" rIns="0" bIns="0" anchor="ctr" anchorCtr="1">
            <a:spAutoFit/>
          </a:bodyPr>
          <a:lstStyle/>
          <a:p>
            <a:pPr>
              <a:buFontTx/>
              <a:buChar char="•"/>
              <a:defRPr/>
            </a:pPr>
            <a:r>
              <a:rPr lang="en-US" sz="1800" b="1" i="1">
                <a:solidFill>
                  <a:srgbClr val="000000"/>
                </a:solidFill>
              </a:rPr>
              <a:t> proliferation</a:t>
            </a:r>
          </a:p>
          <a:p>
            <a:pPr>
              <a:buFontTx/>
              <a:buChar char="•"/>
              <a:defRPr/>
            </a:pPr>
            <a:r>
              <a:rPr lang="en-US" sz="1800" b="1" i="1">
                <a:solidFill>
                  <a:srgbClr val="000000"/>
                </a:solidFill>
              </a:rPr>
              <a:t> differentiation</a:t>
            </a:r>
          </a:p>
        </p:txBody>
      </p:sp>
      <p:grpSp>
        <p:nvGrpSpPr>
          <p:cNvPr id="36890" name="Group 1065"/>
          <p:cNvGrpSpPr>
            <a:grpSpLocks/>
          </p:cNvGrpSpPr>
          <p:nvPr/>
        </p:nvGrpSpPr>
        <p:grpSpPr bwMode="auto">
          <a:xfrm rot="1451215">
            <a:off x="3462338" y="5024438"/>
            <a:ext cx="217487" cy="371475"/>
            <a:chOff x="1767" y="645"/>
            <a:chExt cx="154" cy="234"/>
          </a:xfrm>
        </p:grpSpPr>
        <p:grpSp>
          <p:nvGrpSpPr>
            <p:cNvPr id="37012" name="Group 1066"/>
            <p:cNvGrpSpPr>
              <a:grpSpLocks/>
            </p:cNvGrpSpPr>
            <p:nvPr/>
          </p:nvGrpSpPr>
          <p:grpSpPr bwMode="auto">
            <a:xfrm>
              <a:off x="1767" y="645"/>
              <a:ext cx="73" cy="234"/>
              <a:chOff x="1767" y="645"/>
              <a:chExt cx="73" cy="234"/>
            </a:xfrm>
          </p:grpSpPr>
          <p:sp>
            <p:nvSpPr>
              <p:cNvPr id="67627" name="Freeform 1067"/>
              <p:cNvSpPr>
                <a:spLocks/>
              </p:cNvSpPr>
              <p:nvPr/>
            </p:nvSpPr>
            <p:spPr bwMode="auto">
              <a:xfrm>
                <a:off x="1760" y="640"/>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28" name="Line 1068"/>
              <p:cNvSpPr>
                <a:spLocks noChangeShapeType="1"/>
              </p:cNvSpPr>
              <p:nvPr/>
            </p:nvSpPr>
            <p:spPr bwMode="auto">
              <a:xfrm>
                <a:off x="1789" y="642"/>
                <a:ext cx="46" cy="64"/>
              </a:xfrm>
              <a:prstGeom prst="line">
                <a:avLst/>
              </a:prstGeom>
              <a:noFill/>
              <a:ln w="30163">
                <a:solidFill>
                  <a:srgbClr val="000000"/>
                </a:solidFill>
                <a:round/>
                <a:headEnd/>
                <a:tailEnd/>
              </a:ln>
            </p:spPr>
            <p:txBody>
              <a:bodyPr/>
              <a:lstStyle/>
              <a:p>
                <a:pPr>
                  <a:defRPr/>
                </a:pPr>
                <a:endParaRPr lang="en-GB"/>
              </a:p>
            </p:txBody>
          </p:sp>
        </p:grpSp>
        <p:grpSp>
          <p:nvGrpSpPr>
            <p:cNvPr id="37013" name="Group 1069"/>
            <p:cNvGrpSpPr>
              <a:grpSpLocks/>
            </p:cNvGrpSpPr>
            <p:nvPr/>
          </p:nvGrpSpPr>
          <p:grpSpPr bwMode="auto">
            <a:xfrm flipH="1">
              <a:off x="1848" y="645"/>
              <a:ext cx="73" cy="234"/>
              <a:chOff x="1767" y="645"/>
              <a:chExt cx="73" cy="234"/>
            </a:xfrm>
          </p:grpSpPr>
          <p:sp>
            <p:nvSpPr>
              <p:cNvPr id="67630" name="Freeform 1070"/>
              <p:cNvSpPr>
                <a:spLocks/>
              </p:cNvSpPr>
              <p:nvPr/>
            </p:nvSpPr>
            <p:spPr bwMode="auto">
              <a:xfrm>
                <a:off x="1781" y="641"/>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31" name="Line 1071"/>
              <p:cNvSpPr>
                <a:spLocks noChangeShapeType="1"/>
              </p:cNvSpPr>
              <p:nvPr/>
            </p:nvSpPr>
            <p:spPr bwMode="auto">
              <a:xfrm>
                <a:off x="1808" y="641"/>
                <a:ext cx="45" cy="64"/>
              </a:xfrm>
              <a:prstGeom prst="line">
                <a:avLst/>
              </a:prstGeom>
              <a:noFill/>
              <a:ln w="30163">
                <a:solidFill>
                  <a:srgbClr val="000000"/>
                </a:solidFill>
                <a:round/>
                <a:headEnd/>
                <a:tailEnd/>
              </a:ln>
            </p:spPr>
            <p:txBody>
              <a:bodyPr/>
              <a:lstStyle/>
              <a:p>
                <a:pPr>
                  <a:defRPr/>
                </a:pPr>
                <a:endParaRPr lang="en-GB"/>
              </a:p>
            </p:txBody>
          </p:sp>
        </p:grpSp>
      </p:grpSp>
      <p:grpSp>
        <p:nvGrpSpPr>
          <p:cNvPr id="36891" name="Group 1072"/>
          <p:cNvGrpSpPr>
            <a:grpSpLocks/>
          </p:cNvGrpSpPr>
          <p:nvPr/>
        </p:nvGrpSpPr>
        <p:grpSpPr bwMode="auto">
          <a:xfrm>
            <a:off x="1962150" y="5481638"/>
            <a:ext cx="915988" cy="1096962"/>
            <a:chOff x="1391" y="3453"/>
            <a:chExt cx="649" cy="691"/>
          </a:xfrm>
        </p:grpSpPr>
        <p:grpSp>
          <p:nvGrpSpPr>
            <p:cNvPr id="36995" name="Group 1073"/>
            <p:cNvGrpSpPr>
              <a:grpSpLocks/>
            </p:cNvGrpSpPr>
            <p:nvPr/>
          </p:nvGrpSpPr>
          <p:grpSpPr bwMode="auto">
            <a:xfrm rot="805851">
              <a:off x="1812" y="3453"/>
              <a:ext cx="154" cy="234"/>
              <a:chOff x="1767" y="645"/>
              <a:chExt cx="154" cy="234"/>
            </a:xfrm>
          </p:grpSpPr>
          <p:grpSp>
            <p:nvGrpSpPr>
              <p:cNvPr id="37006" name="Group 1074"/>
              <p:cNvGrpSpPr>
                <a:grpSpLocks/>
              </p:cNvGrpSpPr>
              <p:nvPr/>
            </p:nvGrpSpPr>
            <p:grpSpPr bwMode="auto">
              <a:xfrm>
                <a:off x="1767" y="645"/>
                <a:ext cx="73" cy="234"/>
                <a:chOff x="1767" y="645"/>
                <a:chExt cx="73" cy="234"/>
              </a:xfrm>
            </p:grpSpPr>
            <p:sp>
              <p:nvSpPr>
                <p:cNvPr id="67635" name="Freeform 1075"/>
                <p:cNvSpPr>
                  <a:spLocks/>
                </p:cNvSpPr>
                <p:nvPr/>
              </p:nvSpPr>
              <p:spPr bwMode="auto">
                <a:xfrm>
                  <a:off x="1754" y="640"/>
                  <a:ext cx="64"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36" name="Line 1076"/>
                <p:cNvSpPr>
                  <a:spLocks noChangeShapeType="1"/>
                </p:cNvSpPr>
                <p:nvPr/>
              </p:nvSpPr>
              <p:spPr bwMode="auto">
                <a:xfrm>
                  <a:off x="1783" y="641"/>
                  <a:ext cx="45" cy="64"/>
                </a:xfrm>
                <a:prstGeom prst="line">
                  <a:avLst/>
                </a:prstGeom>
                <a:noFill/>
                <a:ln w="30163">
                  <a:solidFill>
                    <a:srgbClr val="000000"/>
                  </a:solidFill>
                  <a:round/>
                  <a:headEnd/>
                  <a:tailEnd/>
                </a:ln>
              </p:spPr>
              <p:txBody>
                <a:bodyPr/>
                <a:lstStyle/>
                <a:p>
                  <a:pPr>
                    <a:defRPr/>
                  </a:pPr>
                  <a:endParaRPr lang="en-GB"/>
                </a:p>
              </p:txBody>
            </p:sp>
          </p:grpSp>
          <p:grpSp>
            <p:nvGrpSpPr>
              <p:cNvPr id="37007" name="Group 1077"/>
              <p:cNvGrpSpPr>
                <a:grpSpLocks/>
              </p:cNvGrpSpPr>
              <p:nvPr/>
            </p:nvGrpSpPr>
            <p:grpSpPr bwMode="auto">
              <a:xfrm flipH="1">
                <a:off x="1848" y="645"/>
                <a:ext cx="73" cy="234"/>
                <a:chOff x="1767" y="645"/>
                <a:chExt cx="73" cy="234"/>
              </a:xfrm>
            </p:grpSpPr>
            <p:sp>
              <p:nvSpPr>
                <p:cNvPr id="67638" name="Freeform 1078"/>
                <p:cNvSpPr>
                  <a:spLocks/>
                </p:cNvSpPr>
                <p:nvPr/>
              </p:nvSpPr>
              <p:spPr bwMode="auto">
                <a:xfrm>
                  <a:off x="1775" y="640"/>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39" name="Line 1079"/>
                <p:cNvSpPr>
                  <a:spLocks noChangeShapeType="1"/>
                </p:cNvSpPr>
                <p:nvPr/>
              </p:nvSpPr>
              <p:spPr bwMode="auto">
                <a:xfrm>
                  <a:off x="1801" y="640"/>
                  <a:ext cx="45" cy="64"/>
                </a:xfrm>
                <a:prstGeom prst="line">
                  <a:avLst/>
                </a:prstGeom>
                <a:noFill/>
                <a:ln w="30163">
                  <a:solidFill>
                    <a:srgbClr val="000000"/>
                  </a:solidFill>
                  <a:round/>
                  <a:headEnd/>
                  <a:tailEnd/>
                </a:ln>
              </p:spPr>
              <p:txBody>
                <a:bodyPr/>
                <a:lstStyle/>
                <a:p>
                  <a:pPr>
                    <a:defRPr/>
                  </a:pPr>
                  <a:endParaRPr lang="en-GB"/>
                </a:p>
              </p:txBody>
            </p:sp>
          </p:grpSp>
        </p:grpSp>
        <p:grpSp>
          <p:nvGrpSpPr>
            <p:cNvPr id="36996" name="Group 1080"/>
            <p:cNvGrpSpPr>
              <a:grpSpLocks/>
            </p:cNvGrpSpPr>
            <p:nvPr/>
          </p:nvGrpSpPr>
          <p:grpSpPr bwMode="auto">
            <a:xfrm rot="-1490281">
              <a:off x="1476" y="3495"/>
              <a:ext cx="154" cy="234"/>
              <a:chOff x="1767" y="645"/>
              <a:chExt cx="154" cy="234"/>
            </a:xfrm>
          </p:grpSpPr>
          <p:grpSp>
            <p:nvGrpSpPr>
              <p:cNvPr id="37000" name="Group 1081"/>
              <p:cNvGrpSpPr>
                <a:grpSpLocks/>
              </p:cNvGrpSpPr>
              <p:nvPr/>
            </p:nvGrpSpPr>
            <p:grpSpPr bwMode="auto">
              <a:xfrm>
                <a:off x="1767" y="645"/>
                <a:ext cx="73" cy="234"/>
                <a:chOff x="1767" y="645"/>
                <a:chExt cx="73" cy="234"/>
              </a:xfrm>
            </p:grpSpPr>
            <p:sp>
              <p:nvSpPr>
                <p:cNvPr id="67642" name="Freeform 1082"/>
                <p:cNvSpPr>
                  <a:spLocks/>
                </p:cNvSpPr>
                <p:nvPr/>
              </p:nvSpPr>
              <p:spPr bwMode="auto">
                <a:xfrm>
                  <a:off x="1767" y="640"/>
                  <a:ext cx="60"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43" name="Line 1083"/>
                <p:cNvSpPr>
                  <a:spLocks noChangeShapeType="1"/>
                </p:cNvSpPr>
                <p:nvPr/>
              </p:nvSpPr>
              <p:spPr bwMode="auto">
                <a:xfrm>
                  <a:off x="1795" y="640"/>
                  <a:ext cx="38" cy="64"/>
                </a:xfrm>
                <a:prstGeom prst="line">
                  <a:avLst/>
                </a:prstGeom>
                <a:noFill/>
                <a:ln w="30163">
                  <a:solidFill>
                    <a:srgbClr val="000000"/>
                  </a:solidFill>
                  <a:round/>
                  <a:headEnd/>
                  <a:tailEnd/>
                </a:ln>
              </p:spPr>
              <p:txBody>
                <a:bodyPr/>
                <a:lstStyle/>
                <a:p>
                  <a:pPr>
                    <a:defRPr/>
                  </a:pPr>
                  <a:endParaRPr lang="en-GB"/>
                </a:p>
              </p:txBody>
            </p:sp>
          </p:grpSp>
          <p:grpSp>
            <p:nvGrpSpPr>
              <p:cNvPr id="37001" name="Group 1084"/>
              <p:cNvGrpSpPr>
                <a:grpSpLocks/>
              </p:cNvGrpSpPr>
              <p:nvPr/>
            </p:nvGrpSpPr>
            <p:grpSpPr bwMode="auto">
              <a:xfrm flipH="1">
                <a:off x="1848" y="645"/>
                <a:ext cx="73" cy="234"/>
                <a:chOff x="1767" y="645"/>
                <a:chExt cx="73" cy="234"/>
              </a:xfrm>
            </p:grpSpPr>
            <p:sp>
              <p:nvSpPr>
                <p:cNvPr id="67645" name="Freeform 1085"/>
                <p:cNvSpPr>
                  <a:spLocks/>
                </p:cNvSpPr>
                <p:nvPr/>
              </p:nvSpPr>
              <p:spPr bwMode="auto">
                <a:xfrm>
                  <a:off x="1774" y="634"/>
                  <a:ext cx="56"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46" name="Line 1086"/>
                <p:cNvSpPr>
                  <a:spLocks noChangeShapeType="1"/>
                </p:cNvSpPr>
                <p:nvPr/>
              </p:nvSpPr>
              <p:spPr bwMode="auto">
                <a:xfrm>
                  <a:off x="1798" y="634"/>
                  <a:ext cx="44" cy="64"/>
                </a:xfrm>
                <a:prstGeom prst="line">
                  <a:avLst/>
                </a:prstGeom>
                <a:noFill/>
                <a:ln w="30163">
                  <a:solidFill>
                    <a:srgbClr val="000000"/>
                  </a:solidFill>
                  <a:round/>
                  <a:headEnd/>
                  <a:tailEnd/>
                </a:ln>
              </p:spPr>
              <p:txBody>
                <a:bodyPr/>
                <a:lstStyle/>
                <a:p>
                  <a:pPr>
                    <a:defRPr/>
                  </a:pPr>
                  <a:endParaRPr lang="en-GB"/>
                </a:p>
              </p:txBody>
            </p:sp>
          </p:grpSp>
        </p:grpSp>
        <p:grpSp>
          <p:nvGrpSpPr>
            <p:cNvPr id="36997" name="Group 1087"/>
            <p:cNvGrpSpPr>
              <a:grpSpLocks/>
            </p:cNvGrpSpPr>
            <p:nvPr/>
          </p:nvGrpSpPr>
          <p:grpSpPr bwMode="auto">
            <a:xfrm>
              <a:off x="1391" y="3668"/>
              <a:ext cx="649" cy="476"/>
              <a:chOff x="1391" y="3668"/>
              <a:chExt cx="649" cy="476"/>
            </a:xfrm>
          </p:grpSpPr>
          <p:sp>
            <p:nvSpPr>
              <p:cNvPr id="67648" name="Oval 1088"/>
              <p:cNvSpPr>
                <a:spLocks noChangeAspect="1" noChangeArrowheads="1"/>
              </p:cNvSpPr>
              <p:nvPr/>
            </p:nvSpPr>
            <p:spPr bwMode="auto">
              <a:xfrm rot="-1338453">
                <a:off x="1391" y="3668"/>
                <a:ext cx="649" cy="476"/>
              </a:xfrm>
              <a:prstGeom prst="ellipse">
                <a:avLst/>
              </a:prstGeom>
              <a:gradFill rotWithShape="0">
                <a:gsLst>
                  <a:gs pos="0">
                    <a:srgbClr val="000099">
                      <a:gamma/>
                      <a:tint val="43529"/>
                      <a:invGamma/>
                    </a:srgbClr>
                  </a:gs>
                  <a:gs pos="100000">
                    <a:srgbClr val="000099"/>
                  </a:gs>
                </a:gsLst>
                <a:lin ang="2700000" scaled="1"/>
              </a:gradFill>
              <a:ln w="12700">
                <a:solidFill>
                  <a:srgbClr val="000000"/>
                </a:solidFill>
                <a:round/>
                <a:headEnd/>
                <a:tailEnd/>
              </a:ln>
              <a:effectLst/>
            </p:spPr>
            <p:txBody>
              <a:bodyPr wrap="none" anchor="ctr"/>
              <a:lstStyle/>
              <a:p>
                <a:pPr>
                  <a:defRPr/>
                </a:pPr>
                <a:endParaRPr lang="en-GB"/>
              </a:p>
            </p:txBody>
          </p:sp>
          <p:sp>
            <p:nvSpPr>
              <p:cNvPr id="67649" name="Oval 1089"/>
              <p:cNvSpPr>
                <a:spLocks noChangeAspect="1" noChangeArrowheads="1"/>
              </p:cNvSpPr>
              <p:nvPr/>
            </p:nvSpPr>
            <p:spPr bwMode="auto">
              <a:xfrm rot="-3872039">
                <a:off x="1393" y="3761"/>
                <a:ext cx="422" cy="333"/>
              </a:xfrm>
              <a:prstGeom prst="ellipse">
                <a:avLst/>
              </a:prstGeom>
              <a:gradFill rotWithShape="0">
                <a:gsLst>
                  <a:gs pos="0">
                    <a:srgbClr val="0033CC"/>
                  </a:gs>
                  <a:gs pos="100000">
                    <a:srgbClr val="0033CC">
                      <a:gamma/>
                      <a:shade val="21176"/>
                      <a:invGamma/>
                    </a:srgbClr>
                  </a:gs>
                </a:gsLst>
                <a:path path="shape">
                  <a:fillToRect l="50000" t="50000" r="50000" b="50000"/>
                </a:path>
              </a:gradFill>
              <a:ln w="9525">
                <a:noFill/>
                <a:round/>
                <a:headEnd/>
                <a:tailEnd/>
              </a:ln>
              <a:effectLst/>
            </p:spPr>
            <p:txBody>
              <a:bodyPr wrap="none" anchor="ctr"/>
              <a:lstStyle/>
              <a:p>
                <a:pPr>
                  <a:defRPr/>
                </a:pPr>
                <a:endParaRPr lang="en-GB"/>
              </a:p>
            </p:txBody>
          </p:sp>
        </p:grpSp>
      </p:grpSp>
      <p:grpSp>
        <p:nvGrpSpPr>
          <p:cNvPr id="36892" name="Group 1090"/>
          <p:cNvGrpSpPr>
            <a:grpSpLocks/>
          </p:cNvGrpSpPr>
          <p:nvPr/>
        </p:nvGrpSpPr>
        <p:grpSpPr bwMode="auto">
          <a:xfrm>
            <a:off x="2914650" y="5380038"/>
            <a:ext cx="881063" cy="1292225"/>
            <a:chOff x="2066" y="3389"/>
            <a:chExt cx="624" cy="814"/>
          </a:xfrm>
        </p:grpSpPr>
        <p:grpSp>
          <p:nvGrpSpPr>
            <p:cNvPr id="36978" name="Group 1091"/>
            <p:cNvGrpSpPr>
              <a:grpSpLocks/>
            </p:cNvGrpSpPr>
            <p:nvPr/>
          </p:nvGrpSpPr>
          <p:grpSpPr bwMode="auto">
            <a:xfrm rot="7735873">
              <a:off x="2496" y="3855"/>
              <a:ext cx="154" cy="234"/>
              <a:chOff x="1767" y="645"/>
              <a:chExt cx="154" cy="234"/>
            </a:xfrm>
          </p:grpSpPr>
          <p:grpSp>
            <p:nvGrpSpPr>
              <p:cNvPr id="36989" name="Group 1092"/>
              <p:cNvGrpSpPr>
                <a:grpSpLocks/>
              </p:cNvGrpSpPr>
              <p:nvPr/>
            </p:nvGrpSpPr>
            <p:grpSpPr bwMode="auto">
              <a:xfrm>
                <a:off x="1767" y="645"/>
                <a:ext cx="73" cy="234"/>
                <a:chOff x="1767" y="645"/>
                <a:chExt cx="73" cy="234"/>
              </a:xfrm>
            </p:grpSpPr>
            <p:sp>
              <p:nvSpPr>
                <p:cNvPr id="67653" name="Freeform 1093"/>
                <p:cNvSpPr>
                  <a:spLocks/>
                </p:cNvSpPr>
                <p:nvPr/>
              </p:nvSpPr>
              <p:spPr bwMode="auto">
                <a:xfrm>
                  <a:off x="1762" y="659"/>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54" name="Line 1094"/>
                <p:cNvSpPr>
                  <a:spLocks noChangeShapeType="1"/>
                </p:cNvSpPr>
                <p:nvPr/>
              </p:nvSpPr>
              <p:spPr bwMode="auto">
                <a:xfrm>
                  <a:off x="1795" y="660"/>
                  <a:ext cx="44" cy="64"/>
                </a:xfrm>
                <a:prstGeom prst="line">
                  <a:avLst/>
                </a:prstGeom>
                <a:noFill/>
                <a:ln w="30163">
                  <a:solidFill>
                    <a:srgbClr val="000000"/>
                  </a:solidFill>
                  <a:round/>
                  <a:headEnd/>
                  <a:tailEnd/>
                </a:ln>
              </p:spPr>
              <p:txBody>
                <a:bodyPr/>
                <a:lstStyle/>
                <a:p>
                  <a:pPr>
                    <a:defRPr/>
                  </a:pPr>
                  <a:endParaRPr lang="en-GB"/>
                </a:p>
              </p:txBody>
            </p:sp>
          </p:grpSp>
          <p:grpSp>
            <p:nvGrpSpPr>
              <p:cNvPr id="36990" name="Group 1095"/>
              <p:cNvGrpSpPr>
                <a:grpSpLocks/>
              </p:cNvGrpSpPr>
              <p:nvPr/>
            </p:nvGrpSpPr>
            <p:grpSpPr bwMode="auto">
              <a:xfrm flipH="1">
                <a:off x="1848" y="645"/>
                <a:ext cx="73" cy="234"/>
                <a:chOff x="1767" y="645"/>
                <a:chExt cx="73" cy="234"/>
              </a:xfrm>
            </p:grpSpPr>
            <p:sp>
              <p:nvSpPr>
                <p:cNvPr id="67656" name="Freeform 1096"/>
                <p:cNvSpPr>
                  <a:spLocks/>
                </p:cNvSpPr>
                <p:nvPr/>
              </p:nvSpPr>
              <p:spPr bwMode="auto">
                <a:xfrm>
                  <a:off x="1771" y="656"/>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57" name="Line 1097"/>
                <p:cNvSpPr>
                  <a:spLocks noChangeShapeType="1"/>
                </p:cNvSpPr>
                <p:nvPr/>
              </p:nvSpPr>
              <p:spPr bwMode="auto">
                <a:xfrm>
                  <a:off x="1797" y="660"/>
                  <a:ext cx="44" cy="63"/>
                </a:xfrm>
                <a:prstGeom prst="line">
                  <a:avLst/>
                </a:prstGeom>
                <a:noFill/>
                <a:ln w="30163">
                  <a:solidFill>
                    <a:srgbClr val="000000"/>
                  </a:solidFill>
                  <a:round/>
                  <a:headEnd/>
                  <a:tailEnd/>
                </a:ln>
              </p:spPr>
              <p:txBody>
                <a:bodyPr/>
                <a:lstStyle/>
                <a:p>
                  <a:pPr>
                    <a:defRPr/>
                  </a:pPr>
                  <a:endParaRPr lang="en-GB"/>
                </a:p>
              </p:txBody>
            </p:sp>
          </p:grpSp>
        </p:grpSp>
        <p:grpSp>
          <p:nvGrpSpPr>
            <p:cNvPr id="36979" name="Group 1098"/>
            <p:cNvGrpSpPr>
              <a:grpSpLocks/>
            </p:cNvGrpSpPr>
            <p:nvPr/>
          </p:nvGrpSpPr>
          <p:grpSpPr bwMode="auto">
            <a:xfrm rot="-9518727">
              <a:off x="2136" y="3969"/>
              <a:ext cx="154" cy="234"/>
              <a:chOff x="1767" y="645"/>
              <a:chExt cx="154" cy="234"/>
            </a:xfrm>
          </p:grpSpPr>
          <p:grpSp>
            <p:nvGrpSpPr>
              <p:cNvPr id="36983" name="Group 1099"/>
              <p:cNvGrpSpPr>
                <a:grpSpLocks/>
              </p:cNvGrpSpPr>
              <p:nvPr/>
            </p:nvGrpSpPr>
            <p:grpSpPr bwMode="auto">
              <a:xfrm>
                <a:off x="1767" y="645"/>
                <a:ext cx="73" cy="234"/>
                <a:chOff x="1767" y="645"/>
                <a:chExt cx="73" cy="234"/>
              </a:xfrm>
            </p:grpSpPr>
            <p:sp>
              <p:nvSpPr>
                <p:cNvPr id="67660" name="Freeform 1100"/>
                <p:cNvSpPr>
                  <a:spLocks/>
                </p:cNvSpPr>
                <p:nvPr/>
              </p:nvSpPr>
              <p:spPr bwMode="auto">
                <a:xfrm>
                  <a:off x="1768" y="646"/>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61" name="Line 1101"/>
                <p:cNvSpPr>
                  <a:spLocks noChangeShapeType="1"/>
                </p:cNvSpPr>
                <p:nvPr/>
              </p:nvSpPr>
              <p:spPr bwMode="auto">
                <a:xfrm>
                  <a:off x="1800" y="645"/>
                  <a:ext cx="45" cy="64"/>
                </a:xfrm>
                <a:prstGeom prst="line">
                  <a:avLst/>
                </a:prstGeom>
                <a:noFill/>
                <a:ln w="30163">
                  <a:solidFill>
                    <a:srgbClr val="000000"/>
                  </a:solidFill>
                  <a:round/>
                  <a:headEnd/>
                  <a:tailEnd/>
                </a:ln>
              </p:spPr>
              <p:txBody>
                <a:bodyPr/>
                <a:lstStyle/>
                <a:p>
                  <a:pPr>
                    <a:defRPr/>
                  </a:pPr>
                  <a:endParaRPr lang="en-GB"/>
                </a:p>
              </p:txBody>
            </p:sp>
          </p:grpSp>
          <p:grpSp>
            <p:nvGrpSpPr>
              <p:cNvPr id="36984" name="Group 1102"/>
              <p:cNvGrpSpPr>
                <a:grpSpLocks/>
              </p:cNvGrpSpPr>
              <p:nvPr/>
            </p:nvGrpSpPr>
            <p:grpSpPr bwMode="auto">
              <a:xfrm flipH="1">
                <a:off x="1848" y="645"/>
                <a:ext cx="73" cy="234"/>
                <a:chOff x="1767" y="645"/>
                <a:chExt cx="73" cy="234"/>
              </a:xfrm>
            </p:grpSpPr>
            <p:sp>
              <p:nvSpPr>
                <p:cNvPr id="67663" name="Freeform 1103"/>
                <p:cNvSpPr>
                  <a:spLocks/>
                </p:cNvSpPr>
                <p:nvPr/>
              </p:nvSpPr>
              <p:spPr bwMode="auto">
                <a:xfrm>
                  <a:off x="1761" y="652"/>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64" name="Line 1104"/>
                <p:cNvSpPr>
                  <a:spLocks noChangeShapeType="1"/>
                </p:cNvSpPr>
                <p:nvPr/>
              </p:nvSpPr>
              <p:spPr bwMode="auto">
                <a:xfrm>
                  <a:off x="1785" y="651"/>
                  <a:ext cx="46" cy="64"/>
                </a:xfrm>
                <a:prstGeom prst="line">
                  <a:avLst/>
                </a:prstGeom>
                <a:noFill/>
                <a:ln w="30163">
                  <a:solidFill>
                    <a:srgbClr val="000000"/>
                  </a:solidFill>
                  <a:round/>
                  <a:headEnd/>
                  <a:tailEnd/>
                </a:ln>
              </p:spPr>
              <p:txBody>
                <a:bodyPr/>
                <a:lstStyle/>
                <a:p>
                  <a:pPr>
                    <a:defRPr/>
                  </a:pPr>
                  <a:endParaRPr lang="en-GB"/>
                </a:p>
              </p:txBody>
            </p:sp>
          </p:grpSp>
        </p:grpSp>
        <p:grpSp>
          <p:nvGrpSpPr>
            <p:cNvPr id="36980" name="Group 1105"/>
            <p:cNvGrpSpPr>
              <a:grpSpLocks/>
            </p:cNvGrpSpPr>
            <p:nvPr/>
          </p:nvGrpSpPr>
          <p:grpSpPr bwMode="auto">
            <a:xfrm>
              <a:off x="2066" y="3389"/>
              <a:ext cx="476" cy="649"/>
              <a:chOff x="2066" y="3389"/>
              <a:chExt cx="476" cy="649"/>
            </a:xfrm>
          </p:grpSpPr>
          <p:sp>
            <p:nvSpPr>
              <p:cNvPr id="67666" name="Oval 1106"/>
              <p:cNvSpPr>
                <a:spLocks noChangeAspect="1" noChangeArrowheads="1"/>
              </p:cNvSpPr>
              <p:nvPr/>
            </p:nvSpPr>
            <p:spPr bwMode="auto">
              <a:xfrm rot="-16967915">
                <a:off x="1979" y="3476"/>
                <a:ext cx="649" cy="476"/>
              </a:xfrm>
              <a:prstGeom prst="ellipse">
                <a:avLst/>
              </a:prstGeom>
              <a:gradFill rotWithShape="0">
                <a:gsLst>
                  <a:gs pos="0">
                    <a:srgbClr val="000099">
                      <a:gamma/>
                      <a:tint val="43529"/>
                      <a:invGamma/>
                    </a:srgbClr>
                  </a:gs>
                  <a:gs pos="100000">
                    <a:srgbClr val="000099"/>
                  </a:gs>
                </a:gsLst>
                <a:lin ang="2700000" scaled="1"/>
              </a:gradFill>
              <a:ln w="12700">
                <a:solidFill>
                  <a:srgbClr val="000000"/>
                </a:solidFill>
                <a:round/>
                <a:headEnd/>
                <a:tailEnd/>
              </a:ln>
              <a:effectLst/>
            </p:spPr>
            <p:txBody>
              <a:bodyPr wrap="none" anchor="ctr"/>
              <a:lstStyle/>
              <a:p>
                <a:pPr>
                  <a:defRPr/>
                </a:pPr>
                <a:endParaRPr lang="en-GB"/>
              </a:p>
            </p:txBody>
          </p:sp>
          <p:sp>
            <p:nvSpPr>
              <p:cNvPr id="67667" name="Oval 1107"/>
              <p:cNvSpPr>
                <a:spLocks noChangeAspect="1" noChangeArrowheads="1"/>
              </p:cNvSpPr>
              <p:nvPr/>
            </p:nvSpPr>
            <p:spPr bwMode="auto">
              <a:xfrm rot="-19501500">
                <a:off x="2095" y="3434"/>
                <a:ext cx="422" cy="333"/>
              </a:xfrm>
              <a:prstGeom prst="ellipse">
                <a:avLst/>
              </a:prstGeom>
              <a:gradFill rotWithShape="0">
                <a:gsLst>
                  <a:gs pos="0">
                    <a:srgbClr val="0033CC"/>
                  </a:gs>
                  <a:gs pos="100000">
                    <a:srgbClr val="0033CC">
                      <a:gamma/>
                      <a:shade val="21176"/>
                      <a:invGamma/>
                    </a:srgbClr>
                  </a:gs>
                </a:gsLst>
                <a:path path="shape">
                  <a:fillToRect l="50000" t="50000" r="50000" b="50000"/>
                </a:path>
              </a:gradFill>
              <a:ln w="9525">
                <a:noFill/>
                <a:round/>
                <a:headEnd/>
                <a:tailEnd/>
              </a:ln>
              <a:effectLst/>
            </p:spPr>
            <p:txBody>
              <a:bodyPr wrap="none" anchor="ctr"/>
              <a:lstStyle/>
              <a:p>
                <a:pPr>
                  <a:defRPr/>
                </a:pPr>
                <a:endParaRPr lang="en-GB"/>
              </a:p>
            </p:txBody>
          </p:sp>
        </p:grpSp>
      </p:grpSp>
      <p:grpSp>
        <p:nvGrpSpPr>
          <p:cNvPr id="36893" name="Group 1108"/>
          <p:cNvGrpSpPr>
            <a:grpSpLocks/>
          </p:cNvGrpSpPr>
          <p:nvPr/>
        </p:nvGrpSpPr>
        <p:grpSpPr bwMode="auto">
          <a:xfrm>
            <a:off x="3744913" y="4999038"/>
            <a:ext cx="906462" cy="1030287"/>
            <a:chOff x="2654" y="3149"/>
            <a:chExt cx="642" cy="649"/>
          </a:xfrm>
        </p:grpSpPr>
        <p:grpSp>
          <p:nvGrpSpPr>
            <p:cNvPr id="36968" name="Group 1109"/>
            <p:cNvGrpSpPr>
              <a:grpSpLocks/>
            </p:cNvGrpSpPr>
            <p:nvPr/>
          </p:nvGrpSpPr>
          <p:grpSpPr bwMode="auto">
            <a:xfrm rot="4031891">
              <a:off x="3102" y="3117"/>
              <a:ext cx="154" cy="234"/>
              <a:chOff x="1767" y="645"/>
              <a:chExt cx="154" cy="234"/>
            </a:xfrm>
          </p:grpSpPr>
          <p:grpSp>
            <p:nvGrpSpPr>
              <p:cNvPr id="36972" name="Group 1110"/>
              <p:cNvGrpSpPr>
                <a:grpSpLocks/>
              </p:cNvGrpSpPr>
              <p:nvPr/>
            </p:nvGrpSpPr>
            <p:grpSpPr bwMode="auto">
              <a:xfrm>
                <a:off x="1767" y="645"/>
                <a:ext cx="73" cy="234"/>
                <a:chOff x="1767" y="645"/>
                <a:chExt cx="73" cy="234"/>
              </a:xfrm>
            </p:grpSpPr>
            <p:sp>
              <p:nvSpPr>
                <p:cNvPr id="67671" name="Freeform 1111"/>
                <p:cNvSpPr>
                  <a:spLocks/>
                </p:cNvSpPr>
                <p:nvPr/>
              </p:nvSpPr>
              <p:spPr bwMode="auto">
                <a:xfrm>
                  <a:off x="1761" y="649"/>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72" name="Line 1112"/>
                <p:cNvSpPr>
                  <a:spLocks noChangeShapeType="1"/>
                </p:cNvSpPr>
                <p:nvPr/>
              </p:nvSpPr>
              <p:spPr bwMode="auto">
                <a:xfrm>
                  <a:off x="1794" y="650"/>
                  <a:ext cx="44" cy="63"/>
                </a:xfrm>
                <a:prstGeom prst="line">
                  <a:avLst/>
                </a:prstGeom>
                <a:noFill/>
                <a:ln w="30163">
                  <a:solidFill>
                    <a:srgbClr val="000000"/>
                  </a:solidFill>
                  <a:round/>
                  <a:headEnd/>
                  <a:tailEnd/>
                </a:ln>
              </p:spPr>
              <p:txBody>
                <a:bodyPr/>
                <a:lstStyle/>
                <a:p>
                  <a:pPr>
                    <a:defRPr/>
                  </a:pPr>
                  <a:endParaRPr lang="en-GB"/>
                </a:p>
              </p:txBody>
            </p:sp>
          </p:grpSp>
          <p:grpSp>
            <p:nvGrpSpPr>
              <p:cNvPr id="36973" name="Group 1113"/>
              <p:cNvGrpSpPr>
                <a:grpSpLocks/>
              </p:cNvGrpSpPr>
              <p:nvPr/>
            </p:nvGrpSpPr>
            <p:grpSpPr bwMode="auto">
              <a:xfrm flipH="1">
                <a:off x="1848" y="645"/>
                <a:ext cx="73" cy="234"/>
                <a:chOff x="1767" y="645"/>
                <a:chExt cx="73" cy="234"/>
              </a:xfrm>
            </p:grpSpPr>
            <p:sp>
              <p:nvSpPr>
                <p:cNvPr id="67674" name="Freeform 1114"/>
                <p:cNvSpPr>
                  <a:spLocks/>
                </p:cNvSpPr>
                <p:nvPr/>
              </p:nvSpPr>
              <p:spPr bwMode="auto">
                <a:xfrm>
                  <a:off x="1776" y="651"/>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75" name="Line 1115"/>
                <p:cNvSpPr>
                  <a:spLocks noChangeShapeType="1"/>
                </p:cNvSpPr>
                <p:nvPr/>
              </p:nvSpPr>
              <p:spPr bwMode="auto">
                <a:xfrm>
                  <a:off x="1806" y="651"/>
                  <a:ext cx="44" cy="63"/>
                </a:xfrm>
                <a:prstGeom prst="line">
                  <a:avLst/>
                </a:prstGeom>
                <a:noFill/>
                <a:ln w="30163">
                  <a:solidFill>
                    <a:srgbClr val="000000"/>
                  </a:solidFill>
                  <a:round/>
                  <a:headEnd/>
                  <a:tailEnd/>
                </a:ln>
              </p:spPr>
              <p:txBody>
                <a:bodyPr/>
                <a:lstStyle/>
                <a:p>
                  <a:pPr>
                    <a:defRPr/>
                  </a:pPr>
                  <a:endParaRPr lang="en-GB"/>
                </a:p>
              </p:txBody>
            </p:sp>
          </p:grpSp>
        </p:grpSp>
        <p:grpSp>
          <p:nvGrpSpPr>
            <p:cNvPr id="36969" name="Group 1116"/>
            <p:cNvGrpSpPr>
              <a:grpSpLocks/>
            </p:cNvGrpSpPr>
            <p:nvPr/>
          </p:nvGrpSpPr>
          <p:grpSpPr bwMode="auto">
            <a:xfrm>
              <a:off x="2654" y="3149"/>
              <a:ext cx="476" cy="649"/>
              <a:chOff x="2654" y="3149"/>
              <a:chExt cx="476" cy="649"/>
            </a:xfrm>
          </p:grpSpPr>
          <p:sp>
            <p:nvSpPr>
              <p:cNvPr id="67677" name="Oval 1117"/>
              <p:cNvSpPr>
                <a:spLocks noChangeAspect="1" noChangeArrowheads="1"/>
              </p:cNvSpPr>
              <p:nvPr/>
            </p:nvSpPr>
            <p:spPr bwMode="auto">
              <a:xfrm rot="-4526486">
                <a:off x="2567" y="3236"/>
                <a:ext cx="649" cy="476"/>
              </a:xfrm>
              <a:prstGeom prst="ellipse">
                <a:avLst/>
              </a:prstGeom>
              <a:gradFill rotWithShape="0">
                <a:gsLst>
                  <a:gs pos="0">
                    <a:srgbClr val="000099">
                      <a:gamma/>
                      <a:tint val="43529"/>
                      <a:invGamma/>
                    </a:srgbClr>
                  </a:gs>
                  <a:gs pos="100000">
                    <a:srgbClr val="000099"/>
                  </a:gs>
                </a:gsLst>
                <a:lin ang="2700000" scaled="1"/>
              </a:gradFill>
              <a:ln w="12700">
                <a:solidFill>
                  <a:srgbClr val="000000"/>
                </a:solidFill>
                <a:round/>
                <a:headEnd/>
                <a:tailEnd/>
              </a:ln>
              <a:effectLst/>
            </p:spPr>
            <p:txBody>
              <a:bodyPr wrap="none" anchor="ctr"/>
              <a:lstStyle/>
              <a:p>
                <a:pPr>
                  <a:defRPr/>
                </a:pPr>
                <a:endParaRPr lang="en-GB"/>
              </a:p>
            </p:txBody>
          </p:sp>
          <p:sp>
            <p:nvSpPr>
              <p:cNvPr id="67678" name="Oval 1118"/>
              <p:cNvSpPr>
                <a:spLocks noChangeAspect="1" noChangeArrowheads="1"/>
              </p:cNvSpPr>
              <p:nvPr/>
            </p:nvSpPr>
            <p:spPr bwMode="auto">
              <a:xfrm rot="-7060072">
                <a:off x="2622" y="3410"/>
                <a:ext cx="422" cy="332"/>
              </a:xfrm>
              <a:prstGeom prst="ellipse">
                <a:avLst/>
              </a:prstGeom>
              <a:gradFill rotWithShape="0">
                <a:gsLst>
                  <a:gs pos="0">
                    <a:srgbClr val="0033CC"/>
                  </a:gs>
                  <a:gs pos="100000">
                    <a:srgbClr val="0033CC">
                      <a:gamma/>
                      <a:shade val="21176"/>
                      <a:invGamma/>
                    </a:srgbClr>
                  </a:gs>
                </a:gsLst>
                <a:path path="shape">
                  <a:fillToRect l="50000" t="50000" r="50000" b="50000"/>
                </a:path>
              </a:gradFill>
              <a:ln w="9525">
                <a:noFill/>
                <a:round/>
                <a:headEnd/>
                <a:tailEnd/>
              </a:ln>
              <a:effectLst/>
            </p:spPr>
            <p:txBody>
              <a:bodyPr wrap="none" anchor="ctr"/>
              <a:lstStyle/>
              <a:p>
                <a:pPr>
                  <a:defRPr/>
                </a:pPr>
                <a:endParaRPr lang="en-GB"/>
              </a:p>
            </p:txBody>
          </p:sp>
        </p:grpSp>
      </p:grpSp>
      <p:grpSp>
        <p:nvGrpSpPr>
          <p:cNvPr id="36894" name="Group 1119"/>
          <p:cNvGrpSpPr>
            <a:grpSpLocks/>
          </p:cNvGrpSpPr>
          <p:nvPr/>
        </p:nvGrpSpPr>
        <p:grpSpPr bwMode="auto">
          <a:xfrm>
            <a:off x="4437063" y="5348288"/>
            <a:ext cx="930275" cy="1247775"/>
            <a:chOff x="3144" y="3369"/>
            <a:chExt cx="660" cy="786"/>
          </a:xfrm>
        </p:grpSpPr>
        <p:grpSp>
          <p:nvGrpSpPr>
            <p:cNvPr id="36951" name="Group 1120"/>
            <p:cNvGrpSpPr>
              <a:grpSpLocks/>
            </p:cNvGrpSpPr>
            <p:nvPr/>
          </p:nvGrpSpPr>
          <p:grpSpPr bwMode="auto">
            <a:xfrm rot="657427">
              <a:off x="3426" y="3369"/>
              <a:ext cx="154" cy="234"/>
              <a:chOff x="1767" y="645"/>
              <a:chExt cx="154" cy="234"/>
            </a:xfrm>
          </p:grpSpPr>
          <p:grpSp>
            <p:nvGrpSpPr>
              <p:cNvPr id="36962" name="Group 1121"/>
              <p:cNvGrpSpPr>
                <a:grpSpLocks/>
              </p:cNvGrpSpPr>
              <p:nvPr/>
            </p:nvGrpSpPr>
            <p:grpSpPr bwMode="auto">
              <a:xfrm>
                <a:off x="1767" y="645"/>
                <a:ext cx="73" cy="234"/>
                <a:chOff x="1767" y="645"/>
                <a:chExt cx="73" cy="234"/>
              </a:xfrm>
            </p:grpSpPr>
            <p:sp>
              <p:nvSpPr>
                <p:cNvPr id="67682" name="Freeform 1122"/>
                <p:cNvSpPr>
                  <a:spLocks/>
                </p:cNvSpPr>
                <p:nvPr/>
              </p:nvSpPr>
              <p:spPr bwMode="auto">
                <a:xfrm>
                  <a:off x="1758" y="642"/>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83" name="Line 1123"/>
                <p:cNvSpPr>
                  <a:spLocks noChangeShapeType="1"/>
                </p:cNvSpPr>
                <p:nvPr/>
              </p:nvSpPr>
              <p:spPr bwMode="auto">
                <a:xfrm>
                  <a:off x="1785" y="643"/>
                  <a:ext cx="44" cy="64"/>
                </a:xfrm>
                <a:prstGeom prst="line">
                  <a:avLst/>
                </a:prstGeom>
                <a:noFill/>
                <a:ln w="30163">
                  <a:solidFill>
                    <a:srgbClr val="000000"/>
                  </a:solidFill>
                  <a:round/>
                  <a:headEnd/>
                  <a:tailEnd/>
                </a:ln>
              </p:spPr>
              <p:txBody>
                <a:bodyPr/>
                <a:lstStyle/>
                <a:p>
                  <a:pPr>
                    <a:defRPr/>
                  </a:pPr>
                  <a:endParaRPr lang="en-GB"/>
                </a:p>
              </p:txBody>
            </p:sp>
          </p:grpSp>
          <p:grpSp>
            <p:nvGrpSpPr>
              <p:cNvPr id="36963" name="Group 1124"/>
              <p:cNvGrpSpPr>
                <a:grpSpLocks/>
              </p:cNvGrpSpPr>
              <p:nvPr/>
            </p:nvGrpSpPr>
            <p:grpSpPr bwMode="auto">
              <a:xfrm flipH="1">
                <a:off x="1848" y="645"/>
                <a:ext cx="73" cy="234"/>
                <a:chOff x="1767" y="645"/>
                <a:chExt cx="73" cy="234"/>
              </a:xfrm>
            </p:grpSpPr>
            <p:sp>
              <p:nvSpPr>
                <p:cNvPr id="67685" name="Freeform 1125"/>
                <p:cNvSpPr>
                  <a:spLocks/>
                </p:cNvSpPr>
                <p:nvPr/>
              </p:nvSpPr>
              <p:spPr bwMode="auto">
                <a:xfrm>
                  <a:off x="1776" y="639"/>
                  <a:ext cx="64"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86" name="Line 1126"/>
                <p:cNvSpPr>
                  <a:spLocks noChangeShapeType="1"/>
                </p:cNvSpPr>
                <p:nvPr/>
              </p:nvSpPr>
              <p:spPr bwMode="auto">
                <a:xfrm>
                  <a:off x="1802" y="639"/>
                  <a:ext cx="45" cy="64"/>
                </a:xfrm>
                <a:prstGeom prst="line">
                  <a:avLst/>
                </a:prstGeom>
                <a:noFill/>
                <a:ln w="30163">
                  <a:solidFill>
                    <a:srgbClr val="000000"/>
                  </a:solidFill>
                  <a:round/>
                  <a:headEnd/>
                  <a:tailEnd/>
                </a:ln>
              </p:spPr>
              <p:txBody>
                <a:bodyPr/>
                <a:lstStyle/>
                <a:p>
                  <a:pPr>
                    <a:defRPr/>
                  </a:pPr>
                  <a:endParaRPr lang="en-GB"/>
                </a:p>
              </p:txBody>
            </p:sp>
          </p:grpSp>
        </p:grpSp>
        <p:grpSp>
          <p:nvGrpSpPr>
            <p:cNvPr id="36952" name="Group 1127"/>
            <p:cNvGrpSpPr>
              <a:grpSpLocks/>
            </p:cNvGrpSpPr>
            <p:nvPr/>
          </p:nvGrpSpPr>
          <p:grpSpPr bwMode="auto">
            <a:xfrm rot="-8624667">
              <a:off x="3144" y="3921"/>
              <a:ext cx="154" cy="234"/>
              <a:chOff x="1767" y="645"/>
              <a:chExt cx="154" cy="234"/>
            </a:xfrm>
          </p:grpSpPr>
          <p:grpSp>
            <p:nvGrpSpPr>
              <p:cNvPr id="36956" name="Group 1128"/>
              <p:cNvGrpSpPr>
                <a:grpSpLocks/>
              </p:cNvGrpSpPr>
              <p:nvPr/>
            </p:nvGrpSpPr>
            <p:grpSpPr bwMode="auto">
              <a:xfrm>
                <a:off x="1767" y="645"/>
                <a:ext cx="73" cy="234"/>
                <a:chOff x="1767" y="645"/>
                <a:chExt cx="73" cy="234"/>
              </a:xfrm>
            </p:grpSpPr>
            <p:sp>
              <p:nvSpPr>
                <p:cNvPr id="67689" name="Freeform 1129"/>
                <p:cNvSpPr>
                  <a:spLocks/>
                </p:cNvSpPr>
                <p:nvPr/>
              </p:nvSpPr>
              <p:spPr bwMode="auto">
                <a:xfrm>
                  <a:off x="1767" y="646"/>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90" name="Line 1130"/>
                <p:cNvSpPr>
                  <a:spLocks noChangeShapeType="1"/>
                </p:cNvSpPr>
                <p:nvPr/>
              </p:nvSpPr>
              <p:spPr bwMode="auto">
                <a:xfrm>
                  <a:off x="1798" y="647"/>
                  <a:ext cx="45" cy="64"/>
                </a:xfrm>
                <a:prstGeom prst="line">
                  <a:avLst/>
                </a:prstGeom>
                <a:noFill/>
                <a:ln w="30163">
                  <a:solidFill>
                    <a:srgbClr val="000000"/>
                  </a:solidFill>
                  <a:round/>
                  <a:headEnd/>
                  <a:tailEnd/>
                </a:ln>
              </p:spPr>
              <p:txBody>
                <a:bodyPr/>
                <a:lstStyle/>
                <a:p>
                  <a:pPr>
                    <a:defRPr/>
                  </a:pPr>
                  <a:endParaRPr lang="en-GB"/>
                </a:p>
              </p:txBody>
            </p:sp>
          </p:grpSp>
          <p:grpSp>
            <p:nvGrpSpPr>
              <p:cNvPr id="36957" name="Group 1131"/>
              <p:cNvGrpSpPr>
                <a:grpSpLocks/>
              </p:cNvGrpSpPr>
              <p:nvPr/>
            </p:nvGrpSpPr>
            <p:grpSpPr bwMode="auto">
              <a:xfrm flipH="1">
                <a:off x="1848" y="645"/>
                <a:ext cx="73" cy="234"/>
                <a:chOff x="1767" y="645"/>
                <a:chExt cx="73" cy="234"/>
              </a:xfrm>
            </p:grpSpPr>
            <p:sp>
              <p:nvSpPr>
                <p:cNvPr id="67692" name="Freeform 1132"/>
                <p:cNvSpPr>
                  <a:spLocks/>
                </p:cNvSpPr>
                <p:nvPr/>
              </p:nvSpPr>
              <p:spPr bwMode="auto">
                <a:xfrm>
                  <a:off x="1761" y="647"/>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693" name="Line 1133"/>
                <p:cNvSpPr>
                  <a:spLocks noChangeShapeType="1"/>
                </p:cNvSpPr>
                <p:nvPr/>
              </p:nvSpPr>
              <p:spPr bwMode="auto">
                <a:xfrm>
                  <a:off x="1789" y="645"/>
                  <a:ext cx="45" cy="64"/>
                </a:xfrm>
                <a:prstGeom prst="line">
                  <a:avLst/>
                </a:prstGeom>
                <a:noFill/>
                <a:ln w="30163">
                  <a:solidFill>
                    <a:srgbClr val="000000"/>
                  </a:solidFill>
                  <a:round/>
                  <a:headEnd/>
                  <a:tailEnd/>
                </a:ln>
              </p:spPr>
              <p:txBody>
                <a:bodyPr/>
                <a:lstStyle/>
                <a:p>
                  <a:pPr>
                    <a:defRPr/>
                  </a:pPr>
                  <a:endParaRPr lang="en-GB"/>
                </a:p>
              </p:txBody>
            </p:sp>
          </p:grpSp>
        </p:grpSp>
        <p:grpSp>
          <p:nvGrpSpPr>
            <p:cNvPr id="36953" name="Group 1134"/>
            <p:cNvGrpSpPr>
              <a:grpSpLocks/>
            </p:cNvGrpSpPr>
            <p:nvPr/>
          </p:nvGrpSpPr>
          <p:grpSpPr bwMode="auto">
            <a:xfrm>
              <a:off x="3155" y="3596"/>
              <a:ext cx="649" cy="476"/>
              <a:chOff x="3155" y="3596"/>
              <a:chExt cx="649" cy="476"/>
            </a:xfrm>
          </p:grpSpPr>
          <p:sp>
            <p:nvSpPr>
              <p:cNvPr id="67695" name="Oval 1135"/>
              <p:cNvSpPr>
                <a:spLocks noChangeAspect="1" noChangeArrowheads="1"/>
              </p:cNvSpPr>
              <p:nvPr/>
            </p:nvSpPr>
            <p:spPr bwMode="auto">
              <a:xfrm rot="12367869">
                <a:off x="3155" y="3596"/>
                <a:ext cx="649" cy="476"/>
              </a:xfrm>
              <a:prstGeom prst="ellipse">
                <a:avLst/>
              </a:prstGeom>
              <a:gradFill rotWithShape="0">
                <a:gsLst>
                  <a:gs pos="0">
                    <a:srgbClr val="000099">
                      <a:gamma/>
                      <a:tint val="43529"/>
                      <a:invGamma/>
                    </a:srgbClr>
                  </a:gs>
                  <a:gs pos="100000">
                    <a:srgbClr val="000099"/>
                  </a:gs>
                </a:gsLst>
                <a:lin ang="2700000" scaled="1"/>
              </a:gradFill>
              <a:ln w="12700">
                <a:solidFill>
                  <a:srgbClr val="000000"/>
                </a:solidFill>
                <a:round/>
                <a:headEnd/>
                <a:tailEnd/>
              </a:ln>
              <a:effectLst/>
            </p:spPr>
            <p:txBody>
              <a:bodyPr wrap="none" anchor="ctr"/>
              <a:lstStyle/>
              <a:p>
                <a:pPr>
                  <a:defRPr/>
                </a:pPr>
                <a:endParaRPr lang="en-GB"/>
              </a:p>
            </p:txBody>
          </p:sp>
          <p:sp>
            <p:nvSpPr>
              <p:cNvPr id="67696" name="Oval 1136"/>
              <p:cNvSpPr>
                <a:spLocks noChangeAspect="1" noChangeArrowheads="1"/>
              </p:cNvSpPr>
              <p:nvPr/>
            </p:nvSpPr>
            <p:spPr bwMode="auto">
              <a:xfrm rot="9834283">
                <a:off x="3356" y="3739"/>
                <a:ext cx="420" cy="333"/>
              </a:xfrm>
              <a:prstGeom prst="ellipse">
                <a:avLst/>
              </a:prstGeom>
              <a:gradFill rotWithShape="0">
                <a:gsLst>
                  <a:gs pos="0">
                    <a:srgbClr val="0033CC"/>
                  </a:gs>
                  <a:gs pos="100000">
                    <a:srgbClr val="0033CC">
                      <a:gamma/>
                      <a:shade val="21176"/>
                      <a:invGamma/>
                    </a:srgbClr>
                  </a:gs>
                </a:gsLst>
                <a:path path="shape">
                  <a:fillToRect l="50000" t="50000" r="50000" b="50000"/>
                </a:path>
              </a:gradFill>
              <a:ln w="9525">
                <a:noFill/>
                <a:round/>
                <a:headEnd/>
                <a:tailEnd/>
              </a:ln>
              <a:effectLst/>
            </p:spPr>
            <p:txBody>
              <a:bodyPr wrap="none" anchor="ctr"/>
              <a:lstStyle/>
              <a:p>
                <a:pPr>
                  <a:defRPr/>
                </a:pPr>
                <a:endParaRPr lang="en-GB"/>
              </a:p>
            </p:txBody>
          </p:sp>
        </p:grpSp>
      </p:grpSp>
      <p:grpSp>
        <p:nvGrpSpPr>
          <p:cNvPr id="36895" name="Group 1137"/>
          <p:cNvGrpSpPr>
            <a:grpSpLocks/>
          </p:cNvGrpSpPr>
          <p:nvPr/>
        </p:nvGrpSpPr>
        <p:grpSpPr bwMode="auto">
          <a:xfrm rot="-2134515">
            <a:off x="2954338" y="4986338"/>
            <a:ext cx="217487" cy="371475"/>
            <a:chOff x="1767" y="645"/>
            <a:chExt cx="154" cy="234"/>
          </a:xfrm>
        </p:grpSpPr>
        <p:grpSp>
          <p:nvGrpSpPr>
            <p:cNvPr id="36945" name="Group 1138"/>
            <p:cNvGrpSpPr>
              <a:grpSpLocks/>
            </p:cNvGrpSpPr>
            <p:nvPr/>
          </p:nvGrpSpPr>
          <p:grpSpPr bwMode="auto">
            <a:xfrm>
              <a:off x="1767" y="645"/>
              <a:ext cx="73" cy="234"/>
              <a:chOff x="1767" y="645"/>
              <a:chExt cx="73" cy="234"/>
            </a:xfrm>
          </p:grpSpPr>
          <p:sp>
            <p:nvSpPr>
              <p:cNvPr id="67699" name="Freeform 1139"/>
              <p:cNvSpPr>
                <a:spLocks/>
              </p:cNvSpPr>
              <p:nvPr/>
            </p:nvSpPr>
            <p:spPr bwMode="auto">
              <a:xfrm>
                <a:off x="1762" y="633"/>
                <a:ext cx="64"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700" name="Line 1140"/>
              <p:cNvSpPr>
                <a:spLocks noChangeShapeType="1"/>
              </p:cNvSpPr>
              <p:nvPr/>
            </p:nvSpPr>
            <p:spPr bwMode="auto">
              <a:xfrm>
                <a:off x="1794" y="633"/>
                <a:ext cx="44" cy="64"/>
              </a:xfrm>
              <a:prstGeom prst="line">
                <a:avLst/>
              </a:prstGeom>
              <a:noFill/>
              <a:ln w="30163">
                <a:solidFill>
                  <a:srgbClr val="000000"/>
                </a:solidFill>
                <a:round/>
                <a:headEnd/>
                <a:tailEnd/>
              </a:ln>
            </p:spPr>
            <p:txBody>
              <a:bodyPr/>
              <a:lstStyle/>
              <a:p>
                <a:pPr>
                  <a:defRPr/>
                </a:pPr>
                <a:endParaRPr lang="en-GB"/>
              </a:p>
            </p:txBody>
          </p:sp>
        </p:grpSp>
        <p:grpSp>
          <p:nvGrpSpPr>
            <p:cNvPr id="36946" name="Group 1141"/>
            <p:cNvGrpSpPr>
              <a:grpSpLocks/>
            </p:cNvGrpSpPr>
            <p:nvPr/>
          </p:nvGrpSpPr>
          <p:grpSpPr bwMode="auto">
            <a:xfrm flipH="1">
              <a:off x="1848" y="645"/>
              <a:ext cx="73" cy="234"/>
              <a:chOff x="1767" y="645"/>
              <a:chExt cx="73" cy="234"/>
            </a:xfrm>
          </p:grpSpPr>
          <p:sp>
            <p:nvSpPr>
              <p:cNvPr id="67702" name="Freeform 1142"/>
              <p:cNvSpPr>
                <a:spLocks/>
              </p:cNvSpPr>
              <p:nvPr/>
            </p:nvSpPr>
            <p:spPr bwMode="auto">
              <a:xfrm>
                <a:off x="1767" y="643"/>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703" name="Line 1143"/>
              <p:cNvSpPr>
                <a:spLocks noChangeShapeType="1"/>
              </p:cNvSpPr>
              <p:nvPr/>
            </p:nvSpPr>
            <p:spPr bwMode="auto">
              <a:xfrm>
                <a:off x="1799" y="640"/>
                <a:ext cx="45" cy="64"/>
              </a:xfrm>
              <a:prstGeom prst="line">
                <a:avLst/>
              </a:prstGeom>
              <a:noFill/>
              <a:ln w="30163">
                <a:solidFill>
                  <a:srgbClr val="000000"/>
                </a:solidFill>
                <a:round/>
                <a:headEnd/>
                <a:tailEnd/>
              </a:ln>
            </p:spPr>
            <p:txBody>
              <a:bodyPr/>
              <a:lstStyle/>
              <a:p>
                <a:pPr>
                  <a:defRPr/>
                </a:pPr>
                <a:endParaRPr lang="en-GB"/>
              </a:p>
            </p:txBody>
          </p:sp>
        </p:grpSp>
      </p:grpSp>
      <p:grpSp>
        <p:nvGrpSpPr>
          <p:cNvPr id="36896" name="Group 1144"/>
          <p:cNvGrpSpPr>
            <a:grpSpLocks/>
          </p:cNvGrpSpPr>
          <p:nvPr/>
        </p:nvGrpSpPr>
        <p:grpSpPr bwMode="auto">
          <a:xfrm rot="-6809437">
            <a:off x="1636712" y="5959476"/>
            <a:ext cx="244475" cy="330200"/>
            <a:chOff x="1767" y="645"/>
            <a:chExt cx="154" cy="234"/>
          </a:xfrm>
        </p:grpSpPr>
        <p:grpSp>
          <p:nvGrpSpPr>
            <p:cNvPr id="36939" name="Group 1145"/>
            <p:cNvGrpSpPr>
              <a:grpSpLocks/>
            </p:cNvGrpSpPr>
            <p:nvPr/>
          </p:nvGrpSpPr>
          <p:grpSpPr bwMode="auto">
            <a:xfrm>
              <a:off x="1767" y="645"/>
              <a:ext cx="73" cy="234"/>
              <a:chOff x="1767" y="645"/>
              <a:chExt cx="73" cy="234"/>
            </a:xfrm>
          </p:grpSpPr>
          <p:sp>
            <p:nvSpPr>
              <p:cNvPr id="67706" name="Freeform 1146"/>
              <p:cNvSpPr>
                <a:spLocks/>
              </p:cNvSpPr>
              <p:nvPr/>
            </p:nvSpPr>
            <p:spPr bwMode="auto">
              <a:xfrm>
                <a:off x="1784" y="639"/>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707" name="Line 1147"/>
              <p:cNvSpPr>
                <a:spLocks noChangeShapeType="1"/>
              </p:cNvSpPr>
              <p:nvPr/>
            </p:nvSpPr>
            <p:spPr bwMode="auto">
              <a:xfrm>
                <a:off x="1807" y="640"/>
                <a:ext cx="44" cy="63"/>
              </a:xfrm>
              <a:prstGeom prst="line">
                <a:avLst/>
              </a:prstGeom>
              <a:noFill/>
              <a:ln w="30163">
                <a:solidFill>
                  <a:srgbClr val="000000"/>
                </a:solidFill>
                <a:round/>
                <a:headEnd/>
                <a:tailEnd/>
              </a:ln>
            </p:spPr>
            <p:txBody>
              <a:bodyPr/>
              <a:lstStyle/>
              <a:p>
                <a:pPr>
                  <a:defRPr/>
                </a:pPr>
                <a:endParaRPr lang="en-GB"/>
              </a:p>
            </p:txBody>
          </p:sp>
        </p:grpSp>
        <p:grpSp>
          <p:nvGrpSpPr>
            <p:cNvPr id="36940" name="Group 1148"/>
            <p:cNvGrpSpPr>
              <a:grpSpLocks/>
            </p:cNvGrpSpPr>
            <p:nvPr/>
          </p:nvGrpSpPr>
          <p:grpSpPr bwMode="auto">
            <a:xfrm flipH="1">
              <a:off x="1848" y="645"/>
              <a:ext cx="73" cy="234"/>
              <a:chOff x="1767" y="645"/>
              <a:chExt cx="73" cy="234"/>
            </a:xfrm>
          </p:grpSpPr>
          <p:sp>
            <p:nvSpPr>
              <p:cNvPr id="67709" name="Freeform 1149"/>
              <p:cNvSpPr>
                <a:spLocks/>
              </p:cNvSpPr>
              <p:nvPr/>
            </p:nvSpPr>
            <p:spPr bwMode="auto">
              <a:xfrm>
                <a:off x="1754" y="642"/>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7710" name="Line 1150"/>
              <p:cNvSpPr>
                <a:spLocks noChangeShapeType="1"/>
              </p:cNvSpPr>
              <p:nvPr/>
            </p:nvSpPr>
            <p:spPr bwMode="auto">
              <a:xfrm>
                <a:off x="1785" y="641"/>
                <a:ext cx="44" cy="64"/>
              </a:xfrm>
              <a:prstGeom prst="line">
                <a:avLst/>
              </a:prstGeom>
              <a:noFill/>
              <a:ln w="30163">
                <a:solidFill>
                  <a:srgbClr val="000000"/>
                </a:solidFill>
                <a:round/>
                <a:headEnd/>
                <a:tailEnd/>
              </a:ln>
            </p:spPr>
            <p:txBody>
              <a:bodyPr/>
              <a:lstStyle/>
              <a:p>
                <a:pPr>
                  <a:defRPr/>
                </a:pPr>
                <a:endParaRPr lang="en-GB"/>
              </a:p>
            </p:txBody>
          </p:sp>
        </p:grpSp>
      </p:grpSp>
      <p:sp>
        <p:nvSpPr>
          <p:cNvPr id="67711" name="Text Box 1151"/>
          <p:cNvSpPr txBox="1">
            <a:spLocks noChangeArrowheads="1"/>
          </p:cNvSpPr>
          <p:nvPr/>
        </p:nvSpPr>
        <p:spPr bwMode="auto">
          <a:xfrm>
            <a:off x="1281113" y="4672013"/>
            <a:ext cx="1546225" cy="914400"/>
          </a:xfrm>
          <a:prstGeom prst="rect">
            <a:avLst/>
          </a:prstGeom>
          <a:noFill/>
          <a:ln w="9525">
            <a:noFill/>
            <a:miter lim="800000"/>
            <a:headEnd/>
            <a:tailEnd/>
          </a:ln>
          <a:effectLst/>
        </p:spPr>
        <p:txBody>
          <a:bodyPr lIns="0" tIns="0" rIns="0" bIns="0" anchor="ctr" anchorCtr="1">
            <a:spAutoFit/>
          </a:bodyPr>
          <a:lstStyle/>
          <a:p>
            <a:pPr>
              <a:defRPr/>
            </a:pPr>
            <a:r>
              <a:rPr lang="en-US" sz="2000" b="1">
                <a:solidFill>
                  <a:srgbClr val="000000"/>
                </a:solidFill>
              </a:rPr>
              <a:t>IgE synthesis &amp; release</a:t>
            </a:r>
          </a:p>
        </p:txBody>
      </p:sp>
      <p:sp>
        <p:nvSpPr>
          <p:cNvPr id="67712" name="Text Box 1152"/>
          <p:cNvSpPr txBox="1">
            <a:spLocks noChangeArrowheads="1"/>
          </p:cNvSpPr>
          <p:nvPr/>
        </p:nvSpPr>
        <p:spPr bwMode="auto">
          <a:xfrm>
            <a:off x="0" y="41275"/>
            <a:ext cx="9144000" cy="579438"/>
          </a:xfrm>
          <a:prstGeom prst="rect">
            <a:avLst/>
          </a:prstGeom>
          <a:noFill/>
          <a:ln w="9525">
            <a:noFill/>
            <a:miter lim="800000"/>
            <a:headEnd/>
            <a:tailEnd/>
          </a:ln>
          <a:effectLst/>
        </p:spPr>
        <p:txBody>
          <a:bodyPr anchor="ctr">
            <a:spAutoFit/>
          </a:bodyPr>
          <a:lstStyle/>
          <a:p>
            <a:pPr algn="ctr">
              <a:defRPr/>
            </a:pPr>
            <a:r>
              <a:rPr lang="en-US" sz="3200">
                <a:solidFill>
                  <a:srgbClr val="000000"/>
                </a:solidFill>
                <a:latin typeface="Arial Black" pitchFamily="34" charset="0"/>
              </a:rPr>
              <a:t>Sensitisation in Atopic Airway Disease</a:t>
            </a:r>
          </a:p>
        </p:txBody>
      </p:sp>
      <p:grpSp>
        <p:nvGrpSpPr>
          <p:cNvPr id="36899" name="Group 1153"/>
          <p:cNvGrpSpPr>
            <a:grpSpLocks/>
          </p:cNvGrpSpPr>
          <p:nvPr/>
        </p:nvGrpSpPr>
        <p:grpSpPr bwMode="auto">
          <a:xfrm rot="-229678">
            <a:off x="8440738" y="3567113"/>
            <a:ext cx="385762" cy="433387"/>
            <a:chOff x="5151" y="605"/>
            <a:chExt cx="234" cy="234"/>
          </a:xfrm>
        </p:grpSpPr>
        <p:sp>
          <p:nvSpPr>
            <p:cNvPr id="67714" name="Rectangle 1154"/>
            <p:cNvSpPr>
              <a:spLocks noChangeArrowheads="1"/>
            </p:cNvSpPr>
            <p:nvPr/>
          </p:nvSpPr>
          <p:spPr bwMode="auto">
            <a:xfrm>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67715" name="Rectangle 1155"/>
            <p:cNvSpPr>
              <a:spLocks noChangeArrowheads="1"/>
            </p:cNvSpPr>
            <p:nvPr/>
          </p:nvSpPr>
          <p:spPr bwMode="auto">
            <a:xfrm rot="-271686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67716" name="Rectangle 1156"/>
            <p:cNvSpPr>
              <a:spLocks noChangeArrowheads="1"/>
            </p:cNvSpPr>
            <p:nvPr/>
          </p:nvSpPr>
          <p:spPr bwMode="auto">
            <a:xfrm rot="-98503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grpSp>
      <p:grpSp>
        <p:nvGrpSpPr>
          <p:cNvPr id="36900" name="Group 1157"/>
          <p:cNvGrpSpPr>
            <a:grpSpLocks/>
          </p:cNvGrpSpPr>
          <p:nvPr/>
        </p:nvGrpSpPr>
        <p:grpSpPr bwMode="auto">
          <a:xfrm rot="-229678">
            <a:off x="8012113" y="3808413"/>
            <a:ext cx="385762" cy="433387"/>
            <a:chOff x="5151" y="605"/>
            <a:chExt cx="234" cy="234"/>
          </a:xfrm>
        </p:grpSpPr>
        <p:sp>
          <p:nvSpPr>
            <p:cNvPr id="67718" name="Rectangle 1158"/>
            <p:cNvSpPr>
              <a:spLocks noChangeArrowheads="1"/>
            </p:cNvSpPr>
            <p:nvPr/>
          </p:nvSpPr>
          <p:spPr bwMode="auto">
            <a:xfrm>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67719" name="Rectangle 1159"/>
            <p:cNvSpPr>
              <a:spLocks noChangeArrowheads="1"/>
            </p:cNvSpPr>
            <p:nvPr/>
          </p:nvSpPr>
          <p:spPr bwMode="auto">
            <a:xfrm rot="-271686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67720" name="Rectangle 1160"/>
            <p:cNvSpPr>
              <a:spLocks noChangeArrowheads="1"/>
            </p:cNvSpPr>
            <p:nvPr/>
          </p:nvSpPr>
          <p:spPr bwMode="auto">
            <a:xfrm rot="-98503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grpSp>
      <p:sp>
        <p:nvSpPr>
          <p:cNvPr id="67721" name="Rectangle 1161"/>
          <p:cNvSpPr>
            <a:spLocks noChangeArrowheads="1"/>
          </p:cNvSpPr>
          <p:nvPr/>
        </p:nvSpPr>
        <p:spPr bwMode="auto">
          <a:xfrm>
            <a:off x="5067300" y="3406775"/>
            <a:ext cx="368300" cy="396875"/>
          </a:xfrm>
          <a:prstGeom prst="rect">
            <a:avLst/>
          </a:prstGeom>
          <a:noFill/>
          <a:ln w="9525">
            <a:noFill/>
            <a:miter lim="800000"/>
            <a:headEnd/>
            <a:tailEnd/>
          </a:ln>
          <a:effectLst/>
        </p:spPr>
        <p:txBody>
          <a:bodyPr>
            <a:spAutoFit/>
          </a:bodyPr>
          <a:lstStyle/>
          <a:p>
            <a:pPr>
              <a:defRPr/>
            </a:pPr>
            <a:r>
              <a:rPr lang="en-US" sz="2000" b="1">
                <a:solidFill>
                  <a:schemeClr val="hlink"/>
                </a:solidFill>
              </a:rPr>
              <a:t>B</a:t>
            </a:r>
            <a:endParaRPr lang="en-GB" sz="2000" b="1">
              <a:solidFill>
                <a:schemeClr val="hlink"/>
              </a:solidFill>
            </a:endParaRPr>
          </a:p>
        </p:txBody>
      </p:sp>
      <p:sp>
        <p:nvSpPr>
          <p:cNvPr id="67722" name="Text Box 1162"/>
          <p:cNvSpPr txBox="1">
            <a:spLocks noChangeArrowheads="1"/>
          </p:cNvSpPr>
          <p:nvPr/>
        </p:nvSpPr>
        <p:spPr bwMode="auto">
          <a:xfrm>
            <a:off x="8008938" y="4432300"/>
            <a:ext cx="1012825" cy="304800"/>
          </a:xfrm>
          <a:prstGeom prst="rect">
            <a:avLst/>
          </a:prstGeom>
          <a:noFill/>
          <a:ln w="9525">
            <a:noFill/>
            <a:miter lim="800000"/>
            <a:headEnd/>
            <a:tailEnd/>
          </a:ln>
          <a:effectLst/>
        </p:spPr>
        <p:txBody>
          <a:bodyPr wrap="none" lIns="0" tIns="0" rIns="0" bIns="0" anchor="ctr" anchorCtr="1">
            <a:spAutoFit/>
          </a:bodyPr>
          <a:lstStyle/>
          <a:p>
            <a:pPr algn="r">
              <a:defRPr/>
            </a:pPr>
            <a:r>
              <a:rPr lang="en-US" sz="2000" b="1" dirty="0">
                <a:solidFill>
                  <a:srgbClr val="000000"/>
                </a:solidFill>
                <a:latin typeface="Arial Rounded MT Bold" pitchFamily="34" charset="0"/>
              </a:rPr>
              <a:t>allergen</a:t>
            </a:r>
            <a:endParaRPr lang="en-US" sz="2000" dirty="0">
              <a:solidFill>
                <a:srgbClr val="000000"/>
              </a:solidFill>
            </a:endParaRPr>
          </a:p>
        </p:txBody>
      </p:sp>
      <p:grpSp>
        <p:nvGrpSpPr>
          <p:cNvPr id="36903" name="Group 1190"/>
          <p:cNvGrpSpPr>
            <a:grpSpLocks/>
          </p:cNvGrpSpPr>
          <p:nvPr/>
        </p:nvGrpSpPr>
        <p:grpSpPr bwMode="auto">
          <a:xfrm>
            <a:off x="1917700" y="1162050"/>
            <a:ext cx="2001838" cy="1444625"/>
            <a:chOff x="2031" y="668"/>
            <a:chExt cx="1261" cy="910"/>
          </a:xfrm>
        </p:grpSpPr>
        <p:grpSp>
          <p:nvGrpSpPr>
            <p:cNvPr id="36909" name="Group 1166"/>
            <p:cNvGrpSpPr>
              <a:grpSpLocks/>
            </p:cNvGrpSpPr>
            <p:nvPr/>
          </p:nvGrpSpPr>
          <p:grpSpPr bwMode="auto">
            <a:xfrm>
              <a:off x="2282" y="668"/>
              <a:ext cx="541" cy="524"/>
              <a:chOff x="2532" y="804"/>
              <a:chExt cx="609" cy="524"/>
            </a:xfrm>
          </p:grpSpPr>
          <p:sp>
            <p:nvSpPr>
              <p:cNvPr id="67727" name="Oval 1167"/>
              <p:cNvSpPr>
                <a:spLocks noChangeAspect="1" noChangeArrowheads="1"/>
              </p:cNvSpPr>
              <p:nvPr/>
            </p:nvSpPr>
            <p:spPr bwMode="auto">
              <a:xfrm>
                <a:off x="2532" y="804"/>
                <a:ext cx="609" cy="524"/>
              </a:xfrm>
              <a:prstGeom prst="ellipse">
                <a:avLst/>
              </a:prstGeom>
              <a:gradFill rotWithShape="0">
                <a:gsLst>
                  <a:gs pos="0">
                    <a:srgbClr val="9999FF">
                      <a:gamma/>
                      <a:shade val="46275"/>
                      <a:invGamma/>
                    </a:srgbClr>
                  </a:gs>
                  <a:gs pos="100000">
                    <a:srgbClr val="9999FF"/>
                  </a:gs>
                </a:gsLst>
                <a:lin ang="2700000" scaled="1"/>
              </a:gradFill>
              <a:ln w="19050">
                <a:solidFill>
                  <a:srgbClr val="000000"/>
                </a:solidFill>
                <a:round/>
                <a:headEnd/>
                <a:tailEnd/>
              </a:ln>
              <a:effectLst/>
            </p:spPr>
            <p:txBody>
              <a:bodyPr wrap="none" anchor="ctr"/>
              <a:lstStyle/>
              <a:p>
                <a:pPr>
                  <a:defRPr/>
                </a:pPr>
                <a:endParaRPr lang="en-GB"/>
              </a:p>
            </p:txBody>
          </p:sp>
          <p:sp>
            <p:nvSpPr>
              <p:cNvPr id="67728" name="Oval 1168"/>
              <p:cNvSpPr>
                <a:spLocks noChangeAspect="1" noChangeArrowheads="1"/>
              </p:cNvSpPr>
              <p:nvPr/>
            </p:nvSpPr>
            <p:spPr bwMode="auto">
              <a:xfrm>
                <a:off x="2562" y="818"/>
                <a:ext cx="538" cy="448"/>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7729" name="Text Box 1169"/>
              <p:cNvSpPr txBox="1">
                <a:spLocks noChangeArrowheads="1"/>
              </p:cNvSpPr>
              <p:nvPr/>
            </p:nvSpPr>
            <p:spPr bwMode="auto">
              <a:xfrm>
                <a:off x="2609" y="917"/>
                <a:ext cx="45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Th2</a:t>
                </a:r>
                <a:endParaRPr lang="en-US" sz="2000" b="1">
                  <a:solidFill>
                    <a:srgbClr val="000000"/>
                  </a:solidFill>
                </a:endParaRPr>
              </a:p>
            </p:txBody>
          </p:sp>
        </p:grpSp>
        <p:grpSp>
          <p:nvGrpSpPr>
            <p:cNvPr id="36910" name="Group 1170"/>
            <p:cNvGrpSpPr>
              <a:grpSpLocks/>
            </p:cNvGrpSpPr>
            <p:nvPr/>
          </p:nvGrpSpPr>
          <p:grpSpPr bwMode="auto">
            <a:xfrm>
              <a:off x="2031" y="978"/>
              <a:ext cx="541" cy="524"/>
              <a:chOff x="2532" y="804"/>
              <a:chExt cx="609" cy="524"/>
            </a:xfrm>
          </p:grpSpPr>
          <p:sp>
            <p:nvSpPr>
              <p:cNvPr id="67731" name="Oval 1171"/>
              <p:cNvSpPr>
                <a:spLocks noChangeAspect="1" noChangeArrowheads="1"/>
              </p:cNvSpPr>
              <p:nvPr/>
            </p:nvSpPr>
            <p:spPr bwMode="auto">
              <a:xfrm>
                <a:off x="2532" y="804"/>
                <a:ext cx="609" cy="524"/>
              </a:xfrm>
              <a:prstGeom prst="ellipse">
                <a:avLst/>
              </a:prstGeom>
              <a:gradFill rotWithShape="0">
                <a:gsLst>
                  <a:gs pos="0">
                    <a:srgbClr val="9999FF">
                      <a:gamma/>
                      <a:shade val="46275"/>
                      <a:invGamma/>
                    </a:srgbClr>
                  </a:gs>
                  <a:gs pos="100000">
                    <a:srgbClr val="9999FF"/>
                  </a:gs>
                </a:gsLst>
                <a:lin ang="2700000" scaled="1"/>
              </a:gradFill>
              <a:ln w="19050">
                <a:solidFill>
                  <a:srgbClr val="000000"/>
                </a:solidFill>
                <a:round/>
                <a:headEnd/>
                <a:tailEnd/>
              </a:ln>
              <a:effectLst/>
            </p:spPr>
            <p:txBody>
              <a:bodyPr wrap="none" anchor="ctr"/>
              <a:lstStyle/>
              <a:p>
                <a:pPr>
                  <a:defRPr/>
                </a:pPr>
                <a:endParaRPr lang="en-GB"/>
              </a:p>
            </p:txBody>
          </p:sp>
          <p:sp>
            <p:nvSpPr>
              <p:cNvPr id="67732" name="Oval 1172"/>
              <p:cNvSpPr>
                <a:spLocks noChangeAspect="1" noChangeArrowheads="1"/>
              </p:cNvSpPr>
              <p:nvPr/>
            </p:nvSpPr>
            <p:spPr bwMode="auto">
              <a:xfrm>
                <a:off x="2562" y="818"/>
                <a:ext cx="538" cy="448"/>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7733" name="Text Box 1173"/>
              <p:cNvSpPr txBox="1">
                <a:spLocks noChangeArrowheads="1"/>
              </p:cNvSpPr>
              <p:nvPr/>
            </p:nvSpPr>
            <p:spPr bwMode="auto">
              <a:xfrm>
                <a:off x="2609" y="917"/>
                <a:ext cx="45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Th2</a:t>
                </a:r>
                <a:endParaRPr lang="en-US" sz="2000" b="1">
                  <a:solidFill>
                    <a:srgbClr val="000000"/>
                  </a:solidFill>
                </a:endParaRPr>
              </a:p>
            </p:txBody>
          </p:sp>
        </p:grpSp>
        <p:grpSp>
          <p:nvGrpSpPr>
            <p:cNvPr id="36911" name="Group 1174"/>
            <p:cNvGrpSpPr>
              <a:grpSpLocks/>
            </p:cNvGrpSpPr>
            <p:nvPr/>
          </p:nvGrpSpPr>
          <p:grpSpPr bwMode="auto">
            <a:xfrm>
              <a:off x="2751" y="893"/>
              <a:ext cx="541" cy="524"/>
              <a:chOff x="2532" y="804"/>
              <a:chExt cx="609" cy="524"/>
            </a:xfrm>
          </p:grpSpPr>
          <p:sp>
            <p:nvSpPr>
              <p:cNvPr id="67735" name="Oval 1175"/>
              <p:cNvSpPr>
                <a:spLocks noChangeAspect="1" noChangeArrowheads="1"/>
              </p:cNvSpPr>
              <p:nvPr/>
            </p:nvSpPr>
            <p:spPr bwMode="auto">
              <a:xfrm>
                <a:off x="2532" y="804"/>
                <a:ext cx="609" cy="524"/>
              </a:xfrm>
              <a:prstGeom prst="ellipse">
                <a:avLst/>
              </a:prstGeom>
              <a:gradFill rotWithShape="0">
                <a:gsLst>
                  <a:gs pos="0">
                    <a:srgbClr val="9999FF">
                      <a:gamma/>
                      <a:shade val="46275"/>
                      <a:invGamma/>
                    </a:srgbClr>
                  </a:gs>
                  <a:gs pos="100000">
                    <a:srgbClr val="9999FF"/>
                  </a:gs>
                </a:gsLst>
                <a:lin ang="2700000" scaled="1"/>
              </a:gradFill>
              <a:ln w="19050">
                <a:solidFill>
                  <a:srgbClr val="000000"/>
                </a:solidFill>
                <a:round/>
                <a:headEnd/>
                <a:tailEnd/>
              </a:ln>
              <a:effectLst/>
            </p:spPr>
            <p:txBody>
              <a:bodyPr wrap="none" anchor="ctr"/>
              <a:lstStyle/>
              <a:p>
                <a:pPr>
                  <a:defRPr/>
                </a:pPr>
                <a:endParaRPr lang="en-GB"/>
              </a:p>
            </p:txBody>
          </p:sp>
          <p:sp>
            <p:nvSpPr>
              <p:cNvPr id="67736" name="Oval 1176"/>
              <p:cNvSpPr>
                <a:spLocks noChangeAspect="1" noChangeArrowheads="1"/>
              </p:cNvSpPr>
              <p:nvPr/>
            </p:nvSpPr>
            <p:spPr bwMode="auto">
              <a:xfrm>
                <a:off x="2562" y="818"/>
                <a:ext cx="538" cy="448"/>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7737" name="Text Box 1177"/>
              <p:cNvSpPr txBox="1">
                <a:spLocks noChangeArrowheads="1"/>
              </p:cNvSpPr>
              <p:nvPr/>
            </p:nvSpPr>
            <p:spPr bwMode="auto">
              <a:xfrm>
                <a:off x="2609" y="917"/>
                <a:ext cx="45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Th2</a:t>
                </a:r>
                <a:endParaRPr lang="en-US" sz="2000" b="1">
                  <a:solidFill>
                    <a:srgbClr val="000000"/>
                  </a:solidFill>
                </a:endParaRPr>
              </a:p>
            </p:txBody>
          </p:sp>
        </p:grpSp>
        <p:grpSp>
          <p:nvGrpSpPr>
            <p:cNvPr id="36912" name="Group 1178"/>
            <p:cNvGrpSpPr>
              <a:grpSpLocks/>
            </p:cNvGrpSpPr>
            <p:nvPr/>
          </p:nvGrpSpPr>
          <p:grpSpPr bwMode="auto">
            <a:xfrm>
              <a:off x="2145" y="816"/>
              <a:ext cx="541" cy="524"/>
              <a:chOff x="2532" y="804"/>
              <a:chExt cx="609" cy="524"/>
            </a:xfrm>
          </p:grpSpPr>
          <p:sp>
            <p:nvSpPr>
              <p:cNvPr id="67739" name="Oval 1179"/>
              <p:cNvSpPr>
                <a:spLocks noChangeAspect="1" noChangeArrowheads="1"/>
              </p:cNvSpPr>
              <p:nvPr/>
            </p:nvSpPr>
            <p:spPr bwMode="auto">
              <a:xfrm>
                <a:off x="2532" y="804"/>
                <a:ext cx="609" cy="524"/>
              </a:xfrm>
              <a:prstGeom prst="ellipse">
                <a:avLst/>
              </a:prstGeom>
              <a:gradFill rotWithShape="0">
                <a:gsLst>
                  <a:gs pos="0">
                    <a:srgbClr val="9999FF">
                      <a:gamma/>
                      <a:shade val="46275"/>
                      <a:invGamma/>
                    </a:srgbClr>
                  </a:gs>
                  <a:gs pos="100000">
                    <a:srgbClr val="9999FF"/>
                  </a:gs>
                </a:gsLst>
                <a:lin ang="2700000" scaled="1"/>
              </a:gradFill>
              <a:ln w="19050">
                <a:solidFill>
                  <a:srgbClr val="000000"/>
                </a:solidFill>
                <a:round/>
                <a:headEnd/>
                <a:tailEnd/>
              </a:ln>
              <a:effectLst/>
            </p:spPr>
            <p:txBody>
              <a:bodyPr wrap="none" anchor="ctr"/>
              <a:lstStyle/>
              <a:p>
                <a:pPr>
                  <a:defRPr/>
                </a:pPr>
                <a:endParaRPr lang="en-GB"/>
              </a:p>
            </p:txBody>
          </p:sp>
          <p:sp>
            <p:nvSpPr>
              <p:cNvPr id="67740" name="Oval 1180"/>
              <p:cNvSpPr>
                <a:spLocks noChangeAspect="1" noChangeArrowheads="1"/>
              </p:cNvSpPr>
              <p:nvPr/>
            </p:nvSpPr>
            <p:spPr bwMode="auto">
              <a:xfrm>
                <a:off x="2562" y="818"/>
                <a:ext cx="538" cy="448"/>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7741" name="Text Box 1181"/>
              <p:cNvSpPr txBox="1">
                <a:spLocks noChangeArrowheads="1"/>
              </p:cNvSpPr>
              <p:nvPr/>
            </p:nvSpPr>
            <p:spPr bwMode="auto">
              <a:xfrm>
                <a:off x="2609" y="917"/>
                <a:ext cx="45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Th2</a:t>
                </a:r>
                <a:endParaRPr lang="en-US" sz="2000" b="1">
                  <a:solidFill>
                    <a:srgbClr val="000000"/>
                  </a:solidFill>
                </a:endParaRPr>
              </a:p>
            </p:txBody>
          </p:sp>
        </p:grpSp>
        <p:grpSp>
          <p:nvGrpSpPr>
            <p:cNvPr id="36913" name="Group 1182"/>
            <p:cNvGrpSpPr>
              <a:grpSpLocks/>
            </p:cNvGrpSpPr>
            <p:nvPr/>
          </p:nvGrpSpPr>
          <p:grpSpPr bwMode="auto">
            <a:xfrm>
              <a:off x="2408" y="1054"/>
              <a:ext cx="541" cy="524"/>
              <a:chOff x="2532" y="804"/>
              <a:chExt cx="609" cy="524"/>
            </a:xfrm>
          </p:grpSpPr>
          <p:sp>
            <p:nvSpPr>
              <p:cNvPr id="67743" name="Oval 1183"/>
              <p:cNvSpPr>
                <a:spLocks noChangeAspect="1" noChangeArrowheads="1"/>
              </p:cNvSpPr>
              <p:nvPr/>
            </p:nvSpPr>
            <p:spPr bwMode="auto">
              <a:xfrm>
                <a:off x="2532" y="804"/>
                <a:ext cx="609" cy="524"/>
              </a:xfrm>
              <a:prstGeom prst="ellipse">
                <a:avLst/>
              </a:prstGeom>
              <a:gradFill rotWithShape="0">
                <a:gsLst>
                  <a:gs pos="0">
                    <a:srgbClr val="9999FF">
                      <a:gamma/>
                      <a:shade val="46275"/>
                      <a:invGamma/>
                    </a:srgbClr>
                  </a:gs>
                  <a:gs pos="100000">
                    <a:srgbClr val="9999FF"/>
                  </a:gs>
                </a:gsLst>
                <a:lin ang="2700000" scaled="1"/>
              </a:gradFill>
              <a:ln w="19050">
                <a:solidFill>
                  <a:srgbClr val="000000"/>
                </a:solidFill>
                <a:round/>
                <a:headEnd/>
                <a:tailEnd/>
              </a:ln>
              <a:effectLst/>
            </p:spPr>
            <p:txBody>
              <a:bodyPr wrap="none" anchor="ctr"/>
              <a:lstStyle/>
              <a:p>
                <a:pPr>
                  <a:defRPr/>
                </a:pPr>
                <a:endParaRPr lang="en-GB"/>
              </a:p>
            </p:txBody>
          </p:sp>
          <p:sp>
            <p:nvSpPr>
              <p:cNvPr id="67744" name="Oval 1184"/>
              <p:cNvSpPr>
                <a:spLocks noChangeAspect="1" noChangeArrowheads="1"/>
              </p:cNvSpPr>
              <p:nvPr/>
            </p:nvSpPr>
            <p:spPr bwMode="auto">
              <a:xfrm>
                <a:off x="2562" y="818"/>
                <a:ext cx="538" cy="448"/>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7745" name="Text Box 1185"/>
              <p:cNvSpPr txBox="1">
                <a:spLocks noChangeArrowheads="1"/>
              </p:cNvSpPr>
              <p:nvPr/>
            </p:nvSpPr>
            <p:spPr bwMode="auto">
              <a:xfrm>
                <a:off x="2609" y="917"/>
                <a:ext cx="45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Th2</a:t>
                </a:r>
                <a:endParaRPr lang="en-US" sz="2000" b="1">
                  <a:solidFill>
                    <a:srgbClr val="000000"/>
                  </a:solidFill>
                </a:endParaRPr>
              </a:p>
            </p:txBody>
          </p:sp>
        </p:grpSp>
        <p:grpSp>
          <p:nvGrpSpPr>
            <p:cNvPr id="36914" name="Group 1186"/>
            <p:cNvGrpSpPr>
              <a:grpSpLocks/>
            </p:cNvGrpSpPr>
            <p:nvPr/>
          </p:nvGrpSpPr>
          <p:grpSpPr bwMode="auto">
            <a:xfrm>
              <a:off x="2536" y="725"/>
              <a:ext cx="541" cy="524"/>
              <a:chOff x="2532" y="804"/>
              <a:chExt cx="609" cy="524"/>
            </a:xfrm>
          </p:grpSpPr>
          <p:sp>
            <p:nvSpPr>
              <p:cNvPr id="67747" name="Oval 1187"/>
              <p:cNvSpPr>
                <a:spLocks noChangeAspect="1" noChangeArrowheads="1"/>
              </p:cNvSpPr>
              <p:nvPr/>
            </p:nvSpPr>
            <p:spPr bwMode="auto">
              <a:xfrm>
                <a:off x="2532" y="804"/>
                <a:ext cx="609" cy="524"/>
              </a:xfrm>
              <a:prstGeom prst="ellipse">
                <a:avLst/>
              </a:prstGeom>
              <a:gradFill rotWithShape="0">
                <a:gsLst>
                  <a:gs pos="0">
                    <a:srgbClr val="9999FF">
                      <a:gamma/>
                      <a:shade val="46275"/>
                      <a:invGamma/>
                    </a:srgbClr>
                  </a:gs>
                  <a:gs pos="100000">
                    <a:srgbClr val="9999FF"/>
                  </a:gs>
                </a:gsLst>
                <a:lin ang="2700000" scaled="1"/>
              </a:gradFill>
              <a:ln w="19050">
                <a:solidFill>
                  <a:srgbClr val="000000"/>
                </a:solidFill>
                <a:round/>
                <a:headEnd/>
                <a:tailEnd/>
              </a:ln>
              <a:effectLst/>
            </p:spPr>
            <p:txBody>
              <a:bodyPr wrap="none" anchor="ctr"/>
              <a:lstStyle/>
              <a:p>
                <a:pPr>
                  <a:defRPr/>
                </a:pPr>
                <a:endParaRPr lang="en-GB"/>
              </a:p>
            </p:txBody>
          </p:sp>
          <p:sp>
            <p:nvSpPr>
              <p:cNvPr id="67748" name="Oval 1188"/>
              <p:cNvSpPr>
                <a:spLocks noChangeAspect="1" noChangeArrowheads="1"/>
              </p:cNvSpPr>
              <p:nvPr/>
            </p:nvSpPr>
            <p:spPr bwMode="auto">
              <a:xfrm>
                <a:off x="2562" y="818"/>
                <a:ext cx="538" cy="448"/>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7749" name="Text Box 1189"/>
              <p:cNvSpPr txBox="1">
                <a:spLocks noChangeArrowheads="1"/>
              </p:cNvSpPr>
              <p:nvPr/>
            </p:nvSpPr>
            <p:spPr bwMode="auto">
              <a:xfrm>
                <a:off x="2609" y="917"/>
                <a:ext cx="45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Th2</a:t>
                </a:r>
                <a:endParaRPr lang="en-US" sz="2000" b="1">
                  <a:solidFill>
                    <a:srgbClr val="000000"/>
                  </a:solidFill>
                </a:endParaRPr>
              </a:p>
            </p:txBody>
          </p:sp>
        </p:grpSp>
      </p:grpSp>
      <p:sp>
        <p:nvSpPr>
          <p:cNvPr id="67751" name="Arc 1191"/>
          <p:cNvSpPr>
            <a:spLocks/>
          </p:cNvSpPr>
          <p:nvPr/>
        </p:nvSpPr>
        <p:spPr bwMode="auto">
          <a:xfrm rot="21107108" flipH="1">
            <a:off x="5456238" y="1131888"/>
            <a:ext cx="700087" cy="1285875"/>
          </a:xfrm>
          <a:custGeom>
            <a:avLst/>
            <a:gdLst>
              <a:gd name="G0" fmla="+- 0 0 0"/>
              <a:gd name="G1" fmla="+- 21118 0 0"/>
              <a:gd name="G2" fmla="+- 21600 0 0"/>
              <a:gd name="T0" fmla="*/ 4537 w 19240"/>
              <a:gd name="T1" fmla="*/ 0 h 21118"/>
              <a:gd name="T2" fmla="*/ 19240 w 19240"/>
              <a:gd name="T3" fmla="*/ 11300 h 21118"/>
              <a:gd name="T4" fmla="*/ 0 w 19240"/>
              <a:gd name="T5" fmla="*/ 21118 h 21118"/>
            </a:gdLst>
            <a:ahLst/>
            <a:cxnLst>
              <a:cxn ang="0">
                <a:pos x="T0" y="T1"/>
              </a:cxn>
              <a:cxn ang="0">
                <a:pos x="T2" y="T3"/>
              </a:cxn>
              <a:cxn ang="0">
                <a:pos x="T4" y="T5"/>
              </a:cxn>
            </a:cxnLst>
            <a:rect l="0" t="0" r="r" b="b"/>
            <a:pathLst>
              <a:path w="19240" h="21118" fill="none" extrusionOk="0">
                <a:moveTo>
                  <a:pt x="4537" y="-1"/>
                </a:moveTo>
                <a:cubicBezTo>
                  <a:pt x="10887" y="1364"/>
                  <a:pt x="16287" y="5514"/>
                  <a:pt x="19239" y="11300"/>
                </a:cubicBezTo>
              </a:path>
              <a:path w="19240" h="21118" stroke="0" extrusionOk="0">
                <a:moveTo>
                  <a:pt x="4537" y="-1"/>
                </a:moveTo>
                <a:cubicBezTo>
                  <a:pt x="10887" y="1364"/>
                  <a:pt x="16287" y="5514"/>
                  <a:pt x="19239" y="11300"/>
                </a:cubicBezTo>
                <a:lnTo>
                  <a:pt x="0" y="21118"/>
                </a:lnTo>
                <a:close/>
              </a:path>
            </a:pathLst>
          </a:custGeom>
          <a:noFill/>
          <a:ln w="76200">
            <a:solidFill>
              <a:srgbClr val="0000FF"/>
            </a:solidFill>
            <a:round/>
            <a:headEnd/>
            <a:tailEnd type="triangle" w="med" len="med"/>
          </a:ln>
          <a:effectLst/>
        </p:spPr>
        <p:txBody>
          <a:bodyPr wrap="none" anchor="ctr"/>
          <a:lstStyle/>
          <a:p>
            <a:pPr>
              <a:defRPr/>
            </a:pPr>
            <a:endParaRPr lang="en-GB"/>
          </a:p>
        </p:txBody>
      </p:sp>
      <p:sp>
        <p:nvSpPr>
          <p:cNvPr id="67752" name="Line 1192"/>
          <p:cNvSpPr>
            <a:spLocks noChangeShapeType="1"/>
          </p:cNvSpPr>
          <p:nvPr/>
        </p:nvSpPr>
        <p:spPr bwMode="auto">
          <a:xfrm flipV="1">
            <a:off x="4635500" y="730250"/>
            <a:ext cx="57150" cy="534988"/>
          </a:xfrm>
          <a:prstGeom prst="line">
            <a:avLst/>
          </a:prstGeom>
          <a:noFill/>
          <a:ln w="76200">
            <a:solidFill>
              <a:srgbClr val="0000FF"/>
            </a:solidFill>
            <a:round/>
            <a:headEnd/>
            <a:tailEnd type="triangle" w="med" len="med"/>
          </a:ln>
          <a:effectLst/>
        </p:spPr>
        <p:txBody>
          <a:bodyPr wrap="none" anchor="ctr"/>
          <a:lstStyle/>
          <a:p>
            <a:pPr>
              <a:defRPr/>
            </a:pPr>
            <a:endParaRPr lang="en-GB"/>
          </a:p>
        </p:txBody>
      </p:sp>
      <p:sp>
        <p:nvSpPr>
          <p:cNvPr id="67753" name="AutoShape 1193"/>
          <p:cNvSpPr>
            <a:spLocks noChangeArrowheads="1"/>
          </p:cNvSpPr>
          <p:nvPr/>
        </p:nvSpPr>
        <p:spPr bwMode="auto">
          <a:xfrm flipH="1">
            <a:off x="4389438" y="704850"/>
            <a:ext cx="542925" cy="609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noFill/>
            <a:miter lim="800000"/>
            <a:headEnd/>
            <a:tailEnd/>
          </a:ln>
          <a:effectLst/>
        </p:spPr>
        <p:txBody>
          <a:bodyPr wrap="none" anchor="ctr"/>
          <a:lstStyle/>
          <a:p>
            <a:pPr>
              <a:defRPr/>
            </a:pPr>
            <a:endParaRPr lang="en-GB"/>
          </a:p>
        </p:txBody>
      </p:sp>
      <p:sp>
        <p:nvSpPr>
          <p:cNvPr id="67754" name="Text Box 1194"/>
          <p:cNvSpPr txBox="1">
            <a:spLocks noChangeArrowheads="1"/>
          </p:cNvSpPr>
          <p:nvPr/>
        </p:nvSpPr>
        <p:spPr bwMode="auto">
          <a:xfrm>
            <a:off x="3756025" y="814388"/>
            <a:ext cx="776288" cy="396875"/>
          </a:xfrm>
          <a:prstGeom prst="rect">
            <a:avLst/>
          </a:prstGeom>
          <a:noFill/>
          <a:ln w="9525">
            <a:noFill/>
            <a:miter lim="800000"/>
            <a:headEnd/>
            <a:tailEnd/>
          </a:ln>
          <a:effectLst/>
        </p:spPr>
        <p:txBody>
          <a:bodyPr wrap="none" anchor="ctr">
            <a:spAutoFit/>
          </a:bodyPr>
          <a:lstStyle/>
          <a:p>
            <a:pPr>
              <a:defRPr/>
            </a:pPr>
            <a:r>
              <a:rPr lang="en-US" sz="2000" b="1">
                <a:solidFill>
                  <a:srgbClr val="000000"/>
                </a:solidFill>
              </a:rPr>
              <a:t>IL-10</a:t>
            </a:r>
          </a:p>
        </p:txBody>
      </p:sp>
      <p:sp>
        <p:nvSpPr>
          <p:cNvPr id="67755" name="Text Box 1195"/>
          <p:cNvSpPr txBox="1">
            <a:spLocks noChangeArrowheads="1"/>
          </p:cNvSpPr>
          <p:nvPr/>
        </p:nvSpPr>
        <p:spPr bwMode="auto">
          <a:xfrm>
            <a:off x="1020763" y="1468438"/>
            <a:ext cx="987425" cy="609600"/>
          </a:xfrm>
          <a:prstGeom prst="rect">
            <a:avLst/>
          </a:prstGeom>
          <a:noFill/>
          <a:ln w="9525">
            <a:noFill/>
            <a:miter lim="800000"/>
            <a:headEnd/>
            <a:tailEnd/>
          </a:ln>
          <a:effectLst/>
        </p:spPr>
        <p:txBody>
          <a:bodyPr wrap="none" lIns="0" tIns="0" rIns="0" bIns="0" anchor="ctr" anchorCtr="1">
            <a:spAutoFit/>
          </a:bodyPr>
          <a:lstStyle/>
          <a:p>
            <a:pPr algn="ctr">
              <a:defRPr/>
            </a:pPr>
            <a:r>
              <a:rPr lang="en-US" sz="2000" b="1">
                <a:solidFill>
                  <a:srgbClr val="000000"/>
                </a:solidFill>
              </a:rPr>
              <a:t>memory</a:t>
            </a:r>
          </a:p>
          <a:p>
            <a:pPr algn="ctr">
              <a:defRPr/>
            </a:pPr>
            <a:r>
              <a:rPr lang="en-US" sz="2000" b="1">
                <a:solidFill>
                  <a:srgbClr val="000000"/>
                </a:solidFill>
              </a:rPr>
              <a:t>T cells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ES56_4"/>
          <p:cNvPicPr>
            <a:picLocks noChangeAspect="1" noChangeArrowheads="1"/>
          </p:cNvPicPr>
          <p:nvPr/>
        </p:nvPicPr>
        <p:blipFill>
          <a:blip r:embed="rId3" cstate="print"/>
          <a:srcRect/>
          <a:stretch>
            <a:fillRect/>
          </a:stretch>
        </p:blipFill>
        <p:spPr bwMode="auto">
          <a:xfrm>
            <a:off x="0" y="-6350"/>
            <a:ext cx="9144000" cy="6845300"/>
          </a:xfrm>
          <a:prstGeom prst="rect">
            <a:avLst/>
          </a:prstGeom>
          <a:noFill/>
          <a:ln w="9525">
            <a:noFill/>
            <a:miter lim="800000"/>
            <a:headEnd/>
            <a:tailEnd/>
          </a:ln>
        </p:spPr>
      </p:pic>
      <p:sp>
        <p:nvSpPr>
          <p:cNvPr id="68611" name="Text Box 3"/>
          <p:cNvSpPr txBox="1">
            <a:spLocks noChangeArrowheads="1"/>
          </p:cNvSpPr>
          <p:nvPr/>
        </p:nvSpPr>
        <p:spPr bwMode="auto">
          <a:xfrm>
            <a:off x="4352925" y="4552950"/>
            <a:ext cx="1393825" cy="304800"/>
          </a:xfrm>
          <a:prstGeom prst="rect">
            <a:avLst/>
          </a:prstGeom>
          <a:noFill/>
          <a:ln w="9525">
            <a:noFill/>
            <a:miter lim="800000"/>
            <a:headEnd/>
            <a:tailEnd/>
          </a:ln>
          <a:effectLst/>
        </p:spPr>
        <p:txBody>
          <a:bodyPr wrap="none" lIns="0" tIns="0" rIns="0" bIns="0" anchor="ctr" anchorCtr="1">
            <a:spAutoFit/>
          </a:bodyPr>
          <a:lstStyle/>
          <a:p>
            <a:pPr>
              <a:defRPr/>
            </a:pPr>
            <a:r>
              <a:rPr lang="en-US" sz="2000" b="1">
                <a:solidFill>
                  <a:srgbClr val="000000"/>
                </a:solidFill>
                <a:latin typeface="Arial Rounded MT Bold" pitchFamily="34" charset="0"/>
              </a:rPr>
              <a:t>plasma cell</a:t>
            </a:r>
          </a:p>
        </p:txBody>
      </p:sp>
      <p:sp>
        <p:nvSpPr>
          <p:cNvPr id="68616" name="Text Box 8"/>
          <p:cNvSpPr txBox="1">
            <a:spLocks noChangeArrowheads="1"/>
          </p:cNvSpPr>
          <p:nvPr/>
        </p:nvSpPr>
        <p:spPr bwMode="auto">
          <a:xfrm>
            <a:off x="1806575" y="4594225"/>
            <a:ext cx="1212850" cy="304800"/>
          </a:xfrm>
          <a:prstGeom prst="rect">
            <a:avLst/>
          </a:prstGeom>
          <a:noFill/>
          <a:ln w="9525">
            <a:noFill/>
            <a:miter lim="800000"/>
            <a:headEnd/>
            <a:tailEnd/>
          </a:ln>
          <a:effectLst/>
        </p:spPr>
        <p:txBody>
          <a:bodyPr wrap="none" lIns="0" tIns="0" rIns="0" bIns="0" anchor="ctr" anchorCtr="1">
            <a:spAutoFit/>
          </a:bodyPr>
          <a:lstStyle/>
          <a:p>
            <a:pPr algn="ctr">
              <a:defRPr/>
            </a:pPr>
            <a:r>
              <a:rPr lang="en-US" sz="2000" b="1">
                <a:solidFill>
                  <a:srgbClr val="000000"/>
                </a:solidFill>
              </a:rPr>
              <a:t>mediators</a:t>
            </a:r>
          </a:p>
        </p:txBody>
      </p:sp>
      <p:sp>
        <p:nvSpPr>
          <p:cNvPr id="68618" name="Text Box 10"/>
          <p:cNvSpPr txBox="1">
            <a:spLocks noChangeArrowheads="1"/>
          </p:cNvSpPr>
          <p:nvPr/>
        </p:nvSpPr>
        <p:spPr bwMode="auto">
          <a:xfrm>
            <a:off x="3111500" y="1757363"/>
            <a:ext cx="635000" cy="396875"/>
          </a:xfrm>
          <a:prstGeom prst="rect">
            <a:avLst/>
          </a:prstGeom>
          <a:noFill/>
          <a:ln w="9525">
            <a:noFill/>
            <a:miter lim="800000"/>
            <a:headEnd/>
            <a:tailEnd/>
          </a:ln>
          <a:effectLst/>
        </p:spPr>
        <p:txBody>
          <a:bodyPr wrap="none" anchor="ctr">
            <a:spAutoFit/>
          </a:bodyPr>
          <a:lstStyle/>
          <a:p>
            <a:pPr algn="ctr">
              <a:defRPr/>
            </a:pPr>
            <a:r>
              <a:rPr lang="en-US" sz="2000" b="1">
                <a:solidFill>
                  <a:srgbClr val="000000"/>
                </a:solidFill>
              </a:rPr>
              <a:t>IL-5</a:t>
            </a:r>
          </a:p>
        </p:txBody>
      </p:sp>
      <p:sp>
        <p:nvSpPr>
          <p:cNvPr id="68619" name="Line 11"/>
          <p:cNvSpPr>
            <a:spLocks noChangeShapeType="1"/>
          </p:cNvSpPr>
          <p:nvPr/>
        </p:nvSpPr>
        <p:spPr bwMode="auto">
          <a:xfrm>
            <a:off x="4419600" y="2095500"/>
            <a:ext cx="0" cy="1622425"/>
          </a:xfrm>
          <a:prstGeom prst="line">
            <a:avLst/>
          </a:prstGeom>
          <a:noFill/>
          <a:ln w="101600">
            <a:solidFill>
              <a:srgbClr val="0000FF"/>
            </a:solidFill>
            <a:round/>
            <a:headEnd/>
            <a:tailEnd type="triangle" w="med" len="med"/>
          </a:ln>
          <a:effectLst/>
        </p:spPr>
        <p:txBody>
          <a:bodyPr wrap="none" anchor="ctr"/>
          <a:lstStyle/>
          <a:p>
            <a:pPr>
              <a:defRPr/>
            </a:pPr>
            <a:endParaRPr lang="en-GB"/>
          </a:p>
        </p:txBody>
      </p:sp>
      <p:sp>
        <p:nvSpPr>
          <p:cNvPr id="68620" name="Text Box 12"/>
          <p:cNvSpPr txBox="1">
            <a:spLocks noChangeArrowheads="1"/>
          </p:cNvSpPr>
          <p:nvPr/>
        </p:nvSpPr>
        <p:spPr bwMode="auto">
          <a:xfrm>
            <a:off x="4405313" y="2360613"/>
            <a:ext cx="776287" cy="701675"/>
          </a:xfrm>
          <a:prstGeom prst="rect">
            <a:avLst/>
          </a:prstGeom>
          <a:noFill/>
          <a:ln w="9525">
            <a:noFill/>
            <a:miter lim="800000"/>
            <a:headEnd/>
            <a:tailEnd/>
          </a:ln>
          <a:effectLst/>
        </p:spPr>
        <p:txBody>
          <a:bodyPr wrap="none" anchor="ctr">
            <a:spAutoFit/>
          </a:bodyPr>
          <a:lstStyle/>
          <a:p>
            <a:pPr>
              <a:defRPr/>
            </a:pPr>
            <a:r>
              <a:rPr lang="en-US" sz="2000" b="1">
                <a:solidFill>
                  <a:srgbClr val="000000"/>
                </a:solidFill>
              </a:rPr>
              <a:t>IL-4</a:t>
            </a:r>
          </a:p>
          <a:p>
            <a:pPr>
              <a:defRPr/>
            </a:pPr>
            <a:r>
              <a:rPr lang="en-US" sz="2000" b="1">
                <a:solidFill>
                  <a:srgbClr val="000000"/>
                </a:solidFill>
              </a:rPr>
              <a:t>IL-13</a:t>
            </a:r>
          </a:p>
        </p:txBody>
      </p:sp>
      <p:sp>
        <p:nvSpPr>
          <p:cNvPr id="68625" name="Arc 17"/>
          <p:cNvSpPr>
            <a:spLocks/>
          </p:cNvSpPr>
          <p:nvPr/>
        </p:nvSpPr>
        <p:spPr bwMode="auto">
          <a:xfrm flipH="1">
            <a:off x="2798763" y="1562100"/>
            <a:ext cx="1079500" cy="819150"/>
          </a:xfrm>
          <a:custGeom>
            <a:avLst/>
            <a:gdLst>
              <a:gd name="G0" fmla="+- 0 0 0"/>
              <a:gd name="G1" fmla="+- 21600 0 0"/>
              <a:gd name="G2" fmla="+- 21600 0 0"/>
              <a:gd name="T0" fmla="*/ 0 w 20028"/>
              <a:gd name="T1" fmla="*/ 0 h 21600"/>
              <a:gd name="T2" fmla="*/ 20028 w 20028"/>
              <a:gd name="T3" fmla="*/ 13511 h 21600"/>
              <a:gd name="T4" fmla="*/ 0 w 20028"/>
              <a:gd name="T5" fmla="*/ 21600 h 21600"/>
            </a:gdLst>
            <a:ahLst/>
            <a:cxnLst>
              <a:cxn ang="0">
                <a:pos x="T0" y="T1"/>
              </a:cxn>
              <a:cxn ang="0">
                <a:pos x="T2" y="T3"/>
              </a:cxn>
              <a:cxn ang="0">
                <a:pos x="T4" y="T5"/>
              </a:cxn>
            </a:cxnLst>
            <a:rect l="0" t="0" r="r" b="b"/>
            <a:pathLst>
              <a:path w="20028" h="21600" fill="none" extrusionOk="0">
                <a:moveTo>
                  <a:pt x="-1" y="0"/>
                </a:moveTo>
                <a:cubicBezTo>
                  <a:pt x="8806" y="0"/>
                  <a:pt x="16730" y="5345"/>
                  <a:pt x="20028" y="13510"/>
                </a:cubicBezTo>
              </a:path>
              <a:path w="20028" h="21600" stroke="0" extrusionOk="0">
                <a:moveTo>
                  <a:pt x="-1" y="0"/>
                </a:moveTo>
                <a:cubicBezTo>
                  <a:pt x="8806" y="0"/>
                  <a:pt x="16730" y="5345"/>
                  <a:pt x="20028" y="13510"/>
                </a:cubicBezTo>
                <a:lnTo>
                  <a:pt x="0" y="21600"/>
                </a:lnTo>
                <a:close/>
              </a:path>
            </a:pathLst>
          </a:custGeom>
          <a:noFill/>
          <a:ln w="101600">
            <a:solidFill>
              <a:srgbClr val="0000FF"/>
            </a:solidFill>
            <a:round/>
            <a:headEnd/>
            <a:tailEnd type="triangle" w="med" len="med"/>
          </a:ln>
          <a:effectLst/>
        </p:spPr>
        <p:txBody>
          <a:bodyPr wrap="none" anchor="ctr"/>
          <a:lstStyle/>
          <a:p>
            <a:pPr>
              <a:defRPr/>
            </a:pPr>
            <a:endParaRPr lang="en-GB"/>
          </a:p>
        </p:txBody>
      </p:sp>
      <p:grpSp>
        <p:nvGrpSpPr>
          <p:cNvPr id="37897" name="Group 18"/>
          <p:cNvGrpSpPr>
            <a:grpSpLocks/>
          </p:cNvGrpSpPr>
          <p:nvPr/>
        </p:nvGrpSpPr>
        <p:grpSpPr bwMode="auto">
          <a:xfrm rot="-7899450">
            <a:off x="2855913" y="5186363"/>
            <a:ext cx="1004887" cy="877887"/>
            <a:chOff x="4848" y="1140"/>
            <a:chExt cx="493" cy="685"/>
          </a:xfrm>
        </p:grpSpPr>
        <p:sp>
          <p:nvSpPr>
            <p:cNvPr id="68627" name="Arc 19"/>
            <p:cNvSpPr>
              <a:spLocks/>
            </p:cNvSpPr>
            <p:nvPr/>
          </p:nvSpPr>
          <p:spPr bwMode="auto">
            <a:xfrm flipV="1">
              <a:off x="4847" y="1140"/>
              <a:ext cx="307" cy="408"/>
            </a:xfrm>
            <a:custGeom>
              <a:avLst/>
              <a:gdLst>
                <a:gd name="G0" fmla="+- 0 0 0"/>
                <a:gd name="G1" fmla="+- 21600 0 0"/>
                <a:gd name="G2" fmla="+- 21600 0 0"/>
                <a:gd name="T0" fmla="*/ 0 w 20467"/>
                <a:gd name="T1" fmla="*/ 0 h 21600"/>
                <a:gd name="T2" fmla="*/ 20467 w 20467"/>
                <a:gd name="T3" fmla="*/ 14695 h 21600"/>
                <a:gd name="T4" fmla="*/ 0 w 20467"/>
                <a:gd name="T5" fmla="*/ 21600 h 21600"/>
              </a:gdLst>
              <a:ahLst/>
              <a:cxnLst>
                <a:cxn ang="0">
                  <a:pos x="T0" y="T1"/>
                </a:cxn>
                <a:cxn ang="0">
                  <a:pos x="T2" y="T3"/>
                </a:cxn>
                <a:cxn ang="0">
                  <a:pos x="T4" y="T5"/>
                </a:cxn>
              </a:cxnLst>
              <a:rect l="0" t="0" r="r" b="b"/>
              <a:pathLst>
                <a:path w="20467" h="21600" fill="none" extrusionOk="0">
                  <a:moveTo>
                    <a:pt x="-1" y="0"/>
                  </a:moveTo>
                  <a:cubicBezTo>
                    <a:pt x="9268" y="0"/>
                    <a:pt x="17503" y="5913"/>
                    <a:pt x="20466" y="14695"/>
                  </a:cubicBezTo>
                </a:path>
                <a:path w="20467" h="21600" stroke="0" extrusionOk="0">
                  <a:moveTo>
                    <a:pt x="-1" y="0"/>
                  </a:moveTo>
                  <a:cubicBezTo>
                    <a:pt x="9268" y="0"/>
                    <a:pt x="17503" y="5913"/>
                    <a:pt x="20466" y="14695"/>
                  </a:cubicBezTo>
                  <a:lnTo>
                    <a:pt x="0" y="21600"/>
                  </a:lnTo>
                  <a:close/>
                </a:path>
              </a:pathLst>
            </a:custGeom>
            <a:noFill/>
            <a:ln w="76200">
              <a:solidFill>
                <a:schemeClr val="bg1"/>
              </a:solidFill>
              <a:round/>
              <a:headEnd/>
              <a:tailEnd type="triangle" w="med" len="med"/>
            </a:ln>
            <a:effectLst/>
          </p:spPr>
          <p:txBody>
            <a:bodyPr wrap="none" anchor="ctr"/>
            <a:lstStyle/>
            <a:p>
              <a:pPr>
                <a:defRPr/>
              </a:pPr>
              <a:endParaRPr lang="en-GB"/>
            </a:p>
          </p:txBody>
        </p:sp>
        <p:sp>
          <p:nvSpPr>
            <p:cNvPr id="68628" name="Arc 20"/>
            <p:cNvSpPr>
              <a:spLocks/>
            </p:cNvSpPr>
            <p:nvPr/>
          </p:nvSpPr>
          <p:spPr bwMode="auto">
            <a:xfrm>
              <a:off x="4859" y="1546"/>
              <a:ext cx="481" cy="275"/>
            </a:xfrm>
            <a:custGeom>
              <a:avLst/>
              <a:gdLst>
                <a:gd name="G0" fmla="+- 0 0 0"/>
                <a:gd name="G1" fmla="+- 21600 0 0"/>
                <a:gd name="G2" fmla="+- 21600 0 0"/>
                <a:gd name="T0" fmla="*/ 0 w 18053"/>
                <a:gd name="T1" fmla="*/ 0 h 21600"/>
                <a:gd name="T2" fmla="*/ 18053 w 18053"/>
                <a:gd name="T3" fmla="*/ 9740 h 21600"/>
                <a:gd name="T4" fmla="*/ 0 w 18053"/>
                <a:gd name="T5" fmla="*/ 21600 h 21600"/>
              </a:gdLst>
              <a:ahLst/>
              <a:cxnLst>
                <a:cxn ang="0">
                  <a:pos x="T0" y="T1"/>
                </a:cxn>
                <a:cxn ang="0">
                  <a:pos x="T2" y="T3"/>
                </a:cxn>
                <a:cxn ang="0">
                  <a:pos x="T4" y="T5"/>
                </a:cxn>
              </a:cxnLst>
              <a:rect l="0" t="0" r="r" b="b"/>
              <a:pathLst>
                <a:path w="18053" h="21600" fill="none" extrusionOk="0">
                  <a:moveTo>
                    <a:pt x="-1" y="0"/>
                  </a:moveTo>
                  <a:cubicBezTo>
                    <a:pt x="7273" y="0"/>
                    <a:pt x="14059" y="3660"/>
                    <a:pt x="18052" y="9740"/>
                  </a:cubicBezTo>
                </a:path>
                <a:path w="18053" h="21600" stroke="0" extrusionOk="0">
                  <a:moveTo>
                    <a:pt x="-1" y="0"/>
                  </a:moveTo>
                  <a:cubicBezTo>
                    <a:pt x="7273" y="0"/>
                    <a:pt x="14059" y="3660"/>
                    <a:pt x="18052" y="9740"/>
                  </a:cubicBezTo>
                  <a:lnTo>
                    <a:pt x="0" y="21600"/>
                  </a:lnTo>
                  <a:close/>
                </a:path>
              </a:pathLst>
            </a:custGeom>
            <a:noFill/>
            <a:ln w="76200">
              <a:solidFill>
                <a:schemeClr val="bg1"/>
              </a:solidFill>
              <a:round/>
              <a:headEnd/>
              <a:tailEnd type="triangle" w="med" len="med"/>
            </a:ln>
            <a:effectLst/>
          </p:spPr>
          <p:txBody>
            <a:bodyPr wrap="none" anchor="ctr"/>
            <a:lstStyle/>
            <a:p>
              <a:pPr>
                <a:defRPr/>
              </a:pPr>
              <a:endParaRPr lang="en-GB"/>
            </a:p>
          </p:txBody>
        </p:sp>
      </p:grpSp>
      <p:sp>
        <p:nvSpPr>
          <p:cNvPr id="68629" name="Text Box 21"/>
          <p:cNvSpPr txBox="1">
            <a:spLocks noChangeArrowheads="1"/>
          </p:cNvSpPr>
          <p:nvPr/>
        </p:nvSpPr>
        <p:spPr bwMode="auto">
          <a:xfrm>
            <a:off x="1658938" y="5162550"/>
            <a:ext cx="1474787" cy="396875"/>
          </a:xfrm>
          <a:prstGeom prst="rect">
            <a:avLst/>
          </a:prstGeom>
          <a:noFill/>
          <a:ln w="9525">
            <a:noFill/>
            <a:miter lim="800000"/>
            <a:headEnd/>
            <a:tailEnd/>
          </a:ln>
          <a:effectLst/>
        </p:spPr>
        <p:txBody>
          <a:bodyPr anchor="ctr">
            <a:spAutoFit/>
          </a:bodyPr>
          <a:lstStyle/>
          <a:p>
            <a:pPr>
              <a:defRPr/>
            </a:pPr>
            <a:r>
              <a:rPr lang="en-US" sz="2000" b="1">
                <a:solidFill>
                  <a:srgbClr val="000000"/>
                </a:solidFill>
              </a:rPr>
              <a:t>mediators</a:t>
            </a:r>
          </a:p>
        </p:txBody>
      </p:sp>
      <p:sp>
        <p:nvSpPr>
          <p:cNvPr id="68630" name="Arc 22"/>
          <p:cNvSpPr>
            <a:spLocks/>
          </p:cNvSpPr>
          <p:nvPr/>
        </p:nvSpPr>
        <p:spPr bwMode="auto">
          <a:xfrm rot="20277403" flipH="1">
            <a:off x="1085850" y="3052763"/>
            <a:ext cx="1082675" cy="628650"/>
          </a:xfrm>
          <a:custGeom>
            <a:avLst/>
            <a:gdLst>
              <a:gd name="G0" fmla="+- 3269 0 0"/>
              <a:gd name="G1" fmla="+- 21600 0 0"/>
              <a:gd name="G2" fmla="+- 21600 0 0"/>
              <a:gd name="T0" fmla="*/ 0 w 21563"/>
              <a:gd name="T1" fmla="*/ 249 h 21600"/>
              <a:gd name="T2" fmla="*/ 21563 w 21563"/>
              <a:gd name="T3" fmla="*/ 10116 h 21600"/>
              <a:gd name="T4" fmla="*/ 3269 w 21563"/>
              <a:gd name="T5" fmla="*/ 21600 h 21600"/>
            </a:gdLst>
            <a:ahLst/>
            <a:cxnLst>
              <a:cxn ang="0">
                <a:pos x="T0" y="T1"/>
              </a:cxn>
              <a:cxn ang="0">
                <a:pos x="T2" y="T3"/>
              </a:cxn>
              <a:cxn ang="0">
                <a:pos x="T4" y="T5"/>
              </a:cxn>
            </a:cxnLst>
            <a:rect l="0" t="0" r="r" b="b"/>
            <a:pathLst>
              <a:path w="21563" h="21600" fill="none" extrusionOk="0">
                <a:moveTo>
                  <a:pt x="-1" y="248"/>
                </a:moveTo>
                <a:cubicBezTo>
                  <a:pt x="1081" y="83"/>
                  <a:pt x="2174" y="-1"/>
                  <a:pt x="3269" y="0"/>
                </a:cubicBezTo>
                <a:cubicBezTo>
                  <a:pt x="10701" y="0"/>
                  <a:pt x="17611" y="3821"/>
                  <a:pt x="21563" y="10115"/>
                </a:cubicBezTo>
              </a:path>
              <a:path w="21563" h="21600" stroke="0" extrusionOk="0">
                <a:moveTo>
                  <a:pt x="-1" y="248"/>
                </a:moveTo>
                <a:cubicBezTo>
                  <a:pt x="1081" y="83"/>
                  <a:pt x="2174" y="-1"/>
                  <a:pt x="3269" y="0"/>
                </a:cubicBezTo>
                <a:cubicBezTo>
                  <a:pt x="10701" y="0"/>
                  <a:pt x="17611" y="3821"/>
                  <a:pt x="21563" y="10115"/>
                </a:cubicBezTo>
                <a:lnTo>
                  <a:pt x="3269" y="21600"/>
                </a:lnTo>
                <a:close/>
              </a:path>
            </a:pathLst>
          </a:custGeom>
          <a:noFill/>
          <a:ln w="101600">
            <a:solidFill>
              <a:srgbClr val="0000FF"/>
            </a:solidFill>
            <a:round/>
            <a:headEnd/>
            <a:tailEnd type="triangle" w="med" len="med"/>
          </a:ln>
          <a:effectLst/>
        </p:spPr>
        <p:txBody>
          <a:bodyPr wrap="none" anchor="ctr"/>
          <a:lstStyle/>
          <a:p>
            <a:pPr>
              <a:defRPr/>
            </a:pPr>
            <a:endParaRPr lang="en-GB"/>
          </a:p>
        </p:txBody>
      </p:sp>
      <p:sp>
        <p:nvSpPr>
          <p:cNvPr id="68631" name="Text Box 23"/>
          <p:cNvSpPr txBox="1">
            <a:spLocks noChangeArrowheads="1"/>
          </p:cNvSpPr>
          <p:nvPr/>
        </p:nvSpPr>
        <p:spPr bwMode="auto">
          <a:xfrm>
            <a:off x="984250" y="2762250"/>
            <a:ext cx="590550" cy="366713"/>
          </a:xfrm>
          <a:prstGeom prst="rect">
            <a:avLst/>
          </a:prstGeom>
          <a:noFill/>
          <a:ln w="9525">
            <a:noFill/>
            <a:miter lim="800000"/>
            <a:headEnd/>
            <a:tailEnd/>
          </a:ln>
          <a:effectLst/>
        </p:spPr>
        <p:txBody>
          <a:bodyPr wrap="none" anchor="ctr">
            <a:spAutoFit/>
          </a:bodyPr>
          <a:lstStyle/>
          <a:p>
            <a:pPr algn="ctr">
              <a:defRPr/>
            </a:pPr>
            <a:r>
              <a:rPr lang="en-US" sz="1800" b="1">
                <a:solidFill>
                  <a:srgbClr val="000000"/>
                </a:solidFill>
              </a:rPr>
              <a:t>IL-5</a:t>
            </a:r>
          </a:p>
        </p:txBody>
      </p:sp>
      <p:sp>
        <p:nvSpPr>
          <p:cNvPr id="68632" name="Arc 24"/>
          <p:cNvSpPr>
            <a:spLocks/>
          </p:cNvSpPr>
          <p:nvPr/>
        </p:nvSpPr>
        <p:spPr bwMode="auto">
          <a:xfrm rot="-5679658" flipH="1" flipV="1">
            <a:off x="1493837" y="3430588"/>
            <a:ext cx="1382713" cy="719138"/>
          </a:xfrm>
          <a:custGeom>
            <a:avLst/>
            <a:gdLst>
              <a:gd name="G0" fmla="+- 0 0 0"/>
              <a:gd name="G1" fmla="+- 21287 0 0"/>
              <a:gd name="G2" fmla="+- 21600 0 0"/>
              <a:gd name="T0" fmla="*/ 3666 w 20083"/>
              <a:gd name="T1" fmla="*/ 0 h 21287"/>
              <a:gd name="T2" fmla="*/ 20083 w 20083"/>
              <a:gd name="T3" fmla="*/ 13336 h 21287"/>
              <a:gd name="T4" fmla="*/ 0 w 20083"/>
              <a:gd name="T5" fmla="*/ 21287 h 21287"/>
            </a:gdLst>
            <a:ahLst/>
            <a:cxnLst>
              <a:cxn ang="0">
                <a:pos x="T0" y="T1"/>
              </a:cxn>
              <a:cxn ang="0">
                <a:pos x="T2" y="T3"/>
              </a:cxn>
              <a:cxn ang="0">
                <a:pos x="T4" y="T5"/>
              </a:cxn>
            </a:cxnLst>
            <a:rect l="0" t="0" r="r" b="b"/>
            <a:pathLst>
              <a:path w="20083" h="21287" fill="none" extrusionOk="0">
                <a:moveTo>
                  <a:pt x="3665" y="0"/>
                </a:moveTo>
                <a:cubicBezTo>
                  <a:pt x="11089" y="1278"/>
                  <a:pt x="17310" y="6332"/>
                  <a:pt x="20083" y="13335"/>
                </a:cubicBezTo>
              </a:path>
              <a:path w="20083" h="21287" stroke="0" extrusionOk="0">
                <a:moveTo>
                  <a:pt x="3665" y="0"/>
                </a:moveTo>
                <a:cubicBezTo>
                  <a:pt x="11089" y="1278"/>
                  <a:pt x="17310" y="6332"/>
                  <a:pt x="20083" y="13335"/>
                </a:cubicBezTo>
                <a:lnTo>
                  <a:pt x="0" y="21287"/>
                </a:lnTo>
                <a:close/>
              </a:path>
            </a:pathLst>
          </a:custGeom>
          <a:noFill/>
          <a:ln w="76200">
            <a:solidFill>
              <a:schemeClr val="bg1"/>
            </a:solidFill>
            <a:round/>
            <a:headEnd/>
            <a:tailEnd type="triangle" w="med" len="med"/>
          </a:ln>
          <a:effectLst/>
        </p:spPr>
        <p:txBody>
          <a:bodyPr wrap="none" anchor="ctr"/>
          <a:lstStyle/>
          <a:p>
            <a:pPr>
              <a:defRPr/>
            </a:pPr>
            <a:endParaRPr lang="en-GB"/>
          </a:p>
        </p:txBody>
      </p:sp>
      <p:sp>
        <p:nvSpPr>
          <p:cNvPr id="68633" name="Arc 25"/>
          <p:cNvSpPr>
            <a:spLocks/>
          </p:cNvSpPr>
          <p:nvPr/>
        </p:nvSpPr>
        <p:spPr bwMode="auto">
          <a:xfrm rot="15271911" flipH="1">
            <a:off x="2251868" y="3698082"/>
            <a:ext cx="1135063" cy="349250"/>
          </a:xfrm>
          <a:custGeom>
            <a:avLst/>
            <a:gdLst>
              <a:gd name="G0" fmla="+- 1875 0 0"/>
              <a:gd name="G1" fmla="+- 21600 0 0"/>
              <a:gd name="G2" fmla="+- 21600 0 0"/>
              <a:gd name="T0" fmla="*/ 0 w 18656"/>
              <a:gd name="T1" fmla="*/ 82 h 21600"/>
              <a:gd name="T2" fmla="*/ 18656 w 18656"/>
              <a:gd name="T3" fmla="*/ 8000 h 21600"/>
              <a:gd name="T4" fmla="*/ 1875 w 18656"/>
              <a:gd name="T5" fmla="*/ 21600 h 21600"/>
            </a:gdLst>
            <a:ahLst/>
            <a:cxnLst>
              <a:cxn ang="0">
                <a:pos x="T0" y="T1"/>
              </a:cxn>
              <a:cxn ang="0">
                <a:pos x="T2" y="T3"/>
              </a:cxn>
              <a:cxn ang="0">
                <a:pos x="T4" y="T5"/>
              </a:cxn>
            </a:cxnLst>
            <a:rect l="0" t="0" r="r" b="b"/>
            <a:pathLst>
              <a:path w="18656" h="21600" fill="none" extrusionOk="0">
                <a:moveTo>
                  <a:pt x="-1" y="81"/>
                </a:moveTo>
                <a:cubicBezTo>
                  <a:pt x="623" y="27"/>
                  <a:pt x="1249" y="-1"/>
                  <a:pt x="1875" y="0"/>
                </a:cubicBezTo>
                <a:cubicBezTo>
                  <a:pt x="8388" y="0"/>
                  <a:pt x="14554" y="2939"/>
                  <a:pt x="18655" y="8000"/>
                </a:cubicBezTo>
              </a:path>
              <a:path w="18656" h="21600" stroke="0" extrusionOk="0">
                <a:moveTo>
                  <a:pt x="-1" y="81"/>
                </a:moveTo>
                <a:cubicBezTo>
                  <a:pt x="623" y="27"/>
                  <a:pt x="1249" y="-1"/>
                  <a:pt x="1875" y="0"/>
                </a:cubicBezTo>
                <a:cubicBezTo>
                  <a:pt x="8388" y="0"/>
                  <a:pt x="14554" y="2939"/>
                  <a:pt x="18655" y="8000"/>
                </a:cubicBezTo>
                <a:lnTo>
                  <a:pt x="1875" y="21600"/>
                </a:lnTo>
                <a:close/>
              </a:path>
            </a:pathLst>
          </a:custGeom>
          <a:noFill/>
          <a:ln w="76200">
            <a:solidFill>
              <a:schemeClr val="bg1"/>
            </a:solidFill>
            <a:round/>
            <a:headEnd/>
            <a:tailEnd type="triangle" w="med" len="med"/>
          </a:ln>
          <a:effectLst/>
        </p:spPr>
        <p:txBody>
          <a:bodyPr wrap="none" anchor="ctr"/>
          <a:lstStyle/>
          <a:p>
            <a:pPr>
              <a:defRPr/>
            </a:pPr>
            <a:endParaRPr lang="en-GB"/>
          </a:p>
        </p:txBody>
      </p:sp>
      <p:sp>
        <p:nvSpPr>
          <p:cNvPr id="68639" name="Rectangle 31"/>
          <p:cNvSpPr>
            <a:spLocks noChangeArrowheads="1"/>
          </p:cNvSpPr>
          <p:nvPr/>
        </p:nvSpPr>
        <p:spPr bwMode="auto">
          <a:xfrm>
            <a:off x="3041650" y="2063750"/>
            <a:ext cx="3060700" cy="3149600"/>
          </a:xfrm>
          <a:prstGeom prst="rect">
            <a:avLst/>
          </a:prstGeom>
          <a:noFill/>
          <a:ln w="9525">
            <a:noFill/>
            <a:miter lim="800000"/>
            <a:headEnd/>
            <a:tailEnd/>
          </a:ln>
        </p:spPr>
        <p:txBody>
          <a:bodyPr/>
          <a:lstStyle/>
          <a:p>
            <a:pPr>
              <a:defRPr/>
            </a:pPr>
            <a:endParaRPr lang="en-GB"/>
          </a:p>
        </p:txBody>
      </p:sp>
      <p:grpSp>
        <p:nvGrpSpPr>
          <p:cNvPr id="37904" name="Group 32"/>
          <p:cNvGrpSpPr>
            <a:grpSpLocks/>
          </p:cNvGrpSpPr>
          <p:nvPr/>
        </p:nvGrpSpPr>
        <p:grpSpPr bwMode="auto">
          <a:xfrm rot="1332043">
            <a:off x="4618038" y="5253038"/>
            <a:ext cx="217487" cy="371475"/>
            <a:chOff x="1767" y="645"/>
            <a:chExt cx="154" cy="234"/>
          </a:xfrm>
        </p:grpSpPr>
        <p:grpSp>
          <p:nvGrpSpPr>
            <p:cNvPr id="38042" name="Group 33"/>
            <p:cNvGrpSpPr>
              <a:grpSpLocks/>
            </p:cNvGrpSpPr>
            <p:nvPr/>
          </p:nvGrpSpPr>
          <p:grpSpPr bwMode="auto">
            <a:xfrm>
              <a:off x="1767" y="645"/>
              <a:ext cx="73" cy="234"/>
              <a:chOff x="1767" y="645"/>
              <a:chExt cx="73" cy="234"/>
            </a:xfrm>
          </p:grpSpPr>
          <p:sp>
            <p:nvSpPr>
              <p:cNvPr id="68642" name="Freeform 34"/>
              <p:cNvSpPr>
                <a:spLocks/>
              </p:cNvSpPr>
              <p:nvPr/>
            </p:nvSpPr>
            <p:spPr bwMode="auto">
              <a:xfrm>
                <a:off x="1758" y="642"/>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8643" name="Line 35"/>
              <p:cNvSpPr>
                <a:spLocks noChangeShapeType="1"/>
              </p:cNvSpPr>
              <p:nvPr/>
            </p:nvSpPr>
            <p:spPr bwMode="auto">
              <a:xfrm>
                <a:off x="1787" y="642"/>
                <a:ext cx="45" cy="64"/>
              </a:xfrm>
              <a:prstGeom prst="line">
                <a:avLst/>
              </a:prstGeom>
              <a:noFill/>
              <a:ln w="30163">
                <a:solidFill>
                  <a:srgbClr val="000000"/>
                </a:solidFill>
                <a:round/>
                <a:headEnd/>
                <a:tailEnd/>
              </a:ln>
            </p:spPr>
            <p:txBody>
              <a:bodyPr/>
              <a:lstStyle/>
              <a:p>
                <a:pPr>
                  <a:defRPr/>
                </a:pPr>
                <a:endParaRPr lang="en-GB"/>
              </a:p>
            </p:txBody>
          </p:sp>
        </p:grpSp>
        <p:grpSp>
          <p:nvGrpSpPr>
            <p:cNvPr id="38043" name="Group 36"/>
            <p:cNvGrpSpPr>
              <a:grpSpLocks/>
            </p:cNvGrpSpPr>
            <p:nvPr/>
          </p:nvGrpSpPr>
          <p:grpSpPr bwMode="auto">
            <a:xfrm flipH="1">
              <a:off x="1848" y="645"/>
              <a:ext cx="73" cy="234"/>
              <a:chOff x="1767" y="645"/>
              <a:chExt cx="73" cy="234"/>
            </a:xfrm>
          </p:grpSpPr>
          <p:sp>
            <p:nvSpPr>
              <p:cNvPr id="68645" name="Freeform 37"/>
              <p:cNvSpPr>
                <a:spLocks/>
              </p:cNvSpPr>
              <p:nvPr/>
            </p:nvSpPr>
            <p:spPr bwMode="auto">
              <a:xfrm>
                <a:off x="1775" y="639"/>
                <a:ext cx="64"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8646" name="Line 38"/>
              <p:cNvSpPr>
                <a:spLocks noChangeShapeType="1"/>
              </p:cNvSpPr>
              <p:nvPr/>
            </p:nvSpPr>
            <p:spPr bwMode="auto">
              <a:xfrm>
                <a:off x="1803" y="640"/>
                <a:ext cx="45" cy="64"/>
              </a:xfrm>
              <a:prstGeom prst="line">
                <a:avLst/>
              </a:prstGeom>
              <a:noFill/>
              <a:ln w="30163">
                <a:solidFill>
                  <a:srgbClr val="000000"/>
                </a:solidFill>
                <a:round/>
                <a:headEnd/>
                <a:tailEnd/>
              </a:ln>
            </p:spPr>
            <p:txBody>
              <a:bodyPr/>
              <a:lstStyle/>
              <a:p>
                <a:pPr>
                  <a:defRPr/>
                </a:pPr>
                <a:endParaRPr lang="en-GB"/>
              </a:p>
            </p:txBody>
          </p:sp>
        </p:grpSp>
      </p:grpSp>
      <p:grpSp>
        <p:nvGrpSpPr>
          <p:cNvPr id="37905" name="Group 39"/>
          <p:cNvGrpSpPr>
            <a:grpSpLocks/>
          </p:cNvGrpSpPr>
          <p:nvPr/>
        </p:nvGrpSpPr>
        <p:grpSpPr bwMode="auto">
          <a:xfrm rot="10560842">
            <a:off x="4392613" y="6346825"/>
            <a:ext cx="217487" cy="371475"/>
            <a:chOff x="1767" y="645"/>
            <a:chExt cx="154" cy="234"/>
          </a:xfrm>
        </p:grpSpPr>
        <p:grpSp>
          <p:nvGrpSpPr>
            <p:cNvPr id="38036" name="Group 40"/>
            <p:cNvGrpSpPr>
              <a:grpSpLocks/>
            </p:cNvGrpSpPr>
            <p:nvPr/>
          </p:nvGrpSpPr>
          <p:grpSpPr bwMode="auto">
            <a:xfrm>
              <a:off x="1767" y="645"/>
              <a:ext cx="73" cy="234"/>
              <a:chOff x="1767" y="645"/>
              <a:chExt cx="73" cy="234"/>
            </a:xfrm>
          </p:grpSpPr>
          <p:sp>
            <p:nvSpPr>
              <p:cNvPr id="68649" name="Freeform 41"/>
              <p:cNvSpPr>
                <a:spLocks/>
              </p:cNvSpPr>
              <p:nvPr/>
            </p:nvSpPr>
            <p:spPr bwMode="auto">
              <a:xfrm>
                <a:off x="1773" y="652"/>
                <a:ext cx="64"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8650" name="Line 42"/>
              <p:cNvSpPr>
                <a:spLocks noChangeShapeType="1"/>
              </p:cNvSpPr>
              <p:nvPr/>
            </p:nvSpPr>
            <p:spPr bwMode="auto">
              <a:xfrm>
                <a:off x="1800" y="651"/>
                <a:ext cx="45" cy="64"/>
              </a:xfrm>
              <a:prstGeom prst="line">
                <a:avLst/>
              </a:prstGeom>
              <a:noFill/>
              <a:ln w="30163">
                <a:solidFill>
                  <a:srgbClr val="000000"/>
                </a:solidFill>
                <a:round/>
                <a:headEnd/>
                <a:tailEnd/>
              </a:ln>
            </p:spPr>
            <p:txBody>
              <a:bodyPr/>
              <a:lstStyle/>
              <a:p>
                <a:pPr>
                  <a:defRPr/>
                </a:pPr>
                <a:endParaRPr lang="en-GB"/>
              </a:p>
            </p:txBody>
          </p:sp>
        </p:grpSp>
        <p:grpSp>
          <p:nvGrpSpPr>
            <p:cNvPr id="38037" name="Group 43"/>
            <p:cNvGrpSpPr>
              <a:grpSpLocks/>
            </p:cNvGrpSpPr>
            <p:nvPr/>
          </p:nvGrpSpPr>
          <p:grpSpPr bwMode="auto">
            <a:xfrm flipH="1">
              <a:off x="1848" y="645"/>
              <a:ext cx="73" cy="234"/>
              <a:chOff x="1767" y="645"/>
              <a:chExt cx="73" cy="234"/>
            </a:xfrm>
          </p:grpSpPr>
          <p:sp>
            <p:nvSpPr>
              <p:cNvPr id="68652" name="Freeform 44"/>
              <p:cNvSpPr>
                <a:spLocks/>
              </p:cNvSpPr>
              <p:nvPr/>
            </p:nvSpPr>
            <p:spPr bwMode="auto">
              <a:xfrm>
                <a:off x="1768" y="651"/>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8653" name="Line 45"/>
              <p:cNvSpPr>
                <a:spLocks noChangeShapeType="1"/>
              </p:cNvSpPr>
              <p:nvPr/>
            </p:nvSpPr>
            <p:spPr bwMode="auto">
              <a:xfrm>
                <a:off x="1791" y="652"/>
                <a:ext cx="45" cy="64"/>
              </a:xfrm>
              <a:prstGeom prst="line">
                <a:avLst/>
              </a:prstGeom>
              <a:noFill/>
              <a:ln w="30163">
                <a:solidFill>
                  <a:srgbClr val="000000"/>
                </a:solidFill>
                <a:round/>
                <a:headEnd/>
                <a:tailEnd/>
              </a:ln>
            </p:spPr>
            <p:txBody>
              <a:bodyPr/>
              <a:lstStyle/>
              <a:p>
                <a:pPr>
                  <a:defRPr/>
                </a:pPr>
                <a:endParaRPr lang="en-GB"/>
              </a:p>
            </p:txBody>
          </p:sp>
        </p:grpSp>
      </p:grpSp>
      <p:grpSp>
        <p:nvGrpSpPr>
          <p:cNvPr id="37906" name="Group 46"/>
          <p:cNvGrpSpPr>
            <a:grpSpLocks/>
          </p:cNvGrpSpPr>
          <p:nvPr/>
        </p:nvGrpSpPr>
        <p:grpSpPr bwMode="auto">
          <a:xfrm rot="668949">
            <a:off x="4165600" y="4970463"/>
            <a:ext cx="217488" cy="371475"/>
            <a:chOff x="1767" y="645"/>
            <a:chExt cx="154" cy="234"/>
          </a:xfrm>
        </p:grpSpPr>
        <p:grpSp>
          <p:nvGrpSpPr>
            <p:cNvPr id="38030" name="Group 47"/>
            <p:cNvGrpSpPr>
              <a:grpSpLocks/>
            </p:cNvGrpSpPr>
            <p:nvPr/>
          </p:nvGrpSpPr>
          <p:grpSpPr bwMode="auto">
            <a:xfrm>
              <a:off x="1767" y="645"/>
              <a:ext cx="73" cy="234"/>
              <a:chOff x="1767" y="645"/>
              <a:chExt cx="73" cy="234"/>
            </a:xfrm>
          </p:grpSpPr>
          <p:sp>
            <p:nvSpPr>
              <p:cNvPr id="68656" name="Freeform 48"/>
              <p:cNvSpPr>
                <a:spLocks/>
              </p:cNvSpPr>
              <p:nvPr/>
            </p:nvSpPr>
            <p:spPr bwMode="auto">
              <a:xfrm>
                <a:off x="1759" y="643"/>
                <a:ext cx="64"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8657" name="Line 49"/>
              <p:cNvSpPr>
                <a:spLocks noChangeShapeType="1"/>
              </p:cNvSpPr>
              <p:nvPr/>
            </p:nvSpPr>
            <p:spPr bwMode="auto">
              <a:xfrm>
                <a:off x="1788" y="642"/>
                <a:ext cx="45" cy="64"/>
              </a:xfrm>
              <a:prstGeom prst="line">
                <a:avLst/>
              </a:prstGeom>
              <a:noFill/>
              <a:ln w="30163">
                <a:solidFill>
                  <a:srgbClr val="000000"/>
                </a:solidFill>
                <a:round/>
                <a:headEnd/>
                <a:tailEnd/>
              </a:ln>
            </p:spPr>
            <p:txBody>
              <a:bodyPr/>
              <a:lstStyle/>
              <a:p>
                <a:pPr>
                  <a:defRPr/>
                </a:pPr>
                <a:endParaRPr lang="en-GB"/>
              </a:p>
            </p:txBody>
          </p:sp>
        </p:grpSp>
        <p:grpSp>
          <p:nvGrpSpPr>
            <p:cNvPr id="38031" name="Group 50"/>
            <p:cNvGrpSpPr>
              <a:grpSpLocks/>
            </p:cNvGrpSpPr>
            <p:nvPr/>
          </p:nvGrpSpPr>
          <p:grpSpPr bwMode="auto">
            <a:xfrm flipH="1">
              <a:off x="1848" y="645"/>
              <a:ext cx="73" cy="234"/>
              <a:chOff x="1767" y="645"/>
              <a:chExt cx="73" cy="234"/>
            </a:xfrm>
          </p:grpSpPr>
          <p:sp>
            <p:nvSpPr>
              <p:cNvPr id="68659" name="Freeform 51"/>
              <p:cNvSpPr>
                <a:spLocks/>
              </p:cNvSpPr>
              <p:nvPr/>
            </p:nvSpPr>
            <p:spPr bwMode="auto">
              <a:xfrm>
                <a:off x="1775" y="636"/>
                <a:ext cx="64"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8660" name="Line 52"/>
              <p:cNvSpPr>
                <a:spLocks noChangeShapeType="1"/>
              </p:cNvSpPr>
              <p:nvPr/>
            </p:nvSpPr>
            <p:spPr bwMode="auto">
              <a:xfrm>
                <a:off x="1803" y="639"/>
                <a:ext cx="45" cy="64"/>
              </a:xfrm>
              <a:prstGeom prst="line">
                <a:avLst/>
              </a:prstGeom>
              <a:noFill/>
              <a:ln w="30163">
                <a:solidFill>
                  <a:srgbClr val="000000"/>
                </a:solidFill>
                <a:round/>
                <a:headEnd/>
                <a:tailEnd/>
              </a:ln>
            </p:spPr>
            <p:txBody>
              <a:bodyPr/>
              <a:lstStyle/>
              <a:p>
                <a:pPr>
                  <a:defRPr/>
                </a:pPr>
                <a:endParaRPr lang="en-GB"/>
              </a:p>
            </p:txBody>
          </p:sp>
        </p:grpSp>
      </p:grpSp>
      <p:grpSp>
        <p:nvGrpSpPr>
          <p:cNvPr id="37907" name="Group 53"/>
          <p:cNvGrpSpPr>
            <a:grpSpLocks/>
          </p:cNvGrpSpPr>
          <p:nvPr/>
        </p:nvGrpSpPr>
        <p:grpSpPr bwMode="auto">
          <a:xfrm rot="-7166898">
            <a:off x="3514725" y="6062663"/>
            <a:ext cx="287338" cy="334962"/>
            <a:chOff x="1767" y="645"/>
            <a:chExt cx="154" cy="234"/>
          </a:xfrm>
        </p:grpSpPr>
        <p:grpSp>
          <p:nvGrpSpPr>
            <p:cNvPr id="38024" name="Group 54"/>
            <p:cNvGrpSpPr>
              <a:grpSpLocks/>
            </p:cNvGrpSpPr>
            <p:nvPr/>
          </p:nvGrpSpPr>
          <p:grpSpPr bwMode="auto">
            <a:xfrm>
              <a:off x="1767" y="645"/>
              <a:ext cx="73" cy="234"/>
              <a:chOff x="1767" y="645"/>
              <a:chExt cx="73" cy="234"/>
            </a:xfrm>
          </p:grpSpPr>
          <p:sp>
            <p:nvSpPr>
              <p:cNvPr id="68663" name="Freeform 55"/>
              <p:cNvSpPr>
                <a:spLocks/>
              </p:cNvSpPr>
              <p:nvPr/>
            </p:nvSpPr>
            <p:spPr bwMode="auto">
              <a:xfrm>
                <a:off x="1775" y="639"/>
                <a:ext cx="64"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8664" name="Line 56"/>
              <p:cNvSpPr>
                <a:spLocks noChangeShapeType="1"/>
              </p:cNvSpPr>
              <p:nvPr/>
            </p:nvSpPr>
            <p:spPr bwMode="auto">
              <a:xfrm>
                <a:off x="1796" y="639"/>
                <a:ext cx="44" cy="63"/>
              </a:xfrm>
              <a:prstGeom prst="line">
                <a:avLst/>
              </a:prstGeom>
              <a:noFill/>
              <a:ln w="30163">
                <a:solidFill>
                  <a:srgbClr val="000000"/>
                </a:solidFill>
                <a:round/>
                <a:headEnd/>
                <a:tailEnd/>
              </a:ln>
            </p:spPr>
            <p:txBody>
              <a:bodyPr/>
              <a:lstStyle/>
              <a:p>
                <a:pPr>
                  <a:defRPr/>
                </a:pPr>
                <a:endParaRPr lang="en-GB"/>
              </a:p>
            </p:txBody>
          </p:sp>
        </p:grpSp>
        <p:grpSp>
          <p:nvGrpSpPr>
            <p:cNvPr id="38025" name="Group 57"/>
            <p:cNvGrpSpPr>
              <a:grpSpLocks/>
            </p:cNvGrpSpPr>
            <p:nvPr/>
          </p:nvGrpSpPr>
          <p:grpSpPr bwMode="auto">
            <a:xfrm flipH="1">
              <a:off x="1848" y="645"/>
              <a:ext cx="73" cy="234"/>
              <a:chOff x="1767" y="645"/>
              <a:chExt cx="73" cy="234"/>
            </a:xfrm>
          </p:grpSpPr>
          <p:sp>
            <p:nvSpPr>
              <p:cNvPr id="68666" name="Freeform 58"/>
              <p:cNvSpPr>
                <a:spLocks/>
              </p:cNvSpPr>
              <p:nvPr/>
            </p:nvSpPr>
            <p:spPr bwMode="auto">
              <a:xfrm>
                <a:off x="1766" y="637"/>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68667" name="Line 59"/>
              <p:cNvSpPr>
                <a:spLocks noChangeShapeType="1"/>
              </p:cNvSpPr>
              <p:nvPr/>
            </p:nvSpPr>
            <p:spPr bwMode="auto">
              <a:xfrm>
                <a:off x="1796" y="635"/>
                <a:ext cx="44" cy="63"/>
              </a:xfrm>
              <a:prstGeom prst="line">
                <a:avLst/>
              </a:prstGeom>
              <a:noFill/>
              <a:ln w="30163">
                <a:solidFill>
                  <a:srgbClr val="000000"/>
                </a:solidFill>
                <a:round/>
                <a:headEnd/>
                <a:tailEnd/>
              </a:ln>
            </p:spPr>
            <p:txBody>
              <a:bodyPr/>
              <a:lstStyle/>
              <a:p>
                <a:pPr>
                  <a:defRPr/>
                </a:pPr>
                <a:endParaRPr lang="en-GB"/>
              </a:p>
            </p:txBody>
          </p:sp>
        </p:grpSp>
      </p:grpSp>
      <p:sp>
        <p:nvSpPr>
          <p:cNvPr id="68668" name="Arc 60"/>
          <p:cNvSpPr>
            <a:spLocks/>
          </p:cNvSpPr>
          <p:nvPr/>
        </p:nvSpPr>
        <p:spPr bwMode="auto">
          <a:xfrm rot="6113840" flipV="1">
            <a:off x="3780632" y="4412456"/>
            <a:ext cx="747712" cy="600075"/>
          </a:xfrm>
          <a:custGeom>
            <a:avLst/>
            <a:gdLst>
              <a:gd name="G0" fmla="+- 0 0 0"/>
              <a:gd name="G1" fmla="+- 21460 0 0"/>
              <a:gd name="G2" fmla="+- 21600 0 0"/>
              <a:gd name="T0" fmla="*/ 2456 w 20469"/>
              <a:gd name="T1" fmla="*/ 0 h 21460"/>
              <a:gd name="T2" fmla="*/ 20469 w 20469"/>
              <a:gd name="T3" fmla="*/ 14561 h 21460"/>
              <a:gd name="T4" fmla="*/ 0 w 20469"/>
              <a:gd name="T5" fmla="*/ 21460 h 21460"/>
            </a:gdLst>
            <a:ahLst/>
            <a:cxnLst>
              <a:cxn ang="0">
                <a:pos x="T0" y="T1"/>
              </a:cxn>
              <a:cxn ang="0">
                <a:pos x="T2" y="T3"/>
              </a:cxn>
              <a:cxn ang="0">
                <a:pos x="T4" y="T5"/>
              </a:cxn>
            </a:cxnLst>
            <a:rect l="0" t="0" r="r" b="b"/>
            <a:pathLst>
              <a:path w="20469" h="21460" fill="none" extrusionOk="0">
                <a:moveTo>
                  <a:pt x="2455" y="0"/>
                </a:moveTo>
                <a:cubicBezTo>
                  <a:pt x="10774" y="952"/>
                  <a:pt x="17794" y="6626"/>
                  <a:pt x="20468" y="14561"/>
                </a:cubicBezTo>
              </a:path>
              <a:path w="20469" h="21460" stroke="0" extrusionOk="0">
                <a:moveTo>
                  <a:pt x="2455" y="0"/>
                </a:moveTo>
                <a:cubicBezTo>
                  <a:pt x="10774" y="952"/>
                  <a:pt x="17794" y="6626"/>
                  <a:pt x="20468" y="14561"/>
                </a:cubicBezTo>
                <a:lnTo>
                  <a:pt x="0" y="21460"/>
                </a:lnTo>
                <a:close/>
              </a:path>
            </a:pathLst>
          </a:custGeom>
          <a:noFill/>
          <a:ln w="57150" cap="rnd">
            <a:solidFill>
              <a:schemeClr val="bg1"/>
            </a:solidFill>
            <a:prstDash val="sysDot"/>
            <a:round/>
            <a:headEnd/>
            <a:tailEnd type="triangle" w="med" len="med"/>
          </a:ln>
          <a:effectLst/>
        </p:spPr>
        <p:txBody>
          <a:bodyPr wrap="none" anchor="ctr"/>
          <a:lstStyle/>
          <a:p>
            <a:pPr>
              <a:defRPr/>
            </a:pPr>
            <a:endParaRPr lang="en-GB"/>
          </a:p>
        </p:txBody>
      </p:sp>
      <p:grpSp>
        <p:nvGrpSpPr>
          <p:cNvPr id="37909" name="Group 61"/>
          <p:cNvGrpSpPr>
            <a:grpSpLocks/>
          </p:cNvGrpSpPr>
          <p:nvPr/>
        </p:nvGrpSpPr>
        <p:grpSpPr bwMode="auto">
          <a:xfrm>
            <a:off x="3892550" y="3765550"/>
            <a:ext cx="1008063" cy="831850"/>
            <a:chOff x="2807" y="2168"/>
            <a:chExt cx="714" cy="524"/>
          </a:xfrm>
        </p:grpSpPr>
        <p:sp>
          <p:nvSpPr>
            <p:cNvPr id="68670" name="Oval 62"/>
            <p:cNvSpPr>
              <a:spLocks noChangeAspect="1" noChangeArrowheads="1"/>
            </p:cNvSpPr>
            <p:nvPr/>
          </p:nvSpPr>
          <p:spPr bwMode="auto">
            <a:xfrm>
              <a:off x="2807" y="2168"/>
              <a:ext cx="714" cy="524"/>
            </a:xfrm>
            <a:prstGeom prst="ellipse">
              <a:avLst/>
            </a:prstGeom>
            <a:gradFill rotWithShape="0">
              <a:gsLst>
                <a:gs pos="0">
                  <a:srgbClr val="000099">
                    <a:gamma/>
                    <a:tint val="43529"/>
                    <a:invGamma/>
                  </a:srgbClr>
                </a:gs>
                <a:gs pos="100000">
                  <a:srgbClr val="000099"/>
                </a:gs>
              </a:gsLst>
              <a:lin ang="2700000" scaled="1"/>
            </a:gradFill>
            <a:ln w="12700">
              <a:solidFill>
                <a:srgbClr val="000000"/>
              </a:solidFill>
              <a:round/>
              <a:headEnd/>
              <a:tailEnd/>
            </a:ln>
            <a:effectLst/>
          </p:spPr>
          <p:txBody>
            <a:bodyPr wrap="none" anchor="ctr"/>
            <a:lstStyle/>
            <a:p>
              <a:pPr>
                <a:defRPr/>
              </a:pPr>
              <a:endParaRPr lang="en-GB"/>
            </a:p>
          </p:txBody>
        </p:sp>
        <p:sp>
          <p:nvSpPr>
            <p:cNvPr id="68671" name="Oval 63"/>
            <p:cNvSpPr>
              <a:spLocks noChangeAspect="1" noChangeArrowheads="1"/>
            </p:cNvSpPr>
            <p:nvPr/>
          </p:nvSpPr>
          <p:spPr bwMode="auto">
            <a:xfrm rot="-2533586">
              <a:off x="2811" y="2216"/>
              <a:ext cx="466" cy="367"/>
            </a:xfrm>
            <a:prstGeom prst="ellipse">
              <a:avLst/>
            </a:prstGeom>
            <a:gradFill rotWithShape="0">
              <a:gsLst>
                <a:gs pos="0">
                  <a:srgbClr val="0033CC"/>
                </a:gs>
                <a:gs pos="100000">
                  <a:srgbClr val="0033CC">
                    <a:gamma/>
                    <a:shade val="21176"/>
                    <a:invGamma/>
                  </a:srgbClr>
                </a:gs>
              </a:gsLst>
              <a:path path="shape">
                <a:fillToRect l="50000" t="50000" r="50000" b="50000"/>
              </a:path>
            </a:gradFill>
            <a:ln w="9525">
              <a:noFill/>
              <a:round/>
              <a:headEnd/>
              <a:tailEnd/>
            </a:ln>
            <a:effectLst/>
          </p:spPr>
          <p:txBody>
            <a:bodyPr wrap="none" anchor="ctr"/>
            <a:lstStyle/>
            <a:p>
              <a:pPr>
                <a:defRPr/>
              </a:pPr>
              <a:endParaRPr lang="en-GB"/>
            </a:p>
          </p:txBody>
        </p:sp>
      </p:grpSp>
      <p:sp>
        <p:nvSpPr>
          <p:cNvPr id="68672" name="Text Box 64"/>
          <p:cNvSpPr txBox="1">
            <a:spLocks noChangeArrowheads="1"/>
          </p:cNvSpPr>
          <p:nvPr/>
        </p:nvSpPr>
        <p:spPr bwMode="auto">
          <a:xfrm>
            <a:off x="3355975" y="4719638"/>
            <a:ext cx="579438" cy="396875"/>
          </a:xfrm>
          <a:prstGeom prst="rect">
            <a:avLst/>
          </a:prstGeom>
          <a:noFill/>
          <a:ln w="9525">
            <a:noFill/>
            <a:miter lim="800000"/>
            <a:headEnd/>
            <a:tailEnd/>
          </a:ln>
          <a:effectLst/>
        </p:spPr>
        <p:txBody>
          <a:bodyPr wrap="none" anchor="ctr">
            <a:spAutoFit/>
          </a:bodyPr>
          <a:lstStyle/>
          <a:p>
            <a:pPr algn="ctr">
              <a:defRPr/>
            </a:pPr>
            <a:r>
              <a:rPr lang="en-US" sz="2000" b="1">
                <a:solidFill>
                  <a:srgbClr val="000000"/>
                </a:solidFill>
              </a:rPr>
              <a:t>IgE</a:t>
            </a:r>
          </a:p>
        </p:txBody>
      </p:sp>
      <p:grpSp>
        <p:nvGrpSpPr>
          <p:cNvPr id="37911" name="Group 67"/>
          <p:cNvGrpSpPr>
            <a:grpSpLocks/>
          </p:cNvGrpSpPr>
          <p:nvPr/>
        </p:nvGrpSpPr>
        <p:grpSpPr bwMode="auto">
          <a:xfrm>
            <a:off x="1947863" y="2087563"/>
            <a:ext cx="1220787" cy="1241425"/>
            <a:chOff x="3144" y="1327"/>
            <a:chExt cx="679" cy="614"/>
          </a:xfrm>
        </p:grpSpPr>
        <p:sp>
          <p:nvSpPr>
            <p:cNvPr id="68676" name="Oval 68"/>
            <p:cNvSpPr>
              <a:spLocks noChangeAspect="1" noChangeArrowheads="1"/>
            </p:cNvSpPr>
            <p:nvPr/>
          </p:nvSpPr>
          <p:spPr bwMode="auto">
            <a:xfrm>
              <a:off x="3144" y="1327"/>
              <a:ext cx="679" cy="614"/>
            </a:xfrm>
            <a:prstGeom prst="ellipse">
              <a:avLst/>
            </a:prstGeom>
            <a:gradFill rotWithShape="0">
              <a:gsLst>
                <a:gs pos="0">
                  <a:srgbClr val="6699FF"/>
                </a:gs>
                <a:gs pos="100000">
                  <a:srgbClr val="6699FF">
                    <a:gamma/>
                    <a:tint val="63922"/>
                    <a:invGamma/>
                  </a:srgbClr>
                </a:gs>
              </a:gsLst>
              <a:path path="shape">
                <a:fillToRect l="50000" t="50000" r="50000" b="50000"/>
              </a:path>
            </a:gradFill>
            <a:ln w="12700">
              <a:solidFill>
                <a:srgbClr val="000000"/>
              </a:solidFill>
              <a:round/>
              <a:headEnd/>
              <a:tailEnd/>
            </a:ln>
            <a:effectLst/>
          </p:spPr>
          <p:txBody>
            <a:bodyPr wrap="none" anchor="ctr"/>
            <a:lstStyle/>
            <a:p>
              <a:pPr>
                <a:defRPr/>
              </a:pPr>
              <a:endParaRPr lang="en-GB"/>
            </a:p>
          </p:txBody>
        </p:sp>
        <p:grpSp>
          <p:nvGrpSpPr>
            <p:cNvPr id="37980" name="Group 69"/>
            <p:cNvGrpSpPr>
              <a:grpSpLocks noChangeAspect="1"/>
            </p:cNvGrpSpPr>
            <p:nvPr/>
          </p:nvGrpSpPr>
          <p:grpSpPr bwMode="auto">
            <a:xfrm rot="940020">
              <a:off x="3370" y="1456"/>
              <a:ext cx="259" cy="291"/>
              <a:chOff x="2304" y="2016"/>
              <a:chExt cx="384" cy="432"/>
            </a:xfrm>
          </p:grpSpPr>
          <p:sp>
            <p:nvSpPr>
              <p:cNvPr id="68678" name="Oval 70"/>
              <p:cNvSpPr>
                <a:spLocks noChangeAspect="1" noChangeArrowheads="1"/>
              </p:cNvSpPr>
              <p:nvPr/>
            </p:nvSpPr>
            <p:spPr bwMode="auto">
              <a:xfrm>
                <a:off x="2300" y="2061"/>
                <a:ext cx="190" cy="386"/>
              </a:xfrm>
              <a:prstGeom prst="ellipse">
                <a:avLst/>
              </a:prstGeom>
              <a:gradFill rotWithShape="0">
                <a:gsLst>
                  <a:gs pos="0">
                    <a:srgbClr val="000099"/>
                  </a:gs>
                  <a:gs pos="100000">
                    <a:srgbClr val="000099">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8679" name="Oval 71"/>
              <p:cNvSpPr>
                <a:spLocks noChangeAspect="1" noChangeArrowheads="1"/>
              </p:cNvSpPr>
              <p:nvPr/>
            </p:nvSpPr>
            <p:spPr bwMode="auto">
              <a:xfrm rot="-2003448">
                <a:off x="2490" y="2010"/>
                <a:ext cx="190" cy="388"/>
              </a:xfrm>
              <a:prstGeom prst="ellipse">
                <a:avLst/>
              </a:prstGeom>
              <a:gradFill rotWithShape="0">
                <a:gsLst>
                  <a:gs pos="0">
                    <a:srgbClr val="000099"/>
                  </a:gs>
                  <a:gs pos="100000">
                    <a:srgbClr val="000099">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grpSp>
        <p:sp>
          <p:nvSpPr>
            <p:cNvPr id="68680" name="Oval 72"/>
            <p:cNvSpPr>
              <a:spLocks noChangeAspect="1" noChangeArrowheads="1"/>
            </p:cNvSpPr>
            <p:nvPr/>
          </p:nvSpPr>
          <p:spPr bwMode="auto">
            <a:xfrm>
              <a:off x="3500" y="1650"/>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81" name="Oval 73"/>
            <p:cNvSpPr>
              <a:spLocks noChangeAspect="1" noChangeArrowheads="1"/>
            </p:cNvSpPr>
            <p:nvPr/>
          </p:nvSpPr>
          <p:spPr bwMode="auto">
            <a:xfrm>
              <a:off x="3209" y="1682"/>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82" name="Oval 74"/>
            <p:cNvSpPr>
              <a:spLocks noChangeAspect="1" noChangeArrowheads="1"/>
            </p:cNvSpPr>
            <p:nvPr/>
          </p:nvSpPr>
          <p:spPr bwMode="auto">
            <a:xfrm>
              <a:off x="3338" y="1715"/>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83" name="Oval 75"/>
            <p:cNvSpPr>
              <a:spLocks noChangeAspect="1" noChangeArrowheads="1"/>
            </p:cNvSpPr>
            <p:nvPr/>
          </p:nvSpPr>
          <p:spPr bwMode="auto">
            <a:xfrm>
              <a:off x="3403" y="1682"/>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84" name="Oval 76"/>
            <p:cNvSpPr>
              <a:spLocks noChangeAspect="1" noChangeArrowheads="1"/>
            </p:cNvSpPr>
            <p:nvPr/>
          </p:nvSpPr>
          <p:spPr bwMode="auto">
            <a:xfrm>
              <a:off x="3241" y="1489"/>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85" name="Oval 77"/>
            <p:cNvSpPr>
              <a:spLocks noChangeAspect="1" noChangeArrowheads="1"/>
            </p:cNvSpPr>
            <p:nvPr/>
          </p:nvSpPr>
          <p:spPr bwMode="auto">
            <a:xfrm>
              <a:off x="3661" y="1650"/>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86" name="Oval 78"/>
            <p:cNvSpPr>
              <a:spLocks noChangeAspect="1" noChangeArrowheads="1"/>
            </p:cNvSpPr>
            <p:nvPr/>
          </p:nvSpPr>
          <p:spPr bwMode="auto">
            <a:xfrm>
              <a:off x="3435" y="1359"/>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87" name="Oval 79"/>
            <p:cNvSpPr>
              <a:spLocks noChangeAspect="1" noChangeArrowheads="1"/>
            </p:cNvSpPr>
            <p:nvPr/>
          </p:nvSpPr>
          <p:spPr bwMode="auto">
            <a:xfrm>
              <a:off x="3597" y="1424"/>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88" name="Oval 80"/>
            <p:cNvSpPr>
              <a:spLocks noChangeAspect="1" noChangeArrowheads="1"/>
            </p:cNvSpPr>
            <p:nvPr/>
          </p:nvSpPr>
          <p:spPr bwMode="auto">
            <a:xfrm>
              <a:off x="3500" y="1747"/>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89" name="Oval 81"/>
            <p:cNvSpPr>
              <a:spLocks noChangeAspect="1" noChangeArrowheads="1"/>
            </p:cNvSpPr>
            <p:nvPr/>
          </p:nvSpPr>
          <p:spPr bwMode="auto">
            <a:xfrm>
              <a:off x="3273" y="1424"/>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90" name="Oval 82"/>
            <p:cNvSpPr>
              <a:spLocks noChangeAspect="1" noChangeArrowheads="1"/>
            </p:cNvSpPr>
            <p:nvPr/>
          </p:nvSpPr>
          <p:spPr bwMode="auto">
            <a:xfrm>
              <a:off x="3694" y="1521"/>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91" name="Oval 83"/>
            <p:cNvSpPr>
              <a:spLocks noChangeAspect="1" noChangeArrowheads="1"/>
            </p:cNvSpPr>
            <p:nvPr/>
          </p:nvSpPr>
          <p:spPr bwMode="auto">
            <a:xfrm>
              <a:off x="3209" y="1553"/>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92" name="Oval 84"/>
            <p:cNvSpPr>
              <a:spLocks noChangeAspect="1" noChangeArrowheads="1"/>
            </p:cNvSpPr>
            <p:nvPr/>
          </p:nvSpPr>
          <p:spPr bwMode="auto">
            <a:xfrm>
              <a:off x="3564" y="1586"/>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93" name="Oval 85"/>
            <p:cNvSpPr>
              <a:spLocks noChangeAspect="1" noChangeArrowheads="1"/>
            </p:cNvSpPr>
            <p:nvPr/>
          </p:nvSpPr>
          <p:spPr bwMode="auto">
            <a:xfrm>
              <a:off x="3273" y="1747"/>
              <a:ext cx="65"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94" name="Oval 86"/>
            <p:cNvSpPr>
              <a:spLocks noChangeAspect="1" noChangeArrowheads="1"/>
            </p:cNvSpPr>
            <p:nvPr/>
          </p:nvSpPr>
          <p:spPr bwMode="auto">
            <a:xfrm>
              <a:off x="3391" y="1833"/>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95" name="Oval 87"/>
            <p:cNvSpPr>
              <a:spLocks noChangeAspect="1" noChangeArrowheads="1"/>
            </p:cNvSpPr>
            <p:nvPr/>
          </p:nvSpPr>
          <p:spPr bwMode="auto">
            <a:xfrm>
              <a:off x="3467" y="1844"/>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96" name="Oval 88"/>
            <p:cNvSpPr>
              <a:spLocks noChangeAspect="1" noChangeArrowheads="1"/>
            </p:cNvSpPr>
            <p:nvPr/>
          </p:nvSpPr>
          <p:spPr bwMode="auto">
            <a:xfrm>
              <a:off x="3403" y="1586"/>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97" name="Oval 89"/>
            <p:cNvSpPr>
              <a:spLocks noChangeAspect="1" noChangeArrowheads="1"/>
            </p:cNvSpPr>
            <p:nvPr/>
          </p:nvSpPr>
          <p:spPr bwMode="auto">
            <a:xfrm>
              <a:off x="3467" y="1456"/>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98" name="Oval 90"/>
            <p:cNvSpPr>
              <a:spLocks noChangeAspect="1" noChangeArrowheads="1"/>
            </p:cNvSpPr>
            <p:nvPr/>
          </p:nvSpPr>
          <p:spPr bwMode="auto">
            <a:xfrm>
              <a:off x="3597" y="1521"/>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699" name="Oval 91"/>
            <p:cNvSpPr>
              <a:spLocks noChangeAspect="1" noChangeArrowheads="1"/>
            </p:cNvSpPr>
            <p:nvPr/>
          </p:nvSpPr>
          <p:spPr bwMode="auto">
            <a:xfrm>
              <a:off x="3564" y="1779"/>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00" name="Oval 92"/>
            <p:cNvSpPr>
              <a:spLocks noChangeAspect="1" noChangeArrowheads="1"/>
            </p:cNvSpPr>
            <p:nvPr/>
          </p:nvSpPr>
          <p:spPr bwMode="auto">
            <a:xfrm>
              <a:off x="3370" y="1456"/>
              <a:ext cx="65"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01" name="Oval 93"/>
            <p:cNvSpPr>
              <a:spLocks noChangeAspect="1" noChangeArrowheads="1"/>
            </p:cNvSpPr>
            <p:nvPr/>
          </p:nvSpPr>
          <p:spPr bwMode="auto">
            <a:xfrm>
              <a:off x="3726" y="1618"/>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02" name="Oval 94"/>
            <p:cNvSpPr>
              <a:spLocks noChangeAspect="1" noChangeArrowheads="1"/>
            </p:cNvSpPr>
            <p:nvPr/>
          </p:nvSpPr>
          <p:spPr bwMode="auto">
            <a:xfrm>
              <a:off x="3273" y="1618"/>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03" name="Oval 95"/>
            <p:cNvSpPr>
              <a:spLocks noChangeAspect="1" noChangeArrowheads="1"/>
            </p:cNvSpPr>
            <p:nvPr/>
          </p:nvSpPr>
          <p:spPr bwMode="auto">
            <a:xfrm>
              <a:off x="3532" y="1392"/>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04" name="Oval 96"/>
            <p:cNvSpPr>
              <a:spLocks noChangeAspect="1" noChangeArrowheads="1"/>
            </p:cNvSpPr>
            <p:nvPr/>
          </p:nvSpPr>
          <p:spPr bwMode="auto">
            <a:xfrm>
              <a:off x="3338" y="1359"/>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05" name="Oval 97"/>
            <p:cNvSpPr>
              <a:spLocks noChangeAspect="1" noChangeArrowheads="1"/>
            </p:cNvSpPr>
            <p:nvPr/>
          </p:nvSpPr>
          <p:spPr bwMode="auto">
            <a:xfrm>
              <a:off x="3661" y="1586"/>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06" name="Oval 98"/>
            <p:cNvSpPr>
              <a:spLocks noChangeAspect="1" noChangeArrowheads="1"/>
            </p:cNvSpPr>
            <p:nvPr/>
          </p:nvSpPr>
          <p:spPr bwMode="auto">
            <a:xfrm>
              <a:off x="3176" y="1618"/>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07" name="Oval 99"/>
            <p:cNvSpPr>
              <a:spLocks noChangeAspect="1" noChangeArrowheads="1"/>
            </p:cNvSpPr>
            <p:nvPr/>
          </p:nvSpPr>
          <p:spPr bwMode="auto">
            <a:xfrm>
              <a:off x="3629" y="1812"/>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08" name="Oval 100"/>
            <p:cNvSpPr>
              <a:spLocks noChangeAspect="1" noChangeArrowheads="1"/>
            </p:cNvSpPr>
            <p:nvPr/>
          </p:nvSpPr>
          <p:spPr bwMode="auto">
            <a:xfrm>
              <a:off x="3423" y="1755"/>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09" name="Oval 101"/>
            <p:cNvSpPr>
              <a:spLocks noChangeAspect="1" noChangeArrowheads="1"/>
            </p:cNvSpPr>
            <p:nvPr/>
          </p:nvSpPr>
          <p:spPr bwMode="auto">
            <a:xfrm>
              <a:off x="3631" y="1734"/>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10" name="Oval 102"/>
            <p:cNvSpPr>
              <a:spLocks noChangeAspect="1" noChangeArrowheads="1"/>
            </p:cNvSpPr>
            <p:nvPr/>
          </p:nvSpPr>
          <p:spPr bwMode="auto">
            <a:xfrm>
              <a:off x="3716" y="1721"/>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11" name="Oval 103"/>
            <p:cNvSpPr>
              <a:spLocks noChangeAspect="1" noChangeArrowheads="1"/>
            </p:cNvSpPr>
            <p:nvPr/>
          </p:nvSpPr>
          <p:spPr bwMode="auto">
            <a:xfrm>
              <a:off x="3548" y="1833"/>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12" name="Oval 104"/>
            <p:cNvSpPr>
              <a:spLocks noChangeAspect="1" noChangeArrowheads="1"/>
            </p:cNvSpPr>
            <p:nvPr/>
          </p:nvSpPr>
          <p:spPr bwMode="auto">
            <a:xfrm>
              <a:off x="3327" y="1817"/>
              <a:ext cx="65"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13" name="Oval 105"/>
            <p:cNvSpPr>
              <a:spLocks noChangeAspect="1" noChangeArrowheads="1"/>
            </p:cNvSpPr>
            <p:nvPr/>
          </p:nvSpPr>
          <p:spPr bwMode="auto">
            <a:xfrm>
              <a:off x="3306" y="1553"/>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14" name="Oval 106"/>
            <p:cNvSpPr>
              <a:spLocks noChangeAspect="1" noChangeArrowheads="1"/>
            </p:cNvSpPr>
            <p:nvPr/>
          </p:nvSpPr>
          <p:spPr bwMode="auto">
            <a:xfrm>
              <a:off x="3212" y="1452"/>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15" name="Oval 107"/>
            <p:cNvSpPr>
              <a:spLocks noChangeAspect="1" noChangeArrowheads="1"/>
            </p:cNvSpPr>
            <p:nvPr/>
          </p:nvSpPr>
          <p:spPr bwMode="auto">
            <a:xfrm>
              <a:off x="3403" y="1424"/>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16" name="Oval 108"/>
            <p:cNvSpPr>
              <a:spLocks noChangeAspect="1" noChangeArrowheads="1"/>
            </p:cNvSpPr>
            <p:nvPr/>
          </p:nvSpPr>
          <p:spPr bwMode="auto">
            <a:xfrm>
              <a:off x="3681" y="1451"/>
              <a:ext cx="65"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17" name="Oval 109"/>
            <p:cNvSpPr>
              <a:spLocks noChangeAspect="1" noChangeArrowheads="1"/>
            </p:cNvSpPr>
            <p:nvPr/>
          </p:nvSpPr>
          <p:spPr bwMode="auto">
            <a:xfrm>
              <a:off x="3505" y="1340"/>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68718" name="Oval 110"/>
            <p:cNvSpPr>
              <a:spLocks noChangeAspect="1" noChangeArrowheads="1"/>
            </p:cNvSpPr>
            <p:nvPr/>
          </p:nvSpPr>
          <p:spPr bwMode="auto">
            <a:xfrm>
              <a:off x="3220" y="1750"/>
              <a:ext cx="65"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grpSp>
      <p:grpSp>
        <p:nvGrpSpPr>
          <p:cNvPr id="37912" name="Group 111"/>
          <p:cNvGrpSpPr>
            <a:grpSpLocks noChangeAspect="1"/>
          </p:cNvGrpSpPr>
          <p:nvPr/>
        </p:nvGrpSpPr>
        <p:grpSpPr bwMode="auto">
          <a:xfrm>
            <a:off x="3748088" y="5545138"/>
            <a:ext cx="1320800" cy="854075"/>
            <a:chOff x="2457" y="3170"/>
            <a:chExt cx="1133" cy="733"/>
          </a:xfrm>
        </p:grpSpPr>
        <p:sp>
          <p:nvSpPr>
            <p:cNvPr id="68720" name="Oval 112"/>
            <p:cNvSpPr>
              <a:spLocks noChangeAspect="1" noChangeArrowheads="1"/>
            </p:cNvSpPr>
            <p:nvPr/>
          </p:nvSpPr>
          <p:spPr bwMode="auto">
            <a:xfrm>
              <a:off x="2457" y="3170"/>
              <a:ext cx="1133" cy="733"/>
            </a:xfrm>
            <a:prstGeom prst="ellipse">
              <a:avLst/>
            </a:prstGeom>
            <a:gradFill rotWithShape="0">
              <a:gsLst>
                <a:gs pos="0">
                  <a:srgbClr val="6699FF"/>
                </a:gs>
                <a:gs pos="100000">
                  <a:srgbClr val="6699FF">
                    <a:gamma/>
                    <a:tint val="73725"/>
                    <a:invGamma/>
                  </a:srgbClr>
                </a:gs>
              </a:gsLst>
              <a:path path="shape">
                <a:fillToRect l="50000" t="50000" r="50000" b="50000"/>
              </a:path>
            </a:gradFill>
            <a:ln w="28575">
              <a:solidFill>
                <a:srgbClr val="000000"/>
              </a:solidFill>
              <a:round/>
              <a:headEnd/>
              <a:tailEnd/>
            </a:ln>
            <a:effectLst/>
          </p:spPr>
          <p:txBody>
            <a:bodyPr wrap="none" anchor="ctr"/>
            <a:lstStyle/>
            <a:p>
              <a:pPr>
                <a:defRPr/>
              </a:pPr>
              <a:endParaRPr lang="en-GB"/>
            </a:p>
          </p:txBody>
        </p:sp>
        <p:sp>
          <p:nvSpPr>
            <p:cNvPr id="68721" name="Oval 113"/>
            <p:cNvSpPr>
              <a:spLocks noChangeAspect="1" noChangeArrowheads="1"/>
            </p:cNvSpPr>
            <p:nvPr/>
          </p:nvSpPr>
          <p:spPr bwMode="auto">
            <a:xfrm>
              <a:off x="3239" y="3241"/>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22" name="Oval 114"/>
            <p:cNvSpPr>
              <a:spLocks noChangeAspect="1" noChangeArrowheads="1"/>
            </p:cNvSpPr>
            <p:nvPr/>
          </p:nvSpPr>
          <p:spPr bwMode="auto">
            <a:xfrm>
              <a:off x="3368" y="3329"/>
              <a:ext cx="150" cy="173"/>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23" name="Oval 115"/>
            <p:cNvSpPr>
              <a:spLocks noChangeAspect="1" noChangeArrowheads="1"/>
            </p:cNvSpPr>
            <p:nvPr/>
          </p:nvSpPr>
          <p:spPr bwMode="auto">
            <a:xfrm>
              <a:off x="2496" y="3374"/>
              <a:ext cx="151" cy="173"/>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24" name="Oval 116"/>
            <p:cNvSpPr>
              <a:spLocks noChangeAspect="1" noChangeArrowheads="1"/>
            </p:cNvSpPr>
            <p:nvPr/>
          </p:nvSpPr>
          <p:spPr bwMode="auto">
            <a:xfrm>
              <a:off x="3244" y="3406"/>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25" name="Oval 117"/>
            <p:cNvSpPr>
              <a:spLocks noChangeAspect="1" noChangeArrowheads="1"/>
            </p:cNvSpPr>
            <p:nvPr/>
          </p:nvSpPr>
          <p:spPr bwMode="auto">
            <a:xfrm>
              <a:off x="3314" y="3613"/>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26" name="Oval 118"/>
            <p:cNvSpPr>
              <a:spLocks noChangeAspect="1" noChangeArrowheads="1"/>
            </p:cNvSpPr>
            <p:nvPr/>
          </p:nvSpPr>
          <p:spPr bwMode="auto">
            <a:xfrm>
              <a:off x="3418" y="3487"/>
              <a:ext cx="150" cy="173"/>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27" name="Oval 119"/>
            <p:cNvSpPr>
              <a:spLocks noChangeAspect="1" noChangeArrowheads="1"/>
            </p:cNvSpPr>
            <p:nvPr/>
          </p:nvSpPr>
          <p:spPr bwMode="auto">
            <a:xfrm>
              <a:off x="3092" y="3197"/>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28" name="Oval 120"/>
            <p:cNvSpPr>
              <a:spLocks noChangeAspect="1" noChangeArrowheads="1"/>
            </p:cNvSpPr>
            <p:nvPr/>
          </p:nvSpPr>
          <p:spPr bwMode="auto">
            <a:xfrm>
              <a:off x="3166" y="3680"/>
              <a:ext cx="151"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29" name="Oval 121"/>
            <p:cNvSpPr>
              <a:spLocks noChangeAspect="1" noChangeArrowheads="1"/>
            </p:cNvSpPr>
            <p:nvPr/>
          </p:nvSpPr>
          <p:spPr bwMode="auto">
            <a:xfrm>
              <a:off x="2650" y="3385"/>
              <a:ext cx="482" cy="327"/>
            </a:xfrm>
            <a:prstGeom prst="ellipse">
              <a:avLst/>
            </a:prstGeom>
            <a:gradFill rotWithShape="0">
              <a:gsLst>
                <a:gs pos="0">
                  <a:srgbClr val="000099"/>
                </a:gs>
                <a:gs pos="100000">
                  <a:srgbClr val="000099">
                    <a:gamma/>
                    <a:shade val="76471"/>
                    <a:invGamma/>
                  </a:srgbClr>
                </a:gs>
              </a:gsLst>
              <a:path path="shape">
                <a:fillToRect l="50000" t="50000" r="50000" b="50000"/>
              </a:path>
            </a:gradFill>
            <a:ln w="9525">
              <a:solidFill>
                <a:srgbClr val="000000"/>
              </a:solidFill>
              <a:round/>
              <a:headEnd/>
              <a:tailEnd/>
            </a:ln>
            <a:effectLst/>
          </p:spPr>
          <p:txBody>
            <a:bodyPr wrap="none" anchor="ctr"/>
            <a:lstStyle/>
            <a:p>
              <a:pPr>
                <a:defRPr/>
              </a:pPr>
              <a:endParaRPr lang="en-GB"/>
            </a:p>
          </p:txBody>
        </p:sp>
        <p:sp>
          <p:nvSpPr>
            <p:cNvPr id="68730" name="Oval 122"/>
            <p:cNvSpPr>
              <a:spLocks noChangeAspect="1" noChangeArrowheads="1"/>
            </p:cNvSpPr>
            <p:nvPr/>
          </p:nvSpPr>
          <p:spPr bwMode="auto">
            <a:xfrm>
              <a:off x="3134" y="3504"/>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31" name="Oval 123"/>
            <p:cNvSpPr>
              <a:spLocks noChangeAspect="1" noChangeArrowheads="1"/>
            </p:cNvSpPr>
            <p:nvPr/>
          </p:nvSpPr>
          <p:spPr bwMode="auto">
            <a:xfrm>
              <a:off x="2947" y="3182"/>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32" name="Oval 124"/>
            <p:cNvSpPr>
              <a:spLocks noChangeAspect="1" noChangeArrowheads="1"/>
            </p:cNvSpPr>
            <p:nvPr/>
          </p:nvSpPr>
          <p:spPr bwMode="auto">
            <a:xfrm>
              <a:off x="2616" y="3263"/>
              <a:ext cx="150" cy="173"/>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33" name="Oval 125"/>
            <p:cNvSpPr>
              <a:spLocks noChangeAspect="1" noChangeArrowheads="1"/>
            </p:cNvSpPr>
            <p:nvPr/>
          </p:nvSpPr>
          <p:spPr bwMode="auto">
            <a:xfrm>
              <a:off x="2769" y="3201"/>
              <a:ext cx="150" cy="173"/>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34" name="Oval 126"/>
            <p:cNvSpPr>
              <a:spLocks noChangeAspect="1" noChangeArrowheads="1"/>
            </p:cNvSpPr>
            <p:nvPr/>
          </p:nvSpPr>
          <p:spPr bwMode="auto">
            <a:xfrm>
              <a:off x="2985" y="3710"/>
              <a:ext cx="151"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35" name="Oval 127"/>
            <p:cNvSpPr>
              <a:spLocks noChangeAspect="1" noChangeArrowheads="1"/>
            </p:cNvSpPr>
            <p:nvPr/>
          </p:nvSpPr>
          <p:spPr bwMode="auto">
            <a:xfrm>
              <a:off x="2823" y="3703"/>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36" name="Oval 128"/>
            <p:cNvSpPr>
              <a:spLocks noChangeAspect="1" noChangeArrowheads="1"/>
            </p:cNvSpPr>
            <p:nvPr/>
          </p:nvSpPr>
          <p:spPr bwMode="auto">
            <a:xfrm>
              <a:off x="2660" y="3654"/>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68737" name="Oval 129"/>
            <p:cNvSpPr>
              <a:spLocks noChangeAspect="1" noChangeArrowheads="1"/>
            </p:cNvSpPr>
            <p:nvPr/>
          </p:nvSpPr>
          <p:spPr bwMode="auto">
            <a:xfrm>
              <a:off x="2513" y="3550"/>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grpSp>
      <p:sp>
        <p:nvSpPr>
          <p:cNvPr id="68738" name="Text Box 130"/>
          <p:cNvSpPr txBox="1">
            <a:spLocks noChangeArrowheads="1"/>
          </p:cNvSpPr>
          <p:nvPr/>
        </p:nvSpPr>
        <p:spPr bwMode="auto">
          <a:xfrm>
            <a:off x="0" y="73025"/>
            <a:ext cx="9144000" cy="579438"/>
          </a:xfrm>
          <a:prstGeom prst="rect">
            <a:avLst/>
          </a:prstGeom>
          <a:noFill/>
          <a:ln w="9525">
            <a:noFill/>
            <a:miter lim="800000"/>
            <a:headEnd/>
            <a:tailEnd/>
          </a:ln>
          <a:effectLst/>
        </p:spPr>
        <p:txBody>
          <a:bodyPr anchor="ctr">
            <a:spAutoFit/>
          </a:bodyPr>
          <a:lstStyle/>
          <a:p>
            <a:pPr algn="ctr">
              <a:defRPr/>
            </a:pPr>
            <a:r>
              <a:rPr lang="en-US" sz="3200">
                <a:solidFill>
                  <a:srgbClr val="000000"/>
                </a:solidFill>
                <a:latin typeface="Arial Black" pitchFamily="34" charset="0"/>
              </a:rPr>
              <a:t>Subsequent exposure</a:t>
            </a:r>
          </a:p>
        </p:txBody>
      </p:sp>
      <p:sp>
        <p:nvSpPr>
          <p:cNvPr id="68739" name="Text Box 131"/>
          <p:cNvSpPr txBox="1">
            <a:spLocks noChangeArrowheads="1"/>
          </p:cNvSpPr>
          <p:nvPr/>
        </p:nvSpPr>
        <p:spPr bwMode="auto">
          <a:xfrm>
            <a:off x="5518150" y="898525"/>
            <a:ext cx="1171575" cy="701675"/>
          </a:xfrm>
          <a:prstGeom prst="rect">
            <a:avLst/>
          </a:prstGeom>
          <a:noFill/>
          <a:ln w="9525">
            <a:noFill/>
            <a:miter lim="800000"/>
            <a:headEnd/>
            <a:tailEnd/>
          </a:ln>
          <a:effectLst/>
        </p:spPr>
        <p:txBody>
          <a:bodyPr wrap="none" anchor="ctr">
            <a:spAutoFit/>
          </a:bodyPr>
          <a:lstStyle/>
          <a:p>
            <a:pPr algn="ctr">
              <a:defRPr/>
            </a:pPr>
            <a:r>
              <a:rPr lang="en-US" sz="2000" b="1">
                <a:solidFill>
                  <a:srgbClr val="000000"/>
                </a:solidFill>
              </a:rPr>
              <a:t>memory</a:t>
            </a:r>
          </a:p>
          <a:p>
            <a:pPr algn="ctr">
              <a:defRPr/>
            </a:pPr>
            <a:r>
              <a:rPr lang="en-US" sz="2000" b="1">
                <a:solidFill>
                  <a:srgbClr val="000000"/>
                </a:solidFill>
              </a:rPr>
              <a:t>T cells</a:t>
            </a:r>
          </a:p>
        </p:txBody>
      </p:sp>
      <p:sp>
        <p:nvSpPr>
          <p:cNvPr id="68746" name="Text Box 138"/>
          <p:cNvSpPr txBox="1">
            <a:spLocks noChangeArrowheads="1"/>
          </p:cNvSpPr>
          <p:nvPr/>
        </p:nvSpPr>
        <p:spPr bwMode="auto">
          <a:xfrm>
            <a:off x="811213" y="2174875"/>
            <a:ext cx="1270000" cy="304800"/>
          </a:xfrm>
          <a:prstGeom prst="rect">
            <a:avLst/>
          </a:prstGeom>
          <a:noFill/>
          <a:ln w="9525">
            <a:noFill/>
            <a:miter lim="800000"/>
            <a:headEnd/>
            <a:tailEnd/>
          </a:ln>
          <a:effectLst/>
        </p:spPr>
        <p:txBody>
          <a:bodyPr wrap="none" lIns="0" tIns="0" rIns="0" bIns="0" anchor="ctr" anchorCtr="1">
            <a:spAutoFit/>
          </a:bodyPr>
          <a:lstStyle/>
          <a:p>
            <a:pPr algn="ctr">
              <a:defRPr/>
            </a:pPr>
            <a:r>
              <a:rPr lang="en-US" sz="2000" b="1">
                <a:solidFill>
                  <a:srgbClr val="000000"/>
                </a:solidFill>
              </a:rPr>
              <a:t>eosinophil</a:t>
            </a:r>
          </a:p>
        </p:txBody>
      </p:sp>
      <p:sp>
        <p:nvSpPr>
          <p:cNvPr id="68747" name="Text Box 139"/>
          <p:cNvSpPr txBox="1">
            <a:spLocks noChangeArrowheads="1"/>
          </p:cNvSpPr>
          <p:nvPr/>
        </p:nvSpPr>
        <p:spPr bwMode="auto">
          <a:xfrm>
            <a:off x="3144838" y="6402388"/>
            <a:ext cx="1084262" cy="304800"/>
          </a:xfrm>
          <a:prstGeom prst="rect">
            <a:avLst/>
          </a:prstGeom>
          <a:noFill/>
          <a:ln w="9525">
            <a:noFill/>
            <a:miter lim="800000"/>
            <a:headEnd/>
            <a:tailEnd/>
          </a:ln>
          <a:effectLst/>
        </p:spPr>
        <p:txBody>
          <a:bodyPr wrap="none" lIns="0" tIns="0" rIns="0" bIns="0" anchor="ctr" anchorCtr="1">
            <a:spAutoFit/>
          </a:bodyPr>
          <a:lstStyle/>
          <a:p>
            <a:pPr algn="ctr">
              <a:defRPr/>
            </a:pPr>
            <a:r>
              <a:rPr lang="en-US" sz="2000" b="1">
                <a:solidFill>
                  <a:srgbClr val="000000"/>
                </a:solidFill>
              </a:rPr>
              <a:t>mast cell</a:t>
            </a:r>
          </a:p>
        </p:txBody>
      </p:sp>
      <p:grpSp>
        <p:nvGrpSpPr>
          <p:cNvPr id="37917" name="Group 140"/>
          <p:cNvGrpSpPr>
            <a:grpSpLocks/>
          </p:cNvGrpSpPr>
          <p:nvPr/>
        </p:nvGrpSpPr>
        <p:grpSpPr bwMode="auto">
          <a:xfrm rot="2850130">
            <a:off x="6961187" y="1481138"/>
            <a:ext cx="2436813" cy="1735138"/>
            <a:chOff x="3030" y="3402"/>
            <a:chExt cx="1166" cy="868"/>
          </a:xfrm>
        </p:grpSpPr>
        <p:sp>
          <p:nvSpPr>
            <p:cNvPr id="68749" name="Freeform 141"/>
            <p:cNvSpPr>
              <a:spLocks/>
            </p:cNvSpPr>
            <p:nvPr/>
          </p:nvSpPr>
          <p:spPr bwMode="auto">
            <a:xfrm>
              <a:off x="3030" y="3402"/>
              <a:ext cx="1166" cy="868"/>
            </a:xfrm>
            <a:custGeom>
              <a:avLst/>
              <a:gdLst/>
              <a:ahLst/>
              <a:cxnLst>
                <a:cxn ang="0">
                  <a:pos x="252" y="565"/>
                </a:cxn>
                <a:cxn ang="0">
                  <a:pos x="326" y="588"/>
                </a:cxn>
                <a:cxn ang="0">
                  <a:pos x="262" y="634"/>
                </a:cxn>
                <a:cxn ang="0">
                  <a:pos x="142" y="670"/>
                </a:cxn>
                <a:cxn ang="0">
                  <a:pos x="55" y="739"/>
                </a:cxn>
                <a:cxn ang="0">
                  <a:pos x="18" y="799"/>
                </a:cxn>
                <a:cxn ang="0">
                  <a:pos x="55" y="776"/>
                </a:cxn>
                <a:cxn ang="0">
                  <a:pos x="151" y="707"/>
                </a:cxn>
                <a:cxn ang="0">
                  <a:pos x="262" y="675"/>
                </a:cxn>
                <a:cxn ang="0">
                  <a:pos x="372" y="643"/>
                </a:cxn>
                <a:cxn ang="0">
                  <a:pos x="468" y="624"/>
                </a:cxn>
                <a:cxn ang="0">
                  <a:pos x="542" y="620"/>
                </a:cxn>
                <a:cxn ang="0">
                  <a:pos x="592" y="647"/>
                </a:cxn>
                <a:cxn ang="0">
                  <a:pos x="629" y="716"/>
                </a:cxn>
                <a:cxn ang="0">
                  <a:pos x="707" y="785"/>
                </a:cxn>
                <a:cxn ang="0">
                  <a:pos x="808" y="831"/>
                </a:cxn>
                <a:cxn ang="0">
                  <a:pos x="909" y="858"/>
                </a:cxn>
                <a:cxn ang="0">
                  <a:pos x="992" y="868"/>
                </a:cxn>
                <a:cxn ang="0">
                  <a:pos x="1042" y="863"/>
                </a:cxn>
                <a:cxn ang="0">
                  <a:pos x="1033" y="854"/>
                </a:cxn>
                <a:cxn ang="0">
                  <a:pos x="969" y="840"/>
                </a:cxn>
                <a:cxn ang="0">
                  <a:pos x="877" y="812"/>
                </a:cxn>
                <a:cxn ang="0">
                  <a:pos x="780" y="771"/>
                </a:cxn>
                <a:cxn ang="0">
                  <a:pos x="702" y="702"/>
                </a:cxn>
                <a:cxn ang="0">
                  <a:pos x="661" y="620"/>
                </a:cxn>
                <a:cxn ang="0">
                  <a:pos x="666" y="528"/>
                </a:cxn>
                <a:cxn ang="0">
                  <a:pos x="712" y="441"/>
                </a:cxn>
                <a:cxn ang="0">
                  <a:pos x="794" y="404"/>
                </a:cxn>
                <a:cxn ang="0">
                  <a:pos x="914" y="404"/>
                </a:cxn>
                <a:cxn ang="0">
                  <a:pos x="1038" y="418"/>
                </a:cxn>
                <a:cxn ang="0">
                  <a:pos x="1134" y="432"/>
                </a:cxn>
                <a:cxn ang="0">
                  <a:pos x="1166" y="432"/>
                </a:cxn>
                <a:cxn ang="0">
                  <a:pos x="1106" y="409"/>
                </a:cxn>
                <a:cxn ang="0">
                  <a:pos x="982" y="377"/>
                </a:cxn>
                <a:cxn ang="0">
                  <a:pos x="863" y="358"/>
                </a:cxn>
                <a:cxn ang="0">
                  <a:pos x="794" y="358"/>
                </a:cxn>
                <a:cxn ang="0">
                  <a:pos x="712" y="345"/>
                </a:cxn>
                <a:cxn ang="0">
                  <a:pos x="615" y="308"/>
                </a:cxn>
                <a:cxn ang="0">
                  <a:pos x="542" y="248"/>
                </a:cxn>
                <a:cxn ang="0">
                  <a:pos x="519" y="170"/>
                </a:cxn>
                <a:cxn ang="0">
                  <a:pos x="487" y="51"/>
                </a:cxn>
                <a:cxn ang="0">
                  <a:pos x="454" y="0"/>
                </a:cxn>
                <a:cxn ang="0">
                  <a:pos x="473" y="65"/>
                </a:cxn>
                <a:cxn ang="0">
                  <a:pos x="473" y="175"/>
                </a:cxn>
                <a:cxn ang="0">
                  <a:pos x="473" y="253"/>
                </a:cxn>
                <a:cxn ang="0">
                  <a:pos x="500" y="303"/>
                </a:cxn>
                <a:cxn ang="0">
                  <a:pos x="441" y="331"/>
                </a:cxn>
                <a:cxn ang="0">
                  <a:pos x="344" y="308"/>
                </a:cxn>
                <a:cxn ang="0">
                  <a:pos x="243" y="257"/>
                </a:cxn>
                <a:cxn ang="0">
                  <a:pos x="161" y="189"/>
                </a:cxn>
                <a:cxn ang="0">
                  <a:pos x="133" y="193"/>
                </a:cxn>
                <a:cxn ang="0">
                  <a:pos x="193" y="262"/>
                </a:cxn>
                <a:cxn ang="0">
                  <a:pos x="280" y="317"/>
                </a:cxn>
                <a:cxn ang="0">
                  <a:pos x="367" y="381"/>
                </a:cxn>
                <a:cxn ang="0">
                  <a:pos x="399" y="445"/>
                </a:cxn>
                <a:cxn ang="0">
                  <a:pos x="349" y="487"/>
                </a:cxn>
                <a:cxn ang="0">
                  <a:pos x="248" y="505"/>
                </a:cxn>
                <a:cxn ang="0">
                  <a:pos x="147" y="501"/>
                </a:cxn>
                <a:cxn ang="0">
                  <a:pos x="37" y="464"/>
                </a:cxn>
                <a:cxn ang="0">
                  <a:pos x="5" y="455"/>
                </a:cxn>
                <a:cxn ang="0">
                  <a:pos x="78" y="510"/>
                </a:cxn>
              </a:cxnLst>
              <a:rect l="0" t="0" r="r" b="b"/>
              <a:pathLst>
                <a:path w="1166" h="868">
                  <a:moveTo>
                    <a:pt x="147" y="542"/>
                  </a:moveTo>
                  <a:lnTo>
                    <a:pt x="151" y="542"/>
                  </a:lnTo>
                  <a:lnTo>
                    <a:pt x="156" y="542"/>
                  </a:lnTo>
                  <a:lnTo>
                    <a:pt x="161" y="546"/>
                  </a:lnTo>
                  <a:lnTo>
                    <a:pt x="170" y="546"/>
                  </a:lnTo>
                  <a:lnTo>
                    <a:pt x="174" y="546"/>
                  </a:lnTo>
                  <a:lnTo>
                    <a:pt x="179" y="546"/>
                  </a:lnTo>
                  <a:lnTo>
                    <a:pt x="184" y="551"/>
                  </a:lnTo>
                  <a:lnTo>
                    <a:pt x="193" y="551"/>
                  </a:lnTo>
                  <a:lnTo>
                    <a:pt x="197" y="551"/>
                  </a:lnTo>
                  <a:lnTo>
                    <a:pt x="202" y="551"/>
                  </a:lnTo>
                  <a:lnTo>
                    <a:pt x="211" y="556"/>
                  </a:lnTo>
                  <a:lnTo>
                    <a:pt x="216" y="556"/>
                  </a:lnTo>
                  <a:lnTo>
                    <a:pt x="220" y="556"/>
                  </a:lnTo>
                  <a:lnTo>
                    <a:pt x="229" y="560"/>
                  </a:lnTo>
                  <a:lnTo>
                    <a:pt x="234" y="560"/>
                  </a:lnTo>
                  <a:lnTo>
                    <a:pt x="243" y="560"/>
                  </a:lnTo>
                  <a:lnTo>
                    <a:pt x="248" y="560"/>
                  </a:lnTo>
                  <a:lnTo>
                    <a:pt x="252" y="565"/>
                  </a:lnTo>
                  <a:lnTo>
                    <a:pt x="262" y="565"/>
                  </a:lnTo>
                  <a:lnTo>
                    <a:pt x="266" y="565"/>
                  </a:lnTo>
                  <a:lnTo>
                    <a:pt x="271" y="569"/>
                  </a:lnTo>
                  <a:lnTo>
                    <a:pt x="275" y="569"/>
                  </a:lnTo>
                  <a:lnTo>
                    <a:pt x="285" y="569"/>
                  </a:lnTo>
                  <a:lnTo>
                    <a:pt x="289" y="574"/>
                  </a:lnTo>
                  <a:lnTo>
                    <a:pt x="294" y="574"/>
                  </a:lnTo>
                  <a:lnTo>
                    <a:pt x="298" y="574"/>
                  </a:lnTo>
                  <a:lnTo>
                    <a:pt x="303" y="579"/>
                  </a:lnTo>
                  <a:lnTo>
                    <a:pt x="308" y="579"/>
                  </a:lnTo>
                  <a:lnTo>
                    <a:pt x="312" y="579"/>
                  </a:lnTo>
                  <a:lnTo>
                    <a:pt x="317" y="579"/>
                  </a:lnTo>
                  <a:lnTo>
                    <a:pt x="317" y="583"/>
                  </a:lnTo>
                  <a:lnTo>
                    <a:pt x="321" y="583"/>
                  </a:lnTo>
                  <a:lnTo>
                    <a:pt x="326" y="583"/>
                  </a:lnTo>
                  <a:lnTo>
                    <a:pt x="326" y="588"/>
                  </a:lnTo>
                  <a:lnTo>
                    <a:pt x="326" y="588"/>
                  </a:lnTo>
                  <a:lnTo>
                    <a:pt x="326" y="588"/>
                  </a:lnTo>
                  <a:lnTo>
                    <a:pt x="326" y="588"/>
                  </a:lnTo>
                  <a:lnTo>
                    <a:pt x="326" y="592"/>
                  </a:lnTo>
                  <a:lnTo>
                    <a:pt x="326" y="592"/>
                  </a:lnTo>
                  <a:lnTo>
                    <a:pt x="326" y="592"/>
                  </a:lnTo>
                  <a:lnTo>
                    <a:pt x="326" y="597"/>
                  </a:lnTo>
                  <a:lnTo>
                    <a:pt x="321" y="597"/>
                  </a:lnTo>
                  <a:lnTo>
                    <a:pt x="321" y="601"/>
                  </a:lnTo>
                  <a:lnTo>
                    <a:pt x="317" y="601"/>
                  </a:lnTo>
                  <a:lnTo>
                    <a:pt x="312" y="606"/>
                  </a:lnTo>
                  <a:lnTo>
                    <a:pt x="312" y="606"/>
                  </a:lnTo>
                  <a:lnTo>
                    <a:pt x="308" y="611"/>
                  </a:lnTo>
                  <a:lnTo>
                    <a:pt x="303" y="611"/>
                  </a:lnTo>
                  <a:lnTo>
                    <a:pt x="298" y="615"/>
                  </a:lnTo>
                  <a:lnTo>
                    <a:pt x="294" y="620"/>
                  </a:lnTo>
                  <a:lnTo>
                    <a:pt x="289" y="620"/>
                  </a:lnTo>
                  <a:lnTo>
                    <a:pt x="285" y="624"/>
                  </a:lnTo>
                  <a:lnTo>
                    <a:pt x="280" y="624"/>
                  </a:lnTo>
                  <a:lnTo>
                    <a:pt x="275" y="629"/>
                  </a:lnTo>
                  <a:lnTo>
                    <a:pt x="266" y="634"/>
                  </a:lnTo>
                  <a:lnTo>
                    <a:pt x="262" y="634"/>
                  </a:lnTo>
                  <a:lnTo>
                    <a:pt x="257" y="638"/>
                  </a:lnTo>
                  <a:lnTo>
                    <a:pt x="248" y="638"/>
                  </a:lnTo>
                  <a:lnTo>
                    <a:pt x="243" y="643"/>
                  </a:lnTo>
                  <a:lnTo>
                    <a:pt x="234" y="643"/>
                  </a:lnTo>
                  <a:lnTo>
                    <a:pt x="229" y="647"/>
                  </a:lnTo>
                  <a:lnTo>
                    <a:pt x="220" y="647"/>
                  </a:lnTo>
                  <a:lnTo>
                    <a:pt x="216" y="647"/>
                  </a:lnTo>
                  <a:lnTo>
                    <a:pt x="211" y="652"/>
                  </a:lnTo>
                  <a:lnTo>
                    <a:pt x="202" y="652"/>
                  </a:lnTo>
                  <a:lnTo>
                    <a:pt x="193" y="652"/>
                  </a:lnTo>
                  <a:lnTo>
                    <a:pt x="193" y="652"/>
                  </a:lnTo>
                  <a:lnTo>
                    <a:pt x="188" y="657"/>
                  </a:lnTo>
                  <a:lnTo>
                    <a:pt x="184" y="657"/>
                  </a:lnTo>
                  <a:lnTo>
                    <a:pt x="174" y="657"/>
                  </a:lnTo>
                  <a:lnTo>
                    <a:pt x="170" y="661"/>
                  </a:lnTo>
                  <a:lnTo>
                    <a:pt x="161" y="661"/>
                  </a:lnTo>
                  <a:lnTo>
                    <a:pt x="156" y="666"/>
                  </a:lnTo>
                  <a:lnTo>
                    <a:pt x="151" y="666"/>
                  </a:lnTo>
                  <a:lnTo>
                    <a:pt x="142" y="670"/>
                  </a:lnTo>
                  <a:lnTo>
                    <a:pt x="138" y="670"/>
                  </a:lnTo>
                  <a:lnTo>
                    <a:pt x="133" y="675"/>
                  </a:lnTo>
                  <a:lnTo>
                    <a:pt x="124" y="679"/>
                  </a:lnTo>
                  <a:lnTo>
                    <a:pt x="119" y="679"/>
                  </a:lnTo>
                  <a:lnTo>
                    <a:pt x="115" y="684"/>
                  </a:lnTo>
                  <a:lnTo>
                    <a:pt x="110" y="689"/>
                  </a:lnTo>
                  <a:lnTo>
                    <a:pt x="106" y="693"/>
                  </a:lnTo>
                  <a:lnTo>
                    <a:pt x="101" y="693"/>
                  </a:lnTo>
                  <a:lnTo>
                    <a:pt x="96" y="698"/>
                  </a:lnTo>
                  <a:lnTo>
                    <a:pt x="92" y="702"/>
                  </a:lnTo>
                  <a:lnTo>
                    <a:pt x="87" y="707"/>
                  </a:lnTo>
                  <a:lnTo>
                    <a:pt x="83" y="712"/>
                  </a:lnTo>
                  <a:lnTo>
                    <a:pt x="78" y="716"/>
                  </a:lnTo>
                  <a:lnTo>
                    <a:pt x="73" y="716"/>
                  </a:lnTo>
                  <a:lnTo>
                    <a:pt x="69" y="721"/>
                  </a:lnTo>
                  <a:lnTo>
                    <a:pt x="64" y="725"/>
                  </a:lnTo>
                  <a:lnTo>
                    <a:pt x="60" y="730"/>
                  </a:lnTo>
                  <a:lnTo>
                    <a:pt x="60" y="734"/>
                  </a:lnTo>
                  <a:lnTo>
                    <a:pt x="55" y="739"/>
                  </a:lnTo>
                  <a:lnTo>
                    <a:pt x="50" y="744"/>
                  </a:lnTo>
                  <a:lnTo>
                    <a:pt x="50" y="748"/>
                  </a:lnTo>
                  <a:lnTo>
                    <a:pt x="46" y="748"/>
                  </a:lnTo>
                  <a:lnTo>
                    <a:pt x="41" y="753"/>
                  </a:lnTo>
                  <a:lnTo>
                    <a:pt x="41" y="757"/>
                  </a:lnTo>
                  <a:lnTo>
                    <a:pt x="37" y="762"/>
                  </a:lnTo>
                  <a:lnTo>
                    <a:pt x="37" y="767"/>
                  </a:lnTo>
                  <a:lnTo>
                    <a:pt x="32" y="767"/>
                  </a:lnTo>
                  <a:lnTo>
                    <a:pt x="32" y="771"/>
                  </a:lnTo>
                  <a:lnTo>
                    <a:pt x="27" y="776"/>
                  </a:lnTo>
                  <a:lnTo>
                    <a:pt x="27" y="780"/>
                  </a:lnTo>
                  <a:lnTo>
                    <a:pt x="27" y="780"/>
                  </a:lnTo>
                  <a:lnTo>
                    <a:pt x="23" y="785"/>
                  </a:lnTo>
                  <a:lnTo>
                    <a:pt x="23" y="790"/>
                  </a:lnTo>
                  <a:lnTo>
                    <a:pt x="23" y="790"/>
                  </a:lnTo>
                  <a:lnTo>
                    <a:pt x="23" y="794"/>
                  </a:lnTo>
                  <a:lnTo>
                    <a:pt x="23" y="794"/>
                  </a:lnTo>
                  <a:lnTo>
                    <a:pt x="23" y="799"/>
                  </a:lnTo>
                  <a:lnTo>
                    <a:pt x="18" y="799"/>
                  </a:lnTo>
                  <a:lnTo>
                    <a:pt x="18" y="799"/>
                  </a:lnTo>
                  <a:lnTo>
                    <a:pt x="18" y="803"/>
                  </a:lnTo>
                  <a:lnTo>
                    <a:pt x="18" y="803"/>
                  </a:lnTo>
                  <a:lnTo>
                    <a:pt x="18" y="803"/>
                  </a:lnTo>
                  <a:lnTo>
                    <a:pt x="23" y="803"/>
                  </a:lnTo>
                  <a:lnTo>
                    <a:pt x="23" y="803"/>
                  </a:lnTo>
                  <a:lnTo>
                    <a:pt x="23" y="803"/>
                  </a:lnTo>
                  <a:lnTo>
                    <a:pt x="23" y="803"/>
                  </a:lnTo>
                  <a:lnTo>
                    <a:pt x="27" y="803"/>
                  </a:lnTo>
                  <a:lnTo>
                    <a:pt x="27" y="799"/>
                  </a:lnTo>
                  <a:lnTo>
                    <a:pt x="27" y="799"/>
                  </a:lnTo>
                  <a:lnTo>
                    <a:pt x="32" y="794"/>
                  </a:lnTo>
                  <a:lnTo>
                    <a:pt x="32" y="794"/>
                  </a:lnTo>
                  <a:lnTo>
                    <a:pt x="37" y="790"/>
                  </a:lnTo>
                  <a:lnTo>
                    <a:pt x="41" y="790"/>
                  </a:lnTo>
                  <a:lnTo>
                    <a:pt x="41" y="785"/>
                  </a:lnTo>
                  <a:lnTo>
                    <a:pt x="46" y="780"/>
                  </a:lnTo>
                  <a:lnTo>
                    <a:pt x="50" y="780"/>
                  </a:lnTo>
                  <a:lnTo>
                    <a:pt x="55" y="776"/>
                  </a:lnTo>
                  <a:lnTo>
                    <a:pt x="55" y="771"/>
                  </a:lnTo>
                  <a:lnTo>
                    <a:pt x="60" y="767"/>
                  </a:lnTo>
                  <a:lnTo>
                    <a:pt x="64" y="762"/>
                  </a:lnTo>
                  <a:lnTo>
                    <a:pt x="69" y="757"/>
                  </a:lnTo>
                  <a:lnTo>
                    <a:pt x="73" y="753"/>
                  </a:lnTo>
                  <a:lnTo>
                    <a:pt x="78" y="748"/>
                  </a:lnTo>
                  <a:lnTo>
                    <a:pt x="83" y="744"/>
                  </a:lnTo>
                  <a:lnTo>
                    <a:pt x="87" y="744"/>
                  </a:lnTo>
                  <a:lnTo>
                    <a:pt x="96" y="739"/>
                  </a:lnTo>
                  <a:lnTo>
                    <a:pt x="101" y="734"/>
                  </a:lnTo>
                  <a:lnTo>
                    <a:pt x="106" y="730"/>
                  </a:lnTo>
                  <a:lnTo>
                    <a:pt x="110" y="725"/>
                  </a:lnTo>
                  <a:lnTo>
                    <a:pt x="115" y="721"/>
                  </a:lnTo>
                  <a:lnTo>
                    <a:pt x="124" y="721"/>
                  </a:lnTo>
                  <a:lnTo>
                    <a:pt x="128" y="716"/>
                  </a:lnTo>
                  <a:lnTo>
                    <a:pt x="133" y="712"/>
                  </a:lnTo>
                  <a:lnTo>
                    <a:pt x="138" y="712"/>
                  </a:lnTo>
                  <a:lnTo>
                    <a:pt x="147" y="707"/>
                  </a:lnTo>
                  <a:lnTo>
                    <a:pt x="151" y="707"/>
                  </a:lnTo>
                  <a:lnTo>
                    <a:pt x="156" y="702"/>
                  </a:lnTo>
                  <a:lnTo>
                    <a:pt x="156" y="702"/>
                  </a:lnTo>
                  <a:lnTo>
                    <a:pt x="165" y="702"/>
                  </a:lnTo>
                  <a:lnTo>
                    <a:pt x="170" y="702"/>
                  </a:lnTo>
                  <a:lnTo>
                    <a:pt x="174" y="698"/>
                  </a:lnTo>
                  <a:lnTo>
                    <a:pt x="184" y="698"/>
                  </a:lnTo>
                  <a:lnTo>
                    <a:pt x="188" y="693"/>
                  </a:lnTo>
                  <a:lnTo>
                    <a:pt x="193" y="693"/>
                  </a:lnTo>
                  <a:lnTo>
                    <a:pt x="202" y="693"/>
                  </a:lnTo>
                  <a:lnTo>
                    <a:pt x="207" y="689"/>
                  </a:lnTo>
                  <a:lnTo>
                    <a:pt x="211" y="689"/>
                  </a:lnTo>
                  <a:lnTo>
                    <a:pt x="220" y="689"/>
                  </a:lnTo>
                  <a:lnTo>
                    <a:pt x="225" y="684"/>
                  </a:lnTo>
                  <a:lnTo>
                    <a:pt x="229" y="684"/>
                  </a:lnTo>
                  <a:lnTo>
                    <a:pt x="239" y="679"/>
                  </a:lnTo>
                  <a:lnTo>
                    <a:pt x="243" y="679"/>
                  </a:lnTo>
                  <a:lnTo>
                    <a:pt x="248" y="679"/>
                  </a:lnTo>
                  <a:lnTo>
                    <a:pt x="257" y="675"/>
                  </a:lnTo>
                  <a:lnTo>
                    <a:pt x="262" y="675"/>
                  </a:lnTo>
                  <a:lnTo>
                    <a:pt x="266" y="670"/>
                  </a:lnTo>
                  <a:lnTo>
                    <a:pt x="275" y="670"/>
                  </a:lnTo>
                  <a:lnTo>
                    <a:pt x="280" y="670"/>
                  </a:lnTo>
                  <a:lnTo>
                    <a:pt x="285" y="666"/>
                  </a:lnTo>
                  <a:lnTo>
                    <a:pt x="289" y="666"/>
                  </a:lnTo>
                  <a:lnTo>
                    <a:pt x="298" y="666"/>
                  </a:lnTo>
                  <a:lnTo>
                    <a:pt x="303" y="661"/>
                  </a:lnTo>
                  <a:lnTo>
                    <a:pt x="308" y="661"/>
                  </a:lnTo>
                  <a:lnTo>
                    <a:pt x="317" y="661"/>
                  </a:lnTo>
                  <a:lnTo>
                    <a:pt x="321" y="657"/>
                  </a:lnTo>
                  <a:lnTo>
                    <a:pt x="326" y="657"/>
                  </a:lnTo>
                  <a:lnTo>
                    <a:pt x="330" y="652"/>
                  </a:lnTo>
                  <a:lnTo>
                    <a:pt x="340" y="652"/>
                  </a:lnTo>
                  <a:lnTo>
                    <a:pt x="344" y="652"/>
                  </a:lnTo>
                  <a:lnTo>
                    <a:pt x="349" y="647"/>
                  </a:lnTo>
                  <a:lnTo>
                    <a:pt x="353" y="647"/>
                  </a:lnTo>
                  <a:lnTo>
                    <a:pt x="358" y="647"/>
                  </a:lnTo>
                  <a:lnTo>
                    <a:pt x="367" y="643"/>
                  </a:lnTo>
                  <a:lnTo>
                    <a:pt x="372" y="643"/>
                  </a:lnTo>
                  <a:lnTo>
                    <a:pt x="376" y="643"/>
                  </a:lnTo>
                  <a:lnTo>
                    <a:pt x="381" y="643"/>
                  </a:lnTo>
                  <a:lnTo>
                    <a:pt x="386" y="638"/>
                  </a:lnTo>
                  <a:lnTo>
                    <a:pt x="395" y="638"/>
                  </a:lnTo>
                  <a:lnTo>
                    <a:pt x="399" y="638"/>
                  </a:lnTo>
                  <a:lnTo>
                    <a:pt x="404" y="634"/>
                  </a:lnTo>
                  <a:lnTo>
                    <a:pt x="409" y="634"/>
                  </a:lnTo>
                  <a:lnTo>
                    <a:pt x="413" y="634"/>
                  </a:lnTo>
                  <a:lnTo>
                    <a:pt x="418" y="634"/>
                  </a:lnTo>
                  <a:lnTo>
                    <a:pt x="422" y="629"/>
                  </a:lnTo>
                  <a:lnTo>
                    <a:pt x="427" y="629"/>
                  </a:lnTo>
                  <a:lnTo>
                    <a:pt x="431" y="629"/>
                  </a:lnTo>
                  <a:lnTo>
                    <a:pt x="441" y="629"/>
                  </a:lnTo>
                  <a:lnTo>
                    <a:pt x="445" y="629"/>
                  </a:lnTo>
                  <a:lnTo>
                    <a:pt x="450" y="624"/>
                  </a:lnTo>
                  <a:lnTo>
                    <a:pt x="454" y="624"/>
                  </a:lnTo>
                  <a:lnTo>
                    <a:pt x="459" y="624"/>
                  </a:lnTo>
                  <a:lnTo>
                    <a:pt x="464" y="624"/>
                  </a:lnTo>
                  <a:lnTo>
                    <a:pt x="468" y="624"/>
                  </a:lnTo>
                  <a:lnTo>
                    <a:pt x="473" y="624"/>
                  </a:lnTo>
                  <a:lnTo>
                    <a:pt x="477" y="620"/>
                  </a:lnTo>
                  <a:lnTo>
                    <a:pt x="482" y="620"/>
                  </a:lnTo>
                  <a:lnTo>
                    <a:pt x="487" y="620"/>
                  </a:lnTo>
                  <a:lnTo>
                    <a:pt x="491" y="620"/>
                  </a:lnTo>
                  <a:lnTo>
                    <a:pt x="496" y="620"/>
                  </a:lnTo>
                  <a:lnTo>
                    <a:pt x="496" y="620"/>
                  </a:lnTo>
                  <a:lnTo>
                    <a:pt x="500" y="620"/>
                  </a:lnTo>
                  <a:lnTo>
                    <a:pt x="505" y="620"/>
                  </a:lnTo>
                  <a:lnTo>
                    <a:pt x="510" y="620"/>
                  </a:lnTo>
                  <a:lnTo>
                    <a:pt x="514" y="620"/>
                  </a:lnTo>
                  <a:lnTo>
                    <a:pt x="519" y="620"/>
                  </a:lnTo>
                  <a:lnTo>
                    <a:pt x="523" y="620"/>
                  </a:lnTo>
                  <a:lnTo>
                    <a:pt x="523" y="620"/>
                  </a:lnTo>
                  <a:lnTo>
                    <a:pt x="528" y="620"/>
                  </a:lnTo>
                  <a:lnTo>
                    <a:pt x="532" y="620"/>
                  </a:lnTo>
                  <a:lnTo>
                    <a:pt x="537" y="620"/>
                  </a:lnTo>
                  <a:lnTo>
                    <a:pt x="542" y="620"/>
                  </a:lnTo>
                  <a:lnTo>
                    <a:pt x="542" y="620"/>
                  </a:lnTo>
                  <a:lnTo>
                    <a:pt x="546" y="620"/>
                  </a:lnTo>
                  <a:lnTo>
                    <a:pt x="551" y="624"/>
                  </a:lnTo>
                  <a:lnTo>
                    <a:pt x="551" y="624"/>
                  </a:lnTo>
                  <a:lnTo>
                    <a:pt x="555" y="624"/>
                  </a:lnTo>
                  <a:lnTo>
                    <a:pt x="560" y="624"/>
                  </a:lnTo>
                  <a:lnTo>
                    <a:pt x="560" y="624"/>
                  </a:lnTo>
                  <a:lnTo>
                    <a:pt x="565" y="629"/>
                  </a:lnTo>
                  <a:lnTo>
                    <a:pt x="569" y="629"/>
                  </a:lnTo>
                  <a:lnTo>
                    <a:pt x="569" y="629"/>
                  </a:lnTo>
                  <a:lnTo>
                    <a:pt x="574" y="629"/>
                  </a:lnTo>
                  <a:lnTo>
                    <a:pt x="574" y="634"/>
                  </a:lnTo>
                  <a:lnTo>
                    <a:pt x="578" y="634"/>
                  </a:lnTo>
                  <a:lnTo>
                    <a:pt x="578" y="634"/>
                  </a:lnTo>
                  <a:lnTo>
                    <a:pt x="583" y="638"/>
                  </a:lnTo>
                  <a:lnTo>
                    <a:pt x="583" y="638"/>
                  </a:lnTo>
                  <a:lnTo>
                    <a:pt x="588" y="643"/>
                  </a:lnTo>
                  <a:lnTo>
                    <a:pt x="588" y="643"/>
                  </a:lnTo>
                  <a:lnTo>
                    <a:pt x="592" y="647"/>
                  </a:lnTo>
                  <a:lnTo>
                    <a:pt x="592" y="647"/>
                  </a:lnTo>
                  <a:lnTo>
                    <a:pt x="592" y="647"/>
                  </a:lnTo>
                  <a:lnTo>
                    <a:pt x="597" y="652"/>
                  </a:lnTo>
                  <a:lnTo>
                    <a:pt x="597" y="657"/>
                  </a:lnTo>
                  <a:lnTo>
                    <a:pt x="597" y="657"/>
                  </a:lnTo>
                  <a:lnTo>
                    <a:pt x="601" y="661"/>
                  </a:lnTo>
                  <a:lnTo>
                    <a:pt x="601" y="661"/>
                  </a:lnTo>
                  <a:lnTo>
                    <a:pt x="601" y="666"/>
                  </a:lnTo>
                  <a:lnTo>
                    <a:pt x="601" y="666"/>
                  </a:lnTo>
                  <a:lnTo>
                    <a:pt x="606" y="670"/>
                  </a:lnTo>
                  <a:lnTo>
                    <a:pt x="606" y="675"/>
                  </a:lnTo>
                  <a:lnTo>
                    <a:pt x="606" y="679"/>
                  </a:lnTo>
                  <a:lnTo>
                    <a:pt x="611" y="684"/>
                  </a:lnTo>
                  <a:lnTo>
                    <a:pt x="611" y="689"/>
                  </a:lnTo>
                  <a:lnTo>
                    <a:pt x="615" y="693"/>
                  </a:lnTo>
                  <a:lnTo>
                    <a:pt x="620" y="698"/>
                  </a:lnTo>
                  <a:lnTo>
                    <a:pt x="620" y="702"/>
                  </a:lnTo>
                  <a:lnTo>
                    <a:pt x="624" y="707"/>
                  </a:lnTo>
                  <a:lnTo>
                    <a:pt x="629" y="712"/>
                  </a:lnTo>
                  <a:lnTo>
                    <a:pt x="629" y="716"/>
                  </a:lnTo>
                  <a:lnTo>
                    <a:pt x="634" y="721"/>
                  </a:lnTo>
                  <a:lnTo>
                    <a:pt x="638" y="725"/>
                  </a:lnTo>
                  <a:lnTo>
                    <a:pt x="638" y="730"/>
                  </a:lnTo>
                  <a:lnTo>
                    <a:pt x="643" y="734"/>
                  </a:lnTo>
                  <a:lnTo>
                    <a:pt x="647" y="734"/>
                  </a:lnTo>
                  <a:lnTo>
                    <a:pt x="652" y="739"/>
                  </a:lnTo>
                  <a:lnTo>
                    <a:pt x="656" y="744"/>
                  </a:lnTo>
                  <a:lnTo>
                    <a:pt x="656" y="748"/>
                  </a:lnTo>
                  <a:lnTo>
                    <a:pt x="661" y="753"/>
                  </a:lnTo>
                  <a:lnTo>
                    <a:pt x="666" y="757"/>
                  </a:lnTo>
                  <a:lnTo>
                    <a:pt x="670" y="757"/>
                  </a:lnTo>
                  <a:lnTo>
                    <a:pt x="675" y="762"/>
                  </a:lnTo>
                  <a:lnTo>
                    <a:pt x="679" y="767"/>
                  </a:lnTo>
                  <a:lnTo>
                    <a:pt x="684" y="771"/>
                  </a:lnTo>
                  <a:lnTo>
                    <a:pt x="689" y="771"/>
                  </a:lnTo>
                  <a:lnTo>
                    <a:pt x="693" y="776"/>
                  </a:lnTo>
                  <a:lnTo>
                    <a:pt x="698" y="780"/>
                  </a:lnTo>
                  <a:lnTo>
                    <a:pt x="702" y="780"/>
                  </a:lnTo>
                  <a:lnTo>
                    <a:pt x="707" y="785"/>
                  </a:lnTo>
                  <a:lnTo>
                    <a:pt x="712" y="790"/>
                  </a:lnTo>
                  <a:lnTo>
                    <a:pt x="716" y="790"/>
                  </a:lnTo>
                  <a:lnTo>
                    <a:pt x="721" y="794"/>
                  </a:lnTo>
                  <a:lnTo>
                    <a:pt x="725" y="799"/>
                  </a:lnTo>
                  <a:lnTo>
                    <a:pt x="730" y="799"/>
                  </a:lnTo>
                  <a:lnTo>
                    <a:pt x="739" y="803"/>
                  </a:lnTo>
                  <a:lnTo>
                    <a:pt x="744" y="803"/>
                  </a:lnTo>
                  <a:lnTo>
                    <a:pt x="748" y="808"/>
                  </a:lnTo>
                  <a:lnTo>
                    <a:pt x="753" y="808"/>
                  </a:lnTo>
                  <a:lnTo>
                    <a:pt x="757" y="812"/>
                  </a:lnTo>
                  <a:lnTo>
                    <a:pt x="762" y="812"/>
                  </a:lnTo>
                  <a:lnTo>
                    <a:pt x="767" y="817"/>
                  </a:lnTo>
                  <a:lnTo>
                    <a:pt x="776" y="822"/>
                  </a:lnTo>
                  <a:lnTo>
                    <a:pt x="780" y="822"/>
                  </a:lnTo>
                  <a:lnTo>
                    <a:pt x="785" y="822"/>
                  </a:lnTo>
                  <a:lnTo>
                    <a:pt x="790" y="826"/>
                  </a:lnTo>
                  <a:lnTo>
                    <a:pt x="794" y="826"/>
                  </a:lnTo>
                  <a:lnTo>
                    <a:pt x="799" y="831"/>
                  </a:lnTo>
                  <a:lnTo>
                    <a:pt x="808" y="831"/>
                  </a:lnTo>
                  <a:lnTo>
                    <a:pt x="813" y="835"/>
                  </a:lnTo>
                  <a:lnTo>
                    <a:pt x="817" y="835"/>
                  </a:lnTo>
                  <a:lnTo>
                    <a:pt x="822" y="835"/>
                  </a:lnTo>
                  <a:lnTo>
                    <a:pt x="826" y="840"/>
                  </a:lnTo>
                  <a:lnTo>
                    <a:pt x="836" y="840"/>
                  </a:lnTo>
                  <a:lnTo>
                    <a:pt x="840" y="845"/>
                  </a:lnTo>
                  <a:lnTo>
                    <a:pt x="845" y="845"/>
                  </a:lnTo>
                  <a:lnTo>
                    <a:pt x="849" y="845"/>
                  </a:lnTo>
                  <a:lnTo>
                    <a:pt x="854" y="849"/>
                  </a:lnTo>
                  <a:lnTo>
                    <a:pt x="858" y="849"/>
                  </a:lnTo>
                  <a:lnTo>
                    <a:pt x="868" y="849"/>
                  </a:lnTo>
                  <a:lnTo>
                    <a:pt x="872" y="849"/>
                  </a:lnTo>
                  <a:lnTo>
                    <a:pt x="877" y="854"/>
                  </a:lnTo>
                  <a:lnTo>
                    <a:pt x="881" y="854"/>
                  </a:lnTo>
                  <a:lnTo>
                    <a:pt x="886" y="854"/>
                  </a:lnTo>
                  <a:lnTo>
                    <a:pt x="891" y="854"/>
                  </a:lnTo>
                  <a:lnTo>
                    <a:pt x="900" y="858"/>
                  </a:lnTo>
                  <a:lnTo>
                    <a:pt x="904" y="858"/>
                  </a:lnTo>
                  <a:lnTo>
                    <a:pt x="909" y="858"/>
                  </a:lnTo>
                  <a:lnTo>
                    <a:pt x="914" y="858"/>
                  </a:lnTo>
                  <a:lnTo>
                    <a:pt x="918" y="863"/>
                  </a:lnTo>
                  <a:lnTo>
                    <a:pt x="923" y="863"/>
                  </a:lnTo>
                  <a:lnTo>
                    <a:pt x="927" y="863"/>
                  </a:lnTo>
                  <a:lnTo>
                    <a:pt x="932" y="863"/>
                  </a:lnTo>
                  <a:lnTo>
                    <a:pt x="937" y="863"/>
                  </a:lnTo>
                  <a:lnTo>
                    <a:pt x="941" y="863"/>
                  </a:lnTo>
                  <a:lnTo>
                    <a:pt x="946" y="863"/>
                  </a:lnTo>
                  <a:lnTo>
                    <a:pt x="950" y="868"/>
                  </a:lnTo>
                  <a:lnTo>
                    <a:pt x="955" y="868"/>
                  </a:lnTo>
                  <a:lnTo>
                    <a:pt x="959" y="868"/>
                  </a:lnTo>
                  <a:lnTo>
                    <a:pt x="964" y="868"/>
                  </a:lnTo>
                  <a:lnTo>
                    <a:pt x="969" y="868"/>
                  </a:lnTo>
                  <a:lnTo>
                    <a:pt x="973" y="868"/>
                  </a:lnTo>
                  <a:lnTo>
                    <a:pt x="978" y="868"/>
                  </a:lnTo>
                  <a:lnTo>
                    <a:pt x="982" y="868"/>
                  </a:lnTo>
                  <a:lnTo>
                    <a:pt x="987" y="868"/>
                  </a:lnTo>
                  <a:lnTo>
                    <a:pt x="987" y="868"/>
                  </a:lnTo>
                  <a:lnTo>
                    <a:pt x="992" y="868"/>
                  </a:lnTo>
                  <a:lnTo>
                    <a:pt x="996" y="868"/>
                  </a:lnTo>
                  <a:lnTo>
                    <a:pt x="1001" y="868"/>
                  </a:lnTo>
                  <a:lnTo>
                    <a:pt x="1005" y="868"/>
                  </a:lnTo>
                  <a:lnTo>
                    <a:pt x="1005" y="868"/>
                  </a:lnTo>
                  <a:lnTo>
                    <a:pt x="1010" y="868"/>
                  </a:lnTo>
                  <a:lnTo>
                    <a:pt x="1015" y="868"/>
                  </a:lnTo>
                  <a:lnTo>
                    <a:pt x="1015" y="868"/>
                  </a:lnTo>
                  <a:lnTo>
                    <a:pt x="1019" y="868"/>
                  </a:lnTo>
                  <a:lnTo>
                    <a:pt x="1024" y="868"/>
                  </a:lnTo>
                  <a:lnTo>
                    <a:pt x="1024" y="868"/>
                  </a:lnTo>
                  <a:lnTo>
                    <a:pt x="1028" y="868"/>
                  </a:lnTo>
                  <a:lnTo>
                    <a:pt x="1028" y="868"/>
                  </a:lnTo>
                  <a:lnTo>
                    <a:pt x="1033" y="868"/>
                  </a:lnTo>
                  <a:lnTo>
                    <a:pt x="1033" y="868"/>
                  </a:lnTo>
                  <a:lnTo>
                    <a:pt x="1038" y="868"/>
                  </a:lnTo>
                  <a:lnTo>
                    <a:pt x="1038" y="863"/>
                  </a:lnTo>
                  <a:lnTo>
                    <a:pt x="1038" y="863"/>
                  </a:lnTo>
                  <a:lnTo>
                    <a:pt x="1042" y="863"/>
                  </a:lnTo>
                  <a:lnTo>
                    <a:pt x="1042" y="863"/>
                  </a:lnTo>
                  <a:lnTo>
                    <a:pt x="1042" y="863"/>
                  </a:lnTo>
                  <a:lnTo>
                    <a:pt x="1047" y="863"/>
                  </a:lnTo>
                  <a:lnTo>
                    <a:pt x="1047" y="863"/>
                  </a:lnTo>
                  <a:lnTo>
                    <a:pt x="1047" y="863"/>
                  </a:lnTo>
                  <a:lnTo>
                    <a:pt x="1047" y="863"/>
                  </a:lnTo>
                  <a:lnTo>
                    <a:pt x="1047" y="858"/>
                  </a:lnTo>
                  <a:lnTo>
                    <a:pt x="1047" y="858"/>
                  </a:lnTo>
                  <a:lnTo>
                    <a:pt x="1047" y="858"/>
                  </a:lnTo>
                  <a:lnTo>
                    <a:pt x="1047" y="858"/>
                  </a:lnTo>
                  <a:lnTo>
                    <a:pt x="1047" y="858"/>
                  </a:lnTo>
                  <a:lnTo>
                    <a:pt x="1042" y="858"/>
                  </a:lnTo>
                  <a:lnTo>
                    <a:pt x="1042" y="858"/>
                  </a:lnTo>
                  <a:lnTo>
                    <a:pt x="1042" y="858"/>
                  </a:lnTo>
                  <a:lnTo>
                    <a:pt x="1042" y="858"/>
                  </a:lnTo>
                  <a:lnTo>
                    <a:pt x="1038" y="858"/>
                  </a:lnTo>
                  <a:lnTo>
                    <a:pt x="1038" y="858"/>
                  </a:lnTo>
                  <a:lnTo>
                    <a:pt x="1038" y="854"/>
                  </a:lnTo>
                  <a:lnTo>
                    <a:pt x="1033" y="854"/>
                  </a:lnTo>
                  <a:lnTo>
                    <a:pt x="1033" y="854"/>
                  </a:lnTo>
                  <a:lnTo>
                    <a:pt x="1028" y="854"/>
                  </a:lnTo>
                  <a:lnTo>
                    <a:pt x="1028" y="854"/>
                  </a:lnTo>
                  <a:lnTo>
                    <a:pt x="1024" y="854"/>
                  </a:lnTo>
                  <a:lnTo>
                    <a:pt x="1024" y="854"/>
                  </a:lnTo>
                  <a:lnTo>
                    <a:pt x="1019" y="854"/>
                  </a:lnTo>
                  <a:lnTo>
                    <a:pt x="1015" y="849"/>
                  </a:lnTo>
                  <a:lnTo>
                    <a:pt x="1015" y="849"/>
                  </a:lnTo>
                  <a:lnTo>
                    <a:pt x="1010" y="849"/>
                  </a:lnTo>
                  <a:lnTo>
                    <a:pt x="1005" y="849"/>
                  </a:lnTo>
                  <a:lnTo>
                    <a:pt x="1005" y="849"/>
                  </a:lnTo>
                  <a:lnTo>
                    <a:pt x="1001" y="849"/>
                  </a:lnTo>
                  <a:lnTo>
                    <a:pt x="996" y="845"/>
                  </a:lnTo>
                  <a:lnTo>
                    <a:pt x="992" y="845"/>
                  </a:lnTo>
                  <a:lnTo>
                    <a:pt x="992" y="845"/>
                  </a:lnTo>
                  <a:lnTo>
                    <a:pt x="987" y="845"/>
                  </a:lnTo>
                  <a:lnTo>
                    <a:pt x="982" y="845"/>
                  </a:lnTo>
                  <a:lnTo>
                    <a:pt x="978" y="840"/>
                  </a:lnTo>
                  <a:lnTo>
                    <a:pt x="973" y="840"/>
                  </a:lnTo>
                  <a:lnTo>
                    <a:pt x="969" y="840"/>
                  </a:lnTo>
                  <a:lnTo>
                    <a:pt x="964" y="840"/>
                  </a:lnTo>
                  <a:lnTo>
                    <a:pt x="959" y="835"/>
                  </a:lnTo>
                  <a:lnTo>
                    <a:pt x="955" y="835"/>
                  </a:lnTo>
                  <a:lnTo>
                    <a:pt x="950" y="835"/>
                  </a:lnTo>
                  <a:lnTo>
                    <a:pt x="946" y="835"/>
                  </a:lnTo>
                  <a:lnTo>
                    <a:pt x="941" y="831"/>
                  </a:lnTo>
                  <a:lnTo>
                    <a:pt x="937" y="831"/>
                  </a:lnTo>
                  <a:lnTo>
                    <a:pt x="932" y="831"/>
                  </a:lnTo>
                  <a:lnTo>
                    <a:pt x="927" y="826"/>
                  </a:lnTo>
                  <a:lnTo>
                    <a:pt x="923" y="826"/>
                  </a:lnTo>
                  <a:lnTo>
                    <a:pt x="918" y="826"/>
                  </a:lnTo>
                  <a:lnTo>
                    <a:pt x="914" y="826"/>
                  </a:lnTo>
                  <a:lnTo>
                    <a:pt x="909" y="822"/>
                  </a:lnTo>
                  <a:lnTo>
                    <a:pt x="904" y="822"/>
                  </a:lnTo>
                  <a:lnTo>
                    <a:pt x="900" y="822"/>
                  </a:lnTo>
                  <a:lnTo>
                    <a:pt x="895" y="817"/>
                  </a:lnTo>
                  <a:lnTo>
                    <a:pt x="891" y="817"/>
                  </a:lnTo>
                  <a:lnTo>
                    <a:pt x="881" y="812"/>
                  </a:lnTo>
                  <a:lnTo>
                    <a:pt x="877" y="812"/>
                  </a:lnTo>
                  <a:lnTo>
                    <a:pt x="872" y="812"/>
                  </a:lnTo>
                  <a:lnTo>
                    <a:pt x="868" y="808"/>
                  </a:lnTo>
                  <a:lnTo>
                    <a:pt x="863" y="808"/>
                  </a:lnTo>
                  <a:lnTo>
                    <a:pt x="858" y="803"/>
                  </a:lnTo>
                  <a:lnTo>
                    <a:pt x="854" y="803"/>
                  </a:lnTo>
                  <a:lnTo>
                    <a:pt x="845" y="799"/>
                  </a:lnTo>
                  <a:lnTo>
                    <a:pt x="840" y="799"/>
                  </a:lnTo>
                  <a:lnTo>
                    <a:pt x="836" y="799"/>
                  </a:lnTo>
                  <a:lnTo>
                    <a:pt x="831" y="794"/>
                  </a:lnTo>
                  <a:lnTo>
                    <a:pt x="826" y="794"/>
                  </a:lnTo>
                  <a:lnTo>
                    <a:pt x="822" y="790"/>
                  </a:lnTo>
                  <a:lnTo>
                    <a:pt x="817" y="790"/>
                  </a:lnTo>
                  <a:lnTo>
                    <a:pt x="813" y="785"/>
                  </a:lnTo>
                  <a:lnTo>
                    <a:pt x="808" y="780"/>
                  </a:lnTo>
                  <a:lnTo>
                    <a:pt x="799" y="780"/>
                  </a:lnTo>
                  <a:lnTo>
                    <a:pt x="794" y="776"/>
                  </a:lnTo>
                  <a:lnTo>
                    <a:pt x="790" y="776"/>
                  </a:lnTo>
                  <a:lnTo>
                    <a:pt x="785" y="771"/>
                  </a:lnTo>
                  <a:lnTo>
                    <a:pt x="780" y="771"/>
                  </a:lnTo>
                  <a:lnTo>
                    <a:pt x="776" y="767"/>
                  </a:lnTo>
                  <a:lnTo>
                    <a:pt x="771" y="762"/>
                  </a:lnTo>
                  <a:lnTo>
                    <a:pt x="767" y="762"/>
                  </a:lnTo>
                  <a:lnTo>
                    <a:pt x="762" y="757"/>
                  </a:lnTo>
                  <a:lnTo>
                    <a:pt x="757" y="753"/>
                  </a:lnTo>
                  <a:lnTo>
                    <a:pt x="753" y="753"/>
                  </a:lnTo>
                  <a:lnTo>
                    <a:pt x="748" y="748"/>
                  </a:lnTo>
                  <a:lnTo>
                    <a:pt x="744" y="744"/>
                  </a:lnTo>
                  <a:lnTo>
                    <a:pt x="739" y="739"/>
                  </a:lnTo>
                  <a:lnTo>
                    <a:pt x="735" y="739"/>
                  </a:lnTo>
                  <a:lnTo>
                    <a:pt x="730" y="734"/>
                  </a:lnTo>
                  <a:lnTo>
                    <a:pt x="725" y="730"/>
                  </a:lnTo>
                  <a:lnTo>
                    <a:pt x="721" y="725"/>
                  </a:lnTo>
                  <a:lnTo>
                    <a:pt x="721" y="725"/>
                  </a:lnTo>
                  <a:lnTo>
                    <a:pt x="716" y="721"/>
                  </a:lnTo>
                  <a:lnTo>
                    <a:pt x="712" y="716"/>
                  </a:lnTo>
                  <a:lnTo>
                    <a:pt x="707" y="712"/>
                  </a:lnTo>
                  <a:lnTo>
                    <a:pt x="702" y="707"/>
                  </a:lnTo>
                  <a:lnTo>
                    <a:pt x="702" y="702"/>
                  </a:lnTo>
                  <a:lnTo>
                    <a:pt x="698" y="702"/>
                  </a:lnTo>
                  <a:lnTo>
                    <a:pt x="693" y="698"/>
                  </a:lnTo>
                  <a:lnTo>
                    <a:pt x="689" y="693"/>
                  </a:lnTo>
                  <a:lnTo>
                    <a:pt x="689" y="689"/>
                  </a:lnTo>
                  <a:lnTo>
                    <a:pt x="684" y="684"/>
                  </a:lnTo>
                  <a:lnTo>
                    <a:pt x="684" y="679"/>
                  </a:lnTo>
                  <a:lnTo>
                    <a:pt x="679" y="675"/>
                  </a:lnTo>
                  <a:lnTo>
                    <a:pt x="675" y="670"/>
                  </a:lnTo>
                  <a:lnTo>
                    <a:pt x="675" y="666"/>
                  </a:lnTo>
                  <a:lnTo>
                    <a:pt x="670" y="661"/>
                  </a:lnTo>
                  <a:lnTo>
                    <a:pt x="670" y="657"/>
                  </a:lnTo>
                  <a:lnTo>
                    <a:pt x="670" y="652"/>
                  </a:lnTo>
                  <a:lnTo>
                    <a:pt x="666" y="647"/>
                  </a:lnTo>
                  <a:lnTo>
                    <a:pt x="666" y="643"/>
                  </a:lnTo>
                  <a:lnTo>
                    <a:pt x="666" y="634"/>
                  </a:lnTo>
                  <a:lnTo>
                    <a:pt x="661" y="629"/>
                  </a:lnTo>
                  <a:lnTo>
                    <a:pt x="661" y="624"/>
                  </a:lnTo>
                  <a:lnTo>
                    <a:pt x="661" y="620"/>
                  </a:lnTo>
                  <a:lnTo>
                    <a:pt x="661" y="620"/>
                  </a:lnTo>
                  <a:lnTo>
                    <a:pt x="661" y="615"/>
                  </a:lnTo>
                  <a:lnTo>
                    <a:pt x="661" y="611"/>
                  </a:lnTo>
                  <a:lnTo>
                    <a:pt x="661" y="606"/>
                  </a:lnTo>
                  <a:lnTo>
                    <a:pt x="656" y="606"/>
                  </a:lnTo>
                  <a:lnTo>
                    <a:pt x="656" y="601"/>
                  </a:lnTo>
                  <a:lnTo>
                    <a:pt x="656" y="597"/>
                  </a:lnTo>
                  <a:lnTo>
                    <a:pt x="656" y="592"/>
                  </a:lnTo>
                  <a:lnTo>
                    <a:pt x="661" y="588"/>
                  </a:lnTo>
                  <a:lnTo>
                    <a:pt x="661" y="583"/>
                  </a:lnTo>
                  <a:lnTo>
                    <a:pt x="661" y="579"/>
                  </a:lnTo>
                  <a:lnTo>
                    <a:pt x="661" y="569"/>
                  </a:lnTo>
                  <a:lnTo>
                    <a:pt x="661" y="565"/>
                  </a:lnTo>
                  <a:lnTo>
                    <a:pt x="661" y="560"/>
                  </a:lnTo>
                  <a:lnTo>
                    <a:pt x="661" y="556"/>
                  </a:lnTo>
                  <a:lnTo>
                    <a:pt x="661" y="551"/>
                  </a:lnTo>
                  <a:lnTo>
                    <a:pt x="666" y="546"/>
                  </a:lnTo>
                  <a:lnTo>
                    <a:pt x="666" y="542"/>
                  </a:lnTo>
                  <a:lnTo>
                    <a:pt x="666" y="537"/>
                  </a:lnTo>
                  <a:lnTo>
                    <a:pt x="666" y="528"/>
                  </a:lnTo>
                  <a:lnTo>
                    <a:pt x="670" y="523"/>
                  </a:lnTo>
                  <a:lnTo>
                    <a:pt x="670" y="519"/>
                  </a:lnTo>
                  <a:lnTo>
                    <a:pt x="670" y="514"/>
                  </a:lnTo>
                  <a:lnTo>
                    <a:pt x="675" y="510"/>
                  </a:lnTo>
                  <a:lnTo>
                    <a:pt x="675" y="505"/>
                  </a:lnTo>
                  <a:lnTo>
                    <a:pt x="679" y="501"/>
                  </a:lnTo>
                  <a:lnTo>
                    <a:pt x="679" y="496"/>
                  </a:lnTo>
                  <a:lnTo>
                    <a:pt x="684" y="487"/>
                  </a:lnTo>
                  <a:lnTo>
                    <a:pt x="684" y="482"/>
                  </a:lnTo>
                  <a:lnTo>
                    <a:pt x="689" y="478"/>
                  </a:lnTo>
                  <a:lnTo>
                    <a:pt x="689" y="473"/>
                  </a:lnTo>
                  <a:lnTo>
                    <a:pt x="693" y="468"/>
                  </a:lnTo>
                  <a:lnTo>
                    <a:pt x="693" y="464"/>
                  </a:lnTo>
                  <a:lnTo>
                    <a:pt x="698" y="459"/>
                  </a:lnTo>
                  <a:lnTo>
                    <a:pt x="698" y="455"/>
                  </a:lnTo>
                  <a:lnTo>
                    <a:pt x="702" y="450"/>
                  </a:lnTo>
                  <a:lnTo>
                    <a:pt x="707" y="445"/>
                  </a:lnTo>
                  <a:lnTo>
                    <a:pt x="707" y="445"/>
                  </a:lnTo>
                  <a:lnTo>
                    <a:pt x="712" y="441"/>
                  </a:lnTo>
                  <a:lnTo>
                    <a:pt x="716" y="436"/>
                  </a:lnTo>
                  <a:lnTo>
                    <a:pt x="721" y="432"/>
                  </a:lnTo>
                  <a:lnTo>
                    <a:pt x="721" y="432"/>
                  </a:lnTo>
                  <a:lnTo>
                    <a:pt x="725" y="427"/>
                  </a:lnTo>
                  <a:lnTo>
                    <a:pt x="730" y="423"/>
                  </a:lnTo>
                  <a:lnTo>
                    <a:pt x="735" y="423"/>
                  </a:lnTo>
                  <a:lnTo>
                    <a:pt x="739" y="418"/>
                  </a:lnTo>
                  <a:lnTo>
                    <a:pt x="744" y="418"/>
                  </a:lnTo>
                  <a:lnTo>
                    <a:pt x="748" y="413"/>
                  </a:lnTo>
                  <a:lnTo>
                    <a:pt x="753" y="413"/>
                  </a:lnTo>
                  <a:lnTo>
                    <a:pt x="753" y="413"/>
                  </a:lnTo>
                  <a:lnTo>
                    <a:pt x="753" y="413"/>
                  </a:lnTo>
                  <a:lnTo>
                    <a:pt x="762" y="409"/>
                  </a:lnTo>
                  <a:lnTo>
                    <a:pt x="767" y="409"/>
                  </a:lnTo>
                  <a:lnTo>
                    <a:pt x="771" y="409"/>
                  </a:lnTo>
                  <a:lnTo>
                    <a:pt x="776" y="409"/>
                  </a:lnTo>
                  <a:lnTo>
                    <a:pt x="780" y="404"/>
                  </a:lnTo>
                  <a:lnTo>
                    <a:pt x="785" y="404"/>
                  </a:lnTo>
                  <a:lnTo>
                    <a:pt x="794" y="404"/>
                  </a:lnTo>
                  <a:lnTo>
                    <a:pt x="799" y="404"/>
                  </a:lnTo>
                  <a:lnTo>
                    <a:pt x="803" y="404"/>
                  </a:lnTo>
                  <a:lnTo>
                    <a:pt x="808" y="404"/>
                  </a:lnTo>
                  <a:lnTo>
                    <a:pt x="817" y="404"/>
                  </a:lnTo>
                  <a:lnTo>
                    <a:pt x="822" y="404"/>
                  </a:lnTo>
                  <a:lnTo>
                    <a:pt x="826" y="400"/>
                  </a:lnTo>
                  <a:lnTo>
                    <a:pt x="836" y="400"/>
                  </a:lnTo>
                  <a:lnTo>
                    <a:pt x="840" y="400"/>
                  </a:lnTo>
                  <a:lnTo>
                    <a:pt x="849" y="400"/>
                  </a:lnTo>
                  <a:lnTo>
                    <a:pt x="854" y="400"/>
                  </a:lnTo>
                  <a:lnTo>
                    <a:pt x="858" y="400"/>
                  </a:lnTo>
                  <a:lnTo>
                    <a:pt x="868" y="400"/>
                  </a:lnTo>
                  <a:lnTo>
                    <a:pt x="872" y="400"/>
                  </a:lnTo>
                  <a:lnTo>
                    <a:pt x="881" y="400"/>
                  </a:lnTo>
                  <a:lnTo>
                    <a:pt x="886" y="404"/>
                  </a:lnTo>
                  <a:lnTo>
                    <a:pt x="895" y="404"/>
                  </a:lnTo>
                  <a:lnTo>
                    <a:pt x="900" y="404"/>
                  </a:lnTo>
                  <a:lnTo>
                    <a:pt x="909" y="404"/>
                  </a:lnTo>
                  <a:lnTo>
                    <a:pt x="914" y="404"/>
                  </a:lnTo>
                  <a:lnTo>
                    <a:pt x="918" y="404"/>
                  </a:lnTo>
                  <a:lnTo>
                    <a:pt x="927" y="404"/>
                  </a:lnTo>
                  <a:lnTo>
                    <a:pt x="932" y="404"/>
                  </a:lnTo>
                  <a:lnTo>
                    <a:pt x="941" y="404"/>
                  </a:lnTo>
                  <a:lnTo>
                    <a:pt x="946" y="404"/>
                  </a:lnTo>
                  <a:lnTo>
                    <a:pt x="955" y="409"/>
                  </a:lnTo>
                  <a:lnTo>
                    <a:pt x="959" y="409"/>
                  </a:lnTo>
                  <a:lnTo>
                    <a:pt x="969" y="409"/>
                  </a:lnTo>
                  <a:lnTo>
                    <a:pt x="973" y="409"/>
                  </a:lnTo>
                  <a:lnTo>
                    <a:pt x="982" y="409"/>
                  </a:lnTo>
                  <a:lnTo>
                    <a:pt x="987" y="409"/>
                  </a:lnTo>
                  <a:lnTo>
                    <a:pt x="996" y="413"/>
                  </a:lnTo>
                  <a:lnTo>
                    <a:pt x="1001" y="413"/>
                  </a:lnTo>
                  <a:lnTo>
                    <a:pt x="1005" y="413"/>
                  </a:lnTo>
                  <a:lnTo>
                    <a:pt x="1015" y="413"/>
                  </a:lnTo>
                  <a:lnTo>
                    <a:pt x="1019" y="413"/>
                  </a:lnTo>
                  <a:lnTo>
                    <a:pt x="1024" y="413"/>
                  </a:lnTo>
                  <a:lnTo>
                    <a:pt x="1033" y="418"/>
                  </a:lnTo>
                  <a:lnTo>
                    <a:pt x="1038" y="418"/>
                  </a:lnTo>
                  <a:lnTo>
                    <a:pt x="1042" y="418"/>
                  </a:lnTo>
                  <a:lnTo>
                    <a:pt x="1051" y="418"/>
                  </a:lnTo>
                  <a:lnTo>
                    <a:pt x="1056" y="418"/>
                  </a:lnTo>
                  <a:lnTo>
                    <a:pt x="1060" y="423"/>
                  </a:lnTo>
                  <a:lnTo>
                    <a:pt x="1070" y="423"/>
                  </a:lnTo>
                  <a:lnTo>
                    <a:pt x="1074" y="423"/>
                  </a:lnTo>
                  <a:lnTo>
                    <a:pt x="1079" y="423"/>
                  </a:lnTo>
                  <a:lnTo>
                    <a:pt x="1083" y="423"/>
                  </a:lnTo>
                  <a:lnTo>
                    <a:pt x="1088" y="427"/>
                  </a:lnTo>
                  <a:lnTo>
                    <a:pt x="1093" y="427"/>
                  </a:lnTo>
                  <a:lnTo>
                    <a:pt x="1097" y="427"/>
                  </a:lnTo>
                  <a:lnTo>
                    <a:pt x="1102" y="427"/>
                  </a:lnTo>
                  <a:lnTo>
                    <a:pt x="1106" y="427"/>
                  </a:lnTo>
                  <a:lnTo>
                    <a:pt x="1111" y="427"/>
                  </a:lnTo>
                  <a:lnTo>
                    <a:pt x="1116" y="432"/>
                  </a:lnTo>
                  <a:lnTo>
                    <a:pt x="1120" y="432"/>
                  </a:lnTo>
                  <a:lnTo>
                    <a:pt x="1125" y="432"/>
                  </a:lnTo>
                  <a:lnTo>
                    <a:pt x="1129" y="432"/>
                  </a:lnTo>
                  <a:lnTo>
                    <a:pt x="1134" y="432"/>
                  </a:lnTo>
                  <a:lnTo>
                    <a:pt x="1139" y="432"/>
                  </a:lnTo>
                  <a:lnTo>
                    <a:pt x="1139" y="432"/>
                  </a:lnTo>
                  <a:lnTo>
                    <a:pt x="1143" y="432"/>
                  </a:lnTo>
                  <a:lnTo>
                    <a:pt x="1148" y="432"/>
                  </a:lnTo>
                  <a:lnTo>
                    <a:pt x="1148" y="432"/>
                  </a:lnTo>
                  <a:lnTo>
                    <a:pt x="1152" y="436"/>
                  </a:lnTo>
                  <a:lnTo>
                    <a:pt x="1152" y="436"/>
                  </a:lnTo>
                  <a:lnTo>
                    <a:pt x="1157" y="436"/>
                  </a:lnTo>
                  <a:lnTo>
                    <a:pt x="1157" y="436"/>
                  </a:lnTo>
                  <a:lnTo>
                    <a:pt x="1161" y="436"/>
                  </a:lnTo>
                  <a:lnTo>
                    <a:pt x="1161" y="436"/>
                  </a:lnTo>
                  <a:lnTo>
                    <a:pt x="1161" y="436"/>
                  </a:lnTo>
                  <a:lnTo>
                    <a:pt x="1161" y="436"/>
                  </a:lnTo>
                  <a:lnTo>
                    <a:pt x="1166" y="436"/>
                  </a:lnTo>
                  <a:lnTo>
                    <a:pt x="1166" y="436"/>
                  </a:lnTo>
                  <a:lnTo>
                    <a:pt x="1166" y="432"/>
                  </a:lnTo>
                  <a:lnTo>
                    <a:pt x="1166" y="432"/>
                  </a:lnTo>
                  <a:lnTo>
                    <a:pt x="1166" y="432"/>
                  </a:lnTo>
                  <a:lnTo>
                    <a:pt x="1166" y="432"/>
                  </a:lnTo>
                  <a:lnTo>
                    <a:pt x="1166" y="432"/>
                  </a:lnTo>
                  <a:lnTo>
                    <a:pt x="1161" y="432"/>
                  </a:lnTo>
                  <a:lnTo>
                    <a:pt x="1161" y="432"/>
                  </a:lnTo>
                  <a:lnTo>
                    <a:pt x="1161" y="427"/>
                  </a:lnTo>
                  <a:lnTo>
                    <a:pt x="1157" y="427"/>
                  </a:lnTo>
                  <a:lnTo>
                    <a:pt x="1157" y="427"/>
                  </a:lnTo>
                  <a:lnTo>
                    <a:pt x="1152" y="427"/>
                  </a:lnTo>
                  <a:lnTo>
                    <a:pt x="1152" y="427"/>
                  </a:lnTo>
                  <a:lnTo>
                    <a:pt x="1148" y="423"/>
                  </a:lnTo>
                  <a:lnTo>
                    <a:pt x="1143" y="423"/>
                  </a:lnTo>
                  <a:lnTo>
                    <a:pt x="1143" y="423"/>
                  </a:lnTo>
                  <a:lnTo>
                    <a:pt x="1139" y="418"/>
                  </a:lnTo>
                  <a:lnTo>
                    <a:pt x="1134" y="418"/>
                  </a:lnTo>
                  <a:lnTo>
                    <a:pt x="1129" y="418"/>
                  </a:lnTo>
                  <a:lnTo>
                    <a:pt x="1125" y="418"/>
                  </a:lnTo>
                  <a:lnTo>
                    <a:pt x="1120" y="413"/>
                  </a:lnTo>
                  <a:lnTo>
                    <a:pt x="1116" y="413"/>
                  </a:lnTo>
                  <a:lnTo>
                    <a:pt x="1111" y="413"/>
                  </a:lnTo>
                  <a:lnTo>
                    <a:pt x="1106" y="409"/>
                  </a:lnTo>
                  <a:lnTo>
                    <a:pt x="1102" y="409"/>
                  </a:lnTo>
                  <a:lnTo>
                    <a:pt x="1093" y="404"/>
                  </a:lnTo>
                  <a:lnTo>
                    <a:pt x="1088" y="404"/>
                  </a:lnTo>
                  <a:lnTo>
                    <a:pt x="1083" y="404"/>
                  </a:lnTo>
                  <a:lnTo>
                    <a:pt x="1079" y="400"/>
                  </a:lnTo>
                  <a:lnTo>
                    <a:pt x="1070" y="400"/>
                  </a:lnTo>
                  <a:lnTo>
                    <a:pt x="1065" y="400"/>
                  </a:lnTo>
                  <a:lnTo>
                    <a:pt x="1056" y="395"/>
                  </a:lnTo>
                  <a:lnTo>
                    <a:pt x="1051" y="395"/>
                  </a:lnTo>
                  <a:lnTo>
                    <a:pt x="1047" y="395"/>
                  </a:lnTo>
                  <a:lnTo>
                    <a:pt x="1038" y="390"/>
                  </a:lnTo>
                  <a:lnTo>
                    <a:pt x="1033" y="390"/>
                  </a:lnTo>
                  <a:lnTo>
                    <a:pt x="1024" y="386"/>
                  </a:lnTo>
                  <a:lnTo>
                    <a:pt x="1019" y="386"/>
                  </a:lnTo>
                  <a:lnTo>
                    <a:pt x="1010" y="386"/>
                  </a:lnTo>
                  <a:lnTo>
                    <a:pt x="1005" y="381"/>
                  </a:lnTo>
                  <a:lnTo>
                    <a:pt x="996" y="381"/>
                  </a:lnTo>
                  <a:lnTo>
                    <a:pt x="992" y="381"/>
                  </a:lnTo>
                  <a:lnTo>
                    <a:pt x="982" y="377"/>
                  </a:lnTo>
                  <a:lnTo>
                    <a:pt x="978" y="377"/>
                  </a:lnTo>
                  <a:lnTo>
                    <a:pt x="969" y="377"/>
                  </a:lnTo>
                  <a:lnTo>
                    <a:pt x="964" y="372"/>
                  </a:lnTo>
                  <a:lnTo>
                    <a:pt x="955" y="372"/>
                  </a:lnTo>
                  <a:lnTo>
                    <a:pt x="950" y="372"/>
                  </a:lnTo>
                  <a:lnTo>
                    <a:pt x="941" y="372"/>
                  </a:lnTo>
                  <a:lnTo>
                    <a:pt x="937" y="367"/>
                  </a:lnTo>
                  <a:lnTo>
                    <a:pt x="927" y="367"/>
                  </a:lnTo>
                  <a:lnTo>
                    <a:pt x="923" y="367"/>
                  </a:lnTo>
                  <a:lnTo>
                    <a:pt x="914" y="363"/>
                  </a:lnTo>
                  <a:lnTo>
                    <a:pt x="909" y="363"/>
                  </a:lnTo>
                  <a:lnTo>
                    <a:pt x="904" y="363"/>
                  </a:lnTo>
                  <a:lnTo>
                    <a:pt x="895" y="363"/>
                  </a:lnTo>
                  <a:lnTo>
                    <a:pt x="891" y="363"/>
                  </a:lnTo>
                  <a:lnTo>
                    <a:pt x="886" y="358"/>
                  </a:lnTo>
                  <a:lnTo>
                    <a:pt x="877" y="358"/>
                  </a:lnTo>
                  <a:lnTo>
                    <a:pt x="872" y="358"/>
                  </a:lnTo>
                  <a:lnTo>
                    <a:pt x="868" y="358"/>
                  </a:lnTo>
                  <a:lnTo>
                    <a:pt x="863" y="358"/>
                  </a:lnTo>
                  <a:lnTo>
                    <a:pt x="858" y="358"/>
                  </a:lnTo>
                  <a:lnTo>
                    <a:pt x="854" y="358"/>
                  </a:lnTo>
                  <a:lnTo>
                    <a:pt x="845" y="358"/>
                  </a:lnTo>
                  <a:lnTo>
                    <a:pt x="840" y="354"/>
                  </a:lnTo>
                  <a:lnTo>
                    <a:pt x="840" y="354"/>
                  </a:lnTo>
                  <a:lnTo>
                    <a:pt x="836" y="354"/>
                  </a:lnTo>
                  <a:lnTo>
                    <a:pt x="831" y="354"/>
                  </a:lnTo>
                  <a:lnTo>
                    <a:pt x="826" y="354"/>
                  </a:lnTo>
                  <a:lnTo>
                    <a:pt x="822" y="358"/>
                  </a:lnTo>
                  <a:lnTo>
                    <a:pt x="817" y="358"/>
                  </a:lnTo>
                  <a:lnTo>
                    <a:pt x="817" y="358"/>
                  </a:lnTo>
                  <a:lnTo>
                    <a:pt x="817" y="358"/>
                  </a:lnTo>
                  <a:lnTo>
                    <a:pt x="813" y="358"/>
                  </a:lnTo>
                  <a:lnTo>
                    <a:pt x="813" y="358"/>
                  </a:lnTo>
                  <a:lnTo>
                    <a:pt x="808" y="358"/>
                  </a:lnTo>
                  <a:lnTo>
                    <a:pt x="803" y="358"/>
                  </a:lnTo>
                  <a:lnTo>
                    <a:pt x="803" y="358"/>
                  </a:lnTo>
                  <a:lnTo>
                    <a:pt x="799" y="358"/>
                  </a:lnTo>
                  <a:lnTo>
                    <a:pt x="794" y="358"/>
                  </a:lnTo>
                  <a:lnTo>
                    <a:pt x="790" y="358"/>
                  </a:lnTo>
                  <a:lnTo>
                    <a:pt x="785" y="358"/>
                  </a:lnTo>
                  <a:lnTo>
                    <a:pt x="785" y="358"/>
                  </a:lnTo>
                  <a:lnTo>
                    <a:pt x="780" y="358"/>
                  </a:lnTo>
                  <a:lnTo>
                    <a:pt x="776" y="358"/>
                  </a:lnTo>
                  <a:lnTo>
                    <a:pt x="771" y="358"/>
                  </a:lnTo>
                  <a:lnTo>
                    <a:pt x="767" y="358"/>
                  </a:lnTo>
                  <a:lnTo>
                    <a:pt x="762" y="354"/>
                  </a:lnTo>
                  <a:lnTo>
                    <a:pt x="757" y="354"/>
                  </a:lnTo>
                  <a:lnTo>
                    <a:pt x="753" y="354"/>
                  </a:lnTo>
                  <a:lnTo>
                    <a:pt x="748" y="354"/>
                  </a:lnTo>
                  <a:lnTo>
                    <a:pt x="744" y="354"/>
                  </a:lnTo>
                  <a:lnTo>
                    <a:pt x="739" y="354"/>
                  </a:lnTo>
                  <a:lnTo>
                    <a:pt x="735" y="349"/>
                  </a:lnTo>
                  <a:lnTo>
                    <a:pt x="730" y="349"/>
                  </a:lnTo>
                  <a:lnTo>
                    <a:pt x="725" y="349"/>
                  </a:lnTo>
                  <a:lnTo>
                    <a:pt x="721" y="349"/>
                  </a:lnTo>
                  <a:lnTo>
                    <a:pt x="716" y="345"/>
                  </a:lnTo>
                  <a:lnTo>
                    <a:pt x="712" y="345"/>
                  </a:lnTo>
                  <a:lnTo>
                    <a:pt x="707" y="345"/>
                  </a:lnTo>
                  <a:lnTo>
                    <a:pt x="702" y="345"/>
                  </a:lnTo>
                  <a:lnTo>
                    <a:pt x="698" y="340"/>
                  </a:lnTo>
                  <a:lnTo>
                    <a:pt x="689" y="340"/>
                  </a:lnTo>
                  <a:lnTo>
                    <a:pt x="684" y="340"/>
                  </a:lnTo>
                  <a:lnTo>
                    <a:pt x="679" y="335"/>
                  </a:lnTo>
                  <a:lnTo>
                    <a:pt x="675" y="335"/>
                  </a:lnTo>
                  <a:lnTo>
                    <a:pt x="670" y="331"/>
                  </a:lnTo>
                  <a:lnTo>
                    <a:pt x="666" y="331"/>
                  </a:lnTo>
                  <a:lnTo>
                    <a:pt x="661" y="331"/>
                  </a:lnTo>
                  <a:lnTo>
                    <a:pt x="656" y="326"/>
                  </a:lnTo>
                  <a:lnTo>
                    <a:pt x="652" y="326"/>
                  </a:lnTo>
                  <a:lnTo>
                    <a:pt x="647" y="322"/>
                  </a:lnTo>
                  <a:lnTo>
                    <a:pt x="638" y="322"/>
                  </a:lnTo>
                  <a:lnTo>
                    <a:pt x="634" y="317"/>
                  </a:lnTo>
                  <a:lnTo>
                    <a:pt x="629" y="317"/>
                  </a:lnTo>
                  <a:lnTo>
                    <a:pt x="624" y="312"/>
                  </a:lnTo>
                  <a:lnTo>
                    <a:pt x="620" y="312"/>
                  </a:lnTo>
                  <a:lnTo>
                    <a:pt x="615" y="308"/>
                  </a:lnTo>
                  <a:lnTo>
                    <a:pt x="611" y="308"/>
                  </a:lnTo>
                  <a:lnTo>
                    <a:pt x="606" y="303"/>
                  </a:lnTo>
                  <a:lnTo>
                    <a:pt x="601" y="299"/>
                  </a:lnTo>
                  <a:lnTo>
                    <a:pt x="597" y="299"/>
                  </a:lnTo>
                  <a:lnTo>
                    <a:pt x="592" y="294"/>
                  </a:lnTo>
                  <a:lnTo>
                    <a:pt x="588" y="294"/>
                  </a:lnTo>
                  <a:lnTo>
                    <a:pt x="583" y="289"/>
                  </a:lnTo>
                  <a:lnTo>
                    <a:pt x="578" y="285"/>
                  </a:lnTo>
                  <a:lnTo>
                    <a:pt x="578" y="285"/>
                  </a:lnTo>
                  <a:lnTo>
                    <a:pt x="574" y="280"/>
                  </a:lnTo>
                  <a:lnTo>
                    <a:pt x="569" y="276"/>
                  </a:lnTo>
                  <a:lnTo>
                    <a:pt x="565" y="276"/>
                  </a:lnTo>
                  <a:lnTo>
                    <a:pt x="560" y="271"/>
                  </a:lnTo>
                  <a:lnTo>
                    <a:pt x="555" y="267"/>
                  </a:lnTo>
                  <a:lnTo>
                    <a:pt x="555" y="262"/>
                  </a:lnTo>
                  <a:lnTo>
                    <a:pt x="551" y="262"/>
                  </a:lnTo>
                  <a:lnTo>
                    <a:pt x="546" y="257"/>
                  </a:lnTo>
                  <a:lnTo>
                    <a:pt x="546" y="253"/>
                  </a:lnTo>
                  <a:lnTo>
                    <a:pt x="542" y="248"/>
                  </a:lnTo>
                  <a:lnTo>
                    <a:pt x="537" y="244"/>
                  </a:lnTo>
                  <a:lnTo>
                    <a:pt x="537" y="244"/>
                  </a:lnTo>
                  <a:lnTo>
                    <a:pt x="532" y="239"/>
                  </a:lnTo>
                  <a:lnTo>
                    <a:pt x="532" y="234"/>
                  </a:lnTo>
                  <a:lnTo>
                    <a:pt x="528" y="230"/>
                  </a:lnTo>
                  <a:lnTo>
                    <a:pt x="528" y="225"/>
                  </a:lnTo>
                  <a:lnTo>
                    <a:pt x="523" y="221"/>
                  </a:lnTo>
                  <a:lnTo>
                    <a:pt x="523" y="216"/>
                  </a:lnTo>
                  <a:lnTo>
                    <a:pt x="523" y="216"/>
                  </a:lnTo>
                  <a:lnTo>
                    <a:pt x="523" y="211"/>
                  </a:lnTo>
                  <a:lnTo>
                    <a:pt x="519" y="207"/>
                  </a:lnTo>
                  <a:lnTo>
                    <a:pt x="519" y="202"/>
                  </a:lnTo>
                  <a:lnTo>
                    <a:pt x="519" y="198"/>
                  </a:lnTo>
                  <a:lnTo>
                    <a:pt x="519" y="193"/>
                  </a:lnTo>
                  <a:lnTo>
                    <a:pt x="519" y="189"/>
                  </a:lnTo>
                  <a:lnTo>
                    <a:pt x="519" y="184"/>
                  </a:lnTo>
                  <a:lnTo>
                    <a:pt x="519" y="184"/>
                  </a:lnTo>
                  <a:lnTo>
                    <a:pt x="519" y="179"/>
                  </a:lnTo>
                  <a:lnTo>
                    <a:pt x="519" y="170"/>
                  </a:lnTo>
                  <a:lnTo>
                    <a:pt x="519" y="166"/>
                  </a:lnTo>
                  <a:lnTo>
                    <a:pt x="514" y="156"/>
                  </a:lnTo>
                  <a:lnTo>
                    <a:pt x="514" y="152"/>
                  </a:lnTo>
                  <a:lnTo>
                    <a:pt x="514" y="147"/>
                  </a:lnTo>
                  <a:lnTo>
                    <a:pt x="514" y="138"/>
                  </a:lnTo>
                  <a:lnTo>
                    <a:pt x="510" y="134"/>
                  </a:lnTo>
                  <a:lnTo>
                    <a:pt x="510" y="124"/>
                  </a:lnTo>
                  <a:lnTo>
                    <a:pt x="510" y="120"/>
                  </a:lnTo>
                  <a:lnTo>
                    <a:pt x="505" y="111"/>
                  </a:lnTo>
                  <a:lnTo>
                    <a:pt x="505" y="106"/>
                  </a:lnTo>
                  <a:lnTo>
                    <a:pt x="505" y="97"/>
                  </a:lnTo>
                  <a:lnTo>
                    <a:pt x="500" y="92"/>
                  </a:lnTo>
                  <a:lnTo>
                    <a:pt x="500" y="88"/>
                  </a:lnTo>
                  <a:lnTo>
                    <a:pt x="496" y="78"/>
                  </a:lnTo>
                  <a:lnTo>
                    <a:pt x="496" y="74"/>
                  </a:lnTo>
                  <a:lnTo>
                    <a:pt x="491" y="69"/>
                  </a:lnTo>
                  <a:lnTo>
                    <a:pt x="491" y="60"/>
                  </a:lnTo>
                  <a:lnTo>
                    <a:pt x="487" y="56"/>
                  </a:lnTo>
                  <a:lnTo>
                    <a:pt x="487" y="51"/>
                  </a:lnTo>
                  <a:lnTo>
                    <a:pt x="482" y="46"/>
                  </a:lnTo>
                  <a:lnTo>
                    <a:pt x="482" y="42"/>
                  </a:lnTo>
                  <a:lnTo>
                    <a:pt x="477" y="33"/>
                  </a:lnTo>
                  <a:lnTo>
                    <a:pt x="477" y="28"/>
                  </a:lnTo>
                  <a:lnTo>
                    <a:pt x="473" y="23"/>
                  </a:lnTo>
                  <a:lnTo>
                    <a:pt x="473" y="23"/>
                  </a:lnTo>
                  <a:lnTo>
                    <a:pt x="468" y="19"/>
                  </a:lnTo>
                  <a:lnTo>
                    <a:pt x="468" y="14"/>
                  </a:lnTo>
                  <a:lnTo>
                    <a:pt x="468" y="10"/>
                  </a:lnTo>
                  <a:lnTo>
                    <a:pt x="464" y="10"/>
                  </a:lnTo>
                  <a:lnTo>
                    <a:pt x="464" y="5"/>
                  </a:lnTo>
                  <a:lnTo>
                    <a:pt x="459" y="5"/>
                  </a:lnTo>
                  <a:lnTo>
                    <a:pt x="459" y="0"/>
                  </a:lnTo>
                  <a:lnTo>
                    <a:pt x="459" y="0"/>
                  </a:lnTo>
                  <a:lnTo>
                    <a:pt x="459" y="0"/>
                  </a:lnTo>
                  <a:lnTo>
                    <a:pt x="454" y="0"/>
                  </a:lnTo>
                  <a:lnTo>
                    <a:pt x="454" y="0"/>
                  </a:lnTo>
                  <a:lnTo>
                    <a:pt x="454" y="0"/>
                  </a:lnTo>
                  <a:lnTo>
                    <a:pt x="454" y="0"/>
                  </a:lnTo>
                  <a:lnTo>
                    <a:pt x="454" y="0"/>
                  </a:lnTo>
                  <a:lnTo>
                    <a:pt x="454" y="0"/>
                  </a:lnTo>
                  <a:lnTo>
                    <a:pt x="454" y="0"/>
                  </a:lnTo>
                  <a:lnTo>
                    <a:pt x="454" y="5"/>
                  </a:lnTo>
                  <a:lnTo>
                    <a:pt x="454" y="5"/>
                  </a:lnTo>
                  <a:lnTo>
                    <a:pt x="454" y="10"/>
                  </a:lnTo>
                  <a:lnTo>
                    <a:pt x="459" y="10"/>
                  </a:lnTo>
                  <a:lnTo>
                    <a:pt x="459" y="14"/>
                  </a:lnTo>
                  <a:lnTo>
                    <a:pt x="459" y="19"/>
                  </a:lnTo>
                  <a:lnTo>
                    <a:pt x="459" y="19"/>
                  </a:lnTo>
                  <a:lnTo>
                    <a:pt x="464" y="23"/>
                  </a:lnTo>
                  <a:lnTo>
                    <a:pt x="464" y="28"/>
                  </a:lnTo>
                  <a:lnTo>
                    <a:pt x="464" y="33"/>
                  </a:lnTo>
                  <a:lnTo>
                    <a:pt x="468" y="37"/>
                  </a:lnTo>
                  <a:lnTo>
                    <a:pt x="468" y="42"/>
                  </a:lnTo>
                  <a:lnTo>
                    <a:pt x="468" y="46"/>
                  </a:lnTo>
                  <a:lnTo>
                    <a:pt x="473" y="51"/>
                  </a:lnTo>
                  <a:lnTo>
                    <a:pt x="473" y="56"/>
                  </a:lnTo>
                  <a:lnTo>
                    <a:pt x="473" y="65"/>
                  </a:lnTo>
                  <a:lnTo>
                    <a:pt x="477" y="69"/>
                  </a:lnTo>
                  <a:lnTo>
                    <a:pt x="477" y="74"/>
                  </a:lnTo>
                  <a:lnTo>
                    <a:pt x="477" y="78"/>
                  </a:lnTo>
                  <a:lnTo>
                    <a:pt x="477" y="83"/>
                  </a:lnTo>
                  <a:lnTo>
                    <a:pt x="482" y="92"/>
                  </a:lnTo>
                  <a:lnTo>
                    <a:pt x="482" y="97"/>
                  </a:lnTo>
                  <a:lnTo>
                    <a:pt x="482" y="101"/>
                  </a:lnTo>
                  <a:lnTo>
                    <a:pt x="482" y="111"/>
                  </a:lnTo>
                  <a:lnTo>
                    <a:pt x="482" y="115"/>
                  </a:lnTo>
                  <a:lnTo>
                    <a:pt x="482" y="120"/>
                  </a:lnTo>
                  <a:lnTo>
                    <a:pt x="482" y="129"/>
                  </a:lnTo>
                  <a:lnTo>
                    <a:pt x="482" y="134"/>
                  </a:lnTo>
                  <a:lnTo>
                    <a:pt x="482" y="138"/>
                  </a:lnTo>
                  <a:lnTo>
                    <a:pt x="482" y="147"/>
                  </a:lnTo>
                  <a:lnTo>
                    <a:pt x="482" y="152"/>
                  </a:lnTo>
                  <a:lnTo>
                    <a:pt x="477" y="156"/>
                  </a:lnTo>
                  <a:lnTo>
                    <a:pt x="477" y="166"/>
                  </a:lnTo>
                  <a:lnTo>
                    <a:pt x="477" y="170"/>
                  </a:lnTo>
                  <a:lnTo>
                    <a:pt x="473" y="175"/>
                  </a:lnTo>
                  <a:lnTo>
                    <a:pt x="473" y="179"/>
                  </a:lnTo>
                  <a:lnTo>
                    <a:pt x="468" y="184"/>
                  </a:lnTo>
                  <a:lnTo>
                    <a:pt x="468" y="184"/>
                  </a:lnTo>
                  <a:lnTo>
                    <a:pt x="464" y="193"/>
                  </a:lnTo>
                  <a:lnTo>
                    <a:pt x="464" y="198"/>
                  </a:lnTo>
                  <a:lnTo>
                    <a:pt x="464" y="202"/>
                  </a:lnTo>
                  <a:lnTo>
                    <a:pt x="459" y="207"/>
                  </a:lnTo>
                  <a:lnTo>
                    <a:pt x="459" y="211"/>
                  </a:lnTo>
                  <a:lnTo>
                    <a:pt x="459" y="216"/>
                  </a:lnTo>
                  <a:lnTo>
                    <a:pt x="459" y="221"/>
                  </a:lnTo>
                  <a:lnTo>
                    <a:pt x="459" y="221"/>
                  </a:lnTo>
                  <a:lnTo>
                    <a:pt x="459" y="225"/>
                  </a:lnTo>
                  <a:lnTo>
                    <a:pt x="464" y="230"/>
                  </a:lnTo>
                  <a:lnTo>
                    <a:pt x="464" y="234"/>
                  </a:lnTo>
                  <a:lnTo>
                    <a:pt x="464" y="239"/>
                  </a:lnTo>
                  <a:lnTo>
                    <a:pt x="468" y="244"/>
                  </a:lnTo>
                  <a:lnTo>
                    <a:pt x="468" y="244"/>
                  </a:lnTo>
                  <a:lnTo>
                    <a:pt x="473" y="248"/>
                  </a:lnTo>
                  <a:lnTo>
                    <a:pt x="473" y="253"/>
                  </a:lnTo>
                  <a:lnTo>
                    <a:pt x="477" y="257"/>
                  </a:lnTo>
                  <a:lnTo>
                    <a:pt x="477" y="257"/>
                  </a:lnTo>
                  <a:lnTo>
                    <a:pt x="482" y="262"/>
                  </a:lnTo>
                  <a:lnTo>
                    <a:pt x="482" y="267"/>
                  </a:lnTo>
                  <a:lnTo>
                    <a:pt x="487" y="267"/>
                  </a:lnTo>
                  <a:lnTo>
                    <a:pt x="487" y="271"/>
                  </a:lnTo>
                  <a:lnTo>
                    <a:pt x="491" y="271"/>
                  </a:lnTo>
                  <a:lnTo>
                    <a:pt x="491" y="276"/>
                  </a:lnTo>
                  <a:lnTo>
                    <a:pt x="496" y="280"/>
                  </a:lnTo>
                  <a:lnTo>
                    <a:pt x="496" y="280"/>
                  </a:lnTo>
                  <a:lnTo>
                    <a:pt x="500" y="285"/>
                  </a:lnTo>
                  <a:lnTo>
                    <a:pt x="500" y="285"/>
                  </a:lnTo>
                  <a:lnTo>
                    <a:pt x="500" y="289"/>
                  </a:lnTo>
                  <a:lnTo>
                    <a:pt x="500" y="294"/>
                  </a:lnTo>
                  <a:lnTo>
                    <a:pt x="500" y="294"/>
                  </a:lnTo>
                  <a:lnTo>
                    <a:pt x="500" y="299"/>
                  </a:lnTo>
                  <a:lnTo>
                    <a:pt x="500" y="299"/>
                  </a:lnTo>
                  <a:lnTo>
                    <a:pt x="500" y="303"/>
                  </a:lnTo>
                  <a:lnTo>
                    <a:pt x="500" y="303"/>
                  </a:lnTo>
                  <a:lnTo>
                    <a:pt x="500" y="303"/>
                  </a:lnTo>
                  <a:lnTo>
                    <a:pt x="500" y="308"/>
                  </a:lnTo>
                  <a:lnTo>
                    <a:pt x="496" y="312"/>
                  </a:lnTo>
                  <a:lnTo>
                    <a:pt x="496" y="312"/>
                  </a:lnTo>
                  <a:lnTo>
                    <a:pt x="491" y="317"/>
                  </a:lnTo>
                  <a:lnTo>
                    <a:pt x="487" y="317"/>
                  </a:lnTo>
                  <a:lnTo>
                    <a:pt x="487" y="322"/>
                  </a:lnTo>
                  <a:lnTo>
                    <a:pt x="482" y="322"/>
                  </a:lnTo>
                  <a:lnTo>
                    <a:pt x="477" y="326"/>
                  </a:lnTo>
                  <a:lnTo>
                    <a:pt x="477" y="326"/>
                  </a:lnTo>
                  <a:lnTo>
                    <a:pt x="473" y="326"/>
                  </a:lnTo>
                  <a:lnTo>
                    <a:pt x="468" y="331"/>
                  </a:lnTo>
                  <a:lnTo>
                    <a:pt x="464" y="331"/>
                  </a:lnTo>
                  <a:lnTo>
                    <a:pt x="464" y="331"/>
                  </a:lnTo>
                  <a:lnTo>
                    <a:pt x="459" y="331"/>
                  </a:lnTo>
                  <a:lnTo>
                    <a:pt x="454" y="331"/>
                  </a:lnTo>
                  <a:lnTo>
                    <a:pt x="450" y="331"/>
                  </a:lnTo>
                  <a:lnTo>
                    <a:pt x="445" y="331"/>
                  </a:lnTo>
                  <a:lnTo>
                    <a:pt x="441" y="331"/>
                  </a:lnTo>
                  <a:lnTo>
                    <a:pt x="436" y="331"/>
                  </a:lnTo>
                  <a:lnTo>
                    <a:pt x="431" y="331"/>
                  </a:lnTo>
                  <a:lnTo>
                    <a:pt x="427" y="331"/>
                  </a:lnTo>
                  <a:lnTo>
                    <a:pt x="422" y="331"/>
                  </a:lnTo>
                  <a:lnTo>
                    <a:pt x="418" y="331"/>
                  </a:lnTo>
                  <a:lnTo>
                    <a:pt x="413" y="331"/>
                  </a:lnTo>
                  <a:lnTo>
                    <a:pt x="409" y="331"/>
                  </a:lnTo>
                  <a:lnTo>
                    <a:pt x="404" y="326"/>
                  </a:lnTo>
                  <a:lnTo>
                    <a:pt x="399" y="326"/>
                  </a:lnTo>
                  <a:lnTo>
                    <a:pt x="395" y="326"/>
                  </a:lnTo>
                  <a:lnTo>
                    <a:pt x="390" y="326"/>
                  </a:lnTo>
                  <a:lnTo>
                    <a:pt x="381" y="322"/>
                  </a:lnTo>
                  <a:lnTo>
                    <a:pt x="376" y="322"/>
                  </a:lnTo>
                  <a:lnTo>
                    <a:pt x="372" y="322"/>
                  </a:lnTo>
                  <a:lnTo>
                    <a:pt x="367" y="317"/>
                  </a:lnTo>
                  <a:lnTo>
                    <a:pt x="363" y="317"/>
                  </a:lnTo>
                  <a:lnTo>
                    <a:pt x="358" y="312"/>
                  </a:lnTo>
                  <a:lnTo>
                    <a:pt x="349" y="312"/>
                  </a:lnTo>
                  <a:lnTo>
                    <a:pt x="344" y="308"/>
                  </a:lnTo>
                  <a:lnTo>
                    <a:pt x="340" y="308"/>
                  </a:lnTo>
                  <a:lnTo>
                    <a:pt x="335" y="308"/>
                  </a:lnTo>
                  <a:lnTo>
                    <a:pt x="330" y="303"/>
                  </a:lnTo>
                  <a:lnTo>
                    <a:pt x="321" y="303"/>
                  </a:lnTo>
                  <a:lnTo>
                    <a:pt x="317" y="299"/>
                  </a:lnTo>
                  <a:lnTo>
                    <a:pt x="312" y="299"/>
                  </a:lnTo>
                  <a:lnTo>
                    <a:pt x="308" y="294"/>
                  </a:lnTo>
                  <a:lnTo>
                    <a:pt x="303" y="289"/>
                  </a:lnTo>
                  <a:lnTo>
                    <a:pt x="294" y="289"/>
                  </a:lnTo>
                  <a:lnTo>
                    <a:pt x="289" y="285"/>
                  </a:lnTo>
                  <a:lnTo>
                    <a:pt x="285" y="285"/>
                  </a:lnTo>
                  <a:lnTo>
                    <a:pt x="285" y="285"/>
                  </a:lnTo>
                  <a:lnTo>
                    <a:pt x="280" y="280"/>
                  </a:lnTo>
                  <a:lnTo>
                    <a:pt x="271" y="276"/>
                  </a:lnTo>
                  <a:lnTo>
                    <a:pt x="266" y="276"/>
                  </a:lnTo>
                  <a:lnTo>
                    <a:pt x="262" y="271"/>
                  </a:lnTo>
                  <a:lnTo>
                    <a:pt x="252" y="267"/>
                  </a:lnTo>
                  <a:lnTo>
                    <a:pt x="248" y="262"/>
                  </a:lnTo>
                  <a:lnTo>
                    <a:pt x="243" y="257"/>
                  </a:lnTo>
                  <a:lnTo>
                    <a:pt x="239" y="257"/>
                  </a:lnTo>
                  <a:lnTo>
                    <a:pt x="234" y="253"/>
                  </a:lnTo>
                  <a:lnTo>
                    <a:pt x="225" y="248"/>
                  </a:lnTo>
                  <a:lnTo>
                    <a:pt x="220" y="244"/>
                  </a:lnTo>
                  <a:lnTo>
                    <a:pt x="216" y="239"/>
                  </a:lnTo>
                  <a:lnTo>
                    <a:pt x="211" y="234"/>
                  </a:lnTo>
                  <a:lnTo>
                    <a:pt x="207" y="230"/>
                  </a:lnTo>
                  <a:lnTo>
                    <a:pt x="202" y="225"/>
                  </a:lnTo>
                  <a:lnTo>
                    <a:pt x="197" y="221"/>
                  </a:lnTo>
                  <a:lnTo>
                    <a:pt x="193" y="221"/>
                  </a:lnTo>
                  <a:lnTo>
                    <a:pt x="188" y="216"/>
                  </a:lnTo>
                  <a:lnTo>
                    <a:pt x="184" y="211"/>
                  </a:lnTo>
                  <a:lnTo>
                    <a:pt x="179" y="207"/>
                  </a:lnTo>
                  <a:lnTo>
                    <a:pt x="179" y="202"/>
                  </a:lnTo>
                  <a:lnTo>
                    <a:pt x="174" y="202"/>
                  </a:lnTo>
                  <a:lnTo>
                    <a:pt x="170" y="198"/>
                  </a:lnTo>
                  <a:lnTo>
                    <a:pt x="165" y="193"/>
                  </a:lnTo>
                  <a:lnTo>
                    <a:pt x="165" y="193"/>
                  </a:lnTo>
                  <a:lnTo>
                    <a:pt x="161" y="189"/>
                  </a:lnTo>
                  <a:lnTo>
                    <a:pt x="156" y="189"/>
                  </a:lnTo>
                  <a:lnTo>
                    <a:pt x="156" y="184"/>
                  </a:lnTo>
                  <a:lnTo>
                    <a:pt x="151" y="184"/>
                  </a:lnTo>
                  <a:lnTo>
                    <a:pt x="151" y="179"/>
                  </a:lnTo>
                  <a:lnTo>
                    <a:pt x="147" y="179"/>
                  </a:lnTo>
                  <a:lnTo>
                    <a:pt x="147" y="179"/>
                  </a:lnTo>
                  <a:lnTo>
                    <a:pt x="142" y="179"/>
                  </a:lnTo>
                  <a:lnTo>
                    <a:pt x="142" y="179"/>
                  </a:lnTo>
                  <a:lnTo>
                    <a:pt x="142" y="179"/>
                  </a:lnTo>
                  <a:lnTo>
                    <a:pt x="138" y="179"/>
                  </a:lnTo>
                  <a:lnTo>
                    <a:pt x="138" y="179"/>
                  </a:lnTo>
                  <a:lnTo>
                    <a:pt x="138" y="179"/>
                  </a:lnTo>
                  <a:lnTo>
                    <a:pt x="138" y="184"/>
                  </a:lnTo>
                  <a:lnTo>
                    <a:pt x="133" y="184"/>
                  </a:lnTo>
                  <a:lnTo>
                    <a:pt x="133" y="184"/>
                  </a:lnTo>
                  <a:lnTo>
                    <a:pt x="133" y="189"/>
                  </a:lnTo>
                  <a:lnTo>
                    <a:pt x="133" y="189"/>
                  </a:lnTo>
                  <a:lnTo>
                    <a:pt x="133" y="193"/>
                  </a:lnTo>
                  <a:lnTo>
                    <a:pt x="133" y="193"/>
                  </a:lnTo>
                  <a:lnTo>
                    <a:pt x="133" y="198"/>
                  </a:lnTo>
                  <a:lnTo>
                    <a:pt x="138" y="202"/>
                  </a:lnTo>
                  <a:lnTo>
                    <a:pt x="138" y="202"/>
                  </a:lnTo>
                  <a:lnTo>
                    <a:pt x="142" y="207"/>
                  </a:lnTo>
                  <a:lnTo>
                    <a:pt x="142" y="211"/>
                  </a:lnTo>
                  <a:lnTo>
                    <a:pt x="142" y="211"/>
                  </a:lnTo>
                  <a:lnTo>
                    <a:pt x="147" y="216"/>
                  </a:lnTo>
                  <a:lnTo>
                    <a:pt x="151" y="221"/>
                  </a:lnTo>
                  <a:lnTo>
                    <a:pt x="151" y="225"/>
                  </a:lnTo>
                  <a:lnTo>
                    <a:pt x="156" y="230"/>
                  </a:lnTo>
                  <a:lnTo>
                    <a:pt x="161" y="230"/>
                  </a:lnTo>
                  <a:lnTo>
                    <a:pt x="165" y="234"/>
                  </a:lnTo>
                  <a:lnTo>
                    <a:pt x="165" y="239"/>
                  </a:lnTo>
                  <a:lnTo>
                    <a:pt x="170" y="244"/>
                  </a:lnTo>
                  <a:lnTo>
                    <a:pt x="174" y="248"/>
                  </a:lnTo>
                  <a:lnTo>
                    <a:pt x="179" y="248"/>
                  </a:lnTo>
                  <a:lnTo>
                    <a:pt x="184" y="253"/>
                  </a:lnTo>
                  <a:lnTo>
                    <a:pt x="188" y="257"/>
                  </a:lnTo>
                  <a:lnTo>
                    <a:pt x="193" y="262"/>
                  </a:lnTo>
                  <a:lnTo>
                    <a:pt x="197" y="267"/>
                  </a:lnTo>
                  <a:lnTo>
                    <a:pt x="202" y="271"/>
                  </a:lnTo>
                  <a:lnTo>
                    <a:pt x="207" y="271"/>
                  </a:lnTo>
                  <a:lnTo>
                    <a:pt x="211" y="276"/>
                  </a:lnTo>
                  <a:lnTo>
                    <a:pt x="216" y="280"/>
                  </a:lnTo>
                  <a:lnTo>
                    <a:pt x="220" y="285"/>
                  </a:lnTo>
                  <a:lnTo>
                    <a:pt x="225" y="285"/>
                  </a:lnTo>
                  <a:lnTo>
                    <a:pt x="229" y="289"/>
                  </a:lnTo>
                  <a:lnTo>
                    <a:pt x="234" y="294"/>
                  </a:lnTo>
                  <a:lnTo>
                    <a:pt x="239" y="294"/>
                  </a:lnTo>
                  <a:lnTo>
                    <a:pt x="243" y="299"/>
                  </a:lnTo>
                  <a:lnTo>
                    <a:pt x="248" y="303"/>
                  </a:lnTo>
                  <a:lnTo>
                    <a:pt x="252" y="303"/>
                  </a:lnTo>
                  <a:lnTo>
                    <a:pt x="257" y="308"/>
                  </a:lnTo>
                  <a:lnTo>
                    <a:pt x="262" y="308"/>
                  </a:lnTo>
                  <a:lnTo>
                    <a:pt x="262" y="308"/>
                  </a:lnTo>
                  <a:lnTo>
                    <a:pt x="266" y="312"/>
                  </a:lnTo>
                  <a:lnTo>
                    <a:pt x="275" y="317"/>
                  </a:lnTo>
                  <a:lnTo>
                    <a:pt x="280" y="317"/>
                  </a:lnTo>
                  <a:lnTo>
                    <a:pt x="285" y="322"/>
                  </a:lnTo>
                  <a:lnTo>
                    <a:pt x="289" y="326"/>
                  </a:lnTo>
                  <a:lnTo>
                    <a:pt x="294" y="326"/>
                  </a:lnTo>
                  <a:lnTo>
                    <a:pt x="298" y="331"/>
                  </a:lnTo>
                  <a:lnTo>
                    <a:pt x="303" y="335"/>
                  </a:lnTo>
                  <a:lnTo>
                    <a:pt x="312" y="335"/>
                  </a:lnTo>
                  <a:lnTo>
                    <a:pt x="317" y="340"/>
                  </a:lnTo>
                  <a:lnTo>
                    <a:pt x="321" y="345"/>
                  </a:lnTo>
                  <a:lnTo>
                    <a:pt x="326" y="349"/>
                  </a:lnTo>
                  <a:lnTo>
                    <a:pt x="330" y="349"/>
                  </a:lnTo>
                  <a:lnTo>
                    <a:pt x="335" y="354"/>
                  </a:lnTo>
                  <a:lnTo>
                    <a:pt x="340" y="358"/>
                  </a:lnTo>
                  <a:lnTo>
                    <a:pt x="344" y="358"/>
                  </a:lnTo>
                  <a:lnTo>
                    <a:pt x="349" y="363"/>
                  </a:lnTo>
                  <a:lnTo>
                    <a:pt x="353" y="367"/>
                  </a:lnTo>
                  <a:lnTo>
                    <a:pt x="358" y="372"/>
                  </a:lnTo>
                  <a:lnTo>
                    <a:pt x="363" y="372"/>
                  </a:lnTo>
                  <a:lnTo>
                    <a:pt x="367" y="377"/>
                  </a:lnTo>
                  <a:lnTo>
                    <a:pt x="367" y="381"/>
                  </a:lnTo>
                  <a:lnTo>
                    <a:pt x="372" y="386"/>
                  </a:lnTo>
                  <a:lnTo>
                    <a:pt x="376" y="386"/>
                  </a:lnTo>
                  <a:lnTo>
                    <a:pt x="381" y="390"/>
                  </a:lnTo>
                  <a:lnTo>
                    <a:pt x="381" y="395"/>
                  </a:lnTo>
                  <a:lnTo>
                    <a:pt x="386" y="400"/>
                  </a:lnTo>
                  <a:lnTo>
                    <a:pt x="390" y="400"/>
                  </a:lnTo>
                  <a:lnTo>
                    <a:pt x="390" y="404"/>
                  </a:lnTo>
                  <a:lnTo>
                    <a:pt x="395" y="409"/>
                  </a:lnTo>
                  <a:lnTo>
                    <a:pt x="395" y="413"/>
                  </a:lnTo>
                  <a:lnTo>
                    <a:pt x="395" y="413"/>
                  </a:lnTo>
                  <a:lnTo>
                    <a:pt x="399" y="418"/>
                  </a:lnTo>
                  <a:lnTo>
                    <a:pt x="399" y="423"/>
                  </a:lnTo>
                  <a:lnTo>
                    <a:pt x="399" y="427"/>
                  </a:lnTo>
                  <a:lnTo>
                    <a:pt x="399" y="427"/>
                  </a:lnTo>
                  <a:lnTo>
                    <a:pt x="399" y="432"/>
                  </a:lnTo>
                  <a:lnTo>
                    <a:pt x="404" y="436"/>
                  </a:lnTo>
                  <a:lnTo>
                    <a:pt x="399" y="441"/>
                  </a:lnTo>
                  <a:lnTo>
                    <a:pt x="399" y="441"/>
                  </a:lnTo>
                  <a:lnTo>
                    <a:pt x="399" y="445"/>
                  </a:lnTo>
                  <a:lnTo>
                    <a:pt x="399" y="445"/>
                  </a:lnTo>
                  <a:lnTo>
                    <a:pt x="399" y="450"/>
                  </a:lnTo>
                  <a:lnTo>
                    <a:pt x="399" y="455"/>
                  </a:lnTo>
                  <a:lnTo>
                    <a:pt x="395" y="455"/>
                  </a:lnTo>
                  <a:lnTo>
                    <a:pt x="395" y="459"/>
                  </a:lnTo>
                  <a:lnTo>
                    <a:pt x="395" y="459"/>
                  </a:lnTo>
                  <a:lnTo>
                    <a:pt x="390" y="464"/>
                  </a:lnTo>
                  <a:lnTo>
                    <a:pt x="390" y="464"/>
                  </a:lnTo>
                  <a:lnTo>
                    <a:pt x="386" y="468"/>
                  </a:lnTo>
                  <a:lnTo>
                    <a:pt x="386" y="468"/>
                  </a:lnTo>
                  <a:lnTo>
                    <a:pt x="381" y="473"/>
                  </a:lnTo>
                  <a:lnTo>
                    <a:pt x="376" y="473"/>
                  </a:lnTo>
                  <a:lnTo>
                    <a:pt x="376" y="478"/>
                  </a:lnTo>
                  <a:lnTo>
                    <a:pt x="372" y="478"/>
                  </a:lnTo>
                  <a:lnTo>
                    <a:pt x="367" y="482"/>
                  </a:lnTo>
                  <a:lnTo>
                    <a:pt x="363" y="482"/>
                  </a:lnTo>
                  <a:lnTo>
                    <a:pt x="358" y="482"/>
                  </a:lnTo>
                  <a:lnTo>
                    <a:pt x="353" y="487"/>
                  </a:lnTo>
                  <a:lnTo>
                    <a:pt x="349" y="487"/>
                  </a:lnTo>
                  <a:lnTo>
                    <a:pt x="344" y="487"/>
                  </a:lnTo>
                  <a:lnTo>
                    <a:pt x="340" y="491"/>
                  </a:lnTo>
                  <a:lnTo>
                    <a:pt x="335" y="491"/>
                  </a:lnTo>
                  <a:lnTo>
                    <a:pt x="330" y="491"/>
                  </a:lnTo>
                  <a:lnTo>
                    <a:pt x="326" y="491"/>
                  </a:lnTo>
                  <a:lnTo>
                    <a:pt x="321" y="496"/>
                  </a:lnTo>
                  <a:lnTo>
                    <a:pt x="317" y="496"/>
                  </a:lnTo>
                  <a:lnTo>
                    <a:pt x="312" y="496"/>
                  </a:lnTo>
                  <a:lnTo>
                    <a:pt x="308" y="496"/>
                  </a:lnTo>
                  <a:lnTo>
                    <a:pt x="298" y="496"/>
                  </a:lnTo>
                  <a:lnTo>
                    <a:pt x="294" y="501"/>
                  </a:lnTo>
                  <a:lnTo>
                    <a:pt x="289" y="501"/>
                  </a:lnTo>
                  <a:lnTo>
                    <a:pt x="285" y="501"/>
                  </a:lnTo>
                  <a:lnTo>
                    <a:pt x="280" y="501"/>
                  </a:lnTo>
                  <a:lnTo>
                    <a:pt x="271" y="501"/>
                  </a:lnTo>
                  <a:lnTo>
                    <a:pt x="266" y="501"/>
                  </a:lnTo>
                  <a:lnTo>
                    <a:pt x="262" y="501"/>
                  </a:lnTo>
                  <a:lnTo>
                    <a:pt x="257" y="501"/>
                  </a:lnTo>
                  <a:lnTo>
                    <a:pt x="248" y="505"/>
                  </a:lnTo>
                  <a:lnTo>
                    <a:pt x="243" y="505"/>
                  </a:lnTo>
                  <a:lnTo>
                    <a:pt x="239" y="505"/>
                  </a:lnTo>
                  <a:lnTo>
                    <a:pt x="229" y="505"/>
                  </a:lnTo>
                  <a:lnTo>
                    <a:pt x="225" y="505"/>
                  </a:lnTo>
                  <a:lnTo>
                    <a:pt x="220" y="505"/>
                  </a:lnTo>
                  <a:lnTo>
                    <a:pt x="216" y="505"/>
                  </a:lnTo>
                  <a:lnTo>
                    <a:pt x="207" y="505"/>
                  </a:lnTo>
                  <a:lnTo>
                    <a:pt x="202" y="505"/>
                  </a:lnTo>
                  <a:lnTo>
                    <a:pt x="197" y="505"/>
                  </a:lnTo>
                  <a:lnTo>
                    <a:pt x="193" y="505"/>
                  </a:lnTo>
                  <a:lnTo>
                    <a:pt x="188" y="505"/>
                  </a:lnTo>
                  <a:lnTo>
                    <a:pt x="179" y="505"/>
                  </a:lnTo>
                  <a:lnTo>
                    <a:pt x="174" y="505"/>
                  </a:lnTo>
                  <a:lnTo>
                    <a:pt x="170" y="505"/>
                  </a:lnTo>
                  <a:lnTo>
                    <a:pt x="165" y="505"/>
                  </a:lnTo>
                  <a:lnTo>
                    <a:pt x="161" y="505"/>
                  </a:lnTo>
                  <a:lnTo>
                    <a:pt x="156" y="505"/>
                  </a:lnTo>
                  <a:lnTo>
                    <a:pt x="151" y="505"/>
                  </a:lnTo>
                  <a:lnTo>
                    <a:pt x="147" y="501"/>
                  </a:lnTo>
                  <a:lnTo>
                    <a:pt x="147" y="501"/>
                  </a:lnTo>
                  <a:lnTo>
                    <a:pt x="138" y="501"/>
                  </a:lnTo>
                  <a:lnTo>
                    <a:pt x="128" y="501"/>
                  </a:lnTo>
                  <a:lnTo>
                    <a:pt x="124" y="501"/>
                  </a:lnTo>
                  <a:lnTo>
                    <a:pt x="115" y="501"/>
                  </a:lnTo>
                  <a:lnTo>
                    <a:pt x="110" y="496"/>
                  </a:lnTo>
                  <a:lnTo>
                    <a:pt x="101" y="496"/>
                  </a:lnTo>
                  <a:lnTo>
                    <a:pt x="96" y="491"/>
                  </a:lnTo>
                  <a:lnTo>
                    <a:pt x="92" y="491"/>
                  </a:lnTo>
                  <a:lnTo>
                    <a:pt x="83" y="487"/>
                  </a:lnTo>
                  <a:lnTo>
                    <a:pt x="78" y="487"/>
                  </a:lnTo>
                  <a:lnTo>
                    <a:pt x="73" y="482"/>
                  </a:lnTo>
                  <a:lnTo>
                    <a:pt x="69" y="482"/>
                  </a:lnTo>
                  <a:lnTo>
                    <a:pt x="60" y="478"/>
                  </a:lnTo>
                  <a:lnTo>
                    <a:pt x="55" y="473"/>
                  </a:lnTo>
                  <a:lnTo>
                    <a:pt x="50" y="473"/>
                  </a:lnTo>
                  <a:lnTo>
                    <a:pt x="46" y="468"/>
                  </a:lnTo>
                  <a:lnTo>
                    <a:pt x="41" y="468"/>
                  </a:lnTo>
                  <a:lnTo>
                    <a:pt x="37" y="464"/>
                  </a:lnTo>
                  <a:lnTo>
                    <a:pt x="32" y="464"/>
                  </a:lnTo>
                  <a:lnTo>
                    <a:pt x="27" y="459"/>
                  </a:lnTo>
                  <a:lnTo>
                    <a:pt x="27" y="459"/>
                  </a:lnTo>
                  <a:lnTo>
                    <a:pt x="23" y="455"/>
                  </a:lnTo>
                  <a:lnTo>
                    <a:pt x="18" y="455"/>
                  </a:lnTo>
                  <a:lnTo>
                    <a:pt x="18" y="450"/>
                  </a:lnTo>
                  <a:lnTo>
                    <a:pt x="14" y="450"/>
                  </a:lnTo>
                  <a:lnTo>
                    <a:pt x="14" y="450"/>
                  </a:lnTo>
                  <a:lnTo>
                    <a:pt x="9" y="450"/>
                  </a:lnTo>
                  <a:lnTo>
                    <a:pt x="9" y="445"/>
                  </a:lnTo>
                  <a:lnTo>
                    <a:pt x="5" y="445"/>
                  </a:lnTo>
                  <a:lnTo>
                    <a:pt x="5" y="445"/>
                  </a:lnTo>
                  <a:lnTo>
                    <a:pt x="5" y="445"/>
                  </a:lnTo>
                  <a:lnTo>
                    <a:pt x="5" y="450"/>
                  </a:lnTo>
                  <a:lnTo>
                    <a:pt x="0" y="450"/>
                  </a:lnTo>
                  <a:lnTo>
                    <a:pt x="0" y="450"/>
                  </a:lnTo>
                  <a:lnTo>
                    <a:pt x="0" y="450"/>
                  </a:lnTo>
                  <a:lnTo>
                    <a:pt x="5" y="450"/>
                  </a:lnTo>
                  <a:lnTo>
                    <a:pt x="5" y="455"/>
                  </a:lnTo>
                  <a:lnTo>
                    <a:pt x="5" y="455"/>
                  </a:lnTo>
                  <a:lnTo>
                    <a:pt x="5" y="459"/>
                  </a:lnTo>
                  <a:lnTo>
                    <a:pt x="9" y="459"/>
                  </a:lnTo>
                  <a:lnTo>
                    <a:pt x="9" y="464"/>
                  </a:lnTo>
                  <a:lnTo>
                    <a:pt x="14" y="464"/>
                  </a:lnTo>
                  <a:lnTo>
                    <a:pt x="14" y="468"/>
                  </a:lnTo>
                  <a:lnTo>
                    <a:pt x="18" y="468"/>
                  </a:lnTo>
                  <a:lnTo>
                    <a:pt x="23" y="473"/>
                  </a:lnTo>
                  <a:lnTo>
                    <a:pt x="27" y="478"/>
                  </a:lnTo>
                  <a:lnTo>
                    <a:pt x="32" y="478"/>
                  </a:lnTo>
                  <a:lnTo>
                    <a:pt x="37" y="482"/>
                  </a:lnTo>
                  <a:lnTo>
                    <a:pt x="41" y="487"/>
                  </a:lnTo>
                  <a:lnTo>
                    <a:pt x="46" y="491"/>
                  </a:lnTo>
                  <a:lnTo>
                    <a:pt x="50" y="491"/>
                  </a:lnTo>
                  <a:lnTo>
                    <a:pt x="55" y="496"/>
                  </a:lnTo>
                  <a:lnTo>
                    <a:pt x="60" y="501"/>
                  </a:lnTo>
                  <a:lnTo>
                    <a:pt x="64" y="505"/>
                  </a:lnTo>
                  <a:lnTo>
                    <a:pt x="69" y="505"/>
                  </a:lnTo>
                  <a:lnTo>
                    <a:pt x="78" y="510"/>
                  </a:lnTo>
                  <a:lnTo>
                    <a:pt x="83" y="514"/>
                  </a:lnTo>
                  <a:lnTo>
                    <a:pt x="87" y="519"/>
                  </a:lnTo>
                  <a:lnTo>
                    <a:pt x="96" y="519"/>
                  </a:lnTo>
                  <a:lnTo>
                    <a:pt x="101" y="523"/>
                  </a:lnTo>
                  <a:lnTo>
                    <a:pt x="110" y="528"/>
                  </a:lnTo>
                  <a:lnTo>
                    <a:pt x="115" y="528"/>
                  </a:lnTo>
                  <a:lnTo>
                    <a:pt x="119" y="533"/>
                  </a:lnTo>
                  <a:lnTo>
                    <a:pt x="128" y="533"/>
                  </a:lnTo>
                  <a:lnTo>
                    <a:pt x="133" y="537"/>
                  </a:lnTo>
                  <a:lnTo>
                    <a:pt x="142" y="537"/>
                  </a:lnTo>
                  <a:lnTo>
                    <a:pt x="147" y="542"/>
                  </a:lnTo>
                  <a:lnTo>
                    <a:pt x="147" y="542"/>
                  </a:lnTo>
                </a:path>
              </a:pathLst>
            </a:custGeom>
            <a:gradFill rotWithShape="0">
              <a:gsLst>
                <a:gs pos="0">
                  <a:srgbClr val="3399FF">
                    <a:gamma/>
                    <a:tint val="46667"/>
                    <a:invGamma/>
                  </a:srgbClr>
                </a:gs>
                <a:gs pos="100000">
                  <a:srgbClr val="3399FF"/>
                </a:gs>
              </a:gsLst>
              <a:path path="rect">
                <a:fillToRect l="50000" t="50000" r="50000" b="50000"/>
              </a:path>
            </a:gradFill>
            <a:ln w="7938">
              <a:solidFill>
                <a:srgbClr val="000000"/>
              </a:solidFill>
              <a:prstDash val="solid"/>
              <a:round/>
              <a:headEnd/>
              <a:tailEnd/>
            </a:ln>
          </p:spPr>
          <p:txBody>
            <a:bodyPr/>
            <a:lstStyle/>
            <a:p>
              <a:pPr>
                <a:defRPr/>
              </a:pPr>
              <a:endParaRPr lang="en-GB"/>
            </a:p>
          </p:txBody>
        </p:sp>
        <p:sp>
          <p:nvSpPr>
            <p:cNvPr id="68750" name="Freeform 142"/>
            <p:cNvSpPr>
              <a:spLocks/>
            </p:cNvSpPr>
            <p:nvPr/>
          </p:nvSpPr>
          <p:spPr bwMode="auto">
            <a:xfrm>
              <a:off x="3466" y="3783"/>
              <a:ext cx="188" cy="115"/>
            </a:xfrm>
            <a:custGeom>
              <a:avLst/>
              <a:gdLst/>
              <a:ahLst/>
              <a:cxnLst>
                <a:cxn ang="0">
                  <a:pos x="87" y="9"/>
                </a:cxn>
                <a:cxn ang="0">
                  <a:pos x="101" y="5"/>
                </a:cxn>
                <a:cxn ang="0">
                  <a:pos x="115" y="5"/>
                </a:cxn>
                <a:cxn ang="0">
                  <a:pos x="124" y="5"/>
                </a:cxn>
                <a:cxn ang="0">
                  <a:pos x="138" y="5"/>
                </a:cxn>
                <a:cxn ang="0">
                  <a:pos x="147" y="5"/>
                </a:cxn>
                <a:cxn ang="0">
                  <a:pos x="156" y="5"/>
                </a:cxn>
                <a:cxn ang="0">
                  <a:pos x="165" y="9"/>
                </a:cxn>
                <a:cxn ang="0">
                  <a:pos x="175" y="14"/>
                </a:cxn>
                <a:cxn ang="0">
                  <a:pos x="179" y="19"/>
                </a:cxn>
                <a:cxn ang="0">
                  <a:pos x="184" y="23"/>
                </a:cxn>
                <a:cxn ang="0">
                  <a:pos x="188" y="28"/>
                </a:cxn>
                <a:cxn ang="0">
                  <a:pos x="188" y="32"/>
                </a:cxn>
                <a:cxn ang="0">
                  <a:pos x="188" y="37"/>
                </a:cxn>
                <a:cxn ang="0">
                  <a:pos x="188" y="46"/>
                </a:cxn>
                <a:cxn ang="0">
                  <a:pos x="184" y="55"/>
                </a:cxn>
                <a:cxn ang="0">
                  <a:pos x="179" y="60"/>
                </a:cxn>
                <a:cxn ang="0">
                  <a:pos x="175" y="69"/>
                </a:cxn>
                <a:cxn ang="0">
                  <a:pos x="165" y="78"/>
                </a:cxn>
                <a:cxn ang="0">
                  <a:pos x="156" y="83"/>
                </a:cxn>
                <a:cxn ang="0">
                  <a:pos x="147" y="87"/>
                </a:cxn>
                <a:cxn ang="0">
                  <a:pos x="138" y="97"/>
                </a:cxn>
                <a:cxn ang="0">
                  <a:pos x="124" y="101"/>
                </a:cxn>
                <a:cxn ang="0">
                  <a:pos x="110" y="106"/>
                </a:cxn>
                <a:cxn ang="0">
                  <a:pos x="106" y="106"/>
                </a:cxn>
                <a:cxn ang="0">
                  <a:pos x="92" y="110"/>
                </a:cxn>
                <a:cxn ang="0">
                  <a:pos x="78" y="115"/>
                </a:cxn>
                <a:cxn ang="0">
                  <a:pos x="64" y="115"/>
                </a:cxn>
                <a:cxn ang="0">
                  <a:pos x="55" y="115"/>
                </a:cxn>
                <a:cxn ang="0">
                  <a:pos x="41" y="115"/>
                </a:cxn>
                <a:cxn ang="0">
                  <a:pos x="32" y="110"/>
                </a:cxn>
                <a:cxn ang="0">
                  <a:pos x="23" y="110"/>
                </a:cxn>
                <a:cxn ang="0">
                  <a:pos x="18" y="106"/>
                </a:cxn>
                <a:cxn ang="0">
                  <a:pos x="9" y="101"/>
                </a:cxn>
                <a:cxn ang="0">
                  <a:pos x="5" y="97"/>
                </a:cxn>
                <a:cxn ang="0">
                  <a:pos x="5" y="87"/>
                </a:cxn>
                <a:cxn ang="0">
                  <a:pos x="0" y="83"/>
                </a:cxn>
                <a:cxn ang="0">
                  <a:pos x="0" y="78"/>
                </a:cxn>
                <a:cxn ang="0">
                  <a:pos x="5" y="69"/>
                </a:cxn>
                <a:cxn ang="0">
                  <a:pos x="5" y="64"/>
                </a:cxn>
                <a:cxn ang="0">
                  <a:pos x="9" y="55"/>
                </a:cxn>
                <a:cxn ang="0">
                  <a:pos x="18" y="46"/>
                </a:cxn>
                <a:cxn ang="0">
                  <a:pos x="23" y="42"/>
                </a:cxn>
                <a:cxn ang="0">
                  <a:pos x="32" y="32"/>
                </a:cxn>
                <a:cxn ang="0">
                  <a:pos x="46" y="28"/>
                </a:cxn>
                <a:cxn ang="0">
                  <a:pos x="55" y="23"/>
                </a:cxn>
                <a:cxn ang="0">
                  <a:pos x="69" y="14"/>
                </a:cxn>
                <a:cxn ang="0">
                  <a:pos x="78" y="9"/>
                </a:cxn>
              </a:cxnLst>
              <a:rect l="0" t="0" r="r" b="b"/>
              <a:pathLst>
                <a:path w="188" h="115">
                  <a:moveTo>
                    <a:pt x="78" y="9"/>
                  </a:moveTo>
                  <a:lnTo>
                    <a:pt x="87" y="9"/>
                  </a:lnTo>
                  <a:lnTo>
                    <a:pt x="92" y="9"/>
                  </a:lnTo>
                  <a:lnTo>
                    <a:pt x="101" y="5"/>
                  </a:lnTo>
                  <a:lnTo>
                    <a:pt x="106" y="5"/>
                  </a:lnTo>
                  <a:lnTo>
                    <a:pt x="115" y="5"/>
                  </a:lnTo>
                  <a:lnTo>
                    <a:pt x="119" y="5"/>
                  </a:lnTo>
                  <a:lnTo>
                    <a:pt x="124" y="5"/>
                  </a:lnTo>
                  <a:lnTo>
                    <a:pt x="133" y="0"/>
                  </a:lnTo>
                  <a:lnTo>
                    <a:pt x="138" y="5"/>
                  </a:lnTo>
                  <a:lnTo>
                    <a:pt x="142" y="5"/>
                  </a:lnTo>
                  <a:lnTo>
                    <a:pt x="147" y="5"/>
                  </a:lnTo>
                  <a:lnTo>
                    <a:pt x="152" y="5"/>
                  </a:lnTo>
                  <a:lnTo>
                    <a:pt x="156" y="5"/>
                  </a:lnTo>
                  <a:lnTo>
                    <a:pt x="161" y="5"/>
                  </a:lnTo>
                  <a:lnTo>
                    <a:pt x="165" y="9"/>
                  </a:lnTo>
                  <a:lnTo>
                    <a:pt x="170" y="9"/>
                  </a:lnTo>
                  <a:lnTo>
                    <a:pt x="175" y="14"/>
                  </a:lnTo>
                  <a:lnTo>
                    <a:pt x="179" y="14"/>
                  </a:lnTo>
                  <a:lnTo>
                    <a:pt x="179" y="19"/>
                  </a:lnTo>
                  <a:lnTo>
                    <a:pt x="184" y="19"/>
                  </a:lnTo>
                  <a:lnTo>
                    <a:pt x="184" y="23"/>
                  </a:lnTo>
                  <a:lnTo>
                    <a:pt x="188" y="23"/>
                  </a:lnTo>
                  <a:lnTo>
                    <a:pt x="188" y="28"/>
                  </a:lnTo>
                  <a:lnTo>
                    <a:pt x="188" y="28"/>
                  </a:lnTo>
                  <a:lnTo>
                    <a:pt x="188" y="32"/>
                  </a:lnTo>
                  <a:lnTo>
                    <a:pt x="188" y="37"/>
                  </a:lnTo>
                  <a:lnTo>
                    <a:pt x="188" y="37"/>
                  </a:lnTo>
                  <a:lnTo>
                    <a:pt x="188" y="42"/>
                  </a:lnTo>
                  <a:lnTo>
                    <a:pt x="188" y="46"/>
                  </a:lnTo>
                  <a:lnTo>
                    <a:pt x="188" y="51"/>
                  </a:lnTo>
                  <a:lnTo>
                    <a:pt x="184" y="55"/>
                  </a:lnTo>
                  <a:lnTo>
                    <a:pt x="184" y="60"/>
                  </a:lnTo>
                  <a:lnTo>
                    <a:pt x="179" y="60"/>
                  </a:lnTo>
                  <a:lnTo>
                    <a:pt x="179" y="64"/>
                  </a:lnTo>
                  <a:lnTo>
                    <a:pt x="175" y="69"/>
                  </a:lnTo>
                  <a:lnTo>
                    <a:pt x="170" y="74"/>
                  </a:lnTo>
                  <a:lnTo>
                    <a:pt x="165" y="78"/>
                  </a:lnTo>
                  <a:lnTo>
                    <a:pt x="161" y="78"/>
                  </a:lnTo>
                  <a:lnTo>
                    <a:pt x="156" y="83"/>
                  </a:lnTo>
                  <a:lnTo>
                    <a:pt x="152" y="87"/>
                  </a:lnTo>
                  <a:lnTo>
                    <a:pt x="147" y="87"/>
                  </a:lnTo>
                  <a:lnTo>
                    <a:pt x="142" y="92"/>
                  </a:lnTo>
                  <a:lnTo>
                    <a:pt x="138" y="97"/>
                  </a:lnTo>
                  <a:lnTo>
                    <a:pt x="129" y="97"/>
                  </a:lnTo>
                  <a:lnTo>
                    <a:pt x="124" y="101"/>
                  </a:lnTo>
                  <a:lnTo>
                    <a:pt x="119" y="101"/>
                  </a:lnTo>
                  <a:lnTo>
                    <a:pt x="110" y="106"/>
                  </a:lnTo>
                  <a:lnTo>
                    <a:pt x="110" y="106"/>
                  </a:lnTo>
                  <a:lnTo>
                    <a:pt x="106" y="106"/>
                  </a:lnTo>
                  <a:lnTo>
                    <a:pt x="96" y="110"/>
                  </a:lnTo>
                  <a:lnTo>
                    <a:pt x="92" y="110"/>
                  </a:lnTo>
                  <a:lnTo>
                    <a:pt x="83" y="110"/>
                  </a:lnTo>
                  <a:lnTo>
                    <a:pt x="78" y="115"/>
                  </a:lnTo>
                  <a:lnTo>
                    <a:pt x="74" y="115"/>
                  </a:lnTo>
                  <a:lnTo>
                    <a:pt x="64" y="115"/>
                  </a:lnTo>
                  <a:lnTo>
                    <a:pt x="60" y="115"/>
                  </a:lnTo>
                  <a:lnTo>
                    <a:pt x="55" y="115"/>
                  </a:lnTo>
                  <a:lnTo>
                    <a:pt x="51" y="115"/>
                  </a:lnTo>
                  <a:lnTo>
                    <a:pt x="41" y="115"/>
                  </a:lnTo>
                  <a:lnTo>
                    <a:pt x="37" y="110"/>
                  </a:lnTo>
                  <a:lnTo>
                    <a:pt x="32" y="110"/>
                  </a:lnTo>
                  <a:lnTo>
                    <a:pt x="28" y="110"/>
                  </a:lnTo>
                  <a:lnTo>
                    <a:pt x="23" y="110"/>
                  </a:lnTo>
                  <a:lnTo>
                    <a:pt x="18" y="106"/>
                  </a:lnTo>
                  <a:lnTo>
                    <a:pt x="18" y="106"/>
                  </a:lnTo>
                  <a:lnTo>
                    <a:pt x="14" y="101"/>
                  </a:lnTo>
                  <a:lnTo>
                    <a:pt x="9" y="101"/>
                  </a:lnTo>
                  <a:lnTo>
                    <a:pt x="9" y="97"/>
                  </a:lnTo>
                  <a:lnTo>
                    <a:pt x="5" y="97"/>
                  </a:lnTo>
                  <a:lnTo>
                    <a:pt x="5" y="92"/>
                  </a:lnTo>
                  <a:lnTo>
                    <a:pt x="5" y="87"/>
                  </a:lnTo>
                  <a:lnTo>
                    <a:pt x="5" y="87"/>
                  </a:lnTo>
                  <a:lnTo>
                    <a:pt x="0" y="83"/>
                  </a:lnTo>
                  <a:lnTo>
                    <a:pt x="0" y="83"/>
                  </a:lnTo>
                  <a:lnTo>
                    <a:pt x="0" y="78"/>
                  </a:lnTo>
                  <a:lnTo>
                    <a:pt x="0" y="74"/>
                  </a:lnTo>
                  <a:lnTo>
                    <a:pt x="5" y="69"/>
                  </a:lnTo>
                  <a:lnTo>
                    <a:pt x="5" y="64"/>
                  </a:lnTo>
                  <a:lnTo>
                    <a:pt x="5" y="64"/>
                  </a:lnTo>
                  <a:lnTo>
                    <a:pt x="9" y="60"/>
                  </a:lnTo>
                  <a:lnTo>
                    <a:pt x="9" y="55"/>
                  </a:lnTo>
                  <a:lnTo>
                    <a:pt x="14" y="51"/>
                  </a:lnTo>
                  <a:lnTo>
                    <a:pt x="18" y="46"/>
                  </a:lnTo>
                  <a:lnTo>
                    <a:pt x="23" y="46"/>
                  </a:lnTo>
                  <a:lnTo>
                    <a:pt x="23" y="42"/>
                  </a:lnTo>
                  <a:lnTo>
                    <a:pt x="28" y="37"/>
                  </a:lnTo>
                  <a:lnTo>
                    <a:pt x="32" y="32"/>
                  </a:lnTo>
                  <a:lnTo>
                    <a:pt x="37" y="32"/>
                  </a:lnTo>
                  <a:lnTo>
                    <a:pt x="46" y="28"/>
                  </a:lnTo>
                  <a:lnTo>
                    <a:pt x="51" y="23"/>
                  </a:lnTo>
                  <a:lnTo>
                    <a:pt x="55" y="23"/>
                  </a:lnTo>
                  <a:lnTo>
                    <a:pt x="60" y="19"/>
                  </a:lnTo>
                  <a:lnTo>
                    <a:pt x="69" y="14"/>
                  </a:lnTo>
                  <a:lnTo>
                    <a:pt x="74" y="14"/>
                  </a:lnTo>
                  <a:lnTo>
                    <a:pt x="78" y="9"/>
                  </a:lnTo>
                  <a:lnTo>
                    <a:pt x="78" y="9"/>
                  </a:lnTo>
                </a:path>
              </a:pathLst>
            </a:custGeom>
            <a:gradFill rotWithShape="0">
              <a:gsLst>
                <a:gs pos="0">
                  <a:srgbClr val="333399">
                    <a:gamma/>
                    <a:tint val="66667"/>
                    <a:invGamma/>
                  </a:srgbClr>
                </a:gs>
                <a:gs pos="100000">
                  <a:srgbClr val="333399"/>
                </a:gs>
              </a:gsLst>
              <a:path path="rect">
                <a:fillToRect l="50000" t="50000" r="50000" b="50000"/>
              </a:path>
            </a:gradFill>
            <a:ln w="7938">
              <a:solidFill>
                <a:srgbClr val="000000"/>
              </a:solidFill>
              <a:prstDash val="solid"/>
              <a:round/>
              <a:headEnd/>
              <a:tailEnd/>
            </a:ln>
          </p:spPr>
          <p:txBody>
            <a:bodyPr/>
            <a:lstStyle/>
            <a:p>
              <a:pPr>
                <a:defRPr/>
              </a:pPr>
              <a:endParaRPr lang="en-GB"/>
            </a:p>
          </p:txBody>
        </p:sp>
      </p:grpSp>
      <p:grpSp>
        <p:nvGrpSpPr>
          <p:cNvPr id="37918" name="Group 143"/>
          <p:cNvGrpSpPr>
            <a:grpSpLocks/>
          </p:cNvGrpSpPr>
          <p:nvPr/>
        </p:nvGrpSpPr>
        <p:grpSpPr bwMode="auto">
          <a:xfrm rot="-229678">
            <a:off x="7788275" y="1225550"/>
            <a:ext cx="63500" cy="176213"/>
            <a:chOff x="5151" y="605"/>
            <a:chExt cx="234" cy="234"/>
          </a:xfrm>
        </p:grpSpPr>
        <p:sp>
          <p:nvSpPr>
            <p:cNvPr id="68752" name="Rectangle 144"/>
            <p:cNvSpPr>
              <a:spLocks noChangeArrowheads="1"/>
            </p:cNvSpPr>
            <p:nvPr/>
          </p:nvSpPr>
          <p:spPr bwMode="auto">
            <a:xfrm>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68753" name="Rectangle 145"/>
            <p:cNvSpPr>
              <a:spLocks noChangeArrowheads="1"/>
            </p:cNvSpPr>
            <p:nvPr/>
          </p:nvSpPr>
          <p:spPr bwMode="auto">
            <a:xfrm rot="-271686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68754" name="Rectangle 146"/>
            <p:cNvSpPr>
              <a:spLocks noChangeArrowheads="1"/>
            </p:cNvSpPr>
            <p:nvPr/>
          </p:nvSpPr>
          <p:spPr bwMode="auto">
            <a:xfrm rot="-98503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grpSp>
      <p:sp>
        <p:nvSpPr>
          <p:cNvPr id="68755" name="Text Box 147"/>
          <p:cNvSpPr txBox="1">
            <a:spLocks noChangeArrowheads="1"/>
          </p:cNvSpPr>
          <p:nvPr/>
        </p:nvSpPr>
        <p:spPr bwMode="auto">
          <a:xfrm>
            <a:off x="6486525" y="2239963"/>
            <a:ext cx="1001713" cy="549275"/>
          </a:xfrm>
          <a:prstGeom prst="rect">
            <a:avLst/>
          </a:prstGeom>
          <a:noFill/>
          <a:ln w="9525">
            <a:noFill/>
            <a:miter lim="800000"/>
            <a:headEnd/>
            <a:tailEnd/>
          </a:ln>
          <a:effectLst/>
        </p:spPr>
        <p:txBody>
          <a:bodyPr wrap="none" lIns="0" tIns="0" rIns="0" bIns="0" anchor="ctr" anchorCtr="1">
            <a:spAutoFit/>
          </a:bodyPr>
          <a:lstStyle/>
          <a:p>
            <a:pPr algn="r">
              <a:defRPr/>
            </a:pPr>
            <a:r>
              <a:rPr lang="en-US" sz="1800" b="1">
                <a:solidFill>
                  <a:srgbClr val="000000"/>
                </a:solidFill>
                <a:latin typeface="Arial Rounded MT Bold" pitchFamily="34" charset="0"/>
              </a:rPr>
              <a:t>dendritic</a:t>
            </a:r>
          </a:p>
          <a:p>
            <a:pPr algn="r">
              <a:defRPr/>
            </a:pPr>
            <a:r>
              <a:rPr lang="en-US" sz="1800" b="1">
                <a:solidFill>
                  <a:srgbClr val="000000"/>
                </a:solidFill>
                <a:latin typeface="Arial Rounded MT Bold" pitchFamily="34" charset="0"/>
              </a:rPr>
              <a:t>cell</a:t>
            </a:r>
            <a:endParaRPr lang="en-US" sz="1800">
              <a:solidFill>
                <a:srgbClr val="000000"/>
              </a:solidFill>
            </a:endParaRPr>
          </a:p>
        </p:txBody>
      </p:sp>
      <p:sp>
        <p:nvSpPr>
          <p:cNvPr id="68756" name="Text Box 148"/>
          <p:cNvSpPr txBox="1">
            <a:spLocks noChangeArrowheads="1"/>
          </p:cNvSpPr>
          <p:nvPr/>
        </p:nvSpPr>
        <p:spPr bwMode="auto">
          <a:xfrm>
            <a:off x="7643813" y="660400"/>
            <a:ext cx="1311275" cy="609600"/>
          </a:xfrm>
          <a:prstGeom prst="rect">
            <a:avLst/>
          </a:prstGeom>
          <a:noFill/>
          <a:ln w="9525">
            <a:noFill/>
            <a:miter lim="800000"/>
            <a:headEnd/>
            <a:tailEnd/>
          </a:ln>
          <a:effectLst/>
        </p:spPr>
        <p:txBody>
          <a:bodyPr wrap="none" lIns="0" tIns="0" rIns="0" bIns="0" anchor="ctr" anchorCtr="1">
            <a:spAutoFit/>
          </a:bodyPr>
          <a:lstStyle/>
          <a:p>
            <a:pPr algn="ctr">
              <a:defRPr/>
            </a:pPr>
            <a:r>
              <a:rPr lang="en-US" sz="2000" b="1">
                <a:solidFill>
                  <a:srgbClr val="000000"/>
                </a:solidFill>
                <a:latin typeface="Arial Rounded MT Bold" pitchFamily="34" charset="0"/>
              </a:rPr>
              <a:t>processed</a:t>
            </a:r>
          </a:p>
          <a:p>
            <a:pPr algn="ctr">
              <a:defRPr/>
            </a:pPr>
            <a:r>
              <a:rPr lang="en-US" sz="2000" b="1">
                <a:solidFill>
                  <a:srgbClr val="000000"/>
                </a:solidFill>
                <a:latin typeface="Arial Rounded MT Bold" pitchFamily="34" charset="0"/>
              </a:rPr>
              <a:t>allergen</a:t>
            </a:r>
            <a:endParaRPr lang="en-US" sz="2000">
              <a:solidFill>
                <a:srgbClr val="000000"/>
              </a:solidFill>
            </a:endParaRPr>
          </a:p>
        </p:txBody>
      </p:sp>
      <p:sp>
        <p:nvSpPr>
          <p:cNvPr id="68757" name="Line 149"/>
          <p:cNvSpPr>
            <a:spLocks noChangeShapeType="1"/>
          </p:cNvSpPr>
          <p:nvPr/>
        </p:nvSpPr>
        <p:spPr bwMode="auto">
          <a:xfrm flipH="1">
            <a:off x="6689725" y="1079500"/>
            <a:ext cx="862013" cy="0"/>
          </a:xfrm>
          <a:prstGeom prst="line">
            <a:avLst/>
          </a:prstGeom>
          <a:noFill/>
          <a:ln w="57150">
            <a:solidFill>
              <a:schemeClr val="bg1"/>
            </a:solidFill>
            <a:round/>
            <a:headEnd/>
            <a:tailEnd type="triangle" w="med" len="med"/>
          </a:ln>
          <a:effectLst/>
        </p:spPr>
        <p:txBody>
          <a:bodyPr wrap="none" anchor="ctr"/>
          <a:lstStyle/>
          <a:p>
            <a:pPr>
              <a:defRPr/>
            </a:pPr>
            <a:endParaRPr lang="en-GB"/>
          </a:p>
        </p:txBody>
      </p:sp>
      <p:grpSp>
        <p:nvGrpSpPr>
          <p:cNvPr id="37922" name="Group 150"/>
          <p:cNvGrpSpPr>
            <a:grpSpLocks/>
          </p:cNvGrpSpPr>
          <p:nvPr/>
        </p:nvGrpSpPr>
        <p:grpSpPr bwMode="auto">
          <a:xfrm rot="-229678">
            <a:off x="8440738" y="3567113"/>
            <a:ext cx="385762" cy="433387"/>
            <a:chOff x="5151" y="605"/>
            <a:chExt cx="234" cy="234"/>
          </a:xfrm>
        </p:grpSpPr>
        <p:sp>
          <p:nvSpPr>
            <p:cNvPr id="68759" name="Rectangle 151"/>
            <p:cNvSpPr>
              <a:spLocks noChangeArrowheads="1"/>
            </p:cNvSpPr>
            <p:nvPr/>
          </p:nvSpPr>
          <p:spPr bwMode="auto">
            <a:xfrm>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68760" name="Rectangle 152"/>
            <p:cNvSpPr>
              <a:spLocks noChangeArrowheads="1"/>
            </p:cNvSpPr>
            <p:nvPr/>
          </p:nvSpPr>
          <p:spPr bwMode="auto">
            <a:xfrm rot="-271686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68761" name="Rectangle 153"/>
            <p:cNvSpPr>
              <a:spLocks noChangeArrowheads="1"/>
            </p:cNvSpPr>
            <p:nvPr/>
          </p:nvSpPr>
          <p:spPr bwMode="auto">
            <a:xfrm rot="-98503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grpSp>
      <p:grpSp>
        <p:nvGrpSpPr>
          <p:cNvPr id="37923" name="Group 154"/>
          <p:cNvGrpSpPr>
            <a:grpSpLocks/>
          </p:cNvGrpSpPr>
          <p:nvPr/>
        </p:nvGrpSpPr>
        <p:grpSpPr bwMode="auto">
          <a:xfrm rot="-229678">
            <a:off x="8012113" y="3808413"/>
            <a:ext cx="385762" cy="433387"/>
            <a:chOff x="5151" y="605"/>
            <a:chExt cx="234" cy="234"/>
          </a:xfrm>
        </p:grpSpPr>
        <p:sp>
          <p:nvSpPr>
            <p:cNvPr id="68763" name="Rectangle 155"/>
            <p:cNvSpPr>
              <a:spLocks noChangeArrowheads="1"/>
            </p:cNvSpPr>
            <p:nvPr/>
          </p:nvSpPr>
          <p:spPr bwMode="auto">
            <a:xfrm>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68764" name="Rectangle 156"/>
            <p:cNvSpPr>
              <a:spLocks noChangeArrowheads="1"/>
            </p:cNvSpPr>
            <p:nvPr/>
          </p:nvSpPr>
          <p:spPr bwMode="auto">
            <a:xfrm rot="-271686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68765" name="Rectangle 157"/>
            <p:cNvSpPr>
              <a:spLocks noChangeArrowheads="1"/>
            </p:cNvSpPr>
            <p:nvPr/>
          </p:nvSpPr>
          <p:spPr bwMode="auto">
            <a:xfrm rot="-98503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grpSp>
      <p:grpSp>
        <p:nvGrpSpPr>
          <p:cNvPr id="37924" name="Group 159"/>
          <p:cNvGrpSpPr>
            <a:grpSpLocks/>
          </p:cNvGrpSpPr>
          <p:nvPr/>
        </p:nvGrpSpPr>
        <p:grpSpPr bwMode="auto">
          <a:xfrm>
            <a:off x="3671888" y="798513"/>
            <a:ext cx="2001837" cy="1444625"/>
            <a:chOff x="2031" y="668"/>
            <a:chExt cx="1261" cy="910"/>
          </a:xfrm>
        </p:grpSpPr>
        <p:grpSp>
          <p:nvGrpSpPr>
            <p:cNvPr id="37926" name="Group 160"/>
            <p:cNvGrpSpPr>
              <a:grpSpLocks/>
            </p:cNvGrpSpPr>
            <p:nvPr/>
          </p:nvGrpSpPr>
          <p:grpSpPr bwMode="auto">
            <a:xfrm>
              <a:off x="2282" y="668"/>
              <a:ext cx="541" cy="524"/>
              <a:chOff x="2532" y="804"/>
              <a:chExt cx="609" cy="524"/>
            </a:xfrm>
          </p:grpSpPr>
          <p:sp>
            <p:nvSpPr>
              <p:cNvPr id="68769" name="Oval 161"/>
              <p:cNvSpPr>
                <a:spLocks noChangeAspect="1" noChangeArrowheads="1"/>
              </p:cNvSpPr>
              <p:nvPr/>
            </p:nvSpPr>
            <p:spPr bwMode="auto">
              <a:xfrm>
                <a:off x="2532" y="804"/>
                <a:ext cx="609" cy="524"/>
              </a:xfrm>
              <a:prstGeom prst="ellipse">
                <a:avLst/>
              </a:prstGeom>
              <a:gradFill rotWithShape="0">
                <a:gsLst>
                  <a:gs pos="0">
                    <a:srgbClr val="9999FF">
                      <a:gamma/>
                      <a:shade val="46275"/>
                      <a:invGamma/>
                    </a:srgbClr>
                  </a:gs>
                  <a:gs pos="100000">
                    <a:srgbClr val="9999FF"/>
                  </a:gs>
                </a:gsLst>
                <a:lin ang="2700000" scaled="1"/>
              </a:gradFill>
              <a:ln w="19050">
                <a:solidFill>
                  <a:srgbClr val="000000"/>
                </a:solidFill>
                <a:round/>
                <a:headEnd/>
                <a:tailEnd/>
              </a:ln>
              <a:effectLst/>
            </p:spPr>
            <p:txBody>
              <a:bodyPr wrap="none" anchor="ctr"/>
              <a:lstStyle/>
              <a:p>
                <a:pPr>
                  <a:defRPr/>
                </a:pPr>
                <a:endParaRPr lang="en-GB"/>
              </a:p>
            </p:txBody>
          </p:sp>
          <p:sp>
            <p:nvSpPr>
              <p:cNvPr id="68770" name="Oval 162"/>
              <p:cNvSpPr>
                <a:spLocks noChangeAspect="1" noChangeArrowheads="1"/>
              </p:cNvSpPr>
              <p:nvPr/>
            </p:nvSpPr>
            <p:spPr bwMode="auto">
              <a:xfrm>
                <a:off x="2562" y="818"/>
                <a:ext cx="538" cy="448"/>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8771" name="Text Box 163"/>
              <p:cNvSpPr txBox="1">
                <a:spLocks noChangeArrowheads="1"/>
              </p:cNvSpPr>
              <p:nvPr/>
            </p:nvSpPr>
            <p:spPr bwMode="auto">
              <a:xfrm>
                <a:off x="2609" y="917"/>
                <a:ext cx="45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Th2</a:t>
                </a:r>
                <a:endParaRPr lang="en-US" sz="2000" b="1">
                  <a:solidFill>
                    <a:srgbClr val="000000"/>
                  </a:solidFill>
                </a:endParaRPr>
              </a:p>
            </p:txBody>
          </p:sp>
        </p:grpSp>
        <p:grpSp>
          <p:nvGrpSpPr>
            <p:cNvPr id="37927" name="Group 164"/>
            <p:cNvGrpSpPr>
              <a:grpSpLocks/>
            </p:cNvGrpSpPr>
            <p:nvPr/>
          </p:nvGrpSpPr>
          <p:grpSpPr bwMode="auto">
            <a:xfrm>
              <a:off x="2031" y="978"/>
              <a:ext cx="541" cy="524"/>
              <a:chOff x="2532" y="804"/>
              <a:chExt cx="609" cy="524"/>
            </a:xfrm>
          </p:grpSpPr>
          <p:sp>
            <p:nvSpPr>
              <p:cNvPr id="68773" name="Oval 165"/>
              <p:cNvSpPr>
                <a:spLocks noChangeAspect="1" noChangeArrowheads="1"/>
              </p:cNvSpPr>
              <p:nvPr/>
            </p:nvSpPr>
            <p:spPr bwMode="auto">
              <a:xfrm>
                <a:off x="2532" y="804"/>
                <a:ext cx="609" cy="524"/>
              </a:xfrm>
              <a:prstGeom prst="ellipse">
                <a:avLst/>
              </a:prstGeom>
              <a:gradFill rotWithShape="0">
                <a:gsLst>
                  <a:gs pos="0">
                    <a:srgbClr val="9999FF">
                      <a:gamma/>
                      <a:shade val="46275"/>
                      <a:invGamma/>
                    </a:srgbClr>
                  </a:gs>
                  <a:gs pos="100000">
                    <a:srgbClr val="9999FF"/>
                  </a:gs>
                </a:gsLst>
                <a:lin ang="2700000" scaled="1"/>
              </a:gradFill>
              <a:ln w="19050">
                <a:solidFill>
                  <a:srgbClr val="000000"/>
                </a:solidFill>
                <a:round/>
                <a:headEnd/>
                <a:tailEnd/>
              </a:ln>
              <a:effectLst/>
            </p:spPr>
            <p:txBody>
              <a:bodyPr wrap="none" anchor="ctr"/>
              <a:lstStyle/>
              <a:p>
                <a:pPr>
                  <a:defRPr/>
                </a:pPr>
                <a:endParaRPr lang="en-GB"/>
              </a:p>
            </p:txBody>
          </p:sp>
          <p:sp>
            <p:nvSpPr>
              <p:cNvPr id="68774" name="Oval 166"/>
              <p:cNvSpPr>
                <a:spLocks noChangeAspect="1" noChangeArrowheads="1"/>
              </p:cNvSpPr>
              <p:nvPr/>
            </p:nvSpPr>
            <p:spPr bwMode="auto">
              <a:xfrm>
                <a:off x="2562" y="818"/>
                <a:ext cx="538" cy="448"/>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8775" name="Text Box 167"/>
              <p:cNvSpPr txBox="1">
                <a:spLocks noChangeArrowheads="1"/>
              </p:cNvSpPr>
              <p:nvPr/>
            </p:nvSpPr>
            <p:spPr bwMode="auto">
              <a:xfrm>
                <a:off x="2609" y="917"/>
                <a:ext cx="45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Th2</a:t>
                </a:r>
                <a:endParaRPr lang="en-US" sz="2000" b="1">
                  <a:solidFill>
                    <a:srgbClr val="000000"/>
                  </a:solidFill>
                </a:endParaRPr>
              </a:p>
            </p:txBody>
          </p:sp>
        </p:grpSp>
        <p:grpSp>
          <p:nvGrpSpPr>
            <p:cNvPr id="37928" name="Group 168"/>
            <p:cNvGrpSpPr>
              <a:grpSpLocks/>
            </p:cNvGrpSpPr>
            <p:nvPr/>
          </p:nvGrpSpPr>
          <p:grpSpPr bwMode="auto">
            <a:xfrm>
              <a:off x="2751" y="893"/>
              <a:ext cx="541" cy="524"/>
              <a:chOff x="2532" y="804"/>
              <a:chExt cx="609" cy="524"/>
            </a:xfrm>
          </p:grpSpPr>
          <p:sp>
            <p:nvSpPr>
              <p:cNvPr id="68777" name="Oval 169"/>
              <p:cNvSpPr>
                <a:spLocks noChangeAspect="1" noChangeArrowheads="1"/>
              </p:cNvSpPr>
              <p:nvPr/>
            </p:nvSpPr>
            <p:spPr bwMode="auto">
              <a:xfrm>
                <a:off x="2532" y="804"/>
                <a:ext cx="609" cy="524"/>
              </a:xfrm>
              <a:prstGeom prst="ellipse">
                <a:avLst/>
              </a:prstGeom>
              <a:gradFill rotWithShape="0">
                <a:gsLst>
                  <a:gs pos="0">
                    <a:srgbClr val="9999FF">
                      <a:gamma/>
                      <a:shade val="46275"/>
                      <a:invGamma/>
                    </a:srgbClr>
                  </a:gs>
                  <a:gs pos="100000">
                    <a:srgbClr val="9999FF"/>
                  </a:gs>
                </a:gsLst>
                <a:lin ang="2700000" scaled="1"/>
              </a:gradFill>
              <a:ln w="19050">
                <a:solidFill>
                  <a:srgbClr val="000000"/>
                </a:solidFill>
                <a:round/>
                <a:headEnd/>
                <a:tailEnd/>
              </a:ln>
              <a:effectLst/>
            </p:spPr>
            <p:txBody>
              <a:bodyPr wrap="none" anchor="ctr"/>
              <a:lstStyle/>
              <a:p>
                <a:pPr>
                  <a:defRPr/>
                </a:pPr>
                <a:endParaRPr lang="en-GB"/>
              </a:p>
            </p:txBody>
          </p:sp>
          <p:sp>
            <p:nvSpPr>
              <p:cNvPr id="68778" name="Oval 170"/>
              <p:cNvSpPr>
                <a:spLocks noChangeAspect="1" noChangeArrowheads="1"/>
              </p:cNvSpPr>
              <p:nvPr/>
            </p:nvSpPr>
            <p:spPr bwMode="auto">
              <a:xfrm>
                <a:off x="2562" y="818"/>
                <a:ext cx="538" cy="448"/>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8779" name="Text Box 171"/>
              <p:cNvSpPr txBox="1">
                <a:spLocks noChangeArrowheads="1"/>
              </p:cNvSpPr>
              <p:nvPr/>
            </p:nvSpPr>
            <p:spPr bwMode="auto">
              <a:xfrm>
                <a:off x="2609" y="917"/>
                <a:ext cx="45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Th2</a:t>
                </a:r>
                <a:endParaRPr lang="en-US" sz="2000" b="1">
                  <a:solidFill>
                    <a:srgbClr val="000000"/>
                  </a:solidFill>
                </a:endParaRPr>
              </a:p>
            </p:txBody>
          </p:sp>
        </p:grpSp>
        <p:grpSp>
          <p:nvGrpSpPr>
            <p:cNvPr id="37929" name="Group 172"/>
            <p:cNvGrpSpPr>
              <a:grpSpLocks/>
            </p:cNvGrpSpPr>
            <p:nvPr/>
          </p:nvGrpSpPr>
          <p:grpSpPr bwMode="auto">
            <a:xfrm>
              <a:off x="2145" y="816"/>
              <a:ext cx="541" cy="524"/>
              <a:chOff x="2532" y="804"/>
              <a:chExt cx="609" cy="524"/>
            </a:xfrm>
          </p:grpSpPr>
          <p:sp>
            <p:nvSpPr>
              <p:cNvPr id="68781" name="Oval 173"/>
              <p:cNvSpPr>
                <a:spLocks noChangeAspect="1" noChangeArrowheads="1"/>
              </p:cNvSpPr>
              <p:nvPr/>
            </p:nvSpPr>
            <p:spPr bwMode="auto">
              <a:xfrm>
                <a:off x="2532" y="804"/>
                <a:ext cx="609" cy="524"/>
              </a:xfrm>
              <a:prstGeom prst="ellipse">
                <a:avLst/>
              </a:prstGeom>
              <a:gradFill rotWithShape="0">
                <a:gsLst>
                  <a:gs pos="0">
                    <a:srgbClr val="9999FF">
                      <a:gamma/>
                      <a:shade val="46275"/>
                      <a:invGamma/>
                    </a:srgbClr>
                  </a:gs>
                  <a:gs pos="100000">
                    <a:srgbClr val="9999FF"/>
                  </a:gs>
                </a:gsLst>
                <a:lin ang="2700000" scaled="1"/>
              </a:gradFill>
              <a:ln w="19050">
                <a:solidFill>
                  <a:srgbClr val="000000"/>
                </a:solidFill>
                <a:round/>
                <a:headEnd/>
                <a:tailEnd/>
              </a:ln>
              <a:effectLst/>
            </p:spPr>
            <p:txBody>
              <a:bodyPr wrap="none" anchor="ctr"/>
              <a:lstStyle/>
              <a:p>
                <a:pPr>
                  <a:defRPr/>
                </a:pPr>
                <a:endParaRPr lang="en-GB"/>
              </a:p>
            </p:txBody>
          </p:sp>
          <p:sp>
            <p:nvSpPr>
              <p:cNvPr id="68782" name="Oval 174"/>
              <p:cNvSpPr>
                <a:spLocks noChangeAspect="1" noChangeArrowheads="1"/>
              </p:cNvSpPr>
              <p:nvPr/>
            </p:nvSpPr>
            <p:spPr bwMode="auto">
              <a:xfrm>
                <a:off x="2562" y="818"/>
                <a:ext cx="538" cy="448"/>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8783" name="Text Box 175"/>
              <p:cNvSpPr txBox="1">
                <a:spLocks noChangeArrowheads="1"/>
              </p:cNvSpPr>
              <p:nvPr/>
            </p:nvSpPr>
            <p:spPr bwMode="auto">
              <a:xfrm>
                <a:off x="2609" y="917"/>
                <a:ext cx="45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Th2</a:t>
                </a:r>
                <a:endParaRPr lang="en-US" sz="2000" b="1">
                  <a:solidFill>
                    <a:srgbClr val="000000"/>
                  </a:solidFill>
                </a:endParaRPr>
              </a:p>
            </p:txBody>
          </p:sp>
        </p:grpSp>
        <p:grpSp>
          <p:nvGrpSpPr>
            <p:cNvPr id="37930" name="Group 176"/>
            <p:cNvGrpSpPr>
              <a:grpSpLocks/>
            </p:cNvGrpSpPr>
            <p:nvPr/>
          </p:nvGrpSpPr>
          <p:grpSpPr bwMode="auto">
            <a:xfrm>
              <a:off x="2408" y="1054"/>
              <a:ext cx="541" cy="524"/>
              <a:chOff x="2532" y="804"/>
              <a:chExt cx="609" cy="524"/>
            </a:xfrm>
          </p:grpSpPr>
          <p:sp>
            <p:nvSpPr>
              <p:cNvPr id="68785" name="Oval 177"/>
              <p:cNvSpPr>
                <a:spLocks noChangeAspect="1" noChangeArrowheads="1"/>
              </p:cNvSpPr>
              <p:nvPr/>
            </p:nvSpPr>
            <p:spPr bwMode="auto">
              <a:xfrm>
                <a:off x="2532" y="804"/>
                <a:ext cx="609" cy="524"/>
              </a:xfrm>
              <a:prstGeom prst="ellipse">
                <a:avLst/>
              </a:prstGeom>
              <a:gradFill rotWithShape="0">
                <a:gsLst>
                  <a:gs pos="0">
                    <a:srgbClr val="9999FF">
                      <a:gamma/>
                      <a:shade val="46275"/>
                      <a:invGamma/>
                    </a:srgbClr>
                  </a:gs>
                  <a:gs pos="100000">
                    <a:srgbClr val="9999FF"/>
                  </a:gs>
                </a:gsLst>
                <a:lin ang="2700000" scaled="1"/>
              </a:gradFill>
              <a:ln w="19050">
                <a:solidFill>
                  <a:srgbClr val="000000"/>
                </a:solidFill>
                <a:round/>
                <a:headEnd/>
                <a:tailEnd/>
              </a:ln>
              <a:effectLst/>
            </p:spPr>
            <p:txBody>
              <a:bodyPr wrap="none" anchor="ctr"/>
              <a:lstStyle/>
              <a:p>
                <a:pPr>
                  <a:defRPr/>
                </a:pPr>
                <a:endParaRPr lang="en-GB"/>
              </a:p>
            </p:txBody>
          </p:sp>
          <p:sp>
            <p:nvSpPr>
              <p:cNvPr id="68786" name="Oval 178"/>
              <p:cNvSpPr>
                <a:spLocks noChangeAspect="1" noChangeArrowheads="1"/>
              </p:cNvSpPr>
              <p:nvPr/>
            </p:nvSpPr>
            <p:spPr bwMode="auto">
              <a:xfrm>
                <a:off x="2562" y="818"/>
                <a:ext cx="538" cy="448"/>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8787" name="Text Box 179"/>
              <p:cNvSpPr txBox="1">
                <a:spLocks noChangeArrowheads="1"/>
              </p:cNvSpPr>
              <p:nvPr/>
            </p:nvSpPr>
            <p:spPr bwMode="auto">
              <a:xfrm>
                <a:off x="2609" y="917"/>
                <a:ext cx="45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Th2</a:t>
                </a:r>
                <a:endParaRPr lang="en-US" sz="2000" b="1">
                  <a:solidFill>
                    <a:srgbClr val="000000"/>
                  </a:solidFill>
                </a:endParaRPr>
              </a:p>
            </p:txBody>
          </p:sp>
        </p:grpSp>
        <p:grpSp>
          <p:nvGrpSpPr>
            <p:cNvPr id="37931" name="Group 180"/>
            <p:cNvGrpSpPr>
              <a:grpSpLocks/>
            </p:cNvGrpSpPr>
            <p:nvPr/>
          </p:nvGrpSpPr>
          <p:grpSpPr bwMode="auto">
            <a:xfrm>
              <a:off x="2536" y="725"/>
              <a:ext cx="541" cy="524"/>
              <a:chOff x="2532" y="804"/>
              <a:chExt cx="609" cy="524"/>
            </a:xfrm>
          </p:grpSpPr>
          <p:sp>
            <p:nvSpPr>
              <p:cNvPr id="68789" name="Oval 181"/>
              <p:cNvSpPr>
                <a:spLocks noChangeAspect="1" noChangeArrowheads="1"/>
              </p:cNvSpPr>
              <p:nvPr/>
            </p:nvSpPr>
            <p:spPr bwMode="auto">
              <a:xfrm>
                <a:off x="2532" y="804"/>
                <a:ext cx="609" cy="524"/>
              </a:xfrm>
              <a:prstGeom prst="ellipse">
                <a:avLst/>
              </a:prstGeom>
              <a:gradFill rotWithShape="0">
                <a:gsLst>
                  <a:gs pos="0">
                    <a:srgbClr val="9999FF">
                      <a:gamma/>
                      <a:shade val="46275"/>
                      <a:invGamma/>
                    </a:srgbClr>
                  </a:gs>
                  <a:gs pos="100000">
                    <a:srgbClr val="9999FF"/>
                  </a:gs>
                </a:gsLst>
                <a:lin ang="2700000" scaled="1"/>
              </a:gradFill>
              <a:ln w="19050">
                <a:solidFill>
                  <a:srgbClr val="000000"/>
                </a:solidFill>
                <a:round/>
                <a:headEnd/>
                <a:tailEnd/>
              </a:ln>
              <a:effectLst/>
            </p:spPr>
            <p:txBody>
              <a:bodyPr wrap="none" anchor="ctr"/>
              <a:lstStyle/>
              <a:p>
                <a:pPr>
                  <a:defRPr/>
                </a:pPr>
                <a:endParaRPr lang="en-GB"/>
              </a:p>
            </p:txBody>
          </p:sp>
          <p:sp>
            <p:nvSpPr>
              <p:cNvPr id="68790" name="Oval 182"/>
              <p:cNvSpPr>
                <a:spLocks noChangeAspect="1" noChangeArrowheads="1"/>
              </p:cNvSpPr>
              <p:nvPr/>
            </p:nvSpPr>
            <p:spPr bwMode="auto">
              <a:xfrm>
                <a:off x="2562" y="818"/>
                <a:ext cx="538" cy="448"/>
              </a:xfrm>
              <a:prstGeom prst="ellipse">
                <a:avLst/>
              </a:prstGeom>
              <a:gradFill rotWithShape="0">
                <a:gsLst>
                  <a:gs pos="0">
                    <a:srgbClr val="6600FF"/>
                  </a:gs>
                  <a:gs pos="100000">
                    <a:srgbClr val="6600FF">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68791" name="Text Box 183"/>
              <p:cNvSpPr txBox="1">
                <a:spLocks noChangeArrowheads="1"/>
              </p:cNvSpPr>
              <p:nvPr/>
            </p:nvSpPr>
            <p:spPr bwMode="auto">
              <a:xfrm>
                <a:off x="2609" y="917"/>
                <a:ext cx="451" cy="250"/>
              </a:xfrm>
              <a:prstGeom prst="rect">
                <a:avLst/>
              </a:prstGeom>
              <a:noFill/>
              <a:ln w="9525">
                <a:noFill/>
                <a:miter lim="800000"/>
                <a:headEnd/>
                <a:tailEnd/>
              </a:ln>
              <a:effectLst/>
            </p:spPr>
            <p:txBody>
              <a:bodyPr wrap="none" anchor="ctr">
                <a:spAutoFit/>
              </a:bodyPr>
              <a:lstStyle/>
              <a:p>
                <a:pPr algn="ctr">
                  <a:defRPr/>
                </a:pPr>
                <a:r>
                  <a:rPr lang="en-US" sz="2000" b="1">
                    <a:solidFill>
                      <a:schemeClr val="hlink"/>
                    </a:solidFill>
                  </a:rPr>
                  <a:t>Th2</a:t>
                </a:r>
                <a:endParaRPr lang="en-US" sz="2000" b="1">
                  <a:solidFill>
                    <a:srgbClr val="000000"/>
                  </a:solidFill>
                </a:endParaRPr>
              </a:p>
            </p:txBody>
          </p:sp>
        </p:grpSp>
      </p:grpSp>
      <p:sp>
        <p:nvSpPr>
          <p:cNvPr id="165" name="Text Box 1162"/>
          <p:cNvSpPr txBox="1">
            <a:spLocks noChangeArrowheads="1"/>
          </p:cNvSpPr>
          <p:nvPr/>
        </p:nvSpPr>
        <p:spPr bwMode="auto">
          <a:xfrm>
            <a:off x="8008938" y="4432300"/>
            <a:ext cx="1012825" cy="304800"/>
          </a:xfrm>
          <a:prstGeom prst="rect">
            <a:avLst/>
          </a:prstGeom>
          <a:noFill/>
          <a:ln w="9525">
            <a:noFill/>
            <a:miter lim="800000"/>
            <a:headEnd/>
            <a:tailEnd/>
          </a:ln>
          <a:effectLst/>
        </p:spPr>
        <p:txBody>
          <a:bodyPr wrap="none" lIns="0" tIns="0" rIns="0" bIns="0" anchor="ctr" anchorCtr="1">
            <a:spAutoFit/>
          </a:bodyPr>
          <a:lstStyle/>
          <a:p>
            <a:pPr algn="r">
              <a:defRPr/>
            </a:pPr>
            <a:r>
              <a:rPr lang="en-US" sz="2000" b="1" dirty="0">
                <a:solidFill>
                  <a:srgbClr val="000000"/>
                </a:solidFill>
                <a:latin typeface="Arial Rounded MT Bold" pitchFamily="34" charset="0"/>
              </a:rPr>
              <a:t>allergen</a:t>
            </a:r>
            <a:endParaRPr lang="en-US" sz="2000" dirty="0">
              <a:solidFill>
                <a:srgbClr val="0000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3654425" y="1792288"/>
            <a:ext cx="5197475" cy="4832350"/>
          </a:xfrm>
          <a:prstGeom prst="rect">
            <a:avLst/>
          </a:prstGeom>
          <a:noFill/>
          <a:ln w="9525">
            <a:noFill/>
            <a:miter lim="800000"/>
            <a:headEnd/>
            <a:tailEnd/>
          </a:ln>
        </p:spPr>
        <p:txBody>
          <a:bodyPr wrap="none">
            <a:spAutoFit/>
          </a:bodyPr>
          <a:lstStyle/>
          <a:p>
            <a:pPr>
              <a:buFontTx/>
              <a:buChar char="•"/>
            </a:pPr>
            <a:r>
              <a:rPr lang="en-US" sz="2200">
                <a:effectLst/>
              </a:rPr>
              <a:t> 2-5% of blood leukocytes</a:t>
            </a:r>
          </a:p>
          <a:p>
            <a:pPr>
              <a:buFontTx/>
              <a:buChar char="•"/>
            </a:pPr>
            <a:endParaRPr lang="en-US" sz="2200">
              <a:effectLst/>
            </a:endParaRPr>
          </a:p>
          <a:p>
            <a:pPr>
              <a:buFontTx/>
              <a:buChar char="•"/>
            </a:pPr>
            <a:r>
              <a:rPr lang="en-US" sz="2200">
                <a:effectLst/>
              </a:rPr>
              <a:t>Present in blood, most reside in tissues</a:t>
            </a:r>
          </a:p>
          <a:p>
            <a:pPr>
              <a:buFontTx/>
              <a:buChar char="•"/>
            </a:pPr>
            <a:endParaRPr lang="en-US" sz="2200">
              <a:effectLst/>
            </a:endParaRPr>
          </a:p>
          <a:p>
            <a:pPr>
              <a:buFontTx/>
              <a:buChar char="•"/>
            </a:pPr>
            <a:r>
              <a:rPr lang="en-US" sz="2200">
                <a:effectLst/>
              </a:rPr>
              <a:t> Recruited during allergic inflammation</a:t>
            </a:r>
          </a:p>
          <a:p>
            <a:pPr>
              <a:buFontTx/>
              <a:buChar char="•"/>
            </a:pPr>
            <a:endParaRPr lang="en-US" sz="2200">
              <a:effectLst/>
            </a:endParaRPr>
          </a:p>
          <a:p>
            <a:pPr>
              <a:buFontTx/>
              <a:buChar char="•"/>
            </a:pPr>
            <a:r>
              <a:rPr lang="en-US" sz="2200">
                <a:effectLst/>
              </a:rPr>
              <a:t> Generated from bone marrow</a:t>
            </a:r>
          </a:p>
          <a:p>
            <a:pPr>
              <a:buFontTx/>
              <a:buChar char="•"/>
            </a:pPr>
            <a:endParaRPr lang="en-US" sz="2200">
              <a:effectLst/>
            </a:endParaRPr>
          </a:p>
          <a:p>
            <a:pPr>
              <a:buFontTx/>
              <a:buChar char="•"/>
            </a:pPr>
            <a:r>
              <a:rPr lang="en-US" sz="2200">
                <a:effectLst/>
              </a:rPr>
              <a:t> Polymorphous nucleus - two lobes</a:t>
            </a:r>
          </a:p>
          <a:p>
            <a:pPr>
              <a:buFontTx/>
              <a:buChar char="•"/>
            </a:pPr>
            <a:endParaRPr lang="en-US" sz="2200">
              <a:effectLst/>
            </a:endParaRPr>
          </a:p>
          <a:p>
            <a:pPr>
              <a:buFontTx/>
              <a:buChar char="•"/>
            </a:pPr>
            <a:r>
              <a:rPr lang="en-US" sz="2200">
                <a:effectLst/>
              </a:rPr>
              <a:t> Contain large granules</a:t>
            </a:r>
          </a:p>
          <a:p>
            <a:pPr lvl="1">
              <a:buFontTx/>
              <a:buChar char="•"/>
            </a:pPr>
            <a:r>
              <a:rPr lang="en-US" sz="2200">
                <a:effectLst/>
              </a:rPr>
              <a:t>toxic proteins</a:t>
            </a:r>
          </a:p>
          <a:p>
            <a:pPr>
              <a:buFontTx/>
              <a:buChar char="•"/>
            </a:pPr>
            <a:endParaRPr lang="en-US" sz="2200">
              <a:effectLst/>
            </a:endParaRPr>
          </a:p>
          <a:p>
            <a:pPr>
              <a:buFontTx/>
              <a:buChar char="•"/>
            </a:pPr>
            <a:r>
              <a:rPr lang="en-US" sz="2200">
                <a:effectLst/>
              </a:rPr>
              <a:t>Lead to tissue damage</a:t>
            </a:r>
          </a:p>
        </p:txBody>
      </p:sp>
      <p:grpSp>
        <p:nvGrpSpPr>
          <p:cNvPr id="38915" name="Group 6"/>
          <p:cNvGrpSpPr>
            <a:grpSpLocks/>
          </p:cNvGrpSpPr>
          <p:nvPr/>
        </p:nvGrpSpPr>
        <p:grpSpPr bwMode="auto">
          <a:xfrm>
            <a:off x="7423150" y="5259388"/>
            <a:ext cx="1220788" cy="1241425"/>
            <a:chOff x="3144" y="1327"/>
            <a:chExt cx="679" cy="614"/>
          </a:xfrm>
        </p:grpSpPr>
        <p:sp>
          <p:nvSpPr>
            <p:cNvPr id="2" name="Oval 7"/>
            <p:cNvSpPr>
              <a:spLocks noChangeAspect="1" noChangeArrowheads="1"/>
            </p:cNvSpPr>
            <p:nvPr/>
          </p:nvSpPr>
          <p:spPr bwMode="auto">
            <a:xfrm>
              <a:off x="3144" y="1327"/>
              <a:ext cx="679" cy="614"/>
            </a:xfrm>
            <a:prstGeom prst="ellipse">
              <a:avLst/>
            </a:prstGeom>
            <a:gradFill rotWithShape="0">
              <a:gsLst>
                <a:gs pos="0">
                  <a:srgbClr val="6699FF"/>
                </a:gs>
                <a:gs pos="100000">
                  <a:srgbClr val="6699FF">
                    <a:gamma/>
                    <a:tint val="63922"/>
                    <a:invGamma/>
                  </a:srgbClr>
                </a:gs>
              </a:gsLst>
              <a:path path="shape">
                <a:fillToRect l="50000" t="50000" r="50000" b="50000"/>
              </a:path>
            </a:gradFill>
            <a:ln w="12700">
              <a:solidFill>
                <a:srgbClr val="000000"/>
              </a:solidFill>
              <a:round/>
              <a:headEnd/>
              <a:tailEnd/>
            </a:ln>
            <a:effectLst/>
          </p:spPr>
          <p:txBody>
            <a:bodyPr wrap="none" anchor="ctr"/>
            <a:lstStyle/>
            <a:p>
              <a:pPr>
                <a:defRPr/>
              </a:pPr>
              <a:endParaRPr lang="en-GB"/>
            </a:p>
          </p:txBody>
        </p:sp>
        <p:grpSp>
          <p:nvGrpSpPr>
            <p:cNvPr id="38921" name="Group 8"/>
            <p:cNvGrpSpPr>
              <a:grpSpLocks noChangeAspect="1"/>
            </p:cNvGrpSpPr>
            <p:nvPr/>
          </p:nvGrpSpPr>
          <p:grpSpPr bwMode="auto">
            <a:xfrm rot="940020">
              <a:off x="3370" y="1456"/>
              <a:ext cx="259" cy="291"/>
              <a:chOff x="2304" y="2016"/>
              <a:chExt cx="384" cy="432"/>
            </a:xfrm>
          </p:grpSpPr>
          <p:sp>
            <p:nvSpPr>
              <p:cNvPr id="3" name="Oval 9"/>
              <p:cNvSpPr>
                <a:spLocks noChangeAspect="1" noChangeArrowheads="1"/>
              </p:cNvSpPr>
              <p:nvPr/>
            </p:nvSpPr>
            <p:spPr bwMode="auto">
              <a:xfrm>
                <a:off x="2300" y="2061"/>
                <a:ext cx="190" cy="386"/>
              </a:xfrm>
              <a:prstGeom prst="ellipse">
                <a:avLst/>
              </a:prstGeom>
              <a:gradFill rotWithShape="0">
                <a:gsLst>
                  <a:gs pos="0">
                    <a:srgbClr val="000099"/>
                  </a:gs>
                  <a:gs pos="100000">
                    <a:srgbClr val="000099">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sp>
            <p:nvSpPr>
              <p:cNvPr id="38922" name="Oval 10"/>
              <p:cNvSpPr>
                <a:spLocks noChangeAspect="1" noChangeArrowheads="1"/>
              </p:cNvSpPr>
              <p:nvPr/>
            </p:nvSpPr>
            <p:spPr bwMode="auto">
              <a:xfrm rot="-2003448">
                <a:off x="2490" y="2010"/>
                <a:ext cx="190" cy="388"/>
              </a:xfrm>
              <a:prstGeom prst="ellipse">
                <a:avLst/>
              </a:prstGeom>
              <a:gradFill rotWithShape="0">
                <a:gsLst>
                  <a:gs pos="0">
                    <a:srgbClr val="000099"/>
                  </a:gs>
                  <a:gs pos="100000">
                    <a:srgbClr val="000099">
                      <a:gamma/>
                      <a:shade val="46275"/>
                      <a:invGamma/>
                    </a:srgbClr>
                  </a:gs>
                </a:gsLst>
                <a:path path="shape">
                  <a:fillToRect l="50000" t="50000" r="50000" b="50000"/>
                </a:path>
              </a:gradFill>
              <a:ln w="9525">
                <a:noFill/>
                <a:round/>
                <a:headEnd/>
                <a:tailEnd/>
              </a:ln>
              <a:effectLst/>
            </p:spPr>
            <p:txBody>
              <a:bodyPr wrap="none" anchor="ctr"/>
              <a:lstStyle/>
              <a:p>
                <a:pPr>
                  <a:defRPr/>
                </a:pPr>
                <a:endParaRPr lang="en-GB"/>
              </a:p>
            </p:txBody>
          </p:sp>
        </p:grpSp>
        <p:sp>
          <p:nvSpPr>
            <p:cNvPr id="38923" name="Oval 11"/>
            <p:cNvSpPr>
              <a:spLocks noChangeAspect="1" noChangeArrowheads="1"/>
            </p:cNvSpPr>
            <p:nvPr/>
          </p:nvSpPr>
          <p:spPr bwMode="auto">
            <a:xfrm>
              <a:off x="3500" y="1650"/>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24" name="Oval 12"/>
            <p:cNvSpPr>
              <a:spLocks noChangeAspect="1" noChangeArrowheads="1"/>
            </p:cNvSpPr>
            <p:nvPr/>
          </p:nvSpPr>
          <p:spPr bwMode="auto">
            <a:xfrm>
              <a:off x="3209" y="1682"/>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25" name="Oval 13"/>
            <p:cNvSpPr>
              <a:spLocks noChangeAspect="1" noChangeArrowheads="1"/>
            </p:cNvSpPr>
            <p:nvPr/>
          </p:nvSpPr>
          <p:spPr bwMode="auto">
            <a:xfrm>
              <a:off x="3338" y="1715"/>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26" name="Oval 14"/>
            <p:cNvSpPr>
              <a:spLocks noChangeAspect="1" noChangeArrowheads="1"/>
            </p:cNvSpPr>
            <p:nvPr/>
          </p:nvSpPr>
          <p:spPr bwMode="auto">
            <a:xfrm>
              <a:off x="3403" y="1682"/>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27" name="Oval 15"/>
            <p:cNvSpPr>
              <a:spLocks noChangeAspect="1" noChangeArrowheads="1"/>
            </p:cNvSpPr>
            <p:nvPr/>
          </p:nvSpPr>
          <p:spPr bwMode="auto">
            <a:xfrm>
              <a:off x="3241" y="1489"/>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28" name="Oval 16"/>
            <p:cNvSpPr>
              <a:spLocks noChangeAspect="1" noChangeArrowheads="1"/>
            </p:cNvSpPr>
            <p:nvPr/>
          </p:nvSpPr>
          <p:spPr bwMode="auto">
            <a:xfrm>
              <a:off x="3661" y="1650"/>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29" name="Oval 17"/>
            <p:cNvSpPr>
              <a:spLocks noChangeAspect="1" noChangeArrowheads="1"/>
            </p:cNvSpPr>
            <p:nvPr/>
          </p:nvSpPr>
          <p:spPr bwMode="auto">
            <a:xfrm>
              <a:off x="3435" y="1359"/>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30" name="Oval 18"/>
            <p:cNvSpPr>
              <a:spLocks noChangeAspect="1" noChangeArrowheads="1"/>
            </p:cNvSpPr>
            <p:nvPr/>
          </p:nvSpPr>
          <p:spPr bwMode="auto">
            <a:xfrm>
              <a:off x="3597" y="1424"/>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31" name="Oval 19"/>
            <p:cNvSpPr>
              <a:spLocks noChangeAspect="1" noChangeArrowheads="1"/>
            </p:cNvSpPr>
            <p:nvPr/>
          </p:nvSpPr>
          <p:spPr bwMode="auto">
            <a:xfrm>
              <a:off x="3500" y="1747"/>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32" name="Oval 20"/>
            <p:cNvSpPr>
              <a:spLocks noChangeAspect="1" noChangeArrowheads="1"/>
            </p:cNvSpPr>
            <p:nvPr/>
          </p:nvSpPr>
          <p:spPr bwMode="auto">
            <a:xfrm>
              <a:off x="3273" y="1424"/>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33" name="Oval 21"/>
            <p:cNvSpPr>
              <a:spLocks noChangeAspect="1" noChangeArrowheads="1"/>
            </p:cNvSpPr>
            <p:nvPr/>
          </p:nvSpPr>
          <p:spPr bwMode="auto">
            <a:xfrm>
              <a:off x="3694" y="1521"/>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34" name="Oval 22"/>
            <p:cNvSpPr>
              <a:spLocks noChangeAspect="1" noChangeArrowheads="1"/>
            </p:cNvSpPr>
            <p:nvPr/>
          </p:nvSpPr>
          <p:spPr bwMode="auto">
            <a:xfrm>
              <a:off x="3209" y="1553"/>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35" name="Oval 23"/>
            <p:cNvSpPr>
              <a:spLocks noChangeAspect="1" noChangeArrowheads="1"/>
            </p:cNvSpPr>
            <p:nvPr/>
          </p:nvSpPr>
          <p:spPr bwMode="auto">
            <a:xfrm>
              <a:off x="3564" y="1586"/>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36" name="Oval 24"/>
            <p:cNvSpPr>
              <a:spLocks noChangeAspect="1" noChangeArrowheads="1"/>
            </p:cNvSpPr>
            <p:nvPr/>
          </p:nvSpPr>
          <p:spPr bwMode="auto">
            <a:xfrm>
              <a:off x="3273" y="1747"/>
              <a:ext cx="65"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37" name="Oval 25"/>
            <p:cNvSpPr>
              <a:spLocks noChangeAspect="1" noChangeArrowheads="1"/>
            </p:cNvSpPr>
            <p:nvPr/>
          </p:nvSpPr>
          <p:spPr bwMode="auto">
            <a:xfrm>
              <a:off x="3391" y="1833"/>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38" name="Oval 26"/>
            <p:cNvSpPr>
              <a:spLocks noChangeAspect="1" noChangeArrowheads="1"/>
            </p:cNvSpPr>
            <p:nvPr/>
          </p:nvSpPr>
          <p:spPr bwMode="auto">
            <a:xfrm>
              <a:off x="3467" y="1844"/>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39" name="Oval 27"/>
            <p:cNvSpPr>
              <a:spLocks noChangeAspect="1" noChangeArrowheads="1"/>
            </p:cNvSpPr>
            <p:nvPr/>
          </p:nvSpPr>
          <p:spPr bwMode="auto">
            <a:xfrm>
              <a:off x="3403" y="1586"/>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40" name="Oval 28"/>
            <p:cNvSpPr>
              <a:spLocks noChangeAspect="1" noChangeArrowheads="1"/>
            </p:cNvSpPr>
            <p:nvPr/>
          </p:nvSpPr>
          <p:spPr bwMode="auto">
            <a:xfrm>
              <a:off x="3467" y="1456"/>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41" name="Oval 29"/>
            <p:cNvSpPr>
              <a:spLocks noChangeAspect="1" noChangeArrowheads="1"/>
            </p:cNvSpPr>
            <p:nvPr/>
          </p:nvSpPr>
          <p:spPr bwMode="auto">
            <a:xfrm>
              <a:off x="3597" y="1521"/>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42" name="Oval 30"/>
            <p:cNvSpPr>
              <a:spLocks noChangeAspect="1" noChangeArrowheads="1"/>
            </p:cNvSpPr>
            <p:nvPr/>
          </p:nvSpPr>
          <p:spPr bwMode="auto">
            <a:xfrm>
              <a:off x="3564" y="1779"/>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43" name="Oval 31"/>
            <p:cNvSpPr>
              <a:spLocks noChangeAspect="1" noChangeArrowheads="1"/>
            </p:cNvSpPr>
            <p:nvPr/>
          </p:nvSpPr>
          <p:spPr bwMode="auto">
            <a:xfrm>
              <a:off x="3370" y="1456"/>
              <a:ext cx="65"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44" name="Oval 32"/>
            <p:cNvSpPr>
              <a:spLocks noChangeAspect="1" noChangeArrowheads="1"/>
            </p:cNvSpPr>
            <p:nvPr/>
          </p:nvSpPr>
          <p:spPr bwMode="auto">
            <a:xfrm>
              <a:off x="3726" y="1618"/>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45" name="Oval 33"/>
            <p:cNvSpPr>
              <a:spLocks noChangeAspect="1" noChangeArrowheads="1"/>
            </p:cNvSpPr>
            <p:nvPr/>
          </p:nvSpPr>
          <p:spPr bwMode="auto">
            <a:xfrm>
              <a:off x="3273" y="1618"/>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46" name="Oval 34"/>
            <p:cNvSpPr>
              <a:spLocks noChangeAspect="1" noChangeArrowheads="1"/>
            </p:cNvSpPr>
            <p:nvPr/>
          </p:nvSpPr>
          <p:spPr bwMode="auto">
            <a:xfrm>
              <a:off x="3532" y="1392"/>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47" name="Oval 35"/>
            <p:cNvSpPr>
              <a:spLocks noChangeAspect="1" noChangeArrowheads="1"/>
            </p:cNvSpPr>
            <p:nvPr/>
          </p:nvSpPr>
          <p:spPr bwMode="auto">
            <a:xfrm>
              <a:off x="3338" y="1359"/>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48" name="Oval 36"/>
            <p:cNvSpPr>
              <a:spLocks noChangeAspect="1" noChangeArrowheads="1"/>
            </p:cNvSpPr>
            <p:nvPr/>
          </p:nvSpPr>
          <p:spPr bwMode="auto">
            <a:xfrm>
              <a:off x="3661" y="1586"/>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49" name="Oval 37"/>
            <p:cNvSpPr>
              <a:spLocks noChangeAspect="1" noChangeArrowheads="1"/>
            </p:cNvSpPr>
            <p:nvPr/>
          </p:nvSpPr>
          <p:spPr bwMode="auto">
            <a:xfrm>
              <a:off x="3176" y="1618"/>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50" name="Oval 38"/>
            <p:cNvSpPr>
              <a:spLocks noChangeAspect="1" noChangeArrowheads="1"/>
            </p:cNvSpPr>
            <p:nvPr/>
          </p:nvSpPr>
          <p:spPr bwMode="auto">
            <a:xfrm>
              <a:off x="3629" y="1812"/>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51" name="Oval 39"/>
            <p:cNvSpPr>
              <a:spLocks noChangeAspect="1" noChangeArrowheads="1"/>
            </p:cNvSpPr>
            <p:nvPr/>
          </p:nvSpPr>
          <p:spPr bwMode="auto">
            <a:xfrm>
              <a:off x="3423" y="1755"/>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52" name="Oval 40"/>
            <p:cNvSpPr>
              <a:spLocks noChangeAspect="1" noChangeArrowheads="1"/>
            </p:cNvSpPr>
            <p:nvPr/>
          </p:nvSpPr>
          <p:spPr bwMode="auto">
            <a:xfrm>
              <a:off x="3631" y="1734"/>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53" name="Oval 41"/>
            <p:cNvSpPr>
              <a:spLocks noChangeAspect="1" noChangeArrowheads="1"/>
            </p:cNvSpPr>
            <p:nvPr/>
          </p:nvSpPr>
          <p:spPr bwMode="auto">
            <a:xfrm>
              <a:off x="3716" y="1721"/>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54" name="Oval 42"/>
            <p:cNvSpPr>
              <a:spLocks noChangeAspect="1" noChangeArrowheads="1"/>
            </p:cNvSpPr>
            <p:nvPr/>
          </p:nvSpPr>
          <p:spPr bwMode="auto">
            <a:xfrm>
              <a:off x="3548" y="1833"/>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55" name="Oval 43"/>
            <p:cNvSpPr>
              <a:spLocks noChangeAspect="1" noChangeArrowheads="1"/>
            </p:cNvSpPr>
            <p:nvPr/>
          </p:nvSpPr>
          <p:spPr bwMode="auto">
            <a:xfrm>
              <a:off x="3327" y="1817"/>
              <a:ext cx="65"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56" name="Oval 44"/>
            <p:cNvSpPr>
              <a:spLocks noChangeAspect="1" noChangeArrowheads="1"/>
            </p:cNvSpPr>
            <p:nvPr/>
          </p:nvSpPr>
          <p:spPr bwMode="auto">
            <a:xfrm>
              <a:off x="3306" y="1553"/>
              <a:ext cx="64"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57" name="Oval 45"/>
            <p:cNvSpPr>
              <a:spLocks noChangeAspect="1" noChangeArrowheads="1"/>
            </p:cNvSpPr>
            <p:nvPr/>
          </p:nvSpPr>
          <p:spPr bwMode="auto">
            <a:xfrm>
              <a:off x="3212" y="1452"/>
              <a:ext cx="65"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58" name="Oval 46"/>
            <p:cNvSpPr>
              <a:spLocks noChangeAspect="1" noChangeArrowheads="1"/>
            </p:cNvSpPr>
            <p:nvPr/>
          </p:nvSpPr>
          <p:spPr bwMode="auto">
            <a:xfrm>
              <a:off x="3403" y="1424"/>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59" name="Oval 47"/>
            <p:cNvSpPr>
              <a:spLocks noChangeAspect="1" noChangeArrowheads="1"/>
            </p:cNvSpPr>
            <p:nvPr/>
          </p:nvSpPr>
          <p:spPr bwMode="auto">
            <a:xfrm>
              <a:off x="3681" y="1451"/>
              <a:ext cx="65"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60" name="Oval 48"/>
            <p:cNvSpPr>
              <a:spLocks noChangeAspect="1" noChangeArrowheads="1"/>
            </p:cNvSpPr>
            <p:nvPr/>
          </p:nvSpPr>
          <p:spPr bwMode="auto">
            <a:xfrm>
              <a:off x="3505" y="1340"/>
              <a:ext cx="64" cy="64"/>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sp>
          <p:nvSpPr>
            <p:cNvPr id="38961" name="Oval 49"/>
            <p:cNvSpPr>
              <a:spLocks noChangeAspect="1" noChangeArrowheads="1"/>
            </p:cNvSpPr>
            <p:nvPr/>
          </p:nvSpPr>
          <p:spPr bwMode="auto">
            <a:xfrm>
              <a:off x="3220" y="1750"/>
              <a:ext cx="65" cy="65"/>
            </a:xfrm>
            <a:prstGeom prst="ellipse">
              <a:avLst/>
            </a:prstGeom>
            <a:gradFill rotWithShape="0">
              <a:gsLst>
                <a:gs pos="0">
                  <a:srgbClr val="FF0000"/>
                </a:gs>
                <a:gs pos="50000">
                  <a:srgbClr val="FF0000">
                    <a:gamma/>
                    <a:shade val="76471"/>
                    <a:invGamma/>
                  </a:srgbClr>
                </a:gs>
                <a:gs pos="100000">
                  <a:srgbClr val="FF0000"/>
                </a:gs>
              </a:gsLst>
              <a:lin ang="5400000" scaled="1"/>
            </a:gradFill>
            <a:ln w="3175">
              <a:solidFill>
                <a:schemeClr val="bg1"/>
              </a:solidFill>
              <a:round/>
              <a:headEnd/>
              <a:tailEnd/>
            </a:ln>
            <a:effectLst/>
          </p:spPr>
          <p:txBody>
            <a:bodyPr wrap="none" anchor="ctr"/>
            <a:lstStyle/>
            <a:p>
              <a:pPr>
                <a:defRPr/>
              </a:pPr>
              <a:endParaRPr lang="en-GB"/>
            </a:p>
          </p:txBody>
        </p:sp>
      </p:grpSp>
      <p:grpSp>
        <p:nvGrpSpPr>
          <p:cNvPr id="38916" name="Group 52"/>
          <p:cNvGrpSpPr>
            <a:grpSpLocks/>
          </p:cNvGrpSpPr>
          <p:nvPr/>
        </p:nvGrpSpPr>
        <p:grpSpPr bwMode="auto">
          <a:xfrm>
            <a:off x="0" y="1857375"/>
            <a:ext cx="3055938" cy="5000625"/>
            <a:chOff x="0" y="1876"/>
            <a:chExt cx="1261" cy="2444"/>
          </a:xfrm>
        </p:grpSpPr>
        <p:pic>
          <p:nvPicPr>
            <p:cNvPr id="38918" name="Picture 50" descr="eosinphils in asthma"/>
            <p:cNvPicPr>
              <a:picLocks noChangeAspect="1" noChangeArrowheads="1"/>
            </p:cNvPicPr>
            <p:nvPr/>
          </p:nvPicPr>
          <p:blipFill>
            <a:blip r:embed="rId3" cstate="print"/>
            <a:srcRect/>
            <a:stretch>
              <a:fillRect/>
            </a:stretch>
          </p:blipFill>
          <p:spPr bwMode="auto">
            <a:xfrm>
              <a:off x="0" y="1876"/>
              <a:ext cx="1260" cy="2444"/>
            </a:xfrm>
            <a:prstGeom prst="rect">
              <a:avLst/>
            </a:prstGeom>
            <a:noFill/>
            <a:ln w="9525">
              <a:noFill/>
              <a:miter lim="800000"/>
              <a:headEnd/>
              <a:tailEnd/>
            </a:ln>
          </p:spPr>
        </p:pic>
        <p:graphicFrame>
          <p:nvGraphicFramePr>
            <p:cNvPr id="38919" name="Object 2"/>
            <p:cNvGraphicFramePr>
              <a:graphicFrameLocks noChangeAspect="1"/>
            </p:cNvGraphicFramePr>
            <p:nvPr/>
          </p:nvGraphicFramePr>
          <p:xfrm>
            <a:off x="0" y="2966"/>
            <a:ext cx="1261" cy="1354"/>
          </p:xfrm>
          <a:graphic>
            <a:graphicData uri="http://schemas.openxmlformats.org/presentationml/2006/ole">
              <p:oleObj spid="_x0000_s38919" name="Photo Editor Photo" r:id="rId4" imgW="2076740" imgH="2076740" progId="MSPhotoEd.3">
                <p:embed/>
              </p:oleObj>
            </a:graphicData>
          </a:graphic>
        </p:graphicFrame>
      </p:grpSp>
      <p:sp>
        <p:nvSpPr>
          <p:cNvPr id="51" name="Rectangle 1026"/>
          <p:cNvSpPr txBox="1">
            <a:spLocks noChangeArrowheads="1"/>
          </p:cNvSpPr>
          <p:nvPr/>
        </p:nvSpPr>
        <p:spPr>
          <a:xfrm>
            <a:off x="1585913" y="342900"/>
            <a:ext cx="5557837" cy="1143000"/>
          </a:xfrm>
          <a:prstGeom prst="rect">
            <a:avLst/>
          </a:prstGeom>
        </p:spPr>
        <p:txBody>
          <a:bodyPr/>
          <a:lstStyle/>
          <a:p>
            <a:pPr>
              <a:defRPr/>
            </a:pPr>
            <a:r>
              <a:rPr lang="en-GB" sz="4400" kern="0" dirty="0">
                <a:solidFill>
                  <a:schemeClr val="tx2"/>
                </a:solidFill>
                <a:effectLst/>
                <a:latin typeface="+mj-lt"/>
                <a:ea typeface="+mj-ea"/>
                <a:cs typeface="+mj-cs"/>
              </a:rPr>
              <a:t>Eosinophils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027"/>
          <p:cNvSpPr txBox="1">
            <a:spLocks noChangeArrowheads="1"/>
          </p:cNvSpPr>
          <p:nvPr/>
        </p:nvSpPr>
        <p:spPr bwMode="auto">
          <a:xfrm>
            <a:off x="4271963" y="2008188"/>
            <a:ext cx="4262437" cy="4862512"/>
          </a:xfrm>
          <a:prstGeom prst="rect">
            <a:avLst/>
          </a:prstGeom>
          <a:noFill/>
          <a:ln w="9525">
            <a:noFill/>
            <a:miter lim="800000"/>
            <a:headEnd/>
            <a:tailEnd/>
          </a:ln>
        </p:spPr>
        <p:txBody>
          <a:bodyPr wrap="none">
            <a:spAutoFit/>
          </a:bodyPr>
          <a:lstStyle/>
          <a:p>
            <a:pPr>
              <a:buFontTx/>
              <a:buChar char="•"/>
            </a:pPr>
            <a:r>
              <a:rPr lang="en-US" sz="2200">
                <a:effectLst/>
              </a:rPr>
              <a:t> Tissue resident cells</a:t>
            </a:r>
          </a:p>
          <a:p>
            <a:pPr>
              <a:buFontTx/>
              <a:buChar char="•"/>
            </a:pPr>
            <a:endParaRPr lang="en-US" sz="2200">
              <a:effectLst/>
            </a:endParaRPr>
          </a:p>
          <a:p>
            <a:pPr>
              <a:buFontTx/>
              <a:buChar char="•"/>
            </a:pPr>
            <a:r>
              <a:rPr lang="en-US" sz="2200">
                <a:effectLst/>
              </a:rPr>
              <a:t> IgE receptors on cell surface</a:t>
            </a:r>
          </a:p>
          <a:p>
            <a:pPr>
              <a:buFontTx/>
              <a:buChar char="•"/>
            </a:pPr>
            <a:endParaRPr lang="en-US" sz="2200">
              <a:effectLst/>
            </a:endParaRPr>
          </a:p>
          <a:p>
            <a:pPr>
              <a:buFontTx/>
              <a:buChar char="•"/>
            </a:pPr>
            <a:r>
              <a:rPr lang="en-US">
                <a:effectLst/>
              </a:rPr>
              <a:t> Crosslinking of IgEs leads to</a:t>
            </a:r>
          </a:p>
          <a:p>
            <a:pPr lvl="1">
              <a:buFontTx/>
              <a:buChar char="•"/>
            </a:pPr>
            <a:r>
              <a:rPr lang="en-US" sz="2200">
                <a:effectLst/>
              </a:rPr>
              <a:t>Mediator release</a:t>
            </a:r>
          </a:p>
          <a:p>
            <a:pPr lvl="2">
              <a:buFontTx/>
              <a:buChar char="•"/>
            </a:pPr>
            <a:r>
              <a:rPr lang="en-US" sz="2200">
                <a:effectLst/>
              </a:rPr>
              <a:t>pre formed</a:t>
            </a:r>
          </a:p>
          <a:p>
            <a:pPr lvl="3">
              <a:buFontTx/>
              <a:buChar char="•"/>
            </a:pPr>
            <a:r>
              <a:rPr lang="en-US" sz="2200">
                <a:effectLst/>
              </a:rPr>
              <a:t>histamine</a:t>
            </a:r>
          </a:p>
          <a:p>
            <a:pPr lvl="3">
              <a:buFontTx/>
              <a:buChar char="•"/>
            </a:pPr>
            <a:r>
              <a:rPr lang="en-US" sz="2200">
                <a:effectLst/>
              </a:rPr>
              <a:t>cytokines</a:t>
            </a:r>
          </a:p>
          <a:p>
            <a:pPr lvl="3">
              <a:buFontTx/>
              <a:buChar char="•"/>
            </a:pPr>
            <a:r>
              <a:rPr lang="en-US" sz="2200">
                <a:effectLst/>
              </a:rPr>
              <a:t>toxic proteins</a:t>
            </a:r>
          </a:p>
          <a:p>
            <a:pPr lvl="2">
              <a:buFontTx/>
              <a:buChar char="•"/>
            </a:pPr>
            <a:r>
              <a:rPr lang="en-US" sz="2200">
                <a:effectLst/>
              </a:rPr>
              <a:t>newly synthesized</a:t>
            </a:r>
          </a:p>
          <a:p>
            <a:pPr lvl="3">
              <a:buFontTx/>
              <a:buChar char="•"/>
            </a:pPr>
            <a:r>
              <a:rPr lang="en-US" sz="2200">
                <a:effectLst/>
              </a:rPr>
              <a:t>leukotrienes</a:t>
            </a:r>
          </a:p>
          <a:p>
            <a:pPr lvl="3">
              <a:buFontTx/>
              <a:buChar char="•"/>
            </a:pPr>
            <a:r>
              <a:rPr lang="en-US" sz="2200">
                <a:effectLst/>
              </a:rPr>
              <a:t>prostaglandins</a:t>
            </a:r>
          </a:p>
          <a:p>
            <a:pPr lvl="1">
              <a:buFontTx/>
              <a:buChar char="•"/>
            </a:pPr>
            <a:endParaRPr lang="en-US" sz="2200">
              <a:effectLst/>
            </a:endParaRPr>
          </a:p>
        </p:txBody>
      </p:sp>
      <p:grpSp>
        <p:nvGrpSpPr>
          <p:cNvPr id="39939" name="Group 1074"/>
          <p:cNvGrpSpPr>
            <a:grpSpLocks noChangeAspect="1"/>
          </p:cNvGrpSpPr>
          <p:nvPr/>
        </p:nvGrpSpPr>
        <p:grpSpPr bwMode="auto">
          <a:xfrm>
            <a:off x="357188" y="2605088"/>
            <a:ext cx="2584450" cy="1671637"/>
            <a:chOff x="2457" y="3170"/>
            <a:chExt cx="1133" cy="733"/>
          </a:xfrm>
        </p:grpSpPr>
        <p:sp>
          <p:nvSpPr>
            <p:cNvPr id="105523" name="Oval 1075"/>
            <p:cNvSpPr>
              <a:spLocks noChangeAspect="1" noChangeArrowheads="1"/>
            </p:cNvSpPr>
            <p:nvPr/>
          </p:nvSpPr>
          <p:spPr bwMode="auto">
            <a:xfrm>
              <a:off x="2457" y="3170"/>
              <a:ext cx="1133" cy="733"/>
            </a:xfrm>
            <a:prstGeom prst="ellipse">
              <a:avLst/>
            </a:prstGeom>
            <a:gradFill rotWithShape="0">
              <a:gsLst>
                <a:gs pos="0">
                  <a:srgbClr val="6699FF"/>
                </a:gs>
                <a:gs pos="100000">
                  <a:srgbClr val="6699FF">
                    <a:gamma/>
                    <a:tint val="73725"/>
                    <a:invGamma/>
                  </a:srgbClr>
                </a:gs>
              </a:gsLst>
              <a:path path="shape">
                <a:fillToRect l="50000" t="50000" r="50000" b="50000"/>
              </a:path>
            </a:gradFill>
            <a:ln w="28575">
              <a:solidFill>
                <a:srgbClr val="000000"/>
              </a:solidFill>
              <a:round/>
              <a:headEnd/>
              <a:tailEnd/>
            </a:ln>
            <a:effectLst/>
          </p:spPr>
          <p:txBody>
            <a:bodyPr wrap="none" anchor="ctr"/>
            <a:lstStyle/>
            <a:p>
              <a:pPr>
                <a:defRPr/>
              </a:pPr>
              <a:endParaRPr lang="en-GB"/>
            </a:p>
          </p:txBody>
        </p:sp>
        <p:sp>
          <p:nvSpPr>
            <p:cNvPr id="105524" name="Oval 1076"/>
            <p:cNvSpPr>
              <a:spLocks noChangeAspect="1" noChangeArrowheads="1"/>
            </p:cNvSpPr>
            <p:nvPr/>
          </p:nvSpPr>
          <p:spPr bwMode="auto">
            <a:xfrm>
              <a:off x="3239" y="3241"/>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25" name="Oval 1077"/>
            <p:cNvSpPr>
              <a:spLocks noChangeAspect="1" noChangeArrowheads="1"/>
            </p:cNvSpPr>
            <p:nvPr/>
          </p:nvSpPr>
          <p:spPr bwMode="auto">
            <a:xfrm>
              <a:off x="3368" y="3330"/>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26" name="Oval 1078"/>
            <p:cNvSpPr>
              <a:spLocks noChangeAspect="1" noChangeArrowheads="1"/>
            </p:cNvSpPr>
            <p:nvPr/>
          </p:nvSpPr>
          <p:spPr bwMode="auto">
            <a:xfrm>
              <a:off x="2497" y="3374"/>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27" name="Oval 1079"/>
            <p:cNvSpPr>
              <a:spLocks noChangeAspect="1" noChangeArrowheads="1"/>
            </p:cNvSpPr>
            <p:nvPr/>
          </p:nvSpPr>
          <p:spPr bwMode="auto">
            <a:xfrm>
              <a:off x="3244" y="3406"/>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28" name="Oval 1080"/>
            <p:cNvSpPr>
              <a:spLocks noChangeAspect="1" noChangeArrowheads="1"/>
            </p:cNvSpPr>
            <p:nvPr/>
          </p:nvSpPr>
          <p:spPr bwMode="auto">
            <a:xfrm>
              <a:off x="3313" y="3613"/>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29" name="Oval 1081"/>
            <p:cNvSpPr>
              <a:spLocks noChangeAspect="1" noChangeArrowheads="1"/>
            </p:cNvSpPr>
            <p:nvPr/>
          </p:nvSpPr>
          <p:spPr bwMode="auto">
            <a:xfrm>
              <a:off x="3418" y="3487"/>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30" name="Oval 1082"/>
            <p:cNvSpPr>
              <a:spLocks noChangeAspect="1" noChangeArrowheads="1"/>
            </p:cNvSpPr>
            <p:nvPr/>
          </p:nvSpPr>
          <p:spPr bwMode="auto">
            <a:xfrm>
              <a:off x="3091" y="3197"/>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31" name="Oval 1083"/>
            <p:cNvSpPr>
              <a:spLocks noChangeAspect="1" noChangeArrowheads="1"/>
            </p:cNvSpPr>
            <p:nvPr/>
          </p:nvSpPr>
          <p:spPr bwMode="auto">
            <a:xfrm>
              <a:off x="3167" y="3680"/>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32" name="Oval 1084"/>
            <p:cNvSpPr>
              <a:spLocks noChangeAspect="1" noChangeArrowheads="1"/>
            </p:cNvSpPr>
            <p:nvPr/>
          </p:nvSpPr>
          <p:spPr bwMode="auto">
            <a:xfrm>
              <a:off x="2651" y="3385"/>
              <a:ext cx="483" cy="327"/>
            </a:xfrm>
            <a:prstGeom prst="ellipse">
              <a:avLst/>
            </a:prstGeom>
            <a:gradFill rotWithShape="0">
              <a:gsLst>
                <a:gs pos="0">
                  <a:srgbClr val="000099"/>
                </a:gs>
                <a:gs pos="100000">
                  <a:srgbClr val="000099">
                    <a:gamma/>
                    <a:shade val="76471"/>
                    <a:invGamma/>
                  </a:srgbClr>
                </a:gs>
              </a:gsLst>
              <a:path path="shape">
                <a:fillToRect l="50000" t="50000" r="50000" b="50000"/>
              </a:path>
            </a:gradFill>
            <a:ln w="9525">
              <a:solidFill>
                <a:srgbClr val="000000"/>
              </a:solidFill>
              <a:round/>
              <a:headEnd/>
              <a:tailEnd/>
            </a:ln>
            <a:effectLst/>
          </p:spPr>
          <p:txBody>
            <a:bodyPr wrap="none" anchor="ctr"/>
            <a:lstStyle/>
            <a:p>
              <a:pPr>
                <a:defRPr/>
              </a:pPr>
              <a:endParaRPr lang="en-GB"/>
            </a:p>
          </p:txBody>
        </p:sp>
        <p:sp>
          <p:nvSpPr>
            <p:cNvPr id="105533" name="Oval 1085"/>
            <p:cNvSpPr>
              <a:spLocks noChangeAspect="1" noChangeArrowheads="1"/>
            </p:cNvSpPr>
            <p:nvPr/>
          </p:nvSpPr>
          <p:spPr bwMode="auto">
            <a:xfrm>
              <a:off x="3134" y="3504"/>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34" name="Oval 1086"/>
            <p:cNvSpPr>
              <a:spLocks noChangeAspect="1" noChangeArrowheads="1"/>
            </p:cNvSpPr>
            <p:nvPr/>
          </p:nvSpPr>
          <p:spPr bwMode="auto">
            <a:xfrm>
              <a:off x="2947" y="3182"/>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35" name="Oval 1087"/>
            <p:cNvSpPr>
              <a:spLocks noChangeAspect="1" noChangeArrowheads="1"/>
            </p:cNvSpPr>
            <p:nvPr/>
          </p:nvSpPr>
          <p:spPr bwMode="auto">
            <a:xfrm>
              <a:off x="2616" y="3262"/>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36" name="Oval 1088"/>
            <p:cNvSpPr>
              <a:spLocks noChangeAspect="1" noChangeArrowheads="1"/>
            </p:cNvSpPr>
            <p:nvPr/>
          </p:nvSpPr>
          <p:spPr bwMode="auto">
            <a:xfrm>
              <a:off x="2769" y="3202"/>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37" name="Oval 1089"/>
            <p:cNvSpPr>
              <a:spLocks noChangeAspect="1" noChangeArrowheads="1"/>
            </p:cNvSpPr>
            <p:nvPr/>
          </p:nvSpPr>
          <p:spPr bwMode="auto">
            <a:xfrm>
              <a:off x="2986" y="3710"/>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38" name="Oval 1090"/>
            <p:cNvSpPr>
              <a:spLocks noChangeAspect="1" noChangeArrowheads="1"/>
            </p:cNvSpPr>
            <p:nvPr/>
          </p:nvSpPr>
          <p:spPr bwMode="auto">
            <a:xfrm>
              <a:off x="2823" y="3703"/>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39" name="Oval 1091"/>
            <p:cNvSpPr>
              <a:spLocks noChangeAspect="1" noChangeArrowheads="1"/>
            </p:cNvSpPr>
            <p:nvPr/>
          </p:nvSpPr>
          <p:spPr bwMode="auto">
            <a:xfrm>
              <a:off x="2660" y="3654"/>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sp>
          <p:nvSpPr>
            <p:cNvPr id="105540" name="Oval 1092"/>
            <p:cNvSpPr>
              <a:spLocks noChangeAspect="1" noChangeArrowheads="1"/>
            </p:cNvSpPr>
            <p:nvPr/>
          </p:nvSpPr>
          <p:spPr bwMode="auto">
            <a:xfrm>
              <a:off x="2513" y="3550"/>
              <a:ext cx="150" cy="174"/>
            </a:xfrm>
            <a:prstGeom prst="ellipse">
              <a:avLst/>
            </a:prstGeom>
            <a:gradFill rotWithShape="0">
              <a:gsLst>
                <a:gs pos="0">
                  <a:srgbClr val="5214B6">
                    <a:gamma/>
                    <a:tint val="73725"/>
                    <a:invGamma/>
                  </a:srgbClr>
                </a:gs>
                <a:gs pos="100000">
                  <a:srgbClr val="5214B6"/>
                </a:gs>
              </a:gsLst>
              <a:path path="shape">
                <a:fillToRect l="50000" t="50000" r="50000" b="50000"/>
              </a:path>
            </a:gradFill>
            <a:ln w="3175">
              <a:solidFill>
                <a:schemeClr val="bg1"/>
              </a:solidFill>
              <a:round/>
              <a:headEnd/>
              <a:tailEnd/>
            </a:ln>
            <a:effectLst/>
          </p:spPr>
          <p:txBody>
            <a:bodyPr wrap="none" anchor="ctr"/>
            <a:lstStyle/>
            <a:p>
              <a:pPr>
                <a:defRPr/>
              </a:pPr>
              <a:endParaRPr lang="en-GB"/>
            </a:p>
          </p:txBody>
        </p:sp>
      </p:grpSp>
      <p:grpSp>
        <p:nvGrpSpPr>
          <p:cNvPr id="39940" name="Group 1093"/>
          <p:cNvGrpSpPr>
            <a:grpSpLocks/>
          </p:cNvGrpSpPr>
          <p:nvPr/>
        </p:nvGrpSpPr>
        <p:grpSpPr bwMode="auto">
          <a:xfrm rot="1332043">
            <a:off x="2192338" y="2360613"/>
            <a:ext cx="217487" cy="371475"/>
            <a:chOff x="1767" y="645"/>
            <a:chExt cx="154" cy="234"/>
          </a:xfrm>
        </p:grpSpPr>
        <p:grpSp>
          <p:nvGrpSpPr>
            <p:cNvPr id="39954" name="Group 1094"/>
            <p:cNvGrpSpPr>
              <a:grpSpLocks/>
            </p:cNvGrpSpPr>
            <p:nvPr/>
          </p:nvGrpSpPr>
          <p:grpSpPr bwMode="auto">
            <a:xfrm>
              <a:off x="1767" y="645"/>
              <a:ext cx="73" cy="234"/>
              <a:chOff x="1767" y="645"/>
              <a:chExt cx="73" cy="234"/>
            </a:xfrm>
          </p:grpSpPr>
          <p:sp>
            <p:nvSpPr>
              <p:cNvPr id="105543" name="Freeform 1095"/>
              <p:cNvSpPr>
                <a:spLocks/>
              </p:cNvSpPr>
              <p:nvPr/>
            </p:nvSpPr>
            <p:spPr bwMode="auto">
              <a:xfrm>
                <a:off x="1758" y="642"/>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105544" name="Line 1096"/>
              <p:cNvSpPr>
                <a:spLocks noChangeShapeType="1"/>
              </p:cNvSpPr>
              <p:nvPr/>
            </p:nvSpPr>
            <p:spPr bwMode="auto">
              <a:xfrm>
                <a:off x="1787" y="642"/>
                <a:ext cx="45" cy="64"/>
              </a:xfrm>
              <a:prstGeom prst="line">
                <a:avLst/>
              </a:prstGeom>
              <a:noFill/>
              <a:ln w="30163">
                <a:solidFill>
                  <a:srgbClr val="000000"/>
                </a:solidFill>
                <a:round/>
                <a:headEnd/>
                <a:tailEnd/>
              </a:ln>
            </p:spPr>
            <p:txBody>
              <a:bodyPr/>
              <a:lstStyle/>
              <a:p>
                <a:pPr>
                  <a:defRPr/>
                </a:pPr>
                <a:endParaRPr lang="en-GB"/>
              </a:p>
            </p:txBody>
          </p:sp>
        </p:grpSp>
        <p:grpSp>
          <p:nvGrpSpPr>
            <p:cNvPr id="39955" name="Group 1097"/>
            <p:cNvGrpSpPr>
              <a:grpSpLocks/>
            </p:cNvGrpSpPr>
            <p:nvPr/>
          </p:nvGrpSpPr>
          <p:grpSpPr bwMode="auto">
            <a:xfrm flipH="1">
              <a:off x="1848" y="645"/>
              <a:ext cx="73" cy="234"/>
              <a:chOff x="1767" y="645"/>
              <a:chExt cx="73" cy="234"/>
            </a:xfrm>
          </p:grpSpPr>
          <p:sp>
            <p:nvSpPr>
              <p:cNvPr id="105546" name="Freeform 1098"/>
              <p:cNvSpPr>
                <a:spLocks/>
              </p:cNvSpPr>
              <p:nvPr/>
            </p:nvSpPr>
            <p:spPr bwMode="auto">
              <a:xfrm>
                <a:off x="1775" y="639"/>
                <a:ext cx="64"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105547" name="Line 1099"/>
              <p:cNvSpPr>
                <a:spLocks noChangeShapeType="1"/>
              </p:cNvSpPr>
              <p:nvPr/>
            </p:nvSpPr>
            <p:spPr bwMode="auto">
              <a:xfrm>
                <a:off x="1803" y="640"/>
                <a:ext cx="45" cy="64"/>
              </a:xfrm>
              <a:prstGeom prst="line">
                <a:avLst/>
              </a:prstGeom>
              <a:noFill/>
              <a:ln w="30163">
                <a:solidFill>
                  <a:srgbClr val="000000"/>
                </a:solidFill>
                <a:round/>
                <a:headEnd/>
                <a:tailEnd/>
              </a:ln>
            </p:spPr>
            <p:txBody>
              <a:bodyPr/>
              <a:lstStyle/>
              <a:p>
                <a:pPr>
                  <a:defRPr/>
                </a:pPr>
                <a:endParaRPr lang="en-GB"/>
              </a:p>
            </p:txBody>
          </p:sp>
        </p:grpSp>
      </p:grpSp>
      <p:grpSp>
        <p:nvGrpSpPr>
          <p:cNvPr id="39941" name="Group 1107"/>
          <p:cNvGrpSpPr>
            <a:grpSpLocks/>
          </p:cNvGrpSpPr>
          <p:nvPr/>
        </p:nvGrpSpPr>
        <p:grpSpPr bwMode="auto">
          <a:xfrm rot="-840000">
            <a:off x="1795463" y="2301875"/>
            <a:ext cx="244475" cy="330200"/>
            <a:chOff x="1767" y="645"/>
            <a:chExt cx="154" cy="234"/>
          </a:xfrm>
        </p:grpSpPr>
        <p:grpSp>
          <p:nvGrpSpPr>
            <p:cNvPr id="39948" name="Group 1108"/>
            <p:cNvGrpSpPr>
              <a:grpSpLocks/>
            </p:cNvGrpSpPr>
            <p:nvPr/>
          </p:nvGrpSpPr>
          <p:grpSpPr bwMode="auto">
            <a:xfrm>
              <a:off x="1767" y="645"/>
              <a:ext cx="73" cy="234"/>
              <a:chOff x="1767" y="645"/>
              <a:chExt cx="73" cy="234"/>
            </a:xfrm>
          </p:grpSpPr>
          <p:sp>
            <p:nvSpPr>
              <p:cNvPr id="105557" name="Freeform 1109"/>
              <p:cNvSpPr>
                <a:spLocks/>
              </p:cNvSpPr>
              <p:nvPr/>
            </p:nvSpPr>
            <p:spPr bwMode="auto">
              <a:xfrm>
                <a:off x="1764" y="636"/>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105558" name="Line 1110"/>
              <p:cNvSpPr>
                <a:spLocks noChangeShapeType="1"/>
              </p:cNvSpPr>
              <p:nvPr/>
            </p:nvSpPr>
            <p:spPr bwMode="auto">
              <a:xfrm>
                <a:off x="1794" y="636"/>
                <a:ext cx="44" cy="64"/>
              </a:xfrm>
              <a:prstGeom prst="line">
                <a:avLst/>
              </a:prstGeom>
              <a:noFill/>
              <a:ln w="30163">
                <a:solidFill>
                  <a:srgbClr val="000000"/>
                </a:solidFill>
                <a:round/>
                <a:headEnd/>
                <a:tailEnd/>
              </a:ln>
            </p:spPr>
            <p:txBody>
              <a:bodyPr/>
              <a:lstStyle/>
              <a:p>
                <a:pPr>
                  <a:defRPr/>
                </a:pPr>
                <a:endParaRPr lang="en-GB"/>
              </a:p>
            </p:txBody>
          </p:sp>
        </p:grpSp>
        <p:grpSp>
          <p:nvGrpSpPr>
            <p:cNvPr id="39949" name="Group 1111"/>
            <p:cNvGrpSpPr>
              <a:grpSpLocks/>
            </p:cNvGrpSpPr>
            <p:nvPr/>
          </p:nvGrpSpPr>
          <p:grpSpPr bwMode="auto">
            <a:xfrm flipH="1">
              <a:off x="1848" y="645"/>
              <a:ext cx="73" cy="234"/>
              <a:chOff x="1767" y="645"/>
              <a:chExt cx="73" cy="234"/>
            </a:xfrm>
          </p:grpSpPr>
          <p:sp>
            <p:nvSpPr>
              <p:cNvPr id="105560" name="Freeform 1112"/>
              <p:cNvSpPr>
                <a:spLocks/>
              </p:cNvSpPr>
              <p:nvPr/>
            </p:nvSpPr>
            <p:spPr bwMode="auto">
              <a:xfrm>
                <a:off x="1774" y="638"/>
                <a:ext cx="63" cy="234"/>
              </a:xfrm>
              <a:custGeom>
                <a:avLst/>
                <a:gdLst/>
                <a:ahLst/>
                <a:cxnLst>
                  <a:cxn ang="0">
                    <a:pos x="0" y="0"/>
                  </a:cxn>
                  <a:cxn ang="0">
                    <a:pos x="63" y="93"/>
                  </a:cxn>
                  <a:cxn ang="0">
                    <a:pos x="63" y="234"/>
                  </a:cxn>
                </a:cxnLst>
                <a:rect l="0" t="0" r="r" b="b"/>
                <a:pathLst>
                  <a:path w="63" h="234">
                    <a:moveTo>
                      <a:pt x="0" y="0"/>
                    </a:moveTo>
                    <a:lnTo>
                      <a:pt x="63" y="93"/>
                    </a:lnTo>
                    <a:lnTo>
                      <a:pt x="63" y="234"/>
                    </a:lnTo>
                  </a:path>
                </a:pathLst>
              </a:custGeom>
              <a:noFill/>
              <a:ln w="28575" cmpd="sng">
                <a:solidFill>
                  <a:srgbClr val="000000"/>
                </a:solidFill>
                <a:prstDash val="solid"/>
                <a:round/>
                <a:headEnd/>
                <a:tailEnd/>
              </a:ln>
            </p:spPr>
            <p:txBody>
              <a:bodyPr/>
              <a:lstStyle/>
              <a:p>
                <a:pPr>
                  <a:defRPr/>
                </a:pPr>
                <a:endParaRPr lang="en-GB"/>
              </a:p>
            </p:txBody>
          </p:sp>
          <p:sp>
            <p:nvSpPr>
              <p:cNvPr id="105561" name="Line 1113"/>
              <p:cNvSpPr>
                <a:spLocks noChangeShapeType="1"/>
              </p:cNvSpPr>
              <p:nvPr/>
            </p:nvSpPr>
            <p:spPr bwMode="auto">
              <a:xfrm>
                <a:off x="1803" y="639"/>
                <a:ext cx="44" cy="63"/>
              </a:xfrm>
              <a:prstGeom prst="line">
                <a:avLst/>
              </a:prstGeom>
              <a:noFill/>
              <a:ln w="30163">
                <a:solidFill>
                  <a:srgbClr val="000000"/>
                </a:solidFill>
                <a:round/>
                <a:headEnd/>
                <a:tailEnd/>
              </a:ln>
            </p:spPr>
            <p:txBody>
              <a:bodyPr/>
              <a:lstStyle/>
              <a:p>
                <a:pPr>
                  <a:defRPr/>
                </a:pPr>
                <a:endParaRPr lang="en-GB"/>
              </a:p>
            </p:txBody>
          </p:sp>
        </p:grpSp>
      </p:grpSp>
      <p:grpSp>
        <p:nvGrpSpPr>
          <p:cNvPr id="39942" name="Group 1114"/>
          <p:cNvGrpSpPr>
            <a:grpSpLocks/>
          </p:cNvGrpSpPr>
          <p:nvPr/>
        </p:nvGrpSpPr>
        <p:grpSpPr bwMode="auto">
          <a:xfrm rot="-229678">
            <a:off x="1954213" y="1941513"/>
            <a:ext cx="384175" cy="433387"/>
            <a:chOff x="5151" y="605"/>
            <a:chExt cx="234" cy="234"/>
          </a:xfrm>
        </p:grpSpPr>
        <p:sp>
          <p:nvSpPr>
            <p:cNvPr id="105563" name="Rectangle 1115"/>
            <p:cNvSpPr>
              <a:spLocks noChangeArrowheads="1"/>
            </p:cNvSpPr>
            <p:nvPr/>
          </p:nvSpPr>
          <p:spPr bwMode="auto">
            <a:xfrm>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105564" name="Rectangle 1116"/>
            <p:cNvSpPr>
              <a:spLocks noChangeArrowheads="1"/>
            </p:cNvSpPr>
            <p:nvPr/>
          </p:nvSpPr>
          <p:spPr bwMode="auto">
            <a:xfrm rot="-271686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sp>
          <p:nvSpPr>
            <p:cNvPr id="105565" name="Rectangle 1117"/>
            <p:cNvSpPr>
              <a:spLocks noChangeArrowheads="1"/>
            </p:cNvSpPr>
            <p:nvPr/>
          </p:nvSpPr>
          <p:spPr bwMode="auto">
            <a:xfrm rot="-985034">
              <a:off x="5151" y="605"/>
              <a:ext cx="234" cy="234"/>
            </a:xfrm>
            <a:prstGeom prst="rect">
              <a:avLst/>
            </a:prstGeom>
            <a:solidFill>
              <a:srgbClr val="FF0000"/>
            </a:solidFill>
            <a:ln w="9525">
              <a:noFill/>
              <a:miter lim="800000"/>
              <a:headEnd/>
              <a:tailEnd/>
            </a:ln>
            <a:effectLst/>
          </p:spPr>
          <p:txBody>
            <a:bodyPr wrap="none" anchor="ctr"/>
            <a:lstStyle/>
            <a:p>
              <a:pPr>
                <a:defRPr/>
              </a:pPr>
              <a:endParaRPr lang="en-GB"/>
            </a:p>
          </p:txBody>
        </p:sp>
      </p:grpSp>
      <p:pic>
        <p:nvPicPr>
          <p:cNvPr id="39943" name="Picture 1119" descr="MAST1"/>
          <p:cNvPicPr>
            <a:picLocks noChangeAspect="1" noChangeArrowheads="1"/>
          </p:cNvPicPr>
          <p:nvPr/>
        </p:nvPicPr>
        <p:blipFill>
          <a:blip r:embed="rId2" cstate="print"/>
          <a:srcRect/>
          <a:stretch>
            <a:fillRect/>
          </a:stretch>
        </p:blipFill>
        <p:spPr bwMode="auto">
          <a:xfrm>
            <a:off x="142875" y="4429125"/>
            <a:ext cx="3048000" cy="2286000"/>
          </a:xfrm>
          <a:prstGeom prst="rect">
            <a:avLst/>
          </a:prstGeom>
          <a:noFill/>
          <a:ln w="9525">
            <a:noFill/>
            <a:miter lim="800000"/>
            <a:headEnd/>
            <a:tailEnd/>
          </a:ln>
        </p:spPr>
      </p:pic>
      <p:sp>
        <p:nvSpPr>
          <p:cNvPr id="50" name="Rectangle 1026"/>
          <p:cNvSpPr txBox="1">
            <a:spLocks noChangeArrowheads="1"/>
          </p:cNvSpPr>
          <p:nvPr/>
        </p:nvSpPr>
        <p:spPr>
          <a:xfrm>
            <a:off x="1585913" y="342900"/>
            <a:ext cx="5557837" cy="1143000"/>
          </a:xfrm>
          <a:prstGeom prst="rect">
            <a:avLst/>
          </a:prstGeom>
        </p:spPr>
        <p:txBody>
          <a:bodyPr/>
          <a:lstStyle/>
          <a:p>
            <a:pPr>
              <a:defRPr/>
            </a:pPr>
            <a:r>
              <a:rPr lang="en-GB" sz="4400" kern="0" dirty="0">
                <a:solidFill>
                  <a:schemeClr val="tx2"/>
                </a:solidFill>
                <a:effectLst/>
                <a:latin typeface="+mj-lt"/>
                <a:ea typeface="+mj-ea"/>
                <a:cs typeface="+mj-cs"/>
              </a:rPr>
              <a:t>Mast cells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04800" y="2400300"/>
            <a:ext cx="4038600" cy="3724275"/>
          </a:xfrm>
          <a:prstGeom prst="rect">
            <a:avLst/>
          </a:prstGeom>
          <a:noFill/>
          <a:ln w="9525">
            <a:noFill/>
            <a:miter lim="800000"/>
            <a:headEnd/>
            <a:tailEnd/>
          </a:ln>
        </p:spPr>
      </p:pic>
      <p:sp>
        <p:nvSpPr>
          <p:cNvPr id="40963" name="Text Box 4"/>
          <p:cNvSpPr txBox="1">
            <a:spLocks noChangeArrowheads="1"/>
          </p:cNvSpPr>
          <p:nvPr/>
        </p:nvSpPr>
        <p:spPr bwMode="auto">
          <a:xfrm>
            <a:off x="4548188" y="2035175"/>
            <a:ext cx="4540250" cy="4894263"/>
          </a:xfrm>
          <a:prstGeom prst="rect">
            <a:avLst/>
          </a:prstGeom>
          <a:noFill/>
          <a:ln w="9525">
            <a:noFill/>
            <a:miter lim="800000"/>
            <a:headEnd/>
            <a:tailEnd/>
          </a:ln>
        </p:spPr>
        <p:txBody>
          <a:bodyPr wrap="none">
            <a:spAutoFit/>
          </a:bodyPr>
          <a:lstStyle/>
          <a:p>
            <a:pPr>
              <a:buFontTx/>
              <a:buChar char="•"/>
            </a:pPr>
            <a:r>
              <a:rPr lang="en-US">
                <a:effectLst/>
              </a:rPr>
              <a:t>Important in</a:t>
            </a:r>
          </a:p>
          <a:p>
            <a:pPr lvl="1">
              <a:buFontTx/>
              <a:buChar char="•"/>
            </a:pPr>
            <a:r>
              <a:rPr lang="en-US">
                <a:effectLst/>
              </a:rPr>
              <a:t>virus induced asthma</a:t>
            </a:r>
          </a:p>
          <a:p>
            <a:pPr lvl="1">
              <a:buFontTx/>
              <a:buChar char="•"/>
            </a:pPr>
            <a:r>
              <a:rPr lang="en-US">
                <a:effectLst/>
              </a:rPr>
              <a:t>severe asthma</a:t>
            </a:r>
          </a:p>
          <a:p>
            <a:pPr lvl="1">
              <a:buFontTx/>
              <a:buChar char="•"/>
            </a:pPr>
            <a:r>
              <a:rPr lang="en-US">
                <a:effectLst/>
              </a:rPr>
              <a:t>atopic eczema</a:t>
            </a:r>
          </a:p>
          <a:p>
            <a:pPr>
              <a:buFontTx/>
              <a:buChar char="•"/>
            </a:pPr>
            <a:r>
              <a:rPr lang="en-US">
                <a:effectLst/>
              </a:rPr>
              <a:t>55-70% of blood leukocytes</a:t>
            </a:r>
          </a:p>
          <a:p>
            <a:pPr>
              <a:buFontTx/>
              <a:buChar char="•"/>
            </a:pPr>
            <a:r>
              <a:rPr lang="en-US">
                <a:effectLst/>
              </a:rPr>
              <a:t>Nucleus contains several lobes</a:t>
            </a:r>
          </a:p>
          <a:p>
            <a:pPr>
              <a:buFontTx/>
              <a:buChar char="•"/>
            </a:pPr>
            <a:r>
              <a:rPr lang="en-US">
                <a:effectLst/>
              </a:rPr>
              <a:t>Granules contain </a:t>
            </a:r>
          </a:p>
          <a:p>
            <a:pPr lvl="1">
              <a:buFontTx/>
              <a:buChar char="•"/>
            </a:pPr>
            <a:r>
              <a:rPr lang="en-US">
                <a:effectLst/>
              </a:rPr>
              <a:t>digestive enzymes</a:t>
            </a:r>
          </a:p>
          <a:p>
            <a:pPr>
              <a:buFontTx/>
              <a:buChar char="•"/>
            </a:pPr>
            <a:r>
              <a:rPr lang="en-US">
                <a:effectLst/>
              </a:rPr>
              <a:t>Also synthesize </a:t>
            </a:r>
          </a:p>
          <a:p>
            <a:pPr lvl="1">
              <a:buFontTx/>
              <a:buChar char="•"/>
            </a:pPr>
            <a:r>
              <a:rPr lang="en-US">
                <a:effectLst/>
              </a:rPr>
              <a:t>oxidant radicals</a:t>
            </a:r>
          </a:p>
          <a:p>
            <a:pPr lvl="1">
              <a:buFontTx/>
              <a:buChar char="•"/>
            </a:pPr>
            <a:r>
              <a:rPr lang="en-US">
                <a:effectLst/>
              </a:rPr>
              <a:t>cytokines</a:t>
            </a:r>
          </a:p>
          <a:p>
            <a:pPr lvl="1">
              <a:buFontTx/>
              <a:buChar char="•"/>
            </a:pPr>
            <a:r>
              <a:rPr lang="en-US">
                <a:effectLst/>
              </a:rPr>
              <a:t>leukotrienes</a:t>
            </a:r>
          </a:p>
          <a:p>
            <a:pPr>
              <a:buFontTx/>
              <a:buChar char="•"/>
            </a:pPr>
            <a:endParaRPr lang="en-US">
              <a:effectLst/>
            </a:endParaRPr>
          </a:p>
        </p:txBody>
      </p:sp>
      <p:sp>
        <p:nvSpPr>
          <p:cNvPr id="5" name="Rectangle 1026"/>
          <p:cNvSpPr txBox="1">
            <a:spLocks noChangeArrowheads="1"/>
          </p:cNvSpPr>
          <p:nvPr/>
        </p:nvSpPr>
        <p:spPr>
          <a:xfrm>
            <a:off x="1585913" y="342900"/>
            <a:ext cx="5557837" cy="1143000"/>
          </a:xfrm>
          <a:prstGeom prst="rect">
            <a:avLst/>
          </a:prstGeom>
        </p:spPr>
        <p:txBody>
          <a:bodyPr/>
          <a:lstStyle/>
          <a:p>
            <a:pPr>
              <a:defRPr/>
            </a:pPr>
            <a:r>
              <a:rPr lang="en-GB" sz="4400" kern="0" dirty="0">
                <a:solidFill>
                  <a:schemeClr val="tx2"/>
                </a:solidFill>
                <a:effectLst/>
                <a:latin typeface="+mj-lt"/>
                <a:ea typeface="+mj-ea"/>
                <a:cs typeface="+mj-cs"/>
              </a:rPr>
              <a:t>Neutrophils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1514475" y="214313"/>
            <a:ext cx="7415213" cy="1143000"/>
          </a:xfrm>
        </p:spPr>
        <p:txBody>
          <a:bodyPr/>
          <a:lstStyle/>
          <a:p>
            <a:pPr>
              <a:defRPr/>
            </a:pPr>
            <a:r>
              <a:rPr lang="en-GB" dirty="0" smtClean="0"/>
              <a:t>Asthma - </a:t>
            </a:r>
            <a:r>
              <a:rPr lang="en-GB" dirty="0" err="1" smtClean="0"/>
              <a:t>immunopathogenesis</a:t>
            </a:r>
            <a:endParaRPr lang="en-GB" dirty="0" smtClean="0"/>
          </a:p>
        </p:txBody>
      </p:sp>
      <p:sp>
        <p:nvSpPr>
          <p:cNvPr id="3" name="Rectangle 3"/>
          <p:cNvSpPr txBox="1">
            <a:spLocks noChangeArrowheads="1"/>
          </p:cNvSpPr>
          <p:nvPr/>
        </p:nvSpPr>
        <p:spPr bwMode="auto">
          <a:xfrm>
            <a:off x="685800" y="1885950"/>
            <a:ext cx="7772400" cy="41148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hlink"/>
              </a:buClr>
              <a:buSzPct val="75000"/>
              <a:buFont typeface="Monotype Sorts" pitchFamily="2" charset="2"/>
              <a:buChar char="ä"/>
              <a:defRPr/>
            </a:pPr>
            <a:r>
              <a:rPr lang="en-GB" sz="2800" kern="0" dirty="0">
                <a:effectLst/>
                <a:latin typeface="+mn-lt"/>
              </a:rPr>
              <a:t>Acute inflammation of the airways</a:t>
            </a:r>
          </a:p>
          <a:p>
            <a:pPr marL="742950" lvl="1" indent="-285750">
              <a:spcBef>
                <a:spcPct val="20000"/>
              </a:spcBef>
              <a:buClr>
                <a:schemeClr val="hlink"/>
              </a:buClr>
              <a:buSzPct val="75000"/>
              <a:buFont typeface="Monotype Sorts" pitchFamily="2" charset="2"/>
              <a:buChar char="ä"/>
              <a:defRPr/>
            </a:pPr>
            <a:r>
              <a:rPr lang="en-GB" kern="0" dirty="0">
                <a:effectLst/>
                <a:latin typeface="+mn-lt"/>
              </a:rPr>
              <a:t>mast cell activation &amp; </a:t>
            </a:r>
            <a:r>
              <a:rPr lang="en-GB" kern="0" dirty="0" err="1">
                <a:effectLst/>
                <a:latin typeface="+mn-lt"/>
              </a:rPr>
              <a:t>degranulation</a:t>
            </a:r>
            <a:endParaRPr lang="en-GB" kern="0" dirty="0">
              <a:effectLst/>
              <a:latin typeface="+mn-lt"/>
            </a:endParaRPr>
          </a:p>
          <a:p>
            <a:pPr marL="1143000" lvl="2" indent="-228600">
              <a:spcBef>
                <a:spcPct val="20000"/>
              </a:spcBef>
              <a:buClr>
                <a:schemeClr val="hlink"/>
              </a:buClr>
              <a:buSzPct val="65000"/>
              <a:buFont typeface="Monotype Sorts" pitchFamily="2" charset="2"/>
              <a:buChar char="ä"/>
              <a:defRPr/>
            </a:pPr>
            <a:r>
              <a:rPr lang="en-GB" sz="2000" kern="0" dirty="0">
                <a:effectLst/>
                <a:latin typeface="+mn-lt"/>
              </a:rPr>
              <a:t>Pre stored mediators</a:t>
            </a:r>
          </a:p>
          <a:p>
            <a:pPr marL="1600200" lvl="3" indent="-228600">
              <a:spcBef>
                <a:spcPct val="20000"/>
              </a:spcBef>
              <a:buClr>
                <a:schemeClr val="hlink"/>
              </a:buClr>
              <a:buSzPct val="65000"/>
              <a:buFont typeface="Monotype Sorts" pitchFamily="2" charset="2"/>
              <a:buChar char="ä"/>
              <a:defRPr/>
            </a:pPr>
            <a:r>
              <a:rPr lang="en-GB" sz="1800" kern="0" dirty="0">
                <a:effectLst/>
                <a:latin typeface="+mn-lt"/>
              </a:rPr>
              <a:t>histamine</a:t>
            </a:r>
          </a:p>
          <a:p>
            <a:pPr marL="1143000" lvl="2" indent="-228600">
              <a:spcBef>
                <a:spcPct val="20000"/>
              </a:spcBef>
              <a:buClr>
                <a:schemeClr val="hlink"/>
              </a:buClr>
              <a:buSzPct val="65000"/>
              <a:buFont typeface="Monotype Sorts" pitchFamily="2" charset="2"/>
              <a:buChar char="ä"/>
              <a:defRPr/>
            </a:pPr>
            <a:r>
              <a:rPr lang="en-GB" sz="2000" kern="0" dirty="0">
                <a:effectLst/>
                <a:latin typeface="+mn-lt"/>
              </a:rPr>
              <a:t>Newly synthesised mediators</a:t>
            </a:r>
          </a:p>
          <a:p>
            <a:pPr marL="1600200" lvl="3" indent="-228600">
              <a:spcBef>
                <a:spcPct val="20000"/>
              </a:spcBef>
              <a:buClr>
                <a:schemeClr val="hlink"/>
              </a:buClr>
              <a:buSzPct val="65000"/>
              <a:buFont typeface="Monotype Sorts" pitchFamily="2" charset="2"/>
              <a:buChar char="ä"/>
              <a:defRPr/>
            </a:pPr>
            <a:r>
              <a:rPr lang="en-GB" sz="1800" kern="0" dirty="0">
                <a:effectLst/>
                <a:latin typeface="+mn-lt"/>
              </a:rPr>
              <a:t>prostaglandins, leukotrienes</a:t>
            </a:r>
          </a:p>
          <a:p>
            <a:pPr marL="742950" lvl="1" indent="-285750">
              <a:spcBef>
                <a:spcPct val="20000"/>
              </a:spcBef>
              <a:buClr>
                <a:schemeClr val="hlink"/>
              </a:buClr>
              <a:buSzPct val="75000"/>
              <a:buFont typeface="Monotype Sorts" pitchFamily="2" charset="2"/>
              <a:buChar char="ä"/>
              <a:defRPr/>
            </a:pPr>
            <a:r>
              <a:rPr lang="en-GB" kern="0" dirty="0">
                <a:effectLst/>
                <a:latin typeface="+mn-lt"/>
              </a:rPr>
              <a:t>acute airway narrowing</a:t>
            </a:r>
          </a:p>
          <a:p>
            <a:pPr marL="342900" indent="-342900">
              <a:spcBef>
                <a:spcPct val="20000"/>
              </a:spcBef>
              <a:buClr>
                <a:schemeClr val="hlink"/>
              </a:buClr>
              <a:buSzPct val="75000"/>
              <a:buFont typeface="Monotype Sorts" pitchFamily="2" charset="2"/>
              <a:buChar char="ä"/>
              <a:defRPr/>
            </a:pPr>
            <a:endParaRPr lang="en-GB" kern="0" dirty="0">
              <a:effectLst/>
              <a:latin typeface="+mn-lt"/>
            </a:endParaRPr>
          </a:p>
        </p:txBody>
      </p:sp>
      <p:grpSp>
        <p:nvGrpSpPr>
          <p:cNvPr id="41988" name="Group 12"/>
          <p:cNvGrpSpPr>
            <a:grpSpLocks/>
          </p:cNvGrpSpPr>
          <p:nvPr/>
        </p:nvGrpSpPr>
        <p:grpSpPr bwMode="auto">
          <a:xfrm>
            <a:off x="554038" y="4843463"/>
            <a:ext cx="7589837" cy="2014537"/>
            <a:chOff x="357158" y="4519206"/>
            <a:chExt cx="7589867" cy="2014911"/>
          </a:xfrm>
        </p:grpSpPr>
        <p:sp>
          <p:nvSpPr>
            <p:cNvPr id="41989" name="Text Box 3"/>
            <p:cNvSpPr txBox="1">
              <a:spLocks noChangeArrowheads="1"/>
            </p:cNvSpPr>
            <p:nvPr/>
          </p:nvSpPr>
          <p:spPr bwMode="auto">
            <a:xfrm>
              <a:off x="4888105" y="4519206"/>
              <a:ext cx="2887329" cy="338554"/>
            </a:xfrm>
            <a:prstGeom prst="rect">
              <a:avLst/>
            </a:prstGeom>
            <a:noFill/>
            <a:ln w="25400">
              <a:noFill/>
              <a:miter lim="800000"/>
              <a:headEnd type="none" w="sm" len="sm"/>
              <a:tailEnd type="none" w="lg" len="med"/>
            </a:ln>
          </p:spPr>
          <p:txBody>
            <a:bodyPr wrap="none">
              <a:spAutoFit/>
            </a:bodyPr>
            <a:lstStyle/>
            <a:p>
              <a:pPr algn="ctr" eaLnBrk="1" hangingPunct="1"/>
              <a:r>
                <a:rPr lang="en-US" sz="1600" b="1">
                  <a:effectLst/>
                </a:rPr>
                <a:t>Smooth muscle contraction</a:t>
              </a:r>
            </a:p>
          </p:txBody>
        </p:sp>
        <p:sp>
          <p:nvSpPr>
            <p:cNvPr id="41990" name="Text Box 4"/>
            <p:cNvSpPr txBox="1">
              <a:spLocks noChangeArrowheads="1"/>
            </p:cNvSpPr>
            <p:nvPr/>
          </p:nvSpPr>
          <p:spPr bwMode="auto">
            <a:xfrm>
              <a:off x="2020888" y="4519206"/>
              <a:ext cx="1919287" cy="338554"/>
            </a:xfrm>
            <a:prstGeom prst="rect">
              <a:avLst/>
            </a:prstGeom>
            <a:noFill/>
            <a:ln w="25400">
              <a:noFill/>
              <a:miter lim="800000"/>
              <a:headEnd type="none" w="sm" len="sm"/>
              <a:tailEnd type="none" w="lg" len="med"/>
            </a:ln>
          </p:spPr>
          <p:txBody>
            <a:bodyPr>
              <a:spAutoFit/>
            </a:bodyPr>
            <a:lstStyle/>
            <a:p>
              <a:pPr algn="ctr" eaLnBrk="1" hangingPunct="1"/>
              <a:r>
                <a:rPr lang="en-US" sz="1600" b="1">
                  <a:effectLst/>
                </a:rPr>
                <a:t>Vascular Leakage</a:t>
              </a:r>
            </a:p>
          </p:txBody>
        </p:sp>
        <p:pic>
          <p:nvPicPr>
            <p:cNvPr id="41991" name="Picture 8" descr="hyper"/>
            <p:cNvPicPr>
              <a:picLocks noChangeAspect="1" noChangeArrowheads="1"/>
            </p:cNvPicPr>
            <p:nvPr/>
          </p:nvPicPr>
          <p:blipFill>
            <a:blip r:embed="rId2" cstate="print"/>
            <a:srcRect/>
            <a:stretch>
              <a:fillRect/>
            </a:stretch>
          </p:blipFill>
          <p:spPr bwMode="auto">
            <a:xfrm>
              <a:off x="1973263" y="4687705"/>
              <a:ext cx="5973762" cy="1846412"/>
            </a:xfrm>
            <a:prstGeom prst="rect">
              <a:avLst/>
            </a:prstGeom>
            <a:noFill/>
            <a:ln w="9525">
              <a:noFill/>
              <a:miter lim="800000"/>
              <a:headEnd/>
              <a:tailEnd/>
            </a:ln>
          </p:spPr>
        </p:pic>
        <p:sp>
          <p:nvSpPr>
            <p:cNvPr id="41992" name="Text Box 9"/>
            <p:cNvSpPr txBox="1">
              <a:spLocks noChangeArrowheads="1"/>
            </p:cNvSpPr>
            <p:nvPr/>
          </p:nvSpPr>
          <p:spPr bwMode="auto">
            <a:xfrm>
              <a:off x="927084" y="5786454"/>
              <a:ext cx="1119217" cy="584775"/>
            </a:xfrm>
            <a:prstGeom prst="rect">
              <a:avLst/>
            </a:prstGeom>
            <a:noFill/>
            <a:ln w="25400">
              <a:noFill/>
              <a:miter lim="800000"/>
              <a:headEnd type="none" w="sm" len="sm"/>
              <a:tailEnd type="none" w="lg" len="med"/>
            </a:ln>
          </p:spPr>
          <p:txBody>
            <a:bodyPr wrap="none">
              <a:spAutoFit/>
            </a:bodyPr>
            <a:lstStyle/>
            <a:p>
              <a:pPr algn="ctr" eaLnBrk="1" hangingPunct="1"/>
              <a:r>
                <a:rPr lang="en-US" sz="1600" b="1">
                  <a:effectLst/>
                </a:rPr>
                <a:t>Mucus</a:t>
              </a:r>
              <a:br>
                <a:rPr lang="en-US" sz="1600" b="1">
                  <a:effectLst/>
                </a:rPr>
              </a:br>
              <a:r>
                <a:rPr lang="en-US" sz="1600" b="1">
                  <a:effectLst/>
                </a:rPr>
                <a:t>Secretion</a:t>
              </a:r>
            </a:p>
          </p:txBody>
        </p:sp>
        <p:sp>
          <p:nvSpPr>
            <p:cNvPr id="41993" name="Text Box 10"/>
            <p:cNvSpPr txBox="1">
              <a:spLocks noChangeArrowheads="1"/>
            </p:cNvSpPr>
            <p:nvPr/>
          </p:nvSpPr>
          <p:spPr bwMode="auto">
            <a:xfrm>
              <a:off x="357158" y="4929198"/>
              <a:ext cx="1331197" cy="584775"/>
            </a:xfrm>
            <a:prstGeom prst="rect">
              <a:avLst/>
            </a:prstGeom>
            <a:noFill/>
            <a:ln w="25400">
              <a:noFill/>
              <a:miter lim="800000"/>
              <a:headEnd type="none" w="sm" len="sm"/>
              <a:tailEnd type="none" w="lg" len="med"/>
            </a:ln>
          </p:spPr>
          <p:txBody>
            <a:bodyPr wrap="none">
              <a:spAutoFit/>
            </a:bodyPr>
            <a:lstStyle/>
            <a:p>
              <a:pPr algn="ctr" eaLnBrk="1" hangingPunct="1"/>
              <a:r>
                <a:rPr lang="en-US" sz="1600" b="1">
                  <a:effectLst/>
                </a:rPr>
                <a:t>Airway Wall</a:t>
              </a:r>
              <a:br>
                <a:rPr lang="en-US" sz="1600" b="1">
                  <a:effectLst/>
                </a:rPr>
              </a:br>
              <a:r>
                <a:rPr lang="en-US" sz="1600" b="1">
                  <a:effectLst/>
                </a:rPr>
                <a:t>Edema</a:t>
              </a:r>
            </a:p>
          </p:txBody>
        </p:sp>
        <p:sp>
          <p:nvSpPr>
            <p:cNvPr id="10" name="AutoShape 11"/>
            <p:cNvSpPr>
              <a:spLocks/>
            </p:cNvSpPr>
            <p:nvPr/>
          </p:nvSpPr>
          <p:spPr bwMode="auto">
            <a:xfrm rot="21596263">
              <a:off x="2261010" y="5065844"/>
              <a:ext cx="193675" cy="354925"/>
            </a:xfrm>
            <a:prstGeom prst="rightBrace">
              <a:avLst>
                <a:gd name="adj1" fmla="val 15779"/>
                <a:gd name="adj2" fmla="val 50000"/>
              </a:avLst>
            </a:prstGeom>
            <a:noFill/>
            <a:ln w="25400">
              <a:solidFill>
                <a:srgbClr val="FFFFFF"/>
              </a:solidFill>
              <a:round/>
              <a:headEnd type="none" w="sm" len="sm"/>
              <a:tailEnd type="none" w="lg" len="med"/>
            </a:ln>
            <a:effectLst/>
            <a:scene3d>
              <a:camera prst="orthographicFront">
                <a:rot lat="19499998" lon="0" rev="10799999"/>
              </a:camera>
              <a:lightRig rig="threePt" dir="t"/>
            </a:scene3d>
          </p:spPr>
          <p:txBody>
            <a:bodyPr anchor="ctr">
              <a:spAutoFit/>
            </a:bodyPr>
            <a:lstStyle/>
            <a:p>
              <a:pPr>
                <a:defRPr/>
              </a:pPr>
              <a:endParaRPr lang="en-GB" sz="1600">
                <a:effectLst/>
              </a:endParaRPr>
            </a:p>
          </p:txBody>
        </p:sp>
        <p:sp>
          <p:nvSpPr>
            <p:cNvPr id="46091" name="Line 12"/>
            <p:cNvSpPr>
              <a:spLocks noChangeShapeType="1"/>
            </p:cNvSpPr>
            <p:nvPr/>
          </p:nvSpPr>
          <p:spPr bwMode="auto">
            <a:xfrm>
              <a:off x="1750989" y="5232125"/>
              <a:ext cx="534989" cy="0"/>
            </a:xfrm>
            <a:prstGeom prst="line">
              <a:avLst/>
            </a:prstGeom>
            <a:noFill/>
            <a:ln w="25400">
              <a:solidFill>
                <a:srgbClr val="FFFFFF"/>
              </a:solidFill>
              <a:round/>
              <a:headEnd type="none" w="sm" len="sm"/>
              <a:tailEnd type="none" w="lg" len="med"/>
            </a:ln>
          </p:spPr>
          <p:txBody>
            <a:bodyPr anchor="ctr">
              <a:spAutoFit/>
            </a:bodyPr>
            <a:lstStyle/>
            <a:p>
              <a:pPr>
                <a:defRPr/>
              </a:pPr>
              <a:endParaRPr lang="en-GB"/>
            </a:p>
          </p:txBody>
        </p:sp>
        <p:sp>
          <p:nvSpPr>
            <p:cNvPr id="46092" name="Line 13"/>
            <p:cNvSpPr>
              <a:spLocks noChangeShapeType="1"/>
            </p:cNvSpPr>
            <p:nvPr/>
          </p:nvSpPr>
          <p:spPr bwMode="auto">
            <a:xfrm flipH="1">
              <a:off x="2000226" y="5876770"/>
              <a:ext cx="623890" cy="195299"/>
            </a:xfrm>
            <a:prstGeom prst="line">
              <a:avLst/>
            </a:prstGeom>
            <a:noFill/>
            <a:ln w="28575">
              <a:solidFill>
                <a:schemeClr val="tx1"/>
              </a:solidFill>
              <a:round/>
              <a:headEnd/>
              <a:tailEnd/>
            </a:ln>
          </p:spPr>
          <p:txBody>
            <a:bodyPr wrap="none" anchor="ctr"/>
            <a:lstStyle/>
            <a:p>
              <a:pPr>
                <a:defRPr/>
              </a:pPr>
              <a:endParaRPr lang="en-GB"/>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1027"/>
          <p:cNvSpPr>
            <a:spLocks noChangeArrowheads="1"/>
          </p:cNvSpPr>
          <p:nvPr/>
        </p:nvSpPr>
        <p:spPr bwMode="auto">
          <a:xfrm>
            <a:off x="1066800" y="2474913"/>
            <a:ext cx="6934200" cy="3962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defRPr/>
            </a:pPr>
            <a:endParaRPr lang="en-GB"/>
          </a:p>
        </p:txBody>
      </p:sp>
      <p:sp>
        <p:nvSpPr>
          <p:cNvPr id="87044" name="Text Box 1028"/>
          <p:cNvSpPr txBox="1">
            <a:spLocks noChangeArrowheads="1"/>
          </p:cNvSpPr>
          <p:nvPr/>
        </p:nvSpPr>
        <p:spPr bwMode="auto">
          <a:xfrm>
            <a:off x="882650" y="6400800"/>
            <a:ext cx="6584950" cy="457200"/>
          </a:xfrm>
          <a:prstGeom prst="rect">
            <a:avLst/>
          </a:prstGeom>
          <a:noFill/>
          <a:ln w="9525">
            <a:noFill/>
            <a:miter lim="800000"/>
            <a:headEnd/>
            <a:tailEnd/>
          </a:ln>
          <a:effectLst/>
        </p:spPr>
        <p:txBody>
          <a:bodyPr wrap="none">
            <a:spAutoFit/>
          </a:bodyPr>
          <a:lstStyle/>
          <a:p>
            <a:pPr>
              <a:defRPr/>
            </a:pPr>
            <a:r>
              <a:rPr lang="en-GB"/>
              <a:t>0	         2h	         4h	        6h	</a:t>
            </a:r>
          </a:p>
        </p:txBody>
      </p:sp>
      <p:sp>
        <p:nvSpPr>
          <p:cNvPr id="87045" name="Line 1029"/>
          <p:cNvSpPr>
            <a:spLocks noChangeShapeType="1"/>
          </p:cNvSpPr>
          <p:nvPr/>
        </p:nvSpPr>
        <p:spPr bwMode="auto">
          <a:xfrm>
            <a:off x="4572000" y="2474913"/>
            <a:ext cx="0" cy="3962400"/>
          </a:xfrm>
          <a:prstGeom prst="line">
            <a:avLst/>
          </a:prstGeom>
          <a:noFill/>
          <a:ln w="9525">
            <a:solidFill>
              <a:schemeClr val="tx1"/>
            </a:solidFill>
            <a:round/>
            <a:headEnd/>
            <a:tailEnd/>
          </a:ln>
          <a:effectLst/>
        </p:spPr>
        <p:txBody>
          <a:bodyPr wrap="none" anchor="ctr"/>
          <a:lstStyle/>
          <a:p>
            <a:pPr>
              <a:defRPr/>
            </a:pPr>
            <a:endParaRPr lang="en-GB"/>
          </a:p>
        </p:txBody>
      </p:sp>
      <p:sp>
        <p:nvSpPr>
          <p:cNvPr id="87046" name="Line 1030"/>
          <p:cNvSpPr>
            <a:spLocks noChangeShapeType="1"/>
          </p:cNvSpPr>
          <p:nvPr/>
        </p:nvSpPr>
        <p:spPr bwMode="auto">
          <a:xfrm>
            <a:off x="6324600" y="2474913"/>
            <a:ext cx="0" cy="3962400"/>
          </a:xfrm>
          <a:prstGeom prst="line">
            <a:avLst/>
          </a:prstGeom>
          <a:noFill/>
          <a:ln w="9525">
            <a:solidFill>
              <a:schemeClr val="tx1"/>
            </a:solidFill>
            <a:round/>
            <a:headEnd/>
            <a:tailEnd/>
          </a:ln>
          <a:effectLst/>
        </p:spPr>
        <p:txBody>
          <a:bodyPr wrap="none" anchor="ctr"/>
          <a:lstStyle/>
          <a:p>
            <a:pPr>
              <a:defRPr/>
            </a:pPr>
            <a:endParaRPr lang="en-GB"/>
          </a:p>
        </p:txBody>
      </p:sp>
      <p:sp>
        <p:nvSpPr>
          <p:cNvPr id="87047" name="Line 1031"/>
          <p:cNvSpPr>
            <a:spLocks noChangeShapeType="1"/>
          </p:cNvSpPr>
          <p:nvPr/>
        </p:nvSpPr>
        <p:spPr bwMode="auto">
          <a:xfrm>
            <a:off x="2819400" y="2474913"/>
            <a:ext cx="0" cy="3962400"/>
          </a:xfrm>
          <a:prstGeom prst="line">
            <a:avLst/>
          </a:prstGeom>
          <a:noFill/>
          <a:ln w="9525">
            <a:solidFill>
              <a:schemeClr val="tx1"/>
            </a:solidFill>
            <a:round/>
            <a:headEnd/>
            <a:tailEnd/>
          </a:ln>
          <a:effectLst/>
        </p:spPr>
        <p:txBody>
          <a:bodyPr wrap="none" anchor="ctr"/>
          <a:lstStyle/>
          <a:p>
            <a:pPr>
              <a:defRPr/>
            </a:pPr>
            <a:endParaRPr lang="en-GB"/>
          </a:p>
        </p:txBody>
      </p:sp>
      <p:sp>
        <p:nvSpPr>
          <p:cNvPr id="87048" name="Text Box 1032"/>
          <p:cNvSpPr txBox="1">
            <a:spLocks noChangeArrowheads="1"/>
          </p:cNvSpPr>
          <p:nvPr/>
        </p:nvSpPr>
        <p:spPr bwMode="auto">
          <a:xfrm rot="-5400000">
            <a:off x="794" y="4144169"/>
            <a:ext cx="776288" cy="457200"/>
          </a:xfrm>
          <a:prstGeom prst="rect">
            <a:avLst/>
          </a:prstGeom>
          <a:noFill/>
          <a:ln w="9525">
            <a:noFill/>
            <a:miter lim="800000"/>
            <a:headEnd/>
            <a:tailEnd/>
          </a:ln>
          <a:effectLst/>
        </p:spPr>
        <p:txBody>
          <a:bodyPr wrap="none">
            <a:spAutoFit/>
          </a:bodyPr>
          <a:lstStyle/>
          <a:p>
            <a:pPr>
              <a:defRPr/>
            </a:pPr>
            <a:r>
              <a:rPr lang="en-GB"/>
              <a:t>PEF</a:t>
            </a:r>
          </a:p>
        </p:txBody>
      </p:sp>
      <p:sp>
        <p:nvSpPr>
          <p:cNvPr id="87051" name="Freeform 1035"/>
          <p:cNvSpPr>
            <a:spLocks/>
          </p:cNvSpPr>
          <p:nvPr/>
        </p:nvSpPr>
        <p:spPr bwMode="auto">
          <a:xfrm>
            <a:off x="1066800" y="3160713"/>
            <a:ext cx="6934200" cy="1981200"/>
          </a:xfrm>
          <a:custGeom>
            <a:avLst/>
            <a:gdLst/>
            <a:ahLst/>
            <a:cxnLst>
              <a:cxn ang="0">
                <a:pos x="0" y="0"/>
              </a:cxn>
              <a:cxn ang="0">
                <a:pos x="144" y="48"/>
              </a:cxn>
              <a:cxn ang="0">
                <a:pos x="240" y="1248"/>
              </a:cxn>
              <a:cxn ang="0">
                <a:pos x="336" y="1152"/>
              </a:cxn>
              <a:cxn ang="0">
                <a:pos x="432" y="912"/>
              </a:cxn>
              <a:cxn ang="0">
                <a:pos x="528" y="384"/>
              </a:cxn>
              <a:cxn ang="0">
                <a:pos x="645" y="186"/>
              </a:cxn>
              <a:cxn ang="0">
                <a:pos x="809" y="85"/>
              </a:cxn>
              <a:cxn ang="0">
                <a:pos x="1011" y="93"/>
              </a:cxn>
              <a:cxn ang="0">
                <a:pos x="1253" y="7"/>
              </a:cxn>
              <a:cxn ang="0">
                <a:pos x="1502" y="124"/>
              </a:cxn>
              <a:cxn ang="0">
                <a:pos x="1790" y="178"/>
              </a:cxn>
              <a:cxn ang="0">
                <a:pos x="2048" y="358"/>
              </a:cxn>
              <a:cxn ang="0">
                <a:pos x="2304" y="576"/>
              </a:cxn>
              <a:cxn ang="0">
                <a:pos x="2554" y="685"/>
              </a:cxn>
              <a:cxn ang="0">
                <a:pos x="2772" y="802"/>
              </a:cxn>
              <a:cxn ang="0">
                <a:pos x="3053" y="724"/>
              </a:cxn>
              <a:cxn ang="0">
                <a:pos x="3264" y="576"/>
              </a:cxn>
              <a:cxn ang="0">
                <a:pos x="3600" y="336"/>
              </a:cxn>
              <a:cxn ang="0">
                <a:pos x="3840" y="144"/>
              </a:cxn>
              <a:cxn ang="0">
                <a:pos x="4032" y="192"/>
              </a:cxn>
              <a:cxn ang="0">
                <a:pos x="4224" y="48"/>
              </a:cxn>
              <a:cxn ang="0">
                <a:pos x="4368" y="0"/>
              </a:cxn>
            </a:cxnLst>
            <a:rect l="0" t="0" r="r" b="b"/>
            <a:pathLst>
              <a:path w="4368" h="1248">
                <a:moveTo>
                  <a:pt x="0" y="0"/>
                </a:moveTo>
                <a:lnTo>
                  <a:pt x="144" y="48"/>
                </a:lnTo>
                <a:lnTo>
                  <a:pt x="240" y="1248"/>
                </a:lnTo>
                <a:lnTo>
                  <a:pt x="336" y="1152"/>
                </a:lnTo>
                <a:lnTo>
                  <a:pt x="432" y="912"/>
                </a:lnTo>
                <a:lnTo>
                  <a:pt x="528" y="384"/>
                </a:lnTo>
                <a:lnTo>
                  <a:pt x="645" y="186"/>
                </a:lnTo>
                <a:lnTo>
                  <a:pt x="809" y="85"/>
                </a:lnTo>
                <a:lnTo>
                  <a:pt x="1011" y="93"/>
                </a:lnTo>
                <a:lnTo>
                  <a:pt x="1253" y="7"/>
                </a:lnTo>
                <a:lnTo>
                  <a:pt x="1502" y="124"/>
                </a:lnTo>
                <a:lnTo>
                  <a:pt x="1790" y="178"/>
                </a:lnTo>
                <a:lnTo>
                  <a:pt x="2048" y="358"/>
                </a:lnTo>
                <a:lnTo>
                  <a:pt x="2304" y="576"/>
                </a:lnTo>
                <a:lnTo>
                  <a:pt x="2554" y="685"/>
                </a:lnTo>
                <a:lnTo>
                  <a:pt x="2772" y="802"/>
                </a:lnTo>
                <a:lnTo>
                  <a:pt x="3053" y="724"/>
                </a:lnTo>
                <a:lnTo>
                  <a:pt x="3264" y="576"/>
                </a:lnTo>
                <a:lnTo>
                  <a:pt x="3600" y="336"/>
                </a:lnTo>
                <a:lnTo>
                  <a:pt x="3840" y="144"/>
                </a:lnTo>
                <a:lnTo>
                  <a:pt x="4032" y="192"/>
                </a:lnTo>
                <a:lnTo>
                  <a:pt x="4224" y="48"/>
                </a:lnTo>
                <a:lnTo>
                  <a:pt x="4368" y="0"/>
                </a:lnTo>
              </a:path>
            </a:pathLst>
          </a:custGeom>
          <a:noFill/>
          <a:ln w="76200" cmpd="sng">
            <a:solidFill>
              <a:schemeClr val="tx1"/>
            </a:solidFill>
            <a:round/>
            <a:headEnd/>
            <a:tailEnd/>
          </a:ln>
          <a:effectLst/>
        </p:spPr>
        <p:txBody>
          <a:bodyPr wrap="none" anchor="ctr"/>
          <a:lstStyle/>
          <a:p>
            <a:pPr>
              <a:defRPr/>
            </a:pPr>
            <a:endParaRPr lang="en-GB"/>
          </a:p>
        </p:txBody>
      </p:sp>
      <p:sp>
        <p:nvSpPr>
          <p:cNvPr id="87052" name="Text Box 1036"/>
          <p:cNvSpPr txBox="1">
            <a:spLocks noChangeArrowheads="1"/>
          </p:cNvSpPr>
          <p:nvPr/>
        </p:nvSpPr>
        <p:spPr bwMode="auto">
          <a:xfrm>
            <a:off x="1014413" y="5106988"/>
            <a:ext cx="1768475" cy="946150"/>
          </a:xfrm>
          <a:prstGeom prst="rect">
            <a:avLst/>
          </a:prstGeom>
          <a:noFill/>
          <a:ln w="9525">
            <a:noFill/>
            <a:miter lim="800000"/>
            <a:headEnd/>
            <a:tailEnd/>
          </a:ln>
          <a:effectLst/>
        </p:spPr>
        <p:txBody>
          <a:bodyPr wrap="none">
            <a:spAutoFit/>
          </a:bodyPr>
          <a:lstStyle/>
          <a:p>
            <a:pPr>
              <a:defRPr/>
            </a:pPr>
            <a:r>
              <a:rPr lang="en-GB" sz="2800" b="1"/>
              <a:t>Early</a:t>
            </a:r>
          </a:p>
          <a:p>
            <a:pPr>
              <a:defRPr/>
            </a:pPr>
            <a:r>
              <a:rPr lang="en-GB" sz="2800" b="1"/>
              <a:t>response</a:t>
            </a:r>
          </a:p>
        </p:txBody>
      </p:sp>
      <p:sp>
        <p:nvSpPr>
          <p:cNvPr id="87053" name="Text Box 1037"/>
          <p:cNvSpPr txBox="1">
            <a:spLocks noChangeArrowheads="1"/>
          </p:cNvSpPr>
          <p:nvPr/>
        </p:nvSpPr>
        <p:spPr bwMode="auto">
          <a:xfrm>
            <a:off x="4800600" y="4506913"/>
            <a:ext cx="2600325" cy="519112"/>
          </a:xfrm>
          <a:prstGeom prst="rect">
            <a:avLst/>
          </a:prstGeom>
          <a:noFill/>
          <a:ln w="9525">
            <a:noFill/>
            <a:miter lim="800000"/>
            <a:headEnd/>
            <a:tailEnd/>
          </a:ln>
          <a:effectLst/>
        </p:spPr>
        <p:txBody>
          <a:bodyPr wrap="none">
            <a:spAutoFit/>
          </a:bodyPr>
          <a:lstStyle/>
          <a:p>
            <a:pPr>
              <a:defRPr/>
            </a:pPr>
            <a:r>
              <a:rPr lang="en-GB" sz="2800" b="1"/>
              <a:t>Late response</a:t>
            </a:r>
          </a:p>
        </p:txBody>
      </p:sp>
      <p:sp>
        <p:nvSpPr>
          <p:cNvPr id="87054" name="Text Box 1038"/>
          <p:cNvSpPr txBox="1">
            <a:spLocks noChangeArrowheads="1"/>
          </p:cNvSpPr>
          <p:nvPr/>
        </p:nvSpPr>
        <p:spPr bwMode="auto">
          <a:xfrm>
            <a:off x="1203325" y="2033588"/>
            <a:ext cx="1271588" cy="822325"/>
          </a:xfrm>
          <a:prstGeom prst="rect">
            <a:avLst/>
          </a:prstGeom>
          <a:noFill/>
          <a:ln w="9525">
            <a:noFill/>
            <a:miter lim="800000"/>
            <a:headEnd/>
            <a:tailEnd/>
          </a:ln>
          <a:effectLst/>
        </p:spPr>
        <p:txBody>
          <a:bodyPr wrap="none">
            <a:spAutoFit/>
          </a:bodyPr>
          <a:lstStyle/>
          <a:p>
            <a:pPr>
              <a:defRPr/>
            </a:pPr>
            <a:r>
              <a:rPr lang="en-GB" i="1"/>
              <a:t>Inhaled</a:t>
            </a:r>
          </a:p>
          <a:p>
            <a:pPr>
              <a:defRPr/>
            </a:pPr>
            <a:r>
              <a:rPr lang="en-GB" i="1"/>
              <a:t>allergen</a:t>
            </a:r>
          </a:p>
        </p:txBody>
      </p:sp>
      <p:sp>
        <p:nvSpPr>
          <p:cNvPr id="87055" name="Line 1039"/>
          <p:cNvSpPr>
            <a:spLocks noChangeShapeType="1"/>
          </p:cNvSpPr>
          <p:nvPr/>
        </p:nvSpPr>
        <p:spPr bwMode="auto">
          <a:xfrm>
            <a:off x="1295400" y="2779713"/>
            <a:ext cx="0" cy="381000"/>
          </a:xfrm>
          <a:prstGeom prst="line">
            <a:avLst/>
          </a:prstGeom>
          <a:noFill/>
          <a:ln w="57150">
            <a:solidFill>
              <a:srgbClr val="FF0000"/>
            </a:solidFill>
            <a:round/>
            <a:headEnd/>
            <a:tailEnd type="triangle" w="med" len="med"/>
          </a:ln>
          <a:effectLst/>
        </p:spPr>
        <p:txBody>
          <a:bodyPr wrap="none" anchor="ctr"/>
          <a:lstStyle/>
          <a:p>
            <a:pPr>
              <a:defRPr/>
            </a:pPr>
            <a:endParaRPr lang="en-GB"/>
          </a:p>
        </p:txBody>
      </p:sp>
      <p:sp>
        <p:nvSpPr>
          <p:cNvPr id="87057" name="Rectangle 1041"/>
          <p:cNvSpPr>
            <a:spLocks noChangeArrowheads="1"/>
          </p:cNvSpPr>
          <p:nvPr/>
        </p:nvSpPr>
        <p:spPr bwMode="auto">
          <a:xfrm>
            <a:off x="361950" y="2325688"/>
            <a:ext cx="658813" cy="336550"/>
          </a:xfrm>
          <a:prstGeom prst="rect">
            <a:avLst/>
          </a:prstGeom>
          <a:noFill/>
          <a:ln w="9525">
            <a:noFill/>
            <a:miter lim="800000"/>
            <a:headEnd/>
            <a:tailEnd/>
          </a:ln>
          <a:effectLst/>
        </p:spPr>
        <p:txBody>
          <a:bodyPr wrap="none">
            <a:spAutoFit/>
          </a:bodyPr>
          <a:lstStyle/>
          <a:p>
            <a:pPr>
              <a:defRPr/>
            </a:pPr>
            <a:r>
              <a:rPr lang="en-GB" sz="1600"/>
              <a:t>100%</a:t>
            </a:r>
          </a:p>
        </p:txBody>
      </p:sp>
      <p:sp>
        <p:nvSpPr>
          <p:cNvPr id="24" name="Rectangle 4"/>
          <p:cNvSpPr txBox="1">
            <a:spLocks noChangeArrowheads="1"/>
          </p:cNvSpPr>
          <p:nvPr/>
        </p:nvSpPr>
        <p:spPr>
          <a:xfrm>
            <a:off x="1514475" y="71438"/>
            <a:ext cx="7415213" cy="1143000"/>
          </a:xfrm>
          <a:prstGeom prst="rect">
            <a:avLst/>
          </a:prstGeom>
          <a:noFill/>
          <a:ln/>
        </p:spPr>
        <p:txBody>
          <a:bodyPr/>
          <a:lstStyle/>
          <a:p>
            <a:pPr>
              <a:defRPr/>
            </a:pPr>
            <a:r>
              <a:rPr lang="en-GB" sz="4400" kern="0" dirty="0">
                <a:solidFill>
                  <a:schemeClr val="tx2"/>
                </a:solidFill>
                <a:effectLst/>
                <a:latin typeface="+mj-lt"/>
                <a:ea typeface="+mj-ea"/>
                <a:cs typeface="+mj-cs"/>
              </a:rPr>
              <a:t>Two-phase response to single allergen challenge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85913" y="214313"/>
            <a:ext cx="7272337" cy="1143000"/>
          </a:xfrm>
        </p:spPr>
        <p:txBody>
          <a:bodyPr/>
          <a:lstStyle/>
          <a:p>
            <a:r>
              <a:rPr lang="en-GB" smtClean="0"/>
              <a:t>Asthma - immunopathogenesis</a:t>
            </a:r>
            <a:endParaRPr lang="en-GB" sz="7200" smtClean="0"/>
          </a:p>
        </p:txBody>
      </p:sp>
      <p:sp>
        <p:nvSpPr>
          <p:cNvPr id="44035" name="Rectangle 3"/>
          <p:cNvSpPr>
            <a:spLocks noGrp="1" noChangeArrowheads="1"/>
          </p:cNvSpPr>
          <p:nvPr>
            <p:ph type="body" sz="half" idx="1"/>
          </p:nvPr>
        </p:nvSpPr>
        <p:spPr/>
        <p:txBody>
          <a:bodyPr/>
          <a:lstStyle/>
          <a:p>
            <a:r>
              <a:rPr lang="en-GB" sz="2800" smtClean="0">
                <a:effectLst/>
              </a:rPr>
              <a:t>Chronic inflammation of the airways</a:t>
            </a:r>
          </a:p>
          <a:p>
            <a:pPr lvl="1"/>
            <a:r>
              <a:rPr lang="en-GB" sz="2400" smtClean="0">
                <a:effectLst/>
              </a:rPr>
              <a:t>Cellular infiltrate</a:t>
            </a:r>
          </a:p>
          <a:p>
            <a:pPr lvl="2"/>
            <a:r>
              <a:rPr lang="en-GB" sz="2000" smtClean="0">
                <a:effectLst/>
              </a:rPr>
              <a:t>Th2 lymphocytes, eosinophils</a:t>
            </a:r>
          </a:p>
          <a:p>
            <a:pPr lvl="1"/>
            <a:r>
              <a:rPr lang="en-GB" sz="2400" smtClean="0">
                <a:effectLst/>
              </a:rPr>
              <a:t>Smooth muscle hypertrophy</a:t>
            </a:r>
          </a:p>
          <a:p>
            <a:pPr lvl="1"/>
            <a:r>
              <a:rPr lang="en-GB" sz="2400" smtClean="0">
                <a:effectLst/>
              </a:rPr>
              <a:t>Mucus plugging</a:t>
            </a:r>
          </a:p>
          <a:p>
            <a:pPr lvl="1"/>
            <a:r>
              <a:rPr lang="en-GB" sz="2400" smtClean="0">
                <a:effectLst/>
              </a:rPr>
              <a:t>Epithelial shedding</a:t>
            </a:r>
          </a:p>
          <a:p>
            <a:pPr lvl="1"/>
            <a:r>
              <a:rPr lang="en-GB" sz="2400" smtClean="0">
                <a:effectLst/>
              </a:rPr>
              <a:t>Sub epithelial fibrosis</a:t>
            </a:r>
          </a:p>
        </p:txBody>
      </p:sp>
      <p:pic>
        <p:nvPicPr>
          <p:cNvPr id="44036" name="Picture 4" descr="ASTHMA2"/>
          <p:cNvPicPr>
            <a:picLocks noChangeAspect="1" noChangeArrowheads="1"/>
          </p:cNvPicPr>
          <p:nvPr>
            <p:ph sz="quarter" idx="2"/>
          </p:nvPr>
        </p:nvPicPr>
        <p:blipFill>
          <a:blip r:embed="rId2" cstate="print"/>
          <a:srcRect/>
          <a:stretch>
            <a:fillRect/>
          </a:stretch>
        </p:blipFill>
        <p:spPr>
          <a:xfrm>
            <a:off x="5062538" y="1981200"/>
            <a:ext cx="2979737" cy="1981200"/>
          </a:xfrm>
          <a:noFill/>
        </p:spPr>
      </p:pic>
      <p:pic>
        <p:nvPicPr>
          <p:cNvPr id="44037" name="Picture 8" descr="ASTHMA1"/>
          <p:cNvPicPr>
            <a:picLocks noChangeAspect="1" noChangeArrowheads="1"/>
          </p:cNvPicPr>
          <p:nvPr>
            <p:ph sz="quarter" idx="3"/>
          </p:nvPr>
        </p:nvPicPr>
        <p:blipFill>
          <a:blip r:embed="rId3" cstate="print"/>
          <a:srcRect/>
          <a:stretch>
            <a:fillRect/>
          </a:stretch>
        </p:blipFill>
        <p:spPr>
          <a:xfrm>
            <a:off x="5062538" y="4114800"/>
            <a:ext cx="2979737" cy="1981200"/>
          </a:xfr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defRPr/>
            </a:pPr>
            <a:r>
              <a:rPr lang="en-GB" dirty="0" smtClean="0"/>
              <a:t>Objectives 1</a:t>
            </a:r>
          </a:p>
        </p:txBody>
      </p:sp>
      <p:sp>
        <p:nvSpPr>
          <p:cNvPr id="145411" name="Rectangle 3"/>
          <p:cNvSpPr>
            <a:spLocks noGrp="1" noChangeArrowheads="1"/>
          </p:cNvSpPr>
          <p:nvPr>
            <p:ph type="body" idx="1"/>
          </p:nvPr>
        </p:nvSpPr>
        <p:spPr/>
        <p:txBody>
          <a:bodyPr/>
          <a:lstStyle/>
          <a:p>
            <a:pPr>
              <a:defRPr/>
            </a:pPr>
            <a:r>
              <a:rPr lang="en-GB" dirty="0" smtClean="0"/>
              <a:t>Outline mechanisms by which the four types of hypersensitivity</a:t>
            </a:r>
            <a:endParaRPr lang="en-GB" sz="2800" dirty="0" smtClean="0"/>
          </a:p>
          <a:p>
            <a:pPr lvl="1">
              <a:defRPr/>
            </a:pPr>
            <a:r>
              <a:rPr lang="en-GB" sz="2400" dirty="0" smtClean="0"/>
              <a:t>IgE</a:t>
            </a:r>
          </a:p>
          <a:p>
            <a:pPr lvl="1">
              <a:defRPr/>
            </a:pPr>
            <a:r>
              <a:rPr lang="en-GB" sz="2400" dirty="0" smtClean="0"/>
              <a:t>Antibodies</a:t>
            </a:r>
          </a:p>
          <a:p>
            <a:pPr lvl="1">
              <a:defRPr/>
            </a:pPr>
            <a:r>
              <a:rPr lang="en-GB" sz="2400" dirty="0"/>
              <a:t>I</a:t>
            </a:r>
            <a:r>
              <a:rPr lang="en-GB" sz="2400" dirty="0" smtClean="0"/>
              <a:t>mmune complexes </a:t>
            </a:r>
          </a:p>
          <a:p>
            <a:pPr lvl="1">
              <a:defRPr/>
            </a:pPr>
            <a:r>
              <a:rPr lang="en-GB" sz="2400" dirty="0" smtClean="0"/>
              <a:t>T cells </a:t>
            </a:r>
          </a:p>
          <a:p>
            <a:pPr>
              <a:defRPr/>
            </a:pPr>
            <a:r>
              <a:rPr lang="en-GB" dirty="0" smtClean="0"/>
              <a:t>Cause tissue damage and inflammation </a:t>
            </a:r>
          </a:p>
          <a:p>
            <a:pPr>
              <a:defRPr/>
            </a:pPr>
            <a:r>
              <a:rPr lang="en-GB" dirty="0" smtClean="0"/>
              <a:t>Give examples of clinical syndromes associated with each</a:t>
            </a:r>
          </a:p>
          <a:p>
            <a:pPr>
              <a:buFont typeface="Monotype Sorts" pitchFamily="2" charset="2"/>
              <a:buNone/>
              <a:defRPr/>
            </a:pPr>
            <a:endParaRPr lang="en-GB" sz="28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728788" y="214313"/>
            <a:ext cx="6629400" cy="1143000"/>
          </a:xfrm>
        </p:spPr>
        <p:txBody>
          <a:bodyPr/>
          <a:lstStyle/>
          <a:p>
            <a:pPr>
              <a:defRPr/>
            </a:pPr>
            <a:r>
              <a:rPr lang="en-US" dirty="0" smtClean="0"/>
              <a:t>Important clinical features</a:t>
            </a:r>
            <a:endParaRPr lang="en-GB"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3751263" y="1860550"/>
            <a:ext cx="5392737" cy="5140325"/>
          </a:xfrm>
          <a:prstGeom prst="rect">
            <a:avLst/>
          </a:prstGeom>
          <a:noFill/>
          <a:ln w="9525">
            <a:noFill/>
            <a:miter lim="800000"/>
            <a:headEnd/>
            <a:tailEnd/>
          </a:ln>
        </p:spPr>
        <p:txBody>
          <a:bodyPr>
            <a:spAutoFit/>
          </a:bodyPr>
          <a:lstStyle/>
          <a:p>
            <a:pPr>
              <a:buFontTx/>
              <a:buChar char="•"/>
            </a:pPr>
            <a:r>
              <a:rPr lang="en-US">
                <a:effectLst/>
              </a:rPr>
              <a:t>Reversible generalised airway obstruction </a:t>
            </a:r>
          </a:p>
          <a:p>
            <a:pPr lvl="1">
              <a:buFontTx/>
              <a:buChar char="•"/>
            </a:pPr>
            <a:r>
              <a:rPr lang="en-GB" sz="2000">
                <a:effectLst/>
              </a:rPr>
              <a:t>Chronic episodic wheeze</a:t>
            </a:r>
            <a:endParaRPr lang="en-US">
              <a:effectLst/>
            </a:endParaRPr>
          </a:p>
          <a:p>
            <a:pPr>
              <a:buFontTx/>
              <a:buChar char="•"/>
            </a:pPr>
            <a:r>
              <a:rPr lang="en-US">
                <a:effectLst/>
              </a:rPr>
              <a:t>Bronchial hyperresponsiveness</a:t>
            </a:r>
          </a:p>
          <a:p>
            <a:pPr lvl="1">
              <a:buFontTx/>
              <a:buChar char="•"/>
            </a:pPr>
            <a:r>
              <a:rPr lang="en-US" sz="2000">
                <a:effectLst/>
              </a:rPr>
              <a:t>Bronchial irritability</a:t>
            </a:r>
          </a:p>
          <a:p>
            <a:pPr>
              <a:buFontTx/>
              <a:buChar char="•"/>
            </a:pPr>
            <a:r>
              <a:rPr lang="en-US">
                <a:effectLst/>
              </a:rPr>
              <a:t>Cough </a:t>
            </a:r>
          </a:p>
          <a:p>
            <a:pPr>
              <a:buFontTx/>
              <a:buChar char="•"/>
            </a:pPr>
            <a:r>
              <a:rPr lang="en-US">
                <a:effectLst/>
              </a:rPr>
              <a:t>Mucus production</a:t>
            </a:r>
          </a:p>
          <a:p>
            <a:pPr>
              <a:buFontTx/>
              <a:buChar char="•"/>
            </a:pPr>
            <a:r>
              <a:rPr lang="en-US">
                <a:effectLst/>
              </a:rPr>
              <a:t>Breathlessness</a:t>
            </a:r>
          </a:p>
          <a:p>
            <a:pPr>
              <a:buFontTx/>
              <a:buChar char="•"/>
            </a:pPr>
            <a:r>
              <a:rPr lang="en-US">
                <a:effectLst/>
              </a:rPr>
              <a:t>Chest tightness</a:t>
            </a:r>
          </a:p>
          <a:p>
            <a:pPr>
              <a:buFontTx/>
              <a:buChar char="•"/>
            </a:pPr>
            <a:endParaRPr lang="en-GB">
              <a:effectLst/>
            </a:endParaRPr>
          </a:p>
          <a:p>
            <a:pPr>
              <a:buFontTx/>
              <a:buChar char="•"/>
            </a:pPr>
            <a:r>
              <a:rPr lang="en-GB">
                <a:effectLst/>
              </a:rPr>
              <a:t>Response to treatment</a:t>
            </a:r>
          </a:p>
          <a:p>
            <a:pPr>
              <a:buFontTx/>
              <a:buChar char="•"/>
            </a:pPr>
            <a:r>
              <a:rPr lang="en-GB">
                <a:effectLst/>
              </a:rPr>
              <a:t>Spontaneous variation</a:t>
            </a:r>
          </a:p>
          <a:p>
            <a:pPr>
              <a:buFontTx/>
              <a:buChar char="•"/>
            </a:pPr>
            <a:r>
              <a:rPr lang="en-GB">
                <a:effectLst/>
              </a:rPr>
              <a:t>Reduced &amp; variable peak flow (PEF)</a:t>
            </a:r>
          </a:p>
          <a:p>
            <a:pPr>
              <a:buFontTx/>
              <a:buChar char="•"/>
            </a:pPr>
            <a:endParaRPr lang="en-US">
              <a:effectLst/>
            </a:endParaRPr>
          </a:p>
        </p:txBody>
      </p:sp>
      <p:pic>
        <p:nvPicPr>
          <p:cNvPr id="46083" name="Picture 6" descr="peakgirl"/>
          <p:cNvPicPr>
            <a:picLocks noChangeAspect="1" noChangeArrowheads="1"/>
          </p:cNvPicPr>
          <p:nvPr/>
        </p:nvPicPr>
        <p:blipFill>
          <a:blip r:embed="rId3" cstate="print"/>
          <a:srcRect/>
          <a:stretch>
            <a:fillRect/>
          </a:stretch>
        </p:blipFill>
        <p:spPr bwMode="auto">
          <a:xfrm>
            <a:off x="214313" y="2714625"/>
            <a:ext cx="3273425" cy="3240088"/>
          </a:xfrm>
          <a:prstGeom prst="rect">
            <a:avLst/>
          </a:prstGeom>
          <a:noFill/>
          <a:ln w="9525">
            <a:noFill/>
            <a:miter lim="800000"/>
            <a:headEnd/>
            <a:tailEnd/>
          </a:ln>
        </p:spPr>
      </p:pic>
      <p:sp>
        <p:nvSpPr>
          <p:cNvPr id="6" name="Rectangle 2"/>
          <p:cNvSpPr txBox="1">
            <a:spLocks noChangeArrowheads="1"/>
          </p:cNvSpPr>
          <p:nvPr/>
        </p:nvSpPr>
        <p:spPr>
          <a:xfrm>
            <a:off x="1728788" y="285750"/>
            <a:ext cx="6629400" cy="1143000"/>
          </a:xfrm>
          <a:prstGeom prst="rect">
            <a:avLst/>
          </a:prstGeom>
        </p:spPr>
        <p:txBody>
          <a:bodyPr/>
          <a:lstStyle/>
          <a:p>
            <a:pPr>
              <a:defRPr/>
            </a:pPr>
            <a:r>
              <a:rPr lang="en-US" sz="4400" kern="0" dirty="0">
                <a:solidFill>
                  <a:schemeClr val="tx2"/>
                </a:solidFill>
                <a:effectLst/>
                <a:latin typeface="+mj-lt"/>
                <a:ea typeface="+mj-ea"/>
                <a:cs typeface="+mj-cs"/>
              </a:rPr>
              <a:t>Asthma</a:t>
            </a:r>
            <a:endParaRPr lang="en-GB" sz="4400" kern="0" dirty="0">
              <a:solidFill>
                <a:schemeClr val="tx2"/>
              </a:solidFill>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458913" y="257175"/>
            <a:ext cx="7058025" cy="1200150"/>
          </a:xfrm>
          <a:prstGeom prst="rect">
            <a:avLst/>
          </a:prstGeom>
          <a:noFill/>
          <a:ln w="9525">
            <a:noFill/>
            <a:miter lim="800000"/>
            <a:headEnd/>
            <a:tailEnd/>
          </a:ln>
        </p:spPr>
        <p:txBody>
          <a:bodyPr wrap="none">
            <a:spAutoFit/>
          </a:bodyPr>
          <a:lstStyle/>
          <a:p>
            <a:pPr algn="ctr"/>
            <a:r>
              <a:rPr lang="en-GB" sz="3600">
                <a:solidFill>
                  <a:schemeClr val="tx2"/>
                </a:solidFill>
                <a:effectLst/>
              </a:rPr>
              <a:t>Typical day for a poorly controlled</a:t>
            </a:r>
          </a:p>
          <a:p>
            <a:pPr algn="ctr"/>
            <a:r>
              <a:rPr lang="en-GB" sz="3600">
                <a:solidFill>
                  <a:schemeClr val="tx2"/>
                </a:solidFill>
                <a:effectLst/>
              </a:rPr>
              <a:t>asthmatic</a:t>
            </a:r>
            <a:endParaRPr lang="en-GB" sz="3600" b="1">
              <a:solidFill>
                <a:schemeClr val="tx2"/>
              </a:solidFill>
              <a:effectLst/>
            </a:endParaRPr>
          </a:p>
        </p:txBody>
      </p:sp>
      <p:sp>
        <p:nvSpPr>
          <p:cNvPr id="91139" name="Rectangle 3"/>
          <p:cNvSpPr>
            <a:spLocks noChangeArrowheads="1"/>
          </p:cNvSpPr>
          <p:nvPr/>
        </p:nvSpPr>
        <p:spPr bwMode="auto">
          <a:xfrm>
            <a:off x="1066800" y="2474913"/>
            <a:ext cx="6934200" cy="3962400"/>
          </a:xfrm>
          <a:prstGeom prst="rect">
            <a:avLst/>
          </a:prstGeom>
          <a:solidFill>
            <a:schemeClr val="hlink">
              <a:alpha val="50000"/>
            </a:schemeClr>
          </a:solidFill>
          <a:ln w="9525">
            <a:solidFill>
              <a:schemeClr val="tx1"/>
            </a:solidFill>
            <a:miter lim="800000"/>
            <a:headEnd/>
            <a:tailEnd/>
          </a:ln>
          <a:effectLst/>
        </p:spPr>
        <p:txBody>
          <a:bodyPr wrap="none" anchor="ctr"/>
          <a:lstStyle/>
          <a:p>
            <a:pPr algn="ctr">
              <a:defRPr/>
            </a:pPr>
            <a:endParaRPr lang="en-GB"/>
          </a:p>
        </p:txBody>
      </p:sp>
      <p:sp>
        <p:nvSpPr>
          <p:cNvPr id="91140" name="Text Box 4"/>
          <p:cNvSpPr txBox="1">
            <a:spLocks noChangeArrowheads="1"/>
          </p:cNvSpPr>
          <p:nvPr/>
        </p:nvSpPr>
        <p:spPr bwMode="auto">
          <a:xfrm>
            <a:off x="762000" y="6400800"/>
            <a:ext cx="6246813" cy="457200"/>
          </a:xfrm>
          <a:prstGeom prst="rect">
            <a:avLst/>
          </a:prstGeom>
          <a:noFill/>
          <a:ln w="9525">
            <a:noFill/>
            <a:miter lim="800000"/>
            <a:headEnd/>
            <a:tailEnd/>
          </a:ln>
          <a:effectLst/>
        </p:spPr>
        <p:txBody>
          <a:bodyPr wrap="none">
            <a:spAutoFit/>
          </a:bodyPr>
          <a:lstStyle/>
          <a:p>
            <a:pPr>
              <a:defRPr/>
            </a:pPr>
            <a:r>
              <a:rPr lang="en-GB"/>
              <a:t>6am	         Noon	        6pm	    Midnight</a:t>
            </a:r>
          </a:p>
        </p:txBody>
      </p:sp>
      <p:sp>
        <p:nvSpPr>
          <p:cNvPr id="91141" name="Line 5"/>
          <p:cNvSpPr>
            <a:spLocks noChangeShapeType="1"/>
          </p:cNvSpPr>
          <p:nvPr/>
        </p:nvSpPr>
        <p:spPr bwMode="auto">
          <a:xfrm>
            <a:off x="4572000" y="2474913"/>
            <a:ext cx="0" cy="3962400"/>
          </a:xfrm>
          <a:prstGeom prst="line">
            <a:avLst/>
          </a:prstGeom>
          <a:noFill/>
          <a:ln w="9525">
            <a:solidFill>
              <a:schemeClr val="tx1"/>
            </a:solidFill>
            <a:round/>
            <a:headEnd/>
            <a:tailEnd/>
          </a:ln>
          <a:effectLst/>
        </p:spPr>
        <p:txBody>
          <a:bodyPr wrap="none" anchor="ctr"/>
          <a:lstStyle/>
          <a:p>
            <a:pPr>
              <a:defRPr/>
            </a:pPr>
            <a:endParaRPr lang="en-GB"/>
          </a:p>
        </p:txBody>
      </p:sp>
      <p:sp>
        <p:nvSpPr>
          <p:cNvPr id="91142" name="Line 6"/>
          <p:cNvSpPr>
            <a:spLocks noChangeShapeType="1"/>
          </p:cNvSpPr>
          <p:nvPr/>
        </p:nvSpPr>
        <p:spPr bwMode="auto">
          <a:xfrm>
            <a:off x="6324600" y="2474913"/>
            <a:ext cx="0" cy="3962400"/>
          </a:xfrm>
          <a:prstGeom prst="line">
            <a:avLst/>
          </a:prstGeom>
          <a:noFill/>
          <a:ln w="9525">
            <a:solidFill>
              <a:schemeClr val="tx1"/>
            </a:solidFill>
            <a:round/>
            <a:headEnd/>
            <a:tailEnd/>
          </a:ln>
          <a:effectLst/>
        </p:spPr>
        <p:txBody>
          <a:bodyPr wrap="none" anchor="ctr"/>
          <a:lstStyle/>
          <a:p>
            <a:pPr>
              <a:defRPr/>
            </a:pPr>
            <a:endParaRPr lang="en-GB"/>
          </a:p>
        </p:txBody>
      </p:sp>
      <p:sp>
        <p:nvSpPr>
          <p:cNvPr id="91143" name="Line 7"/>
          <p:cNvSpPr>
            <a:spLocks noChangeShapeType="1"/>
          </p:cNvSpPr>
          <p:nvPr/>
        </p:nvSpPr>
        <p:spPr bwMode="auto">
          <a:xfrm>
            <a:off x="2819400" y="2474913"/>
            <a:ext cx="0" cy="3962400"/>
          </a:xfrm>
          <a:prstGeom prst="line">
            <a:avLst/>
          </a:prstGeom>
          <a:noFill/>
          <a:ln w="9525">
            <a:solidFill>
              <a:schemeClr val="tx1"/>
            </a:solidFill>
            <a:round/>
            <a:headEnd/>
            <a:tailEnd/>
          </a:ln>
          <a:effectLst/>
        </p:spPr>
        <p:txBody>
          <a:bodyPr wrap="none" anchor="ctr"/>
          <a:lstStyle/>
          <a:p>
            <a:pPr>
              <a:defRPr/>
            </a:pPr>
            <a:endParaRPr lang="en-GB"/>
          </a:p>
        </p:txBody>
      </p:sp>
      <p:sp>
        <p:nvSpPr>
          <p:cNvPr id="91144" name="Freeform 8"/>
          <p:cNvSpPr>
            <a:spLocks/>
          </p:cNvSpPr>
          <p:nvPr/>
        </p:nvSpPr>
        <p:spPr bwMode="auto">
          <a:xfrm>
            <a:off x="1054100" y="2917825"/>
            <a:ext cx="6938963" cy="1997075"/>
          </a:xfrm>
          <a:custGeom>
            <a:avLst/>
            <a:gdLst/>
            <a:ahLst/>
            <a:cxnLst>
              <a:cxn ang="0">
                <a:pos x="0" y="917"/>
              </a:cxn>
              <a:cxn ang="0">
                <a:pos x="158" y="1207"/>
              </a:cxn>
              <a:cxn ang="0">
                <a:pos x="344" y="1017"/>
              </a:cxn>
              <a:cxn ang="0">
                <a:pos x="550" y="1174"/>
              </a:cxn>
              <a:cxn ang="0">
                <a:pos x="728" y="777"/>
              </a:cxn>
              <a:cxn ang="0">
                <a:pos x="1112" y="105"/>
              </a:cxn>
              <a:cxn ang="0">
                <a:pos x="1256" y="201"/>
              </a:cxn>
              <a:cxn ang="0">
                <a:pos x="1448" y="105"/>
              </a:cxn>
              <a:cxn ang="0">
                <a:pos x="1588" y="774"/>
              </a:cxn>
              <a:cxn ang="0">
                <a:pos x="1735" y="117"/>
              </a:cxn>
              <a:cxn ang="0">
                <a:pos x="1964" y="240"/>
              </a:cxn>
              <a:cxn ang="0">
                <a:pos x="2138" y="134"/>
              </a:cxn>
              <a:cxn ang="0">
                <a:pos x="2456" y="0"/>
              </a:cxn>
              <a:cxn ang="0">
                <a:pos x="2600" y="345"/>
              </a:cxn>
              <a:cxn ang="0">
                <a:pos x="2749" y="103"/>
              </a:cxn>
              <a:cxn ang="0">
                <a:pos x="2889" y="470"/>
              </a:cxn>
              <a:cxn ang="0">
                <a:pos x="3076" y="306"/>
              </a:cxn>
              <a:cxn ang="0">
                <a:pos x="3320" y="681"/>
              </a:cxn>
              <a:cxn ang="0">
                <a:pos x="3512" y="441"/>
              </a:cxn>
              <a:cxn ang="0">
                <a:pos x="3620" y="1006"/>
              </a:cxn>
              <a:cxn ang="0">
                <a:pos x="3787" y="1258"/>
              </a:cxn>
              <a:cxn ang="0">
                <a:pos x="3958" y="957"/>
              </a:cxn>
              <a:cxn ang="0">
                <a:pos x="4113" y="862"/>
              </a:cxn>
              <a:cxn ang="0">
                <a:pos x="4242" y="835"/>
              </a:cxn>
              <a:cxn ang="0">
                <a:pos x="4371" y="923"/>
              </a:cxn>
            </a:cxnLst>
            <a:rect l="0" t="0" r="r" b="b"/>
            <a:pathLst>
              <a:path w="4371" h="1258">
                <a:moveTo>
                  <a:pt x="0" y="917"/>
                </a:moveTo>
                <a:lnTo>
                  <a:pt x="158" y="1207"/>
                </a:lnTo>
                <a:lnTo>
                  <a:pt x="344" y="1017"/>
                </a:lnTo>
                <a:lnTo>
                  <a:pt x="550" y="1174"/>
                </a:lnTo>
                <a:lnTo>
                  <a:pt x="728" y="777"/>
                </a:lnTo>
                <a:lnTo>
                  <a:pt x="1112" y="105"/>
                </a:lnTo>
                <a:lnTo>
                  <a:pt x="1256" y="201"/>
                </a:lnTo>
                <a:lnTo>
                  <a:pt x="1448" y="105"/>
                </a:lnTo>
                <a:lnTo>
                  <a:pt x="1588" y="774"/>
                </a:lnTo>
                <a:lnTo>
                  <a:pt x="1735" y="117"/>
                </a:lnTo>
                <a:lnTo>
                  <a:pt x="1964" y="240"/>
                </a:lnTo>
                <a:lnTo>
                  <a:pt x="2138" y="134"/>
                </a:lnTo>
                <a:lnTo>
                  <a:pt x="2456" y="0"/>
                </a:lnTo>
                <a:lnTo>
                  <a:pt x="2600" y="345"/>
                </a:lnTo>
                <a:lnTo>
                  <a:pt x="2749" y="103"/>
                </a:lnTo>
                <a:lnTo>
                  <a:pt x="2889" y="470"/>
                </a:lnTo>
                <a:lnTo>
                  <a:pt x="3076" y="306"/>
                </a:lnTo>
                <a:lnTo>
                  <a:pt x="3320" y="681"/>
                </a:lnTo>
                <a:lnTo>
                  <a:pt x="3512" y="441"/>
                </a:lnTo>
                <a:lnTo>
                  <a:pt x="3620" y="1006"/>
                </a:lnTo>
                <a:lnTo>
                  <a:pt x="3787" y="1258"/>
                </a:lnTo>
                <a:lnTo>
                  <a:pt x="3958" y="957"/>
                </a:lnTo>
                <a:lnTo>
                  <a:pt x="4113" y="862"/>
                </a:lnTo>
                <a:lnTo>
                  <a:pt x="4242" y="835"/>
                </a:lnTo>
                <a:lnTo>
                  <a:pt x="4371" y="923"/>
                </a:lnTo>
              </a:path>
            </a:pathLst>
          </a:custGeom>
          <a:noFill/>
          <a:ln w="76200" cmpd="sng">
            <a:solidFill>
              <a:schemeClr val="tx1"/>
            </a:solidFill>
            <a:round/>
            <a:headEnd/>
            <a:tailEnd/>
          </a:ln>
          <a:effectLst/>
        </p:spPr>
        <p:txBody>
          <a:bodyPr wrap="none" anchor="ctr"/>
          <a:lstStyle/>
          <a:p>
            <a:pPr>
              <a:defRPr/>
            </a:pPr>
            <a:endParaRPr lang="en-GB"/>
          </a:p>
        </p:txBody>
      </p:sp>
      <p:sp>
        <p:nvSpPr>
          <p:cNvPr id="91145" name="Text Box 9"/>
          <p:cNvSpPr txBox="1">
            <a:spLocks noChangeArrowheads="1"/>
          </p:cNvSpPr>
          <p:nvPr/>
        </p:nvSpPr>
        <p:spPr bwMode="auto">
          <a:xfrm rot="-5400000">
            <a:off x="13494" y="4217194"/>
            <a:ext cx="776288" cy="457200"/>
          </a:xfrm>
          <a:prstGeom prst="rect">
            <a:avLst/>
          </a:prstGeom>
          <a:noFill/>
          <a:ln w="9525">
            <a:noFill/>
            <a:miter lim="800000"/>
            <a:headEnd/>
            <a:tailEnd/>
          </a:ln>
          <a:effectLst/>
        </p:spPr>
        <p:txBody>
          <a:bodyPr wrap="none">
            <a:spAutoFit/>
          </a:bodyPr>
          <a:lstStyle/>
          <a:p>
            <a:pPr>
              <a:defRPr/>
            </a:pPr>
            <a:r>
              <a:rPr lang="en-GB"/>
              <a:t>PEF</a:t>
            </a:r>
          </a:p>
        </p:txBody>
      </p:sp>
      <p:sp>
        <p:nvSpPr>
          <p:cNvPr id="91146" name="Rectangle 10"/>
          <p:cNvSpPr>
            <a:spLocks noChangeArrowheads="1"/>
          </p:cNvSpPr>
          <p:nvPr/>
        </p:nvSpPr>
        <p:spPr bwMode="auto">
          <a:xfrm>
            <a:off x="3311525" y="2779713"/>
            <a:ext cx="242888" cy="163512"/>
          </a:xfrm>
          <a:prstGeom prst="rect">
            <a:avLst/>
          </a:prstGeom>
          <a:solidFill>
            <a:schemeClr val="accent1"/>
          </a:solidFill>
          <a:ln w="9525">
            <a:solidFill>
              <a:schemeClr val="tx1"/>
            </a:solidFill>
            <a:miter lim="800000"/>
            <a:headEnd/>
            <a:tailEnd/>
          </a:ln>
          <a:effectLst/>
        </p:spPr>
        <p:txBody>
          <a:bodyPr wrap="none" anchor="ctr"/>
          <a:lstStyle/>
          <a:p>
            <a:pPr>
              <a:defRPr/>
            </a:pPr>
            <a:endParaRPr lang="en-GB"/>
          </a:p>
        </p:txBody>
      </p:sp>
      <p:sp>
        <p:nvSpPr>
          <p:cNvPr id="91147" name="Text Box 11"/>
          <p:cNvSpPr txBox="1">
            <a:spLocks noChangeArrowheads="1"/>
          </p:cNvSpPr>
          <p:nvPr/>
        </p:nvSpPr>
        <p:spPr bwMode="auto">
          <a:xfrm>
            <a:off x="2590800" y="1828800"/>
            <a:ext cx="2716213" cy="461963"/>
          </a:xfrm>
          <a:prstGeom prst="rect">
            <a:avLst/>
          </a:prstGeom>
          <a:noFill/>
          <a:ln w="9525">
            <a:noFill/>
            <a:miter lim="800000"/>
            <a:headEnd/>
            <a:tailEnd/>
          </a:ln>
          <a:effectLst/>
        </p:spPr>
        <p:txBody>
          <a:bodyPr wrap="none">
            <a:spAutoFit/>
          </a:bodyPr>
          <a:lstStyle/>
          <a:p>
            <a:pPr>
              <a:defRPr/>
            </a:pPr>
            <a:r>
              <a:rPr lang="en-GB" dirty="0"/>
              <a:t>Ran for a lecture!!!</a:t>
            </a:r>
          </a:p>
        </p:txBody>
      </p:sp>
      <p:sp>
        <p:nvSpPr>
          <p:cNvPr id="91148" name="Line 12"/>
          <p:cNvSpPr>
            <a:spLocks noChangeShapeType="1"/>
          </p:cNvSpPr>
          <p:nvPr/>
        </p:nvSpPr>
        <p:spPr bwMode="auto">
          <a:xfrm flipH="1">
            <a:off x="3429000" y="2246313"/>
            <a:ext cx="304800" cy="533400"/>
          </a:xfrm>
          <a:prstGeom prst="line">
            <a:avLst/>
          </a:prstGeom>
          <a:noFill/>
          <a:ln w="57150">
            <a:solidFill>
              <a:schemeClr val="tx1"/>
            </a:solidFill>
            <a:round/>
            <a:headEnd/>
            <a:tailEnd type="triangle" w="med" len="med"/>
          </a:ln>
          <a:effectLst/>
        </p:spPr>
        <p:txBody>
          <a:bodyPr wrap="none" anchor="ctr"/>
          <a:lstStyle/>
          <a:p>
            <a:pPr>
              <a:defRPr/>
            </a:pPr>
            <a:endParaRPr lang="en-GB"/>
          </a:p>
        </p:txBody>
      </p:sp>
      <p:sp>
        <p:nvSpPr>
          <p:cNvPr id="91149" name="Text Box 13"/>
          <p:cNvSpPr txBox="1">
            <a:spLocks noChangeArrowheads="1"/>
          </p:cNvSpPr>
          <p:nvPr/>
        </p:nvSpPr>
        <p:spPr bwMode="auto">
          <a:xfrm>
            <a:off x="6858000" y="3328988"/>
            <a:ext cx="1658938" cy="822325"/>
          </a:xfrm>
          <a:prstGeom prst="rect">
            <a:avLst/>
          </a:prstGeom>
          <a:noFill/>
          <a:ln w="9525">
            <a:noFill/>
            <a:miter lim="800000"/>
            <a:headEnd/>
            <a:tailEnd/>
          </a:ln>
          <a:effectLst/>
        </p:spPr>
        <p:txBody>
          <a:bodyPr wrap="none">
            <a:spAutoFit/>
          </a:bodyPr>
          <a:lstStyle/>
          <a:p>
            <a:pPr>
              <a:defRPr/>
            </a:pPr>
            <a:r>
              <a:rPr lang="en-GB"/>
              <a:t>Woke up</a:t>
            </a:r>
          </a:p>
          <a:p>
            <a:pPr>
              <a:defRPr/>
            </a:pPr>
            <a:r>
              <a:rPr lang="en-GB"/>
              <a:t>wheezy ++</a:t>
            </a:r>
          </a:p>
        </p:txBody>
      </p:sp>
      <p:sp>
        <p:nvSpPr>
          <p:cNvPr id="91150" name="Text Box 14"/>
          <p:cNvSpPr txBox="1">
            <a:spLocks noChangeArrowheads="1"/>
          </p:cNvSpPr>
          <p:nvPr/>
        </p:nvSpPr>
        <p:spPr bwMode="auto">
          <a:xfrm>
            <a:off x="2057400" y="2474913"/>
            <a:ext cx="776288" cy="822325"/>
          </a:xfrm>
          <a:prstGeom prst="rect">
            <a:avLst/>
          </a:prstGeom>
          <a:noFill/>
          <a:ln w="9525">
            <a:noFill/>
            <a:miter lim="800000"/>
            <a:headEnd/>
            <a:tailEnd/>
          </a:ln>
          <a:effectLst/>
        </p:spPr>
        <p:txBody>
          <a:bodyPr wrap="none">
            <a:spAutoFit/>
          </a:bodyPr>
          <a:lstStyle/>
          <a:p>
            <a:pPr>
              <a:defRPr/>
            </a:pPr>
            <a:r>
              <a:rPr lang="en-GB"/>
              <a:t>Felt </a:t>
            </a:r>
          </a:p>
          <a:p>
            <a:pPr>
              <a:defRPr/>
            </a:pPr>
            <a:r>
              <a:rPr lang="en-GB"/>
              <a:t>fine</a:t>
            </a:r>
          </a:p>
        </p:txBody>
      </p:sp>
      <p:sp>
        <p:nvSpPr>
          <p:cNvPr id="91152" name="Text Box 16"/>
          <p:cNvSpPr txBox="1">
            <a:spLocks noChangeArrowheads="1"/>
          </p:cNvSpPr>
          <p:nvPr/>
        </p:nvSpPr>
        <p:spPr bwMode="auto">
          <a:xfrm>
            <a:off x="401638" y="2332038"/>
            <a:ext cx="658812" cy="336550"/>
          </a:xfrm>
          <a:prstGeom prst="rect">
            <a:avLst/>
          </a:prstGeom>
          <a:noFill/>
          <a:ln w="9525">
            <a:noFill/>
            <a:miter lim="800000"/>
            <a:headEnd/>
            <a:tailEnd/>
          </a:ln>
          <a:effectLst/>
        </p:spPr>
        <p:txBody>
          <a:bodyPr wrap="none">
            <a:spAutoFit/>
          </a:bodyPr>
          <a:lstStyle/>
          <a:p>
            <a:pPr>
              <a:defRPr/>
            </a:pPr>
            <a:r>
              <a:rPr lang="en-GB" sz="1600"/>
              <a:t>100%</a:t>
            </a:r>
            <a:endParaRPr lang="en-GB" sz="200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11350" y="142875"/>
            <a:ext cx="5518150" cy="1143000"/>
          </a:xfrm>
        </p:spPr>
        <p:txBody>
          <a:bodyPr/>
          <a:lstStyle/>
          <a:p>
            <a:r>
              <a:rPr lang="en-GB" smtClean="0"/>
              <a:t>Allergic rhinitis</a:t>
            </a:r>
          </a:p>
        </p:txBody>
      </p:sp>
      <p:sp>
        <p:nvSpPr>
          <p:cNvPr id="48131" name="Rectangle 3"/>
          <p:cNvSpPr>
            <a:spLocks noGrp="1" noChangeArrowheads="1"/>
          </p:cNvSpPr>
          <p:nvPr>
            <p:ph type="body" sz="half" idx="1"/>
          </p:nvPr>
        </p:nvSpPr>
        <p:spPr/>
        <p:txBody>
          <a:bodyPr/>
          <a:lstStyle/>
          <a:p>
            <a:r>
              <a:rPr lang="en-GB" sz="2400" smtClean="0">
                <a:effectLst/>
              </a:rPr>
              <a:t>Seasonal - hay fever - grass, tree pollens</a:t>
            </a:r>
          </a:p>
          <a:p>
            <a:r>
              <a:rPr lang="en-GB" sz="2400" smtClean="0">
                <a:effectLst/>
              </a:rPr>
              <a:t>Perennial - perennial allergic rhinitis</a:t>
            </a:r>
          </a:p>
          <a:p>
            <a:pPr lvl="1"/>
            <a:r>
              <a:rPr lang="en-GB" sz="2000" smtClean="0">
                <a:effectLst/>
              </a:rPr>
              <a:t>HDM, animal</a:t>
            </a:r>
          </a:p>
          <a:p>
            <a:r>
              <a:rPr lang="en-GB" sz="2400" smtClean="0">
                <a:effectLst/>
              </a:rPr>
              <a:t>Symptoms</a:t>
            </a:r>
          </a:p>
          <a:p>
            <a:pPr lvl="1"/>
            <a:r>
              <a:rPr lang="en-GB" sz="2000" smtClean="0">
                <a:effectLst/>
              </a:rPr>
              <a:t>sneezing</a:t>
            </a:r>
          </a:p>
          <a:p>
            <a:pPr lvl="1"/>
            <a:r>
              <a:rPr lang="en-GB" sz="2000" smtClean="0">
                <a:effectLst/>
              </a:rPr>
              <a:t>rhinorrhoea</a:t>
            </a:r>
          </a:p>
          <a:p>
            <a:pPr lvl="1"/>
            <a:r>
              <a:rPr lang="en-GB" sz="2000" smtClean="0">
                <a:effectLst/>
              </a:rPr>
              <a:t>itchy nose, eyes</a:t>
            </a:r>
          </a:p>
          <a:p>
            <a:pPr lvl="1"/>
            <a:r>
              <a:rPr lang="en-GB" sz="2000" smtClean="0">
                <a:effectLst/>
              </a:rPr>
              <a:t>nasal blockage, sinusitis, loss of smell/taste</a:t>
            </a:r>
          </a:p>
        </p:txBody>
      </p:sp>
      <p:grpSp>
        <p:nvGrpSpPr>
          <p:cNvPr id="48132" name="Group 7"/>
          <p:cNvGrpSpPr>
            <a:grpSpLocks/>
          </p:cNvGrpSpPr>
          <p:nvPr/>
        </p:nvGrpSpPr>
        <p:grpSpPr bwMode="auto">
          <a:xfrm>
            <a:off x="5713413" y="1857375"/>
            <a:ext cx="3116262" cy="4887913"/>
            <a:chOff x="5713421" y="963613"/>
            <a:chExt cx="3116262" cy="5781675"/>
          </a:xfrm>
        </p:grpSpPr>
        <p:pic>
          <p:nvPicPr>
            <p:cNvPr id="48133" name="Picture 4" descr="ALSALU~1"/>
            <p:cNvPicPr>
              <a:picLocks noChangeAspect="1" noChangeArrowheads="1"/>
            </p:cNvPicPr>
            <p:nvPr/>
          </p:nvPicPr>
          <p:blipFill>
            <a:blip r:embed="rId3" cstate="print"/>
            <a:srcRect/>
            <a:stretch>
              <a:fillRect/>
            </a:stretch>
          </p:blipFill>
          <p:spPr bwMode="auto">
            <a:xfrm>
              <a:off x="7256471" y="3528277"/>
              <a:ext cx="1550987" cy="1674939"/>
            </a:xfrm>
            <a:prstGeom prst="rect">
              <a:avLst/>
            </a:prstGeom>
            <a:noFill/>
            <a:ln w="9525">
              <a:noFill/>
              <a:miter lim="800000"/>
              <a:headEnd/>
              <a:tailEnd/>
            </a:ln>
          </p:spPr>
        </p:pic>
        <p:graphicFrame>
          <p:nvGraphicFramePr>
            <p:cNvPr id="48134" name="Object 2"/>
            <p:cNvGraphicFramePr>
              <a:graphicFrameLocks noChangeAspect="1"/>
            </p:cNvGraphicFramePr>
            <p:nvPr/>
          </p:nvGraphicFramePr>
          <p:xfrm>
            <a:off x="5713421" y="963613"/>
            <a:ext cx="3111500" cy="1981200"/>
          </p:xfrm>
          <a:graphic>
            <a:graphicData uri="http://schemas.openxmlformats.org/presentationml/2006/ole">
              <p:oleObj spid="_x0000_s48134" name="Photo Editor Photo" r:id="rId4" imgW="5114286" imgH="3258005" progId="MSPhotoEd.3">
                <p:embed/>
              </p:oleObj>
            </a:graphicData>
          </a:graphic>
        </p:graphicFrame>
        <p:pic>
          <p:nvPicPr>
            <p:cNvPr id="48135" name="Picture 9" descr="TURBIN~1"/>
            <p:cNvPicPr>
              <a:picLocks noChangeAspect="1" noChangeArrowheads="1"/>
            </p:cNvPicPr>
            <p:nvPr/>
          </p:nvPicPr>
          <p:blipFill>
            <a:blip r:embed="rId5" cstate="print"/>
            <a:srcRect/>
            <a:stretch>
              <a:fillRect/>
            </a:stretch>
          </p:blipFill>
          <p:spPr bwMode="auto">
            <a:xfrm>
              <a:off x="5715008" y="4887913"/>
              <a:ext cx="3114675" cy="1857375"/>
            </a:xfrm>
            <a:prstGeom prst="rect">
              <a:avLst/>
            </a:prstGeom>
            <a:noFill/>
            <a:ln w="9525">
              <a:noFill/>
              <a:miter lim="800000"/>
              <a:headEnd/>
              <a:tailEnd/>
            </a:ln>
          </p:spPr>
        </p:pic>
        <p:pic>
          <p:nvPicPr>
            <p:cNvPr id="48136" name="Picture 10" descr="SINUSIT3"/>
            <p:cNvPicPr>
              <a:picLocks noChangeAspect="1" noChangeArrowheads="1"/>
            </p:cNvPicPr>
            <p:nvPr/>
          </p:nvPicPr>
          <p:blipFill>
            <a:blip r:embed="rId6" cstate="print"/>
            <a:srcRect/>
            <a:stretch>
              <a:fillRect/>
            </a:stretch>
          </p:blipFill>
          <p:spPr bwMode="auto">
            <a:xfrm>
              <a:off x="5715008" y="2946400"/>
              <a:ext cx="1701800" cy="19431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1943100" y="214313"/>
            <a:ext cx="5129213" cy="1143000"/>
          </a:xfrm>
        </p:spPr>
        <p:txBody>
          <a:bodyPr/>
          <a:lstStyle/>
          <a:p>
            <a:r>
              <a:rPr lang="en-GB" smtClean="0"/>
              <a:t>Allergic eczema</a:t>
            </a:r>
          </a:p>
        </p:txBody>
      </p:sp>
      <p:sp>
        <p:nvSpPr>
          <p:cNvPr id="49155" name="Rectangle 1027"/>
          <p:cNvSpPr>
            <a:spLocks noGrp="1" noChangeArrowheads="1"/>
          </p:cNvSpPr>
          <p:nvPr>
            <p:ph type="body" sz="half" idx="1"/>
          </p:nvPr>
        </p:nvSpPr>
        <p:spPr>
          <a:xfrm>
            <a:off x="685800" y="2171700"/>
            <a:ext cx="3810000" cy="4114800"/>
          </a:xfrm>
        </p:spPr>
        <p:txBody>
          <a:bodyPr/>
          <a:lstStyle/>
          <a:p>
            <a:r>
              <a:rPr lang="en-GB" sz="2400" smtClean="0">
                <a:effectLst/>
              </a:rPr>
              <a:t>Chronic itchy skin rash</a:t>
            </a:r>
          </a:p>
          <a:p>
            <a:r>
              <a:rPr lang="en-GB" sz="2400" smtClean="0">
                <a:effectLst/>
              </a:rPr>
              <a:t>Flexures of arms and legs</a:t>
            </a:r>
          </a:p>
          <a:p>
            <a:r>
              <a:rPr lang="en-GB" sz="2400" smtClean="0">
                <a:effectLst/>
              </a:rPr>
              <a:t>HDM sensitisation and dry cracked skin</a:t>
            </a:r>
          </a:p>
          <a:p>
            <a:r>
              <a:rPr lang="en-GB" sz="2400" smtClean="0">
                <a:effectLst/>
              </a:rPr>
              <a:t>Complicated by bacterial and (rarely) viral infections (herpes simplex)</a:t>
            </a:r>
          </a:p>
          <a:p>
            <a:r>
              <a:rPr lang="en-GB" sz="2400" smtClean="0">
                <a:effectLst/>
              </a:rPr>
              <a:t>50% clears by 7 years</a:t>
            </a:r>
          </a:p>
          <a:p>
            <a:r>
              <a:rPr lang="en-GB" sz="2400" smtClean="0">
                <a:effectLst/>
              </a:rPr>
              <a:t>90% by adulthood</a:t>
            </a:r>
          </a:p>
        </p:txBody>
      </p:sp>
      <p:pic>
        <p:nvPicPr>
          <p:cNvPr id="49156" name="Picture 1028" descr="CHINFC~1"/>
          <p:cNvPicPr>
            <a:picLocks noChangeAspect="1" noChangeArrowheads="1"/>
          </p:cNvPicPr>
          <p:nvPr>
            <p:ph sz="half" idx="2"/>
          </p:nvPr>
        </p:nvPicPr>
        <p:blipFill>
          <a:blip r:embed="rId2" cstate="print"/>
          <a:srcRect/>
          <a:stretch>
            <a:fillRect/>
          </a:stretch>
        </p:blipFill>
        <p:spPr>
          <a:xfrm>
            <a:off x="5267325" y="1666875"/>
            <a:ext cx="3424238" cy="5073650"/>
          </a:xfr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789113" y="142875"/>
            <a:ext cx="4425950" cy="1143000"/>
          </a:xfrm>
        </p:spPr>
        <p:txBody>
          <a:bodyPr/>
          <a:lstStyle/>
          <a:p>
            <a:r>
              <a:rPr lang="en-GB" smtClean="0"/>
              <a:t>Food allergy</a:t>
            </a:r>
          </a:p>
        </p:txBody>
      </p:sp>
      <p:sp>
        <p:nvSpPr>
          <p:cNvPr id="50179" name="Rectangle 3"/>
          <p:cNvSpPr>
            <a:spLocks noGrp="1" noChangeArrowheads="1"/>
          </p:cNvSpPr>
          <p:nvPr>
            <p:ph type="body" sz="half" idx="1"/>
          </p:nvPr>
        </p:nvSpPr>
        <p:spPr>
          <a:xfrm>
            <a:off x="438150" y="2243138"/>
            <a:ext cx="3810000" cy="4114800"/>
          </a:xfrm>
        </p:spPr>
        <p:txBody>
          <a:bodyPr/>
          <a:lstStyle/>
          <a:p>
            <a:pPr>
              <a:lnSpc>
                <a:spcPct val="90000"/>
              </a:lnSpc>
            </a:pPr>
            <a:r>
              <a:rPr lang="en-GB" sz="2400" smtClean="0">
                <a:effectLst/>
              </a:rPr>
              <a:t>Infancy-3yrs</a:t>
            </a:r>
          </a:p>
          <a:p>
            <a:pPr lvl="1">
              <a:lnSpc>
                <a:spcPct val="90000"/>
              </a:lnSpc>
            </a:pPr>
            <a:r>
              <a:rPr lang="en-GB" sz="2000" smtClean="0">
                <a:effectLst/>
              </a:rPr>
              <a:t>egg, cows milk</a:t>
            </a:r>
          </a:p>
          <a:p>
            <a:pPr>
              <a:lnSpc>
                <a:spcPct val="90000"/>
              </a:lnSpc>
            </a:pPr>
            <a:r>
              <a:rPr lang="en-GB" sz="2400" smtClean="0">
                <a:effectLst/>
              </a:rPr>
              <a:t>Children/adults</a:t>
            </a:r>
          </a:p>
          <a:p>
            <a:pPr lvl="1">
              <a:lnSpc>
                <a:spcPct val="90000"/>
              </a:lnSpc>
            </a:pPr>
            <a:r>
              <a:rPr lang="en-GB" sz="2000" smtClean="0">
                <a:effectLst/>
              </a:rPr>
              <a:t>peanut, shell fish, nuts, fruits, cereals, soya</a:t>
            </a:r>
          </a:p>
          <a:p>
            <a:pPr>
              <a:lnSpc>
                <a:spcPct val="90000"/>
              </a:lnSpc>
            </a:pPr>
            <a:endParaRPr lang="en-GB" sz="2400" smtClean="0">
              <a:effectLst/>
            </a:endParaRPr>
          </a:p>
          <a:p>
            <a:pPr>
              <a:lnSpc>
                <a:spcPct val="90000"/>
              </a:lnSpc>
            </a:pPr>
            <a:r>
              <a:rPr lang="en-GB" sz="2400" smtClean="0">
                <a:effectLst/>
              </a:rPr>
              <a:t>Mild</a:t>
            </a:r>
          </a:p>
          <a:p>
            <a:pPr lvl="1">
              <a:lnSpc>
                <a:spcPct val="90000"/>
              </a:lnSpc>
            </a:pPr>
            <a:r>
              <a:rPr lang="en-GB" sz="2000" smtClean="0">
                <a:effectLst/>
              </a:rPr>
              <a:t>Itchy lips, mouth, angioedema, urticaria</a:t>
            </a:r>
          </a:p>
          <a:p>
            <a:pPr>
              <a:lnSpc>
                <a:spcPct val="90000"/>
              </a:lnSpc>
            </a:pPr>
            <a:r>
              <a:rPr lang="en-GB" sz="2400" smtClean="0">
                <a:effectLst/>
              </a:rPr>
              <a:t>Severe</a:t>
            </a:r>
          </a:p>
          <a:p>
            <a:pPr lvl="1">
              <a:lnSpc>
                <a:spcPct val="90000"/>
              </a:lnSpc>
            </a:pPr>
            <a:r>
              <a:rPr lang="en-GB" sz="2000" smtClean="0">
                <a:effectLst/>
              </a:rPr>
              <a:t>Nausea, abdominal pain, diarrhoea</a:t>
            </a:r>
          </a:p>
          <a:p>
            <a:pPr lvl="1">
              <a:lnSpc>
                <a:spcPct val="90000"/>
              </a:lnSpc>
            </a:pPr>
            <a:r>
              <a:rPr lang="en-GB" sz="2000" smtClean="0">
                <a:effectLst/>
              </a:rPr>
              <a:t>Anaphylaxis</a:t>
            </a:r>
          </a:p>
          <a:p>
            <a:pPr>
              <a:lnSpc>
                <a:spcPct val="90000"/>
              </a:lnSpc>
            </a:pPr>
            <a:endParaRPr lang="en-GB" sz="2400" smtClean="0">
              <a:effectLst/>
            </a:endParaRPr>
          </a:p>
          <a:p>
            <a:pPr>
              <a:lnSpc>
                <a:spcPct val="90000"/>
              </a:lnSpc>
            </a:pPr>
            <a:endParaRPr lang="en-GB" sz="2400" smtClean="0">
              <a:effectLst/>
            </a:endParaRPr>
          </a:p>
        </p:txBody>
      </p:sp>
      <p:grpSp>
        <p:nvGrpSpPr>
          <p:cNvPr id="50180" name="Group 20"/>
          <p:cNvGrpSpPr>
            <a:grpSpLocks/>
          </p:cNvGrpSpPr>
          <p:nvPr/>
        </p:nvGrpSpPr>
        <p:grpSpPr bwMode="auto">
          <a:xfrm>
            <a:off x="4598988" y="2000250"/>
            <a:ext cx="4102100" cy="4745038"/>
            <a:chOff x="2897" y="245"/>
            <a:chExt cx="2584" cy="4004"/>
          </a:xfrm>
        </p:grpSpPr>
        <p:pic>
          <p:nvPicPr>
            <p:cNvPr id="50181" name="Picture 4" descr="PRAWN"/>
            <p:cNvPicPr>
              <a:picLocks noChangeAspect="1" noChangeArrowheads="1"/>
            </p:cNvPicPr>
            <p:nvPr/>
          </p:nvPicPr>
          <p:blipFill>
            <a:blip r:embed="rId2" cstate="print"/>
            <a:srcRect/>
            <a:stretch>
              <a:fillRect/>
            </a:stretch>
          </p:blipFill>
          <p:spPr bwMode="auto">
            <a:xfrm>
              <a:off x="2898" y="1578"/>
              <a:ext cx="1285" cy="1350"/>
            </a:xfrm>
            <a:prstGeom prst="rect">
              <a:avLst/>
            </a:prstGeom>
            <a:noFill/>
            <a:ln w="9525">
              <a:noFill/>
              <a:miter lim="800000"/>
              <a:headEnd/>
              <a:tailEnd/>
            </a:ln>
          </p:spPr>
        </p:pic>
        <p:pic>
          <p:nvPicPr>
            <p:cNvPr id="50182" name="Picture 5" descr="EGG2"/>
            <p:cNvPicPr>
              <a:picLocks noChangeAspect="1" noChangeArrowheads="1"/>
            </p:cNvPicPr>
            <p:nvPr/>
          </p:nvPicPr>
          <p:blipFill>
            <a:blip r:embed="rId3" cstate="print"/>
            <a:srcRect/>
            <a:stretch>
              <a:fillRect/>
            </a:stretch>
          </p:blipFill>
          <p:spPr bwMode="auto">
            <a:xfrm>
              <a:off x="2898" y="2899"/>
              <a:ext cx="1298" cy="1350"/>
            </a:xfrm>
            <a:prstGeom prst="rect">
              <a:avLst/>
            </a:prstGeom>
            <a:noFill/>
            <a:ln w="9525">
              <a:noFill/>
              <a:miter lim="800000"/>
              <a:headEnd/>
              <a:tailEnd/>
            </a:ln>
          </p:spPr>
        </p:pic>
        <p:pic>
          <p:nvPicPr>
            <p:cNvPr id="50183" name="Picture 9" descr="HAZEL"/>
            <p:cNvPicPr>
              <a:picLocks noChangeAspect="1" noChangeArrowheads="1"/>
            </p:cNvPicPr>
            <p:nvPr/>
          </p:nvPicPr>
          <p:blipFill>
            <a:blip r:embed="rId4" cstate="print"/>
            <a:srcRect/>
            <a:stretch>
              <a:fillRect/>
            </a:stretch>
          </p:blipFill>
          <p:spPr bwMode="auto">
            <a:xfrm>
              <a:off x="4184" y="1590"/>
              <a:ext cx="1297" cy="1350"/>
            </a:xfrm>
            <a:prstGeom prst="rect">
              <a:avLst/>
            </a:prstGeom>
            <a:noFill/>
            <a:ln w="9525">
              <a:noFill/>
              <a:miter lim="800000"/>
              <a:headEnd/>
              <a:tailEnd/>
            </a:ln>
          </p:spPr>
        </p:pic>
        <p:pic>
          <p:nvPicPr>
            <p:cNvPr id="50184" name="Picture 13" descr="PEANUT2"/>
            <p:cNvPicPr>
              <a:picLocks noChangeAspect="1" noChangeArrowheads="1"/>
            </p:cNvPicPr>
            <p:nvPr/>
          </p:nvPicPr>
          <p:blipFill>
            <a:blip r:embed="rId5" cstate="print"/>
            <a:srcRect/>
            <a:stretch>
              <a:fillRect/>
            </a:stretch>
          </p:blipFill>
          <p:spPr bwMode="auto">
            <a:xfrm>
              <a:off x="4182" y="2897"/>
              <a:ext cx="1298" cy="1350"/>
            </a:xfrm>
            <a:prstGeom prst="rect">
              <a:avLst/>
            </a:prstGeom>
            <a:noFill/>
            <a:ln w="9525">
              <a:noFill/>
              <a:miter lim="800000"/>
              <a:headEnd/>
              <a:tailEnd/>
            </a:ln>
          </p:spPr>
        </p:pic>
        <p:pic>
          <p:nvPicPr>
            <p:cNvPr id="50185" name="Picture 16" descr="PECAN"/>
            <p:cNvPicPr>
              <a:picLocks noChangeAspect="1" noChangeArrowheads="1"/>
            </p:cNvPicPr>
            <p:nvPr/>
          </p:nvPicPr>
          <p:blipFill>
            <a:blip r:embed="rId6" cstate="print"/>
            <a:srcRect/>
            <a:stretch>
              <a:fillRect/>
            </a:stretch>
          </p:blipFill>
          <p:spPr bwMode="auto">
            <a:xfrm>
              <a:off x="4181" y="245"/>
              <a:ext cx="1298" cy="1350"/>
            </a:xfrm>
            <a:prstGeom prst="rect">
              <a:avLst/>
            </a:prstGeom>
            <a:noFill/>
            <a:ln w="9525">
              <a:noFill/>
              <a:miter lim="800000"/>
              <a:headEnd/>
              <a:tailEnd/>
            </a:ln>
          </p:spPr>
        </p:pic>
        <p:pic>
          <p:nvPicPr>
            <p:cNvPr id="50186" name="Picture 17" descr="SOYA"/>
            <p:cNvPicPr>
              <a:picLocks noChangeAspect="1" noChangeArrowheads="1"/>
            </p:cNvPicPr>
            <p:nvPr/>
          </p:nvPicPr>
          <p:blipFill>
            <a:blip r:embed="rId7" cstate="print"/>
            <a:srcRect/>
            <a:stretch>
              <a:fillRect/>
            </a:stretch>
          </p:blipFill>
          <p:spPr bwMode="auto">
            <a:xfrm>
              <a:off x="2897" y="249"/>
              <a:ext cx="1286" cy="133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85925" y="142875"/>
            <a:ext cx="3600450" cy="1143000"/>
          </a:xfrm>
        </p:spPr>
        <p:txBody>
          <a:bodyPr/>
          <a:lstStyle/>
          <a:p>
            <a:r>
              <a:rPr lang="en-GB" smtClean="0"/>
              <a:t>Anaphylaxis</a:t>
            </a:r>
          </a:p>
        </p:txBody>
      </p:sp>
      <p:sp>
        <p:nvSpPr>
          <p:cNvPr id="79875" name="Rectangle 3"/>
          <p:cNvSpPr>
            <a:spLocks noGrp="1" noChangeArrowheads="1"/>
          </p:cNvSpPr>
          <p:nvPr>
            <p:ph type="body" sz="half" idx="1"/>
          </p:nvPr>
        </p:nvSpPr>
        <p:spPr>
          <a:xfrm>
            <a:off x="107950" y="3275013"/>
            <a:ext cx="3810000" cy="3394075"/>
          </a:xfrm>
        </p:spPr>
        <p:txBody>
          <a:bodyPr/>
          <a:lstStyle/>
          <a:p>
            <a:pPr>
              <a:lnSpc>
                <a:spcPct val="90000"/>
              </a:lnSpc>
              <a:defRPr/>
            </a:pPr>
            <a:r>
              <a:rPr lang="en-GB" sz="2800" dirty="0"/>
              <a:t>S</a:t>
            </a:r>
            <a:r>
              <a:rPr lang="en-GB" sz="2800" dirty="0" smtClean="0"/>
              <a:t>ymptoms:</a:t>
            </a:r>
          </a:p>
          <a:p>
            <a:pPr lvl="1">
              <a:lnSpc>
                <a:spcPct val="90000"/>
              </a:lnSpc>
              <a:defRPr/>
            </a:pPr>
            <a:r>
              <a:rPr lang="en-GB" sz="2000" dirty="0" smtClean="0"/>
              <a:t>itchiness around mouth, pharynx, lips</a:t>
            </a:r>
          </a:p>
          <a:p>
            <a:pPr lvl="1">
              <a:lnSpc>
                <a:spcPct val="90000"/>
              </a:lnSpc>
              <a:defRPr/>
            </a:pPr>
            <a:r>
              <a:rPr lang="en-GB" sz="2000" dirty="0" smtClean="0"/>
              <a:t>swelling of the lips, throat and other parts of the body</a:t>
            </a:r>
          </a:p>
          <a:p>
            <a:pPr lvl="1">
              <a:lnSpc>
                <a:spcPct val="90000"/>
              </a:lnSpc>
              <a:defRPr/>
            </a:pPr>
            <a:r>
              <a:rPr lang="en-GB" sz="2000" dirty="0" smtClean="0"/>
              <a:t>wheeze, chest tightness, dyspnoea</a:t>
            </a:r>
          </a:p>
          <a:p>
            <a:pPr lvl="1">
              <a:lnSpc>
                <a:spcPct val="90000"/>
              </a:lnSpc>
              <a:defRPr/>
            </a:pPr>
            <a:r>
              <a:rPr lang="en-GB" sz="2000" dirty="0" smtClean="0"/>
              <a:t>faintness, collapse</a:t>
            </a:r>
          </a:p>
          <a:p>
            <a:pPr lvl="1">
              <a:lnSpc>
                <a:spcPct val="90000"/>
              </a:lnSpc>
              <a:defRPr/>
            </a:pPr>
            <a:r>
              <a:rPr lang="en-GB" sz="2000" dirty="0" smtClean="0"/>
              <a:t>diarrhoea &amp; vomiting</a:t>
            </a:r>
          </a:p>
          <a:p>
            <a:pPr lvl="1">
              <a:lnSpc>
                <a:spcPct val="90000"/>
              </a:lnSpc>
              <a:defRPr/>
            </a:pPr>
            <a:r>
              <a:rPr lang="en-GB" sz="2000" dirty="0" smtClean="0"/>
              <a:t>death if severe &amp; untreated</a:t>
            </a:r>
          </a:p>
        </p:txBody>
      </p:sp>
      <p:pic>
        <p:nvPicPr>
          <p:cNvPr id="51204" name="Picture 4" descr="ANAPHYL"/>
          <p:cNvPicPr>
            <a:picLocks noChangeAspect="1" noChangeArrowheads="1"/>
          </p:cNvPicPr>
          <p:nvPr>
            <p:ph sz="half" idx="2"/>
          </p:nvPr>
        </p:nvPicPr>
        <p:blipFill>
          <a:blip r:embed="rId2" cstate="print"/>
          <a:srcRect/>
          <a:stretch>
            <a:fillRect/>
          </a:stretch>
        </p:blipFill>
        <p:spPr>
          <a:xfrm>
            <a:off x="7205663" y="1819275"/>
            <a:ext cx="1936750" cy="2643188"/>
          </a:xfrm>
          <a:noFill/>
        </p:spPr>
      </p:pic>
      <p:sp>
        <p:nvSpPr>
          <p:cNvPr id="51205" name="Rectangle 3"/>
          <p:cNvSpPr txBox="1">
            <a:spLocks noChangeArrowheads="1"/>
          </p:cNvSpPr>
          <p:nvPr/>
        </p:nvSpPr>
        <p:spPr bwMode="auto">
          <a:xfrm>
            <a:off x="184150" y="1700213"/>
            <a:ext cx="7772400" cy="1584325"/>
          </a:xfrm>
          <a:prstGeom prst="rect">
            <a:avLst/>
          </a:prstGeom>
          <a:noFill/>
          <a:ln w="12700">
            <a:noFill/>
            <a:miter lim="800000"/>
            <a:headEnd/>
            <a:tailEnd/>
          </a:ln>
        </p:spPr>
        <p:txBody>
          <a:bodyPr lIns="90488" tIns="44450" rIns="90488" bIns="44450"/>
          <a:lstStyle/>
          <a:p>
            <a:pPr marL="342900" indent="-342900">
              <a:spcBef>
                <a:spcPct val="20000"/>
              </a:spcBef>
              <a:buClr>
                <a:schemeClr val="hlink"/>
              </a:buClr>
              <a:buSzPct val="75000"/>
              <a:buFont typeface="Monotype Sorts" pitchFamily="2" charset="2"/>
              <a:buChar char="ä"/>
            </a:pPr>
            <a:r>
              <a:rPr lang="en-GB">
                <a:effectLst/>
                <a:latin typeface="Times New Roman" pitchFamily="18" charset="0"/>
              </a:rPr>
              <a:t>Anaphylaxis: severe generalised allergic reaction</a:t>
            </a:r>
          </a:p>
          <a:p>
            <a:pPr marL="342900" indent="-342900">
              <a:spcBef>
                <a:spcPct val="20000"/>
              </a:spcBef>
              <a:buClr>
                <a:schemeClr val="hlink"/>
              </a:buClr>
              <a:buSzPct val="75000"/>
              <a:buFont typeface="Monotype Sorts" pitchFamily="2" charset="2"/>
              <a:buChar char="ä"/>
            </a:pPr>
            <a:r>
              <a:rPr lang="en-GB">
                <a:effectLst/>
                <a:latin typeface="Times New Roman" pitchFamily="18" charset="0"/>
              </a:rPr>
              <a:t>Uncommon, potentially fatal</a:t>
            </a:r>
          </a:p>
          <a:p>
            <a:pPr marL="342900" indent="-342900">
              <a:spcBef>
                <a:spcPct val="20000"/>
              </a:spcBef>
              <a:buClr>
                <a:schemeClr val="hlink"/>
              </a:buClr>
              <a:buSzPct val="75000"/>
              <a:buFont typeface="Monotype Sorts" pitchFamily="2" charset="2"/>
              <a:buChar char="ä"/>
            </a:pPr>
            <a:r>
              <a:rPr lang="en-GB">
                <a:effectLst/>
                <a:latin typeface="Times New Roman" pitchFamily="18" charset="0"/>
              </a:rPr>
              <a:t>Generalised degranulation of IgE sensitised mast cells</a:t>
            </a:r>
          </a:p>
        </p:txBody>
      </p:sp>
      <p:sp>
        <p:nvSpPr>
          <p:cNvPr id="7" name="Rectangle 3"/>
          <p:cNvSpPr txBox="1">
            <a:spLocks noChangeArrowheads="1"/>
          </p:cNvSpPr>
          <p:nvPr/>
        </p:nvSpPr>
        <p:spPr bwMode="auto">
          <a:xfrm>
            <a:off x="3498850" y="3275013"/>
            <a:ext cx="3810000" cy="3394075"/>
          </a:xfrm>
          <a:prstGeom prst="rect">
            <a:avLst/>
          </a:prstGeom>
          <a:noFill/>
          <a:ln w="12700">
            <a:noFill/>
            <a:miter lim="800000"/>
            <a:headEnd/>
            <a:tailEnd/>
          </a:ln>
          <a:effectLst/>
        </p:spPr>
        <p:txBody>
          <a:bodyPr lIns="90488" tIns="44450" rIns="90488" bIns="44450"/>
          <a:lstStyle>
            <a:lvl1pPr marL="342900" indent="-342900" algn="l" rtl="0" eaLnBrk="0" fontAlgn="base" hangingPunct="0">
              <a:spcBef>
                <a:spcPct val="20000"/>
              </a:spcBef>
              <a:spcAft>
                <a:spcPct val="0"/>
              </a:spcAft>
              <a:buClr>
                <a:schemeClr val="hlink"/>
              </a:buClr>
              <a:buSzPct val="75000"/>
              <a:buFont typeface="Monotype Sorts" pitchFamily="2" charset="2"/>
              <a:buChar char="ä"/>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pitchFamily="2" charset="2"/>
              <a:buChar char="ä"/>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ä"/>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9pPr>
          </a:lstStyle>
          <a:p>
            <a:pPr>
              <a:lnSpc>
                <a:spcPct val="90000"/>
              </a:lnSpc>
              <a:defRPr/>
            </a:pPr>
            <a:r>
              <a:rPr lang="en-GB" sz="2800" dirty="0" smtClean="0"/>
              <a:t>Systems:</a:t>
            </a:r>
          </a:p>
          <a:p>
            <a:pPr lvl="1">
              <a:lnSpc>
                <a:spcPct val="90000"/>
              </a:lnSpc>
              <a:defRPr/>
            </a:pPr>
            <a:r>
              <a:rPr lang="en-GB" sz="2000" dirty="0"/>
              <a:t>Cardiovascular - vasodilatation, cardiovascular collapse</a:t>
            </a:r>
          </a:p>
          <a:p>
            <a:pPr lvl="1">
              <a:lnSpc>
                <a:spcPct val="90000"/>
              </a:lnSpc>
              <a:defRPr/>
            </a:pPr>
            <a:r>
              <a:rPr lang="en-GB" sz="2000" dirty="0" smtClean="0"/>
              <a:t>Respiratory </a:t>
            </a:r>
            <a:r>
              <a:rPr lang="en-GB" sz="2000" dirty="0"/>
              <a:t>- bronchospasm, laryngeal oedema</a:t>
            </a:r>
          </a:p>
          <a:p>
            <a:pPr lvl="1">
              <a:lnSpc>
                <a:spcPct val="90000"/>
              </a:lnSpc>
              <a:defRPr/>
            </a:pPr>
            <a:r>
              <a:rPr lang="en-GB" sz="2000" dirty="0" smtClean="0"/>
              <a:t>Skin </a:t>
            </a:r>
            <a:r>
              <a:rPr lang="en-GB" sz="2000" dirty="0"/>
              <a:t>- vasodilatation, erythema, </a:t>
            </a:r>
            <a:r>
              <a:rPr lang="en-GB" sz="2000" dirty="0" err="1"/>
              <a:t>urticaria</a:t>
            </a:r>
            <a:r>
              <a:rPr lang="en-GB" sz="2000" dirty="0"/>
              <a:t>, angioedema</a:t>
            </a:r>
          </a:p>
          <a:p>
            <a:pPr lvl="1">
              <a:lnSpc>
                <a:spcPct val="90000"/>
              </a:lnSpc>
              <a:defRPr/>
            </a:pPr>
            <a:r>
              <a:rPr lang="en-GB" sz="2000" dirty="0"/>
              <a:t> GI - vomiting, diarrhoea</a:t>
            </a:r>
          </a:p>
        </p:txBody>
      </p:sp>
      <p:pic>
        <p:nvPicPr>
          <p:cNvPr id="51207" name="Picture 4" descr="URTICA~4"/>
          <p:cNvPicPr>
            <a:picLocks noChangeAspect="1" noChangeArrowheads="1"/>
          </p:cNvPicPr>
          <p:nvPr/>
        </p:nvPicPr>
        <p:blipFill>
          <a:blip r:embed="rId3" cstate="print"/>
          <a:srcRect/>
          <a:stretch>
            <a:fillRect/>
          </a:stretch>
        </p:blipFill>
        <p:spPr bwMode="auto">
          <a:xfrm>
            <a:off x="6935788" y="4508500"/>
            <a:ext cx="2208212" cy="2349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1800225" y="142875"/>
            <a:ext cx="6200775" cy="1143000"/>
          </a:xfrm>
        </p:spPr>
        <p:txBody>
          <a:bodyPr/>
          <a:lstStyle/>
          <a:p>
            <a:r>
              <a:rPr lang="en-GB" smtClean="0"/>
              <a:t>Investigation &amp; diagnosis</a:t>
            </a:r>
          </a:p>
        </p:txBody>
      </p:sp>
      <p:sp>
        <p:nvSpPr>
          <p:cNvPr id="52227" name="Rectangle 1027"/>
          <p:cNvSpPr>
            <a:spLocks noGrp="1" noChangeArrowheads="1"/>
          </p:cNvSpPr>
          <p:nvPr>
            <p:ph type="body" sz="half" idx="1"/>
          </p:nvPr>
        </p:nvSpPr>
        <p:spPr>
          <a:xfrm>
            <a:off x="685800" y="2314575"/>
            <a:ext cx="3810000" cy="4114800"/>
          </a:xfrm>
        </p:spPr>
        <p:txBody>
          <a:bodyPr/>
          <a:lstStyle/>
          <a:p>
            <a:r>
              <a:rPr lang="en-GB" sz="2400" smtClean="0">
                <a:effectLst/>
              </a:rPr>
              <a:t>Careful history essential</a:t>
            </a:r>
          </a:p>
          <a:p>
            <a:r>
              <a:rPr lang="en-GB" sz="2400" smtClean="0">
                <a:effectLst/>
              </a:rPr>
              <a:t>Skin prick testing</a:t>
            </a:r>
          </a:p>
          <a:p>
            <a:r>
              <a:rPr lang="en-GB" sz="2400" smtClean="0">
                <a:effectLst/>
              </a:rPr>
              <a:t>RAST (blood specific IgE):</a:t>
            </a:r>
          </a:p>
          <a:p>
            <a:r>
              <a:rPr lang="en-GB" sz="2400" smtClean="0">
                <a:effectLst/>
              </a:rPr>
              <a:t>Total IgE</a:t>
            </a:r>
          </a:p>
          <a:p>
            <a:r>
              <a:rPr lang="en-GB" sz="2400" smtClean="0">
                <a:effectLst/>
              </a:rPr>
              <a:t>Lung function (asthma)</a:t>
            </a:r>
          </a:p>
        </p:txBody>
      </p:sp>
      <p:pic>
        <p:nvPicPr>
          <p:cNvPr id="52228" name="Picture 1028" descr="SKINPT"/>
          <p:cNvPicPr>
            <a:picLocks noChangeAspect="1" noChangeArrowheads="1"/>
          </p:cNvPicPr>
          <p:nvPr>
            <p:ph sz="quarter" idx="2"/>
          </p:nvPr>
        </p:nvPicPr>
        <p:blipFill>
          <a:blip r:embed="rId2" cstate="print"/>
          <a:srcRect/>
          <a:stretch>
            <a:fillRect/>
          </a:stretch>
        </p:blipFill>
        <p:spPr>
          <a:xfrm>
            <a:off x="6264275" y="1562100"/>
            <a:ext cx="2879725" cy="3394075"/>
          </a:xfrm>
          <a:noFill/>
        </p:spPr>
      </p:pic>
      <p:pic>
        <p:nvPicPr>
          <p:cNvPr id="52229" name="Picture 1032" descr="ImmunRx1"/>
          <p:cNvPicPr>
            <a:picLocks noChangeAspect="1" noChangeArrowheads="1"/>
          </p:cNvPicPr>
          <p:nvPr>
            <p:ph sz="quarter" idx="3"/>
          </p:nvPr>
        </p:nvPicPr>
        <p:blipFill>
          <a:blip r:embed="rId3" cstate="print"/>
          <a:srcRect/>
          <a:stretch>
            <a:fillRect/>
          </a:stretch>
        </p:blipFill>
        <p:spPr>
          <a:xfrm>
            <a:off x="6286500" y="4953000"/>
            <a:ext cx="2857500" cy="1905000"/>
          </a:xfr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657350" y="142875"/>
            <a:ext cx="6415088" cy="1143000"/>
          </a:xfrm>
        </p:spPr>
        <p:txBody>
          <a:bodyPr/>
          <a:lstStyle/>
          <a:p>
            <a:r>
              <a:rPr lang="en-GB" smtClean="0"/>
              <a:t>Treatment of anaphylaxis</a:t>
            </a:r>
          </a:p>
        </p:txBody>
      </p:sp>
      <p:sp>
        <p:nvSpPr>
          <p:cNvPr id="53251" name="Rectangle 3"/>
          <p:cNvSpPr>
            <a:spLocks noGrp="1" noChangeArrowheads="1"/>
          </p:cNvSpPr>
          <p:nvPr>
            <p:ph type="body" sz="half" idx="1"/>
          </p:nvPr>
        </p:nvSpPr>
        <p:spPr>
          <a:xfrm>
            <a:off x="685800" y="1981200"/>
            <a:ext cx="5159375" cy="4114800"/>
          </a:xfrm>
        </p:spPr>
        <p:txBody>
          <a:bodyPr/>
          <a:lstStyle/>
          <a:p>
            <a:r>
              <a:rPr lang="en-GB" sz="2800" smtClean="0">
                <a:effectLst/>
              </a:rPr>
              <a:t>Emergency Treatment </a:t>
            </a:r>
          </a:p>
          <a:p>
            <a:pPr lvl="1"/>
            <a:r>
              <a:rPr lang="en-GB" sz="2400" smtClean="0">
                <a:effectLst/>
              </a:rPr>
              <a:t>EpiPen &amp; Anaphylaxis kit</a:t>
            </a:r>
          </a:p>
          <a:p>
            <a:pPr lvl="2"/>
            <a:r>
              <a:rPr lang="en-GB" sz="2000" smtClean="0">
                <a:effectLst/>
              </a:rPr>
              <a:t>adrenaline, antihistamine, steroid</a:t>
            </a:r>
          </a:p>
          <a:p>
            <a:pPr lvl="1"/>
            <a:r>
              <a:rPr lang="en-GB" sz="2400" smtClean="0">
                <a:effectLst/>
              </a:rPr>
              <a:t>Seek immediate medical aid</a:t>
            </a:r>
          </a:p>
          <a:p>
            <a:r>
              <a:rPr lang="en-GB" sz="2800" smtClean="0">
                <a:effectLst/>
              </a:rPr>
              <a:t>Prevention</a:t>
            </a:r>
          </a:p>
          <a:p>
            <a:pPr lvl="1"/>
            <a:r>
              <a:rPr lang="en-GB" sz="2400" smtClean="0">
                <a:effectLst/>
              </a:rPr>
              <a:t>Avoidance of the known allergy</a:t>
            </a:r>
          </a:p>
          <a:p>
            <a:pPr lvl="1"/>
            <a:r>
              <a:rPr lang="en-GB" sz="2400" smtClean="0">
                <a:effectLst/>
              </a:rPr>
              <a:t>Always carry a kit &amp; EpiPen</a:t>
            </a:r>
          </a:p>
          <a:p>
            <a:pPr lvl="1"/>
            <a:r>
              <a:rPr lang="en-GB" sz="2400" smtClean="0">
                <a:effectLst/>
              </a:rPr>
              <a:t>Inform immediate family &amp; caregivers</a:t>
            </a:r>
          </a:p>
          <a:p>
            <a:pPr lvl="1"/>
            <a:r>
              <a:rPr lang="en-GB" sz="2400" smtClean="0">
                <a:effectLst/>
              </a:rPr>
              <a:t>Wear a MedicAlert® bracelet </a:t>
            </a:r>
          </a:p>
        </p:txBody>
      </p:sp>
      <p:pic>
        <p:nvPicPr>
          <p:cNvPr id="53252" name="Picture 4" descr="EPIPEN"/>
          <p:cNvPicPr>
            <a:picLocks noChangeAspect="1" noChangeArrowheads="1"/>
          </p:cNvPicPr>
          <p:nvPr>
            <p:ph sz="quarter" idx="2"/>
          </p:nvPr>
        </p:nvPicPr>
        <p:blipFill>
          <a:blip r:embed="rId2" cstate="print"/>
          <a:srcRect/>
          <a:stretch>
            <a:fillRect/>
          </a:stretch>
        </p:blipFill>
        <p:spPr>
          <a:xfrm>
            <a:off x="7326313" y="2443163"/>
            <a:ext cx="1471612" cy="3267075"/>
          </a:xfrm>
          <a:noFill/>
        </p:spPr>
      </p:pic>
      <p:pic>
        <p:nvPicPr>
          <p:cNvPr id="53253" name="Picture 6" descr="EPITRAIN"/>
          <p:cNvPicPr>
            <a:picLocks noChangeAspect="1" noChangeArrowheads="1"/>
          </p:cNvPicPr>
          <p:nvPr>
            <p:ph sz="quarter" idx="3"/>
          </p:nvPr>
        </p:nvPicPr>
        <p:blipFill>
          <a:blip r:embed="rId3" cstate="print"/>
          <a:srcRect/>
          <a:stretch>
            <a:fillRect/>
          </a:stretch>
        </p:blipFill>
        <p:spPr>
          <a:xfrm>
            <a:off x="6286500" y="2443163"/>
            <a:ext cx="1038225" cy="3271837"/>
          </a:xfr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785938" y="142875"/>
            <a:ext cx="7107237" cy="1143000"/>
          </a:xfrm>
        </p:spPr>
        <p:txBody>
          <a:bodyPr/>
          <a:lstStyle/>
          <a:p>
            <a:pPr>
              <a:defRPr/>
            </a:pPr>
            <a:r>
              <a:rPr lang="en-GB" dirty="0" smtClean="0"/>
              <a:t>Rhinitis &amp; Eczema Treatment</a:t>
            </a:r>
          </a:p>
        </p:txBody>
      </p:sp>
      <p:sp>
        <p:nvSpPr>
          <p:cNvPr id="54275" name="Rectangle 3"/>
          <p:cNvSpPr>
            <a:spLocks noGrp="1" noChangeArrowheads="1"/>
          </p:cNvSpPr>
          <p:nvPr>
            <p:ph type="body" idx="1"/>
          </p:nvPr>
        </p:nvSpPr>
        <p:spPr/>
        <p:txBody>
          <a:bodyPr/>
          <a:lstStyle/>
          <a:p>
            <a:r>
              <a:rPr lang="en-GB" smtClean="0">
                <a:effectLst/>
              </a:rPr>
              <a:t>Allergic rhinitis</a:t>
            </a:r>
          </a:p>
          <a:p>
            <a:pPr lvl="1"/>
            <a:r>
              <a:rPr lang="en-GB" smtClean="0">
                <a:effectLst/>
              </a:rPr>
              <a:t>anti-histamines (sneezing, itching, rhinorrhoea)</a:t>
            </a:r>
          </a:p>
          <a:p>
            <a:pPr lvl="1"/>
            <a:r>
              <a:rPr lang="en-GB" smtClean="0">
                <a:effectLst/>
              </a:rPr>
              <a:t>nasal steroid spray (nasal blockage)</a:t>
            </a:r>
          </a:p>
          <a:p>
            <a:pPr lvl="1"/>
            <a:r>
              <a:rPr lang="en-GB" smtClean="0">
                <a:effectLst/>
              </a:rPr>
              <a:t>cromoglycate (children, eyes)</a:t>
            </a:r>
          </a:p>
          <a:p>
            <a:r>
              <a:rPr lang="en-GB" smtClean="0">
                <a:effectLst/>
              </a:rPr>
              <a:t>Eczema</a:t>
            </a:r>
          </a:p>
          <a:p>
            <a:pPr lvl="1"/>
            <a:r>
              <a:rPr lang="en-GB" smtClean="0">
                <a:effectLst/>
              </a:rPr>
              <a:t>emollients</a:t>
            </a:r>
          </a:p>
          <a:p>
            <a:pPr lvl="1"/>
            <a:r>
              <a:rPr lang="en-GB" smtClean="0">
                <a:effectLst/>
              </a:rPr>
              <a:t>topical steroid cream</a:t>
            </a:r>
          </a:p>
          <a:p>
            <a:pPr lvl="1"/>
            <a:endParaRPr lang="en-GB" smtClean="0">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Objectives 2</a:t>
            </a:r>
          </a:p>
        </p:txBody>
      </p:sp>
      <p:sp>
        <p:nvSpPr>
          <p:cNvPr id="3" name="Content Placeholder 2"/>
          <p:cNvSpPr>
            <a:spLocks noGrp="1"/>
          </p:cNvSpPr>
          <p:nvPr>
            <p:ph idx="1"/>
          </p:nvPr>
        </p:nvSpPr>
        <p:spPr/>
        <p:txBody>
          <a:bodyPr/>
          <a:lstStyle/>
          <a:p>
            <a:pPr>
              <a:defRPr/>
            </a:pPr>
            <a:r>
              <a:rPr lang="en-GB" dirty="0" smtClean="0"/>
              <a:t>Outline the factors underlying the development of atopic/allergic diseases</a:t>
            </a:r>
          </a:p>
          <a:p>
            <a:pPr>
              <a:defRPr/>
            </a:pPr>
            <a:r>
              <a:rPr lang="en-GB" dirty="0" smtClean="0"/>
              <a:t>Describe the important clinical features of asthma, hay fever, allergic eczema and anaphylaxis</a:t>
            </a:r>
          </a:p>
          <a:p>
            <a:pPr>
              <a:defRPr/>
            </a:pPr>
            <a:r>
              <a:rPr lang="en-GB" dirty="0" smtClean="0"/>
              <a:t>Briefly describe the approach to investigation and management of patients with these disorders</a:t>
            </a:r>
          </a:p>
          <a:p>
            <a:pPr>
              <a:defRPr/>
            </a:pPr>
            <a:endParaRPr lang="en-GB"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292100" y="2120900"/>
            <a:ext cx="8610600" cy="4708525"/>
          </a:xfrm>
          <a:prstGeom prst="rect">
            <a:avLst/>
          </a:prstGeom>
          <a:noFill/>
          <a:ln w="9525">
            <a:noFill/>
            <a:miter lim="800000"/>
            <a:headEnd/>
            <a:tailEnd/>
          </a:ln>
          <a:effectLst/>
        </p:spPr>
        <p:txBody>
          <a:bodyPr>
            <a:spAutoFit/>
          </a:bodyPr>
          <a:lstStyle/>
          <a:p>
            <a:pPr>
              <a:buFontTx/>
              <a:buChar char="•"/>
              <a:defRPr/>
            </a:pPr>
            <a:r>
              <a:rPr lang="en-GB" sz="2000" dirty="0"/>
              <a:t>Step 1. Use </a:t>
            </a:r>
            <a:r>
              <a:rPr lang="en-GB" sz="2000" dirty="0"/>
              <a:t>short acting </a:t>
            </a:r>
            <a:r>
              <a:rPr lang="en-GB" sz="2000" b="1" dirty="0">
                <a:latin typeface="Symbol" pitchFamily="18" charset="2"/>
              </a:rPr>
              <a:t>b</a:t>
            </a:r>
            <a:r>
              <a:rPr lang="en-GB" sz="2000" b="1" baseline="-25000" dirty="0"/>
              <a:t>2</a:t>
            </a:r>
            <a:r>
              <a:rPr lang="en-GB" sz="2000" b="1" dirty="0"/>
              <a:t> </a:t>
            </a:r>
            <a:r>
              <a:rPr lang="en-GB" sz="2000" b="1" dirty="0"/>
              <a:t>agonist drugs</a:t>
            </a:r>
            <a:r>
              <a:rPr lang="en-GB" sz="2000" dirty="0"/>
              <a:t> as required by inhalation</a:t>
            </a:r>
          </a:p>
          <a:p>
            <a:pPr lvl="1">
              <a:buFontTx/>
              <a:buChar char="•"/>
              <a:defRPr/>
            </a:pPr>
            <a:r>
              <a:rPr lang="en-GB" sz="2000" dirty="0"/>
              <a:t> </a:t>
            </a:r>
            <a:r>
              <a:rPr lang="en-GB" sz="2000" dirty="0"/>
              <a:t>Salbutamol</a:t>
            </a:r>
            <a:endParaRPr lang="en-GB" sz="2000" dirty="0"/>
          </a:p>
          <a:p>
            <a:pPr>
              <a:buFontTx/>
              <a:buChar char="•"/>
              <a:defRPr/>
            </a:pPr>
            <a:endParaRPr lang="en-GB" sz="2000" dirty="0"/>
          </a:p>
          <a:p>
            <a:pPr>
              <a:buFontTx/>
              <a:buChar char="•"/>
              <a:defRPr/>
            </a:pPr>
            <a:r>
              <a:rPr lang="en-GB" sz="2000" dirty="0"/>
              <a:t>Step 2. </a:t>
            </a:r>
            <a:r>
              <a:rPr lang="en-GB" sz="2000" b="1" dirty="0"/>
              <a:t>Inhaled steroid </a:t>
            </a:r>
            <a:r>
              <a:rPr lang="en-GB" sz="2000" dirty="0"/>
              <a:t>low-moderate </a:t>
            </a:r>
            <a:r>
              <a:rPr lang="en-GB" sz="2000" dirty="0"/>
              <a:t>dose</a:t>
            </a:r>
          </a:p>
          <a:p>
            <a:pPr lvl="1">
              <a:buFontTx/>
              <a:buChar char="•"/>
              <a:defRPr/>
            </a:pPr>
            <a:r>
              <a:rPr lang="en-GB" sz="2000" dirty="0"/>
              <a:t> </a:t>
            </a:r>
            <a:r>
              <a:rPr lang="en-GB" sz="2000" dirty="0" err="1"/>
              <a:t>Beclomethasone</a:t>
            </a:r>
            <a:r>
              <a:rPr lang="en-GB" sz="2000" dirty="0"/>
              <a:t>/budesonide </a:t>
            </a:r>
            <a:r>
              <a:rPr lang="en-GB" sz="2000" dirty="0"/>
              <a:t>(50-800</a:t>
            </a:r>
            <a:r>
              <a:rPr lang="en-GB" sz="2000" dirty="0">
                <a:latin typeface="Symbol" pitchFamily="18" charset="2"/>
              </a:rPr>
              <a:t>m</a:t>
            </a:r>
            <a:r>
              <a:rPr lang="en-GB" sz="2000" dirty="0"/>
              <a:t>g per day)</a:t>
            </a:r>
          </a:p>
          <a:p>
            <a:pPr lvl="1">
              <a:buFontTx/>
              <a:buChar char="•"/>
              <a:defRPr/>
            </a:pPr>
            <a:r>
              <a:rPr lang="en-GB" sz="2000" dirty="0"/>
              <a:t> </a:t>
            </a:r>
            <a:r>
              <a:rPr lang="en-GB" sz="2000" dirty="0"/>
              <a:t>Fluticasone </a:t>
            </a:r>
            <a:r>
              <a:rPr lang="en-GB" sz="2000" dirty="0"/>
              <a:t>(</a:t>
            </a:r>
            <a:r>
              <a:rPr lang="en-GB" sz="2000" dirty="0"/>
              <a:t>50-400</a:t>
            </a:r>
            <a:r>
              <a:rPr lang="en-GB" sz="2000" dirty="0">
                <a:latin typeface="Symbol" pitchFamily="18" charset="2"/>
              </a:rPr>
              <a:t>m</a:t>
            </a:r>
            <a:r>
              <a:rPr lang="en-GB" sz="2000" dirty="0"/>
              <a:t>g </a:t>
            </a:r>
            <a:r>
              <a:rPr lang="en-GB" sz="2000" dirty="0"/>
              <a:t>per day)</a:t>
            </a:r>
          </a:p>
          <a:p>
            <a:pPr>
              <a:buFontTx/>
              <a:buChar char="•"/>
              <a:defRPr/>
            </a:pPr>
            <a:endParaRPr lang="en-GB" sz="2000" dirty="0"/>
          </a:p>
          <a:p>
            <a:pPr>
              <a:buFontTx/>
              <a:buChar char="•"/>
              <a:defRPr/>
            </a:pPr>
            <a:r>
              <a:rPr lang="en-GB" sz="2000" dirty="0"/>
              <a:t>Step 3. Add further therapy</a:t>
            </a:r>
          </a:p>
          <a:p>
            <a:pPr lvl="1">
              <a:buFontTx/>
              <a:buChar char="•"/>
              <a:defRPr/>
            </a:pPr>
            <a:r>
              <a:rPr lang="en-GB" sz="2000" dirty="0"/>
              <a:t> Add </a:t>
            </a:r>
            <a:r>
              <a:rPr lang="en-GB" sz="2000" b="1" dirty="0"/>
              <a:t>Long acting</a:t>
            </a:r>
            <a:r>
              <a:rPr lang="en-GB" sz="2000" dirty="0"/>
              <a:t> </a:t>
            </a:r>
            <a:r>
              <a:rPr lang="en-GB" sz="2000" b="1" dirty="0">
                <a:latin typeface="Symbol" pitchFamily="18" charset="2"/>
              </a:rPr>
              <a:t>b</a:t>
            </a:r>
            <a:r>
              <a:rPr lang="en-GB" sz="2000" b="1" baseline="-25000" dirty="0"/>
              <a:t>2</a:t>
            </a:r>
            <a:r>
              <a:rPr lang="en-GB" sz="2000" b="1" dirty="0"/>
              <a:t> agonist, leukotriene antagonist</a:t>
            </a:r>
            <a:endParaRPr lang="en-GB" sz="2000" dirty="0"/>
          </a:p>
          <a:p>
            <a:pPr lvl="1">
              <a:buFontTx/>
              <a:buChar char="•"/>
              <a:defRPr/>
            </a:pPr>
            <a:r>
              <a:rPr lang="en-GB" sz="2000" b="1" dirty="0"/>
              <a:t> High </a:t>
            </a:r>
            <a:r>
              <a:rPr lang="en-GB" sz="2000" b="1" dirty="0"/>
              <a:t>dose inhaled steroids</a:t>
            </a:r>
            <a:r>
              <a:rPr lang="en-GB" sz="2000" dirty="0"/>
              <a:t> - up to 2mg per day </a:t>
            </a:r>
            <a:r>
              <a:rPr lang="en-GB" sz="2000" i="1" dirty="0"/>
              <a:t>via</a:t>
            </a:r>
            <a:r>
              <a:rPr lang="en-GB" sz="2000" dirty="0"/>
              <a:t> a </a:t>
            </a:r>
            <a:r>
              <a:rPr lang="en-GB" sz="2000" dirty="0"/>
              <a:t>spacer</a:t>
            </a:r>
          </a:p>
          <a:p>
            <a:pPr>
              <a:buFontTx/>
              <a:buChar char="•"/>
              <a:defRPr/>
            </a:pPr>
            <a:endParaRPr lang="en-GB" sz="2000" dirty="0"/>
          </a:p>
          <a:p>
            <a:pPr>
              <a:buFontTx/>
              <a:buChar char="•"/>
              <a:defRPr/>
            </a:pPr>
            <a:r>
              <a:rPr lang="en-GB" sz="2000" dirty="0"/>
              <a:t>Step 4. Add courses of </a:t>
            </a:r>
            <a:r>
              <a:rPr lang="en-GB" sz="2000" b="1" dirty="0"/>
              <a:t>Oral Steroids</a:t>
            </a:r>
          </a:p>
          <a:p>
            <a:pPr lvl="1">
              <a:buFontTx/>
              <a:buChar char="•"/>
              <a:defRPr/>
            </a:pPr>
            <a:r>
              <a:rPr lang="en-GB" sz="2000" i="1" dirty="0"/>
              <a:t> </a:t>
            </a:r>
            <a:r>
              <a:rPr lang="en-GB" sz="2000" dirty="0"/>
              <a:t>Prednisolone </a:t>
            </a:r>
            <a:r>
              <a:rPr lang="en-GB" sz="2000" dirty="0"/>
              <a:t>30mg daily for 7-14 </a:t>
            </a:r>
            <a:r>
              <a:rPr lang="en-GB" sz="2000" dirty="0"/>
              <a:t>days</a:t>
            </a:r>
          </a:p>
          <a:p>
            <a:pPr lvl="1">
              <a:buFontTx/>
              <a:buChar char="•"/>
              <a:defRPr/>
            </a:pPr>
            <a:r>
              <a:rPr lang="en-GB" sz="2000" dirty="0"/>
              <a:t> Anti-</a:t>
            </a:r>
            <a:r>
              <a:rPr lang="en-GB" sz="2000" dirty="0" err="1"/>
              <a:t>IgE</a:t>
            </a:r>
            <a:r>
              <a:rPr lang="en-GB" sz="2000" dirty="0"/>
              <a:t> </a:t>
            </a:r>
            <a:r>
              <a:rPr lang="en-GB" sz="2000" dirty="0" err="1"/>
              <a:t>mAb</a:t>
            </a:r>
            <a:endParaRPr lang="en-GB" sz="2000" dirty="0"/>
          </a:p>
          <a:p>
            <a:pPr lvl="1">
              <a:buFontTx/>
              <a:buChar char="•"/>
              <a:defRPr/>
            </a:pPr>
            <a:endParaRPr lang="en-GB" sz="2000" dirty="0"/>
          </a:p>
        </p:txBody>
      </p:sp>
      <p:sp>
        <p:nvSpPr>
          <p:cNvPr id="96259" name="Rectangle 3"/>
          <p:cNvSpPr>
            <a:spLocks noChangeArrowheads="1"/>
          </p:cNvSpPr>
          <p:nvPr/>
        </p:nvSpPr>
        <p:spPr bwMode="auto">
          <a:xfrm>
            <a:off x="1928813" y="357188"/>
            <a:ext cx="4797425" cy="769937"/>
          </a:xfrm>
          <a:prstGeom prst="rect">
            <a:avLst/>
          </a:prstGeom>
          <a:noFill/>
          <a:ln w="9525">
            <a:noFill/>
            <a:miter lim="800000"/>
            <a:headEnd/>
            <a:tailEnd/>
          </a:ln>
          <a:effectLst/>
        </p:spPr>
        <p:txBody>
          <a:bodyPr wrap="none">
            <a:spAutoFit/>
          </a:bodyPr>
          <a:lstStyle/>
          <a:p>
            <a:pPr>
              <a:defRPr/>
            </a:pPr>
            <a:r>
              <a:rPr lang="en-GB" sz="4400" dirty="0">
                <a:solidFill>
                  <a:schemeClr val="tx2"/>
                </a:solidFill>
              </a:rPr>
              <a:t>Asthma Treatment</a:t>
            </a:r>
            <a:endParaRPr lang="en-GB" sz="4400" b="1" dirty="0">
              <a:solidFill>
                <a:schemeClr val="tx2"/>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5588" y="142875"/>
            <a:ext cx="5189537" cy="1143000"/>
          </a:xfrm>
        </p:spPr>
        <p:txBody>
          <a:bodyPr/>
          <a:lstStyle/>
          <a:p>
            <a:r>
              <a:rPr lang="en-GB" smtClean="0"/>
              <a:t>Immunotherapy</a:t>
            </a:r>
          </a:p>
        </p:txBody>
      </p:sp>
      <p:sp>
        <p:nvSpPr>
          <p:cNvPr id="56323" name="Rectangle 3"/>
          <p:cNvSpPr>
            <a:spLocks noGrp="1" noChangeArrowheads="1"/>
          </p:cNvSpPr>
          <p:nvPr>
            <p:ph type="body" sz="half" idx="1"/>
          </p:nvPr>
        </p:nvSpPr>
        <p:spPr/>
        <p:txBody>
          <a:bodyPr/>
          <a:lstStyle/>
          <a:p>
            <a:pPr marL="342900" lvl="1" indent="-342900">
              <a:lnSpc>
                <a:spcPct val="90000"/>
              </a:lnSpc>
              <a:defRPr/>
            </a:pPr>
            <a:r>
              <a:rPr lang="en-GB" sz="2000" dirty="0" smtClean="0">
                <a:effectLst/>
              </a:rPr>
              <a:t>Effective for </a:t>
            </a:r>
            <a:r>
              <a:rPr lang="en-GB" sz="2000" dirty="0">
                <a:effectLst/>
              </a:rPr>
              <a:t>s</a:t>
            </a:r>
            <a:r>
              <a:rPr lang="en-GB" sz="2000" dirty="0" smtClean="0">
                <a:effectLst/>
              </a:rPr>
              <a:t>ingle antigen hypersensitivities</a:t>
            </a:r>
          </a:p>
          <a:p>
            <a:pPr lvl="1">
              <a:lnSpc>
                <a:spcPct val="90000"/>
              </a:lnSpc>
              <a:defRPr/>
            </a:pPr>
            <a:r>
              <a:rPr lang="en-GB" sz="1600" dirty="0">
                <a:effectLst/>
              </a:rPr>
              <a:t>V</a:t>
            </a:r>
            <a:r>
              <a:rPr lang="en-GB" sz="1600" dirty="0" smtClean="0">
                <a:effectLst/>
              </a:rPr>
              <a:t>enom allergy - bee or wasp stings</a:t>
            </a:r>
          </a:p>
          <a:p>
            <a:pPr lvl="1">
              <a:lnSpc>
                <a:spcPct val="90000"/>
              </a:lnSpc>
              <a:defRPr/>
            </a:pPr>
            <a:r>
              <a:rPr lang="en-GB" sz="1600" dirty="0" smtClean="0">
                <a:effectLst/>
              </a:rPr>
              <a:t>Pollens</a:t>
            </a:r>
          </a:p>
          <a:p>
            <a:pPr lvl="1">
              <a:lnSpc>
                <a:spcPct val="90000"/>
              </a:lnSpc>
              <a:defRPr/>
            </a:pPr>
            <a:r>
              <a:rPr lang="en-GB" sz="1600" dirty="0" smtClean="0">
                <a:effectLst/>
              </a:rPr>
              <a:t>HDM</a:t>
            </a:r>
          </a:p>
          <a:p>
            <a:pPr lvl="1">
              <a:lnSpc>
                <a:spcPct val="90000"/>
              </a:lnSpc>
              <a:defRPr/>
            </a:pPr>
            <a:r>
              <a:rPr lang="en-GB" sz="1800" dirty="0" smtClean="0">
                <a:effectLst/>
              </a:rPr>
              <a:t>Antigen used is purified</a:t>
            </a:r>
          </a:p>
          <a:p>
            <a:pPr lvl="1">
              <a:lnSpc>
                <a:spcPct val="90000"/>
              </a:lnSpc>
              <a:defRPr/>
            </a:pPr>
            <a:endParaRPr lang="en-GB" sz="1800" dirty="0" smtClean="0">
              <a:effectLst/>
            </a:endParaRPr>
          </a:p>
          <a:p>
            <a:pPr lvl="1">
              <a:lnSpc>
                <a:spcPct val="90000"/>
              </a:lnSpc>
              <a:defRPr/>
            </a:pPr>
            <a:r>
              <a:rPr lang="en-GB" sz="1800" dirty="0" smtClean="0">
                <a:effectLst/>
              </a:rPr>
              <a:t>Subcutaneous immunotherapy (SCIT)</a:t>
            </a:r>
          </a:p>
          <a:p>
            <a:pPr lvl="2">
              <a:lnSpc>
                <a:spcPct val="90000"/>
              </a:lnSpc>
              <a:defRPr/>
            </a:pPr>
            <a:r>
              <a:rPr lang="en-GB" sz="1400" dirty="0" smtClean="0">
                <a:effectLst/>
              </a:rPr>
              <a:t>3 years needed</a:t>
            </a:r>
          </a:p>
          <a:p>
            <a:pPr lvl="2">
              <a:lnSpc>
                <a:spcPct val="90000"/>
              </a:lnSpc>
              <a:defRPr/>
            </a:pPr>
            <a:r>
              <a:rPr lang="en-GB" sz="1400" dirty="0" smtClean="0">
                <a:effectLst/>
              </a:rPr>
              <a:t>Weekly/monthly 2hr clinic visits</a:t>
            </a:r>
          </a:p>
        </p:txBody>
      </p:sp>
      <p:pic>
        <p:nvPicPr>
          <p:cNvPr id="56324" name="Picture 4" descr="SPT~Reag"/>
          <p:cNvPicPr>
            <a:picLocks noChangeAspect="1" noChangeArrowheads="1"/>
          </p:cNvPicPr>
          <p:nvPr>
            <p:ph sz="quarter" idx="2"/>
          </p:nvPr>
        </p:nvPicPr>
        <p:blipFill>
          <a:blip r:embed="rId3" cstate="print"/>
          <a:srcRect/>
          <a:stretch>
            <a:fillRect/>
          </a:stretch>
        </p:blipFill>
        <p:spPr>
          <a:xfrm>
            <a:off x="1692275" y="5153025"/>
            <a:ext cx="2446338" cy="1631950"/>
          </a:xfrm>
          <a:noFill/>
        </p:spPr>
      </p:pic>
      <p:pic>
        <p:nvPicPr>
          <p:cNvPr id="56325" name="Picture 11" descr="BEE"/>
          <p:cNvPicPr>
            <a:picLocks noChangeAspect="1" noChangeArrowheads="1"/>
          </p:cNvPicPr>
          <p:nvPr/>
        </p:nvPicPr>
        <p:blipFill>
          <a:blip r:embed="rId4" cstate="print"/>
          <a:srcRect t="-2" b="7230"/>
          <a:stretch>
            <a:fillRect/>
          </a:stretch>
        </p:blipFill>
        <p:spPr bwMode="auto">
          <a:xfrm>
            <a:off x="6673850" y="2892425"/>
            <a:ext cx="1311275" cy="971550"/>
          </a:xfrm>
          <a:prstGeom prst="rect">
            <a:avLst/>
          </a:prstGeom>
          <a:noFill/>
          <a:ln w="9525">
            <a:noFill/>
            <a:miter lim="800000"/>
            <a:headEnd/>
            <a:tailEnd/>
          </a:ln>
        </p:spPr>
      </p:pic>
      <p:sp>
        <p:nvSpPr>
          <p:cNvPr id="8" name="Rectangle 3"/>
          <p:cNvSpPr txBox="1">
            <a:spLocks noChangeArrowheads="1"/>
          </p:cNvSpPr>
          <p:nvPr/>
        </p:nvSpPr>
        <p:spPr bwMode="auto">
          <a:xfrm>
            <a:off x="4865688" y="1979613"/>
            <a:ext cx="3810000" cy="4032250"/>
          </a:xfrm>
          <a:prstGeom prst="rect">
            <a:avLst/>
          </a:prstGeom>
          <a:noFill/>
          <a:ln w="12700">
            <a:noFill/>
            <a:miter lim="800000"/>
            <a:headEnd/>
            <a:tailEnd/>
          </a:ln>
          <a:effectLst/>
        </p:spPr>
        <p:txBody>
          <a:bodyPr lIns="90488" tIns="44450" rIns="90488" bIns="44450"/>
          <a:lstStyle>
            <a:lvl1pPr marL="342900" indent="-342900" algn="l" rtl="0" eaLnBrk="0" fontAlgn="base" hangingPunct="0">
              <a:spcBef>
                <a:spcPct val="20000"/>
              </a:spcBef>
              <a:spcAft>
                <a:spcPct val="0"/>
              </a:spcAft>
              <a:buClr>
                <a:schemeClr val="hlink"/>
              </a:buClr>
              <a:buSzPct val="75000"/>
              <a:buFont typeface="Monotype Sorts" pitchFamily="2" charset="2"/>
              <a:buChar char="ä"/>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pitchFamily="2" charset="2"/>
              <a:buChar char="ä"/>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ä"/>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9pPr>
          </a:lstStyle>
          <a:p>
            <a:pPr marL="342900" lvl="1" indent="-342900">
              <a:lnSpc>
                <a:spcPct val="90000"/>
              </a:lnSpc>
              <a:defRPr/>
            </a:pPr>
            <a:endParaRPr lang="en-GB" sz="2000" dirty="0" smtClean="0">
              <a:effectLst/>
            </a:endParaRPr>
          </a:p>
          <a:p>
            <a:pPr lvl="1">
              <a:lnSpc>
                <a:spcPct val="90000"/>
              </a:lnSpc>
              <a:defRPr/>
            </a:pPr>
            <a:endParaRPr lang="en-GB" sz="2000" dirty="0">
              <a:effectLst/>
            </a:endParaRPr>
          </a:p>
          <a:p>
            <a:pPr lvl="1">
              <a:lnSpc>
                <a:spcPct val="90000"/>
              </a:lnSpc>
              <a:defRPr/>
            </a:pPr>
            <a:endParaRPr lang="en-GB" sz="2000" dirty="0" smtClean="0">
              <a:effectLst/>
            </a:endParaRPr>
          </a:p>
          <a:p>
            <a:pPr lvl="1">
              <a:lnSpc>
                <a:spcPct val="90000"/>
              </a:lnSpc>
              <a:defRPr/>
            </a:pPr>
            <a:endParaRPr lang="en-GB" sz="2000" dirty="0">
              <a:effectLst/>
            </a:endParaRPr>
          </a:p>
          <a:p>
            <a:pPr lvl="1">
              <a:lnSpc>
                <a:spcPct val="90000"/>
              </a:lnSpc>
              <a:defRPr/>
            </a:pPr>
            <a:endParaRPr lang="en-GB" sz="2000" dirty="0" smtClean="0">
              <a:effectLst/>
            </a:endParaRPr>
          </a:p>
          <a:p>
            <a:pPr lvl="1">
              <a:lnSpc>
                <a:spcPct val="90000"/>
              </a:lnSpc>
              <a:defRPr/>
            </a:pPr>
            <a:endParaRPr lang="en-GB" sz="2000" dirty="0">
              <a:effectLst/>
            </a:endParaRPr>
          </a:p>
          <a:p>
            <a:pPr lvl="1">
              <a:lnSpc>
                <a:spcPct val="90000"/>
              </a:lnSpc>
              <a:defRPr/>
            </a:pPr>
            <a:r>
              <a:rPr lang="en-GB" sz="1800" dirty="0" smtClean="0">
                <a:effectLst/>
              </a:rPr>
              <a:t>Sublingual immunotherapy (SLIT)</a:t>
            </a:r>
          </a:p>
          <a:p>
            <a:pPr lvl="2">
              <a:lnSpc>
                <a:spcPct val="90000"/>
              </a:lnSpc>
              <a:defRPr/>
            </a:pPr>
            <a:r>
              <a:rPr lang="en-GB" sz="1400" dirty="0" smtClean="0">
                <a:effectLst/>
              </a:rPr>
              <a:t>Can be taken at home</a:t>
            </a:r>
          </a:p>
          <a:p>
            <a:pPr lvl="2">
              <a:lnSpc>
                <a:spcPct val="90000"/>
              </a:lnSpc>
              <a:defRPr/>
            </a:pPr>
            <a:r>
              <a:rPr lang="en-GB" sz="1400" dirty="0" smtClean="0">
                <a:effectLst/>
              </a:rPr>
              <a:t>2yrs possibly enough????</a:t>
            </a:r>
          </a:p>
        </p:txBody>
      </p:sp>
      <p:pic>
        <p:nvPicPr>
          <p:cNvPr id="56327" name="Picture 9" descr="WASP"/>
          <p:cNvPicPr>
            <a:picLocks noChangeAspect="1" noChangeArrowheads="1"/>
          </p:cNvPicPr>
          <p:nvPr>
            <p:ph sz="quarter" idx="3"/>
          </p:nvPr>
        </p:nvPicPr>
        <p:blipFill>
          <a:blip r:embed="rId5" cstate="print"/>
          <a:srcRect/>
          <a:stretch>
            <a:fillRect/>
          </a:stretch>
        </p:blipFill>
        <p:spPr>
          <a:xfrm>
            <a:off x="6672263" y="1852613"/>
            <a:ext cx="1312862" cy="985837"/>
          </a:xfrm>
          <a:noFill/>
        </p:spPr>
      </p:pic>
      <p:pic>
        <p:nvPicPr>
          <p:cNvPr id="56328" name="Picture 22" descr="timothy"/>
          <p:cNvPicPr>
            <a:picLocks noChangeAspect="1" noChangeArrowheads="1"/>
          </p:cNvPicPr>
          <p:nvPr/>
        </p:nvPicPr>
        <p:blipFill>
          <a:blip r:embed="rId6" cstate="print"/>
          <a:srcRect/>
          <a:stretch>
            <a:fillRect/>
          </a:stretch>
        </p:blipFill>
        <p:spPr bwMode="auto">
          <a:xfrm>
            <a:off x="5364163" y="1854200"/>
            <a:ext cx="1223962" cy="998538"/>
          </a:xfrm>
          <a:prstGeom prst="rect">
            <a:avLst/>
          </a:prstGeom>
          <a:noFill/>
          <a:ln w="12700">
            <a:noFill/>
            <a:miter lim="800000"/>
            <a:headEnd/>
            <a:tailEnd/>
          </a:ln>
        </p:spPr>
      </p:pic>
      <p:graphicFrame>
        <p:nvGraphicFramePr>
          <p:cNvPr id="56329" name="Object 3"/>
          <p:cNvGraphicFramePr>
            <a:graphicFrameLocks noChangeAspect="1"/>
          </p:cNvGraphicFramePr>
          <p:nvPr/>
        </p:nvGraphicFramePr>
        <p:xfrm>
          <a:off x="5364163" y="2911475"/>
          <a:ext cx="1223962" cy="962025"/>
        </p:xfrm>
        <a:graphic>
          <a:graphicData uri="http://schemas.openxmlformats.org/presentationml/2006/ole">
            <p:oleObj spid="_x0000_s56329" name="Photo Editor Photo" r:id="rId7" imgW="2467319" imgH="1895238" progId="MSPhotoEd.3">
              <p:embed/>
            </p:oleObj>
          </a:graphicData>
        </a:graphic>
      </p:graphicFrame>
      <p:pic>
        <p:nvPicPr>
          <p:cNvPr id="56330" name="Picture 8" descr="grazax packaging"/>
          <p:cNvPicPr>
            <a:picLocks noChangeAspect="1" noChangeArrowheads="1"/>
          </p:cNvPicPr>
          <p:nvPr/>
        </p:nvPicPr>
        <p:blipFill>
          <a:blip r:embed="rId8" cstate="print"/>
          <a:srcRect/>
          <a:stretch>
            <a:fillRect/>
          </a:stretch>
        </p:blipFill>
        <p:spPr bwMode="auto">
          <a:xfrm>
            <a:off x="5651500" y="5132388"/>
            <a:ext cx="2476500" cy="1638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071688" y="142875"/>
            <a:ext cx="3714750" cy="1143000"/>
          </a:xfrm>
        </p:spPr>
        <p:txBody>
          <a:bodyPr/>
          <a:lstStyle/>
          <a:p>
            <a:pPr>
              <a:defRPr/>
            </a:pPr>
            <a:r>
              <a:rPr lang="en-GB" dirty="0" smtClean="0"/>
              <a:t>Thank You!!</a:t>
            </a:r>
          </a:p>
        </p:txBody>
      </p:sp>
      <p:sp>
        <p:nvSpPr>
          <p:cNvPr id="4" name="Content Placeholder 3"/>
          <p:cNvSpPr>
            <a:spLocks noGrp="1"/>
          </p:cNvSpPr>
          <p:nvPr>
            <p:ph idx="1"/>
          </p:nvPr>
        </p:nvSpPr>
        <p:spPr/>
        <p:txBody>
          <a:bodyPr/>
          <a:lstStyle/>
          <a:p>
            <a:pPr>
              <a:defRPr/>
            </a:pPr>
            <a:endParaRPr lang="en-GB"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a:defRPr/>
            </a:pPr>
            <a:r>
              <a:rPr lang="en-GB" dirty="0" smtClean="0"/>
              <a:t>Appropriate immune responses occur to foreign harmful agents such as viruses, bacteria, fungi, parasites</a:t>
            </a:r>
          </a:p>
          <a:p>
            <a:pPr lvl="1">
              <a:defRPr/>
            </a:pPr>
            <a:r>
              <a:rPr lang="en-GB" dirty="0" smtClean="0"/>
              <a:t>Required to eliminate pathogens</a:t>
            </a:r>
          </a:p>
          <a:p>
            <a:pPr lvl="1">
              <a:defRPr/>
            </a:pPr>
            <a:r>
              <a:rPr lang="en-GB" dirty="0" smtClean="0"/>
              <a:t>May be concomitant tissue damage as a side effect, but as long as pathogen is eliminated quickly will be minimal and repaired easily</a:t>
            </a:r>
          </a:p>
          <a:p>
            <a:pPr>
              <a:defRPr/>
            </a:pPr>
            <a:r>
              <a:rPr lang="en-GB" dirty="0" smtClean="0"/>
              <a:t>Involve antigen recognition by antibodies and cells of the immune system	</a:t>
            </a:r>
          </a:p>
        </p:txBody>
      </p:sp>
      <p:sp>
        <p:nvSpPr>
          <p:cNvPr id="4" name="Title 3"/>
          <p:cNvSpPr>
            <a:spLocks noGrp="1"/>
          </p:cNvSpPr>
          <p:nvPr>
            <p:ph type="title"/>
          </p:nvPr>
        </p:nvSpPr>
        <p:spPr/>
        <p:txBody>
          <a:bodyPr/>
          <a:lstStyle/>
          <a:p>
            <a:pPr>
              <a:defRPr/>
            </a:pPr>
            <a:r>
              <a:rPr lang="en-GB" dirty="0" smtClean="0"/>
              <a:t>Appropriate Immune Reactions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1844675"/>
            <a:ext cx="7772400" cy="4114800"/>
          </a:xfrm>
        </p:spPr>
        <p:txBody>
          <a:bodyPr/>
          <a:lstStyle/>
          <a:p>
            <a:pPr>
              <a:defRPr/>
            </a:pPr>
            <a:r>
              <a:rPr lang="en-GB" dirty="0" smtClean="0"/>
              <a:t>Appropriate immune tolerance occurs to self, and to foreign harmless agents such as</a:t>
            </a:r>
          </a:p>
          <a:p>
            <a:pPr lvl="1">
              <a:defRPr/>
            </a:pPr>
            <a:r>
              <a:rPr lang="en-GB" dirty="0" smtClean="0"/>
              <a:t>Food</a:t>
            </a:r>
          </a:p>
          <a:p>
            <a:pPr lvl="1">
              <a:defRPr/>
            </a:pPr>
            <a:r>
              <a:rPr lang="en-GB" dirty="0" smtClean="0"/>
              <a:t>Harmless environmental proteins</a:t>
            </a:r>
          </a:p>
          <a:p>
            <a:pPr lvl="2">
              <a:defRPr/>
            </a:pPr>
            <a:r>
              <a:rPr lang="en-GB" dirty="0" smtClean="0"/>
              <a:t>Pollens, other plant proteins, animal proteins</a:t>
            </a:r>
          </a:p>
          <a:p>
            <a:pPr>
              <a:defRPr/>
            </a:pPr>
            <a:r>
              <a:rPr lang="en-GB" dirty="0" smtClean="0"/>
              <a:t>Also involves antigen recognition by antibody (IgG4) and regulatory T cells </a:t>
            </a:r>
          </a:p>
          <a:p>
            <a:pPr lvl="1">
              <a:defRPr/>
            </a:pPr>
            <a:r>
              <a:rPr lang="en-GB" dirty="0" smtClean="0"/>
              <a:t>Antigen recognition in context of “danger” signals leads to immune reactivity, absence of “danger” to tolerance</a:t>
            </a:r>
          </a:p>
        </p:txBody>
      </p:sp>
      <p:sp>
        <p:nvSpPr>
          <p:cNvPr id="4" name="Title 3"/>
          <p:cNvSpPr>
            <a:spLocks noGrp="1"/>
          </p:cNvSpPr>
          <p:nvPr>
            <p:ph type="title"/>
          </p:nvPr>
        </p:nvSpPr>
        <p:spPr/>
        <p:txBody>
          <a:bodyPr/>
          <a:lstStyle/>
          <a:p>
            <a:pPr>
              <a:defRPr/>
            </a:pPr>
            <a:r>
              <a:rPr lang="en-GB" dirty="0" smtClean="0"/>
              <a:t>Appropriate Immune Reactions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Hypersensitivity Reactions</a:t>
            </a:r>
          </a:p>
        </p:txBody>
      </p:sp>
      <p:sp>
        <p:nvSpPr>
          <p:cNvPr id="3" name="Content Placeholder 2"/>
          <p:cNvSpPr>
            <a:spLocks noGrp="1"/>
          </p:cNvSpPr>
          <p:nvPr>
            <p:ph idx="1"/>
          </p:nvPr>
        </p:nvSpPr>
        <p:spPr/>
        <p:txBody>
          <a:bodyPr/>
          <a:lstStyle/>
          <a:p>
            <a:pPr>
              <a:defRPr/>
            </a:pPr>
            <a:r>
              <a:rPr lang="en-GB" dirty="0" smtClean="0"/>
              <a:t>Hypersensitivity Reactions occur when immune responses are mounted against</a:t>
            </a:r>
          </a:p>
          <a:p>
            <a:pPr lvl="1">
              <a:defRPr/>
            </a:pPr>
            <a:r>
              <a:rPr lang="en-GB" dirty="0" smtClean="0"/>
              <a:t>Harmless foreign antigens (allergy, contact hypersensitivity)</a:t>
            </a:r>
          </a:p>
          <a:p>
            <a:pPr lvl="1">
              <a:defRPr/>
            </a:pPr>
            <a:r>
              <a:rPr lang="en-GB" dirty="0" err="1" smtClean="0"/>
              <a:t>Autoantigens</a:t>
            </a:r>
            <a:r>
              <a:rPr lang="en-GB" dirty="0" smtClean="0"/>
              <a:t> (autoimmune diseases)</a:t>
            </a:r>
          </a:p>
          <a:p>
            <a:pPr lvl="1">
              <a:defRPr/>
            </a:pPr>
            <a:r>
              <a:rPr lang="en-GB" dirty="0" err="1" smtClean="0"/>
              <a:t>Alloantigens</a:t>
            </a:r>
            <a:r>
              <a:rPr lang="en-GB" dirty="0" smtClean="0"/>
              <a:t> (serum sickness, transfusion reactions, graft rejection)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10"/>
          <p:cNvSpPr>
            <a:spLocks noGrp="1" noChangeArrowheads="1"/>
          </p:cNvSpPr>
          <p:nvPr>
            <p:ph type="title"/>
          </p:nvPr>
        </p:nvSpPr>
        <p:spPr/>
        <p:txBody>
          <a:bodyPr/>
          <a:lstStyle/>
          <a:p>
            <a:pPr>
              <a:defRPr/>
            </a:pPr>
            <a:r>
              <a:rPr lang="en-GB" dirty="0" smtClean="0"/>
              <a:t>Hypersensitivity Reactions</a:t>
            </a:r>
          </a:p>
        </p:txBody>
      </p:sp>
      <p:sp>
        <p:nvSpPr>
          <p:cNvPr id="13315" name="Rectangle 11"/>
          <p:cNvSpPr>
            <a:spLocks noGrp="1" noChangeArrowheads="1"/>
          </p:cNvSpPr>
          <p:nvPr>
            <p:ph type="body" idx="1"/>
          </p:nvPr>
        </p:nvSpPr>
        <p:spPr>
          <a:noFill/>
        </p:spPr>
        <p:txBody>
          <a:bodyPr/>
          <a:lstStyle/>
          <a:p>
            <a:pPr>
              <a:lnSpc>
                <a:spcPct val="90000"/>
              </a:lnSpc>
            </a:pPr>
            <a:r>
              <a:rPr lang="en-GB" sz="2800" smtClean="0">
                <a:effectLst/>
              </a:rPr>
              <a:t>Classified by Gell &amp; Coombs:-</a:t>
            </a:r>
          </a:p>
          <a:p>
            <a:pPr>
              <a:lnSpc>
                <a:spcPct val="90000"/>
              </a:lnSpc>
            </a:pPr>
            <a:r>
              <a:rPr lang="en-GB" sz="2800" b="1" smtClean="0">
                <a:effectLst/>
              </a:rPr>
              <a:t>Type I   : Immediate Hypersensitivity</a:t>
            </a:r>
          </a:p>
          <a:p>
            <a:pPr>
              <a:lnSpc>
                <a:spcPct val="90000"/>
              </a:lnSpc>
            </a:pPr>
            <a:r>
              <a:rPr lang="en-GB" sz="2800" b="1" smtClean="0">
                <a:effectLst/>
              </a:rPr>
              <a:t>Type II  : Antibody-dependent Cytotoxicity</a:t>
            </a:r>
          </a:p>
          <a:p>
            <a:pPr>
              <a:lnSpc>
                <a:spcPct val="90000"/>
              </a:lnSpc>
            </a:pPr>
            <a:r>
              <a:rPr lang="en-GB" sz="2800" b="1" smtClean="0">
                <a:effectLst/>
              </a:rPr>
              <a:t>Type III : Immune Complex Mediated</a:t>
            </a:r>
          </a:p>
          <a:p>
            <a:pPr>
              <a:lnSpc>
                <a:spcPct val="90000"/>
              </a:lnSpc>
            </a:pPr>
            <a:r>
              <a:rPr lang="en-GB" sz="2800" b="1" smtClean="0">
                <a:effectLst/>
              </a:rPr>
              <a:t>Type IV : Delayed Cell Mediated</a:t>
            </a:r>
          </a:p>
          <a:p>
            <a:pPr>
              <a:lnSpc>
                <a:spcPct val="90000"/>
              </a:lnSpc>
              <a:buFont typeface="Monotype Sorts" pitchFamily="2" charset="2"/>
              <a:buNone/>
            </a:pPr>
            <a:endParaRPr lang="en-GB" sz="2800" smtClean="0">
              <a:effectLst/>
            </a:endParaRPr>
          </a:p>
          <a:p>
            <a:pPr>
              <a:lnSpc>
                <a:spcPct val="90000"/>
              </a:lnSpc>
              <a:buFont typeface="Monotype Sorts" pitchFamily="2" charset="2"/>
              <a:buNone/>
            </a:pPr>
            <a:r>
              <a:rPr lang="en-GB" sz="2800" smtClean="0">
                <a:effectLst/>
              </a:rPr>
              <a:t>	</a:t>
            </a:r>
          </a:p>
          <a:p>
            <a:pPr>
              <a:lnSpc>
                <a:spcPct val="90000"/>
              </a:lnSpc>
              <a:buFont typeface="Monotype Sorts" pitchFamily="2" charset="2"/>
              <a:buNone/>
            </a:pPr>
            <a:r>
              <a:rPr lang="en-GB" sz="2800" i="1" smtClean="0">
                <a:effectLst/>
              </a:rPr>
              <a:t>Note</a:t>
            </a:r>
            <a:r>
              <a:rPr lang="en-GB" sz="2800" smtClean="0">
                <a:effectLst/>
              </a:rPr>
              <a:t>:</a:t>
            </a:r>
            <a:r>
              <a:rPr lang="en-GB" sz="2800" i="1" smtClean="0">
                <a:effectLst/>
              </a:rPr>
              <a:t> many diseases involve a mixture of types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parkles">
  <a:themeElements>
    <a:clrScheme name="">
      <a:dk1>
        <a:srgbClr val="000020"/>
      </a:dk1>
      <a:lt1>
        <a:srgbClr val="E0E0E0"/>
      </a:lt1>
      <a:dk2>
        <a:srgbClr val="0000FF"/>
      </a:dk2>
      <a:lt2>
        <a:srgbClr val="00CECE"/>
      </a:lt2>
      <a:accent1>
        <a:srgbClr val="A0A0A0"/>
      </a:accent1>
      <a:accent2>
        <a:srgbClr val="FF8000"/>
      </a:accent2>
      <a:accent3>
        <a:srgbClr val="AAAAFF"/>
      </a:accent3>
      <a:accent4>
        <a:srgbClr val="BFBFBF"/>
      </a:accent4>
      <a:accent5>
        <a:srgbClr val="CDCDCD"/>
      </a:accent5>
      <a:accent6>
        <a:srgbClr val="E77300"/>
      </a:accent6>
      <a:hlink>
        <a:srgbClr val="C000C0"/>
      </a:hlink>
      <a:folHlink>
        <a:srgbClr val="8080FF"/>
      </a:folHlink>
    </a:clrScheme>
    <a:fontScheme name="sparkl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spark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ark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ark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ark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ark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ark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ark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c:\powerpnt\template\sldshow\sparkles.ppt</Template>
  <TotalTime>4107</TotalTime>
  <Pages>7</Pages>
  <Words>2158</Words>
  <Application>Microsoft Office PowerPoint</Application>
  <PresentationFormat>On-screen Show (4:3)</PresentationFormat>
  <Paragraphs>543</Paragraphs>
  <Slides>52</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52</vt:i4>
      </vt:variant>
    </vt:vector>
  </HeadingPairs>
  <TitlesOfParts>
    <vt:vector size="63" baseType="lpstr">
      <vt:lpstr>Arial</vt:lpstr>
      <vt:lpstr>Times New Roman</vt:lpstr>
      <vt:lpstr>Monotype Sorts</vt:lpstr>
      <vt:lpstr>Wingdings</vt:lpstr>
      <vt:lpstr>Arial Rounded MT Bold</vt:lpstr>
      <vt:lpstr>Symbol</vt:lpstr>
      <vt:lpstr>Arial Black</vt:lpstr>
      <vt:lpstr>sparkles</vt:lpstr>
      <vt:lpstr>Microsoft Clip Gallery</vt:lpstr>
      <vt:lpstr>Microsoft Photo Editor 3.0 Photo</vt:lpstr>
      <vt:lpstr>Microsoft Office Excel Chart</vt:lpstr>
      <vt:lpstr>Slide 1</vt:lpstr>
      <vt:lpstr>Question 1</vt:lpstr>
      <vt:lpstr>Question 2</vt:lpstr>
      <vt:lpstr>Objectives 1</vt:lpstr>
      <vt:lpstr>Objectives 2</vt:lpstr>
      <vt:lpstr>Appropriate Immune Reactions</vt:lpstr>
      <vt:lpstr>Appropriate Immune Reactions</vt:lpstr>
      <vt:lpstr>Hypersensitivity Reactions</vt:lpstr>
      <vt:lpstr>Hypersensitivity Reactions</vt:lpstr>
      <vt:lpstr>Type I  Immediate Hypersensitivity</vt:lpstr>
      <vt:lpstr>Type I  Immediate Hypersensitivity</vt:lpstr>
      <vt:lpstr>Type II Antibody-Dependent Hypersensitivity</vt:lpstr>
      <vt:lpstr>Type II Antibody-Dependent Hypersensitivity</vt:lpstr>
      <vt:lpstr>Type II Antibody-Dependent Hypersensitivity</vt:lpstr>
      <vt:lpstr>Slide 15</vt:lpstr>
      <vt:lpstr>Slide 16</vt:lpstr>
      <vt:lpstr>Type III    Immune Complex            Mediated Hypersensitivity</vt:lpstr>
      <vt:lpstr>Slide 18</vt:lpstr>
      <vt:lpstr>Type IV  Delayed Hypersensitivity Responses</vt:lpstr>
      <vt:lpstr>Type IV  Delayed Hypersensitivity Responses</vt:lpstr>
      <vt:lpstr>Type IV      Delayed-Type    Cell-Mediated Hypersensitivity</vt:lpstr>
      <vt:lpstr>Slide 22</vt:lpstr>
      <vt:lpstr>Inflammation</vt:lpstr>
      <vt:lpstr>Slide 24</vt:lpstr>
      <vt:lpstr>Allergy - common allergens</vt:lpstr>
      <vt:lpstr>Allergy</vt:lpstr>
      <vt:lpstr>Genetic risk factors</vt:lpstr>
      <vt:lpstr>Environmental risk factors</vt:lpstr>
      <vt:lpstr>Allergies increasing in UK</vt:lpstr>
      <vt:lpstr>Types of inflammation in allergy</vt:lpstr>
      <vt:lpstr>Expression of disease requires:</vt:lpstr>
      <vt:lpstr>Slide 32</vt:lpstr>
      <vt:lpstr>Slide 33</vt:lpstr>
      <vt:lpstr>Slide 34</vt:lpstr>
      <vt:lpstr>Slide 35</vt:lpstr>
      <vt:lpstr>Slide 36</vt:lpstr>
      <vt:lpstr>Asthma - immunopathogenesis</vt:lpstr>
      <vt:lpstr>Slide 38</vt:lpstr>
      <vt:lpstr>Asthma - immunopathogenesis</vt:lpstr>
      <vt:lpstr>Important clinical features</vt:lpstr>
      <vt:lpstr>Slide 41</vt:lpstr>
      <vt:lpstr>Slide 42</vt:lpstr>
      <vt:lpstr>Allergic rhinitis</vt:lpstr>
      <vt:lpstr>Allergic eczema</vt:lpstr>
      <vt:lpstr>Food allergy</vt:lpstr>
      <vt:lpstr>Anaphylaxis</vt:lpstr>
      <vt:lpstr>Investigation &amp; diagnosis</vt:lpstr>
      <vt:lpstr>Treatment of anaphylaxis</vt:lpstr>
      <vt:lpstr>Rhinitis &amp; Eczema Treatment</vt:lpstr>
      <vt:lpstr>Slide 50</vt:lpstr>
      <vt:lpstr>Immunotherapy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HYPERSENSITIVITY</dc:title>
  <dc:creator>Preferred Customer</dc:creator>
  <cp:lastModifiedBy>nshiel</cp:lastModifiedBy>
  <cp:revision>88</cp:revision>
  <cp:lastPrinted>1601-01-01T00:00:00Z</cp:lastPrinted>
  <dcterms:created xsi:type="dcterms:W3CDTF">1996-01-24T11:18:24Z</dcterms:created>
  <dcterms:modified xsi:type="dcterms:W3CDTF">2012-02-28T13:18:21Z</dcterms:modified>
</cp:coreProperties>
</file>