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71" r:id="rId2"/>
    <p:sldId id="262" r:id="rId3"/>
    <p:sldId id="303" r:id="rId4"/>
    <p:sldId id="283" r:id="rId5"/>
    <p:sldId id="309" r:id="rId6"/>
    <p:sldId id="284" r:id="rId7"/>
    <p:sldId id="292" r:id="rId8"/>
    <p:sldId id="276" r:id="rId9"/>
    <p:sldId id="274" r:id="rId10"/>
    <p:sldId id="288" r:id="rId11"/>
    <p:sldId id="290" r:id="rId12"/>
    <p:sldId id="305" r:id="rId13"/>
    <p:sldId id="304" r:id="rId14"/>
    <p:sldId id="272" r:id="rId15"/>
    <p:sldId id="256" r:id="rId16"/>
    <p:sldId id="273" r:id="rId17"/>
    <p:sldId id="270" r:id="rId18"/>
    <p:sldId id="310" r:id="rId19"/>
    <p:sldId id="311" r:id="rId20"/>
    <p:sldId id="293" r:id="rId21"/>
    <p:sldId id="258" r:id="rId22"/>
    <p:sldId id="268" r:id="rId23"/>
    <p:sldId id="277" r:id="rId24"/>
    <p:sldId id="312" r:id="rId25"/>
    <p:sldId id="294" r:id="rId26"/>
    <p:sldId id="302" r:id="rId27"/>
    <p:sldId id="282" r:id="rId28"/>
    <p:sldId id="286" r:id="rId29"/>
    <p:sldId id="306" r:id="rId30"/>
    <p:sldId id="307" r:id="rId31"/>
    <p:sldId id="298" r:id="rId32"/>
    <p:sldId id="297" r:id="rId33"/>
    <p:sldId id="299" r:id="rId34"/>
    <p:sldId id="301" r:id="rId35"/>
    <p:sldId id="300" r:id="rId36"/>
    <p:sldId id="266" r:id="rId37"/>
    <p:sldId id="308" r:id="rId38"/>
    <p:sldId id="278" r:id="rId39"/>
    <p:sldId id="257" r:id="rId40"/>
    <p:sldId id="291" r:id="rId41"/>
    <p:sldId id="275" r:id="rId42"/>
    <p:sldId id="287"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BB9E"/>
    <a:srgbClr val="C3B9A5"/>
    <a:srgbClr val="A99B7F"/>
    <a:srgbClr val="EBF8FB"/>
    <a:srgbClr val="96969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4386" autoAdjust="0"/>
  </p:normalViewPr>
  <p:slideViewPr>
    <p:cSldViewPr snapToGrid="0">
      <p:cViewPr>
        <p:scale>
          <a:sx n="50" d="100"/>
          <a:sy n="50" d="100"/>
        </p:scale>
        <p:origin x="-1026" y="-210"/>
      </p:cViewPr>
      <p:guideLst>
        <p:guide orient="horz" pos="3838"/>
        <p:guide/>
      </p:guideLst>
    </p:cSldViewPr>
  </p:slideViewPr>
  <p:notesTextViewPr>
    <p:cViewPr>
      <p:scale>
        <a:sx n="100" d="100"/>
        <a:sy n="100" d="100"/>
      </p:scale>
      <p:origin x="0" y="0"/>
    </p:cViewPr>
  </p:notesTextViewPr>
  <p:sorterViewPr>
    <p:cViewPr>
      <p:scale>
        <a:sx n="66" d="100"/>
        <a:sy n="66" d="100"/>
      </p:scale>
      <p:origin x="0" y="666"/>
    </p:cViewPr>
  </p:sorterViewPr>
  <p:notesViewPr>
    <p:cSldViewPr snapToGrid="0">
      <p:cViewPr>
        <p:scale>
          <a:sx n="75" d="100"/>
          <a:sy n="75" d="100"/>
        </p:scale>
        <p:origin x="-2346" y="10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GB"/>
          </a:p>
        </p:txBody>
      </p:sp>
      <p:sp>
        <p:nvSpPr>
          <p:cNvPr id="716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BF4CA889-580A-435B-9479-A498E25AD11A}" type="datetimeFigureOut">
              <a:rPr lang="en-GB"/>
              <a:pPr>
                <a:defRPr/>
              </a:pPr>
              <a:t>05/04/2012</a:t>
            </a:fld>
            <a:endParaRPr lang="en-GB"/>
          </a:p>
        </p:txBody>
      </p:sp>
      <p:sp>
        <p:nvSpPr>
          <p:cNvPr id="716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GB"/>
          </a:p>
        </p:txBody>
      </p:sp>
      <p:sp>
        <p:nvSpPr>
          <p:cNvPr id="716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800045D7-BF80-4D47-B619-704452D7312E}"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83C45CD-799D-4DA2-9785-A2D3CF56D096}" type="datetimeFigureOut">
              <a:rPr lang="en-US"/>
              <a:pPr>
                <a:defRPr/>
              </a:pPr>
              <a:t>4/5/2012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CCCEAEA-86DC-49B1-BA9B-B560F621493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20D06B-F72A-4F09-854B-839C02DC4A4C}" type="slidenum">
              <a:rPr lang="en-GB">
                <a:cs typeface="Arial" charset="0"/>
              </a:rPr>
              <a:pPr fontAlgn="base">
                <a:spcBef>
                  <a:spcPct val="0"/>
                </a:spcBef>
                <a:spcAft>
                  <a:spcPct val="0"/>
                </a:spcAft>
                <a:defRPr/>
              </a:pPr>
              <a:t>10</a:t>
            </a:fld>
            <a:endParaRPr lang="en-GB">
              <a:cs typeface="Arial" charset="0"/>
            </a:endParaRPr>
          </a:p>
        </p:txBody>
      </p:sp>
      <p:sp>
        <p:nvSpPr>
          <p:cNvPr id="5" name="Notes Placeholder 4"/>
          <p:cNvSpPr>
            <a:spLocks noGrp="1"/>
          </p:cNvSpPr>
          <p:nvPr>
            <p:ph type="body" sz="quarter" idx="10"/>
          </p:nvPr>
        </p:nvSpPr>
        <p:spPr/>
        <p:txBody>
          <a:bodyPr>
            <a:normAutofit/>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20D06B-F72A-4F09-854B-839C02DC4A4C}" type="slidenum">
              <a:rPr lang="en-GB">
                <a:cs typeface="Arial" charset="0"/>
              </a:rPr>
              <a:pPr fontAlgn="base">
                <a:spcBef>
                  <a:spcPct val="0"/>
                </a:spcBef>
                <a:spcAft>
                  <a:spcPct val="0"/>
                </a:spcAft>
                <a:defRPr/>
              </a:pPr>
              <a:t>11</a:t>
            </a:fld>
            <a:endParaRPr lang="en-GB">
              <a:cs typeface="Arial" charset="0"/>
            </a:endParaRPr>
          </a:p>
        </p:txBody>
      </p:sp>
      <p:sp>
        <p:nvSpPr>
          <p:cNvPr id="5" name="Notes Placeholder 4"/>
          <p:cNvSpPr>
            <a:spLocks noGrp="1"/>
          </p:cNvSpPr>
          <p:nvPr>
            <p:ph type="body" sz="quarter" idx="10"/>
          </p:nvPr>
        </p:nvSpPr>
        <p:spPr/>
        <p:txBody>
          <a:bodyPr>
            <a:normAutofit/>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34A7F9-C97B-46B8-A1B4-DC5F73FE582D}" type="slidenum">
              <a:rPr lang="en-GB">
                <a:cs typeface="Arial" charset="0"/>
              </a:rPr>
              <a:pPr fontAlgn="base">
                <a:spcBef>
                  <a:spcPct val="0"/>
                </a:spcBef>
                <a:spcAft>
                  <a:spcPct val="0"/>
                </a:spcAft>
                <a:defRPr/>
              </a:pPr>
              <a:t>12</a:t>
            </a:fld>
            <a:endParaRPr lang="en-GB">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CCEAEA-86DC-49B1-BA9B-B560F6214939}" type="slidenum">
              <a:rPr lang="en-GB"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CD8476-C922-44D0-B9C4-AA1FE8D76D17}" type="slidenum">
              <a:rPr lang="en-GB">
                <a:cs typeface="Arial" charset="0"/>
              </a:rPr>
              <a:pPr fontAlgn="base">
                <a:spcBef>
                  <a:spcPct val="0"/>
                </a:spcBef>
                <a:spcAft>
                  <a:spcPct val="0"/>
                </a:spcAft>
                <a:defRPr/>
              </a:pPr>
              <a:t>14</a:t>
            </a:fld>
            <a:endParaRPr lang="en-GB">
              <a:cs typeface="Arial" charset="0"/>
            </a:endParaRPr>
          </a:p>
        </p:txBody>
      </p:sp>
      <p:sp>
        <p:nvSpPr>
          <p:cNvPr id="5" name="Notes Placeholder 4"/>
          <p:cNvSpPr>
            <a:spLocks noGrp="1"/>
          </p:cNvSpPr>
          <p:nvPr>
            <p:ph type="body" sz="quarter" idx="10"/>
          </p:nvPr>
        </p:nvSpPr>
        <p:spPr/>
        <p:txBody>
          <a:bodyPr>
            <a:normAutofit/>
          </a:bodyPr>
          <a:lstStyle/>
          <a:p>
            <a:pPr eaLnBrk="1" hangingPunct="1">
              <a:spcBef>
                <a:spcPct val="0"/>
              </a:spcBef>
            </a:pPr>
            <a:r>
              <a:rPr lang="en-GB" dirty="0" smtClean="0"/>
              <a:t>The route of infection depends upon the lifestyle of the infecting organism, life style of the patient, patient history.</a:t>
            </a:r>
          </a:p>
          <a:p>
            <a:pPr eaLnBrk="1" hangingPunct="1">
              <a:spcBef>
                <a:spcPct val="0"/>
              </a:spcBef>
            </a:pPr>
            <a:endParaRPr lang="en-GB" dirty="0" smtClean="0"/>
          </a:p>
          <a:p>
            <a:pPr eaLnBrk="1" hangingPunct="1">
              <a:spcBef>
                <a:spcPct val="0"/>
              </a:spcBef>
            </a:pPr>
            <a:r>
              <a:rPr lang="en-GB" dirty="0" smtClean="0"/>
              <a:t>Disease manifestation depends upon the route of infection and is often dictated by the nature of the first encounter between pathogen and host.</a:t>
            </a:r>
          </a:p>
          <a:p>
            <a:pPr eaLnBrk="1" hangingPunct="1">
              <a:spcBef>
                <a:spcPct val="0"/>
              </a:spcBef>
            </a:pPr>
            <a:endParaRPr lang="en-GB" dirty="0" smtClean="0"/>
          </a:p>
          <a:p>
            <a:pPr eaLnBrk="1" hangingPunct="1">
              <a:spcBef>
                <a:spcPct val="0"/>
              </a:spcBef>
            </a:pPr>
            <a:r>
              <a:rPr lang="en-GB" dirty="0" smtClean="0"/>
              <a:t>Often differs by individual...</a:t>
            </a:r>
          </a:p>
          <a:p>
            <a:pPr eaLnBrk="1" hangingPunct="1">
              <a:spcBef>
                <a:spcPct val="0"/>
              </a:spcBef>
            </a:pPr>
            <a:endParaRPr lang="en-GB" dirty="0" smtClean="0"/>
          </a:p>
          <a:p>
            <a:pPr eaLnBrk="1" hangingPunct="1">
              <a:spcBef>
                <a:spcPct val="0"/>
              </a:spcBef>
            </a:pPr>
            <a:r>
              <a:rPr lang="en-GB" dirty="0" smtClean="0"/>
              <a:t>It is useful to consider the nature of various host-pathogen interfaces when learning about relevant defences against infection. For the purposes of this lecture we will focus on three opportunistic fungal species: Candida species, </a:t>
            </a:r>
            <a:r>
              <a:rPr lang="en-GB" dirty="0" err="1" smtClean="0"/>
              <a:t>Aspergillus</a:t>
            </a:r>
            <a:r>
              <a:rPr lang="en-GB" dirty="0" smtClean="0"/>
              <a:t> species and Cryptococcus species.</a:t>
            </a:r>
          </a:p>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xfrm>
            <a:off x="1143000" y="539750"/>
            <a:ext cx="4572000" cy="3429000"/>
          </a:xfrm>
          <a:noFill/>
          <a:ln>
            <a:solidFill>
              <a:srgbClr val="000000"/>
            </a:solidFill>
            <a:miter lim="800000"/>
            <a:headEnd/>
            <a:tailEnd/>
          </a:ln>
        </p:spPr>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CFAD79-EA68-4673-8DB3-1FD64FA96A80}" type="slidenum">
              <a:rPr lang="en-GB">
                <a:cs typeface="Arial" charset="0"/>
              </a:rPr>
              <a:pPr fontAlgn="base">
                <a:spcBef>
                  <a:spcPct val="0"/>
                </a:spcBef>
                <a:spcAft>
                  <a:spcPct val="0"/>
                </a:spcAft>
                <a:defRPr/>
              </a:pPr>
              <a:t>15</a:t>
            </a:fld>
            <a:endParaRPr lang="en-GB">
              <a:cs typeface="Arial" charset="0"/>
            </a:endParaRPr>
          </a:p>
        </p:txBody>
      </p:sp>
      <p:sp>
        <p:nvSpPr>
          <p:cNvPr id="5" name="Notes Placeholder 4"/>
          <p:cNvSpPr>
            <a:spLocks noGrp="1"/>
          </p:cNvSpPr>
          <p:nvPr>
            <p:ph type="body" sz="quarter" idx="10"/>
          </p:nvPr>
        </p:nvSpPr>
        <p:spPr/>
        <p:txBody>
          <a:bodyPr>
            <a:normAutofit/>
          </a:bodyPr>
          <a:lstStyle/>
          <a:p>
            <a:pPr eaLnBrk="1" hangingPunct="1">
              <a:spcBef>
                <a:spcPct val="0"/>
              </a:spcBef>
            </a:pPr>
            <a:r>
              <a:rPr lang="en-GB" dirty="0" smtClean="0"/>
              <a:t>Disseminated </a:t>
            </a:r>
            <a:r>
              <a:rPr lang="en-GB" dirty="0" err="1" smtClean="0"/>
              <a:t>candidiasis</a:t>
            </a:r>
            <a:r>
              <a:rPr lang="en-GB" dirty="0" smtClean="0"/>
              <a:t> can originate at a gastrointestinal site if </a:t>
            </a:r>
            <a:r>
              <a:rPr lang="en-GB" i="1" dirty="0" smtClean="0"/>
              <a:t>Candida </a:t>
            </a:r>
            <a:r>
              <a:rPr lang="en-GB" i="1" dirty="0" err="1" smtClean="0"/>
              <a:t>albicans</a:t>
            </a:r>
            <a:r>
              <a:rPr lang="en-GB" dirty="0" smtClean="0"/>
              <a:t> enters epithelial </a:t>
            </a:r>
            <a:r>
              <a:rPr lang="en-GB" dirty="0" err="1" smtClean="0"/>
              <a:t>microvilli</a:t>
            </a:r>
            <a:r>
              <a:rPr lang="en-GB" dirty="0" smtClean="0"/>
              <a:t>. Having accessed the bloodstream via the vasculature </a:t>
            </a:r>
            <a:r>
              <a:rPr lang="en-GB" i="1" dirty="0" smtClean="0"/>
              <a:t>C. </a:t>
            </a:r>
            <a:r>
              <a:rPr lang="en-GB" i="1" dirty="0" err="1" smtClean="0"/>
              <a:t>albicans</a:t>
            </a:r>
            <a:r>
              <a:rPr lang="en-GB" i="1" dirty="0" smtClean="0"/>
              <a:t> </a:t>
            </a:r>
            <a:r>
              <a:rPr lang="en-GB" dirty="0" smtClean="0"/>
              <a:t>disseminates into tissues such as the kidney. </a:t>
            </a:r>
          </a:p>
          <a:p>
            <a:pPr eaLnBrk="1" hangingPunct="1">
              <a:spcBef>
                <a:spcPct val="0"/>
              </a:spcBef>
            </a:pPr>
            <a:endParaRPr lang="en-GB" dirty="0" smtClean="0"/>
          </a:p>
          <a:p>
            <a:pPr eaLnBrk="1" hangingPunct="1">
              <a:spcBef>
                <a:spcPct val="0"/>
              </a:spcBef>
            </a:pPr>
            <a:r>
              <a:rPr lang="en-GB" dirty="0" smtClean="0"/>
              <a:t>Typically, it localizes in the cortex where it grows as </a:t>
            </a:r>
            <a:r>
              <a:rPr lang="en-GB" dirty="0" err="1" smtClean="0"/>
              <a:t>hyphae</a:t>
            </a:r>
            <a:r>
              <a:rPr lang="en-GB" dirty="0" smtClean="0"/>
              <a:t>/</a:t>
            </a:r>
            <a:r>
              <a:rPr lang="en-GB" dirty="0" err="1" smtClean="0"/>
              <a:t>pseudohyphae</a:t>
            </a:r>
            <a:r>
              <a:rPr lang="en-GB" dirty="0" smtClean="0"/>
              <a:t>. A vigorous host response occurs at this site consisting of both mononuclear and </a:t>
            </a:r>
            <a:r>
              <a:rPr lang="en-GB" dirty="0" err="1" smtClean="0"/>
              <a:t>polymorphonuclear</a:t>
            </a:r>
            <a:r>
              <a:rPr lang="en-GB" dirty="0" smtClean="0"/>
              <a:t> leukocytes. Virulence factors (</a:t>
            </a:r>
            <a:r>
              <a:rPr lang="en-GB" dirty="0" err="1" smtClean="0"/>
              <a:t>adhesins</a:t>
            </a:r>
            <a:r>
              <a:rPr lang="en-GB" dirty="0" smtClean="0"/>
              <a:t>, morphogenesis, switch phenotypes, antioxidant proteins and invasive enzymes) promote the invasion of the organism. </a:t>
            </a:r>
          </a:p>
          <a:p>
            <a:pPr eaLnBrk="1" hangingPunct="1">
              <a:spcBef>
                <a:spcPct val="0"/>
              </a:spcBef>
            </a:pPr>
            <a:endParaRPr lang="en-GB" dirty="0" smtClean="0"/>
          </a:p>
          <a:p>
            <a:pPr eaLnBrk="1" hangingPunct="1">
              <a:spcBef>
                <a:spcPct val="0"/>
              </a:spcBef>
            </a:pPr>
            <a:r>
              <a:rPr lang="en-GB" dirty="0" smtClean="0"/>
              <a:t> A different host-pathogen interaction is observed during other mucosal infections, such as </a:t>
            </a:r>
            <a:r>
              <a:rPr lang="en-GB" dirty="0" err="1" smtClean="0"/>
              <a:t>oropharyngeal</a:t>
            </a:r>
            <a:r>
              <a:rPr lang="en-GB" dirty="0" smtClean="0"/>
              <a:t> </a:t>
            </a:r>
            <a:r>
              <a:rPr lang="en-GB" dirty="0" err="1" smtClean="0"/>
              <a:t>candidiasis</a:t>
            </a:r>
            <a:r>
              <a:rPr lang="en-GB" dirty="0" smtClean="0"/>
              <a:t> – which often arises during CD4 T cell deficiency (AIDS). Recent studies have attributed a role for Th-17 induced </a:t>
            </a:r>
            <a:r>
              <a:rPr lang="en-GB" dirty="0" err="1" smtClean="0"/>
              <a:t>effector</a:t>
            </a:r>
            <a:r>
              <a:rPr lang="en-GB" dirty="0" smtClean="0"/>
              <a:t> molecules in resistance to oral </a:t>
            </a:r>
            <a:r>
              <a:rPr lang="en-GB" dirty="0" err="1" smtClean="0"/>
              <a:t>candidiasis</a:t>
            </a:r>
            <a:r>
              <a:rPr lang="en-GB" dirty="0" smtClean="0"/>
              <a:t>.</a:t>
            </a:r>
          </a:p>
          <a:p>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32FC55-6FA0-46CB-A595-4A73A9B9D960}" type="slidenum">
              <a:rPr lang="en-GB">
                <a:cs typeface="Arial" charset="0"/>
              </a:rPr>
              <a:pPr fontAlgn="base">
                <a:spcBef>
                  <a:spcPct val="0"/>
                </a:spcBef>
                <a:spcAft>
                  <a:spcPct val="0"/>
                </a:spcAft>
                <a:defRPr/>
              </a:pPr>
              <a:t>16</a:t>
            </a:fld>
            <a:endParaRPr lang="en-GB">
              <a:cs typeface="Arial" charset="0"/>
            </a:endParaRPr>
          </a:p>
        </p:txBody>
      </p:sp>
      <p:sp>
        <p:nvSpPr>
          <p:cNvPr id="5" name="Notes Placeholder 4"/>
          <p:cNvSpPr>
            <a:spLocks noGrp="1"/>
          </p:cNvSpPr>
          <p:nvPr>
            <p:ph type="body" sz="quarter" idx="10"/>
          </p:nvPr>
        </p:nvSpPr>
        <p:spPr/>
        <p:txBody>
          <a:bodyPr>
            <a:normAutofit/>
          </a:bodyPr>
          <a:lstStyle/>
          <a:p>
            <a:pPr eaLnBrk="1" hangingPunct="1">
              <a:spcBef>
                <a:spcPct val="0"/>
              </a:spcBef>
            </a:pPr>
            <a:r>
              <a:rPr lang="en-GB" dirty="0" err="1" smtClean="0"/>
              <a:t>Aspergillus</a:t>
            </a:r>
            <a:r>
              <a:rPr lang="en-GB" dirty="0" smtClean="0"/>
              <a:t> spores (or conidia) are a common component of the airborne </a:t>
            </a:r>
            <a:r>
              <a:rPr lang="en-GB" dirty="0" err="1" smtClean="0"/>
              <a:t>microflora</a:t>
            </a:r>
            <a:r>
              <a:rPr lang="en-GB" dirty="0" smtClean="0"/>
              <a:t>. Human immunity serves a dual purpose in protecting against the negative effects of spore inhalation: a) clearing inhaled spores through physical and cell-mediated mechanisms b) preventing/tempering harmful inflammatory responses to non-threatening inhaled fungal spores.</a:t>
            </a:r>
          </a:p>
          <a:p>
            <a:pPr eaLnBrk="1" hangingPunct="1">
              <a:spcBef>
                <a:spcPct val="0"/>
              </a:spcBef>
            </a:pPr>
            <a:endParaRPr lang="en-GB" dirty="0" smtClean="0"/>
          </a:p>
          <a:p>
            <a:pPr eaLnBrk="1" hangingPunct="1">
              <a:spcBef>
                <a:spcPct val="0"/>
              </a:spcBef>
            </a:pPr>
            <a:r>
              <a:rPr lang="en-GB" dirty="0" smtClean="0"/>
              <a:t>Human alveolar macrophages (AMs) and </a:t>
            </a:r>
            <a:r>
              <a:rPr lang="en-GB" dirty="0" err="1" smtClean="0"/>
              <a:t>polymorphonuclear</a:t>
            </a:r>
            <a:r>
              <a:rPr lang="en-GB" dirty="0" smtClean="0"/>
              <a:t> leukocytes (PMNs) protect effectively against inhaled </a:t>
            </a:r>
            <a:r>
              <a:rPr lang="en-GB" dirty="0" err="1" smtClean="0"/>
              <a:t>aspergillus</a:t>
            </a:r>
            <a:r>
              <a:rPr lang="en-GB" dirty="0" smtClean="0"/>
              <a:t> spores. </a:t>
            </a:r>
          </a:p>
          <a:p>
            <a:pPr eaLnBrk="1" hangingPunct="1">
              <a:spcBef>
                <a:spcPct val="0"/>
              </a:spcBef>
            </a:pPr>
            <a:endParaRPr lang="en-GB" dirty="0" smtClean="0"/>
          </a:p>
          <a:p>
            <a:pPr eaLnBrk="1" hangingPunct="1">
              <a:spcBef>
                <a:spcPct val="0"/>
              </a:spcBef>
            </a:pPr>
            <a:r>
              <a:rPr lang="en-GB" dirty="0" smtClean="0"/>
              <a:t>In the absence of adequate immune challenge, spores persist in the lung alveoli, germinate and invade surrounding tissue and vasculature. Thus can lead to disseminated infection. </a:t>
            </a:r>
          </a:p>
          <a:p>
            <a:pPr eaLnBrk="1" hangingPunct="1">
              <a:spcBef>
                <a:spcPct val="0"/>
              </a:spcBef>
            </a:pPr>
            <a:endParaRPr lang="en-GB" dirty="0" smtClean="0"/>
          </a:p>
          <a:p>
            <a:pPr eaLnBrk="1" hangingPunct="1">
              <a:spcBef>
                <a:spcPct val="0"/>
              </a:spcBef>
            </a:pPr>
            <a:r>
              <a:rPr lang="en-GB" dirty="0" smtClean="0"/>
              <a:t>Chest X ray shows serial images from chemotherapy patient taken 4 days apart. Patient presented with chest pain and fever. The wedge shaped lesion is due to invasive growth of </a:t>
            </a:r>
            <a:r>
              <a:rPr lang="en-GB" dirty="0" err="1" smtClean="0"/>
              <a:t>Aspergillus</a:t>
            </a:r>
            <a:r>
              <a:rPr lang="en-GB" dirty="0" smtClean="0"/>
              <a:t> </a:t>
            </a:r>
            <a:r>
              <a:rPr lang="en-GB" dirty="0" err="1" smtClean="0"/>
              <a:t>fumigatus</a:t>
            </a:r>
            <a:r>
              <a:rPr lang="en-GB" dirty="0" smtClean="0"/>
              <a:t>. The growth of the organism is rapid within the human host.</a:t>
            </a:r>
          </a:p>
          <a:p>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120603-A70F-45C5-A54E-63C1C371FE8D}" type="slidenum">
              <a:rPr lang="en-GB">
                <a:cs typeface="Arial" charset="0"/>
              </a:rPr>
              <a:pPr fontAlgn="base">
                <a:spcBef>
                  <a:spcPct val="0"/>
                </a:spcBef>
                <a:spcAft>
                  <a:spcPct val="0"/>
                </a:spcAft>
                <a:defRPr/>
              </a:pPr>
              <a:t>17</a:t>
            </a:fld>
            <a:endParaRPr lang="en-GB">
              <a:cs typeface="Arial" charset="0"/>
            </a:endParaRPr>
          </a:p>
        </p:txBody>
      </p:sp>
      <p:sp>
        <p:nvSpPr>
          <p:cNvPr id="5" name="Notes Placeholder 4"/>
          <p:cNvSpPr>
            <a:spLocks noGrp="1"/>
          </p:cNvSpPr>
          <p:nvPr>
            <p:ph type="body" sz="quarter" idx="10"/>
          </p:nvPr>
        </p:nvSpPr>
        <p:spPr/>
        <p:txBody>
          <a:bodyPr>
            <a:normAutofit/>
          </a:bodyPr>
          <a:lstStyle/>
          <a:p>
            <a:pPr eaLnBrk="1" hangingPunct="1"/>
            <a:r>
              <a:rPr lang="en-GB" dirty="0" smtClean="0"/>
              <a:t>Brain scan case study: The patient was a 34-year-old woman with AIDS who was brought in by a family member because "she had been demented for weeks." The patient had complained of headache, fever, unsteady gait, and blurred vision in her right eye. HIV infection had been diagnosed in 1992. Her initial CD4+ T-lymphocyte count was 490/</a:t>
            </a:r>
            <a:r>
              <a:rPr lang="en-GB" dirty="0" err="1" smtClean="0"/>
              <a:t>mL</a:t>
            </a:r>
            <a:r>
              <a:rPr lang="en-GB" dirty="0" smtClean="0"/>
              <a:t>, but by 1996, it had dropped to 36/</a:t>
            </a:r>
            <a:r>
              <a:rPr lang="en-GB" dirty="0" err="1" smtClean="0"/>
              <a:t>mL.</a:t>
            </a:r>
            <a:r>
              <a:rPr lang="en-GB" dirty="0" smtClean="0"/>
              <a:t> Four months before admission, her CD4+ cell count was 12/</a:t>
            </a:r>
            <a:r>
              <a:rPr lang="en-GB" dirty="0" err="1" smtClean="0"/>
              <a:t>mL</a:t>
            </a:r>
            <a:r>
              <a:rPr lang="en-GB" dirty="0" smtClean="0"/>
              <a:t>, with a viral load of 557,187 copies/</a:t>
            </a:r>
            <a:r>
              <a:rPr lang="en-GB" dirty="0" err="1" smtClean="0"/>
              <a:t>mL.</a:t>
            </a:r>
            <a:r>
              <a:rPr lang="en-GB" dirty="0" smtClean="0"/>
              <a:t> She was not receiving HAART, because it adversely affected her quality of life. She had no previous AIDS-defining illness.</a:t>
            </a:r>
          </a:p>
          <a:p>
            <a:pPr eaLnBrk="1" hangingPunct="1"/>
            <a:r>
              <a:rPr lang="en-GB" dirty="0" smtClean="0"/>
              <a:t>On admission, she was febrile, with a temperature of 40°C (104°F). She had ataxia and reduced vision in her right eye. Ophthalmologic evaluation was unremarkable. A CT scan of the head revealed contrast-enhancing lesions with mass effect.</a:t>
            </a:r>
          </a:p>
          <a:p>
            <a:pPr eaLnBrk="1" hangingPunct="1"/>
            <a:r>
              <a:rPr lang="en-GB" dirty="0" smtClean="0"/>
              <a:t>CNS fluid culture grew </a:t>
            </a:r>
            <a:r>
              <a:rPr lang="en-GB" i="1" dirty="0" smtClean="0"/>
              <a:t>Cryptococcus </a:t>
            </a:r>
            <a:r>
              <a:rPr lang="en-GB" i="1" dirty="0" err="1" smtClean="0"/>
              <a:t>neoformans</a:t>
            </a:r>
            <a:r>
              <a:rPr lang="en-GB" i="1" dirty="0" smtClean="0"/>
              <a:t>.</a:t>
            </a:r>
            <a:r>
              <a:rPr lang="en-GB" dirty="0" smtClean="0"/>
              <a:t> </a:t>
            </a:r>
          </a:p>
          <a:p>
            <a:pPr eaLnBrk="1" hangingPunct="1"/>
            <a:endParaRPr lang="en-GB" dirty="0" smtClean="0"/>
          </a:p>
          <a:p>
            <a:pPr eaLnBrk="1" hangingPunct="1"/>
            <a:r>
              <a:rPr lang="en-GB" i="1" dirty="0" smtClean="0"/>
              <a:t>C. </a:t>
            </a:r>
            <a:r>
              <a:rPr lang="en-GB" i="1" dirty="0" err="1" smtClean="0"/>
              <a:t>neoformans</a:t>
            </a:r>
            <a:r>
              <a:rPr lang="en-GB" i="1" dirty="0" smtClean="0"/>
              <a:t> </a:t>
            </a:r>
            <a:r>
              <a:rPr lang="en-GB" dirty="0" smtClean="0"/>
              <a:t>infection remains a severe infectious threat among AIDS patients in </a:t>
            </a:r>
            <a:r>
              <a:rPr lang="en-GB" dirty="0" err="1" smtClean="0"/>
              <a:t>e.g.subsaharan</a:t>
            </a:r>
            <a:r>
              <a:rPr lang="en-GB" dirty="0" smtClean="0"/>
              <a:t> Africa where access to antiretroviral therapy is limited/impossible.</a:t>
            </a:r>
            <a:endParaRPr lang="en-GB" i="1" dirty="0" smtClean="0"/>
          </a:p>
          <a:p>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CCEAEA-86DC-49B1-BA9B-B560F6214939}" type="slidenum">
              <a:rPr lang="en-GB" smtClean="0"/>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CCEAEA-86DC-49B1-BA9B-B560F6214939}" type="slidenum">
              <a:rPr lang="en-GB" smtClean="0"/>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4" name="Notes Placeholder 3"/>
          <p:cNvSpPr>
            <a:spLocks noGrp="1"/>
          </p:cNvSpPr>
          <p:nvPr>
            <p:ph type="body" sz="quarter" idx="10"/>
          </p:nvPr>
        </p:nvSpPr>
        <p:spPr/>
        <p:txBody>
          <a:bodyPr>
            <a:normAutofit/>
          </a:bodyPr>
          <a:lstStyle/>
          <a:p>
            <a:r>
              <a:rPr lang="en-GB" dirty="0" smtClean="0"/>
              <a:t>In year one we covered a range of </a:t>
            </a:r>
            <a:r>
              <a:rPr lang="en-GB" dirty="0" err="1" smtClean="0"/>
              <a:t>ilnesses</a:t>
            </a:r>
            <a:r>
              <a:rPr lang="en-GB" dirty="0" smtClean="0"/>
              <a:t> (including allergy, </a:t>
            </a:r>
            <a:r>
              <a:rPr lang="en-GB" dirty="0" err="1" smtClean="0"/>
              <a:t>toxicoses</a:t>
            </a:r>
            <a:r>
              <a:rPr lang="en-GB" dirty="0" smtClean="0"/>
              <a:t> and mycoses) caused by fungi. We will now study the immune mechanisms which protect healthy individuals from fungal infections. </a:t>
            </a:r>
          </a:p>
          <a:p>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CCEAEA-86DC-49B1-BA9B-B560F6214939}" type="slidenum">
              <a:rPr lang="en-GB" smtClean="0"/>
              <a:pPr>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EE6D9B-4599-4CB5-B25F-6F1A04454975}" type="slidenum">
              <a:rPr lang="en-GB">
                <a:cs typeface="Arial" charset="0"/>
              </a:rPr>
              <a:pPr fontAlgn="base">
                <a:spcBef>
                  <a:spcPct val="0"/>
                </a:spcBef>
                <a:spcAft>
                  <a:spcPct val="0"/>
                </a:spcAft>
                <a:defRPr/>
              </a:pPr>
              <a:t>21</a:t>
            </a:fld>
            <a:endParaRPr lang="en-GB">
              <a:cs typeface="Arial" charset="0"/>
            </a:endParaRPr>
          </a:p>
        </p:txBody>
      </p:sp>
      <p:sp>
        <p:nvSpPr>
          <p:cNvPr id="5" name="Notes Placeholder 4"/>
          <p:cNvSpPr>
            <a:spLocks noGrp="1"/>
          </p:cNvSpPr>
          <p:nvPr>
            <p:ph type="body" sz="quarter" idx="10"/>
          </p:nvPr>
        </p:nvSpPr>
        <p:spPr/>
        <p:txBody>
          <a:bodyPr>
            <a:normAutofit/>
          </a:bodyPr>
          <a:lstStyle/>
          <a:p>
            <a:r>
              <a:rPr lang="en-GB" dirty="0" smtClean="0"/>
              <a:t>The immune response varies with respect to the fungal species encountered. The relative importance of specific innate and adaptive defence mechanisms differs, depending upon the organism and anatomical site of infection. No standardized vaccines exist for preventing any of the human infections caused by fungi — a situation that is attributable to both the complexity of the pathogens and their sophisticated strategies for surviving in the host and evading immune responses.</a:t>
            </a:r>
          </a:p>
          <a:p>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DFA773-4297-45B9-B41C-DB5B195516D4}" type="slidenum">
              <a:rPr lang="en-GB">
                <a:cs typeface="Arial" charset="0"/>
              </a:rPr>
              <a:pPr fontAlgn="base">
                <a:spcBef>
                  <a:spcPct val="0"/>
                </a:spcBef>
                <a:spcAft>
                  <a:spcPct val="0"/>
                </a:spcAft>
                <a:defRPr/>
              </a:pPr>
              <a:t>22</a:t>
            </a:fld>
            <a:endParaRPr lang="en-GB">
              <a:cs typeface="Arial" charset="0"/>
            </a:endParaRPr>
          </a:p>
        </p:txBody>
      </p:sp>
      <p:sp>
        <p:nvSpPr>
          <p:cNvPr id="5" name="Notes Placeholder 4"/>
          <p:cNvSpPr>
            <a:spLocks noGrp="1"/>
          </p:cNvSpPr>
          <p:nvPr>
            <p:ph type="body" sz="quarter" idx="10"/>
          </p:nvPr>
        </p:nvSpPr>
        <p:spPr/>
        <p:txBody>
          <a:bodyPr>
            <a:normAutofit/>
          </a:bodyPr>
          <a:lstStyle/>
          <a:p>
            <a:pPr eaLnBrk="1" hangingPunct="1">
              <a:spcBef>
                <a:spcPct val="0"/>
              </a:spcBef>
            </a:pPr>
            <a:r>
              <a:rPr lang="en-GB" dirty="0" smtClean="0"/>
              <a:t>This slide is intended to provide an overview of the sequence of events occurring during immune challenge with fungal components or soluble antigen.</a:t>
            </a:r>
          </a:p>
          <a:p>
            <a:pPr eaLnBrk="1" hangingPunct="1">
              <a:spcBef>
                <a:spcPct val="0"/>
              </a:spcBef>
            </a:pPr>
            <a:endParaRPr lang="en-GB" dirty="0" smtClean="0"/>
          </a:p>
          <a:p>
            <a:pPr eaLnBrk="1" hangingPunct="1">
              <a:spcBef>
                <a:spcPct val="0"/>
              </a:spcBef>
            </a:pPr>
            <a:r>
              <a:rPr lang="en-GB" dirty="0" smtClean="0"/>
              <a:t>It will help you to map the various events surrounding innate and adaptive responses to fungi within the context of a normal healthy response.</a:t>
            </a:r>
          </a:p>
          <a:p>
            <a:pPr eaLnBrk="1" hangingPunct="1">
              <a:spcBef>
                <a:spcPct val="0"/>
              </a:spcBef>
            </a:pPr>
            <a:endParaRPr lang="en-GB" dirty="0" smtClean="0"/>
          </a:p>
          <a:p>
            <a:pPr eaLnBrk="1" hangingPunct="1">
              <a:spcBef>
                <a:spcPct val="0"/>
              </a:spcBef>
            </a:pPr>
            <a:r>
              <a:rPr lang="en-GB" dirty="0" smtClean="0"/>
              <a:t>Protective immunity against fungal pathogens is achieved by the integration of two distinct arms of the immune system, the innate and adaptive responses. Innate and adaptive immune responses are intimately linked and controlled by sets of molecules and receptors that act to generate the most effective form of immunity for protection against fungal pathogens. The decision of how to respond will still be</a:t>
            </a:r>
          </a:p>
          <a:p>
            <a:pPr eaLnBrk="1" hangingPunct="1">
              <a:spcBef>
                <a:spcPct val="0"/>
              </a:spcBef>
            </a:pPr>
            <a:r>
              <a:rPr lang="en-GB" dirty="0" smtClean="0"/>
              <a:t>primarily determined by interactions between pathogens and cells of the innate immune system, but the actions of T cells will feed back into this dynamic equilibrium to regulate the balance between </a:t>
            </a:r>
            <a:r>
              <a:rPr lang="en-GB" dirty="0" err="1" smtClean="0"/>
              <a:t>tolerogenic</a:t>
            </a:r>
            <a:r>
              <a:rPr lang="en-GB" dirty="0" smtClean="0"/>
              <a:t> and inflammatory responses.</a:t>
            </a:r>
          </a:p>
          <a:p>
            <a:pPr eaLnBrk="1" hangingPunct="1">
              <a:spcBef>
                <a:spcPct val="0"/>
              </a:spcBef>
            </a:pPr>
            <a:endParaRPr lang="en-GB" dirty="0" smtClean="0"/>
          </a:p>
          <a:p>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B0C271-3E0B-4FAA-914C-712612056568}" type="slidenum">
              <a:rPr lang="en-GB">
                <a:cs typeface="Arial" charset="0"/>
              </a:rPr>
              <a:pPr fontAlgn="base">
                <a:spcBef>
                  <a:spcPct val="0"/>
                </a:spcBef>
                <a:spcAft>
                  <a:spcPct val="0"/>
                </a:spcAft>
                <a:defRPr/>
              </a:pPr>
              <a:t>23</a:t>
            </a:fld>
            <a:endParaRPr lang="en-GB">
              <a:cs typeface="Arial" charset="0"/>
            </a:endParaRPr>
          </a:p>
        </p:txBody>
      </p:sp>
      <p:sp>
        <p:nvSpPr>
          <p:cNvPr id="5" name="Notes Placeholder 4"/>
          <p:cNvSpPr>
            <a:spLocks noGrp="1"/>
          </p:cNvSpPr>
          <p:nvPr>
            <p:ph type="body" sz="quarter" idx="10"/>
          </p:nvPr>
        </p:nvSpPr>
        <p:spPr/>
        <p:txBody>
          <a:bodyPr>
            <a:normAutofit/>
          </a:bodyPr>
          <a:lstStyle/>
          <a:p>
            <a:pPr eaLnBrk="1" hangingPunct="1">
              <a:spcBef>
                <a:spcPct val="0"/>
              </a:spcBef>
            </a:pPr>
            <a:r>
              <a:rPr lang="en-GB" dirty="0" smtClean="0"/>
              <a:t>Inflammation is a key feature of fungal infections and diseases. The inflammatory response may serve to limit infection but an overzealous or heightened inflammatory</a:t>
            </a:r>
          </a:p>
          <a:p>
            <a:pPr eaLnBrk="1" hangingPunct="1">
              <a:spcBef>
                <a:spcPct val="0"/>
              </a:spcBef>
            </a:pPr>
            <a:r>
              <a:rPr lang="en-GB" dirty="0" smtClean="0"/>
              <a:t>response may contribute significantly to the histological patterns and </a:t>
            </a:r>
            <a:r>
              <a:rPr lang="en-GB" dirty="0" err="1" smtClean="0"/>
              <a:t>pathogenicity</a:t>
            </a:r>
            <a:r>
              <a:rPr lang="en-GB" dirty="0" smtClean="0"/>
              <a:t>. It is therefore important to consider the contribution of </a:t>
            </a:r>
            <a:r>
              <a:rPr lang="en-GB" i="1" dirty="0" smtClean="0"/>
              <a:t>both host and pathogen</a:t>
            </a:r>
            <a:r>
              <a:rPr lang="en-GB" dirty="0" smtClean="0"/>
              <a:t> to disease manifestation and outcome. In many instances both the host and the pathogen are responsible for damage to the host.</a:t>
            </a:r>
          </a:p>
          <a:p>
            <a:pPr eaLnBrk="1" hangingPunct="1">
              <a:spcBef>
                <a:spcPct val="0"/>
              </a:spcBef>
            </a:pPr>
            <a:endParaRPr lang="en-GB" dirty="0" smtClean="0"/>
          </a:p>
          <a:p>
            <a:pPr eaLnBrk="1" hangingPunct="1">
              <a:spcBef>
                <a:spcPct val="0"/>
              </a:spcBef>
            </a:pPr>
            <a:r>
              <a:rPr lang="en-GB" dirty="0" smtClean="0"/>
              <a:t>The damage-response continuum is a concept proposed by Arturo </a:t>
            </a:r>
            <a:r>
              <a:rPr lang="en-GB" dirty="0" err="1" smtClean="0"/>
              <a:t>Casadevall</a:t>
            </a:r>
            <a:r>
              <a:rPr lang="en-GB" dirty="0" smtClean="0"/>
              <a:t> (Bronx University, NY) to describe the relationship between host responses and disease outcome. </a:t>
            </a:r>
          </a:p>
          <a:p>
            <a:pPr eaLnBrk="1" hangingPunct="1">
              <a:spcBef>
                <a:spcPct val="0"/>
              </a:spcBef>
            </a:pPr>
            <a:endParaRPr lang="en-GB" dirty="0" smtClean="0"/>
          </a:p>
          <a:p>
            <a:pPr eaLnBrk="1" hangingPunct="1">
              <a:spcBef>
                <a:spcPct val="0"/>
              </a:spcBef>
            </a:pPr>
            <a:r>
              <a:rPr lang="en-GB" i="1" dirty="0" smtClean="0"/>
              <a:t>C. </a:t>
            </a:r>
            <a:r>
              <a:rPr lang="en-GB" i="1" dirty="0" err="1" smtClean="0"/>
              <a:t>albicans</a:t>
            </a:r>
            <a:r>
              <a:rPr lang="en-GB" i="1" dirty="0" smtClean="0"/>
              <a:t> </a:t>
            </a:r>
            <a:r>
              <a:rPr lang="en-GB" dirty="0" smtClean="0"/>
              <a:t>causes damage in hosts with weak or normal immunity. </a:t>
            </a:r>
            <a:r>
              <a:rPr lang="en-GB" i="1" dirty="0" err="1" smtClean="0"/>
              <a:t>Aspergillus</a:t>
            </a:r>
            <a:r>
              <a:rPr lang="en-GB" i="1" dirty="0" smtClean="0"/>
              <a:t> </a:t>
            </a:r>
            <a:r>
              <a:rPr lang="en-GB" i="1" dirty="0" err="1" smtClean="0"/>
              <a:t>fumigatus</a:t>
            </a:r>
            <a:r>
              <a:rPr lang="en-GB" i="1" dirty="0" smtClean="0"/>
              <a:t> </a:t>
            </a:r>
            <a:r>
              <a:rPr lang="en-GB" dirty="0" smtClean="0"/>
              <a:t>causes damage at the extremes of immunity (allergy versus invasive disease).</a:t>
            </a:r>
            <a:endParaRPr lang="en-GB" i="1" dirty="0" smtClean="0"/>
          </a:p>
          <a:p>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CCEAEA-86DC-49B1-BA9B-B560F6214939}" type="slidenum">
              <a:rPr lang="en-GB" smtClean="0"/>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CCEAEA-86DC-49B1-BA9B-B560F6214939}" type="slidenum">
              <a:rPr lang="en-GB" smtClean="0"/>
              <a:pPr>
                <a:defRPr/>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E3A4C3-2ABD-4CEF-9546-9AC649B80074}" type="slidenum">
              <a:rPr lang="en-GB">
                <a:cs typeface="Arial" charset="0"/>
              </a:rPr>
              <a:pPr fontAlgn="base">
                <a:spcBef>
                  <a:spcPct val="0"/>
                </a:spcBef>
                <a:spcAft>
                  <a:spcPct val="0"/>
                </a:spcAft>
                <a:defRPr/>
              </a:pPr>
              <a:t>27</a:t>
            </a:fld>
            <a:endParaRPr lang="en-GB">
              <a:cs typeface="Arial" charset="0"/>
            </a:endParaRPr>
          </a:p>
        </p:txBody>
      </p:sp>
      <p:sp>
        <p:nvSpPr>
          <p:cNvPr id="5" name="Notes Placeholder 4"/>
          <p:cNvSpPr>
            <a:spLocks noGrp="1"/>
          </p:cNvSpPr>
          <p:nvPr>
            <p:ph type="body" sz="quarter" idx="10"/>
          </p:nvPr>
        </p:nvSpPr>
        <p:spPr/>
        <p:txBody>
          <a:bodyPr>
            <a:normAutofit lnSpcReduction="10000"/>
          </a:bodyPr>
          <a:lstStyle/>
          <a:p>
            <a:pPr eaLnBrk="1" hangingPunct="1">
              <a:lnSpc>
                <a:spcPct val="90000"/>
              </a:lnSpc>
              <a:spcBef>
                <a:spcPct val="0"/>
              </a:spcBef>
            </a:pPr>
            <a:r>
              <a:rPr lang="en-GB" dirty="0" smtClean="0"/>
              <a:t>Mammalian innate antifungal defences are mediated</a:t>
            </a:r>
          </a:p>
          <a:p>
            <a:pPr eaLnBrk="1" hangingPunct="1">
              <a:lnSpc>
                <a:spcPct val="90000"/>
              </a:lnSpc>
              <a:spcBef>
                <a:spcPct val="0"/>
              </a:spcBef>
            </a:pPr>
            <a:r>
              <a:rPr lang="en-GB" dirty="0" smtClean="0"/>
              <a:t>by cells, cellular receptors and several </a:t>
            </a:r>
            <a:r>
              <a:rPr lang="en-GB" dirty="0" err="1" smtClean="0"/>
              <a:t>humoral</a:t>
            </a:r>
            <a:r>
              <a:rPr lang="en-GB" dirty="0" smtClean="0"/>
              <a:t> factors.</a:t>
            </a:r>
          </a:p>
          <a:p>
            <a:pPr eaLnBrk="1" hangingPunct="1">
              <a:lnSpc>
                <a:spcPct val="90000"/>
              </a:lnSpc>
              <a:spcBef>
                <a:spcPct val="0"/>
              </a:spcBef>
            </a:pPr>
            <a:r>
              <a:rPr lang="en-GB" dirty="0" smtClean="0"/>
              <a:t>Professional phagocytes, consisting of </a:t>
            </a:r>
            <a:r>
              <a:rPr lang="en-GB" dirty="0" err="1" smtClean="0"/>
              <a:t>neutrophils</a:t>
            </a:r>
            <a:r>
              <a:rPr lang="en-GB" dirty="0" smtClean="0"/>
              <a:t>,</a:t>
            </a:r>
          </a:p>
          <a:p>
            <a:pPr eaLnBrk="1" hangingPunct="1">
              <a:lnSpc>
                <a:spcPct val="90000"/>
              </a:lnSpc>
              <a:spcBef>
                <a:spcPct val="0"/>
              </a:spcBef>
            </a:pPr>
            <a:r>
              <a:rPr lang="en-GB" dirty="0" smtClean="0"/>
              <a:t>mononuclear leukocytes (</a:t>
            </a:r>
            <a:r>
              <a:rPr lang="en-GB" dirty="0" err="1" smtClean="0"/>
              <a:t>monocytes</a:t>
            </a:r>
            <a:r>
              <a:rPr lang="en-GB" dirty="0" smtClean="0"/>
              <a:t> and macrophages)</a:t>
            </a:r>
          </a:p>
          <a:p>
            <a:pPr eaLnBrk="1" hangingPunct="1">
              <a:lnSpc>
                <a:spcPct val="90000"/>
              </a:lnSpc>
              <a:spcBef>
                <a:spcPct val="0"/>
              </a:spcBef>
            </a:pPr>
            <a:r>
              <a:rPr lang="en-GB" dirty="0" smtClean="0"/>
              <a:t>and </a:t>
            </a:r>
            <a:r>
              <a:rPr lang="en-GB" dirty="0" err="1" smtClean="0"/>
              <a:t>dendritic</a:t>
            </a:r>
            <a:r>
              <a:rPr lang="en-GB" dirty="0" smtClean="0"/>
              <a:t> cells (DCs) have an essential role.</a:t>
            </a:r>
          </a:p>
          <a:p>
            <a:pPr eaLnBrk="1" hangingPunct="1">
              <a:lnSpc>
                <a:spcPct val="90000"/>
              </a:lnSpc>
              <a:spcBef>
                <a:spcPct val="0"/>
              </a:spcBef>
            </a:pPr>
            <a:endParaRPr lang="en-GB" dirty="0" smtClean="0"/>
          </a:p>
          <a:p>
            <a:pPr eaLnBrk="1" hangingPunct="1">
              <a:lnSpc>
                <a:spcPct val="90000"/>
              </a:lnSpc>
              <a:spcBef>
                <a:spcPct val="0"/>
              </a:spcBef>
            </a:pPr>
            <a:r>
              <a:rPr lang="en-GB" dirty="0" smtClean="0"/>
              <a:t>The innate response to</a:t>
            </a:r>
          </a:p>
          <a:p>
            <a:pPr eaLnBrk="1" hangingPunct="1">
              <a:lnSpc>
                <a:spcPct val="90000"/>
              </a:lnSpc>
              <a:spcBef>
                <a:spcPct val="0"/>
              </a:spcBef>
            </a:pPr>
            <a:r>
              <a:rPr lang="en-GB" dirty="0" smtClean="0"/>
              <a:t>fungi serves two main purposes: a direct antifungal </a:t>
            </a:r>
            <a:r>
              <a:rPr lang="en-GB" dirty="0" err="1" smtClean="0"/>
              <a:t>effector</a:t>
            </a:r>
            <a:endParaRPr lang="en-GB" dirty="0" smtClean="0"/>
          </a:p>
          <a:p>
            <a:pPr eaLnBrk="1" hangingPunct="1">
              <a:lnSpc>
                <a:spcPct val="90000"/>
              </a:lnSpc>
              <a:spcBef>
                <a:spcPct val="0"/>
              </a:spcBef>
            </a:pPr>
            <a:r>
              <a:rPr lang="en-GB" dirty="0" smtClean="0"/>
              <a:t>activity by carrying out pathogen destruction through</a:t>
            </a:r>
          </a:p>
          <a:p>
            <a:pPr eaLnBrk="1" hangingPunct="1">
              <a:lnSpc>
                <a:spcPct val="90000"/>
              </a:lnSpc>
              <a:spcBef>
                <a:spcPct val="0"/>
              </a:spcBef>
            </a:pPr>
            <a:r>
              <a:rPr lang="en-GB" dirty="0" smtClean="0"/>
              <a:t>either a </a:t>
            </a:r>
            <a:r>
              <a:rPr lang="en-GB" dirty="0" err="1" smtClean="0"/>
              <a:t>phagocytic</a:t>
            </a:r>
            <a:r>
              <a:rPr lang="en-GB" dirty="0" smtClean="0"/>
              <a:t> process, which provides an immediate</a:t>
            </a:r>
          </a:p>
          <a:p>
            <a:pPr eaLnBrk="1" hangingPunct="1">
              <a:lnSpc>
                <a:spcPct val="90000"/>
              </a:lnSpc>
              <a:spcBef>
                <a:spcPct val="0"/>
              </a:spcBef>
            </a:pPr>
            <a:r>
              <a:rPr lang="en-GB" dirty="0" smtClean="0"/>
              <a:t>innate cellular immune response against fungi residing</a:t>
            </a:r>
          </a:p>
          <a:p>
            <a:pPr eaLnBrk="1" hangingPunct="1">
              <a:lnSpc>
                <a:spcPct val="90000"/>
              </a:lnSpc>
              <a:spcBef>
                <a:spcPct val="0"/>
              </a:spcBef>
            </a:pPr>
            <a:r>
              <a:rPr lang="en-GB" dirty="0" err="1" smtClean="0"/>
              <a:t>intracellularly</a:t>
            </a:r>
            <a:r>
              <a:rPr lang="en-GB" dirty="0" smtClean="0"/>
              <a:t>, or through the secretion of </a:t>
            </a:r>
            <a:r>
              <a:rPr lang="en-GB" dirty="0" err="1" smtClean="0"/>
              <a:t>microbicidal</a:t>
            </a:r>
            <a:endParaRPr lang="en-GB" dirty="0" smtClean="0"/>
          </a:p>
          <a:p>
            <a:pPr eaLnBrk="1" hangingPunct="1">
              <a:lnSpc>
                <a:spcPct val="90000"/>
              </a:lnSpc>
              <a:spcBef>
                <a:spcPct val="0"/>
              </a:spcBef>
            </a:pPr>
            <a:r>
              <a:rPr lang="en-GB" dirty="0" smtClean="0"/>
              <a:t>compounds against </a:t>
            </a:r>
            <a:r>
              <a:rPr lang="en-GB" dirty="0" err="1" smtClean="0"/>
              <a:t>uningestible</a:t>
            </a:r>
            <a:r>
              <a:rPr lang="en-GB" dirty="0" smtClean="0"/>
              <a:t> fungal elements; and an</a:t>
            </a:r>
          </a:p>
          <a:p>
            <a:pPr eaLnBrk="1" hangingPunct="1">
              <a:lnSpc>
                <a:spcPct val="90000"/>
              </a:lnSpc>
              <a:spcBef>
                <a:spcPct val="0"/>
              </a:spcBef>
            </a:pPr>
            <a:r>
              <a:rPr lang="en-GB" dirty="0" smtClean="0"/>
              <a:t>instructive role on cells of the adaptive immune system,</a:t>
            </a:r>
          </a:p>
          <a:p>
            <a:pPr eaLnBrk="1" hangingPunct="1">
              <a:lnSpc>
                <a:spcPct val="90000"/>
              </a:lnSpc>
              <a:spcBef>
                <a:spcPct val="0"/>
              </a:spcBef>
            </a:pPr>
            <a:r>
              <a:rPr lang="en-GB" dirty="0" smtClean="0"/>
              <a:t>through the production of pro-inflammatory mediators,</a:t>
            </a:r>
          </a:p>
          <a:p>
            <a:pPr eaLnBrk="1" hangingPunct="1">
              <a:lnSpc>
                <a:spcPct val="90000"/>
              </a:lnSpc>
              <a:spcBef>
                <a:spcPct val="0"/>
              </a:spcBef>
            </a:pPr>
            <a:r>
              <a:rPr lang="en-GB" dirty="0" smtClean="0"/>
              <a:t>including </a:t>
            </a:r>
            <a:r>
              <a:rPr lang="en-GB" dirty="0" err="1" smtClean="0"/>
              <a:t>chemokines</a:t>
            </a:r>
            <a:r>
              <a:rPr lang="en-GB" dirty="0" smtClean="0"/>
              <a:t> and cytokines, the induction of</a:t>
            </a:r>
          </a:p>
          <a:p>
            <a:pPr eaLnBrk="1" hangingPunct="1">
              <a:lnSpc>
                <a:spcPct val="90000"/>
              </a:lnSpc>
              <a:spcBef>
                <a:spcPct val="0"/>
              </a:spcBef>
            </a:pPr>
            <a:r>
              <a:rPr lang="en-GB" dirty="0" smtClean="0"/>
              <a:t>co-stimulatory activity by </a:t>
            </a:r>
            <a:r>
              <a:rPr lang="en-GB" dirty="0" err="1" smtClean="0"/>
              <a:t>phagocytic</a:t>
            </a:r>
            <a:r>
              <a:rPr lang="en-GB" dirty="0" smtClean="0"/>
              <a:t> cells, and antigen</a:t>
            </a:r>
          </a:p>
          <a:p>
            <a:pPr eaLnBrk="1" hangingPunct="1">
              <a:lnSpc>
                <a:spcPct val="90000"/>
              </a:lnSpc>
              <a:spcBef>
                <a:spcPct val="0"/>
              </a:spcBef>
            </a:pPr>
            <a:r>
              <a:rPr lang="en-GB" dirty="0" smtClean="0"/>
              <a:t>uptake and presentation. </a:t>
            </a:r>
          </a:p>
          <a:p>
            <a:pPr eaLnBrk="1" hangingPunct="1">
              <a:lnSpc>
                <a:spcPct val="90000"/>
              </a:lnSpc>
              <a:spcBef>
                <a:spcPct val="0"/>
              </a:spcBef>
            </a:pPr>
            <a:endParaRPr lang="en-GB" dirty="0" smtClean="0"/>
          </a:p>
          <a:p>
            <a:pPr eaLnBrk="1" hangingPunct="1">
              <a:lnSpc>
                <a:spcPct val="90000"/>
              </a:lnSpc>
              <a:spcBef>
                <a:spcPct val="0"/>
              </a:spcBef>
            </a:pPr>
            <a:r>
              <a:rPr lang="en-GB" dirty="0" smtClean="0"/>
              <a:t>Although a division of labour</a:t>
            </a:r>
          </a:p>
          <a:p>
            <a:pPr eaLnBrk="1" hangingPunct="1">
              <a:lnSpc>
                <a:spcPct val="90000"/>
              </a:lnSpc>
              <a:spcBef>
                <a:spcPct val="0"/>
              </a:spcBef>
            </a:pPr>
            <a:r>
              <a:rPr lang="en-GB" dirty="0" smtClean="0"/>
              <a:t>exists among the cellular mediators of the innate system,</a:t>
            </a:r>
          </a:p>
          <a:p>
            <a:pPr eaLnBrk="1" hangingPunct="1">
              <a:lnSpc>
                <a:spcPct val="90000"/>
              </a:lnSpc>
              <a:spcBef>
                <a:spcPct val="0"/>
              </a:spcBef>
            </a:pPr>
            <a:r>
              <a:rPr lang="en-GB" dirty="0" smtClean="0"/>
              <a:t>the perception is that they might share the ability to</a:t>
            </a:r>
          </a:p>
          <a:p>
            <a:pPr eaLnBrk="1" hangingPunct="1">
              <a:lnSpc>
                <a:spcPct val="90000"/>
              </a:lnSpc>
              <a:spcBef>
                <a:spcPct val="0"/>
              </a:spcBef>
            </a:pPr>
            <a:r>
              <a:rPr lang="en-GB" dirty="0" smtClean="0"/>
              <a:t>serve both functions of the innate immune response.</a:t>
            </a:r>
          </a:p>
          <a:p>
            <a:pPr eaLnBrk="1" hangingPunct="1">
              <a:lnSpc>
                <a:spcPct val="90000"/>
              </a:lnSpc>
              <a:spcBef>
                <a:spcPct val="0"/>
              </a:spcBef>
            </a:pPr>
            <a:r>
              <a:rPr lang="en-GB" dirty="0" smtClean="0"/>
              <a:t>This might allow for full use of redundancy and compensatory</a:t>
            </a:r>
          </a:p>
          <a:p>
            <a:pPr eaLnBrk="1" hangingPunct="1">
              <a:lnSpc>
                <a:spcPct val="90000"/>
              </a:lnSpc>
              <a:spcBef>
                <a:spcPct val="0"/>
              </a:spcBef>
            </a:pPr>
            <a:r>
              <a:rPr lang="en-GB" dirty="0" smtClean="0"/>
              <a:t>mechanisms under specific conditions of</a:t>
            </a:r>
          </a:p>
          <a:p>
            <a:pPr eaLnBrk="1" hangingPunct="1">
              <a:lnSpc>
                <a:spcPct val="90000"/>
              </a:lnSpc>
              <a:spcBef>
                <a:spcPct val="0"/>
              </a:spcBef>
            </a:pPr>
            <a:r>
              <a:rPr lang="en-GB" dirty="0" smtClean="0"/>
              <a:t>infection and disease.</a:t>
            </a:r>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p:spPr>
      </p:sp>
      <p:sp>
        <p:nvSpPr>
          <p:cNvPr id="4" name="Notes Placeholder 3"/>
          <p:cNvSpPr>
            <a:spLocks noGrp="1"/>
          </p:cNvSpPr>
          <p:nvPr>
            <p:ph type="body" sz="quarter" idx="10"/>
          </p:nvPr>
        </p:nvSpPr>
        <p:spPr/>
        <p:txBody>
          <a:bodyPr>
            <a:normAutofit/>
          </a:bodyPr>
          <a:lstStyle/>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CCEAEA-86DC-49B1-BA9B-B560F6214939}" type="slidenum">
              <a:rPr lang="en-GB" smtClean="0"/>
              <a:pPr>
                <a:defRPr/>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CCEAEA-86DC-49B1-BA9B-B560F6214939}" type="slidenum">
              <a:rPr lang="en-GB" smtClean="0"/>
              <a:pPr>
                <a:defRPr/>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CCEAEA-86DC-49B1-BA9B-B560F6214939}" type="slidenum">
              <a:rPr lang="en-GB" smtClean="0"/>
              <a:pPr>
                <a:defRPr/>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CCEAEA-86DC-49B1-BA9B-B560F6214939}" type="slidenum">
              <a:rPr lang="en-GB" smtClean="0"/>
              <a:pPr>
                <a:defRPr/>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BD5A4A7-48F9-43AB-9D89-8E8696800AFF}" type="slidenum">
              <a:rPr lang="en-GB" smtClean="0"/>
              <a:pPr/>
              <a:t>32</a:t>
            </a:fld>
            <a:endParaRPr lang="en-GB" smtClean="0"/>
          </a:p>
        </p:txBody>
      </p:sp>
      <p:sp>
        <p:nvSpPr>
          <p:cNvPr id="51203"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CCEAEA-86DC-49B1-BA9B-B560F6214939}" type="slidenum">
              <a:rPr lang="en-GB" smtClean="0"/>
              <a:pPr>
                <a:defRPr/>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60471A1-667A-4DF3-B5B5-99FDA9664C93}"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CCEAEA-86DC-49B1-BA9B-B560F6214939}" type="slidenum">
              <a:rPr lang="en-GB" smtClean="0"/>
              <a:pPr>
                <a:defRPr/>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206F99-0EFB-4FA4-866E-645ED9862E13}" type="slidenum">
              <a:rPr lang="en-GB">
                <a:cs typeface="Arial" charset="0"/>
              </a:rPr>
              <a:pPr fontAlgn="base">
                <a:spcBef>
                  <a:spcPct val="0"/>
                </a:spcBef>
                <a:spcAft>
                  <a:spcPct val="0"/>
                </a:spcAft>
                <a:defRPr/>
              </a:pPr>
              <a:t>36</a:t>
            </a:fld>
            <a:endParaRPr lang="en-GB">
              <a:cs typeface="Arial" charset="0"/>
            </a:endParaRPr>
          </a:p>
        </p:txBody>
      </p:sp>
      <p:sp>
        <p:nvSpPr>
          <p:cNvPr id="5" name="Notes Placeholder 4"/>
          <p:cNvSpPr>
            <a:spLocks noGrp="1"/>
          </p:cNvSpPr>
          <p:nvPr>
            <p:ph type="body" sz="quarter" idx="10"/>
          </p:nvPr>
        </p:nvSpPr>
        <p:spPr/>
        <p:txBody>
          <a:bodyPr>
            <a:normAutofit/>
          </a:bodyPr>
          <a:lstStyle/>
          <a:p>
            <a:pPr eaLnBrk="1" hangingPunct="1">
              <a:spcBef>
                <a:spcPct val="0"/>
              </a:spcBef>
            </a:pPr>
            <a:r>
              <a:rPr lang="en-GB" dirty="0" smtClean="0"/>
              <a:t>A number of cell wall components of fungi may act through several distinct PRRs, each activating specific antifungal programmes on phagocytes and </a:t>
            </a:r>
            <a:r>
              <a:rPr lang="en-GB" dirty="0" err="1" smtClean="0"/>
              <a:t>dendritic</a:t>
            </a:r>
            <a:r>
              <a:rPr lang="en-GB" dirty="0" smtClean="0"/>
              <a:t> cells (DCs)  but cooperating for full immune cell activation. The environmental set up probably affects PRR functioning, given that the optimal ability of cells to </a:t>
            </a:r>
            <a:r>
              <a:rPr lang="en-GB" dirty="0" err="1" smtClean="0"/>
              <a:t>phagocytose</a:t>
            </a:r>
            <a:r>
              <a:rPr lang="en-GB" dirty="0" smtClean="0"/>
              <a:t> fungi is observed</a:t>
            </a:r>
          </a:p>
          <a:p>
            <a:pPr eaLnBrk="1" hangingPunct="1">
              <a:spcBef>
                <a:spcPct val="0"/>
              </a:spcBef>
            </a:pPr>
            <a:r>
              <a:rPr lang="en-GB" dirty="0" smtClean="0"/>
              <a:t>in the environment where a pathogen is naturally encountered. </a:t>
            </a:r>
          </a:p>
          <a:p>
            <a:pPr eaLnBrk="1" hangingPunct="1">
              <a:spcBef>
                <a:spcPct val="0"/>
              </a:spcBef>
            </a:pPr>
            <a:r>
              <a:rPr lang="en-GB" dirty="0" smtClean="0"/>
              <a:t>TLRs might also promote the pathogenesis of infections. </a:t>
            </a:r>
          </a:p>
          <a:p>
            <a:pPr eaLnBrk="1" hangingPunct="1">
              <a:spcBef>
                <a:spcPct val="0"/>
              </a:spcBef>
            </a:pPr>
            <a:endParaRPr lang="en-GB" dirty="0" smtClean="0"/>
          </a:p>
          <a:p>
            <a:pPr eaLnBrk="1" hangingPunct="1">
              <a:spcBef>
                <a:spcPct val="0"/>
              </a:spcBef>
            </a:pPr>
            <a:r>
              <a:rPr lang="en-GB" dirty="0" smtClean="0"/>
              <a:t>PLM = </a:t>
            </a:r>
            <a:r>
              <a:rPr lang="en-GB" dirty="0" err="1" smtClean="0"/>
              <a:t>phospholipomannan</a:t>
            </a:r>
            <a:endParaRPr lang="en-GB" dirty="0" smtClean="0"/>
          </a:p>
          <a:p>
            <a:pPr eaLnBrk="1" hangingPunct="1">
              <a:spcBef>
                <a:spcPct val="0"/>
              </a:spcBef>
            </a:pPr>
            <a:r>
              <a:rPr lang="en-GB" dirty="0" smtClean="0"/>
              <a:t>GXM = </a:t>
            </a:r>
            <a:r>
              <a:rPr lang="en-GB" dirty="0" err="1" smtClean="0"/>
              <a:t>galactoxylomannan</a:t>
            </a:r>
            <a:endParaRPr lang="en-GB" dirty="0" smtClean="0"/>
          </a:p>
          <a:p>
            <a:pPr eaLnBrk="1" hangingPunct="1">
              <a:spcBef>
                <a:spcPct val="0"/>
              </a:spcBef>
            </a:pPr>
            <a:endParaRPr lang="en-GB" dirty="0" smtClean="0"/>
          </a:p>
          <a:p>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34A7F9-C97B-46B8-A1B4-DC5F73FE582D}" type="slidenum">
              <a:rPr lang="en-GB">
                <a:cs typeface="Arial" charset="0"/>
              </a:rPr>
              <a:pPr fontAlgn="base">
                <a:spcBef>
                  <a:spcPct val="0"/>
                </a:spcBef>
                <a:spcAft>
                  <a:spcPct val="0"/>
                </a:spcAft>
                <a:defRPr/>
              </a:pPr>
              <a:t>38</a:t>
            </a:fld>
            <a:endParaRPr lang="en-GB">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44EBF8-0A93-487B-A656-48296958C3E7}" type="slidenum">
              <a:rPr lang="en-GB">
                <a:cs typeface="Arial" charset="0"/>
              </a:rPr>
              <a:pPr fontAlgn="base">
                <a:spcBef>
                  <a:spcPct val="0"/>
                </a:spcBef>
                <a:spcAft>
                  <a:spcPct val="0"/>
                </a:spcAft>
                <a:defRPr/>
              </a:pPr>
              <a:t>39</a:t>
            </a:fld>
            <a:endParaRPr lang="en-GB">
              <a:cs typeface="Arial" charset="0"/>
            </a:endParaRPr>
          </a:p>
        </p:txBody>
      </p:sp>
      <p:sp>
        <p:nvSpPr>
          <p:cNvPr id="5" name="Notes Placeholder 4"/>
          <p:cNvSpPr>
            <a:spLocks noGrp="1"/>
          </p:cNvSpPr>
          <p:nvPr>
            <p:ph type="body" sz="quarter" idx="10"/>
          </p:nvPr>
        </p:nvSpPr>
        <p:spPr/>
        <p:txBody>
          <a:bodyPr>
            <a:normAutofit/>
          </a:bodyPr>
          <a:lstStyle/>
          <a:p>
            <a:pPr eaLnBrk="1" hangingPunct="1">
              <a:lnSpc>
                <a:spcPct val="80000"/>
              </a:lnSpc>
              <a:spcBef>
                <a:spcPct val="0"/>
              </a:spcBef>
            </a:pPr>
            <a:r>
              <a:rPr lang="en-GB" dirty="0" smtClean="0"/>
              <a:t>Regardless of the route of infection, macrophages play a primary role in the initial interaction between host and pathogen. Other </a:t>
            </a:r>
            <a:r>
              <a:rPr lang="en-GB" dirty="0" err="1" smtClean="0"/>
              <a:t>phagocytic</a:t>
            </a:r>
            <a:r>
              <a:rPr lang="en-GB" dirty="0" smtClean="0"/>
              <a:t> cells, such as </a:t>
            </a:r>
            <a:r>
              <a:rPr lang="en-GB" dirty="0" err="1" smtClean="0"/>
              <a:t>neutrophils</a:t>
            </a:r>
            <a:r>
              <a:rPr lang="en-GB" dirty="0" smtClean="0"/>
              <a:t> and </a:t>
            </a:r>
            <a:r>
              <a:rPr lang="en-GB" dirty="0" err="1" smtClean="0"/>
              <a:t>dendritic</a:t>
            </a:r>
            <a:r>
              <a:rPr lang="en-GB" dirty="0" smtClean="0"/>
              <a:t> cells (DCs), are also intimately involved in the initial host–pathogen interaction. An understanding of the host response to these organisms is important in decisions regarding use of currently available antifungal therapies and in the design of new therapeutic modalities. Within a species, the fungal </a:t>
            </a:r>
            <a:r>
              <a:rPr lang="en-GB" dirty="0" err="1" smtClean="0"/>
              <a:t>morphotype</a:t>
            </a:r>
            <a:r>
              <a:rPr lang="en-GB" dirty="0" smtClean="0"/>
              <a:t> (e.g. yeast, </a:t>
            </a:r>
            <a:r>
              <a:rPr lang="en-GB" dirty="0" err="1" smtClean="0"/>
              <a:t>pseudohyphae</a:t>
            </a:r>
            <a:r>
              <a:rPr lang="en-GB" dirty="0" smtClean="0"/>
              <a:t> and </a:t>
            </a:r>
            <a:r>
              <a:rPr lang="en-GB" dirty="0" err="1" smtClean="0"/>
              <a:t>hyphae</a:t>
            </a:r>
            <a:r>
              <a:rPr lang="en-GB" dirty="0" smtClean="0"/>
              <a:t> of Candida </a:t>
            </a:r>
            <a:r>
              <a:rPr lang="en-GB" dirty="0" err="1" smtClean="0"/>
              <a:t>albicans</a:t>
            </a:r>
            <a:r>
              <a:rPr lang="en-GB" dirty="0" smtClean="0"/>
              <a:t>) may be an important determinant of the host response. Whereas yeasts and spores are often</a:t>
            </a:r>
          </a:p>
          <a:p>
            <a:pPr eaLnBrk="1" hangingPunct="1">
              <a:lnSpc>
                <a:spcPct val="80000"/>
              </a:lnSpc>
              <a:spcBef>
                <a:spcPct val="0"/>
              </a:spcBef>
            </a:pPr>
            <a:r>
              <a:rPr lang="en-GB" dirty="0" smtClean="0"/>
              <a:t>effectively </a:t>
            </a:r>
            <a:r>
              <a:rPr lang="en-GB" dirty="0" err="1" smtClean="0"/>
              <a:t>phagocytosed</a:t>
            </a:r>
            <a:r>
              <a:rPr lang="en-GB" dirty="0" smtClean="0"/>
              <a:t>, the larger size of </a:t>
            </a:r>
            <a:r>
              <a:rPr lang="en-GB" dirty="0" err="1" smtClean="0"/>
              <a:t>hyphae</a:t>
            </a:r>
            <a:r>
              <a:rPr lang="en-GB" dirty="0" smtClean="0"/>
              <a:t> precludes effective ingestion. </a:t>
            </a:r>
          </a:p>
          <a:p>
            <a:pPr eaLnBrk="1" hangingPunct="1">
              <a:lnSpc>
                <a:spcPct val="80000"/>
              </a:lnSpc>
              <a:spcBef>
                <a:spcPct val="0"/>
              </a:spcBef>
            </a:pPr>
            <a:endParaRPr lang="en-GB" dirty="0" smtClean="0"/>
          </a:p>
          <a:p>
            <a:pPr eaLnBrk="1" hangingPunct="1">
              <a:lnSpc>
                <a:spcPct val="80000"/>
              </a:lnSpc>
              <a:spcBef>
                <a:spcPct val="0"/>
              </a:spcBef>
            </a:pPr>
            <a:r>
              <a:rPr lang="en-GB" dirty="0" smtClean="0"/>
              <a:t>For </a:t>
            </a:r>
            <a:r>
              <a:rPr lang="en-GB" dirty="0" err="1" smtClean="0"/>
              <a:t>commensals</a:t>
            </a:r>
            <a:r>
              <a:rPr lang="en-GB" dirty="0" smtClean="0"/>
              <a:t>: the highly effective strategies of immune evasion they must have</a:t>
            </a:r>
          </a:p>
          <a:p>
            <a:pPr eaLnBrk="1" hangingPunct="1">
              <a:lnSpc>
                <a:spcPct val="80000"/>
              </a:lnSpc>
              <a:spcBef>
                <a:spcPct val="0"/>
              </a:spcBef>
            </a:pPr>
            <a:r>
              <a:rPr lang="en-GB" dirty="0" smtClean="0"/>
              <a:t>evolved to survive in the host environment and the prolonged antigenic stimulation of the host that can have marked </a:t>
            </a:r>
            <a:r>
              <a:rPr lang="en-GB" dirty="0" err="1" smtClean="0"/>
              <a:t>immunoregulatory</a:t>
            </a:r>
            <a:r>
              <a:rPr lang="en-GB" dirty="0" smtClean="0"/>
              <a:t> consequences. </a:t>
            </a:r>
          </a:p>
          <a:p>
            <a:pPr eaLnBrk="1" hangingPunct="1">
              <a:lnSpc>
                <a:spcPct val="80000"/>
              </a:lnSpc>
              <a:spcBef>
                <a:spcPct val="0"/>
              </a:spcBef>
            </a:pPr>
            <a:endParaRPr lang="en-GB" dirty="0" smtClean="0"/>
          </a:p>
          <a:p>
            <a:pPr eaLnBrk="1" hangingPunct="1">
              <a:lnSpc>
                <a:spcPct val="80000"/>
              </a:lnSpc>
              <a:spcBef>
                <a:spcPct val="0"/>
              </a:spcBef>
            </a:pPr>
            <a:r>
              <a:rPr lang="en-GB" dirty="0" smtClean="0"/>
              <a:t>So, in the context of the antagonistic relationships that characterize</a:t>
            </a:r>
          </a:p>
          <a:p>
            <a:pPr eaLnBrk="1" hangingPunct="1">
              <a:lnSpc>
                <a:spcPct val="80000"/>
              </a:lnSpc>
              <a:spcBef>
                <a:spcPct val="0"/>
              </a:spcBef>
            </a:pPr>
            <a:r>
              <a:rPr lang="en-GB" dirty="0" smtClean="0"/>
              <a:t>host–pathogen interactions, the strategies used by the host to limit fungal infectivity are necessarily distinct and, in retaliation, fungi have developed their</a:t>
            </a:r>
          </a:p>
          <a:p>
            <a:pPr eaLnBrk="1" hangingPunct="1">
              <a:lnSpc>
                <a:spcPct val="80000"/>
              </a:lnSpc>
              <a:spcBef>
                <a:spcPct val="0"/>
              </a:spcBef>
            </a:pPr>
            <a:r>
              <a:rPr lang="en-GB" dirty="0" smtClean="0"/>
              <a:t>own elaborate tactics to sidestep these defences. This highlights the complexity of the relative contributions of individual aspects of host defences in limiting fungal</a:t>
            </a:r>
          </a:p>
          <a:p>
            <a:pPr eaLnBrk="1" hangingPunct="1">
              <a:lnSpc>
                <a:spcPct val="80000"/>
              </a:lnSpc>
              <a:spcBef>
                <a:spcPct val="0"/>
              </a:spcBef>
            </a:pPr>
            <a:r>
              <a:rPr lang="en-GB" dirty="0" smtClean="0"/>
              <a:t>infectivity.</a:t>
            </a:r>
          </a:p>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70FE8E6-E3DC-4F9A-B147-8309E9EE2735}" type="slidenum">
              <a:rPr lang="en-GB" smtClean="0"/>
              <a:pPr/>
              <a:t>40</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A77399-BB9A-4ACD-BA4A-4688C1B183CC}" type="slidenum">
              <a:rPr lang="en-GB">
                <a:cs typeface="Arial" charset="0"/>
              </a:rPr>
              <a:pPr fontAlgn="base">
                <a:spcBef>
                  <a:spcPct val="0"/>
                </a:spcBef>
                <a:spcAft>
                  <a:spcPct val="0"/>
                </a:spcAft>
                <a:defRPr/>
              </a:pPr>
              <a:t>41</a:t>
            </a:fld>
            <a:endParaRPr lang="en-GB">
              <a:cs typeface="Arial" charset="0"/>
            </a:endParaRPr>
          </a:p>
        </p:txBody>
      </p:sp>
      <p:sp>
        <p:nvSpPr>
          <p:cNvPr id="5" name="Notes Placeholder 4"/>
          <p:cNvSpPr>
            <a:spLocks noGrp="1"/>
          </p:cNvSpPr>
          <p:nvPr>
            <p:ph type="body" sz="quarter" idx="10"/>
          </p:nvPr>
        </p:nvSpPr>
        <p:spPr/>
        <p:txBody>
          <a:bodyPr>
            <a:normAutofit fontScale="92500" lnSpcReduction="20000"/>
          </a:bodyPr>
          <a:lstStyle/>
          <a:p>
            <a:pPr eaLnBrk="1" hangingPunct="1">
              <a:lnSpc>
                <a:spcPct val="80000"/>
              </a:lnSpc>
              <a:spcBef>
                <a:spcPct val="0"/>
              </a:spcBef>
            </a:pPr>
            <a:r>
              <a:rPr lang="en-GB" dirty="0" smtClean="0"/>
              <a:t>The inflammatory response is initially mediated by cells of the innate immune system followed by a later</a:t>
            </a:r>
          </a:p>
          <a:p>
            <a:pPr eaLnBrk="1" hangingPunct="1">
              <a:lnSpc>
                <a:spcPct val="80000"/>
              </a:lnSpc>
              <a:spcBef>
                <a:spcPct val="0"/>
              </a:spcBef>
            </a:pPr>
            <a:r>
              <a:rPr lang="en-GB" dirty="0" smtClean="0"/>
              <a:t>adaptive immune response, which responds to the signals originated by the innate immune system [26].</a:t>
            </a:r>
          </a:p>
          <a:p>
            <a:pPr eaLnBrk="1" hangingPunct="1">
              <a:lnSpc>
                <a:spcPct val="80000"/>
              </a:lnSpc>
              <a:spcBef>
                <a:spcPct val="0"/>
              </a:spcBef>
            </a:pPr>
            <a:endParaRPr lang="en-GB" dirty="0" smtClean="0"/>
          </a:p>
          <a:p>
            <a:pPr eaLnBrk="1" hangingPunct="1">
              <a:lnSpc>
                <a:spcPct val="80000"/>
              </a:lnSpc>
              <a:spcBef>
                <a:spcPct val="0"/>
              </a:spcBef>
            </a:pPr>
            <a:r>
              <a:rPr lang="en-GB" dirty="0" smtClean="0"/>
              <a:t>Most of the innate mechanisms are inducible upon infection and their activation requires specific recognition</a:t>
            </a:r>
          </a:p>
          <a:p>
            <a:pPr eaLnBrk="1" hangingPunct="1">
              <a:lnSpc>
                <a:spcPct val="80000"/>
              </a:lnSpc>
              <a:spcBef>
                <a:spcPct val="0"/>
              </a:spcBef>
            </a:pPr>
            <a:r>
              <a:rPr lang="en-GB" dirty="0" smtClean="0"/>
              <a:t>of invariant evolutionarily conserved molecular structures shared by large groups of pathogens by a set</a:t>
            </a:r>
          </a:p>
          <a:p>
            <a:pPr eaLnBrk="1" hangingPunct="1">
              <a:lnSpc>
                <a:spcPct val="80000"/>
              </a:lnSpc>
              <a:spcBef>
                <a:spcPct val="0"/>
              </a:spcBef>
            </a:pPr>
            <a:r>
              <a:rPr lang="en-GB" dirty="0" smtClean="0"/>
              <a:t>of pattern recognition receptors (PRRs), including Toll-like receptors (TLRs) and C-type </a:t>
            </a:r>
            <a:r>
              <a:rPr lang="en-GB" dirty="0" err="1" smtClean="0"/>
              <a:t>lectins</a:t>
            </a:r>
            <a:r>
              <a:rPr lang="en-GB" dirty="0" smtClean="0"/>
              <a:t> [2628].</a:t>
            </a:r>
          </a:p>
          <a:p>
            <a:pPr eaLnBrk="1" hangingPunct="1">
              <a:lnSpc>
                <a:spcPct val="80000"/>
              </a:lnSpc>
              <a:spcBef>
                <a:spcPct val="0"/>
              </a:spcBef>
            </a:pPr>
            <a:endParaRPr lang="en-GB" dirty="0" smtClean="0"/>
          </a:p>
          <a:p>
            <a:pPr eaLnBrk="1" hangingPunct="1">
              <a:lnSpc>
                <a:spcPct val="80000"/>
              </a:lnSpc>
              <a:spcBef>
                <a:spcPct val="0"/>
              </a:spcBef>
            </a:pPr>
            <a:r>
              <a:rPr lang="en-GB" dirty="0" smtClean="0"/>
              <a:t>Innate and adaptive immune responses are intimately linked and controlled by sets of molecules and receptors</a:t>
            </a:r>
          </a:p>
          <a:p>
            <a:pPr eaLnBrk="1" hangingPunct="1">
              <a:lnSpc>
                <a:spcPct val="80000"/>
              </a:lnSpc>
              <a:spcBef>
                <a:spcPct val="0"/>
              </a:spcBef>
            </a:pPr>
            <a:r>
              <a:rPr lang="en-GB" dirty="0" smtClean="0"/>
              <a:t>that act to generate the most effective form of immunity for protection against fungal pathogens</a:t>
            </a:r>
          </a:p>
          <a:p>
            <a:pPr eaLnBrk="1" hangingPunct="1">
              <a:lnSpc>
                <a:spcPct val="80000"/>
              </a:lnSpc>
              <a:spcBef>
                <a:spcPct val="0"/>
              </a:spcBef>
            </a:pPr>
            <a:r>
              <a:rPr lang="en-GB" dirty="0" smtClean="0"/>
              <a:t>The decision of how to respond will still be primarily determined by interactions between pathogens</a:t>
            </a:r>
          </a:p>
          <a:p>
            <a:pPr eaLnBrk="1" hangingPunct="1">
              <a:lnSpc>
                <a:spcPct val="80000"/>
              </a:lnSpc>
              <a:spcBef>
                <a:spcPct val="0"/>
              </a:spcBef>
            </a:pPr>
            <a:r>
              <a:rPr lang="en-GB" dirty="0" smtClean="0"/>
              <a:t>and cells of the innate immune system, but the actions of T cells will feed back into this dynamic</a:t>
            </a:r>
          </a:p>
          <a:p>
            <a:pPr eaLnBrk="1" hangingPunct="1">
              <a:lnSpc>
                <a:spcPct val="80000"/>
              </a:lnSpc>
              <a:spcBef>
                <a:spcPct val="0"/>
              </a:spcBef>
            </a:pPr>
            <a:r>
              <a:rPr lang="en-GB" dirty="0" smtClean="0"/>
              <a:t>equilibrium to suppress overzealous innate responses [11]. </a:t>
            </a:r>
          </a:p>
          <a:p>
            <a:pPr eaLnBrk="1" hangingPunct="1">
              <a:lnSpc>
                <a:spcPct val="80000"/>
              </a:lnSpc>
              <a:spcBef>
                <a:spcPct val="0"/>
              </a:spcBef>
            </a:pPr>
            <a:endParaRPr lang="en-GB" dirty="0" smtClean="0"/>
          </a:p>
          <a:p>
            <a:pPr eaLnBrk="1" hangingPunct="1">
              <a:lnSpc>
                <a:spcPct val="80000"/>
              </a:lnSpc>
              <a:spcBef>
                <a:spcPct val="0"/>
              </a:spcBef>
            </a:pPr>
            <a:r>
              <a:rPr lang="en-GB" dirty="0" smtClean="0"/>
              <a:t>Antigen-independent recognition of fungi by the innate immune system leads to the immediate mobilization of</a:t>
            </a:r>
          </a:p>
          <a:p>
            <a:pPr eaLnBrk="1" hangingPunct="1">
              <a:lnSpc>
                <a:spcPct val="80000"/>
              </a:lnSpc>
              <a:spcBef>
                <a:spcPct val="0"/>
              </a:spcBef>
            </a:pPr>
            <a:r>
              <a:rPr lang="en-GB" dirty="0" smtClean="0"/>
              <a:t>immune </a:t>
            </a:r>
            <a:r>
              <a:rPr lang="en-GB" dirty="0" err="1" smtClean="0"/>
              <a:t>effector</a:t>
            </a:r>
            <a:r>
              <a:rPr lang="en-GB" dirty="0" smtClean="0"/>
              <a:t> and regulatory mechanisms that provide the host with the rapid initiation of the immune</a:t>
            </a:r>
          </a:p>
          <a:p>
            <a:pPr eaLnBrk="1" hangingPunct="1">
              <a:lnSpc>
                <a:spcPct val="80000"/>
              </a:lnSpc>
              <a:spcBef>
                <a:spcPct val="0"/>
              </a:spcBef>
            </a:pPr>
            <a:r>
              <a:rPr lang="en-GB" dirty="0" smtClean="0"/>
              <a:t>response and creation of the inflammatory and </a:t>
            </a:r>
            <a:r>
              <a:rPr lang="en-GB" dirty="0" err="1" smtClean="0"/>
              <a:t>costimulatory</a:t>
            </a:r>
            <a:r>
              <a:rPr lang="en-GB" dirty="0" smtClean="0"/>
              <a:t> </a:t>
            </a:r>
            <a:r>
              <a:rPr lang="fr-FR" dirty="0" err="1" smtClean="0"/>
              <a:t>environment</a:t>
            </a:r>
            <a:r>
              <a:rPr lang="fr-FR" dirty="0" smtClean="0"/>
              <a:t> for </a:t>
            </a:r>
            <a:r>
              <a:rPr lang="fr-FR" dirty="0" err="1" smtClean="0"/>
              <a:t>antigen</a:t>
            </a:r>
            <a:r>
              <a:rPr lang="fr-FR" dirty="0" smtClean="0"/>
              <a:t> recognition; establishment</a:t>
            </a:r>
          </a:p>
          <a:p>
            <a:pPr eaLnBrk="1" hangingPunct="1">
              <a:lnSpc>
                <a:spcPct val="80000"/>
              </a:lnSpc>
              <a:spcBef>
                <a:spcPct val="0"/>
              </a:spcBef>
            </a:pPr>
            <a:r>
              <a:rPr lang="en-GB" dirty="0" smtClean="0"/>
              <a:t>of a first line of </a:t>
            </a:r>
            <a:r>
              <a:rPr lang="en-GB" dirty="0" err="1" smtClean="0"/>
              <a:t>defense</a:t>
            </a:r>
            <a:r>
              <a:rPr lang="en-GB" dirty="0" smtClean="0"/>
              <a:t>, which holds the pathogen in check during the maturation of the</a:t>
            </a:r>
          </a:p>
          <a:p>
            <a:pPr eaLnBrk="1" hangingPunct="1">
              <a:lnSpc>
                <a:spcPct val="80000"/>
              </a:lnSpc>
              <a:spcBef>
                <a:spcPct val="0"/>
              </a:spcBef>
            </a:pPr>
            <a:r>
              <a:rPr lang="en-GB" dirty="0" smtClean="0"/>
              <a:t>adaptive immune response; and steering of the adaptive immune response towards the cellular or </a:t>
            </a:r>
            <a:r>
              <a:rPr lang="en-GB" dirty="0" err="1" smtClean="0"/>
              <a:t>humoral</a:t>
            </a:r>
            <a:endParaRPr lang="en-GB" dirty="0" smtClean="0"/>
          </a:p>
          <a:p>
            <a:pPr eaLnBrk="1" hangingPunct="1">
              <a:lnSpc>
                <a:spcPct val="80000"/>
              </a:lnSpc>
              <a:spcBef>
                <a:spcPct val="0"/>
              </a:spcBef>
            </a:pPr>
            <a:r>
              <a:rPr lang="en-GB" dirty="0" smtClean="0"/>
              <a:t>elements that are most appropriate for protection against the specific pathogen. Receptors on phagocytes</a:t>
            </a:r>
          </a:p>
          <a:p>
            <a:pPr eaLnBrk="1" hangingPunct="1">
              <a:lnSpc>
                <a:spcPct val="80000"/>
              </a:lnSpc>
              <a:spcBef>
                <a:spcPct val="0"/>
              </a:spcBef>
            </a:pPr>
            <a:r>
              <a:rPr lang="en-GB" dirty="0" smtClean="0"/>
              <a:t>not only mediate downstream intracellular events related to clearance, but also participate in complex</a:t>
            </a:r>
          </a:p>
          <a:p>
            <a:pPr eaLnBrk="1" hangingPunct="1">
              <a:lnSpc>
                <a:spcPct val="80000"/>
              </a:lnSpc>
              <a:spcBef>
                <a:spcPct val="0"/>
              </a:spcBef>
            </a:pPr>
            <a:r>
              <a:rPr lang="en-GB" dirty="0" smtClean="0"/>
              <a:t>and disparate functions related to </a:t>
            </a:r>
            <a:r>
              <a:rPr lang="en-GB" dirty="0" err="1" smtClean="0"/>
              <a:t>immunomodulation</a:t>
            </a:r>
            <a:r>
              <a:rPr lang="en-GB" dirty="0" smtClean="0"/>
              <a:t> and activation of immunity, depending on cell type.</a:t>
            </a:r>
          </a:p>
          <a:p>
            <a:pPr eaLnBrk="1" hangingPunct="1">
              <a:lnSpc>
                <a:spcPct val="80000"/>
              </a:lnSpc>
              <a:spcBef>
                <a:spcPct val="0"/>
              </a:spcBef>
            </a:pPr>
            <a:r>
              <a:rPr lang="en-GB" dirty="0" smtClean="0"/>
              <a:t>Therefore, in order to achieve optimal activation of antigen-specific adaptive immunity, it is first necessary</a:t>
            </a:r>
          </a:p>
          <a:p>
            <a:pPr eaLnBrk="1" hangingPunct="1">
              <a:lnSpc>
                <a:spcPct val="80000"/>
              </a:lnSpc>
              <a:spcBef>
                <a:spcPct val="0"/>
              </a:spcBef>
            </a:pPr>
            <a:r>
              <a:rPr lang="en-GB" dirty="0" smtClean="0"/>
              <a:t>to activate the pathogen-detection mechanisms of the innate immune response.  </a:t>
            </a:r>
          </a:p>
          <a:p>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CCEAEA-86DC-49B1-BA9B-B560F6214939}"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4" name="Notes Placeholder 3"/>
          <p:cNvSpPr>
            <a:spLocks noGrp="1"/>
          </p:cNvSpPr>
          <p:nvPr>
            <p:ph type="body" sz="quarter" idx="10"/>
          </p:nvPr>
        </p:nvSpPr>
        <p:spPr/>
        <p:txBody>
          <a:bodyPr>
            <a:normAutofit/>
          </a:bodyPr>
          <a:lstStyle/>
          <a:p>
            <a:pPr eaLnBrk="1" hangingPunct="1"/>
            <a:r>
              <a:rPr lang="en-GB" dirty="0" smtClean="0"/>
              <a:t>A reminder that fungal infections (also called mycoses) are classified according to the level of tissue affected. Superficial mycoses are usually straightforward cosmetic infections of the skin or hair shaft which provoke little or no response from the human host.</a:t>
            </a:r>
          </a:p>
          <a:p>
            <a:pPr eaLnBrk="1" hangingPunct="1"/>
            <a:endParaRPr lang="en-GB" dirty="0" smtClean="0"/>
          </a:p>
          <a:p>
            <a:pPr eaLnBrk="1" hangingPunct="1"/>
            <a:r>
              <a:rPr lang="en-GB" dirty="0" smtClean="0"/>
              <a:t>More significant host responses are observed during </a:t>
            </a:r>
            <a:r>
              <a:rPr lang="en-GB" dirty="0" err="1" smtClean="0"/>
              <a:t>cutaneous</a:t>
            </a:r>
            <a:r>
              <a:rPr lang="en-GB" dirty="0" smtClean="0"/>
              <a:t> and subcutaneous infections.</a:t>
            </a:r>
          </a:p>
          <a:p>
            <a:pPr eaLnBrk="1" hangingPunct="1"/>
            <a:endParaRPr lang="en-GB" dirty="0" smtClean="0"/>
          </a:p>
          <a:p>
            <a:pPr eaLnBrk="1" hangingPunct="1"/>
            <a:r>
              <a:rPr lang="en-GB" dirty="0" smtClean="0"/>
              <a:t>The most life threatening infections, referred to as systemic or invasive fungal infections, can affect any or many organs of the human body.</a:t>
            </a:r>
          </a:p>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CCEAEA-86DC-49B1-BA9B-B560F6214939}"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4" name="Notes Placeholder 3"/>
          <p:cNvSpPr>
            <a:spLocks noGrp="1"/>
          </p:cNvSpPr>
          <p:nvPr>
            <p:ph type="body" sz="quarter" idx="10"/>
          </p:nvPr>
        </p:nvSpPr>
        <p:spPr/>
        <p:txBody>
          <a:bodyPr>
            <a:normAutofit/>
          </a:bodyPr>
          <a:lstStyle/>
          <a:p>
            <a:pPr eaLnBrk="1" hangingPunct="1"/>
            <a:r>
              <a:rPr lang="en-GB" dirty="0" smtClean="0"/>
              <a:t>Fungal agents of infection can be classified into two groups: Primary and opportunistic pathogens.</a:t>
            </a:r>
          </a:p>
          <a:p>
            <a:pPr eaLnBrk="1" hangingPunct="1"/>
            <a:endParaRPr lang="en-GB" dirty="0" smtClean="0"/>
          </a:p>
          <a:p>
            <a:pPr eaLnBrk="1" hangingPunct="1"/>
            <a:r>
              <a:rPr lang="en-GB" dirty="0" smtClean="0"/>
              <a:t>The primary pathogens are able to infect </a:t>
            </a:r>
            <a:r>
              <a:rPr lang="en-GB" dirty="0" err="1" smtClean="0"/>
              <a:t>immunocompetent</a:t>
            </a:r>
            <a:r>
              <a:rPr lang="en-GB" dirty="0" smtClean="0"/>
              <a:t> hosts. Diseases caused by these organisms are endemic to certain geographical regions (mostly the South Americas) and usually arise as a result of inhaling fungal particles. The fungal particles originate from ecological niches, often soil and bird or bat droppings. </a:t>
            </a:r>
          </a:p>
          <a:p>
            <a:pPr eaLnBrk="1" hangingPunct="1"/>
            <a:endParaRPr lang="en-GB" dirty="0" smtClean="0"/>
          </a:p>
          <a:p>
            <a:pPr eaLnBrk="1" hangingPunct="1"/>
            <a:r>
              <a:rPr lang="en-GB" dirty="0" smtClean="0"/>
              <a:t>The opportunistic pathogens cause world wide disease burdens. Resultant infections vary in severity – </a:t>
            </a:r>
            <a:r>
              <a:rPr lang="en-GB" i="1" dirty="0" smtClean="0"/>
              <a:t>dependent upon the immune status of the host</a:t>
            </a:r>
            <a:r>
              <a:rPr lang="en-GB" dirty="0" smtClean="0"/>
              <a:t>. Some degree of </a:t>
            </a:r>
            <a:r>
              <a:rPr lang="en-GB" dirty="0" err="1" smtClean="0"/>
              <a:t>immunocompromise</a:t>
            </a:r>
            <a:r>
              <a:rPr lang="en-GB" dirty="0" smtClean="0"/>
              <a:t> is required to render human hosts susceptible to infection by these organisms. The host-pathogen interaction varies enormously, by individual and also by causative organism.</a:t>
            </a:r>
          </a:p>
          <a:p>
            <a:pPr eaLnBrk="1" hangingPunct="1"/>
            <a:endParaRPr lang="en-GB" dirty="0" smtClean="0"/>
          </a:p>
          <a:p>
            <a:pPr eaLnBrk="1" hangingPunct="1">
              <a:spcBef>
                <a:spcPct val="0"/>
              </a:spcBef>
            </a:pPr>
            <a:r>
              <a:rPr lang="en-GB" dirty="0" smtClean="0"/>
              <a:t>For the purposes of this lecture we will focus on three opportunistic fungal species: Candida species, </a:t>
            </a:r>
            <a:r>
              <a:rPr lang="en-GB" dirty="0" err="1" smtClean="0"/>
              <a:t>Aspergillus</a:t>
            </a:r>
            <a:r>
              <a:rPr lang="en-GB" dirty="0" smtClean="0"/>
              <a:t> species and Cryptococcus species.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20D06B-F72A-4F09-854B-839C02DC4A4C}" type="slidenum">
              <a:rPr lang="en-GB">
                <a:cs typeface="Arial" charset="0"/>
              </a:rPr>
              <a:pPr fontAlgn="base">
                <a:spcBef>
                  <a:spcPct val="0"/>
                </a:spcBef>
                <a:spcAft>
                  <a:spcPct val="0"/>
                </a:spcAft>
                <a:defRPr/>
              </a:pPr>
              <a:t>9</a:t>
            </a:fld>
            <a:endParaRPr lang="en-GB">
              <a:cs typeface="Arial" charset="0"/>
            </a:endParaRPr>
          </a:p>
        </p:txBody>
      </p:sp>
      <p:sp>
        <p:nvSpPr>
          <p:cNvPr id="5" name="Notes Placeholder 4"/>
          <p:cNvSpPr>
            <a:spLocks noGrp="1"/>
          </p:cNvSpPr>
          <p:nvPr>
            <p:ph type="body" sz="quarter" idx="10"/>
          </p:nvPr>
        </p:nvSpPr>
        <p:spPr/>
        <p:txBody>
          <a:bodyPr>
            <a:normAutofit/>
          </a:bodyPr>
          <a:lstStyle/>
          <a:p>
            <a:pPr eaLnBrk="1" hangingPunct="1">
              <a:spcBef>
                <a:spcPct val="0"/>
              </a:spcBef>
            </a:pPr>
            <a:r>
              <a:rPr lang="en-GB" dirty="0" smtClean="0"/>
              <a:t>Fungi are eukaryotic organisms which undergo developmental growth programmes. Each distinct growth form of a particular fungus is called  a </a:t>
            </a:r>
            <a:r>
              <a:rPr lang="en-GB" dirty="0" err="1" smtClean="0"/>
              <a:t>morphotype</a:t>
            </a:r>
            <a:r>
              <a:rPr lang="en-GB" dirty="0" smtClean="0"/>
              <a:t>. Some fungi exist as multiple </a:t>
            </a:r>
            <a:r>
              <a:rPr lang="en-GB" dirty="0" err="1" smtClean="0"/>
              <a:t>morphotypes</a:t>
            </a:r>
            <a:r>
              <a:rPr lang="en-GB" dirty="0" smtClean="0"/>
              <a:t> and can switch between them in response to environmental conditions. </a:t>
            </a:r>
          </a:p>
          <a:p>
            <a:pPr eaLnBrk="1" hangingPunct="1">
              <a:spcBef>
                <a:spcPct val="0"/>
              </a:spcBef>
            </a:pPr>
            <a:endParaRPr lang="en-GB" dirty="0" smtClean="0"/>
          </a:p>
          <a:p>
            <a:pPr eaLnBrk="1" hangingPunct="1">
              <a:spcBef>
                <a:spcPct val="0"/>
              </a:spcBef>
            </a:pPr>
            <a:r>
              <a:rPr lang="en-GB" dirty="0" smtClean="0"/>
              <a:t>The term ‘yeast’ is used to describe single celled fungal </a:t>
            </a:r>
            <a:r>
              <a:rPr lang="en-GB" dirty="0" err="1" smtClean="0"/>
              <a:t>morphotypes</a:t>
            </a:r>
            <a:r>
              <a:rPr lang="en-GB" dirty="0" smtClean="0"/>
              <a:t>. </a:t>
            </a:r>
            <a:r>
              <a:rPr lang="en-GB" i="1" dirty="0" smtClean="0"/>
              <a:t>Candida </a:t>
            </a:r>
            <a:r>
              <a:rPr lang="en-GB" i="1" dirty="0" err="1" smtClean="0"/>
              <a:t>albicans</a:t>
            </a:r>
            <a:r>
              <a:rPr lang="en-GB" i="1" dirty="0" smtClean="0"/>
              <a:t> </a:t>
            </a:r>
            <a:r>
              <a:rPr lang="en-GB" dirty="0" smtClean="0"/>
              <a:t>is a budding yeast which can differentiate into elongated </a:t>
            </a:r>
            <a:r>
              <a:rPr lang="en-GB" dirty="0" err="1" smtClean="0"/>
              <a:t>pseudohyphal</a:t>
            </a:r>
            <a:r>
              <a:rPr lang="en-GB" dirty="0" smtClean="0"/>
              <a:t> forms in response to pH, nutrient limitation or serum. </a:t>
            </a:r>
            <a:r>
              <a:rPr lang="en-GB" dirty="0" err="1" smtClean="0"/>
              <a:t>Pseudohyphal</a:t>
            </a:r>
            <a:r>
              <a:rPr lang="en-GB" dirty="0" smtClean="0"/>
              <a:t> cells lack the dividing partitions known as septa which are found in true </a:t>
            </a:r>
            <a:r>
              <a:rPr lang="en-GB" dirty="0" err="1" smtClean="0"/>
              <a:t>hyphae</a:t>
            </a:r>
            <a:r>
              <a:rPr lang="en-GB" dirty="0" smtClean="0"/>
              <a:t>.</a:t>
            </a:r>
          </a:p>
          <a:p>
            <a:pPr eaLnBrk="1" hangingPunct="1">
              <a:spcBef>
                <a:spcPct val="0"/>
              </a:spcBef>
            </a:pPr>
            <a:endParaRPr lang="en-GB" dirty="0" smtClean="0"/>
          </a:p>
          <a:p>
            <a:pPr eaLnBrk="1" hangingPunct="1">
              <a:spcBef>
                <a:spcPct val="0"/>
              </a:spcBef>
            </a:pPr>
            <a:r>
              <a:rPr lang="en-GB" i="1" dirty="0" smtClean="0"/>
              <a:t>Cryptococcus </a:t>
            </a:r>
            <a:r>
              <a:rPr lang="en-GB" i="1" dirty="0" err="1" smtClean="0"/>
              <a:t>neoformans</a:t>
            </a:r>
            <a:r>
              <a:rPr lang="en-GB" dirty="0" smtClean="0"/>
              <a:t> is described as an encapsulated yeast, which has a think polysaccharide cell wall referred to as the capsule.</a:t>
            </a:r>
          </a:p>
          <a:p>
            <a:pPr eaLnBrk="1" hangingPunct="1">
              <a:spcBef>
                <a:spcPct val="0"/>
              </a:spcBef>
            </a:pPr>
            <a:endParaRPr lang="en-GB" dirty="0" smtClean="0"/>
          </a:p>
          <a:p>
            <a:pPr eaLnBrk="1" hangingPunct="1">
              <a:spcBef>
                <a:spcPct val="0"/>
              </a:spcBef>
            </a:pPr>
            <a:r>
              <a:rPr lang="en-GB" dirty="0" err="1" smtClean="0"/>
              <a:t>Sporulating</a:t>
            </a:r>
            <a:r>
              <a:rPr lang="en-GB" dirty="0" smtClean="0"/>
              <a:t> fungi (those which produce spores) distribute spores via air currents to inhabit new food sources. Spores are also referred to as conidia.</a:t>
            </a:r>
          </a:p>
          <a:p>
            <a:pPr eaLnBrk="1" hangingPunct="1">
              <a:spcBef>
                <a:spcPct val="0"/>
              </a:spcBef>
            </a:pPr>
            <a:endParaRPr lang="en-GB" dirty="0" smtClean="0"/>
          </a:p>
          <a:p>
            <a:pPr eaLnBrk="1" hangingPunct="1">
              <a:spcBef>
                <a:spcPct val="0"/>
              </a:spcBef>
            </a:pPr>
            <a:r>
              <a:rPr lang="en-GB" dirty="0" smtClean="0"/>
              <a:t>A fungal colony composed of multiple branched </a:t>
            </a:r>
            <a:r>
              <a:rPr lang="en-GB" dirty="0" err="1" smtClean="0"/>
              <a:t>hyphae</a:t>
            </a:r>
            <a:r>
              <a:rPr lang="en-GB" dirty="0" smtClean="0"/>
              <a:t> is referred to as a mycelium</a:t>
            </a:r>
          </a:p>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D23E268-54A0-4FF8-BDD3-55D61C9B444C}" type="datetimeFigureOut">
              <a:rPr lang="en-US"/>
              <a:pPr>
                <a:defRPr/>
              </a:pPr>
              <a:t>4/5/2012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D65BE06-6B3C-4EA7-BC94-7AD467F2FE3E}"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CE4B4E9-734E-4B30-AD51-6AE06ADDA133}" type="datetimeFigureOut">
              <a:rPr lang="en-US"/>
              <a:pPr>
                <a:defRPr/>
              </a:pPr>
              <a:t>4/5/2012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E96AC7E-589F-47BE-9DFD-58F74C84B12B}"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A2229D8-F848-4485-845E-F89405D3476A}" type="datetimeFigureOut">
              <a:rPr lang="en-US"/>
              <a:pPr>
                <a:defRPr/>
              </a:pPr>
              <a:t>4/5/2012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1292939-A3DE-43D6-B8F1-7EBBEC68668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A3AB3F2-6F42-4E43-8C76-A00C42340767}" type="datetimeFigureOut">
              <a:rPr lang="en-US"/>
              <a:pPr>
                <a:defRPr/>
              </a:pPr>
              <a:t>4/5/2012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AA0A414-FA79-44A0-8707-073D92166BD1}"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8694A0-F386-42DE-A154-8F22E372511D}" type="datetimeFigureOut">
              <a:rPr lang="en-US"/>
              <a:pPr>
                <a:defRPr/>
              </a:pPr>
              <a:t>4/5/2012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0292408-F20E-49E9-B49F-488AD7B84DA3}"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969FC83-5CA8-4F24-AEB4-49D0BFA1E5FA}" type="datetimeFigureOut">
              <a:rPr lang="en-US"/>
              <a:pPr>
                <a:defRPr/>
              </a:pPr>
              <a:t>4/5/2012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9B036B8-B0C2-4900-A82D-8499FCA6C79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97A18EEC-B61D-427C-8091-FEF19465E495}" type="datetimeFigureOut">
              <a:rPr lang="en-US"/>
              <a:pPr>
                <a:defRPr/>
              </a:pPr>
              <a:t>4/5/2012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C37EA58-FD4A-4491-B36C-844A9D4EF59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3863194-C72E-4316-BD84-C140A64A5E61}" type="datetimeFigureOut">
              <a:rPr lang="en-US"/>
              <a:pPr>
                <a:defRPr/>
              </a:pPr>
              <a:t>4/5/2012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52C1F669-E275-45A5-AF0D-871C517281E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A82403-74B9-4780-BF6A-2588119B732A}" type="datetimeFigureOut">
              <a:rPr lang="en-US"/>
              <a:pPr>
                <a:defRPr/>
              </a:pPr>
              <a:t>4/5/2012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9AB49DB-5A44-4593-B7CC-9D972E686CAD}"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F28C4B-8ABB-4934-B574-44A7FC39024B}" type="datetimeFigureOut">
              <a:rPr lang="en-US"/>
              <a:pPr>
                <a:defRPr/>
              </a:pPr>
              <a:t>4/5/2012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7FDAB67-99B8-4F5D-A42D-FC36F836E88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8BDEE7-4FB6-42C4-A796-57CAE2BF5349}" type="datetimeFigureOut">
              <a:rPr lang="en-US"/>
              <a:pPr>
                <a:defRPr/>
              </a:pPr>
              <a:t>4/5/2012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CB43A2B-86C5-47CF-ABE5-2D3BC1F8015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ADBC1A5-2055-4539-82A8-2009DCE93E7A}" type="datetimeFigureOut">
              <a:rPr lang="en-US"/>
              <a:pPr>
                <a:defRPr/>
              </a:pPr>
              <a:t>4/5/2012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F3908BC-690D-4385-9D7D-613A95AC776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www.nature.com/nri/journal/v4/n1/pdf/nri1255.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e.bignell@imperial.ac.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www.nature.com/nrmicro/journal/v4/n6/pdf/nrmicro1426.pdf"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jpe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www.nature.com/nrmicro/journal/v4/n6/pdf/nrmicro1426.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iai.asm.org/cgi/content/full/67/8/3703?view=long&amp;pmid=10417127" TargetMode="Externa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ncbi.nlm.nih.gov/pmc/articles/PMC2861696/"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www.ncbi.nlm.nih.gov/pubmed/22045161"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www.sciencedirect.com/science/article/pii/S0960982206022251" TargetMode="External"/><Relationship Id="rId7" Type="http://schemas.openxmlformats.org/officeDocument/2006/relationships/hyperlink" Target="http://www.ncbi.nlm.nih.gov/pubmed?term=%22May%20RC%22%5bAuthor%5d"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hyperlink" Target="http://www.ncbi.nlm.nih.gov/pubmed?term=%22Lammas%20DA%22%5bAuthor%5d" TargetMode="External"/><Relationship Id="rId5" Type="http://schemas.openxmlformats.org/officeDocument/2006/relationships/hyperlink" Target="http://www.ncbi.nlm.nih.gov/pubmed?term=%22Croudace%20JE%22%5bAuthor%5d" TargetMode="External"/><Relationship Id="rId4" Type="http://schemas.openxmlformats.org/officeDocument/2006/relationships/hyperlink" Target="http://www.ncbi.nlm.nih.gov/pubmed?term=%22Ma%20H%22%5bAuthor%5d"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erj.ersjournals.com/cgi/content/abstract/19/1/151"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hyperlink" Target="http://www.informaworld.com/smpp/content~content=a791409456~db=all~jumptype=rss" TargetMode="External"/><Relationship Id="rId4" Type="http://schemas.openxmlformats.org/officeDocument/2006/relationships/hyperlink" Target="http://www.nature.com/nri/journal/v4/n1/pdf/nri1255.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p:cNvSpPr txBox="1">
            <a:spLocks noChangeArrowheads="1"/>
          </p:cNvSpPr>
          <p:nvPr/>
        </p:nvSpPr>
        <p:spPr bwMode="auto">
          <a:xfrm>
            <a:off x="495299" y="428625"/>
            <a:ext cx="8210551" cy="830997"/>
          </a:xfrm>
          <a:prstGeom prst="rect">
            <a:avLst/>
          </a:prstGeom>
          <a:noFill/>
          <a:ln w="9525">
            <a:noFill/>
            <a:miter lim="800000"/>
            <a:headEnd/>
            <a:tailEnd/>
          </a:ln>
        </p:spPr>
        <p:txBody>
          <a:bodyPr wrap="square">
            <a:spAutoFit/>
          </a:bodyPr>
          <a:lstStyle/>
          <a:p>
            <a:pPr algn="ctr"/>
            <a:r>
              <a:rPr lang="en-GB" sz="4800" dirty="0">
                <a:latin typeface="Arial" pitchFamily="34" charset="0"/>
                <a:cs typeface="Arial" pitchFamily="34" charset="0"/>
              </a:rPr>
              <a:t>Immunity to fungal infections</a:t>
            </a:r>
          </a:p>
        </p:txBody>
      </p:sp>
      <p:grpSp>
        <p:nvGrpSpPr>
          <p:cNvPr id="15362" name="Group 3"/>
          <p:cNvGrpSpPr>
            <a:grpSpLocks noChangeAspect="1"/>
          </p:cNvGrpSpPr>
          <p:nvPr/>
        </p:nvGrpSpPr>
        <p:grpSpPr bwMode="auto">
          <a:xfrm>
            <a:off x="733425" y="1557338"/>
            <a:ext cx="7677150" cy="2428875"/>
            <a:chOff x="2362" y="2835"/>
            <a:chExt cx="5255" cy="1663"/>
          </a:xfrm>
        </p:grpSpPr>
        <p:sp>
          <p:nvSpPr>
            <p:cNvPr id="15364" name="AutoShape 4"/>
            <p:cNvSpPr>
              <a:spLocks noChangeAspect="1" noChangeArrowheads="1"/>
            </p:cNvSpPr>
            <p:nvPr/>
          </p:nvSpPr>
          <p:spPr bwMode="auto">
            <a:xfrm>
              <a:off x="2362" y="2835"/>
              <a:ext cx="5255" cy="1663"/>
            </a:xfrm>
            <a:prstGeom prst="rect">
              <a:avLst/>
            </a:prstGeom>
            <a:noFill/>
            <a:ln w="9525">
              <a:noFill/>
              <a:miter lim="800000"/>
              <a:headEnd/>
              <a:tailEnd/>
            </a:ln>
          </p:spPr>
          <p:txBody>
            <a:bodyPr/>
            <a:lstStyle/>
            <a:p>
              <a:endParaRPr lang="en-GB"/>
            </a:p>
          </p:txBody>
        </p:sp>
        <p:pic>
          <p:nvPicPr>
            <p:cNvPr id="15365" name="Picture 5" descr="Asexual%2520structures%2520of%2520Aspergillus%2520niger"/>
            <p:cNvPicPr>
              <a:picLocks noChangeAspect="1" noChangeArrowheads="1"/>
            </p:cNvPicPr>
            <p:nvPr/>
          </p:nvPicPr>
          <p:blipFill>
            <a:blip r:embed="rId3" cstate="print"/>
            <a:srcRect/>
            <a:stretch>
              <a:fillRect/>
            </a:stretch>
          </p:blipFill>
          <p:spPr bwMode="auto">
            <a:xfrm>
              <a:off x="2362" y="2835"/>
              <a:ext cx="1638" cy="1663"/>
            </a:xfrm>
            <a:prstGeom prst="rect">
              <a:avLst/>
            </a:prstGeom>
            <a:noFill/>
            <a:ln w="9525">
              <a:noFill/>
              <a:miter lim="800000"/>
              <a:headEnd/>
              <a:tailEnd/>
            </a:ln>
          </p:spPr>
        </p:pic>
        <p:pic>
          <p:nvPicPr>
            <p:cNvPr id="15366" name="Picture 6" descr="imu_collaborations_euresfun_candida_albicans"/>
            <p:cNvPicPr>
              <a:picLocks noChangeAspect="1" noChangeArrowheads="1"/>
            </p:cNvPicPr>
            <p:nvPr/>
          </p:nvPicPr>
          <p:blipFill>
            <a:blip r:embed="rId4" cstate="print"/>
            <a:srcRect/>
            <a:stretch>
              <a:fillRect/>
            </a:stretch>
          </p:blipFill>
          <p:spPr bwMode="auto">
            <a:xfrm>
              <a:off x="4208" y="2835"/>
              <a:ext cx="1535" cy="1663"/>
            </a:xfrm>
            <a:prstGeom prst="rect">
              <a:avLst/>
            </a:prstGeom>
            <a:noFill/>
            <a:ln w="9525">
              <a:noFill/>
              <a:miter lim="800000"/>
              <a:headEnd/>
              <a:tailEnd/>
            </a:ln>
          </p:spPr>
        </p:pic>
        <p:pic>
          <p:nvPicPr>
            <p:cNvPr id="15367" name="Picture 7" descr="Cryptococcus_neoformans"/>
            <p:cNvPicPr>
              <a:picLocks noChangeAspect="1" noChangeArrowheads="1"/>
            </p:cNvPicPr>
            <p:nvPr/>
          </p:nvPicPr>
          <p:blipFill>
            <a:blip r:embed="rId5" cstate="print"/>
            <a:srcRect/>
            <a:stretch>
              <a:fillRect/>
            </a:stretch>
          </p:blipFill>
          <p:spPr bwMode="auto">
            <a:xfrm>
              <a:off x="5953" y="2835"/>
              <a:ext cx="1664" cy="1663"/>
            </a:xfrm>
            <a:prstGeom prst="rect">
              <a:avLst/>
            </a:prstGeom>
            <a:noFill/>
            <a:ln w="9525">
              <a:noFill/>
              <a:miter lim="800000"/>
              <a:headEnd/>
              <a:tailEnd/>
            </a:ln>
          </p:spPr>
        </p:pic>
      </p:grpSp>
      <p:sp>
        <p:nvSpPr>
          <p:cNvPr id="15363" name="Text Box 8"/>
          <p:cNvSpPr txBox="1">
            <a:spLocks noChangeArrowheads="1"/>
          </p:cNvSpPr>
          <p:nvPr/>
        </p:nvSpPr>
        <p:spPr bwMode="auto">
          <a:xfrm>
            <a:off x="755650" y="4652963"/>
            <a:ext cx="2920992" cy="2031325"/>
          </a:xfrm>
          <a:prstGeom prst="rect">
            <a:avLst/>
          </a:prstGeom>
          <a:noFill/>
          <a:ln w="9525">
            <a:noFill/>
            <a:miter lim="800000"/>
            <a:headEnd/>
            <a:tailEnd/>
          </a:ln>
        </p:spPr>
        <p:txBody>
          <a:bodyPr wrap="none">
            <a:spAutoFit/>
          </a:bodyPr>
          <a:lstStyle/>
          <a:p>
            <a:r>
              <a:rPr lang="en-GB" sz="2000" dirty="0"/>
              <a:t>Dr Elaine </a:t>
            </a:r>
            <a:r>
              <a:rPr lang="en-GB" sz="2000" dirty="0" err="1"/>
              <a:t>Bignell</a:t>
            </a:r>
            <a:endParaRPr lang="en-GB" sz="2000" dirty="0"/>
          </a:p>
          <a:p>
            <a:endParaRPr lang="en-GB" b="1" dirty="0"/>
          </a:p>
          <a:p>
            <a:r>
              <a:rPr lang="en-GB" sz="1400" dirty="0"/>
              <a:t>Microbiology Section</a:t>
            </a:r>
          </a:p>
          <a:p>
            <a:r>
              <a:rPr lang="en-GB" sz="1400" dirty="0"/>
              <a:t>Department of Infectious Diseases</a:t>
            </a:r>
          </a:p>
          <a:p>
            <a:r>
              <a:rPr lang="en-GB" sz="1400" dirty="0"/>
              <a:t>Faculty of Medicine</a:t>
            </a:r>
          </a:p>
          <a:p>
            <a:r>
              <a:rPr lang="en-GB" sz="1400" dirty="0">
                <a:hlinkClick r:id="rId6"/>
              </a:rPr>
              <a:t>e.bignell@imperial.ac.uk</a:t>
            </a:r>
            <a:endParaRPr lang="en-GB" sz="1400" dirty="0"/>
          </a:p>
          <a:p>
            <a:endParaRPr lang="en-GB" sz="1400" dirty="0"/>
          </a:p>
          <a:p>
            <a:endParaRPr lang="en-GB" dirty="0"/>
          </a:p>
        </p:txBody>
      </p:sp>
      <p:sp>
        <p:nvSpPr>
          <p:cNvPr id="9" name="TextBox 8"/>
          <p:cNvSpPr txBox="1"/>
          <p:nvPr/>
        </p:nvSpPr>
        <p:spPr>
          <a:xfrm>
            <a:off x="3526972" y="4093029"/>
            <a:ext cx="1954381" cy="369332"/>
          </a:xfrm>
          <a:prstGeom prst="rect">
            <a:avLst/>
          </a:prstGeom>
          <a:solidFill>
            <a:schemeClr val="bg1"/>
          </a:solidFill>
        </p:spPr>
        <p:txBody>
          <a:bodyPr wrap="none" rtlCol="0">
            <a:spAutoFit/>
          </a:bodyPr>
          <a:lstStyle/>
          <a:p>
            <a:r>
              <a:rPr lang="en-GB" i="1" dirty="0" smtClean="0"/>
              <a:t>Candida </a:t>
            </a:r>
            <a:r>
              <a:rPr lang="en-GB" i="1" dirty="0" err="1" smtClean="0"/>
              <a:t>albicans</a:t>
            </a:r>
            <a:endParaRPr lang="en-GB" i="1" dirty="0"/>
          </a:p>
        </p:txBody>
      </p:sp>
      <p:sp>
        <p:nvSpPr>
          <p:cNvPr id="10" name="TextBox 9"/>
          <p:cNvSpPr txBox="1"/>
          <p:nvPr/>
        </p:nvSpPr>
        <p:spPr>
          <a:xfrm>
            <a:off x="5827486" y="4093029"/>
            <a:ext cx="2864887" cy="369332"/>
          </a:xfrm>
          <a:prstGeom prst="rect">
            <a:avLst/>
          </a:prstGeom>
          <a:solidFill>
            <a:schemeClr val="bg1"/>
          </a:solidFill>
        </p:spPr>
        <p:txBody>
          <a:bodyPr wrap="none" rtlCol="0">
            <a:spAutoFit/>
          </a:bodyPr>
          <a:lstStyle/>
          <a:p>
            <a:r>
              <a:rPr lang="en-GB" i="1" dirty="0" smtClean="0"/>
              <a:t>Cryptococcus </a:t>
            </a:r>
            <a:r>
              <a:rPr lang="en-GB" i="1" dirty="0" err="1" smtClean="0"/>
              <a:t>neoformans</a:t>
            </a:r>
            <a:endParaRPr lang="en-GB" i="1" dirty="0"/>
          </a:p>
        </p:txBody>
      </p:sp>
      <p:sp>
        <p:nvSpPr>
          <p:cNvPr id="11" name="TextBox 10"/>
          <p:cNvSpPr txBox="1"/>
          <p:nvPr/>
        </p:nvSpPr>
        <p:spPr>
          <a:xfrm>
            <a:off x="754744" y="4093029"/>
            <a:ext cx="2377574" cy="369332"/>
          </a:xfrm>
          <a:prstGeom prst="rect">
            <a:avLst/>
          </a:prstGeom>
          <a:noFill/>
        </p:spPr>
        <p:txBody>
          <a:bodyPr wrap="none" rtlCol="0">
            <a:spAutoFit/>
          </a:bodyPr>
          <a:lstStyle/>
          <a:p>
            <a:r>
              <a:rPr lang="en-GB" i="1" dirty="0" err="1" smtClean="0"/>
              <a:t>Aspergillus</a:t>
            </a:r>
            <a:r>
              <a:rPr lang="en-GB" i="1" dirty="0" smtClean="0"/>
              <a:t> </a:t>
            </a:r>
            <a:r>
              <a:rPr lang="en-GB" i="1" dirty="0" err="1" smtClean="0"/>
              <a:t>fumigatus</a:t>
            </a:r>
            <a:endParaRPr lang="en-GB" i="1" dirty="0"/>
          </a:p>
        </p:txBody>
      </p:sp>
      <p:sp>
        <p:nvSpPr>
          <p:cNvPr id="12" name="Rectangle 11"/>
          <p:cNvSpPr/>
          <p:nvPr/>
        </p:nvSpPr>
        <p:spPr>
          <a:xfrm>
            <a:off x="4245428" y="6092825"/>
            <a:ext cx="4572000" cy="646331"/>
          </a:xfrm>
          <a:prstGeom prst="rect">
            <a:avLst/>
          </a:prstGeom>
        </p:spPr>
        <p:txBody>
          <a:bodyPr>
            <a:spAutoFit/>
          </a:bodyPr>
          <a:lstStyle/>
          <a:p>
            <a:pPr marL="342900" indent="-342900"/>
            <a:r>
              <a:rPr lang="en-GB" dirty="0" smtClean="0">
                <a:latin typeface="Calibri" pitchFamily="34" charset="0"/>
                <a:hlinkClick r:id="rId7"/>
              </a:rPr>
              <a:t>Luigina Romani (2004) Immunity to fungal infections </a:t>
            </a:r>
            <a:r>
              <a:rPr lang="en-GB" i="1" dirty="0" smtClean="0">
                <a:latin typeface="Calibri" pitchFamily="34" charset="0"/>
                <a:hlinkClick r:id="rId7"/>
              </a:rPr>
              <a:t>Nat. Rev. </a:t>
            </a:r>
            <a:r>
              <a:rPr lang="en-GB" i="1" dirty="0" err="1" smtClean="0">
                <a:latin typeface="Calibri" pitchFamily="34" charset="0"/>
                <a:hlinkClick r:id="rId7"/>
              </a:rPr>
              <a:t>Microbiol</a:t>
            </a:r>
            <a:r>
              <a:rPr lang="en-GB" i="1" dirty="0" smtClean="0">
                <a:latin typeface="Calibri" pitchFamily="34" charset="0"/>
                <a:hlinkClick r:id="rId7"/>
              </a:rPr>
              <a:t>. </a:t>
            </a:r>
            <a:r>
              <a:rPr lang="en-GB" b="1" u="sng" dirty="0" smtClean="0">
                <a:latin typeface="Calibri" pitchFamily="34" charset="0"/>
                <a:hlinkClick r:id="rId7"/>
              </a:rPr>
              <a:t>4</a:t>
            </a:r>
            <a:r>
              <a:rPr lang="en-GB" dirty="0" smtClean="0">
                <a:latin typeface="Calibri" pitchFamily="34" charset="0"/>
                <a:hlinkClick r:id="rId7"/>
              </a:rPr>
              <a:t>:1-23</a:t>
            </a:r>
            <a:endParaRPr lang="en-GB"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0" y="0"/>
            <a:ext cx="8745920" cy="584775"/>
          </a:xfrm>
          <a:prstGeom prst="rect">
            <a:avLst/>
          </a:prstGeom>
          <a:noFill/>
          <a:ln w="9525">
            <a:noFill/>
            <a:miter lim="800000"/>
            <a:headEnd/>
            <a:tailEnd/>
          </a:ln>
        </p:spPr>
        <p:txBody>
          <a:bodyPr wrap="none">
            <a:spAutoFit/>
          </a:bodyPr>
          <a:lstStyle/>
          <a:p>
            <a:r>
              <a:rPr lang="en-GB" sz="3200" b="1" dirty="0" smtClean="0">
                <a:latin typeface="Calibri" pitchFamily="34" charset="0"/>
              </a:rPr>
              <a:t>Shape-shifting fungi: Defining </a:t>
            </a:r>
            <a:r>
              <a:rPr lang="en-GB" sz="3200" b="1" dirty="0">
                <a:latin typeface="Calibri" pitchFamily="34" charset="0"/>
              </a:rPr>
              <a:t>fungal </a:t>
            </a:r>
            <a:r>
              <a:rPr lang="en-GB" sz="3200" b="1" dirty="0" err="1">
                <a:latin typeface="Calibri" pitchFamily="34" charset="0"/>
              </a:rPr>
              <a:t>morphotypes</a:t>
            </a:r>
            <a:endParaRPr lang="en-GB" sz="3200" b="1" dirty="0">
              <a:latin typeface="Calibri" pitchFamily="34" charset="0"/>
            </a:endParaRPr>
          </a:p>
        </p:txBody>
      </p:sp>
      <p:sp>
        <p:nvSpPr>
          <p:cNvPr id="7" name="Rectangle 6"/>
          <p:cNvSpPr/>
          <p:nvPr/>
        </p:nvSpPr>
        <p:spPr>
          <a:xfrm>
            <a:off x="0" y="3309257"/>
            <a:ext cx="3468914" cy="2699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743754"/>
            <a:ext cx="6284685" cy="4700587"/>
            <a:chOff x="0" y="1714727"/>
            <a:chExt cx="5892800" cy="4378098"/>
          </a:xfrm>
        </p:grpSpPr>
        <p:pic>
          <p:nvPicPr>
            <p:cNvPr id="10" name="Picture 9" descr="Candida albicans: A molecular revolution built on lessons from budding yeast"/>
            <p:cNvPicPr>
              <a:picLocks noChangeAspect="1" noChangeArrowheads="1"/>
            </p:cNvPicPr>
            <p:nvPr/>
          </p:nvPicPr>
          <p:blipFill>
            <a:blip r:embed="rId3" cstate="print"/>
            <a:srcRect/>
            <a:stretch>
              <a:fillRect/>
            </a:stretch>
          </p:blipFill>
          <p:spPr bwMode="auto">
            <a:xfrm>
              <a:off x="0" y="1714727"/>
              <a:ext cx="5715000" cy="4086226"/>
            </a:xfrm>
            <a:prstGeom prst="rect">
              <a:avLst/>
            </a:prstGeom>
            <a:noFill/>
          </p:spPr>
        </p:pic>
        <p:sp>
          <p:nvSpPr>
            <p:cNvPr id="11" name="Rectangle 10"/>
            <p:cNvSpPr/>
            <p:nvPr/>
          </p:nvSpPr>
          <p:spPr>
            <a:xfrm>
              <a:off x="261257" y="4542971"/>
              <a:ext cx="5631543" cy="1549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p:cNvSpPr/>
          <p:nvPr/>
        </p:nvSpPr>
        <p:spPr>
          <a:xfrm>
            <a:off x="4368800" y="1233713"/>
            <a:ext cx="2075543" cy="3396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717143" y="1204687"/>
            <a:ext cx="4194630" cy="6863417"/>
          </a:xfrm>
          <a:prstGeom prst="rect">
            <a:avLst/>
          </a:prstGeom>
          <a:noFill/>
        </p:spPr>
        <p:txBody>
          <a:bodyPr wrap="square" rtlCol="0">
            <a:spAutoFit/>
          </a:bodyPr>
          <a:lstStyle/>
          <a:p>
            <a:pPr algn="just"/>
            <a:r>
              <a:rPr lang="en-GB" sz="2000" i="1" dirty="0" smtClean="0">
                <a:latin typeface="+mn-lt"/>
              </a:rPr>
              <a:t>Candida </a:t>
            </a:r>
            <a:r>
              <a:rPr lang="en-GB" sz="2000" i="1" dirty="0" err="1" smtClean="0">
                <a:latin typeface="+mn-lt"/>
              </a:rPr>
              <a:t>albicans</a:t>
            </a:r>
            <a:r>
              <a:rPr lang="en-GB" sz="2000" i="1" dirty="0" smtClean="0">
                <a:latin typeface="+mn-lt"/>
              </a:rPr>
              <a:t> </a:t>
            </a:r>
            <a:r>
              <a:rPr lang="en-GB" sz="2000" dirty="0" smtClean="0">
                <a:latin typeface="+mn-lt"/>
              </a:rPr>
              <a:t>is a budding yeast which can differentiate into elongated </a:t>
            </a:r>
            <a:r>
              <a:rPr lang="en-GB" sz="2000" dirty="0" err="1" smtClean="0">
                <a:latin typeface="+mn-lt"/>
              </a:rPr>
              <a:t>pseudohyphal</a:t>
            </a:r>
            <a:r>
              <a:rPr lang="en-GB" sz="2000" dirty="0" smtClean="0">
                <a:latin typeface="+mn-lt"/>
              </a:rPr>
              <a:t>  and/or </a:t>
            </a:r>
            <a:r>
              <a:rPr lang="en-GB" sz="2000" dirty="0" err="1" smtClean="0">
                <a:latin typeface="+mn-lt"/>
              </a:rPr>
              <a:t>hyphal</a:t>
            </a:r>
            <a:r>
              <a:rPr lang="en-GB" sz="2000" dirty="0" smtClean="0">
                <a:latin typeface="+mn-lt"/>
              </a:rPr>
              <a:t> forms in response to environmental signals such as: </a:t>
            </a:r>
          </a:p>
          <a:p>
            <a:pPr algn="just"/>
            <a:endParaRPr lang="en-GB" sz="2000" dirty="0" smtClean="0">
              <a:latin typeface="+mn-lt"/>
            </a:endParaRPr>
          </a:p>
          <a:p>
            <a:pPr algn="just"/>
            <a:r>
              <a:rPr lang="en-GB" sz="2000" dirty="0" smtClean="0">
                <a:latin typeface="+mn-lt"/>
              </a:rPr>
              <a:t>pH</a:t>
            </a:r>
          </a:p>
          <a:p>
            <a:pPr algn="just"/>
            <a:r>
              <a:rPr lang="en-GB" sz="2000" dirty="0" smtClean="0">
                <a:latin typeface="+mn-lt"/>
              </a:rPr>
              <a:t>nutrient limitation</a:t>
            </a:r>
          </a:p>
          <a:p>
            <a:pPr algn="just"/>
            <a:r>
              <a:rPr lang="en-GB" sz="2000" dirty="0" smtClean="0">
                <a:latin typeface="+mn-lt"/>
              </a:rPr>
              <a:t>serum </a:t>
            </a:r>
          </a:p>
          <a:p>
            <a:pPr algn="just"/>
            <a:endParaRPr lang="en-GB" sz="2000" dirty="0" smtClean="0">
              <a:latin typeface="+mn-lt"/>
            </a:endParaRPr>
          </a:p>
          <a:p>
            <a:pPr algn="just"/>
            <a:endParaRPr lang="en-GB" sz="2000" dirty="0" smtClean="0">
              <a:latin typeface="+mn-lt"/>
            </a:endParaRPr>
          </a:p>
          <a:p>
            <a:pPr algn="just"/>
            <a:r>
              <a:rPr lang="en-GB" sz="2000" dirty="0" err="1" smtClean="0">
                <a:latin typeface="+mn-lt"/>
              </a:rPr>
              <a:t>Pseudohyphal</a:t>
            </a:r>
            <a:r>
              <a:rPr lang="en-GB" sz="2000" dirty="0" smtClean="0">
                <a:latin typeface="+mn-lt"/>
              </a:rPr>
              <a:t> cells lack the dividing partitions known as septa which are found in true </a:t>
            </a:r>
            <a:r>
              <a:rPr lang="en-GB" sz="2000" dirty="0" err="1" smtClean="0">
                <a:latin typeface="+mn-lt"/>
              </a:rPr>
              <a:t>hyphae</a:t>
            </a:r>
            <a:endParaRPr lang="en-GB" sz="2000" dirty="0" smtClean="0">
              <a:latin typeface="+mn-lt"/>
            </a:endParaRPr>
          </a:p>
          <a:p>
            <a:pPr algn="just"/>
            <a:endParaRPr lang="en-GB" sz="2000" dirty="0" smtClean="0">
              <a:latin typeface="+mn-lt"/>
            </a:endParaRPr>
          </a:p>
          <a:p>
            <a:pPr algn="just"/>
            <a:endParaRPr lang="en-GB" sz="2000" i="1" dirty="0" smtClean="0">
              <a:latin typeface="+mn-lt"/>
            </a:endParaRPr>
          </a:p>
          <a:p>
            <a:pPr algn="just"/>
            <a:endParaRPr lang="en-GB" sz="2000" i="1" dirty="0" smtClean="0">
              <a:latin typeface="+mn-lt"/>
            </a:endParaRPr>
          </a:p>
          <a:p>
            <a:pPr algn="just"/>
            <a:endParaRPr lang="en-GB" sz="2000" i="1" dirty="0" smtClean="0">
              <a:latin typeface="+mn-lt"/>
            </a:endParaRPr>
          </a:p>
          <a:p>
            <a:pPr algn="just"/>
            <a:endParaRPr lang="en-GB" sz="2000" dirty="0" smtClean="0">
              <a:latin typeface="+mn-lt"/>
            </a:endParaRPr>
          </a:p>
          <a:p>
            <a:pPr algn="just"/>
            <a:endParaRPr lang="en-GB" sz="2000" dirty="0" smtClean="0">
              <a:latin typeface="+mn-lt"/>
            </a:endParaRPr>
          </a:p>
          <a:p>
            <a:pPr algn="just"/>
            <a:endParaRPr lang="en-GB" sz="2000" dirty="0" smtClean="0">
              <a:latin typeface="+mn-lt"/>
            </a:endParaRPr>
          </a:p>
          <a:p>
            <a:pPr algn="just"/>
            <a:endParaRPr lang="en-GB" sz="20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1175658"/>
            <a:ext cx="3512457" cy="3850497"/>
            <a:chOff x="0" y="507999"/>
            <a:chExt cx="3512457" cy="3850497"/>
          </a:xfrm>
        </p:grpSpPr>
        <p:pic>
          <p:nvPicPr>
            <p:cNvPr id="25601" name="Picture 2"/>
            <p:cNvPicPr>
              <a:picLocks noChangeAspect="1" noChangeArrowheads="1"/>
            </p:cNvPicPr>
            <p:nvPr/>
          </p:nvPicPr>
          <p:blipFill>
            <a:blip r:embed="rId3" cstate="print"/>
            <a:srcRect/>
            <a:stretch>
              <a:fillRect/>
            </a:stretch>
          </p:blipFill>
          <p:spPr bwMode="auto">
            <a:xfrm>
              <a:off x="174171" y="608241"/>
              <a:ext cx="3193143" cy="3750255"/>
            </a:xfrm>
            <a:prstGeom prst="rect">
              <a:avLst/>
            </a:prstGeom>
            <a:noFill/>
            <a:ln w="9525">
              <a:noFill/>
              <a:miter lim="800000"/>
              <a:headEnd/>
              <a:tailEnd/>
            </a:ln>
          </p:spPr>
        </p:pic>
        <p:sp>
          <p:nvSpPr>
            <p:cNvPr id="7" name="Rectangle 6"/>
            <p:cNvSpPr/>
            <p:nvPr/>
          </p:nvSpPr>
          <p:spPr>
            <a:xfrm>
              <a:off x="0" y="507999"/>
              <a:ext cx="3512457" cy="1872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602" name="TextBox 3"/>
          <p:cNvSpPr txBox="1">
            <a:spLocks noChangeArrowheads="1"/>
          </p:cNvSpPr>
          <p:nvPr/>
        </p:nvSpPr>
        <p:spPr bwMode="auto">
          <a:xfrm>
            <a:off x="0" y="0"/>
            <a:ext cx="8745920" cy="584775"/>
          </a:xfrm>
          <a:prstGeom prst="rect">
            <a:avLst/>
          </a:prstGeom>
          <a:noFill/>
          <a:ln w="9525">
            <a:noFill/>
            <a:miter lim="800000"/>
            <a:headEnd/>
            <a:tailEnd/>
          </a:ln>
        </p:spPr>
        <p:txBody>
          <a:bodyPr wrap="none">
            <a:spAutoFit/>
          </a:bodyPr>
          <a:lstStyle/>
          <a:p>
            <a:r>
              <a:rPr lang="en-GB" sz="3200" b="1" dirty="0" smtClean="0">
                <a:latin typeface="Calibri" pitchFamily="34" charset="0"/>
              </a:rPr>
              <a:t>Shape-shifting fungi: Defining </a:t>
            </a:r>
            <a:r>
              <a:rPr lang="en-GB" sz="3200" b="1" dirty="0">
                <a:latin typeface="Calibri" pitchFamily="34" charset="0"/>
              </a:rPr>
              <a:t>fungal </a:t>
            </a:r>
            <a:r>
              <a:rPr lang="en-GB" sz="3200" b="1" dirty="0" err="1">
                <a:latin typeface="Calibri" pitchFamily="34" charset="0"/>
              </a:rPr>
              <a:t>morphotypes</a:t>
            </a:r>
            <a:endParaRPr lang="en-GB" sz="3200" b="1" dirty="0">
              <a:latin typeface="Calibri" pitchFamily="34" charset="0"/>
            </a:endParaRPr>
          </a:p>
        </p:txBody>
      </p:sp>
      <p:sp>
        <p:nvSpPr>
          <p:cNvPr id="5" name="TextBox 4"/>
          <p:cNvSpPr txBox="1"/>
          <p:nvPr/>
        </p:nvSpPr>
        <p:spPr>
          <a:xfrm>
            <a:off x="3947886" y="624115"/>
            <a:ext cx="5021943" cy="6247864"/>
          </a:xfrm>
          <a:prstGeom prst="rect">
            <a:avLst/>
          </a:prstGeom>
          <a:noFill/>
        </p:spPr>
        <p:txBody>
          <a:bodyPr wrap="square" rtlCol="0">
            <a:spAutoFit/>
          </a:bodyPr>
          <a:lstStyle/>
          <a:p>
            <a:pPr algn="just"/>
            <a:r>
              <a:rPr lang="en-GB" sz="2000" dirty="0" err="1" smtClean="0">
                <a:latin typeface="+mn-lt"/>
              </a:rPr>
              <a:t>Sporulating</a:t>
            </a:r>
            <a:r>
              <a:rPr lang="en-GB" sz="2000" dirty="0" smtClean="0">
                <a:latin typeface="+mn-lt"/>
              </a:rPr>
              <a:t> fungi (those which produce spores) distribute spores via air currents to inhabit new food sources</a:t>
            </a:r>
          </a:p>
          <a:p>
            <a:pPr algn="just"/>
            <a:endParaRPr lang="en-GB" sz="2000" i="1" dirty="0" smtClean="0">
              <a:latin typeface="+mn-lt"/>
            </a:endParaRPr>
          </a:p>
          <a:p>
            <a:pPr algn="just"/>
            <a:endParaRPr lang="en-GB" sz="2000" dirty="0" smtClean="0">
              <a:latin typeface="+mn-lt"/>
            </a:endParaRPr>
          </a:p>
          <a:p>
            <a:pPr algn="just"/>
            <a:endParaRPr lang="en-GB" sz="2000" dirty="0" smtClean="0">
              <a:latin typeface="+mn-lt"/>
            </a:endParaRPr>
          </a:p>
          <a:p>
            <a:pPr algn="just"/>
            <a:r>
              <a:rPr lang="en-GB" sz="2000" dirty="0" err="1" smtClean="0">
                <a:latin typeface="+mn-lt"/>
              </a:rPr>
              <a:t>Aspergillus</a:t>
            </a:r>
            <a:r>
              <a:rPr lang="en-GB" sz="2000" dirty="0" smtClean="0">
                <a:latin typeface="+mn-lt"/>
              </a:rPr>
              <a:t> species undergo a developmental programme whereby spores are produced in high abundance from aerial </a:t>
            </a:r>
            <a:r>
              <a:rPr lang="en-GB" sz="2000" dirty="0" err="1" smtClean="0">
                <a:latin typeface="+mn-lt"/>
              </a:rPr>
              <a:t>hyphae</a:t>
            </a:r>
            <a:r>
              <a:rPr lang="en-GB" sz="2000" dirty="0" smtClean="0">
                <a:latin typeface="+mn-lt"/>
              </a:rPr>
              <a:t> (</a:t>
            </a:r>
            <a:r>
              <a:rPr lang="en-GB" sz="2000" dirty="0" err="1" smtClean="0">
                <a:latin typeface="+mn-lt"/>
              </a:rPr>
              <a:t>Aspergillus</a:t>
            </a:r>
            <a:r>
              <a:rPr lang="en-GB" sz="2000" dirty="0" smtClean="0">
                <a:latin typeface="+mn-lt"/>
              </a:rPr>
              <a:t> spores are also called conidia)</a:t>
            </a:r>
          </a:p>
          <a:p>
            <a:pPr algn="just"/>
            <a:endParaRPr lang="en-GB" sz="2000" dirty="0" smtClean="0">
              <a:latin typeface="+mn-lt"/>
            </a:endParaRPr>
          </a:p>
          <a:p>
            <a:pPr algn="just"/>
            <a:endParaRPr lang="en-GB" sz="2000" dirty="0" smtClean="0">
              <a:latin typeface="+mn-lt"/>
            </a:endParaRPr>
          </a:p>
          <a:p>
            <a:pPr algn="just"/>
            <a:endParaRPr lang="en-GB" sz="2000" dirty="0" smtClean="0">
              <a:latin typeface="+mn-lt"/>
            </a:endParaRPr>
          </a:p>
          <a:p>
            <a:pPr algn="just"/>
            <a:r>
              <a:rPr lang="en-GB" sz="2000" dirty="0" smtClean="0">
                <a:latin typeface="+mn-lt"/>
              </a:rPr>
              <a:t>A fungal colony composed of multiple branched </a:t>
            </a:r>
            <a:r>
              <a:rPr lang="en-GB" sz="2000" dirty="0" err="1" smtClean="0">
                <a:latin typeface="+mn-lt"/>
              </a:rPr>
              <a:t>hyphae</a:t>
            </a:r>
            <a:r>
              <a:rPr lang="en-GB" sz="2000" dirty="0" smtClean="0">
                <a:latin typeface="+mn-lt"/>
              </a:rPr>
              <a:t> is referred to as a mycelium</a:t>
            </a:r>
          </a:p>
          <a:p>
            <a:pPr algn="just"/>
            <a:endParaRPr lang="en-GB" sz="2000" dirty="0" smtClean="0">
              <a:latin typeface="+mn-lt"/>
            </a:endParaRPr>
          </a:p>
          <a:p>
            <a:pPr algn="just"/>
            <a:endParaRPr lang="en-GB" sz="2000" dirty="0" smtClean="0">
              <a:latin typeface="+mn-lt"/>
            </a:endParaRPr>
          </a:p>
          <a:p>
            <a:pPr algn="just"/>
            <a:endParaRPr lang="en-GB" sz="2000" dirty="0" smtClean="0">
              <a:latin typeface="+mn-lt"/>
            </a:endParaRPr>
          </a:p>
          <a:p>
            <a:pPr algn="just"/>
            <a:endParaRPr lang="en-GB" sz="2000" dirty="0" smtClean="0">
              <a:latin typeface="+mn-lt"/>
            </a:endParaRPr>
          </a:p>
          <a:p>
            <a:pPr algn="just"/>
            <a:endParaRPr lang="en-GB" sz="2000" dirty="0">
              <a:latin typeface="+mn-lt"/>
            </a:endParaRPr>
          </a:p>
        </p:txBody>
      </p:sp>
      <p:pic>
        <p:nvPicPr>
          <p:cNvPr id="6" name="Picture 1"/>
          <p:cNvPicPr>
            <a:picLocks noChangeAspect="1" noChangeArrowheads="1"/>
          </p:cNvPicPr>
          <p:nvPr/>
        </p:nvPicPr>
        <p:blipFill>
          <a:blip r:embed="rId4" cstate="print"/>
          <a:srcRect/>
          <a:stretch>
            <a:fillRect/>
          </a:stretch>
        </p:blipFill>
        <p:spPr bwMode="auto">
          <a:xfrm>
            <a:off x="201426" y="2786743"/>
            <a:ext cx="3480583" cy="2859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1"/>
          <p:cNvSpPr txBox="1">
            <a:spLocks noChangeArrowheads="1"/>
          </p:cNvSpPr>
          <p:nvPr/>
        </p:nvSpPr>
        <p:spPr bwMode="auto">
          <a:xfrm>
            <a:off x="0" y="0"/>
            <a:ext cx="3829050" cy="641350"/>
          </a:xfrm>
          <a:prstGeom prst="rect">
            <a:avLst/>
          </a:prstGeom>
          <a:noFill/>
          <a:ln w="9525">
            <a:noFill/>
            <a:miter lim="800000"/>
            <a:headEnd/>
            <a:tailEnd/>
          </a:ln>
        </p:spPr>
        <p:txBody>
          <a:bodyPr wrap="none">
            <a:spAutoFit/>
          </a:bodyPr>
          <a:lstStyle/>
          <a:p>
            <a:r>
              <a:rPr lang="en-GB" sz="3600" b="1" dirty="0">
                <a:latin typeface="Calibri" pitchFamily="34" charset="0"/>
              </a:rPr>
              <a:t>The fungal cell wall</a:t>
            </a:r>
          </a:p>
        </p:txBody>
      </p:sp>
      <p:sp>
        <p:nvSpPr>
          <p:cNvPr id="46082" name="Text Box 473"/>
          <p:cNvSpPr txBox="1">
            <a:spLocks noChangeArrowheads="1"/>
          </p:cNvSpPr>
          <p:nvPr/>
        </p:nvSpPr>
        <p:spPr bwMode="auto">
          <a:xfrm>
            <a:off x="5036458" y="478971"/>
            <a:ext cx="3788228" cy="6247864"/>
          </a:xfrm>
          <a:prstGeom prst="rect">
            <a:avLst/>
          </a:prstGeom>
          <a:noFill/>
          <a:ln w="9525">
            <a:noFill/>
            <a:miter lim="800000"/>
            <a:headEnd/>
            <a:tailEnd/>
          </a:ln>
        </p:spPr>
        <p:txBody>
          <a:bodyPr wrap="square">
            <a:spAutoFit/>
          </a:bodyPr>
          <a:lstStyle/>
          <a:p>
            <a:pPr algn="just"/>
            <a:r>
              <a:rPr lang="en-GB" sz="2000" dirty="0">
                <a:latin typeface="Calibri" pitchFamily="34" charset="0"/>
              </a:rPr>
              <a:t>The fungal cell wall is composed predominantly of  </a:t>
            </a:r>
            <a:r>
              <a:rPr lang="en-GB" sz="2000" dirty="0" err="1">
                <a:latin typeface="Calibri" pitchFamily="34" charset="0"/>
              </a:rPr>
              <a:t>glucans</a:t>
            </a:r>
            <a:r>
              <a:rPr lang="en-GB" sz="2000" dirty="0">
                <a:latin typeface="Calibri" pitchFamily="34" charset="0"/>
              </a:rPr>
              <a:t> and chitin which provides physical protection. Many cell wall components are pathogen-associated molecular pattern molecules (PAMPs).</a:t>
            </a:r>
          </a:p>
          <a:p>
            <a:pPr algn="just"/>
            <a:endParaRPr lang="en-GB" sz="2000" dirty="0">
              <a:latin typeface="Calibri" pitchFamily="34" charset="0"/>
            </a:endParaRPr>
          </a:p>
          <a:p>
            <a:pPr algn="just"/>
            <a:r>
              <a:rPr lang="en-GB" sz="2000" dirty="0">
                <a:latin typeface="Calibri" pitchFamily="34" charset="0"/>
              </a:rPr>
              <a:t>It is a fungal-specific organ and a premier target for antifungal drugs</a:t>
            </a:r>
          </a:p>
          <a:p>
            <a:pPr algn="just"/>
            <a:endParaRPr lang="en-GB" sz="2000" dirty="0">
              <a:latin typeface="Calibri" pitchFamily="34" charset="0"/>
            </a:endParaRPr>
          </a:p>
          <a:p>
            <a:pPr algn="just"/>
            <a:r>
              <a:rPr lang="en-GB" sz="2000" dirty="0">
                <a:latin typeface="Calibri" pitchFamily="34" charset="0"/>
              </a:rPr>
              <a:t>Cell wall composition is in permanent flux, according to the environment and </a:t>
            </a:r>
          </a:p>
          <a:p>
            <a:pPr algn="just"/>
            <a:r>
              <a:rPr lang="en-GB" sz="2000" dirty="0" err="1">
                <a:latin typeface="Calibri" pitchFamily="34" charset="0"/>
              </a:rPr>
              <a:t>morphotype</a:t>
            </a:r>
            <a:r>
              <a:rPr lang="en-GB" sz="2000" dirty="0">
                <a:latin typeface="Calibri" pitchFamily="34" charset="0"/>
              </a:rPr>
              <a:t> of the organism.</a:t>
            </a:r>
          </a:p>
          <a:p>
            <a:pPr algn="just"/>
            <a:endParaRPr lang="en-GB" sz="2000" dirty="0">
              <a:latin typeface="Calibri" pitchFamily="34" charset="0"/>
            </a:endParaRPr>
          </a:p>
          <a:p>
            <a:pPr algn="just"/>
            <a:r>
              <a:rPr lang="en-GB" sz="2000" dirty="0">
                <a:latin typeface="Calibri" pitchFamily="34" charset="0"/>
              </a:rPr>
              <a:t>Cell wall composition </a:t>
            </a:r>
            <a:r>
              <a:rPr lang="en-GB" sz="2000" i="1" dirty="0">
                <a:latin typeface="Calibri" pitchFamily="34" charset="0"/>
              </a:rPr>
              <a:t>differs by </a:t>
            </a:r>
            <a:r>
              <a:rPr lang="en-GB" sz="2000" i="1" dirty="0" smtClean="0">
                <a:latin typeface="Calibri" pitchFamily="34" charset="0"/>
              </a:rPr>
              <a:t>species and also by </a:t>
            </a:r>
            <a:r>
              <a:rPr lang="en-GB" sz="2000" i="1" dirty="0" err="1" smtClean="0">
                <a:latin typeface="Calibri" pitchFamily="34" charset="0"/>
              </a:rPr>
              <a:t>morphotype</a:t>
            </a:r>
            <a:endParaRPr lang="en-GB" sz="2000" dirty="0">
              <a:latin typeface="Calibri" pitchFamily="34" charset="0"/>
            </a:endParaRPr>
          </a:p>
          <a:p>
            <a:pPr algn="just"/>
            <a:endParaRPr lang="en-GB" sz="2000" dirty="0">
              <a:latin typeface="Calibri" pitchFamily="34" charset="0"/>
            </a:endParaRPr>
          </a:p>
          <a:p>
            <a:pPr algn="just"/>
            <a:endParaRPr lang="en-GB" sz="2000" dirty="0">
              <a:latin typeface="Calibri" pitchFamily="34" charset="0"/>
            </a:endParaRPr>
          </a:p>
        </p:txBody>
      </p:sp>
      <p:pic>
        <p:nvPicPr>
          <p:cNvPr id="46083" name="Picture 474"/>
          <p:cNvPicPr>
            <a:picLocks noChangeAspect="1" noChangeArrowheads="1"/>
          </p:cNvPicPr>
          <p:nvPr/>
        </p:nvPicPr>
        <p:blipFill>
          <a:blip r:embed="rId3" cstate="print"/>
          <a:srcRect/>
          <a:stretch>
            <a:fillRect/>
          </a:stretch>
        </p:blipFill>
        <p:spPr bwMode="auto">
          <a:xfrm>
            <a:off x="232228" y="620032"/>
            <a:ext cx="3381829" cy="2580587"/>
          </a:xfrm>
          <a:prstGeom prst="rect">
            <a:avLst/>
          </a:prstGeom>
          <a:noFill/>
          <a:ln w="9525">
            <a:noFill/>
            <a:miter lim="800000"/>
            <a:headEnd/>
            <a:tailEnd/>
          </a:ln>
        </p:spPr>
      </p:pic>
      <p:pic>
        <p:nvPicPr>
          <p:cNvPr id="18434" name="Picture 2" descr="Candida albicans morphogenesis and host defence: discriminating invasion from colonization"/>
          <p:cNvPicPr>
            <a:picLocks noChangeAspect="1" noChangeArrowheads="1"/>
          </p:cNvPicPr>
          <p:nvPr/>
        </p:nvPicPr>
        <p:blipFill>
          <a:blip r:embed="rId4" cstate="print"/>
          <a:srcRect/>
          <a:stretch>
            <a:fillRect/>
          </a:stretch>
        </p:blipFill>
        <p:spPr bwMode="auto">
          <a:xfrm>
            <a:off x="188685" y="3517300"/>
            <a:ext cx="4759779" cy="284721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8971" y="1698171"/>
            <a:ext cx="7866743" cy="44994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0" y="0"/>
            <a:ext cx="8763828" cy="8094524"/>
          </a:xfrm>
          <a:prstGeom prst="rect">
            <a:avLst/>
          </a:prstGeom>
          <a:noFill/>
        </p:spPr>
        <p:txBody>
          <a:bodyPr wrap="square" rtlCol="0">
            <a:spAutoFit/>
          </a:bodyPr>
          <a:lstStyle/>
          <a:p>
            <a:pPr algn="ctr"/>
            <a:r>
              <a:rPr lang="en-GB" sz="3200" dirty="0" smtClean="0"/>
              <a:t>Audience self-assessment exercise</a:t>
            </a:r>
          </a:p>
          <a:p>
            <a:pPr algn="ctr"/>
            <a:endParaRPr lang="en-GB" sz="3200" dirty="0" smtClean="0"/>
          </a:p>
          <a:p>
            <a:pPr algn="ctr"/>
            <a:r>
              <a:rPr lang="en-GB" sz="2400" dirty="0" smtClean="0"/>
              <a:t>[Raise your hand when correct answer is read out]</a:t>
            </a:r>
          </a:p>
          <a:p>
            <a:pPr algn="ctr"/>
            <a:endParaRPr lang="en-GB" sz="2400" dirty="0" smtClean="0"/>
          </a:p>
          <a:p>
            <a:pPr algn="ctr"/>
            <a:r>
              <a:rPr lang="en-GB" sz="2800" dirty="0" smtClean="0">
                <a:solidFill>
                  <a:srgbClr val="FF0000"/>
                </a:solidFill>
              </a:rPr>
              <a:t>Q: Which of these fungal pathogens</a:t>
            </a:r>
          </a:p>
          <a:p>
            <a:pPr algn="ctr"/>
            <a:r>
              <a:rPr lang="en-GB" sz="2800" dirty="0" smtClean="0">
                <a:solidFill>
                  <a:srgbClr val="FF0000"/>
                </a:solidFill>
              </a:rPr>
              <a:t> is NOT a yeast?</a:t>
            </a:r>
          </a:p>
          <a:p>
            <a:endParaRPr lang="en-GB" sz="4400" dirty="0" smtClean="0">
              <a:solidFill>
                <a:srgbClr val="FF0000"/>
              </a:solidFill>
            </a:endParaRPr>
          </a:p>
          <a:p>
            <a:pPr marL="2336800" indent="-1074738">
              <a:buAutoNum type="alphaLcParenR"/>
            </a:pPr>
            <a:r>
              <a:rPr lang="en-GB" sz="4400" i="1" dirty="0" err="1" smtClean="0">
                <a:solidFill>
                  <a:srgbClr val="0070C0"/>
                </a:solidFill>
              </a:rPr>
              <a:t>Aspergillus</a:t>
            </a:r>
            <a:r>
              <a:rPr lang="en-GB" sz="4400" i="1" dirty="0" smtClean="0">
                <a:solidFill>
                  <a:srgbClr val="0070C0"/>
                </a:solidFill>
              </a:rPr>
              <a:t> </a:t>
            </a:r>
            <a:r>
              <a:rPr lang="en-GB" sz="4400" i="1" dirty="0" err="1" smtClean="0">
                <a:solidFill>
                  <a:srgbClr val="0070C0"/>
                </a:solidFill>
              </a:rPr>
              <a:t>fumigatus</a:t>
            </a:r>
            <a:endParaRPr lang="en-GB" sz="4400" i="1" dirty="0" smtClean="0">
              <a:solidFill>
                <a:srgbClr val="0070C0"/>
              </a:solidFill>
            </a:endParaRPr>
          </a:p>
          <a:p>
            <a:pPr marL="2336800" indent="-1074738">
              <a:buFontTx/>
              <a:buAutoNum type="alphaLcParenR"/>
            </a:pPr>
            <a:r>
              <a:rPr lang="en-GB" sz="4400" i="1" dirty="0" smtClean="0">
                <a:solidFill>
                  <a:srgbClr val="0070C0"/>
                </a:solidFill>
              </a:rPr>
              <a:t>Candida </a:t>
            </a:r>
            <a:r>
              <a:rPr lang="en-GB" sz="4400" i="1" dirty="0" err="1" smtClean="0">
                <a:solidFill>
                  <a:srgbClr val="0070C0"/>
                </a:solidFill>
              </a:rPr>
              <a:t>albicans</a:t>
            </a:r>
            <a:endParaRPr lang="en-GB" sz="4400" i="1" dirty="0" smtClean="0">
              <a:solidFill>
                <a:srgbClr val="0070C0"/>
              </a:solidFill>
            </a:endParaRPr>
          </a:p>
          <a:p>
            <a:pPr marL="2336800" indent="-1074738">
              <a:buFontTx/>
              <a:buAutoNum type="alphaLcParenR"/>
            </a:pPr>
            <a:r>
              <a:rPr lang="en-GB" sz="4400" i="1" dirty="0" smtClean="0">
                <a:solidFill>
                  <a:srgbClr val="0070C0"/>
                </a:solidFill>
              </a:rPr>
              <a:t>Cryptococcus </a:t>
            </a:r>
            <a:r>
              <a:rPr lang="en-GB" sz="4400" i="1" dirty="0" err="1" smtClean="0">
                <a:solidFill>
                  <a:srgbClr val="0070C0"/>
                </a:solidFill>
              </a:rPr>
              <a:t>neoformans</a:t>
            </a:r>
            <a:endParaRPr lang="en-GB" sz="4400" i="1" dirty="0" smtClean="0">
              <a:solidFill>
                <a:srgbClr val="0070C0"/>
              </a:solidFill>
            </a:endParaRPr>
          </a:p>
          <a:p>
            <a:pPr marL="2336800" indent="-1074738"/>
            <a:endParaRPr lang="en-GB" sz="4400" dirty="0" smtClean="0">
              <a:solidFill>
                <a:srgbClr val="0070C0"/>
              </a:solidFill>
            </a:endParaRPr>
          </a:p>
          <a:p>
            <a:pPr algn="ctr"/>
            <a:endParaRPr lang="en-GB" sz="2400" dirty="0" smtClean="0"/>
          </a:p>
          <a:p>
            <a:pPr algn="ctr"/>
            <a:endParaRPr lang="en-GB" sz="3200" dirty="0" smtClean="0"/>
          </a:p>
          <a:p>
            <a:pPr algn="ctr"/>
            <a:endParaRPr lang="en-GB"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1"/>
          <p:cNvSpPr txBox="1">
            <a:spLocks noChangeArrowheads="1"/>
          </p:cNvSpPr>
          <p:nvPr/>
        </p:nvSpPr>
        <p:spPr bwMode="auto">
          <a:xfrm>
            <a:off x="500063" y="428625"/>
            <a:ext cx="8175625" cy="6093976"/>
          </a:xfrm>
          <a:prstGeom prst="rect">
            <a:avLst/>
          </a:prstGeom>
          <a:noFill/>
          <a:ln w="9525">
            <a:noFill/>
            <a:miter lim="800000"/>
            <a:headEnd/>
            <a:tailEnd/>
          </a:ln>
        </p:spPr>
        <p:txBody>
          <a:bodyPr>
            <a:spAutoFit/>
          </a:bodyPr>
          <a:lstStyle/>
          <a:p>
            <a:pPr algn="just"/>
            <a:r>
              <a:rPr lang="en-GB" sz="3600" b="1" dirty="0">
                <a:latin typeface="Calibri" pitchFamily="34" charset="0"/>
              </a:rPr>
              <a:t>Routes of infection [1]</a:t>
            </a:r>
          </a:p>
          <a:p>
            <a:pPr algn="just"/>
            <a:endParaRPr lang="en-GB" sz="3600" b="1" dirty="0">
              <a:latin typeface="Calibri" pitchFamily="34" charset="0"/>
            </a:endParaRPr>
          </a:p>
          <a:p>
            <a:pPr algn="just"/>
            <a:r>
              <a:rPr lang="en-GB" sz="2400" dirty="0">
                <a:latin typeface="Calibri" pitchFamily="34" charset="0"/>
              </a:rPr>
              <a:t>Fungi infect humans via several different routes including: </a:t>
            </a:r>
          </a:p>
          <a:p>
            <a:pPr algn="just"/>
            <a:endParaRPr lang="en-GB" dirty="0">
              <a:latin typeface="Calibri" pitchFamily="34" charset="0"/>
            </a:endParaRPr>
          </a:p>
          <a:p>
            <a:pPr algn="just"/>
            <a:r>
              <a:rPr lang="en-GB" sz="2400" b="1" dirty="0">
                <a:latin typeface="Calibri" pitchFamily="34" charset="0"/>
              </a:rPr>
              <a:t>Attachment and invasion of damaged skin/epithelia</a:t>
            </a:r>
          </a:p>
          <a:p>
            <a:pPr algn="just"/>
            <a:r>
              <a:rPr lang="en-GB" dirty="0">
                <a:solidFill>
                  <a:srgbClr val="969696"/>
                </a:solidFill>
                <a:latin typeface="Calibri" pitchFamily="34" charset="0"/>
              </a:rPr>
              <a:t>[facilitated by human-human/animal contact] e.g. Candida infections</a:t>
            </a:r>
          </a:p>
          <a:p>
            <a:pPr algn="just"/>
            <a:endParaRPr lang="en-GB" dirty="0">
              <a:solidFill>
                <a:srgbClr val="969696"/>
              </a:solidFill>
              <a:latin typeface="Calibri" pitchFamily="34" charset="0"/>
            </a:endParaRPr>
          </a:p>
          <a:p>
            <a:pPr algn="just"/>
            <a:r>
              <a:rPr lang="en-GB" sz="2400" b="1" dirty="0">
                <a:latin typeface="Calibri" pitchFamily="34" charset="0"/>
              </a:rPr>
              <a:t>Inhalation and deposition in the respiratory tract </a:t>
            </a:r>
          </a:p>
          <a:p>
            <a:pPr algn="just"/>
            <a:r>
              <a:rPr lang="en-GB" dirty="0">
                <a:solidFill>
                  <a:srgbClr val="969696"/>
                </a:solidFill>
                <a:latin typeface="Calibri" pitchFamily="34" charset="0"/>
              </a:rPr>
              <a:t>e.g. Cryptococcus infections, </a:t>
            </a:r>
            <a:r>
              <a:rPr lang="en-GB" dirty="0" err="1">
                <a:solidFill>
                  <a:srgbClr val="969696"/>
                </a:solidFill>
                <a:latin typeface="Calibri" pitchFamily="34" charset="0"/>
              </a:rPr>
              <a:t>Aspergillus</a:t>
            </a:r>
            <a:r>
              <a:rPr lang="en-GB" dirty="0">
                <a:solidFill>
                  <a:srgbClr val="969696"/>
                </a:solidFill>
                <a:latin typeface="Calibri" pitchFamily="34" charset="0"/>
              </a:rPr>
              <a:t> infections</a:t>
            </a:r>
          </a:p>
          <a:p>
            <a:pPr algn="just"/>
            <a:endParaRPr lang="en-GB" dirty="0">
              <a:solidFill>
                <a:srgbClr val="969696"/>
              </a:solidFill>
              <a:latin typeface="Calibri" pitchFamily="34" charset="0"/>
            </a:endParaRPr>
          </a:p>
          <a:p>
            <a:pPr algn="just"/>
            <a:r>
              <a:rPr lang="en-GB" sz="2400" b="1" dirty="0">
                <a:latin typeface="Calibri" pitchFamily="34" charset="0"/>
              </a:rPr>
              <a:t>Direct inoculation into deep tissues</a:t>
            </a:r>
          </a:p>
          <a:p>
            <a:pPr algn="just"/>
            <a:r>
              <a:rPr lang="en-GB" dirty="0">
                <a:solidFill>
                  <a:srgbClr val="969696"/>
                </a:solidFill>
                <a:latin typeface="Calibri" pitchFamily="34" charset="0"/>
              </a:rPr>
              <a:t>[often during surgery/intubation/catheterisation] </a:t>
            </a:r>
          </a:p>
          <a:p>
            <a:pPr algn="just"/>
            <a:r>
              <a:rPr lang="en-GB" dirty="0">
                <a:solidFill>
                  <a:srgbClr val="969696"/>
                </a:solidFill>
                <a:latin typeface="Calibri" pitchFamily="34" charset="0"/>
              </a:rPr>
              <a:t>e.g. Candida infections, </a:t>
            </a:r>
            <a:r>
              <a:rPr lang="en-GB" dirty="0" err="1">
                <a:solidFill>
                  <a:srgbClr val="969696"/>
                </a:solidFill>
                <a:latin typeface="Calibri" pitchFamily="34" charset="0"/>
              </a:rPr>
              <a:t>Aspergillus</a:t>
            </a:r>
            <a:r>
              <a:rPr lang="en-GB" dirty="0">
                <a:solidFill>
                  <a:srgbClr val="969696"/>
                </a:solidFill>
                <a:latin typeface="Calibri" pitchFamily="34" charset="0"/>
              </a:rPr>
              <a:t> infection.</a:t>
            </a:r>
          </a:p>
          <a:p>
            <a:pPr algn="just"/>
            <a:endParaRPr lang="en-GB" dirty="0">
              <a:solidFill>
                <a:srgbClr val="969696"/>
              </a:solidFill>
              <a:latin typeface="Calibri" pitchFamily="34" charset="0"/>
            </a:endParaRPr>
          </a:p>
          <a:p>
            <a:pPr algn="just"/>
            <a:r>
              <a:rPr lang="en-GB" sz="2000" b="1" dirty="0">
                <a:latin typeface="Calibri" pitchFamily="34" charset="0"/>
              </a:rPr>
              <a:t>Disease manifestation depends upon the route of infection </a:t>
            </a:r>
            <a:r>
              <a:rPr lang="en-GB" sz="2000" b="1" dirty="0" smtClean="0">
                <a:latin typeface="Calibri" pitchFamily="34" charset="0"/>
              </a:rPr>
              <a:t>which also dictates the </a:t>
            </a:r>
            <a:r>
              <a:rPr lang="en-GB" sz="2000" b="1" i="1" dirty="0" smtClean="0">
                <a:latin typeface="Calibri" pitchFamily="34" charset="0"/>
              </a:rPr>
              <a:t>nature</a:t>
            </a:r>
            <a:r>
              <a:rPr lang="en-GB" sz="2000" b="1" dirty="0" smtClean="0">
                <a:latin typeface="Calibri" pitchFamily="34" charset="0"/>
              </a:rPr>
              <a:t> </a:t>
            </a:r>
            <a:r>
              <a:rPr lang="en-GB" sz="2000" b="1" dirty="0">
                <a:latin typeface="Calibri" pitchFamily="34" charset="0"/>
              </a:rPr>
              <a:t>of the </a:t>
            </a:r>
            <a:r>
              <a:rPr lang="en-GB" sz="2000" b="1" dirty="0" smtClean="0">
                <a:latin typeface="Calibri" pitchFamily="34" charset="0"/>
              </a:rPr>
              <a:t> initial host pathogen encounter. </a:t>
            </a:r>
            <a:endParaRPr lang="en-GB" sz="2000" b="1" dirty="0">
              <a:latin typeface="Calibri" pitchFamily="34" charset="0"/>
            </a:endParaRPr>
          </a:p>
          <a:p>
            <a:pPr algn="just"/>
            <a:endParaRPr lang="en-GB" sz="2000" b="1" dirty="0">
              <a:latin typeface="Calibri" pitchFamily="34" charset="0"/>
            </a:endParaRPr>
          </a:p>
          <a:p>
            <a:pPr algn="just"/>
            <a:endParaRPr lang="en-GB" b="1" dirty="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3" cstate="print"/>
          <a:srcRect/>
          <a:stretch>
            <a:fillRect/>
          </a:stretch>
        </p:blipFill>
        <p:spPr bwMode="auto">
          <a:xfrm>
            <a:off x="5003800" y="404813"/>
            <a:ext cx="3225800" cy="3768725"/>
          </a:xfrm>
          <a:prstGeom prst="rect">
            <a:avLst/>
          </a:prstGeom>
          <a:noFill/>
          <a:ln w="9525">
            <a:noFill/>
            <a:miter lim="800000"/>
            <a:headEnd/>
            <a:tailEnd/>
          </a:ln>
        </p:spPr>
      </p:pic>
      <p:sp>
        <p:nvSpPr>
          <p:cNvPr id="29698" name="Rectangle 4"/>
          <p:cNvSpPr>
            <a:spLocks noChangeArrowheads="1"/>
          </p:cNvSpPr>
          <p:nvPr/>
        </p:nvSpPr>
        <p:spPr bwMode="auto">
          <a:xfrm>
            <a:off x="130175" y="0"/>
            <a:ext cx="4424363" cy="641350"/>
          </a:xfrm>
          <a:prstGeom prst="rect">
            <a:avLst/>
          </a:prstGeom>
          <a:noFill/>
          <a:ln w="9525">
            <a:noFill/>
            <a:miter lim="800000"/>
            <a:headEnd/>
            <a:tailEnd/>
          </a:ln>
        </p:spPr>
        <p:txBody>
          <a:bodyPr wrap="none">
            <a:spAutoFit/>
          </a:bodyPr>
          <a:lstStyle/>
          <a:p>
            <a:r>
              <a:rPr lang="en-GB" sz="3600" b="1">
                <a:latin typeface="Calibri" pitchFamily="34" charset="0"/>
              </a:rPr>
              <a:t>Routes of infection [2]</a:t>
            </a:r>
          </a:p>
        </p:txBody>
      </p:sp>
      <p:sp>
        <p:nvSpPr>
          <p:cNvPr id="29699" name="TextBox 5"/>
          <p:cNvSpPr txBox="1">
            <a:spLocks noChangeArrowheads="1"/>
          </p:cNvSpPr>
          <p:nvPr/>
        </p:nvSpPr>
        <p:spPr bwMode="auto">
          <a:xfrm>
            <a:off x="250825" y="692150"/>
            <a:ext cx="4625690" cy="6186309"/>
          </a:xfrm>
          <a:prstGeom prst="rect">
            <a:avLst/>
          </a:prstGeom>
          <a:noFill/>
          <a:ln w="9525">
            <a:noFill/>
            <a:miter lim="800000"/>
            <a:headEnd/>
            <a:tailEnd/>
          </a:ln>
        </p:spPr>
        <p:txBody>
          <a:bodyPr wrap="none">
            <a:spAutoFit/>
          </a:bodyPr>
          <a:lstStyle/>
          <a:p>
            <a:r>
              <a:rPr lang="en-GB" u="sng" dirty="0">
                <a:latin typeface="Calibri" pitchFamily="34" charset="0"/>
              </a:rPr>
              <a:t>Candida species</a:t>
            </a:r>
            <a:r>
              <a:rPr lang="en-GB" dirty="0">
                <a:latin typeface="Calibri" pitchFamily="34" charset="0"/>
              </a:rPr>
              <a:t> : </a:t>
            </a:r>
          </a:p>
          <a:p>
            <a:r>
              <a:rPr lang="en-GB" dirty="0">
                <a:latin typeface="Calibri" pitchFamily="34" charset="0"/>
              </a:rPr>
              <a:t>Opportunistic </a:t>
            </a:r>
            <a:r>
              <a:rPr lang="en-GB" dirty="0" err="1">
                <a:latin typeface="Calibri" pitchFamily="34" charset="0"/>
              </a:rPr>
              <a:t>commensals</a:t>
            </a:r>
            <a:r>
              <a:rPr lang="en-GB" dirty="0">
                <a:latin typeface="Calibri" pitchFamily="34" charset="0"/>
              </a:rPr>
              <a:t> of the gut, oral and</a:t>
            </a:r>
          </a:p>
          <a:p>
            <a:r>
              <a:rPr lang="en-GB" dirty="0">
                <a:latin typeface="Calibri" pitchFamily="34" charset="0"/>
              </a:rPr>
              <a:t>genitourinary tracts</a:t>
            </a:r>
          </a:p>
          <a:p>
            <a:endParaRPr lang="en-GB" dirty="0">
              <a:latin typeface="Calibri" pitchFamily="34" charset="0"/>
            </a:endParaRPr>
          </a:p>
          <a:p>
            <a:r>
              <a:rPr lang="en-GB" u="sng" dirty="0">
                <a:latin typeface="Calibri" pitchFamily="34" charset="0"/>
              </a:rPr>
              <a:t>Risk factors for infection: </a:t>
            </a:r>
          </a:p>
          <a:p>
            <a:r>
              <a:rPr lang="en-GB" dirty="0">
                <a:latin typeface="Calibri" pitchFamily="34" charset="0"/>
              </a:rPr>
              <a:t>Chemotherapy</a:t>
            </a:r>
          </a:p>
          <a:p>
            <a:r>
              <a:rPr lang="en-GB" dirty="0">
                <a:latin typeface="Calibri" pitchFamily="34" charset="0"/>
              </a:rPr>
              <a:t>Surgery</a:t>
            </a:r>
          </a:p>
          <a:p>
            <a:r>
              <a:rPr lang="en-GB" dirty="0">
                <a:latin typeface="Calibri" pitchFamily="34" charset="0"/>
              </a:rPr>
              <a:t>Catheterisation</a:t>
            </a:r>
          </a:p>
          <a:p>
            <a:r>
              <a:rPr lang="en-GB" dirty="0">
                <a:latin typeface="Calibri" pitchFamily="34" charset="0"/>
              </a:rPr>
              <a:t>AIDS</a:t>
            </a:r>
          </a:p>
          <a:p>
            <a:endParaRPr lang="en-GB" dirty="0">
              <a:latin typeface="Calibri" pitchFamily="34" charset="0"/>
            </a:endParaRPr>
          </a:p>
          <a:p>
            <a:r>
              <a:rPr lang="en-GB" dirty="0">
                <a:latin typeface="Calibri" pitchFamily="34" charset="0"/>
              </a:rPr>
              <a:t>Disseminated </a:t>
            </a:r>
            <a:r>
              <a:rPr lang="en-GB" dirty="0" err="1">
                <a:latin typeface="Calibri" pitchFamily="34" charset="0"/>
              </a:rPr>
              <a:t>canididiasis</a:t>
            </a:r>
            <a:r>
              <a:rPr lang="en-GB" dirty="0">
                <a:latin typeface="Calibri" pitchFamily="34" charset="0"/>
              </a:rPr>
              <a:t> often originates at a</a:t>
            </a:r>
          </a:p>
          <a:p>
            <a:r>
              <a:rPr lang="en-GB" dirty="0">
                <a:latin typeface="Calibri" pitchFamily="34" charset="0"/>
              </a:rPr>
              <a:t>gastrointestinal site by entering the vasculature</a:t>
            </a:r>
          </a:p>
          <a:p>
            <a:r>
              <a:rPr lang="en-GB" dirty="0">
                <a:latin typeface="Calibri" pitchFamily="34" charset="0"/>
              </a:rPr>
              <a:t>via epithelial </a:t>
            </a:r>
            <a:r>
              <a:rPr lang="en-GB" dirty="0" err="1">
                <a:latin typeface="Calibri" pitchFamily="34" charset="0"/>
              </a:rPr>
              <a:t>microvilli</a:t>
            </a:r>
            <a:r>
              <a:rPr lang="en-GB" dirty="0">
                <a:latin typeface="Calibri" pitchFamily="34" charset="0"/>
              </a:rPr>
              <a:t>.</a:t>
            </a:r>
          </a:p>
          <a:p>
            <a:endParaRPr lang="en-GB" dirty="0">
              <a:latin typeface="Calibri" pitchFamily="34" charset="0"/>
            </a:endParaRPr>
          </a:p>
          <a:p>
            <a:r>
              <a:rPr lang="en-GB" u="sng" dirty="0">
                <a:latin typeface="Calibri" pitchFamily="34" charset="0"/>
              </a:rPr>
              <a:t>Mucosal </a:t>
            </a:r>
            <a:r>
              <a:rPr lang="en-GB" u="sng" dirty="0" smtClean="0">
                <a:latin typeface="Calibri" pitchFamily="34" charset="0"/>
              </a:rPr>
              <a:t>disease at oral </a:t>
            </a:r>
          </a:p>
          <a:p>
            <a:r>
              <a:rPr lang="en-GB" u="sng" dirty="0" smtClean="0">
                <a:latin typeface="Calibri" pitchFamily="34" charset="0"/>
              </a:rPr>
              <a:t>and/or vaginal epithelia</a:t>
            </a:r>
          </a:p>
          <a:p>
            <a:r>
              <a:rPr lang="en-GB" u="sng" dirty="0" smtClean="0">
                <a:latin typeface="Calibri" pitchFamily="34" charset="0"/>
              </a:rPr>
              <a:t> (CD4 T cell deficiency) </a:t>
            </a:r>
          </a:p>
          <a:p>
            <a:endParaRPr lang="en-GB" u="sng" dirty="0" smtClean="0">
              <a:latin typeface="Calibri" pitchFamily="34" charset="0"/>
            </a:endParaRPr>
          </a:p>
          <a:p>
            <a:r>
              <a:rPr lang="en-GB" u="sng" dirty="0" smtClean="0">
                <a:latin typeface="Calibri" pitchFamily="34" charset="0"/>
              </a:rPr>
              <a:t>Often follows </a:t>
            </a:r>
            <a:r>
              <a:rPr lang="en-GB" u="sng" dirty="0">
                <a:latin typeface="Calibri" pitchFamily="34" charset="0"/>
              </a:rPr>
              <a:t>changes in </a:t>
            </a:r>
          </a:p>
          <a:p>
            <a:r>
              <a:rPr lang="en-GB" u="sng" dirty="0">
                <a:latin typeface="Calibri" pitchFamily="34" charset="0"/>
              </a:rPr>
              <a:t>resident </a:t>
            </a:r>
            <a:r>
              <a:rPr lang="en-GB" u="sng" dirty="0" err="1" smtClean="0">
                <a:latin typeface="Calibri" pitchFamily="34" charset="0"/>
              </a:rPr>
              <a:t>microflora</a:t>
            </a:r>
            <a:endParaRPr lang="en-GB" u="sng" dirty="0">
              <a:latin typeface="Calibri" pitchFamily="34" charset="0"/>
            </a:endParaRPr>
          </a:p>
          <a:p>
            <a:endParaRPr lang="en-GB" u="sng" dirty="0">
              <a:latin typeface="Calibri" pitchFamily="34" charset="0"/>
            </a:endParaRPr>
          </a:p>
          <a:p>
            <a:endParaRPr lang="en-GB" dirty="0">
              <a:latin typeface="Calibri" pitchFamily="34" charset="0"/>
            </a:endParaRPr>
          </a:p>
        </p:txBody>
      </p:sp>
      <p:sp>
        <p:nvSpPr>
          <p:cNvPr id="29700" name="Text Box 4">
            <a:hlinkClick r:id="rId4"/>
          </p:cNvPr>
          <p:cNvSpPr txBox="1">
            <a:spLocks noChangeArrowheads="1"/>
          </p:cNvSpPr>
          <p:nvPr/>
        </p:nvSpPr>
        <p:spPr bwMode="auto">
          <a:xfrm>
            <a:off x="250825" y="6453188"/>
            <a:ext cx="7848600" cy="182562"/>
          </a:xfrm>
          <a:prstGeom prst="rect">
            <a:avLst/>
          </a:prstGeom>
          <a:noFill/>
          <a:ln w="9525">
            <a:noFill/>
            <a:miter lim="800000"/>
            <a:headEnd/>
            <a:tailEnd/>
          </a:ln>
        </p:spPr>
        <p:txBody>
          <a:bodyPr lIns="0" tIns="0" rIns="0" bIns="0">
            <a:spAutoFit/>
          </a:bodyPr>
          <a:lstStyle/>
          <a:p>
            <a:pPr defTabSz="828675">
              <a:tabLst>
                <a:tab pos="657225" algn="l"/>
                <a:tab pos="1312863" algn="l"/>
                <a:tab pos="1970088" algn="l"/>
                <a:tab pos="2627313" algn="l"/>
                <a:tab pos="3282950" algn="l"/>
                <a:tab pos="3940175" algn="l"/>
                <a:tab pos="4595813" algn="l"/>
                <a:tab pos="5253038" algn="l"/>
                <a:tab pos="5910263" algn="l"/>
              </a:tabLst>
            </a:pPr>
            <a:r>
              <a:rPr lang="en-GB" sz="1200">
                <a:latin typeface="Calibri" pitchFamily="34" charset="0"/>
              </a:rPr>
              <a:t>Chauhan </a:t>
            </a:r>
            <a:r>
              <a:rPr lang="en-GB" sz="1200" i="1">
                <a:latin typeface="Calibri" pitchFamily="34" charset="0"/>
              </a:rPr>
              <a:t>et al.</a:t>
            </a:r>
            <a:r>
              <a:rPr lang="en-GB" sz="1200">
                <a:latin typeface="Calibri" pitchFamily="34" charset="0"/>
              </a:rPr>
              <a:t> </a:t>
            </a:r>
            <a:r>
              <a:rPr lang="en-GB" sz="1200" i="1">
                <a:latin typeface="Calibri" pitchFamily="34" charset="0"/>
              </a:rPr>
              <a:t>Nature Reviews Microbiology</a:t>
            </a:r>
            <a:r>
              <a:rPr lang="en-GB" sz="1200">
                <a:latin typeface="Calibri" pitchFamily="34" charset="0"/>
              </a:rPr>
              <a:t> </a:t>
            </a:r>
            <a:r>
              <a:rPr lang="en-GB" sz="1200" b="1">
                <a:latin typeface="Calibri" pitchFamily="34" charset="0"/>
              </a:rPr>
              <a:t>4</a:t>
            </a:r>
            <a:r>
              <a:rPr lang="en-GB" sz="1200">
                <a:latin typeface="Calibri" pitchFamily="34" charset="0"/>
              </a:rPr>
              <a:t>, 435–444 (June 2006) | doi:10.1038/nrmicro1426</a:t>
            </a:r>
          </a:p>
        </p:txBody>
      </p:sp>
      <p:pic>
        <p:nvPicPr>
          <p:cNvPr id="29701" name="Picture 38" descr="NRMicro-logo-poster-L"/>
          <p:cNvPicPr>
            <a:picLocks noChangeAspect="1" noChangeArrowheads="1"/>
          </p:cNvPicPr>
          <p:nvPr/>
        </p:nvPicPr>
        <p:blipFill>
          <a:blip r:embed="rId5" cstate="print"/>
          <a:srcRect/>
          <a:stretch>
            <a:fillRect/>
          </a:stretch>
        </p:blipFill>
        <p:spPr bwMode="auto">
          <a:xfrm>
            <a:off x="7019925" y="6308725"/>
            <a:ext cx="1905000" cy="361950"/>
          </a:xfrm>
          <a:prstGeom prst="rect">
            <a:avLst/>
          </a:prstGeom>
          <a:noFill/>
          <a:ln w="9525">
            <a:noFill/>
            <a:miter lim="800000"/>
            <a:headEnd/>
            <a:tailEnd/>
          </a:ln>
        </p:spPr>
      </p:pic>
      <p:pic>
        <p:nvPicPr>
          <p:cNvPr id="29702" name="Picture 9" descr="Candida_albicans_02"/>
          <p:cNvPicPr>
            <a:picLocks noChangeAspect="1" noChangeArrowheads="1"/>
          </p:cNvPicPr>
          <p:nvPr/>
        </p:nvPicPr>
        <p:blipFill>
          <a:blip r:embed="rId6" cstate="print">
            <a:lum bright="12000"/>
          </a:blip>
          <a:srcRect/>
          <a:stretch>
            <a:fillRect/>
          </a:stretch>
        </p:blipFill>
        <p:spPr bwMode="auto">
          <a:xfrm>
            <a:off x="2916238" y="4581525"/>
            <a:ext cx="1846262" cy="1511300"/>
          </a:xfrm>
          <a:prstGeom prst="rect">
            <a:avLst/>
          </a:prstGeom>
          <a:noFill/>
          <a:ln w="9525">
            <a:noFill/>
            <a:miter lim="800000"/>
            <a:headEnd/>
            <a:tailEnd/>
          </a:ln>
        </p:spPr>
      </p:pic>
      <p:sp>
        <p:nvSpPr>
          <p:cNvPr id="29703" name="Rectangle 18"/>
          <p:cNvSpPr>
            <a:spLocks noChangeArrowheads="1"/>
          </p:cNvSpPr>
          <p:nvPr/>
        </p:nvSpPr>
        <p:spPr bwMode="auto">
          <a:xfrm>
            <a:off x="2555875" y="7245350"/>
            <a:ext cx="914400" cy="914400"/>
          </a:xfrm>
          <a:prstGeom prst="rect">
            <a:avLst/>
          </a:prstGeom>
          <a:solidFill>
            <a:schemeClr val="accent1"/>
          </a:solidFill>
          <a:ln w="9525">
            <a:solidFill>
              <a:schemeClr val="tx1"/>
            </a:solidFill>
            <a:miter lim="800000"/>
            <a:headEnd/>
            <a:tailEnd/>
          </a:ln>
        </p:spPr>
        <p:txBody>
          <a:bodyPr wrap="none" anchor="ctr"/>
          <a:lstStyle/>
          <a:p>
            <a:endParaRPr lang="en-GB"/>
          </a:p>
        </p:txBody>
      </p:sp>
      <p:sp>
        <p:nvSpPr>
          <p:cNvPr id="29704" name="Oval 26"/>
          <p:cNvSpPr>
            <a:spLocks noChangeArrowheads="1"/>
          </p:cNvSpPr>
          <p:nvPr/>
        </p:nvSpPr>
        <p:spPr bwMode="auto">
          <a:xfrm>
            <a:off x="4859338" y="4005263"/>
            <a:ext cx="360362" cy="287337"/>
          </a:xfrm>
          <a:prstGeom prst="ellipse">
            <a:avLst/>
          </a:prstGeom>
          <a:solidFill>
            <a:schemeClr val="bg1"/>
          </a:solidFill>
          <a:ln w="9525">
            <a:noFill/>
            <a:round/>
            <a:headEnd/>
            <a:tailEnd/>
          </a:ln>
        </p:spPr>
        <p:txBody>
          <a:bodyPr wrap="none" anchor="ctr"/>
          <a:lstStyle/>
          <a:p>
            <a:endParaRPr lang="en-GB"/>
          </a:p>
        </p:txBody>
      </p:sp>
      <p:pic>
        <p:nvPicPr>
          <p:cNvPr id="29705" name="Picture 6" descr="candi3"/>
          <p:cNvPicPr>
            <a:picLocks noChangeAspect="1" noChangeArrowheads="1"/>
          </p:cNvPicPr>
          <p:nvPr/>
        </p:nvPicPr>
        <p:blipFill>
          <a:blip r:embed="rId7" cstate="print"/>
          <a:srcRect/>
          <a:stretch>
            <a:fillRect/>
          </a:stretch>
        </p:blipFill>
        <p:spPr bwMode="auto">
          <a:xfrm>
            <a:off x="4932363" y="4581525"/>
            <a:ext cx="2108200" cy="1511300"/>
          </a:xfrm>
          <a:prstGeom prst="rect">
            <a:avLst/>
          </a:prstGeom>
          <a:noFill/>
          <a:ln w="9525">
            <a:noFill/>
            <a:miter lim="800000"/>
            <a:headEnd/>
            <a:tailEnd/>
          </a:ln>
        </p:spPr>
      </p:pic>
      <p:pic>
        <p:nvPicPr>
          <p:cNvPr id="29706" name="Picture 4"/>
          <p:cNvPicPr>
            <a:picLocks noChangeAspect="1" noChangeArrowheads="1"/>
          </p:cNvPicPr>
          <p:nvPr/>
        </p:nvPicPr>
        <p:blipFill>
          <a:blip r:embed="rId8" cstate="print"/>
          <a:srcRect/>
          <a:stretch>
            <a:fillRect/>
          </a:stretch>
        </p:blipFill>
        <p:spPr bwMode="auto">
          <a:xfrm>
            <a:off x="7164388" y="4191000"/>
            <a:ext cx="1268412" cy="190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ChangeArrowheads="1"/>
          </p:cNvSpPr>
          <p:nvPr/>
        </p:nvSpPr>
        <p:spPr bwMode="auto">
          <a:xfrm>
            <a:off x="214313" y="214313"/>
            <a:ext cx="4441825" cy="646112"/>
          </a:xfrm>
          <a:prstGeom prst="rect">
            <a:avLst/>
          </a:prstGeom>
          <a:noFill/>
          <a:ln w="9525">
            <a:noFill/>
            <a:miter lim="800000"/>
            <a:headEnd/>
            <a:tailEnd/>
          </a:ln>
        </p:spPr>
        <p:txBody>
          <a:bodyPr wrap="none">
            <a:spAutoFit/>
          </a:bodyPr>
          <a:lstStyle/>
          <a:p>
            <a:r>
              <a:rPr lang="en-GB" sz="3600" b="1">
                <a:latin typeface="Calibri" pitchFamily="34" charset="0"/>
              </a:rPr>
              <a:t>Routes of infection [3]</a:t>
            </a:r>
          </a:p>
        </p:txBody>
      </p:sp>
      <p:sp>
        <p:nvSpPr>
          <p:cNvPr id="31746" name="TextBox 5"/>
          <p:cNvSpPr txBox="1">
            <a:spLocks noChangeArrowheads="1"/>
          </p:cNvSpPr>
          <p:nvPr/>
        </p:nvSpPr>
        <p:spPr bwMode="auto">
          <a:xfrm>
            <a:off x="323850" y="981075"/>
            <a:ext cx="4429125" cy="3387725"/>
          </a:xfrm>
          <a:prstGeom prst="rect">
            <a:avLst/>
          </a:prstGeom>
          <a:noFill/>
          <a:ln w="9525">
            <a:noFill/>
            <a:miter lim="800000"/>
            <a:headEnd/>
            <a:tailEnd/>
          </a:ln>
        </p:spPr>
        <p:txBody>
          <a:bodyPr wrap="none">
            <a:spAutoFit/>
          </a:bodyPr>
          <a:lstStyle/>
          <a:p>
            <a:r>
              <a:rPr lang="en-GB" dirty="0" err="1">
                <a:latin typeface="Calibri" pitchFamily="34" charset="0"/>
              </a:rPr>
              <a:t>Aspergillus</a:t>
            </a:r>
            <a:r>
              <a:rPr lang="en-GB" dirty="0">
                <a:latin typeface="Calibri" pitchFamily="34" charset="0"/>
              </a:rPr>
              <a:t> species:</a:t>
            </a:r>
          </a:p>
          <a:p>
            <a:endParaRPr lang="en-GB" dirty="0">
              <a:latin typeface="Calibri" pitchFamily="34" charset="0"/>
            </a:endParaRPr>
          </a:p>
          <a:p>
            <a:r>
              <a:rPr lang="en-GB" dirty="0">
                <a:latin typeface="Calibri" pitchFamily="34" charset="0"/>
              </a:rPr>
              <a:t>Major components of the airborne </a:t>
            </a:r>
            <a:r>
              <a:rPr lang="en-GB" dirty="0" err="1">
                <a:latin typeface="Calibri" pitchFamily="34" charset="0"/>
              </a:rPr>
              <a:t>microflora</a:t>
            </a:r>
            <a:endParaRPr lang="en-GB" dirty="0">
              <a:latin typeface="Calibri" pitchFamily="34" charset="0"/>
            </a:endParaRPr>
          </a:p>
          <a:p>
            <a:endParaRPr lang="en-GB" dirty="0">
              <a:latin typeface="Calibri" pitchFamily="34" charset="0"/>
            </a:endParaRPr>
          </a:p>
          <a:p>
            <a:r>
              <a:rPr lang="en-GB" dirty="0" smtClean="0">
                <a:latin typeface="Calibri" pitchFamily="34" charset="0"/>
              </a:rPr>
              <a:t>Hundreds of spores </a:t>
            </a:r>
            <a:r>
              <a:rPr lang="en-GB" dirty="0">
                <a:latin typeface="Calibri" pitchFamily="34" charset="0"/>
              </a:rPr>
              <a:t>inhaled on a daily basis</a:t>
            </a:r>
          </a:p>
          <a:p>
            <a:endParaRPr lang="en-GB" dirty="0">
              <a:latin typeface="Calibri" pitchFamily="34" charset="0"/>
            </a:endParaRPr>
          </a:p>
          <a:p>
            <a:r>
              <a:rPr lang="en-GB" dirty="0" err="1">
                <a:latin typeface="Calibri" pitchFamily="34" charset="0"/>
              </a:rPr>
              <a:t>Ciliary</a:t>
            </a:r>
            <a:r>
              <a:rPr lang="en-GB" dirty="0">
                <a:latin typeface="Calibri" pitchFamily="34" charset="0"/>
              </a:rPr>
              <a:t> clearance and </a:t>
            </a:r>
            <a:r>
              <a:rPr lang="en-GB" u="sng" dirty="0">
                <a:latin typeface="Calibri" pitchFamily="34" charset="0"/>
              </a:rPr>
              <a:t>pulmonary </a:t>
            </a:r>
          </a:p>
          <a:p>
            <a:r>
              <a:rPr lang="en-GB" u="sng" dirty="0" err="1">
                <a:latin typeface="Calibri" pitchFamily="34" charset="0"/>
              </a:rPr>
              <a:t>polymorphonuclear</a:t>
            </a:r>
            <a:r>
              <a:rPr lang="en-GB" u="sng" dirty="0">
                <a:latin typeface="Calibri" pitchFamily="34" charset="0"/>
              </a:rPr>
              <a:t> leukocytes</a:t>
            </a:r>
            <a:r>
              <a:rPr lang="en-GB" dirty="0">
                <a:latin typeface="Calibri" pitchFamily="34" charset="0"/>
              </a:rPr>
              <a:t> protect </a:t>
            </a:r>
          </a:p>
          <a:p>
            <a:r>
              <a:rPr lang="en-GB" dirty="0">
                <a:latin typeface="Calibri" pitchFamily="34" charset="0"/>
              </a:rPr>
              <a:t>effectively</a:t>
            </a: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31747" name="Picture 38" descr="NRMicro-logo-poster-L"/>
          <p:cNvPicPr>
            <a:picLocks noChangeAspect="1" noChangeArrowheads="1"/>
          </p:cNvPicPr>
          <p:nvPr/>
        </p:nvPicPr>
        <p:blipFill>
          <a:blip r:embed="rId3" cstate="print"/>
          <a:srcRect/>
          <a:stretch>
            <a:fillRect/>
          </a:stretch>
        </p:blipFill>
        <p:spPr bwMode="auto">
          <a:xfrm>
            <a:off x="6705600" y="6172200"/>
            <a:ext cx="1905000" cy="361950"/>
          </a:xfrm>
          <a:prstGeom prst="rect">
            <a:avLst/>
          </a:prstGeom>
          <a:noFill/>
          <a:ln w="9525">
            <a:noFill/>
            <a:miter lim="800000"/>
            <a:headEnd/>
            <a:tailEnd/>
          </a:ln>
        </p:spPr>
      </p:pic>
      <p:sp>
        <p:nvSpPr>
          <p:cNvPr id="31748" name="Oval 7"/>
          <p:cNvSpPr>
            <a:spLocks noChangeArrowheads="1"/>
          </p:cNvSpPr>
          <p:nvPr/>
        </p:nvSpPr>
        <p:spPr bwMode="auto">
          <a:xfrm>
            <a:off x="4932363" y="476250"/>
            <a:ext cx="719137" cy="360363"/>
          </a:xfrm>
          <a:prstGeom prst="ellipse">
            <a:avLst/>
          </a:prstGeom>
          <a:solidFill>
            <a:schemeClr val="bg1"/>
          </a:solidFill>
          <a:ln w="9525">
            <a:noFill/>
            <a:round/>
            <a:headEnd/>
            <a:tailEnd/>
          </a:ln>
        </p:spPr>
        <p:txBody>
          <a:bodyPr wrap="none" anchor="ctr"/>
          <a:lstStyle/>
          <a:p>
            <a:endParaRPr lang="en-GB"/>
          </a:p>
        </p:txBody>
      </p:sp>
      <p:sp>
        <p:nvSpPr>
          <p:cNvPr id="31749" name="Text Box 4">
            <a:hlinkClick r:id="rId4"/>
          </p:cNvPr>
          <p:cNvSpPr txBox="1">
            <a:spLocks noChangeArrowheads="1"/>
          </p:cNvSpPr>
          <p:nvPr/>
        </p:nvSpPr>
        <p:spPr bwMode="auto">
          <a:xfrm>
            <a:off x="250825" y="6453188"/>
            <a:ext cx="7848600" cy="182562"/>
          </a:xfrm>
          <a:prstGeom prst="rect">
            <a:avLst/>
          </a:prstGeom>
          <a:noFill/>
          <a:ln w="9525">
            <a:noFill/>
            <a:miter lim="800000"/>
            <a:headEnd/>
            <a:tailEnd/>
          </a:ln>
        </p:spPr>
        <p:txBody>
          <a:bodyPr lIns="0" tIns="0" rIns="0" bIns="0">
            <a:spAutoFit/>
          </a:bodyPr>
          <a:lstStyle/>
          <a:p>
            <a:pPr defTabSz="828675">
              <a:tabLst>
                <a:tab pos="657225" algn="l"/>
                <a:tab pos="1312863" algn="l"/>
                <a:tab pos="1970088" algn="l"/>
                <a:tab pos="2627313" algn="l"/>
                <a:tab pos="3282950" algn="l"/>
                <a:tab pos="3940175" algn="l"/>
                <a:tab pos="4595813" algn="l"/>
                <a:tab pos="5253038" algn="l"/>
                <a:tab pos="5910263" algn="l"/>
              </a:tabLst>
            </a:pPr>
            <a:r>
              <a:rPr lang="en-GB" sz="1200">
                <a:latin typeface="Calibri" pitchFamily="34" charset="0"/>
              </a:rPr>
              <a:t>Chauhan </a:t>
            </a:r>
            <a:r>
              <a:rPr lang="en-GB" sz="1200" i="1">
                <a:latin typeface="Calibri" pitchFamily="34" charset="0"/>
              </a:rPr>
              <a:t>et al.</a:t>
            </a:r>
            <a:r>
              <a:rPr lang="en-GB" sz="1200">
                <a:latin typeface="Calibri" pitchFamily="34" charset="0"/>
              </a:rPr>
              <a:t> </a:t>
            </a:r>
            <a:r>
              <a:rPr lang="en-GB" sz="1200" i="1">
                <a:latin typeface="Calibri" pitchFamily="34" charset="0"/>
              </a:rPr>
              <a:t>Nature Reviews Microbiology</a:t>
            </a:r>
            <a:r>
              <a:rPr lang="en-GB" sz="1200">
                <a:latin typeface="Calibri" pitchFamily="34" charset="0"/>
              </a:rPr>
              <a:t> </a:t>
            </a:r>
            <a:r>
              <a:rPr lang="en-GB" sz="1200" b="1">
                <a:latin typeface="Calibri" pitchFamily="34" charset="0"/>
              </a:rPr>
              <a:t>4</a:t>
            </a:r>
            <a:r>
              <a:rPr lang="en-GB" sz="1200">
                <a:latin typeface="Calibri" pitchFamily="34" charset="0"/>
              </a:rPr>
              <a:t>, 435–444 (June 2006) | doi:10.1038/nrmicro1426</a:t>
            </a:r>
          </a:p>
        </p:txBody>
      </p:sp>
      <p:sp>
        <p:nvSpPr>
          <p:cNvPr id="31750" name="Rectangle 13"/>
          <p:cNvSpPr>
            <a:spLocks noChangeArrowheads="1"/>
          </p:cNvSpPr>
          <p:nvPr/>
        </p:nvSpPr>
        <p:spPr bwMode="auto">
          <a:xfrm>
            <a:off x="4572000" y="3789363"/>
            <a:ext cx="1655763" cy="1800225"/>
          </a:xfrm>
          <a:prstGeom prst="rect">
            <a:avLst/>
          </a:prstGeom>
          <a:solidFill>
            <a:schemeClr val="bg1"/>
          </a:solidFill>
          <a:ln w="9525">
            <a:noFill/>
            <a:miter lim="800000"/>
            <a:headEnd/>
            <a:tailEnd/>
          </a:ln>
        </p:spPr>
        <p:txBody>
          <a:bodyPr wrap="none" anchor="ctr"/>
          <a:lstStyle/>
          <a:p>
            <a:endParaRPr lang="en-GB"/>
          </a:p>
        </p:txBody>
      </p:sp>
      <p:grpSp>
        <p:nvGrpSpPr>
          <p:cNvPr id="31751" name="Group 10"/>
          <p:cNvGrpSpPr>
            <a:grpSpLocks/>
          </p:cNvGrpSpPr>
          <p:nvPr/>
        </p:nvGrpSpPr>
        <p:grpSpPr bwMode="auto">
          <a:xfrm>
            <a:off x="468313" y="3859213"/>
            <a:ext cx="4103687" cy="2233612"/>
            <a:chOff x="657" y="2014"/>
            <a:chExt cx="2681" cy="1570"/>
          </a:xfrm>
        </p:grpSpPr>
        <p:pic>
          <p:nvPicPr>
            <p:cNvPr id="31756" name="Picture 11" descr="IPA"/>
            <p:cNvPicPr>
              <a:picLocks noChangeAspect="1" noChangeArrowheads="1"/>
            </p:cNvPicPr>
            <p:nvPr/>
          </p:nvPicPr>
          <p:blipFill>
            <a:blip r:embed="rId5" cstate="print"/>
            <a:srcRect/>
            <a:stretch>
              <a:fillRect/>
            </a:stretch>
          </p:blipFill>
          <p:spPr bwMode="auto">
            <a:xfrm>
              <a:off x="657" y="2014"/>
              <a:ext cx="1382" cy="1567"/>
            </a:xfrm>
            <a:prstGeom prst="rect">
              <a:avLst/>
            </a:prstGeom>
            <a:noFill/>
            <a:ln w="9525">
              <a:noFill/>
              <a:miter lim="800000"/>
              <a:headEnd/>
              <a:tailEnd/>
            </a:ln>
          </p:spPr>
        </p:pic>
        <p:pic>
          <p:nvPicPr>
            <p:cNvPr id="31757" name="Picture 12" descr="_ptTMxray"/>
            <p:cNvPicPr>
              <a:picLocks noChangeAspect="1" noChangeArrowheads="1"/>
            </p:cNvPicPr>
            <p:nvPr/>
          </p:nvPicPr>
          <p:blipFill>
            <a:blip r:embed="rId6" cstate="print"/>
            <a:srcRect/>
            <a:stretch>
              <a:fillRect/>
            </a:stretch>
          </p:blipFill>
          <p:spPr bwMode="auto">
            <a:xfrm>
              <a:off x="2097" y="2027"/>
              <a:ext cx="1241" cy="1557"/>
            </a:xfrm>
            <a:prstGeom prst="rect">
              <a:avLst/>
            </a:prstGeom>
            <a:noFill/>
            <a:ln w="9525">
              <a:noFill/>
              <a:miter lim="800000"/>
              <a:headEnd/>
              <a:tailEnd/>
            </a:ln>
          </p:spPr>
        </p:pic>
      </p:grpSp>
      <p:pic>
        <p:nvPicPr>
          <p:cNvPr id="31752" name="Picture 2"/>
          <p:cNvPicPr>
            <a:picLocks noChangeAspect="1" noChangeArrowheads="1"/>
          </p:cNvPicPr>
          <p:nvPr/>
        </p:nvPicPr>
        <p:blipFill>
          <a:blip r:embed="rId7" cstate="print"/>
          <a:srcRect/>
          <a:stretch>
            <a:fillRect/>
          </a:stretch>
        </p:blipFill>
        <p:spPr bwMode="auto">
          <a:xfrm>
            <a:off x="5003800" y="2636838"/>
            <a:ext cx="3544888" cy="3171825"/>
          </a:xfrm>
          <a:prstGeom prst="rect">
            <a:avLst/>
          </a:prstGeom>
          <a:noFill/>
          <a:ln w="9525">
            <a:noFill/>
            <a:miter lim="800000"/>
            <a:headEnd/>
            <a:tailEnd/>
          </a:ln>
        </p:spPr>
      </p:pic>
      <p:sp>
        <p:nvSpPr>
          <p:cNvPr id="31753" name="Oval 14"/>
          <p:cNvSpPr>
            <a:spLocks noChangeArrowheads="1"/>
          </p:cNvSpPr>
          <p:nvPr/>
        </p:nvSpPr>
        <p:spPr bwMode="auto">
          <a:xfrm>
            <a:off x="4859338" y="2565400"/>
            <a:ext cx="504825" cy="358775"/>
          </a:xfrm>
          <a:prstGeom prst="ellipse">
            <a:avLst/>
          </a:prstGeom>
          <a:solidFill>
            <a:schemeClr val="bg1"/>
          </a:solidFill>
          <a:ln w="9525">
            <a:noFill/>
            <a:round/>
            <a:headEnd/>
            <a:tailEnd/>
          </a:ln>
        </p:spPr>
        <p:txBody>
          <a:bodyPr wrap="none" anchor="ctr"/>
          <a:lstStyle/>
          <a:p>
            <a:endParaRPr lang="en-GB"/>
          </a:p>
        </p:txBody>
      </p:sp>
      <p:pic>
        <p:nvPicPr>
          <p:cNvPr id="31754" name="Picture 16"/>
          <p:cNvPicPr>
            <a:picLocks noChangeAspect="1" noChangeArrowheads="1"/>
          </p:cNvPicPr>
          <p:nvPr/>
        </p:nvPicPr>
        <p:blipFill>
          <a:blip r:embed="rId8" cstate="print"/>
          <a:srcRect/>
          <a:stretch>
            <a:fillRect/>
          </a:stretch>
        </p:blipFill>
        <p:spPr bwMode="auto">
          <a:xfrm>
            <a:off x="4787900" y="692150"/>
            <a:ext cx="4067175" cy="1455738"/>
          </a:xfrm>
          <a:prstGeom prst="rect">
            <a:avLst/>
          </a:prstGeom>
          <a:noFill/>
          <a:ln w="9525">
            <a:noFill/>
            <a:miter lim="800000"/>
            <a:headEnd/>
            <a:tailEnd/>
          </a:ln>
        </p:spPr>
      </p:pic>
      <p:sp>
        <p:nvSpPr>
          <p:cNvPr id="31755" name="Oval 17"/>
          <p:cNvSpPr>
            <a:spLocks noChangeArrowheads="1"/>
          </p:cNvSpPr>
          <p:nvPr/>
        </p:nvSpPr>
        <p:spPr bwMode="auto">
          <a:xfrm>
            <a:off x="7235825" y="2565400"/>
            <a:ext cx="144463" cy="215900"/>
          </a:xfrm>
          <a:prstGeom prst="ellipse">
            <a:avLst/>
          </a:prstGeom>
          <a:solidFill>
            <a:schemeClr val="bg1"/>
          </a:solidFill>
          <a:ln w="9525">
            <a:noFill/>
            <a:round/>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ChangeArrowheads="1"/>
          </p:cNvSpPr>
          <p:nvPr/>
        </p:nvSpPr>
        <p:spPr bwMode="auto">
          <a:xfrm>
            <a:off x="130175" y="0"/>
            <a:ext cx="4424363" cy="641350"/>
          </a:xfrm>
          <a:prstGeom prst="rect">
            <a:avLst/>
          </a:prstGeom>
          <a:noFill/>
          <a:ln w="9525">
            <a:noFill/>
            <a:miter lim="800000"/>
            <a:headEnd/>
            <a:tailEnd/>
          </a:ln>
        </p:spPr>
        <p:txBody>
          <a:bodyPr wrap="none">
            <a:spAutoFit/>
          </a:bodyPr>
          <a:lstStyle/>
          <a:p>
            <a:r>
              <a:rPr lang="en-GB" sz="3600" b="1">
                <a:latin typeface="Calibri" pitchFamily="34" charset="0"/>
              </a:rPr>
              <a:t>Routes of infection [4]</a:t>
            </a:r>
          </a:p>
        </p:txBody>
      </p:sp>
      <p:pic>
        <p:nvPicPr>
          <p:cNvPr id="33794" name="Picture 5" descr="crpto infection cycle.jpg"/>
          <p:cNvPicPr>
            <a:picLocks noChangeAspect="1" noChangeArrowheads="1"/>
          </p:cNvPicPr>
          <p:nvPr/>
        </p:nvPicPr>
        <p:blipFill>
          <a:blip r:embed="rId3" cstate="print"/>
          <a:srcRect/>
          <a:stretch>
            <a:fillRect/>
          </a:stretch>
        </p:blipFill>
        <p:spPr bwMode="auto">
          <a:xfrm>
            <a:off x="323850" y="3500438"/>
            <a:ext cx="5400675" cy="2968625"/>
          </a:xfrm>
          <a:prstGeom prst="rect">
            <a:avLst/>
          </a:prstGeom>
          <a:noFill/>
          <a:ln w="9525">
            <a:noFill/>
            <a:miter lim="800000"/>
            <a:headEnd/>
            <a:tailEnd/>
          </a:ln>
        </p:spPr>
      </p:pic>
      <p:sp>
        <p:nvSpPr>
          <p:cNvPr id="33795" name="Text Box 5"/>
          <p:cNvSpPr txBox="1">
            <a:spLocks noChangeArrowheads="1"/>
          </p:cNvSpPr>
          <p:nvPr/>
        </p:nvSpPr>
        <p:spPr bwMode="auto">
          <a:xfrm>
            <a:off x="250825" y="628650"/>
            <a:ext cx="6772275" cy="2838450"/>
          </a:xfrm>
          <a:prstGeom prst="rect">
            <a:avLst/>
          </a:prstGeom>
          <a:noFill/>
          <a:ln w="9525">
            <a:noFill/>
            <a:miter lim="800000"/>
            <a:headEnd/>
            <a:tailEnd/>
          </a:ln>
        </p:spPr>
        <p:txBody>
          <a:bodyPr wrap="none">
            <a:spAutoFit/>
          </a:bodyPr>
          <a:lstStyle/>
          <a:p>
            <a:r>
              <a:rPr lang="en-GB" i="1" dirty="0" err="1">
                <a:latin typeface="Calibri" pitchFamily="34" charset="0"/>
              </a:rPr>
              <a:t>Crytpococcus</a:t>
            </a:r>
            <a:r>
              <a:rPr lang="en-GB" i="1" dirty="0">
                <a:latin typeface="Calibri" pitchFamily="34" charset="0"/>
              </a:rPr>
              <a:t> </a:t>
            </a:r>
            <a:r>
              <a:rPr lang="en-GB" dirty="0">
                <a:latin typeface="Calibri" pitchFamily="34" charset="0"/>
              </a:rPr>
              <a:t>species:</a:t>
            </a:r>
          </a:p>
          <a:p>
            <a:endParaRPr lang="en-GB" dirty="0">
              <a:latin typeface="Calibri" pitchFamily="34" charset="0"/>
            </a:endParaRPr>
          </a:p>
          <a:p>
            <a:r>
              <a:rPr lang="en-GB" dirty="0">
                <a:latin typeface="Calibri" pitchFamily="34" charset="0"/>
              </a:rPr>
              <a:t>Encapsulated yeasts</a:t>
            </a:r>
          </a:p>
          <a:p>
            <a:endParaRPr lang="en-GB" dirty="0">
              <a:latin typeface="Calibri" pitchFamily="34" charset="0"/>
            </a:endParaRPr>
          </a:p>
          <a:p>
            <a:r>
              <a:rPr lang="en-GB" dirty="0">
                <a:latin typeface="Calibri" pitchFamily="34" charset="0"/>
              </a:rPr>
              <a:t>Reservoirs exist in nature (commonly found in pigeon droppings)</a:t>
            </a:r>
            <a:endParaRPr lang="en-GB" i="1" dirty="0">
              <a:latin typeface="Calibri" pitchFamily="34" charset="0"/>
            </a:endParaRPr>
          </a:p>
          <a:p>
            <a:endParaRPr lang="en-GB" i="1" dirty="0">
              <a:latin typeface="Calibri" pitchFamily="34" charset="0"/>
            </a:endParaRPr>
          </a:p>
          <a:p>
            <a:r>
              <a:rPr lang="en-GB" dirty="0">
                <a:latin typeface="Calibri" pitchFamily="34" charset="0"/>
              </a:rPr>
              <a:t>Acquired via inhalation (evidence for early exposure)</a:t>
            </a:r>
          </a:p>
          <a:p>
            <a:endParaRPr lang="en-GB" dirty="0">
              <a:latin typeface="Calibri" pitchFamily="34" charset="0"/>
            </a:endParaRPr>
          </a:p>
          <a:p>
            <a:r>
              <a:rPr lang="en-GB" dirty="0">
                <a:latin typeface="Calibri" pitchFamily="34" charset="0"/>
              </a:rPr>
              <a:t>Assumed to reside latently becoming pathogenic following subsequent</a:t>
            </a:r>
          </a:p>
          <a:p>
            <a:r>
              <a:rPr lang="en-GB" dirty="0">
                <a:latin typeface="Calibri" pitchFamily="34" charset="0"/>
              </a:rPr>
              <a:t>immune-suppression, particularly </a:t>
            </a:r>
            <a:r>
              <a:rPr lang="en-GB" dirty="0" smtClean="0">
                <a:latin typeface="Calibri" pitchFamily="34" charset="0"/>
              </a:rPr>
              <a:t>AIDS, CD4 T cells crucial</a:t>
            </a:r>
            <a:endParaRPr lang="en-GB" dirty="0">
              <a:latin typeface="Calibri" pitchFamily="34" charset="0"/>
            </a:endParaRPr>
          </a:p>
        </p:txBody>
      </p:sp>
      <p:pic>
        <p:nvPicPr>
          <p:cNvPr id="33796" name="Picture 6" descr="Cryptococcus1"/>
          <p:cNvPicPr>
            <a:picLocks noChangeAspect="1" noChangeArrowheads="1"/>
          </p:cNvPicPr>
          <p:nvPr/>
        </p:nvPicPr>
        <p:blipFill>
          <a:blip r:embed="rId4" cstate="print"/>
          <a:srcRect/>
          <a:stretch>
            <a:fillRect/>
          </a:stretch>
        </p:blipFill>
        <p:spPr bwMode="auto">
          <a:xfrm>
            <a:off x="6516688" y="404813"/>
            <a:ext cx="2016125" cy="1541462"/>
          </a:xfrm>
          <a:prstGeom prst="rect">
            <a:avLst/>
          </a:prstGeom>
          <a:noFill/>
          <a:ln w="9525">
            <a:noFill/>
            <a:miter lim="800000"/>
            <a:headEnd/>
            <a:tailEnd/>
          </a:ln>
        </p:spPr>
      </p:pic>
      <p:pic>
        <p:nvPicPr>
          <p:cNvPr id="33797" name="Picture 9" descr="a1109"/>
          <p:cNvPicPr>
            <a:picLocks noChangeAspect="1" noChangeArrowheads="1"/>
          </p:cNvPicPr>
          <p:nvPr/>
        </p:nvPicPr>
        <p:blipFill>
          <a:blip r:embed="rId5" cstate="print"/>
          <a:srcRect/>
          <a:stretch>
            <a:fillRect/>
          </a:stretch>
        </p:blipFill>
        <p:spPr bwMode="auto">
          <a:xfrm>
            <a:off x="6011863" y="3284538"/>
            <a:ext cx="2676525" cy="335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8971" y="1698171"/>
            <a:ext cx="7866743" cy="44994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0" y="0"/>
            <a:ext cx="8763828" cy="8094524"/>
          </a:xfrm>
          <a:prstGeom prst="rect">
            <a:avLst/>
          </a:prstGeom>
          <a:noFill/>
        </p:spPr>
        <p:txBody>
          <a:bodyPr wrap="square" rtlCol="0">
            <a:spAutoFit/>
          </a:bodyPr>
          <a:lstStyle/>
          <a:p>
            <a:pPr algn="ctr"/>
            <a:r>
              <a:rPr lang="en-GB" sz="3200" dirty="0" smtClean="0"/>
              <a:t>Audience self-assessment exercise</a:t>
            </a:r>
          </a:p>
          <a:p>
            <a:pPr algn="ctr"/>
            <a:endParaRPr lang="en-GB" sz="3200" dirty="0" smtClean="0"/>
          </a:p>
          <a:p>
            <a:pPr algn="ctr"/>
            <a:r>
              <a:rPr lang="en-GB" sz="2400" dirty="0" smtClean="0"/>
              <a:t>[Raise your hand when correct answer is read out]</a:t>
            </a:r>
          </a:p>
          <a:p>
            <a:pPr algn="ctr"/>
            <a:endParaRPr lang="en-GB" sz="2400" dirty="0" smtClean="0"/>
          </a:p>
          <a:p>
            <a:pPr algn="ctr"/>
            <a:r>
              <a:rPr lang="en-GB" sz="2800" dirty="0" smtClean="0">
                <a:solidFill>
                  <a:srgbClr val="FF0000"/>
                </a:solidFill>
              </a:rPr>
              <a:t>Q: Which of these fungal pathogens</a:t>
            </a:r>
          </a:p>
          <a:p>
            <a:pPr algn="ctr"/>
            <a:r>
              <a:rPr lang="en-GB" sz="2800" dirty="0" smtClean="0">
                <a:solidFill>
                  <a:srgbClr val="FF0000"/>
                </a:solidFill>
              </a:rPr>
              <a:t> is a human </a:t>
            </a:r>
            <a:r>
              <a:rPr lang="en-GB" sz="2800" dirty="0" err="1" smtClean="0">
                <a:solidFill>
                  <a:srgbClr val="FF0000"/>
                </a:solidFill>
              </a:rPr>
              <a:t>commensal</a:t>
            </a:r>
            <a:r>
              <a:rPr lang="en-GB" sz="2800" dirty="0" smtClean="0">
                <a:solidFill>
                  <a:srgbClr val="FF0000"/>
                </a:solidFill>
              </a:rPr>
              <a:t>?</a:t>
            </a:r>
          </a:p>
          <a:p>
            <a:endParaRPr lang="en-GB" sz="4400" dirty="0" smtClean="0">
              <a:solidFill>
                <a:srgbClr val="FF0000"/>
              </a:solidFill>
            </a:endParaRPr>
          </a:p>
          <a:p>
            <a:pPr marL="2336800" indent="-1074738">
              <a:buAutoNum type="alphaLcParenR"/>
            </a:pPr>
            <a:r>
              <a:rPr lang="en-GB" sz="4400" i="1" dirty="0" err="1" smtClean="0">
                <a:solidFill>
                  <a:srgbClr val="0070C0"/>
                </a:solidFill>
              </a:rPr>
              <a:t>Aspergillus</a:t>
            </a:r>
            <a:r>
              <a:rPr lang="en-GB" sz="4400" i="1" dirty="0" smtClean="0">
                <a:solidFill>
                  <a:srgbClr val="0070C0"/>
                </a:solidFill>
              </a:rPr>
              <a:t> </a:t>
            </a:r>
            <a:r>
              <a:rPr lang="en-GB" sz="4400" i="1" dirty="0" err="1" smtClean="0">
                <a:solidFill>
                  <a:srgbClr val="0070C0"/>
                </a:solidFill>
              </a:rPr>
              <a:t>fumigatus</a:t>
            </a:r>
            <a:endParaRPr lang="en-GB" sz="4400" i="1" dirty="0" smtClean="0">
              <a:solidFill>
                <a:srgbClr val="0070C0"/>
              </a:solidFill>
            </a:endParaRPr>
          </a:p>
          <a:p>
            <a:pPr marL="2336800" indent="-1074738">
              <a:buFontTx/>
              <a:buAutoNum type="alphaLcParenR"/>
            </a:pPr>
            <a:r>
              <a:rPr lang="en-GB" sz="4400" i="1" dirty="0" smtClean="0">
                <a:solidFill>
                  <a:srgbClr val="0070C0"/>
                </a:solidFill>
              </a:rPr>
              <a:t>Candida </a:t>
            </a:r>
            <a:r>
              <a:rPr lang="en-GB" sz="4400" i="1" dirty="0" err="1" smtClean="0">
                <a:solidFill>
                  <a:srgbClr val="0070C0"/>
                </a:solidFill>
              </a:rPr>
              <a:t>albicans</a:t>
            </a:r>
            <a:endParaRPr lang="en-GB" sz="4400" i="1" dirty="0" smtClean="0">
              <a:solidFill>
                <a:srgbClr val="0070C0"/>
              </a:solidFill>
            </a:endParaRPr>
          </a:p>
          <a:p>
            <a:pPr marL="2336800" indent="-1074738">
              <a:buFontTx/>
              <a:buAutoNum type="alphaLcParenR"/>
            </a:pPr>
            <a:r>
              <a:rPr lang="en-GB" sz="4400" i="1" dirty="0" smtClean="0">
                <a:solidFill>
                  <a:srgbClr val="0070C0"/>
                </a:solidFill>
              </a:rPr>
              <a:t>Cryptococcus </a:t>
            </a:r>
            <a:r>
              <a:rPr lang="en-GB" sz="4400" i="1" dirty="0" err="1" smtClean="0">
                <a:solidFill>
                  <a:srgbClr val="0070C0"/>
                </a:solidFill>
              </a:rPr>
              <a:t>neoformans</a:t>
            </a:r>
            <a:endParaRPr lang="en-GB" sz="4400" i="1" dirty="0" smtClean="0">
              <a:solidFill>
                <a:srgbClr val="0070C0"/>
              </a:solidFill>
            </a:endParaRPr>
          </a:p>
          <a:p>
            <a:pPr marL="2336800" indent="-1074738"/>
            <a:endParaRPr lang="en-GB" sz="4400" dirty="0" smtClean="0">
              <a:solidFill>
                <a:srgbClr val="0070C0"/>
              </a:solidFill>
            </a:endParaRPr>
          </a:p>
          <a:p>
            <a:pPr algn="ctr"/>
            <a:endParaRPr lang="en-GB" sz="2400" dirty="0" smtClean="0"/>
          </a:p>
          <a:p>
            <a:pPr algn="ctr"/>
            <a:endParaRPr lang="en-GB" sz="3200" dirty="0" smtClean="0"/>
          </a:p>
          <a:p>
            <a:pPr algn="ctr"/>
            <a:endParaRPr lang="en-GB"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8971" y="1698171"/>
            <a:ext cx="7866743" cy="44994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0" y="0"/>
            <a:ext cx="8763828" cy="8094524"/>
          </a:xfrm>
          <a:prstGeom prst="rect">
            <a:avLst/>
          </a:prstGeom>
          <a:noFill/>
        </p:spPr>
        <p:txBody>
          <a:bodyPr wrap="square" rtlCol="0">
            <a:spAutoFit/>
          </a:bodyPr>
          <a:lstStyle/>
          <a:p>
            <a:pPr algn="ctr"/>
            <a:r>
              <a:rPr lang="en-GB" sz="3200" dirty="0" smtClean="0"/>
              <a:t>Audience self-assessment exercise</a:t>
            </a:r>
          </a:p>
          <a:p>
            <a:pPr algn="ctr"/>
            <a:endParaRPr lang="en-GB" sz="3200" dirty="0" smtClean="0"/>
          </a:p>
          <a:p>
            <a:pPr algn="ctr"/>
            <a:r>
              <a:rPr lang="en-GB" sz="2400" dirty="0" smtClean="0"/>
              <a:t>[Raise your hand when correct answer is read out]</a:t>
            </a:r>
          </a:p>
          <a:p>
            <a:pPr algn="ctr"/>
            <a:endParaRPr lang="en-GB" sz="2400" dirty="0" smtClean="0"/>
          </a:p>
          <a:p>
            <a:pPr algn="ctr"/>
            <a:r>
              <a:rPr lang="en-GB" sz="2800" dirty="0" smtClean="0">
                <a:solidFill>
                  <a:srgbClr val="FF0000"/>
                </a:solidFill>
              </a:rPr>
              <a:t>Q: Which of these fungal pathogens</a:t>
            </a:r>
          </a:p>
          <a:p>
            <a:pPr algn="ctr"/>
            <a:r>
              <a:rPr lang="en-GB" sz="2800" dirty="0" smtClean="0">
                <a:solidFill>
                  <a:srgbClr val="FF0000"/>
                </a:solidFill>
              </a:rPr>
              <a:t> latently colonises infected hosts?</a:t>
            </a:r>
          </a:p>
          <a:p>
            <a:endParaRPr lang="en-GB" sz="4400" dirty="0" smtClean="0">
              <a:solidFill>
                <a:srgbClr val="FF0000"/>
              </a:solidFill>
            </a:endParaRPr>
          </a:p>
          <a:p>
            <a:pPr marL="2336800" indent="-1074738">
              <a:buAutoNum type="alphaLcParenR"/>
            </a:pPr>
            <a:r>
              <a:rPr lang="en-GB" sz="4400" i="1" dirty="0" err="1" smtClean="0">
                <a:solidFill>
                  <a:srgbClr val="0070C0"/>
                </a:solidFill>
              </a:rPr>
              <a:t>Aspergillus</a:t>
            </a:r>
            <a:r>
              <a:rPr lang="en-GB" sz="4400" i="1" dirty="0" smtClean="0">
                <a:solidFill>
                  <a:srgbClr val="0070C0"/>
                </a:solidFill>
              </a:rPr>
              <a:t> </a:t>
            </a:r>
            <a:r>
              <a:rPr lang="en-GB" sz="4400" i="1" dirty="0" err="1" smtClean="0">
                <a:solidFill>
                  <a:srgbClr val="0070C0"/>
                </a:solidFill>
              </a:rPr>
              <a:t>fumigatus</a:t>
            </a:r>
            <a:endParaRPr lang="en-GB" sz="4400" i="1" dirty="0" smtClean="0">
              <a:solidFill>
                <a:srgbClr val="0070C0"/>
              </a:solidFill>
            </a:endParaRPr>
          </a:p>
          <a:p>
            <a:pPr marL="2336800" indent="-1074738">
              <a:buFontTx/>
              <a:buAutoNum type="alphaLcParenR"/>
            </a:pPr>
            <a:r>
              <a:rPr lang="en-GB" sz="4400" i="1" dirty="0" smtClean="0">
                <a:solidFill>
                  <a:srgbClr val="0070C0"/>
                </a:solidFill>
              </a:rPr>
              <a:t>Candida </a:t>
            </a:r>
            <a:r>
              <a:rPr lang="en-GB" sz="4400" i="1" dirty="0" err="1" smtClean="0">
                <a:solidFill>
                  <a:srgbClr val="0070C0"/>
                </a:solidFill>
              </a:rPr>
              <a:t>albicans</a:t>
            </a:r>
            <a:endParaRPr lang="en-GB" sz="4400" i="1" dirty="0" smtClean="0">
              <a:solidFill>
                <a:srgbClr val="0070C0"/>
              </a:solidFill>
            </a:endParaRPr>
          </a:p>
          <a:p>
            <a:pPr marL="2336800" indent="-1074738">
              <a:buFontTx/>
              <a:buAutoNum type="alphaLcParenR"/>
            </a:pPr>
            <a:r>
              <a:rPr lang="en-GB" sz="4400" i="1" dirty="0" smtClean="0">
                <a:solidFill>
                  <a:srgbClr val="0070C0"/>
                </a:solidFill>
              </a:rPr>
              <a:t>Cryptococcus </a:t>
            </a:r>
            <a:r>
              <a:rPr lang="en-GB" sz="4400" i="1" dirty="0" err="1" smtClean="0">
                <a:solidFill>
                  <a:srgbClr val="0070C0"/>
                </a:solidFill>
              </a:rPr>
              <a:t>neoformans</a:t>
            </a:r>
            <a:endParaRPr lang="en-GB" sz="4400" i="1" dirty="0" smtClean="0">
              <a:solidFill>
                <a:srgbClr val="0070C0"/>
              </a:solidFill>
            </a:endParaRPr>
          </a:p>
          <a:p>
            <a:pPr marL="2336800" indent="-1074738"/>
            <a:endParaRPr lang="en-GB" sz="4400" dirty="0" smtClean="0">
              <a:solidFill>
                <a:srgbClr val="0070C0"/>
              </a:solidFill>
            </a:endParaRPr>
          </a:p>
          <a:p>
            <a:pPr algn="ctr"/>
            <a:endParaRPr lang="en-GB" sz="2400" dirty="0" smtClean="0"/>
          </a:p>
          <a:p>
            <a:pPr algn="ctr"/>
            <a:endParaRPr lang="en-GB" sz="3200" dirty="0" smtClean="0"/>
          </a:p>
          <a:p>
            <a:pPr algn="ctr"/>
            <a:endParaRPr lang="en-GB"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3"/>
          <p:cNvSpPr txBox="1">
            <a:spLocks noChangeArrowheads="1"/>
          </p:cNvSpPr>
          <p:nvPr/>
        </p:nvSpPr>
        <p:spPr bwMode="auto">
          <a:xfrm>
            <a:off x="719138" y="322263"/>
            <a:ext cx="7705725" cy="5724644"/>
          </a:xfrm>
          <a:prstGeom prst="rect">
            <a:avLst/>
          </a:prstGeom>
          <a:noFill/>
          <a:ln w="9525">
            <a:noFill/>
            <a:miter lim="800000"/>
            <a:headEnd/>
            <a:tailEnd/>
          </a:ln>
        </p:spPr>
        <p:txBody>
          <a:bodyPr>
            <a:spAutoFit/>
          </a:bodyPr>
          <a:lstStyle/>
          <a:p>
            <a:pPr marL="342900" indent="-342900" algn="ctr"/>
            <a:r>
              <a:rPr lang="en-GB" sz="3600" b="1" dirty="0"/>
              <a:t>Learning </a:t>
            </a:r>
            <a:r>
              <a:rPr lang="en-GB" sz="3600" b="1" dirty="0" smtClean="0"/>
              <a:t>objectives</a:t>
            </a:r>
            <a:endParaRPr lang="en-GB" sz="3600" b="1" dirty="0"/>
          </a:p>
          <a:p>
            <a:pPr marL="342900" indent="-342900" algn="ctr"/>
            <a:endParaRPr lang="en-GB" dirty="0"/>
          </a:p>
          <a:p>
            <a:pPr marL="342900" indent="-342900" algn="ctr"/>
            <a:r>
              <a:rPr lang="en-GB" sz="2400" dirty="0"/>
              <a:t>Following this lecture you should be able to:</a:t>
            </a:r>
          </a:p>
          <a:p>
            <a:pPr marL="342900" indent="-342900" algn="ctr"/>
            <a:endParaRPr lang="en-GB" sz="2400" dirty="0"/>
          </a:p>
          <a:p>
            <a:pPr marL="342900" indent="-342900" algn="ctr">
              <a:buFontTx/>
              <a:buAutoNum type="arabicParenR"/>
            </a:pPr>
            <a:r>
              <a:rPr lang="en-GB" sz="2400" dirty="0" smtClean="0"/>
              <a:t>Understand how immune status determines risk of fungal infection </a:t>
            </a:r>
          </a:p>
          <a:p>
            <a:pPr marL="342900" indent="-342900" algn="ctr">
              <a:buFontTx/>
              <a:buAutoNum type="arabicParenR"/>
            </a:pPr>
            <a:endParaRPr lang="en-GB" sz="2400" dirty="0" smtClean="0"/>
          </a:p>
          <a:p>
            <a:pPr marL="342900" indent="-342900" algn="ctr">
              <a:buFontTx/>
              <a:buAutoNum type="arabicParenR"/>
            </a:pPr>
            <a:r>
              <a:rPr lang="en-GB" sz="2400" dirty="0" smtClean="0"/>
              <a:t>Name </a:t>
            </a:r>
            <a:r>
              <a:rPr lang="en-GB" sz="2400" dirty="0"/>
              <a:t>the major antifungal </a:t>
            </a:r>
            <a:r>
              <a:rPr lang="en-GB" sz="2400" dirty="0" err="1"/>
              <a:t>effector</a:t>
            </a:r>
            <a:r>
              <a:rPr lang="en-GB" sz="2400" dirty="0"/>
              <a:t> cells</a:t>
            </a:r>
          </a:p>
          <a:p>
            <a:pPr marL="342900" indent="-342900" algn="ctr">
              <a:buFontTx/>
              <a:buAutoNum type="arabicParenR"/>
            </a:pPr>
            <a:endParaRPr lang="en-GB" sz="2400" dirty="0"/>
          </a:p>
          <a:p>
            <a:pPr marL="342900" indent="-342900" algn="ctr">
              <a:buFontTx/>
              <a:buAutoNum type="arabicParenR"/>
            </a:pPr>
            <a:r>
              <a:rPr lang="en-GB" sz="2400" dirty="0"/>
              <a:t>Describe two mechanisms of cell-mediated antifungal defence</a:t>
            </a:r>
          </a:p>
          <a:p>
            <a:pPr marL="342900" indent="-342900" algn="ctr">
              <a:buFontTx/>
              <a:buAutoNum type="arabicParenR"/>
            </a:pPr>
            <a:endParaRPr lang="en-GB" sz="2400" dirty="0"/>
          </a:p>
          <a:p>
            <a:pPr marL="342900" indent="-342900" algn="ctr">
              <a:buFontTx/>
              <a:buAutoNum type="arabicParenR"/>
            </a:pPr>
            <a:r>
              <a:rPr lang="en-GB" sz="2400" dirty="0"/>
              <a:t>Summarise the sequence of events leading to successful clearance</a:t>
            </a:r>
          </a:p>
          <a:p>
            <a:pPr marL="342900" indent="-342900" algn="ctr"/>
            <a:r>
              <a:rPr lang="en-GB" sz="2400" dirty="0"/>
              <a:t>of infectious fungal </a:t>
            </a:r>
            <a:r>
              <a:rPr lang="en-GB" sz="2400" dirty="0" smtClean="0"/>
              <a:t>cells</a:t>
            </a:r>
            <a:endParaRPr lang="en-GB"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6886" y="387981"/>
            <a:ext cx="7090229" cy="3970318"/>
          </a:xfrm>
          <a:prstGeom prst="rect">
            <a:avLst/>
          </a:prstGeom>
        </p:spPr>
        <p:txBody>
          <a:bodyPr wrap="square">
            <a:spAutoFit/>
          </a:bodyPr>
          <a:lstStyle/>
          <a:p>
            <a:pPr marL="342900" indent="-342900"/>
            <a:r>
              <a:rPr lang="en-GB" sz="2800" dirty="0" smtClean="0">
                <a:latin typeface="Calibri" pitchFamily="34" charset="0"/>
              </a:rPr>
              <a:t>2) </a:t>
            </a:r>
            <a:r>
              <a:rPr lang="en-GB" sz="2800" u="sng" dirty="0" smtClean="0">
                <a:latin typeface="Calibri" pitchFamily="34" charset="0"/>
              </a:rPr>
              <a:t>Immunity to fungal infection (systemic perspective)</a:t>
            </a:r>
          </a:p>
          <a:p>
            <a:pPr marL="342900" indent="-342900"/>
            <a:endParaRPr lang="en-GB" sz="2800" dirty="0" smtClean="0">
              <a:latin typeface="Calibri" pitchFamily="34" charset="0"/>
            </a:endParaRPr>
          </a:p>
          <a:p>
            <a:pPr marL="457200" indent="-457200">
              <a:buAutoNum type="alphaLcParenR"/>
            </a:pPr>
            <a:r>
              <a:rPr lang="en-GB" sz="2800" dirty="0" smtClean="0">
                <a:latin typeface="Calibri" pitchFamily="34" charset="0"/>
              </a:rPr>
              <a:t>Risk factors for fungal infections</a:t>
            </a:r>
          </a:p>
          <a:p>
            <a:pPr marL="457200" indent="-457200"/>
            <a:endParaRPr lang="en-GB" sz="2800" dirty="0" smtClean="0">
              <a:latin typeface="Calibri" pitchFamily="34" charset="0"/>
            </a:endParaRPr>
          </a:p>
          <a:p>
            <a:pPr marL="457200" indent="-457200"/>
            <a:r>
              <a:rPr lang="en-GB" sz="2800" dirty="0" smtClean="0">
                <a:latin typeface="Calibri" pitchFamily="34" charset="0"/>
              </a:rPr>
              <a:t>b) A damage-response framework to describe the host-pathogen interaction</a:t>
            </a:r>
          </a:p>
          <a:p>
            <a:pPr marL="457200" indent="-457200"/>
            <a:endParaRPr lang="en-GB" sz="2800" dirty="0" smtClean="0">
              <a:latin typeface="Calibri" pitchFamily="34" charset="0"/>
            </a:endParaRPr>
          </a:p>
          <a:p>
            <a:pPr marL="457200" indent="-457200">
              <a:buAutoNum type="alphaLcParenR" startAt="3"/>
            </a:pPr>
            <a:r>
              <a:rPr lang="en-GB" sz="2800" dirty="0" smtClean="0">
                <a:latin typeface="Calibri" pitchFamily="34" charset="0"/>
              </a:rPr>
              <a:t>Overview of mammalian immunity to fungi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1"/>
          <p:cNvSpPr txBox="1">
            <a:spLocks noChangeArrowheads="1"/>
          </p:cNvSpPr>
          <p:nvPr/>
        </p:nvSpPr>
        <p:spPr bwMode="auto">
          <a:xfrm>
            <a:off x="243342" y="184150"/>
            <a:ext cx="7833683" cy="1569660"/>
          </a:xfrm>
          <a:prstGeom prst="rect">
            <a:avLst/>
          </a:prstGeom>
          <a:noFill/>
          <a:ln w="9525">
            <a:noFill/>
            <a:miter lim="800000"/>
            <a:headEnd/>
            <a:tailEnd/>
          </a:ln>
        </p:spPr>
        <p:txBody>
          <a:bodyPr wrap="none">
            <a:spAutoFit/>
          </a:bodyPr>
          <a:lstStyle/>
          <a:p>
            <a:r>
              <a:rPr lang="en-GB" sz="2400" b="1" dirty="0">
                <a:latin typeface="Calibri" pitchFamily="34" charset="0"/>
              </a:rPr>
              <a:t>The risk for </a:t>
            </a:r>
            <a:r>
              <a:rPr lang="en-GB" sz="2400" b="1" i="1" dirty="0" smtClean="0">
                <a:latin typeface="Calibri" pitchFamily="34" charset="0"/>
              </a:rPr>
              <a:t>type </a:t>
            </a:r>
            <a:r>
              <a:rPr lang="en-GB" sz="2400" b="1" dirty="0" smtClean="0">
                <a:latin typeface="Calibri" pitchFamily="34" charset="0"/>
              </a:rPr>
              <a:t>of fungal infection </a:t>
            </a:r>
            <a:r>
              <a:rPr lang="en-GB" sz="2400" b="1" dirty="0">
                <a:latin typeface="Calibri" pitchFamily="34" charset="0"/>
              </a:rPr>
              <a:t>differs, depending upon </a:t>
            </a:r>
          </a:p>
          <a:p>
            <a:r>
              <a:rPr lang="en-GB" sz="2400" b="1" dirty="0">
                <a:latin typeface="Calibri" pitchFamily="34" charset="0"/>
              </a:rPr>
              <a:t>which aspect  of immunity is </a:t>
            </a:r>
            <a:r>
              <a:rPr lang="en-GB" sz="2400" b="1" dirty="0" smtClean="0">
                <a:latin typeface="Calibri" pitchFamily="34" charset="0"/>
              </a:rPr>
              <a:t>impaired</a:t>
            </a:r>
          </a:p>
          <a:p>
            <a:endParaRPr lang="en-GB" sz="2400" dirty="0" smtClean="0">
              <a:latin typeface="Calibri" pitchFamily="34" charset="0"/>
            </a:endParaRPr>
          </a:p>
          <a:p>
            <a:endParaRPr lang="en-GB" sz="2400" dirty="0">
              <a:latin typeface="Calibri" pitchFamily="34" charset="0"/>
            </a:endParaRPr>
          </a:p>
        </p:txBody>
      </p:sp>
      <p:sp>
        <p:nvSpPr>
          <p:cNvPr id="35842" name="TextBox 5"/>
          <p:cNvSpPr txBox="1">
            <a:spLocks noChangeArrowheads="1"/>
          </p:cNvSpPr>
          <p:nvPr/>
        </p:nvSpPr>
        <p:spPr bwMode="auto">
          <a:xfrm>
            <a:off x="428625" y="6092825"/>
            <a:ext cx="7862888" cy="369888"/>
          </a:xfrm>
          <a:prstGeom prst="rect">
            <a:avLst/>
          </a:prstGeom>
          <a:noFill/>
          <a:ln w="9525">
            <a:noFill/>
            <a:miter lim="800000"/>
            <a:headEnd/>
            <a:tailEnd/>
          </a:ln>
        </p:spPr>
        <p:txBody>
          <a:bodyPr wrap="none">
            <a:spAutoFit/>
          </a:bodyPr>
          <a:lstStyle/>
          <a:p>
            <a:r>
              <a:rPr lang="en-GB" b="1" dirty="0">
                <a:latin typeface="Calibri" pitchFamily="34" charset="0"/>
              </a:rPr>
              <a:t>Defects in host defences that </a:t>
            </a:r>
            <a:r>
              <a:rPr lang="en-GB" b="1" dirty="0" err="1">
                <a:latin typeface="Calibri" pitchFamily="34" charset="0"/>
              </a:rPr>
              <a:t>predipose</a:t>
            </a:r>
            <a:r>
              <a:rPr lang="en-GB" b="1" dirty="0">
                <a:latin typeface="Calibri" pitchFamily="34" charset="0"/>
              </a:rPr>
              <a:t> patients to infections with specific fungi </a:t>
            </a:r>
          </a:p>
        </p:txBody>
      </p:sp>
      <p:graphicFrame>
        <p:nvGraphicFramePr>
          <p:cNvPr id="9" name="Table 8"/>
          <p:cNvGraphicFramePr>
            <a:graphicFrameLocks noGrp="1"/>
          </p:cNvGraphicFramePr>
          <p:nvPr/>
        </p:nvGraphicFramePr>
        <p:xfrm>
          <a:off x="370568" y="2785745"/>
          <a:ext cx="8143900" cy="3307080"/>
        </p:xfrm>
        <a:graphic>
          <a:graphicData uri="http://schemas.openxmlformats.org/drawingml/2006/table">
            <a:tbl>
              <a:tblPr firstRow="1" bandRow="1">
                <a:tableStyleId>{5C22544A-7EE6-4342-B048-85BDC9FD1C3A}</a:tableStyleId>
              </a:tblPr>
              <a:tblGrid>
                <a:gridCol w="4071950"/>
                <a:gridCol w="4071950"/>
              </a:tblGrid>
              <a:tr h="370840">
                <a:tc>
                  <a:txBody>
                    <a:bodyPr/>
                    <a:lstStyle/>
                    <a:p>
                      <a:r>
                        <a:rPr lang="en-GB" dirty="0" smtClean="0"/>
                        <a:t>Fungal pathogen/infection</a:t>
                      </a:r>
                      <a:endParaRPr lang="en-GB" dirty="0"/>
                    </a:p>
                  </a:txBody>
                  <a:tcPr/>
                </a:tc>
                <a:tc>
                  <a:txBody>
                    <a:bodyPr/>
                    <a:lstStyle/>
                    <a:p>
                      <a:r>
                        <a:rPr lang="en-GB" dirty="0" smtClean="0"/>
                        <a:t>Host factor</a:t>
                      </a:r>
                      <a:endParaRPr lang="en-GB" dirty="0"/>
                    </a:p>
                  </a:txBody>
                  <a:tcPr/>
                </a:tc>
              </a:tr>
              <a:tr h="370840">
                <a:tc>
                  <a:txBody>
                    <a:bodyPr/>
                    <a:lstStyle/>
                    <a:p>
                      <a:endParaRPr lang="en-GB" dirty="0"/>
                    </a:p>
                  </a:txBody>
                  <a:tcPr/>
                </a:tc>
                <a:tc>
                  <a:txBody>
                    <a:bodyPr/>
                    <a:lstStyle/>
                    <a:p>
                      <a:endParaRPr lang="en-GB"/>
                    </a:p>
                  </a:txBody>
                  <a:tcPr/>
                </a:tc>
              </a:tr>
              <a:tr h="370840">
                <a:tc>
                  <a:txBody>
                    <a:bodyPr/>
                    <a:lstStyle/>
                    <a:p>
                      <a:r>
                        <a:rPr lang="en-GB" i="1" dirty="0" smtClean="0"/>
                        <a:t>Candida</a:t>
                      </a:r>
                      <a:r>
                        <a:rPr lang="en-GB" i="1" baseline="0" dirty="0" smtClean="0"/>
                        <a:t> </a:t>
                      </a:r>
                      <a:r>
                        <a:rPr lang="en-GB" i="0" baseline="0" dirty="0" smtClean="0"/>
                        <a:t>(Mucosal infection)</a:t>
                      </a:r>
                      <a:endParaRPr lang="en-GB" i="1" dirty="0"/>
                    </a:p>
                  </a:txBody>
                  <a:tcPr/>
                </a:tc>
                <a:tc>
                  <a:txBody>
                    <a:bodyPr/>
                    <a:lstStyle/>
                    <a:p>
                      <a:r>
                        <a:rPr lang="en-GB" dirty="0" smtClean="0"/>
                        <a:t>Impaired cell mediated immunity</a:t>
                      </a:r>
                      <a:endParaRPr lang="en-GB" dirty="0"/>
                    </a:p>
                  </a:txBody>
                  <a:tcPr/>
                </a:tc>
              </a:tr>
              <a:tr h="370840">
                <a:tc>
                  <a:txBody>
                    <a:bodyPr/>
                    <a:lstStyle/>
                    <a:p>
                      <a:r>
                        <a:rPr lang="en-GB" i="1" dirty="0" smtClean="0"/>
                        <a:t>Candida </a:t>
                      </a:r>
                      <a:r>
                        <a:rPr lang="en-GB" i="0" dirty="0" smtClean="0"/>
                        <a:t>(Disseminated infection)</a:t>
                      </a:r>
                      <a:endParaRPr lang="en-GB" i="0" dirty="0"/>
                    </a:p>
                  </a:txBody>
                  <a:tcPr/>
                </a:tc>
                <a:tc>
                  <a:txBody>
                    <a:bodyPr/>
                    <a:lstStyle/>
                    <a:p>
                      <a:r>
                        <a:rPr lang="en-GB" dirty="0" smtClean="0"/>
                        <a:t>Impaired </a:t>
                      </a:r>
                      <a:r>
                        <a:rPr lang="en-GB" dirty="0" err="1" smtClean="0"/>
                        <a:t>muscosa</a:t>
                      </a:r>
                      <a:r>
                        <a:rPr lang="en-GB" dirty="0" smtClean="0"/>
                        <a:t>, breach of epithelial barrier, </a:t>
                      </a:r>
                      <a:r>
                        <a:rPr lang="en-GB" dirty="0" err="1" smtClean="0"/>
                        <a:t>neutropenia</a:t>
                      </a:r>
                      <a:r>
                        <a:rPr lang="en-GB" dirty="0" smtClean="0"/>
                        <a:t>,</a:t>
                      </a:r>
                      <a:r>
                        <a:rPr lang="en-GB" baseline="0" dirty="0" smtClean="0"/>
                        <a:t> chronic </a:t>
                      </a:r>
                      <a:r>
                        <a:rPr lang="en-GB" baseline="0" dirty="0" err="1" smtClean="0"/>
                        <a:t>granulomatous</a:t>
                      </a:r>
                      <a:r>
                        <a:rPr lang="en-GB" baseline="0" dirty="0" smtClean="0"/>
                        <a:t> disorder (CGD)</a:t>
                      </a:r>
                      <a:endParaRPr lang="en-GB" dirty="0"/>
                    </a:p>
                  </a:txBody>
                  <a:tcPr/>
                </a:tc>
              </a:tr>
              <a:tr h="370840">
                <a:tc>
                  <a:txBody>
                    <a:bodyPr/>
                    <a:lstStyle/>
                    <a:p>
                      <a:r>
                        <a:rPr lang="en-GB" i="1" dirty="0" err="1" smtClean="0"/>
                        <a:t>Aspergillus</a:t>
                      </a:r>
                      <a:endParaRPr lang="en-GB" i="1" dirty="0"/>
                    </a:p>
                  </a:txBody>
                  <a:tcPr/>
                </a:tc>
                <a:tc>
                  <a:txBody>
                    <a:bodyPr/>
                    <a:lstStyle/>
                    <a:p>
                      <a:r>
                        <a:rPr lang="en-GB" dirty="0" err="1" smtClean="0"/>
                        <a:t>Neutropenia</a:t>
                      </a:r>
                      <a:r>
                        <a:rPr lang="en-GB" dirty="0" smtClean="0"/>
                        <a:t>, high dose corticosteroids, </a:t>
                      </a:r>
                      <a:r>
                        <a:rPr lang="en-GB" baseline="0" dirty="0" smtClean="0"/>
                        <a:t>chronic </a:t>
                      </a:r>
                      <a:r>
                        <a:rPr lang="en-GB" baseline="0" dirty="0" err="1" smtClean="0"/>
                        <a:t>granulomatous</a:t>
                      </a:r>
                      <a:r>
                        <a:rPr lang="en-GB" baseline="0" dirty="0" smtClean="0"/>
                        <a:t> disorder (CGD)</a:t>
                      </a:r>
                      <a:endParaRPr lang="en-GB" dirty="0"/>
                    </a:p>
                  </a:txBody>
                  <a:tcPr/>
                </a:tc>
              </a:tr>
              <a:tr h="370840">
                <a:tc>
                  <a:txBody>
                    <a:bodyPr/>
                    <a:lstStyle/>
                    <a:p>
                      <a:r>
                        <a:rPr lang="en-GB" i="1" dirty="0" smtClean="0"/>
                        <a:t>Cryptococcus</a:t>
                      </a:r>
                      <a:endParaRPr lang="en-GB" i="1" dirty="0"/>
                    </a:p>
                  </a:txBody>
                  <a:tcPr/>
                </a:tc>
                <a:tc>
                  <a:txBody>
                    <a:bodyPr/>
                    <a:lstStyle/>
                    <a:p>
                      <a:r>
                        <a:rPr lang="en-GB" dirty="0" smtClean="0"/>
                        <a:t>Impaired cell mediated immunity, corticosteroids</a:t>
                      </a:r>
                      <a:endParaRPr lang="en-GB" dirty="0"/>
                    </a:p>
                  </a:txBody>
                  <a:tcPr/>
                </a:tc>
              </a:tr>
            </a:tbl>
          </a:graphicData>
        </a:graphic>
      </p:graphicFrame>
      <p:sp>
        <p:nvSpPr>
          <p:cNvPr id="6" name="TextBox 5"/>
          <p:cNvSpPr txBox="1"/>
          <p:nvPr/>
        </p:nvSpPr>
        <p:spPr>
          <a:xfrm>
            <a:off x="333829" y="1349829"/>
            <a:ext cx="8417689" cy="1200329"/>
          </a:xfrm>
          <a:prstGeom prst="rect">
            <a:avLst/>
          </a:prstGeom>
          <a:noFill/>
        </p:spPr>
        <p:txBody>
          <a:bodyPr wrap="none" rtlCol="0">
            <a:spAutoFit/>
          </a:bodyPr>
          <a:lstStyle/>
          <a:p>
            <a:r>
              <a:rPr lang="en-GB" dirty="0" smtClean="0"/>
              <a:t>The immune response to fungi varies with respect to fungal species, </a:t>
            </a:r>
            <a:r>
              <a:rPr lang="en-GB" dirty="0" err="1" smtClean="0"/>
              <a:t>morphotype</a:t>
            </a:r>
            <a:endParaRPr lang="en-GB" dirty="0" smtClean="0"/>
          </a:p>
          <a:p>
            <a:r>
              <a:rPr lang="en-GB" dirty="0" smtClean="0"/>
              <a:t> and site of infection</a:t>
            </a:r>
          </a:p>
          <a:p>
            <a:endParaRPr lang="en-GB" dirty="0" smtClean="0"/>
          </a:p>
          <a:p>
            <a:r>
              <a:rPr lang="en-GB" dirty="0" smtClean="0"/>
              <a:t>No standardised vaccines in existence</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http://www.erj.ersjournals.com/content/vol19/issue1/images/large/erj190151-1.jpeg"/>
          <p:cNvPicPr>
            <a:picLocks noChangeAspect="1" noChangeArrowheads="1"/>
          </p:cNvPicPr>
          <p:nvPr/>
        </p:nvPicPr>
        <p:blipFill>
          <a:blip r:embed="rId3" cstate="print"/>
          <a:srcRect/>
          <a:stretch>
            <a:fillRect/>
          </a:stretch>
        </p:blipFill>
        <p:spPr bwMode="auto">
          <a:xfrm>
            <a:off x="5148263" y="1044575"/>
            <a:ext cx="3190875" cy="5048250"/>
          </a:xfrm>
          <a:prstGeom prst="rect">
            <a:avLst/>
          </a:prstGeom>
          <a:noFill/>
          <a:ln w="9525">
            <a:noFill/>
            <a:miter lim="800000"/>
            <a:headEnd/>
            <a:tailEnd/>
          </a:ln>
        </p:spPr>
      </p:pic>
      <p:sp>
        <p:nvSpPr>
          <p:cNvPr id="39938" name="Text Box 3"/>
          <p:cNvSpPr txBox="1">
            <a:spLocks noChangeArrowheads="1"/>
          </p:cNvSpPr>
          <p:nvPr/>
        </p:nvSpPr>
        <p:spPr bwMode="auto">
          <a:xfrm>
            <a:off x="735013" y="266700"/>
            <a:ext cx="7526612" cy="892552"/>
          </a:xfrm>
          <a:prstGeom prst="rect">
            <a:avLst/>
          </a:prstGeom>
          <a:noFill/>
          <a:ln w="9525">
            <a:noFill/>
            <a:miter lim="800000"/>
            <a:headEnd/>
            <a:tailEnd/>
          </a:ln>
        </p:spPr>
        <p:txBody>
          <a:bodyPr wrap="none">
            <a:spAutoFit/>
          </a:bodyPr>
          <a:lstStyle/>
          <a:p>
            <a:r>
              <a:rPr lang="en-GB" sz="3200" b="1" dirty="0">
                <a:latin typeface="Calibri" pitchFamily="34" charset="0"/>
              </a:rPr>
              <a:t>Overview of mammalian immunity to </a:t>
            </a:r>
            <a:r>
              <a:rPr lang="en-GB" sz="3200" b="1" dirty="0" smtClean="0">
                <a:latin typeface="Calibri" pitchFamily="34" charset="0"/>
              </a:rPr>
              <a:t>fungi</a:t>
            </a:r>
          </a:p>
          <a:p>
            <a:r>
              <a:rPr lang="en-GB" sz="2000" dirty="0" smtClean="0">
                <a:latin typeface="Calibri" pitchFamily="34" charset="0"/>
              </a:rPr>
              <a:t>(Generalised scheme)</a:t>
            </a:r>
            <a:endParaRPr lang="en-GB" sz="2000" dirty="0">
              <a:latin typeface="Calibri" pitchFamily="34" charset="0"/>
            </a:endParaRPr>
          </a:p>
        </p:txBody>
      </p:sp>
      <p:sp>
        <p:nvSpPr>
          <p:cNvPr id="39939" name="Text Box 4"/>
          <p:cNvSpPr txBox="1">
            <a:spLocks noChangeArrowheads="1"/>
          </p:cNvSpPr>
          <p:nvPr/>
        </p:nvSpPr>
        <p:spPr bwMode="auto">
          <a:xfrm>
            <a:off x="376238" y="1368425"/>
            <a:ext cx="4990597" cy="5355312"/>
          </a:xfrm>
          <a:prstGeom prst="rect">
            <a:avLst/>
          </a:prstGeom>
          <a:noFill/>
          <a:ln w="9525">
            <a:noFill/>
            <a:miter lim="800000"/>
            <a:headEnd/>
            <a:tailEnd/>
          </a:ln>
        </p:spPr>
        <p:txBody>
          <a:bodyPr wrap="none">
            <a:spAutoFit/>
          </a:bodyPr>
          <a:lstStyle/>
          <a:p>
            <a:r>
              <a:rPr lang="en-GB" dirty="0">
                <a:latin typeface="Calibri" pitchFamily="34" charset="0"/>
              </a:rPr>
              <a:t>Antifungal defences are mediated by:</a:t>
            </a:r>
          </a:p>
          <a:p>
            <a:endParaRPr lang="en-GB" dirty="0">
              <a:latin typeface="Calibri" pitchFamily="34" charset="0"/>
            </a:endParaRPr>
          </a:p>
          <a:p>
            <a:r>
              <a:rPr lang="en-GB" dirty="0" smtClean="0">
                <a:latin typeface="Calibri" pitchFamily="34" charset="0"/>
              </a:rPr>
              <a:t>Cells (direct </a:t>
            </a:r>
            <a:r>
              <a:rPr lang="en-GB" dirty="0" err="1" smtClean="0">
                <a:latin typeface="Calibri" pitchFamily="34" charset="0"/>
              </a:rPr>
              <a:t>cytotoxicity</a:t>
            </a:r>
            <a:r>
              <a:rPr lang="en-GB" dirty="0" smtClean="0">
                <a:latin typeface="Calibri" pitchFamily="34" charset="0"/>
              </a:rPr>
              <a:t>)</a:t>
            </a:r>
            <a:endParaRPr lang="en-GB" dirty="0">
              <a:latin typeface="Calibri" pitchFamily="34" charset="0"/>
            </a:endParaRPr>
          </a:p>
          <a:p>
            <a:r>
              <a:rPr lang="en-GB" dirty="0">
                <a:latin typeface="Calibri" pitchFamily="34" charset="0"/>
              </a:rPr>
              <a:t>Cellular </a:t>
            </a:r>
            <a:r>
              <a:rPr lang="en-GB" dirty="0" smtClean="0">
                <a:latin typeface="Calibri" pitchFamily="34" charset="0"/>
              </a:rPr>
              <a:t>receptors (Trigger inflammatory responses)</a:t>
            </a:r>
            <a:endParaRPr lang="en-GB" dirty="0">
              <a:latin typeface="Calibri" pitchFamily="34" charset="0"/>
            </a:endParaRPr>
          </a:p>
          <a:p>
            <a:r>
              <a:rPr lang="en-GB" dirty="0">
                <a:latin typeface="Calibri" pitchFamily="34" charset="0"/>
              </a:rPr>
              <a:t>Several </a:t>
            </a:r>
            <a:r>
              <a:rPr lang="en-GB" dirty="0" err="1">
                <a:latin typeface="Calibri" pitchFamily="34" charset="0"/>
              </a:rPr>
              <a:t>humoral</a:t>
            </a:r>
            <a:r>
              <a:rPr lang="en-GB" dirty="0">
                <a:latin typeface="Calibri" pitchFamily="34" charset="0"/>
              </a:rPr>
              <a:t> factors</a:t>
            </a:r>
          </a:p>
          <a:p>
            <a:endParaRPr lang="en-GB" dirty="0">
              <a:latin typeface="Calibri" pitchFamily="34" charset="0"/>
            </a:endParaRPr>
          </a:p>
          <a:p>
            <a:r>
              <a:rPr lang="en-GB" b="1" dirty="0">
                <a:latin typeface="Calibri" pitchFamily="34" charset="0"/>
              </a:rPr>
              <a:t>Professional phagocytes have an essential role</a:t>
            </a:r>
          </a:p>
          <a:p>
            <a:endParaRPr lang="en-GB" dirty="0">
              <a:latin typeface="Calibri" pitchFamily="34" charset="0"/>
            </a:endParaRPr>
          </a:p>
          <a:p>
            <a:r>
              <a:rPr lang="en-GB" dirty="0">
                <a:latin typeface="Calibri" pitchFamily="34" charset="0"/>
              </a:rPr>
              <a:t>The first line of defence is physical, on the skin,</a:t>
            </a:r>
          </a:p>
          <a:p>
            <a:r>
              <a:rPr lang="en-GB" dirty="0">
                <a:latin typeface="Calibri" pitchFamily="34" charset="0"/>
              </a:rPr>
              <a:t>or oral, pulmonary or gastrointestinal mucosa.</a:t>
            </a:r>
          </a:p>
          <a:p>
            <a:endParaRPr lang="en-GB" dirty="0">
              <a:latin typeface="Calibri" pitchFamily="34" charset="0"/>
            </a:endParaRPr>
          </a:p>
          <a:p>
            <a:r>
              <a:rPr lang="en-GB" dirty="0">
                <a:latin typeface="Calibri" pitchFamily="34" charset="0"/>
              </a:rPr>
              <a:t>If first lines of defence are breached, increased</a:t>
            </a:r>
          </a:p>
          <a:p>
            <a:r>
              <a:rPr lang="en-GB" dirty="0">
                <a:latin typeface="Calibri" pitchFamily="34" charset="0"/>
              </a:rPr>
              <a:t>exposure to fungal antigens follows, eliciting a</a:t>
            </a:r>
          </a:p>
          <a:p>
            <a:r>
              <a:rPr lang="en-GB" dirty="0">
                <a:latin typeface="Calibri" pitchFamily="34" charset="0"/>
              </a:rPr>
              <a:t>T-helper 1 type response in normal individuals</a:t>
            </a:r>
          </a:p>
          <a:p>
            <a:r>
              <a:rPr lang="en-GB" dirty="0">
                <a:latin typeface="Calibri" pitchFamily="34" charset="0"/>
              </a:rPr>
              <a:t>and a T-helper 2 type response in atopic</a:t>
            </a:r>
          </a:p>
          <a:p>
            <a:r>
              <a:rPr lang="en-GB" dirty="0">
                <a:latin typeface="Calibri" pitchFamily="34" charset="0"/>
              </a:rPr>
              <a:t>individuals</a:t>
            </a: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5"/>
          <p:cNvSpPr txBox="1">
            <a:spLocks noChangeArrowheads="1"/>
          </p:cNvSpPr>
          <p:nvPr/>
        </p:nvSpPr>
        <p:spPr bwMode="auto">
          <a:xfrm>
            <a:off x="250825" y="0"/>
            <a:ext cx="8014758" cy="1200329"/>
          </a:xfrm>
          <a:prstGeom prst="rect">
            <a:avLst/>
          </a:prstGeom>
          <a:noFill/>
          <a:ln w="9525">
            <a:noFill/>
            <a:miter lim="800000"/>
            <a:headEnd/>
            <a:tailEnd/>
          </a:ln>
        </p:spPr>
        <p:txBody>
          <a:bodyPr wrap="none">
            <a:spAutoFit/>
          </a:bodyPr>
          <a:lstStyle/>
          <a:p>
            <a:r>
              <a:rPr lang="en-GB" sz="3600" b="1" dirty="0">
                <a:latin typeface="Calibri" pitchFamily="34" charset="0"/>
              </a:rPr>
              <a:t>A damage-response </a:t>
            </a:r>
            <a:r>
              <a:rPr lang="en-GB" sz="3600" b="1" dirty="0" smtClean="0">
                <a:latin typeface="Calibri" pitchFamily="34" charset="0"/>
              </a:rPr>
              <a:t>framework </a:t>
            </a:r>
            <a:r>
              <a:rPr lang="en-GB" sz="3600" b="1" dirty="0">
                <a:latin typeface="Calibri" pitchFamily="34" charset="0"/>
              </a:rPr>
              <a:t>to define</a:t>
            </a:r>
          </a:p>
          <a:p>
            <a:r>
              <a:rPr lang="en-GB" sz="3600" b="1" dirty="0">
                <a:latin typeface="Calibri" pitchFamily="34" charset="0"/>
              </a:rPr>
              <a:t>fungal pathogenesis</a:t>
            </a:r>
          </a:p>
        </p:txBody>
      </p:sp>
      <p:grpSp>
        <p:nvGrpSpPr>
          <p:cNvPr id="16" name="Group 15"/>
          <p:cNvGrpSpPr/>
          <p:nvPr/>
        </p:nvGrpSpPr>
        <p:grpSpPr>
          <a:xfrm>
            <a:off x="323850" y="1319213"/>
            <a:ext cx="7551128" cy="2444750"/>
            <a:chOff x="323850" y="1319213"/>
            <a:chExt cx="7551128" cy="2444750"/>
          </a:xfrm>
        </p:grpSpPr>
        <p:pic>
          <p:nvPicPr>
            <p:cNvPr id="37890" name="Picture 3"/>
            <p:cNvPicPr>
              <a:picLocks noChangeAspect="1" noChangeArrowheads="1"/>
            </p:cNvPicPr>
            <p:nvPr/>
          </p:nvPicPr>
          <p:blipFill>
            <a:blip r:embed="rId3" cstate="print"/>
            <a:srcRect/>
            <a:stretch>
              <a:fillRect/>
            </a:stretch>
          </p:blipFill>
          <p:spPr bwMode="auto">
            <a:xfrm>
              <a:off x="323850" y="1319213"/>
              <a:ext cx="2874963" cy="2444750"/>
            </a:xfrm>
            <a:prstGeom prst="rect">
              <a:avLst/>
            </a:prstGeom>
            <a:noFill/>
            <a:ln w="9525">
              <a:noFill/>
              <a:miter lim="800000"/>
              <a:headEnd/>
              <a:tailEnd/>
            </a:ln>
          </p:spPr>
        </p:pic>
        <p:sp>
          <p:nvSpPr>
            <p:cNvPr id="37891" name="Text Box 6"/>
            <p:cNvSpPr txBox="1">
              <a:spLocks noChangeArrowheads="1"/>
            </p:cNvSpPr>
            <p:nvPr/>
          </p:nvSpPr>
          <p:spPr bwMode="auto">
            <a:xfrm>
              <a:off x="3492047" y="2451328"/>
              <a:ext cx="4382931" cy="1169551"/>
            </a:xfrm>
            <a:prstGeom prst="rect">
              <a:avLst/>
            </a:prstGeom>
            <a:noFill/>
            <a:ln w="9525">
              <a:noFill/>
              <a:miter lim="800000"/>
              <a:headEnd/>
              <a:tailEnd/>
            </a:ln>
          </p:spPr>
          <p:txBody>
            <a:bodyPr wrap="none">
              <a:spAutoFit/>
            </a:bodyPr>
            <a:lstStyle/>
            <a:p>
              <a:r>
                <a:rPr lang="en-GB" sz="1400" dirty="0"/>
                <a:t>Pathogens that cause damage either in hosts</a:t>
              </a:r>
            </a:p>
            <a:p>
              <a:r>
                <a:rPr lang="en-GB" sz="1400" dirty="0"/>
                <a:t>with weak immune </a:t>
              </a:r>
              <a:r>
                <a:rPr lang="en-GB" sz="1400" dirty="0" smtClean="0"/>
                <a:t>responses </a:t>
              </a:r>
              <a:r>
                <a:rPr lang="en-GB" sz="1400" dirty="0"/>
                <a:t>or in the setting of </a:t>
              </a:r>
            </a:p>
            <a:p>
              <a:r>
                <a:rPr lang="en-GB" sz="1400" dirty="0"/>
                <a:t>normal host </a:t>
              </a:r>
              <a:r>
                <a:rPr lang="en-GB" sz="1400" dirty="0" smtClean="0"/>
                <a:t>responses</a:t>
              </a:r>
              <a:endParaRPr lang="en-GB" sz="1400" dirty="0"/>
            </a:p>
            <a:p>
              <a:endParaRPr lang="en-GB" sz="1400" dirty="0"/>
            </a:p>
            <a:p>
              <a:r>
                <a:rPr lang="en-GB" sz="1400" dirty="0">
                  <a:solidFill>
                    <a:srgbClr val="3399FF"/>
                  </a:solidFill>
                </a:rPr>
                <a:t>e.g. </a:t>
              </a:r>
              <a:r>
                <a:rPr lang="en-GB" sz="1400" i="1" dirty="0">
                  <a:solidFill>
                    <a:srgbClr val="3399FF"/>
                  </a:solidFill>
                </a:rPr>
                <a:t>Candida </a:t>
              </a:r>
              <a:r>
                <a:rPr lang="en-GB" sz="1400" i="1" dirty="0" err="1">
                  <a:solidFill>
                    <a:srgbClr val="3399FF"/>
                  </a:solidFill>
                </a:rPr>
                <a:t>albicans</a:t>
              </a:r>
              <a:r>
                <a:rPr lang="en-GB" sz="1400" i="1" dirty="0">
                  <a:solidFill>
                    <a:srgbClr val="3399FF"/>
                  </a:solidFill>
                </a:rPr>
                <a:t> </a:t>
              </a:r>
              <a:r>
                <a:rPr lang="en-GB" sz="1400" dirty="0">
                  <a:solidFill>
                    <a:srgbClr val="3399FF"/>
                  </a:solidFill>
                </a:rPr>
                <a:t>and </a:t>
              </a:r>
              <a:r>
                <a:rPr lang="en-GB" sz="1400" i="1" dirty="0">
                  <a:solidFill>
                    <a:srgbClr val="3399FF"/>
                  </a:solidFill>
                </a:rPr>
                <a:t>Cryptococcus </a:t>
              </a:r>
              <a:r>
                <a:rPr lang="en-GB" sz="1400" i="1" dirty="0" err="1">
                  <a:solidFill>
                    <a:srgbClr val="3399FF"/>
                  </a:solidFill>
                </a:rPr>
                <a:t>neoformans</a:t>
              </a:r>
              <a:endParaRPr lang="en-GB" sz="1400" dirty="0">
                <a:solidFill>
                  <a:srgbClr val="3399FF"/>
                </a:solidFill>
              </a:endParaRPr>
            </a:p>
          </p:txBody>
        </p:sp>
      </p:grpSp>
      <p:grpSp>
        <p:nvGrpSpPr>
          <p:cNvPr id="15" name="Group 14"/>
          <p:cNvGrpSpPr/>
          <p:nvPr/>
        </p:nvGrpSpPr>
        <p:grpSpPr>
          <a:xfrm>
            <a:off x="323850" y="3854223"/>
            <a:ext cx="7744960" cy="2238602"/>
            <a:chOff x="323850" y="3854223"/>
            <a:chExt cx="7744960" cy="2238602"/>
          </a:xfrm>
        </p:grpSpPr>
        <p:pic>
          <p:nvPicPr>
            <p:cNvPr id="37899" name="Picture 4"/>
            <p:cNvPicPr>
              <a:picLocks noChangeAspect="1" noChangeArrowheads="1"/>
            </p:cNvPicPr>
            <p:nvPr/>
          </p:nvPicPr>
          <p:blipFill>
            <a:blip r:embed="rId4" cstate="print"/>
            <a:srcRect/>
            <a:stretch>
              <a:fillRect/>
            </a:stretch>
          </p:blipFill>
          <p:spPr bwMode="auto">
            <a:xfrm>
              <a:off x="323850" y="3868738"/>
              <a:ext cx="2814638" cy="2224087"/>
            </a:xfrm>
            <a:prstGeom prst="rect">
              <a:avLst/>
            </a:prstGeom>
            <a:noFill/>
            <a:ln w="9525">
              <a:noFill/>
              <a:miter lim="800000"/>
              <a:headEnd/>
              <a:tailEnd/>
            </a:ln>
          </p:spPr>
        </p:pic>
        <p:sp>
          <p:nvSpPr>
            <p:cNvPr id="37900" name="Text Box 7"/>
            <p:cNvSpPr txBox="1">
              <a:spLocks noChangeArrowheads="1"/>
            </p:cNvSpPr>
            <p:nvPr/>
          </p:nvSpPr>
          <p:spPr bwMode="auto">
            <a:xfrm>
              <a:off x="3492047" y="3854223"/>
              <a:ext cx="4576763" cy="1793875"/>
            </a:xfrm>
            <a:prstGeom prst="rect">
              <a:avLst/>
            </a:prstGeom>
            <a:noFill/>
            <a:ln w="9525">
              <a:noFill/>
              <a:miter lim="800000"/>
              <a:headEnd/>
              <a:tailEnd/>
            </a:ln>
          </p:spPr>
          <p:txBody>
            <a:bodyPr wrap="none">
              <a:spAutoFit/>
            </a:bodyPr>
            <a:lstStyle/>
            <a:p>
              <a:r>
                <a:rPr lang="en-GB" sz="1400" dirty="0"/>
                <a:t>Pathogens that cause damage primarily at the extremes</a:t>
              </a:r>
            </a:p>
            <a:p>
              <a:r>
                <a:rPr lang="en-GB" sz="1400" dirty="0"/>
                <a:t>of both weak and strong immune responses </a:t>
              </a:r>
            </a:p>
            <a:p>
              <a:endParaRPr lang="en-GB" sz="1400" dirty="0"/>
            </a:p>
            <a:p>
              <a:r>
                <a:rPr lang="en-GB" sz="1400" dirty="0"/>
                <a:t>Invasive disease versus allergy</a:t>
              </a:r>
            </a:p>
            <a:p>
              <a:endParaRPr lang="en-GB" sz="1400" dirty="0"/>
            </a:p>
            <a:p>
              <a:r>
                <a:rPr lang="en-GB" sz="1400" dirty="0">
                  <a:solidFill>
                    <a:srgbClr val="3399FF"/>
                  </a:solidFill>
                </a:rPr>
                <a:t>e.g. </a:t>
              </a:r>
              <a:r>
                <a:rPr lang="en-GB" sz="1400" i="1" dirty="0" err="1">
                  <a:solidFill>
                    <a:srgbClr val="3399FF"/>
                  </a:solidFill>
                </a:rPr>
                <a:t>Asperillus</a:t>
              </a:r>
              <a:r>
                <a:rPr lang="en-GB" sz="1400" i="1" dirty="0">
                  <a:solidFill>
                    <a:srgbClr val="3399FF"/>
                  </a:solidFill>
                </a:rPr>
                <a:t> </a:t>
              </a:r>
              <a:r>
                <a:rPr lang="en-GB" sz="1400" i="1" dirty="0" err="1">
                  <a:solidFill>
                    <a:srgbClr val="3399FF"/>
                  </a:solidFill>
                </a:rPr>
                <a:t>fumigatus</a:t>
              </a:r>
              <a:endParaRPr lang="en-GB" sz="1400" dirty="0">
                <a:solidFill>
                  <a:srgbClr val="3399FF"/>
                </a:solidFill>
              </a:endParaRPr>
            </a:p>
            <a:p>
              <a:endParaRPr lang="en-GB" sz="1400" dirty="0">
                <a:solidFill>
                  <a:srgbClr val="3399FF"/>
                </a:solidFill>
              </a:endParaRPr>
            </a:p>
            <a:p>
              <a:endParaRPr lang="en-GB" sz="1400" dirty="0"/>
            </a:p>
          </p:txBody>
        </p:sp>
      </p:grpSp>
      <p:sp>
        <p:nvSpPr>
          <p:cNvPr id="37893" name="Text Box 8">
            <a:hlinkClick r:id="rId5"/>
          </p:cNvPr>
          <p:cNvSpPr txBox="1">
            <a:spLocks noChangeArrowheads="1"/>
          </p:cNvSpPr>
          <p:nvPr/>
        </p:nvSpPr>
        <p:spPr bwMode="auto">
          <a:xfrm>
            <a:off x="187325" y="6400800"/>
            <a:ext cx="8956675" cy="457200"/>
          </a:xfrm>
          <a:prstGeom prst="rect">
            <a:avLst/>
          </a:prstGeom>
          <a:noFill/>
          <a:ln w="9525">
            <a:noFill/>
            <a:miter lim="800000"/>
            <a:headEnd/>
            <a:tailEnd/>
          </a:ln>
        </p:spPr>
        <p:txBody>
          <a:bodyPr>
            <a:spAutoFit/>
          </a:bodyPr>
          <a:lstStyle/>
          <a:p>
            <a:r>
              <a:rPr lang="en-GB" sz="1200"/>
              <a:t>Casadevall and Pirofski (1999) Host-Pathogen Interactions: Redefining the basic concepts of virulence and pathogenicity </a:t>
            </a:r>
            <a:r>
              <a:rPr lang="en-GB" sz="1200" i="1"/>
              <a:t>Infect. Immun. </a:t>
            </a:r>
            <a:r>
              <a:rPr lang="en-GB" sz="1200" b="1"/>
              <a:t>67</a:t>
            </a:r>
            <a:r>
              <a:rPr lang="en-GB" sz="1200"/>
              <a:t>:3703-3713</a:t>
            </a:r>
          </a:p>
        </p:txBody>
      </p:sp>
      <p:sp>
        <p:nvSpPr>
          <p:cNvPr id="37894" name="Rectangle 11"/>
          <p:cNvSpPr>
            <a:spLocks noChangeArrowheads="1"/>
          </p:cNvSpPr>
          <p:nvPr/>
        </p:nvSpPr>
        <p:spPr bwMode="auto">
          <a:xfrm>
            <a:off x="1187450" y="4221163"/>
            <a:ext cx="1655763" cy="576262"/>
          </a:xfrm>
          <a:prstGeom prst="rect">
            <a:avLst/>
          </a:prstGeom>
          <a:solidFill>
            <a:schemeClr val="bg1"/>
          </a:solidFill>
          <a:ln w="9525">
            <a:noFill/>
            <a:miter lim="800000"/>
            <a:headEnd/>
            <a:tailEnd/>
          </a:ln>
        </p:spPr>
        <p:txBody>
          <a:bodyPr wrap="none" anchor="ctr"/>
          <a:lstStyle/>
          <a:p>
            <a:endParaRPr lang="en-GB"/>
          </a:p>
        </p:txBody>
      </p:sp>
      <p:sp>
        <p:nvSpPr>
          <p:cNvPr id="37895" name="Rectangle 12"/>
          <p:cNvSpPr>
            <a:spLocks noChangeArrowheads="1"/>
          </p:cNvSpPr>
          <p:nvPr/>
        </p:nvSpPr>
        <p:spPr bwMode="auto">
          <a:xfrm>
            <a:off x="1187450" y="1700213"/>
            <a:ext cx="1223963" cy="433387"/>
          </a:xfrm>
          <a:prstGeom prst="rect">
            <a:avLst/>
          </a:prstGeom>
          <a:solidFill>
            <a:schemeClr val="bg1"/>
          </a:solidFill>
          <a:ln w="9525">
            <a:noFill/>
            <a:miter lim="800000"/>
            <a:headEnd/>
            <a:tailEnd/>
          </a:ln>
        </p:spPr>
        <p:txBody>
          <a:bodyPr wrap="none" anchor="ctr"/>
          <a:lstStyle/>
          <a:p>
            <a:endParaRPr lang="en-GB"/>
          </a:p>
        </p:txBody>
      </p:sp>
      <p:grpSp>
        <p:nvGrpSpPr>
          <p:cNvPr id="14" name="Group 13"/>
          <p:cNvGrpSpPr/>
          <p:nvPr/>
        </p:nvGrpSpPr>
        <p:grpSpPr>
          <a:xfrm>
            <a:off x="3492047" y="1371146"/>
            <a:ext cx="5329238" cy="1023343"/>
            <a:chOff x="3419475" y="2924175"/>
            <a:chExt cx="5329238" cy="1023343"/>
          </a:xfrm>
        </p:grpSpPr>
        <p:sp>
          <p:nvSpPr>
            <p:cNvPr id="37896" name="Text Box 13"/>
            <p:cNvSpPr txBox="1">
              <a:spLocks noChangeArrowheads="1"/>
            </p:cNvSpPr>
            <p:nvPr/>
          </p:nvSpPr>
          <p:spPr bwMode="auto">
            <a:xfrm>
              <a:off x="3543300" y="3024188"/>
              <a:ext cx="5069273" cy="923330"/>
            </a:xfrm>
            <a:prstGeom prst="rect">
              <a:avLst/>
            </a:prstGeom>
            <a:noFill/>
            <a:ln w="9525">
              <a:noFill/>
              <a:miter lim="800000"/>
              <a:headEnd/>
              <a:tailEnd/>
            </a:ln>
          </p:spPr>
          <p:txBody>
            <a:bodyPr wrap="none">
              <a:spAutoFit/>
            </a:bodyPr>
            <a:lstStyle/>
            <a:p>
              <a:r>
                <a:rPr lang="en-GB" b="1" dirty="0">
                  <a:latin typeface="Calibri" pitchFamily="34" charset="0"/>
                </a:rPr>
                <a:t>Both the host and the pathogen are responsible for</a:t>
              </a:r>
            </a:p>
            <a:p>
              <a:r>
                <a:rPr lang="en-GB" b="1" dirty="0" smtClean="0">
                  <a:latin typeface="Calibri" pitchFamily="34" charset="0"/>
                </a:rPr>
                <a:t>damage sustained during infection </a:t>
              </a:r>
            </a:p>
            <a:p>
              <a:r>
                <a:rPr lang="en-GB" b="1" dirty="0" smtClean="0">
                  <a:solidFill>
                    <a:srgbClr val="FF0000"/>
                  </a:solidFill>
                  <a:latin typeface="Calibri" pitchFamily="34" charset="0"/>
                </a:rPr>
                <a:t>IMPORTANCE OF TOLERANCE</a:t>
              </a:r>
              <a:endParaRPr lang="en-GB" b="1" dirty="0">
                <a:solidFill>
                  <a:srgbClr val="FF0000"/>
                </a:solidFill>
                <a:latin typeface="Calibri" pitchFamily="34" charset="0"/>
              </a:endParaRPr>
            </a:p>
          </p:txBody>
        </p:sp>
        <p:sp>
          <p:nvSpPr>
            <p:cNvPr id="37897" name="Rectangle 14"/>
            <p:cNvSpPr>
              <a:spLocks noChangeArrowheads="1"/>
            </p:cNvSpPr>
            <p:nvPr/>
          </p:nvSpPr>
          <p:spPr bwMode="auto">
            <a:xfrm>
              <a:off x="3419475" y="2924175"/>
              <a:ext cx="5329238" cy="965654"/>
            </a:xfrm>
            <a:prstGeom prst="rect">
              <a:avLst/>
            </a:prstGeom>
            <a:noFill/>
            <a:ln w="9525">
              <a:solidFill>
                <a:schemeClr val="tx1"/>
              </a:solidFill>
              <a:miter lim="800000"/>
              <a:headEnd/>
              <a:tailEnd/>
            </a:ln>
          </p:spPr>
          <p:txBody>
            <a:bodyPr wrap="none" anchor="ctr"/>
            <a:lstStyle/>
            <a:p>
              <a:endParaRPr lang="en-GB"/>
            </a:p>
          </p:txBody>
        </p:sp>
      </p:grpSp>
      <p:sp>
        <p:nvSpPr>
          <p:cNvPr id="37898" name="Rectangle 15"/>
          <p:cNvSpPr>
            <a:spLocks noChangeArrowheads="1"/>
          </p:cNvSpPr>
          <p:nvPr/>
        </p:nvSpPr>
        <p:spPr bwMode="auto">
          <a:xfrm>
            <a:off x="1258888" y="3860800"/>
            <a:ext cx="1225550" cy="647700"/>
          </a:xfrm>
          <a:prstGeom prst="rect">
            <a:avLst/>
          </a:prstGeom>
          <a:solidFill>
            <a:schemeClr val="bg1"/>
          </a:solidFill>
          <a:ln w="9525">
            <a:noFill/>
            <a:miter lim="800000"/>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714" y="1088571"/>
            <a:ext cx="8548915" cy="55734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0" y="0"/>
            <a:ext cx="8763828" cy="8894743"/>
          </a:xfrm>
          <a:prstGeom prst="rect">
            <a:avLst/>
          </a:prstGeom>
          <a:noFill/>
        </p:spPr>
        <p:txBody>
          <a:bodyPr wrap="square" rtlCol="0">
            <a:spAutoFit/>
          </a:bodyPr>
          <a:lstStyle/>
          <a:p>
            <a:pPr algn="ctr"/>
            <a:r>
              <a:rPr lang="en-GB" sz="3200" dirty="0" smtClean="0"/>
              <a:t>Audience self-assessment exercise</a:t>
            </a:r>
          </a:p>
          <a:p>
            <a:pPr algn="ctr"/>
            <a:r>
              <a:rPr lang="en-GB" sz="2400" dirty="0" smtClean="0"/>
              <a:t>[Raise your hand when correct answer is read out]</a:t>
            </a:r>
          </a:p>
          <a:p>
            <a:pPr algn="ctr"/>
            <a:endParaRPr lang="en-GB" sz="2400" dirty="0" smtClean="0"/>
          </a:p>
          <a:p>
            <a:pPr algn="ctr"/>
            <a:r>
              <a:rPr lang="en-GB" sz="2800" dirty="0" smtClean="0">
                <a:solidFill>
                  <a:srgbClr val="FF0000"/>
                </a:solidFill>
              </a:rPr>
              <a:t>Q: Immune responses to fungal pathogens, which</a:t>
            </a:r>
          </a:p>
          <a:p>
            <a:pPr algn="ctr"/>
            <a:r>
              <a:rPr lang="en-GB" sz="2800" dirty="0" smtClean="0">
                <a:solidFill>
                  <a:srgbClr val="FF0000"/>
                </a:solidFill>
              </a:rPr>
              <a:t> is the correct temporal sequence of events? </a:t>
            </a:r>
          </a:p>
          <a:p>
            <a:pPr algn="ctr"/>
            <a:endParaRPr lang="en-GB" sz="4400" dirty="0" smtClean="0">
              <a:solidFill>
                <a:srgbClr val="FF0000"/>
              </a:solidFill>
            </a:endParaRPr>
          </a:p>
          <a:p>
            <a:pPr algn="ctr"/>
            <a:r>
              <a:rPr lang="en-GB" sz="2400" dirty="0" smtClean="0">
                <a:solidFill>
                  <a:srgbClr val="0070C0"/>
                </a:solidFill>
              </a:rPr>
              <a:t>1.Breach of physical host defences</a:t>
            </a:r>
          </a:p>
          <a:p>
            <a:pPr algn="ctr"/>
            <a:r>
              <a:rPr lang="en-GB" sz="2400" dirty="0" smtClean="0">
                <a:solidFill>
                  <a:srgbClr val="0070C0"/>
                </a:solidFill>
              </a:rPr>
              <a:t>2. </a:t>
            </a:r>
            <a:r>
              <a:rPr lang="en-GB" sz="2400" dirty="0" err="1" smtClean="0">
                <a:solidFill>
                  <a:srgbClr val="0070C0"/>
                </a:solidFill>
              </a:rPr>
              <a:t>Phagocytosis</a:t>
            </a:r>
            <a:endParaRPr lang="en-GB" sz="2400" dirty="0" smtClean="0">
              <a:solidFill>
                <a:srgbClr val="0070C0"/>
              </a:solidFill>
            </a:endParaRPr>
          </a:p>
          <a:p>
            <a:pPr algn="ctr"/>
            <a:r>
              <a:rPr lang="en-GB" sz="2400" dirty="0" smtClean="0">
                <a:solidFill>
                  <a:srgbClr val="0070C0"/>
                </a:solidFill>
              </a:rPr>
              <a:t>3. Cytokine-mediated T cell responses </a:t>
            </a:r>
          </a:p>
          <a:p>
            <a:pPr algn="ctr"/>
            <a:r>
              <a:rPr lang="en-GB" sz="2400" dirty="0" smtClean="0">
                <a:solidFill>
                  <a:srgbClr val="0070C0"/>
                </a:solidFill>
              </a:rPr>
              <a:t>4. Antigen presentation</a:t>
            </a:r>
          </a:p>
          <a:p>
            <a:pPr algn="ctr"/>
            <a:endParaRPr lang="en-GB" sz="2400" dirty="0" smtClean="0">
              <a:solidFill>
                <a:srgbClr val="0070C0"/>
              </a:solidFill>
            </a:endParaRPr>
          </a:p>
          <a:p>
            <a:pPr marL="457200" indent="-457200" algn="ctr">
              <a:buAutoNum type="alphaLcParenR"/>
            </a:pPr>
            <a:r>
              <a:rPr lang="en-GB" sz="2400" dirty="0" smtClean="0">
                <a:solidFill>
                  <a:srgbClr val="0070C0"/>
                </a:solidFill>
              </a:rPr>
              <a:t>1, 4, 3, 2</a:t>
            </a:r>
          </a:p>
          <a:p>
            <a:pPr marL="457200" indent="-457200" algn="ctr">
              <a:buAutoNum type="alphaLcParenR"/>
            </a:pPr>
            <a:r>
              <a:rPr lang="en-GB" sz="2400" dirty="0" smtClean="0">
                <a:solidFill>
                  <a:srgbClr val="0070C0"/>
                </a:solidFill>
              </a:rPr>
              <a:t>2, 4, 1, 3</a:t>
            </a:r>
          </a:p>
          <a:p>
            <a:pPr marL="457200" indent="-457200" algn="ctr">
              <a:buAutoNum type="alphaLcParenR"/>
            </a:pPr>
            <a:r>
              <a:rPr lang="en-GB" sz="2400" dirty="0" smtClean="0">
                <a:solidFill>
                  <a:srgbClr val="0070C0"/>
                </a:solidFill>
              </a:rPr>
              <a:t>1, 2, 4, 3</a:t>
            </a:r>
          </a:p>
          <a:p>
            <a:pPr marL="457200" indent="-457200" algn="ctr">
              <a:buAutoNum type="alphaLcParenR"/>
            </a:pPr>
            <a:r>
              <a:rPr lang="en-GB" sz="2400" dirty="0" smtClean="0">
                <a:solidFill>
                  <a:srgbClr val="0070C0"/>
                </a:solidFill>
              </a:rPr>
              <a:t>4, 2, 1, 3</a:t>
            </a:r>
          </a:p>
          <a:p>
            <a:pPr marL="2336800" indent="-1074738"/>
            <a:endParaRPr lang="en-GB" sz="4400" i="1" dirty="0" smtClean="0">
              <a:solidFill>
                <a:srgbClr val="0070C0"/>
              </a:solidFill>
            </a:endParaRPr>
          </a:p>
          <a:p>
            <a:pPr marL="2336800" indent="-1074738"/>
            <a:endParaRPr lang="en-GB" sz="4400" dirty="0" smtClean="0">
              <a:solidFill>
                <a:srgbClr val="0070C0"/>
              </a:solidFill>
            </a:endParaRPr>
          </a:p>
          <a:p>
            <a:pPr algn="ctr"/>
            <a:endParaRPr lang="en-GB" sz="2400" dirty="0" smtClean="0"/>
          </a:p>
          <a:p>
            <a:pPr algn="ctr"/>
            <a:endParaRPr lang="en-GB" sz="3200" dirty="0" smtClean="0"/>
          </a:p>
          <a:p>
            <a:pPr algn="ctr"/>
            <a:endParaRPr lang="en-GB"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1743" y="398959"/>
            <a:ext cx="7380514" cy="4832092"/>
          </a:xfrm>
          <a:prstGeom prst="rect">
            <a:avLst/>
          </a:prstGeom>
        </p:spPr>
        <p:txBody>
          <a:bodyPr wrap="square">
            <a:spAutoFit/>
          </a:bodyPr>
          <a:lstStyle/>
          <a:p>
            <a:pPr marL="457200" indent="-457200"/>
            <a:r>
              <a:rPr lang="en-GB" sz="2800" dirty="0" smtClean="0">
                <a:latin typeface="Calibri" pitchFamily="34" charset="0"/>
              </a:rPr>
              <a:t>3) </a:t>
            </a:r>
            <a:r>
              <a:rPr lang="en-GB" sz="2800" u="sng" dirty="0" smtClean="0">
                <a:latin typeface="Calibri" pitchFamily="34" charset="0"/>
              </a:rPr>
              <a:t>Immunity to fungal infections (cellular perspective)</a:t>
            </a:r>
          </a:p>
          <a:p>
            <a:pPr marL="342900" indent="-342900"/>
            <a:endParaRPr lang="en-GB" sz="2800" dirty="0" smtClean="0">
              <a:latin typeface="Calibri" pitchFamily="34" charset="0"/>
            </a:endParaRPr>
          </a:p>
          <a:p>
            <a:pPr marL="514350" indent="-514350">
              <a:buAutoNum type="alphaLcParenR"/>
            </a:pPr>
            <a:r>
              <a:rPr lang="en-GB" sz="2800" dirty="0" smtClean="0">
                <a:latin typeface="Calibri" pitchFamily="34" charset="0"/>
              </a:rPr>
              <a:t>Major antifungal </a:t>
            </a:r>
            <a:r>
              <a:rPr lang="en-GB" sz="2800" dirty="0" err="1" smtClean="0">
                <a:latin typeface="Calibri" pitchFamily="34" charset="0"/>
              </a:rPr>
              <a:t>effector</a:t>
            </a:r>
            <a:r>
              <a:rPr lang="en-GB" sz="2800" dirty="0" smtClean="0">
                <a:latin typeface="Calibri" pitchFamily="34" charset="0"/>
              </a:rPr>
              <a:t> cells</a:t>
            </a:r>
          </a:p>
          <a:p>
            <a:pPr marL="514350" indent="-514350"/>
            <a:endParaRPr lang="en-GB" sz="2800" dirty="0" smtClean="0">
              <a:latin typeface="Calibri" pitchFamily="34" charset="0"/>
            </a:endParaRPr>
          </a:p>
          <a:p>
            <a:pPr marL="342900" indent="-342900"/>
            <a:r>
              <a:rPr lang="en-GB" sz="2800" dirty="0" smtClean="0">
                <a:latin typeface="Calibri" pitchFamily="34" charset="0"/>
              </a:rPr>
              <a:t>b) Recognition of infectious fungal cells</a:t>
            </a:r>
          </a:p>
          <a:p>
            <a:pPr marL="342900" indent="-342900"/>
            <a:endParaRPr lang="en-GB" sz="2800" dirty="0" smtClean="0">
              <a:latin typeface="Calibri" pitchFamily="34" charset="0"/>
            </a:endParaRPr>
          </a:p>
          <a:p>
            <a:pPr marL="342900" indent="-342900"/>
            <a:r>
              <a:rPr lang="en-GB" sz="2800" dirty="0" smtClean="0">
                <a:latin typeface="Calibri" pitchFamily="34" charset="0"/>
              </a:rPr>
              <a:t>c) Clearance of infectious fungal cells</a:t>
            </a:r>
          </a:p>
          <a:p>
            <a:pPr marL="342900" indent="-342900"/>
            <a:endParaRPr lang="en-GB" sz="2800" dirty="0" smtClean="0">
              <a:latin typeface="Calibri" pitchFamily="34" charset="0"/>
            </a:endParaRPr>
          </a:p>
          <a:p>
            <a:pPr marL="342900" indent="-342900"/>
            <a:r>
              <a:rPr lang="en-GB" sz="2800" dirty="0" smtClean="0">
                <a:latin typeface="Calibri" pitchFamily="34" charset="0"/>
              </a:rPr>
              <a:t>d) Integration of innate and adaptive responses to fungal infection</a:t>
            </a:r>
            <a:endParaRPr lang="en-GB" sz="2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p:cNvPicPr>
            <a:picLocks noChangeAspect="1" noChangeArrowheads="1"/>
          </p:cNvPicPr>
          <p:nvPr/>
        </p:nvPicPr>
        <p:blipFill>
          <a:blip r:embed="rId3" cstate="print"/>
          <a:srcRect/>
          <a:stretch>
            <a:fillRect/>
          </a:stretch>
        </p:blipFill>
        <p:spPr bwMode="auto">
          <a:xfrm>
            <a:off x="647700" y="1531938"/>
            <a:ext cx="5467350" cy="5078412"/>
          </a:xfrm>
          <a:prstGeom prst="rect">
            <a:avLst/>
          </a:prstGeom>
          <a:noFill/>
          <a:ln w="9525">
            <a:noFill/>
            <a:miter lim="800000"/>
            <a:headEnd/>
            <a:tailEnd/>
          </a:ln>
        </p:spPr>
      </p:pic>
      <p:sp>
        <p:nvSpPr>
          <p:cNvPr id="9219" name="TextBox 2"/>
          <p:cNvSpPr txBox="1">
            <a:spLocks noChangeArrowheads="1"/>
          </p:cNvSpPr>
          <p:nvPr/>
        </p:nvSpPr>
        <p:spPr bwMode="auto">
          <a:xfrm>
            <a:off x="606425" y="342900"/>
            <a:ext cx="8537575" cy="1077913"/>
          </a:xfrm>
          <a:prstGeom prst="rect">
            <a:avLst/>
          </a:prstGeom>
          <a:noFill/>
          <a:ln w="9525">
            <a:noFill/>
            <a:miter lim="800000"/>
            <a:headEnd/>
            <a:tailEnd/>
          </a:ln>
        </p:spPr>
        <p:txBody>
          <a:bodyPr wrap="none">
            <a:spAutoFit/>
          </a:bodyPr>
          <a:lstStyle/>
          <a:p>
            <a:r>
              <a:rPr lang="en-GB" sz="3200" b="1">
                <a:solidFill>
                  <a:srgbClr val="00B0F0"/>
                </a:solidFill>
                <a:latin typeface="Calibri" pitchFamily="34" charset="0"/>
              </a:rPr>
              <a:t>Dichotomous roles of innate immune recognition</a:t>
            </a:r>
          </a:p>
          <a:p>
            <a:r>
              <a:rPr lang="en-GB" sz="3200" b="1">
                <a:solidFill>
                  <a:srgbClr val="00B0F0"/>
                </a:solidFill>
                <a:latin typeface="Calibri" pitchFamily="34" charset="0"/>
              </a:rPr>
              <a:t> and surveillance</a:t>
            </a:r>
          </a:p>
        </p:txBody>
      </p:sp>
      <p:sp>
        <p:nvSpPr>
          <p:cNvPr id="9220" name="TextBox 3"/>
          <p:cNvSpPr txBox="1">
            <a:spLocks noChangeArrowheads="1"/>
          </p:cNvSpPr>
          <p:nvPr/>
        </p:nvSpPr>
        <p:spPr bwMode="auto">
          <a:xfrm>
            <a:off x="5753100" y="1809750"/>
            <a:ext cx="3048000" cy="4524375"/>
          </a:xfrm>
          <a:prstGeom prst="rect">
            <a:avLst/>
          </a:prstGeom>
          <a:noFill/>
          <a:ln w="9525">
            <a:noFill/>
            <a:miter lim="800000"/>
            <a:headEnd/>
            <a:tailEnd/>
          </a:ln>
        </p:spPr>
        <p:txBody>
          <a:bodyPr>
            <a:spAutoFit/>
          </a:bodyPr>
          <a:lstStyle/>
          <a:p>
            <a:pPr marL="457200" indent="-457200">
              <a:buFontTx/>
              <a:buAutoNum type="arabicParenR"/>
            </a:pPr>
            <a:r>
              <a:rPr lang="en-GB">
                <a:latin typeface="Calibri" pitchFamily="34" charset="0"/>
              </a:rPr>
              <a:t>Direct role = antimicrobial activity and fungal killing</a:t>
            </a:r>
          </a:p>
          <a:p>
            <a:pPr marL="457200" indent="-457200"/>
            <a:endParaRPr lang="en-GB">
              <a:latin typeface="Calibri" pitchFamily="34" charset="0"/>
            </a:endParaRPr>
          </a:p>
          <a:p>
            <a:pPr marL="457200" indent="-457200"/>
            <a:r>
              <a:rPr lang="en-GB">
                <a:latin typeface="Calibri" pitchFamily="34" charset="0"/>
              </a:rPr>
              <a:t>2)   Facilitative role = production of proinflammatory cytokines and chemokines</a:t>
            </a:r>
          </a:p>
          <a:p>
            <a:pPr marL="457200" indent="-457200"/>
            <a:r>
              <a:rPr lang="en-GB">
                <a:latin typeface="Calibri" pitchFamily="34" charset="0"/>
              </a:rPr>
              <a:t>       and antigen presentation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antifungal functions"/>
          <p:cNvPicPr>
            <a:picLocks noChangeAspect="1" noChangeArrowheads="1"/>
          </p:cNvPicPr>
          <p:nvPr/>
        </p:nvPicPr>
        <p:blipFill>
          <a:blip r:embed="rId3" cstate="print"/>
          <a:srcRect/>
          <a:stretch>
            <a:fillRect/>
          </a:stretch>
        </p:blipFill>
        <p:spPr bwMode="auto">
          <a:xfrm>
            <a:off x="1109663" y="1250950"/>
            <a:ext cx="7062787" cy="5294313"/>
          </a:xfrm>
          <a:prstGeom prst="rect">
            <a:avLst/>
          </a:prstGeom>
          <a:noFill/>
          <a:ln w="9525">
            <a:noFill/>
            <a:miter lim="800000"/>
            <a:headEnd/>
            <a:tailEnd/>
          </a:ln>
        </p:spPr>
      </p:pic>
      <p:sp>
        <p:nvSpPr>
          <p:cNvPr id="41986" name="Text Box 3"/>
          <p:cNvSpPr txBox="1">
            <a:spLocks noChangeArrowheads="1"/>
          </p:cNvSpPr>
          <p:nvPr/>
        </p:nvSpPr>
        <p:spPr bwMode="auto">
          <a:xfrm>
            <a:off x="175305" y="333375"/>
            <a:ext cx="8707437" cy="641350"/>
          </a:xfrm>
          <a:prstGeom prst="rect">
            <a:avLst/>
          </a:prstGeom>
          <a:noFill/>
          <a:ln w="9525">
            <a:noFill/>
            <a:miter lim="800000"/>
            <a:headEnd/>
            <a:tailEnd/>
          </a:ln>
        </p:spPr>
        <p:txBody>
          <a:bodyPr wrap="none">
            <a:spAutoFit/>
          </a:bodyPr>
          <a:lstStyle/>
          <a:p>
            <a:r>
              <a:rPr lang="en-GB" sz="3600" b="1" dirty="0">
                <a:latin typeface="Calibri" pitchFamily="34" charset="0"/>
              </a:rPr>
              <a:t>What are the major antifungal </a:t>
            </a:r>
            <a:r>
              <a:rPr lang="en-GB" sz="3600" b="1" dirty="0" err="1">
                <a:latin typeface="Calibri" pitchFamily="34" charset="0"/>
              </a:rPr>
              <a:t>effector</a:t>
            </a:r>
            <a:r>
              <a:rPr lang="en-GB" sz="3600" b="1" dirty="0">
                <a:latin typeface="Calibri" pitchFamily="34" charset="0"/>
              </a:rPr>
              <a:t> cells?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phagocyte killing"/>
          <p:cNvPicPr>
            <a:picLocks noChangeAspect="1" noChangeArrowheads="1"/>
          </p:cNvPicPr>
          <p:nvPr/>
        </p:nvPicPr>
        <p:blipFill>
          <a:blip r:embed="rId3" cstate="print"/>
          <a:srcRect/>
          <a:stretch>
            <a:fillRect/>
          </a:stretch>
        </p:blipFill>
        <p:spPr bwMode="auto">
          <a:xfrm>
            <a:off x="427038" y="828675"/>
            <a:ext cx="4456112" cy="3319463"/>
          </a:xfrm>
          <a:prstGeom prst="rect">
            <a:avLst/>
          </a:prstGeom>
          <a:noFill/>
        </p:spPr>
      </p:pic>
      <p:sp>
        <p:nvSpPr>
          <p:cNvPr id="66563" name="Text Box 3"/>
          <p:cNvSpPr txBox="1">
            <a:spLocks noChangeArrowheads="1"/>
          </p:cNvSpPr>
          <p:nvPr/>
        </p:nvSpPr>
        <p:spPr bwMode="auto">
          <a:xfrm>
            <a:off x="257175" y="209550"/>
            <a:ext cx="5949950" cy="457200"/>
          </a:xfrm>
          <a:prstGeom prst="rect">
            <a:avLst/>
          </a:prstGeom>
          <a:noFill/>
          <a:ln w="9525">
            <a:noFill/>
            <a:miter lim="800000"/>
            <a:headEnd/>
            <a:tailEnd/>
          </a:ln>
          <a:effectLst/>
        </p:spPr>
        <p:txBody>
          <a:bodyPr wrap="none">
            <a:spAutoFit/>
          </a:bodyPr>
          <a:lstStyle/>
          <a:p>
            <a:r>
              <a:rPr lang="en-GB" sz="2400" b="1">
                <a:latin typeface="Calibri" pitchFamily="34" charset="0"/>
              </a:rPr>
              <a:t>Fungal killing: mechanisms of phagocytic cells</a:t>
            </a:r>
          </a:p>
        </p:txBody>
      </p:sp>
      <p:sp>
        <p:nvSpPr>
          <p:cNvPr id="66564" name="Text Box 4"/>
          <p:cNvSpPr txBox="1">
            <a:spLocks noChangeArrowheads="1"/>
          </p:cNvSpPr>
          <p:nvPr/>
        </p:nvSpPr>
        <p:spPr bwMode="auto">
          <a:xfrm>
            <a:off x="5293406" y="738868"/>
            <a:ext cx="3328987" cy="5509200"/>
          </a:xfrm>
          <a:prstGeom prst="rect">
            <a:avLst/>
          </a:prstGeom>
          <a:noFill/>
          <a:ln w="9525">
            <a:noFill/>
            <a:miter lim="800000"/>
            <a:headEnd/>
            <a:tailEnd/>
          </a:ln>
          <a:effectLst/>
        </p:spPr>
        <p:txBody>
          <a:bodyPr>
            <a:spAutoFit/>
          </a:bodyPr>
          <a:lstStyle/>
          <a:p>
            <a:pPr algn="just"/>
            <a:r>
              <a:rPr lang="en-GB" sz="1600" dirty="0" err="1">
                <a:latin typeface="Calibri" pitchFamily="34" charset="0"/>
              </a:rPr>
              <a:t>Phagocytic</a:t>
            </a:r>
            <a:r>
              <a:rPr lang="en-GB" sz="1600" dirty="0">
                <a:latin typeface="Calibri" pitchFamily="34" charset="0"/>
              </a:rPr>
              <a:t> cells kill </a:t>
            </a:r>
            <a:r>
              <a:rPr lang="en-GB" sz="1600" dirty="0" smtClean="0">
                <a:latin typeface="Calibri" pitchFamily="34" charset="0"/>
              </a:rPr>
              <a:t>internalized microbes </a:t>
            </a:r>
            <a:r>
              <a:rPr lang="en-GB" sz="1600" dirty="0">
                <a:latin typeface="Calibri" pitchFamily="34" charset="0"/>
              </a:rPr>
              <a:t>by both oxidative and </a:t>
            </a:r>
            <a:r>
              <a:rPr lang="en-GB" sz="1600" dirty="0" smtClean="0">
                <a:latin typeface="Calibri" pitchFamily="34" charset="0"/>
              </a:rPr>
              <a:t>non-oxidative </a:t>
            </a:r>
            <a:r>
              <a:rPr lang="en-GB" sz="1600" dirty="0">
                <a:latin typeface="Calibri" pitchFamily="34" charset="0"/>
              </a:rPr>
              <a:t>mechanisms</a:t>
            </a:r>
          </a:p>
          <a:p>
            <a:pPr algn="just"/>
            <a:endParaRPr lang="en-GB" sz="1600" dirty="0">
              <a:latin typeface="Calibri" pitchFamily="34" charset="0"/>
            </a:endParaRPr>
          </a:p>
          <a:p>
            <a:pPr algn="just"/>
            <a:r>
              <a:rPr lang="en-GB" sz="1600" dirty="0">
                <a:latin typeface="Calibri" pitchFamily="34" charset="0"/>
              </a:rPr>
              <a:t>The NADPH </a:t>
            </a:r>
            <a:r>
              <a:rPr lang="en-GB" sz="1600" dirty="0" err="1">
                <a:latin typeface="Calibri" pitchFamily="34" charset="0"/>
              </a:rPr>
              <a:t>oxidase</a:t>
            </a:r>
            <a:r>
              <a:rPr lang="en-GB" sz="1600" dirty="0">
                <a:latin typeface="Calibri" pitchFamily="34" charset="0"/>
              </a:rPr>
              <a:t> </a:t>
            </a:r>
            <a:r>
              <a:rPr lang="en-GB" sz="1600" dirty="0" smtClean="0">
                <a:latin typeface="Calibri" pitchFamily="34" charset="0"/>
              </a:rPr>
              <a:t>enzyme complex </a:t>
            </a:r>
            <a:r>
              <a:rPr lang="en-GB" sz="1600" dirty="0">
                <a:latin typeface="Calibri" pitchFamily="34" charset="0"/>
              </a:rPr>
              <a:t>is a </a:t>
            </a:r>
            <a:r>
              <a:rPr lang="en-GB" sz="1600" dirty="0" smtClean="0">
                <a:latin typeface="Calibri" pitchFamily="34" charset="0"/>
              </a:rPr>
              <a:t>multi-subunit enzyme </a:t>
            </a:r>
            <a:r>
              <a:rPr lang="en-GB" sz="1600" dirty="0">
                <a:latin typeface="Calibri" pitchFamily="34" charset="0"/>
              </a:rPr>
              <a:t>complex which </a:t>
            </a:r>
            <a:r>
              <a:rPr lang="en-GB" sz="1600" dirty="0" smtClean="0">
                <a:latin typeface="Calibri" pitchFamily="34" charset="0"/>
              </a:rPr>
              <a:t>mediates the </a:t>
            </a:r>
            <a:r>
              <a:rPr lang="en-GB" sz="1600" dirty="0">
                <a:latin typeface="Calibri" pitchFamily="34" charset="0"/>
              </a:rPr>
              <a:t>‘respiratory burst’</a:t>
            </a:r>
          </a:p>
          <a:p>
            <a:pPr algn="just"/>
            <a:endParaRPr lang="en-GB" sz="1600" dirty="0">
              <a:latin typeface="Calibri" pitchFamily="34" charset="0"/>
            </a:endParaRPr>
          </a:p>
          <a:p>
            <a:pPr algn="just"/>
            <a:r>
              <a:rPr lang="en-GB" sz="1600" dirty="0">
                <a:latin typeface="Calibri" pitchFamily="34" charset="0"/>
              </a:rPr>
              <a:t>During </a:t>
            </a:r>
            <a:r>
              <a:rPr lang="en-GB" sz="1600" dirty="0" err="1">
                <a:latin typeface="Calibri" pitchFamily="34" charset="0"/>
              </a:rPr>
              <a:t>phagocytosis</a:t>
            </a:r>
            <a:r>
              <a:rPr lang="en-GB" sz="1600" dirty="0">
                <a:latin typeface="Calibri" pitchFamily="34" charset="0"/>
              </a:rPr>
              <a:t> oxygen consumption is increased through the activity of NADPH-</a:t>
            </a:r>
            <a:r>
              <a:rPr lang="en-GB" sz="1600" dirty="0" err="1">
                <a:latin typeface="Calibri" pitchFamily="34" charset="0"/>
              </a:rPr>
              <a:t>oxidase</a:t>
            </a:r>
            <a:r>
              <a:rPr lang="en-GB" sz="1600" dirty="0">
                <a:latin typeface="Calibri" pitchFamily="34" charset="0"/>
              </a:rPr>
              <a:t> generating superoxide anion O</a:t>
            </a:r>
            <a:r>
              <a:rPr lang="en-GB" sz="1600" baseline="-25000" dirty="0">
                <a:latin typeface="Calibri" pitchFamily="34" charset="0"/>
              </a:rPr>
              <a:t>2-</a:t>
            </a:r>
            <a:r>
              <a:rPr lang="en-GB" sz="1600" dirty="0">
                <a:latin typeface="Calibri" pitchFamily="34" charset="0"/>
              </a:rPr>
              <a:t> and hydrogen peroxide H</a:t>
            </a:r>
            <a:r>
              <a:rPr lang="en-GB" sz="1600" baseline="-25000" dirty="0">
                <a:latin typeface="Calibri" pitchFamily="34" charset="0"/>
              </a:rPr>
              <a:t>2</a:t>
            </a:r>
            <a:r>
              <a:rPr lang="en-GB" sz="1600" dirty="0">
                <a:latin typeface="Calibri" pitchFamily="34" charset="0"/>
              </a:rPr>
              <a:t>O</a:t>
            </a:r>
            <a:r>
              <a:rPr lang="en-GB" sz="1600" baseline="-25000" dirty="0">
                <a:latin typeface="Calibri" pitchFamily="34" charset="0"/>
              </a:rPr>
              <a:t>2</a:t>
            </a:r>
            <a:r>
              <a:rPr lang="en-GB" sz="1600" dirty="0">
                <a:latin typeface="Calibri" pitchFamily="34" charset="0"/>
              </a:rPr>
              <a:t> </a:t>
            </a:r>
          </a:p>
          <a:p>
            <a:pPr algn="just"/>
            <a:endParaRPr lang="en-GB" sz="1600" dirty="0">
              <a:latin typeface="Calibri" pitchFamily="34" charset="0"/>
            </a:endParaRPr>
          </a:p>
          <a:p>
            <a:pPr algn="just"/>
            <a:r>
              <a:rPr lang="en-GB" sz="1600" dirty="0">
                <a:latin typeface="Calibri" pitchFamily="34" charset="0"/>
              </a:rPr>
              <a:t>These oxygen metabolites give rise to yet other reactive oxygen species that are strongly anti-microbial but which may also cause tissue damage and </a:t>
            </a:r>
            <a:r>
              <a:rPr lang="en-GB" sz="1600" dirty="0" smtClean="0">
                <a:latin typeface="Calibri" pitchFamily="34" charset="0"/>
              </a:rPr>
              <a:t>apoptosis, the role of ROS in fungal killing is recognised as essential, but the basis remains controversial.</a:t>
            </a:r>
            <a:endParaRPr lang="en-GB" sz="1600" dirty="0">
              <a:latin typeface="Calibri" pitchFamily="34" charset="0"/>
            </a:endParaRPr>
          </a:p>
        </p:txBody>
      </p:sp>
      <p:sp>
        <p:nvSpPr>
          <p:cNvPr id="66565" name="Text Box 5"/>
          <p:cNvSpPr txBox="1">
            <a:spLocks noChangeArrowheads="1"/>
          </p:cNvSpPr>
          <p:nvPr/>
        </p:nvSpPr>
        <p:spPr bwMode="auto">
          <a:xfrm>
            <a:off x="232228" y="4485141"/>
            <a:ext cx="4970171" cy="1077218"/>
          </a:xfrm>
          <a:prstGeom prst="rect">
            <a:avLst/>
          </a:prstGeom>
          <a:noFill/>
          <a:ln w="9525">
            <a:noFill/>
            <a:miter lim="800000"/>
            <a:headEnd/>
            <a:tailEnd/>
          </a:ln>
          <a:effectLst/>
        </p:spPr>
        <p:txBody>
          <a:bodyPr wrap="square">
            <a:spAutoFit/>
          </a:bodyPr>
          <a:lstStyle/>
          <a:p>
            <a:pPr algn="just"/>
            <a:r>
              <a:rPr lang="en-GB" sz="1600" dirty="0">
                <a:latin typeface="Calibri" pitchFamily="34" charset="0"/>
              </a:rPr>
              <a:t>Inherited mutations of NADPH </a:t>
            </a:r>
            <a:r>
              <a:rPr lang="en-GB" sz="1600" dirty="0" err="1" smtClean="0">
                <a:latin typeface="Calibri" pitchFamily="34" charset="0"/>
              </a:rPr>
              <a:t>oxidase</a:t>
            </a:r>
            <a:r>
              <a:rPr lang="en-GB" sz="1600" dirty="0" smtClean="0">
                <a:latin typeface="Calibri" pitchFamily="34" charset="0"/>
              </a:rPr>
              <a:t> enzyme </a:t>
            </a:r>
            <a:r>
              <a:rPr lang="en-GB" sz="1600" dirty="0">
                <a:latin typeface="Calibri" pitchFamily="34" charset="0"/>
              </a:rPr>
              <a:t>subunits result in Chronic </a:t>
            </a:r>
            <a:r>
              <a:rPr lang="en-GB" sz="1600" dirty="0" err="1" smtClean="0">
                <a:latin typeface="Calibri" pitchFamily="34" charset="0"/>
              </a:rPr>
              <a:t>Granulomatous</a:t>
            </a:r>
            <a:r>
              <a:rPr lang="en-GB" sz="1600" dirty="0" smtClean="0">
                <a:latin typeface="Calibri" pitchFamily="34" charset="0"/>
              </a:rPr>
              <a:t> Disorder </a:t>
            </a:r>
            <a:r>
              <a:rPr lang="en-GB" sz="1600" dirty="0">
                <a:latin typeface="Calibri" pitchFamily="34" charset="0"/>
              </a:rPr>
              <a:t>(CGD). Sufferers are highly </a:t>
            </a:r>
            <a:r>
              <a:rPr lang="en-GB" sz="1600" dirty="0" smtClean="0">
                <a:latin typeface="Calibri" pitchFamily="34" charset="0"/>
              </a:rPr>
              <a:t>susceptible to </a:t>
            </a:r>
            <a:r>
              <a:rPr lang="en-GB" sz="1600" i="1" dirty="0" err="1">
                <a:latin typeface="Calibri" pitchFamily="34" charset="0"/>
              </a:rPr>
              <a:t>Aspergillus</a:t>
            </a:r>
            <a:r>
              <a:rPr lang="en-GB" sz="1600" i="1" dirty="0">
                <a:latin typeface="Calibri" pitchFamily="34" charset="0"/>
              </a:rPr>
              <a:t> </a:t>
            </a:r>
            <a:r>
              <a:rPr lang="en-GB" sz="1600" dirty="0">
                <a:latin typeface="Calibri" pitchFamily="34" charset="0"/>
              </a:rPr>
              <a:t>and </a:t>
            </a:r>
            <a:r>
              <a:rPr lang="en-GB" sz="1600" i="1" dirty="0">
                <a:latin typeface="Calibri" pitchFamily="34" charset="0"/>
              </a:rPr>
              <a:t>Candida </a:t>
            </a:r>
            <a:r>
              <a:rPr lang="en-GB" sz="1600" dirty="0">
                <a:latin typeface="Calibri" pitchFamily="34" charset="0"/>
              </a:rPr>
              <a:t>infections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8971" y="1698171"/>
            <a:ext cx="7866743" cy="44994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0" y="0"/>
            <a:ext cx="8763828" cy="7417415"/>
          </a:xfrm>
          <a:prstGeom prst="rect">
            <a:avLst/>
          </a:prstGeom>
          <a:noFill/>
        </p:spPr>
        <p:txBody>
          <a:bodyPr wrap="square" rtlCol="0">
            <a:spAutoFit/>
          </a:bodyPr>
          <a:lstStyle/>
          <a:p>
            <a:pPr algn="ctr"/>
            <a:r>
              <a:rPr lang="en-GB" sz="3200" dirty="0" smtClean="0"/>
              <a:t>Audience self-assessment exercise</a:t>
            </a:r>
          </a:p>
          <a:p>
            <a:pPr algn="ctr"/>
            <a:endParaRPr lang="en-GB" sz="3200" dirty="0" smtClean="0"/>
          </a:p>
          <a:p>
            <a:pPr algn="ctr"/>
            <a:r>
              <a:rPr lang="en-GB" sz="2400" dirty="0" smtClean="0"/>
              <a:t>[Raise your hand when correct answer is read out]</a:t>
            </a:r>
          </a:p>
          <a:p>
            <a:pPr algn="ctr"/>
            <a:endParaRPr lang="en-GB" sz="2400" dirty="0" smtClean="0"/>
          </a:p>
          <a:p>
            <a:pPr algn="ctr"/>
            <a:r>
              <a:rPr lang="en-GB" sz="2800" dirty="0" smtClean="0">
                <a:solidFill>
                  <a:srgbClr val="FF0000"/>
                </a:solidFill>
              </a:rPr>
              <a:t>Q: Which cells play a direct role in presentation of fungal antigens to T cells?</a:t>
            </a:r>
          </a:p>
          <a:p>
            <a:endParaRPr lang="en-GB" sz="4400" dirty="0" smtClean="0">
              <a:solidFill>
                <a:srgbClr val="FF0000"/>
              </a:solidFill>
            </a:endParaRPr>
          </a:p>
          <a:p>
            <a:pPr marL="2336800" indent="-1074738">
              <a:buAutoNum type="alphaLcParenR"/>
            </a:pPr>
            <a:r>
              <a:rPr lang="en-GB" sz="4400" dirty="0" err="1" smtClean="0">
                <a:solidFill>
                  <a:srgbClr val="0070C0"/>
                </a:solidFill>
              </a:rPr>
              <a:t>Dendritic</a:t>
            </a:r>
            <a:r>
              <a:rPr lang="en-GB" sz="4400" dirty="0" smtClean="0">
                <a:solidFill>
                  <a:srgbClr val="0070C0"/>
                </a:solidFill>
              </a:rPr>
              <a:t> cells</a:t>
            </a:r>
          </a:p>
          <a:p>
            <a:pPr marL="2336800" indent="-1074738">
              <a:buFontTx/>
              <a:buAutoNum type="alphaLcParenR"/>
            </a:pPr>
            <a:r>
              <a:rPr lang="en-GB" sz="4400" dirty="0" smtClean="0">
                <a:solidFill>
                  <a:srgbClr val="0070C0"/>
                </a:solidFill>
              </a:rPr>
              <a:t>Macrophages</a:t>
            </a:r>
          </a:p>
          <a:p>
            <a:pPr marL="2336800" indent="-1074738">
              <a:buFontTx/>
              <a:buAutoNum type="alphaLcParenR"/>
            </a:pPr>
            <a:r>
              <a:rPr lang="en-GB" sz="4400" dirty="0" err="1" smtClean="0">
                <a:solidFill>
                  <a:srgbClr val="0070C0"/>
                </a:solidFill>
              </a:rPr>
              <a:t>Neutrophils</a:t>
            </a:r>
            <a:endParaRPr lang="en-GB" sz="4400" dirty="0" smtClean="0">
              <a:solidFill>
                <a:srgbClr val="0070C0"/>
              </a:solidFill>
            </a:endParaRPr>
          </a:p>
          <a:p>
            <a:pPr marL="2336800" indent="-1074738"/>
            <a:endParaRPr lang="en-GB" sz="4400" dirty="0" smtClean="0">
              <a:solidFill>
                <a:srgbClr val="0070C0"/>
              </a:solidFill>
            </a:endParaRPr>
          </a:p>
          <a:p>
            <a:pPr algn="ctr"/>
            <a:endParaRPr lang="en-GB" sz="2400" dirty="0" smtClean="0"/>
          </a:p>
          <a:p>
            <a:pPr algn="ctr"/>
            <a:endParaRPr lang="en-GB" sz="3200" dirty="0" smtClean="0"/>
          </a:p>
          <a:p>
            <a:pPr algn="ctr"/>
            <a:endParaRPr lang="en-GB"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8971" y="1698171"/>
            <a:ext cx="7866743" cy="44994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0" y="0"/>
            <a:ext cx="8763828" cy="7232749"/>
          </a:xfrm>
          <a:prstGeom prst="rect">
            <a:avLst/>
          </a:prstGeom>
          <a:noFill/>
        </p:spPr>
        <p:txBody>
          <a:bodyPr wrap="square" rtlCol="0">
            <a:spAutoFit/>
          </a:bodyPr>
          <a:lstStyle/>
          <a:p>
            <a:pPr algn="ctr"/>
            <a:r>
              <a:rPr lang="en-GB" sz="3200" dirty="0" smtClean="0"/>
              <a:t>Audience self-assessment exercise</a:t>
            </a:r>
          </a:p>
          <a:p>
            <a:pPr algn="ctr"/>
            <a:endParaRPr lang="en-GB" sz="3200" dirty="0" smtClean="0"/>
          </a:p>
          <a:p>
            <a:pPr algn="ctr"/>
            <a:r>
              <a:rPr lang="en-GB" sz="2400" dirty="0" smtClean="0"/>
              <a:t>[Raise your hand when correct answer is read out]</a:t>
            </a:r>
          </a:p>
          <a:p>
            <a:pPr algn="ctr"/>
            <a:endParaRPr lang="en-GB" sz="2400" dirty="0" smtClean="0"/>
          </a:p>
          <a:p>
            <a:pPr algn="ctr"/>
            <a:r>
              <a:rPr lang="en-GB" sz="4400" dirty="0" smtClean="0">
                <a:solidFill>
                  <a:srgbClr val="FF0000"/>
                </a:solidFill>
              </a:rPr>
              <a:t>Q: What colour are bananas?</a:t>
            </a:r>
          </a:p>
          <a:p>
            <a:endParaRPr lang="en-GB" sz="4400" dirty="0" smtClean="0">
              <a:solidFill>
                <a:srgbClr val="FF0000"/>
              </a:solidFill>
            </a:endParaRPr>
          </a:p>
          <a:p>
            <a:pPr marL="2336800" indent="-1074738">
              <a:buAutoNum type="alphaLcParenR"/>
            </a:pPr>
            <a:r>
              <a:rPr lang="en-GB" sz="4400" dirty="0" smtClean="0">
                <a:solidFill>
                  <a:srgbClr val="0070C0"/>
                </a:solidFill>
              </a:rPr>
              <a:t>Black</a:t>
            </a:r>
          </a:p>
          <a:p>
            <a:pPr marL="2336800" indent="-1074738">
              <a:buFontTx/>
              <a:buAutoNum type="alphaLcParenR"/>
            </a:pPr>
            <a:r>
              <a:rPr lang="en-GB" sz="4400" dirty="0" smtClean="0">
                <a:solidFill>
                  <a:srgbClr val="0070C0"/>
                </a:solidFill>
              </a:rPr>
              <a:t>Orange</a:t>
            </a:r>
          </a:p>
          <a:p>
            <a:pPr marL="2336800" indent="-1074738">
              <a:buFontTx/>
              <a:buAutoNum type="alphaLcParenR"/>
            </a:pPr>
            <a:r>
              <a:rPr lang="en-GB" sz="4400" dirty="0" smtClean="0">
                <a:solidFill>
                  <a:srgbClr val="0070C0"/>
                </a:solidFill>
              </a:rPr>
              <a:t>Yellow</a:t>
            </a:r>
          </a:p>
          <a:p>
            <a:pPr marL="2336800" indent="-1074738">
              <a:buAutoNum type="alphaLcParenR"/>
            </a:pPr>
            <a:r>
              <a:rPr lang="en-GB" sz="4400" dirty="0" smtClean="0">
                <a:solidFill>
                  <a:srgbClr val="0070C0"/>
                </a:solidFill>
              </a:rPr>
              <a:t>Blue</a:t>
            </a:r>
          </a:p>
          <a:p>
            <a:pPr algn="ctr"/>
            <a:endParaRPr lang="en-GB" sz="2400" dirty="0" smtClean="0"/>
          </a:p>
          <a:p>
            <a:pPr algn="ctr"/>
            <a:endParaRPr lang="en-GB" sz="3200" dirty="0" smtClean="0"/>
          </a:p>
          <a:p>
            <a:pPr algn="ctr"/>
            <a:endParaRPr lang="en-GB"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8971" y="1698171"/>
            <a:ext cx="7866743" cy="44994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0" y="0"/>
            <a:ext cx="8763828" cy="7417415"/>
          </a:xfrm>
          <a:prstGeom prst="rect">
            <a:avLst/>
          </a:prstGeom>
          <a:noFill/>
        </p:spPr>
        <p:txBody>
          <a:bodyPr wrap="square" rtlCol="0">
            <a:spAutoFit/>
          </a:bodyPr>
          <a:lstStyle/>
          <a:p>
            <a:pPr algn="ctr"/>
            <a:r>
              <a:rPr lang="en-GB" sz="3200" dirty="0" smtClean="0"/>
              <a:t>Audience self-assessment exercise</a:t>
            </a:r>
          </a:p>
          <a:p>
            <a:pPr algn="ctr"/>
            <a:endParaRPr lang="en-GB" sz="3200" dirty="0" smtClean="0"/>
          </a:p>
          <a:p>
            <a:pPr algn="ctr"/>
            <a:r>
              <a:rPr lang="en-GB" sz="2400" dirty="0" smtClean="0"/>
              <a:t>[Raise your hand when correct answer is read out]</a:t>
            </a:r>
          </a:p>
          <a:p>
            <a:pPr algn="ctr"/>
            <a:endParaRPr lang="en-GB" sz="2400" dirty="0" smtClean="0"/>
          </a:p>
          <a:p>
            <a:pPr algn="ctr"/>
            <a:r>
              <a:rPr lang="en-GB" sz="2800" dirty="0" smtClean="0">
                <a:solidFill>
                  <a:srgbClr val="FF0000"/>
                </a:solidFill>
              </a:rPr>
              <a:t>Q: Which of these </a:t>
            </a:r>
          </a:p>
          <a:p>
            <a:pPr algn="ctr"/>
            <a:r>
              <a:rPr lang="en-GB" sz="2800" dirty="0" smtClean="0">
                <a:solidFill>
                  <a:srgbClr val="FF0000"/>
                </a:solidFill>
              </a:rPr>
              <a:t>entities are directly toxic to fungal cells?</a:t>
            </a:r>
          </a:p>
          <a:p>
            <a:endParaRPr lang="en-GB" sz="4400" dirty="0" smtClean="0">
              <a:solidFill>
                <a:srgbClr val="FF0000"/>
              </a:solidFill>
            </a:endParaRPr>
          </a:p>
          <a:p>
            <a:pPr marL="2336800" indent="-1074738">
              <a:buAutoNum type="alphaLcParenR"/>
            </a:pPr>
            <a:r>
              <a:rPr lang="en-GB" sz="4000" dirty="0" smtClean="0">
                <a:solidFill>
                  <a:srgbClr val="0070C0"/>
                </a:solidFill>
              </a:rPr>
              <a:t>Cytokines</a:t>
            </a:r>
          </a:p>
          <a:p>
            <a:pPr marL="2336800" indent="-1074738">
              <a:buFontTx/>
              <a:buAutoNum type="alphaLcParenR"/>
            </a:pPr>
            <a:r>
              <a:rPr lang="en-GB" sz="4000" dirty="0" smtClean="0">
                <a:solidFill>
                  <a:srgbClr val="0070C0"/>
                </a:solidFill>
              </a:rPr>
              <a:t>Reactive oxygen species</a:t>
            </a:r>
          </a:p>
          <a:p>
            <a:pPr marL="2336800" indent="-1074738">
              <a:buFontTx/>
              <a:buAutoNum type="alphaLcParenR"/>
            </a:pPr>
            <a:r>
              <a:rPr lang="en-GB" sz="4000" dirty="0" err="1" smtClean="0">
                <a:solidFill>
                  <a:srgbClr val="0070C0"/>
                </a:solidFill>
              </a:rPr>
              <a:t>Neutrophils</a:t>
            </a:r>
            <a:endParaRPr lang="en-GB" sz="4000" dirty="0" smtClean="0">
              <a:solidFill>
                <a:srgbClr val="0070C0"/>
              </a:solidFill>
            </a:endParaRPr>
          </a:p>
          <a:p>
            <a:pPr marL="2336800" indent="-1074738"/>
            <a:endParaRPr lang="en-GB" sz="4400" dirty="0" smtClean="0">
              <a:solidFill>
                <a:srgbClr val="0070C0"/>
              </a:solidFill>
            </a:endParaRPr>
          </a:p>
          <a:p>
            <a:pPr algn="ctr"/>
            <a:endParaRPr lang="en-GB" sz="2400" dirty="0" smtClean="0"/>
          </a:p>
          <a:p>
            <a:pPr algn="ctr"/>
            <a:endParaRPr lang="en-GB" sz="3200" dirty="0" smtClean="0"/>
          </a:p>
          <a:p>
            <a:pPr algn="ctr"/>
            <a:endParaRPr lang="en-GB"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2971" y="2002972"/>
            <a:ext cx="4427815" cy="954107"/>
          </a:xfrm>
          <a:prstGeom prst="rect">
            <a:avLst/>
          </a:prstGeom>
          <a:noFill/>
        </p:spPr>
        <p:txBody>
          <a:bodyPr wrap="none" rtlCol="0">
            <a:spAutoFit/>
          </a:bodyPr>
          <a:lstStyle/>
          <a:p>
            <a:pPr algn="ctr"/>
            <a:r>
              <a:rPr lang="en-GB" sz="2800" dirty="0" err="1" smtClean="0"/>
              <a:t>Neutrophil</a:t>
            </a:r>
            <a:r>
              <a:rPr lang="en-GB" sz="2800" dirty="0" smtClean="0"/>
              <a:t>-mediated killing</a:t>
            </a:r>
          </a:p>
          <a:p>
            <a:pPr algn="ctr"/>
            <a:r>
              <a:rPr lang="en-GB" sz="2800" dirty="0" smtClean="0"/>
              <a:t> of </a:t>
            </a:r>
            <a:r>
              <a:rPr lang="en-GB" sz="2800" i="1" dirty="0" err="1" smtClean="0"/>
              <a:t>Aspergillus</a:t>
            </a:r>
            <a:r>
              <a:rPr lang="en-GB" sz="2800" i="1" dirty="0" smtClean="0"/>
              <a:t> </a:t>
            </a:r>
            <a:r>
              <a:rPr lang="en-GB" sz="2800" i="1" dirty="0" err="1" smtClean="0"/>
              <a:t>fumigatus</a:t>
            </a:r>
            <a:endParaRPr lang="en-GB"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6">
            <a:hlinkClick r:id="rId3"/>
          </p:cNvPr>
          <p:cNvSpPr txBox="1">
            <a:spLocks noChangeArrowheads="1"/>
          </p:cNvSpPr>
          <p:nvPr/>
        </p:nvSpPr>
        <p:spPr bwMode="auto">
          <a:xfrm>
            <a:off x="993775" y="6143625"/>
            <a:ext cx="6779420" cy="523220"/>
          </a:xfrm>
          <a:prstGeom prst="rect">
            <a:avLst/>
          </a:prstGeom>
          <a:noFill/>
          <a:ln w="9525">
            <a:noFill/>
            <a:miter lim="800000"/>
            <a:headEnd/>
            <a:tailEnd/>
          </a:ln>
        </p:spPr>
        <p:txBody>
          <a:bodyPr wrap="none">
            <a:spAutoFit/>
          </a:bodyPr>
          <a:lstStyle/>
          <a:p>
            <a:r>
              <a:rPr lang="en-GB" sz="1400" dirty="0" err="1"/>
              <a:t>Bruns</a:t>
            </a:r>
            <a:r>
              <a:rPr lang="en-GB" sz="1400" dirty="0"/>
              <a:t> </a:t>
            </a:r>
            <a:r>
              <a:rPr lang="en-GB" sz="1400" i="1" dirty="0"/>
              <a:t>et. al. </a:t>
            </a:r>
            <a:r>
              <a:rPr lang="en-GB" sz="1400" dirty="0"/>
              <a:t>(2010) Production of </a:t>
            </a:r>
            <a:r>
              <a:rPr lang="en-GB" sz="1400" dirty="0" err="1"/>
              <a:t>neutrophil</a:t>
            </a:r>
            <a:r>
              <a:rPr lang="en-GB" sz="1400" dirty="0"/>
              <a:t> extracellular traps against </a:t>
            </a:r>
            <a:r>
              <a:rPr lang="en-GB" sz="1400" i="1" dirty="0"/>
              <a:t>A. </a:t>
            </a:r>
            <a:r>
              <a:rPr lang="en-GB" sz="1400" i="1" dirty="0" err="1"/>
              <a:t>fumigatus</a:t>
            </a:r>
            <a:endParaRPr lang="en-GB" sz="1400" i="1" dirty="0"/>
          </a:p>
          <a:p>
            <a:r>
              <a:rPr lang="en-GB" sz="1400" dirty="0"/>
              <a:t>http://www.ncbi.nlm.nih.gov/pmc/articles/PMC2861696/</a:t>
            </a:r>
          </a:p>
        </p:txBody>
      </p:sp>
      <p:pic>
        <p:nvPicPr>
          <p:cNvPr id="15364" name="Picture 7"/>
          <p:cNvPicPr>
            <a:picLocks noChangeAspect="1" noChangeArrowheads="1"/>
          </p:cNvPicPr>
          <p:nvPr/>
        </p:nvPicPr>
        <p:blipFill>
          <a:blip r:embed="rId4" cstate="print"/>
          <a:srcRect/>
          <a:stretch>
            <a:fillRect/>
          </a:stretch>
        </p:blipFill>
        <p:spPr bwMode="auto">
          <a:xfrm>
            <a:off x="237899" y="2250621"/>
            <a:ext cx="3457575" cy="2378075"/>
          </a:xfrm>
          <a:prstGeom prst="rect">
            <a:avLst/>
          </a:prstGeom>
          <a:noFill/>
          <a:ln w="9525">
            <a:noFill/>
            <a:miter lim="800000"/>
            <a:headEnd/>
            <a:tailEnd/>
          </a:ln>
        </p:spPr>
      </p:pic>
      <p:sp>
        <p:nvSpPr>
          <p:cNvPr id="15365" name="Text Box 8"/>
          <p:cNvSpPr txBox="1">
            <a:spLocks noChangeArrowheads="1"/>
          </p:cNvSpPr>
          <p:nvPr/>
        </p:nvSpPr>
        <p:spPr bwMode="auto">
          <a:xfrm>
            <a:off x="241527" y="454479"/>
            <a:ext cx="6951662" cy="641350"/>
          </a:xfrm>
          <a:prstGeom prst="rect">
            <a:avLst/>
          </a:prstGeom>
          <a:noFill/>
          <a:ln w="9525">
            <a:noFill/>
            <a:miter lim="800000"/>
            <a:headEnd/>
            <a:tailEnd/>
          </a:ln>
        </p:spPr>
        <p:txBody>
          <a:bodyPr wrap="none">
            <a:spAutoFit/>
          </a:bodyPr>
          <a:lstStyle/>
          <a:p>
            <a:r>
              <a:rPr lang="en-GB" sz="3600" dirty="0" err="1">
                <a:solidFill>
                  <a:srgbClr val="3399FF"/>
                </a:solidFill>
                <a:latin typeface="Calibri" pitchFamily="34" charset="0"/>
              </a:rPr>
              <a:t>Neutrophil</a:t>
            </a:r>
            <a:r>
              <a:rPr lang="en-GB" sz="3600" dirty="0">
                <a:solidFill>
                  <a:srgbClr val="3399FF"/>
                </a:solidFill>
                <a:latin typeface="Calibri" pitchFamily="34" charset="0"/>
              </a:rPr>
              <a:t> extracellular traps (NETs)</a:t>
            </a:r>
          </a:p>
        </p:txBody>
      </p:sp>
      <p:sp>
        <p:nvSpPr>
          <p:cNvPr id="15366" name="Text Box 9"/>
          <p:cNvSpPr txBox="1">
            <a:spLocks noChangeArrowheads="1"/>
          </p:cNvSpPr>
          <p:nvPr/>
        </p:nvSpPr>
        <p:spPr bwMode="auto">
          <a:xfrm>
            <a:off x="3723368" y="1287236"/>
            <a:ext cx="5159375" cy="6863417"/>
          </a:xfrm>
          <a:prstGeom prst="rect">
            <a:avLst/>
          </a:prstGeom>
          <a:noFill/>
          <a:ln w="9525">
            <a:noFill/>
            <a:miter lim="800000"/>
            <a:headEnd/>
            <a:tailEnd/>
          </a:ln>
        </p:spPr>
        <p:txBody>
          <a:bodyPr wrap="square">
            <a:spAutoFit/>
          </a:bodyPr>
          <a:lstStyle/>
          <a:p>
            <a:r>
              <a:rPr lang="en-US" sz="2000" dirty="0" smtClean="0">
                <a:latin typeface="+mj-lt"/>
              </a:rPr>
              <a:t>The production of ROI by the host might be important for the control of </a:t>
            </a:r>
            <a:r>
              <a:rPr lang="en-US" sz="2000" dirty="0" err="1" smtClean="0">
                <a:latin typeface="+mj-lt"/>
              </a:rPr>
              <a:t>Aspergillus</a:t>
            </a:r>
            <a:r>
              <a:rPr lang="en-US" sz="2000" dirty="0" smtClean="0">
                <a:latin typeface="+mj-lt"/>
              </a:rPr>
              <a:t> on a level distinct from direct killing. </a:t>
            </a:r>
          </a:p>
          <a:p>
            <a:endParaRPr lang="en-US" sz="2000" dirty="0" smtClean="0">
              <a:solidFill>
                <a:srgbClr val="990000"/>
              </a:solidFill>
              <a:latin typeface="+mj-lt"/>
            </a:endParaRPr>
          </a:p>
          <a:p>
            <a:r>
              <a:rPr lang="en-GB" sz="2000" dirty="0" smtClean="0">
                <a:latin typeface="+mj-lt"/>
              </a:rPr>
              <a:t>NETs </a:t>
            </a:r>
            <a:r>
              <a:rPr lang="en-GB" sz="2000" dirty="0">
                <a:latin typeface="+mj-lt"/>
              </a:rPr>
              <a:t>are extracellular fibres, derived from chromatin and coated with granule </a:t>
            </a:r>
            <a:r>
              <a:rPr lang="en-GB" sz="2000" dirty="0" smtClean="0">
                <a:latin typeface="+mj-lt"/>
              </a:rPr>
              <a:t>proteins</a:t>
            </a:r>
          </a:p>
          <a:p>
            <a:endParaRPr lang="en-GB" sz="2000" dirty="0" smtClean="0">
              <a:latin typeface="+mj-lt"/>
            </a:endParaRPr>
          </a:p>
          <a:p>
            <a:r>
              <a:rPr lang="en-GB" sz="2000" dirty="0" smtClean="0">
                <a:latin typeface="+mj-lt"/>
              </a:rPr>
              <a:t>Produced as a final act of defence by dying </a:t>
            </a:r>
            <a:r>
              <a:rPr lang="en-GB" sz="2000" dirty="0" err="1" smtClean="0">
                <a:latin typeface="+mj-lt"/>
              </a:rPr>
              <a:t>neutrophils</a:t>
            </a:r>
            <a:endParaRPr lang="en-GB" sz="2000" dirty="0" smtClean="0">
              <a:latin typeface="+mj-lt"/>
            </a:endParaRPr>
          </a:p>
          <a:p>
            <a:endParaRPr lang="en-GB" sz="2000" dirty="0" smtClean="0">
              <a:latin typeface="+mj-lt"/>
            </a:endParaRPr>
          </a:p>
          <a:p>
            <a:r>
              <a:rPr lang="en-GB" sz="2000" dirty="0" smtClean="0">
                <a:latin typeface="+mj-lt"/>
              </a:rPr>
              <a:t>NET production (</a:t>
            </a:r>
            <a:r>
              <a:rPr lang="en-GB" sz="2000" dirty="0" err="1" smtClean="0">
                <a:latin typeface="+mj-lt"/>
              </a:rPr>
              <a:t>NETosis</a:t>
            </a:r>
            <a:r>
              <a:rPr lang="en-GB" sz="2000" dirty="0" smtClean="0">
                <a:latin typeface="+mj-lt"/>
              </a:rPr>
              <a:t>) requires a ROI-mediated signalling cascade</a:t>
            </a:r>
          </a:p>
          <a:p>
            <a:endParaRPr lang="en-GB" sz="2000" dirty="0" smtClean="0">
              <a:latin typeface="+mj-lt"/>
            </a:endParaRPr>
          </a:p>
          <a:p>
            <a:r>
              <a:rPr lang="en-GB" sz="2000" dirty="0" smtClean="0">
                <a:latin typeface="+mj-lt"/>
              </a:rPr>
              <a:t>Restoration of NADPH </a:t>
            </a:r>
            <a:r>
              <a:rPr lang="en-GB" sz="2000" dirty="0" err="1" smtClean="0">
                <a:latin typeface="+mj-lt"/>
              </a:rPr>
              <a:t>oxidase</a:t>
            </a:r>
            <a:r>
              <a:rPr lang="en-GB" sz="2000" dirty="0" smtClean="0">
                <a:latin typeface="+mj-lt"/>
              </a:rPr>
              <a:t> in CGD cells by gene transfer re-establishes </a:t>
            </a:r>
            <a:r>
              <a:rPr lang="en-GB" sz="2000" dirty="0" err="1" smtClean="0">
                <a:latin typeface="+mj-lt"/>
              </a:rPr>
              <a:t>NETosis</a:t>
            </a:r>
            <a:endParaRPr lang="en-GB" sz="2000" dirty="0" smtClean="0">
              <a:latin typeface="+mj-lt"/>
            </a:endParaRPr>
          </a:p>
          <a:p>
            <a:endParaRPr lang="en-GB" sz="2000" dirty="0" smtClean="0">
              <a:solidFill>
                <a:srgbClr val="990000"/>
              </a:solidFill>
              <a:latin typeface="+mj-lt"/>
            </a:endParaRPr>
          </a:p>
          <a:p>
            <a:endParaRPr lang="en-GB" sz="2000" dirty="0" smtClean="0">
              <a:solidFill>
                <a:srgbClr val="990000"/>
              </a:solidFill>
              <a:latin typeface="+mj-lt"/>
            </a:endParaRPr>
          </a:p>
          <a:p>
            <a:endParaRPr lang="en-GB" sz="2000" dirty="0" smtClean="0">
              <a:solidFill>
                <a:srgbClr val="990000"/>
              </a:solidFill>
              <a:latin typeface="+mj-lt"/>
            </a:endParaRPr>
          </a:p>
          <a:p>
            <a:endParaRPr lang="en-GB" sz="2000" dirty="0">
              <a:solidFill>
                <a:srgbClr val="990000"/>
              </a:solidFill>
              <a:latin typeface="+mj-lt"/>
            </a:endParaRPr>
          </a:p>
          <a:p>
            <a:endParaRPr lang="en-GB" sz="2000" dirty="0">
              <a:solidFill>
                <a:srgbClr val="990000"/>
              </a:solidFill>
              <a:latin typeface="+mj-lt"/>
            </a:endParaRPr>
          </a:p>
          <a:p>
            <a:endParaRPr lang="en-GB" sz="2000" dirty="0">
              <a:solidFill>
                <a:srgbClr val="990000"/>
              </a:solidFill>
              <a:latin typeface="+mj-lt"/>
            </a:endParaRPr>
          </a:p>
          <a:p>
            <a:endParaRPr lang="en-GB" sz="2000" dirty="0">
              <a:solidFill>
                <a:srgbClr val="990000"/>
              </a:solidFill>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1079" y="2322285"/>
            <a:ext cx="7345281" cy="954107"/>
          </a:xfrm>
          <a:prstGeom prst="rect">
            <a:avLst/>
          </a:prstGeom>
          <a:noFill/>
        </p:spPr>
        <p:txBody>
          <a:bodyPr wrap="none" rtlCol="0">
            <a:spAutoFit/>
          </a:bodyPr>
          <a:lstStyle/>
          <a:p>
            <a:pPr algn="ctr"/>
            <a:r>
              <a:rPr lang="en-GB" sz="2800" dirty="0" smtClean="0"/>
              <a:t>Extraordinary interaction between </a:t>
            </a:r>
          </a:p>
          <a:p>
            <a:pPr algn="ctr"/>
            <a:r>
              <a:rPr lang="en-GB" sz="2800" i="1" dirty="0" smtClean="0"/>
              <a:t>Cryptococcus </a:t>
            </a:r>
            <a:r>
              <a:rPr lang="en-GB" sz="2800" i="1" dirty="0" err="1" smtClean="0"/>
              <a:t>neoformans</a:t>
            </a:r>
            <a:r>
              <a:rPr lang="en-GB" sz="2800" i="1" dirty="0" smtClean="0"/>
              <a:t> </a:t>
            </a:r>
            <a:r>
              <a:rPr lang="en-GB" sz="2800" dirty="0" smtClean="0"/>
              <a:t>and macrophages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0" name="Picture 2" descr="MediaObjects/10156_2011_306_Fig1_HTML.gif"/>
          <p:cNvPicPr>
            <a:picLocks noChangeAspect="1" noChangeArrowheads="1"/>
          </p:cNvPicPr>
          <p:nvPr/>
        </p:nvPicPr>
        <p:blipFill>
          <a:blip r:embed="rId3" cstate="print"/>
          <a:srcRect/>
          <a:stretch>
            <a:fillRect/>
          </a:stretch>
        </p:blipFill>
        <p:spPr bwMode="auto">
          <a:xfrm>
            <a:off x="4355193" y="609600"/>
            <a:ext cx="4469493" cy="6043259"/>
          </a:xfrm>
          <a:prstGeom prst="rect">
            <a:avLst/>
          </a:prstGeom>
          <a:noFill/>
        </p:spPr>
      </p:pic>
      <p:sp>
        <p:nvSpPr>
          <p:cNvPr id="3" name="TextBox 2"/>
          <p:cNvSpPr txBox="1"/>
          <p:nvPr/>
        </p:nvSpPr>
        <p:spPr>
          <a:xfrm>
            <a:off x="-2336800" y="188685"/>
            <a:ext cx="9144000" cy="923330"/>
          </a:xfrm>
          <a:prstGeom prst="rect">
            <a:avLst/>
          </a:prstGeom>
          <a:noFill/>
        </p:spPr>
        <p:txBody>
          <a:bodyPr wrap="square" rtlCol="0">
            <a:spAutoFit/>
          </a:bodyPr>
          <a:lstStyle/>
          <a:p>
            <a:pPr algn="ctr"/>
            <a:r>
              <a:rPr lang="en-GB" b="1" dirty="0" smtClean="0">
                <a:solidFill>
                  <a:srgbClr val="3399FF"/>
                </a:solidFill>
              </a:rPr>
              <a:t>Roles of alveolar macrophages in the</a:t>
            </a:r>
          </a:p>
          <a:p>
            <a:pPr algn="ctr"/>
            <a:r>
              <a:rPr lang="en-GB" b="1" dirty="0" smtClean="0">
                <a:solidFill>
                  <a:srgbClr val="3399FF"/>
                </a:solidFill>
              </a:rPr>
              <a:t> host response to </a:t>
            </a:r>
          </a:p>
          <a:p>
            <a:pPr algn="ctr"/>
            <a:r>
              <a:rPr lang="en-GB" b="1" i="1" dirty="0" smtClean="0">
                <a:solidFill>
                  <a:srgbClr val="3399FF"/>
                </a:solidFill>
              </a:rPr>
              <a:t>Cryptococcus </a:t>
            </a:r>
            <a:r>
              <a:rPr lang="en-GB" b="1" i="1" dirty="0" err="1" smtClean="0">
                <a:solidFill>
                  <a:srgbClr val="3399FF"/>
                </a:solidFill>
              </a:rPr>
              <a:t>neoformans</a:t>
            </a:r>
            <a:endParaRPr lang="en-GB" b="1" dirty="0">
              <a:solidFill>
                <a:srgbClr val="3399FF"/>
              </a:solidFill>
            </a:endParaRPr>
          </a:p>
        </p:txBody>
      </p:sp>
      <p:sp>
        <p:nvSpPr>
          <p:cNvPr id="5" name="TextBox 4"/>
          <p:cNvSpPr txBox="1"/>
          <p:nvPr/>
        </p:nvSpPr>
        <p:spPr>
          <a:xfrm>
            <a:off x="711201" y="1146629"/>
            <a:ext cx="3352800" cy="5478423"/>
          </a:xfrm>
          <a:prstGeom prst="rect">
            <a:avLst/>
          </a:prstGeom>
          <a:solidFill>
            <a:schemeClr val="bg1"/>
          </a:solidFill>
        </p:spPr>
        <p:txBody>
          <a:bodyPr wrap="square" rtlCol="0">
            <a:spAutoFit/>
          </a:bodyPr>
          <a:lstStyle/>
          <a:p>
            <a:pPr algn="just"/>
            <a:r>
              <a:rPr lang="en-GB" sz="1400" dirty="0" smtClean="0"/>
              <a:t>Alveolar macrophages play an essential role in defence against </a:t>
            </a:r>
            <a:r>
              <a:rPr lang="en-GB" sz="1400" dirty="0" err="1" smtClean="0"/>
              <a:t>cryptococcus</a:t>
            </a:r>
            <a:r>
              <a:rPr lang="en-GB" sz="1400" dirty="0" smtClean="0"/>
              <a:t> infections</a:t>
            </a:r>
          </a:p>
          <a:p>
            <a:pPr algn="just"/>
            <a:endParaRPr lang="en-GB" sz="1400" dirty="0"/>
          </a:p>
          <a:p>
            <a:pPr algn="just"/>
            <a:r>
              <a:rPr lang="en-GB" sz="1400" dirty="0" smtClean="0"/>
              <a:t>Internalisation by </a:t>
            </a:r>
            <a:r>
              <a:rPr lang="en-GB" sz="1400" dirty="0" err="1" smtClean="0"/>
              <a:t>phagocytosis</a:t>
            </a:r>
            <a:r>
              <a:rPr lang="en-GB" sz="1400" dirty="0" smtClean="0"/>
              <a:t> is an essential step which precedes </a:t>
            </a:r>
            <a:r>
              <a:rPr lang="en-GB" sz="1400" dirty="0" err="1" smtClean="0"/>
              <a:t>chemokine</a:t>
            </a:r>
            <a:r>
              <a:rPr lang="en-GB" sz="1400" dirty="0" smtClean="0"/>
              <a:t> and cytokine secretion, recruitment of other immune cells, killing of the pathogen and antigen presentation</a:t>
            </a:r>
          </a:p>
          <a:p>
            <a:pPr algn="just"/>
            <a:endParaRPr lang="en-GB" sz="1400" dirty="0"/>
          </a:p>
          <a:p>
            <a:pPr algn="just"/>
            <a:r>
              <a:rPr lang="en-GB" sz="1400" dirty="0" smtClean="0"/>
              <a:t>A CD4+ Th1 response is essential for clearance of infecting fungal cells and suppression of invasive infection</a:t>
            </a:r>
          </a:p>
          <a:p>
            <a:pPr algn="just"/>
            <a:endParaRPr lang="en-GB" sz="1400" dirty="0"/>
          </a:p>
          <a:p>
            <a:pPr algn="just"/>
            <a:r>
              <a:rPr lang="en-GB" sz="1400" dirty="0" smtClean="0"/>
              <a:t>Three possible outcomes of this interaction:</a:t>
            </a:r>
          </a:p>
          <a:p>
            <a:pPr algn="just"/>
            <a:endParaRPr lang="en-GB" sz="1400" dirty="0"/>
          </a:p>
          <a:p>
            <a:pPr marL="342900" indent="-342900" algn="just">
              <a:buAutoNum type="arabicParenR"/>
            </a:pPr>
            <a:r>
              <a:rPr lang="en-GB" sz="1400" dirty="0" smtClean="0"/>
              <a:t>Clearance by collaborative innate and adaptive responses</a:t>
            </a:r>
          </a:p>
          <a:p>
            <a:pPr marL="342900" indent="-342900" algn="just">
              <a:buAutoNum type="arabicParenR"/>
            </a:pPr>
            <a:r>
              <a:rPr lang="en-GB" sz="1400" dirty="0" smtClean="0"/>
              <a:t>Latency</a:t>
            </a:r>
          </a:p>
          <a:p>
            <a:pPr marL="342900" indent="-342900" algn="just">
              <a:buAutoNum type="arabicParenR"/>
            </a:pPr>
            <a:r>
              <a:rPr lang="en-GB" sz="1400" i="1" dirty="0" err="1" smtClean="0"/>
              <a:t>Cn</a:t>
            </a:r>
            <a:r>
              <a:rPr lang="en-GB" sz="1400" i="1" dirty="0" smtClean="0"/>
              <a:t> </a:t>
            </a:r>
            <a:r>
              <a:rPr lang="en-GB" sz="1400" dirty="0" smtClean="0"/>
              <a:t>survival, CNS entry and infection</a:t>
            </a:r>
            <a:endParaRPr lang="en-GB" sz="1400" i="1" dirty="0" smtClean="0"/>
          </a:p>
          <a:p>
            <a:pPr algn="just"/>
            <a:endParaRPr lang="en-GB" sz="1400" dirty="0"/>
          </a:p>
          <a:p>
            <a:pPr algn="just"/>
            <a:endParaRPr lang="en-GB" sz="1400" dirty="0"/>
          </a:p>
        </p:txBody>
      </p:sp>
      <p:sp>
        <p:nvSpPr>
          <p:cNvPr id="4" name="TextBox 3"/>
          <p:cNvSpPr txBox="1"/>
          <p:nvPr/>
        </p:nvSpPr>
        <p:spPr>
          <a:xfrm>
            <a:off x="0" y="6212114"/>
            <a:ext cx="4506362" cy="461665"/>
          </a:xfrm>
          <a:prstGeom prst="rect">
            <a:avLst/>
          </a:prstGeom>
          <a:noFill/>
        </p:spPr>
        <p:txBody>
          <a:bodyPr wrap="none" rtlCol="0">
            <a:spAutoFit/>
          </a:bodyPr>
          <a:lstStyle/>
          <a:p>
            <a:r>
              <a:rPr lang="en-GB" sz="1200" dirty="0" smtClean="0">
                <a:solidFill>
                  <a:srgbClr val="3399FF"/>
                </a:solidFill>
                <a:hlinkClick r:id="rId4"/>
              </a:rPr>
              <a:t>Paradoxical roles of alveolar macrophages in the host response</a:t>
            </a:r>
          </a:p>
          <a:p>
            <a:r>
              <a:rPr lang="en-GB" sz="1200" dirty="0" smtClean="0">
                <a:solidFill>
                  <a:srgbClr val="3399FF"/>
                </a:solidFill>
                <a:hlinkClick r:id="rId4"/>
              </a:rPr>
              <a:t>to </a:t>
            </a:r>
            <a:r>
              <a:rPr lang="en-GB" sz="1200" i="1" dirty="0" smtClean="0">
                <a:solidFill>
                  <a:srgbClr val="3399FF"/>
                </a:solidFill>
                <a:hlinkClick r:id="rId4"/>
              </a:rPr>
              <a:t>C. </a:t>
            </a:r>
            <a:r>
              <a:rPr lang="en-GB" sz="1200" i="1" dirty="0" err="1" smtClean="0">
                <a:solidFill>
                  <a:srgbClr val="3399FF"/>
                </a:solidFill>
                <a:hlinkClick r:id="rId4"/>
              </a:rPr>
              <a:t>neoformans</a:t>
            </a:r>
            <a:r>
              <a:rPr lang="en-GB" sz="1200" dirty="0" smtClean="0">
                <a:solidFill>
                  <a:srgbClr val="3399FF"/>
                </a:solidFill>
                <a:hlinkClick r:id="rId4"/>
              </a:rPr>
              <a:t> J. Infect. </a:t>
            </a:r>
            <a:r>
              <a:rPr lang="en-GB" sz="1200" dirty="0" err="1" smtClean="0">
                <a:solidFill>
                  <a:srgbClr val="3399FF"/>
                </a:solidFill>
                <a:hlinkClick r:id="rId4"/>
              </a:rPr>
              <a:t>Chemother</a:t>
            </a:r>
            <a:r>
              <a:rPr lang="en-GB" sz="1200" dirty="0" smtClean="0">
                <a:solidFill>
                  <a:srgbClr val="3399FF"/>
                </a:solidFill>
                <a:hlinkClick r:id="rId4"/>
              </a:rPr>
              <a:t>. </a:t>
            </a:r>
            <a:r>
              <a:rPr lang="en-GB" sz="1200" u="sng" dirty="0" smtClean="0">
                <a:solidFill>
                  <a:srgbClr val="3399FF"/>
                </a:solidFill>
                <a:hlinkClick r:id="rId4"/>
              </a:rPr>
              <a:t>2011</a:t>
            </a:r>
            <a:endParaRPr lang="en-GB" sz="1200" dirty="0">
              <a:solidFill>
                <a:srgbClr val="3399FF"/>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p:cNvPr>
          <p:cNvSpPr/>
          <p:nvPr/>
        </p:nvSpPr>
        <p:spPr>
          <a:xfrm>
            <a:off x="0" y="5934670"/>
            <a:ext cx="8033657" cy="923330"/>
          </a:xfrm>
          <a:prstGeom prst="rect">
            <a:avLst/>
          </a:prstGeom>
        </p:spPr>
        <p:txBody>
          <a:bodyPr wrap="square">
            <a:spAutoFit/>
          </a:bodyPr>
          <a:lstStyle/>
          <a:p>
            <a:r>
              <a:rPr lang="en-GB" dirty="0" err="1" smtClean="0">
                <a:hlinkClick r:id="" action="ppaction://hlinkfile" tooltip="Current biology : CB."/>
              </a:rPr>
              <a:t>Curr</a:t>
            </a:r>
            <a:r>
              <a:rPr lang="en-GB" dirty="0" smtClean="0">
                <a:hlinkClick r:id="" action="ppaction://hlinkfile" tooltip="Current biology : CB."/>
              </a:rPr>
              <a:t> Biol.</a:t>
            </a:r>
            <a:r>
              <a:rPr lang="en-GB" dirty="0" smtClean="0"/>
              <a:t> 2006 Nov 7;16(21):2156-60.</a:t>
            </a:r>
          </a:p>
          <a:p>
            <a:r>
              <a:rPr lang="en-GB" b="1" dirty="0" smtClean="0"/>
              <a:t>Expulsion of live pathogenic yeast by macrophages.</a:t>
            </a:r>
          </a:p>
          <a:p>
            <a:r>
              <a:rPr lang="en-GB" dirty="0" smtClean="0">
                <a:hlinkClick r:id="rId4" action="ppaction://hlinkfile"/>
              </a:rPr>
              <a:t>Ma H</a:t>
            </a:r>
            <a:r>
              <a:rPr lang="en-GB" dirty="0" smtClean="0"/>
              <a:t>, </a:t>
            </a:r>
            <a:r>
              <a:rPr lang="en-GB" dirty="0" err="1" smtClean="0">
                <a:hlinkClick r:id="rId5" action="ppaction://hlinkfile"/>
              </a:rPr>
              <a:t>Croudace</a:t>
            </a:r>
            <a:r>
              <a:rPr lang="en-GB" dirty="0" smtClean="0">
                <a:hlinkClick r:id="rId5" action="ppaction://hlinkfile"/>
              </a:rPr>
              <a:t> JE</a:t>
            </a:r>
            <a:r>
              <a:rPr lang="en-GB" dirty="0" smtClean="0"/>
              <a:t>, </a:t>
            </a:r>
            <a:r>
              <a:rPr lang="en-GB" dirty="0" smtClean="0">
                <a:hlinkClick r:id="rId6" action="ppaction://hlinkfile"/>
              </a:rPr>
              <a:t>Lammas DA</a:t>
            </a:r>
            <a:r>
              <a:rPr lang="en-GB" dirty="0" smtClean="0"/>
              <a:t>, </a:t>
            </a:r>
            <a:r>
              <a:rPr lang="en-GB" dirty="0" smtClean="0">
                <a:hlinkClick r:id="rId7" action="ppaction://hlinkfile"/>
              </a:rPr>
              <a:t>May RC</a:t>
            </a:r>
            <a:r>
              <a:rPr lang="en-GB" dirty="0" smtClean="0"/>
              <a:t>.</a:t>
            </a:r>
            <a:endParaRPr lang="en-GB" dirty="0"/>
          </a:p>
        </p:txBody>
      </p:sp>
      <p:pic>
        <p:nvPicPr>
          <p:cNvPr id="77826" name="Picture 2" descr="http://origin-ars.sciencedirect.com/content/image/1-s2.0-S0960982206022251-gr1.jpg"/>
          <p:cNvPicPr>
            <a:picLocks noChangeAspect="1" noChangeArrowheads="1"/>
          </p:cNvPicPr>
          <p:nvPr/>
        </p:nvPicPr>
        <p:blipFill>
          <a:blip r:embed="rId8" cstate="print"/>
          <a:srcRect/>
          <a:stretch>
            <a:fillRect/>
          </a:stretch>
        </p:blipFill>
        <p:spPr bwMode="auto">
          <a:xfrm>
            <a:off x="188686" y="1107301"/>
            <a:ext cx="5836104" cy="4280902"/>
          </a:xfrm>
          <a:prstGeom prst="rect">
            <a:avLst/>
          </a:prstGeom>
          <a:noFill/>
        </p:spPr>
      </p:pic>
      <p:sp>
        <p:nvSpPr>
          <p:cNvPr id="4" name="TextBox 3"/>
          <p:cNvSpPr txBox="1"/>
          <p:nvPr/>
        </p:nvSpPr>
        <p:spPr>
          <a:xfrm>
            <a:off x="203200" y="304799"/>
            <a:ext cx="8215454" cy="400110"/>
          </a:xfrm>
          <a:prstGeom prst="rect">
            <a:avLst/>
          </a:prstGeom>
          <a:noFill/>
        </p:spPr>
        <p:txBody>
          <a:bodyPr wrap="none" rtlCol="0">
            <a:spAutoFit/>
          </a:bodyPr>
          <a:lstStyle/>
          <a:p>
            <a:r>
              <a:rPr lang="en-GB" sz="2000" i="1" dirty="0" smtClean="0">
                <a:latin typeface="+mj-lt"/>
              </a:rPr>
              <a:t>C. </a:t>
            </a:r>
            <a:r>
              <a:rPr lang="en-GB" sz="2000" i="1" dirty="0" err="1" smtClean="0">
                <a:latin typeface="+mj-lt"/>
              </a:rPr>
              <a:t>neoformans</a:t>
            </a:r>
            <a:r>
              <a:rPr lang="en-GB" sz="2000" i="1" dirty="0" smtClean="0">
                <a:latin typeface="+mj-lt"/>
              </a:rPr>
              <a:t> </a:t>
            </a:r>
            <a:r>
              <a:rPr lang="en-GB" sz="2000" dirty="0" smtClean="0">
                <a:latin typeface="+mj-lt"/>
              </a:rPr>
              <a:t>escape from macrophages (unofficially known as </a:t>
            </a:r>
            <a:r>
              <a:rPr lang="en-GB" sz="2000" dirty="0" err="1" smtClean="0">
                <a:latin typeface="+mj-lt"/>
              </a:rPr>
              <a:t>vomocytosis</a:t>
            </a:r>
            <a:r>
              <a:rPr lang="en-GB" sz="2000" dirty="0" smtClean="0">
                <a:latin typeface="+mj-lt"/>
              </a:rPr>
              <a:t>)</a:t>
            </a:r>
            <a:r>
              <a:rPr lang="en-GB" sz="2000" i="1" dirty="0" smtClean="0">
                <a:latin typeface="+mj-lt"/>
              </a:rPr>
              <a:t> </a:t>
            </a:r>
            <a:endParaRPr lang="en-GB" sz="2000" i="1" dirty="0">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2"/>
          <p:cNvSpPr txBox="1">
            <a:spLocks noChangeArrowheads="1"/>
          </p:cNvSpPr>
          <p:nvPr/>
        </p:nvSpPr>
        <p:spPr bwMode="auto">
          <a:xfrm>
            <a:off x="323850" y="404813"/>
            <a:ext cx="6340475" cy="641350"/>
          </a:xfrm>
          <a:prstGeom prst="rect">
            <a:avLst/>
          </a:prstGeom>
          <a:noFill/>
          <a:ln w="9525">
            <a:noFill/>
            <a:miter lim="800000"/>
            <a:headEnd/>
            <a:tailEnd/>
          </a:ln>
        </p:spPr>
        <p:txBody>
          <a:bodyPr wrap="none">
            <a:spAutoFit/>
          </a:bodyPr>
          <a:lstStyle/>
          <a:p>
            <a:r>
              <a:rPr lang="en-GB" sz="3600" b="1">
                <a:latin typeface="Calibri" pitchFamily="34" charset="0"/>
              </a:rPr>
              <a:t>Recognition of fungal pathogens</a:t>
            </a:r>
          </a:p>
        </p:txBody>
      </p:sp>
      <p:sp>
        <p:nvSpPr>
          <p:cNvPr id="48131" name="Text Box 4"/>
          <p:cNvSpPr txBox="1">
            <a:spLocks noChangeArrowheads="1"/>
          </p:cNvSpPr>
          <p:nvPr/>
        </p:nvSpPr>
        <p:spPr bwMode="auto">
          <a:xfrm>
            <a:off x="289153" y="1606550"/>
            <a:ext cx="4206875" cy="4486275"/>
          </a:xfrm>
          <a:prstGeom prst="rect">
            <a:avLst/>
          </a:prstGeom>
          <a:noFill/>
          <a:ln w="9525">
            <a:noFill/>
            <a:miter lim="800000"/>
            <a:headEnd/>
            <a:tailEnd/>
          </a:ln>
        </p:spPr>
        <p:txBody>
          <a:bodyPr wrap="none">
            <a:spAutoFit/>
          </a:bodyPr>
          <a:lstStyle/>
          <a:p>
            <a:r>
              <a:rPr lang="en-GB" dirty="0">
                <a:latin typeface="Calibri" pitchFamily="34" charset="0"/>
              </a:rPr>
              <a:t>A number of </a:t>
            </a:r>
            <a:r>
              <a:rPr lang="en-GB" dirty="0" smtClean="0">
                <a:latin typeface="Calibri" pitchFamily="34" charset="0"/>
              </a:rPr>
              <a:t>fungal cell </a:t>
            </a:r>
            <a:r>
              <a:rPr lang="en-GB" dirty="0">
                <a:latin typeface="Calibri" pitchFamily="34" charset="0"/>
              </a:rPr>
              <a:t>wall components</a:t>
            </a:r>
          </a:p>
          <a:p>
            <a:r>
              <a:rPr lang="en-GB" dirty="0">
                <a:latin typeface="Calibri" pitchFamily="34" charset="0"/>
              </a:rPr>
              <a:t>may act through several distinct </a:t>
            </a:r>
          </a:p>
          <a:p>
            <a:r>
              <a:rPr lang="en-GB" dirty="0">
                <a:latin typeface="Calibri" pitchFamily="34" charset="0"/>
              </a:rPr>
              <a:t>pattern recognition receptors (PRRs).</a:t>
            </a:r>
          </a:p>
          <a:p>
            <a:endParaRPr lang="en-GB" dirty="0">
              <a:latin typeface="Calibri" pitchFamily="34" charset="0"/>
            </a:endParaRPr>
          </a:p>
          <a:p>
            <a:r>
              <a:rPr lang="en-GB" dirty="0">
                <a:latin typeface="Calibri" pitchFamily="34" charset="0"/>
              </a:rPr>
              <a:t>Some fungal PAMPs are specific to</a:t>
            </a:r>
          </a:p>
          <a:p>
            <a:r>
              <a:rPr lang="en-GB" dirty="0">
                <a:latin typeface="Calibri" pitchFamily="34" charset="0"/>
              </a:rPr>
              <a:t>certain </a:t>
            </a:r>
            <a:r>
              <a:rPr lang="en-GB" dirty="0" err="1">
                <a:latin typeface="Calibri" pitchFamily="34" charset="0"/>
              </a:rPr>
              <a:t>morphotypes</a:t>
            </a:r>
            <a:r>
              <a:rPr lang="en-GB" dirty="0">
                <a:latin typeface="Calibri" pitchFamily="34" charset="0"/>
              </a:rPr>
              <a:t>.</a:t>
            </a:r>
          </a:p>
          <a:p>
            <a:endParaRPr lang="en-GB" dirty="0">
              <a:latin typeface="Calibri" pitchFamily="34" charset="0"/>
            </a:endParaRPr>
          </a:p>
          <a:p>
            <a:r>
              <a:rPr lang="en-GB" dirty="0">
                <a:latin typeface="Calibri" pitchFamily="34" charset="0"/>
              </a:rPr>
              <a:t>Certain </a:t>
            </a:r>
            <a:r>
              <a:rPr lang="en-GB" dirty="0" err="1">
                <a:latin typeface="Calibri" pitchFamily="34" charset="0"/>
              </a:rPr>
              <a:t>morphotypes</a:t>
            </a:r>
            <a:r>
              <a:rPr lang="en-GB" dirty="0">
                <a:latin typeface="Calibri" pitchFamily="34" charset="0"/>
              </a:rPr>
              <a:t> may be able to evade</a:t>
            </a:r>
          </a:p>
          <a:p>
            <a:r>
              <a:rPr lang="en-GB" dirty="0">
                <a:latin typeface="Calibri" pitchFamily="34" charset="0"/>
              </a:rPr>
              <a:t>recognition by host cells.</a:t>
            </a:r>
          </a:p>
          <a:p>
            <a:endParaRPr lang="en-GB" dirty="0">
              <a:latin typeface="Calibri" pitchFamily="34" charset="0"/>
            </a:endParaRPr>
          </a:p>
          <a:p>
            <a:r>
              <a:rPr lang="en-GB" dirty="0">
                <a:latin typeface="Calibri" pitchFamily="34" charset="0"/>
              </a:rPr>
              <a:t>TLRs are activators of innate and adaptive</a:t>
            </a:r>
          </a:p>
          <a:p>
            <a:r>
              <a:rPr lang="en-GB" dirty="0">
                <a:latin typeface="Calibri" pitchFamily="34" charset="0"/>
              </a:rPr>
              <a:t>immunity to fungi.</a:t>
            </a: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grpSp>
        <p:nvGrpSpPr>
          <p:cNvPr id="48135" name="Group 7"/>
          <p:cNvGrpSpPr>
            <a:grpSpLocks/>
          </p:cNvGrpSpPr>
          <p:nvPr/>
        </p:nvGrpSpPr>
        <p:grpSpPr bwMode="auto">
          <a:xfrm>
            <a:off x="4429125" y="1844675"/>
            <a:ext cx="4714875" cy="3635375"/>
            <a:chOff x="2790" y="1162"/>
            <a:chExt cx="2970" cy="2290"/>
          </a:xfrm>
        </p:grpSpPr>
        <p:pic>
          <p:nvPicPr>
            <p:cNvPr id="48129" name="Picture 2"/>
            <p:cNvPicPr>
              <a:picLocks noChangeAspect="1" noChangeArrowheads="1"/>
            </p:cNvPicPr>
            <p:nvPr/>
          </p:nvPicPr>
          <p:blipFill>
            <a:blip r:embed="rId3" cstate="print"/>
            <a:srcRect/>
            <a:stretch>
              <a:fillRect/>
            </a:stretch>
          </p:blipFill>
          <p:spPr bwMode="auto">
            <a:xfrm>
              <a:off x="2790" y="1162"/>
              <a:ext cx="2970" cy="2290"/>
            </a:xfrm>
            <a:prstGeom prst="rect">
              <a:avLst/>
            </a:prstGeom>
            <a:noFill/>
            <a:ln w="9525">
              <a:noFill/>
              <a:miter lim="800000"/>
              <a:headEnd/>
              <a:tailEnd/>
            </a:ln>
          </p:spPr>
        </p:pic>
        <p:sp>
          <p:nvSpPr>
            <p:cNvPr id="48133" name="Rectangle 5"/>
            <p:cNvSpPr>
              <a:spLocks noChangeArrowheads="1"/>
            </p:cNvSpPr>
            <p:nvPr/>
          </p:nvSpPr>
          <p:spPr bwMode="auto">
            <a:xfrm>
              <a:off x="4456" y="1641"/>
              <a:ext cx="329" cy="675"/>
            </a:xfrm>
            <a:prstGeom prst="rect">
              <a:avLst/>
            </a:prstGeom>
            <a:solidFill>
              <a:schemeClr val="bg1"/>
            </a:solidFill>
            <a:ln w="9525">
              <a:noFill/>
              <a:miter lim="800000"/>
              <a:headEnd/>
              <a:tailEnd/>
            </a:ln>
            <a:effectLst/>
          </p:spPr>
          <p:txBody>
            <a:bodyPr wrap="none" anchor="ctr"/>
            <a:lstStyle/>
            <a:p>
              <a:endParaRPr lang="en-US"/>
            </a:p>
          </p:txBody>
        </p:sp>
        <p:sp>
          <p:nvSpPr>
            <p:cNvPr id="48134" name="Rectangle 6"/>
            <p:cNvSpPr>
              <a:spLocks noChangeArrowheads="1"/>
            </p:cNvSpPr>
            <p:nvPr/>
          </p:nvSpPr>
          <p:spPr bwMode="auto">
            <a:xfrm>
              <a:off x="4494" y="2316"/>
              <a:ext cx="176" cy="130"/>
            </a:xfrm>
            <a:prstGeom prst="rect">
              <a:avLst/>
            </a:prstGeom>
            <a:solidFill>
              <a:srgbClr val="CABB9E"/>
            </a:solidFill>
            <a:ln w="9525">
              <a:no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p:cNvPicPr>
            <a:picLocks noChangeAspect="1" noChangeArrowheads="1"/>
          </p:cNvPicPr>
          <p:nvPr/>
        </p:nvPicPr>
        <p:blipFill>
          <a:blip r:embed="rId3" cstate="print"/>
          <a:srcRect/>
          <a:stretch>
            <a:fillRect/>
          </a:stretch>
        </p:blipFill>
        <p:spPr bwMode="auto">
          <a:xfrm>
            <a:off x="647700" y="1531938"/>
            <a:ext cx="5467350" cy="5078412"/>
          </a:xfrm>
          <a:prstGeom prst="rect">
            <a:avLst/>
          </a:prstGeom>
          <a:noFill/>
          <a:ln w="9525">
            <a:noFill/>
            <a:miter lim="800000"/>
            <a:headEnd/>
            <a:tailEnd/>
          </a:ln>
        </p:spPr>
      </p:pic>
      <p:sp>
        <p:nvSpPr>
          <p:cNvPr id="9219" name="TextBox 2"/>
          <p:cNvSpPr txBox="1">
            <a:spLocks noChangeArrowheads="1"/>
          </p:cNvSpPr>
          <p:nvPr/>
        </p:nvSpPr>
        <p:spPr bwMode="auto">
          <a:xfrm>
            <a:off x="606425" y="342900"/>
            <a:ext cx="8537575" cy="1077913"/>
          </a:xfrm>
          <a:prstGeom prst="rect">
            <a:avLst/>
          </a:prstGeom>
          <a:noFill/>
          <a:ln w="9525">
            <a:noFill/>
            <a:miter lim="800000"/>
            <a:headEnd/>
            <a:tailEnd/>
          </a:ln>
        </p:spPr>
        <p:txBody>
          <a:bodyPr wrap="none">
            <a:spAutoFit/>
          </a:bodyPr>
          <a:lstStyle/>
          <a:p>
            <a:r>
              <a:rPr lang="en-GB" sz="3200" b="1">
                <a:solidFill>
                  <a:srgbClr val="00B0F0"/>
                </a:solidFill>
                <a:latin typeface="Calibri" pitchFamily="34" charset="0"/>
              </a:rPr>
              <a:t>Dichotomous roles of innate immune recognition</a:t>
            </a:r>
          </a:p>
          <a:p>
            <a:r>
              <a:rPr lang="en-GB" sz="3200" b="1">
                <a:solidFill>
                  <a:srgbClr val="00B0F0"/>
                </a:solidFill>
                <a:latin typeface="Calibri" pitchFamily="34" charset="0"/>
              </a:rPr>
              <a:t> and surveillance</a:t>
            </a:r>
          </a:p>
        </p:txBody>
      </p:sp>
      <p:sp>
        <p:nvSpPr>
          <p:cNvPr id="9220" name="TextBox 3"/>
          <p:cNvSpPr txBox="1">
            <a:spLocks noChangeArrowheads="1"/>
          </p:cNvSpPr>
          <p:nvPr/>
        </p:nvSpPr>
        <p:spPr bwMode="auto">
          <a:xfrm>
            <a:off x="5753100" y="1809750"/>
            <a:ext cx="3048000" cy="4524375"/>
          </a:xfrm>
          <a:prstGeom prst="rect">
            <a:avLst/>
          </a:prstGeom>
          <a:noFill/>
          <a:ln w="9525">
            <a:noFill/>
            <a:miter lim="800000"/>
            <a:headEnd/>
            <a:tailEnd/>
          </a:ln>
        </p:spPr>
        <p:txBody>
          <a:bodyPr>
            <a:spAutoFit/>
          </a:bodyPr>
          <a:lstStyle/>
          <a:p>
            <a:pPr marL="457200" indent="-457200">
              <a:buFontTx/>
              <a:buAutoNum type="arabicParenR"/>
            </a:pPr>
            <a:r>
              <a:rPr lang="en-GB">
                <a:latin typeface="Calibri" pitchFamily="34" charset="0"/>
              </a:rPr>
              <a:t>Direct role = antimicrobial activity and fungal killing</a:t>
            </a:r>
          </a:p>
          <a:p>
            <a:pPr marL="457200" indent="-457200"/>
            <a:endParaRPr lang="en-GB">
              <a:latin typeface="Calibri" pitchFamily="34" charset="0"/>
            </a:endParaRPr>
          </a:p>
          <a:p>
            <a:pPr marL="457200" indent="-457200"/>
            <a:r>
              <a:rPr lang="en-GB">
                <a:latin typeface="Calibri" pitchFamily="34" charset="0"/>
              </a:rPr>
              <a:t>2)   Facilitative role = production of proinflammatory cytokines and chemokines</a:t>
            </a:r>
          </a:p>
          <a:p>
            <a:pPr marL="457200" indent="-457200"/>
            <a:r>
              <a:rPr lang="en-GB">
                <a:latin typeface="Calibri" pitchFamily="34" charset="0"/>
              </a:rPr>
              <a:t>       and antigen presentation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1"/>
          <p:cNvSpPr txBox="1">
            <a:spLocks noChangeArrowheads="1"/>
          </p:cNvSpPr>
          <p:nvPr/>
        </p:nvSpPr>
        <p:spPr bwMode="auto">
          <a:xfrm>
            <a:off x="0" y="0"/>
            <a:ext cx="3829050" cy="641350"/>
          </a:xfrm>
          <a:prstGeom prst="rect">
            <a:avLst/>
          </a:prstGeom>
          <a:noFill/>
          <a:ln w="9525">
            <a:noFill/>
            <a:miter lim="800000"/>
            <a:headEnd/>
            <a:tailEnd/>
          </a:ln>
        </p:spPr>
        <p:txBody>
          <a:bodyPr wrap="none">
            <a:spAutoFit/>
          </a:bodyPr>
          <a:lstStyle/>
          <a:p>
            <a:r>
              <a:rPr lang="en-GB" sz="3600" b="1" dirty="0">
                <a:latin typeface="Calibri" pitchFamily="34" charset="0"/>
              </a:rPr>
              <a:t>The fungal cell wall</a:t>
            </a:r>
          </a:p>
        </p:txBody>
      </p:sp>
      <p:sp>
        <p:nvSpPr>
          <p:cNvPr id="46082" name="Text Box 473"/>
          <p:cNvSpPr txBox="1">
            <a:spLocks noChangeArrowheads="1"/>
          </p:cNvSpPr>
          <p:nvPr/>
        </p:nvSpPr>
        <p:spPr bwMode="auto">
          <a:xfrm>
            <a:off x="5036458" y="478971"/>
            <a:ext cx="3788228" cy="6247864"/>
          </a:xfrm>
          <a:prstGeom prst="rect">
            <a:avLst/>
          </a:prstGeom>
          <a:noFill/>
          <a:ln w="9525">
            <a:noFill/>
            <a:miter lim="800000"/>
            <a:headEnd/>
            <a:tailEnd/>
          </a:ln>
        </p:spPr>
        <p:txBody>
          <a:bodyPr wrap="square">
            <a:spAutoFit/>
          </a:bodyPr>
          <a:lstStyle/>
          <a:p>
            <a:pPr algn="just"/>
            <a:r>
              <a:rPr lang="en-GB" sz="2000" dirty="0">
                <a:latin typeface="Calibri" pitchFamily="34" charset="0"/>
              </a:rPr>
              <a:t>The fungal cell wall is composed predominantly of  </a:t>
            </a:r>
            <a:r>
              <a:rPr lang="en-GB" sz="2000" dirty="0" err="1">
                <a:latin typeface="Calibri" pitchFamily="34" charset="0"/>
              </a:rPr>
              <a:t>glucans</a:t>
            </a:r>
            <a:r>
              <a:rPr lang="en-GB" sz="2000" dirty="0">
                <a:latin typeface="Calibri" pitchFamily="34" charset="0"/>
              </a:rPr>
              <a:t> and chitin which provides physical protection. Many cell wall components are pathogen-associated molecular pattern molecules (PAMPs).</a:t>
            </a:r>
          </a:p>
          <a:p>
            <a:pPr algn="just"/>
            <a:endParaRPr lang="en-GB" sz="2000" dirty="0">
              <a:latin typeface="Calibri" pitchFamily="34" charset="0"/>
            </a:endParaRPr>
          </a:p>
          <a:p>
            <a:pPr algn="just"/>
            <a:r>
              <a:rPr lang="en-GB" sz="2000" dirty="0">
                <a:latin typeface="Calibri" pitchFamily="34" charset="0"/>
              </a:rPr>
              <a:t>It is a fungal-specific organ and a premier target for antifungal drugs</a:t>
            </a:r>
          </a:p>
          <a:p>
            <a:pPr algn="just"/>
            <a:endParaRPr lang="en-GB" sz="2000" dirty="0">
              <a:latin typeface="Calibri" pitchFamily="34" charset="0"/>
            </a:endParaRPr>
          </a:p>
          <a:p>
            <a:pPr algn="just"/>
            <a:r>
              <a:rPr lang="en-GB" sz="2000" dirty="0">
                <a:latin typeface="Calibri" pitchFamily="34" charset="0"/>
              </a:rPr>
              <a:t>Cell wall composition is in permanent flux, according to the environment and </a:t>
            </a:r>
          </a:p>
          <a:p>
            <a:pPr algn="just"/>
            <a:r>
              <a:rPr lang="en-GB" sz="2000" dirty="0" err="1">
                <a:latin typeface="Calibri" pitchFamily="34" charset="0"/>
              </a:rPr>
              <a:t>morphotype</a:t>
            </a:r>
            <a:r>
              <a:rPr lang="en-GB" sz="2000" dirty="0">
                <a:latin typeface="Calibri" pitchFamily="34" charset="0"/>
              </a:rPr>
              <a:t> of the organism.</a:t>
            </a:r>
          </a:p>
          <a:p>
            <a:pPr algn="just"/>
            <a:endParaRPr lang="en-GB" sz="2000" dirty="0">
              <a:latin typeface="Calibri" pitchFamily="34" charset="0"/>
            </a:endParaRPr>
          </a:p>
          <a:p>
            <a:pPr algn="just"/>
            <a:r>
              <a:rPr lang="en-GB" sz="2000" dirty="0">
                <a:latin typeface="Calibri" pitchFamily="34" charset="0"/>
              </a:rPr>
              <a:t>Cell wall composition </a:t>
            </a:r>
            <a:r>
              <a:rPr lang="en-GB" sz="2000" i="1" dirty="0">
                <a:latin typeface="Calibri" pitchFamily="34" charset="0"/>
              </a:rPr>
              <a:t>differs by </a:t>
            </a:r>
            <a:r>
              <a:rPr lang="en-GB" sz="2000" i="1" dirty="0" smtClean="0">
                <a:latin typeface="Calibri" pitchFamily="34" charset="0"/>
              </a:rPr>
              <a:t>species and also by </a:t>
            </a:r>
            <a:r>
              <a:rPr lang="en-GB" sz="2000" i="1" dirty="0" err="1" smtClean="0">
                <a:latin typeface="Calibri" pitchFamily="34" charset="0"/>
              </a:rPr>
              <a:t>morphotype</a:t>
            </a:r>
            <a:endParaRPr lang="en-GB" sz="2000" dirty="0">
              <a:latin typeface="Calibri" pitchFamily="34" charset="0"/>
            </a:endParaRPr>
          </a:p>
          <a:p>
            <a:pPr algn="just"/>
            <a:endParaRPr lang="en-GB" sz="2000" dirty="0">
              <a:latin typeface="Calibri" pitchFamily="34" charset="0"/>
            </a:endParaRPr>
          </a:p>
          <a:p>
            <a:pPr algn="just"/>
            <a:endParaRPr lang="en-GB" sz="2000" dirty="0">
              <a:latin typeface="Calibri" pitchFamily="34" charset="0"/>
            </a:endParaRPr>
          </a:p>
        </p:txBody>
      </p:sp>
      <p:pic>
        <p:nvPicPr>
          <p:cNvPr id="46083" name="Picture 474"/>
          <p:cNvPicPr>
            <a:picLocks noChangeAspect="1" noChangeArrowheads="1"/>
          </p:cNvPicPr>
          <p:nvPr/>
        </p:nvPicPr>
        <p:blipFill>
          <a:blip r:embed="rId3" cstate="print"/>
          <a:srcRect/>
          <a:stretch>
            <a:fillRect/>
          </a:stretch>
        </p:blipFill>
        <p:spPr bwMode="auto">
          <a:xfrm>
            <a:off x="232228" y="620032"/>
            <a:ext cx="3381829" cy="2580587"/>
          </a:xfrm>
          <a:prstGeom prst="rect">
            <a:avLst/>
          </a:prstGeom>
          <a:noFill/>
          <a:ln w="9525">
            <a:noFill/>
            <a:miter lim="800000"/>
            <a:headEnd/>
            <a:tailEnd/>
          </a:ln>
        </p:spPr>
      </p:pic>
      <p:pic>
        <p:nvPicPr>
          <p:cNvPr id="18434" name="Picture 2" descr="Candida albicans morphogenesis and host defence: discriminating invasion from colonization"/>
          <p:cNvPicPr>
            <a:picLocks noChangeAspect="1" noChangeArrowheads="1"/>
          </p:cNvPicPr>
          <p:nvPr/>
        </p:nvPicPr>
        <p:blipFill>
          <a:blip r:embed="rId4" cstate="print"/>
          <a:srcRect/>
          <a:stretch>
            <a:fillRect/>
          </a:stretch>
        </p:blipFill>
        <p:spPr bwMode="auto">
          <a:xfrm>
            <a:off x="188685" y="3517300"/>
            <a:ext cx="4759779" cy="2847214"/>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4" descr="candida phagocytosis.jpg"/>
          <p:cNvPicPr>
            <a:picLocks noChangeAspect="1"/>
          </p:cNvPicPr>
          <p:nvPr/>
        </p:nvPicPr>
        <p:blipFill>
          <a:blip r:embed="rId3" cstate="print">
            <a:lum bright="10000"/>
          </a:blip>
          <a:srcRect/>
          <a:stretch>
            <a:fillRect/>
          </a:stretch>
        </p:blipFill>
        <p:spPr bwMode="auto">
          <a:xfrm>
            <a:off x="4500563" y="1035277"/>
            <a:ext cx="4643437" cy="3022600"/>
          </a:xfrm>
          <a:prstGeom prst="rect">
            <a:avLst/>
          </a:prstGeom>
          <a:noFill/>
          <a:ln w="9525">
            <a:noFill/>
            <a:miter lim="800000"/>
            <a:headEnd/>
            <a:tailEnd/>
          </a:ln>
        </p:spPr>
      </p:pic>
      <p:sp>
        <p:nvSpPr>
          <p:cNvPr id="44034" name="TextBox 1"/>
          <p:cNvSpPr txBox="1">
            <a:spLocks noChangeArrowheads="1"/>
          </p:cNvSpPr>
          <p:nvPr/>
        </p:nvSpPr>
        <p:spPr bwMode="auto">
          <a:xfrm>
            <a:off x="217488" y="0"/>
            <a:ext cx="8926512" cy="1066800"/>
          </a:xfrm>
          <a:prstGeom prst="rect">
            <a:avLst/>
          </a:prstGeom>
          <a:noFill/>
          <a:ln w="9525">
            <a:noFill/>
            <a:miter lim="800000"/>
            <a:headEnd/>
            <a:tailEnd/>
          </a:ln>
        </p:spPr>
        <p:txBody>
          <a:bodyPr wrap="none">
            <a:spAutoFit/>
          </a:bodyPr>
          <a:lstStyle/>
          <a:p>
            <a:r>
              <a:rPr lang="en-GB" sz="3200" b="1" dirty="0">
                <a:latin typeface="Calibri" pitchFamily="34" charset="0"/>
              </a:rPr>
              <a:t>The immune response to fungi varies with respect</a:t>
            </a:r>
          </a:p>
          <a:p>
            <a:r>
              <a:rPr lang="en-GB" sz="3200" b="1" dirty="0">
                <a:latin typeface="Calibri" pitchFamily="34" charset="0"/>
              </a:rPr>
              <a:t>to the fungal species  and </a:t>
            </a:r>
            <a:r>
              <a:rPr lang="en-GB" sz="3200" b="1" dirty="0" err="1">
                <a:latin typeface="Calibri" pitchFamily="34" charset="0"/>
              </a:rPr>
              <a:t>morphotype</a:t>
            </a:r>
            <a:r>
              <a:rPr lang="en-GB" sz="3200" b="1" dirty="0">
                <a:latin typeface="Calibri" pitchFamily="34" charset="0"/>
              </a:rPr>
              <a:t> encountered</a:t>
            </a:r>
          </a:p>
        </p:txBody>
      </p:sp>
      <p:pic>
        <p:nvPicPr>
          <p:cNvPr id="44035" name="Picture 3"/>
          <p:cNvPicPr>
            <a:picLocks noChangeAspect="1" noChangeArrowheads="1"/>
          </p:cNvPicPr>
          <p:nvPr/>
        </p:nvPicPr>
        <p:blipFill>
          <a:blip r:embed="rId4" cstate="print">
            <a:lum bright="20000"/>
          </a:blip>
          <a:srcRect/>
          <a:stretch>
            <a:fillRect/>
          </a:stretch>
        </p:blipFill>
        <p:spPr bwMode="auto">
          <a:xfrm>
            <a:off x="4532539" y="4071257"/>
            <a:ext cx="3600450" cy="1795463"/>
          </a:xfrm>
          <a:prstGeom prst="rect">
            <a:avLst/>
          </a:prstGeom>
          <a:noFill/>
          <a:ln w="9525">
            <a:noFill/>
            <a:miter lim="800000"/>
            <a:headEnd/>
            <a:tailEnd/>
          </a:ln>
        </p:spPr>
      </p:pic>
      <p:sp>
        <p:nvSpPr>
          <p:cNvPr id="44039" name="Text Box 15"/>
          <p:cNvSpPr txBox="1">
            <a:spLocks noChangeArrowheads="1"/>
          </p:cNvSpPr>
          <p:nvPr/>
        </p:nvSpPr>
        <p:spPr bwMode="auto">
          <a:xfrm>
            <a:off x="265339" y="1704975"/>
            <a:ext cx="4124325" cy="3937000"/>
          </a:xfrm>
          <a:prstGeom prst="rect">
            <a:avLst/>
          </a:prstGeom>
          <a:noFill/>
          <a:ln w="9525">
            <a:noFill/>
            <a:miter lim="800000"/>
            <a:headEnd/>
            <a:tailEnd/>
          </a:ln>
        </p:spPr>
        <p:txBody>
          <a:bodyPr wrap="none">
            <a:spAutoFit/>
          </a:bodyPr>
          <a:lstStyle/>
          <a:p>
            <a:r>
              <a:rPr lang="en-GB" dirty="0">
                <a:latin typeface="Calibri" pitchFamily="34" charset="0"/>
              </a:rPr>
              <a:t>Regardless of species and/or site</a:t>
            </a:r>
          </a:p>
          <a:p>
            <a:r>
              <a:rPr lang="en-GB" dirty="0">
                <a:latin typeface="Calibri" pitchFamily="34" charset="0"/>
              </a:rPr>
              <a:t>of infection professional phagocytes</a:t>
            </a:r>
          </a:p>
          <a:p>
            <a:r>
              <a:rPr lang="en-GB" dirty="0">
                <a:latin typeface="Calibri" pitchFamily="34" charset="0"/>
              </a:rPr>
              <a:t>are the major antifungal </a:t>
            </a:r>
            <a:r>
              <a:rPr lang="en-GB" dirty="0" err="1">
                <a:latin typeface="Calibri" pitchFamily="34" charset="0"/>
              </a:rPr>
              <a:t>effector</a:t>
            </a:r>
            <a:r>
              <a:rPr lang="en-GB" dirty="0">
                <a:latin typeface="Calibri" pitchFamily="34" charset="0"/>
              </a:rPr>
              <a:t> cells</a:t>
            </a:r>
          </a:p>
          <a:p>
            <a:endParaRPr lang="en-GB" dirty="0">
              <a:latin typeface="Calibri" pitchFamily="34" charset="0"/>
            </a:endParaRPr>
          </a:p>
          <a:p>
            <a:r>
              <a:rPr lang="en-GB" i="1" dirty="0">
                <a:latin typeface="Calibri" pitchFamily="34" charset="0"/>
              </a:rPr>
              <a:t>Candida </a:t>
            </a:r>
            <a:r>
              <a:rPr lang="en-GB" i="1" dirty="0" err="1">
                <a:latin typeface="Calibri" pitchFamily="34" charset="0"/>
              </a:rPr>
              <a:t>albicans</a:t>
            </a:r>
            <a:r>
              <a:rPr lang="en-GB" i="1" dirty="0">
                <a:latin typeface="Calibri" pitchFamily="34" charset="0"/>
              </a:rPr>
              <a:t> </a:t>
            </a:r>
            <a:r>
              <a:rPr lang="en-GB" dirty="0">
                <a:latin typeface="Calibri" pitchFamily="34" charset="0"/>
              </a:rPr>
              <a:t>experiences nutrient </a:t>
            </a:r>
          </a:p>
          <a:p>
            <a:r>
              <a:rPr lang="en-GB" dirty="0">
                <a:latin typeface="Calibri" pitchFamily="34" charset="0"/>
              </a:rPr>
              <a:t>starvation inside the macrophage </a:t>
            </a:r>
          </a:p>
          <a:p>
            <a:r>
              <a:rPr lang="en-GB" dirty="0" err="1">
                <a:latin typeface="Calibri" pitchFamily="34" charset="0"/>
              </a:rPr>
              <a:t>phagolysososome</a:t>
            </a:r>
            <a:r>
              <a:rPr lang="en-GB" dirty="0">
                <a:latin typeface="Calibri" pitchFamily="34" charset="0"/>
              </a:rPr>
              <a:t>, prompting germination</a:t>
            </a:r>
          </a:p>
          <a:p>
            <a:r>
              <a:rPr lang="en-GB" dirty="0">
                <a:latin typeface="Calibri" pitchFamily="34" charset="0"/>
              </a:rPr>
              <a:t>and escape</a:t>
            </a:r>
          </a:p>
          <a:p>
            <a:endParaRPr lang="en-GB" i="1" dirty="0">
              <a:latin typeface="Calibri" pitchFamily="34" charset="0"/>
            </a:endParaRPr>
          </a:p>
          <a:p>
            <a:r>
              <a:rPr lang="en-GB" i="1" dirty="0">
                <a:latin typeface="Calibri" pitchFamily="34" charset="0"/>
              </a:rPr>
              <a:t>Cryptococcus </a:t>
            </a:r>
            <a:r>
              <a:rPr lang="en-GB" i="1" dirty="0" err="1">
                <a:latin typeface="Calibri" pitchFamily="34" charset="0"/>
              </a:rPr>
              <a:t>neoformans</a:t>
            </a:r>
            <a:r>
              <a:rPr lang="en-GB" i="1" dirty="0">
                <a:latin typeface="Calibri" pitchFamily="34" charset="0"/>
              </a:rPr>
              <a:t> </a:t>
            </a:r>
            <a:r>
              <a:rPr lang="en-GB" dirty="0">
                <a:latin typeface="Calibri" pitchFamily="34" charset="0"/>
              </a:rPr>
              <a:t>can </a:t>
            </a:r>
            <a:r>
              <a:rPr lang="en-GB" dirty="0" err="1">
                <a:latin typeface="Calibri" pitchFamily="34" charset="0"/>
              </a:rPr>
              <a:t>mulitply</a:t>
            </a:r>
            <a:r>
              <a:rPr lang="en-GB" dirty="0">
                <a:latin typeface="Calibri" pitchFamily="34" charset="0"/>
              </a:rPr>
              <a:t> </a:t>
            </a:r>
          </a:p>
          <a:p>
            <a:r>
              <a:rPr lang="en-GB" dirty="0">
                <a:latin typeface="Calibri" pitchFamily="34" charset="0"/>
              </a:rPr>
              <a:t>inside the macrophage </a:t>
            </a:r>
            <a:r>
              <a:rPr lang="en-GB" dirty="0" err="1">
                <a:latin typeface="Calibri" pitchFamily="34" charset="0"/>
              </a:rPr>
              <a:t>phagolysosome</a:t>
            </a:r>
            <a:r>
              <a:rPr lang="en-GB" dirty="0">
                <a:latin typeface="Calibri" pitchFamily="34" charset="0"/>
              </a:rPr>
              <a:t> </a:t>
            </a:r>
          </a:p>
          <a:p>
            <a:r>
              <a:rPr lang="en-GB" dirty="0">
                <a:latin typeface="Calibri" pitchFamily="34" charset="0"/>
              </a:rPr>
              <a:t>and subsequently escape.</a:t>
            </a:r>
            <a:r>
              <a:rPr lang="en-GB" i="1" dirty="0">
                <a:latin typeface="Calibri" pitchFamily="34" charset="0"/>
              </a:rPr>
              <a:t> </a:t>
            </a:r>
          </a:p>
          <a:p>
            <a:endParaRPr lang="en-GB" dirty="0">
              <a:latin typeface="Calibri" pitchFamily="34" charset="0"/>
            </a:endParaRPr>
          </a:p>
          <a:p>
            <a:endParaRPr lang="en-GB" dirty="0">
              <a:latin typeface="Calibri" pitchFamily="34" charset="0"/>
            </a:endParaRPr>
          </a:p>
        </p:txBody>
      </p:sp>
      <p:sp>
        <p:nvSpPr>
          <p:cNvPr id="44041" name="Text Box 17"/>
          <p:cNvSpPr txBox="1">
            <a:spLocks noChangeArrowheads="1"/>
          </p:cNvSpPr>
          <p:nvPr/>
        </p:nvSpPr>
        <p:spPr bwMode="auto">
          <a:xfrm>
            <a:off x="4590143" y="3592285"/>
            <a:ext cx="1754188" cy="366713"/>
          </a:xfrm>
          <a:prstGeom prst="rect">
            <a:avLst/>
          </a:prstGeom>
          <a:solidFill>
            <a:schemeClr val="bg1"/>
          </a:solidFill>
          <a:ln w="9525">
            <a:noFill/>
            <a:miter lim="800000"/>
            <a:headEnd/>
            <a:tailEnd/>
          </a:ln>
        </p:spPr>
        <p:txBody>
          <a:bodyPr wrap="none">
            <a:spAutoFit/>
          </a:bodyPr>
          <a:lstStyle/>
          <a:p>
            <a:r>
              <a:rPr lang="en-GB" i="1" dirty="0">
                <a:latin typeface="Calibri" pitchFamily="34" charset="0"/>
              </a:rPr>
              <a:t>Candida </a:t>
            </a:r>
            <a:r>
              <a:rPr lang="en-GB" i="1" dirty="0" err="1">
                <a:latin typeface="Calibri" pitchFamily="34" charset="0"/>
              </a:rPr>
              <a:t>albicans</a:t>
            </a:r>
            <a:endParaRPr lang="en-GB" i="1" dirty="0">
              <a:latin typeface="Calibri" pitchFamily="34" charset="0"/>
            </a:endParaRPr>
          </a:p>
        </p:txBody>
      </p:sp>
      <p:sp>
        <p:nvSpPr>
          <p:cNvPr id="44042" name="Text Box 18"/>
          <p:cNvSpPr txBox="1">
            <a:spLocks noChangeArrowheads="1"/>
          </p:cNvSpPr>
          <p:nvPr/>
        </p:nvSpPr>
        <p:spPr bwMode="auto">
          <a:xfrm>
            <a:off x="4590143" y="6092825"/>
            <a:ext cx="2308225" cy="336550"/>
          </a:xfrm>
          <a:prstGeom prst="rect">
            <a:avLst/>
          </a:prstGeom>
          <a:solidFill>
            <a:schemeClr val="bg1"/>
          </a:solidFill>
          <a:ln w="9525">
            <a:noFill/>
            <a:miter lim="800000"/>
            <a:headEnd/>
            <a:tailEnd/>
          </a:ln>
        </p:spPr>
        <p:txBody>
          <a:bodyPr wrap="none">
            <a:spAutoFit/>
          </a:bodyPr>
          <a:lstStyle/>
          <a:p>
            <a:r>
              <a:rPr lang="en-GB" sz="1600" i="1" dirty="0">
                <a:latin typeface="Calibri" pitchFamily="34" charset="0"/>
              </a:rPr>
              <a:t>Cryptococcus </a:t>
            </a:r>
            <a:r>
              <a:rPr lang="en-GB" sz="1600" i="1" dirty="0" err="1">
                <a:latin typeface="Calibri" pitchFamily="34" charset="0"/>
              </a:rPr>
              <a:t>neoformans</a:t>
            </a:r>
            <a:endParaRPr lang="en-GB" sz="1600" i="1"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4"/>
          <p:cNvSpPr txBox="1">
            <a:spLocks noChangeArrowheads="1"/>
          </p:cNvSpPr>
          <p:nvPr/>
        </p:nvSpPr>
        <p:spPr bwMode="auto">
          <a:xfrm>
            <a:off x="250825" y="260350"/>
            <a:ext cx="4622800" cy="641350"/>
          </a:xfrm>
          <a:prstGeom prst="rect">
            <a:avLst/>
          </a:prstGeom>
          <a:noFill/>
          <a:ln w="9525">
            <a:noFill/>
            <a:miter lim="800000"/>
            <a:headEnd/>
            <a:tailEnd/>
          </a:ln>
        </p:spPr>
        <p:txBody>
          <a:bodyPr wrap="none">
            <a:spAutoFit/>
          </a:bodyPr>
          <a:lstStyle/>
          <a:p>
            <a:r>
              <a:rPr lang="en-GB" sz="3600" b="1">
                <a:latin typeface="Calibri" pitchFamily="34" charset="0"/>
              </a:rPr>
              <a:t>Structure of the lecture</a:t>
            </a:r>
          </a:p>
        </p:txBody>
      </p:sp>
      <p:sp>
        <p:nvSpPr>
          <p:cNvPr id="19458" name="Text Box 5"/>
          <p:cNvSpPr txBox="1">
            <a:spLocks noChangeArrowheads="1"/>
          </p:cNvSpPr>
          <p:nvPr/>
        </p:nvSpPr>
        <p:spPr bwMode="auto">
          <a:xfrm>
            <a:off x="302532" y="866321"/>
            <a:ext cx="8435068" cy="7571303"/>
          </a:xfrm>
          <a:prstGeom prst="rect">
            <a:avLst/>
          </a:prstGeom>
          <a:noFill/>
          <a:ln w="9525">
            <a:noFill/>
            <a:miter lim="800000"/>
            <a:headEnd/>
            <a:tailEnd/>
          </a:ln>
        </p:spPr>
        <p:txBody>
          <a:bodyPr wrap="square">
            <a:spAutoFit/>
          </a:bodyPr>
          <a:lstStyle/>
          <a:p>
            <a:pPr marL="342900" indent="-342900">
              <a:buFontTx/>
              <a:buAutoNum type="arabicParenR"/>
            </a:pPr>
            <a:r>
              <a:rPr lang="en-GB" u="sng" dirty="0" smtClean="0">
                <a:latin typeface="Calibri" pitchFamily="34" charset="0"/>
              </a:rPr>
              <a:t>Introduction:</a:t>
            </a:r>
            <a:r>
              <a:rPr lang="en-GB" dirty="0" smtClean="0">
                <a:latin typeface="Calibri" pitchFamily="34" charset="0"/>
              </a:rPr>
              <a:t> Fungal infections, </a:t>
            </a:r>
            <a:r>
              <a:rPr lang="en-GB" dirty="0" err="1" smtClean="0">
                <a:latin typeface="Calibri" pitchFamily="34" charset="0"/>
              </a:rPr>
              <a:t>morphotypes</a:t>
            </a:r>
            <a:r>
              <a:rPr lang="en-GB" dirty="0" smtClean="0">
                <a:latin typeface="Calibri" pitchFamily="34" charset="0"/>
              </a:rPr>
              <a:t>  (growth forms) and routes of infection</a:t>
            </a:r>
          </a:p>
          <a:p>
            <a:pPr marL="342900" indent="-342900"/>
            <a:endParaRPr lang="en-GB" dirty="0" smtClean="0">
              <a:latin typeface="Calibri" pitchFamily="34" charset="0"/>
            </a:endParaRPr>
          </a:p>
          <a:p>
            <a:pPr marL="457200" indent="-457200">
              <a:buAutoNum type="alphaLcParenR"/>
            </a:pPr>
            <a:r>
              <a:rPr lang="en-GB" i="1" dirty="0" err="1" smtClean="0">
                <a:latin typeface="Calibri" pitchFamily="34" charset="0"/>
              </a:rPr>
              <a:t>Aspergillus</a:t>
            </a:r>
            <a:r>
              <a:rPr lang="en-GB" i="1" dirty="0" smtClean="0">
                <a:latin typeface="Calibri" pitchFamily="34" charset="0"/>
              </a:rPr>
              <a:t> </a:t>
            </a:r>
            <a:r>
              <a:rPr lang="en-GB" dirty="0" smtClean="0">
                <a:latin typeface="Calibri" pitchFamily="34" charset="0"/>
              </a:rPr>
              <a:t>species</a:t>
            </a:r>
            <a:endParaRPr lang="en-GB" i="1" dirty="0" smtClean="0">
              <a:latin typeface="Calibri" pitchFamily="34" charset="0"/>
            </a:endParaRPr>
          </a:p>
          <a:p>
            <a:pPr marL="457200" indent="-457200">
              <a:buAutoNum type="alphaLcParenR"/>
            </a:pPr>
            <a:r>
              <a:rPr lang="en-GB" i="1" dirty="0" smtClean="0">
                <a:latin typeface="Calibri" pitchFamily="34" charset="0"/>
              </a:rPr>
              <a:t>Candida </a:t>
            </a:r>
            <a:r>
              <a:rPr lang="en-GB" dirty="0" smtClean="0">
                <a:latin typeface="Calibri" pitchFamily="34" charset="0"/>
              </a:rPr>
              <a:t>species</a:t>
            </a:r>
          </a:p>
          <a:p>
            <a:pPr marL="457200" indent="-457200">
              <a:buAutoNum type="alphaLcParenR"/>
            </a:pPr>
            <a:r>
              <a:rPr lang="en-GB" i="1" dirty="0" smtClean="0">
                <a:latin typeface="Calibri" pitchFamily="34" charset="0"/>
              </a:rPr>
              <a:t>Cryptococcus </a:t>
            </a:r>
            <a:r>
              <a:rPr lang="en-GB" dirty="0" smtClean="0">
                <a:latin typeface="Calibri" pitchFamily="34" charset="0"/>
              </a:rPr>
              <a:t>species</a:t>
            </a:r>
          </a:p>
          <a:p>
            <a:pPr marL="342900" indent="-342900">
              <a:buFontTx/>
              <a:buAutoNum type="arabicParenR"/>
            </a:pPr>
            <a:endParaRPr lang="en-GB" dirty="0" smtClean="0">
              <a:latin typeface="Calibri" pitchFamily="34" charset="0"/>
            </a:endParaRPr>
          </a:p>
          <a:p>
            <a:pPr marL="342900" indent="-342900"/>
            <a:r>
              <a:rPr lang="en-GB" dirty="0" smtClean="0">
                <a:latin typeface="Calibri" pitchFamily="34" charset="0"/>
              </a:rPr>
              <a:t>2) </a:t>
            </a:r>
            <a:r>
              <a:rPr lang="en-GB" u="sng" dirty="0" smtClean="0">
                <a:latin typeface="Calibri" pitchFamily="34" charset="0"/>
              </a:rPr>
              <a:t>Immunity to fungal infection (systemic perspective)</a:t>
            </a:r>
          </a:p>
          <a:p>
            <a:pPr marL="342900" indent="-342900"/>
            <a:endParaRPr lang="en-GB" dirty="0" smtClean="0">
              <a:latin typeface="Calibri" pitchFamily="34" charset="0"/>
            </a:endParaRPr>
          </a:p>
          <a:p>
            <a:pPr marL="457200" indent="-457200">
              <a:buAutoNum type="alphaLcParenR"/>
            </a:pPr>
            <a:r>
              <a:rPr lang="en-GB" dirty="0" smtClean="0">
                <a:latin typeface="Calibri" pitchFamily="34" charset="0"/>
              </a:rPr>
              <a:t>Risk factors for fungal infections</a:t>
            </a:r>
          </a:p>
          <a:p>
            <a:pPr marL="457200" indent="-457200">
              <a:buAutoNum type="alphaLcParenR"/>
            </a:pPr>
            <a:r>
              <a:rPr lang="en-GB" dirty="0" smtClean="0">
                <a:latin typeface="Calibri" pitchFamily="34" charset="0"/>
              </a:rPr>
              <a:t>A </a:t>
            </a:r>
            <a:r>
              <a:rPr lang="en-GB" dirty="0">
                <a:latin typeface="Calibri" pitchFamily="34" charset="0"/>
              </a:rPr>
              <a:t>damage-response framework to describe the host-pathogen </a:t>
            </a:r>
            <a:r>
              <a:rPr lang="en-GB" dirty="0" smtClean="0">
                <a:latin typeface="Calibri" pitchFamily="34" charset="0"/>
              </a:rPr>
              <a:t>interaction</a:t>
            </a:r>
          </a:p>
          <a:p>
            <a:pPr marL="457200" indent="-457200">
              <a:buAutoNum type="alphaLcParenR" startAt="3"/>
            </a:pPr>
            <a:r>
              <a:rPr lang="en-GB" dirty="0" smtClean="0">
                <a:latin typeface="Calibri" pitchFamily="34" charset="0"/>
              </a:rPr>
              <a:t>Overview </a:t>
            </a:r>
            <a:r>
              <a:rPr lang="en-GB" dirty="0">
                <a:latin typeface="Calibri" pitchFamily="34" charset="0"/>
              </a:rPr>
              <a:t>of mammalian immunity to </a:t>
            </a:r>
            <a:r>
              <a:rPr lang="en-GB" dirty="0" smtClean="0">
                <a:latin typeface="Calibri" pitchFamily="34" charset="0"/>
              </a:rPr>
              <a:t>fungi</a:t>
            </a:r>
          </a:p>
          <a:p>
            <a:pPr marL="457200" indent="-457200">
              <a:buAutoNum type="alphaLcParenR" startAt="3"/>
            </a:pPr>
            <a:endParaRPr lang="en-GB" dirty="0" smtClean="0">
              <a:latin typeface="Calibri" pitchFamily="34" charset="0"/>
            </a:endParaRPr>
          </a:p>
          <a:p>
            <a:pPr marL="457200" indent="-457200"/>
            <a:r>
              <a:rPr lang="en-GB" dirty="0" smtClean="0">
                <a:latin typeface="Calibri" pitchFamily="34" charset="0"/>
              </a:rPr>
              <a:t>3) </a:t>
            </a:r>
            <a:r>
              <a:rPr lang="en-GB" u="sng" dirty="0" smtClean="0">
                <a:latin typeface="Calibri" pitchFamily="34" charset="0"/>
              </a:rPr>
              <a:t>Immunity to fungal infections (cellular perspective)</a:t>
            </a:r>
          </a:p>
          <a:p>
            <a:pPr marL="342900" indent="-342900"/>
            <a:endParaRPr lang="en-GB" dirty="0">
              <a:latin typeface="Calibri" pitchFamily="34" charset="0"/>
            </a:endParaRPr>
          </a:p>
          <a:p>
            <a:pPr marL="342900" indent="-342900"/>
            <a:r>
              <a:rPr lang="en-GB" dirty="0" smtClean="0">
                <a:latin typeface="Calibri" pitchFamily="34" charset="0"/>
              </a:rPr>
              <a:t>a) Major </a:t>
            </a:r>
            <a:r>
              <a:rPr lang="en-GB" dirty="0">
                <a:latin typeface="Calibri" pitchFamily="34" charset="0"/>
              </a:rPr>
              <a:t>antifungal </a:t>
            </a:r>
            <a:r>
              <a:rPr lang="en-GB" dirty="0" err="1">
                <a:latin typeface="Calibri" pitchFamily="34" charset="0"/>
              </a:rPr>
              <a:t>effector</a:t>
            </a:r>
            <a:r>
              <a:rPr lang="en-GB" dirty="0">
                <a:latin typeface="Calibri" pitchFamily="34" charset="0"/>
              </a:rPr>
              <a:t> cells</a:t>
            </a:r>
          </a:p>
          <a:p>
            <a:pPr marL="342900" indent="-342900"/>
            <a:r>
              <a:rPr lang="en-GB" dirty="0" smtClean="0">
                <a:latin typeface="Calibri" pitchFamily="34" charset="0"/>
              </a:rPr>
              <a:t>b) Recognition </a:t>
            </a:r>
            <a:r>
              <a:rPr lang="en-GB" dirty="0">
                <a:latin typeface="Calibri" pitchFamily="34" charset="0"/>
              </a:rPr>
              <a:t>of infectious fungal cells</a:t>
            </a:r>
          </a:p>
          <a:p>
            <a:pPr marL="342900" indent="-342900"/>
            <a:r>
              <a:rPr lang="en-GB" dirty="0" smtClean="0">
                <a:latin typeface="Calibri" pitchFamily="34" charset="0"/>
              </a:rPr>
              <a:t>c) Clearance </a:t>
            </a:r>
            <a:r>
              <a:rPr lang="en-GB" dirty="0">
                <a:latin typeface="Calibri" pitchFamily="34" charset="0"/>
              </a:rPr>
              <a:t>of infectious fungal cells</a:t>
            </a:r>
          </a:p>
          <a:p>
            <a:pPr marL="342900" indent="-342900"/>
            <a:r>
              <a:rPr lang="en-GB" dirty="0" smtClean="0">
                <a:latin typeface="Calibri" pitchFamily="34" charset="0"/>
              </a:rPr>
              <a:t>d) Integration of </a:t>
            </a:r>
            <a:r>
              <a:rPr lang="en-GB" dirty="0">
                <a:latin typeface="Calibri" pitchFamily="34" charset="0"/>
              </a:rPr>
              <a:t>innate and adaptive </a:t>
            </a:r>
            <a:r>
              <a:rPr lang="en-GB" dirty="0" smtClean="0">
                <a:latin typeface="Calibri" pitchFamily="34" charset="0"/>
              </a:rPr>
              <a:t>responses to fungal infection</a:t>
            </a:r>
            <a:endParaRPr lang="en-GB" dirty="0">
              <a:latin typeface="Calibri" pitchFamily="34" charset="0"/>
            </a:endParaRPr>
          </a:p>
          <a:p>
            <a:pPr marL="342900" indent="-342900"/>
            <a:endParaRPr lang="en-GB" dirty="0" smtClean="0">
              <a:latin typeface="Calibri" pitchFamily="34" charset="0"/>
            </a:endParaRPr>
          </a:p>
          <a:p>
            <a:pPr marL="342900" indent="-342900"/>
            <a:r>
              <a:rPr lang="en-GB" dirty="0" smtClean="0">
                <a:latin typeface="Calibri" pitchFamily="34" charset="0"/>
              </a:rPr>
              <a:t>4) </a:t>
            </a:r>
            <a:r>
              <a:rPr lang="en-GB" u="sng" dirty="0" smtClean="0">
                <a:latin typeface="Calibri" pitchFamily="34" charset="0"/>
              </a:rPr>
              <a:t>Further </a:t>
            </a:r>
            <a:r>
              <a:rPr lang="en-GB" u="sng" dirty="0">
                <a:latin typeface="Calibri" pitchFamily="34" charset="0"/>
              </a:rPr>
              <a:t>reading</a:t>
            </a:r>
          </a:p>
          <a:p>
            <a:pPr marL="812800" lvl="1" indent="-290513">
              <a:buFontTx/>
              <a:buAutoNum type="alphaLcParenR"/>
            </a:pPr>
            <a:endParaRPr lang="en-GB" dirty="0">
              <a:latin typeface="Calibri" pitchFamily="34" charset="0"/>
            </a:endParaRPr>
          </a:p>
          <a:p>
            <a:pPr marL="812800" lvl="1" indent="-290513"/>
            <a:endParaRPr lang="en-GB" dirty="0">
              <a:latin typeface="Calibri" pitchFamily="34" charset="0"/>
            </a:endParaRPr>
          </a:p>
          <a:p>
            <a:pPr marL="342900" indent="-342900">
              <a:buFontTx/>
              <a:buAutoNum type="alphaLcParenR"/>
            </a:pPr>
            <a:endParaRPr lang="en-GB" dirty="0">
              <a:latin typeface="Calibri" pitchFamily="34" charset="0"/>
            </a:endParaRPr>
          </a:p>
          <a:p>
            <a:pPr marL="342900" indent="-342900">
              <a:buFontTx/>
              <a:buAutoNum type="arabicParenR"/>
            </a:pPr>
            <a:endParaRPr lang="en-GB" dirty="0">
              <a:latin typeface="Calibri" pitchFamily="34" charset="0"/>
            </a:endParaRPr>
          </a:p>
          <a:p>
            <a:pPr marL="342900" indent="-342900">
              <a:buFontTx/>
              <a:buAutoNum type="arabicParenR"/>
            </a:pPr>
            <a:endParaRPr lang="en-GB" dirty="0">
              <a:latin typeface="Calibri" pitchFamily="34" charset="0"/>
            </a:endParaRPr>
          </a:p>
          <a:p>
            <a:pPr marL="342900" indent="-342900">
              <a:buFontTx/>
              <a:buAutoNum type="arabicParenR"/>
            </a:pPr>
            <a:endParaRPr lang="en-GB" dirty="0">
              <a:latin typeface="Calibri" pitchFamily="34" charset="0"/>
            </a:endParaRPr>
          </a:p>
          <a:p>
            <a:pPr marL="342900" indent="-342900">
              <a:buFontTx/>
              <a:buAutoNum type="arabicParenR"/>
            </a:pPr>
            <a:endParaRPr lang="en-GB" dirty="0">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2" name="Picture 54" descr="D:\kuloth\2011\December\07-12-2011\nrmicro_aop\images\nrmicro2711-f1.jpg"/>
          <p:cNvPicPr>
            <a:picLocks noChangeAspect="1" noChangeArrowheads="1"/>
          </p:cNvPicPr>
          <p:nvPr/>
        </p:nvPicPr>
        <p:blipFill>
          <a:blip r:embed="rId3" cstate="print"/>
          <a:srcRect/>
          <a:stretch>
            <a:fillRect/>
          </a:stretch>
        </p:blipFill>
        <p:spPr bwMode="auto">
          <a:xfrm>
            <a:off x="281896" y="1066800"/>
            <a:ext cx="2803525" cy="5334000"/>
          </a:xfrm>
          <a:prstGeom prst="rect">
            <a:avLst/>
          </a:prstGeom>
          <a:noFill/>
        </p:spPr>
      </p:pic>
      <p:sp>
        <p:nvSpPr>
          <p:cNvPr id="6" name="TextBox 3"/>
          <p:cNvSpPr txBox="1">
            <a:spLocks noChangeArrowheads="1"/>
          </p:cNvSpPr>
          <p:nvPr/>
        </p:nvSpPr>
        <p:spPr bwMode="auto">
          <a:xfrm>
            <a:off x="0" y="0"/>
            <a:ext cx="7960064" cy="584775"/>
          </a:xfrm>
          <a:prstGeom prst="rect">
            <a:avLst/>
          </a:prstGeom>
          <a:noFill/>
          <a:ln w="9525">
            <a:noFill/>
            <a:miter lim="800000"/>
            <a:headEnd/>
            <a:tailEnd/>
          </a:ln>
        </p:spPr>
        <p:txBody>
          <a:bodyPr wrap="none">
            <a:spAutoFit/>
          </a:bodyPr>
          <a:lstStyle/>
          <a:p>
            <a:r>
              <a:rPr lang="en-GB" sz="3200" b="1" dirty="0" smtClean="0">
                <a:latin typeface="Calibri" pitchFamily="34" charset="0"/>
              </a:rPr>
              <a:t>Fungal morphogenesis facilitates infection by:</a:t>
            </a:r>
            <a:endParaRPr lang="en-GB" sz="3200" b="1" dirty="0">
              <a:latin typeface="Calibri" pitchFamily="34" charset="0"/>
            </a:endParaRPr>
          </a:p>
        </p:txBody>
      </p:sp>
      <p:sp>
        <p:nvSpPr>
          <p:cNvPr id="7" name="TextBox 6"/>
          <p:cNvSpPr txBox="1"/>
          <p:nvPr/>
        </p:nvSpPr>
        <p:spPr>
          <a:xfrm>
            <a:off x="3846286" y="1262743"/>
            <a:ext cx="4949371" cy="2308324"/>
          </a:xfrm>
          <a:prstGeom prst="rect">
            <a:avLst/>
          </a:prstGeom>
          <a:noFill/>
        </p:spPr>
        <p:txBody>
          <a:bodyPr wrap="square" rtlCol="0">
            <a:spAutoFit/>
          </a:bodyPr>
          <a:lstStyle/>
          <a:p>
            <a:pPr marL="342900" indent="-342900">
              <a:buAutoNum type="arabicParenR"/>
            </a:pPr>
            <a:r>
              <a:rPr lang="en-GB" dirty="0" smtClean="0"/>
              <a:t>Promoting tissue invasion</a:t>
            </a:r>
          </a:p>
          <a:p>
            <a:pPr marL="342900" indent="-342900"/>
            <a:endParaRPr lang="en-GB" dirty="0" smtClean="0"/>
          </a:p>
          <a:p>
            <a:pPr marL="342900" indent="-342900">
              <a:buAutoNum type="arabicParenR" startAt="2"/>
            </a:pPr>
            <a:r>
              <a:rPr lang="en-GB" dirty="0" smtClean="0"/>
              <a:t>Masking pathogen associated molecular patterns (PAMPs) which are recognised by immune cells</a:t>
            </a:r>
          </a:p>
          <a:p>
            <a:pPr marL="342900" indent="-342900"/>
            <a:endParaRPr lang="en-GB" dirty="0" smtClean="0"/>
          </a:p>
          <a:p>
            <a:pPr marL="342900" indent="-342900"/>
            <a:r>
              <a:rPr lang="en-GB" dirty="0" smtClean="0"/>
              <a:t>3) Promoting escape from </a:t>
            </a:r>
            <a:r>
              <a:rPr lang="en-GB" i="1" dirty="0" smtClean="0"/>
              <a:t>within </a:t>
            </a:r>
            <a:r>
              <a:rPr lang="en-GB" dirty="0" smtClean="0"/>
              <a:t>immune cells following </a:t>
            </a:r>
            <a:r>
              <a:rPr lang="en-GB" dirty="0" err="1" smtClean="0"/>
              <a:t>phagocytosis</a:t>
            </a:r>
            <a:r>
              <a:rPr lang="en-GB" dirty="0" smtClean="0"/>
              <a:t> </a:t>
            </a:r>
            <a:endParaRPr lang="en-GB" dirty="0"/>
          </a:p>
        </p:txBody>
      </p:sp>
      <p:sp>
        <p:nvSpPr>
          <p:cNvPr id="8" name="TextBox 7"/>
          <p:cNvSpPr txBox="1"/>
          <p:nvPr/>
        </p:nvSpPr>
        <p:spPr>
          <a:xfrm>
            <a:off x="188686" y="6488668"/>
            <a:ext cx="5455340" cy="369332"/>
          </a:xfrm>
          <a:prstGeom prst="rect">
            <a:avLst/>
          </a:prstGeom>
          <a:noFill/>
        </p:spPr>
        <p:txBody>
          <a:bodyPr wrap="none" rtlCol="0">
            <a:spAutoFit/>
          </a:bodyPr>
          <a:lstStyle/>
          <a:p>
            <a:r>
              <a:rPr lang="en-GB" dirty="0" smtClean="0"/>
              <a:t>Schematic view of</a:t>
            </a:r>
            <a:r>
              <a:rPr lang="en-GB" i="1" dirty="0" smtClean="0"/>
              <a:t> Candida </a:t>
            </a:r>
            <a:r>
              <a:rPr lang="en-GB" i="1" dirty="0" err="1" smtClean="0"/>
              <a:t>albicans</a:t>
            </a:r>
            <a:r>
              <a:rPr lang="en-GB" i="1" dirty="0" smtClean="0"/>
              <a:t> </a:t>
            </a:r>
            <a:r>
              <a:rPr lang="en-GB" dirty="0" smtClean="0"/>
              <a:t>tissue invasion</a:t>
            </a:r>
            <a:endParaRPr lang="en-GB" i="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descr="immunity schematic for fungal infections.jpg"/>
          <p:cNvPicPr>
            <a:picLocks noChangeAspect="1"/>
          </p:cNvPicPr>
          <p:nvPr/>
        </p:nvPicPr>
        <p:blipFill>
          <a:blip r:embed="rId3" cstate="print"/>
          <a:srcRect/>
          <a:stretch>
            <a:fillRect/>
          </a:stretch>
        </p:blipFill>
        <p:spPr bwMode="auto">
          <a:xfrm>
            <a:off x="176213" y="1025525"/>
            <a:ext cx="6242050" cy="5256213"/>
          </a:xfrm>
          <a:prstGeom prst="rect">
            <a:avLst/>
          </a:prstGeom>
          <a:noFill/>
          <a:ln w="9525">
            <a:noFill/>
            <a:miter lim="800000"/>
            <a:headEnd/>
            <a:tailEnd/>
          </a:ln>
        </p:spPr>
      </p:pic>
      <p:sp>
        <p:nvSpPr>
          <p:cNvPr id="50179" name="Text Box 3"/>
          <p:cNvSpPr txBox="1">
            <a:spLocks noChangeArrowheads="1"/>
          </p:cNvSpPr>
          <p:nvPr/>
        </p:nvSpPr>
        <p:spPr bwMode="auto">
          <a:xfrm>
            <a:off x="6392863" y="311150"/>
            <a:ext cx="2427287" cy="6686550"/>
          </a:xfrm>
          <a:prstGeom prst="rect">
            <a:avLst/>
          </a:prstGeom>
          <a:noFill/>
          <a:ln w="9525">
            <a:noFill/>
            <a:miter lim="800000"/>
            <a:headEnd/>
            <a:tailEnd/>
          </a:ln>
          <a:effectLst/>
        </p:spPr>
        <p:txBody>
          <a:bodyPr>
            <a:spAutoFit/>
          </a:bodyPr>
          <a:lstStyle/>
          <a:p>
            <a:pPr marL="342900" indent="-342900" algn="just"/>
            <a:r>
              <a:rPr lang="en-GB" sz="1400">
                <a:latin typeface="Calibri" pitchFamily="34" charset="0"/>
              </a:rPr>
              <a:t>Several shared defence mechanisms are operative in response to a range of fungi</a:t>
            </a:r>
          </a:p>
          <a:p>
            <a:pPr marL="342900" indent="-342900" algn="just"/>
            <a:endParaRPr lang="en-GB" sz="1400">
              <a:latin typeface="Calibri" pitchFamily="34" charset="0"/>
            </a:endParaRPr>
          </a:p>
          <a:p>
            <a:pPr marL="342900" indent="-342900" algn="just">
              <a:buFontTx/>
              <a:buAutoNum type="arabicParenR"/>
            </a:pPr>
            <a:r>
              <a:rPr lang="en-GB" sz="1400">
                <a:latin typeface="Calibri" pitchFamily="34" charset="0"/>
              </a:rPr>
              <a:t>Neutrophils, macrophages and dendritic cells are fundamentally important antifungal effector cells</a:t>
            </a:r>
          </a:p>
          <a:p>
            <a:pPr marL="342900" indent="-342900" algn="just">
              <a:buFontTx/>
              <a:buAutoNum type="arabicParenR"/>
            </a:pPr>
            <a:endParaRPr lang="en-GB" sz="1400">
              <a:latin typeface="Calibri" pitchFamily="34" charset="0"/>
            </a:endParaRPr>
          </a:p>
          <a:p>
            <a:pPr marL="342900" indent="-342900" algn="just"/>
            <a:r>
              <a:rPr lang="en-GB" sz="1400">
                <a:latin typeface="Calibri" pitchFamily="34" charset="0"/>
              </a:rPr>
              <a:t>2) Damaged epithelial cells and activated phagocytes secrete cytokines which recruit neutrophils to the site of infection</a:t>
            </a:r>
          </a:p>
          <a:p>
            <a:pPr marL="342900" indent="-342900" algn="just"/>
            <a:endParaRPr lang="en-GB" sz="1400">
              <a:latin typeface="Calibri" pitchFamily="34" charset="0"/>
            </a:endParaRPr>
          </a:p>
          <a:p>
            <a:pPr marL="342900" indent="-342900" algn="just"/>
            <a:r>
              <a:rPr lang="en-GB" sz="1400">
                <a:latin typeface="Calibri" pitchFamily="34" charset="0"/>
              </a:rPr>
              <a:t>3) Macrophages, dendritic cells and B cells process microbial antigens, and present them to T cells in an MHC-bound form at their own cellular boundary</a:t>
            </a:r>
          </a:p>
          <a:p>
            <a:pPr marL="342900" indent="-342900" algn="just"/>
            <a:endParaRPr lang="en-GB" sz="1400">
              <a:latin typeface="Calibri" pitchFamily="34" charset="0"/>
            </a:endParaRPr>
          </a:p>
          <a:p>
            <a:pPr marL="342900" indent="-342900" algn="just"/>
            <a:r>
              <a:rPr lang="en-GB" sz="1400">
                <a:latin typeface="Calibri" pitchFamily="34" charset="0"/>
              </a:rPr>
              <a:t>4) The nature of the antigen presented, cytokine envronment determine Th1/Th2 polarisation  </a:t>
            </a:r>
          </a:p>
          <a:p>
            <a:pPr marL="342900" indent="-342900" algn="just"/>
            <a:endParaRPr lang="en-GB" sz="1400">
              <a:latin typeface="Calibri" pitchFamily="34" charset="0"/>
            </a:endParaRPr>
          </a:p>
          <a:p>
            <a:pPr marL="342900" indent="-342900" algn="just"/>
            <a:endParaRPr lang="en-GB" sz="1400">
              <a:latin typeface="Calibri" pitchFamily="34" charset="0"/>
            </a:endParaRPr>
          </a:p>
        </p:txBody>
      </p:sp>
      <p:sp>
        <p:nvSpPr>
          <p:cNvPr id="50180" name="Text Box 4"/>
          <p:cNvSpPr txBox="1">
            <a:spLocks noChangeArrowheads="1"/>
          </p:cNvSpPr>
          <p:nvPr/>
        </p:nvSpPr>
        <p:spPr bwMode="auto">
          <a:xfrm>
            <a:off x="227013" y="238125"/>
            <a:ext cx="4373562" cy="641350"/>
          </a:xfrm>
          <a:prstGeom prst="rect">
            <a:avLst/>
          </a:prstGeom>
          <a:noFill/>
          <a:ln w="9525">
            <a:noFill/>
            <a:miter lim="800000"/>
            <a:headEnd/>
            <a:tailEnd/>
          </a:ln>
          <a:effectLst/>
        </p:spPr>
        <p:txBody>
          <a:bodyPr wrap="none">
            <a:spAutoFit/>
          </a:bodyPr>
          <a:lstStyle/>
          <a:p>
            <a:r>
              <a:rPr lang="en-GB" sz="3600" b="1">
                <a:latin typeface="Calibri" pitchFamily="34" charset="0"/>
              </a:rPr>
              <a:t>Putting it all together: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 Box 4"/>
          <p:cNvSpPr txBox="1">
            <a:spLocks noChangeArrowheads="1"/>
          </p:cNvSpPr>
          <p:nvPr/>
        </p:nvSpPr>
        <p:spPr bwMode="auto">
          <a:xfrm>
            <a:off x="255588" y="293688"/>
            <a:ext cx="8423275" cy="3113087"/>
          </a:xfrm>
          <a:prstGeom prst="rect">
            <a:avLst/>
          </a:prstGeom>
          <a:noFill/>
          <a:ln w="9525">
            <a:noFill/>
            <a:miter lim="800000"/>
            <a:headEnd/>
            <a:tailEnd/>
          </a:ln>
          <a:effectLst/>
        </p:spPr>
        <p:txBody>
          <a:bodyPr wrap="none">
            <a:spAutoFit/>
          </a:bodyPr>
          <a:lstStyle/>
          <a:p>
            <a:pPr marL="342900" indent="-342900"/>
            <a:r>
              <a:rPr lang="en-GB" sz="3600" dirty="0">
                <a:latin typeface="Calibri" pitchFamily="34" charset="0"/>
              </a:rPr>
              <a:t>Further reading (Hyperlinked)</a:t>
            </a:r>
          </a:p>
          <a:p>
            <a:pPr marL="342900" indent="-342900"/>
            <a:endParaRPr lang="en-GB" sz="3600" dirty="0">
              <a:latin typeface="Calibri" pitchFamily="34" charset="0"/>
            </a:endParaRPr>
          </a:p>
          <a:p>
            <a:pPr marL="342900" indent="-342900">
              <a:buFontTx/>
              <a:buAutoNum type="arabicParenR"/>
            </a:pPr>
            <a:r>
              <a:rPr lang="en-GB" dirty="0" err="1">
                <a:latin typeface="Calibri" pitchFamily="34" charset="0"/>
                <a:hlinkClick r:id="rId3"/>
              </a:rPr>
              <a:t>Crameri</a:t>
            </a:r>
            <a:r>
              <a:rPr lang="en-GB" dirty="0">
                <a:latin typeface="Calibri" pitchFamily="34" charset="0"/>
                <a:hlinkClick r:id="rId3"/>
              </a:rPr>
              <a:t> and </a:t>
            </a:r>
            <a:r>
              <a:rPr lang="en-GB" dirty="0" err="1">
                <a:latin typeface="Calibri" pitchFamily="34" charset="0"/>
                <a:hlinkClick r:id="rId3"/>
              </a:rPr>
              <a:t>Blaser</a:t>
            </a:r>
            <a:r>
              <a:rPr lang="en-GB" dirty="0">
                <a:latin typeface="Calibri" pitchFamily="34" charset="0"/>
                <a:hlinkClick r:id="rId3"/>
              </a:rPr>
              <a:t> (2002) Allergy and immunity to fungal infections and colonization</a:t>
            </a:r>
          </a:p>
          <a:p>
            <a:pPr marL="342900" indent="-342900"/>
            <a:r>
              <a:rPr lang="en-GB" dirty="0">
                <a:latin typeface="Calibri" pitchFamily="34" charset="0"/>
                <a:hlinkClick r:id="rId3"/>
              </a:rPr>
              <a:t> Eur. </a:t>
            </a:r>
            <a:r>
              <a:rPr lang="en-GB" dirty="0" err="1">
                <a:latin typeface="Calibri" pitchFamily="34" charset="0"/>
                <a:hlinkClick r:id="rId3"/>
              </a:rPr>
              <a:t>Respir</a:t>
            </a:r>
            <a:r>
              <a:rPr lang="en-GB" dirty="0">
                <a:latin typeface="Calibri" pitchFamily="34" charset="0"/>
                <a:hlinkClick r:id="rId3"/>
              </a:rPr>
              <a:t>. J. </a:t>
            </a:r>
            <a:r>
              <a:rPr lang="en-GB" b="1" u="sng" dirty="0">
                <a:latin typeface="Calibri" pitchFamily="34" charset="0"/>
                <a:hlinkClick r:id="rId3"/>
              </a:rPr>
              <a:t>19</a:t>
            </a:r>
            <a:r>
              <a:rPr lang="en-GB" dirty="0">
                <a:latin typeface="Calibri" pitchFamily="34" charset="0"/>
                <a:hlinkClick r:id="rId3"/>
              </a:rPr>
              <a:t>:151-157</a:t>
            </a:r>
            <a:endParaRPr lang="en-GB" dirty="0">
              <a:latin typeface="Calibri" pitchFamily="34" charset="0"/>
            </a:endParaRPr>
          </a:p>
          <a:p>
            <a:pPr marL="342900" indent="-342900"/>
            <a:endParaRPr lang="en-GB" dirty="0">
              <a:latin typeface="Calibri" pitchFamily="34" charset="0"/>
            </a:endParaRPr>
          </a:p>
          <a:p>
            <a:pPr marL="342900" indent="-342900"/>
            <a:r>
              <a:rPr lang="en-GB" dirty="0">
                <a:latin typeface="Calibri" pitchFamily="34" charset="0"/>
              </a:rPr>
              <a:t>2) </a:t>
            </a:r>
            <a:r>
              <a:rPr lang="en-GB" dirty="0" smtClean="0">
                <a:latin typeface="Calibri" pitchFamily="34" charset="0"/>
                <a:hlinkClick r:id="rId4"/>
              </a:rPr>
              <a:t>Luigina </a:t>
            </a:r>
            <a:r>
              <a:rPr lang="en-GB" dirty="0">
                <a:latin typeface="Calibri" pitchFamily="34" charset="0"/>
                <a:hlinkClick r:id="rId4"/>
              </a:rPr>
              <a:t>Romani (2004) Immunity to fungal infections </a:t>
            </a:r>
            <a:r>
              <a:rPr lang="en-GB" i="1" dirty="0">
                <a:latin typeface="Calibri" pitchFamily="34" charset="0"/>
                <a:hlinkClick r:id="rId4"/>
              </a:rPr>
              <a:t>Nat. Rev. </a:t>
            </a:r>
            <a:r>
              <a:rPr lang="en-GB" i="1" dirty="0" err="1">
                <a:latin typeface="Calibri" pitchFamily="34" charset="0"/>
                <a:hlinkClick r:id="rId4"/>
              </a:rPr>
              <a:t>Microbiol</a:t>
            </a:r>
            <a:r>
              <a:rPr lang="en-GB" i="1" dirty="0">
                <a:latin typeface="Calibri" pitchFamily="34" charset="0"/>
                <a:hlinkClick r:id="rId4"/>
              </a:rPr>
              <a:t>. </a:t>
            </a:r>
            <a:r>
              <a:rPr lang="en-GB" b="1" u="sng" dirty="0">
                <a:latin typeface="Calibri" pitchFamily="34" charset="0"/>
                <a:hlinkClick r:id="rId4"/>
              </a:rPr>
              <a:t>4</a:t>
            </a:r>
            <a:r>
              <a:rPr lang="en-GB" dirty="0">
                <a:latin typeface="Calibri" pitchFamily="34" charset="0"/>
                <a:hlinkClick r:id="rId4"/>
              </a:rPr>
              <a:t>:1-23</a:t>
            </a:r>
            <a:endParaRPr lang="en-GB" dirty="0">
              <a:latin typeface="Calibri" pitchFamily="34" charset="0"/>
            </a:endParaRPr>
          </a:p>
          <a:p>
            <a:pPr marL="342900" indent="-342900"/>
            <a:endParaRPr lang="en-GB" dirty="0">
              <a:latin typeface="Calibri" pitchFamily="34" charset="0"/>
            </a:endParaRPr>
          </a:p>
          <a:p>
            <a:pPr marL="342900" indent="-342900"/>
            <a:r>
              <a:rPr lang="en-GB" dirty="0">
                <a:latin typeface="Calibri" pitchFamily="34" charset="0"/>
              </a:rPr>
              <a:t>3) </a:t>
            </a:r>
            <a:r>
              <a:rPr lang="en-GB" dirty="0" smtClean="0">
                <a:latin typeface="Calibri" pitchFamily="34" charset="0"/>
                <a:hlinkClick r:id="rId5"/>
              </a:rPr>
              <a:t>Luigina </a:t>
            </a:r>
            <a:r>
              <a:rPr lang="en-GB" dirty="0">
                <a:latin typeface="Calibri" pitchFamily="34" charset="0"/>
                <a:hlinkClick r:id="rId5"/>
              </a:rPr>
              <a:t>Romani (2008) Cell mediated immunity to fungi: a reassessment </a:t>
            </a:r>
          </a:p>
          <a:p>
            <a:pPr marL="342900" indent="-342900"/>
            <a:r>
              <a:rPr lang="en-GB" i="1" dirty="0">
                <a:latin typeface="Calibri" pitchFamily="34" charset="0"/>
                <a:hlinkClick r:id="rId5"/>
              </a:rPr>
              <a:t>Med. Mycol. </a:t>
            </a:r>
            <a:r>
              <a:rPr lang="en-GB" b="1" u="sng" dirty="0">
                <a:latin typeface="Calibri" pitchFamily="34" charset="0"/>
                <a:hlinkClick r:id="rId5"/>
              </a:rPr>
              <a:t>46</a:t>
            </a:r>
            <a:r>
              <a:rPr lang="en-GB" dirty="0">
                <a:latin typeface="Calibri" pitchFamily="34" charset="0"/>
                <a:hlinkClick r:id="rId5"/>
              </a:rPr>
              <a:t>:515-529</a:t>
            </a:r>
            <a:endParaRPr lang="en-GB"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8971" y="1698171"/>
            <a:ext cx="7866743" cy="44994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0" y="0"/>
            <a:ext cx="8763828" cy="7417415"/>
          </a:xfrm>
          <a:prstGeom prst="rect">
            <a:avLst/>
          </a:prstGeom>
          <a:noFill/>
        </p:spPr>
        <p:txBody>
          <a:bodyPr wrap="square" rtlCol="0">
            <a:spAutoFit/>
          </a:bodyPr>
          <a:lstStyle/>
          <a:p>
            <a:pPr algn="ctr"/>
            <a:r>
              <a:rPr lang="en-GB" sz="3200" dirty="0" smtClean="0"/>
              <a:t>Audience self-assessment exercise</a:t>
            </a:r>
          </a:p>
          <a:p>
            <a:pPr algn="ctr"/>
            <a:endParaRPr lang="en-GB" sz="3200" dirty="0" smtClean="0"/>
          </a:p>
          <a:p>
            <a:pPr algn="ctr"/>
            <a:r>
              <a:rPr lang="en-GB" sz="2400" dirty="0" smtClean="0"/>
              <a:t>[Raise your hand when correct answer is read out]</a:t>
            </a:r>
          </a:p>
          <a:p>
            <a:pPr algn="ctr"/>
            <a:endParaRPr lang="en-GB" sz="2400" dirty="0" smtClean="0"/>
          </a:p>
          <a:p>
            <a:pPr algn="ctr"/>
            <a:r>
              <a:rPr lang="en-GB" sz="2800" dirty="0" smtClean="0">
                <a:solidFill>
                  <a:srgbClr val="FF0000"/>
                </a:solidFill>
              </a:rPr>
              <a:t>Q: What is the collective noun for</a:t>
            </a:r>
          </a:p>
          <a:p>
            <a:pPr algn="ctr"/>
            <a:r>
              <a:rPr lang="en-GB" sz="2800" dirty="0" smtClean="0">
                <a:solidFill>
                  <a:srgbClr val="FF0000"/>
                </a:solidFill>
              </a:rPr>
              <a:t> fungal infections?</a:t>
            </a:r>
          </a:p>
          <a:p>
            <a:endParaRPr lang="en-GB" sz="4400" dirty="0" smtClean="0">
              <a:solidFill>
                <a:srgbClr val="FF0000"/>
              </a:solidFill>
            </a:endParaRPr>
          </a:p>
          <a:p>
            <a:pPr marL="2336800" indent="-1074738">
              <a:buAutoNum type="alphaLcParenR"/>
            </a:pPr>
            <a:r>
              <a:rPr lang="en-GB" sz="4400" dirty="0" err="1" smtClean="0">
                <a:solidFill>
                  <a:srgbClr val="0070C0"/>
                </a:solidFill>
              </a:rPr>
              <a:t>Mycotoxicoses</a:t>
            </a:r>
            <a:endParaRPr lang="en-GB" sz="4400" dirty="0" smtClean="0">
              <a:solidFill>
                <a:srgbClr val="0070C0"/>
              </a:solidFill>
            </a:endParaRPr>
          </a:p>
          <a:p>
            <a:pPr marL="2336800" indent="-1074738">
              <a:buFontTx/>
              <a:buAutoNum type="alphaLcParenR"/>
            </a:pPr>
            <a:r>
              <a:rPr lang="en-GB" sz="4400" dirty="0" smtClean="0">
                <a:solidFill>
                  <a:srgbClr val="0070C0"/>
                </a:solidFill>
              </a:rPr>
              <a:t>Mycoses</a:t>
            </a:r>
          </a:p>
          <a:p>
            <a:pPr marL="2336800" indent="-1074738">
              <a:buFontTx/>
              <a:buAutoNum type="alphaLcParenR"/>
            </a:pPr>
            <a:r>
              <a:rPr lang="en-GB" sz="4400" dirty="0" smtClean="0">
                <a:solidFill>
                  <a:srgbClr val="0070C0"/>
                </a:solidFill>
              </a:rPr>
              <a:t>Allergies</a:t>
            </a:r>
          </a:p>
          <a:p>
            <a:pPr marL="2336800" indent="-1074738"/>
            <a:endParaRPr lang="en-GB" sz="4400" dirty="0" smtClean="0">
              <a:solidFill>
                <a:srgbClr val="0070C0"/>
              </a:solidFill>
            </a:endParaRPr>
          </a:p>
          <a:p>
            <a:pPr algn="ctr"/>
            <a:endParaRPr lang="en-GB" sz="2400" dirty="0" smtClean="0"/>
          </a:p>
          <a:p>
            <a:pPr algn="ctr"/>
            <a:endParaRPr lang="en-GB" sz="3200" dirty="0" smtClean="0"/>
          </a:p>
          <a:p>
            <a:pPr algn="ctr"/>
            <a:endParaRPr lang="en-GB"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5"/>
          <p:cNvSpPr txBox="1">
            <a:spLocks noChangeArrowheads="1"/>
          </p:cNvSpPr>
          <p:nvPr/>
        </p:nvSpPr>
        <p:spPr bwMode="auto">
          <a:xfrm>
            <a:off x="1838464" y="0"/>
            <a:ext cx="5927456" cy="707886"/>
          </a:xfrm>
          <a:prstGeom prst="rect">
            <a:avLst/>
          </a:prstGeom>
          <a:noFill/>
          <a:ln w="9525">
            <a:noFill/>
            <a:miter lim="800000"/>
            <a:headEnd/>
            <a:tailEnd/>
          </a:ln>
        </p:spPr>
        <p:txBody>
          <a:bodyPr wrap="none">
            <a:spAutoFit/>
          </a:bodyPr>
          <a:lstStyle/>
          <a:p>
            <a:pPr algn="ctr" eaLnBrk="0" hangingPunct="0"/>
            <a:r>
              <a:rPr lang="en-GB" sz="4000" dirty="0" smtClean="0">
                <a:latin typeface="Calibri" pitchFamily="34" charset="0"/>
              </a:rPr>
              <a:t>Mycoses (Fungal infections)</a:t>
            </a:r>
            <a:endParaRPr lang="en-GB" sz="4000" dirty="0">
              <a:latin typeface="Calibri" pitchFamily="34" charset="0"/>
            </a:endParaRPr>
          </a:p>
        </p:txBody>
      </p:sp>
      <p:pic>
        <p:nvPicPr>
          <p:cNvPr id="21506" name="Picture 6" descr="skin"/>
          <p:cNvPicPr>
            <a:picLocks noChangeAspect="1" noChangeArrowheads="1"/>
          </p:cNvPicPr>
          <p:nvPr/>
        </p:nvPicPr>
        <p:blipFill>
          <a:blip r:embed="rId3" cstate="print"/>
          <a:srcRect/>
          <a:stretch>
            <a:fillRect/>
          </a:stretch>
        </p:blipFill>
        <p:spPr bwMode="auto">
          <a:xfrm>
            <a:off x="1755775" y="2822575"/>
            <a:ext cx="3240088" cy="2978150"/>
          </a:xfrm>
          <a:prstGeom prst="rect">
            <a:avLst/>
          </a:prstGeom>
          <a:noFill/>
          <a:ln w="9525">
            <a:noFill/>
            <a:miter lim="800000"/>
            <a:headEnd/>
            <a:tailEnd/>
          </a:ln>
        </p:spPr>
      </p:pic>
      <p:sp>
        <p:nvSpPr>
          <p:cNvPr id="21507" name="Text Box 7"/>
          <p:cNvSpPr txBox="1">
            <a:spLocks noChangeArrowheads="1"/>
          </p:cNvSpPr>
          <p:nvPr/>
        </p:nvSpPr>
        <p:spPr bwMode="auto">
          <a:xfrm>
            <a:off x="2012950" y="833438"/>
            <a:ext cx="5578475" cy="396875"/>
          </a:xfrm>
          <a:prstGeom prst="rect">
            <a:avLst/>
          </a:prstGeom>
          <a:noFill/>
          <a:ln w="9525">
            <a:noFill/>
            <a:miter lim="800000"/>
            <a:headEnd/>
            <a:tailEnd/>
          </a:ln>
        </p:spPr>
        <p:txBody>
          <a:bodyPr wrap="none">
            <a:spAutoFit/>
          </a:bodyPr>
          <a:lstStyle/>
          <a:p>
            <a:pPr algn="ctr" eaLnBrk="0" hangingPunct="0"/>
            <a:r>
              <a:rPr lang="en-GB" sz="2000" dirty="0">
                <a:latin typeface="Calibri" pitchFamily="34" charset="0"/>
              </a:rPr>
              <a:t>Mycoses are classified by the level of tissue affected</a:t>
            </a:r>
          </a:p>
        </p:txBody>
      </p:sp>
      <p:pic>
        <p:nvPicPr>
          <p:cNvPr id="21508" name="Picture 15" descr="mycoses"/>
          <p:cNvPicPr>
            <a:picLocks noChangeAspect="1" noChangeArrowheads="1"/>
          </p:cNvPicPr>
          <p:nvPr/>
        </p:nvPicPr>
        <p:blipFill>
          <a:blip r:embed="rId4" cstate="print"/>
          <a:srcRect/>
          <a:stretch>
            <a:fillRect/>
          </a:stretch>
        </p:blipFill>
        <p:spPr bwMode="auto">
          <a:xfrm>
            <a:off x="5114925" y="2085975"/>
            <a:ext cx="3343275" cy="3838575"/>
          </a:xfrm>
          <a:prstGeom prst="rect">
            <a:avLst/>
          </a:prstGeom>
          <a:noFill/>
          <a:ln w="9525">
            <a:noFill/>
            <a:miter lim="800000"/>
            <a:headEnd/>
            <a:tailEnd/>
          </a:ln>
        </p:spPr>
      </p:pic>
      <p:sp>
        <p:nvSpPr>
          <p:cNvPr id="21509" name="Text Box 16"/>
          <p:cNvSpPr txBox="1">
            <a:spLocks noChangeArrowheads="1"/>
          </p:cNvSpPr>
          <p:nvPr/>
        </p:nvSpPr>
        <p:spPr bwMode="auto">
          <a:xfrm>
            <a:off x="5441950" y="1639888"/>
            <a:ext cx="1831975" cy="701675"/>
          </a:xfrm>
          <a:prstGeom prst="rect">
            <a:avLst/>
          </a:prstGeom>
          <a:noFill/>
          <a:ln w="9525">
            <a:noFill/>
            <a:miter lim="800000"/>
            <a:headEnd/>
            <a:tailEnd/>
          </a:ln>
        </p:spPr>
        <p:txBody>
          <a:bodyPr wrap="none">
            <a:spAutoFit/>
          </a:bodyPr>
          <a:lstStyle/>
          <a:p>
            <a:pPr eaLnBrk="0" hangingPunct="0"/>
            <a:r>
              <a:rPr lang="en-GB" sz="2000">
                <a:latin typeface="Calibri" pitchFamily="34" charset="0"/>
              </a:rPr>
              <a:t>Systemic (deep)</a:t>
            </a:r>
          </a:p>
          <a:p>
            <a:pPr eaLnBrk="0" hangingPunct="0"/>
            <a:endParaRPr lang="en-GB" sz="2000" i="1">
              <a:latin typeface="Calibri" pitchFamily="34" charset="0"/>
            </a:endParaRPr>
          </a:p>
        </p:txBody>
      </p:sp>
      <p:grpSp>
        <p:nvGrpSpPr>
          <p:cNvPr id="21510" name="Group 9"/>
          <p:cNvGrpSpPr>
            <a:grpSpLocks/>
          </p:cNvGrpSpPr>
          <p:nvPr/>
        </p:nvGrpSpPr>
        <p:grpSpPr bwMode="auto">
          <a:xfrm>
            <a:off x="0" y="2633663"/>
            <a:ext cx="2906713" cy="1747837"/>
            <a:chOff x="96" y="1179"/>
            <a:chExt cx="1831" cy="1101"/>
          </a:xfrm>
        </p:grpSpPr>
        <p:sp>
          <p:nvSpPr>
            <p:cNvPr id="21511" name="Text Box 11"/>
            <p:cNvSpPr txBox="1">
              <a:spLocks noChangeArrowheads="1"/>
            </p:cNvSpPr>
            <p:nvPr/>
          </p:nvSpPr>
          <p:spPr bwMode="auto">
            <a:xfrm>
              <a:off x="96" y="1262"/>
              <a:ext cx="1036" cy="1018"/>
            </a:xfrm>
            <a:prstGeom prst="rect">
              <a:avLst/>
            </a:prstGeom>
            <a:noFill/>
            <a:ln w="9525">
              <a:noFill/>
              <a:miter lim="800000"/>
              <a:headEnd/>
              <a:tailEnd/>
            </a:ln>
          </p:spPr>
          <p:txBody>
            <a:bodyPr wrap="none">
              <a:spAutoFit/>
            </a:bodyPr>
            <a:lstStyle/>
            <a:p>
              <a:pPr eaLnBrk="0" hangingPunct="0"/>
              <a:endParaRPr lang="en-GB" sz="2000">
                <a:latin typeface="Calibri" pitchFamily="34" charset="0"/>
              </a:endParaRPr>
            </a:p>
            <a:p>
              <a:pPr eaLnBrk="0" hangingPunct="0"/>
              <a:r>
                <a:rPr lang="en-GB" sz="2000">
                  <a:latin typeface="Calibri" pitchFamily="34" charset="0"/>
                </a:rPr>
                <a:t>Cutaneous</a:t>
              </a:r>
            </a:p>
            <a:p>
              <a:pPr eaLnBrk="0" hangingPunct="0"/>
              <a:endParaRPr lang="en-GB" sz="2000">
                <a:latin typeface="Calibri" pitchFamily="34" charset="0"/>
              </a:endParaRPr>
            </a:p>
            <a:p>
              <a:pPr eaLnBrk="0" hangingPunct="0"/>
              <a:r>
                <a:rPr lang="en-GB" sz="2000">
                  <a:latin typeface="Calibri" pitchFamily="34" charset="0"/>
                </a:rPr>
                <a:t>Subcutaneous</a:t>
              </a:r>
            </a:p>
            <a:p>
              <a:pPr eaLnBrk="0" hangingPunct="0"/>
              <a:endParaRPr lang="en-GB" sz="2000">
                <a:latin typeface="Calibri" pitchFamily="34" charset="0"/>
              </a:endParaRPr>
            </a:p>
          </p:txBody>
        </p:sp>
        <p:sp>
          <p:nvSpPr>
            <p:cNvPr id="21512" name="Line 12"/>
            <p:cNvSpPr>
              <a:spLocks noChangeShapeType="1"/>
            </p:cNvSpPr>
            <p:nvPr/>
          </p:nvSpPr>
          <p:spPr bwMode="auto">
            <a:xfrm>
              <a:off x="975" y="1389"/>
              <a:ext cx="952" cy="181"/>
            </a:xfrm>
            <a:prstGeom prst="line">
              <a:avLst/>
            </a:prstGeom>
            <a:noFill/>
            <a:ln w="63500">
              <a:solidFill>
                <a:srgbClr val="000000"/>
              </a:solidFill>
              <a:round/>
              <a:headEnd/>
              <a:tailEnd type="triangle" w="med" len="med"/>
            </a:ln>
          </p:spPr>
          <p:txBody>
            <a:bodyPr/>
            <a:lstStyle/>
            <a:p>
              <a:endParaRPr lang="en-US"/>
            </a:p>
          </p:txBody>
        </p:sp>
        <p:sp>
          <p:nvSpPr>
            <p:cNvPr id="21513" name="Line 13"/>
            <p:cNvSpPr>
              <a:spLocks noChangeShapeType="1"/>
            </p:cNvSpPr>
            <p:nvPr/>
          </p:nvSpPr>
          <p:spPr bwMode="auto">
            <a:xfrm>
              <a:off x="972" y="1664"/>
              <a:ext cx="952" cy="181"/>
            </a:xfrm>
            <a:prstGeom prst="line">
              <a:avLst/>
            </a:prstGeom>
            <a:noFill/>
            <a:ln w="63500">
              <a:solidFill>
                <a:srgbClr val="000000"/>
              </a:solidFill>
              <a:round/>
              <a:headEnd/>
              <a:tailEnd type="triangle" w="med" len="med"/>
            </a:ln>
          </p:spPr>
          <p:txBody>
            <a:bodyPr/>
            <a:lstStyle/>
            <a:p>
              <a:endParaRPr lang="en-US"/>
            </a:p>
          </p:txBody>
        </p:sp>
        <p:sp>
          <p:nvSpPr>
            <p:cNvPr id="21514" name="Line 14"/>
            <p:cNvSpPr>
              <a:spLocks noChangeShapeType="1"/>
            </p:cNvSpPr>
            <p:nvPr/>
          </p:nvSpPr>
          <p:spPr bwMode="auto">
            <a:xfrm>
              <a:off x="940" y="2091"/>
              <a:ext cx="952" cy="181"/>
            </a:xfrm>
            <a:prstGeom prst="line">
              <a:avLst/>
            </a:prstGeom>
            <a:noFill/>
            <a:ln w="63500">
              <a:solidFill>
                <a:srgbClr val="000000"/>
              </a:solidFill>
              <a:round/>
              <a:headEnd/>
              <a:tailEnd type="triangle" w="med" len="med"/>
            </a:ln>
          </p:spPr>
          <p:txBody>
            <a:bodyPr/>
            <a:lstStyle/>
            <a:p>
              <a:endParaRPr lang="en-US"/>
            </a:p>
          </p:txBody>
        </p:sp>
        <p:sp>
          <p:nvSpPr>
            <p:cNvPr id="21515" name="Text Box 14"/>
            <p:cNvSpPr txBox="1">
              <a:spLocks noChangeArrowheads="1"/>
            </p:cNvSpPr>
            <p:nvPr/>
          </p:nvSpPr>
          <p:spPr bwMode="auto">
            <a:xfrm>
              <a:off x="230" y="1179"/>
              <a:ext cx="743" cy="404"/>
            </a:xfrm>
            <a:prstGeom prst="rect">
              <a:avLst/>
            </a:prstGeom>
            <a:noFill/>
            <a:ln w="9525">
              <a:noFill/>
              <a:miter lim="800000"/>
              <a:headEnd/>
              <a:tailEnd/>
            </a:ln>
          </p:spPr>
          <p:txBody>
            <a:bodyPr wrap="none">
              <a:spAutoFit/>
            </a:bodyPr>
            <a:lstStyle/>
            <a:p>
              <a:pPr eaLnBrk="0" hangingPunct="0"/>
              <a:r>
                <a:rPr lang="en-GB" b="1">
                  <a:latin typeface="Calibri" pitchFamily="34" charset="0"/>
                </a:rPr>
                <a:t>Superficial</a:t>
              </a:r>
            </a:p>
            <a:p>
              <a:endParaRPr lang="en-GB" b="1">
                <a:latin typeface="Calibri" pitchFamily="34" charset="0"/>
              </a:endParaRPr>
            </a:p>
          </p:txBody>
        </p:sp>
      </p:grpSp>
      <p:sp>
        <p:nvSpPr>
          <p:cNvPr id="13" name="TextBox 12"/>
          <p:cNvSpPr txBox="1"/>
          <p:nvPr/>
        </p:nvSpPr>
        <p:spPr>
          <a:xfrm>
            <a:off x="1988457" y="6092825"/>
            <a:ext cx="2454518" cy="369332"/>
          </a:xfrm>
          <a:prstGeom prst="rect">
            <a:avLst/>
          </a:prstGeom>
          <a:noFill/>
        </p:spPr>
        <p:txBody>
          <a:bodyPr wrap="none" rtlCol="0">
            <a:spAutoFit/>
          </a:bodyPr>
          <a:lstStyle/>
          <a:p>
            <a:r>
              <a:rPr lang="en-GB" dirty="0" smtClean="0"/>
              <a:t>Threaten quality of life</a:t>
            </a:r>
            <a:endParaRPr lang="en-GB" dirty="0"/>
          </a:p>
        </p:txBody>
      </p:sp>
      <p:sp>
        <p:nvSpPr>
          <p:cNvPr id="14" name="TextBox 13"/>
          <p:cNvSpPr txBox="1"/>
          <p:nvPr/>
        </p:nvSpPr>
        <p:spPr>
          <a:xfrm>
            <a:off x="5624286" y="6092825"/>
            <a:ext cx="3095719" cy="369332"/>
          </a:xfrm>
          <a:prstGeom prst="rect">
            <a:avLst/>
          </a:prstGeom>
          <a:noFill/>
        </p:spPr>
        <p:txBody>
          <a:bodyPr wrap="none" rtlCol="0">
            <a:spAutoFit/>
          </a:bodyPr>
          <a:lstStyle/>
          <a:p>
            <a:r>
              <a:rPr lang="en-GB" dirty="0" smtClean="0"/>
              <a:t>Threaten survival of the host</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942" y="412821"/>
            <a:ext cx="8948057" cy="1815882"/>
          </a:xfrm>
          <a:prstGeom prst="rect">
            <a:avLst/>
          </a:prstGeom>
        </p:spPr>
        <p:txBody>
          <a:bodyPr wrap="square">
            <a:spAutoFit/>
          </a:bodyPr>
          <a:lstStyle/>
          <a:p>
            <a:pPr marL="342900" indent="-342900">
              <a:buFontTx/>
              <a:buAutoNum type="arabicParenR"/>
            </a:pPr>
            <a:r>
              <a:rPr lang="en-GB" sz="2800" u="sng" dirty="0" smtClean="0">
                <a:latin typeface="Calibri" pitchFamily="34" charset="0"/>
              </a:rPr>
              <a:t>Introduction</a:t>
            </a:r>
          </a:p>
          <a:p>
            <a:pPr marL="342900" indent="-342900"/>
            <a:endParaRPr lang="en-GB" sz="2800" u="sng" dirty="0" smtClean="0">
              <a:latin typeface="Calibri" pitchFamily="34" charset="0"/>
            </a:endParaRPr>
          </a:p>
          <a:p>
            <a:r>
              <a:rPr lang="en-GB" sz="2800" dirty="0" smtClean="0">
                <a:latin typeface="Calibri" pitchFamily="34" charset="0"/>
              </a:rPr>
              <a:t>Fungal infections, </a:t>
            </a:r>
            <a:r>
              <a:rPr lang="en-GB" sz="2800" dirty="0" err="1" smtClean="0">
                <a:latin typeface="Calibri" pitchFamily="34" charset="0"/>
              </a:rPr>
              <a:t>morphotypes</a:t>
            </a:r>
            <a:r>
              <a:rPr lang="en-GB" sz="2800" dirty="0" smtClean="0">
                <a:latin typeface="Calibri" pitchFamily="34" charset="0"/>
              </a:rPr>
              <a:t>  (growth forms) and routes of infection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4"/>
          <p:cNvGrpSpPr>
            <a:grpSpLocks/>
          </p:cNvGrpSpPr>
          <p:nvPr/>
        </p:nvGrpSpPr>
        <p:grpSpPr bwMode="auto">
          <a:xfrm>
            <a:off x="809625" y="1593850"/>
            <a:ext cx="8115300" cy="4572000"/>
            <a:chOff x="510" y="1004"/>
            <a:chExt cx="5112" cy="2880"/>
          </a:xfrm>
        </p:grpSpPr>
        <p:sp>
          <p:nvSpPr>
            <p:cNvPr id="23557" name="AutoShape 6"/>
            <p:cNvSpPr>
              <a:spLocks/>
            </p:cNvSpPr>
            <p:nvPr/>
          </p:nvSpPr>
          <p:spPr bwMode="auto">
            <a:xfrm>
              <a:off x="2985" y="1004"/>
              <a:ext cx="72" cy="1222"/>
            </a:xfrm>
            <a:prstGeom prst="rightBrace">
              <a:avLst>
                <a:gd name="adj1" fmla="val 141435"/>
                <a:gd name="adj2" fmla="val 50000"/>
              </a:avLst>
            </a:prstGeom>
            <a:noFill/>
            <a:ln w="9525">
              <a:solidFill>
                <a:schemeClr val="tx1"/>
              </a:solidFill>
              <a:round/>
              <a:headEnd/>
              <a:tailEnd/>
            </a:ln>
          </p:spPr>
          <p:txBody>
            <a:bodyPr wrap="none" anchor="ctr"/>
            <a:lstStyle/>
            <a:p>
              <a:pPr eaLnBrk="0" hangingPunct="0"/>
              <a:endParaRPr lang="en-GB" sz="4000" i="1">
                <a:latin typeface="Times"/>
              </a:endParaRPr>
            </a:p>
          </p:txBody>
        </p:sp>
        <p:sp>
          <p:nvSpPr>
            <p:cNvPr id="23558" name="Text Box 7"/>
            <p:cNvSpPr txBox="1">
              <a:spLocks noChangeArrowheads="1"/>
            </p:cNvSpPr>
            <p:nvPr/>
          </p:nvSpPr>
          <p:spPr bwMode="auto">
            <a:xfrm>
              <a:off x="3103" y="1299"/>
              <a:ext cx="1395" cy="634"/>
            </a:xfrm>
            <a:prstGeom prst="rect">
              <a:avLst/>
            </a:prstGeom>
            <a:noFill/>
            <a:ln w="9525">
              <a:noFill/>
              <a:miter lim="800000"/>
              <a:headEnd/>
              <a:tailEnd/>
            </a:ln>
          </p:spPr>
          <p:txBody>
            <a:bodyPr wrap="none">
              <a:spAutoFit/>
            </a:bodyPr>
            <a:lstStyle/>
            <a:p>
              <a:pPr algn="ctr" eaLnBrk="0" hangingPunct="0"/>
              <a:r>
                <a:rPr lang="en-GB" sz="2000" b="1"/>
                <a:t>Able to establish</a:t>
              </a:r>
            </a:p>
            <a:p>
              <a:pPr algn="ctr" eaLnBrk="0" hangingPunct="0"/>
              <a:r>
                <a:rPr lang="en-GB" sz="2000" b="1"/>
                <a:t>infection in a </a:t>
              </a:r>
            </a:p>
            <a:p>
              <a:pPr algn="ctr" eaLnBrk="0" hangingPunct="0"/>
              <a:r>
                <a:rPr lang="en-GB" sz="2000" b="1"/>
                <a:t>normal host</a:t>
              </a:r>
            </a:p>
          </p:txBody>
        </p:sp>
        <p:sp>
          <p:nvSpPr>
            <p:cNvPr id="23559" name="AutoShape 8"/>
            <p:cNvSpPr>
              <a:spLocks/>
            </p:cNvSpPr>
            <p:nvPr/>
          </p:nvSpPr>
          <p:spPr bwMode="auto">
            <a:xfrm>
              <a:off x="3022" y="2593"/>
              <a:ext cx="59" cy="1291"/>
            </a:xfrm>
            <a:prstGeom prst="rightBrace">
              <a:avLst>
                <a:gd name="adj1" fmla="val 182345"/>
                <a:gd name="adj2" fmla="val 50000"/>
              </a:avLst>
            </a:prstGeom>
            <a:noFill/>
            <a:ln w="9525">
              <a:solidFill>
                <a:schemeClr val="tx1"/>
              </a:solidFill>
              <a:round/>
              <a:headEnd/>
              <a:tailEnd/>
            </a:ln>
          </p:spPr>
          <p:txBody>
            <a:bodyPr wrap="none" anchor="ctr"/>
            <a:lstStyle/>
            <a:p>
              <a:pPr eaLnBrk="0" hangingPunct="0"/>
              <a:endParaRPr lang="en-GB" sz="4000" i="1">
                <a:latin typeface="Times"/>
              </a:endParaRPr>
            </a:p>
          </p:txBody>
        </p:sp>
        <p:sp>
          <p:nvSpPr>
            <p:cNvPr id="23560" name="Text Box 9"/>
            <p:cNvSpPr txBox="1">
              <a:spLocks noChangeArrowheads="1"/>
            </p:cNvSpPr>
            <p:nvPr/>
          </p:nvSpPr>
          <p:spPr bwMode="auto">
            <a:xfrm>
              <a:off x="3103" y="2776"/>
              <a:ext cx="1643" cy="826"/>
            </a:xfrm>
            <a:prstGeom prst="rect">
              <a:avLst/>
            </a:prstGeom>
            <a:noFill/>
            <a:ln w="9525">
              <a:noFill/>
              <a:miter lim="800000"/>
              <a:headEnd/>
              <a:tailEnd/>
            </a:ln>
          </p:spPr>
          <p:txBody>
            <a:bodyPr wrap="none">
              <a:spAutoFit/>
            </a:bodyPr>
            <a:lstStyle/>
            <a:p>
              <a:pPr algn="ctr" eaLnBrk="0" hangingPunct="0"/>
              <a:r>
                <a:rPr lang="en-GB" sz="2000" b="1"/>
                <a:t>Require a </a:t>
              </a:r>
            </a:p>
            <a:p>
              <a:pPr algn="ctr" eaLnBrk="0" hangingPunct="0"/>
              <a:r>
                <a:rPr lang="en-GB" sz="2000" b="1"/>
                <a:t>compromised host</a:t>
              </a:r>
            </a:p>
            <a:p>
              <a:pPr algn="ctr" eaLnBrk="0" hangingPunct="0"/>
              <a:r>
                <a:rPr lang="en-GB" sz="2000" b="1"/>
                <a:t>in order to establish</a:t>
              </a:r>
            </a:p>
            <a:p>
              <a:pPr algn="ctr" eaLnBrk="0" hangingPunct="0"/>
              <a:r>
                <a:rPr lang="en-GB" sz="2000" b="1"/>
                <a:t> infection</a:t>
              </a:r>
            </a:p>
          </p:txBody>
        </p:sp>
        <p:sp>
          <p:nvSpPr>
            <p:cNvPr id="23561" name="Text Box 9"/>
            <p:cNvSpPr txBox="1">
              <a:spLocks noChangeArrowheads="1"/>
            </p:cNvSpPr>
            <p:nvPr/>
          </p:nvSpPr>
          <p:spPr bwMode="auto">
            <a:xfrm rot="-5400000">
              <a:off x="189" y="1557"/>
              <a:ext cx="1068" cy="404"/>
            </a:xfrm>
            <a:prstGeom prst="rect">
              <a:avLst/>
            </a:prstGeom>
            <a:noFill/>
            <a:ln w="9525">
              <a:noFill/>
              <a:miter lim="800000"/>
              <a:headEnd/>
              <a:tailEnd/>
            </a:ln>
          </p:spPr>
          <p:txBody>
            <a:bodyPr wrap="none">
              <a:spAutoFit/>
            </a:bodyPr>
            <a:lstStyle/>
            <a:p>
              <a:pPr algn="ctr"/>
              <a:r>
                <a:rPr lang="en-GB" b="1"/>
                <a:t>TRUE</a:t>
              </a:r>
            </a:p>
            <a:p>
              <a:pPr algn="ctr"/>
              <a:r>
                <a:rPr lang="en-GB" b="1"/>
                <a:t> PATHOGENS</a:t>
              </a:r>
            </a:p>
          </p:txBody>
        </p:sp>
        <p:sp>
          <p:nvSpPr>
            <p:cNvPr id="23562" name="Text Box 10"/>
            <p:cNvSpPr txBox="1">
              <a:spLocks noChangeArrowheads="1"/>
            </p:cNvSpPr>
            <p:nvPr/>
          </p:nvSpPr>
          <p:spPr bwMode="auto">
            <a:xfrm>
              <a:off x="4557" y="1447"/>
              <a:ext cx="1065" cy="326"/>
            </a:xfrm>
            <a:prstGeom prst="rect">
              <a:avLst/>
            </a:prstGeom>
            <a:noFill/>
            <a:ln w="9525">
              <a:noFill/>
              <a:miter lim="800000"/>
              <a:headEnd/>
              <a:tailEnd/>
            </a:ln>
          </p:spPr>
          <p:txBody>
            <a:bodyPr wrap="none">
              <a:spAutoFit/>
            </a:bodyPr>
            <a:lstStyle/>
            <a:p>
              <a:pPr algn="ctr"/>
              <a:r>
                <a:rPr lang="en-GB" sz="1400"/>
                <a:t>Well-defined</a:t>
              </a:r>
            </a:p>
            <a:p>
              <a:pPr algn="ctr"/>
              <a:r>
                <a:rPr lang="en-GB" sz="1400"/>
                <a:t>geographical areas</a:t>
              </a:r>
            </a:p>
          </p:txBody>
        </p:sp>
        <p:sp>
          <p:nvSpPr>
            <p:cNvPr id="23563" name="Text Box 11"/>
            <p:cNvSpPr txBox="1">
              <a:spLocks noChangeArrowheads="1"/>
            </p:cNvSpPr>
            <p:nvPr/>
          </p:nvSpPr>
          <p:spPr bwMode="auto">
            <a:xfrm rot="-5400000">
              <a:off x="62" y="2927"/>
              <a:ext cx="1300" cy="404"/>
            </a:xfrm>
            <a:prstGeom prst="rect">
              <a:avLst/>
            </a:prstGeom>
            <a:noFill/>
            <a:ln w="9525">
              <a:noFill/>
              <a:miter lim="800000"/>
              <a:headEnd/>
              <a:tailEnd/>
            </a:ln>
          </p:spPr>
          <p:txBody>
            <a:bodyPr wrap="none">
              <a:spAutoFit/>
            </a:bodyPr>
            <a:lstStyle/>
            <a:p>
              <a:pPr algn="ctr"/>
              <a:r>
                <a:rPr lang="en-GB" b="1"/>
                <a:t>OPPORTUNISTIC</a:t>
              </a:r>
            </a:p>
            <a:p>
              <a:pPr algn="ctr"/>
              <a:r>
                <a:rPr lang="en-GB" b="1"/>
                <a:t> PATHOGENS</a:t>
              </a:r>
            </a:p>
          </p:txBody>
        </p:sp>
        <p:sp>
          <p:nvSpPr>
            <p:cNvPr id="23564" name="Text Box 12"/>
            <p:cNvSpPr txBox="1">
              <a:spLocks noChangeArrowheads="1"/>
            </p:cNvSpPr>
            <p:nvPr/>
          </p:nvSpPr>
          <p:spPr bwMode="auto">
            <a:xfrm>
              <a:off x="4766" y="2839"/>
              <a:ext cx="644" cy="192"/>
            </a:xfrm>
            <a:prstGeom prst="rect">
              <a:avLst/>
            </a:prstGeom>
            <a:noFill/>
            <a:ln w="9525">
              <a:noFill/>
              <a:miter lim="800000"/>
              <a:headEnd/>
              <a:tailEnd/>
            </a:ln>
          </p:spPr>
          <p:txBody>
            <a:bodyPr wrap="none">
              <a:spAutoFit/>
            </a:bodyPr>
            <a:lstStyle/>
            <a:p>
              <a:r>
                <a:rPr lang="en-GB" sz="1400"/>
                <a:t>Ubiquitous</a:t>
              </a:r>
            </a:p>
          </p:txBody>
        </p:sp>
      </p:grpSp>
      <p:sp>
        <p:nvSpPr>
          <p:cNvPr id="23554" name="Text Box 5"/>
          <p:cNvSpPr txBox="1">
            <a:spLocks noChangeArrowheads="1"/>
          </p:cNvSpPr>
          <p:nvPr/>
        </p:nvSpPr>
        <p:spPr bwMode="auto">
          <a:xfrm>
            <a:off x="1547813" y="1697038"/>
            <a:ext cx="3076575" cy="4664075"/>
          </a:xfrm>
          <a:prstGeom prst="rect">
            <a:avLst/>
          </a:prstGeom>
          <a:noFill/>
          <a:ln w="9525">
            <a:noFill/>
            <a:miter lim="800000"/>
            <a:headEnd/>
            <a:tailEnd/>
          </a:ln>
        </p:spPr>
        <p:txBody>
          <a:bodyPr wrap="none">
            <a:spAutoFit/>
          </a:bodyPr>
          <a:lstStyle/>
          <a:p>
            <a:pPr eaLnBrk="0" hangingPunct="0"/>
            <a:r>
              <a:rPr lang="en-GB" sz="2000" b="1" u="sng"/>
              <a:t>Primary</a:t>
            </a:r>
          </a:p>
          <a:p>
            <a:pPr eaLnBrk="0" hangingPunct="0"/>
            <a:r>
              <a:rPr lang="en-GB" sz="2000" i="1">
                <a:solidFill>
                  <a:srgbClr val="969696"/>
                </a:solidFill>
                <a:latin typeface="Times"/>
              </a:rPr>
              <a:t>Coccidioides immitis</a:t>
            </a:r>
          </a:p>
          <a:p>
            <a:pPr eaLnBrk="0" hangingPunct="0"/>
            <a:r>
              <a:rPr lang="en-GB" sz="2000" i="1">
                <a:solidFill>
                  <a:srgbClr val="969696"/>
                </a:solidFill>
                <a:latin typeface="Times"/>
              </a:rPr>
              <a:t>Histoplasma capsulatum</a:t>
            </a:r>
          </a:p>
          <a:p>
            <a:pPr eaLnBrk="0" hangingPunct="0"/>
            <a:r>
              <a:rPr lang="en-GB" sz="2000" i="1">
                <a:solidFill>
                  <a:srgbClr val="969696"/>
                </a:solidFill>
                <a:latin typeface="Times"/>
              </a:rPr>
              <a:t>Blastomyces dermatiditis</a:t>
            </a:r>
          </a:p>
          <a:p>
            <a:pPr eaLnBrk="0" hangingPunct="0"/>
            <a:r>
              <a:rPr lang="en-GB" sz="2000" i="1">
                <a:solidFill>
                  <a:srgbClr val="969696"/>
                </a:solidFill>
                <a:latin typeface="Times"/>
              </a:rPr>
              <a:t>Paracocidioides brasiliensis</a:t>
            </a:r>
          </a:p>
          <a:p>
            <a:pPr eaLnBrk="0" hangingPunct="0"/>
            <a:endParaRPr lang="en-GB" sz="2000" i="1">
              <a:latin typeface="Times"/>
            </a:endParaRPr>
          </a:p>
          <a:p>
            <a:pPr eaLnBrk="0" hangingPunct="0"/>
            <a:r>
              <a:rPr lang="en-GB" sz="2000" b="1" u="sng"/>
              <a:t>Opportunistic</a:t>
            </a:r>
          </a:p>
          <a:p>
            <a:pPr eaLnBrk="0" hangingPunct="0"/>
            <a:r>
              <a:rPr lang="en-GB" sz="2000" i="1">
                <a:solidFill>
                  <a:srgbClr val="969696"/>
                </a:solidFill>
                <a:latin typeface="Times"/>
              </a:rPr>
              <a:t>Cryptococcus </a:t>
            </a:r>
          </a:p>
          <a:p>
            <a:pPr eaLnBrk="0" hangingPunct="0"/>
            <a:r>
              <a:rPr lang="en-GB" sz="2000" i="1">
                <a:solidFill>
                  <a:srgbClr val="969696"/>
                </a:solidFill>
                <a:latin typeface="Times"/>
              </a:rPr>
              <a:t>Candida</a:t>
            </a:r>
          </a:p>
          <a:p>
            <a:pPr eaLnBrk="0" hangingPunct="0"/>
            <a:r>
              <a:rPr lang="en-GB" sz="2000" i="1">
                <a:solidFill>
                  <a:srgbClr val="969696"/>
                </a:solidFill>
                <a:latin typeface="Times"/>
              </a:rPr>
              <a:t>Aspergillus</a:t>
            </a:r>
          </a:p>
          <a:p>
            <a:pPr eaLnBrk="0" hangingPunct="0"/>
            <a:r>
              <a:rPr lang="en-GB" sz="2000" i="1">
                <a:solidFill>
                  <a:srgbClr val="969696"/>
                </a:solidFill>
                <a:latin typeface="Times"/>
              </a:rPr>
              <a:t>Penicillium marneffei</a:t>
            </a:r>
          </a:p>
          <a:p>
            <a:pPr eaLnBrk="0" hangingPunct="0"/>
            <a:r>
              <a:rPr lang="en-GB" sz="2000" i="1">
                <a:solidFill>
                  <a:srgbClr val="969696"/>
                </a:solidFill>
                <a:latin typeface="Times"/>
              </a:rPr>
              <a:t>The zygomycetes</a:t>
            </a:r>
          </a:p>
          <a:p>
            <a:pPr eaLnBrk="0" hangingPunct="0"/>
            <a:r>
              <a:rPr lang="en-GB" sz="2000" i="1">
                <a:solidFill>
                  <a:srgbClr val="969696"/>
                </a:solidFill>
                <a:latin typeface="Times"/>
              </a:rPr>
              <a:t>Trichosporon beigelii</a:t>
            </a:r>
          </a:p>
          <a:p>
            <a:pPr eaLnBrk="0" hangingPunct="0"/>
            <a:r>
              <a:rPr lang="en-GB" sz="2000" i="1">
                <a:solidFill>
                  <a:srgbClr val="969696"/>
                </a:solidFill>
                <a:latin typeface="Times"/>
              </a:rPr>
              <a:t>Fusarium</a:t>
            </a:r>
          </a:p>
          <a:p>
            <a:pPr eaLnBrk="0" hangingPunct="0"/>
            <a:endParaRPr lang="en-GB" sz="2000" i="1">
              <a:solidFill>
                <a:srgbClr val="969696"/>
              </a:solidFill>
              <a:latin typeface="Times"/>
            </a:endParaRPr>
          </a:p>
        </p:txBody>
      </p:sp>
      <p:sp>
        <p:nvSpPr>
          <p:cNvPr id="23555" name="Text Box 14"/>
          <p:cNvSpPr txBox="1">
            <a:spLocks noChangeArrowheads="1"/>
          </p:cNvSpPr>
          <p:nvPr/>
        </p:nvSpPr>
        <p:spPr bwMode="auto">
          <a:xfrm>
            <a:off x="250825" y="309563"/>
            <a:ext cx="8210550" cy="579437"/>
          </a:xfrm>
          <a:prstGeom prst="rect">
            <a:avLst/>
          </a:prstGeom>
          <a:noFill/>
          <a:ln w="9525">
            <a:noFill/>
            <a:miter lim="800000"/>
            <a:headEnd/>
            <a:tailEnd/>
          </a:ln>
        </p:spPr>
        <p:txBody>
          <a:bodyPr wrap="none">
            <a:spAutoFit/>
          </a:bodyPr>
          <a:lstStyle/>
          <a:p>
            <a:r>
              <a:rPr lang="en-GB" sz="3200" b="1"/>
              <a:t>Mycoses: The major causative organisms</a:t>
            </a:r>
          </a:p>
        </p:txBody>
      </p:sp>
      <p:sp>
        <p:nvSpPr>
          <p:cNvPr id="23556" name="Rectangle 15"/>
          <p:cNvSpPr>
            <a:spLocks noChangeArrowheads="1"/>
          </p:cNvSpPr>
          <p:nvPr/>
        </p:nvSpPr>
        <p:spPr bwMode="auto">
          <a:xfrm>
            <a:off x="1547813" y="3933825"/>
            <a:ext cx="1871662" cy="863600"/>
          </a:xfrm>
          <a:prstGeom prst="rect">
            <a:avLst/>
          </a:prstGeom>
          <a:noFill/>
          <a:ln w="9525">
            <a:solidFill>
              <a:schemeClr val="accent2"/>
            </a:solidFill>
            <a:miter lim="800000"/>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0" y="0"/>
            <a:ext cx="8745920" cy="584775"/>
          </a:xfrm>
          <a:prstGeom prst="rect">
            <a:avLst/>
          </a:prstGeom>
          <a:noFill/>
          <a:ln w="9525">
            <a:noFill/>
            <a:miter lim="800000"/>
            <a:headEnd/>
            <a:tailEnd/>
          </a:ln>
        </p:spPr>
        <p:txBody>
          <a:bodyPr wrap="none">
            <a:spAutoFit/>
          </a:bodyPr>
          <a:lstStyle/>
          <a:p>
            <a:r>
              <a:rPr lang="en-GB" sz="3200" b="1" dirty="0" smtClean="0">
                <a:latin typeface="Calibri" pitchFamily="34" charset="0"/>
              </a:rPr>
              <a:t>Shape-shifting fungi: Defining </a:t>
            </a:r>
            <a:r>
              <a:rPr lang="en-GB" sz="3200" b="1" dirty="0">
                <a:latin typeface="Calibri" pitchFamily="34" charset="0"/>
              </a:rPr>
              <a:t>fungal </a:t>
            </a:r>
            <a:r>
              <a:rPr lang="en-GB" sz="3200" b="1" dirty="0" err="1">
                <a:latin typeface="Calibri" pitchFamily="34" charset="0"/>
              </a:rPr>
              <a:t>morphotypes</a:t>
            </a:r>
            <a:endParaRPr lang="en-GB" sz="3200" b="1" dirty="0">
              <a:latin typeface="Calibri" pitchFamily="34" charset="0"/>
            </a:endParaRPr>
          </a:p>
        </p:txBody>
      </p:sp>
      <p:sp>
        <p:nvSpPr>
          <p:cNvPr id="5" name="TextBox 4"/>
          <p:cNvSpPr txBox="1"/>
          <p:nvPr/>
        </p:nvSpPr>
        <p:spPr>
          <a:xfrm>
            <a:off x="3439886" y="827315"/>
            <a:ext cx="4789714" cy="6555641"/>
          </a:xfrm>
          <a:prstGeom prst="rect">
            <a:avLst/>
          </a:prstGeom>
          <a:noFill/>
        </p:spPr>
        <p:txBody>
          <a:bodyPr wrap="square" rtlCol="0">
            <a:spAutoFit/>
          </a:bodyPr>
          <a:lstStyle/>
          <a:p>
            <a:pPr algn="just"/>
            <a:r>
              <a:rPr lang="en-GB" sz="2000" dirty="0" smtClean="0">
                <a:latin typeface="+mj-lt"/>
              </a:rPr>
              <a:t>Each distinct growth form of a fungus is called  a </a:t>
            </a:r>
            <a:r>
              <a:rPr lang="en-GB" sz="2000" dirty="0" err="1" smtClean="0">
                <a:latin typeface="+mj-lt"/>
              </a:rPr>
              <a:t>morphotype</a:t>
            </a:r>
            <a:r>
              <a:rPr lang="en-GB" sz="2000" dirty="0" smtClean="0">
                <a:latin typeface="+mj-lt"/>
              </a:rPr>
              <a:t> </a:t>
            </a:r>
          </a:p>
          <a:p>
            <a:pPr algn="just"/>
            <a:endParaRPr lang="en-GB" sz="2000" dirty="0" smtClean="0">
              <a:latin typeface="+mj-lt"/>
            </a:endParaRPr>
          </a:p>
          <a:p>
            <a:pPr algn="just"/>
            <a:r>
              <a:rPr lang="en-GB" sz="2000" dirty="0" smtClean="0">
                <a:latin typeface="+mj-lt"/>
              </a:rPr>
              <a:t>Some fungi exist as multiple </a:t>
            </a:r>
            <a:r>
              <a:rPr lang="en-GB" sz="2000" dirty="0" err="1" smtClean="0">
                <a:latin typeface="+mj-lt"/>
              </a:rPr>
              <a:t>morphotypes</a:t>
            </a:r>
            <a:r>
              <a:rPr lang="en-GB" sz="2000" dirty="0" smtClean="0">
                <a:latin typeface="+mj-lt"/>
              </a:rPr>
              <a:t> and can switch between them</a:t>
            </a:r>
          </a:p>
          <a:p>
            <a:pPr algn="just"/>
            <a:endParaRPr lang="en-GB" sz="2000" dirty="0" smtClean="0">
              <a:latin typeface="+mj-lt"/>
            </a:endParaRPr>
          </a:p>
          <a:p>
            <a:pPr algn="just"/>
            <a:r>
              <a:rPr lang="en-GB" sz="2000" dirty="0" smtClean="0">
                <a:latin typeface="+mj-lt"/>
              </a:rPr>
              <a:t>The term ‘yeast’ describes single-celled fungal </a:t>
            </a:r>
            <a:r>
              <a:rPr lang="en-GB" sz="2000" dirty="0" err="1" smtClean="0">
                <a:latin typeface="+mj-lt"/>
              </a:rPr>
              <a:t>morphotypes</a:t>
            </a:r>
            <a:r>
              <a:rPr lang="en-GB" sz="2000" dirty="0" smtClean="0">
                <a:latin typeface="+mj-lt"/>
              </a:rPr>
              <a:t> such as those exhibited by </a:t>
            </a:r>
            <a:r>
              <a:rPr lang="en-GB" sz="2000" i="1" dirty="0" smtClean="0">
                <a:latin typeface="+mj-lt"/>
              </a:rPr>
              <a:t>C. </a:t>
            </a:r>
            <a:r>
              <a:rPr lang="en-GB" sz="2000" i="1" dirty="0" err="1" smtClean="0">
                <a:latin typeface="+mj-lt"/>
              </a:rPr>
              <a:t>albicans</a:t>
            </a:r>
            <a:r>
              <a:rPr lang="en-GB" sz="2000" i="1" dirty="0" smtClean="0">
                <a:latin typeface="+mj-lt"/>
              </a:rPr>
              <a:t> </a:t>
            </a:r>
            <a:r>
              <a:rPr lang="en-GB" sz="2000" dirty="0" smtClean="0">
                <a:latin typeface="+mj-lt"/>
              </a:rPr>
              <a:t>and </a:t>
            </a:r>
            <a:r>
              <a:rPr lang="en-GB" sz="2000" i="1" dirty="0" smtClean="0">
                <a:latin typeface="+mj-lt"/>
              </a:rPr>
              <a:t>C. </a:t>
            </a:r>
            <a:r>
              <a:rPr lang="en-GB" sz="2000" i="1" dirty="0" err="1" smtClean="0">
                <a:latin typeface="+mj-lt"/>
              </a:rPr>
              <a:t>neoformans</a:t>
            </a:r>
            <a:endParaRPr lang="en-GB" sz="2000" dirty="0" smtClean="0">
              <a:latin typeface="+mj-lt"/>
            </a:endParaRPr>
          </a:p>
          <a:p>
            <a:pPr algn="just"/>
            <a:endParaRPr lang="en-GB" sz="2000" dirty="0" smtClean="0">
              <a:latin typeface="+mj-lt"/>
            </a:endParaRPr>
          </a:p>
          <a:p>
            <a:pPr algn="just"/>
            <a:r>
              <a:rPr lang="en-GB" sz="2000" i="1" dirty="0" smtClean="0">
                <a:latin typeface="+mn-lt"/>
              </a:rPr>
              <a:t>Cryptococcus </a:t>
            </a:r>
            <a:r>
              <a:rPr lang="en-GB" sz="2000" i="1" dirty="0" err="1" smtClean="0">
                <a:latin typeface="+mn-lt"/>
              </a:rPr>
              <a:t>neoformans</a:t>
            </a:r>
            <a:r>
              <a:rPr lang="en-GB" sz="2000" dirty="0" smtClean="0">
                <a:latin typeface="+mn-lt"/>
              </a:rPr>
              <a:t> is described as an encapsulated yeast, which has a think polysaccharide cell wall referred to as the capsule</a:t>
            </a:r>
          </a:p>
          <a:p>
            <a:pPr algn="just"/>
            <a:endParaRPr lang="en-GB" sz="2000" dirty="0" smtClean="0">
              <a:latin typeface="+mj-lt"/>
            </a:endParaRPr>
          </a:p>
          <a:p>
            <a:pPr algn="just"/>
            <a:endParaRPr lang="en-GB" sz="2000" i="1" dirty="0" smtClean="0">
              <a:latin typeface="+mj-lt"/>
            </a:endParaRPr>
          </a:p>
          <a:p>
            <a:pPr algn="just"/>
            <a:endParaRPr lang="en-GB" sz="2000" dirty="0" smtClean="0">
              <a:latin typeface="+mj-lt"/>
            </a:endParaRPr>
          </a:p>
          <a:p>
            <a:pPr algn="just"/>
            <a:endParaRPr lang="en-GB" sz="2000" dirty="0" smtClean="0">
              <a:latin typeface="+mj-lt"/>
            </a:endParaRPr>
          </a:p>
          <a:p>
            <a:pPr algn="just"/>
            <a:endParaRPr lang="en-GB" sz="2000" dirty="0" smtClean="0">
              <a:latin typeface="+mj-lt"/>
            </a:endParaRPr>
          </a:p>
          <a:p>
            <a:pPr algn="just"/>
            <a:endParaRPr lang="en-GB" sz="2000" dirty="0" smtClean="0">
              <a:latin typeface="+mj-lt"/>
            </a:endParaRPr>
          </a:p>
          <a:p>
            <a:pPr algn="just"/>
            <a:endParaRPr lang="en-GB" sz="2000" dirty="0">
              <a:latin typeface="+mj-lt"/>
            </a:endParaRPr>
          </a:p>
        </p:txBody>
      </p:sp>
      <p:pic>
        <p:nvPicPr>
          <p:cNvPr id="38914" name="Picture 2" descr="Candida Albicans"/>
          <p:cNvPicPr>
            <a:picLocks noChangeAspect="1" noChangeArrowheads="1"/>
          </p:cNvPicPr>
          <p:nvPr/>
        </p:nvPicPr>
        <p:blipFill>
          <a:blip r:embed="rId3" cstate="print"/>
          <a:srcRect/>
          <a:stretch>
            <a:fillRect/>
          </a:stretch>
        </p:blipFill>
        <p:spPr bwMode="auto">
          <a:xfrm>
            <a:off x="202292" y="799646"/>
            <a:ext cx="3106965" cy="3106965"/>
          </a:xfrm>
          <a:prstGeom prst="rect">
            <a:avLst/>
          </a:prstGeom>
          <a:noFill/>
        </p:spPr>
      </p:pic>
      <p:sp>
        <p:nvSpPr>
          <p:cNvPr id="7" name="TextBox 6"/>
          <p:cNvSpPr txBox="1"/>
          <p:nvPr/>
        </p:nvSpPr>
        <p:spPr>
          <a:xfrm>
            <a:off x="348344" y="943430"/>
            <a:ext cx="1954381" cy="369332"/>
          </a:xfrm>
          <a:prstGeom prst="rect">
            <a:avLst/>
          </a:prstGeom>
          <a:solidFill>
            <a:schemeClr val="bg1"/>
          </a:solidFill>
        </p:spPr>
        <p:txBody>
          <a:bodyPr wrap="none" rtlCol="0">
            <a:spAutoFit/>
          </a:bodyPr>
          <a:lstStyle/>
          <a:p>
            <a:r>
              <a:rPr lang="en-GB" i="1" dirty="0" smtClean="0"/>
              <a:t>Candida </a:t>
            </a:r>
            <a:r>
              <a:rPr lang="en-GB" i="1" dirty="0" err="1" smtClean="0"/>
              <a:t>albicans</a:t>
            </a:r>
            <a:endParaRPr lang="en-GB" i="1" dirty="0"/>
          </a:p>
        </p:txBody>
      </p:sp>
      <p:pic>
        <p:nvPicPr>
          <p:cNvPr id="38916" name="Picture 4" descr="http://www.google.co.uk/url?source=imglanding&amp;ct=img&amp;q=http://www.bcgsc.ca/project/cryptococcus/capsule_crypto.jpeg&amp;sa=X&amp;ei=iOZUT7HyEcfP0QWEy-nHCg&amp;ved=0CAwQ8wc&amp;usg=AFQjCNE0Tgev7VVqDR_sAFOqOGUNLicPwg"/>
          <p:cNvPicPr>
            <a:picLocks noChangeAspect="1" noChangeArrowheads="1"/>
          </p:cNvPicPr>
          <p:nvPr/>
        </p:nvPicPr>
        <p:blipFill>
          <a:blip r:embed="rId4" cstate="print"/>
          <a:srcRect/>
          <a:stretch>
            <a:fillRect/>
          </a:stretch>
        </p:blipFill>
        <p:spPr bwMode="auto">
          <a:xfrm>
            <a:off x="199118" y="3986212"/>
            <a:ext cx="3162300" cy="2495551"/>
          </a:xfrm>
          <a:prstGeom prst="rect">
            <a:avLst/>
          </a:prstGeom>
          <a:noFill/>
        </p:spPr>
      </p:pic>
      <p:sp>
        <p:nvSpPr>
          <p:cNvPr id="9" name="TextBox 8"/>
          <p:cNvSpPr txBox="1"/>
          <p:nvPr/>
        </p:nvSpPr>
        <p:spPr>
          <a:xfrm>
            <a:off x="239487" y="4085772"/>
            <a:ext cx="2864887" cy="369332"/>
          </a:xfrm>
          <a:prstGeom prst="rect">
            <a:avLst/>
          </a:prstGeom>
          <a:solidFill>
            <a:schemeClr val="bg1"/>
          </a:solidFill>
        </p:spPr>
        <p:txBody>
          <a:bodyPr wrap="none" rtlCol="0">
            <a:spAutoFit/>
          </a:bodyPr>
          <a:lstStyle/>
          <a:p>
            <a:r>
              <a:rPr lang="en-GB" i="1" dirty="0" smtClean="0"/>
              <a:t>Cryptococcus </a:t>
            </a:r>
            <a:r>
              <a:rPr lang="en-GB" i="1" dirty="0" err="1" smtClean="0"/>
              <a:t>neoformans</a:t>
            </a:r>
            <a:endParaRPr lang="en-GB"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3124</TotalTime>
  <Words>4458</Words>
  <Application>Microsoft Office PowerPoint</Application>
  <PresentationFormat>On-screen Show (4:3)</PresentationFormat>
  <Paragraphs>658</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Imperial College London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ebignell</dc:creator>
  <cp:lastModifiedBy>nshiel</cp:lastModifiedBy>
  <cp:revision>106</cp:revision>
  <dcterms:created xsi:type="dcterms:W3CDTF">2010-03-06T17:33:22Z</dcterms:created>
  <dcterms:modified xsi:type="dcterms:W3CDTF">2012-04-05T15:23:01Z</dcterms:modified>
</cp:coreProperties>
</file>