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74"/>
  </p:notesMasterIdLst>
  <p:handoutMasterIdLst>
    <p:handoutMasterId r:id="rId75"/>
  </p:handoutMasterIdLst>
  <p:sldIdLst>
    <p:sldId id="321" r:id="rId2"/>
    <p:sldId id="322" r:id="rId3"/>
    <p:sldId id="395" r:id="rId4"/>
    <p:sldId id="370" r:id="rId5"/>
    <p:sldId id="371" r:id="rId6"/>
    <p:sldId id="372" r:id="rId7"/>
    <p:sldId id="393" r:id="rId8"/>
    <p:sldId id="268" r:id="rId9"/>
    <p:sldId id="347" r:id="rId10"/>
    <p:sldId id="281" r:id="rId11"/>
    <p:sldId id="282" r:id="rId12"/>
    <p:sldId id="283" r:id="rId13"/>
    <p:sldId id="324" r:id="rId14"/>
    <p:sldId id="325" r:id="rId15"/>
    <p:sldId id="326" r:id="rId16"/>
    <p:sldId id="302" r:id="rId17"/>
    <p:sldId id="374" r:id="rId18"/>
    <p:sldId id="375" r:id="rId19"/>
    <p:sldId id="376" r:id="rId20"/>
    <p:sldId id="377" r:id="rId21"/>
    <p:sldId id="306" r:id="rId22"/>
    <p:sldId id="378" r:id="rId23"/>
    <p:sldId id="323" r:id="rId24"/>
    <p:sldId id="379" r:id="rId25"/>
    <p:sldId id="380" r:id="rId26"/>
    <p:sldId id="382" r:id="rId27"/>
    <p:sldId id="384" r:id="rId28"/>
    <p:sldId id="351" r:id="rId29"/>
    <p:sldId id="353" r:id="rId30"/>
    <p:sldId id="354" r:id="rId31"/>
    <p:sldId id="284" r:id="rId32"/>
    <p:sldId id="285" r:id="rId33"/>
    <p:sldId id="368" r:id="rId34"/>
    <p:sldId id="381" r:id="rId35"/>
    <p:sldId id="335" r:id="rId36"/>
    <p:sldId id="336" r:id="rId37"/>
    <p:sldId id="383" r:id="rId38"/>
    <p:sldId id="385" r:id="rId39"/>
    <p:sldId id="358" r:id="rId40"/>
    <p:sldId id="289" r:id="rId41"/>
    <p:sldId id="356" r:id="rId42"/>
    <p:sldId id="390" r:id="rId43"/>
    <p:sldId id="388" r:id="rId44"/>
    <p:sldId id="386" r:id="rId45"/>
    <p:sldId id="389" r:id="rId46"/>
    <p:sldId id="337" r:id="rId47"/>
    <p:sldId id="293" r:id="rId48"/>
    <p:sldId id="294" r:id="rId49"/>
    <p:sldId id="367" r:id="rId50"/>
    <p:sldId id="387" r:id="rId51"/>
    <p:sldId id="263" r:id="rId52"/>
    <p:sldId id="361" r:id="rId53"/>
    <p:sldId id="392" r:id="rId54"/>
    <p:sldId id="360" r:id="rId55"/>
    <p:sldId id="391" r:id="rId56"/>
    <p:sldId id="365" r:id="rId57"/>
    <p:sldId id="366" r:id="rId58"/>
    <p:sldId id="396" r:id="rId59"/>
    <p:sldId id="258" r:id="rId60"/>
    <p:sldId id="259" r:id="rId61"/>
    <p:sldId id="310" r:id="rId62"/>
    <p:sldId id="397" r:id="rId63"/>
    <p:sldId id="363" r:id="rId64"/>
    <p:sldId id="339" r:id="rId65"/>
    <p:sldId id="298" r:id="rId66"/>
    <p:sldId id="340" r:id="rId67"/>
    <p:sldId id="299" r:id="rId68"/>
    <p:sldId id="311" r:id="rId69"/>
    <p:sldId id="341" r:id="rId70"/>
    <p:sldId id="312" r:id="rId71"/>
    <p:sldId id="313" r:id="rId72"/>
    <p:sldId id="314" r:id="rId7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3DE00"/>
    <a:srgbClr val="CC0000"/>
    <a:srgbClr val="660033"/>
    <a:srgbClr val="0000CC"/>
    <a:srgbClr val="333399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660"/>
  </p:normalViewPr>
  <p:slideViewPr>
    <p:cSldViewPr>
      <p:cViewPr varScale="1">
        <p:scale>
          <a:sx n="55" d="100"/>
          <a:sy n="55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26"/>
    </p:cViewPr>
  </p:sorterViewPr>
  <p:notesViewPr>
    <p:cSldViewPr>
      <p:cViewPr varScale="1">
        <p:scale>
          <a:sx n="56" d="100"/>
          <a:sy n="56" d="100"/>
        </p:scale>
        <p:origin x="-210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fld id="{716888EB-2E2F-4CD0-9102-D0B400CF5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/>
              </a:defRPr>
            </a:lvl1pPr>
          </a:lstStyle>
          <a:p>
            <a:pPr>
              <a:defRPr/>
            </a:pPr>
            <a:fld id="{09840215-7094-4E1D-B084-29295CB39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8EDFB-EA2C-40E2-961B-944C14057B84}" type="slidenum">
              <a:rPr lang="en-GB">
                <a:latin typeface="Times" charset="0"/>
              </a:rPr>
              <a:pPr/>
              <a:t>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209B1-3D93-4C8A-9811-EE32FEE423AE}" type="slidenum">
              <a:rPr lang="en-GB">
                <a:latin typeface="Times" charset="0"/>
              </a:rPr>
              <a:pPr/>
              <a:t>10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A9DA6-893A-4409-BA76-105C15A354EE}" type="slidenum">
              <a:rPr lang="en-GB">
                <a:latin typeface="Times" charset="0"/>
              </a:rPr>
              <a:pPr/>
              <a:t>11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7BAD7-0829-4D24-BFF2-08D61BFC8517}" type="slidenum">
              <a:rPr lang="en-GB">
                <a:latin typeface="Times" charset="0"/>
              </a:rPr>
              <a:pPr/>
              <a:t>12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F5619-9FD8-45B7-8AAD-2A21068A379E}" type="slidenum">
              <a:rPr lang="en-GB">
                <a:latin typeface="Times" charset="0"/>
              </a:rPr>
              <a:pPr/>
              <a:t>13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4AB20-B6B7-48D8-845E-CB25E4698EAF}" type="slidenum">
              <a:rPr lang="en-GB">
                <a:latin typeface="Times" charset="0"/>
              </a:rPr>
              <a:pPr/>
              <a:t>14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86C0C-DCE2-466D-8D3B-5AC32D4CC170}" type="slidenum">
              <a:rPr lang="en-GB">
                <a:latin typeface="Times" charset="0"/>
              </a:rPr>
              <a:pPr/>
              <a:t>15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754AC-24E3-4B6A-8BF6-B367A66D62F0}" type="slidenum">
              <a:rPr lang="en-GB">
                <a:latin typeface="Times" charset="0"/>
              </a:rPr>
              <a:pPr/>
              <a:t>16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5262A-91F7-4256-9422-D6D5E1AD95B3}" type="slidenum">
              <a:rPr lang="en-GB">
                <a:latin typeface="Times" charset="0"/>
              </a:rPr>
              <a:pPr/>
              <a:t>17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83E19-79BE-4993-B4F9-338C9B986C42}" type="slidenum">
              <a:rPr lang="en-GB">
                <a:latin typeface="Times" charset="0"/>
              </a:rPr>
              <a:pPr/>
              <a:t>18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60F00-18F1-4D5F-BF74-E2202A0468C3}" type="slidenum">
              <a:rPr lang="en-GB">
                <a:latin typeface="Times" charset="0"/>
              </a:rPr>
              <a:pPr/>
              <a:t>19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CE97B-5348-4D41-863D-C3AA8B18EE1F}" type="slidenum">
              <a:rPr lang="en-GB">
                <a:latin typeface="Times" charset="0"/>
              </a:rPr>
              <a:pPr/>
              <a:t>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E09CF-38EF-4C31-9547-D20F597CB674}" type="slidenum">
              <a:rPr lang="en-GB">
                <a:latin typeface="Times" charset="0"/>
              </a:rPr>
              <a:pPr/>
              <a:t>20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DC994-4113-4F44-8A0A-E845D4883524}" type="slidenum">
              <a:rPr lang="en-GB">
                <a:latin typeface="Times" charset="0"/>
              </a:rPr>
              <a:pPr/>
              <a:t>21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67F2C-6472-45C6-A8F5-A16378CDD566}" type="slidenum">
              <a:rPr lang="en-GB">
                <a:latin typeface="Times" charset="0"/>
              </a:rPr>
              <a:pPr/>
              <a:t>22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6F8B2-2D51-4CDA-9C3E-976510A179D8}" type="slidenum">
              <a:rPr lang="en-GB">
                <a:latin typeface="Times" charset="0"/>
              </a:rPr>
              <a:pPr/>
              <a:t>23</a:t>
            </a:fld>
            <a:endParaRPr lang="en-GB">
              <a:latin typeface="Times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4F9D5-AE60-4AF3-8547-CC4C06A15A83}" type="slidenum">
              <a:rPr lang="en-GB">
                <a:latin typeface="Times" charset="0"/>
              </a:rPr>
              <a:pPr/>
              <a:t>24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57D61-C576-4551-B4BF-ABFE2610A8A5}" type="slidenum">
              <a:rPr lang="en-GB">
                <a:latin typeface="Times" charset="0"/>
              </a:rPr>
              <a:pPr/>
              <a:t>25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27341-365C-4673-9198-71BC2DB1504C}" type="slidenum">
              <a:rPr lang="en-GB">
                <a:latin typeface="Times" charset="0"/>
              </a:rPr>
              <a:pPr/>
              <a:t>26</a:t>
            </a:fld>
            <a:endParaRPr lang="en-GB">
              <a:latin typeface="Times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5196-C78F-449A-9ECE-8C2555728FA1}" type="slidenum">
              <a:rPr lang="en-GB">
                <a:latin typeface="Times" charset="0"/>
              </a:rPr>
              <a:pPr/>
              <a:t>27</a:t>
            </a:fld>
            <a:endParaRPr lang="en-GB">
              <a:latin typeface="Times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38C1F-4AE2-4969-AA17-5D5B0FBFDDBD}" type="slidenum">
              <a:rPr lang="en-GB">
                <a:latin typeface="Times" charset="0"/>
              </a:rPr>
              <a:pPr/>
              <a:t>28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828F9-630B-42CE-8850-35B82DE99D9B}" type="slidenum">
              <a:rPr lang="en-GB">
                <a:latin typeface="Times" charset="0"/>
              </a:rPr>
              <a:pPr/>
              <a:t>29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87DD2-17BA-49D7-B800-F968D9D53A45}" type="slidenum">
              <a:rPr lang="en-GB">
                <a:latin typeface="Times" charset="0"/>
              </a:rPr>
              <a:pPr/>
              <a:t>3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F23F2-D536-4277-A05A-504C117B58C3}" type="slidenum">
              <a:rPr lang="en-GB">
                <a:latin typeface="Times" charset="0"/>
              </a:rPr>
              <a:pPr/>
              <a:t>30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87C80-864F-497B-A3DA-0088AD6CC5A9}" type="slidenum">
              <a:rPr lang="en-GB">
                <a:latin typeface="Times" charset="0"/>
              </a:rPr>
              <a:pPr/>
              <a:t>31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0215-7094-4E1D-B084-29295CB399CD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DC01A-E32E-4EFD-A1BF-F990A6E519F9}" type="slidenum">
              <a:rPr lang="en-GB">
                <a:latin typeface="Times" charset="0"/>
              </a:rPr>
              <a:pPr/>
              <a:t>33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7D58B-BA19-4E36-B281-81102A4828CD}" type="slidenum">
              <a:rPr lang="en-GB">
                <a:latin typeface="Times" charset="0"/>
              </a:rPr>
              <a:pPr/>
              <a:t>34</a:t>
            </a:fld>
            <a:endParaRPr lang="en-GB">
              <a:latin typeface="Times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1B196-FFE4-4127-BADB-A4E0A4758F03}" type="slidenum">
              <a:rPr lang="en-GB">
                <a:latin typeface="Times" charset="0"/>
              </a:rPr>
              <a:pPr/>
              <a:t>35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958AC-38A5-419D-96A3-004FA162253E}" type="slidenum">
              <a:rPr lang="en-GB">
                <a:latin typeface="Times" charset="0"/>
              </a:rPr>
              <a:pPr/>
              <a:t>36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E25E8-DE01-4AE9-AEDA-A3CC32ABB3FD}" type="slidenum">
              <a:rPr lang="en-GB">
                <a:latin typeface="Times" charset="0"/>
              </a:rPr>
              <a:pPr/>
              <a:t>37</a:t>
            </a:fld>
            <a:endParaRPr lang="en-GB">
              <a:latin typeface="Times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DCC65-53BA-43B5-8B35-2F2B8E59FA48}" type="slidenum">
              <a:rPr lang="en-GB">
                <a:latin typeface="Times" charset="0"/>
              </a:rPr>
              <a:pPr/>
              <a:t>38</a:t>
            </a:fld>
            <a:endParaRPr lang="en-GB">
              <a:latin typeface="Times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BF63E-C095-41EF-8BE9-7BF49916A1A7}" type="slidenum">
              <a:rPr lang="en-GB">
                <a:latin typeface="Times" charset="0"/>
              </a:rPr>
              <a:pPr/>
              <a:t>39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63D76-3B96-4CCC-8A18-5395E1F1D88D}" type="slidenum">
              <a:rPr lang="en-GB">
                <a:latin typeface="Times" charset="0"/>
              </a:rPr>
              <a:pPr/>
              <a:t>4</a:t>
            </a:fld>
            <a:endParaRPr lang="en-GB">
              <a:latin typeface="Times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2BD55-E24A-4D62-9D1F-103B27C58893}" type="slidenum">
              <a:rPr lang="en-GB">
                <a:latin typeface="Times" charset="0"/>
              </a:rPr>
              <a:pPr/>
              <a:t>40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9FCD2-E160-4E41-A614-2F9DF22D3789}" type="slidenum">
              <a:rPr lang="en-GB">
                <a:latin typeface="Times" charset="0"/>
              </a:rPr>
              <a:pPr/>
              <a:t>42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E50F3-BFAB-4C51-AB9B-D36CBF25CFFF}" type="slidenum">
              <a:rPr lang="en-GB">
                <a:latin typeface="Times" charset="0"/>
              </a:rPr>
              <a:pPr/>
              <a:t>43</a:t>
            </a:fld>
            <a:endParaRPr lang="en-GB">
              <a:latin typeface="Times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6CD2E-14A2-4BFA-B44C-360EAC130D8F}" type="slidenum">
              <a:rPr lang="en-GB">
                <a:latin typeface="Times" charset="0"/>
              </a:rPr>
              <a:pPr/>
              <a:t>44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39E0C-F583-4B64-AEF2-A4F2C650ED6C}" type="slidenum">
              <a:rPr lang="en-GB">
                <a:latin typeface="Times" charset="0"/>
              </a:rPr>
              <a:pPr/>
              <a:t>45</a:t>
            </a:fld>
            <a:endParaRPr lang="en-GB">
              <a:latin typeface="Times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48988-B36F-4413-B276-4EB1B35EA0BB}" type="slidenum">
              <a:rPr lang="en-GB">
                <a:latin typeface="Times" charset="0"/>
              </a:rPr>
              <a:pPr/>
              <a:t>46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A63F7-31DE-4EBF-B036-DF4C0A594BB3}" type="slidenum">
              <a:rPr lang="en-GB">
                <a:latin typeface="Times" charset="0"/>
              </a:rPr>
              <a:pPr/>
              <a:t>47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FD216-86E6-4E4E-9D6B-1670B3C2B8FB}" type="slidenum">
              <a:rPr lang="en-GB">
                <a:latin typeface="Times" charset="0"/>
              </a:rPr>
              <a:pPr/>
              <a:t>48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0E937-1E12-4E6E-8F6D-3C619201FCA6}" type="slidenum">
              <a:rPr lang="en-GB">
                <a:latin typeface="Times" charset="0"/>
              </a:rPr>
              <a:pPr/>
              <a:t>49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A8DB5-2269-473F-801E-DC6A376A4F5F}" type="slidenum">
              <a:rPr lang="en-GB">
                <a:latin typeface="Times" charset="0"/>
              </a:rPr>
              <a:pPr/>
              <a:t>50</a:t>
            </a:fld>
            <a:endParaRPr lang="en-GB">
              <a:latin typeface="Times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4A317-C59E-4FD4-9545-A486FE0AE7E2}" type="slidenum">
              <a:rPr lang="en-GB">
                <a:latin typeface="Times" charset="0"/>
              </a:rPr>
              <a:pPr/>
              <a:t>5</a:t>
            </a:fld>
            <a:endParaRPr lang="en-GB">
              <a:latin typeface="Times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6783D-8C70-4836-B97A-ECDDF8E7DD3B}" type="slidenum">
              <a:rPr lang="en-GB">
                <a:latin typeface="Times" charset="0"/>
              </a:rPr>
              <a:pPr/>
              <a:t>51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666BD-F6D8-4236-AA56-7B2A7C095A35}" type="slidenum">
              <a:rPr lang="en-GB">
                <a:latin typeface="Times" charset="0"/>
              </a:rPr>
              <a:pPr/>
              <a:t>52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7E5C7-2C8D-4D15-8BD1-D6674E628099}" type="slidenum">
              <a:rPr lang="en-GB">
                <a:latin typeface="Times" charset="0"/>
              </a:rPr>
              <a:pPr/>
              <a:t>53</a:t>
            </a:fld>
            <a:endParaRPr lang="en-GB">
              <a:latin typeface="Times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08C48-0E5D-4D64-9223-7688CCDF4680}" type="slidenum">
              <a:rPr lang="en-GB">
                <a:latin typeface="Times" charset="0"/>
              </a:rPr>
              <a:pPr/>
              <a:t>55</a:t>
            </a:fld>
            <a:endParaRPr lang="en-GB">
              <a:latin typeface="Times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10F7C-048E-41F0-B142-74CD203D1893}" type="slidenum">
              <a:rPr lang="en-GB">
                <a:latin typeface="Times" charset="0"/>
              </a:rPr>
              <a:pPr/>
              <a:t>56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33418-587C-4BC1-BAA4-B631BDB38A65}" type="slidenum">
              <a:rPr lang="en-GB">
                <a:latin typeface="Times" charset="0"/>
              </a:rPr>
              <a:pPr/>
              <a:t>57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87DD2-17BA-49D7-B800-F968D9D53A45}" type="slidenum">
              <a:rPr lang="en-GB">
                <a:latin typeface="Times" charset="0"/>
              </a:rPr>
              <a:pPr/>
              <a:t>58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2B1-E8FD-4F4F-A910-8FD26320FC93}" type="slidenum">
              <a:rPr lang="en-GB">
                <a:latin typeface="Times" charset="0"/>
              </a:rPr>
              <a:pPr/>
              <a:t>59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93DDD-18D9-4CEA-9F4F-81C05FA7BED4}" type="slidenum">
              <a:rPr lang="en-GB">
                <a:latin typeface="Times" charset="0"/>
              </a:rPr>
              <a:pPr/>
              <a:t>60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903DA-FEAF-4034-90EE-C96ACD177723}" type="slidenum">
              <a:rPr lang="en-GB">
                <a:latin typeface="Times" charset="0"/>
              </a:rPr>
              <a:pPr/>
              <a:t>61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85563-6091-4F00-8213-93A76F237B6D}" type="slidenum">
              <a:rPr lang="en-GB">
                <a:latin typeface="Times" charset="0"/>
              </a:rPr>
              <a:pPr/>
              <a:t>6</a:t>
            </a:fld>
            <a:endParaRPr lang="en-GB">
              <a:latin typeface="Times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87DD2-17BA-49D7-B800-F968D9D53A45}" type="slidenum">
              <a:rPr lang="en-GB">
                <a:latin typeface="Times" charset="0"/>
              </a:rPr>
              <a:pPr/>
              <a:t>62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BFDC1-0A35-4705-AF66-15AD7806296D}" type="slidenum">
              <a:rPr lang="en-GB">
                <a:latin typeface="Times" charset="0"/>
              </a:rPr>
              <a:pPr/>
              <a:t>63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72B0F-CEC4-4163-8FBB-9B0E34FFFEE9}" type="slidenum">
              <a:rPr lang="en-GB">
                <a:latin typeface="Times" charset="0"/>
              </a:rPr>
              <a:pPr/>
              <a:t>64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3D7C0-1FFE-4977-9EE8-3DFA69B3F6FE}" type="slidenum">
              <a:rPr lang="en-GB">
                <a:latin typeface="Times" charset="0"/>
              </a:rPr>
              <a:pPr/>
              <a:t>65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ED888-96BC-493F-984C-EDD81D85DE13}" type="slidenum">
              <a:rPr lang="en-GB">
                <a:latin typeface="Times" charset="0"/>
              </a:rPr>
              <a:pPr/>
              <a:t>66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ED6CC-39F9-4FCD-B53E-15232D843835}" type="slidenum">
              <a:rPr lang="en-GB">
                <a:latin typeface="Times" charset="0"/>
              </a:rPr>
              <a:pPr/>
              <a:t>67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1FF94-C92E-43D4-BF58-EE8271388A3F}" type="slidenum">
              <a:rPr lang="en-GB">
                <a:latin typeface="Times" charset="0"/>
              </a:rPr>
              <a:pPr/>
              <a:t>68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B81D3-CE5D-436C-BE22-891E9ADA4D37}" type="slidenum">
              <a:rPr lang="en-GB">
                <a:latin typeface="Times" charset="0"/>
              </a:rPr>
              <a:pPr/>
              <a:t>69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AC698-5B2A-4679-BDD9-C02BD77F7E16}" type="slidenum">
              <a:rPr lang="en-GB">
                <a:latin typeface="Times" charset="0"/>
              </a:rPr>
              <a:pPr/>
              <a:t>70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B64A5-A17A-4F46-85AC-61D4EA256E66}" type="slidenum">
              <a:rPr lang="en-GB">
                <a:latin typeface="Times" charset="0"/>
              </a:rPr>
              <a:pPr/>
              <a:t>71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87DD2-17BA-49D7-B800-F968D9D53A45}" type="slidenum">
              <a:rPr lang="en-GB">
                <a:latin typeface="Times" charset="0"/>
              </a:rPr>
              <a:pPr/>
              <a:t>7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16182-7C9C-433B-97E1-5FEE630091CF}" type="slidenum">
              <a:rPr lang="en-GB">
                <a:latin typeface="Times" charset="0"/>
              </a:rPr>
              <a:pPr/>
              <a:t>72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0555B-6E67-41AD-866D-49C2986351C0}" type="slidenum">
              <a:rPr lang="en-GB">
                <a:latin typeface="Times" charset="0"/>
              </a:rPr>
              <a:pPr/>
              <a:t>8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51EE3-616B-4A3A-8074-06AC058EBB67}" type="slidenum">
              <a:rPr lang="en-GB">
                <a:latin typeface="Times" charset="0"/>
              </a:rPr>
              <a:pPr/>
              <a:t>9</a:t>
            </a:fld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6C6061-205F-476A-95CF-16D111B5CF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2D1A-E754-4827-8463-3F7CB6005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D02B5-E0DF-4484-B318-F1C670C394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829D-352F-4F01-BA76-202754A2C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912F-CADC-4CC2-8CEC-E87EBF923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26CE-11B8-4826-88D6-ECA85A0F84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9B7C-65D6-488F-8093-7BAB4F3FA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E95-070B-43D1-BFFC-B8D35099B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12B7-D1E7-490D-A2E7-4ED34B5ED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E485-927C-464C-9B2A-7D9460831E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105E-1781-4DF7-A857-C9A62C9CC5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49667CBF-DF80-4DC9-B996-D9894B8AE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1.xls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50"/>
          <p:cNvSpPr txBox="1">
            <a:spLocks noChangeArrowheads="1"/>
          </p:cNvSpPr>
          <p:nvPr/>
        </p:nvSpPr>
        <p:spPr bwMode="auto">
          <a:xfrm>
            <a:off x="311150" y="1772816"/>
            <a:ext cx="884633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November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Lectures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Haematology 5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400" dirty="0" smtClean="0">
                <a:latin typeface="Arial" pitchFamily="34" charset="0"/>
                <a:cs typeface="Arial" pitchFamily="34" charset="0"/>
              </a:rPr>
              <a:t>9 am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Lecture: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Haemostasis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Prof David Lane</a:t>
            </a:r>
          </a:p>
          <a:p>
            <a:pPr eaLnBrk="0" hangingPunct="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Film</a:t>
            </a:r>
          </a:p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am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Lecture: Abnormalities of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Haemostasis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 Carolyn Millar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Department of Haematology</a:t>
            </a: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Hammersmith Hospital Campus</a:t>
            </a: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(d.lane@imperial.ac.uk;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c.millar@imperial.ac.uk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171" name="Text Box 2051"/>
          <p:cNvSpPr txBox="1">
            <a:spLocks noChangeArrowheads="1"/>
          </p:cNvSpPr>
          <p:nvPr/>
        </p:nvSpPr>
        <p:spPr bwMode="auto">
          <a:xfrm>
            <a:off x="1468528" y="369888"/>
            <a:ext cx="6435543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3200" dirty="0">
                <a:latin typeface="Arial" pitchFamily="34" charset="0"/>
                <a:cs typeface="Arial" pitchFamily="34" charset="0"/>
              </a:rPr>
              <a:t>Year 2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Molecules Cells &amp; Disease</a:t>
            </a:r>
          </a:p>
          <a:p>
            <a:pPr algn="ctr" eaLnBrk="0" hangingPunct="0"/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Haematology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2052"/>
          <p:cNvSpPr txBox="1">
            <a:spLocks noChangeArrowheads="1"/>
          </p:cNvSpPr>
          <p:nvPr/>
        </p:nvSpPr>
        <p:spPr bwMode="auto">
          <a:xfrm>
            <a:off x="477838" y="649288"/>
            <a:ext cx="48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1892300" y="2514600"/>
            <a:ext cx="62484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3528" y="274638"/>
            <a:ext cx="8136904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dirty="0" smtClean="0">
                <a:solidFill>
                  <a:schemeClr val="tx2"/>
                </a:solidFill>
                <a:latin typeface="Franklin Gothic Book" pitchFamily="34" charset="0"/>
              </a:rPr>
              <a:t>Haemostatic Plug Formation: An Overview</a:t>
            </a:r>
            <a:endParaRPr lang="en-US" altLang="en-US" sz="32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328863" y="1368425"/>
            <a:ext cx="517048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 charset="0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-blood coagulation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-fibrinolysis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4038600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4003675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4025900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727325" y="923925"/>
            <a:ext cx="282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 charset="0"/>
              </a:rPr>
              <a:t>Response to injury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2708275"/>
            <a:ext cx="174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 charset="0"/>
              </a:rPr>
              <a:t>Primary </a:t>
            </a:r>
          </a:p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 charset="0"/>
              </a:rPr>
              <a:t>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5216525" y="2463800"/>
            <a:ext cx="26670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5216525" y="2311400"/>
            <a:ext cx="720725" cy="176213"/>
          </a:xfrm>
          <a:custGeom>
            <a:avLst/>
            <a:gdLst>
              <a:gd name="T0" fmla="*/ 376 w 454"/>
              <a:gd name="T1" fmla="*/ 104 h 111"/>
              <a:gd name="T2" fmla="*/ 0 w 454"/>
              <a:gd name="T3" fmla="*/ 80 h 111"/>
              <a:gd name="T4" fmla="*/ 24 w 454"/>
              <a:gd name="T5" fmla="*/ 32 h 111"/>
              <a:gd name="T6" fmla="*/ 104 w 454"/>
              <a:gd name="T7" fmla="*/ 0 h 111"/>
              <a:gd name="T8" fmla="*/ 384 w 454"/>
              <a:gd name="T9" fmla="*/ 8 h 111"/>
              <a:gd name="T10" fmla="*/ 448 w 454"/>
              <a:gd name="T11" fmla="*/ 24 h 111"/>
              <a:gd name="T12" fmla="*/ 416 w 454"/>
              <a:gd name="T13" fmla="*/ 80 h 111"/>
              <a:gd name="T14" fmla="*/ 376 w 454"/>
              <a:gd name="T15" fmla="*/ 104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55467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5902325" y="2311400"/>
            <a:ext cx="720725" cy="176213"/>
          </a:xfrm>
          <a:custGeom>
            <a:avLst/>
            <a:gdLst>
              <a:gd name="T0" fmla="*/ 376 w 454"/>
              <a:gd name="T1" fmla="*/ 104 h 111"/>
              <a:gd name="T2" fmla="*/ 0 w 454"/>
              <a:gd name="T3" fmla="*/ 80 h 111"/>
              <a:gd name="T4" fmla="*/ 24 w 454"/>
              <a:gd name="T5" fmla="*/ 32 h 111"/>
              <a:gd name="T6" fmla="*/ 104 w 454"/>
              <a:gd name="T7" fmla="*/ 0 h 111"/>
              <a:gd name="T8" fmla="*/ 384 w 454"/>
              <a:gd name="T9" fmla="*/ 8 h 111"/>
              <a:gd name="T10" fmla="*/ 448 w 454"/>
              <a:gd name="T11" fmla="*/ 24 h 111"/>
              <a:gd name="T12" fmla="*/ 416 w 454"/>
              <a:gd name="T13" fmla="*/ 80 h 111"/>
              <a:gd name="T14" fmla="*/ 376 w 454"/>
              <a:gd name="T15" fmla="*/ 104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6232525" y="23622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 flipV="1">
            <a:off x="6588125" y="2235200"/>
            <a:ext cx="838200" cy="228600"/>
          </a:xfrm>
          <a:custGeom>
            <a:avLst/>
            <a:gdLst>
              <a:gd name="T0" fmla="*/ 376 w 454"/>
              <a:gd name="T1" fmla="*/ 104 h 111"/>
              <a:gd name="T2" fmla="*/ 0 w 454"/>
              <a:gd name="T3" fmla="*/ 80 h 111"/>
              <a:gd name="T4" fmla="*/ 24 w 454"/>
              <a:gd name="T5" fmla="*/ 32 h 111"/>
              <a:gd name="T6" fmla="*/ 104 w 454"/>
              <a:gd name="T7" fmla="*/ 0 h 111"/>
              <a:gd name="T8" fmla="*/ 384 w 454"/>
              <a:gd name="T9" fmla="*/ 8 h 111"/>
              <a:gd name="T10" fmla="*/ 448 w 454"/>
              <a:gd name="T11" fmla="*/ 24 h 111"/>
              <a:gd name="T12" fmla="*/ 416 w 454"/>
              <a:gd name="T13" fmla="*/ 80 h 111"/>
              <a:gd name="T14" fmla="*/ 376 w 454"/>
              <a:gd name="T15" fmla="*/ 104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 flipV="1">
            <a:off x="6972300" y="2298700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 rot="1355246" flipV="1">
            <a:off x="6588125" y="1854200"/>
            <a:ext cx="838200" cy="228600"/>
          </a:xfrm>
          <a:custGeom>
            <a:avLst/>
            <a:gdLst>
              <a:gd name="T0" fmla="*/ 376 w 454"/>
              <a:gd name="T1" fmla="*/ 104 h 111"/>
              <a:gd name="T2" fmla="*/ 0 w 454"/>
              <a:gd name="T3" fmla="*/ 80 h 111"/>
              <a:gd name="T4" fmla="*/ 24 w 454"/>
              <a:gd name="T5" fmla="*/ 32 h 111"/>
              <a:gd name="T6" fmla="*/ 104 w 454"/>
              <a:gd name="T7" fmla="*/ 0 h 111"/>
              <a:gd name="T8" fmla="*/ 384 w 454"/>
              <a:gd name="T9" fmla="*/ 8 h 111"/>
              <a:gd name="T10" fmla="*/ 448 w 454"/>
              <a:gd name="T11" fmla="*/ 24 h 111"/>
              <a:gd name="T12" fmla="*/ 416 w 454"/>
              <a:gd name="T13" fmla="*/ 80 h 111"/>
              <a:gd name="T14" fmla="*/ 376 w 454"/>
              <a:gd name="T15" fmla="*/ 104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4"/>
              <a:gd name="T25" fmla="*/ 0 h 111"/>
              <a:gd name="T26" fmla="*/ 454 w 454"/>
              <a:gd name="T27" fmla="*/ 111 h 1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4" h="111">
                <a:moveTo>
                  <a:pt x="376" y="104"/>
                </a:moveTo>
                <a:cubicBezTo>
                  <a:pt x="154" y="98"/>
                  <a:pt x="150" y="99"/>
                  <a:pt x="0" y="80"/>
                </a:cubicBezTo>
                <a:cubicBezTo>
                  <a:pt x="10" y="65"/>
                  <a:pt x="13" y="46"/>
                  <a:pt x="24" y="32"/>
                </a:cubicBezTo>
                <a:cubicBezTo>
                  <a:pt x="42" y="10"/>
                  <a:pt x="79" y="8"/>
                  <a:pt x="104" y="0"/>
                </a:cubicBezTo>
                <a:cubicBezTo>
                  <a:pt x="197" y="3"/>
                  <a:pt x="291" y="2"/>
                  <a:pt x="384" y="8"/>
                </a:cubicBezTo>
                <a:cubicBezTo>
                  <a:pt x="406" y="10"/>
                  <a:pt x="448" y="24"/>
                  <a:pt x="448" y="24"/>
                </a:cubicBezTo>
                <a:cubicBezTo>
                  <a:pt x="434" y="94"/>
                  <a:pt x="454" y="42"/>
                  <a:pt x="416" y="80"/>
                </a:cubicBezTo>
                <a:cubicBezTo>
                  <a:pt x="385" y="111"/>
                  <a:pt x="418" y="104"/>
                  <a:pt x="376" y="104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 rot="1355246" flipV="1">
            <a:off x="6970713" y="1920875"/>
            <a:ext cx="88900" cy="98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7959725" y="14732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985125" y="1689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platelet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8526463" y="2311400"/>
            <a:ext cx="6937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GlpIa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3689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5826125" y="2616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62071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6740525" y="2616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7350125" y="2540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7807325" y="2540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8188325" y="2616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8556625" y="2641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362325" y="825500"/>
            <a:ext cx="1230313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Von </a:t>
            </a:r>
          </a:p>
          <a:p>
            <a:pPr eaLnBrk="0" hangingPunct="0"/>
            <a:r>
              <a:rPr lang="en-US" altLang="en-US" sz="1600" b="1">
                <a:latin typeface="Times" charset="0"/>
              </a:rPr>
              <a:t>Willebrand </a:t>
            </a:r>
          </a:p>
          <a:p>
            <a:pPr eaLnBrk="0" hangingPunct="0"/>
            <a:r>
              <a:rPr lang="en-US" altLang="en-US" sz="1600" b="1">
                <a:latin typeface="Times" charset="0"/>
              </a:rPr>
              <a:t>factor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52400" y="1346200"/>
            <a:ext cx="12414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Endothelial </a:t>
            </a:r>
          </a:p>
          <a:p>
            <a:pPr eaLnBrk="0" hangingPunct="0"/>
            <a:r>
              <a:rPr lang="en-US" altLang="en-US" sz="1600" b="1">
                <a:latin typeface="Times" charset="0"/>
              </a:rPr>
              <a:t>cells</a:t>
            </a:r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288925" y="24384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276225" y="2286000"/>
            <a:ext cx="720725" cy="176213"/>
            <a:chOff x="560" y="1360"/>
            <a:chExt cx="454" cy="111"/>
          </a:xfrm>
        </p:grpSpPr>
        <p:sp>
          <p:nvSpPr>
            <p:cNvPr id="17531" name="Freeform 2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2" name="Oval 2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34" name="Group 28"/>
          <p:cNvGrpSpPr>
            <a:grpSpLocks/>
          </p:cNvGrpSpPr>
          <p:nvPr/>
        </p:nvGrpSpPr>
        <p:grpSpPr bwMode="auto">
          <a:xfrm>
            <a:off x="962025" y="2286000"/>
            <a:ext cx="720725" cy="176213"/>
            <a:chOff x="560" y="1360"/>
            <a:chExt cx="454" cy="111"/>
          </a:xfrm>
        </p:grpSpPr>
        <p:sp>
          <p:nvSpPr>
            <p:cNvPr id="17529" name="Freeform 2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0" name="Oval 3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35" name="Group 31"/>
          <p:cNvGrpSpPr>
            <a:grpSpLocks/>
          </p:cNvGrpSpPr>
          <p:nvPr/>
        </p:nvGrpSpPr>
        <p:grpSpPr bwMode="auto">
          <a:xfrm flipV="1">
            <a:off x="1647825" y="2209800"/>
            <a:ext cx="838200" cy="228600"/>
            <a:chOff x="560" y="1360"/>
            <a:chExt cx="454" cy="111"/>
          </a:xfrm>
        </p:grpSpPr>
        <p:sp>
          <p:nvSpPr>
            <p:cNvPr id="17527" name="Freeform 3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8" name="Oval 3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36" name="Group 34"/>
          <p:cNvGrpSpPr>
            <a:grpSpLocks/>
          </p:cNvGrpSpPr>
          <p:nvPr/>
        </p:nvGrpSpPr>
        <p:grpSpPr bwMode="auto">
          <a:xfrm rot="1355246" flipV="1">
            <a:off x="1647825" y="1828800"/>
            <a:ext cx="838200" cy="228600"/>
            <a:chOff x="560" y="1360"/>
            <a:chExt cx="454" cy="111"/>
          </a:xfrm>
        </p:grpSpPr>
        <p:sp>
          <p:nvSpPr>
            <p:cNvPr id="17525" name="Freeform 3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6" name="Oval 3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7" name="Oval 37"/>
          <p:cNvSpPr>
            <a:spLocks noChangeArrowheads="1"/>
          </p:cNvSpPr>
          <p:nvPr/>
        </p:nvSpPr>
        <p:spPr bwMode="auto">
          <a:xfrm>
            <a:off x="2257425" y="762000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Freeform 38"/>
          <p:cNvSpPr>
            <a:spLocks/>
          </p:cNvSpPr>
          <p:nvPr/>
        </p:nvSpPr>
        <p:spPr bwMode="auto">
          <a:xfrm>
            <a:off x="2790825" y="1574800"/>
            <a:ext cx="495300" cy="228600"/>
          </a:xfrm>
          <a:custGeom>
            <a:avLst/>
            <a:gdLst>
              <a:gd name="T0" fmla="*/ 0 w 280"/>
              <a:gd name="T1" fmla="*/ 0 h 112"/>
              <a:gd name="T2" fmla="*/ 72 w 280"/>
              <a:gd name="T3" fmla="*/ 48 h 112"/>
              <a:gd name="T4" fmla="*/ 280 w 280"/>
              <a:gd name="T5" fmla="*/ 112 h 112"/>
              <a:gd name="T6" fmla="*/ 0 60000 65536"/>
              <a:gd name="T7" fmla="*/ 0 60000 65536"/>
              <a:gd name="T8" fmla="*/ 0 60000 65536"/>
              <a:gd name="T9" fmla="*/ 0 w 280"/>
              <a:gd name="T10" fmla="*/ 0 h 112"/>
              <a:gd name="T11" fmla="*/ 280 w 28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Freeform 39"/>
          <p:cNvSpPr>
            <a:spLocks/>
          </p:cNvSpPr>
          <p:nvPr/>
        </p:nvSpPr>
        <p:spPr bwMode="auto">
          <a:xfrm>
            <a:off x="3044825" y="1778000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Freeform 40"/>
          <p:cNvSpPr>
            <a:spLocks/>
          </p:cNvSpPr>
          <p:nvPr/>
        </p:nvSpPr>
        <p:spPr bwMode="auto">
          <a:xfrm>
            <a:off x="3095625" y="1905000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Freeform 41"/>
          <p:cNvSpPr>
            <a:spLocks/>
          </p:cNvSpPr>
          <p:nvPr/>
        </p:nvSpPr>
        <p:spPr bwMode="auto">
          <a:xfrm>
            <a:off x="3095625" y="2057400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Freeform 42"/>
          <p:cNvSpPr>
            <a:spLocks/>
          </p:cNvSpPr>
          <p:nvPr/>
        </p:nvSpPr>
        <p:spPr bwMode="auto">
          <a:xfrm>
            <a:off x="3095625" y="2209800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Freeform 43"/>
          <p:cNvSpPr>
            <a:spLocks/>
          </p:cNvSpPr>
          <p:nvPr/>
        </p:nvSpPr>
        <p:spPr bwMode="auto">
          <a:xfrm>
            <a:off x="3095625" y="2362200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Line 44"/>
          <p:cNvSpPr>
            <a:spLocks noChangeShapeType="1"/>
          </p:cNvSpPr>
          <p:nvPr/>
        </p:nvSpPr>
        <p:spPr bwMode="auto">
          <a:xfrm>
            <a:off x="3324225" y="1828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5" name="Text Box 45"/>
          <p:cNvSpPr txBox="1">
            <a:spLocks noChangeArrowheads="1"/>
          </p:cNvSpPr>
          <p:nvPr/>
        </p:nvSpPr>
        <p:spPr bwMode="auto">
          <a:xfrm>
            <a:off x="2257425" y="92710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platelet</a:t>
            </a:r>
          </a:p>
        </p:txBody>
      </p:sp>
      <p:sp>
        <p:nvSpPr>
          <p:cNvPr id="17446" name="Text Box 46"/>
          <p:cNvSpPr txBox="1">
            <a:spLocks noChangeArrowheads="1"/>
          </p:cNvSpPr>
          <p:nvPr/>
        </p:nvSpPr>
        <p:spPr bwMode="auto">
          <a:xfrm>
            <a:off x="2460625" y="1968500"/>
            <a:ext cx="7048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GlpIb</a:t>
            </a:r>
          </a:p>
        </p:txBody>
      </p:sp>
      <p:sp>
        <p:nvSpPr>
          <p:cNvPr id="17447" name="Line 47"/>
          <p:cNvSpPr>
            <a:spLocks noChangeShapeType="1"/>
          </p:cNvSpPr>
          <p:nvPr/>
        </p:nvSpPr>
        <p:spPr bwMode="auto">
          <a:xfrm>
            <a:off x="530225" y="18288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8" name="Line 48"/>
          <p:cNvSpPr>
            <a:spLocks noChangeShapeType="1"/>
          </p:cNvSpPr>
          <p:nvPr/>
        </p:nvSpPr>
        <p:spPr bwMode="auto">
          <a:xfrm>
            <a:off x="4286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9" name="Line 49"/>
          <p:cNvSpPr>
            <a:spLocks noChangeShapeType="1"/>
          </p:cNvSpPr>
          <p:nvPr/>
        </p:nvSpPr>
        <p:spPr bwMode="auto">
          <a:xfrm>
            <a:off x="8858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0" name="Line 50"/>
          <p:cNvSpPr>
            <a:spLocks noChangeShapeType="1"/>
          </p:cNvSpPr>
          <p:nvPr/>
        </p:nvSpPr>
        <p:spPr bwMode="auto">
          <a:xfrm>
            <a:off x="12668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1" name="Line 51"/>
          <p:cNvSpPr>
            <a:spLocks noChangeShapeType="1"/>
          </p:cNvSpPr>
          <p:nvPr/>
        </p:nvSpPr>
        <p:spPr bwMode="auto">
          <a:xfrm>
            <a:off x="1800225" y="2590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2" name="Line 52"/>
          <p:cNvSpPr>
            <a:spLocks noChangeShapeType="1"/>
          </p:cNvSpPr>
          <p:nvPr/>
        </p:nvSpPr>
        <p:spPr bwMode="auto">
          <a:xfrm>
            <a:off x="2409825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3" name="Line 53"/>
          <p:cNvSpPr>
            <a:spLocks noChangeShapeType="1"/>
          </p:cNvSpPr>
          <p:nvPr/>
        </p:nvSpPr>
        <p:spPr bwMode="auto">
          <a:xfrm>
            <a:off x="2867025" y="25146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4" name="Line 54"/>
          <p:cNvSpPr>
            <a:spLocks noChangeShapeType="1"/>
          </p:cNvSpPr>
          <p:nvPr/>
        </p:nvSpPr>
        <p:spPr bwMode="auto">
          <a:xfrm>
            <a:off x="3248025" y="2590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5" name="Line 55"/>
          <p:cNvSpPr>
            <a:spLocks noChangeShapeType="1"/>
          </p:cNvSpPr>
          <p:nvPr/>
        </p:nvSpPr>
        <p:spPr bwMode="auto">
          <a:xfrm>
            <a:off x="3705225" y="25908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6" name="Line 56"/>
          <p:cNvSpPr>
            <a:spLocks noChangeShapeType="1"/>
          </p:cNvSpPr>
          <p:nvPr/>
        </p:nvSpPr>
        <p:spPr bwMode="auto">
          <a:xfrm flipH="1">
            <a:off x="3463925" y="154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7" name="Freeform 57"/>
          <p:cNvSpPr>
            <a:spLocks/>
          </p:cNvSpPr>
          <p:nvPr/>
        </p:nvSpPr>
        <p:spPr bwMode="auto">
          <a:xfrm>
            <a:off x="8213725" y="2235200"/>
            <a:ext cx="355600" cy="382588"/>
          </a:xfrm>
          <a:custGeom>
            <a:avLst/>
            <a:gdLst>
              <a:gd name="T0" fmla="*/ 240 w 240"/>
              <a:gd name="T1" fmla="*/ 0 h 233"/>
              <a:gd name="T2" fmla="*/ 208 w 240"/>
              <a:gd name="T3" fmla="*/ 72 h 233"/>
              <a:gd name="T4" fmla="*/ 160 w 240"/>
              <a:gd name="T5" fmla="*/ 112 h 233"/>
              <a:gd name="T6" fmla="*/ 72 w 240"/>
              <a:gd name="T7" fmla="*/ 224 h 233"/>
              <a:gd name="T8" fmla="*/ 0 w 240"/>
              <a:gd name="T9" fmla="*/ 232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33"/>
              <a:gd name="T17" fmla="*/ 240 w 240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33">
                <a:moveTo>
                  <a:pt x="240" y="0"/>
                </a:moveTo>
                <a:cubicBezTo>
                  <a:pt x="235" y="16"/>
                  <a:pt x="217" y="60"/>
                  <a:pt x="208" y="72"/>
                </a:cubicBezTo>
                <a:cubicBezTo>
                  <a:pt x="195" y="88"/>
                  <a:pt x="173" y="96"/>
                  <a:pt x="160" y="112"/>
                </a:cubicBezTo>
                <a:cubicBezTo>
                  <a:pt x="130" y="147"/>
                  <a:pt x="125" y="208"/>
                  <a:pt x="72" y="224"/>
                </a:cubicBezTo>
                <a:cubicBezTo>
                  <a:pt x="43" y="233"/>
                  <a:pt x="26" y="232"/>
                  <a:pt x="0" y="23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Text Box 58"/>
          <p:cNvSpPr txBox="1">
            <a:spLocks noChangeArrowheads="1"/>
          </p:cNvSpPr>
          <p:nvPr/>
        </p:nvSpPr>
        <p:spPr bwMode="auto">
          <a:xfrm>
            <a:off x="7653338" y="2773363"/>
            <a:ext cx="896937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collagen</a:t>
            </a:r>
          </a:p>
        </p:txBody>
      </p:sp>
      <p:sp>
        <p:nvSpPr>
          <p:cNvPr id="17459" name="Text Box 59"/>
          <p:cNvSpPr txBox="1">
            <a:spLocks noChangeArrowheads="1"/>
          </p:cNvSpPr>
          <p:nvPr/>
        </p:nvSpPr>
        <p:spPr bwMode="auto">
          <a:xfrm>
            <a:off x="225425" y="150813"/>
            <a:ext cx="2762399" cy="461665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chemeClr val="bg1"/>
                </a:solidFill>
                <a:latin typeface="Times" charset="0"/>
              </a:rPr>
              <a:t>Platelet adhesion</a:t>
            </a:r>
          </a:p>
        </p:txBody>
      </p:sp>
      <p:sp>
        <p:nvSpPr>
          <p:cNvPr id="17460" name="Text Box 60"/>
          <p:cNvSpPr txBox="1">
            <a:spLocks noChangeArrowheads="1"/>
          </p:cNvSpPr>
          <p:nvPr/>
        </p:nvSpPr>
        <p:spPr bwMode="auto">
          <a:xfrm>
            <a:off x="379413" y="3941763"/>
            <a:ext cx="3184476" cy="463550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chemeClr val="bg1"/>
                </a:solidFill>
                <a:latin typeface="Times" charset="0"/>
              </a:rPr>
              <a:t>Platelet aggregation</a:t>
            </a:r>
          </a:p>
        </p:txBody>
      </p:sp>
      <p:sp>
        <p:nvSpPr>
          <p:cNvPr id="17461" name="Freeform 61"/>
          <p:cNvSpPr>
            <a:spLocks/>
          </p:cNvSpPr>
          <p:nvPr/>
        </p:nvSpPr>
        <p:spPr bwMode="auto">
          <a:xfrm>
            <a:off x="498475" y="6199188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62" name="Group 62"/>
          <p:cNvGrpSpPr>
            <a:grpSpLocks/>
          </p:cNvGrpSpPr>
          <p:nvPr/>
        </p:nvGrpSpPr>
        <p:grpSpPr bwMode="auto">
          <a:xfrm>
            <a:off x="485775" y="6046788"/>
            <a:ext cx="720725" cy="176212"/>
            <a:chOff x="560" y="1360"/>
            <a:chExt cx="454" cy="111"/>
          </a:xfrm>
        </p:grpSpPr>
        <p:sp>
          <p:nvSpPr>
            <p:cNvPr id="17523" name="Freeform 63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4" name="Oval 64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63" name="Group 65"/>
          <p:cNvGrpSpPr>
            <a:grpSpLocks/>
          </p:cNvGrpSpPr>
          <p:nvPr/>
        </p:nvGrpSpPr>
        <p:grpSpPr bwMode="auto">
          <a:xfrm>
            <a:off x="1171575" y="6046788"/>
            <a:ext cx="720725" cy="176212"/>
            <a:chOff x="560" y="1360"/>
            <a:chExt cx="454" cy="111"/>
          </a:xfrm>
        </p:grpSpPr>
        <p:sp>
          <p:nvSpPr>
            <p:cNvPr id="17521" name="Freeform 6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2" name="Oval 6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64" name="Group 68"/>
          <p:cNvGrpSpPr>
            <a:grpSpLocks/>
          </p:cNvGrpSpPr>
          <p:nvPr/>
        </p:nvGrpSpPr>
        <p:grpSpPr bwMode="auto">
          <a:xfrm flipV="1">
            <a:off x="1857375" y="5970588"/>
            <a:ext cx="838200" cy="228600"/>
            <a:chOff x="560" y="1360"/>
            <a:chExt cx="454" cy="111"/>
          </a:xfrm>
        </p:grpSpPr>
        <p:sp>
          <p:nvSpPr>
            <p:cNvPr id="17519" name="Freeform 69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" name="Oval 70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65" name="Group 71"/>
          <p:cNvGrpSpPr>
            <a:grpSpLocks/>
          </p:cNvGrpSpPr>
          <p:nvPr/>
        </p:nvGrpSpPr>
        <p:grpSpPr bwMode="auto">
          <a:xfrm rot="1355246" flipV="1">
            <a:off x="1857375" y="5589588"/>
            <a:ext cx="838200" cy="228600"/>
            <a:chOff x="560" y="1360"/>
            <a:chExt cx="454" cy="111"/>
          </a:xfrm>
        </p:grpSpPr>
        <p:sp>
          <p:nvSpPr>
            <p:cNvPr id="17517" name="Freeform 7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8" name="Oval 7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6" name="Freeform 74"/>
          <p:cNvSpPr>
            <a:spLocks/>
          </p:cNvSpPr>
          <p:nvPr/>
        </p:nvSpPr>
        <p:spPr bwMode="auto">
          <a:xfrm>
            <a:off x="3000375" y="5335588"/>
            <a:ext cx="495300" cy="228600"/>
          </a:xfrm>
          <a:custGeom>
            <a:avLst/>
            <a:gdLst>
              <a:gd name="T0" fmla="*/ 0 w 280"/>
              <a:gd name="T1" fmla="*/ 0 h 112"/>
              <a:gd name="T2" fmla="*/ 72 w 280"/>
              <a:gd name="T3" fmla="*/ 48 h 112"/>
              <a:gd name="T4" fmla="*/ 280 w 280"/>
              <a:gd name="T5" fmla="*/ 112 h 112"/>
              <a:gd name="T6" fmla="*/ 0 60000 65536"/>
              <a:gd name="T7" fmla="*/ 0 60000 65536"/>
              <a:gd name="T8" fmla="*/ 0 60000 65536"/>
              <a:gd name="T9" fmla="*/ 0 w 280"/>
              <a:gd name="T10" fmla="*/ 0 h 112"/>
              <a:gd name="T11" fmla="*/ 280 w 28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112">
                <a:moveTo>
                  <a:pt x="0" y="0"/>
                </a:moveTo>
                <a:cubicBezTo>
                  <a:pt x="31" y="10"/>
                  <a:pt x="43" y="35"/>
                  <a:pt x="72" y="48"/>
                </a:cubicBezTo>
                <a:cubicBezTo>
                  <a:pt x="138" y="77"/>
                  <a:pt x="206" y="112"/>
                  <a:pt x="280" y="1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7" name="Freeform 75"/>
          <p:cNvSpPr>
            <a:spLocks/>
          </p:cNvSpPr>
          <p:nvPr/>
        </p:nvSpPr>
        <p:spPr bwMode="auto">
          <a:xfrm>
            <a:off x="3254375" y="5538788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Freeform 76"/>
          <p:cNvSpPr>
            <a:spLocks/>
          </p:cNvSpPr>
          <p:nvPr/>
        </p:nvSpPr>
        <p:spPr bwMode="auto">
          <a:xfrm>
            <a:off x="3305175" y="5665788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Freeform 77"/>
          <p:cNvSpPr>
            <a:spLocks/>
          </p:cNvSpPr>
          <p:nvPr/>
        </p:nvSpPr>
        <p:spPr bwMode="auto">
          <a:xfrm>
            <a:off x="3305175" y="5818188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0" name="Freeform 78"/>
          <p:cNvSpPr>
            <a:spLocks/>
          </p:cNvSpPr>
          <p:nvPr/>
        </p:nvSpPr>
        <p:spPr bwMode="auto">
          <a:xfrm>
            <a:off x="3305175" y="5970588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1" name="Freeform 79"/>
          <p:cNvSpPr>
            <a:spLocks/>
          </p:cNvSpPr>
          <p:nvPr/>
        </p:nvSpPr>
        <p:spPr bwMode="auto">
          <a:xfrm>
            <a:off x="3305175" y="6122988"/>
            <a:ext cx="508000" cy="50800"/>
          </a:xfrm>
          <a:custGeom>
            <a:avLst/>
            <a:gdLst>
              <a:gd name="T0" fmla="*/ 0 w 320"/>
              <a:gd name="T1" fmla="*/ 0 h 32"/>
              <a:gd name="T2" fmla="*/ 112 w 320"/>
              <a:gd name="T3" fmla="*/ 32 h 32"/>
              <a:gd name="T4" fmla="*/ 296 w 320"/>
              <a:gd name="T5" fmla="*/ 24 h 32"/>
              <a:gd name="T6" fmla="*/ 320 w 320"/>
              <a:gd name="T7" fmla="*/ 16 h 32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32"/>
              <a:gd name="T14" fmla="*/ 320 w 320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32">
                <a:moveTo>
                  <a:pt x="0" y="0"/>
                </a:moveTo>
                <a:cubicBezTo>
                  <a:pt x="38" y="9"/>
                  <a:pt x="74" y="23"/>
                  <a:pt x="112" y="32"/>
                </a:cubicBezTo>
                <a:cubicBezTo>
                  <a:pt x="173" y="29"/>
                  <a:pt x="235" y="29"/>
                  <a:pt x="296" y="24"/>
                </a:cubicBezTo>
                <a:cubicBezTo>
                  <a:pt x="304" y="23"/>
                  <a:pt x="320" y="16"/>
                  <a:pt x="320" y="1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2" name="Line 80"/>
          <p:cNvSpPr>
            <a:spLocks noChangeShapeType="1"/>
          </p:cNvSpPr>
          <p:nvPr/>
        </p:nvSpPr>
        <p:spPr bwMode="auto">
          <a:xfrm>
            <a:off x="3533775" y="5589588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3" name="Line 81"/>
          <p:cNvSpPr>
            <a:spLocks noChangeShapeType="1"/>
          </p:cNvSpPr>
          <p:nvPr/>
        </p:nvSpPr>
        <p:spPr bwMode="auto">
          <a:xfrm>
            <a:off x="6381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4" name="Line 82"/>
          <p:cNvSpPr>
            <a:spLocks noChangeShapeType="1"/>
          </p:cNvSpPr>
          <p:nvPr/>
        </p:nvSpPr>
        <p:spPr bwMode="auto">
          <a:xfrm>
            <a:off x="10953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5" name="Line 83"/>
          <p:cNvSpPr>
            <a:spLocks noChangeShapeType="1"/>
          </p:cNvSpPr>
          <p:nvPr/>
        </p:nvSpPr>
        <p:spPr bwMode="auto">
          <a:xfrm>
            <a:off x="14763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6" name="Line 84"/>
          <p:cNvSpPr>
            <a:spLocks noChangeShapeType="1"/>
          </p:cNvSpPr>
          <p:nvPr/>
        </p:nvSpPr>
        <p:spPr bwMode="auto">
          <a:xfrm>
            <a:off x="2009775" y="6351588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7" name="Line 85"/>
          <p:cNvSpPr>
            <a:spLocks noChangeShapeType="1"/>
          </p:cNvSpPr>
          <p:nvPr/>
        </p:nvSpPr>
        <p:spPr bwMode="auto">
          <a:xfrm>
            <a:off x="2619375" y="62753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8" name="Line 86"/>
          <p:cNvSpPr>
            <a:spLocks noChangeShapeType="1"/>
          </p:cNvSpPr>
          <p:nvPr/>
        </p:nvSpPr>
        <p:spPr bwMode="auto">
          <a:xfrm>
            <a:off x="3076575" y="62753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9" name="Line 87"/>
          <p:cNvSpPr>
            <a:spLocks noChangeShapeType="1"/>
          </p:cNvSpPr>
          <p:nvPr/>
        </p:nvSpPr>
        <p:spPr bwMode="auto">
          <a:xfrm>
            <a:off x="3457575" y="635158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80" name="Line 88"/>
          <p:cNvSpPr>
            <a:spLocks noChangeShapeType="1"/>
          </p:cNvSpPr>
          <p:nvPr/>
        </p:nvSpPr>
        <p:spPr bwMode="auto">
          <a:xfrm>
            <a:off x="3914775" y="6351588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81" name="Line 89"/>
          <p:cNvSpPr>
            <a:spLocks noChangeShapeType="1"/>
          </p:cNvSpPr>
          <p:nvPr/>
        </p:nvSpPr>
        <p:spPr bwMode="auto">
          <a:xfrm flipH="1" flipV="1">
            <a:off x="7175500" y="2654300"/>
            <a:ext cx="476250" cy="2301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82" name="AutoShape 90"/>
          <p:cNvSpPr>
            <a:spLocks noChangeArrowheads="1"/>
          </p:cNvSpPr>
          <p:nvPr/>
        </p:nvSpPr>
        <p:spPr bwMode="auto">
          <a:xfrm rot="-2540858">
            <a:off x="3246438" y="2838450"/>
            <a:ext cx="96837" cy="1173163"/>
          </a:xfrm>
          <a:prstGeom prst="downArrow">
            <a:avLst>
              <a:gd name="adj1" fmla="val 50000"/>
              <a:gd name="adj2" fmla="val 30287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3" name="AutoShape 91"/>
          <p:cNvSpPr>
            <a:spLocks noChangeArrowheads="1"/>
          </p:cNvSpPr>
          <p:nvPr/>
        </p:nvSpPr>
        <p:spPr bwMode="auto">
          <a:xfrm rot="2859142">
            <a:off x="5365750" y="2820988"/>
            <a:ext cx="96838" cy="1173162"/>
          </a:xfrm>
          <a:prstGeom prst="downArrow">
            <a:avLst>
              <a:gd name="adj1" fmla="val 50000"/>
              <a:gd name="adj2" fmla="val 3028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4" name="Oval 92"/>
          <p:cNvSpPr>
            <a:spLocks noChangeArrowheads="1"/>
          </p:cNvSpPr>
          <p:nvPr/>
        </p:nvSpPr>
        <p:spPr bwMode="auto">
          <a:xfrm>
            <a:off x="6918325" y="4578350"/>
            <a:ext cx="9652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5" name="Oval 93"/>
          <p:cNvSpPr>
            <a:spLocks noChangeArrowheads="1"/>
          </p:cNvSpPr>
          <p:nvPr/>
        </p:nvSpPr>
        <p:spPr bwMode="auto">
          <a:xfrm>
            <a:off x="2466975" y="4522788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6" name="Oval 94"/>
          <p:cNvSpPr>
            <a:spLocks noChangeArrowheads="1"/>
          </p:cNvSpPr>
          <p:nvPr/>
        </p:nvSpPr>
        <p:spPr bwMode="auto">
          <a:xfrm>
            <a:off x="4797425" y="4518025"/>
            <a:ext cx="762000" cy="8382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7" name="Freeform 95"/>
          <p:cNvSpPr>
            <a:spLocks/>
          </p:cNvSpPr>
          <p:nvPr/>
        </p:nvSpPr>
        <p:spPr bwMode="auto">
          <a:xfrm>
            <a:off x="4271963" y="4648200"/>
            <a:ext cx="635000" cy="100013"/>
          </a:xfrm>
          <a:custGeom>
            <a:avLst/>
            <a:gdLst>
              <a:gd name="T0" fmla="*/ 400 w 400"/>
              <a:gd name="T1" fmla="*/ 0 h 63"/>
              <a:gd name="T2" fmla="*/ 345 w 400"/>
              <a:gd name="T3" fmla="*/ 27 h 63"/>
              <a:gd name="T4" fmla="*/ 318 w 400"/>
              <a:gd name="T5" fmla="*/ 54 h 63"/>
              <a:gd name="T6" fmla="*/ 0 w 400"/>
              <a:gd name="T7" fmla="*/ 63 h 63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63"/>
              <a:gd name="T14" fmla="*/ 400 w 40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8" name="Freeform 96"/>
          <p:cNvSpPr>
            <a:spLocks/>
          </p:cNvSpPr>
          <p:nvPr/>
        </p:nvSpPr>
        <p:spPr bwMode="auto">
          <a:xfrm>
            <a:off x="5454650" y="4646613"/>
            <a:ext cx="635000" cy="101600"/>
          </a:xfrm>
          <a:custGeom>
            <a:avLst/>
            <a:gdLst>
              <a:gd name="T0" fmla="*/ 0 w 400"/>
              <a:gd name="T1" fmla="*/ 0 h 64"/>
              <a:gd name="T2" fmla="*/ 146 w 400"/>
              <a:gd name="T3" fmla="*/ 64 h 64"/>
              <a:gd name="T4" fmla="*/ 400 w 400"/>
              <a:gd name="T5" fmla="*/ 55 h 64"/>
              <a:gd name="T6" fmla="*/ 0 60000 65536"/>
              <a:gd name="T7" fmla="*/ 0 60000 65536"/>
              <a:gd name="T8" fmla="*/ 0 60000 65536"/>
              <a:gd name="T9" fmla="*/ 0 w 400"/>
              <a:gd name="T10" fmla="*/ 0 h 64"/>
              <a:gd name="T11" fmla="*/ 400 w 40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89" name="Group 97"/>
          <p:cNvGrpSpPr>
            <a:grpSpLocks/>
          </p:cNvGrpSpPr>
          <p:nvPr/>
        </p:nvGrpSpPr>
        <p:grpSpPr bwMode="auto">
          <a:xfrm>
            <a:off x="3449638" y="4683125"/>
            <a:ext cx="1057275" cy="484188"/>
            <a:chOff x="2191" y="2950"/>
            <a:chExt cx="666" cy="305"/>
          </a:xfrm>
        </p:grpSpPr>
        <p:sp>
          <p:nvSpPr>
            <p:cNvPr id="17514" name="Freeform 98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" name="Freeform 99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" name="Line 100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90" name="Group 101"/>
          <p:cNvGrpSpPr>
            <a:grpSpLocks/>
          </p:cNvGrpSpPr>
          <p:nvPr/>
        </p:nvGrpSpPr>
        <p:grpSpPr bwMode="auto">
          <a:xfrm>
            <a:off x="5710238" y="4657725"/>
            <a:ext cx="1057275" cy="484188"/>
            <a:chOff x="2191" y="2950"/>
            <a:chExt cx="666" cy="305"/>
          </a:xfrm>
        </p:grpSpPr>
        <p:sp>
          <p:nvSpPr>
            <p:cNvPr id="17511" name="Freeform 102"/>
            <p:cNvSpPr>
              <a:spLocks/>
            </p:cNvSpPr>
            <p:nvPr/>
          </p:nvSpPr>
          <p:spPr bwMode="auto">
            <a:xfrm>
              <a:off x="2191" y="2954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" name="Freeform 103"/>
            <p:cNvSpPr>
              <a:spLocks/>
            </p:cNvSpPr>
            <p:nvPr/>
          </p:nvSpPr>
          <p:spPr bwMode="auto">
            <a:xfrm flipH="1">
              <a:off x="2559" y="2950"/>
              <a:ext cx="298" cy="301"/>
            </a:xfrm>
            <a:custGeom>
              <a:avLst/>
              <a:gdLst>
                <a:gd name="T0" fmla="*/ 0 w 298"/>
                <a:gd name="T1" fmla="*/ 10 h 301"/>
                <a:gd name="T2" fmla="*/ 263 w 298"/>
                <a:gd name="T3" fmla="*/ 19 h 301"/>
                <a:gd name="T4" fmla="*/ 281 w 298"/>
                <a:gd name="T5" fmla="*/ 73 h 301"/>
                <a:gd name="T6" fmla="*/ 291 w 298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8"/>
                <a:gd name="T13" fmla="*/ 0 h 301"/>
                <a:gd name="T14" fmla="*/ 298 w 298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8" h="301">
                  <a:moveTo>
                    <a:pt x="0" y="10"/>
                  </a:moveTo>
                  <a:cubicBezTo>
                    <a:pt x="88" y="13"/>
                    <a:pt x="177" y="0"/>
                    <a:pt x="263" y="19"/>
                  </a:cubicBezTo>
                  <a:cubicBezTo>
                    <a:pt x="282" y="23"/>
                    <a:pt x="281" y="73"/>
                    <a:pt x="281" y="73"/>
                  </a:cubicBezTo>
                  <a:cubicBezTo>
                    <a:pt x="298" y="197"/>
                    <a:pt x="291" y="121"/>
                    <a:pt x="291" y="3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" name="Line 104"/>
            <p:cNvSpPr>
              <a:spLocks noChangeShapeType="1"/>
            </p:cNvSpPr>
            <p:nvPr/>
          </p:nvSpPr>
          <p:spPr bwMode="auto">
            <a:xfrm>
              <a:off x="2480" y="3056"/>
              <a:ext cx="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91" name="Freeform 105"/>
          <p:cNvSpPr>
            <a:spLocks/>
          </p:cNvSpPr>
          <p:nvPr/>
        </p:nvSpPr>
        <p:spPr bwMode="auto">
          <a:xfrm>
            <a:off x="6545263" y="4622800"/>
            <a:ext cx="635000" cy="100013"/>
          </a:xfrm>
          <a:custGeom>
            <a:avLst/>
            <a:gdLst>
              <a:gd name="T0" fmla="*/ 400 w 400"/>
              <a:gd name="T1" fmla="*/ 0 h 63"/>
              <a:gd name="T2" fmla="*/ 345 w 400"/>
              <a:gd name="T3" fmla="*/ 27 h 63"/>
              <a:gd name="T4" fmla="*/ 318 w 400"/>
              <a:gd name="T5" fmla="*/ 54 h 63"/>
              <a:gd name="T6" fmla="*/ 0 w 400"/>
              <a:gd name="T7" fmla="*/ 63 h 63"/>
              <a:gd name="T8" fmla="*/ 0 60000 65536"/>
              <a:gd name="T9" fmla="*/ 0 60000 65536"/>
              <a:gd name="T10" fmla="*/ 0 60000 65536"/>
              <a:gd name="T11" fmla="*/ 0 60000 65536"/>
              <a:gd name="T12" fmla="*/ 0 w 400"/>
              <a:gd name="T13" fmla="*/ 0 h 63"/>
              <a:gd name="T14" fmla="*/ 400 w 40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" h="63">
                <a:moveTo>
                  <a:pt x="400" y="0"/>
                </a:moveTo>
                <a:cubicBezTo>
                  <a:pt x="383" y="11"/>
                  <a:pt x="362" y="16"/>
                  <a:pt x="345" y="27"/>
                </a:cubicBezTo>
                <a:cubicBezTo>
                  <a:pt x="334" y="34"/>
                  <a:pt x="331" y="52"/>
                  <a:pt x="318" y="54"/>
                </a:cubicBezTo>
                <a:cubicBezTo>
                  <a:pt x="239" y="63"/>
                  <a:pt x="102" y="63"/>
                  <a:pt x="0" y="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2" name="Text Box 106"/>
          <p:cNvSpPr txBox="1">
            <a:spLocks noChangeArrowheads="1"/>
          </p:cNvSpPr>
          <p:nvPr/>
        </p:nvSpPr>
        <p:spPr bwMode="auto">
          <a:xfrm>
            <a:off x="4791075" y="47513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platelet</a:t>
            </a:r>
          </a:p>
        </p:txBody>
      </p:sp>
      <p:sp>
        <p:nvSpPr>
          <p:cNvPr id="17493" name="Text Box 107"/>
          <p:cNvSpPr txBox="1">
            <a:spLocks noChangeArrowheads="1"/>
          </p:cNvSpPr>
          <p:nvPr/>
        </p:nvSpPr>
        <p:spPr bwMode="auto">
          <a:xfrm>
            <a:off x="7064375" y="48021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platelet</a:t>
            </a:r>
          </a:p>
        </p:txBody>
      </p:sp>
      <p:sp>
        <p:nvSpPr>
          <p:cNvPr id="17494" name="Text Box 108"/>
          <p:cNvSpPr txBox="1">
            <a:spLocks noChangeArrowheads="1"/>
          </p:cNvSpPr>
          <p:nvPr/>
        </p:nvSpPr>
        <p:spPr bwMode="auto">
          <a:xfrm>
            <a:off x="5121275" y="4040188"/>
            <a:ext cx="11811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GlpIIb/IIIa</a:t>
            </a:r>
          </a:p>
        </p:txBody>
      </p:sp>
      <p:sp>
        <p:nvSpPr>
          <p:cNvPr id="17495" name="Text Box 109"/>
          <p:cNvSpPr txBox="1">
            <a:spLocks noChangeArrowheads="1"/>
          </p:cNvSpPr>
          <p:nvPr/>
        </p:nvSpPr>
        <p:spPr bwMode="auto">
          <a:xfrm>
            <a:off x="2479675" y="4789488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b="1">
                <a:latin typeface="Times" charset="0"/>
              </a:rPr>
              <a:t>platelet</a:t>
            </a:r>
          </a:p>
        </p:txBody>
      </p:sp>
      <p:sp>
        <p:nvSpPr>
          <p:cNvPr id="17496" name="Freeform 110"/>
          <p:cNvSpPr>
            <a:spLocks/>
          </p:cNvSpPr>
          <p:nvPr/>
        </p:nvSpPr>
        <p:spPr bwMode="auto">
          <a:xfrm>
            <a:off x="7727950" y="4697413"/>
            <a:ext cx="635000" cy="101600"/>
          </a:xfrm>
          <a:custGeom>
            <a:avLst/>
            <a:gdLst>
              <a:gd name="T0" fmla="*/ 0 w 400"/>
              <a:gd name="T1" fmla="*/ 0 h 64"/>
              <a:gd name="T2" fmla="*/ 146 w 400"/>
              <a:gd name="T3" fmla="*/ 64 h 64"/>
              <a:gd name="T4" fmla="*/ 400 w 400"/>
              <a:gd name="T5" fmla="*/ 55 h 64"/>
              <a:gd name="T6" fmla="*/ 0 60000 65536"/>
              <a:gd name="T7" fmla="*/ 0 60000 65536"/>
              <a:gd name="T8" fmla="*/ 0 60000 65536"/>
              <a:gd name="T9" fmla="*/ 0 w 400"/>
              <a:gd name="T10" fmla="*/ 0 h 64"/>
              <a:gd name="T11" fmla="*/ 400 w 40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7" name="Line 111"/>
          <p:cNvSpPr>
            <a:spLocks noChangeShapeType="1"/>
          </p:cNvSpPr>
          <p:nvPr/>
        </p:nvSpPr>
        <p:spPr bwMode="auto">
          <a:xfrm flipH="1">
            <a:off x="4810125" y="4318000"/>
            <a:ext cx="5207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98" name="Line 112"/>
          <p:cNvSpPr>
            <a:spLocks noChangeShapeType="1"/>
          </p:cNvSpPr>
          <p:nvPr/>
        </p:nvSpPr>
        <p:spPr bwMode="auto">
          <a:xfrm flipH="1">
            <a:off x="5635625" y="4381500"/>
            <a:ext cx="635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99" name="Line 113"/>
          <p:cNvSpPr>
            <a:spLocks noChangeShapeType="1"/>
          </p:cNvSpPr>
          <p:nvPr/>
        </p:nvSpPr>
        <p:spPr bwMode="auto">
          <a:xfrm>
            <a:off x="5953125" y="4343400"/>
            <a:ext cx="10541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500" name="Text Box 114"/>
          <p:cNvSpPr txBox="1">
            <a:spLocks noChangeArrowheads="1"/>
          </p:cNvSpPr>
          <p:nvPr/>
        </p:nvSpPr>
        <p:spPr bwMode="auto">
          <a:xfrm>
            <a:off x="4992688" y="5526088"/>
            <a:ext cx="1144587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>
                <a:latin typeface="Times" charset="0"/>
              </a:rPr>
              <a:t>Fibrinogen</a:t>
            </a:r>
          </a:p>
          <a:p>
            <a:pPr algn="ctr" eaLnBrk="0" hangingPunct="0"/>
            <a:r>
              <a:rPr lang="en-US" altLang="en-US" sz="1600" b="1">
                <a:latin typeface="Times" charset="0"/>
              </a:rPr>
              <a:t>+</a:t>
            </a:r>
          </a:p>
          <a:p>
            <a:pPr algn="ctr" eaLnBrk="0" hangingPunct="0"/>
            <a:r>
              <a:rPr lang="en-US" altLang="en-US" sz="1600" b="1">
                <a:latin typeface="Times" charset="0"/>
              </a:rPr>
              <a:t>Ca2+</a:t>
            </a:r>
          </a:p>
        </p:txBody>
      </p:sp>
      <p:sp>
        <p:nvSpPr>
          <p:cNvPr id="17501" name="Line 115"/>
          <p:cNvSpPr>
            <a:spLocks noChangeShapeType="1"/>
          </p:cNvSpPr>
          <p:nvPr/>
        </p:nvSpPr>
        <p:spPr bwMode="auto">
          <a:xfrm flipH="1" flipV="1">
            <a:off x="4251325" y="5156200"/>
            <a:ext cx="812800" cy="419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502" name="Line 116"/>
          <p:cNvSpPr>
            <a:spLocks noChangeShapeType="1"/>
          </p:cNvSpPr>
          <p:nvPr/>
        </p:nvSpPr>
        <p:spPr bwMode="auto">
          <a:xfrm flipV="1">
            <a:off x="5864225" y="5156200"/>
            <a:ext cx="254000" cy="368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503" name="Line 117"/>
          <p:cNvSpPr>
            <a:spLocks noChangeShapeType="1"/>
          </p:cNvSpPr>
          <p:nvPr/>
        </p:nvSpPr>
        <p:spPr bwMode="auto">
          <a:xfrm flipV="1">
            <a:off x="2816225" y="1727200"/>
            <a:ext cx="88900" cy="292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504" name="Text Box 118"/>
          <p:cNvSpPr txBox="1">
            <a:spLocks noChangeArrowheads="1"/>
          </p:cNvSpPr>
          <p:nvPr/>
        </p:nvSpPr>
        <p:spPr bwMode="auto">
          <a:xfrm>
            <a:off x="4514850" y="1552575"/>
            <a:ext cx="528638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 charset="0"/>
              </a:rPr>
              <a:t>or</a:t>
            </a:r>
          </a:p>
        </p:txBody>
      </p:sp>
      <p:sp>
        <p:nvSpPr>
          <p:cNvPr id="17505" name="Freeform 119"/>
          <p:cNvSpPr>
            <a:spLocks/>
          </p:cNvSpPr>
          <p:nvPr/>
        </p:nvSpPr>
        <p:spPr bwMode="auto">
          <a:xfrm>
            <a:off x="3130550" y="4672013"/>
            <a:ext cx="635000" cy="101600"/>
          </a:xfrm>
          <a:custGeom>
            <a:avLst/>
            <a:gdLst>
              <a:gd name="T0" fmla="*/ 0 w 400"/>
              <a:gd name="T1" fmla="*/ 0 h 64"/>
              <a:gd name="T2" fmla="*/ 146 w 400"/>
              <a:gd name="T3" fmla="*/ 64 h 64"/>
              <a:gd name="T4" fmla="*/ 400 w 400"/>
              <a:gd name="T5" fmla="*/ 55 h 64"/>
              <a:gd name="T6" fmla="*/ 0 60000 65536"/>
              <a:gd name="T7" fmla="*/ 0 60000 65536"/>
              <a:gd name="T8" fmla="*/ 0 60000 65536"/>
              <a:gd name="T9" fmla="*/ 0 w 400"/>
              <a:gd name="T10" fmla="*/ 0 h 64"/>
              <a:gd name="T11" fmla="*/ 400 w 40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64">
                <a:moveTo>
                  <a:pt x="0" y="0"/>
                </a:moveTo>
                <a:cubicBezTo>
                  <a:pt x="63" y="63"/>
                  <a:pt x="52" y="51"/>
                  <a:pt x="146" y="64"/>
                </a:cubicBezTo>
                <a:cubicBezTo>
                  <a:pt x="394" y="55"/>
                  <a:pt x="309" y="55"/>
                  <a:pt x="40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6" name="Line 120"/>
          <p:cNvSpPr>
            <a:spLocks noChangeShapeType="1"/>
          </p:cNvSpPr>
          <p:nvPr/>
        </p:nvSpPr>
        <p:spPr bwMode="auto">
          <a:xfrm flipH="1" flipV="1">
            <a:off x="8493125" y="2451100"/>
            <a:ext cx="635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507" name="Text Box 121"/>
          <p:cNvSpPr txBox="1">
            <a:spLocks noChangeArrowheads="1"/>
          </p:cNvSpPr>
          <p:nvPr/>
        </p:nvSpPr>
        <p:spPr bwMode="auto">
          <a:xfrm>
            <a:off x="3460750" y="2952750"/>
            <a:ext cx="1527175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>
                <a:latin typeface="Times" charset="0"/>
              </a:rPr>
              <a:t>Release of </a:t>
            </a:r>
            <a:r>
              <a:rPr lang="en-US" altLang="en-US" sz="1600" b="1">
                <a:solidFill>
                  <a:srgbClr val="FF0000"/>
                </a:solidFill>
                <a:latin typeface="Times" charset="0"/>
              </a:rPr>
              <a:t>ADP</a:t>
            </a:r>
          </a:p>
          <a:p>
            <a:pPr algn="ctr" eaLnBrk="0" hangingPunct="0"/>
            <a:r>
              <a:rPr lang="en-US" altLang="en-US" sz="1600" b="1">
                <a:latin typeface="Times" charset="0"/>
              </a:rPr>
              <a:t>&amp;</a:t>
            </a:r>
          </a:p>
          <a:p>
            <a:pPr algn="ctr" eaLnBrk="0" hangingPunct="0"/>
            <a:r>
              <a:rPr lang="en-US" altLang="en-US" sz="1600" b="1">
                <a:solidFill>
                  <a:srgbClr val="FF0000"/>
                </a:solidFill>
                <a:latin typeface="Times" charset="0"/>
              </a:rPr>
              <a:t>thromboxane</a:t>
            </a:r>
          </a:p>
        </p:txBody>
      </p:sp>
      <p:sp>
        <p:nvSpPr>
          <p:cNvPr id="28795" name="Oval 123"/>
          <p:cNvSpPr>
            <a:spLocks noChangeArrowheads="1"/>
          </p:cNvSpPr>
          <p:nvPr/>
        </p:nvSpPr>
        <p:spPr bwMode="auto">
          <a:xfrm>
            <a:off x="4427538" y="4365625"/>
            <a:ext cx="1295400" cy="12255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96" name="Oval 124"/>
          <p:cNvSpPr>
            <a:spLocks noChangeArrowheads="1"/>
          </p:cNvSpPr>
          <p:nvPr/>
        </p:nvSpPr>
        <p:spPr bwMode="auto">
          <a:xfrm>
            <a:off x="2916238" y="5084763"/>
            <a:ext cx="1295400" cy="12255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97" name="Oval 125"/>
          <p:cNvSpPr>
            <a:spLocks noChangeArrowheads="1"/>
          </p:cNvSpPr>
          <p:nvPr/>
        </p:nvSpPr>
        <p:spPr bwMode="auto">
          <a:xfrm>
            <a:off x="3635375" y="5632450"/>
            <a:ext cx="1295400" cy="12255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5" grpId="0" animBg="1"/>
      <p:bldP spid="28796" grpId="0" animBg="1"/>
      <p:bldP spid="287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75187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000" dirty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Low numbers: 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“thrombocytopenia”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Bone marrow failure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leukaemia, B12 deficiency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Accelerated clearance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immune (ITP), DIC.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74688" y="300038"/>
            <a:ext cx="7805737" cy="525462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Auto-Immune Thrombocytopenic Purpura (auto-ITP)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 rot="7054351">
            <a:off x="941388" y="227647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3106031">
            <a:off x="804863" y="13446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95425" y="1392238"/>
            <a:ext cx="1958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antiplatelet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autoantibodies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 rot="-8269834">
            <a:off x="355600" y="19812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74688" y="300038"/>
            <a:ext cx="7805737" cy="525462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Auto-Immune Thrombocytopenic Purpura (auto-ITP)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 rot="-1204002">
            <a:off x="2636838" y="3044825"/>
            <a:ext cx="1528762" cy="8810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 rot="4806193">
            <a:off x="2193925" y="340836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 rot="7054351">
            <a:off x="941388" y="227647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 rot="-4639554">
            <a:off x="4052094" y="3091657"/>
            <a:ext cx="585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 pitchFamily="34" charset="0"/>
              </a:rPr>
              <a:t>Y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 rot="3106031">
            <a:off x="804863" y="13446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1623733">
            <a:off x="1716088" y="2497138"/>
            <a:ext cx="677862" cy="201612"/>
          </a:xfrm>
          <a:prstGeom prst="rightArrow">
            <a:avLst>
              <a:gd name="adj1" fmla="val 50000"/>
              <a:gd name="adj2" fmla="val 84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05075" y="321945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498725" y="295275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37000" y="29479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987800" y="2682875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495425" y="1392238"/>
            <a:ext cx="1958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antiplatelet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autoantibodies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730500" y="3132138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sensitised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platelet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062288" y="33575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735388" y="313531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 rot="-8269834">
            <a:off x="355600" y="19812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74688" y="300038"/>
            <a:ext cx="7805737" cy="525462"/>
          </a:xfrm>
          <a:prstGeom prst="rect">
            <a:avLst/>
          </a:prstGeom>
          <a:solidFill>
            <a:srgbClr val="00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Auto-Immune Thrombocytopenic Purpura (auto-ITP)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 rot="-1204002">
            <a:off x="2636838" y="3044825"/>
            <a:ext cx="1528762" cy="8810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 rot="4806193">
            <a:off x="2193925" y="340836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7054351">
            <a:off x="941388" y="227647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4639554">
            <a:off x="4052094" y="3091657"/>
            <a:ext cx="585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 pitchFamily="34" charset="0"/>
              </a:rPr>
              <a:t>Y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-9433422">
            <a:off x="6081713" y="2578100"/>
            <a:ext cx="2411412" cy="3954463"/>
          </a:xfrm>
          <a:prstGeom prst="moon">
            <a:avLst>
              <a:gd name="adj" fmla="val 50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 rot="-2447856">
            <a:off x="5341938" y="4108450"/>
            <a:ext cx="1528762" cy="8810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 rot="3106031">
            <a:off x="804863" y="13446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 rot="-4639554">
            <a:off x="6687344" y="4052094"/>
            <a:ext cx="58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 pitchFamily="34" charset="0"/>
              </a:rPr>
              <a:t>Y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 rot="-3373264">
            <a:off x="6404769" y="4598194"/>
            <a:ext cx="58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 pitchFamily="34" charset="0"/>
              </a:rPr>
              <a:t>Y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 rot="-2057292">
            <a:off x="6024563" y="4905375"/>
            <a:ext cx="585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ntique Olive" pitchFamily="34" charset="0"/>
              </a:rPr>
              <a:t>Y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 rot="1623733">
            <a:off x="1716088" y="2497138"/>
            <a:ext cx="677862" cy="201612"/>
          </a:xfrm>
          <a:prstGeom prst="rightArrow">
            <a:avLst>
              <a:gd name="adj1" fmla="val 50000"/>
              <a:gd name="adj2" fmla="val 84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 rot="1623733">
            <a:off x="4537075" y="3848100"/>
            <a:ext cx="677863" cy="201613"/>
          </a:xfrm>
          <a:prstGeom prst="rightArrow">
            <a:avLst>
              <a:gd name="adj1" fmla="val 50000"/>
              <a:gd name="adj2" fmla="val 84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505075" y="321945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498725" y="295275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421313" y="4521200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862638" y="454183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937000" y="29479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987800" y="2682875"/>
            <a:ext cx="33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621463" y="365601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564313" y="39004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05563" y="41322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6246813" y="43354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115050" y="442118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5300663" y="4313238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 rot="3835378">
            <a:off x="5102225" y="48006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495425" y="1392238"/>
            <a:ext cx="1958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antiplatelet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autoantibodies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730500" y="3132138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sensitised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platelet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7096125" y="1825625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macrophage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 rot="-2677899">
            <a:off x="6167438" y="5126038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 rot="-2677899">
            <a:off x="6594475" y="476885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 rot="-7217687">
            <a:off x="6798469" y="2367756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 rot="-1284054">
            <a:off x="5392738" y="5421313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 rot="-6414582">
            <a:off x="7031832" y="2991644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 rot="-3701526">
            <a:off x="6955632" y="4199731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v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3062288" y="335756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3735388" y="3135313"/>
            <a:ext cx="336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 rot="-8269834">
            <a:off x="355600" y="19812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Arial" charset="0"/>
              </a:rPr>
              <a:t>Y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58788" y="5338763"/>
            <a:ext cx="31384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ITP is a very common cause 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of thrombocytopenia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5486400" y="4108450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sensitised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platelet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3550" y="1776413"/>
            <a:ext cx="82724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Times New Roman" pitchFamily="18" charset="0"/>
              </a:rPr>
              <a:t>1. </a:t>
            </a:r>
            <a:r>
              <a:rPr lang="en-US" sz="2800" dirty="0">
                <a:latin typeface="Calibri" pitchFamily="34" charset="0"/>
              </a:rPr>
              <a:t>Failure of platelet production by megakaryocytes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	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2. Shortened half life of platelets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endParaRPr lang="en-US" sz="2800" dirty="0">
              <a:latin typeface="Calibri" pitchFamily="34" charset="0"/>
            </a:endParaRPr>
          </a:p>
          <a:p>
            <a:pPr eaLnBrk="0" hangingPunct="0"/>
            <a:r>
              <a:rPr lang="en-US" sz="2800" dirty="0">
                <a:latin typeface="Calibri" pitchFamily="34" charset="0"/>
              </a:rPr>
              <a:t>3. Increased pooling of platelets in an enlarged spleen</a:t>
            </a:r>
          </a:p>
          <a:p>
            <a:pPr eaLnBrk="0" hangingPunct="0"/>
            <a:r>
              <a:rPr lang="en-US" sz="2800" dirty="0">
                <a:latin typeface="Calibri" pitchFamily="34" charset="0"/>
              </a:rPr>
              <a:t>	(</a:t>
            </a:r>
            <a:r>
              <a:rPr lang="en-US" sz="2800" dirty="0" err="1">
                <a:latin typeface="Calibri" pitchFamily="34" charset="0"/>
              </a:rPr>
              <a:t>hypersplenism</a:t>
            </a:r>
            <a:r>
              <a:rPr lang="en-US" sz="2800" dirty="0">
                <a:latin typeface="Calibri" pitchFamily="34" charset="0"/>
              </a:rPr>
              <a:t>) + shortened half life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692150"/>
            <a:ext cx="8461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accent2"/>
                </a:solidFill>
                <a:latin typeface="Franklin Gothic Book" pitchFamily="34" charset="0"/>
              </a:rPr>
              <a:t>Mechanisms</a:t>
            </a:r>
            <a:r>
              <a:rPr lang="en-US" sz="3200" b="1" dirty="0">
                <a:solidFill>
                  <a:schemeClr val="accent2"/>
                </a:solidFill>
                <a:latin typeface="Franklin Gothic Book" pitchFamily="34" charset="0"/>
              </a:rPr>
              <a:t> </a:t>
            </a:r>
            <a:r>
              <a:rPr lang="en-US" sz="3200" dirty="0">
                <a:latin typeface="Franklin Gothic Book" pitchFamily="34" charset="0"/>
              </a:rPr>
              <a:t>(and causes)</a:t>
            </a:r>
            <a:r>
              <a:rPr lang="en-US" sz="3200" b="1" dirty="0">
                <a:solidFill>
                  <a:schemeClr val="accent2"/>
                </a:solidFill>
                <a:latin typeface="Franklin Gothic Book" pitchFamily="34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Franklin Gothic Book" pitchFamily="34" charset="0"/>
              </a:rPr>
              <a:t>of</a:t>
            </a:r>
            <a:r>
              <a:rPr lang="en-US" sz="3200" b="1" dirty="0">
                <a:solidFill>
                  <a:schemeClr val="accent2"/>
                </a:solidFill>
                <a:latin typeface="Franklin Gothic Book" pitchFamily="34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Franklin Gothic Book" pitchFamily="34" charset="0"/>
              </a:rPr>
              <a:t>Thrombocytopenia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Low numbers: 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“thrombocytopenia”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Bone marrow failure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leukaemia, B12 deficiency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Accelerated clearance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immune (ITP), DIC. 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Pooling and destruction in an enlarged spleen</a:t>
            </a:r>
          </a:p>
          <a:p>
            <a:pPr lvl="1" eaLnBrk="1" hangingPunct="1"/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Impaired function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Hereditary absence of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glycoproteins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 or storage granules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4222750" y="2663825"/>
            <a:ext cx="285750" cy="296863"/>
          </a:xfrm>
          <a:custGeom>
            <a:avLst/>
            <a:gdLst>
              <a:gd name="T0" fmla="*/ 76 w 180"/>
              <a:gd name="T1" fmla="*/ 11 h 187"/>
              <a:gd name="T2" fmla="*/ 0 w 180"/>
              <a:gd name="T3" fmla="*/ 103 h 187"/>
              <a:gd name="T4" fmla="*/ 36 w 180"/>
              <a:gd name="T5" fmla="*/ 171 h 187"/>
              <a:gd name="T6" fmla="*/ 80 w 180"/>
              <a:gd name="T7" fmla="*/ 183 h 187"/>
              <a:gd name="T8" fmla="*/ 96 w 180"/>
              <a:gd name="T9" fmla="*/ 187 h 187"/>
              <a:gd name="T10" fmla="*/ 160 w 180"/>
              <a:gd name="T11" fmla="*/ 159 h 187"/>
              <a:gd name="T12" fmla="*/ 148 w 180"/>
              <a:gd name="T13" fmla="*/ 23 h 187"/>
              <a:gd name="T14" fmla="*/ 116 w 180"/>
              <a:gd name="T15" fmla="*/ 3 h 187"/>
              <a:gd name="T16" fmla="*/ 76 w 180"/>
              <a:gd name="T17" fmla="*/ 11 h 18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0"/>
              <a:gd name="T28" fmla="*/ 0 h 187"/>
              <a:gd name="T29" fmla="*/ 180 w 180"/>
              <a:gd name="T30" fmla="*/ 187 h 18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0" h="187">
                <a:moveTo>
                  <a:pt x="76" y="11"/>
                </a:moveTo>
                <a:cubicBezTo>
                  <a:pt x="38" y="24"/>
                  <a:pt x="12" y="67"/>
                  <a:pt x="0" y="103"/>
                </a:cubicBezTo>
                <a:cubicBezTo>
                  <a:pt x="3" y="135"/>
                  <a:pt x="0" y="159"/>
                  <a:pt x="36" y="171"/>
                </a:cubicBezTo>
                <a:cubicBezTo>
                  <a:pt x="58" y="178"/>
                  <a:pt x="44" y="174"/>
                  <a:pt x="80" y="183"/>
                </a:cubicBezTo>
                <a:cubicBezTo>
                  <a:pt x="85" y="184"/>
                  <a:pt x="96" y="187"/>
                  <a:pt x="96" y="187"/>
                </a:cubicBezTo>
                <a:cubicBezTo>
                  <a:pt x="144" y="181"/>
                  <a:pt x="127" y="181"/>
                  <a:pt x="160" y="159"/>
                </a:cubicBezTo>
                <a:cubicBezTo>
                  <a:pt x="180" y="128"/>
                  <a:pt x="166" y="60"/>
                  <a:pt x="148" y="23"/>
                </a:cubicBezTo>
                <a:cubicBezTo>
                  <a:pt x="142" y="12"/>
                  <a:pt x="116" y="3"/>
                  <a:pt x="116" y="3"/>
                </a:cubicBezTo>
                <a:cubicBezTo>
                  <a:pt x="65" y="7"/>
                  <a:pt x="54" y="0"/>
                  <a:pt x="76" y="1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3581400" y="1741488"/>
            <a:ext cx="3124200" cy="29718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3733800" y="3265488"/>
            <a:ext cx="457200" cy="965200"/>
          </a:xfrm>
          <a:custGeom>
            <a:avLst/>
            <a:gdLst>
              <a:gd name="T0" fmla="*/ 15 w 288"/>
              <a:gd name="T1" fmla="*/ 0 h 608"/>
              <a:gd name="T2" fmla="*/ 70 w 288"/>
              <a:gd name="T3" fmla="*/ 257 h 608"/>
              <a:gd name="T4" fmla="*/ 132 w 288"/>
              <a:gd name="T5" fmla="*/ 397 h 608"/>
              <a:gd name="T6" fmla="*/ 163 w 288"/>
              <a:gd name="T7" fmla="*/ 468 h 608"/>
              <a:gd name="T8" fmla="*/ 194 w 288"/>
              <a:gd name="T9" fmla="*/ 514 h 608"/>
              <a:gd name="T10" fmla="*/ 202 w 288"/>
              <a:gd name="T11" fmla="*/ 538 h 608"/>
              <a:gd name="T12" fmla="*/ 249 w 288"/>
              <a:gd name="T13" fmla="*/ 569 h 608"/>
              <a:gd name="T14" fmla="*/ 288 w 288"/>
              <a:gd name="T15" fmla="*/ 608 h 6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8"/>
              <a:gd name="T25" fmla="*/ 0 h 608"/>
              <a:gd name="T26" fmla="*/ 288 w 288"/>
              <a:gd name="T27" fmla="*/ 608 h 6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8" h="608">
                <a:moveTo>
                  <a:pt x="15" y="0"/>
                </a:moveTo>
                <a:cubicBezTo>
                  <a:pt x="22" y="146"/>
                  <a:pt x="0" y="167"/>
                  <a:pt x="70" y="257"/>
                </a:cubicBezTo>
                <a:cubicBezTo>
                  <a:pt x="86" y="304"/>
                  <a:pt x="104" y="356"/>
                  <a:pt x="132" y="397"/>
                </a:cubicBezTo>
                <a:cubicBezTo>
                  <a:pt x="140" y="420"/>
                  <a:pt x="151" y="447"/>
                  <a:pt x="163" y="468"/>
                </a:cubicBezTo>
                <a:cubicBezTo>
                  <a:pt x="172" y="484"/>
                  <a:pt x="188" y="496"/>
                  <a:pt x="194" y="514"/>
                </a:cubicBezTo>
                <a:cubicBezTo>
                  <a:pt x="197" y="522"/>
                  <a:pt x="197" y="531"/>
                  <a:pt x="202" y="538"/>
                </a:cubicBezTo>
                <a:cubicBezTo>
                  <a:pt x="214" y="553"/>
                  <a:pt x="235" y="557"/>
                  <a:pt x="249" y="569"/>
                </a:cubicBezTo>
                <a:cubicBezTo>
                  <a:pt x="249" y="569"/>
                  <a:pt x="284" y="604"/>
                  <a:pt x="288" y="60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4572000" y="1893888"/>
            <a:ext cx="1335088" cy="203200"/>
          </a:xfrm>
          <a:custGeom>
            <a:avLst/>
            <a:gdLst>
              <a:gd name="T0" fmla="*/ 0 w 841"/>
              <a:gd name="T1" fmla="*/ 105 h 128"/>
              <a:gd name="T2" fmla="*/ 77 w 841"/>
              <a:gd name="T3" fmla="*/ 89 h 128"/>
              <a:gd name="T4" fmla="*/ 124 w 841"/>
              <a:gd name="T5" fmla="*/ 42 h 128"/>
              <a:gd name="T6" fmla="*/ 210 w 841"/>
              <a:gd name="T7" fmla="*/ 35 h 128"/>
              <a:gd name="T8" fmla="*/ 241 w 841"/>
              <a:gd name="T9" fmla="*/ 19 h 128"/>
              <a:gd name="T10" fmla="*/ 288 w 841"/>
              <a:gd name="T11" fmla="*/ 3 h 128"/>
              <a:gd name="T12" fmla="*/ 670 w 841"/>
              <a:gd name="T13" fmla="*/ 42 h 128"/>
              <a:gd name="T14" fmla="*/ 787 w 841"/>
              <a:gd name="T15" fmla="*/ 81 h 128"/>
              <a:gd name="T16" fmla="*/ 841 w 841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 rot="9793488">
            <a:off x="4873625" y="4408488"/>
            <a:ext cx="1335088" cy="152400"/>
          </a:xfrm>
          <a:custGeom>
            <a:avLst/>
            <a:gdLst>
              <a:gd name="T0" fmla="*/ 0 w 841"/>
              <a:gd name="T1" fmla="*/ 105 h 128"/>
              <a:gd name="T2" fmla="*/ 77 w 841"/>
              <a:gd name="T3" fmla="*/ 89 h 128"/>
              <a:gd name="T4" fmla="*/ 124 w 841"/>
              <a:gd name="T5" fmla="*/ 42 h 128"/>
              <a:gd name="T6" fmla="*/ 210 w 841"/>
              <a:gd name="T7" fmla="*/ 35 h 128"/>
              <a:gd name="T8" fmla="*/ 241 w 841"/>
              <a:gd name="T9" fmla="*/ 19 h 128"/>
              <a:gd name="T10" fmla="*/ 288 w 841"/>
              <a:gd name="T11" fmla="*/ 3 h 128"/>
              <a:gd name="T12" fmla="*/ 670 w 841"/>
              <a:gd name="T13" fmla="*/ 42 h 128"/>
              <a:gd name="T14" fmla="*/ 787 w 841"/>
              <a:gd name="T15" fmla="*/ 81 h 128"/>
              <a:gd name="T16" fmla="*/ 841 w 841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 rot="-10252089">
            <a:off x="4195763" y="4332288"/>
            <a:ext cx="1335087" cy="203200"/>
          </a:xfrm>
          <a:custGeom>
            <a:avLst/>
            <a:gdLst>
              <a:gd name="T0" fmla="*/ 0 w 841"/>
              <a:gd name="T1" fmla="*/ 105 h 128"/>
              <a:gd name="T2" fmla="*/ 77 w 841"/>
              <a:gd name="T3" fmla="*/ 89 h 128"/>
              <a:gd name="T4" fmla="*/ 124 w 841"/>
              <a:gd name="T5" fmla="*/ 42 h 128"/>
              <a:gd name="T6" fmla="*/ 210 w 841"/>
              <a:gd name="T7" fmla="*/ 35 h 128"/>
              <a:gd name="T8" fmla="*/ 241 w 841"/>
              <a:gd name="T9" fmla="*/ 19 h 128"/>
              <a:gd name="T10" fmla="*/ 288 w 841"/>
              <a:gd name="T11" fmla="*/ 3 h 128"/>
              <a:gd name="T12" fmla="*/ 670 w 841"/>
              <a:gd name="T13" fmla="*/ 42 h 128"/>
              <a:gd name="T14" fmla="*/ 787 w 841"/>
              <a:gd name="T15" fmla="*/ 81 h 128"/>
              <a:gd name="T16" fmla="*/ 841 w 841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 rot="3898977">
            <a:off x="5661026" y="2709862"/>
            <a:ext cx="1325562" cy="150813"/>
          </a:xfrm>
          <a:custGeom>
            <a:avLst/>
            <a:gdLst>
              <a:gd name="T0" fmla="*/ 0 w 841"/>
              <a:gd name="T1" fmla="*/ 105 h 128"/>
              <a:gd name="T2" fmla="*/ 77 w 841"/>
              <a:gd name="T3" fmla="*/ 89 h 128"/>
              <a:gd name="T4" fmla="*/ 124 w 841"/>
              <a:gd name="T5" fmla="*/ 42 h 128"/>
              <a:gd name="T6" fmla="*/ 210 w 841"/>
              <a:gd name="T7" fmla="*/ 35 h 128"/>
              <a:gd name="T8" fmla="*/ 241 w 841"/>
              <a:gd name="T9" fmla="*/ 19 h 128"/>
              <a:gd name="T10" fmla="*/ 288 w 841"/>
              <a:gd name="T11" fmla="*/ 3 h 128"/>
              <a:gd name="T12" fmla="*/ 670 w 841"/>
              <a:gd name="T13" fmla="*/ 42 h 128"/>
              <a:gd name="T14" fmla="*/ 787 w 841"/>
              <a:gd name="T15" fmla="*/ 81 h 128"/>
              <a:gd name="T16" fmla="*/ 841 w 841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 rot="2507387">
            <a:off x="5334000" y="2122488"/>
            <a:ext cx="1335088" cy="203200"/>
          </a:xfrm>
          <a:custGeom>
            <a:avLst/>
            <a:gdLst>
              <a:gd name="T0" fmla="*/ 0 w 841"/>
              <a:gd name="T1" fmla="*/ 105 h 128"/>
              <a:gd name="T2" fmla="*/ 77 w 841"/>
              <a:gd name="T3" fmla="*/ 89 h 128"/>
              <a:gd name="T4" fmla="*/ 124 w 841"/>
              <a:gd name="T5" fmla="*/ 42 h 128"/>
              <a:gd name="T6" fmla="*/ 210 w 841"/>
              <a:gd name="T7" fmla="*/ 35 h 128"/>
              <a:gd name="T8" fmla="*/ 241 w 841"/>
              <a:gd name="T9" fmla="*/ 19 h 128"/>
              <a:gd name="T10" fmla="*/ 288 w 841"/>
              <a:gd name="T11" fmla="*/ 3 h 128"/>
              <a:gd name="T12" fmla="*/ 670 w 841"/>
              <a:gd name="T13" fmla="*/ 42 h 128"/>
              <a:gd name="T14" fmla="*/ 787 w 841"/>
              <a:gd name="T15" fmla="*/ 81 h 128"/>
              <a:gd name="T16" fmla="*/ 841 w 841"/>
              <a:gd name="T17" fmla="*/ 128 h 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1"/>
              <a:gd name="T28" fmla="*/ 0 h 128"/>
              <a:gd name="T29" fmla="*/ 841 w 841"/>
              <a:gd name="T30" fmla="*/ 128 h 1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1" h="128">
                <a:moveTo>
                  <a:pt x="0" y="105"/>
                </a:moveTo>
                <a:cubicBezTo>
                  <a:pt x="0" y="105"/>
                  <a:pt x="64" y="99"/>
                  <a:pt x="77" y="89"/>
                </a:cubicBezTo>
                <a:cubicBezTo>
                  <a:pt x="94" y="75"/>
                  <a:pt x="102" y="44"/>
                  <a:pt x="124" y="42"/>
                </a:cubicBezTo>
                <a:cubicBezTo>
                  <a:pt x="153" y="40"/>
                  <a:pt x="181" y="37"/>
                  <a:pt x="210" y="35"/>
                </a:cubicBezTo>
                <a:cubicBezTo>
                  <a:pt x="220" y="30"/>
                  <a:pt x="230" y="23"/>
                  <a:pt x="241" y="19"/>
                </a:cubicBezTo>
                <a:cubicBezTo>
                  <a:pt x="256" y="13"/>
                  <a:pt x="288" y="3"/>
                  <a:pt x="288" y="3"/>
                </a:cubicBezTo>
                <a:cubicBezTo>
                  <a:pt x="488" y="9"/>
                  <a:pt x="526" y="0"/>
                  <a:pt x="670" y="42"/>
                </a:cubicBezTo>
                <a:cubicBezTo>
                  <a:pt x="706" y="67"/>
                  <a:pt x="746" y="69"/>
                  <a:pt x="787" y="81"/>
                </a:cubicBezTo>
                <a:cubicBezTo>
                  <a:pt x="803" y="106"/>
                  <a:pt x="815" y="114"/>
                  <a:pt x="841" y="1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5867400" y="4027488"/>
            <a:ext cx="322263" cy="296862"/>
          </a:xfrm>
          <a:custGeom>
            <a:avLst/>
            <a:gdLst>
              <a:gd name="T0" fmla="*/ 0 w 203"/>
              <a:gd name="T1" fmla="*/ 187 h 187"/>
              <a:gd name="T2" fmla="*/ 71 w 203"/>
              <a:gd name="T3" fmla="*/ 164 h 187"/>
              <a:gd name="T4" fmla="*/ 94 w 203"/>
              <a:gd name="T5" fmla="*/ 140 h 187"/>
              <a:gd name="T6" fmla="*/ 102 w 203"/>
              <a:gd name="T7" fmla="*/ 117 h 187"/>
              <a:gd name="T8" fmla="*/ 156 w 203"/>
              <a:gd name="T9" fmla="*/ 86 h 187"/>
              <a:gd name="T10" fmla="*/ 195 w 203"/>
              <a:gd name="T11" fmla="*/ 23 h 187"/>
              <a:gd name="T12" fmla="*/ 203 w 203"/>
              <a:gd name="T13" fmla="*/ 0 h 1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3"/>
              <a:gd name="T22" fmla="*/ 0 h 187"/>
              <a:gd name="T23" fmla="*/ 203 w 203"/>
              <a:gd name="T24" fmla="*/ 187 h 1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3" h="187">
                <a:moveTo>
                  <a:pt x="0" y="187"/>
                </a:moveTo>
                <a:cubicBezTo>
                  <a:pt x="55" y="168"/>
                  <a:pt x="31" y="176"/>
                  <a:pt x="71" y="164"/>
                </a:cubicBezTo>
                <a:cubicBezTo>
                  <a:pt x="79" y="156"/>
                  <a:pt x="88" y="149"/>
                  <a:pt x="94" y="140"/>
                </a:cubicBezTo>
                <a:cubicBezTo>
                  <a:pt x="98" y="133"/>
                  <a:pt x="97" y="123"/>
                  <a:pt x="102" y="117"/>
                </a:cubicBezTo>
                <a:cubicBezTo>
                  <a:pt x="111" y="106"/>
                  <a:pt x="146" y="91"/>
                  <a:pt x="156" y="86"/>
                </a:cubicBezTo>
                <a:cubicBezTo>
                  <a:pt x="175" y="30"/>
                  <a:pt x="158" y="48"/>
                  <a:pt x="195" y="23"/>
                </a:cubicBezTo>
                <a:cubicBezTo>
                  <a:pt x="198" y="15"/>
                  <a:pt x="203" y="0"/>
                  <a:pt x="203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4267200" y="1893888"/>
            <a:ext cx="458788" cy="260350"/>
          </a:xfrm>
          <a:custGeom>
            <a:avLst/>
            <a:gdLst>
              <a:gd name="T0" fmla="*/ 0 w 289"/>
              <a:gd name="T1" fmla="*/ 164 h 164"/>
              <a:gd name="T2" fmla="*/ 47 w 289"/>
              <a:gd name="T3" fmla="*/ 141 h 164"/>
              <a:gd name="T4" fmla="*/ 78 w 289"/>
              <a:gd name="T5" fmla="*/ 94 h 164"/>
              <a:gd name="T6" fmla="*/ 289 w 289"/>
              <a:gd name="T7" fmla="*/ 0 h 164"/>
              <a:gd name="T8" fmla="*/ 0 60000 65536"/>
              <a:gd name="T9" fmla="*/ 0 60000 65536"/>
              <a:gd name="T10" fmla="*/ 0 60000 65536"/>
              <a:gd name="T11" fmla="*/ 0 60000 65536"/>
              <a:gd name="T12" fmla="*/ 0 w 289"/>
              <a:gd name="T13" fmla="*/ 0 h 164"/>
              <a:gd name="T14" fmla="*/ 289 w 289"/>
              <a:gd name="T15" fmla="*/ 164 h 1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" h="164">
                <a:moveTo>
                  <a:pt x="0" y="164"/>
                </a:moveTo>
                <a:cubicBezTo>
                  <a:pt x="16" y="159"/>
                  <a:pt x="35" y="155"/>
                  <a:pt x="47" y="141"/>
                </a:cubicBezTo>
                <a:cubicBezTo>
                  <a:pt x="59" y="127"/>
                  <a:pt x="60" y="99"/>
                  <a:pt x="78" y="94"/>
                </a:cubicBezTo>
                <a:cubicBezTo>
                  <a:pt x="154" y="74"/>
                  <a:pt x="220" y="35"/>
                  <a:pt x="289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3581400" y="2960688"/>
            <a:ext cx="7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3586163" y="2887663"/>
            <a:ext cx="441325" cy="252412"/>
          </a:xfrm>
          <a:custGeom>
            <a:avLst/>
            <a:gdLst>
              <a:gd name="T0" fmla="*/ 8 w 278"/>
              <a:gd name="T1" fmla="*/ 42 h 159"/>
              <a:gd name="T2" fmla="*/ 92 w 278"/>
              <a:gd name="T3" fmla="*/ 34 h 159"/>
              <a:gd name="T4" fmla="*/ 168 w 278"/>
              <a:gd name="T5" fmla="*/ 14 h 159"/>
              <a:gd name="T6" fmla="*/ 248 w 278"/>
              <a:gd name="T7" fmla="*/ 10 h 159"/>
              <a:gd name="T8" fmla="*/ 232 w 278"/>
              <a:gd name="T9" fmla="*/ 150 h 159"/>
              <a:gd name="T10" fmla="*/ 200 w 278"/>
              <a:gd name="T11" fmla="*/ 158 h 159"/>
              <a:gd name="T12" fmla="*/ 140 w 278"/>
              <a:gd name="T13" fmla="*/ 154 h 159"/>
              <a:gd name="T14" fmla="*/ 116 w 278"/>
              <a:gd name="T15" fmla="*/ 134 h 159"/>
              <a:gd name="T16" fmla="*/ 60 w 278"/>
              <a:gd name="T17" fmla="*/ 114 h 159"/>
              <a:gd name="T18" fmla="*/ 0 w 278"/>
              <a:gd name="T19" fmla="*/ 138 h 1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8"/>
              <a:gd name="T31" fmla="*/ 0 h 159"/>
              <a:gd name="T32" fmla="*/ 278 w 278"/>
              <a:gd name="T33" fmla="*/ 159 h 1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8" h="159">
                <a:moveTo>
                  <a:pt x="8" y="42"/>
                </a:moveTo>
                <a:cubicBezTo>
                  <a:pt x="36" y="39"/>
                  <a:pt x="65" y="43"/>
                  <a:pt x="92" y="34"/>
                </a:cubicBezTo>
                <a:cubicBezTo>
                  <a:pt x="119" y="25"/>
                  <a:pt x="138" y="18"/>
                  <a:pt x="168" y="14"/>
                </a:cubicBezTo>
                <a:cubicBezTo>
                  <a:pt x="210" y="0"/>
                  <a:pt x="184" y="5"/>
                  <a:pt x="248" y="10"/>
                </a:cubicBezTo>
                <a:cubicBezTo>
                  <a:pt x="278" y="55"/>
                  <a:pt x="259" y="110"/>
                  <a:pt x="232" y="150"/>
                </a:cubicBezTo>
                <a:cubicBezTo>
                  <a:pt x="226" y="159"/>
                  <a:pt x="210" y="155"/>
                  <a:pt x="200" y="158"/>
                </a:cubicBezTo>
                <a:cubicBezTo>
                  <a:pt x="180" y="157"/>
                  <a:pt x="159" y="159"/>
                  <a:pt x="140" y="154"/>
                </a:cubicBezTo>
                <a:cubicBezTo>
                  <a:pt x="130" y="151"/>
                  <a:pt x="126" y="137"/>
                  <a:pt x="116" y="134"/>
                </a:cubicBezTo>
                <a:cubicBezTo>
                  <a:pt x="101" y="112"/>
                  <a:pt x="88" y="117"/>
                  <a:pt x="60" y="114"/>
                </a:cubicBezTo>
                <a:cubicBezTo>
                  <a:pt x="41" y="116"/>
                  <a:pt x="0" y="108"/>
                  <a:pt x="0" y="13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481763" y="3722688"/>
            <a:ext cx="203200" cy="280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 rot="-6496542">
            <a:off x="4416425" y="2290763"/>
            <a:ext cx="177800" cy="209550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 rot="-9416277">
            <a:off x="5305425" y="2241550"/>
            <a:ext cx="160338" cy="190500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 rot="2567637">
            <a:off x="4100513" y="3409950"/>
            <a:ext cx="296862" cy="288925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 rot="-8107849">
            <a:off x="5795963" y="2503488"/>
            <a:ext cx="268287" cy="228600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 rot="1264595">
            <a:off x="4884738" y="2809875"/>
            <a:ext cx="212725" cy="342900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 rot="3028692">
            <a:off x="4660900" y="3751263"/>
            <a:ext cx="204788" cy="303212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 rot="3028692">
            <a:off x="5643563" y="4027488"/>
            <a:ext cx="228600" cy="228600"/>
          </a:xfrm>
          <a:custGeom>
            <a:avLst/>
            <a:gdLst>
              <a:gd name="T0" fmla="*/ 79 w 187"/>
              <a:gd name="T1" fmla="*/ 9 h 216"/>
              <a:gd name="T2" fmla="*/ 55 w 187"/>
              <a:gd name="T3" fmla="*/ 21 h 216"/>
              <a:gd name="T4" fmla="*/ 11 w 187"/>
              <a:gd name="T5" fmla="*/ 109 h 216"/>
              <a:gd name="T6" fmla="*/ 107 w 187"/>
              <a:gd name="T7" fmla="*/ 201 h 216"/>
              <a:gd name="T8" fmla="*/ 155 w 187"/>
              <a:gd name="T9" fmla="*/ 197 h 216"/>
              <a:gd name="T10" fmla="*/ 187 w 187"/>
              <a:gd name="T11" fmla="*/ 129 h 216"/>
              <a:gd name="T12" fmla="*/ 159 w 187"/>
              <a:gd name="T13" fmla="*/ 49 h 216"/>
              <a:gd name="T14" fmla="*/ 143 w 187"/>
              <a:gd name="T15" fmla="*/ 9 h 216"/>
              <a:gd name="T16" fmla="*/ 119 w 187"/>
              <a:gd name="T17" fmla="*/ 1 h 216"/>
              <a:gd name="T18" fmla="*/ 79 w 187"/>
              <a:gd name="T19" fmla="*/ 9 h 2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7"/>
              <a:gd name="T31" fmla="*/ 0 h 216"/>
              <a:gd name="T32" fmla="*/ 187 w 187"/>
              <a:gd name="T33" fmla="*/ 216 h 2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7" h="216">
                <a:moveTo>
                  <a:pt x="79" y="9"/>
                </a:moveTo>
                <a:cubicBezTo>
                  <a:pt x="72" y="14"/>
                  <a:pt x="62" y="16"/>
                  <a:pt x="55" y="21"/>
                </a:cubicBezTo>
                <a:cubicBezTo>
                  <a:pt x="27" y="40"/>
                  <a:pt x="19" y="78"/>
                  <a:pt x="11" y="109"/>
                </a:cubicBezTo>
                <a:cubicBezTo>
                  <a:pt x="16" y="216"/>
                  <a:pt x="0" y="196"/>
                  <a:pt x="107" y="201"/>
                </a:cubicBezTo>
                <a:cubicBezTo>
                  <a:pt x="123" y="200"/>
                  <a:pt x="139" y="200"/>
                  <a:pt x="155" y="197"/>
                </a:cubicBezTo>
                <a:cubicBezTo>
                  <a:pt x="170" y="194"/>
                  <a:pt x="182" y="144"/>
                  <a:pt x="187" y="129"/>
                </a:cubicBezTo>
                <a:cubicBezTo>
                  <a:pt x="183" y="87"/>
                  <a:pt x="180" y="81"/>
                  <a:pt x="159" y="49"/>
                </a:cubicBezTo>
                <a:cubicBezTo>
                  <a:pt x="156" y="39"/>
                  <a:pt x="154" y="16"/>
                  <a:pt x="143" y="9"/>
                </a:cubicBezTo>
                <a:cubicBezTo>
                  <a:pt x="136" y="5"/>
                  <a:pt x="119" y="1"/>
                  <a:pt x="119" y="1"/>
                </a:cubicBezTo>
                <a:cubicBezTo>
                  <a:pt x="84" y="5"/>
                  <a:pt x="97" y="0"/>
                  <a:pt x="79" y="9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Freeform 22"/>
          <p:cNvSpPr>
            <a:spLocks/>
          </p:cNvSpPr>
          <p:nvPr/>
        </p:nvSpPr>
        <p:spPr bwMode="auto">
          <a:xfrm>
            <a:off x="6072188" y="3471863"/>
            <a:ext cx="555625" cy="536575"/>
          </a:xfrm>
          <a:custGeom>
            <a:avLst/>
            <a:gdLst>
              <a:gd name="T0" fmla="*/ 350 w 350"/>
              <a:gd name="T1" fmla="*/ 154 h 338"/>
              <a:gd name="T2" fmla="*/ 262 w 350"/>
              <a:gd name="T3" fmla="*/ 118 h 338"/>
              <a:gd name="T4" fmla="*/ 218 w 350"/>
              <a:gd name="T5" fmla="*/ 86 h 338"/>
              <a:gd name="T6" fmla="*/ 186 w 350"/>
              <a:gd name="T7" fmla="*/ 54 h 338"/>
              <a:gd name="T8" fmla="*/ 178 w 350"/>
              <a:gd name="T9" fmla="*/ 18 h 338"/>
              <a:gd name="T10" fmla="*/ 122 w 350"/>
              <a:gd name="T11" fmla="*/ 2 h 338"/>
              <a:gd name="T12" fmla="*/ 70 w 350"/>
              <a:gd name="T13" fmla="*/ 18 h 338"/>
              <a:gd name="T14" fmla="*/ 54 w 350"/>
              <a:gd name="T15" fmla="*/ 50 h 338"/>
              <a:gd name="T16" fmla="*/ 26 w 350"/>
              <a:gd name="T17" fmla="*/ 194 h 338"/>
              <a:gd name="T18" fmla="*/ 42 w 350"/>
              <a:gd name="T19" fmla="*/ 310 h 338"/>
              <a:gd name="T20" fmla="*/ 122 w 350"/>
              <a:gd name="T21" fmla="*/ 306 h 338"/>
              <a:gd name="T22" fmla="*/ 158 w 350"/>
              <a:gd name="T23" fmla="*/ 282 h 338"/>
              <a:gd name="T24" fmla="*/ 206 w 350"/>
              <a:gd name="T25" fmla="*/ 286 h 338"/>
              <a:gd name="T26" fmla="*/ 238 w 350"/>
              <a:gd name="T27" fmla="*/ 318 h 338"/>
              <a:gd name="T28" fmla="*/ 254 w 350"/>
              <a:gd name="T29" fmla="*/ 338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0"/>
              <a:gd name="T46" fmla="*/ 0 h 338"/>
              <a:gd name="T47" fmla="*/ 350 w 350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0" h="338">
                <a:moveTo>
                  <a:pt x="350" y="154"/>
                </a:moveTo>
                <a:cubicBezTo>
                  <a:pt x="315" y="149"/>
                  <a:pt x="291" y="138"/>
                  <a:pt x="262" y="118"/>
                </a:cubicBezTo>
                <a:cubicBezTo>
                  <a:pt x="253" y="104"/>
                  <a:pt x="234" y="91"/>
                  <a:pt x="218" y="86"/>
                </a:cubicBezTo>
                <a:cubicBezTo>
                  <a:pt x="209" y="72"/>
                  <a:pt x="200" y="63"/>
                  <a:pt x="186" y="54"/>
                </a:cubicBezTo>
                <a:cubicBezTo>
                  <a:pt x="184" y="42"/>
                  <a:pt x="188" y="25"/>
                  <a:pt x="178" y="18"/>
                </a:cubicBezTo>
                <a:cubicBezTo>
                  <a:pt x="167" y="10"/>
                  <a:pt x="137" y="7"/>
                  <a:pt x="122" y="2"/>
                </a:cubicBezTo>
                <a:cubicBezTo>
                  <a:pt x="102" y="4"/>
                  <a:pt x="83" y="0"/>
                  <a:pt x="70" y="18"/>
                </a:cubicBezTo>
                <a:cubicBezTo>
                  <a:pt x="63" y="28"/>
                  <a:pt x="54" y="50"/>
                  <a:pt x="54" y="50"/>
                </a:cubicBezTo>
                <a:cubicBezTo>
                  <a:pt x="44" y="99"/>
                  <a:pt x="42" y="146"/>
                  <a:pt x="26" y="194"/>
                </a:cubicBezTo>
                <a:cubicBezTo>
                  <a:pt x="21" y="230"/>
                  <a:pt x="0" y="296"/>
                  <a:pt x="42" y="310"/>
                </a:cubicBezTo>
                <a:cubicBezTo>
                  <a:pt x="69" y="309"/>
                  <a:pt x="96" y="311"/>
                  <a:pt x="122" y="306"/>
                </a:cubicBezTo>
                <a:cubicBezTo>
                  <a:pt x="136" y="303"/>
                  <a:pt x="158" y="282"/>
                  <a:pt x="158" y="282"/>
                </a:cubicBezTo>
                <a:cubicBezTo>
                  <a:pt x="174" y="283"/>
                  <a:pt x="191" y="282"/>
                  <a:pt x="206" y="286"/>
                </a:cubicBezTo>
                <a:cubicBezTo>
                  <a:pt x="210" y="287"/>
                  <a:pt x="229" y="312"/>
                  <a:pt x="238" y="318"/>
                </a:cubicBezTo>
                <a:cubicBezTo>
                  <a:pt x="248" y="333"/>
                  <a:pt x="243" y="327"/>
                  <a:pt x="254" y="33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3733800" y="2274888"/>
            <a:ext cx="387350" cy="596900"/>
          </a:xfrm>
          <a:custGeom>
            <a:avLst/>
            <a:gdLst>
              <a:gd name="T0" fmla="*/ 244 w 244"/>
              <a:gd name="T1" fmla="*/ 0 h 376"/>
              <a:gd name="T2" fmla="*/ 176 w 244"/>
              <a:gd name="T3" fmla="*/ 56 h 376"/>
              <a:gd name="T4" fmla="*/ 160 w 244"/>
              <a:gd name="T5" fmla="*/ 92 h 376"/>
              <a:gd name="T6" fmla="*/ 112 w 244"/>
              <a:gd name="T7" fmla="*/ 132 h 376"/>
              <a:gd name="T8" fmla="*/ 100 w 244"/>
              <a:gd name="T9" fmla="*/ 172 h 376"/>
              <a:gd name="T10" fmla="*/ 76 w 244"/>
              <a:gd name="T11" fmla="*/ 200 h 376"/>
              <a:gd name="T12" fmla="*/ 52 w 244"/>
              <a:gd name="T13" fmla="*/ 272 h 376"/>
              <a:gd name="T14" fmla="*/ 20 w 244"/>
              <a:gd name="T15" fmla="*/ 352 h 376"/>
              <a:gd name="T16" fmla="*/ 16 w 244"/>
              <a:gd name="T17" fmla="*/ 376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376"/>
              <a:gd name="T29" fmla="*/ 244 w 244"/>
              <a:gd name="T30" fmla="*/ 376 h 3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376">
                <a:moveTo>
                  <a:pt x="244" y="0"/>
                </a:moveTo>
                <a:cubicBezTo>
                  <a:pt x="219" y="17"/>
                  <a:pt x="207" y="46"/>
                  <a:pt x="176" y="56"/>
                </a:cubicBezTo>
                <a:cubicBezTo>
                  <a:pt x="173" y="65"/>
                  <a:pt x="166" y="86"/>
                  <a:pt x="160" y="92"/>
                </a:cubicBezTo>
                <a:cubicBezTo>
                  <a:pt x="144" y="108"/>
                  <a:pt x="123" y="111"/>
                  <a:pt x="112" y="132"/>
                </a:cubicBezTo>
                <a:cubicBezTo>
                  <a:pt x="106" y="144"/>
                  <a:pt x="108" y="161"/>
                  <a:pt x="100" y="172"/>
                </a:cubicBezTo>
                <a:cubicBezTo>
                  <a:pt x="88" y="188"/>
                  <a:pt x="83" y="184"/>
                  <a:pt x="76" y="200"/>
                </a:cubicBezTo>
                <a:cubicBezTo>
                  <a:pt x="65" y="224"/>
                  <a:pt x="67" y="250"/>
                  <a:pt x="52" y="272"/>
                </a:cubicBezTo>
                <a:cubicBezTo>
                  <a:pt x="45" y="301"/>
                  <a:pt x="41" y="331"/>
                  <a:pt x="20" y="352"/>
                </a:cubicBezTo>
                <a:cubicBezTo>
                  <a:pt x="16" y="363"/>
                  <a:pt x="0" y="376"/>
                  <a:pt x="16" y="37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4038600" y="2198688"/>
            <a:ext cx="306388" cy="260350"/>
          </a:xfrm>
          <a:custGeom>
            <a:avLst/>
            <a:gdLst>
              <a:gd name="T0" fmla="*/ 193 w 193"/>
              <a:gd name="T1" fmla="*/ 0 h 164"/>
              <a:gd name="T2" fmla="*/ 125 w 193"/>
              <a:gd name="T3" fmla="*/ 28 h 164"/>
              <a:gd name="T4" fmla="*/ 81 w 193"/>
              <a:gd name="T5" fmla="*/ 72 h 164"/>
              <a:gd name="T6" fmla="*/ 45 w 193"/>
              <a:gd name="T7" fmla="*/ 92 h 164"/>
              <a:gd name="T8" fmla="*/ 5 w 193"/>
              <a:gd name="T9" fmla="*/ 140 h 164"/>
              <a:gd name="T10" fmla="*/ 1 w 193"/>
              <a:gd name="T11" fmla="*/ 164 h 1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"/>
              <a:gd name="T19" fmla="*/ 0 h 164"/>
              <a:gd name="T20" fmla="*/ 193 w 193"/>
              <a:gd name="T21" fmla="*/ 164 h 1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" h="164">
                <a:moveTo>
                  <a:pt x="193" y="0"/>
                </a:moveTo>
                <a:cubicBezTo>
                  <a:pt x="168" y="8"/>
                  <a:pt x="150" y="22"/>
                  <a:pt x="125" y="28"/>
                </a:cubicBezTo>
                <a:cubicBezTo>
                  <a:pt x="107" y="40"/>
                  <a:pt x="98" y="60"/>
                  <a:pt x="81" y="72"/>
                </a:cubicBezTo>
                <a:cubicBezTo>
                  <a:pt x="70" y="80"/>
                  <a:pt x="56" y="84"/>
                  <a:pt x="45" y="92"/>
                </a:cubicBezTo>
                <a:cubicBezTo>
                  <a:pt x="28" y="103"/>
                  <a:pt x="20" y="125"/>
                  <a:pt x="5" y="140"/>
                </a:cubicBezTo>
                <a:cubicBezTo>
                  <a:pt x="0" y="156"/>
                  <a:pt x="1" y="148"/>
                  <a:pt x="1" y="16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4038600" y="2579688"/>
            <a:ext cx="241300" cy="234950"/>
            <a:chOff x="2620" y="1957"/>
            <a:chExt cx="152" cy="148"/>
          </a:xfrm>
        </p:grpSpPr>
        <p:sp>
          <p:nvSpPr>
            <p:cNvPr id="24690" name="Freeform 26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1" name="Oval 27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2" name="Group 28"/>
          <p:cNvGrpSpPr>
            <a:grpSpLocks/>
          </p:cNvGrpSpPr>
          <p:nvPr/>
        </p:nvGrpSpPr>
        <p:grpSpPr bwMode="auto">
          <a:xfrm rot="-3398966">
            <a:off x="5005388" y="3735388"/>
            <a:ext cx="304800" cy="304800"/>
            <a:chOff x="2620" y="1957"/>
            <a:chExt cx="152" cy="148"/>
          </a:xfrm>
        </p:grpSpPr>
        <p:sp>
          <p:nvSpPr>
            <p:cNvPr id="24688" name="Freeform 29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9" name="Oval 30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3" name="Group 31"/>
          <p:cNvGrpSpPr>
            <a:grpSpLocks/>
          </p:cNvGrpSpPr>
          <p:nvPr/>
        </p:nvGrpSpPr>
        <p:grpSpPr bwMode="auto">
          <a:xfrm rot="2654166">
            <a:off x="5967413" y="3057525"/>
            <a:ext cx="211137" cy="190500"/>
            <a:chOff x="2620" y="1957"/>
            <a:chExt cx="152" cy="148"/>
          </a:xfrm>
        </p:grpSpPr>
        <p:sp>
          <p:nvSpPr>
            <p:cNvPr id="24686" name="Freeform 32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Oval 33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4" name="Group 34"/>
          <p:cNvGrpSpPr>
            <a:grpSpLocks/>
          </p:cNvGrpSpPr>
          <p:nvPr/>
        </p:nvGrpSpPr>
        <p:grpSpPr bwMode="auto">
          <a:xfrm>
            <a:off x="4648200" y="2274888"/>
            <a:ext cx="393700" cy="304800"/>
            <a:chOff x="2620" y="1957"/>
            <a:chExt cx="152" cy="148"/>
          </a:xfrm>
        </p:grpSpPr>
        <p:sp>
          <p:nvSpPr>
            <p:cNvPr id="24684" name="Freeform 35"/>
            <p:cNvSpPr>
              <a:spLocks/>
            </p:cNvSpPr>
            <p:nvPr/>
          </p:nvSpPr>
          <p:spPr bwMode="auto">
            <a:xfrm>
              <a:off x="2620" y="1957"/>
              <a:ext cx="152" cy="148"/>
            </a:xfrm>
            <a:custGeom>
              <a:avLst/>
              <a:gdLst>
                <a:gd name="T0" fmla="*/ 52 w 152"/>
                <a:gd name="T1" fmla="*/ 19 h 148"/>
                <a:gd name="T2" fmla="*/ 20 w 152"/>
                <a:gd name="T3" fmla="*/ 63 h 148"/>
                <a:gd name="T4" fmla="*/ 40 w 152"/>
                <a:gd name="T5" fmla="*/ 143 h 148"/>
                <a:gd name="T6" fmla="*/ 120 w 152"/>
                <a:gd name="T7" fmla="*/ 123 h 148"/>
                <a:gd name="T8" fmla="*/ 152 w 152"/>
                <a:gd name="T9" fmla="*/ 71 h 148"/>
                <a:gd name="T10" fmla="*/ 116 w 152"/>
                <a:gd name="T11" fmla="*/ 15 h 148"/>
                <a:gd name="T12" fmla="*/ 84 w 152"/>
                <a:gd name="T13" fmla="*/ 7 h 148"/>
                <a:gd name="T14" fmla="*/ 52 w 152"/>
                <a:gd name="T15" fmla="*/ 19 h 1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48"/>
                <a:gd name="T26" fmla="*/ 152 w 152"/>
                <a:gd name="T27" fmla="*/ 148 h 1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48">
                  <a:moveTo>
                    <a:pt x="52" y="19"/>
                  </a:moveTo>
                  <a:cubicBezTo>
                    <a:pt x="34" y="31"/>
                    <a:pt x="31" y="46"/>
                    <a:pt x="20" y="63"/>
                  </a:cubicBezTo>
                  <a:cubicBezTo>
                    <a:pt x="12" y="95"/>
                    <a:pt x="0" y="130"/>
                    <a:pt x="40" y="143"/>
                  </a:cubicBezTo>
                  <a:cubicBezTo>
                    <a:pt x="81" y="140"/>
                    <a:pt x="95" y="148"/>
                    <a:pt x="120" y="123"/>
                  </a:cubicBezTo>
                  <a:cubicBezTo>
                    <a:pt x="126" y="105"/>
                    <a:pt x="141" y="86"/>
                    <a:pt x="152" y="71"/>
                  </a:cubicBezTo>
                  <a:cubicBezTo>
                    <a:pt x="148" y="46"/>
                    <a:pt x="146" y="23"/>
                    <a:pt x="116" y="15"/>
                  </a:cubicBezTo>
                  <a:cubicBezTo>
                    <a:pt x="105" y="12"/>
                    <a:pt x="84" y="7"/>
                    <a:pt x="84" y="7"/>
                  </a:cubicBezTo>
                  <a:cubicBezTo>
                    <a:pt x="45" y="11"/>
                    <a:pt x="43" y="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5" name="Oval 36"/>
            <p:cNvSpPr>
              <a:spLocks noChangeArrowheads="1"/>
            </p:cNvSpPr>
            <p:nvPr/>
          </p:nvSpPr>
          <p:spPr bwMode="auto">
            <a:xfrm>
              <a:off x="2688" y="1968"/>
              <a:ext cx="65" cy="9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5" name="Group 37"/>
          <p:cNvGrpSpPr>
            <a:grpSpLocks/>
          </p:cNvGrpSpPr>
          <p:nvPr/>
        </p:nvGrpSpPr>
        <p:grpSpPr bwMode="auto">
          <a:xfrm rot="1343981">
            <a:off x="5414963" y="3043238"/>
            <a:ext cx="369887" cy="984250"/>
            <a:chOff x="3247" y="1925"/>
            <a:chExt cx="233" cy="620"/>
          </a:xfrm>
        </p:grpSpPr>
        <p:sp>
          <p:nvSpPr>
            <p:cNvPr id="24682" name="Oval 38"/>
            <p:cNvSpPr>
              <a:spLocks noChangeArrowheads="1"/>
            </p:cNvSpPr>
            <p:nvPr/>
          </p:nvSpPr>
          <p:spPr bwMode="auto">
            <a:xfrm>
              <a:off x="3247" y="1925"/>
              <a:ext cx="233" cy="6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3" name="Freeform 39"/>
            <p:cNvSpPr>
              <a:spLocks/>
            </p:cNvSpPr>
            <p:nvPr/>
          </p:nvSpPr>
          <p:spPr bwMode="auto">
            <a:xfrm>
              <a:off x="3277" y="2012"/>
              <a:ext cx="166" cy="436"/>
            </a:xfrm>
            <a:custGeom>
              <a:avLst/>
              <a:gdLst>
                <a:gd name="T0" fmla="*/ 84 w 166"/>
                <a:gd name="T1" fmla="*/ 4 h 436"/>
                <a:gd name="T2" fmla="*/ 120 w 166"/>
                <a:gd name="T3" fmla="*/ 20 h 436"/>
                <a:gd name="T4" fmla="*/ 128 w 166"/>
                <a:gd name="T5" fmla="*/ 44 h 436"/>
                <a:gd name="T6" fmla="*/ 132 w 166"/>
                <a:gd name="T7" fmla="*/ 56 h 436"/>
                <a:gd name="T8" fmla="*/ 128 w 166"/>
                <a:gd name="T9" fmla="*/ 104 h 436"/>
                <a:gd name="T10" fmla="*/ 116 w 166"/>
                <a:gd name="T11" fmla="*/ 116 h 436"/>
                <a:gd name="T12" fmla="*/ 108 w 166"/>
                <a:gd name="T13" fmla="*/ 140 h 436"/>
                <a:gd name="T14" fmla="*/ 148 w 166"/>
                <a:gd name="T15" fmla="*/ 192 h 436"/>
                <a:gd name="T16" fmla="*/ 108 w 166"/>
                <a:gd name="T17" fmla="*/ 288 h 436"/>
                <a:gd name="T18" fmla="*/ 84 w 166"/>
                <a:gd name="T19" fmla="*/ 300 h 436"/>
                <a:gd name="T20" fmla="*/ 76 w 166"/>
                <a:gd name="T21" fmla="*/ 324 h 436"/>
                <a:gd name="T22" fmla="*/ 72 w 166"/>
                <a:gd name="T23" fmla="*/ 336 h 436"/>
                <a:gd name="T24" fmla="*/ 116 w 166"/>
                <a:gd name="T25" fmla="*/ 360 h 436"/>
                <a:gd name="T26" fmla="*/ 32 w 166"/>
                <a:gd name="T27" fmla="*/ 432 h 436"/>
                <a:gd name="T28" fmla="*/ 24 w 166"/>
                <a:gd name="T29" fmla="*/ 368 h 436"/>
                <a:gd name="T30" fmla="*/ 8 w 166"/>
                <a:gd name="T31" fmla="*/ 340 h 436"/>
                <a:gd name="T32" fmla="*/ 0 w 166"/>
                <a:gd name="T33" fmla="*/ 316 h 436"/>
                <a:gd name="T34" fmla="*/ 60 w 166"/>
                <a:gd name="T35" fmla="*/ 264 h 436"/>
                <a:gd name="T36" fmla="*/ 40 w 166"/>
                <a:gd name="T37" fmla="*/ 200 h 436"/>
                <a:gd name="T38" fmla="*/ 24 w 166"/>
                <a:gd name="T39" fmla="*/ 164 h 436"/>
                <a:gd name="T40" fmla="*/ 48 w 166"/>
                <a:gd name="T41" fmla="*/ 108 h 436"/>
                <a:gd name="T42" fmla="*/ 64 w 166"/>
                <a:gd name="T43" fmla="*/ 68 h 436"/>
                <a:gd name="T44" fmla="*/ 48 w 166"/>
                <a:gd name="T45" fmla="*/ 48 h 436"/>
                <a:gd name="T46" fmla="*/ 32 w 166"/>
                <a:gd name="T47" fmla="*/ 24 h 436"/>
                <a:gd name="T48" fmla="*/ 60 w 166"/>
                <a:gd name="T49" fmla="*/ 0 h 436"/>
                <a:gd name="T50" fmla="*/ 84 w 166"/>
                <a:gd name="T51" fmla="*/ 4 h 4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6"/>
                <a:gd name="T79" fmla="*/ 0 h 436"/>
                <a:gd name="T80" fmla="*/ 166 w 166"/>
                <a:gd name="T81" fmla="*/ 436 h 4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6" h="436">
                  <a:moveTo>
                    <a:pt x="84" y="4"/>
                  </a:moveTo>
                  <a:cubicBezTo>
                    <a:pt x="108" y="7"/>
                    <a:pt x="111" y="1"/>
                    <a:pt x="120" y="20"/>
                  </a:cubicBezTo>
                  <a:cubicBezTo>
                    <a:pt x="123" y="28"/>
                    <a:pt x="125" y="36"/>
                    <a:pt x="128" y="44"/>
                  </a:cubicBezTo>
                  <a:cubicBezTo>
                    <a:pt x="129" y="48"/>
                    <a:pt x="132" y="56"/>
                    <a:pt x="132" y="56"/>
                  </a:cubicBezTo>
                  <a:cubicBezTo>
                    <a:pt x="131" y="72"/>
                    <a:pt x="132" y="88"/>
                    <a:pt x="128" y="104"/>
                  </a:cubicBezTo>
                  <a:cubicBezTo>
                    <a:pt x="127" y="109"/>
                    <a:pt x="119" y="111"/>
                    <a:pt x="116" y="116"/>
                  </a:cubicBezTo>
                  <a:cubicBezTo>
                    <a:pt x="112" y="123"/>
                    <a:pt x="108" y="140"/>
                    <a:pt x="108" y="140"/>
                  </a:cubicBezTo>
                  <a:cubicBezTo>
                    <a:pt x="113" y="192"/>
                    <a:pt x="105" y="185"/>
                    <a:pt x="148" y="192"/>
                  </a:cubicBezTo>
                  <a:cubicBezTo>
                    <a:pt x="144" y="270"/>
                    <a:pt x="166" y="278"/>
                    <a:pt x="108" y="288"/>
                  </a:cubicBezTo>
                  <a:cubicBezTo>
                    <a:pt x="101" y="293"/>
                    <a:pt x="89" y="293"/>
                    <a:pt x="84" y="300"/>
                  </a:cubicBezTo>
                  <a:cubicBezTo>
                    <a:pt x="79" y="307"/>
                    <a:pt x="79" y="316"/>
                    <a:pt x="76" y="324"/>
                  </a:cubicBezTo>
                  <a:cubicBezTo>
                    <a:pt x="75" y="328"/>
                    <a:pt x="72" y="336"/>
                    <a:pt x="72" y="336"/>
                  </a:cubicBezTo>
                  <a:cubicBezTo>
                    <a:pt x="84" y="354"/>
                    <a:pt x="99" y="349"/>
                    <a:pt x="116" y="360"/>
                  </a:cubicBezTo>
                  <a:cubicBezTo>
                    <a:pt x="141" y="436"/>
                    <a:pt x="84" y="428"/>
                    <a:pt x="32" y="432"/>
                  </a:cubicBezTo>
                  <a:cubicBezTo>
                    <a:pt x="39" y="411"/>
                    <a:pt x="54" y="378"/>
                    <a:pt x="24" y="368"/>
                  </a:cubicBezTo>
                  <a:cubicBezTo>
                    <a:pt x="19" y="358"/>
                    <a:pt x="12" y="350"/>
                    <a:pt x="8" y="340"/>
                  </a:cubicBezTo>
                  <a:cubicBezTo>
                    <a:pt x="5" y="332"/>
                    <a:pt x="0" y="316"/>
                    <a:pt x="0" y="316"/>
                  </a:cubicBezTo>
                  <a:cubicBezTo>
                    <a:pt x="7" y="287"/>
                    <a:pt x="31" y="274"/>
                    <a:pt x="60" y="264"/>
                  </a:cubicBezTo>
                  <a:cubicBezTo>
                    <a:pt x="68" y="240"/>
                    <a:pt x="51" y="221"/>
                    <a:pt x="40" y="200"/>
                  </a:cubicBezTo>
                  <a:cubicBezTo>
                    <a:pt x="34" y="188"/>
                    <a:pt x="24" y="164"/>
                    <a:pt x="24" y="164"/>
                  </a:cubicBezTo>
                  <a:cubicBezTo>
                    <a:pt x="27" y="135"/>
                    <a:pt x="21" y="117"/>
                    <a:pt x="48" y="108"/>
                  </a:cubicBezTo>
                  <a:cubicBezTo>
                    <a:pt x="57" y="95"/>
                    <a:pt x="59" y="83"/>
                    <a:pt x="64" y="68"/>
                  </a:cubicBezTo>
                  <a:cubicBezTo>
                    <a:pt x="42" y="53"/>
                    <a:pt x="59" y="68"/>
                    <a:pt x="48" y="48"/>
                  </a:cubicBezTo>
                  <a:cubicBezTo>
                    <a:pt x="43" y="40"/>
                    <a:pt x="32" y="24"/>
                    <a:pt x="32" y="24"/>
                  </a:cubicBezTo>
                  <a:cubicBezTo>
                    <a:pt x="37" y="8"/>
                    <a:pt x="44" y="5"/>
                    <a:pt x="60" y="0"/>
                  </a:cubicBezTo>
                  <a:cubicBezTo>
                    <a:pt x="85" y="8"/>
                    <a:pt x="84" y="16"/>
                    <a:pt x="84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06" name="Freeform 40"/>
          <p:cNvSpPr>
            <a:spLocks/>
          </p:cNvSpPr>
          <p:nvPr/>
        </p:nvSpPr>
        <p:spPr bwMode="auto">
          <a:xfrm>
            <a:off x="3746500" y="1843088"/>
            <a:ext cx="482600" cy="184150"/>
          </a:xfrm>
          <a:custGeom>
            <a:avLst/>
            <a:gdLst>
              <a:gd name="T0" fmla="*/ 304 w 304"/>
              <a:gd name="T1" fmla="*/ 112 h 116"/>
              <a:gd name="T2" fmla="*/ 288 w 304"/>
              <a:gd name="T3" fmla="*/ 116 h 116"/>
              <a:gd name="T4" fmla="*/ 296 w 304"/>
              <a:gd name="T5" fmla="*/ 88 h 116"/>
              <a:gd name="T6" fmla="*/ 272 w 304"/>
              <a:gd name="T7" fmla="*/ 92 h 116"/>
              <a:gd name="T8" fmla="*/ 216 w 304"/>
              <a:gd name="T9" fmla="*/ 72 h 116"/>
              <a:gd name="T10" fmla="*/ 152 w 304"/>
              <a:gd name="T11" fmla="*/ 60 h 116"/>
              <a:gd name="T12" fmla="*/ 136 w 304"/>
              <a:gd name="T13" fmla="*/ 40 h 116"/>
              <a:gd name="T14" fmla="*/ 68 w 304"/>
              <a:gd name="T15" fmla="*/ 24 h 116"/>
              <a:gd name="T16" fmla="*/ 0 w 304"/>
              <a:gd name="T17" fmla="*/ 0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4"/>
              <a:gd name="T28" fmla="*/ 0 h 116"/>
              <a:gd name="T29" fmla="*/ 304 w 30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4" h="116">
                <a:moveTo>
                  <a:pt x="304" y="112"/>
                </a:moveTo>
                <a:cubicBezTo>
                  <a:pt x="299" y="113"/>
                  <a:pt x="293" y="116"/>
                  <a:pt x="288" y="116"/>
                </a:cubicBezTo>
                <a:cubicBezTo>
                  <a:pt x="254" y="116"/>
                  <a:pt x="282" y="102"/>
                  <a:pt x="296" y="88"/>
                </a:cubicBezTo>
                <a:cubicBezTo>
                  <a:pt x="302" y="82"/>
                  <a:pt x="280" y="91"/>
                  <a:pt x="272" y="92"/>
                </a:cubicBezTo>
                <a:cubicBezTo>
                  <a:pt x="235" y="80"/>
                  <a:pt x="275" y="79"/>
                  <a:pt x="216" y="72"/>
                </a:cubicBezTo>
                <a:cubicBezTo>
                  <a:pt x="194" y="65"/>
                  <a:pt x="176" y="63"/>
                  <a:pt x="152" y="60"/>
                </a:cubicBezTo>
                <a:cubicBezTo>
                  <a:pt x="122" y="50"/>
                  <a:pt x="157" y="65"/>
                  <a:pt x="136" y="40"/>
                </a:cubicBezTo>
                <a:cubicBezTo>
                  <a:pt x="124" y="25"/>
                  <a:pt x="84" y="26"/>
                  <a:pt x="68" y="24"/>
                </a:cubicBezTo>
                <a:cubicBezTo>
                  <a:pt x="48" y="12"/>
                  <a:pt x="24" y="0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41"/>
          <p:cNvSpPr>
            <a:spLocks/>
          </p:cNvSpPr>
          <p:nvPr/>
        </p:nvSpPr>
        <p:spPr bwMode="auto">
          <a:xfrm>
            <a:off x="5251450" y="1512888"/>
            <a:ext cx="736600" cy="228600"/>
          </a:xfrm>
          <a:custGeom>
            <a:avLst/>
            <a:gdLst>
              <a:gd name="T0" fmla="*/ 0 w 464"/>
              <a:gd name="T1" fmla="*/ 144 h 144"/>
              <a:gd name="T2" fmla="*/ 60 w 464"/>
              <a:gd name="T3" fmla="*/ 104 h 144"/>
              <a:gd name="T4" fmla="*/ 200 w 464"/>
              <a:gd name="T5" fmla="*/ 108 h 144"/>
              <a:gd name="T6" fmla="*/ 352 w 464"/>
              <a:gd name="T7" fmla="*/ 40 h 144"/>
              <a:gd name="T8" fmla="*/ 396 w 464"/>
              <a:gd name="T9" fmla="*/ 32 h 144"/>
              <a:gd name="T10" fmla="*/ 408 w 464"/>
              <a:gd name="T11" fmla="*/ 16 h 144"/>
              <a:gd name="T12" fmla="*/ 464 w 464"/>
              <a:gd name="T13" fmla="*/ 4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4"/>
              <a:gd name="T22" fmla="*/ 0 h 144"/>
              <a:gd name="T23" fmla="*/ 464 w 464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4" h="144">
                <a:moveTo>
                  <a:pt x="0" y="144"/>
                </a:moveTo>
                <a:cubicBezTo>
                  <a:pt x="36" y="137"/>
                  <a:pt x="25" y="116"/>
                  <a:pt x="60" y="104"/>
                </a:cubicBezTo>
                <a:cubicBezTo>
                  <a:pt x="112" y="117"/>
                  <a:pt x="132" y="111"/>
                  <a:pt x="200" y="108"/>
                </a:cubicBezTo>
                <a:cubicBezTo>
                  <a:pt x="238" y="51"/>
                  <a:pt x="289" y="46"/>
                  <a:pt x="352" y="40"/>
                </a:cubicBezTo>
                <a:cubicBezTo>
                  <a:pt x="367" y="37"/>
                  <a:pt x="383" y="39"/>
                  <a:pt x="396" y="32"/>
                </a:cubicBezTo>
                <a:cubicBezTo>
                  <a:pt x="402" y="29"/>
                  <a:pt x="403" y="21"/>
                  <a:pt x="408" y="16"/>
                </a:cubicBezTo>
                <a:cubicBezTo>
                  <a:pt x="424" y="0"/>
                  <a:pt x="444" y="4"/>
                  <a:pt x="464" y="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42"/>
          <p:cNvSpPr>
            <a:spLocks/>
          </p:cNvSpPr>
          <p:nvPr/>
        </p:nvSpPr>
        <p:spPr bwMode="auto">
          <a:xfrm>
            <a:off x="6654800" y="2382838"/>
            <a:ext cx="323850" cy="400050"/>
          </a:xfrm>
          <a:custGeom>
            <a:avLst/>
            <a:gdLst>
              <a:gd name="T0" fmla="*/ 0 w 204"/>
              <a:gd name="T1" fmla="*/ 252 h 252"/>
              <a:gd name="T2" fmla="*/ 36 w 204"/>
              <a:gd name="T3" fmla="*/ 184 h 252"/>
              <a:gd name="T4" fmla="*/ 76 w 204"/>
              <a:gd name="T5" fmla="*/ 184 h 252"/>
              <a:gd name="T6" fmla="*/ 108 w 204"/>
              <a:gd name="T7" fmla="*/ 132 h 252"/>
              <a:gd name="T8" fmla="*/ 132 w 204"/>
              <a:gd name="T9" fmla="*/ 100 h 252"/>
              <a:gd name="T10" fmla="*/ 148 w 204"/>
              <a:gd name="T11" fmla="*/ 76 h 252"/>
              <a:gd name="T12" fmla="*/ 200 w 204"/>
              <a:gd name="T13" fmla="*/ 16 h 252"/>
              <a:gd name="T14" fmla="*/ 204 w 204"/>
              <a:gd name="T15" fmla="*/ 0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52"/>
              <a:gd name="T26" fmla="*/ 204 w 204"/>
              <a:gd name="T27" fmla="*/ 252 h 2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52">
                <a:moveTo>
                  <a:pt x="0" y="252"/>
                </a:moveTo>
                <a:cubicBezTo>
                  <a:pt x="25" y="236"/>
                  <a:pt x="27" y="210"/>
                  <a:pt x="36" y="184"/>
                </a:cubicBezTo>
                <a:cubicBezTo>
                  <a:pt x="51" y="206"/>
                  <a:pt x="58" y="202"/>
                  <a:pt x="76" y="184"/>
                </a:cubicBezTo>
                <a:cubicBezTo>
                  <a:pt x="85" y="156"/>
                  <a:pt x="81" y="148"/>
                  <a:pt x="108" y="132"/>
                </a:cubicBezTo>
                <a:cubicBezTo>
                  <a:pt x="116" y="121"/>
                  <a:pt x="125" y="111"/>
                  <a:pt x="132" y="100"/>
                </a:cubicBezTo>
                <a:cubicBezTo>
                  <a:pt x="137" y="92"/>
                  <a:pt x="148" y="76"/>
                  <a:pt x="148" y="76"/>
                </a:cubicBezTo>
                <a:cubicBezTo>
                  <a:pt x="157" y="41"/>
                  <a:pt x="165" y="28"/>
                  <a:pt x="200" y="16"/>
                </a:cubicBezTo>
                <a:cubicBezTo>
                  <a:pt x="204" y="3"/>
                  <a:pt x="204" y="8"/>
                  <a:pt x="20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43"/>
          <p:cNvSpPr>
            <a:spLocks/>
          </p:cNvSpPr>
          <p:nvPr/>
        </p:nvSpPr>
        <p:spPr bwMode="auto">
          <a:xfrm>
            <a:off x="3479800" y="4414838"/>
            <a:ext cx="717550" cy="158750"/>
          </a:xfrm>
          <a:custGeom>
            <a:avLst/>
            <a:gdLst>
              <a:gd name="T0" fmla="*/ 452 w 452"/>
              <a:gd name="T1" fmla="*/ 0 h 100"/>
              <a:gd name="T2" fmla="*/ 428 w 452"/>
              <a:gd name="T3" fmla="*/ 60 h 100"/>
              <a:gd name="T4" fmla="*/ 396 w 452"/>
              <a:gd name="T5" fmla="*/ 8 h 100"/>
              <a:gd name="T6" fmla="*/ 336 w 452"/>
              <a:gd name="T7" fmla="*/ 48 h 100"/>
              <a:gd name="T8" fmla="*/ 232 w 452"/>
              <a:gd name="T9" fmla="*/ 32 h 100"/>
              <a:gd name="T10" fmla="*/ 204 w 452"/>
              <a:gd name="T11" fmla="*/ 36 h 100"/>
              <a:gd name="T12" fmla="*/ 172 w 452"/>
              <a:gd name="T13" fmla="*/ 24 h 100"/>
              <a:gd name="T14" fmla="*/ 72 w 452"/>
              <a:gd name="T15" fmla="*/ 100 h 100"/>
              <a:gd name="T16" fmla="*/ 80 w 452"/>
              <a:gd name="T17" fmla="*/ 36 h 100"/>
              <a:gd name="T18" fmla="*/ 24 w 452"/>
              <a:gd name="T19" fmla="*/ 48 h 100"/>
              <a:gd name="T20" fmla="*/ 12 w 452"/>
              <a:gd name="T21" fmla="*/ 60 h 100"/>
              <a:gd name="T22" fmla="*/ 0 w 452"/>
              <a:gd name="T23" fmla="*/ 64 h 1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2"/>
              <a:gd name="T37" fmla="*/ 0 h 100"/>
              <a:gd name="T38" fmla="*/ 452 w 452"/>
              <a:gd name="T39" fmla="*/ 100 h 1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2" h="100">
                <a:moveTo>
                  <a:pt x="452" y="0"/>
                </a:moveTo>
                <a:cubicBezTo>
                  <a:pt x="445" y="21"/>
                  <a:pt x="433" y="38"/>
                  <a:pt x="428" y="60"/>
                </a:cubicBezTo>
                <a:cubicBezTo>
                  <a:pt x="421" y="39"/>
                  <a:pt x="409" y="25"/>
                  <a:pt x="396" y="8"/>
                </a:cubicBezTo>
                <a:cubicBezTo>
                  <a:pt x="361" y="29"/>
                  <a:pt x="376" y="41"/>
                  <a:pt x="336" y="48"/>
                </a:cubicBezTo>
                <a:cubicBezTo>
                  <a:pt x="301" y="44"/>
                  <a:pt x="267" y="40"/>
                  <a:pt x="232" y="32"/>
                </a:cubicBezTo>
                <a:cubicBezTo>
                  <a:pt x="223" y="33"/>
                  <a:pt x="213" y="33"/>
                  <a:pt x="204" y="36"/>
                </a:cubicBezTo>
                <a:cubicBezTo>
                  <a:pt x="176" y="45"/>
                  <a:pt x="185" y="64"/>
                  <a:pt x="172" y="24"/>
                </a:cubicBezTo>
                <a:cubicBezTo>
                  <a:pt x="132" y="46"/>
                  <a:pt x="104" y="68"/>
                  <a:pt x="72" y="100"/>
                </a:cubicBezTo>
                <a:cubicBezTo>
                  <a:pt x="80" y="79"/>
                  <a:pt x="102" y="51"/>
                  <a:pt x="80" y="36"/>
                </a:cubicBezTo>
                <a:cubicBezTo>
                  <a:pt x="61" y="41"/>
                  <a:pt x="42" y="42"/>
                  <a:pt x="24" y="48"/>
                </a:cubicBezTo>
                <a:cubicBezTo>
                  <a:pt x="20" y="52"/>
                  <a:pt x="17" y="57"/>
                  <a:pt x="12" y="60"/>
                </a:cubicBezTo>
                <a:cubicBezTo>
                  <a:pt x="8" y="62"/>
                  <a:pt x="0" y="64"/>
                  <a:pt x="0" y="6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Freeform 44"/>
          <p:cNvSpPr>
            <a:spLocks/>
          </p:cNvSpPr>
          <p:nvPr/>
        </p:nvSpPr>
        <p:spPr bwMode="auto">
          <a:xfrm rot="2778650">
            <a:off x="5912644" y="4668044"/>
            <a:ext cx="692150" cy="173038"/>
          </a:xfrm>
          <a:custGeom>
            <a:avLst/>
            <a:gdLst>
              <a:gd name="T0" fmla="*/ 0 w 436"/>
              <a:gd name="T1" fmla="*/ 0 h 109"/>
              <a:gd name="T2" fmla="*/ 227 w 436"/>
              <a:gd name="T3" fmla="*/ 45 h 109"/>
              <a:gd name="T4" fmla="*/ 236 w 436"/>
              <a:gd name="T5" fmla="*/ 73 h 109"/>
              <a:gd name="T6" fmla="*/ 309 w 436"/>
              <a:gd name="T7" fmla="*/ 82 h 109"/>
              <a:gd name="T8" fmla="*/ 381 w 436"/>
              <a:gd name="T9" fmla="*/ 100 h 109"/>
              <a:gd name="T10" fmla="*/ 436 w 436"/>
              <a:gd name="T11" fmla="*/ 109 h 1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6"/>
              <a:gd name="T19" fmla="*/ 0 h 109"/>
              <a:gd name="T20" fmla="*/ 436 w 436"/>
              <a:gd name="T21" fmla="*/ 109 h 1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6" h="109">
                <a:moveTo>
                  <a:pt x="0" y="0"/>
                </a:moveTo>
                <a:cubicBezTo>
                  <a:pt x="91" y="30"/>
                  <a:pt x="115" y="37"/>
                  <a:pt x="227" y="45"/>
                </a:cubicBezTo>
                <a:cubicBezTo>
                  <a:pt x="230" y="54"/>
                  <a:pt x="227" y="69"/>
                  <a:pt x="236" y="73"/>
                </a:cubicBezTo>
                <a:cubicBezTo>
                  <a:pt x="258" y="83"/>
                  <a:pt x="285" y="78"/>
                  <a:pt x="309" y="82"/>
                </a:cubicBezTo>
                <a:cubicBezTo>
                  <a:pt x="333" y="87"/>
                  <a:pt x="357" y="96"/>
                  <a:pt x="381" y="100"/>
                </a:cubicBezTo>
                <a:cubicBezTo>
                  <a:pt x="399" y="103"/>
                  <a:pt x="436" y="109"/>
                  <a:pt x="436" y="109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Freeform 45"/>
          <p:cNvSpPr>
            <a:spLocks/>
          </p:cNvSpPr>
          <p:nvPr/>
        </p:nvSpPr>
        <p:spPr bwMode="auto">
          <a:xfrm>
            <a:off x="3994150" y="1482725"/>
            <a:ext cx="508000" cy="392113"/>
          </a:xfrm>
          <a:custGeom>
            <a:avLst/>
            <a:gdLst>
              <a:gd name="T0" fmla="*/ 320 w 320"/>
              <a:gd name="T1" fmla="*/ 247 h 247"/>
              <a:gd name="T2" fmla="*/ 256 w 320"/>
              <a:gd name="T3" fmla="*/ 203 h 247"/>
              <a:gd name="T4" fmla="*/ 240 w 320"/>
              <a:gd name="T5" fmla="*/ 127 h 247"/>
              <a:gd name="T6" fmla="*/ 204 w 320"/>
              <a:gd name="T7" fmla="*/ 103 h 247"/>
              <a:gd name="T8" fmla="*/ 192 w 320"/>
              <a:gd name="T9" fmla="*/ 95 h 247"/>
              <a:gd name="T10" fmla="*/ 0 w 320"/>
              <a:gd name="T11" fmla="*/ 51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247"/>
              <a:gd name="T20" fmla="*/ 320 w 320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247">
                <a:moveTo>
                  <a:pt x="320" y="247"/>
                </a:moveTo>
                <a:cubicBezTo>
                  <a:pt x="310" y="216"/>
                  <a:pt x="287" y="208"/>
                  <a:pt x="256" y="203"/>
                </a:cubicBezTo>
                <a:cubicBezTo>
                  <a:pt x="250" y="181"/>
                  <a:pt x="254" y="146"/>
                  <a:pt x="240" y="127"/>
                </a:cubicBezTo>
                <a:cubicBezTo>
                  <a:pt x="232" y="115"/>
                  <a:pt x="216" y="111"/>
                  <a:pt x="204" y="103"/>
                </a:cubicBezTo>
                <a:cubicBezTo>
                  <a:pt x="200" y="100"/>
                  <a:pt x="192" y="95"/>
                  <a:pt x="192" y="95"/>
                </a:cubicBezTo>
                <a:cubicBezTo>
                  <a:pt x="181" y="0"/>
                  <a:pt x="130" y="51"/>
                  <a:pt x="0" y="51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Freeform 46"/>
          <p:cNvSpPr>
            <a:spLocks/>
          </p:cNvSpPr>
          <p:nvPr/>
        </p:nvSpPr>
        <p:spPr bwMode="auto">
          <a:xfrm>
            <a:off x="4095750" y="2154238"/>
            <a:ext cx="76200" cy="63500"/>
          </a:xfrm>
          <a:custGeom>
            <a:avLst/>
            <a:gdLst>
              <a:gd name="T0" fmla="*/ 48 w 48"/>
              <a:gd name="T1" fmla="*/ 0 h 40"/>
              <a:gd name="T2" fmla="*/ 24 w 48"/>
              <a:gd name="T3" fmla="*/ 12 h 40"/>
              <a:gd name="T4" fmla="*/ 20 w 48"/>
              <a:gd name="T5" fmla="*/ 24 h 40"/>
              <a:gd name="T6" fmla="*/ 0 w 48"/>
              <a:gd name="T7" fmla="*/ 4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Freeform 47"/>
          <p:cNvSpPr>
            <a:spLocks/>
          </p:cNvSpPr>
          <p:nvPr/>
        </p:nvSpPr>
        <p:spPr bwMode="auto">
          <a:xfrm>
            <a:off x="3962400" y="2274888"/>
            <a:ext cx="76200" cy="63500"/>
          </a:xfrm>
          <a:custGeom>
            <a:avLst/>
            <a:gdLst>
              <a:gd name="T0" fmla="*/ 48 w 48"/>
              <a:gd name="T1" fmla="*/ 0 h 40"/>
              <a:gd name="T2" fmla="*/ 24 w 48"/>
              <a:gd name="T3" fmla="*/ 12 h 40"/>
              <a:gd name="T4" fmla="*/ 20 w 48"/>
              <a:gd name="T5" fmla="*/ 24 h 40"/>
              <a:gd name="T6" fmla="*/ 0 w 48"/>
              <a:gd name="T7" fmla="*/ 4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Freeform 48"/>
          <p:cNvSpPr>
            <a:spLocks/>
          </p:cNvSpPr>
          <p:nvPr/>
        </p:nvSpPr>
        <p:spPr bwMode="auto">
          <a:xfrm>
            <a:off x="3886200" y="2351088"/>
            <a:ext cx="76200" cy="76200"/>
          </a:xfrm>
          <a:custGeom>
            <a:avLst/>
            <a:gdLst>
              <a:gd name="T0" fmla="*/ 48 w 48"/>
              <a:gd name="T1" fmla="*/ 0 h 40"/>
              <a:gd name="T2" fmla="*/ 24 w 48"/>
              <a:gd name="T3" fmla="*/ 12 h 40"/>
              <a:gd name="T4" fmla="*/ 20 w 48"/>
              <a:gd name="T5" fmla="*/ 24 h 40"/>
              <a:gd name="T6" fmla="*/ 0 w 48"/>
              <a:gd name="T7" fmla="*/ 4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Freeform 49"/>
          <p:cNvSpPr>
            <a:spLocks/>
          </p:cNvSpPr>
          <p:nvPr/>
        </p:nvSpPr>
        <p:spPr bwMode="auto">
          <a:xfrm>
            <a:off x="3810000" y="2503488"/>
            <a:ext cx="76200" cy="76200"/>
          </a:xfrm>
          <a:custGeom>
            <a:avLst/>
            <a:gdLst>
              <a:gd name="T0" fmla="*/ 48 w 48"/>
              <a:gd name="T1" fmla="*/ 0 h 40"/>
              <a:gd name="T2" fmla="*/ 24 w 48"/>
              <a:gd name="T3" fmla="*/ 12 h 40"/>
              <a:gd name="T4" fmla="*/ 20 w 48"/>
              <a:gd name="T5" fmla="*/ 24 h 40"/>
              <a:gd name="T6" fmla="*/ 0 w 48"/>
              <a:gd name="T7" fmla="*/ 4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0"/>
              <a:gd name="T14" fmla="*/ 48 w 4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0">
                <a:moveTo>
                  <a:pt x="48" y="0"/>
                </a:moveTo>
                <a:cubicBezTo>
                  <a:pt x="41" y="5"/>
                  <a:pt x="30" y="6"/>
                  <a:pt x="24" y="12"/>
                </a:cubicBezTo>
                <a:cubicBezTo>
                  <a:pt x="21" y="15"/>
                  <a:pt x="23" y="21"/>
                  <a:pt x="20" y="24"/>
                </a:cubicBezTo>
                <a:cubicBezTo>
                  <a:pt x="15" y="31"/>
                  <a:pt x="6" y="34"/>
                  <a:pt x="0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Freeform 50"/>
          <p:cNvSpPr>
            <a:spLocks/>
          </p:cNvSpPr>
          <p:nvPr/>
        </p:nvSpPr>
        <p:spPr bwMode="auto">
          <a:xfrm>
            <a:off x="3702050" y="2687638"/>
            <a:ext cx="44450" cy="107950"/>
          </a:xfrm>
          <a:custGeom>
            <a:avLst/>
            <a:gdLst>
              <a:gd name="T0" fmla="*/ 28 w 28"/>
              <a:gd name="T1" fmla="*/ 0 h 68"/>
              <a:gd name="T2" fmla="*/ 8 w 28"/>
              <a:gd name="T3" fmla="*/ 44 h 68"/>
              <a:gd name="T4" fmla="*/ 0 w 28"/>
              <a:gd name="T5" fmla="*/ 68 h 68"/>
              <a:gd name="T6" fmla="*/ 0 60000 65536"/>
              <a:gd name="T7" fmla="*/ 0 60000 65536"/>
              <a:gd name="T8" fmla="*/ 0 60000 65536"/>
              <a:gd name="T9" fmla="*/ 0 w 28"/>
              <a:gd name="T10" fmla="*/ 0 h 68"/>
              <a:gd name="T11" fmla="*/ 28 w 28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8">
                <a:moveTo>
                  <a:pt x="28" y="0"/>
                </a:moveTo>
                <a:cubicBezTo>
                  <a:pt x="3" y="37"/>
                  <a:pt x="18" y="9"/>
                  <a:pt x="8" y="44"/>
                </a:cubicBezTo>
                <a:cubicBezTo>
                  <a:pt x="6" y="52"/>
                  <a:pt x="0" y="68"/>
                  <a:pt x="0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Freeform 51"/>
          <p:cNvSpPr>
            <a:spLocks/>
          </p:cNvSpPr>
          <p:nvPr/>
        </p:nvSpPr>
        <p:spPr bwMode="auto">
          <a:xfrm>
            <a:off x="3663950" y="3309938"/>
            <a:ext cx="19050" cy="146050"/>
          </a:xfrm>
          <a:custGeom>
            <a:avLst/>
            <a:gdLst>
              <a:gd name="T0" fmla="*/ 0 w 12"/>
              <a:gd name="T1" fmla="*/ 0 h 92"/>
              <a:gd name="T2" fmla="*/ 12 w 12"/>
              <a:gd name="T3" fmla="*/ 40 h 92"/>
              <a:gd name="T4" fmla="*/ 8 w 12"/>
              <a:gd name="T5" fmla="*/ 92 h 92"/>
              <a:gd name="T6" fmla="*/ 0 60000 65536"/>
              <a:gd name="T7" fmla="*/ 0 60000 65536"/>
              <a:gd name="T8" fmla="*/ 0 60000 65536"/>
              <a:gd name="T9" fmla="*/ 0 w 12"/>
              <a:gd name="T10" fmla="*/ 0 h 92"/>
              <a:gd name="T11" fmla="*/ 12 w 12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92">
                <a:moveTo>
                  <a:pt x="0" y="0"/>
                </a:moveTo>
                <a:cubicBezTo>
                  <a:pt x="3" y="14"/>
                  <a:pt x="12" y="40"/>
                  <a:pt x="12" y="40"/>
                </a:cubicBezTo>
                <a:cubicBezTo>
                  <a:pt x="6" y="70"/>
                  <a:pt x="8" y="53"/>
                  <a:pt x="8" y="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Freeform 52"/>
          <p:cNvSpPr>
            <a:spLocks/>
          </p:cNvSpPr>
          <p:nvPr/>
        </p:nvSpPr>
        <p:spPr bwMode="auto">
          <a:xfrm>
            <a:off x="3695700" y="3551238"/>
            <a:ext cx="19050" cy="114300"/>
          </a:xfrm>
          <a:custGeom>
            <a:avLst/>
            <a:gdLst>
              <a:gd name="T0" fmla="*/ 0 w 12"/>
              <a:gd name="T1" fmla="*/ 0 h 72"/>
              <a:gd name="T2" fmla="*/ 12 w 12"/>
              <a:gd name="T3" fmla="*/ 72 h 72"/>
              <a:gd name="T4" fmla="*/ 0 60000 65536"/>
              <a:gd name="T5" fmla="*/ 0 60000 65536"/>
              <a:gd name="T6" fmla="*/ 0 w 12"/>
              <a:gd name="T7" fmla="*/ 0 h 72"/>
              <a:gd name="T8" fmla="*/ 12 w 12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72">
                <a:moveTo>
                  <a:pt x="0" y="0"/>
                </a:moveTo>
                <a:cubicBezTo>
                  <a:pt x="8" y="23"/>
                  <a:pt x="12" y="48"/>
                  <a:pt x="12" y="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Freeform 53"/>
          <p:cNvSpPr>
            <a:spLocks/>
          </p:cNvSpPr>
          <p:nvPr/>
        </p:nvSpPr>
        <p:spPr bwMode="auto">
          <a:xfrm>
            <a:off x="3746500" y="3722688"/>
            <a:ext cx="103188" cy="171450"/>
          </a:xfrm>
          <a:custGeom>
            <a:avLst/>
            <a:gdLst>
              <a:gd name="T0" fmla="*/ 0 w 65"/>
              <a:gd name="T1" fmla="*/ 0 h 108"/>
              <a:gd name="T2" fmla="*/ 40 w 65"/>
              <a:gd name="T3" fmla="*/ 80 h 108"/>
              <a:gd name="T4" fmla="*/ 48 w 65"/>
              <a:gd name="T5" fmla="*/ 108 h 108"/>
              <a:gd name="T6" fmla="*/ 0 60000 65536"/>
              <a:gd name="T7" fmla="*/ 0 60000 65536"/>
              <a:gd name="T8" fmla="*/ 0 60000 65536"/>
              <a:gd name="T9" fmla="*/ 0 w 65"/>
              <a:gd name="T10" fmla="*/ 0 h 108"/>
              <a:gd name="T11" fmla="*/ 65 w 65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" h="108">
                <a:moveTo>
                  <a:pt x="0" y="0"/>
                </a:moveTo>
                <a:cubicBezTo>
                  <a:pt x="28" y="28"/>
                  <a:pt x="30" y="42"/>
                  <a:pt x="40" y="80"/>
                </a:cubicBezTo>
                <a:cubicBezTo>
                  <a:pt x="47" y="108"/>
                  <a:pt x="65" y="99"/>
                  <a:pt x="48" y="1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Freeform 54"/>
          <p:cNvSpPr>
            <a:spLocks/>
          </p:cNvSpPr>
          <p:nvPr/>
        </p:nvSpPr>
        <p:spPr bwMode="auto">
          <a:xfrm>
            <a:off x="3860800" y="3963988"/>
            <a:ext cx="63500" cy="133350"/>
          </a:xfrm>
          <a:custGeom>
            <a:avLst/>
            <a:gdLst>
              <a:gd name="T0" fmla="*/ 0 w 40"/>
              <a:gd name="T1" fmla="*/ 0 h 84"/>
              <a:gd name="T2" fmla="*/ 20 w 40"/>
              <a:gd name="T3" fmla="*/ 36 h 84"/>
              <a:gd name="T4" fmla="*/ 28 w 40"/>
              <a:gd name="T5" fmla="*/ 60 h 84"/>
              <a:gd name="T6" fmla="*/ 40 w 40"/>
              <a:gd name="T7" fmla="*/ 84 h 84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84"/>
              <a:gd name="T14" fmla="*/ 40 w 40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84">
                <a:moveTo>
                  <a:pt x="0" y="0"/>
                </a:moveTo>
                <a:cubicBezTo>
                  <a:pt x="6" y="19"/>
                  <a:pt x="11" y="10"/>
                  <a:pt x="20" y="36"/>
                </a:cubicBezTo>
                <a:cubicBezTo>
                  <a:pt x="23" y="44"/>
                  <a:pt x="23" y="53"/>
                  <a:pt x="28" y="60"/>
                </a:cubicBezTo>
                <a:cubicBezTo>
                  <a:pt x="33" y="67"/>
                  <a:pt x="40" y="84"/>
                  <a:pt x="40" y="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Freeform 55"/>
          <p:cNvSpPr>
            <a:spLocks/>
          </p:cNvSpPr>
          <p:nvPr/>
        </p:nvSpPr>
        <p:spPr bwMode="auto">
          <a:xfrm>
            <a:off x="3981450" y="4148138"/>
            <a:ext cx="74613" cy="88900"/>
          </a:xfrm>
          <a:custGeom>
            <a:avLst/>
            <a:gdLst>
              <a:gd name="T0" fmla="*/ 0 w 47"/>
              <a:gd name="T1" fmla="*/ 0 h 56"/>
              <a:gd name="T2" fmla="*/ 20 w 47"/>
              <a:gd name="T3" fmla="*/ 24 h 56"/>
              <a:gd name="T4" fmla="*/ 44 w 47"/>
              <a:gd name="T5" fmla="*/ 36 h 56"/>
              <a:gd name="T6" fmla="*/ 44 w 47"/>
              <a:gd name="T7" fmla="*/ 5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56"/>
              <a:gd name="T14" fmla="*/ 47 w 47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56">
                <a:moveTo>
                  <a:pt x="0" y="0"/>
                </a:moveTo>
                <a:cubicBezTo>
                  <a:pt x="7" y="7"/>
                  <a:pt x="13" y="17"/>
                  <a:pt x="20" y="24"/>
                </a:cubicBezTo>
                <a:cubicBezTo>
                  <a:pt x="26" y="30"/>
                  <a:pt x="40" y="28"/>
                  <a:pt x="44" y="36"/>
                </a:cubicBezTo>
                <a:cubicBezTo>
                  <a:pt x="47" y="42"/>
                  <a:pt x="44" y="49"/>
                  <a:pt x="44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Freeform 56"/>
          <p:cNvSpPr>
            <a:spLocks/>
          </p:cNvSpPr>
          <p:nvPr/>
        </p:nvSpPr>
        <p:spPr bwMode="auto">
          <a:xfrm>
            <a:off x="4133850" y="4281488"/>
            <a:ext cx="82550" cy="82550"/>
          </a:xfrm>
          <a:custGeom>
            <a:avLst/>
            <a:gdLst>
              <a:gd name="T0" fmla="*/ 0 w 52"/>
              <a:gd name="T1" fmla="*/ 0 h 52"/>
              <a:gd name="T2" fmla="*/ 52 w 52"/>
              <a:gd name="T3" fmla="*/ 52 h 52"/>
              <a:gd name="T4" fmla="*/ 0 60000 65536"/>
              <a:gd name="T5" fmla="*/ 0 60000 65536"/>
              <a:gd name="T6" fmla="*/ 0 w 52"/>
              <a:gd name="T7" fmla="*/ 0 h 52"/>
              <a:gd name="T8" fmla="*/ 52 w 52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52">
                <a:moveTo>
                  <a:pt x="0" y="0"/>
                </a:moveTo>
                <a:cubicBezTo>
                  <a:pt x="14" y="21"/>
                  <a:pt x="34" y="34"/>
                  <a:pt x="52" y="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Freeform 57"/>
          <p:cNvSpPr>
            <a:spLocks/>
          </p:cNvSpPr>
          <p:nvPr/>
        </p:nvSpPr>
        <p:spPr bwMode="auto">
          <a:xfrm>
            <a:off x="4286250" y="4400550"/>
            <a:ext cx="82550" cy="46038"/>
          </a:xfrm>
          <a:custGeom>
            <a:avLst/>
            <a:gdLst>
              <a:gd name="T0" fmla="*/ 0 w 52"/>
              <a:gd name="T1" fmla="*/ 1 h 29"/>
              <a:gd name="T2" fmla="*/ 28 w 52"/>
              <a:gd name="T3" fmla="*/ 17 h 29"/>
              <a:gd name="T4" fmla="*/ 52 w 52"/>
              <a:gd name="T5" fmla="*/ 29 h 29"/>
              <a:gd name="T6" fmla="*/ 0 60000 65536"/>
              <a:gd name="T7" fmla="*/ 0 60000 65536"/>
              <a:gd name="T8" fmla="*/ 0 60000 65536"/>
              <a:gd name="T9" fmla="*/ 0 w 52"/>
              <a:gd name="T10" fmla="*/ 0 h 29"/>
              <a:gd name="T11" fmla="*/ 52 w 5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29">
                <a:moveTo>
                  <a:pt x="0" y="1"/>
                </a:moveTo>
                <a:cubicBezTo>
                  <a:pt x="26" y="7"/>
                  <a:pt x="8" y="0"/>
                  <a:pt x="28" y="17"/>
                </a:cubicBezTo>
                <a:cubicBezTo>
                  <a:pt x="35" y="23"/>
                  <a:pt x="52" y="29"/>
                  <a:pt x="52" y="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Freeform 58"/>
          <p:cNvSpPr>
            <a:spLocks/>
          </p:cNvSpPr>
          <p:nvPr/>
        </p:nvSpPr>
        <p:spPr bwMode="auto">
          <a:xfrm>
            <a:off x="4451350" y="4516438"/>
            <a:ext cx="152400" cy="69850"/>
          </a:xfrm>
          <a:custGeom>
            <a:avLst/>
            <a:gdLst>
              <a:gd name="T0" fmla="*/ 0 w 96"/>
              <a:gd name="T1" fmla="*/ 0 h 44"/>
              <a:gd name="T2" fmla="*/ 60 w 96"/>
              <a:gd name="T3" fmla="*/ 24 h 44"/>
              <a:gd name="T4" fmla="*/ 96 w 96"/>
              <a:gd name="T5" fmla="*/ 44 h 44"/>
              <a:gd name="T6" fmla="*/ 0 60000 65536"/>
              <a:gd name="T7" fmla="*/ 0 60000 65536"/>
              <a:gd name="T8" fmla="*/ 0 60000 65536"/>
              <a:gd name="T9" fmla="*/ 0 w 96"/>
              <a:gd name="T10" fmla="*/ 0 h 44"/>
              <a:gd name="T11" fmla="*/ 96 w 96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44">
                <a:moveTo>
                  <a:pt x="0" y="0"/>
                </a:moveTo>
                <a:cubicBezTo>
                  <a:pt x="47" y="10"/>
                  <a:pt x="28" y="13"/>
                  <a:pt x="60" y="24"/>
                </a:cubicBezTo>
                <a:cubicBezTo>
                  <a:pt x="72" y="34"/>
                  <a:pt x="80" y="44"/>
                  <a:pt x="96" y="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Freeform 59"/>
          <p:cNvSpPr>
            <a:spLocks/>
          </p:cNvSpPr>
          <p:nvPr/>
        </p:nvSpPr>
        <p:spPr bwMode="auto">
          <a:xfrm>
            <a:off x="4730750" y="4611688"/>
            <a:ext cx="120650" cy="44450"/>
          </a:xfrm>
          <a:custGeom>
            <a:avLst/>
            <a:gdLst>
              <a:gd name="T0" fmla="*/ 0 w 76"/>
              <a:gd name="T1" fmla="*/ 0 h 28"/>
              <a:gd name="T2" fmla="*/ 76 w 76"/>
              <a:gd name="T3" fmla="*/ 28 h 28"/>
              <a:gd name="T4" fmla="*/ 0 60000 65536"/>
              <a:gd name="T5" fmla="*/ 0 60000 65536"/>
              <a:gd name="T6" fmla="*/ 0 w 76"/>
              <a:gd name="T7" fmla="*/ 0 h 28"/>
              <a:gd name="T8" fmla="*/ 76 w 76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28">
                <a:moveTo>
                  <a:pt x="0" y="0"/>
                </a:moveTo>
                <a:cubicBezTo>
                  <a:pt x="26" y="7"/>
                  <a:pt x="56" y="8"/>
                  <a:pt x="76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Freeform 60"/>
          <p:cNvSpPr>
            <a:spLocks/>
          </p:cNvSpPr>
          <p:nvPr/>
        </p:nvSpPr>
        <p:spPr bwMode="auto">
          <a:xfrm>
            <a:off x="5162550" y="4656138"/>
            <a:ext cx="152400" cy="25400"/>
          </a:xfrm>
          <a:custGeom>
            <a:avLst/>
            <a:gdLst>
              <a:gd name="T0" fmla="*/ 0 w 96"/>
              <a:gd name="T1" fmla="*/ 16 h 16"/>
              <a:gd name="T2" fmla="*/ 96 w 96"/>
              <a:gd name="T3" fmla="*/ 0 h 16"/>
              <a:gd name="T4" fmla="*/ 0 60000 65536"/>
              <a:gd name="T5" fmla="*/ 0 60000 65536"/>
              <a:gd name="T6" fmla="*/ 0 w 96"/>
              <a:gd name="T7" fmla="*/ 0 h 16"/>
              <a:gd name="T8" fmla="*/ 96 w 96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16">
                <a:moveTo>
                  <a:pt x="0" y="16"/>
                </a:moveTo>
                <a:cubicBezTo>
                  <a:pt x="31" y="6"/>
                  <a:pt x="64" y="0"/>
                  <a:pt x="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Freeform 61"/>
          <p:cNvSpPr>
            <a:spLocks/>
          </p:cNvSpPr>
          <p:nvPr/>
        </p:nvSpPr>
        <p:spPr bwMode="auto">
          <a:xfrm>
            <a:off x="5461000" y="4624388"/>
            <a:ext cx="114300" cy="19050"/>
          </a:xfrm>
          <a:custGeom>
            <a:avLst/>
            <a:gdLst>
              <a:gd name="T0" fmla="*/ 0 w 72"/>
              <a:gd name="T1" fmla="*/ 12 h 12"/>
              <a:gd name="T2" fmla="*/ 72 w 72"/>
              <a:gd name="T3" fmla="*/ 0 h 12"/>
              <a:gd name="T4" fmla="*/ 0 60000 65536"/>
              <a:gd name="T5" fmla="*/ 0 60000 65536"/>
              <a:gd name="T6" fmla="*/ 0 w 72"/>
              <a:gd name="T7" fmla="*/ 0 h 12"/>
              <a:gd name="T8" fmla="*/ 72 w 72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12">
                <a:moveTo>
                  <a:pt x="0" y="12"/>
                </a:moveTo>
                <a:cubicBezTo>
                  <a:pt x="26" y="10"/>
                  <a:pt x="49" y="11"/>
                  <a:pt x="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Freeform 62"/>
          <p:cNvSpPr>
            <a:spLocks/>
          </p:cNvSpPr>
          <p:nvPr/>
        </p:nvSpPr>
        <p:spPr bwMode="auto">
          <a:xfrm>
            <a:off x="5657850" y="4548188"/>
            <a:ext cx="139700" cy="53975"/>
          </a:xfrm>
          <a:custGeom>
            <a:avLst/>
            <a:gdLst>
              <a:gd name="T0" fmla="*/ 20 w 88"/>
              <a:gd name="T1" fmla="*/ 28 h 34"/>
              <a:gd name="T2" fmla="*/ 56 w 88"/>
              <a:gd name="T3" fmla="*/ 20 h 34"/>
              <a:gd name="T4" fmla="*/ 80 w 88"/>
              <a:gd name="T5" fmla="*/ 12 h 34"/>
              <a:gd name="T6" fmla="*/ 88 w 88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34"/>
              <a:gd name="T14" fmla="*/ 88 w 88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34">
                <a:moveTo>
                  <a:pt x="20" y="28"/>
                </a:moveTo>
                <a:cubicBezTo>
                  <a:pt x="54" y="17"/>
                  <a:pt x="0" y="34"/>
                  <a:pt x="56" y="20"/>
                </a:cubicBezTo>
                <a:cubicBezTo>
                  <a:pt x="64" y="18"/>
                  <a:pt x="80" y="12"/>
                  <a:pt x="80" y="12"/>
                </a:cubicBezTo>
                <a:cubicBezTo>
                  <a:pt x="83" y="8"/>
                  <a:pt x="88" y="0"/>
                  <a:pt x="8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Freeform 63"/>
          <p:cNvSpPr>
            <a:spLocks/>
          </p:cNvSpPr>
          <p:nvPr/>
        </p:nvSpPr>
        <p:spPr bwMode="auto">
          <a:xfrm>
            <a:off x="5867400" y="4452938"/>
            <a:ext cx="95250" cy="57150"/>
          </a:xfrm>
          <a:custGeom>
            <a:avLst/>
            <a:gdLst>
              <a:gd name="T0" fmla="*/ 0 w 60"/>
              <a:gd name="T1" fmla="*/ 36 h 36"/>
              <a:gd name="T2" fmla="*/ 36 w 60"/>
              <a:gd name="T3" fmla="*/ 12 h 36"/>
              <a:gd name="T4" fmla="*/ 60 w 60"/>
              <a:gd name="T5" fmla="*/ 0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36"/>
                </a:moveTo>
                <a:cubicBezTo>
                  <a:pt x="12" y="28"/>
                  <a:pt x="24" y="20"/>
                  <a:pt x="36" y="12"/>
                </a:cubicBezTo>
                <a:cubicBezTo>
                  <a:pt x="43" y="7"/>
                  <a:pt x="60" y="0"/>
                  <a:pt x="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Freeform 64"/>
          <p:cNvSpPr>
            <a:spLocks/>
          </p:cNvSpPr>
          <p:nvPr/>
        </p:nvSpPr>
        <p:spPr bwMode="auto">
          <a:xfrm>
            <a:off x="6032500" y="4357688"/>
            <a:ext cx="76200" cy="57150"/>
          </a:xfrm>
          <a:custGeom>
            <a:avLst/>
            <a:gdLst>
              <a:gd name="T0" fmla="*/ 0 w 48"/>
              <a:gd name="T1" fmla="*/ 36 h 36"/>
              <a:gd name="T2" fmla="*/ 48 w 48"/>
              <a:gd name="T3" fmla="*/ 0 h 36"/>
              <a:gd name="T4" fmla="*/ 0 60000 65536"/>
              <a:gd name="T5" fmla="*/ 0 60000 65536"/>
              <a:gd name="T6" fmla="*/ 0 w 48"/>
              <a:gd name="T7" fmla="*/ 0 h 36"/>
              <a:gd name="T8" fmla="*/ 48 w 48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36">
                <a:moveTo>
                  <a:pt x="0" y="36"/>
                </a:moveTo>
                <a:cubicBezTo>
                  <a:pt x="11" y="32"/>
                  <a:pt x="48" y="9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Freeform 65"/>
          <p:cNvSpPr>
            <a:spLocks/>
          </p:cNvSpPr>
          <p:nvPr/>
        </p:nvSpPr>
        <p:spPr bwMode="auto">
          <a:xfrm>
            <a:off x="6184900" y="4235450"/>
            <a:ext cx="71438" cy="71438"/>
          </a:xfrm>
          <a:custGeom>
            <a:avLst/>
            <a:gdLst>
              <a:gd name="T0" fmla="*/ 0 w 45"/>
              <a:gd name="T1" fmla="*/ 45 h 45"/>
              <a:gd name="T2" fmla="*/ 32 w 45"/>
              <a:gd name="T3" fmla="*/ 13 h 45"/>
              <a:gd name="T4" fmla="*/ 44 w 45"/>
              <a:gd name="T5" fmla="*/ 1 h 45"/>
              <a:gd name="T6" fmla="*/ 0 60000 65536"/>
              <a:gd name="T7" fmla="*/ 0 60000 65536"/>
              <a:gd name="T8" fmla="*/ 0 60000 65536"/>
              <a:gd name="T9" fmla="*/ 0 w 45"/>
              <a:gd name="T10" fmla="*/ 0 h 45"/>
              <a:gd name="T11" fmla="*/ 45 w 45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45">
                <a:moveTo>
                  <a:pt x="0" y="45"/>
                </a:moveTo>
                <a:cubicBezTo>
                  <a:pt x="14" y="36"/>
                  <a:pt x="21" y="24"/>
                  <a:pt x="32" y="13"/>
                </a:cubicBezTo>
                <a:cubicBezTo>
                  <a:pt x="45" y="0"/>
                  <a:pt x="44" y="11"/>
                  <a:pt x="44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Freeform 66"/>
          <p:cNvSpPr>
            <a:spLocks/>
          </p:cNvSpPr>
          <p:nvPr/>
        </p:nvSpPr>
        <p:spPr bwMode="auto">
          <a:xfrm>
            <a:off x="6280150" y="4122738"/>
            <a:ext cx="63500" cy="69850"/>
          </a:xfrm>
          <a:custGeom>
            <a:avLst/>
            <a:gdLst>
              <a:gd name="T0" fmla="*/ 0 w 40"/>
              <a:gd name="T1" fmla="*/ 44 h 44"/>
              <a:gd name="T2" fmla="*/ 40 w 40"/>
              <a:gd name="T3" fmla="*/ 0 h 44"/>
              <a:gd name="T4" fmla="*/ 0 60000 65536"/>
              <a:gd name="T5" fmla="*/ 0 60000 65536"/>
              <a:gd name="T6" fmla="*/ 0 w 40"/>
              <a:gd name="T7" fmla="*/ 0 h 44"/>
              <a:gd name="T8" fmla="*/ 40 w 40"/>
              <a:gd name="T9" fmla="*/ 44 h 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44">
                <a:moveTo>
                  <a:pt x="0" y="44"/>
                </a:moveTo>
                <a:cubicBezTo>
                  <a:pt x="14" y="30"/>
                  <a:pt x="26" y="14"/>
                  <a:pt x="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Freeform 67"/>
          <p:cNvSpPr>
            <a:spLocks/>
          </p:cNvSpPr>
          <p:nvPr/>
        </p:nvSpPr>
        <p:spPr bwMode="auto">
          <a:xfrm>
            <a:off x="6597650" y="3544888"/>
            <a:ext cx="25400" cy="88900"/>
          </a:xfrm>
          <a:custGeom>
            <a:avLst/>
            <a:gdLst>
              <a:gd name="T0" fmla="*/ 0 w 16"/>
              <a:gd name="T1" fmla="*/ 56 h 56"/>
              <a:gd name="T2" fmla="*/ 16 w 16"/>
              <a:gd name="T3" fmla="*/ 0 h 56"/>
              <a:gd name="T4" fmla="*/ 0 60000 65536"/>
              <a:gd name="T5" fmla="*/ 0 60000 65536"/>
              <a:gd name="T6" fmla="*/ 0 w 16"/>
              <a:gd name="T7" fmla="*/ 0 h 56"/>
              <a:gd name="T8" fmla="*/ 16 w 16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56">
                <a:moveTo>
                  <a:pt x="0" y="56"/>
                </a:moveTo>
                <a:cubicBezTo>
                  <a:pt x="7" y="36"/>
                  <a:pt x="1" y="15"/>
                  <a:pt x="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Freeform 68"/>
          <p:cNvSpPr>
            <a:spLocks/>
          </p:cNvSpPr>
          <p:nvPr/>
        </p:nvSpPr>
        <p:spPr bwMode="auto">
          <a:xfrm>
            <a:off x="6610350" y="3335338"/>
            <a:ext cx="12700" cy="107950"/>
          </a:xfrm>
          <a:custGeom>
            <a:avLst/>
            <a:gdLst>
              <a:gd name="T0" fmla="*/ 8 w 8"/>
              <a:gd name="T1" fmla="*/ 68 h 68"/>
              <a:gd name="T2" fmla="*/ 0 w 8"/>
              <a:gd name="T3" fmla="*/ 32 h 68"/>
              <a:gd name="T4" fmla="*/ 4 w 8"/>
              <a:gd name="T5" fmla="*/ 0 h 68"/>
              <a:gd name="T6" fmla="*/ 0 60000 65536"/>
              <a:gd name="T7" fmla="*/ 0 60000 65536"/>
              <a:gd name="T8" fmla="*/ 0 60000 65536"/>
              <a:gd name="T9" fmla="*/ 0 w 8"/>
              <a:gd name="T10" fmla="*/ 0 h 68"/>
              <a:gd name="T11" fmla="*/ 8 w 8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68">
                <a:moveTo>
                  <a:pt x="8" y="68"/>
                </a:moveTo>
                <a:cubicBezTo>
                  <a:pt x="6" y="56"/>
                  <a:pt x="0" y="44"/>
                  <a:pt x="0" y="32"/>
                </a:cubicBezTo>
                <a:cubicBezTo>
                  <a:pt x="0" y="27"/>
                  <a:pt x="4" y="9"/>
                  <a:pt x="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Freeform 69"/>
          <p:cNvSpPr>
            <a:spLocks/>
          </p:cNvSpPr>
          <p:nvPr/>
        </p:nvSpPr>
        <p:spPr bwMode="auto">
          <a:xfrm>
            <a:off x="6623050" y="3144838"/>
            <a:ext cx="17463" cy="95250"/>
          </a:xfrm>
          <a:custGeom>
            <a:avLst/>
            <a:gdLst>
              <a:gd name="T0" fmla="*/ 4 w 11"/>
              <a:gd name="T1" fmla="*/ 60 h 60"/>
              <a:gd name="T2" fmla="*/ 0 w 11"/>
              <a:gd name="T3" fmla="*/ 0 h 60"/>
              <a:gd name="T4" fmla="*/ 0 60000 65536"/>
              <a:gd name="T5" fmla="*/ 0 60000 65536"/>
              <a:gd name="T6" fmla="*/ 0 w 11"/>
              <a:gd name="T7" fmla="*/ 0 h 60"/>
              <a:gd name="T8" fmla="*/ 11 w 11"/>
              <a:gd name="T9" fmla="*/ 60 h 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60">
                <a:moveTo>
                  <a:pt x="4" y="60"/>
                </a:moveTo>
                <a:cubicBezTo>
                  <a:pt x="11" y="39"/>
                  <a:pt x="0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Freeform 70"/>
          <p:cNvSpPr>
            <a:spLocks/>
          </p:cNvSpPr>
          <p:nvPr/>
        </p:nvSpPr>
        <p:spPr bwMode="auto">
          <a:xfrm>
            <a:off x="6597650" y="3024188"/>
            <a:ext cx="38100" cy="69850"/>
          </a:xfrm>
          <a:custGeom>
            <a:avLst/>
            <a:gdLst>
              <a:gd name="T0" fmla="*/ 24 w 24"/>
              <a:gd name="T1" fmla="*/ 44 h 44"/>
              <a:gd name="T2" fmla="*/ 0 w 24"/>
              <a:gd name="T3" fmla="*/ 0 h 44"/>
              <a:gd name="T4" fmla="*/ 0 60000 65536"/>
              <a:gd name="T5" fmla="*/ 0 60000 65536"/>
              <a:gd name="T6" fmla="*/ 0 w 24"/>
              <a:gd name="T7" fmla="*/ 0 h 44"/>
              <a:gd name="T8" fmla="*/ 24 w 24"/>
              <a:gd name="T9" fmla="*/ 44 h 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44">
                <a:moveTo>
                  <a:pt x="24" y="44"/>
                </a:moveTo>
                <a:cubicBezTo>
                  <a:pt x="19" y="29"/>
                  <a:pt x="0" y="1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Freeform 71"/>
          <p:cNvSpPr>
            <a:spLocks/>
          </p:cNvSpPr>
          <p:nvPr/>
        </p:nvSpPr>
        <p:spPr bwMode="auto">
          <a:xfrm>
            <a:off x="6570663" y="2903538"/>
            <a:ext cx="20637" cy="82550"/>
          </a:xfrm>
          <a:custGeom>
            <a:avLst/>
            <a:gdLst>
              <a:gd name="T0" fmla="*/ 13 w 13"/>
              <a:gd name="T1" fmla="*/ 52 h 52"/>
              <a:gd name="T2" fmla="*/ 1 w 13"/>
              <a:gd name="T3" fmla="*/ 0 h 52"/>
              <a:gd name="T4" fmla="*/ 0 60000 65536"/>
              <a:gd name="T5" fmla="*/ 0 60000 65536"/>
              <a:gd name="T6" fmla="*/ 0 w 13"/>
              <a:gd name="T7" fmla="*/ 0 h 52"/>
              <a:gd name="T8" fmla="*/ 13 w 13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52">
                <a:moveTo>
                  <a:pt x="13" y="52"/>
                </a:moveTo>
                <a:cubicBezTo>
                  <a:pt x="0" y="32"/>
                  <a:pt x="1" y="26"/>
                  <a:pt x="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Freeform 72"/>
          <p:cNvSpPr>
            <a:spLocks/>
          </p:cNvSpPr>
          <p:nvPr/>
        </p:nvSpPr>
        <p:spPr bwMode="auto">
          <a:xfrm>
            <a:off x="6540500" y="2751138"/>
            <a:ext cx="31750" cy="82550"/>
          </a:xfrm>
          <a:custGeom>
            <a:avLst/>
            <a:gdLst>
              <a:gd name="T0" fmla="*/ 20 w 20"/>
              <a:gd name="T1" fmla="*/ 52 h 52"/>
              <a:gd name="T2" fmla="*/ 0 w 20"/>
              <a:gd name="T3" fmla="*/ 0 h 52"/>
              <a:gd name="T4" fmla="*/ 0 60000 65536"/>
              <a:gd name="T5" fmla="*/ 0 60000 65536"/>
              <a:gd name="T6" fmla="*/ 0 w 20"/>
              <a:gd name="T7" fmla="*/ 0 h 52"/>
              <a:gd name="T8" fmla="*/ 20 w 20"/>
              <a:gd name="T9" fmla="*/ 52 h 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52">
                <a:moveTo>
                  <a:pt x="20" y="52"/>
                </a:moveTo>
                <a:cubicBezTo>
                  <a:pt x="16" y="30"/>
                  <a:pt x="0" y="19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Freeform 73"/>
          <p:cNvSpPr>
            <a:spLocks/>
          </p:cNvSpPr>
          <p:nvPr/>
        </p:nvSpPr>
        <p:spPr bwMode="auto">
          <a:xfrm>
            <a:off x="6470650" y="2586038"/>
            <a:ext cx="50800" cy="69850"/>
          </a:xfrm>
          <a:custGeom>
            <a:avLst/>
            <a:gdLst>
              <a:gd name="T0" fmla="*/ 32 w 32"/>
              <a:gd name="T1" fmla="*/ 44 h 44"/>
              <a:gd name="T2" fmla="*/ 4 w 32"/>
              <a:gd name="T3" fmla="*/ 12 h 44"/>
              <a:gd name="T4" fmla="*/ 0 w 32"/>
              <a:gd name="T5" fmla="*/ 0 h 44"/>
              <a:gd name="T6" fmla="*/ 0 60000 65536"/>
              <a:gd name="T7" fmla="*/ 0 60000 65536"/>
              <a:gd name="T8" fmla="*/ 0 60000 65536"/>
              <a:gd name="T9" fmla="*/ 0 w 32"/>
              <a:gd name="T10" fmla="*/ 0 h 44"/>
              <a:gd name="T11" fmla="*/ 32 w 3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44">
                <a:moveTo>
                  <a:pt x="32" y="44"/>
                </a:moveTo>
                <a:cubicBezTo>
                  <a:pt x="27" y="21"/>
                  <a:pt x="25" y="19"/>
                  <a:pt x="4" y="12"/>
                </a:cubicBezTo>
                <a:cubicBezTo>
                  <a:pt x="3" y="8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Freeform 74"/>
          <p:cNvSpPr>
            <a:spLocks/>
          </p:cNvSpPr>
          <p:nvPr/>
        </p:nvSpPr>
        <p:spPr bwMode="auto">
          <a:xfrm>
            <a:off x="6381750" y="2433638"/>
            <a:ext cx="69850" cy="95250"/>
          </a:xfrm>
          <a:custGeom>
            <a:avLst/>
            <a:gdLst>
              <a:gd name="T0" fmla="*/ 44 w 44"/>
              <a:gd name="T1" fmla="*/ 60 h 60"/>
              <a:gd name="T2" fmla="*/ 16 w 44"/>
              <a:gd name="T3" fmla="*/ 32 h 60"/>
              <a:gd name="T4" fmla="*/ 8 w 44"/>
              <a:gd name="T5" fmla="*/ 12 h 60"/>
              <a:gd name="T6" fmla="*/ 0 w 44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60"/>
              <a:gd name="T14" fmla="*/ 44 w 44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60">
                <a:moveTo>
                  <a:pt x="44" y="60"/>
                </a:moveTo>
                <a:cubicBezTo>
                  <a:pt x="39" y="40"/>
                  <a:pt x="35" y="38"/>
                  <a:pt x="16" y="32"/>
                </a:cubicBezTo>
                <a:cubicBezTo>
                  <a:pt x="23" y="12"/>
                  <a:pt x="22" y="26"/>
                  <a:pt x="8" y="12"/>
                </a:cubicBezTo>
                <a:cubicBezTo>
                  <a:pt x="5" y="9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Freeform 75"/>
          <p:cNvSpPr>
            <a:spLocks/>
          </p:cNvSpPr>
          <p:nvPr/>
        </p:nvSpPr>
        <p:spPr bwMode="auto">
          <a:xfrm>
            <a:off x="6254750" y="2300288"/>
            <a:ext cx="95250" cy="82550"/>
          </a:xfrm>
          <a:custGeom>
            <a:avLst/>
            <a:gdLst>
              <a:gd name="T0" fmla="*/ 60 w 60"/>
              <a:gd name="T1" fmla="*/ 52 h 52"/>
              <a:gd name="T2" fmla="*/ 16 w 60"/>
              <a:gd name="T3" fmla="*/ 12 h 52"/>
              <a:gd name="T4" fmla="*/ 0 w 60"/>
              <a:gd name="T5" fmla="*/ 0 h 52"/>
              <a:gd name="T6" fmla="*/ 0 60000 65536"/>
              <a:gd name="T7" fmla="*/ 0 60000 65536"/>
              <a:gd name="T8" fmla="*/ 0 60000 65536"/>
              <a:gd name="T9" fmla="*/ 0 w 60"/>
              <a:gd name="T10" fmla="*/ 0 h 52"/>
              <a:gd name="T11" fmla="*/ 60 w 60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52">
                <a:moveTo>
                  <a:pt x="60" y="52"/>
                </a:moveTo>
                <a:cubicBezTo>
                  <a:pt x="49" y="36"/>
                  <a:pt x="31" y="25"/>
                  <a:pt x="16" y="12"/>
                </a:cubicBezTo>
                <a:cubicBezTo>
                  <a:pt x="11" y="8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Freeform 76"/>
          <p:cNvSpPr>
            <a:spLocks/>
          </p:cNvSpPr>
          <p:nvPr/>
        </p:nvSpPr>
        <p:spPr bwMode="auto">
          <a:xfrm>
            <a:off x="6165850" y="2192338"/>
            <a:ext cx="57150" cy="50800"/>
          </a:xfrm>
          <a:custGeom>
            <a:avLst/>
            <a:gdLst>
              <a:gd name="T0" fmla="*/ 36 w 36"/>
              <a:gd name="T1" fmla="*/ 32 h 32"/>
              <a:gd name="T2" fmla="*/ 0 w 36"/>
              <a:gd name="T3" fmla="*/ 0 h 32"/>
              <a:gd name="T4" fmla="*/ 0 60000 65536"/>
              <a:gd name="T5" fmla="*/ 0 60000 65536"/>
              <a:gd name="T6" fmla="*/ 0 w 36"/>
              <a:gd name="T7" fmla="*/ 0 h 32"/>
              <a:gd name="T8" fmla="*/ 36 w 36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32">
                <a:moveTo>
                  <a:pt x="36" y="32"/>
                </a:moveTo>
                <a:cubicBezTo>
                  <a:pt x="30" y="15"/>
                  <a:pt x="14" y="1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Freeform 77"/>
          <p:cNvSpPr>
            <a:spLocks/>
          </p:cNvSpPr>
          <p:nvPr/>
        </p:nvSpPr>
        <p:spPr bwMode="auto">
          <a:xfrm>
            <a:off x="6026150" y="2078038"/>
            <a:ext cx="76200" cy="69850"/>
          </a:xfrm>
          <a:custGeom>
            <a:avLst/>
            <a:gdLst>
              <a:gd name="T0" fmla="*/ 48 w 48"/>
              <a:gd name="T1" fmla="*/ 44 h 44"/>
              <a:gd name="T2" fmla="*/ 24 w 48"/>
              <a:gd name="T3" fmla="*/ 16 h 44"/>
              <a:gd name="T4" fmla="*/ 0 w 48"/>
              <a:gd name="T5" fmla="*/ 0 h 44"/>
              <a:gd name="T6" fmla="*/ 0 60000 65536"/>
              <a:gd name="T7" fmla="*/ 0 60000 65536"/>
              <a:gd name="T8" fmla="*/ 0 60000 65536"/>
              <a:gd name="T9" fmla="*/ 0 w 48"/>
              <a:gd name="T10" fmla="*/ 0 h 44"/>
              <a:gd name="T11" fmla="*/ 48 w 48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4">
                <a:moveTo>
                  <a:pt x="48" y="44"/>
                </a:moveTo>
                <a:cubicBezTo>
                  <a:pt x="40" y="34"/>
                  <a:pt x="34" y="24"/>
                  <a:pt x="24" y="16"/>
                </a:cubicBezTo>
                <a:cubicBezTo>
                  <a:pt x="16" y="10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Freeform 78"/>
          <p:cNvSpPr>
            <a:spLocks/>
          </p:cNvSpPr>
          <p:nvPr/>
        </p:nvSpPr>
        <p:spPr bwMode="auto">
          <a:xfrm>
            <a:off x="5759450" y="1906588"/>
            <a:ext cx="82550" cy="38100"/>
          </a:xfrm>
          <a:custGeom>
            <a:avLst/>
            <a:gdLst>
              <a:gd name="T0" fmla="*/ 52 w 52"/>
              <a:gd name="T1" fmla="*/ 24 h 24"/>
              <a:gd name="T2" fmla="*/ 0 w 52"/>
              <a:gd name="T3" fmla="*/ 0 h 24"/>
              <a:gd name="T4" fmla="*/ 0 60000 65536"/>
              <a:gd name="T5" fmla="*/ 0 60000 65536"/>
              <a:gd name="T6" fmla="*/ 0 w 52"/>
              <a:gd name="T7" fmla="*/ 0 h 24"/>
              <a:gd name="T8" fmla="*/ 52 w 52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24">
                <a:moveTo>
                  <a:pt x="52" y="24"/>
                </a:moveTo>
                <a:cubicBezTo>
                  <a:pt x="36" y="13"/>
                  <a:pt x="13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Freeform 79"/>
          <p:cNvSpPr>
            <a:spLocks/>
          </p:cNvSpPr>
          <p:nvPr/>
        </p:nvSpPr>
        <p:spPr bwMode="auto">
          <a:xfrm>
            <a:off x="5251450" y="1817688"/>
            <a:ext cx="127000" cy="12700"/>
          </a:xfrm>
          <a:custGeom>
            <a:avLst/>
            <a:gdLst>
              <a:gd name="T0" fmla="*/ 80 w 80"/>
              <a:gd name="T1" fmla="*/ 8 h 8"/>
              <a:gd name="T2" fmla="*/ 0 w 80"/>
              <a:gd name="T3" fmla="*/ 0 h 8"/>
              <a:gd name="T4" fmla="*/ 0 60000 65536"/>
              <a:gd name="T5" fmla="*/ 0 60000 65536"/>
              <a:gd name="T6" fmla="*/ 0 w 80"/>
              <a:gd name="T7" fmla="*/ 0 h 8"/>
              <a:gd name="T8" fmla="*/ 80 w 8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8">
                <a:moveTo>
                  <a:pt x="80" y="8"/>
                </a:moveTo>
                <a:cubicBezTo>
                  <a:pt x="54" y="6"/>
                  <a:pt x="26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Freeform 80"/>
          <p:cNvSpPr>
            <a:spLocks/>
          </p:cNvSpPr>
          <p:nvPr/>
        </p:nvSpPr>
        <p:spPr bwMode="auto">
          <a:xfrm>
            <a:off x="5092700" y="1817688"/>
            <a:ext cx="76200" cy="1587"/>
          </a:xfrm>
          <a:custGeom>
            <a:avLst/>
            <a:gdLst>
              <a:gd name="T0" fmla="*/ 48 w 48"/>
              <a:gd name="T1" fmla="*/ 0 h 1"/>
              <a:gd name="T2" fmla="*/ 0 w 48"/>
              <a:gd name="T3" fmla="*/ 0 h 1"/>
              <a:gd name="T4" fmla="*/ 0 60000 65536"/>
              <a:gd name="T5" fmla="*/ 0 60000 65536"/>
              <a:gd name="T6" fmla="*/ 0 w 48"/>
              <a:gd name="T7" fmla="*/ 0 h 1"/>
              <a:gd name="T8" fmla="*/ 48 w 4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">
                <a:moveTo>
                  <a:pt x="48" y="0"/>
                </a:moveTo>
                <a:cubicBezTo>
                  <a:pt x="32" y="0"/>
                  <a:pt x="16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Freeform 81"/>
          <p:cNvSpPr>
            <a:spLocks/>
          </p:cNvSpPr>
          <p:nvPr/>
        </p:nvSpPr>
        <p:spPr bwMode="auto">
          <a:xfrm>
            <a:off x="4851400" y="1830388"/>
            <a:ext cx="133350" cy="6350"/>
          </a:xfrm>
          <a:custGeom>
            <a:avLst/>
            <a:gdLst>
              <a:gd name="T0" fmla="*/ 84 w 84"/>
              <a:gd name="T1" fmla="*/ 0 h 4"/>
              <a:gd name="T2" fmla="*/ 0 w 84"/>
              <a:gd name="T3" fmla="*/ 4 h 4"/>
              <a:gd name="T4" fmla="*/ 0 60000 65536"/>
              <a:gd name="T5" fmla="*/ 0 60000 65536"/>
              <a:gd name="T6" fmla="*/ 0 w 84"/>
              <a:gd name="T7" fmla="*/ 0 h 4"/>
              <a:gd name="T8" fmla="*/ 84 w 84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4">
                <a:moveTo>
                  <a:pt x="84" y="0"/>
                </a:moveTo>
                <a:cubicBezTo>
                  <a:pt x="56" y="1"/>
                  <a:pt x="0" y="4"/>
                  <a:pt x="0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Freeform 82"/>
          <p:cNvSpPr>
            <a:spLocks/>
          </p:cNvSpPr>
          <p:nvPr/>
        </p:nvSpPr>
        <p:spPr bwMode="auto">
          <a:xfrm>
            <a:off x="4572000" y="1900238"/>
            <a:ext cx="69850" cy="25400"/>
          </a:xfrm>
          <a:custGeom>
            <a:avLst/>
            <a:gdLst>
              <a:gd name="T0" fmla="*/ 44 w 44"/>
              <a:gd name="T1" fmla="*/ 0 h 16"/>
              <a:gd name="T2" fmla="*/ 0 w 44"/>
              <a:gd name="T3" fmla="*/ 16 h 16"/>
              <a:gd name="T4" fmla="*/ 0 60000 65536"/>
              <a:gd name="T5" fmla="*/ 0 60000 65536"/>
              <a:gd name="T6" fmla="*/ 0 w 44"/>
              <a:gd name="T7" fmla="*/ 0 h 16"/>
              <a:gd name="T8" fmla="*/ 44 w 44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16">
                <a:moveTo>
                  <a:pt x="44" y="0"/>
                </a:moveTo>
                <a:cubicBezTo>
                  <a:pt x="29" y="4"/>
                  <a:pt x="11" y="5"/>
                  <a:pt x="0" y="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9" name="Freeform 83"/>
          <p:cNvSpPr>
            <a:spLocks/>
          </p:cNvSpPr>
          <p:nvPr/>
        </p:nvSpPr>
        <p:spPr bwMode="auto">
          <a:xfrm>
            <a:off x="4387850" y="1970088"/>
            <a:ext cx="69850" cy="44450"/>
          </a:xfrm>
          <a:custGeom>
            <a:avLst/>
            <a:gdLst>
              <a:gd name="T0" fmla="*/ 44 w 44"/>
              <a:gd name="T1" fmla="*/ 0 h 28"/>
              <a:gd name="T2" fmla="*/ 0 w 44"/>
              <a:gd name="T3" fmla="*/ 28 h 28"/>
              <a:gd name="T4" fmla="*/ 0 60000 65536"/>
              <a:gd name="T5" fmla="*/ 0 60000 65536"/>
              <a:gd name="T6" fmla="*/ 0 w 44"/>
              <a:gd name="T7" fmla="*/ 0 h 28"/>
              <a:gd name="T8" fmla="*/ 44 w 44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8">
                <a:moveTo>
                  <a:pt x="44" y="0"/>
                </a:moveTo>
                <a:cubicBezTo>
                  <a:pt x="31" y="13"/>
                  <a:pt x="16" y="20"/>
                  <a:pt x="0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Freeform 84"/>
          <p:cNvSpPr>
            <a:spLocks/>
          </p:cNvSpPr>
          <p:nvPr/>
        </p:nvSpPr>
        <p:spPr bwMode="auto">
          <a:xfrm>
            <a:off x="4246563" y="2027238"/>
            <a:ext cx="71437" cy="57150"/>
          </a:xfrm>
          <a:custGeom>
            <a:avLst/>
            <a:gdLst>
              <a:gd name="T0" fmla="*/ 45 w 45"/>
              <a:gd name="T1" fmla="*/ 0 h 36"/>
              <a:gd name="T2" fmla="*/ 25 w 45"/>
              <a:gd name="T3" fmla="*/ 20 h 36"/>
              <a:gd name="T4" fmla="*/ 1 w 45"/>
              <a:gd name="T5" fmla="*/ 32 h 36"/>
              <a:gd name="T6" fmla="*/ 0 60000 65536"/>
              <a:gd name="T7" fmla="*/ 0 60000 65536"/>
              <a:gd name="T8" fmla="*/ 0 60000 65536"/>
              <a:gd name="T9" fmla="*/ 0 w 45"/>
              <a:gd name="T10" fmla="*/ 0 h 36"/>
              <a:gd name="T11" fmla="*/ 45 w 45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36">
                <a:moveTo>
                  <a:pt x="45" y="0"/>
                </a:moveTo>
                <a:cubicBezTo>
                  <a:pt x="37" y="5"/>
                  <a:pt x="33" y="15"/>
                  <a:pt x="25" y="20"/>
                </a:cubicBezTo>
                <a:cubicBezTo>
                  <a:pt x="0" y="36"/>
                  <a:pt x="1" y="18"/>
                  <a:pt x="1" y="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Text Box 85"/>
          <p:cNvSpPr txBox="1">
            <a:spLocks noChangeArrowheads="1"/>
          </p:cNvSpPr>
          <p:nvPr/>
        </p:nvSpPr>
        <p:spPr bwMode="auto">
          <a:xfrm>
            <a:off x="112713" y="119063"/>
            <a:ext cx="4765535" cy="584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2"/>
                </a:solidFill>
                <a:latin typeface="Franklin Gothic Book" pitchFamily="34" charset="0"/>
              </a:rPr>
              <a:t>Hereditary Platelet defects</a:t>
            </a:r>
          </a:p>
        </p:txBody>
      </p:sp>
      <p:sp>
        <p:nvSpPr>
          <p:cNvPr id="24652" name="Text Box 86"/>
          <p:cNvSpPr txBox="1">
            <a:spLocks noChangeArrowheads="1"/>
          </p:cNvSpPr>
          <p:nvPr/>
        </p:nvSpPr>
        <p:spPr bwMode="auto">
          <a:xfrm>
            <a:off x="7086600" y="2987675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Phospholipid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membrane</a:t>
            </a:r>
          </a:p>
        </p:txBody>
      </p:sp>
      <p:sp>
        <p:nvSpPr>
          <p:cNvPr id="24653" name="Line 87"/>
          <p:cNvSpPr>
            <a:spLocks noChangeShapeType="1"/>
          </p:cNvSpPr>
          <p:nvPr/>
        </p:nvSpPr>
        <p:spPr bwMode="auto">
          <a:xfrm flipH="1">
            <a:off x="6781800" y="3265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54" name="Text Box 88"/>
          <p:cNvSpPr txBox="1">
            <a:spLocks noChangeArrowheads="1"/>
          </p:cNvSpPr>
          <p:nvPr/>
        </p:nvSpPr>
        <p:spPr bwMode="auto">
          <a:xfrm>
            <a:off x="6781800" y="3749675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Open cannalicular 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system</a:t>
            </a:r>
          </a:p>
        </p:txBody>
      </p:sp>
      <p:sp>
        <p:nvSpPr>
          <p:cNvPr id="24655" name="Line 89"/>
          <p:cNvSpPr>
            <a:spLocks noChangeShapeType="1"/>
          </p:cNvSpPr>
          <p:nvPr/>
        </p:nvSpPr>
        <p:spPr bwMode="auto">
          <a:xfrm flipH="1" flipV="1">
            <a:off x="6400800" y="3798888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56" name="Line 90"/>
          <p:cNvSpPr>
            <a:spLocks noChangeShapeType="1"/>
          </p:cNvSpPr>
          <p:nvPr/>
        </p:nvSpPr>
        <p:spPr bwMode="auto">
          <a:xfrm flipV="1">
            <a:off x="5410200" y="3951288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57" name="Text Box 91"/>
          <p:cNvSpPr txBox="1">
            <a:spLocks noChangeArrowheads="1"/>
          </p:cNvSpPr>
          <p:nvPr/>
        </p:nvSpPr>
        <p:spPr bwMode="auto">
          <a:xfrm>
            <a:off x="4876800" y="4968875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mitochondrion</a:t>
            </a:r>
          </a:p>
        </p:txBody>
      </p:sp>
      <p:sp>
        <p:nvSpPr>
          <p:cNvPr id="24658" name="Line 92"/>
          <p:cNvSpPr>
            <a:spLocks noChangeShapeType="1"/>
          </p:cNvSpPr>
          <p:nvPr/>
        </p:nvSpPr>
        <p:spPr bwMode="auto">
          <a:xfrm flipV="1">
            <a:off x="3048000" y="3646488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59" name="Text Box 93"/>
          <p:cNvSpPr txBox="1">
            <a:spLocks noChangeArrowheads="1"/>
          </p:cNvSpPr>
          <p:nvPr/>
        </p:nvSpPr>
        <p:spPr bwMode="auto">
          <a:xfrm>
            <a:off x="2124075" y="3829050"/>
            <a:ext cx="145573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Symbol" pitchFamily="18" charset="2"/>
              </a:rPr>
              <a:t>a</a:t>
            </a:r>
            <a:r>
              <a:rPr lang="en-US" b="1">
                <a:latin typeface="Times New Roman" pitchFamily="18" charset="0"/>
              </a:rPr>
              <a:t> granules: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growth factors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fibrinogen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factor V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vWF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24660" name="Line 94"/>
          <p:cNvSpPr>
            <a:spLocks noChangeShapeType="1"/>
          </p:cNvSpPr>
          <p:nvPr/>
        </p:nvSpPr>
        <p:spPr bwMode="auto">
          <a:xfrm flipV="1">
            <a:off x="2743200" y="2732088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61" name="Text Box 95"/>
          <p:cNvSpPr txBox="1">
            <a:spLocks noChangeArrowheads="1"/>
          </p:cNvSpPr>
          <p:nvPr/>
        </p:nvSpPr>
        <p:spPr bwMode="auto">
          <a:xfrm>
            <a:off x="1285875" y="2682875"/>
            <a:ext cx="17399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Dense granules: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ADP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ATP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Serotonin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Ca2+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24662" name="Oval 96"/>
          <p:cNvSpPr>
            <a:spLocks noChangeArrowheads="1"/>
          </p:cNvSpPr>
          <p:nvPr/>
        </p:nvSpPr>
        <p:spPr bwMode="auto">
          <a:xfrm>
            <a:off x="5410200" y="2655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3" name="Oval 97"/>
          <p:cNvSpPr>
            <a:spLocks noChangeArrowheads="1"/>
          </p:cNvSpPr>
          <p:nvPr/>
        </p:nvSpPr>
        <p:spPr bwMode="auto">
          <a:xfrm>
            <a:off x="5562600" y="2808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4" name="Oval 98"/>
          <p:cNvSpPr>
            <a:spLocks noChangeArrowheads="1"/>
          </p:cNvSpPr>
          <p:nvPr/>
        </p:nvSpPr>
        <p:spPr bwMode="auto">
          <a:xfrm>
            <a:off x="5715000" y="29606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5" name="Oval 99"/>
          <p:cNvSpPr>
            <a:spLocks noChangeArrowheads="1"/>
          </p:cNvSpPr>
          <p:nvPr/>
        </p:nvSpPr>
        <p:spPr bwMode="auto">
          <a:xfrm>
            <a:off x="5257800" y="27320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6" name="Oval 100"/>
          <p:cNvSpPr>
            <a:spLocks noChangeArrowheads="1"/>
          </p:cNvSpPr>
          <p:nvPr/>
        </p:nvSpPr>
        <p:spPr bwMode="auto">
          <a:xfrm>
            <a:off x="5410200" y="2884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7" name="Oval 101"/>
          <p:cNvSpPr>
            <a:spLocks noChangeArrowheads="1"/>
          </p:cNvSpPr>
          <p:nvPr/>
        </p:nvSpPr>
        <p:spPr bwMode="auto">
          <a:xfrm>
            <a:off x="5334000" y="3036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8" name="Oval 102"/>
          <p:cNvSpPr>
            <a:spLocks noChangeArrowheads="1"/>
          </p:cNvSpPr>
          <p:nvPr/>
        </p:nvSpPr>
        <p:spPr bwMode="auto">
          <a:xfrm>
            <a:off x="5486400" y="2503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9" name="Line 103"/>
          <p:cNvSpPr>
            <a:spLocks noChangeShapeType="1"/>
          </p:cNvSpPr>
          <p:nvPr/>
        </p:nvSpPr>
        <p:spPr bwMode="auto">
          <a:xfrm flipH="1">
            <a:off x="5638800" y="2046288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70" name="Text Box 104"/>
          <p:cNvSpPr txBox="1">
            <a:spLocks noChangeArrowheads="1"/>
          </p:cNvSpPr>
          <p:nvPr/>
        </p:nvSpPr>
        <p:spPr bwMode="auto">
          <a:xfrm>
            <a:off x="6400800" y="176847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Glycogen</a:t>
            </a:r>
          </a:p>
        </p:txBody>
      </p:sp>
      <p:sp>
        <p:nvSpPr>
          <p:cNvPr id="24671" name="Line 105"/>
          <p:cNvSpPr>
            <a:spLocks noChangeShapeType="1"/>
          </p:cNvSpPr>
          <p:nvPr/>
        </p:nvSpPr>
        <p:spPr bwMode="auto">
          <a:xfrm>
            <a:off x="3810000" y="12842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72" name="Line 106"/>
          <p:cNvSpPr>
            <a:spLocks noChangeShapeType="1"/>
          </p:cNvSpPr>
          <p:nvPr/>
        </p:nvSpPr>
        <p:spPr bwMode="auto">
          <a:xfrm>
            <a:off x="3886200" y="1208088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73" name="Text Box 107"/>
          <p:cNvSpPr txBox="1">
            <a:spLocks noChangeArrowheads="1"/>
          </p:cNvSpPr>
          <p:nvPr/>
        </p:nvSpPr>
        <p:spPr bwMode="auto">
          <a:xfrm>
            <a:off x="1981200" y="854075"/>
            <a:ext cx="237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Surface glycoproteins: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GpIa</a:t>
            </a:r>
            <a:endParaRPr lang="en-US" b="1">
              <a:latin typeface="Times New Roman" pitchFamily="18" charset="0"/>
            </a:endParaRP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GpIIb/IIIa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GpIb</a:t>
            </a:r>
          </a:p>
        </p:txBody>
      </p:sp>
      <p:sp>
        <p:nvSpPr>
          <p:cNvPr id="24674" name="Line 108"/>
          <p:cNvSpPr>
            <a:spLocks noChangeShapeType="1"/>
          </p:cNvSpPr>
          <p:nvPr/>
        </p:nvSpPr>
        <p:spPr bwMode="auto">
          <a:xfrm flipH="1">
            <a:off x="5181600" y="1131888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75" name="Text Box 109"/>
          <p:cNvSpPr txBox="1">
            <a:spLocks noChangeArrowheads="1"/>
          </p:cNvSpPr>
          <p:nvPr/>
        </p:nvSpPr>
        <p:spPr bwMode="auto">
          <a:xfrm>
            <a:off x="5257800" y="549275"/>
            <a:ext cx="173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Microtubules &amp;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actomyosin</a:t>
            </a:r>
          </a:p>
        </p:txBody>
      </p:sp>
      <p:sp>
        <p:nvSpPr>
          <p:cNvPr id="24676" name="Text Box 110"/>
          <p:cNvSpPr txBox="1">
            <a:spLocks noChangeArrowheads="1"/>
          </p:cNvSpPr>
          <p:nvPr/>
        </p:nvSpPr>
        <p:spPr bwMode="auto">
          <a:xfrm>
            <a:off x="3268663" y="4903788"/>
            <a:ext cx="1187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(Receptor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for 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thrombin)</a:t>
            </a:r>
          </a:p>
        </p:txBody>
      </p:sp>
      <p:sp>
        <p:nvSpPr>
          <p:cNvPr id="24677" name="Line 111"/>
          <p:cNvSpPr>
            <a:spLocks noChangeShapeType="1"/>
          </p:cNvSpPr>
          <p:nvPr/>
        </p:nvSpPr>
        <p:spPr bwMode="auto">
          <a:xfrm flipH="1" flipV="1">
            <a:off x="3867150" y="4572000"/>
            <a:ext cx="144463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9856" name="Text Box 112"/>
          <p:cNvSpPr txBox="1">
            <a:spLocks noChangeArrowheads="1"/>
          </p:cNvSpPr>
          <p:nvPr/>
        </p:nvSpPr>
        <p:spPr bwMode="auto">
          <a:xfrm>
            <a:off x="2268538" y="1268413"/>
            <a:ext cx="4556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59857" name="Text Box 113"/>
          <p:cNvSpPr txBox="1">
            <a:spLocks noChangeArrowheads="1"/>
          </p:cNvSpPr>
          <p:nvPr/>
        </p:nvSpPr>
        <p:spPr bwMode="auto">
          <a:xfrm>
            <a:off x="250825" y="5734050"/>
            <a:ext cx="35433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0000"/>
                </a:solidFill>
              </a:rPr>
              <a:t>Glanzmann’s thrombasthenia</a:t>
            </a:r>
          </a:p>
          <a:p>
            <a:r>
              <a:rPr lang="en-GB">
                <a:solidFill>
                  <a:srgbClr val="CC0000"/>
                </a:solidFill>
              </a:rPr>
              <a:t>Bernard Soulier syndrome</a:t>
            </a:r>
          </a:p>
          <a:p>
            <a:r>
              <a:rPr lang="en-GB">
                <a:solidFill>
                  <a:srgbClr val="CC0000"/>
                </a:solidFill>
              </a:rPr>
              <a:t>Storage Pool disease</a:t>
            </a:r>
          </a:p>
        </p:txBody>
      </p:sp>
      <p:sp>
        <p:nvSpPr>
          <p:cNvPr id="159858" name="Text Box 114"/>
          <p:cNvSpPr txBox="1">
            <a:spLocks noChangeArrowheads="1"/>
          </p:cNvSpPr>
          <p:nvPr/>
        </p:nvSpPr>
        <p:spPr bwMode="auto">
          <a:xfrm>
            <a:off x="2124075" y="1628775"/>
            <a:ext cx="4556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59859" name="Text Box 115"/>
          <p:cNvSpPr txBox="1">
            <a:spLocks noChangeArrowheads="1"/>
          </p:cNvSpPr>
          <p:nvPr/>
        </p:nvSpPr>
        <p:spPr bwMode="auto">
          <a:xfrm>
            <a:off x="1403350" y="2492375"/>
            <a:ext cx="6477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6000" b="1">
                <a:solidFill>
                  <a:srgbClr val="CC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56" grpId="0"/>
      <p:bldP spid="159858" grpId="0"/>
      <p:bldP spid="1598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Low numbers: 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“thrombocytopenia”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Bone marrow failure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leukaemia, B12 deficiency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Accelerated clearance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eg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: immune (ITP), DIC. 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Pooling and destruction in an enlarged spleen</a:t>
            </a:r>
          </a:p>
          <a:p>
            <a:pPr lvl="1" eaLnBrk="1" hangingPunct="1"/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Impaired function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Hereditary absence of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glycoproteins</a:t>
            </a: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 or storage granules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Acquired due to drugs: aspirin, NSAIDs,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clopidogrel</a:t>
            </a: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09825" y="587375"/>
            <a:ext cx="43909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dirty="0">
                <a:latin typeface="Franklin Gothic Book" pitchFamily="34" charset="0"/>
              </a:rPr>
              <a:t>Learning </a:t>
            </a:r>
            <a:r>
              <a:rPr lang="en-US" sz="4000" b="1" dirty="0" smtClean="0">
                <a:latin typeface="Franklin Gothic Book" pitchFamily="34" charset="0"/>
              </a:rPr>
              <a:t>Outcomes</a:t>
            </a:r>
            <a:endParaRPr lang="en-US" sz="4000" b="1" dirty="0">
              <a:latin typeface="Franklin Gothic Book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49325" y="1524000"/>
            <a:ext cx="78721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>
                <a:latin typeface="Calibri" pitchFamily="34" charset="0"/>
              </a:rPr>
              <a:t>The student should be able to:</a:t>
            </a:r>
            <a:endParaRPr lang="en-US" sz="2400" dirty="0">
              <a:latin typeface="Calibri" pitchFamily="34" charset="0"/>
            </a:endParaRPr>
          </a:p>
          <a:p>
            <a:pPr eaLnBrk="0" hangingPunct="0"/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 smtClean="0">
                <a:latin typeface="Calibri" pitchFamily="34" charset="0"/>
              </a:rPr>
              <a:t>1. Explain the </a:t>
            </a:r>
            <a:r>
              <a:rPr lang="en-US" sz="2400" dirty="0">
                <a:latin typeface="Calibri" pitchFamily="34" charset="0"/>
              </a:rPr>
              <a:t>normal haemostatic mechanisms including the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interaction of vessel wall, platelets and clotting factors</a:t>
            </a:r>
          </a:p>
          <a:p>
            <a:pPr eaLnBrk="0" hangingPunct="0"/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2. Describe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the clinical features of bleeding due to 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thrombocytopenia and coagulation disorders, respectively</a:t>
            </a:r>
          </a:p>
          <a:p>
            <a:pPr eaLnBrk="0" hangingPunct="0"/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r>
              <a:rPr lang="en-US" sz="2400" dirty="0" smtClean="0">
                <a:latin typeface="Calibri" pitchFamily="34" charset="0"/>
              </a:rPr>
              <a:t>3. Describe </a:t>
            </a:r>
            <a:r>
              <a:rPr lang="en-US" sz="2400" dirty="0">
                <a:latin typeface="Calibri" pitchFamily="34" charset="0"/>
              </a:rPr>
              <a:t>the use of laboratory tests to assess haemostasis</a:t>
            </a:r>
          </a:p>
          <a:p>
            <a:pPr eaLnBrk="0" hangingPunct="0"/>
            <a:endParaRPr lang="en-US" sz="2400" dirty="0">
              <a:latin typeface="Calibri" pitchFamily="34" charset="0"/>
            </a:endParaRPr>
          </a:p>
          <a:p>
            <a:pPr eaLnBrk="0" hangingPunct="0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4. Know the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principles of management of disorders of 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Von Willebrand Factor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Von Willebrand disease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Hereditary decrease of quantity +/ function (common)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Acquired due to antibody (rare)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53072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VWF has two functions in haemostasis</a:t>
            </a:r>
          </a:p>
          <a:p>
            <a:pPr lvl="1"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Binding to collagen and capturing platelets</a:t>
            </a:r>
          </a:p>
          <a:p>
            <a:pPr lvl="1"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Stabilising Factor VIII</a:t>
            </a:r>
          </a:p>
          <a:p>
            <a:pPr lvl="2"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Factor VIII may be low if VWF is very low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VWD is usually hereditary</a:t>
            </a:r>
          </a:p>
          <a:p>
            <a:pPr lvl="1"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Deficiency of VWF (Type 1 or 3)</a:t>
            </a:r>
          </a:p>
          <a:p>
            <a:pPr lvl="1"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VWF with abnormal function (Type 2)</a:t>
            </a:r>
          </a:p>
        </p:txBody>
      </p:sp>
      <p:sp>
        <p:nvSpPr>
          <p:cNvPr id="27651" name="Text Box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  <a:noFill/>
        </p:spPr>
        <p:txBody>
          <a:bodyPr anchor="ctr"/>
          <a:lstStyle/>
          <a:p>
            <a:pPr eaLnBrk="1" hangingPunct="1"/>
            <a:r>
              <a:rPr lang="en-US" altLang="en-US" sz="3600" dirty="0" smtClean="0">
                <a:latin typeface="Franklin Gothic Book" pitchFamily="34" charset="0"/>
              </a:rPr>
              <a:t>Von Willebrand disease:  </a:t>
            </a:r>
            <a:br>
              <a:rPr lang="en-US" altLang="en-US" sz="3600" dirty="0" smtClean="0">
                <a:latin typeface="Franklin Gothic Book" pitchFamily="34" charset="0"/>
              </a:rPr>
            </a:br>
            <a:r>
              <a:rPr lang="en-US" altLang="en-US" sz="3600" dirty="0" smtClean="0">
                <a:latin typeface="Franklin Gothic Book" pitchFamily="34" charset="0"/>
              </a:rPr>
              <a:t>A disorder of primary 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Von Willebrand Factor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The vessel wall</a:t>
            </a:r>
          </a:p>
          <a:p>
            <a:pPr lvl="1" eaLnBrk="1" hangingPunct="1"/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Inherited (rare) 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Hereditary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haemorrhagic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telangiectasia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Ehlers-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Danlos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syndrome and other connective tissue disorders</a:t>
            </a:r>
          </a:p>
          <a:p>
            <a:pPr lvl="1" eaLnBrk="1" hangingPunct="1"/>
            <a:endParaRPr lang="en-US" b="1" dirty="0" smtClean="0">
              <a:solidFill>
                <a:srgbClr val="6600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04138" cy="1081087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Ehlers </a:t>
            </a:r>
            <a:r>
              <a:rPr lang="en-GB" sz="4000" dirty="0" err="1" smtClean="0">
                <a:latin typeface="Franklin Gothic Book" pitchFamily="34" charset="0"/>
              </a:rPr>
              <a:t>Danlos</a:t>
            </a:r>
            <a:r>
              <a:rPr lang="en-GB" sz="4000" dirty="0" smtClean="0">
                <a:latin typeface="Franklin Gothic Book" pitchFamily="34" charset="0"/>
              </a:rPr>
              <a:t> syndrome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628775"/>
            <a:ext cx="4679950" cy="496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Von </a:t>
            </a:r>
            <a:r>
              <a:rPr lang="en-GB" dirty="0" err="1" smtClean="0">
                <a:latin typeface="Calibri" pitchFamily="34" charset="0"/>
              </a:rPr>
              <a:t>Willebrand</a:t>
            </a:r>
            <a:r>
              <a:rPr lang="en-GB" dirty="0" smtClean="0">
                <a:latin typeface="Calibri" pitchFamily="34" charset="0"/>
              </a:rPr>
              <a:t> Factor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The vessel wall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Inherited (rare) 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Hereditary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haemorrhagic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telangiectasia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Ehlers-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Danlos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 syndrome and other connective tissue disorders</a:t>
            </a:r>
          </a:p>
          <a:p>
            <a:pPr lvl="1" eaLnBrk="1" hangingPunct="1">
              <a:lnSpc>
                <a:spcPct val="120000"/>
              </a:lnSpc>
            </a:pPr>
            <a:endParaRPr lang="en-US" sz="1800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Acquired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: Scurvy, Steroid therapy, Ageing (senile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purpura</a:t>
            </a:r>
            <a:r>
              <a:rPr lang="en-US" sz="1800" dirty="0" smtClean="0">
                <a:solidFill>
                  <a:srgbClr val="CC0000"/>
                </a:solidFill>
                <a:latin typeface="Calibri" pitchFamily="34" charset="0"/>
              </a:rPr>
              <a:t>), </a:t>
            </a:r>
            <a:r>
              <a:rPr lang="en-US" sz="1800" dirty="0" err="1" smtClean="0">
                <a:solidFill>
                  <a:srgbClr val="CC0000"/>
                </a:solidFill>
                <a:latin typeface="Calibri" pitchFamily="34" charset="0"/>
              </a:rPr>
              <a:t>Vasculitis</a:t>
            </a:r>
            <a:endParaRPr lang="en-US" sz="1800" dirty="0" smtClean="0">
              <a:solidFill>
                <a:srgbClr val="CC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58888" y="500063"/>
            <a:ext cx="6798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Disorders of Primary Haemostasis</a:t>
            </a:r>
            <a:endParaRPr lang="en-GB" altLang="en-US" sz="36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Platelets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Thrombocytopenia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Drugs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Von Willebrand Factor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Von Willebrand disease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The vessel wall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Hereditary vascular disorders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Scurvy, steroids, age</a:t>
            </a:r>
          </a:p>
          <a:p>
            <a:pPr lvl="1" eaLnBrk="1" hangingPunct="1">
              <a:lnSpc>
                <a:spcPct val="120000"/>
              </a:lnSpc>
            </a:pPr>
            <a:endParaRPr lang="en-US" dirty="0" smtClean="0">
              <a:solidFill>
                <a:srgbClr val="CC00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solidFill>
                <a:srgbClr val="CC0000"/>
              </a:solidFill>
            </a:endParaRPr>
          </a:p>
          <a:p>
            <a:pPr lvl="1" eaLnBrk="1" hangingPunct="1"/>
            <a:endParaRPr lang="en-US" b="1" dirty="0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32902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3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32900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Line 20"/>
          <p:cNvSpPr>
            <a:spLocks noChangeShapeType="1"/>
          </p:cNvSpPr>
          <p:nvPr/>
        </p:nvSpPr>
        <p:spPr bwMode="auto">
          <a:xfrm>
            <a:off x="6477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Line 22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Line 23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932363" y="3716338"/>
            <a:ext cx="1298575" cy="1039812"/>
            <a:chOff x="2880" y="2225"/>
            <a:chExt cx="818" cy="655"/>
          </a:xfrm>
        </p:grpSpPr>
        <p:sp>
          <p:nvSpPr>
            <p:cNvPr id="32896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7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8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9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732588" y="3716338"/>
            <a:ext cx="1817687" cy="1087437"/>
            <a:chOff x="3985" y="2263"/>
            <a:chExt cx="1145" cy="685"/>
          </a:xfrm>
        </p:grpSpPr>
        <p:sp>
          <p:nvSpPr>
            <p:cNvPr id="32891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2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>
                <a:gd name="T0" fmla="*/ 400 w 400"/>
                <a:gd name="T1" fmla="*/ 0 h 63"/>
                <a:gd name="T2" fmla="*/ 345 w 400"/>
                <a:gd name="T3" fmla="*/ 27 h 63"/>
                <a:gd name="T4" fmla="*/ 318 w 400"/>
                <a:gd name="T5" fmla="*/ 54 h 63"/>
                <a:gd name="T6" fmla="*/ 0 w 40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63"/>
                <a:gd name="T14" fmla="*/ 400 w 40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3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32894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5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0" name="Group 35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32889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0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1" name="Group 38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32864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65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32887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8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66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32885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6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67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68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69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0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1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2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3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4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75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76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32883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4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77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32881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2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78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32879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0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792" name="Line 64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3" name="Line 65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4" name="Line 66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5" name="Line 67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6" name="Line 68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7" name="Line 69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8" name="Line 70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9" name="Line 71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0" name="Line 72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1" name="Line 73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2" name="Line 74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3" name="Line 75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4" name="Line 76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5" name="Line 77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6" name="Line 78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7" name="Line 79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8" name="Line 80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8017" name="Text Box 81"/>
          <p:cNvSpPr txBox="1">
            <a:spLocks noChangeArrowheads="1"/>
          </p:cNvSpPr>
          <p:nvPr/>
        </p:nvSpPr>
        <p:spPr bwMode="auto">
          <a:xfrm>
            <a:off x="1331913" y="5827713"/>
            <a:ext cx="7058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Primary Haemostasis: platelet plug</a:t>
            </a:r>
          </a:p>
        </p:txBody>
      </p:sp>
      <p:sp>
        <p:nvSpPr>
          <p:cNvPr id="32810" name="Text Box 82"/>
          <p:cNvSpPr txBox="1">
            <a:spLocks noChangeArrowheads="1"/>
          </p:cNvSpPr>
          <p:nvPr/>
        </p:nvSpPr>
        <p:spPr bwMode="auto">
          <a:xfrm>
            <a:off x="4716463" y="5300663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Collagen</a:t>
            </a:r>
          </a:p>
        </p:txBody>
      </p:sp>
      <p:sp>
        <p:nvSpPr>
          <p:cNvPr id="168019" name="Text Box 83"/>
          <p:cNvSpPr txBox="1">
            <a:spLocks noChangeArrowheads="1"/>
          </p:cNvSpPr>
          <p:nvPr/>
        </p:nvSpPr>
        <p:spPr bwMode="auto">
          <a:xfrm>
            <a:off x="6559550" y="5421313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Tissue Factor</a:t>
            </a:r>
          </a:p>
        </p:txBody>
      </p:sp>
      <p:grpSp>
        <p:nvGrpSpPr>
          <p:cNvPr id="32812" name="Group 84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32861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62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863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88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32859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0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14" name="Text Box 91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168028" name="Freeform 92"/>
          <p:cNvSpPr>
            <a:spLocks/>
          </p:cNvSpPr>
          <p:nvPr/>
        </p:nvSpPr>
        <p:spPr bwMode="auto">
          <a:xfrm>
            <a:off x="7596188" y="4652963"/>
            <a:ext cx="555625" cy="220662"/>
          </a:xfrm>
          <a:custGeom>
            <a:avLst/>
            <a:gdLst>
              <a:gd name="T0" fmla="*/ 348 w 350"/>
              <a:gd name="T1" fmla="*/ 25 h 139"/>
              <a:gd name="T2" fmla="*/ 282 w 350"/>
              <a:gd name="T3" fmla="*/ 79 h 139"/>
              <a:gd name="T4" fmla="*/ 246 w 350"/>
              <a:gd name="T5" fmla="*/ 91 h 139"/>
              <a:gd name="T6" fmla="*/ 228 w 350"/>
              <a:gd name="T7" fmla="*/ 97 h 139"/>
              <a:gd name="T8" fmla="*/ 210 w 350"/>
              <a:gd name="T9" fmla="*/ 91 h 139"/>
              <a:gd name="T10" fmla="*/ 222 w 350"/>
              <a:gd name="T11" fmla="*/ 19 h 139"/>
              <a:gd name="T12" fmla="*/ 258 w 350"/>
              <a:gd name="T13" fmla="*/ 7 h 139"/>
              <a:gd name="T14" fmla="*/ 276 w 350"/>
              <a:gd name="T15" fmla="*/ 1 h 139"/>
              <a:gd name="T16" fmla="*/ 318 w 350"/>
              <a:gd name="T17" fmla="*/ 7 h 139"/>
              <a:gd name="T18" fmla="*/ 306 w 350"/>
              <a:gd name="T19" fmla="*/ 91 h 139"/>
              <a:gd name="T20" fmla="*/ 216 w 350"/>
              <a:gd name="T21" fmla="*/ 121 h 139"/>
              <a:gd name="T22" fmla="*/ 144 w 350"/>
              <a:gd name="T23" fmla="*/ 55 h 139"/>
              <a:gd name="T24" fmla="*/ 246 w 350"/>
              <a:gd name="T25" fmla="*/ 25 h 139"/>
              <a:gd name="T26" fmla="*/ 216 w 350"/>
              <a:gd name="T27" fmla="*/ 109 h 139"/>
              <a:gd name="T28" fmla="*/ 126 w 350"/>
              <a:gd name="T29" fmla="*/ 115 h 139"/>
              <a:gd name="T30" fmla="*/ 114 w 350"/>
              <a:gd name="T31" fmla="*/ 37 h 139"/>
              <a:gd name="T32" fmla="*/ 162 w 350"/>
              <a:gd name="T33" fmla="*/ 7 h 139"/>
              <a:gd name="T34" fmla="*/ 234 w 350"/>
              <a:gd name="T35" fmla="*/ 19 h 139"/>
              <a:gd name="T36" fmla="*/ 258 w 350"/>
              <a:gd name="T37" fmla="*/ 55 h 139"/>
              <a:gd name="T38" fmla="*/ 252 w 350"/>
              <a:gd name="T39" fmla="*/ 85 h 139"/>
              <a:gd name="T40" fmla="*/ 144 w 350"/>
              <a:gd name="T41" fmla="*/ 121 h 139"/>
              <a:gd name="T42" fmla="*/ 66 w 350"/>
              <a:gd name="T43" fmla="*/ 85 h 139"/>
              <a:gd name="T44" fmla="*/ 150 w 350"/>
              <a:gd name="T45" fmla="*/ 43 h 139"/>
              <a:gd name="T46" fmla="*/ 144 w 350"/>
              <a:gd name="T47" fmla="*/ 127 h 139"/>
              <a:gd name="T48" fmla="*/ 54 w 350"/>
              <a:gd name="T49" fmla="*/ 121 h 139"/>
              <a:gd name="T50" fmla="*/ 42 w 350"/>
              <a:gd name="T51" fmla="*/ 55 h 139"/>
              <a:gd name="T52" fmla="*/ 138 w 350"/>
              <a:gd name="T53" fmla="*/ 19 h 139"/>
              <a:gd name="T54" fmla="*/ 174 w 350"/>
              <a:gd name="T55" fmla="*/ 43 h 139"/>
              <a:gd name="T56" fmla="*/ 186 w 350"/>
              <a:gd name="T57" fmla="*/ 79 h 139"/>
              <a:gd name="T58" fmla="*/ 54 w 350"/>
              <a:gd name="T59" fmla="*/ 139 h 139"/>
              <a:gd name="T60" fmla="*/ 0 w 350"/>
              <a:gd name="T61" fmla="*/ 91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0"/>
              <a:gd name="T94" fmla="*/ 0 h 139"/>
              <a:gd name="T95" fmla="*/ 350 w 350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29" name="Freeform 93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30" name="Freeform 94"/>
          <p:cNvSpPr>
            <a:spLocks/>
          </p:cNvSpPr>
          <p:nvPr/>
        </p:nvSpPr>
        <p:spPr bwMode="auto">
          <a:xfrm>
            <a:off x="6156325" y="4724400"/>
            <a:ext cx="555625" cy="220663"/>
          </a:xfrm>
          <a:custGeom>
            <a:avLst/>
            <a:gdLst>
              <a:gd name="T0" fmla="*/ 348 w 350"/>
              <a:gd name="T1" fmla="*/ 25 h 139"/>
              <a:gd name="T2" fmla="*/ 282 w 350"/>
              <a:gd name="T3" fmla="*/ 79 h 139"/>
              <a:gd name="T4" fmla="*/ 246 w 350"/>
              <a:gd name="T5" fmla="*/ 91 h 139"/>
              <a:gd name="T6" fmla="*/ 228 w 350"/>
              <a:gd name="T7" fmla="*/ 97 h 139"/>
              <a:gd name="T8" fmla="*/ 210 w 350"/>
              <a:gd name="T9" fmla="*/ 91 h 139"/>
              <a:gd name="T10" fmla="*/ 222 w 350"/>
              <a:gd name="T11" fmla="*/ 19 h 139"/>
              <a:gd name="T12" fmla="*/ 258 w 350"/>
              <a:gd name="T13" fmla="*/ 7 h 139"/>
              <a:gd name="T14" fmla="*/ 276 w 350"/>
              <a:gd name="T15" fmla="*/ 1 h 139"/>
              <a:gd name="T16" fmla="*/ 318 w 350"/>
              <a:gd name="T17" fmla="*/ 7 h 139"/>
              <a:gd name="T18" fmla="*/ 306 w 350"/>
              <a:gd name="T19" fmla="*/ 91 h 139"/>
              <a:gd name="T20" fmla="*/ 216 w 350"/>
              <a:gd name="T21" fmla="*/ 121 h 139"/>
              <a:gd name="T22" fmla="*/ 144 w 350"/>
              <a:gd name="T23" fmla="*/ 55 h 139"/>
              <a:gd name="T24" fmla="*/ 246 w 350"/>
              <a:gd name="T25" fmla="*/ 25 h 139"/>
              <a:gd name="T26" fmla="*/ 216 w 350"/>
              <a:gd name="T27" fmla="*/ 109 h 139"/>
              <a:gd name="T28" fmla="*/ 126 w 350"/>
              <a:gd name="T29" fmla="*/ 115 h 139"/>
              <a:gd name="T30" fmla="*/ 114 w 350"/>
              <a:gd name="T31" fmla="*/ 37 h 139"/>
              <a:gd name="T32" fmla="*/ 162 w 350"/>
              <a:gd name="T33" fmla="*/ 7 h 139"/>
              <a:gd name="T34" fmla="*/ 234 w 350"/>
              <a:gd name="T35" fmla="*/ 19 h 139"/>
              <a:gd name="T36" fmla="*/ 258 w 350"/>
              <a:gd name="T37" fmla="*/ 55 h 139"/>
              <a:gd name="T38" fmla="*/ 252 w 350"/>
              <a:gd name="T39" fmla="*/ 85 h 139"/>
              <a:gd name="T40" fmla="*/ 144 w 350"/>
              <a:gd name="T41" fmla="*/ 121 h 139"/>
              <a:gd name="T42" fmla="*/ 66 w 350"/>
              <a:gd name="T43" fmla="*/ 85 h 139"/>
              <a:gd name="T44" fmla="*/ 150 w 350"/>
              <a:gd name="T45" fmla="*/ 43 h 139"/>
              <a:gd name="T46" fmla="*/ 144 w 350"/>
              <a:gd name="T47" fmla="*/ 127 h 139"/>
              <a:gd name="T48" fmla="*/ 54 w 350"/>
              <a:gd name="T49" fmla="*/ 121 h 139"/>
              <a:gd name="T50" fmla="*/ 42 w 350"/>
              <a:gd name="T51" fmla="*/ 55 h 139"/>
              <a:gd name="T52" fmla="*/ 138 w 350"/>
              <a:gd name="T53" fmla="*/ 19 h 139"/>
              <a:gd name="T54" fmla="*/ 174 w 350"/>
              <a:gd name="T55" fmla="*/ 43 h 139"/>
              <a:gd name="T56" fmla="*/ 186 w 350"/>
              <a:gd name="T57" fmla="*/ 79 h 139"/>
              <a:gd name="T58" fmla="*/ 54 w 350"/>
              <a:gd name="T59" fmla="*/ 139 h 139"/>
              <a:gd name="T60" fmla="*/ 0 w 350"/>
              <a:gd name="T61" fmla="*/ 91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0"/>
              <a:gd name="T94" fmla="*/ 0 h 139"/>
              <a:gd name="T95" fmla="*/ 350 w 350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31" name="Freeform 95"/>
          <p:cNvSpPr>
            <a:spLocks/>
          </p:cNvSpPr>
          <p:nvPr/>
        </p:nvSpPr>
        <p:spPr bwMode="auto">
          <a:xfrm>
            <a:off x="4716463" y="4652963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5867400" y="3860800"/>
            <a:ext cx="1298575" cy="1039813"/>
            <a:chOff x="2880" y="2225"/>
            <a:chExt cx="818" cy="655"/>
          </a:xfrm>
        </p:grpSpPr>
        <p:sp>
          <p:nvSpPr>
            <p:cNvPr id="32855" name="Freeform 97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6" name="Oval 98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7" name="Freeform 99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8" name="Text Box 100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168037" name="Freeform 101"/>
          <p:cNvSpPr>
            <a:spLocks/>
          </p:cNvSpPr>
          <p:nvPr/>
        </p:nvSpPr>
        <p:spPr bwMode="auto">
          <a:xfrm>
            <a:off x="6732588" y="3865563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038" name="Freeform 102"/>
          <p:cNvSpPr>
            <a:spLocks/>
          </p:cNvSpPr>
          <p:nvPr/>
        </p:nvSpPr>
        <p:spPr bwMode="auto">
          <a:xfrm>
            <a:off x="4859338" y="3794125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6" name="Group 103"/>
          <p:cNvGrpSpPr>
            <a:grpSpLocks/>
          </p:cNvGrpSpPr>
          <p:nvPr/>
        </p:nvGrpSpPr>
        <p:grpSpPr bwMode="auto">
          <a:xfrm>
            <a:off x="4716463" y="2930525"/>
            <a:ext cx="1298575" cy="1039813"/>
            <a:chOff x="2880" y="2225"/>
            <a:chExt cx="818" cy="655"/>
          </a:xfrm>
        </p:grpSpPr>
        <p:sp>
          <p:nvSpPr>
            <p:cNvPr id="32851" name="Freeform 10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2" name="Oval 10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Freeform 10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4" name="Text Box 107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7" name="Group 108"/>
          <p:cNvGrpSpPr>
            <a:grpSpLocks/>
          </p:cNvGrpSpPr>
          <p:nvPr/>
        </p:nvGrpSpPr>
        <p:grpSpPr bwMode="auto">
          <a:xfrm>
            <a:off x="5867400" y="2781300"/>
            <a:ext cx="1298575" cy="1039813"/>
            <a:chOff x="2880" y="2225"/>
            <a:chExt cx="818" cy="655"/>
          </a:xfrm>
        </p:grpSpPr>
        <p:sp>
          <p:nvSpPr>
            <p:cNvPr id="32847" name="Freeform 109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Oval 110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9" name="Freeform 111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0" name="Text Box 112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8" name="Group 113"/>
          <p:cNvGrpSpPr>
            <a:grpSpLocks/>
          </p:cNvGrpSpPr>
          <p:nvPr/>
        </p:nvGrpSpPr>
        <p:grpSpPr bwMode="auto">
          <a:xfrm>
            <a:off x="7451725" y="2852738"/>
            <a:ext cx="1298575" cy="1039812"/>
            <a:chOff x="2880" y="2225"/>
            <a:chExt cx="818" cy="655"/>
          </a:xfrm>
        </p:grpSpPr>
        <p:sp>
          <p:nvSpPr>
            <p:cNvPr id="32843" name="Freeform 11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Oval 11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Freeform 11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6" name="Text Box 117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168054" name="AutoShape 118"/>
          <p:cNvSpPr>
            <a:spLocks noChangeArrowheads="1"/>
          </p:cNvSpPr>
          <p:nvPr/>
        </p:nvSpPr>
        <p:spPr bwMode="auto">
          <a:xfrm>
            <a:off x="4645025" y="37893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5" name="AutoShape 119"/>
          <p:cNvSpPr>
            <a:spLocks noChangeArrowheads="1"/>
          </p:cNvSpPr>
          <p:nvPr/>
        </p:nvSpPr>
        <p:spPr bwMode="auto">
          <a:xfrm>
            <a:off x="5795963" y="37893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6" name="AutoShape 120"/>
          <p:cNvSpPr>
            <a:spLocks noChangeArrowheads="1"/>
          </p:cNvSpPr>
          <p:nvPr/>
        </p:nvSpPr>
        <p:spPr bwMode="auto">
          <a:xfrm>
            <a:off x="6948488" y="38608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7" name="AutoShape 121"/>
          <p:cNvSpPr>
            <a:spLocks noChangeArrowheads="1"/>
          </p:cNvSpPr>
          <p:nvPr/>
        </p:nvSpPr>
        <p:spPr bwMode="auto">
          <a:xfrm>
            <a:off x="4572000" y="29257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058" name="AutoShape 122"/>
          <p:cNvSpPr>
            <a:spLocks noChangeArrowheads="1"/>
          </p:cNvSpPr>
          <p:nvPr/>
        </p:nvSpPr>
        <p:spPr bwMode="auto">
          <a:xfrm>
            <a:off x="6877050" y="29972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23"/>
          <p:cNvGrpSpPr>
            <a:grpSpLocks/>
          </p:cNvGrpSpPr>
          <p:nvPr/>
        </p:nvGrpSpPr>
        <p:grpSpPr bwMode="auto">
          <a:xfrm>
            <a:off x="7380288" y="4289425"/>
            <a:ext cx="431800" cy="142875"/>
            <a:chOff x="4649" y="2614"/>
            <a:chExt cx="272" cy="90"/>
          </a:xfrm>
        </p:grpSpPr>
        <p:sp>
          <p:nvSpPr>
            <p:cNvPr id="32840" name="Oval 124"/>
            <p:cNvSpPr>
              <a:spLocks noChangeArrowheads="1"/>
            </p:cNvSpPr>
            <p:nvPr/>
          </p:nvSpPr>
          <p:spPr bwMode="auto">
            <a:xfrm>
              <a:off x="478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Oval 125"/>
            <p:cNvSpPr>
              <a:spLocks noChangeArrowheads="1"/>
            </p:cNvSpPr>
            <p:nvPr/>
          </p:nvSpPr>
          <p:spPr bwMode="auto">
            <a:xfrm>
              <a:off x="4649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Oval 126"/>
            <p:cNvSpPr>
              <a:spLocks noChangeArrowheads="1"/>
            </p:cNvSpPr>
            <p:nvPr/>
          </p:nvSpPr>
          <p:spPr bwMode="auto">
            <a:xfrm>
              <a:off x="4876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7"/>
          <p:cNvGrpSpPr>
            <a:grpSpLocks/>
          </p:cNvGrpSpPr>
          <p:nvPr/>
        </p:nvGrpSpPr>
        <p:grpSpPr bwMode="auto">
          <a:xfrm rot="-719700">
            <a:off x="5940425" y="4005263"/>
            <a:ext cx="576263" cy="142875"/>
            <a:chOff x="3923" y="2614"/>
            <a:chExt cx="363" cy="90"/>
          </a:xfrm>
        </p:grpSpPr>
        <p:sp>
          <p:nvSpPr>
            <p:cNvPr id="32837" name="Oval 128"/>
            <p:cNvSpPr>
              <a:spLocks noChangeArrowheads="1"/>
            </p:cNvSpPr>
            <p:nvPr/>
          </p:nvSpPr>
          <p:spPr bwMode="auto">
            <a:xfrm>
              <a:off x="4059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Oval 129"/>
            <p:cNvSpPr>
              <a:spLocks noChangeArrowheads="1"/>
            </p:cNvSpPr>
            <p:nvPr/>
          </p:nvSpPr>
          <p:spPr bwMode="auto">
            <a:xfrm>
              <a:off x="3923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Oval 130"/>
            <p:cNvSpPr>
              <a:spLocks noChangeArrowheads="1"/>
            </p:cNvSpPr>
            <p:nvPr/>
          </p:nvSpPr>
          <p:spPr bwMode="auto">
            <a:xfrm>
              <a:off x="4241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5114925" y="4214813"/>
            <a:ext cx="503238" cy="144462"/>
            <a:chOff x="3243" y="2568"/>
            <a:chExt cx="317" cy="91"/>
          </a:xfrm>
        </p:grpSpPr>
        <p:sp>
          <p:nvSpPr>
            <p:cNvPr id="32834" name="Oval 132"/>
            <p:cNvSpPr>
              <a:spLocks noChangeArrowheads="1"/>
            </p:cNvSpPr>
            <p:nvPr/>
          </p:nvSpPr>
          <p:spPr bwMode="auto">
            <a:xfrm>
              <a:off x="3243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Oval 133"/>
            <p:cNvSpPr>
              <a:spLocks noChangeArrowheads="1"/>
            </p:cNvSpPr>
            <p:nvPr/>
          </p:nvSpPr>
          <p:spPr bwMode="auto">
            <a:xfrm>
              <a:off x="3424" y="256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134"/>
            <p:cNvSpPr>
              <a:spLocks noChangeArrowheads="1"/>
            </p:cNvSpPr>
            <p:nvPr/>
          </p:nvSpPr>
          <p:spPr bwMode="auto">
            <a:xfrm>
              <a:off x="351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071" name="AutoShape 135"/>
          <p:cNvSpPr>
            <a:spLocks noChangeArrowheads="1"/>
          </p:cNvSpPr>
          <p:nvPr/>
        </p:nvSpPr>
        <p:spPr bwMode="auto">
          <a:xfrm>
            <a:off x="5724525" y="2997200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8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8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8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8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8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6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17" grpId="0" autoUpdateAnimBg="0"/>
      <p:bldP spid="168019" grpId="0"/>
      <p:bldP spid="168028" grpId="0" animBg="1"/>
      <p:bldP spid="168028" grpId="1" animBg="1"/>
      <p:bldP spid="168029" grpId="0" animBg="1"/>
      <p:bldP spid="168030" grpId="0" animBg="1"/>
      <p:bldP spid="168030" grpId="1" animBg="1"/>
      <p:bldP spid="168031" grpId="0" animBg="1"/>
      <p:bldP spid="168037" grpId="0" animBg="1"/>
      <p:bldP spid="168038" grpId="0" animBg="1"/>
      <p:bldP spid="168054" grpId="0" animBg="1"/>
      <p:bldP spid="168055" grpId="0" animBg="1"/>
      <p:bldP spid="168056" grpId="0" animBg="1"/>
      <p:bldP spid="168057" grpId="0" animBg="1"/>
      <p:bldP spid="168058" grpId="0" animBg="1"/>
      <p:bldP spid="1680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33911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2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7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33909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10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8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Freeform 18"/>
          <p:cNvSpPr>
            <a:spLocks/>
          </p:cNvSpPr>
          <p:nvPr/>
        </p:nvSpPr>
        <p:spPr bwMode="auto">
          <a:xfrm>
            <a:off x="4356100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9"/>
          <p:cNvSpPr>
            <a:spLocks noChangeShapeType="1"/>
          </p:cNvSpPr>
          <p:nvPr/>
        </p:nvSpPr>
        <p:spPr bwMode="auto">
          <a:xfrm>
            <a:off x="7010400" y="51054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Line 20"/>
          <p:cNvSpPr>
            <a:spLocks noChangeShapeType="1"/>
          </p:cNvSpPr>
          <p:nvPr/>
        </p:nvSpPr>
        <p:spPr bwMode="auto">
          <a:xfrm>
            <a:off x="6477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21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Line 22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Line 23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-3852863" y="3716338"/>
            <a:ext cx="1298575" cy="1039812"/>
            <a:chOff x="2880" y="2225"/>
            <a:chExt cx="818" cy="655"/>
          </a:xfrm>
        </p:grpSpPr>
        <p:sp>
          <p:nvSpPr>
            <p:cNvPr id="33905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6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7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8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859338" y="3933825"/>
            <a:ext cx="1817687" cy="1087438"/>
            <a:chOff x="3985" y="2263"/>
            <a:chExt cx="1145" cy="685"/>
          </a:xfrm>
        </p:grpSpPr>
        <p:sp>
          <p:nvSpPr>
            <p:cNvPr id="33900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1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>
                <a:gd name="T0" fmla="*/ 400 w 400"/>
                <a:gd name="T1" fmla="*/ 0 h 63"/>
                <a:gd name="T2" fmla="*/ 345 w 400"/>
                <a:gd name="T3" fmla="*/ 27 h 63"/>
                <a:gd name="T4" fmla="*/ 318 w 400"/>
                <a:gd name="T5" fmla="*/ 54 h 63"/>
                <a:gd name="T6" fmla="*/ 0 w 40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63"/>
                <a:gd name="T14" fmla="*/ 400 w 40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2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33903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04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14" name="Group 35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33898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9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815" name="Group 38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33873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74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33896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7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75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33894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5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6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77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78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79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0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1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2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3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84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85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33892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3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86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33890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1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87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33888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9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16" name="Line 64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7" name="Line 65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8" name="Line 66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9" name="Line 67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0" name="Line 68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1" name="Line 69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2" name="Line 70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3" name="Line 71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4" name="Line 72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5" name="Line 73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6" name="Line 74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7" name="Line 75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8" name="Line 76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29" name="Line 77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0" name="Line 78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1" name="Line 79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32" name="Line 80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2113" name="Text Box 81"/>
          <p:cNvSpPr txBox="1">
            <a:spLocks noChangeArrowheads="1"/>
          </p:cNvSpPr>
          <p:nvPr/>
        </p:nvSpPr>
        <p:spPr bwMode="auto">
          <a:xfrm>
            <a:off x="684213" y="5876925"/>
            <a:ext cx="7600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VWD</a:t>
            </a:r>
            <a:r>
              <a:rPr lang="en-GB" sz="3200" b="1">
                <a:latin typeface="Comic Sans MS" pitchFamily="66" charset="0"/>
              </a:rPr>
              <a:t>: failure of primary haemostasis</a:t>
            </a:r>
          </a:p>
        </p:txBody>
      </p:sp>
      <p:sp>
        <p:nvSpPr>
          <p:cNvPr id="33834" name="Text Box 82"/>
          <p:cNvSpPr txBox="1">
            <a:spLocks noChangeArrowheads="1"/>
          </p:cNvSpPr>
          <p:nvPr/>
        </p:nvSpPr>
        <p:spPr bwMode="auto">
          <a:xfrm>
            <a:off x="4716463" y="5300663"/>
            <a:ext cx="116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Collagen</a:t>
            </a:r>
          </a:p>
        </p:txBody>
      </p:sp>
      <p:sp>
        <p:nvSpPr>
          <p:cNvPr id="33835" name="Text Box 83"/>
          <p:cNvSpPr txBox="1">
            <a:spLocks noChangeArrowheads="1"/>
          </p:cNvSpPr>
          <p:nvPr/>
        </p:nvSpPr>
        <p:spPr bwMode="auto">
          <a:xfrm>
            <a:off x="6559550" y="5421313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omic Sans MS" pitchFamily="66" charset="0"/>
              </a:rPr>
              <a:t>Tissue Factor</a:t>
            </a:r>
          </a:p>
        </p:txBody>
      </p:sp>
      <p:grpSp>
        <p:nvGrpSpPr>
          <p:cNvPr id="33836" name="Group 84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33870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71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72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3837" name="Group 88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33868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9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38" name="Text Box 91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-2917825" y="3860800"/>
            <a:ext cx="1298575" cy="1039813"/>
            <a:chOff x="2880" y="2225"/>
            <a:chExt cx="818" cy="655"/>
          </a:xfrm>
        </p:grpSpPr>
        <p:sp>
          <p:nvSpPr>
            <p:cNvPr id="33864" name="Freeform 93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72 w 280"/>
                <a:gd name="T3" fmla="*/ 48 h 112"/>
                <a:gd name="T4" fmla="*/ 280 w 280"/>
                <a:gd name="T5" fmla="*/ 112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5" name="Oval 94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6" name="Freeform 95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7" name="Text Box 96"/>
            <p:cNvSpPr txBox="1">
              <a:spLocks noChangeArrowheads="1"/>
            </p:cNvSpPr>
            <p:nvPr/>
          </p:nvSpPr>
          <p:spPr bwMode="auto">
            <a:xfrm>
              <a:off x="2880" y="2390"/>
              <a:ext cx="532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5580063" y="3789363"/>
            <a:ext cx="1143000" cy="227012"/>
            <a:chOff x="4752" y="1844"/>
            <a:chExt cx="720" cy="143"/>
          </a:xfrm>
        </p:grpSpPr>
        <p:grpSp>
          <p:nvGrpSpPr>
            <p:cNvPr id="33857" name="Group 9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3860" name="Oval 9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1" name="Line 10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62" name="Oval 10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3" name="Oval 10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58" name="Freeform 10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10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05"/>
          <p:cNvGrpSpPr>
            <a:grpSpLocks/>
          </p:cNvGrpSpPr>
          <p:nvPr/>
        </p:nvGrpSpPr>
        <p:grpSpPr bwMode="auto">
          <a:xfrm>
            <a:off x="3635375" y="2852738"/>
            <a:ext cx="1143000" cy="227012"/>
            <a:chOff x="4752" y="1844"/>
            <a:chExt cx="720" cy="143"/>
          </a:xfrm>
        </p:grpSpPr>
        <p:grpSp>
          <p:nvGrpSpPr>
            <p:cNvPr id="33850" name="Group 10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3853" name="Oval 10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4" name="Line 10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55" name="Oval 10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6" name="Oval 11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51" name="Freeform 11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Freeform 11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13"/>
          <p:cNvGrpSpPr>
            <a:grpSpLocks/>
          </p:cNvGrpSpPr>
          <p:nvPr/>
        </p:nvGrpSpPr>
        <p:grpSpPr bwMode="auto">
          <a:xfrm>
            <a:off x="7164388" y="3068638"/>
            <a:ext cx="1143000" cy="227012"/>
            <a:chOff x="4752" y="1844"/>
            <a:chExt cx="720" cy="143"/>
          </a:xfrm>
        </p:grpSpPr>
        <p:grpSp>
          <p:nvGrpSpPr>
            <p:cNvPr id="33843" name="Group 11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33846" name="Oval 11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Line 11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48" name="Oval 11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9" name="Oval 11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44" name="Freeform 11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Freeform 12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1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39825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Bleeding in disorders of primary haemostasis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530725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Typical primary haemostasis bleeding:</a:t>
            </a: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Immediate </a:t>
            </a: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Prolonged bleeding from cuts</a:t>
            </a:r>
          </a:p>
          <a:p>
            <a:pPr lvl="1" eaLnBrk="1" hangingPunct="1"/>
            <a:r>
              <a:rPr lang="en-GB" sz="2000" dirty="0" err="1" smtClean="0">
                <a:latin typeface="Calibri" pitchFamily="34" charset="0"/>
              </a:rPr>
              <a:t>Epistaxes</a:t>
            </a:r>
            <a:endParaRPr lang="en-GB" sz="2000" dirty="0" smtClean="0">
              <a:latin typeface="Calibri" pitchFamily="34" charset="0"/>
            </a:endParaRP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Gum bleeding</a:t>
            </a:r>
          </a:p>
          <a:p>
            <a:pPr lvl="1" eaLnBrk="1" hangingPunct="1"/>
            <a:r>
              <a:rPr lang="en-GB" sz="2000" dirty="0" err="1" smtClean="0">
                <a:latin typeface="Calibri" pitchFamily="34" charset="0"/>
              </a:rPr>
              <a:t>Menorrhagia</a:t>
            </a:r>
            <a:r>
              <a:rPr lang="en-GB" sz="2000" dirty="0" smtClean="0">
                <a:latin typeface="Calibri" pitchFamily="34" charset="0"/>
              </a:rPr>
              <a:t> </a:t>
            </a: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Easy bruising</a:t>
            </a: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Prolonged bleeding after trauma or surgery</a:t>
            </a:r>
          </a:p>
          <a:p>
            <a:pPr lvl="1" eaLnBrk="1" hangingPunct="1"/>
            <a:endParaRPr lang="en-GB" sz="2000" dirty="0" smtClean="0">
              <a:latin typeface="Calibri" pitchFamily="34" charset="0"/>
            </a:endParaRP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Thrombocytopenia  – </a:t>
            </a:r>
            <a:r>
              <a:rPr lang="en-GB" sz="2400" dirty="0" err="1" smtClean="0">
                <a:latin typeface="Calibri" pitchFamily="34" charset="0"/>
              </a:rPr>
              <a:t>Petechiae</a:t>
            </a:r>
            <a:endParaRPr lang="en-GB" sz="2400" dirty="0" smtClean="0">
              <a:latin typeface="Calibri" pitchFamily="34" charset="0"/>
            </a:endParaRP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Severe VWD – haemophilia-like bleeding</a:t>
            </a:r>
          </a:p>
          <a:p>
            <a:pPr lvl="1" eaLnBrk="1" hangingPunct="1"/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663" y="304800"/>
            <a:ext cx="65024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35325" y="5410200"/>
            <a:ext cx="296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Purpura and petechiae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What is abnormal bleeding?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Why do people have abnormal haemostasis?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Laboratory detection/prediction of abnormal haemostasis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Genetics of common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Treatment of bleeding disorders </a:t>
            </a:r>
          </a:p>
          <a:p>
            <a:pPr eaLnBrk="1" hangingPunct="1">
              <a:lnSpc>
                <a:spcPct val="13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398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Franklin Gothic Book" pitchFamily="34" charset="0"/>
              </a:rPr>
              <a:t>Tests for disorders of primary haemostasis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60575"/>
            <a:ext cx="7272337" cy="410527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Platelet count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Bleeding time (PFA100 in lab)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Assays of von Willebrand Factor</a:t>
            </a:r>
          </a:p>
          <a:p>
            <a:pPr eaLnBrk="1" hangingPunct="1">
              <a:lnSpc>
                <a:spcPct val="135000"/>
              </a:lnSpc>
            </a:pPr>
            <a:r>
              <a:rPr lang="en-GB" dirty="0" smtClean="0">
                <a:latin typeface="Calibri" pitchFamily="34" charset="0"/>
              </a:rPr>
              <a:t>Clinical observation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ChangeArrowheads="1"/>
          </p:cNvSpPr>
          <p:nvPr/>
        </p:nvSpPr>
        <p:spPr bwMode="auto">
          <a:xfrm>
            <a:off x="2139950" y="4038600"/>
            <a:ext cx="62484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1027"/>
          <p:cNvSpPr txBox="1">
            <a:spLocks noChangeArrowheads="1"/>
          </p:cNvSpPr>
          <p:nvPr/>
        </p:nvSpPr>
        <p:spPr bwMode="auto">
          <a:xfrm>
            <a:off x="683568" y="188640"/>
            <a:ext cx="738458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 smtClean="0">
                <a:solidFill>
                  <a:schemeClr val="tx2"/>
                </a:solidFill>
                <a:latin typeface="Franklin Gothic Book" pitchFamily="34" charset="0"/>
              </a:rPr>
              <a:t>Haemostatic Plug Formation: An Overview</a:t>
            </a:r>
            <a:endParaRPr lang="en-US" altLang="en-US" sz="32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258445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 charset="0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-blood coagulation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-fibrinolysis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37893" name="Line 1029"/>
          <p:cNvSpPr>
            <a:spLocks noChangeShapeType="1"/>
          </p:cNvSpPr>
          <p:nvPr/>
        </p:nvSpPr>
        <p:spPr bwMode="auto">
          <a:xfrm>
            <a:off x="429418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4" name="Line 1030"/>
          <p:cNvSpPr>
            <a:spLocks noChangeShapeType="1"/>
          </p:cNvSpPr>
          <p:nvPr/>
        </p:nvSpPr>
        <p:spPr bwMode="auto">
          <a:xfrm>
            <a:off x="425926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5" name="Line 1031"/>
          <p:cNvSpPr>
            <a:spLocks noChangeShapeType="1"/>
          </p:cNvSpPr>
          <p:nvPr/>
        </p:nvSpPr>
        <p:spPr bwMode="auto">
          <a:xfrm>
            <a:off x="428148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896" name="Text Box 1032"/>
          <p:cNvSpPr txBox="1">
            <a:spLocks noChangeArrowheads="1"/>
          </p:cNvSpPr>
          <p:nvPr/>
        </p:nvSpPr>
        <p:spPr bwMode="auto">
          <a:xfrm>
            <a:off x="298291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 charset="0"/>
              </a:rPr>
              <a:t>Response to injury</a:t>
            </a:r>
          </a:p>
        </p:txBody>
      </p:sp>
      <p:sp>
        <p:nvSpPr>
          <p:cNvPr id="37897" name="Text Box 1033"/>
          <p:cNvSpPr txBox="1">
            <a:spLocks noChangeArrowheads="1"/>
          </p:cNvSpPr>
          <p:nvPr/>
        </p:nvSpPr>
        <p:spPr bwMode="auto">
          <a:xfrm>
            <a:off x="179388" y="4221163"/>
            <a:ext cx="174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 charset="0"/>
              </a:rPr>
              <a:t>Secondary </a:t>
            </a:r>
          </a:p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 charset="0"/>
              </a:rPr>
              <a:t>haemostasis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39007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8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Xa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19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39005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6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0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22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39003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4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3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39001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2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4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Fibrinogen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26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Fibrin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28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Crosslinked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30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 fibrin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31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XIIIa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33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38999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000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4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XIII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36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38997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8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7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Prothrombin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39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thrombin (IIa)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41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38995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6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42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38993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4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43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IXa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45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IX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47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8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VIIIa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49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Pl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50" name="Rectangle 54"/>
          <p:cNvSpPr>
            <a:spLocks noChangeArrowheads="1"/>
          </p:cNvSpPr>
          <p:nvPr/>
        </p:nvSpPr>
        <p:spPr bwMode="auto">
          <a:xfrm>
            <a:off x="2424113" y="28321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r>
              <a:rPr lang="en-US" altLang="en-US" sz="2000" b="1" baseline="30000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0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38951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38991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2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2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3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54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56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38989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90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7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XIIa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38958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XII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38959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0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COMMON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1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3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Pl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4" name="Rectangle 72"/>
          <p:cNvSpPr>
            <a:spLocks noChangeArrowheads="1"/>
          </p:cNvSpPr>
          <p:nvPr/>
        </p:nvSpPr>
        <p:spPr bwMode="auto">
          <a:xfrm>
            <a:off x="4132263" y="416877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5" name="Rectangle 73"/>
          <p:cNvSpPr>
            <a:spLocks noChangeArrowheads="1"/>
          </p:cNvSpPr>
          <p:nvPr/>
        </p:nvSpPr>
        <p:spPr bwMode="auto">
          <a:xfrm>
            <a:off x="4443413" y="4173538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6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7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thrombin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68" name="Text Box 76"/>
          <p:cNvSpPr txBox="1">
            <a:spLocks noChangeArrowheads="1"/>
          </p:cNvSpPr>
          <p:nvPr/>
        </p:nvSpPr>
        <p:spPr bwMode="auto">
          <a:xfrm>
            <a:off x="5214942" y="285728"/>
            <a:ext cx="3071834" cy="46166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chemeClr val="bg1"/>
                </a:solidFill>
                <a:latin typeface="Times" charset="0"/>
              </a:rPr>
              <a:t>Blood coagulation</a:t>
            </a:r>
          </a:p>
        </p:txBody>
      </p:sp>
      <p:sp>
        <p:nvSpPr>
          <p:cNvPr id="38969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70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71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972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Tissue factor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73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(vessel damage)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74" name="Group 82"/>
          <p:cNvGrpSpPr>
            <a:grpSpLocks/>
          </p:cNvGrpSpPr>
          <p:nvPr/>
        </p:nvGrpSpPr>
        <p:grpSpPr bwMode="auto">
          <a:xfrm>
            <a:off x="5345113" y="2032000"/>
            <a:ext cx="508000" cy="579438"/>
            <a:chOff x="3214" y="1280"/>
            <a:chExt cx="320" cy="365"/>
          </a:xfrm>
        </p:grpSpPr>
        <p:sp>
          <p:nvSpPr>
            <p:cNvPr id="38986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 charset="0"/>
                </a:rPr>
                <a:t>VIIa</a:t>
              </a:r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38987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 charset="0"/>
                </a:rPr>
                <a:t>Ca </a:t>
              </a:r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38988" name="Rectangle 85"/>
            <p:cNvSpPr>
              <a:spLocks noChangeArrowheads="1"/>
            </p:cNvSpPr>
            <p:nvPr/>
          </p:nvSpPr>
          <p:spPr bwMode="auto">
            <a:xfrm>
              <a:off x="3410" y="1456"/>
              <a:ext cx="12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  <a:latin typeface="Times" charset="0"/>
                </a:rPr>
                <a:t>2+</a:t>
              </a:r>
              <a:endParaRPr lang="en-US" altLang="en-US" sz="2800" b="1">
                <a:latin typeface="Times" charset="0"/>
              </a:endParaRPr>
            </a:p>
          </p:txBody>
        </p:sp>
      </p:grpSp>
      <p:sp>
        <p:nvSpPr>
          <p:cNvPr id="38975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Times" charset="0"/>
              </a:rPr>
              <a:t>EXTRINSIC </a:t>
            </a:r>
          </a:p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 dirty="0">
              <a:latin typeface="Times" charset="0"/>
            </a:endParaRPr>
          </a:p>
        </p:txBody>
      </p:sp>
      <p:sp>
        <p:nvSpPr>
          <p:cNvPr id="38976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>
              <a:gd name="T0" fmla="*/ 86 w 713"/>
              <a:gd name="T1" fmla="*/ 727 h 727"/>
              <a:gd name="T2" fmla="*/ 104 w 713"/>
              <a:gd name="T3" fmla="*/ 236 h 727"/>
              <a:gd name="T4" fmla="*/ 713 w 713"/>
              <a:gd name="T5" fmla="*/ 0 h 727"/>
              <a:gd name="T6" fmla="*/ 0 60000 65536"/>
              <a:gd name="T7" fmla="*/ 0 60000 65536"/>
              <a:gd name="T8" fmla="*/ 0 60000 65536"/>
              <a:gd name="T9" fmla="*/ 0 w 713"/>
              <a:gd name="T10" fmla="*/ 0 h 727"/>
              <a:gd name="T11" fmla="*/ 713 w 713"/>
              <a:gd name="T12" fmla="*/ 727 h 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7" name="Freeform 88"/>
          <p:cNvSpPr>
            <a:spLocks/>
          </p:cNvSpPr>
          <p:nvPr/>
        </p:nvSpPr>
        <p:spPr bwMode="auto">
          <a:xfrm>
            <a:off x="2422525" y="1338263"/>
            <a:ext cx="4546600" cy="523875"/>
          </a:xfrm>
          <a:custGeom>
            <a:avLst/>
            <a:gdLst>
              <a:gd name="T0" fmla="*/ 0 w 2864"/>
              <a:gd name="T1" fmla="*/ 330 h 330"/>
              <a:gd name="T2" fmla="*/ 509 w 2864"/>
              <a:gd name="T3" fmla="*/ 75 h 330"/>
              <a:gd name="T4" fmla="*/ 2508 w 2864"/>
              <a:gd name="T5" fmla="*/ 12 h 330"/>
              <a:gd name="T6" fmla="*/ 2645 w 2864"/>
              <a:gd name="T7" fmla="*/ 3 h 330"/>
              <a:gd name="T8" fmla="*/ 0 60000 65536"/>
              <a:gd name="T9" fmla="*/ 0 60000 65536"/>
              <a:gd name="T10" fmla="*/ 0 60000 65536"/>
              <a:gd name="T11" fmla="*/ 0 60000 65536"/>
              <a:gd name="T12" fmla="*/ 0 w 2864"/>
              <a:gd name="T13" fmla="*/ 0 h 330"/>
              <a:gd name="T14" fmla="*/ 2864 w 2864"/>
              <a:gd name="T15" fmla="*/ 330 h 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8" name="Rectangle 89"/>
          <p:cNvSpPr>
            <a:spLocks noChangeArrowheads="1"/>
          </p:cNvSpPr>
          <p:nvPr/>
        </p:nvSpPr>
        <p:spPr bwMode="auto">
          <a:xfrm>
            <a:off x="4594225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VIIa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79" name="Rectangle 90"/>
          <p:cNvSpPr>
            <a:spLocks noChangeArrowheads="1"/>
          </p:cNvSpPr>
          <p:nvPr/>
        </p:nvSpPr>
        <p:spPr bwMode="auto">
          <a:xfrm>
            <a:off x="4594225" y="1671638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8980" name="Rectangle 91"/>
          <p:cNvSpPr>
            <a:spLocks noChangeArrowheads="1"/>
          </p:cNvSpPr>
          <p:nvPr/>
        </p:nvSpPr>
        <p:spPr bwMode="auto">
          <a:xfrm>
            <a:off x="4905375" y="1676400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38981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38984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5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82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INTRINSIC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31840" name="Oval 96"/>
          <p:cNvSpPr>
            <a:spLocks noChangeArrowheads="1"/>
          </p:cNvSpPr>
          <p:nvPr/>
        </p:nvSpPr>
        <p:spPr bwMode="auto">
          <a:xfrm>
            <a:off x="5219700" y="6138863"/>
            <a:ext cx="2736850" cy="719137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92150"/>
            <a:ext cx="6842125" cy="465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611188" y="5876925"/>
            <a:ext cx="7991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Fibrin mesh binds and stabilises platelet plug and other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258888" y="1277938"/>
          <a:ext cx="6480175" cy="5329237"/>
        </p:xfrm>
        <a:graphic>
          <a:graphicData uri="http://schemas.openxmlformats.org/presentationml/2006/ole">
            <p:oleObj spid="_x0000_s1026" name="Bitmap Image" r:id="rId4" imgW="5676190" imgH="4447619" progId="PBrush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7239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Thrombin generation by the coagulation cascade</a:t>
            </a:r>
          </a:p>
        </p:txBody>
      </p:sp>
      <p:sp>
        <p:nvSpPr>
          <p:cNvPr id="165894" name="Freeform 6"/>
          <p:cNvSpPr>
            <a:spLocks/>
          </p:cNvSpPr>
          <p:nvPr/>
        </p:nvSpPr>
        <p:spPr bwMode="auto">
          <a:xfrm>
            <a:off x="1908175" y="5487988"/>
            <a:ext cx="5256213" cy="527050"/>
          </a:xfrm>
          <a:custGeom>
            <a:avLst/>
            <a:gdLst>
              <a:gd name="T0" fmla="*/ 0 w 3311"/>
              <a:gd name="T1" fmla="*/ 332 h 332"/>
              <a:gd name="T2" fmla="*/ 544 w 3311"/>
              <a:gd name="T3" fmla="*/ 287 h 332"/>
              <a:gd name="T4" fmla="*/ 862 w 3311"/>
              <a:gd name="T5" fmla="*/ 241 h 332"/>
              <a:gd name="T6" fmla="*/ 1497 w 3311"/>
              <a:gd name="T7" fmla="*/ 60 h 332"/>
              <a:gd name="T8" fmla="*/ 1905 w 3311"/>
              <a:gd name="T9" fmla="*/ 15 h 332"/>
              <a:gd name="T10" fmla="*/ 2585 w 3311"/>
              <a:gd name="T11" fmla="*/ 151 h 332"/>
              <a:gd name="T12" fmla="*/ 2721 w 3311"/>
              <a:gd name="T13" fmla="*/ 196 h 332"/>
              <a:gd name="T14" fmla="*/ 2993 w 3311"/>
              <a:gd name="T15" fmla="*/ 241 h 332"/>
              <a:gd name="T16" fmla="*/ 3175 w 3311"/>
              <a:gd name="T17" fmla="*/ 287 h 332"/>
              <a:gd name="T18" fmla="*/ 3311 w 3311"/>
              <a:gd name="T19" fmla="*/ 332 h 3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11"/>
              <a:gd name="T31" fmla="*/ 0 h 332"/>
              <a:gd name="T32" fmla="*/ 3311 w 3311"/>
              <a:gd name="T33" fmla="*/ 332 h 3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11" h="332">
                <a:moveTo>
                  <a:pt x="0" y="332"/>
                </a:moveTo>
                <a:cubicBezTo>
                  <a:pt x="200" y="317"/>
                  <a:pt x="400" y="302"/>
                  <a:pt x="544" y="287"/>
                </a:cubicBezTo>
                <a:cubicBezTo>
                  <a:pt x="688" y="272"/>
                  <a:pt x="703" y="279"/>
                  <a:pt x="862" y="241"/>
                </a:cubicBezTo>
                <a:cubicBezTo>
                  <a:pt x="1021" y="203"/>
                  <a:pt x="1323" y="98"/>
                  <a:pt x="1497" y="60"/>
                </a:cubicBezTo>
                <a:cubicBezTo>
                  <a:pt x="1671" y="22"/>
                  <a:pt x="1724" y="0"/>
                  <a:pt x="1905" y="15"/>
                </a:cubicBezTo>
                <a:cubicBezTo>
                  <a:pt x="2086" y="30"/>
                  <a:pt x="2449" y="121"/>
                  <a:pt x="2585" y="151"/>
                </a:cubicBezTo>
                <a:cubicBezTo>
                  <a:pt x="2721" y="181"/>
                  <a:pt x="2653" y="181"/>
                  <a:pt x="2721" y="196"/>
                </a:cubicBezTo>
                <a:cubicBezTo>
                  <a:pt x="2789" y="211"/>
                  <a:pt x="2917" y="226"/>
                  <a:pt x="2993" y="241"/>
                </a:cubicBezTo>
                <a:cubicBezTo>
                  <a:pt x="3069" y="256"/>
                  <a:pt x="3122" y="272"/>
                  <a:pt x="3175" y="287"/>
                </a:cubicBezTo>
                <a:cubicBezTo>
                  <a:pt x="3228" y="302"/>
                  <a:pt x="3288" y="325"/>
                  <a:pt x="3311" y="332"/>
                </a:cubicBezTo>
              </a:path>
            </a:pathLst>
          </a:custGeom>
          <a:noFill/>
          <a:ln w="5715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708400" y="2312988"/>
            <a:ext cx="966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Franklin Gothic Book" pitchFamily="34" charset="0"/>
              </a:rPr>
              <a:t>Normal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5867400" y="4797425"/>
            <a:ext cx="1795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339933"/>
                </a:solidFill>
                <a:latin typeface="Franklin Gothic Book" pitchFamily="34" charset="0"/>
              </a:rPr>
              <a:t>Haemophilia</a:t>
            </a:r>
          </a:p>
          <a:p>
            <a:r>
              <a:rPr lang="en-GB" sz="2000" b="1">
                <a:solidFill>
                  <a:srgbClr val="339933"/>
                </a:solidFill>
                <a:latin typeface="Franklin Gothic Book" pitchFamily="34" charset="0"/>
              </a:rPr>
              <a:t>Factor VIII &lt;1%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1936750" y="6021388"/>
            <a:ext cx="0" cy="444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1476375" y="6381750"/>
            <a:ext cx="108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Franklin Gothic Book" pitchFamily="34" charset="0"/>
              </a:rPr>
              <a:t>TF 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8278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 dirty="0">
                <a:solidFill>
                  <a:schemeClr val="tx2"/>
                </a:solidFill>
                <a:latin typeface="Calibri" pitchFamily="34" charset="0"/>
              </a:rPr>
              <a:t>Disorders of coagulation – bleeding pattern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171575" y="3962400"/>
            <a:ext cx="71993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latin typeface="Times" charset="0"/>
              </a:rPr>
              <a:t>Deficiency of any coagulation factor results in a failure of thrombin generation and hence fibrin formation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46175" y="1963738"/>
            <a:ext cx="71929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solidFill>
                  <a:srgbClr val="FF0000"/>
                </a:solidFill>
                <a:latin typeface="Times" charset="0"/>
              </a:rPr>
              <a:t>The role  of  the coagulation cascade is to generate a burst of thrombin which will convert fibrinogen to fibrin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Coagulation and secondary haemostasis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45307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The primary platelet plug is sufficient for small vessel injury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In larger vessels it will fall apart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Fibrin formation stabilises the platelet plug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62575" y="5272088"/>
            <a:ext cx="808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latin typeface="Calibri" pitchFamily="34" charset="0"/>
              </a:rPr>
              <a:t>So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43244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45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3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3242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43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4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5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7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8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19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0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1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2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4" name="Line 20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3025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3240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41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6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3215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216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3238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9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217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3236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7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218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19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0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1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2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3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4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5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26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227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3234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5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228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3232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3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229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3230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31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27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8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29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0" name="Line 53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1" name="Line 54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2" name="Line 55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3" name="Line 56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4" name="Line 57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5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6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7" name="Line 60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8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39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40" name="Line 63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41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42" name="Line 65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043" name="Line 66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3044" name="Group 67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43212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13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14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3045" name="Group 71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43210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1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46" name="Text Box 74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3047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48" name="Freeform 76"/>
          <p:cNvSpPr>
            <a:spLocks/>
          </p:cNvSpPr>
          <p:nvPr/>
        </p:nvSpPr>
        <p:spPr bwMode="auto">
          <a:xfrm>
            <a:off x="4716463" y="4797425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49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50" name="Freeform 78"/>
          <p:cNvSpPr>
            <a:spLocks/>
          </p:cNvSpPr>
          <p:nvPr/>
        </p:nvSpPr>
        <p:spPr bwMode="auto">
          <a:xfrm>
            <a:off x="4859338" y="3938588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51" name="AutoShape 79"/>
          <p:cNvSpPr>
            <a:spLocks noChangeArrowheads="1"/>
          </p:cNvSpPr>
          <p:nvPr/>
        </p:nvSpPr>
        <p:spPr bwMode="auto">
          <a:xfrm>
            <a:off x="4645025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AutoShape 80"/>
          <p:cNvSpPr>
            <a:spLocks noChangeArrowheads="1"/>
          </p:cNvSpPr>
          <p:nvPr/>
        </p:nvSpPr>
        <p:spPr bwMode="auto">
          <a:xfrm>
            <a:off x="5795963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AutoShape 81"/>
          <p:cNvSpPr>
            <a:spLocks noChangeArrowheads="1"/>
          </p:cNvSpPr>
          <p:nvPr/>
        </p:nvSpPr>
        <p:spPr bwMode="auto">
          <a:xfrm>
            <a:off x="6948488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AutoShape 82"/>
          <p:cNvSpPr>
            <a:spLocks noChangeArrowheads="1"/>
          </p:cNvSpPr>
          <p:nvPr/>
        </p:nvSpPr>
        <p:spPr bwMode="auto">
          <a:xfrm>
            <a:off x="4572000" y="30702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AutoShape 83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AutoShape 84"/>
          <p:cNvSpPr>
            <a:spLocks noChangeArrowheads="1"/>
          </p:cNvSpPr>
          <p:nvPr/>
        </p:nvSpPr>
        <p:spPr bwMode="auto">
          <a:xfrm>
            <a:off x="5724525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57" name="Group 85"/>
          <p:cNvGrpSpPr>
            <a:grpSpLocks/>
          </p:cNvGrpSpPr>
          <p:nvPr/>
        </p:nvGrpSpPr>
        <p:grpSpPr bwMode="auto">
          <a:xfrm>
            <a:off x="5219700" y="3213100"/>
            <a:ext cx="1143000" cy="227013"/>
            <a:chOff x="4752" y="1844"/>
            <a:chExt cx="720" cy="143"/>
          </a:xfrm>
        </p:grpSpPr>
        <p:grpSp>
          <p:nvGrpSpPr>
            <p:cNvPr id="43203" name="Group 8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206" name="Oval 8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07" name="Line 8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8" name="Oval 8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09" name="Oval 9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204" name="Freeform 9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5" name="Freeform 9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58" name="Group 93"/>
          <p:cNvGrpSpPr>
            <a:grpSpLocks/>
          </p:cNvGrpSpPr>
          <p:nvPr/>
        </p:nvGrpSpPr>
        <p:grpSpPr bwMode="auto">
          <a:xfrm>
            <a:off x="5435600" y="3429000"/>
            <a:ext cx="1143000" cy="227013"/>
            <a:chOff x="4752" y="1844"/>
            <a:chExt cx="720" cy="143"/>
          </a:xfrm>
        </p:grpSpPr>
        <p:grpSp>
          <p:nvGrpSpPr>
            <p:cNvPr id="43196" name="Group 9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99" name="Oval 9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00" name="Line 9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01" name="Oval 9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02" name="Oval 9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97" name="Freeform 9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8" name="Freeform 10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59" name="Group 101"/>
          <p:cNvGrpSpPr>
            <a:grpSpLocks/>
          </p:cNvGrpSpPr>
          <p:nvPr/>
        </p:nvGrpSpPr>
        <p:grpSpPr bwMode="auto">
          <a:xfrm>
            <a:off x="5651500" y="3644900"/>
            <a:ext cx="1143000" cy="227013"/>
            <a:chOff x="4752" y="1844"/>
            <a:chExt cx="720" cy="143"/>
          </a:xfrm>
        </p:grpSpPr>
        <p:grpSp>
          <p:nvGrpSpPr>
            <p:cNvPr id="43189" name="Group 10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92" name="Oval 10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93" name="Line 10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94" name="Oval 10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95" name="Oval 10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90" name="Freeform 10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1" name="Freeform 10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0" name="Group 109"/>
          <p:cNvGrpSpPr>
            <a:grpSpLocks/>
          </p:cNvGrpSpPr>
          <p:nvPr/>
        </p:nvGrpSpPr>
        <p:grpSpPr bwMode="auto">
          <a:xfrm>
            <a:off x="5867400" y="3860800"/>
            <a:ext cx="1143000" cy="227013"/>
            <a:chOff x="4752" y="1844"/>
            <a:chExt cx="720" cy="143"/>
          </a:xfrm>
        </p:grpSpPr>
        <p:grpSp>
          <p:nvGrpSpPr>
            <p:cNvPr id="43182" name="Group 11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85" name="Oval 11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86" name="Line 11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7" name="Oval 11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88" name="Oval 11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83" name="Freeform 11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4" name="Freeform 11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1" name="Group 117"/>
          <p:cNvGrpSpPr>
            <a:grpSpLocks/>
          </p:cNvGrpSpPr>
          <p:nvPr/>
        </p:nvGrpSpPr>
        <p:grpSpPr bwMode="auto">
          <a:xfrm>
            <a:off x="6083300" y="4076700"/>
            <a:ext cx="1143000" cy="227013"/>
            <a:chOff x="4752" y="1844"/>
            <a:chExt cx="720" cy="143"/>
          </a:xfrm>
        </p:grpSpPr>
        <p:grpSp>
          <p:nvGrpSpPr>
            <p:cNvPr id="43175" name="Group 11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78" name="Oval 11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79" name="Line 12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0" name="Oval 12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81" name="Oval 12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76" name="Freeform 12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7" name="Freeform 12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2" name="Group 125"/>
          <p:cNvGrpSpPr>
            <a:grpSpLocks/>
          </p:cNvGrpSpPr>
          <p:nvPr/>
        </p:nvGrpSpPr>
        <p:grpSpPr bwMode="auto">
          <a:xfrm>
            <a:off x="6299200" y="4292600"/>
            <a:ext cx="1143000" cy="227013"/>
            <a:chOff x="4752" y="1844"/>
            <a:chExt cx="720" cy="143"/>
          </a:xfrm>
        </p:grpSpPr>
        <p:grpSp>
          <p:nvGrpSpPr>
            <p:cNvPr id="43168" name="Group 12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71" name="Oval 12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72" name="Line 12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73" name="Oval 12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74" name="Oval 13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69" name="Freeform 13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0" name="Freeform 13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3" name="Group 133"/>
          <p:cNvGrpSpPr>
            <a:grpSpLocks/>
          </p:cNvGrpSpPr>
          <p:nvPr/>
        </p:nvGrpSpPr>
        <p:grpSpPr bwMode="auto">
          <a:xfrm>
            <a:off x="6597650" y="3429000"/>
            <a:ext cx="1143000" cy="227013"/>
            <a:chOff x="4752" y="1844"/>
            <a:chExt cx="720" cy="143"/>
          </a:xfrm>
        </p:grpSpPr>
        <p:grpSp>
          <p:nvGrpSpPr>
            <p:cNvPr id="43161" name="Group 13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64" name="Oval 13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65" name="Line 13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66" name="Oval 13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67" name="Oval 13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62" name="Freeform 13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3" name="Freeform 14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4" name="Group 141"/>
          <p:cNvGrpSpPr>
            <a:grpSpLocks/>
          </p:cNvGrpSpPr>
          <p:nvPr/>
        </p:nvGrpSpPr>
        <p:grpSpPr bwMode="auto">
          <a:xfrm>
            <a:off x="6813550" y="3644900"/>
            <a:ext cx="1143000" cy="227013"/>
            <a:chOff x="4752" y="1844"/>
            <a:chExt cx="720" cy="143"/>
          </a:xfrm>
        </p:grpSpPr>
        <p:grpSp>
          <p:nvGrpSpPr>
            <p:cNvPr id="43154" name="Group 14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57" name="Oval 14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8" name="Line 14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9" name="Oval 14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60" name="Oval 14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55" name="Freeform 14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6" name="Freeform 14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5" name="Group 149"/>
          <p:cNvGrpSpPr>
            <a:grpSpLocks/>
          </p:cNvGrpSpPr>
          <p:nvPr/>
        </p:nvGrpSpPr>
        <p:grpSpPr bwMode="auto">
          <a:xfrm>
            <a:off x="7029450" y="3860800"/>
            <a:ext cx="1143000" cy="227013"/>
            <a:chOff x="4752" y="1844"/>
            <a:chExt cx="720" cy="143"/>
          </a:xfrm>
        </p:grpSpPr>
        <p:grpSp>
          <p:nvGrpSpPr>
            <p:cNvPr id="43147" name="Group 15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50" name="Oval 15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1" name="Line 15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52" name="Oval 15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53" name="Oval 15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48" name="Freeform 15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9" name="Freeform 15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6" name="Group 157"/>
          <p:cNvGrpSpPr>
            <a:grpSpLocks/>
          </p:cNvGrpSpPr>
          <p:nvPr/>
        </p:nvGrpSpPr>
        <p:grpSpPr bwMode="auto">
          <a:xfrm>
            <a:off x="7245350" y="4076700"/>
            <a:ext cx="1143000" cy="227013"/>
            <a:chOff x="4752" y="1844"/>
            <a:chExt cx="720" cy="143"/>
          </a:xfrm>
        </p:grpSpPr>
        <p:grpSp>
          <p:nvGrpSpPr>
            <p:cNvPr id="43140" name="Group 15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43" name="Oval 15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44" name="Line 16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45" name="Oval 16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46" name="Oval 16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41" name="Freeform 16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2" name="Freeform 16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7" name="Group 165"/>
          <p:cNvGrpSpPr>
            <a:grpSpLocks/>
          </p:cNvGrpSpPr>
          <p:nvPr/>
        </p:nvGrpSpPr>
        <p:grpSpPr bwMode="auto">
          <a:xfrm>
            <a:off x="7461250" y="4292600"/>
            <a:ext cx="1143000" cy="227013"/>
            <a:chOff x="4752" y="1844"/>
            <a:chExt cx="720" cy="143"/>
          </a:xfrm>
        </p:grpSpPr>
        <p:grpSp>
          <p:nvGrpSpPr>
            <p:cNvPr id="43133" name="Group 16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36" name="Oval 16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7" name="Line 16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8" name="Oval 16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9" name="Oval 17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34" name="Freeform 17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5" name="Freeform 17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8" name="Group 173"/>
          <p:cNvGrpSpPr>
            <a:grpSpLocks/>
          </p:cNvGrpSpPr>
          <p:nvPr/>
        </p:nvGrpSpPr>
        <p:grpSpPr bwMode="auto">
          <a:xfrm>
            <a:off x="7677150" y="4508500"/>
            <a:ext cx="1143000" cy="227013"/>
            <a:chOff x="4752" y="1844"/>
            <a:chExt cx="720" cy="143"/>
          </a:xfrm>
        </p:grpSpPr>
        <p:grpSp>
          <p:nvGrpSpPr>
            <p:cNvPr id="43126" name="Group 17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29" name="Oval 17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0" name="Line 17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1" name="Oval 17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32" name="Oval 17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27" name="Freeform 17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8" name="Freeform 18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69" name="Group 181"/>
          <p:cNvGrpSpPr>
            <a:grpSpLocks/>
          </p:cNvGrpSpPr>
          <p:nvPr/>
        </p:nvGrpSpPr>
        <p:grpSpPr bwMode="auto">
          <a:xfrm>
            <a:off x="4067175" y="3357563"/>
            <a:ext cx="1143000" cy="227012"/>
            <a:chOff x="4752" y="1844"/>
            <a:chExt cx="720" cy="143"/>
          </a:xfrm>
        </p:grpSpPr>
        <p:grpSp>
          <p:nvGrpSpPr>
            <p:cNvPr id="43119" name="Group 18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22" name="Oval 18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23" name="Line 18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4" name="Oval 18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25" name="Oval 18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20" name="Freeform 18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Freeform 18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0" name="Group 189"/>
          <p:cNvGrpSpPr>
            <a:grpSpLocks/>
          </p:cNvGrpSpPr>
          <p:nvPr/>
        </p:nvGrpSpPr>
        <p:grpSpPr bwMode="auto">
          <a:xfrm>
            <a:off x="4283075" y="3573463"/>
            <a:ext cx="1143000" cy="227012"/>
            <a:chOff x="4752" y="1844"/>
            <a:chExt cx="720" cy="143"/>
          </a:xfrm>
        </p:grpSpPr>
        <p:grpSp>
          <p:nvGrpSpPr>
            <p:cNvPr id="43112" name="Group 19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15" name="Oval 19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6" name="Line 19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7" name="Oval 19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8" name="Oval 19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13" name="Freeform 19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Freeform 19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1" name="Group 197"/>
          <p:cNvGrpSpPr>
            <a:grpSpLocks/>
          </p:cNvGrpSpPr>
          <p:nvPr/>
        </p:nvGrpSpPr>
        <p:grpSpPr bwMode="auto">
          <a:xfrm>
            <a:off x="4498975" y="3789363"/>
            <a:ext cx="1143000" cy="227012"/>
            <a:chOff x="4752" y="1844"/>
            <a:chExt cx="720" cy="143"/>
          </a:xfrm>
        </p:grpSpPr>
        <p:grpSp>
          <p:nvGrpSpPr>
            <p:cNvPr id="43105" name="Group 198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08" name="Oval 199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9" name="Line 200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10" name="Oval 201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1" name="Oval 202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06" name="Freeform 203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Freeform 204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2" name="Group 205"/>
          <p:cNvGrpSpPr>
            <a:grpSpLocks/>
          </p:cNvGrpSpPr>
          <p:nvPr/>
        </p:nvGrpSpPr>
        <p:grpSpPr bwMode="auto">
          <a:xfrm>
            <a:off x="4714875" y="4005263"/>
            <a:ext cx="1143000" cy="227012"/>
            <a:chOff x="4752" y="1844"/>
            <a:chExt cx="720" cy="143"/>
          </a:xfrm>
        </p:grpSpPr>
        <p:grpSp>
          <p:nvGrpSpPr>
            <p:cNvPr id="43098" name="Group 20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101" name="Oval 20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2" name="Line 20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03" name="Oval 20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4" name="Oval 21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99" name="Freeform 21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0" name="Freeform 21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3" name="Group 213"/>
          <p:cNvGrpSpPr>
            <a:grpSpLocks/>
          </p:cNvGrpSpPr>
          <p:nvPr/>
        </p:nvGrpSpPr>
        <p:grpSpPr bwMode="auto">
          <a:xfrm>
            <a:off x="4930775" y="4221163"/>
            <a:ext cx="1143000" cy="227012"/>
            <a:chOff x="4752" y="1844"/>
            <a:chExt cx="720" cy="143"/>
          </a:xfrm>
        </p:grpSpPr>
        <p:grpSp>
          <p:nvGrpSpPr>
            <p:cNvPr id="43091" name="Group 214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094" name="Oval 215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5" name="Line 216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96" name="Oval 217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7" name="Oval 218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92" name="Freeform 219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3" name="Freeform 220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4" name="Group 221"/>
          <p:cNvGrpSpPr>
            <a:grpSpLocks/>
          </p:cNvGrpSpPr>
          <p:nvPr/>
        </p:nvGrpSpPr>
        <p:grpSpPr bwMode="auto">
          <a:xfrm>
            <a:off x="5146675" y="4437063"/>
            <a:ext cx="1143000" cy="227012"/>
            <a:chOff x="4752" y="1844"/>
            <a:chExt cx="720" cy="143"/>
          </a:xfrm>
        </p:grpSpPr>
        <p:grpSp>
          <p:nvGrpSpPr>
            <p:cNvPr id="43084" name="Group 222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087" name="Oval 223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8" name="Line 224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9" name="Oval 225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0" name="Oval 226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85" name="Freeform 227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Freeform 228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75" name="Group 229"/>
          <p:cNvGrpSpPr>
            <a:grpSpLocks/>
          </p:cNvGrpSpPr>
          <p:nvPr/>
        </p:nvGrpSpPr>
        <p:grpSpPr bwMode="auto">
          <a:xfrm>
            <a:off x="6669088" y="3201988"/>
            <a:ext cx="1143000" cy="227012"/>
            <a:chOff x="4752" y="1844"/>
            <a:chExt cx="720" cy="143"/>
          </a:xfrm>
        </p:grpSpPr>
        <p:grpSp>
          <p:nvGrpSpPr>
            <p:cNvPr id="43077" name="Group 230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3080" name="Oval 231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232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82" name="Oval 233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3" name="Oval 234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78" name="Freeform 235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Freeform 236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76" name="Text Box 237"/>
          <p:cNvSpPr txBox="1">
            <a:spLocks noChangeArrowheads="1"/>
          </p:cNvSpPr>
          <p:nvPr/>
        </p:nvSpPr>
        <p:spPr bwMode="auto">
          <a:xfrm>
            <a:off x="539750" y="5589588"/>
            <a:ext cx="8208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Haemostasis: fibrin clot stabilising platelet plug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7950" y="692150"/>
            <a:ext cx="8424863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498475" y="4953000"/>
            <a:ext cx="3721100" cy="76200"/>
          </a:xfrm>
          <a:custGeom>
            <a:avLst/>
            <a:gdLst>
              <a:gd name="T0" fmla="*/ 0 w 2024"/>
              <a:gd name="T1" fmla="*/ 24 h 43"/>
              <a:gd name="T2" fmla="*/ 584 w 2024"/>
              <a:gd name="T3" fmla="*/ 40 h 43"/>
              <a:gd name="T4" fmla="*/ 872 w 2024"/>
              <a:gd name="T5" fmla="*/ 32 h 43"/>
              <a:gd name="T6" fmla="*/ 936 w 2024"/>
              <a:gd name="T7" fmla="*/ 16 h 43"/>
              <a:gd name="T8" fmla="*/ 1568 w 2024"/>
              <a:gd name="T9" fmla="*/ 0 h 43"/>
              <a:gd name="T10" fmla="*/ 1928 w 2024"/>
              <a:gd name="T11" fmla="*/ 16 h 43"/>
              <a:gd name="T12" fmla="*/ 2024 w 2024"/>
              <a:gd name="T13" fmla="*/ 8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152400" y="4648200"/>
            <a:ext cx="1219200" cy="304800"/>
            <a:chOff x="560" y="1360"/>
            <a:chExt cx="454" cy="111"/>
          </a:xfrm>
        </p:grpSpPr>
        <p:sp>
          <p:nvSpPr>
            <p:cNvPr id="44133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4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37" name="Group 7"/>
          <p:cNvGrpSpPr>
            <a:grpSpLocks/>
          </p:cNvGrpSpPr>
          <p:nvPr/>
        </p:nvGrpSpPr>
        <p:grpSpPr bwMode="auto">
          <a:xfrm flipV="1">
            <a:off x="1447800" y="4648200"/>
            <a:ext cx="1828800" cy="304800"/>
            <a:chOff x="560" y="1360"/>
            <a:chExt cx="454" cy="111"/>
          </a:xfrm>
        </p:grpSpPr>
        <p:sp>
          <p:nvSpPr>
            <p:cNvPr id="44131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2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6381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10953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0" name="Line 12"/>
          <p:cNvSpPr>
            <a:spLocks noChangeShapeType="1"/>
          </p:cNvSpPr>
          <p:nvPr/>
        </p:nvSpPr>
        <p:spPr bwMode="auto">
          <a:xfrm>
            <a:off x="14763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1" name="Line 13"/>
          <p:cNvSpPr>
            <a:spLocks noChangeShapeType="1"/>
          </p:cNvSpPr>
          <p:nvPr/>
        </p:nvSpPr>
        <p:spPr bwMode="auto">
          <a:xfrm>
            <a:off x="2009775" y="5105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2" name="Line 14"/>
          <p:cNvSpPr>
            <a:spLocks noChangeShapeType="1"/>
          </p:cNvSpPr>
          <p:nvPr/>
        </p:nvSpPr>
        <p:spPr bwMode="auto">
          <a:xfrm>
            <a:off x="2619375" y="50292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3" name="Line 15"/>
          <p:cNvSpPr>
            <a:spLocks noChangeShapeType="1"/>
          </p:cNvSpPr>
          <p:nvPr/>
        </p:nvSpPr>
        <p:spPr bwMode="auto">
          <a:xfrm>
            <a:off x="3076575" y="5029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4" name="Line 16"/>
          <p:cNvSpPr>
            <a:spLocks noChangeShapeType="1"/>
          </p:cNvSpPr>
          <p:nvPr/>
        </p:nvSpPr>
        <p:spPr bwMode="auto">
          <a:xfrm>
            <a:off x="3457575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5" name="Line 17"/>
          <p:cNvSpPr>
            <a:spLocks noChangeShapeType="1"/>
          </p:cNvSpPr>
          <p:nvPr/>
        </p:nvSpPr>
        <p:spPr bwMode="auto">
          <a:xfrm>
            <a:off x="3914775" y="51054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6" name="Line 18"/>
          <p:cNvSpPr>
            <a:spLocks noChangeShapeType="1"/>
          </p:cNvSpPr>
          <p:nvPr/>
        </p:nvSpPr>
        <p:spPr bwMode="auto">
          <a:xfrm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50292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8" name="Line 20"/>
          <p:cNvSpPr>
            <a:spLocks noChangeShapeType="1"/>
          </p:cNvSpPr>
          <p:nvPr/>
        </p:nvSpPr>
        <p:spPr bwMode="auto">
          <a:xfrm>
            <a:off x="5715000" y="5181600"/>
            <a:ext cx="304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49" name="Group 21"/>
          <p:cNvGrpSpPr>
            <a:grpSpLocks/>
          </p:cNvGrpSpPr>
          <p:nvPr/>
        </p:nvGrpSpPr>
        <p:grpSpPr bwMode="auto">
          <a:xfrm flipV="1">
            <a:off x="3276600" y="4572000"/>
            <a:ext cx="1905000" cy="381000"/>
            <a:chOff x="560" y="1360"/>
            <a:chExt cx="454" cy="111"/>
          </a:xfrm>
        </p:grpSpPr>
        <p:sp>
          <p:nvSpPr>
            <p:cNvPr id="44129" name="Freeform 22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0" name="Oval 23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50" name="Group 24"/>
          <p:cNvGrpSpPr>
            <a:grpSpLocks/>
          </p:cNvGrpSpPr>
          <p:nvPr/>
        </p:nvGrpSpPr>
        <p:grpSpPr bwMode="auto">
          <a:xfrm rot="-10781071">
            <a:off x="304800" y="1023938"/>
            <a:ext cx="8077200" cy="457200"/>
            <a:chOff x="96" y="2928"/>
            <a:chExt cx="5088" cy="288"/>
          </a:xfrm>
        </p:grpSpPr>
        <p:sp>
          <p:nvSpPr>
            <p:cNvPr id="44104" name="Freeform 25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105" name="Group 26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44127" name="Freeform 27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Oval 28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06" name="Group 29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44125" name="Freeform 30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Oval 3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07" name="Line 32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8" name="Line 33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9" name="Line 34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0" name="Line 35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1" name="Line 36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2" name="Line 37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3" name="Line 38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4" name="Line 39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5" name="Freeform 40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24 h 43"/>
                <a:gd name="T2" fmla="*/ 584 w 2024"/>
                <a:gd name="T3" fmla="*/ 40 h 43"/>
                <a:gd name="T4" fmla="*/ 872 w 2024"/>
                <a:gd name="T5" fmla="*/ 32 h 43"/>
                <a:gd name="T6" fmla="*/ 936 w 2024"/>
                <a:gd name="T7" fmla="*/ 16 h 43"/>
                <a:gd name="T8" fmla="*/ 1568 w 2024"/>
                <a:gd name="T9" fmla="*/ 0 h 43"/>
                <a:gd name="T10" fmla="*/ 1928 w 2024"/>
                <a:gd name="T11" fmla="*/ 16 h 43"/>
                <a:gd name="T12" fmla="*/ 2024 w 2024"/>
                <a:gd name="T13" fmla="*/ 8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116" name="Group 41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44123" name="Freeform 4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4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17" name="Group 44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44121" name="Freeform 45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46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118" name="Group 47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44119" name="Freeform 48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0" name="Oval 49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051" name="Line 50"/>
          <p:cNvSpPr>
            <a:spLocks noChangeShapeType="1"/>
          </p:cNvSpPr>
          <p:nvPr/>
        </p:nvSpPr>
        <p:spPr bwMode="auto">
          <a:xfrm>
            <a:off x="19812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2" name="Line 51"/>
          <p:cNvSpPr>
            <a:spLocks noChangeShapeType="1"/>
          </p:cNvSpPr>
          <p:nvPr/>
        </p:nvSpPr>
        <p:spPr bwMode="auto">
          <a:xfrm>
            <a:off x="2667000" y="6429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3" name="Line 52"/>
          <p:cNvSpPr>
            <a:spLocks noChangeShapeType="1"/>
          </p:cNvSpPr>
          <p:nvPr/>
        </p:nvSpPr>
        <p:spPr bwMode="auto">
          <a:xfrm>
            <a:off x="38100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4" name="Line 53"/>
          <p:cNvSpPr>
            <a:spLocks noChangeShapeType="1"/>
          </p:cNvSpPr>
          <p:nvPr/>
        </p:nvSpPr>
        <p:spPr bwMode="auto">
          <a:xfrm>
            <a:off x="3276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5" name="Line 54"/>
          <p:cNvSpPr>
            <a:spLocks noChangeShapeType="1"/>
          </p:cNvSpPr>
          <p:nvPr/>
        </p:nvSpPr>
        <p:spPr bwMode="auto">
          <a:xfrm>
            <a:off x="1371600" y="8715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6" name="Line 55"/>
          <p:cNvSpPr>
            <a:spLocks noChangeShapeType="1"/>
          </p:cNvSpPr>
          <p:nvPr/>
        </p:nvSpPr>
        <p:spPr bwMode="auto">
          <a:xfrm>
            <a:off x="18288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7" name="Line 56"/>
          <p:cNvSpPr>
            <a:spLocks noChangeShapeType="1"/>
          </p:cNvSpPr>
          <p:nvPr/>
        </p:nvSpPr>
        <p:spPr bwMode="auto">
          <a:xfrm>
            <a:off x="2514600" y="9477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8" name="Line 57"/>
          <p:cNvSpPr>
            <a:spLocks noChangeShapeType="1"/>
          </p:cNvSpPr>
          <p:nvPr/>
        </p:nvSpPr>
        <p:spPr bwMode="auto">
          <a:xfrm>
            <a:off x="73152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59" name="Line 58"/>
          <p:cNvSpPr>
            <a:spLocks noChangeShapeType="1"/>
          </p:cNvSpPr>
          <p:nvPr/>
        </p:nvSpPr>
        <p:spPr bwMode="auto">
          <a:xfrm>
            <a:off x="6781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0" name="Line 59"/>
          <p:cNvSpPr>
            <a:spLocks noChangeShapeType="1"/>
          </p:cNvSpPr>
          <p:nvPr/>
        </p:nvSpPr>
        <p:spPr bwMode="auto">
          <a:xfrm>
            <a:off x="4876800" y="719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1" name="Line 60"/>
          <p:cNvSpPr>
            <a:spLocks noChangeShapeType="1"/>
          </p:cNvSpPr>
          <p:nvPr/>
        </p:nvSpPr>
        <p:spPr bwMode="auto">
          <a:xfrm>
            <a:off x="53340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2" name="Line 61"/>
          <p:cNvSpPr>
            <a:spLocks noChangeShapeType="1"/>
          </p:cNvSpPr>
          <p:nvPr/>
        </p:nvSpPr>
        <p:spPr bwMode="auto">
          <a:xfrm>
            <a:off x="6019800" y="795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3" name="Line 62"/>
          <p:cNvSpPr>
            <a:spLocks noChangeShapeType="1"/>
          </p:cNvSpPr>
          <p:nvPr/>
        </p:nvSpPr>
        <p:spPr bwMode="auto">
          <a:xfrm>
            <a:off x="70104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4" name="Line 63"/>
          <p:cNvSpPr>
            <a:spLocks noChangeShapeType="1"/>
          </p:cNvSpPr>
          <p:nvPr/>
        </p:nvSpPr>
        <p:spPr bwMode="auto">
          <a:xfrm>
            <a:off x="6477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5" name="Line 64"/>
          <p:cNvSpPr>
            <a:spLocks noChangeShapeType="1"/>
          </p:cNvSpPr>
          <p:nvPr/>
        </p:nvSpPr>
        <p:spPr bwMode="auto">
          <a:xfrm>
            <a:off x="4572000" y="3381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6" name="Line 65"/>
          <p:cNvSpPr>
            <a:spLocks noChangeShapeType="1"/>
          </p:cNvSpPr>
          <p:nvPr/>
        </p:nvSpPr>
        <p:spPr bwMode="auto">
          <a:xfrm>
            <a:off x="50292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67" name="Line 66"/>
          <p:cNvSpPr>
            <a:spLocks noChangeShapeType="1"/>
          </p:cNvSpPr>
          <p:nvPr/>
        </p:nvSpPr>
        <p:spPr bwMode="auto">
          <a:xfrm>
            <a:off x="5715000" y="41433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68" name="Group 67"/>
          <p:cNvGrpSpPr>
            <a:grpSpLocks/>
          </p:cNvGrpSpPr>
          <p:nvPr/>
        </p:nvGrpSpPr>
        <p:grpSpPr bwMode="auto">
          <a:xfrm>
            <a:off x="5497513" y="5083175"/>
            <a:ext cx="2874962" cy="55563"/>
            <a:chOff x="3463" y="3202"/>
            <a:chExt cx="1811" cy="35"/>
          </a:xfrm>
        </p:grpSpPr>
        <p:sp>
          <p:nvSpPr>
            <p:cNvPr id="44101" name="Line 68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2" name="Line 69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3" name="Line 70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69" name="Group 71"/>
          <p:cNvGrpSpPr>
            <a:grpSpLocks/>
          </p:cNvGrpSpPr>
          <p:nvPr/>
        </p:nvGrpSpPr>
        <p:grpSpPr bwMode="auto">
          <a:xfrm>
            <a:off x="6372225" y="4724400"/>
            <a:ext cx="1219200" cy="685800"/>
            <a:chOff x="890" y="3072"/>
            <a:chExt cx="1072" cy="625"/>
          </a:xfrm>
        </p:grpSpPr>
        <p:sp>
          <p:nvSpPr>
            <p:cNvPr id="44099" name="Oval 72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0" name="AutoShape 73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70" name="Text Box 74"/>
          <p:cNvSpPr txBox="1">
            <a:spLocks noChangeArrowheads="1"/>
          </p:cNvSpPr>
          <p:nvPr/>
        </p:nvSpPr>
        <p:spPr bwMode="auto">
          <a:xfrm>
            <a:off x="663575" y="2613025"/>
            <a:ext cx="112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44071" name="Freeform 75"/>
          <p:cNvSpPr>
            <a:spLocks/>
          </p:cNvSpPr>
          <p:nvPr/>
        </p:nvSpPr>
        <p:spPr bwMode="auto">
          <a:xfrm>
            <a:off x="6221413" y="4806950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72" name="Freeform 76"/>
          <p:cNvSpPr>
            <a:spLocks/>
          </p:cNvSpPr>
          <p:nvPr/>
        </p:nvSpPr>
        <p:spPr bwMode="auto">
          <a:xfrm>
            <a:off x="4716463" y="4797425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7" name="Freeform 77"/>
          <p:cNvSpPr>
            <a:spLocks/>
          </p:cNvSpPr>
          <p:nvPr/>
        </p:nvSpPr>
        <p:spPr bwMode="auto">
          <a:xfrm>
            <a:off x="6732588" y="4010025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8" name="Freeform 78"/>
          <p:cNvSpPr>
            <a:spLocks/>
          </p:cNvSpPr>
          <p:nvPr/>
        </p:nvSpPr>
        <p:spPr bwMode="auto">
          <a:xfrm>
            <a:off x="4859338" y="3938588"/>
            <a:ext cx="1814512" cy="139700"/>
          </a:xfrm>
          <a:custGeom>
            <a:avLst/>
            <a:gdLst>
              <a:gd name="T0" fmla="*/ 1143 w 1143"/>
              <a:gd name="T1" fmla="*/ 88 h 88"/>
              <a:gd name="T2" fmla="*/ 951 w 1143"/>
              <a:gd name="T3" fmla="*/ 44 h 88"/>
              <a:gd name="T4" fmla="*/ 776 w 1143"/>
              <a:gd name="T5" fmla="*/ 70 h 88"/>
              <a:gd name="T6" fmla="*/ 331 w 1143"/>
              <a:gd name="T7" fmla="*/ 0 h 88"/>
              <a:gd name="T8" fmla="*/ 0 w 1143"/>
              <a:gd name="T9" fmla="*/ 35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9" name="AutoShape 79"/>
          <p:cNvSpPr>
            <a:spLocks noChangeArrowheads="1"/>
          </p:cNvSpPr>
          <p:nvPr/>
        </p:nvSpPr>
        <p:spPr bwMode="auto">
          <a:xfrm>
            <a:off x="4645025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AutoShape 80"/>
          <p:cNvSpPr>
            <a:spLocks noChangeArrowheads="1"/>
          </p:cNvSpPr>
          <p:nvPr/>
        </p:nvSpPr>
        <p:spPr bwMode="auto">
          <a:xfrm>
            <a:off x="5795963" y="3933825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1" name="AutoShape 81"/>
          <p:cNvSpPr>
            <a:spLocks noChangeArrowheads="1"/>
          </p:cNvSpPr>
          <p:nvPr/>
        </p:nvSpPr>
        <p:spPr bwMode="auto">
          <a:xfrm>
            <a:off x="6948488" y="40052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2" name="AutoShape 82"/>
          <p:cNvSpPr>
            <a:spLocks noChangeArrowheads="1"/>
          </p:cNvSpPr>
          <p:nvPr/>
        </p:nvSpPr>
        <p:spPr bwMode="auto">
          <a:xfrm>
            <a:off x="6877050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3" name="AutoShape 83"/>
          <p:cNvSpPr>
            <a:spLocks noChangeArrowheads="1"/>
          </p:cNvSpPr>
          <p:nvPr/>
        </p:nvSpPr>
        <p:spPr bwMode="auto">
          <a:xfrm>
            <a:off x="5724525" y="3141663"/>
            <a:ext cx="136842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Text Box 84"/>
          <p:cNvSpPr txBox="1">
            <a:spLocks noChangeArrowheads="1"/>
          </p:cNvSpPr>
          <p:nvPr/>
        </p:nvSpPr>
        <p:spPr bwMode="auto">
          <a:xfrm>
            <a:off x="539750" y="5589588"/>
            <a:ext cx="8208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Haemophilia</a:t>
            </a:r>
            <a:r>
              <a:rPr lang="en-GB" sz="3200" b="1">
                <a:latin typeface="Comic Sans MS" pitchFamily="66" charset="0"/>
              </a:rPr>
              <a:t>: failure to generate fibrin to stabilise platelet plug</a:t>
            </a:r>
          </a:p>
        </p:txBody>
      </p: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4572000" y="3141663"/>
            <a:ext cx="1368425" cy="936625"/>
            <a:chOff x="2880" y="1979"/>
            <a:chExt cx="862" cy="590"/>
          </a:xfrm>
        </p:grpSpPr>
        <p:sp>
          <p:nvSpPr>
            <p:cNvPr id="44090" name="AutoShape 86"/>
            <p:cNvSpPr>
              <a:spLocks noChangeArrowheads="1"/>
            </p:cNvSpPr>
            <p:nvPr/>
          </p:nvSpPr>
          <p:spPr bwMode="auto">
            <a:xfrm>
              <a:off x="2880" y="1979"/>
              <a:ext cx="862" cy="590"/>
            </a:xfrm>
            <a:prstGeom prst="irregularSeal1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91" name="Group 87"/>
            <p:cNvGrpSpPr>
              <a:grpSpLocks/>
            </p:cNvGrpSpPr>
            <p:nvPr/>
          </p:nvGrpSpPr>
          <p:grpSpPr bwMode="auto">
            <a:xfrm>
              <a:off x="2971" y="2387"/>
              <a:ext cx="720" cy="143"/>
              <a:chOff x="4752" y="1844"/>
              <a:chExt cx="720" cy="143"/>
            </a:xfrm>
          </p:grpSpPr>
          <p:grpSp>
            <p:nvGrpSpPr>
              <p:cNvPr id="44092" name="Group 88"/>
              <p:cNvGrpSpPr>
                <a:grpSpLocks/>
              </p:cNvGrpSpPr>
              <p:nvPr/>
            </p:nvGrpSpPr>
            <p:grpSpPr bwMode="auto">
              <a:xfrm>
                <a:off x="4752" y="1872"/>
                <a:ext cx="720" cy="115"/>
                <a:chOff x="3510" y="981"/>
                <a:chExt cx="720" cy="115"/>
              </a:xfrm>
            </p:grpSpPr>
            <p:sp>
              <p:nvSpPr>
                <p:cNvPr id="44095" name="Oval 89"/>
                <p:cNvSpPr>
                  <a:spLocks noChangeArrowheads="1"/>
                </p:cNvSpPr>
                <p:nvPr/>
              </p:nvSpPr>
              <p:spPr bwMode="auto">
                <a:xfrm>
                  <a:off x="3510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6" name="Line 90"/>
                <p:cNvSpPr>
                  <a:spLocks noChangeShapeType="1"/>
                </p:cNvSpPr>
                <p:nvPr/>
              </p:nvSpPr>
              <p:spPr bwMode="auto">
                <a:xfrm>
                  <a:off x="3625" y="1039"/>
                  <a:ext cx="5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097" name="Oval 91"/>
                <p:cNvSpPr>
                  <a:spLocks noChangeArrowheads="1"/>
                </p:cNvSpPr>
                <p:nvPr/>
              </p:nvSpPr>
              <p:spPr bwMode="auto">
                <a:xfrm>
                  <a:off x="3827" y="981"/>
                  <a:ext cx="86" cy="86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8" name="Oval 92"/>
                <p:cNvSpPr>
                  <a:spLocks noChangeArrowheads="1"/>
                </p:cNvSpPr>
                <p:nvPr/>
              </p:nvSpPr>
              <p:spPr bwMode="auto">
                <a:xfrm>
                  <a:off x="4115" y="981"/>
                  <a:ext cx="115" cy="115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3" name="Freeform 93"/>
              <p:cNvSpPr>
                <a:spLocks/>
              </p:cNvSpPr>
              <p:nvPr/>
            </p:nvSpPr>
            <p:spPr bwMode="auto">
              <a:xfrm>
                <a:off x="5074" y="1847"/>
                <a:ext cx="16" cy="33"/>
              </a:xfrm>
              <a:custGeom>
                <a:avLst/>
                <a:gdLst>
                  <a:gd name="T0" fmla="*/ 16 w 16"/>
                  <a:gd name="T1" fmla="*/ 33 h 33"/>
                  <a:gd name="T2" fmla="*/ 10 w 16"/>
                  <a:gd name="T3" fmla="*/ 31 h 33"/>
                  <a:gd name="T4" fmla="*/ 4 w 16"/>
                  <a:gd name="T5" fmla="*/ 9 h 33"/>
                  <a:gd name="T6" fmla="*/ 0 w 16"/>
                  <a:gd name="T7" fmla="*/ 1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3"/>
                  <a:gd name="T14" fmla="*/ 16 w 16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3">
                    <a:moveTo>
                      <a:pt x="16" y="33"/>
                    </a:moveTo>
                    <a:cubicBezTo>
                      <a:pt x="14" y="32"/>
                      <a:pt x="11" y="32"/>
                      <a:pt x="10" y="31"/>
                    </a:cubicBezTo>
                    <a:cubicBezTo>
                      <a:pt x="5" y="26"/>
                      <a:pt x="7" y="15"/>
                      <a:pt x="4" y="9"/>
                    </a:cubicBezTo>
                    <a:cubicBezTo>
                      <a:pt x="0" y="0"/>
                      <a:pt x="0" y="6"/>
                      <a:pt x="0" y="1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4" name="Freeform 94"/>
              <p:cNvSpPr>
                <a:spLocks/>
              </p:cNvSpPr>
              <p:nvPr/>
            </p:nvSpPr>
            <p:spPr bwMode="auto">
              <a:xfrm>
                <a:off x="5132" y="1844"/>
                <a:ext cx="26" cy="34"/>
              </a:xfrm>
              <a:custGeom>
                <a:avLst/>
                <a:gdLst>
                  <a:gd name="T0" fmla="*/ 0 w 26"/>
                  <a:gd name="T1" fmla="*/ 34 h 34"/>
                  <a:gd name="T2" fmla="*/ 26 w 26"/>
                  <a:gd name="T3" fmla="*/ 0 h 34"/>
                  <a:gd name="T4" fmla="*/ 0 60000 65536"/>
                  <a:gd name="T5" fmla="*/ 0 60000 65536"/>
                  <a:gd name="T6" fmla="*/ 0 w 26"/>
                  <a:gd name="T7" fmla="*/ 0 h 34"/>
                  <a:gd name="T8" fmla="*/ 26 w 26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34">
                    <a:moveTo>
                      <a:pt x="0" y="34"/>
                    </a:moveTo>
                    <a:cubicBezTo>
                      <a:pt x="16" y="29"/>
                      <a:pt x="19" y="14"/>
                      <a:pt x="26" y="0"/>
                    </a:cubicBezTo>
                  </a:path>
                </a:pathLst>
              </a:cu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082" name="Group 95"/>
          <p:cNvGrpSpPr>
            <a:grpSpLocks/>
          </p:cNvGrpSpPr>
          <p:nvPr/>
        </p:nvGrpSpPr>
        <p:grpSpPr bwMode="auto">
          <a:xfrm>
            <a:off x="6011863" y="3933825"/>
            <a:ext cx="1143000" cy="227013"/>
            <a:chOff x="4752" y="1844"/>
            <a:chExt cx="720" cy="143"/>
          </a:xfrm>
        </p:grpSpPr>
        <p:grpSp>
          <p:nvGrpSpPr>
            <p:cNvPr id="44083" name="Group 96"/>
            <p:cNvGrpSpPr>
              <a:grpSpLocks/>
            </p:cNvGrpSpPr>
            <p:nvPr/>
          </p:nvGrpSpPr>
          <p:grpSpPr bwMode="auto">
            <a:xfrm>
              <a:off x="4752" y="1872"/>
              <a:ext cx="720" cy="115"/>
              <a:chOff x="3510" y="981"/>
              <a:chExt cx="720" cy="115"/>
            </a:xfrm>
          </p:grpSpPr>
          <p:sp>
            <p:nvSpPr>
              <p:cNvPr id="44086" name="Oval 97"/>
              <p:cNvSpPr>
                <a:spLocks noChangeArrowheads="1"/>
              </p:cNvSpPr>
              <p:nvPr/>
            </p:nvSpPr>
            <p:spPr bwMode="auto">
              <a:xfrm>
                <a:off x="3510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7" name="Line 98"/>
              <p:cNvSpPr>
                <a:spLocks noChangeShapeType="1"/>
              </p:cNvSpPr>
              <p:nvPr/>
            </p:nvSpPr>
            <p:spPr bwMode="auto">
              <a:xfrm>
                <a:off x="3625" y="1039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88" name="Oval 99"/>
              <p:cNvSpPr>
                <a:spLocks noChangeArrowheads="1"/>
              </p:cNvSpPr>
              <p:nvPr/>
            </p:nvSpPr>
            <p:spPr bwMode="auto">
              <a:xfrm>
                <a:off x="3827" y="981"/>
                <a:ext cx="86" cy="86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9" name="Oval 100"/>
              <p:cNvSpPr>
                <a:spLocks noChangeArrowheads="1"/>
              </p:cNvSpPr>
              <p:nvPr/>
            </p:nvSpPr>
            <p:spPr bwMode="auto">
              <a:xfrm>
                <a:off x="4115" y="981"/>
                <a:ext cx="115" cy="115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84" name="Freeform 101"/>
            <p:cNvSpPr>
              <a:spLocks/>
            </p:cNvSpPr>
            <p:nvPr/>
          </p:nvSpPr>
          <p:spPr bwMode="auto">
            <a:xfrm>
              <a:off x="5074" y="1847"/>
              <a:ext cx="16" cy="33"/>
            </a:xfrm>
            <a:custGeom>
              <a:avLst/>
              <a:gdLst>
                <a:gd name="T0" fmla="*/ 16 w 16"/>
                <a:gd name="T1" fmla="*/ 33 h 33"/>
                <a:gd name="T2" fmla="*/ 10 w 16"/>
                <a:gd name="T3" fmla="*/ 31 h 33"/>
                <a:gd name="T4" fmla="*/ 4 w 16"/>
                <a:gd name="T5" fmla="*/ 9 h 33"/>
                <a:gd name="T6" fmla="*/ 0 w 16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3"/>
                <a:gd name="T14" fmla="*/ 16 w 1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3">
                  <a:moveTo>
                    <a:pt x="16" y="33"/>
                  </a:moveTo>
                  <a:cubicBezTo>
                    <a:pt x="14" y="32"/>
                    <a:pt x="11" y="32"/>
                    <a:pt x="10" y="31"/>
                  </a:cubicBezTo>
                  <a:cubicBezTo>
                    <a:pt x="5" y="26"/>
                    <a:pt x="7" y="15"/>
                    <a:pt x="4" y="9"/>
                  </a:cubicBezTo>
                  <a:cubicBezTo>
                    <a:pt x="0" y="0"/>
                    <a:pt x="0" y="6"/>
                    <a:pt x="0" y="1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Freeform 102"/>
            <p:cNvSpPr>
              <a:spLocks/>
            </p:cNvSpPr>
            <p:nvPr/>
          </p:nvSpPr>
          <p:spPr bwMode="auto">
            <a:xfrm>
              <a:off x="5132" y="1844"/>
              <a:ext cx="26" cy="34"/>
            </a:xfrm>
            <a:custGeom>
              <a:avLst/>
              <a:gdLst>
                <a:gd name="T0" fmla="*/ 0 w 26"/>
                <a:gd name="T1" fmla="*/ 34 h 34"/>
                <a:gd name="T2" fmla="*/ 26 w 26"/>
                <a:gd name="T3" fmla="*/ 0 h 34"/>
                <a:gd name="T4" fmla="*/ 0 60000 65536"/>
                <a:gd name="T5" fmla="*/ 0 60000 65536"/>
                <a:gd name="T6" fmla="*/ 0 w 26"/>
                <a:gd name="T7" fmla="*/ 0 h 34"/>
                <a:gd name="T8" fmla="*/ 26 w 26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34">
                  <a:moveTo>
                    <a:pt x="0" y="34"/>
                  </a:moveTo>
                  <a:cubicBezTo>
                    <a:pt x="16" y="29"/>
                    <a:pt x="19" y="14"/>
                    <a:pt x="26" y="0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6735E-6 C -0.00521 -0.00902 -0.01129 -0.01896 -0.01736 -0.0266 C -0.0224 -0.04579 -0.04236 -0.05944 -0.05608 -0.06568 C -0.06111 -0.07077 -0.06389 -0.07123 -0.06927 -0.07447 C -0.07657 -0.07863 -0.08299 -0.08418 -0.09063 -0.08696 C -0.10209 -0.0969 -0.12136 -0.11078 -0.13473 -0.1154 C -0.14254 -0.12211 -0.15122 -0.12604 -0.16007 -0.12951 C -0.16493 -0.1339 -0.16893 -0.13668 -0.17466 -0.13853 C -0.18177 -0.14477 -0.18802 -0.15264 -0.19601 -0.15634 C -0.20243 -0.16466 -0.21233 -0.17091 -0.21736 -0.18108 C -0.21823 -0.18293 -0.21875 -0.18501 -0.21997 -0.1864 C -0.22101 -0.18756 -0.22396 -0.18825 -0.22396 -0.1882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3876E-7 C 0.00138 -0.03839 0.00312 -0.07979 -0.00521 -0.11725 C -0.0073 -0.1265 -0.01268 -0.13714 -0.01598 -0.1457 C -0.01789 -0.1568 -0.02275 -0.16744 -0.02657 -0.17761 C -0.03455 -0.19843 -0.03334 -0.20814 -0.04931 -0.22201 C -0.05278 -0.23751 -0.06129 -0.2493 -0.06129 -0.26642 " pathEditMode="relative" ptsTypes="fffffA">
                                      <p:cBhvr>
                                        <p:cTn id="9" dur="2000" fill="hold"/>
                                        <p:tgtEl>
                                          <p:spTgt spid="174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6735E-6 C 0.00104 -0.01364 0.00104 -0.01734 0.00538 -0.02845 C 0.00694 -0.03955 0.00868 -0.05203 0.01458 -0.06036 C 0.01666 -0.07331 0.02118 -0.08279 0.02656 -0.09413 C 0.02864 -0.09852 0.03333 -0.10661 0.03333 -0.10661 C 0.03368 -0.10846 0.03368 -0.11055 0.03455 -0.11193 C 0.03646 -0.11517 0.04132 -0.12072 0.04132 -0.12072 C 0.04462 -0.12951 0.04548 -0.13691 0.05069 -0.14385 C 0.05798 -0.16397 0.07118 -0.17946 0.08125 -0.19704 C 0.08611 -0.20583 0.09045 -0.21577 0.09722 -0.22202 C 0.10139 -0.23034 0.10451 -0.23797 0.10798 -0.24676 " pathEditMode="relative" ptsTypes="ffffffffffA">
                                      <p:cBhvr>
                                        <p:cTn id="12" dur="2000" fill="hold"/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531E-6 C 0.00034 -0.03261 2.77778E-7 -0.06522 0.00121 -0.09782 C 0.00139 -0.10037 0.0059 -0.12026 0.00659 -0.12257 C 0.0085 -0.12858 0.01597 -0.12974 0.01597 -0.13691 " pathEditMode="relative" ptsTypes="fffA">
                                      <p:cBhvr>
                                        <p:cTn id="14" dur="2000" fill="hold"/>
                                        <p:tgtEl>
                                          <p:spTgt spid="174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1.40611E-6 C -0.00278 -0.01966 -0.01251 -0.04741 -0.02535 -0.05851 C -0.02709 -0.06614 -0.03178 -0.07239 -0.03594 -0.07817 C -0.03803 -0.08649 -0.05296 -0.10245 -0.0533 -0.11008 C -0.05417 -0.12951 -0.0533 -0.14917 -0.0533 -0.16859 " pathEditMode="relative" ptsTypes="ffffA">
                                      <p:cBhvr>
                                        <p:cTn id="17" dur="2000" fill="hold"/>
                                        <p:tgtEl>
                                          <p:spTgt spid="174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6735E-6 C -0.00711 -0.00277 -0.01406 -0.0037 -0.02135 -0.00532 C -0.03315 -0.00786 -0.04409 -0.01225 -0.05607 -0.0141 C -0.07656 -0.02174 -0.09809 -0.02289 -0.11875 -0.03006 C -0.14548 -0.02937 -0.17204 -0.02937 -0.19878 -0.02821 C -0.21215 -0.02775 -0.22534 -0.02012 -0.23871 -0.01942 C -0.24843 -0.01896 -0.25833 -0.01942 -0.26805 -0.01942 " pathEditMode="relative" ptsTypes="ffffffA">
                                      <p:cBhvr>
                                        <p:cTn id="19" dur="2000" fill="hold"/>
                                        <p:tgtEl>
                                          <p:spTgt spid="17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11841E-6 C 0.00469 -0.01272 0.00868 -0.01989 0.01875 -0.02497 C 0.0224 -0.03237 0.02708 -0.03654 0.03333 -0.03908 C 0.04236 -0.0518 0.02951 -0.03261 0.03733 -0.0481 C 0.0408 -0.05481 0.04184 -0.05296 0.0467 -0.05689 C 0.05434 -0.06313 0.05799 -0.07261 0.06667 -0.07655 C 0.07014 -0.08996 0.07587 -0.0888 0.08264 -0.09782 C 0.09201 -0.11031 0.08715 -0.10638 0.09601 -0.11193 C 0.10295 -0.12141 0.1026 -0.11679 0.1026 -0.12257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174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7" grpId="0" animBg="1"/>
      <p:bldP spid="174158" grpId="0" animBg="1"/>
      <p:bldP spid="174159" grpId="0" animBg="1"/>
      <p:bldP spid="174161" grpId="0" animBg="1"/>
      <p:bldP spid="174162" grpId="0" animBg="1"/>
      <p:bldP spid="1741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Deficiency of coagulation factor production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Hereditary 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Factor VIII/IX: haemophilia A/B</a:t>
            </a:r>
          </a:p>
          <a:p>
            <a:pPr lvl="2" eaLnBrk="1" hangingPunct="1"/>
            <a:endParaRPr lang="en-GB" dirty="0" smtClean="0">
              <a:solidFill>
                <a:srgbClr val="CC0000"/>
              </a:solidFill>
            </a:endParaRPr>
          </a:p>
          <a:p>
            <a:pPr lvl="1" eaLnBrk="1" hangingPunct="1"/>
            <a:endParaRPr lang="en-GB" dirty="0" smtClean="0">
              <a:solidFill>
                <a:srgbClr val="CC0000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GB" dirty="0" smtClean="0">
              <a:solidFill>
                <a:srgbClr val="CC0000"/>
              </a:solidFill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611188" y="547688"/>
            <a:ext cx="558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000" dirty="0">
                <a:solidFill>
                  <a:schemeClr val="tx2"/>
                </a:solidFill>
                <a:latin typeface="Franklin Gothic Book" pitchFamily="34" charset="0"/>
              </a:rPr>
              <a:t>Disorders of Coagulation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>
                <a:latin typeface="Franklin Gothic Book" pitchFamily="34" charset="0"/>
              </a:rPr>
              <a:t>Minor bleeding symptoms are common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Easy bruising 				 	12%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Gum bleeding 				  	 7%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Frequent nosebleeds			  	 5%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Bleeding after tooth extraction	  	 2.5%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Post operative bleeding 		  	 1.4%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In women</a:t>
            </a:r>
          </a:p>
          <a:p>
            <a:pPr eaLnBrk="1" hangingPunct="1"/>
            <a:r>
              <a:rPr lang="en-GB" sz="2400" dirty="0" err="1" smtClean="0">
                <a:latin typeface="Calibri" pitchFamily="34" charset="0"/>
              </a:rPr>
              <a:t>Menorrhagia</a:t>
            </a:r>
            <a:r>
              <a:rPr lang="en-GB" sz="2400" dirty="0" smtClean="0">
                <a:latin typeface="Calibri" pitchFamily="34" charset="0"/>
              </a:rPr>
              <a:t>			            	23%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Post partum bleeding			    	 6%</a:t>
            </a:r>
          </a:p>
          <a:p>
            <a:pPr eaLnBrk="1" hangingPunct="1"/>
            <a:endParaRPr lang="en-GB" sz="2400" dirty="0" smtClean="0">
              <a:latin typeface="Calibri" pitchFamily="34" charset="0"/>
            </a:endParaRP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Family history				    	44%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99592" y="332656"/>
            <a:ext cx="62917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 dirty="0">
                <a:solidFill>
                  <a:schemeClr val="tx2"/>
                </a:solidFill>
                <a:latin typeface="Franklin Gothic Book" pitchFamily="34" charset="0"/>
              </a:rPr>
              <a:t>Coagulation factor deficiencies </a:t>
            </a:r>
            <a:endParaRPr lang="en-US" altLang="en-US" sz="3600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algn="ctr" eaLnBrk="0" hangingPunct="0"/>
            <a:r>
              <a:rPr lang="en-US" altLang="en-US" sz="3600" dirty="0" smtClean="0">
                <a:solidFill>
                  <a:schemeClr val="tx2"/>
                </a:solidFill>
                <a:latin typeface="Franklin Gothic Book" pitchFamily="34" charset="0"/>
              </a:rPr>
              <a:t>are </a:t>
            </a:r>
            <a:r>
              <a:rPr lang="en-US" altLang="en-US" sz="3600" dirty="0">
                <a:solidFill>
                  <a:schemeClr val="tx2"/>
                </a:solidFill>
                <a:latin typeface="Franklin Gothic Book" pitchFamily="34" charset="0"/>
              </a:rPr>
              <a:t>not all the same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Factor VIII and IX (Haemophilia)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Severe but compatible with life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Spontaneous joint and muscle bleeding</a:t>
            </a:r>
          </a:p>
          <a:p>
            <a:pPr eaLnBrk="1" hangingPunct="1"/>
            <a:r>
              <a:rPr lang="en-GB" dirty="0" err="1" smtClean="0">
                <a:latin typeface="Calibri" pitchFamily="34" charset="0"/>
              </a:rPr>
              <a:t>Prothrombin</a:t>
            </a:r>
            <a:r>
              <a:rPr lang="en-GB" dirty="0" smtClean="0">
                <a:latin typeface="Calibri" pitchFamily="34" charset="0"/>
              </a:rPr>
              <a:t> (Factor II)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Lethal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Factor XI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Bleed after trauma but not spontaneously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Factor XII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No excess bleeding at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668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6573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044700" y="3487738"/>
            <a:ext cx="1435100" cy="106362"/>
            <a:chOff x="892" y="2107"/>
            <a:chExt cx="904" cy="67"/>
          </a:xfrm>
        </p:grpSpPr>
        <p:sp>
          <p:nvSpPr>
            <p:cNvPr id="47202" name="Line 5"/>
            <p:cNvSpPr>
              <a:spLocks noChangeShapeType="1"/>
            </p:cNvSpPr>
            <p:nvPr/>
          </p:nvSpPr>
          <p:spPr bwMode="auto">
            <a:xfrm>
              <a:off x="892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203" name="Freeform 6"/>
            <p:cNvSpPr>
              <a:spLocks/>
            </p:cNvSpPr>
            <p:nvPr/>
          </p:nvSpPr>
          <p:spPr bwMode="auto">
            <a:xfrm>
              <a:off x="1729" y="2107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3624263" y="3365500"/>
            <a:ext cx="449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3714750" y="3425825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Xa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11" name="Group 9"/>
          <p:cNvGrpSpPr>
            <a:grpSpLocks/>
          </p:cNvGrpSpPr>
          <p:nvPr/>
        </p:nvGrpSpPr>
        <p:grpSpPr bwMode="auto">
          <a:xfrm>
            <a:off x="4178300" y="3486150"/>
            <a:ext cx="1435100" cy="106363"/>
            <a:chOff x="2236" y="2106"/>
            <a:chExt cx="904" cy="67"/>
          </a:xfrm>
        </p:grpSpPr>
        <p:sp>
          <p:nvSpPr>
            <p:cNvPr id="47200" name="Line 10"/>
            <p:cNvSpPr>
              <a:spLocks noChangeShapeType="1"/>
            </p:cNvSpPr>
            <p:nvPr/>
          </p:nvSpPr>
          <p:spPr bwMode="auto">
            <a:xfrm>
              <a:off x="2301" y="2140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201" name="Freeform 11"/>
            <p:cNvSpPr>
              <a:spLocks/>
            </p:cNvSpPr>
            <p:nvPr/>
          </p:nvSpPr>
          <p:spPr bwMode="auto">
            <a:xfrm>
              <a:off x="2236" y="210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5834063" y="33655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3"/>
          <p:cNvSpPr>
            <a:spLocks noChangeArrowheads="1"/>
          </p:cNvSpPr>
          <p:nvPr/>
        </p:nvSpPr>
        <p:spPr bwMode="auto">
          <a:xfrm>
            <a:off x="5924550" y="34258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14" name="Group 14"/>
          <p:cNvGrpSpPr>
            <a:grpSpLocks/>
          </p:cNvGrpSpPr>
          <p:nvPr/>
        </p:nvGrpSpPr>
        <p:grpSpPr bwMode="auto">
          <a:xfrm>
            <a:off x="6327775" y="5737225"/>
            <a:ext cx="106363" cy="520700"/>
            <a:chOff x="3590" y="3632"/>
            <a:chExt cx="67" cy="328"/>
          </a:xfrm>
        </p:grpSpPr>
        <p:sp>
          <p:nvSpPr>
            <p:cNvPr id="47198" name="Line 15"/>
            <p:cNvSpPr>
              <a:spLocks noChangeShapeType="1"/>
            </p:cNvSpPr>
            <p:nvPr/>
          </p:nvSpPr>
          <p:spPr bwMode="auto">
            <a:xfrm>
              <a:off x="3624" y="3632"/>
              <a:ext cx="1" cy="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99" name="Freeform 16"/>
            <p:cNvSpPr>
              <a:spLocks/>
            </p:cNvSpPr>
            <p:nvPr/>
          </p:nvSpPr>
          <p:spPr bwMode="auto">
            <a:xfrm>
              <a:off x="3590" y="389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5" name="Group 17"/>
          <p:cNvGrpSpPr>
            <a:grpSpLocks/>
          </p:cNvGrpSpPr>
          <p:nvPr/>
        </p:nvGrpSpPr>
        <p:grpSpPr bwMode="auto">
          <a:xfrm>
            <a:off x="4559300" y="5468938"/>
            <a:ext cx="1435100" cy="106362"/>
            <a:chOff x="2476" y="3355"/>
            <a:chExt cx="904" cy="67"/>
          </a:xfrm>
        </p:grpSpPr>
        <p:sp>
          <p:nvSpPr>
            <p:cNvPr id="47196" name="Line 18"/>
            <p:cNvSpPr>
              <a:spLocks noChangeShapeType="1"/>
            </p:cNvSpPr>
            <p:nvPr/>
          </p:nvSpPr>
          <p:spPr bwMode="auto">
            <a:xfrm>
              <a:off x="2476" y="3388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97" name="Freeform 19"/>
            <p:cNvSpPr>
              <a:spLocks/>
            </p:cNvSpPr>
            <p:nvPr/>
          </p:nvSpPr>
          <p:spPr bwMode="auto">
            <a:xfrm>
              <a:off x="3313" y="3355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6" name="Rectangle 20"/>
          <p:cNvSpPr>
            <a:spLocks noChangeArrowheads="1"/>
          </p:cNvSpPr>
          <p:nvPr/>
        </p:nvSpPr>
        <p:spPr bwMode="auto">
          <a:xfrm>
            <a:off x="3243263" y="5346700"/>
            <a:ext cx="1185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Rectangle 21"/>
          <p:cNvSpPr>
            <a:spLocks noChangeArrowheads="1"/>
          </p:cNvSpPr>
          <p:nvPr/>
        </p:nvSpPr>
        <p:spPr bwMode="auto">
          <a:xfrm>
            <a:off x="3333750" y="540702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Fibrinogen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18" name="Rectangle 22"/>
          <p:cNvSpPr>
            <a:spLocks noChangeArrowheads="1"/>
          </p:cNvSpPr>
          <p:nvPr/>
        </p:nvSpPr>
        <p:spPr bwMode="auto">
          <a:xfrm>
            <a:off x="6062663" y="5346700"/>
            <a:ext cx="741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Rectangle 23"/>
          <p:cNvSpPr>
            <a:spLocks noChangeArrowheads="1"/>
          </p:cNvSpPr>
          <p:nvPr/>
        </p:nvSpPr>
        <p:spPr bwMode="auto">
          <a:xfrm>
            <a:off x="6153150" y="54070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Fibrin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20" name="Rectangle 24"/>
          <p:cNvSpPr>
            <a:spLocks noChangeArrowheads="1"/>
          </p:cNvSpPr>
          <p:nvPr/>
        </p:nvSpPr>
        <p:spPr bwMode="auto">
          <a:xfrm>
            <a:off x="5605463" y="6318250"/>
            <a:ext cx="1839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Rectangle 25"/>
          <p:cNvSpPr>
            <a:spLocks noChangeArrowheads="1"/>
          </p:cNvSpPr>
          <p:nvPr/>
        </p:nvSpPr>
        <p:spPr bwMode="auto">
          <a:xfrm>
            <a:off x="5695950" y="63785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Crosslinked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22" name="Rectangle 26"/>
          <p:cNvSpPr>
            <a:spLocks noChangeArrowheads="1"/>
          </p:cNvSpPr>
          <p:nvPr/>
        </p:nvSpPr>
        <p:spPr bwMode="auto">
          <a:xfrm>
            <a:off x="6973888" y="637857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 fibrin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23" name="Rectangle 27"/>
          <p:cNvSpPr>
            <a:spLocks noChangeArrowheads="1"/>
          </p:cNvSpPr>
          <p:nvPr/>
        </p:nvSpPr>
        <p:spPr bwMode="auto">
          <a:xfrm>
            <a:off x="6519863" y="5861050"/>
            <a:ext cx="677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Rectangle 28"/>
          <p:cNvSpPr>
            <a:spLocks noChangeArrowheads="1"/>
          </p:cNvSpPr>
          <p:nvPr/>
        </p:nvSpPr>
        <p:spPr bwMode="auto">
          <a:xfrm>
            <a:off x="6610350" y="59213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XIIIa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25" name="Group 29"/>
          <p:cNvGrpSpPr>
            <a:grpSpLocks/>
          </p:cNvGrpSpPr>
          <p:nvPr/>
        </p:nvGrpSpPr>
        <p:grpSpPr bwMode="auto">
          <a:xfrm>
            <a:off x="7213600" y="5981700"/>
            <a:ext cx="469900" cy="106363"/>
            <a:chOff x="4148" y="3786"/>
            <a:chExt cx="296" cy="67"/>
          </a:xfrm>
        </p:grpSpPr>
        <p:sp>
          <p:nvSpPr>
            <p:cNvPr id="47194" name="Line 30"/>
            <p:cNvSpPr>
              <a:spLocks noChangeShapeType="1"/>
            </p:cNvSpPr>
            <p:nvPr/>
          </p:nvSpPr>
          <p:spPr bwMode="auto">
            <a:xfrm flipH="1">
              <a:off x="4213" y="3820"/>
              <a:ext cx="23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95" name="Freeform 31"/>
            <p:cNvSpPr>
              <a:spLocks/>
            </p:cNvSpPr>
            <p:nvPr/>
          </p:nvSpPr>
          <p:spPr bwMode="auto">
            <a:xfrm>
              <a:off x="4148" y="3786"/>
              <a:ext cx="67" cy="67"/>
            </a:xfrm>
            <a:custGeom>
              <a:avLst/>
              <a:gdLst>
                <a:gd name="T0" fmla="*/ 67 w 67"/>
                <a:gd name="T1" fmla="*/ 0 h 67"/>
                <a:gd name="T2" fmla="*/ 0 w 67"/>
                <a:gd name="T3" fmla="*/ 34 h 67"/>
                <a:gd name="T4" fmla="*/ 67 w 67"/>
                <a:gd name="T5" fmla="*/ 67 h 67"/>
                <a:gd name="T6" fmla="*/ 67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67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6" name="Rectangle 32"/>
          <p:cNvSpPr>
            <a:spLocks noChangeArrowheads="1"/>
          </p:cNvSpPr>
          <p:nvPr/>
        </p:nvSpPr>
        <p:spPr bwMode="auto">
          <a:xfrm>
            <a:off x="7739063" y="5861050"/>
            <a:ext cx="576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Rectangle 33"/>
          <p:cNvSpPr>
            <a:spLocks noChangeArrowheads="1"/>
          </p:cNvSpPr>
          <p:nvPr/>
        </p:nvSpPr>
        <p:spPr bwMode="auto">
          <a:xfrm>
            <a:off x="7829550" y="5921375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XIII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28" name="Group 34"/>
          <p:cNvGrpSpPr>
            <a:grpSpLocks/>
          </p:cNvGrpSpPr>
          <p:nvPr/>
        </p:nvGrpSpPr>
        <p:grpSpPr bwMode="auto">
          <a:xfrm>
            <a:off x="3813175" y="3775075"/>
            <a:ext cx="106363" cy="596900"/>
            <a:chOff x="2006" y="2288"/>
            <a:chExt cx="67" cy="376"/>
          </a:xfrm>
        </p:grpSpPr>
        <p:sp>
          <p:nvSpPr>
            <p:cNvPr id="47192" name="Line 35"/>
            <p:cNvSpPr>
              <a:spLocks noChangeShapeType="1"/>
            </p:cNvSpPr>
            <p:nvPr/>
          </p:nvSpPr>
          <p:spPr bwMode="auto">
            <a:xfrm>
              <a:off x="2040" y="2288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93" name="Freeform 36"/>
            <p:cNvSpPr>
              <a:spLocks/>
            </p:cNvSpPr>
            <p:nvPr/>
          </p:nvSpPr>
          <p:spPr bwMode="auto">
            <a:xfrm>
              <a:off x="2006" y="2597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9" name="Rectangle 37"/>
          <p:cNvSpPr>
            <a:spLocks noChangeArrowheads="1"/>
          </p:cNvSpPr>
          <p:nvPr/>
        </p:nvSpPr>
        <p:spPr bwMode="auto">
          <a:xfrm>
            <a:off x="1795463" y="4279900"/>
            <a:ext cx="1338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Rectangle 38"/>
          <p:cNvSpPr>
            <a:spLocks noChangeArrowheads="1"/>
          </p:cNvSpPr>
          <p:nvPr/>
        </p:nvSpPr>
        <p:spPr bwMode="auto">
          <a:xfrm>
            <a:off x="1885950" y="4340225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Prothrombin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31" name="Rectangle 39"/>
          <p:cNvSpPr>
            <a:spLocks noChangeArrowheads="1"/>
          </p:cNvSpPr>
          <p:nvPr/>
        </p:nvSpPr>
        <p:spPr bwMode="auto">
          <a:xfrm>
            <a:off x="4767263" y="4279900"/>
            <a:ext cx="148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Rectangle 40"/>
          <p:cNvSpPr>
            <a:spLocks noChangeArrowheads="1"/>
          </p:cNvSpPr>
          <p:nvPr/>
        </p:nvSpPr>
        <p:spPr bwMode="auto">
          <a:xfrm>
            <a:off x="4857750" y="43402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thrombin (IIa)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33" name="Group 41"/>
          <p:cNvGrpSpPr>
            <a:grpSpLocks/>
          </p:cNvGrpSpPr>
          <p:nvPr/>
        </p:nvGrpSpPr>
        <p:grpSpPr bwMode="auto">
          <a:xfrm>
            <a:off x="5108575" y="4613275"/>
            <a:ext cx="106363" cy="825500"/>
            <a:chOff x="2822" y="2816"/>
            <a:chExt cx="67" cy="520"/>
          </a:xfrm>
        </p:grpSpPr>
        <p:sp>
          <p:nvSpPr>
            <p:cNvPr id="47190" name="Line 42"/>
            <p:cNvSpPr>
              <a:spLocks noChangeShapeType="1"/>
            </p:cNvSpPr>
            <p:nvPr/>
          </p:nvSpPr>
          <p:spPr bwMode="auto">
            <a:xfrm>
              <a:off x="2856" y="2816"/>
              <a:ext cx="1" cy="4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91" name="Freeform 43"/>
            <p:cNvSpPr>
              <a:spLocks/>
            </p:cNvSpPr>
            <p:nvPr/>
          </p:nvSpPr>
          <p:spPr bwMode="auto">
            <a:xfrm>
              <a:off x="2822" y="3269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34" name="Group 44"/>
          <p:cNvGrpSpPr>
            <a:grpSpLocks/>
          </p:cNvGrpSpPr>
          <p:nvPr/>
        </p:nvGrpSpPr>
        <p:grpSpPr bwMode="auto">
          <a:xfrm>
            <a:off x="3032125" y="2174875"/>
            <a:ext cx="106363" cy="1282700"/>
            <a:chOff x="2918" y="1280"/>
            <a:chExt cx="67" cy="808"/>
          </a:xfrm>
        </p:grpSpPr>
        <p:sp>
          <p:nvSpPr>
            <p:cNvPr id="47188" name="Line 45"/>
            <p:cNvSpPr>
              <a:spLocks noChangeShapeType="1"/>
            </p:cNvSpPr>
            <p:nvPr/>
          </p:nvSpPr>
          <p:spPr bwMode="auto">
            <a:xfrm>
              <a:off x="2952" y="1280"/>
              <a:ext cx="1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89" name="Freeform 46"/>
            <p:cNvSpPr>
              <a:spLocks/>
            </p:cNvSpPr>
            <p:nvPr/>
          </p:nvSpPr>
          <p:spPr bwMode="auto">
            <a:xfrm>
              <a:off x="2918" y="202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5" name="Rectangle 47"/>
          <p:cNvSpPr>
            <a:spLocks noChangeArrowheads="1"/>
          </p:cNvSpPr>
          <p:nvPr/>
        </p:nvSpPr>
        <p:spPr bwMode="auto">
          <a:xfrm>
            <a:off x="4995863" y="1765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6" name="Rectangle 48"/>
          <p:cNvSpPr>
            <a:spLocks noChangeArrowheads="1"/>
          </p:cNvSpPr>
          <p:nvPr/>
        </p:nvSpPr>
        <p:spPr bwMode="auto">
          <a:xfrm>
            <a:off x="2919413" y="18113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Times" charset="0"/>
              </a:rPr>
              <a:t>IXa</a:t>
            </a:r>
            <a:endParaRPr lang="en-US" altLang="en-US" sz="2800" b="1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137" name="Rectangle 49"/>
          <p:cNvSpPr>
            <a:spLocks noChangeArrowheads="1"/>
          </p:cNvSpPr>
          <p:nvPr/>
        </p:nvSpPr>
        <p:spPr bwMode="auto">
          <a:xfrm>
            <a:off x="6672263" y="1765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8" name="Rectangle 50"/>
          <p:cNvSpPr>
            <a:spLocks noChangeArrowheads="1"/>
          </p:cNvSpPr>
          <p:nvPr/>
        </p:nvSpPr>
        <p:spPr bwMode="auto">
          <a:xfrm>
            <a:off x="1133475" y="1825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IX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39" name="Rectangle 51"/>
          <p:cNvSpPr>
            <a:spLocks noChangeArrowheads="1"/>
          </p:cNvSpPr>
          <p:nvPr/>
        </p:nvSpPr>
        <p:spPr bwMode="auto">
          <a:xfrm>
            <a:off x="2319338" y="2265363"/>
            <a:ext cx="735012" cy="900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0" name="Rectangle 52"/>
          <p:cNvSpPr>
            <a:spLocks noChangeArrowheads="1"/>
          </p:cNvSpPr>
          <p:nvPr/>
        </p:nvSpPr>
        <p:spPr bwMode="auto">
          <a:xfrm>
            <a:off x="2424113" y="228282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FF0000"/>
                </a:solidFill>
                <a:latin typeface="Times" charset="0"/>
              </a:rPr>
              <a:t>VIIIa</a:t>
            </a:r>
            <a:endParaRPr lang="en-US" altLang="en-US" sz="2800" b="1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141" name="Rectangle 53"/>
          <p:cNvSpPr>
            <a:spLocks noChangeArrowheads="1"/>
          </p:cNvSpPr>
          <p:nvPr/>
        </p:nvSpPr>
        <p:spPr bwMode="auto">
          <a:xfrm>
            <a:off x="2424113" y="2557463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Pl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42" name="Rectangle 54"/>
          <p:cNvSpPr>
            <a:spLocks noChangeArrowheads="1"/>
          </p:cNvSpPr>
          <p:nvPr/>
        </p:nvSpPr>
        <p:spPr bwMode="auto">
          <a:xfrm>
            <a:off x="2424113" y="28321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r>
              <a:rPr lang="en-US" altLang="en-US" sz="2000" b="1" baseline="30000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0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47143" name="Group 55"/>
          <p:cNvGrpSpPr>
            <a:grpSpLocks/>
          </p:cNvGrpSpPr>
          <p:nvPr/>
        </p:nvGrpSpPr>
        <p:grpSpPr bwMode="auto">
          <a:xfrm>
            <a:off x="1970088" y="1350963"/>
            <a:ext cx="106362" cy="596900"/>
            <a:chOff x="3590" y="752"/>
            <a:chExt cx="67" cy="376"/>
          </a:xfrm>
        </p:grpSpPr>
        <p:sp>
          <p:nvSpPr>
            <p:cNvPr id="47186" name="Line 56"/>
            <p:cNvSpPr>
              <a:spLocks noChangeShapeType="1"/>
            </p:cNvSpPr>
            <p:nvPr/>
          </p:nvSpPr>
          <p:spPr bwMode="auto">
            <a:xfrm>
              <a:off x="3624" y="752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87" name="Freeform 57"/>
            <p:cNvSpPr>
              <a:spLocks/>
            </p:cNvSpPr>
            <p:nvPr/>
          </p:nvSpPr>
          <p:spPr bwMode="auto">
            <a:xfrm>
              <a:off x="3590" y="1061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4" name="Rectangle 58"/>
          <p:cNvSpPr>
            <a:spLocks noChangeArrowheads="1"/>
          </p:cNvSpPr>
          <p:nvPr/>
        </p:nvSpPr>
        <p:spPr bwMode="auto">
          <a:xfrm>
            <a:off x="6062663" y="1003300"/>
            <a:ext cx="525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5" name="Rectangle 59"/>
          <p:cNvSpPr>
            <a:spLocks noChangeArrowheads="1"/>
          </p:cNvSpPr>
          <p:nvPr/>
        </p:nvSpPr>
        <p:spPr bwMode="auto">
          <a:xfrm>
            <a:off x="1852613" y="10636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46" name="Rectangle 60"/>
          <p:cNvSpPr>
            <a:spLocks noChangeArrowheads="1"/>
          </p:cNvSpPr>
          <p:nvPr/>
        </p:nvSpPr>
        <p:spPr bwMode="auto">
          <a:xfrm>
            <a:off x="7739063" y="1003300"/>
            <a:ext cx="423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7" name="Rectangle 61"/>
          <p:cNvSpPr>
            <a:spLocks noChangeArrowheads="1"/>
          </p:cNvSpPr>
          <p:nvPr/>
        </p:nvSpPr>
        <p:spPr bwMode="auto">
          <a:xfrm>
            <a:off x="874713" y="10636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XI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48" name="Group 62"/>
          <p:cNvGrpSpPr>
            <a:grpSpLocks/>
          </p:cNvGrpSpPr>
          <p:nvPr/>
        </p:nvGrpSpPr>
        <p:grpSpPr bwMode="auto">
          <a:xfrm>
            <a:off x="1427163" y="679450"/>
            <a:ext cx="106362" cy="444500"/>
            <a:chOff x="4358" y="320"/>
            <a:chExt cx="67" cy="280"/>
          </a:xfrm>
        </p:grpSpPr>
        <p:sp>
          <p:nvSpPr>
            <p:cNvPr id="47184" name="Line 63"/>
            <p:cNvSpPr>
              <a:spLocks noChangeShapeType="1"/>
            </p:cNvSpPr>
            <p:nvPr/>
          </p:nvSpPr>
          <p:spPr bwMode="auto">
            <a:xfrm>
              <a:off x="4392" y="320"/>
              <a:ext cx="1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85" name="Freeform 64"/>
            <p:cNvSpPr>
              <a:spLocks/>
            </p:cNvSpPr>
            <p:nvPr/>
          </p:nvSpPr>
          <p:spPr bwMode="auto">
            <a:xfrm>
              <a:off x="4358" y="533"/>
              <a:ext cx="67" cy="67"/>
            </a:xfrm>
            <a:custGeom>
              <a:avLst/>
              <a:gdLst>
                <a:gd name="T0" fmla="*/ 0 w 67"/>
                <a:gd name="T1" fmla="*/ 0 h 67"/>
                <a:gd name="T2" fmla="*/ 34 w 67"/>
                <a:gd name="T3" fmla="*/ 67 h 67"/>
                <a:gd name="T4" fmla="*/ 67 w 67"/>
                <a:gd name="T5" fmla="*/ 0 h 67"/>
                <a:gd name="T6" fmla="*/ 0 w 6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0"/>
                  </a:moveTo>
                  <a:lnTo>
                    <a:pt x="34" y="67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9" name="Rectangle 65"/>
          <p:cNvSpPr>
            <a:spLocks noChangeArrowheads="1"/>
          </p:cNvSpPr>
          <p:nvPr/>
        </p:nvSpPr>
        <p:spPr bwMode="auto">
          <a:xfrm>
            <a:off x="1373188" y="446088"/>
            <a:ext cx="357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XIIa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47150" name="Rectangle 66"/>
          <p:cNvSpPr>
            <a:spLocks noChangeArrowheads="1"/>
          </p:cNvSpPr>
          <p:nvPr/>
        </p:nvSpPr>
        <p:spPr bwMode="auto">
          <a:xfrm>
            <a:off x="820738" y="446088"/>
            <a:ext cx="268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XII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47151" name="Rectangle 67"/>
          <p:cNvSpPr>
            <a:spLocks noChangeArrowheads="1"/>
          </p:cNvSpPr>
          <p:nvPr/>
        </p:nvSpPr>
        <p:spPr bwMode="auto">
          <a:xfrm>
            <a:off x="3700463" y="1155700"/>
            <a:ext cx="131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2" name="Rectangle 68"/>
          <p:cNvSpPr>
            <a:spLocks noChangeArrowheads="1"/>
          </p:cNvSpPr>
          <p:nvPr/>
        </p:nvSpPr>
        <p:spPr bwMode="auto">
          <a:xfrm>
            <a:off x="7285038" y="4179888"/>
            <a:ext cx="1328737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COMMON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53" name="Rectangle 69"/>
          <p:cNvSpPr>
            <a:spLocks noChangeArrowheads="1"/>
          </p:cNvSpPr>
          <p:nvPr/>
        </p:nvSpPr>
        <p:spPr bwMode="auto">
          <a:xfrm>
            <a:off x="4056063" y="3559175"/>
            <a:ext cx="655637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4" name="Rectangle 70"/>
          <p:cNvSpPr>
            <a:spLocks noChangeArrowheads="1"/>
          </p:cNvSpPr>
          <p:nvPr/>
        </p:nvSpPr>
        <p:spPr bwMode="auto">
          <a:xfrm>
            <a:off x="4132263" y="3619500"/>
            <a:ext cx="311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55" name="Rectangle 71"/>
          <p:cNvSpPr>
            <a:spLocks noChangeArrowheads="1"/>
          </p:cNvSpPr>
          <p:nvPr/>
        </p:nvSpPr>
        <p:spPr bwMode="auto">
          <a:xfrm>
            <a:off x="4132263" y="3894138"/>
            <a:ext cx="22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Pl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56" name="Rectangle 72"/>
          <p:cNvSpPr>
            <a:spLocks noChangeArrowheads="1"/>
          </p:cNvSpPr>
          <p:nvPr/>
        </p:nvSpPr>
        <p:spPr bwMode="auto">
          <a:xfrm>
            <a:off x="4132263" y="4168775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57" name="Rectangle 73"/>
          <p:cNvSpPr>
            <a:spLocks noChangeArrowheads="1"/>
          </p:cNvSpPr>
          <p:nvPr/>
        </p:nvSpPr>
        <p:spPr bwMode="auto">
          <a:xfrm>
            <a:off x="4443413" y="4173538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58" name="Rectangle 74"/>
          <p:cNvSpPr>
            <a:spLocks noChangeArrowheads="1"/>
          </p:cNvSpPr>
          <p:nvPr/>
        </p:nvSpPr>
        <p:spPr bwMode="auto">
          <a:xfrm>
            <a:off x="6977063" y="5803900"/>
            <a:ext cx="1020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9" name="Rectangle 75"/>
          <p:cNvSpPr>
            <a:spLocks noChangeArrowheads="1"/>
          </p:cNvSpPr>
          <p:nvPr/>
        </p:nvSpPr>
        <p:spPr bwMode="auto">
          <a:xfrm>
            <a:off x="7067550" y="5692775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thrombin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60" name="Text Box 76"/>
          <p:cNvSpPr txBox="1">
            <a:spLocks noChangeArrowheads="1"/>
          </p:cNvSpPr>
          <p:nvPr/>
        </p:nvSpPr>
        <p:spPr bwMode="auto">
          <a:xfrm>
            <a:off x="4805362" y="307975"/>
            <a:ext cx="2862981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chemeClr val="bg1"/>
                </a:solidFill>
                <a:latin typeface="Times" charset="0"/>
              </a:rPr>
              <a:t>Blood coagulation</a:t>
            </a:r>
          </a:p>
        </p:txBody>
      </p:sp>
      <p:sp>
        <p:nvSpPr>
          <p:cNvPr id="47161" name="Line 77"/>
          <p:cNvSpPr>
            <a:spLocks noChangeShapeType="1"/>
          </p:cNvSpPr>
          <p:nvPr/>
        </p:nvSpPr>
        <p:spPr bwMode="auto">
          <a:xfrm>
            <a:off x="1235075" y="1227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62" name="Line 78"/>
          <p:cNvSpPr>
            <a:spLocks noChangeShapeType="1"/>
          </p:cNvSpPr>
          <p:nvPr/>
        </p:nvSpPr>
        <p:spPr bwMode="auto">
          <a:xfrm>
            <a:off x="1508125" y="1978025"/>
            <a:ext cx="122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63" name="Line 79"/>
          <p:cNvSpPr>
            <a:spLocks noChangeShapeType="1"/>
          </p:cNvSpPr>
          <p:nvPr/>
        </p:nvSpPr>
        <p:spPr bwMode="auto">
          <a:xfrm>
            <a:off x="1076325" y="547688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64" name="Rectangle 80"/>
          <p:cNvSpPr>
            <a:spLocks noChangeArrowheads="1"/>
          </p:cNvSpPr>
          <p:nvPr/>
        </p:nvSpPr>
        <p:spPr bwMode="auto">
          <a:xfrm>
            <a:off x="6875463" y="110966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Tissue factor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65" name="Rectangle 81"/>
          <p:cNvSpPr>
            <a:spLocks noChangeArrowheads="1"/>
          </p:cNvSpPr>
          <p:nvPr/>
        </p:nvSpPr>
        <p:spPr bwMode="auto">
          <a:xfrm>
            <a:off x="6875463" y="1384300"/>
            <a:ext cx="169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(vessel damage)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66" name="Group 82"/>
          <p:cNvGrpSpPr>
            <a:grpSpLocks/>
          </p:cNvGrpSpPr>
          <p:nvPr/>
        </p:nvGrpSpPr>
        <p:grpSpPr bwMode="auto">
          <a:xfrm>
            <a:off x="5345113" y="2032000"/>
            <a:ext cx="508000" cy="579438"/>
            <a:chOff x="3214" y="1280"/>
            <a:chExt cx="320" cy="365"/>
          </a:xfrm>
        </p:grpSpPr>
        <p:sp>
          <p:nvSpPr>
            <p:cNvPr id="47181" name="Rectangle 83"/>
            <p:cNvSpPr>
              <a:spLocks noChangeArrowheads="1"/>
            </p:cNvSpPr>
            <p:nvPr/>
          </p:nvSpPr>
          <p:spPr bwMode="auto">
            <a:xfrm>
              <a:off x="3214" y="128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 charset="0"/>
                </a:rPr>
                <a:t>VIIa</a:t>
              </a:r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7182" name="Rectangle 84"/>
            <p:cNvSpPr>
              <a:spLocks noChangeArrowheads="1"/>
            </p:cNvSpPr>
            <p:nvPr/>
          </p:nvSpPr>
          <p:spPr bwMode="auto">
            <a:xfrm>
              <a:off x="3214" y="1453"/>
              <a:ext cx="2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2000" b="1">
                  <a:solidFill>
                    <a:srgbClr val="000000"/>
                  </a:solidFill>
                  <a:latin typeface="Times" charset="0"/>
                </a:rPr>
                <a:t>Ca </a:t>
              </a:r>
              <a:endParaRPr lang="en-US" altLang="en-US" sz="2800" b="1">
                <a:latin typeface="Times" charset="0"/>
              </a:endParaRPr>
            </a:p>
          </p:txBody>
        </p:sp>
        <p:sp>
          <p:nvSpPr>
            <p:cNvPr id="47183" name="Rectangle 85"/>
            <p:cNvSpPr>
              <a:spLocks noChangeArrowheads="1"/>
            </p:cNvSpPr>
            <p:nvPr/>
          </p:nvSpPr>
          <p:spPr bwMode="auto">
            <a:xfrm>
              <a:off x="3410" y="1456"/>
              <a:ext cx="12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400" b="1">
                  <a:solidFill>
                    <a:srgbClr val="000000"/>
                  </a:solidFill>
                  <a:latin typeface="Times" charset="0"/>
                </a:rPr>
                <a:t>2+</a:t>
              </a:r>
              <a:endParaRPr lang="en-US" altLang="en-US" sz="2800" b="1">
                <a:latin typeface="Times" charset="0"/>
              </a:endParaRPr>
            </a:p>
          </p:txBody>
        </p:sp>
      </p:grpSp>
      <p:sp>
        <p:nvSpPr>
          <p:cNvPr id="47167" name="Rectangle 86"/>
          <p:cNvSpPr>
            <a:spLocks noChangeArrowheads="1"/>
          </p:cNvSpPr>
          <p:nvPr/>
        </p:nvSpPr>
        <p:spPr bwMode="auto">
          <a:xfrm>
            <a:off x="7539038" y="1984375"/>
            <a:ext cx="1477962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EXTRINSIC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68" name="Freeform 87"/>
          <p:cNvSpPr>
            <a:spLocks/>
          </p:cNvSpPr>
          <p:nvPr/>
        </p:nvSpPr>
        <p:spPr bwMode="auto">
          <a:xfrm rot="838647">
            <a:off x="5062538" y="1330325"/>
            <a:ext cx="1414462" cy="2224088"/>
          </a:xfrm>
          <a:custGeom>
            <a:avLst/>
            <a:gdLst>
              <a:gd name="T0" fmla="*/ 86 w 713"/>
              <a:gd name="T1" fmla="*/ 727 h 727"/>
              <a:gd name="T2" fmla="*/ 104 w 713"/>
              <a:gd name="T3" fmla="*/ 236 h 727"/>
              <a:gd name="T4" fmla="*/ 713 w 713"/>
              <a:gd name="T5" fmla="*/ 0 h 727"/>
              <a:gd name="T6" fmla="*/ 0 60000 65536"/>
              <a:gd name="T7" fmla="*/ 0 60000 65536"/>
              <a:gd name="T8" fmla="*/ 0 60000 65536"/>
              <a:gd name="T9" fmla="*/ 0 w 713"/>
              <a:gd name="T10" fmla="*/ 0 h 727"/>
              <a:gd name="T11" fmla="*/ 713 w 713"/>
              <a:gd name="T12" fmla="*/ 727 h 7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3" h="727">
                <a:moveTo>
                  <a:pt x="86" y="727"/>
                </a:moveTo>
                <a:cubicBezTo>
                  <a:pt x="43" y="542"/>
                  <a:pt x="0" y="357"/>
                  <a:pt x="104" y="236"/>
                </a:cubicBezTo>
                <a:cubicBezTo>
                  <a:pt x="208" y="115"/>
                  <a:pt x="610" y="41"/>
                  <a:pt x="71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9" name="Freeform 88"/>
          <p:cNvSpPr>
            <a:spLocks/>
          </p:cNvSpPr>
          <p:nvPr/>
        </p:nvSpPr>
        <p:spPr bwMode="auto">
          <a:xfrm>
            <a:off x="2422525" y="1338263"/>
            <a:ext cx="4546600" cy="523875"/>
          </a:xfrm>
          <a:custGeom>
            <a:avLst/>
            <a:gdLst>
              <a:gd name="T0" fmla="*/ 0 w 2864"/>
              <a:gd name="T1" fmla="*/ 330 h 330"/>
              <a:gd name="T2" fmla="*/ 509 w 2864"/>
              <a:gd name="T3" fmla="*/ 75 h 330"/>
              <a:gd name="T4" fmla="*/ 2508 w 2864"/>
              <a:gd name="T5" fmla="*/ 12 h 330"/>
              <a:gd name="T6" fmla="*/ 2645 w 2864"/>
              <a:gd name="T7" fmla="*/ 3 h 330"/>
              <a:gd name="T8" fmla="*/ 0 60000 65536"/>
              <a:gd name="T9" fmla="*/ 0 60000 65536"/>
              <a:gd name="T10" fmla="*/ 0 60000 65536"/>
              <a:gd name="T11" fmla="*/ 0 60000 65536"/>
              <a:gd name="T12" fmla="*/ 0 w 2864"/>
              <a:gd name="T13" fmla="*/ 0 h 330"/>
              <a:gd name="T14" fmla="*/ 2864 w 2864"/>
              <a:gd name="T15" fmla="*/ 330 h 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4" h="330">
                <a:moveTo>
                  <a:pt x="0" y="330"/>
                </a:moveTo>
                <a:cubicBezTo>
                  <a:pt x="45" y="229"/>
                  <a:pt x="91" y="128"/>
                  <a:pt x="509" y="75"/>
                </a:cubicBezTo>
                <a:cubicBezTo>
                  <a:pt x="927" y="22"/>
                  <a:pt x="2152" y="24"/>
                  <a:pt x="2508" y="12"/>
                </a:cubicBezTo>
                <a:cubicBezTo>
                  <a:pt x="2864" y="0"/>
                  <a:pt x="2622" y="4"/>
                  <a:pt x="2645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0" name="Rectangle 89"/>
          <p:cNvSpPr>
            <a:spLocks noChangeArrowheads="1"/>
          </p:cNvSpPr>
          <p:nvPr/>
        </p:nvSpPr>
        <p:spPr bwMode="auto">
          <a:xfrm>
            <a:off x="4594225" y="1397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VIIa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71" name="Rectangle 90"/>
          <p:cNvSpPr>
            <a:spLocks noChangeArrowheads="1"/>
          </p:cNvSpPr>
          <p:nvPr/>
        </p:nvSpPr>
        <p:spPr bwMode="auto">
          <a:xfrm>
            <a:off x="4594225" y="1671638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Ca 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47172" name="Rectangle 91"/>
          <p:cNvSpPr>
            <a:spLocks noChangeArrowheads="1"/>
          </p:cNvSpPr>
          <p:nvPr/>
        </p:nvSpPr>
        <p:spPr bwMode="auto">
          <a:xfrm>
            <a:off x="4905375" y="1676400"/>
            <a:ext cx="190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400" b="1">
                <a:solidFill>
                  <a:srgbClr val="000000"/>
                </a:solidFill>
                <a:latin typeface="Times" charset="0"/>
              </a:rPr>
              <a:t>2+</a:t>
            </a:r>
            <a:endParaRPr lang="en-US" altLang="en-US" sz="2800" b="1">
              <a:latin typeface="Times" charset="0"/>
            </a:endParaRPr>
          </a:p>
        </p:txBody>
      </p:sp>
      <p:grpSp>
        <p:nvGrpSpPr>
          <p:cNvPr id="47173" name="Group 92"/>
          <p:cNvGrpSpPr>
            <a:grpSpLocks/>
          </p:cNvGrpSpPr>
          <p:nvPr/>
        </p:nvGrpSpPr>
        <p:grpSpPr bwMode="auto">
          <a:xfrm>
            <a:off x="3263900" y="4402138"/>
            <a:ext cx="1435100" cy="106362"/>
            <a:chOff x="1660" y="2683"/>
            <a:chExt cx="904" cy="67"/>
          </a:xfrm>
        </p:grpSpPr>
        <p:sp>
          <p:nvSpPr>
            <p:cNvPr id="47179" name="Line 93"/>
            <p:cNvSpPr>
              <a:spLocks noChangeShapeType="1"/>
            </p:cNvSpPr>
            <p:nvPr/>
          </p:nvSpPr>
          <p:spPr bwMode="auto">
            <a:xfrm>
              <a:off x="1660" y="2716"/>
              <a:ext cx="8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80" name="Freeform 94"/>
            <p:cNvSpPr>
              <a:spLocks/>
            </p:cNvSpPr>
            <p:nvPr/>
          </p:nvSpPr>
          <p:spPr bwMode="auto">
            <a:xfrm>
              <a:off x="2497" y="2683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67 w 67"/>
                <a:gd name="T3" fmla="*/ 33 h 67"/>
                <a:gd name="T4" fmla="*/ 0 w 67"/>
                <a:gd name="T5" fmla="*/ 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67"/>
                <a:gd name="T14" fmla="*/ 67 w 6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67">
                  <a:moveTo>
                    <a:pt x="0" y="67"/>
                  </a:moveTo>
                  <a:lnTo>
                    <a:pt x="67" y="33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74" name="Rectangle 95"/>
          <p:cNvSpPr>
            <a:spLocks noChangeArrowheads="1"/>
          </p:cNvSpPr>
          <p:nvPr/>
        </p:nvSpPr>
        <p:spPr bwMode="auto">
          <a:xfrm>
            <a:off x="296863" y="2236788"/>
            <a:ext cx="1406525" cy="609600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INTRINSIC 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Times" charset="0"/>
              </a:rPr>
              <a:t>PATHWAY</a:t>
            </a:r>
            <a:endParaRPr lang="en-US" altLang="en-US" sz="2800" b="1">
              <a:latin typeface="Times" charset="0"/>
            </a:endParaRPr>
          </a:p>
        </p:txBody>
      </p:sp>
      <p:sp>
        <p:nvSpPr>
          <p:cNvPr id="131168" name="Oval 96"/>
          <p:cNvSpPr>
            <a:spLocks noChangeArrowheads="1"/>
          </p:cNvSpPr>
          <p:nvPr/>
        </p:nvSpPr>
        <p:spPr bwMode="auto">
          <a:xfrm>
            <a:off x="2051050" y="1484313"/>
            <a:ext cx="1871663" cy="1800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169" name="Oval 97"/>
          <p:cNvSpPr>
            <a:spLocks noChangeArrowheads="1"/>
          </p:cNvSpPr>
          <p:nvPr/>
        </p:nvSpPr>
        <p:spPr bwMode="auto">
          <a:xfrm>
            <a:off x="5508625" y="4005263"/>
            <a:ext cx="1296988" cy="11525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170" name="Oval 98"/>
          <p:cNvSpPr>
            <a:spLocks noChangeArrowheads="1"/>
          </p:cNvSpPr>
          <p:nvPr/>
        </p:nvSpPr>
        <p:spPr bwMode="auto">
          <a:xfrm>
            <a:off x="1619250" y="836613"/>
            <a:ext cx="935038" cy="86518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171" name="Oval 99"/>
          <p:cNvSpPr>
            <a:spLocks noChangeArrowheads="1"/>
          </p:cNvSpPr>
          <p:nvPr/>
        </p:nvSpPr>
        <p:spPr bwMode="auto">
          <a:xfrm>
            <a:off x="1187450" y="188913"/>
            <a:ext cx="935038" cy="8191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68" grpId="0" animBg="1"/>
      <p:bldP spid="131169" grpId="0" animBg="1"/>
      <p:bldP spid="131170" grpId="0" animBg="1"/>
      <p:bldP spid="13117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6887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Deficiency of coagulation factor production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Hereditary failure of production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Factor VIII/IX: haemophilia A/B</a:t>
            </a:r>
          </a:p>
          <a:p>
            <a:pPr lvl="2" eaLnBrk="1" hangingPunct="1"/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Acquired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Liver disease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Dilution</a:t>
            </a:r>
          </a:p>
          <a:p>
            <a:pPr lvl="2" eaLnBrk="1" hangingPunct="1"/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Anticoagulant drugs –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warfarin</a:t>
            </a: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GB" dirty="0" smtClean="0">
              <a:solidFill>
                <a:srgbClr val="CC0000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11188" y="496888"/>
            <a:ext cx="562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000" dirty="0">
                <a:solidFill>
                  <a:schemeClr val="tx2"/>
                </a:solidFill>
                <a:latin typeface="Franklin Gothic Book" pitchFamily="34" charset="0"/>
              </a:rPr>
              <a:t>Disorders of Coagulation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/>
            </a:r>
            <a:br>
              <a:rPr lang="en-GB" sz="4000" dirty="0" smtClean="0">
                <a:latin typeface="Franklin Gothic Book" pitchFamily="34" charset="0"/>
              </a:rPr>
            </a:br>
            <a:r>
              <a:rPr lang="en-GB" sz="4000" dirty="0" smtClean="0">
                <a:latin typeface="Franklin Gothic Book" pitchFamily="34" charset="0"/>
              </a:rPr>
              <a:t/>
            </a:r>
            <a:br>
              <a:rPr lang="en-GB" sz="4000" dirty="0" smtClean="0">
                <a:latin typeface="Franklin Gothic Book" pitchFamily="34" charset="0"/>
              </a:rPr>
            </a:br>
            <a:r>
              <a:rPr lang="en-GB" sz="4000" dirty="0" smtClean="0">
                <a:latin typeface="Franklin Gothic Book" pitchFamily="34" charset="0"/>
              </a:rPr>
              <a:t>Acquired coagulation disorders (1)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3348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Liver failure – decreased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Most coagulation factors are synthesised in the liver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Dilution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Red cell transfusions no longer contain plasma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Major transfusions require plasma as well as </a:t>
            </a:r>
            <a:r>
              <a:rPr lang="en-GB" dirty="0" err="1" smtClean="0">
                <a:solidFill>
                  <a:srgbClr val="FF0000"/>
                </a:solidFill>
                <a:latin typeface="Calibri" pitchFamily="34" charset="0"/>
              </a:rPr>
              <a:t>rbc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 and platelets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17600" y="1462088"/>
            <a:ext cx="6018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chemeClr val="bg2"/>
                </a:solidFill>
                <a:latin typeface="Franklin Gothic Book" pitchFamily="34" charset="0"/>
              </a:rPr>
              <a:t>More common in hospital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Deficiency of coagulation factor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Hereditary failure of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Factor VIII/IX: haemophilia A/B</a:t>
            </a:r>
          </a:p>
          <a:p>
            <a:pPr lvl="2" eaLnBrk="1" hangingPunct="1">
              <a:lnSpc>
                <a:spcPct val="90000"/>
              </a:lnSpc>
            </a:pP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Acquired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Liver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Dilution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Anticoagulant drugs –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warfarin</a:t>
            </a: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</a:pP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Increased consumption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Acquired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Disseminated intravascular coagulation (DIC)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CC0000"/>
                </a:solidFill>
                <a:latin typeface="Calibri" pitchFamily="34" charset="0"/>
              </a:rPr>
              <a:t>Immune - </a:t>
            </a:r>
            <a:r>
              <a:rPr lang="en-GB" dirty="0" err="1" smtClean="0">
                <a:solidFill>
                  <a:srgbClr val="CC0000"/>
                </a:solidFill>
                <a:latin typeface="Calibri" pitchFamily="34" charset="0"/>
              </a:rPr>
              <a:t>autoantibodies</a:t>
            </a:r>
            <a:endParaRPr lang="en-GB" dirty="0" smtClean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11188" y="496888"/>
            <a:ext cx="6126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400" dirty="0">
                <a:solidFill>
                  <a:schemeClr val="tx2"/>
                </a:solidFill>
                <a:latin typeface="Franklin Gothic Book" pitchFamily="34" charset="0"/>
              </a:rPr>
              <a:t>Disorders of Coagulation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69850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Acquired coagulation disorders (2)</a:t>
            </a:r>
            <a:br>
              <a:rPr lang="en-GB" sz="4000" dirty="0" smtClean="0">
                <a:latin typeface="Franklin Gothic Book" pitchFamily="34" charset="0"/>
              </a:rPr>
            </a:br>
            <a:endParaRPr lang="en-GB" sz="4000" dirty="0" smtClean="0">
              <a:latin typeface="Franklin Gothic Book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Consumption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Disseminated intravascular coagulation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GB" dirty="0" smtClean="0">
                <a:latin typeface="Calibri" pitchFamily="34" charset="0"/>
              </a:rPr>
              <a:t> increased consumption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Generalised activation of coagulation – Tissue factor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Associated with sepsis, major tissue damage, inflammation 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Consumes and depletes coagulation factors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Platelets consumed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Activation of fibrinolysis depletes fibrinogen</a:t>
            </a:r>
          </a:p>
          <a:p>
            <a:pPr lvl="2" eaLnBrk="1" hangingPunct="1">
              <a:lnSpc>
                <a:spcPct val="12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Deposition of fibrin in vessels causes organ failure</a:t>
            </a:r>
          </a:p>
          <a:p>
            <a:pPr lvl="2" eaLnBrk="1" hangingPunct="1">
              <a:lnSpc>
                <a:spcPct val="125000"/>
              </a:lnSpc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4213" y="376238"/>
            <a:ext cx="80311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400" dirty="0">
                <a:solidFill>
                  <a:schemeClr val="tx2"/>
                </a:solidFill>
                <a:latin typeface="Franklin Gothic Book" pitchFamily="34" charset="0"/>
              </a:rPr>
              <a:t>Bleeding in coagulation disorders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29600" cy="478155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GB" sz="2400" dirty="0" smtClean="0">
                <a:latin typeface="Calibri" pitchFamily="34" charset="0"/>
              </a:rPr>
              <a:t>superficial cuts do not bleed (platelets)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dirty="0" smtClean="0">
                <a:latin typeface="Calibri" pitchFamily="34" charset="0"/>
              </a:rPr>
              <a:t>bruising is common, nosebleeds are rare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dirty="0" smtClean="0">
                <a:latin typeface="Calibri" pitchFamily="34" charset="0"/>
              </a:rPr>
              <a:t>spontaneous bleeding is deep, into muscles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GB" sz="2400" dirty="0" smtClean="0">
                <a:latin typeface="Calibri" pitchFamily="34" charset="0"/>
              </a:rPr>
              <a:t>and joints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dirty="0" smtClean="0">
                <a:latin typeface="Calibri" pitchFamily="34" charset="0"/>
              </a:rPr>
              <a:t>bleeding after trauma may be delayed and is prolonged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dirty="0" smtClean="0">
                <a:latin typeface="Calibri" pitchFamily="34" charset="0"/>
              </a:rPr>
              <a:t>frequently restarts after stopping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95400" y="0"/>
          <a:ext cx="5910263" cy="6226175"/>
        </p:xfrm>
        <a:graphic>
          <a:graphicData uri="http://schemas.openxmlformats.org/presentationml/2006/ole">
            <p:oleObj spid="_x0000_s2050" name="CorelPhotoPaint.Image.8" r:id="rId4" imgW="772913" imgH="814342" progId="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60525" y="6262688"/>
            <a:ext cx="6743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 charset="0"/>
              </a:rPr>
              <a:t>Haemarthrosis – hallmark of haemophilia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31850" y="31750"/>
          <a:ext cx="7335838" cy="6751638"/>
        </p:xfrm>
        <a:graphic>
          <a:graphicData uri="http://schemas.openxmlformats.org/presentationml/2006/ole">
            <p:oleObj spid="_x0000_s3074" name="CorelPhotoPaint.Image.8" r:id="rId4" imgW="836629" imgH="7700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76250"/>
            <a:ext cx="3810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908175" y="6400800"/>
            <a:ext cx="595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Arial" charset="0"/>
              </a:rPr>
              <a:t>Intramuscular injections should be avoided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723063" y="6400800"/>
            <a:ext cx="2192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1400" b="1">
                <a:latin typeface="Arial" charset="0"/>
              </a:rPr>
              <a:t>Nosek-Cenkowska 1991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4163" y="404813"/>
            <a:ext cx="87532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4000" dirty="0">
                <a:solidFill>
                  <a:schemeClr val="tx2"/>
                </a:solidFill>
                <a:latin typeface="Franklin Gothic Book" pitchFamily="34" charset="0"/>
              </a:rPr>
              <a:t>History and Bleeding after tonsillectomy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05200" y="1212850"/>
            <a:ext cx="2160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 dirty="0">
                <a:latin typeface="Arial" charset="0"/>
              </a:rPr>
              <a:t>non bleeding </a:t>
            </a:r>
          </a:p>
          <a:p>
            <a:pPr eaLnBrk="0" hangingPunct="0"/>
            <a:r>
              <a:rPr lang="en-US" altLang="en-GB" sz="2400" b="1" dirty="0">
                <a:latin typeface="Arial" charset="0"/>
              </a:rPr>
              <a:t>       %(228)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970588" y="1212850"/>
            <a:ext cx="2705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Known bleeding disor</a:t>
            </a:r>
            <a:r>
              <a:rPr lang="en-GB" sz="2400" b="1">
                <a:latin typeface="Arial" charset="0"/>
              </a:rPr>
              <a:t>der</a:t>
            </a:r>
            <a:endParaRPr lang="en-US" altLang="en-GB" sz="2400" b="1"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228850"/>
            <a:ext cx="218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Easy bruising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2887663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Frequent bruising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3400" y="3548063"/>
            <a:ext cx="1608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Epistaxes</a:t>
            </a:r>
          </a:p>
          <a:p>
            <a:pPr eaLnBrk="0" hangingPunct="0"/>
            <a:r>
              <a:rPr lang="en-US" altLang="en-GB" sz="2400">
                <a:latin typeface="Arial" charset="0"/>
              </a:rPr>
              <a:t>&gt;10mins</a:t>
            </a:r>
            <a:r>
              <a:rPr lang="en-US" altLang="en-GB" sz="2400" b="1">
                <a:latin typeface="Arial" charset="0"/>
              </a:rPr>
              <a:t>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3400" y="4641850"/>
            <a:ext cx="234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Bruises &gt;1 site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3400" y="5302250"/>
            <a:ext cx="218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Large bruises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389813" y="1593850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%(31)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281488" y="2063750"/>
            <a:ext cx="6080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24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36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39</a:t>
            </a:r>
          </a:p>
          <a:p>
            <a:pPr eaLnBrk="0" hangingPunct="0"/>
            <a:r>
              <a:rPr lang="en-US" altLang="en-GB" sz="2400">
                <a:latin typeface="Arial" charset="0"/>
              </a:rPr>
              <a:t>4</a:t>
            </a:r>
            <a:endParaRPr lang="en-US" altLang="en-GB" sz="2400" b="1">
              <a:latin typeface="Arial" charset="0"/>
            </a:endParaRP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4.9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3.6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2.7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224713" y="2063750"/>
            <a:ext cx="523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67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68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69</a:t>
            </a:r>
          </a:p>
          <a:p>
            <a:pPr eaLnBrk="0" hangingPunct="0"/>
            <a:r>
              <a:rPr lang="en-US" altLang="en-GB" sz="2400">
                <a:latin typeface="Arial" charset="0"/>
              </a:rPr>
              <a:t>47</a:t>
            </a:r>
            <a:endParaRPr lang="en-US" altLang="en-GB" sz="2400" b="1">
              <a:latin typeface="Arial" charset="0"/>
            </a:endParaRP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39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30</a:t>
            </a:r>
          </a:p>
          <a:p>
            <a:pPr eaLnBrk="0" hangingPunct="0">
              <a:lnSpc>
                <a:spcPct val="180000"/>
              </a:lnSpc>
            </a:pPr>
            <a:r>
              <a:rPr lang="en-US" altLang="en-GB" sz="2400" b="1">
                <a:latin typeface="Arial" charset="0"/>
              </a:rPr>
              <a:t>22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09600" y="2051050"/>
            <a:ext cx="835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" y="5962650"/>
            <a:ext cx="218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Arial" charset="0"/>
              </a:rPr>
              <a:t>Haematomata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250825" y="4005263"/>
            <a:ext cx="8353425" cy="2447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9144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Franklin Gothic Book" pitchFamily="34" charset="0"/>
              </a:rPr>
              <a:t>How serious is haemophilia?</a:t>
            </a:r>
            <a:endParaRPr lang="en-GB" sz="5400" dirty="0" smtClean="0">
              <a:latin typeface="Franklin Gothic Book" pitchFamily="34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143000" y="1447800"/>
          <a:ext cx="7124700" cy="5186363"/>
        </p:xfrm>
        <a:graphic>
          <a:graphicData uri="http://schemas.openxmlformats.org/presentationml/2006/ole">
            <p:oleObj spid="_x0000_s4098" name="Worksheet" r:id="rId4" imgW="7244640" imgH="5261400" progId="Excel.Sheet.8">
              <p:embed/>
            </p:oleObj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400800" y="61722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>
                <a:solidFill>
                  <a:schemeClr val="tx2"/>
                </a:solidFill>
                <a:latin typeface="Arial" charset="0"/>
              </a:rPr>
              <a:t>Carol Birch 1937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57188" y="511175"/>
            <a:ext cx="8335962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>
                <a:solidFill>
                  <a:schemeClr val="tx2"/>
                </a:solidFill>
                <a:latin typeface="Franklin Gothic Book" pitchFamily="34" charset="0"/>
              </a:rPr>
              <a:t>Clinical Distinction Between Bleeding due to Platelet and </a:t>
            </a:r>
            <a:r>
              <a:rPr lang="en-US" altLang="en-US" sz="2800" dirty="0" smtClean="0">
                <a:solidFill>
                  <a:schemeClr val="tx2"/>
                </a:solidFill>
                <a:latin typeface="Franklin Gothic Book" pitchFamily="34" charset="0"/>
              </a:rPr>
              <a:t>Coagulation </a:t>
            </a:r>
            <a:r>
              <a:rPr lang="en-US" altLang="en-US" sz="2800" dirty="0">
                <a:solidFill>
                  <a:schemeClr val="tx2"/>
                </a:solidFill>
                <a:latin typeface="Franklin Gothic Book" pitchFamily="34" charset="0"/>
              </a:rPr>
              <a:t>Defects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20788" y="1738313"/>
            <a:ext cx="28575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u="sng">
                <a:latin typeface="Times" charset="0"/>
              </a:rPr>
              <a:t>Platelet/Vascular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Superficial bleeding 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into skin, mucosal 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membranes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Bleeding immediate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after injury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32400" y="1722438"/>
            <a:ext cx="2714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u="sng">
                <a:latin typeface="Times" charset="0"/>
              </a:rPr>
              <a:t>Coagulation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Bleeding into deep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tissues, muscles,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joints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Delayed, but severe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bleeding after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injury. Bleeding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often prolonged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181225" y="5678488"/>
            <a:ext cx="5216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i="1">
                <a:latin typeface="Times" charset="0"/>
              </a:rPr>
              <a:t>This is a simplistic distinction. Note that</a:t>
            </a:r>
          </a:p>
          <a:p>
            <a:pPr eaLnBrk="0" hangingPunct="0"/>
            <a:r>
              <a:rPr lang="en-US" altLang="en-US" sz="2400" b="1" i="1">
                <a:latin typeface="Times" charset="0"/>
              </a:rPr>
              <a:t>either defect can be life threatening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Franklin Gothic Book" pitchFamily="34" charset="0"/>
              </a:rPr>
              <a:t>Tests for coagulation disorders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8229600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Screening tests (‘clotting screen’)</a:t>
            </a:r>
          </a:p>
          <a:p>
            <a:pPr lvl="1" eaLnBrk="1" hangingPunct="1"/>
            <a:r>
              <a:rPr lang="en-GB" dirty="0" err="1" smtClean="0">
                <a:latin typeface="Calibri" pitchFamily="34" charset="0"/>
              </a:rPr>
              <a:t>Prothrombin</a:t>
            </a:r>
            <a:r>
              <a:rPr lang="en-GB" dirty="0" smtClean="0">
                <a:latin typeface="Calibri" pitchFamily="34" charset="0"/>
              </a:rPr>
              <a:t> time (PT)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Activated partial </a:t>
            </a:r>
            <a:r>
              <a:rPr lang="en-GB" dirty="0" err="1" smtClean="0">
                <a:latin typeface="Calibri" pitchFamily="34" charset="0"/>
              </a:rPr>
              <a:t>thromboplastin</a:t>
            </a:r>
            <a:r>
              <a:rPr lang="en-GB" dirty="0" smtClean="0">
                <a:latin typeface="Calibri" pitchFamily="34" charset="0"/>
              </a:rPr>
              <a:t> time (APTT)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Full blood count (platelets)</a:t>
            </a:r>
          </a:p>
          <a:p>
            <a:pPr lvl="1" eaLnBrk="1" hangingPunct="1"/>
            <a:endParaRPr lang="en-GB" dirty="0" smtClean="0">
              <a:latin typeface="Calibri" pitchFamily="34" charset="0"/>
            </a:endParaRPr>
          </a:p>
          <a:p>
            <a:pPr eaLnBrk="1" hangingPunct="1"/>
            <a:r>
              <a:rPr lang="en-GB" dirty="0" smtClean="0">
                <a:latin typeface="Calibri" pitchFamily="34" charset="0"/>
              </a:rPr>
              <a:t>Factor assays (for Factor VIII etc)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Tests for inhibitors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327150" y="3238500"/>
            <a:ext cx="9779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850063" y="325437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IX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614863" y="5321300"/>
            <a:ext cx="4984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II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151063" y="612775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Fibrinogen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808663" y="6127750"/>
            <a:ext cx="1285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Fibrin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548313" y="1162050"/>
            <a:ext cx="7445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PK</a:t>
            </a: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5657850" y="196850"/>
            <a:ext cx="1720850" cy="5778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738813" y="206375"/>
            <a:ext cx="16033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solidFill>
                  <a:srgbClr val="000000"/>
                </a:solidFill>
                <a:latin typeface="Times" charset="0"/>
              </a:rPr>
              <a:t>HMWK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481763" y="215582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XI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6424613" y="1179513"/>
            <a:ext cx="7921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XII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4216400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4832350" y="59182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6781800" y="2787650"/>
            <a:ext cx="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5181600" y="3797300"/>
            <a:ext cx="13208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6781800" y="16383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1370013" y="2746375"/>
            <a:ext cx="995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VIIa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1522413" y="3219450"/>
            <a:ext cx="70008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TF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5872163" y="3241675"/>
            <a:ext cx="16192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VIII</a:t>
            </a:r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2425700" y="3543300"/>
            <a:ext cx="2438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6342" name="Group 22"/>
          <p:cNvGrpSpPr>
            <a:grpSpLocks/>
          </p:cNvGrpSpPr>
          <p:nvPr/>
        </p:nvGrpSpPr>
        <p:grpSpPr bwMode="auto">
          <a:xfrm>
            <a:off x="4278313" y="4373563"/>
            <a:ext cx="1020762" cy="576262"/>
            <a:chOff x="2695" y="2755"/>
            <a:chExt cx="643" cy="363"/>
          </a:xfrm>
        </p:grpSpPr>
        <p:sp>
          <p:nvSpPr>
            <p:cNvPr id="56351" name="Rectangle 23"/>
            <p:cNvSpPr>
              <a:spLocks noChangeArrowheads="1"/>
            </p:cNvSpPr>
            <p:nvPr/>
          </p:nvSpPr>
          <p:spPr bwMode="auto">
            <a:xfrm>
              <a:off x="3039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3200" b="1">
                  <a:latin typeface="Times" charset="0"/>
                </a:rPr>
                <a:t>X</a:t>
              </a:r>
            </a:p>
          </p:txBody>
        </p:sp>
        <p:sp>
          <p:nvSpPr>
            <p:cNvPr id="56352" name="Rectangle 24"/>
            <p:cNvSpPr>
              <a:spLocks noChangeArrowheads="1"/>
            </p:cNvSpPr>
            <p:nvPr/>
          </p:nvSpPr>
          <p:spPr bwMode="auto">
            <a:xfrm>
              <a:off x="2695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sz="3200" b="1">
                  <a:latin typeface="Times" charset="0"/>
                </a:rPr>
                <a:t>V</a:t>
              </a:r>
            </a:p>
          </p:txBody>
        </p:sp>
      </p:grpSp>
      <p:sp>
        <p:nvSpPr>
          <p:cNvPr id="56343" name="Line 25"/>
          <p:cNvSpPr>
            <a:spLocks noChangeShapeType="1"/>
          </p:cNvSpPr>
          <p:nvPr/>
        </p:nvSpPr>
        <p:spPr bwMode="auto">
          <a:xfrm>
            <a:off x="4813300" y="49276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44" name="Rectangle 26"/>
          <p:cNvSpPr>
            <a:spLocks noChangeArrowheads="1"/>
          </p:cNvSpPr>
          <p:nvPr/>
        </p:nvSpPr>
        <p:spPr bwMode="auto">
          <a:xfrm>
            <a:off x="5264150" y="742950"/>
            <a:ext cx="24765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Rectangle 27"/>
          <p:cNvSpPr>
            <a:spLocks noChangeArrowheads="1"/>
          </p:cNvSpPr>
          <p:nvPr/>
        </p:nvSpPr>
        <p:spPr bwMode="auto">
          <a:xfrm>
            <a:off x="5446713" y="708025"/>
            <a:ext cx="22145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3200" b="1">
                <a:latin typeface="Times" charset="0"/>
              </a:rPr>
              <a:t>CONTACT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392113" y="3070225"/>
            <a:ext cx="700087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</a:rPr>
              <a:t>PT</a:t>
            </a: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3541713" y="631825"/>
            <a:ext cx="1265237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</a:rPr>
              <a:t>APTT</a:t>
            </a: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2319338" y="5262563"/>
            <a:ext cx="850900" cy="57626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GB" sz="3200" b="1">
                <a:latin typeface="Times"/>
              </a:rPr>
              <a:t>TT</a:t>
            </a:r>
          </a:p>
        </p:txBody>
      </p:sp>
      <p:sp>
        <p:nvSpPr>
          <p:cNvPr id="56349" name="Line 31"/>
          <p:cNvSpPr>
            <a:spLocks noChangeShapeType="1"/>
          </p:cNvSpPr>
          <p:nvPr/>
        </p:nvSpPr>
        <p:spPr bwMode="auto">
          <a:xfrm>
            <a:off x="3916363" y="5710238"/>
            <a:ext cx="677862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50" name="Text Box 32"/>
          <p:cNvSpPr txBox="1">
            <a:spLocks noChangeArrowheads="1"/>
          </p:cNvSpPr>
          <p:nvPr/>
        </p:nvSpPr>
        <p:spPr bwMode="auto">
          <a:xfrm>
            <a:off x="3278188" y="5330825"/>
            <a:ext cx="63817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 charset="0"/>
              </a:rPr>
              <a:t>IIa</a:t>
            </a:r>
            <a:endParaRPr lang="en-US" altLang="en-US" sz="2800" b="1">
              <a:solidFill>
                <a:srgbClr val="FFFFFF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6376988" y="5181600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II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4419600" y="5913438"/>
            <a:ext cx="18605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Fibrinogen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73913" y="5913438"/>
            <a:ext cx="11493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Fibrin</a:t>
            </a:r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6253163" y="6130925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>
            <a:off x="6584950" y="5716588"/>
            <a:ext cx="4763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8027988" y="3213100"/>
            <a:ext cx="892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VIIa</a:t>
            </a: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8172450" y="3644900"/>
            <a:ext cx="635000" cy="5159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TF</a:t>
            </a:r>
          </a:p>
        </p:txBody>
      </p:sp>
      <p:grpSp>
        <p:nvGrpSpPr>
          <p:cNvPr id="57353" name="Group 10"/>
          <p:cNvGrpSpPr>
            <a:grpSpLocks/>
          </p:cNvGrpSpPr>
          <p:nvPr/>
        </p:nvGrpSpPr>
        <p:grpSpPr bwMode="auto">
          <a:xfrm>
            <a:off x="6173788" y="4418013"/>
            <a:ext cx="850900" cy="515937"/>
            <a:chOff x="1545" y="2754"/>
            <a:chExt cx="536" cy="325"/>
          </a:xfrm>
        </p:grpSpPr>
        <p:sp>
          <p:nvSpPr>
            <p:cNvPr id="57369" name="Rectangle 11"/>
            <p:cNvSpPr>
              <a:spLocks noChangeArrowheads="1"/>
            </p:cNvSpPr>
            <p:nvPr/>
          </p:nvSpPr>
          <p:spPr bwMode="auto">
            <a:xfrm>
              <a:off x="1805" y="275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800" b="1">
                  <a:latin typeface="Times" charset="0"/>
                </a:rPr>
                <a:t>X</a:t>
              </a:r>
            </a:p>
          </p:txBody>
        </p:sp>
        <p:sp>
          <p:nvSpPr>
            <p:cNvPr id="57370" name="Rectangle 12"/>
            <p:cNvSpPr>
              <a:spLocks noChangeArrowheads="1"/>
            </p:cNvSpPr>
            <p:nvPr/>
          </p:nvSpPr>
          <p:spPr bwMode="auto">
            <a:xfrm>
              <a:off x="1545" y="275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US" sz="2800" b="1">
                  <a:latin typeface="Times" charset="0"/>
                </a:rPr>
                <a:t>V</a:t>
              </a:r>
            </a:p>
          </p:txBody>
        </p:sp>
      </p:grpSp>
      <p:sp>
        <p:nvSpPr>
          <p:cNvPr id="57354" name="Line 13"/>
          <p:cNvSpPr>
            <a:spLocks noChangeShapeType="1"/>
          </p:cNvSpPr>
          <p:nvPr/>
        </p:nvSpPr>
        <p:spPr bwMode="auto">
          <a:xfrm>
            <a:off x="6565900" y="4833938"/>
            <a:ext cx="4763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>
            <a:off x="339725" y="166688"/>
            <a:ext cx="755491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3200" b="1">
                <a:latin typeface="Times" charset="0"/>
              </a:rPr>
              <a:t>PROLONGED APTT in </a:t>
            </a:r>
            <a:r>
              <a:rPr lang="en-US" altLang="en-US" sz="3200" b="1">
                <a:latin typeface="Times" charset="0"/>
              </a:rPr>
              <a:t>HAEMOPHILIA</a:t>
            </a:r>
            <a:endParaRPr lang="en-GB" altLang="en-US" sz="3200" b="1">
              <a:latin typeface="Times" charset="0"/>
            </a:endParaRPr>
          </a:p>
        </p:txBody>
      </p:sp>
      <p:sp>
        <p:nvSpPr>
          <p:cNvPr id="135183" name="Rectangle 15" descr="50%"/>
          <p:cNvSpPr>
            <a:spLocks noChangeArrowheads="1"/>
          </p:cNvSpPr>
          <p:nvPr/>
        </p:nvSpPr>
        <p:spPr bwMode="auto">
          <a:xfrm>
            <a:off x="2916238" y="836613"/>
            <a:ext cx="3111500" cy="3238500"/>
          </a:xfrm>
          <a:prstGeom prst="rect">
            <a:avLst/>
          </a:prstGeom>
          <a:pattFill prst="pct50">
            <a:fgClr>
              <a:srgbClr val="3365FB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Rectangle 16"/>
          <p:cNvSpPr>
            <a:spLocks noChangeArrowheads="1"/>
          </p:cNvSpPr>
          <p:nvPr/>
        </p:nvSpPr>
        <p:spPr bwMode="auto">
          <a:xfrm>
            <a:off x="4881563" y="2555875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Rectangle 17"/>
          <p:cNvSpPr>
            <a:spLocks noChangeArrowheads="1"/>
          </p:cNvSpPr>
          <p:nvPr/>
        </p:nvSpPr>
        <p:spPr bwMode="auto">
          <a:xfrm>
            <a:off x="4456113" y="3413125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IX</a:t>
            </a:r>
          </a:p>
        </p:txBody>
      </p:sp>
      <p:sp>
        <p:nvSpPr>
          <p:cNvPr id="57359" name="Rectangle 18"/>
          <p:cNvSpPr>
            <a:spLocks noChangeArrowheads="1"/>
          </p:cNvSpPr>
          <p:nvPr/>
        </p:nvSpPr>
        <p:spPr bwMode="auto">
          <a:xfrm>
            <a:off x="4233863" y="2538413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XI</a:t>
            </a:r>
          </a:p>
        </p:txBody>
      </p:sp>
      <p:sp>
        <p:nvSpPr>
          <p:cNvPr id="57360" name="Rectangle 19"/>
          <p:cNvSpPr>
            <a:spLocks noChangeArrowheads="1"/>
          </p:cNvSpPr>
          <p:nvPr/>
        </p:nvSpPr>
        <p:spPr bwMode="auto">
          <a:xfrm>
            <a:off x="4189413" y="1751013"/>
            <a:ext cx="714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XII</a:t>
            </a:r>
          </a:p>
        </p:txBody>
      </p:sp>
      <p:sp>
        <p:nvSpPr>
          <p:cNvPr id="57361" name="Line 20"/>
          <p:cNvSpPr>
            <a:spLocks noChangeShapeType="1"/>
          </p:cNvSpPr>
          <p:nvPr/>
        </p:nvSpPr>
        <p:spPr bwMode="auto">
          <a:xfrm>
            <a:off x="4462463" y="3024188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62" name="Line 21"/>
          <p:cNvSpPr>
            <a:spLocks noChangeShapeType="1"/>
          </p:cNvSpPr>
          <p:nvPr/>
        </p:nvSpPr>
        <p:spPr bwMode="auto">
          <a:xfrm flipH="1">
            <a:off x="7010400" y="4038600"/>
            <a:ext cx="995363" cy="446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63" name="Line 22"/>
          <p:cNvSpPr>
            <a:spLocks noChangeShapeType="1"/>
          </p:cNvSpPr>
          <p:nvPr/>
        </p:nvSpPr>
        <p:spPr bwMode="auto">
          <a:xfrm>
            <a:off x="4481513" y="2184400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64" name="Rectangle 23"/>
          <p:cNvSpPr>
            <a:spLocks noChangeArrowheads="1"/>
          </p:cNvSpPr>
          <p:nvPr/>
        </p:nvSpPr>
        <p:spPr bwMode="auto">
          <a:xfrm>
            <a:off x="3697288" y="3413125"/>
            <a:ext cx="8524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latin typeface="Times" charset="0"/>
              </a:rPr>
              <a:t>VIII</a:t>
            </a:r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468313" y="4365625"/>
            <a:ext cx="3844925" cy="2262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US" sz="2800" b="1">
                <a:solidFill>
                  <a:srgbClr val="000000"/>
                </a:solidFill>
                <a:latin typeface="Times" charset="0"/>
              </a:rPr>
              <a:t>PT 	  10.6s  (9.6-11.6)</a:t>
            </a:r>
          </a:p>
          <a:p>
            <a:pPr eaLnBrk="0" hangingPunct="0"/>
            <a:endParaRPr lang="en-GB" altLang="en-US" sz="2800" b="1">
              <a:solidFill>
                <a:srgbClr val="000000"/>
              </a:solidFill>
              <a:latin typeface="Times" charset="0"/>
            </a:endParaRPr>
          </a:p>
          <a:p>
            <a:pPr eaLnBrk="0" hangingPunct="0"/>
            <a:r>
              <a:rPr lang="en-GB" altLang="en-US" sz="2800" b="1">
                <a:solidFill>
                  <a:srgbClr val="000000"/>
                </a:solidFill>
                <a:latin typeface="Times" charset="0"/>
              </a:rPr>
              <a:t>APTT   85s 	  (26-32)</a:t>
            </a:r>
          </a:p>
          <a:p>
            <a:pPr eaLnBrk="0" hangingPunct="0"/>
            <a:endParaRPr lang="en-GB" altLang="en-US" sz="2800" b="1">
              <a:solidFill>
                <a:srgbClr val="000000"/>
              </a:solidFill>
              <a:latin typeface="Times" charset="0"/>
            </a:endParaRPr>
          </a:p>
          <a:p>
            <a:pPr eaLnBrk="0" hangingPunct="0"/>
            <a:r>
              <a:rPr lang="en-GB" altLang="en-US" sz="2800" b="1">
                <a:solidFill>
                  <a:srgbClr val="000000"/>
                </a:solidFill>
                <a:latin typeface="Times" charset="0"/>
              </a:rPr>
              <a:t>TT 	  16s	  (15-19)</a:t>
            </a:r>
          </a:p>
        </p:txBody>
      </p:sp>
      <p:sp>
        <p:nvSpPr>
          <p:cNvPr id="57366" name="Line 25"/>
          <p:cNvSpPr>
            <a:spLocks noChangeShapeType="1"/>
          </p:cNvSpPr>
          <p:nvPr/>
        </p:nvSpPr>
        <p:spPr bwMode="auto">
          <a:xfrm>
            <a:off x="4500563" y="3860800"/>
            <a:ext cx="17272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67" name="Rectangle 26"/>
          <p:cNvSpPr>
            <a:spLocks noChangeArrowheads="1"/>
          </p:cNvSpPr>
          <p:nvPr/>
        </p:nvSpPr>
        <p:spPr bwMode="auto">
          <a:xfrm>
            <a:off x="7019925" y="2133600"/>
            <a:ext cx="1905000" cy="1063625"/>
          </a:xfrm>
          <a:prstGeom prst="rect">
            <a:avLst/>
          </a:prstGeom>
          <a:solidFill>
            <a:srgbClr val="E3DE00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US" sz="3200" b="1">
                <a:latin typeface="Times" charset="0"/>
              </a:rPr>
              <a:t>PT</a:t>
            </a:r>
          </a:p>
          <a:p>
            <a:pPr eaLnBrk="0" hangingPunct="0"/>
            <a:r>
              <a:rPr lang="en-GB" altLang="en-US" sz="3200">
                <a:latin typeface="Times" charset="0"/>
              </a:rPr>
              <a:t>(extrinsic)</a:t>
            </a:r>
            <a:endParaRPr lang="en-GB" altLang="en-US" sz="3200" b="1">
              <a:latin typeface="Times" charset="0"/>
            </a:endParaRPr>
          </a:p>
        </p:txBody>
      </p:sp>
      <p:sp>
        <p:nvSpPr>
          <p:cNvPr id="57368" name="Rectangle 27"/>
          <p:cNvSpPr>
            <a:spLocks noChangeArrowheads="1"/>
          </p:cNvSpPr>
          <p:nvPr/>
        </p:nvSpPr>
        <p:spPr bwMode="auto">
          <a:xfrm>
            <a:off x="990600" y="1371600"/>
            <a:ext cx="1782763" cy="1063625"/>
          </a:xfrm>
          <a:prstGeom prst="rect">
            <a:avLst/>
          </a:prstGeom>
          <a:solidFill>
            <a:srgbClr val="E3DE00"/>
          </a:solidFill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3200" b="1">
                <a:latin typeface="Times" charset="0"/>
              </a:rPr>
              <a:t>APTT</a:t>
            </a:r>
          </a:p>
          <a:p>
            <a:pPr eaLnBrk="0" hangingPunct="0"/>
            <a:r>
              <a:rPr lang="en-GB" altLang="en-US" sz="3200">
                <a:latin typeface="Times" charset="0"/>
              </a:rPr>
              <a:t>(intrinsic)</a:t>
            </a:r>
            <a:endParaRPr lang="en-GB" altLang="en-US" sz="3200" b="1"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3" grpId="0" animBg="1"/>
      <p:bldP spid="13519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11188" y="549275"/>
            <a:ext cx="7782322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sz="4000" dirty="0">
                <a:solidFill>
                  <a:schemeClr val="tx2"/>
                </a:solidFill>
                <a:latin typeface="Franklin Gothic Book" pitchFamily="34" charset="0"/>
              </a:rPr>
              <a:t>Bleeding disorders not detected by </a:t>
            </a:r>
          </a:p>
          <a:p>
            <a:pPr eaLnBrk="0" hangingPunct="0"/>
            <a:r>
              <a:rPr lang="en-GB" sz="4000" dirty="0">
                <a:solidFill>
                  <a:schemeClr val="tx2"/>
                </a:solidFill>
                <a:latin typeface="Franklin Gothic Book" pitchFamily="34" charset="0"/>
              </a:rPr>
              <a:t>routine clotting tests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03350" y="2130425"/>
            <a:ext cx="6295377" cy="4029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3200" dirty="0">
                <a:latin typeface="Arial" charset="0"/>
              </a:rPr>
              <a:t> </a:t>
            </a:r>
            <a:r>
              <a:rPr lang="en-GB" sz="3200" dirty="0">
                <a:latin typeface="Calibri" pitchFamily="34" charset="0"/>
              </a:rPr>
              <a:t>Mild factor deficiencies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von Willebrand disease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Factor XIII deficiency (cross linking)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Platelet disorders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Excessive fibrinolysis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Vessel wall disorders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Metabolic disorders (e.g. uraemia)</a:t>
            </a:r>
          </a:p>
          <a:p>
            <a:pPr eaLnBrk="0" hangingPunct="0">
              <a:buFontTx/>
              <a:buChar char="•"/>
            </a:pPr>
            <a:r>
              <a:rPr lang="en-GB" sz="3200" dirty="0">
                <a:latin typeface="Calibri" pitchFamily="34" charset="0"/>
              </a:rPr>
              <a:t> (Thrombotic disorders)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ChangeArrowheads="1"/>
          </p:cNvSpPr>
          <p:nvPr/>
        </p:nvSpPr>
        <p:spPr bwMode="auto">
          <a:xfrm>
            <a:off x="2139950" y="5594350"/>
            <a:ext cx="62484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949325" y="274638"/>
            <a:ext cx="738458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 smtClean="0">
                <a:solidFill>
                  <a:schemeClr val="tx2"/>
                </a:solidFill>
                <a:latin typeface="Franklin Gothic Book" pitchFamily="34" charset="0"/>
              </a:rPr>
              <a:t>Haemostatic Plug Formation: An Overview</a:t>
            </a:r>
            <a:endParaRPr lang="en-US" altLang="en-US" sz="3200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242570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 charset="0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-blood coagulation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-fibrinolysis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59397" name="Line 4"/>
          <p:cNvSpPr>
            <a:spLocks noChangeShapeType="1"/>
          </p:cNvSpPr>
          <p:nvPr/>
        </p:nvSpPr>
        <p:spPr bwMode="auto">
          <a:xfrm>
            <a:off x="375443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371951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374173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 charset="0"/>
              </a:rPr>
              <a:t>Response to injury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172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imes" charset="0"/>
              </a:rPr>
              <a:t>Fibrinolysis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Disorders of Fibrinolysis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2981325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Disorders of fibrinolysis can cause abnormal bleeding but are rare</a:t>
            </a: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Hereditary  </a:t>
            </a:r>
          </a:p>
          <a:p>
            <a:pPr lvl="2" eaLnBrk="1" hangingPunct="1"/>
            <a:r>
              <a:rPr lang="en-GB" sz="1800" dirty="0" err="1" smtClean="0">
                <a:solidFill>
                  <a:srgbClr val="CC0000"/>
                </a:solidFill>
                <a:latin typeface="Calibri" pitchFamily="34" charset="0"/>
              </a:rPr>
              <a:t>antiplasmin</a:t>
            </a:r>
            <a:r>
              <a:rPr lang="en-GB" sz="1800" dirty="0" smtClean="0">
                <a:solidFill>
                  <a:srgbClr val="CC0000"/>
                </a:solidFill>
                <a:latin typeface="Calibri" pitchFamily="34" charset="0"/>
              </a:rPr>
              <a:t> deficiency</a:t>
            </a:r>
          </a:p>
          <a:p>
            <a:pPr lvl="1" eaLnBrk="1" hangingPunct="1"/>
            <a:endParaRPr lang="en-GB" sz="2000" dirty="0" smtClean="0">
              <a:latin typeface="Calibri" pitchFamily="34" charset="0"/>
            </a:endParaRPr>
          </a:p>
          <a:p>
            <a:pPr lvl="1" eaLnBrk="1" hangingPunct="1"/>
            <a:r>
              <a:rPr lang="en-GB" sz="2000" dirty="0" smtClean="0">
                <a:latin typeface="Calibri" pitchFamily="34" charset="0"/>
              </a:rPr>
              <a:t>Acquired  </a:t>
            </a:r>
          </a:p>
          <a:p>
            <a:pPr lvl="2" eaLnBrk="1" hangingPunct="1"/>
            <a:r>
              <a:rPr lang="en-GB" sz="1800" dirty="0" smtClean="0">
                <a:solidFill>
                  <a:srgbClr val="CC0000"/>
                </a:solidFill>
                <a:latin typeface="Calibri" pitchFamily="34" charset="0"/>
              </a:rPr>
              <a:t>drugs such as tPA</a:t>
            </a:r>
          </a:p>
          <a:p>
            <a:pPr lvl="2" eaLnBrk="1" hangingPunct="1"/>
            <a:r>
              <a:rPr lang="en-GB" sz="1800" dirty="0" smtClean="0">
                <a:solidFill>
                  <a:srgbClr val="CC0000"/>
                </a:solidFill>
                <a:latin typeface="Calibri" pitchFamily="34" charset="0"/>
              </a:rPr>
              <a:t>Disseminated intravascular coagulation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What is abnormal bleeding?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Why do people have abnormal haemostasis?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Laboratory detection/prediction of abnormal haemostasis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Genetics of common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Treatment of bleeding disorders </a:t>
            </a:r>
          </a:p>
          <a:p>
            <a:pPr eaLnBrk="1" hangingPunct="1">
              <a:lnSpc>
                <a:spcPct val="13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2786063" y="3803650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431088" y="380365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033463" y="3856038"/>
            <a:ext cx="425450" cy="42227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238250" y="3227388"/>
            <a:ext cx="642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238250" y="32273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2984500" y="3227388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4586288" y="32273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6115050" y="3227388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V="1">
            <a:off x="7659688" y="3227388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5" name="Line 63"/>
          <p:cNvSpPr>
            <a:spLocks noChangeShapeType="1"/>
          </p:cNvSpPr>
          <p:nvPr/>
        </p:nvSpPr>
        <p:spPr bwMode="auto">
          <a:xfrm flipV="1">
            <a:off x="6807200" y="2057400"/>
            <a:ext cx="0" cy="1169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6" name="Rectangle 64"/>
          <p:cNvSpPr>
            <a:spLocks noChangeArrowheads="1"/>
          </p:cNvSpPr>
          <p:nvPr/>
        </p:nvSpPr>
        <p:spPr bwMode="auto">
          <a:xfrm>
            <a:off x="8159750" y="179070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91"/>
          <p:cNvSpPr>
            <a:spLocks noChangeShapeType="1"/>
          </p:cNvSpPr>
          <p:nvPr/>
        </p:nvSpPr>
        <p:spPr bwMode="auto">
          <a:xfrm>
            <a:off x="5522913" y="2028825"/>
            <a:ext cx="2627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8" name="Line 92"/>
          <p:cNvSpPr>
            <a:spLocks noChangeShapeType="1"/>
          </p:cNvSpPr>
          <p:nvPr/>
        </p:nvSpPr>
        <p:spPr bwMode="auto">
          <a:xfrm flipV="1">
            <a:off x="5302250" y="123031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79" name="Oval 93"/>
          <p:cNvSpPr>
            <a:spLocks noChangeArrowheads="1"/>
          </p:cNvSpPr>
          <p:nvPr/>
        </p:nvSpPr>
        <p:spPr bwMode="auto">
          <a:xfrm>
            <a:off x="3414713" y="1806575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Line 94"/>
          <p:cNvSpPr>
            <a:spLocks noChangeShapeType="1"/>
          </p:cNvSpPr>
          <p:nvPr/>
        </p:nvSpPr>
        <p:spPr bwMode="auto">
          <a:xfrm flipV="1">
            <a:off x="3613150" y="1230313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1" name="Rectangle 95"/>
          <p:cNvSpPr>
            <a:spLocks noChangeArrowheads="1"/>
          </p:cNvSpPr>
          <p:nvPr/>
        </p:nvSpPr>
        <p:spPr bwMode="auto">
          <a:xfrm>
            <a:off x="1852613" y="1820863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Line 96"/>
          <p:cNvSpPr>
            <a:spLocks noChangeShapeType="1"/>
          </p:cNvSpPr>
          <p:nvPr/>
        </p:nvSpPr>
        <p:spPr bwMode="auto">
          <a:xfrm flipV="1">
            <a:off x="2081213" y="1244600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3" name="Line 97"/>
          <p:cNvSpPr>
            <a:spLocks noChangeShapeType="1"/>
          </p:cNvSpPr>
          <p:nvPr/>
        </p:nvSpPr>
        <p:spPr bwMode="auto">
          <a:xfrm>
            <a:off x="2074863" y="1235075"/>
            <a:ext cx="323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4" name="Text Box 98"/>
          <p:cNvSpPr txBox="1">
            <a:spLocks noChangeArrowheads="1"/>
          </p:cNvSpPr>
          <p:nvPr/>
        </p:nvSpPr>
        <p:spPr bwMode="auto">
          <a:xfrm>
            <a:off x="467545" y="188913"/>
            <a:ext cx="849709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dirty="0" err="1">
                <a:solidFill>
                  <a:schemeClr val="tx2"/>
                </a:solidFill>
                <a:latin typeface="Franklin Gothic Book" pitchFamily="34" charset="0"/>
              </a:rPr>
              <a:t>Haemophilia</a:t>
            </a:r>
            <a:r>
              <a:rPr lang="en-US" altLang="en-US" sz="3200" dirty="0">
                <a:solidFill>
                  <a:schemeClr val="tx2"/>
                </a:solidFill>
                <a:latin typeface="Franklin Gothic Book" pitchFamily="34" charset="0"/>
              </a:rPr>
              <a:t>: a sex linked recessive disorder</a:t>
            </a:r>
          </a:p>
        </p:txBody>
      </p:sp>
      <p:sp>
        <p:nvSpPr>
          <p:cNvPr id="62485" name="Text Box 99"/>
          <p:cNvSpPr txBox="1">
            <a:spLocks noChangeArrowheads="1"/>
          </p:cNvSpPr>
          <p:nvPr/>
        </p:nvSpPr>
        <p:spPr bwMode="auto">
          <a:xfrm>
            <a:off x="1058863" y="153035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XY</a:t>
            </a:r>
          </a:p>
        </p:txBody>
      </p:sp>
      <p:sp>
        <p:nvSpPr>
          <p:cNvPr id="62486" name="Text Box 100"/>
          <p:cNvSpPr txBox="1">
            <a:spLocks noChangeArrowheads="1"/>
          </p:cNvSpPr>
          <p:nvPr/>
        </p:nvSpPr>
        <p:spPr bwMode="auto">
          <a:xfrm>
            <a:off x="2798763" y="15668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XX</a:t>
            </a:r>
          </a:p>
        </p:txBody>
      </p:sp>
      <p:sp>
        <p:nvSpPr>
          <p:cNvPr id="62487" name="Text Box 101"/>
          <p:cNvSpPr txBox="1">
            <a:spLocks noChangeArrowheads="1"/>
          </p:cNvSpPr>
          <p:nvPr/>
        </p:nvSpPr>
        <p:spPr bwMode="auto">
          <a:xfrm>
            <a:off x="4351338" y="1574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 charset="0"/>
              </a:rPr>
              <a:t>X</a:t>
            </a:r>
            <a:r>
              <a:rPr lang="en-US" altLang="en-US" sz="2400">
                <a:latin typeface="Times" charset="0"/>
              </a:rPr>
              <a:t>X</a:t>
            </a:r>
          </a:p>
        </p:txBody>
      </p:sp>
      <p:sp>
        <p:nvSpPr>
          <p:cNvPr id="62488" name="Text Box 102"/>
          <p:cNvSpPr txBox="1">
            <a:spLocks noChangeArrowheads="1"/>
          </p:cNvSpPr>
          <p:nvPr/>
        </p:nvSpPr>
        <p:spPr bwMode="auto">
          <a:xfrm>
            <a:off x="7524750" y="16176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XY</a:t>
            </a:r>
          </a:p>
        </p:txBody>
      </p:sp>
      <p:sp>
        <p:nvSpPr>
          <p:cNvPr id="62489" name="Text Box 103"/>
          <p:cNvSpPr txBox="1">
            <a:spLocks noChangeArrowheads="1"/>
          </p:cNvSpPr>
          <p:nvPr/>
        </p:nvSpPr>
        <p:spPr bwMode="auto">
          <a:xfrm>
            <a:off x="1636713" y="225107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100%</a:t>
            </a:r>
          </a:p>
        </p:txBody>
      </p:sp>
      <p:sp>
        <p:nvSpPr>
          <p:cNvPr id="62490" name="Text Box 104"/>
          <p:cNvSpPr txBox="1">
            <a:spLocks noChangeArrowheads="1"/>
          </p:cNvSpPr>
          <p:nvPr/>
        </p:nvSpPr>
        <p:spPr bwMode="auto">
          <a:xfrm>
            <a:off x="5022850" y="2214563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50%</a:t>
            </a:r>
          </a:p>
        </p:txBody>
      </p:sp>
      <p:sp>
        <p:nvSpPr>
          <p:cNvPr id="62491" name="Text Box 105"/>
          <p:cNvSpPr txBox="1">
            <a:spLocks noChangeArrowheads="1"/>
          </p:cNvSpPr>
          <p:nvPr/>
        </p:nvSpPr>
        <p:spPr bwMode="auto">
          <a:xfrm>
            <a:off x="7913688" y="217805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120%</a:t>
            </a:r>
          </a:p>
        </p:txBody>
      </p:sp>
      <p:sp>
        <p:nvSpPr>
          <p:cNvPr id="62492" name="Text Box 106"/>
          <p:cNvSpPr txBox="1">
            <a:spLocks noChangeArrowheads="1"/>
          </p:cNvSpPr>
          <p:nvPr/>
        </p:nvSpPr>
        <p:spPr bwMode="auto">
          <a:xfrm>
            <a:off x="3252788" y="2224088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95%</a:t>
            </a:r>
          </a:p>
        </p:txBody>
      </p:sp>
      <p:sp>
        <p:nvSpPr>
          <p:cNvPr id="62493" name="Text Box 107"/>
          <p:cNvSpPr txBox="1">
            <a:spLocks noChangeArrowheads="1"/>
          </p:cNvSpPr>
          <p:nvPr/>
        </p:nvSpPr>
        <p:spPr bwMode="auto">
          <a:xfrm>
            <a:off x="395288" y="3479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 charset="0"/>
              </a:rPr>
              <a:t>X</a:t>
            </a:r>
            <a:r>
              <a:rPr lang="en-US" altLang="en-US" sz="2400">
                <a:latin typeface="Times" charset="0"/>
              </a:rPr>
              <a:t>Y</a:t>
            </a:r>
          </a:p>
        </p:txBody>
      </p:sp>
      <p:sp>
        <p:nvSpPr>
          <p:cNvPr id="62494" name="Text Box 108"/>
          <p:cNvSpPr txBox="1">
            <a:spLocks noChangeArrowheads="1"/>
          </p:cNvSpPr>
          <p:nvPr/>
        </p:nvSpPr>
        <p:spPr bwMode="auto">
          <a:xfrm>
            <a:off x="987425" y="4316413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1%</a:t>
            </a:r>
          </a:p>
        </p:txBody>
      </p:sp>
      <p:sp>
        <p:nvSpPr>
          <p:cNvPr id="62495" name="Text Box 109"/>
          <p:cNvSpPr txBox="1">
            <a:spLocks noChangeArrowheads="1"/>
          </p:cNvSpPr>
          <p:nvPr/>
        </p:nvSpPr>
        <p:spPr bwMode="auto">
          <a:xfrm>
            <a:off x="3724275" y="3559175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 charset="0"/>
              </a:rPr>
              <a:t>X</a:t>
            </a:r>
            <a:r>
              <a:rPr lang="en-US" altLang="en-US" sz="2400">
                <a:latin typeface="Times" charset="0"/>
              </a:rPr>
              <a:t>X</a:t>
            </a:r>
          </a:p>
        </p:txBody>
      </p:sp>
      <p:sp>
        <p:nvSpPr>
          <p:cNvPr id="62496" name="Text Box 110"/>
          <p:cNvSpPr txBox="1">
            <a:spLocks noChangeArrowheads="1"/>
          </p:cNvSpPr>
          <p:nvPr/>
        </p:nvSpPr>
        <p:spPr bwMode="auto">
          <a:xfrm>
            <a:off x="5262563" y="356711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FF0000"/>
                </a:solidFill>
                <a:latin typeface="Times" charset="0"/>
              </a:rPr>
              <a:t>X</a:t>
            </a:r>
            <a:r>
              <a:rPr lang="en-US" altLang="en-US" sz="2400">
                <a:latin typeface="Times" charset="0"/>
              </a:rPr>
              <a:t>X</a:t>
            </a:r>
          </a:p>
        </p:txBody>
      </p:sp>
      <p:sp>
        <p:nvSpPr>
          <p:cNvPr id="62497" name="Text Box 111"/>
          <p:cNvSpPr txBox="1">
            <a:spLocks noChangeArrowheads="1"/>
          </p:cNvSpPr>
          <p:nvPr/>
        </p:nvSpPr>
        <p:spPr bwMode="auto">
          <a:xfrm>
            <a:off x="6831013" y="3565525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XY</a:t>
            </a:r>
          </a:p>
        </p:txBody>
      </p:sp>
      <p:sp>
        <p:nvSpPr>
          <p:cNvPr id="62498" name="Text Box 112"/>
          <p:cNvSpPr txBox="1">
            <a:spLocks noChangeArrowheads="1"/>
          </p:cNvSpPr>
          <p:nvPr/>
        </p:nvSpPr>
        <p:spPr bwMode="auto">
          <a:xfrm>
            <a:off x="4291013" y="424497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65%</a:t>
            </a:r>
          </a:p>
        </p:txBody>
      </p:sp>
      <p:sp>
        <p:nvSpPr>
          <p:cNvPr id="62499" name="Text Box 113"/>
          <p:cNvSpPr txBox="1">
            <a:spLocks noChangeArrowheads="1"/>
          </p:cNvSpPr>
          <p:nvPr/>
        </p:nvSpPr>
        <p:spPr bwMode="auto">
          <a:xfrm>
            <a:off x="5807075" y="42291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60%</a:t>
            </a:r>
          </a:p>
        </p:txBody>
      </p:sp>
      <p:sp>
        <p:nvSpPr>
          <p:cNvPr id="62500" name="Text Box 114"/>
          <p:cNvSpPr txBox="1">
            <a:spLocks noChangeArrowheads="1"/>
          </p:cNvSpPr>
          <p:nvPr/>
        </p:nvSpPr>
        <p:spPr bwMode="auto">
          <a:xfrm>
            <a:off x="7248525" y="4271963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110%</a:t>
            </a:r>
          </a:p>
        </p:txBody>
      </p:sp>
      <p:sp>
        <p:nvSpPr>
          <p:cNvPr id="62501" name="Oval 115"/>
          <p:cNvSpPr>
            <a:spLocks noChangeArrowheads="1"/>
          </p:cNvSpPr>
          <p:nvPr/>
        </p:nvSpPr>
        <p:spPr bwMode="auto">
          <a:xfrm>
            <a:off x="976313" y="5053013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2" name="Rectangle 116"/>
          <p:cNvSpPr>
            <a:spLocks noChangeArrowheads="1"/>
          </p:cNvSpPr>
          <p:nvPr/>
        </p:nvSpPr>
        <p:spPr bwMode="auto">
          <a:xfrm>
            <a:off x="962025" y="5743575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Text Box 117"/>
          <p:cNvSpPr txBox="1">
            <a:spLocks noChangeArrowheads="1"/>
          </p:cNvSpPr>
          <p:nvPr/>
        </p:nvSpPr>
        <p:spPr bwMode="auto">
          <a:xfrm>
            <a:off x="1477963" y="5046663"/>
            <a:ext cx="243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Unaffected female</a:t>
            </a:r>
          </a:p>
        </p:txBody>
      </p:sp>
      <p:sp>
        <p:nvSpPr>
          <p:cNvPr id="62504" name="Text Box 118"/>
          <p:cNvSpPr txBox="1">
            <a:spLocks noChangeArrowheads="1"/>
          </p:cNvSpPr>
          <p:nvPr/>
        </p:nvSpPr>
        <p:spPr bwMode="auto">
          <a:xfrm>
            <a:off x="1506538" y="5695950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Unaffected male</a:t>
            </a:r>
          </a:p>
        </p:txBody>
      </p:sp>
      <p:sp>
        <p:nvSpPr>
          <p:cNvPr id="62505" name="Rectangle 145"/>
          <p:cNvSpPr>
            <a:spLocks noChangeArrowheads="1"/>
          </p:cNvSpPr>
          <p:nvPr/>
        </p:nvSpPr>
        <p:spPr bwMode="auto">
          <a:xfrm>
            <a:off x="5021263" y="5695950"/>
            <a:ext cx="425450" cy="42227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6" name="Text Box 146"/>
          <p:cNvSpPr txBox="1">
            <a:spLocks noChangeArrowheads="1"/>
          </p:cNvSpPr>
          <p:nvPr/>
        </p:nvSpPr>
        <p:spPr bwMode="auto">
          <a:xfrm>
            <a:off x="5546725" y="5091113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Carrier female</a:t>
            </a:r>
          </a:p>
        </p:txBody>
      </p:sp>
      <p:sp>
        <p:nvSpPr>
          <p:cNvPr id="62507" name="Text Box 147"/>
          <p:cNvSpPr txBox="1">
            <a:spLocks noChangeArrowheads="1"/>
          </p:cNvSpPr>
          <p:nvPr/>
        </p:nvSpPr>
        <p:spPr bwMode="auto">
          <a:xfrm>
            <a:off x="5575300" y="5622925"/>
            <a:ext cx="191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Affected male</a:t>
            </a:r>
          </a:p>
        </p:txBody>
      </p:sp>
      <p:grpSp>
        <p:nvGrpSpPr>
          <p:cNvPr id="62508" name="Group 166"/>
          <p:cNvGrpSpPr>
            <a:grpSpLocks/>
          </p:cNvGrpSpPr>
          <p:nvPr/>
        </p:nvGrpSpPr>
        <p:grpSpPr bwMode="auto">
          <a:xfrm>
            <a:off x="5003800" y="5046663"/>
            <a:ext cx="411163" cy="466725"/>
            <a:chOff x="2852" y="2436"/>
            <a:chExt cx="259" cy="294"/>
          </a:xfrm>
        </p:grpSpPr>
        <p:sp>
          <p:nvSpPr>
            <p:cNvPr id="62521" name="Oval 167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2" name="Arc 168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3" name="Arc 169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09" name="Group 170"/>
          <p:cNvGrpSpPr>
            <a:grpSpLocks/>
          </p:cNvGrpSpPr>
          <p:nvPr/>
        </p:nvGrpSpPr>
        <p:grpSpPr bwMode="auto">
          <a:xfrm>
            <a:off x="4381500" y="3787775"/>
            <a:ext cx="411163" cy="466725"/>
            <a:chOff x="2852" y="2436"/>
            <a:chExt cx="259" cy="294"/>
          </a:xfrm>
        </p:grpSpPr>
        <p:sp>
          <p:nvSpPr>
            <p:cNvPr id="62518" name="Oval 171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9" name="Arc 172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0" name="Arc 173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10" name="Group 174"/>
          <p:cNvGrpSpPr>
            <a:grpSpLocks/>
          </p:cNvGrpSpPr>
          <p:nvPr/>
        </p:nvGrpSpPr>
        <p:grpSpPr bwMode="auto">
          <a:xfrm>
            <a:off x="5897563" y="3797300"/>
            <a:ext cx="411162" cy="466725"/>
            <a:chOff x="2852" y="2436"/>
            <a:chExt cx="259" cy="294"/>
          </a:xfrm>
        </p:grpSpPr>
        <p:sp>
          <p:nvSpPr>
            <p:cNvPr id="62515" name="Oval 175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6" name="Arc 176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7" name="Arc 177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11" name="Group 178"/>
          <p:cNvGrpSpPr>
            <a:grpSpLocks/>
          </p:cNvGrpSpPr>
          <p:nvPr/>
        </p:nvGrpSpPr>
        <p:grpSpPr bwMode="auto">
          <a:xfrm>
            <a:off x="5089525" y="1758950"/>
            <a:ext cx="411163" cy="466725"/>
            <a:chOff x="2852" y="2436"/>
            <a:chExt cx="259" cy="294"/>
          </a:xfrm>
        </p:grpSpPr>
        <p:sp>
          <p:nvSpPr>
            <p:cNvPr id="62512" name="Oval 179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3" name="Arc 180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4" name="Arc 181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333375"/>
            <a:ext cx="80772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A significant bleeding history: elements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GB" sz="2000" dirty="0" smtClean="0">
                <a:latin typeface="Calibri" pitchFamily="34" charset="0"/>
              </a:rPr>
              <a:t>Epistaxis not stopped by 10 mins compression or requiring medical attention/transfusion.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dirty="0" smtClean="0">
                <a:latin typeface="Calibri" pitchFamily="34" charset="0"/>
              </a:rPr>
              <a:t>Cutaneous haemorrhage or bruising without apparent trauma (esp. multiple/large).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dirty="0" smtClean="0">
                <a:latin typeface="Calibri" pitchFamily="34" charset="0"/>
              </a:rPr>
              <a:t>Prolonged (&gt;15 mins) bleeding from trivial wounds, or in oral cavity or recurring spontaneously in 7 days after wound. Spontaneous GI bleeding leading to anaemia.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dirty="0" err="1" smtClean="0">
                <a:latin typeface="Calibri" pitchFamily="34" charset="0"/>
              </a:rPr>
              <a:t>Menorrhagia</a:t>
            </a:r>
            <a:r>
              <a:rPr lang="en-GB" sz="2000" dirty="0" smtClean="0">
                <a:latin typeface="Calibri" pitchFamily="34" charset="0"/>
              </a:rPr>
              <a:t> requiring treatment or leading to anaemia, not due to structural lesions of the uterus.</a:t>
            </a:r>
          </a:p>
          <a:p>
            <a:pPr eaLnBrk="1" hangingPunct="1">
              <a:lnSpc>
                <a:spcPct val="125000"/>
              </a:lnSpc>
            </a:pPr>
            <a:r>
              <a:rPr lang="en-GB" sz="2000" dirty="0" smtClean="0">
                <a:latin typeface="Calibri" pitchFamily="34" charset="0"/>
              </a:rPr>
              <a:t>Heavy, prolonged or recurrent bleeding after surgery or dental extractions. </a:t>
            </a:r>
          </a:p>
          <a:p>
            <a:pPr eaLnBrk="1" hangingPunct="1">
              <a:lnSpc>
                <a:spcPct val="125000"/>
              </a:lnSpc>
            </a:pPr>
            <a:endParaRPr lang="en-GB" sz="2000" dirty="0" smtClean="0"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04113" y="6400800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Arial" charset="0"/>
              </a:rPr>
              <a:t>Sadler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7578725" y="388620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3089275" y="3309938"/>
            <a:ext cx="4718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V="1">
            <a:off x="3092450" y="3309938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V="1">
            <a:off x="4733925" y="3309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6262688" y="3309938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flipV="1">
            <a:off x="7807325" y="3309938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6" name="Line 34"/>
          <p:cNvSpPr>
            <a:spLocks noChangeShapeType="1"/>
          </p:cNvSpPr>
          <p:nvPr/>
        </p:nvSpPr>
        <p:spPr bwMode="auto">
          <a:xfrm flipH="1" flipV="1">
            <a:off x="5508625" y="2108200"/>
            <a:ext cx="1588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7" name="Line 35"/>
          <p:cNvSpPr>
            <a:spLocks noChangeShapeType="1"/>
          </p:cNvSpPr>
          <p:nvPr/>
        </p:nvSpPr>
        <p:spPr bwMode="auto">
          <a:xfrm>
            <a:off x="4227513" y="2111375"/>
            <a:ext cx="2627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8" name="Text Box 36"/>
          <p:cNvSpPr txBox="1">
            <a:spLocks noChangeArrowheads="1"/>
          </p:cNvSpPr>
          <p:nvPr/>
        </p:nvSpPr>
        <p:spPr bwMode="auto">
          <a:xfrm>
            <a:off x="179513" y="219075"/>
            <a:ext cx="7777038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latin typeface="Calibri" pitchFamily="34" charset="0"/>
              </a:rPr>
              <a:t>Von Willebrand disease: an </a:t>
            </a:r>
            <a:r>
              <a:rPr lang="en-US" altLang="en-US" sz="3200" dirty="0" err="1">
                <a:solidFill>
                  <a:schemeClr val="tx2"/>
                </a:solidFill>
                <a:latin typeface="Calibri" pitchFamily="34" charset="0"/>
              </a:rPr>
              <a:t>autosomal</a:t>
            </a:r>
            <a:r>
              <a:rPr lang="en-US" altLang="en-US" sz="3200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latin typeface="Calibri" pitchFamily="34" charset="0"/>
              </a:rPr>
              <a:t>dominant  disorder</a:t>
            </a:r>
          </a:p>
        </p:txBody>
      </p:sp>
      <p:sp>
        <p:nvSpPr>
          <p:cNvPr id="63499" name="Oval 37"/>
          <p:cNvSpPr>
            <a:spLocks noChangeArrowheads="1"/>
          </p:cNvSpPr>
          <p:nvPr/>
        </p:nvSpPr>
        <p:spPr bwMode="auto">
          <a:xfrm>
            <a:off x="1123950" y="4948238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38"/>
          <p:cNvSpPr>
            <a:spLocks noChangeArrowheads="1"/>
          </p:cNvSpPr>
          <p:nvPr/>
        </p:nvSpPr>
        <p:spPr bwMode="auto">
          <a:xfrm>
            <a:off x="1109663" y="5638800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Text Box 39"/>
          <p:cNvSpPr txBox="1">
            <a:spLocks noChangeArrowheads="1"/>
          </p:cNvSpPr>
          <p:nvPr/>
        </p:nvSpPr>
        <p:spPr bwMode="auto">
          <a:xfrm>
            <a:off x="1625600" y="4941888"/>
            <a:ext cx="243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Unaffected female</a:t>
            </a:r>
          </a:p>
        </p:txBody>
      </p:sp>
      <p:sp>
        <p:nvSpPr>
          <p:cNvPr id="63502" name="Text Box 40"/>
          <p:cNvSpPr txBox="1">
            <a:spLocks noChangeArrowheads="1"/>
          </p:cNvSpPr>
          <p:nvPr/>
        </p:nvSpPr>
        <p:spPr bwMode="auto">
          <a:xfrm>
            <a:off x="1654175" y="5591175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Unaffected male</a:t>
            </a:r>
          </a:p>
        </p:txBody>
      </p:sp>
      <p:sp>
        <p:nvSpPr>
          <p:cNvPr id="63503" name="Text Box 67"/>
          <p:cNvSpPr txBox="1">
            <a:spLocks noChangeArrowheads="1"/>
          </p:cNvSpPr>
          <p:nvPr/>
        </p:nvSpPr>
        <p:spPr bwMode="auto">
          <a:xfrm>
            <a:off x="5694363" y="4986338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Affected female</a:t>
            </a:r>
          </a:p>
        </p:txBody>
      </p:sp>
      <p:sp>
        <p:nvSpPr>
          <p:cNvPr id="63504" name="Text Box 68"/>
          <p:cNvSpPr txBox="1">
            <a:spLocks noChangeArrowheads="1"/>
          </p:cNvSpPr>
          <p:nvPr/>
        </p:nvSpPr>
        <p:spPr bwMode="auto">
          <a:xfrm>
            <a:off x="5722938" y="5518150"/>
            <a:ext cx="1916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" charset="0"/>
              </a:rPr>
              <a:t>Affected male</a:t>
            </a:r>
          </a:p>
        </p:txBody>
      </p:sp>
      <p:sp>
        <p:nvSpPr>
          <p:cNvPr id="63505" name="Rectangle 69"/>
          <p:cNvSpPr>
            <a:spLocks noChangeArrowheads="1"/>
          </p:cNvSpPr>
          <p:nvPr/>
        </p:nvSpPr>
        <p:spPr bwMode="auto">
          <a:xfrm>
            <a:off x="6057900" y="3865563"/>
            <a:ext cx="425450" cy="422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6" name="Group 94"/>
          <p:cNvGrpSpPr>
            <a:grpSpLocks/>
          </p:cNvGrpSpPr>
          <p:nvPr/>
        </p:nvGrpSpPr>
        <p:grpSpPr bwMode="auto">
          <a:xfrm>
            <a:off x="2903538" y="3860800"/>
            <a:ext cx="431800" cy="457200"/>
            <a:chOff x="1829" y="2432"/>
            <a:chExt cx="272" cy="288"/>
          </a:xfrm>
        </p:grpSpPr>
        <p:sp>
          <p:nvSpPr>
            <p:cNvPr id="63523" name="Rectangle 71"/>
            <p:cNvSpPr>
              <a:spLocks noChangeArrowheads="1"/>
            </p:cNvSpPr>
            <p:nvPr/>
          </p:nvSpPr>
          <p:spPr bwMode="auto">
            <a:xfrm>
              <a:off x="1829" y="2432"/>
              <a:ext cx="272" cy="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4" name="Rectangle 72"/>
            <p:cNvSpPr>
              <a:spLocks noChangeArrowheads="1"/>
            </p:cNvSpPr>
            <p:nvPr/>
          </p:nvSpPr>
          <p:spPr bwMode="auto">
            <a:xfrm>
              <a:off x="1829" y="2570"/>
              <a:ext cx="272" cy="15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07" name="Group 73"/>
          <p:cNvGrpSpPr>
            <a:grpSpLocks/>
          </p:cNvGrpSpPr>
          <p:nvPr/>
        </p:nvGrpSpPr>
        <p:grpSpPr bwMode="auto">
          <a:xfrm>
            <a:off x="5195888" y="5578475"/>
            <a:ext cx="423862" cy="441325"/>
            <a:chOff x="360" y="3746"/>
            <a:chExt cx="267" cy="278"/>
          </a:xfrm>
        </p:grpSpPr>
        <p:sp>
          <p:nvSpPr>
            <p:cNvPr id="63521" name="Rectangle 74"/>
            <p:cNvSpPr>
              <a:spLocks noChangeArrowheads="1"/>
            </p:cNvSpPr>
            <p:nvPr/>
          </p:nvSpPr>
          <p:spPr bwMode="auto">
            <a:xfrm>
              <a:off x="364" y="3746"/>
              <a:ext cx="263" cy="1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2" name="Rectangle 75"/>
            <p:cNvSpPr>
              <a:spLocks noChangeArrowheads="1"/>
            </p:cNvSpPr>
            <p:nvPr/>
          </p:nvSpPr>
          <p:spPr bwMode="auto">
            <a:xfrm>
              <a:off x="360" y="3879"/>
              <a:ext cx="263" cy="145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8" name="Oval 76"/>
          <p:cNvSpPr>
            <a:spLocks noChangeArrowheads="1"/>
          </p:cNvSpPr>
          <p:nvPr/>
        </p:nvSpPr>
        <p:spPr bwMode="auto">
          <a:xfrm>
            <a:off x="6861175" y="1882775"/>
            <a:ext cx="409575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9" name="Group 96"/>
          <p:cNvGrpSpPr>
            <a:grpSpLocks/>
          </p:cNvGrpSpPr>
          <p:nvPr/>
        </p:nvGrpSpPr>
        <p:grpSpPr bwMode="auto">
          <a:xfrm>
            <a:off x="3803650" y="1884363"/>
            <a:ext cx="431800" cy="457200"/>
            <a:chOff x="2396" y="1187"/>
            <a:chExt cx="272" cy="288"/>
          </a:xfrm>
        </p:grpSpPr>
        <p:sp>
          <p:nvSpPr>
            <p:cNvPr id="63519" name="Rectangle 78"/>
            <p:cNvSpPr>
              <a:spLocks noChangeArrowheads="1"/>
            </p:cNvSpPr>
            <p:nvPr/>
          </p:nvSpPr>
          <p:spPr bwMode="auto">
            <a:xfrm>
              <a:off x="2396" y="1187"/>
              <a:ext cx="272" cy="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Rectangle 79"/>
            <p:cNvSpPr>
              <a:spLocks noChangeArrowheads="1"/>
            </p:cNvSpPr>
            <p:nvPr/>
          </p:nvSpPr>
          <p:spPr bwMode="auto">
            <a:xfrm>
              <a:off x="2396" y="1325"/>
              <a:ext cx="272" cy="15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10" name="Text Box 83"/>
          <p:cNvSpPr txBox="1">
            <a:spLocks noChangeArrowheads="1"/>
          </p:cNvSpPr>
          <p:nvPr/>
        </p:nvSpPr>
        <p:spPr bwMode="auto">
          <a:xfrm>
            <a:off x="2014538" y="3889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" charset="0"/>
            </a:endParaRPr>
          </a:p>
        </p:txBody>
      </p:sp>
      <p:grpSp>
        <p:nvGrpSpPr>
          <p:cNvPr id="63511" name="Group 95"/>
          <p:cNvGrpSpPr>
            <a:grpSpLocks/>
          </p:cNvGrpSpPr>
          <p:nvPr/>
        </p:nvGrpSpPr>
        <p:grpSpPr bwMode="auto">
          <a:xfrm>
            <a:off x="4533900" y="3860800"/>
            <a:ext cx="411163" cy="466725"/>
            <a:chOff x="2852" y="2436"/>
            <a:chExt cx="259" cy="294"/>
          </a:xfrm>
        </p:grpSpPr>
        <p:sp>
          <p:nvSpPr>
            <p:cNvPr id="63516" name="Oval 91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Arc 92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Arc 93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512" name="Group 97"/>
          <p:cNvGrpSpPr>
            <a:grpSpLocks/>
          </p:cNvGrpSpPr>
          <p:nvPr/>
        </p:nvGrpSpPr>
        <p:grpSpPr bwMode="auto">
          <a:xfrm>
            <a:off x="5168900" y="4978400"/>
            <a:ext cx="411163" cy="466725"/>
            <a:chOff x="2852" y="2436"/>
            <a:chExt cx="259" cy="294"/>
          </a:xfrm>
        </p:grpSpPr>
        <p:sp>
          <p:nvSpPr>
            <p:cNvPr id="63513" name="Oval 98"/>
            <p:cNvSpPr>
              <a:spLocks noChangeArrowheads="1"/>
            </p:cNvSpPr>
            <p:nvPr/>
          </p:nvSpPr>
          <p:spPr bwMode="auto">
            <a:xfrm>
              <a:off x="2853" y="2436"/>
              <a:ext cx="258" cy="29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4" name="Arc 99"/>
            <p:cNvSpPr>
              <a:spLocks/>
            </p:cNvSpPr>
            <p:nvPr/>
          </p:nvSpPr>
          <p:spPr bwMode="auto">
            <a:xfrm flipV="1">
              <a:off x="2977" y="2580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5" name="Arc 100"/>
            <p:cNvSpPr>
              <a:spLocks/>
            </p:cNvSpPr>
            <p:nvPr/>
          </p:nvSpPr>
          <p:spPr bwMode="auto">
            <a:xfrm flipH="1" flipV="1">
              <a:off x="2852" y="2579"/>
              <a:ext cx="127" cy="142"/>
            </a:xfrm>
            <a:custGeom>
              <a:avLst/>
              <a:gdLst>
                <a:gd name="T0" fmla="*/ 0 w 21600"/>
                <a:gd name="T1" fmla="*/ 0 h 21600"/>
                <a:gd name="T2" fmla="*/ 127 w 21600"/>
                <a:gd name="T3" fmla="*/ 142 h 21600"/>
                <a:gd name="T4" fmla="*/ 0 w 21600"/>
                <a:gd name="T5" fmla="*/ 14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7724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Genetics of common bleeding disorders</a:t>
            </a:r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530725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Calibri" pitchFamily="34" charset="0"/>
              </a:rPr>
              <a:t>Haemophilia</a:t>
            </a:r>
          </a:p>
          <a:p>
            <a:pPr lvl="1" eaLnBrk="1" hangingPunct="1"/>
            <a:r>
              <a:rPr lang="en-GB" sz="2800" dirty="0" smtClean="0">
                <a:latin typeface="Calibri" pitchFamily="34" charset="0"/>
              </a:rPr>
              <a:t>Sex linked recessive (SLR)</a:t>
            </a:r>
          </a:p>
          <a:p>
            <a:pPr eaLnBrk="1" hangingPunct="1"/>
            <a:r>
              <a:rPr lang="en-GB" sz="3200" dirty="0" smtClean="0">
                <a:latin typeface="Calibri" pitchFamily="34" charset="0"/>
              </a:rPr>
              <a:t>Von Willebrand disease</a:t>
            </a:r>
          </a:p>
          <a:p>
            <a:pPr lvl="1" eaLnBrk="1" hangingPunct="1"/>
            <a:r>
              <a:rPr lang="en-GB" sz="2800" dirty="0" err="1" smtClean="0">
                <a:latin typeface="Calibri" pitchFamily="34" charset="0"/>
              </a:rPr>
              <a:t>Autosomal</a:t>
            </a:r>
            <a:endParaRPr lang="en-GB" sz="2800" dirty="0" smtClean="0">
              <a:latin typeface="Calibri" pitchFamily="34" charset="0"/>
            </a:endParaRPr>
          </a:p>
          <a:p>
            <a:pPr lvl="2" eaLnBrk="1" hangingPunct="1"/>
            <a:r>
              <a:rPr lang="en-GB" dirty="0" smtClean="0">
                <a:latin typeface="Calibri" pitchFamily="34" charset="0"/>
              </a:rPr>
              <a:t>Type 2, (Type 1) AD</a:t>
            </a:r>
          </a:p>
          <a:p>
            <a:pPr lvl="2" eaLnBrk="1" hangingPunct="1"/>
            <a:r>
              <a:rPr lang="en-GB" dirty="0" smtClean="0">
                <a:latin typeface="Calibri" pitchFamily="34" charset="0"/>
              </a:rPr>
              <a:t>Type 3 AR</a:t>
            </a:r>
          </a:p>
          <a:p>
            <a:pPr eaLnBrk="1" hangingPunct="1"/>
            <a:r>
              <a:rPr lang="en-GB" sz="3200" dirty="0" smtClean="0">
                <a:latin typeface="Calibri" pitchFamily="34" charset="0"/>
              </a:rPr>
              <a:t>All the rest (V, X etc.)</a:t>
            </a:r>
          </a:p>
          <a:p>
            <a:pPr lvl="1" eaLnBrk="1" hangingPunct="1"/>
            <a:r>
              <a:rPr lang="en-GB" sz="2800" dirty="0" err="1" smtClean="0">
                <a:latin typeface="Calibri" pitchFamily="34" charset="0"/>
              </a:rPr>
              <a:t>Autosomal</a:t>
            </a:r>
            <a:r>
              <a:rPr lang="en-GB" sz="2800" dirty="0" smtClean="0">
                <a:latin typeface="Calibri" pitchFamily="34" charset="0"/>
              </a:rPr>
              <a:t> recessive (AR) </a:t>
            </a:r>
          </a:p>
          <a:p>
            <a:pPr lvl="2" eaLnBrk="1" hangingPunct="1"/>
            <a:r>
              <a:rPr lang="en-GB" sz="2400" dirty="0" smtClean="0">
                <a:latin typeface="Calibri" pitchFamily="34" charset="0"/>
              </a:rPr>
              <a:t>And therefore much less common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What is abnormal bleeding?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Why do people have abnormal haemostasis?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Laboratory detection/prediction of abnormal haemostasis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Genetics of common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Treatment of bleeding disorders </a:t>
            </a:r>
          </a:p>
          <a:p>
            <a:pPr eaLnBrk="1" hangingPunct="1">
              <a:lnSpc>
                <a:spcPct val="13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Treatment of abnormal haemostasis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84313"/>
            <a:ext cx="6707187" cy="4530725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Failure of production/function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Replace missing factor/platelets</a:t>
            </a:r>
          </a:p>
          <a:p>
            <a:pPr lvl="2" eaLnBrk="1" hangingPunct="1"/>
            <a:r>
              <a:rPr lang="en-GB" dirty="0" smtClean="0">
                <a:latin typeface="Calibri" pitchFamily="34" charset="0"/>
              </a:rPr>
              <a:t>Prophylactic</a:t>
            </a:r>
          </a:p>
          <a:p>
            <a:pPr lvl="2" eaLnBrk="1" hangingPunct="1"/>
            <a:r>
              <a:rPr lang="en-GB" dirty="0" smtClean="0">
                <a:latin typeface="Calibri" pitchFamily="34" charset="0"/>
              </a:rPr>
              <a:t>Therapeutic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Stop drugs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Immune destruction</a:t>
            </a:r>
          </a:p>
          <a:p>
            <a:pPr lvl="1" eaLnBrk="1" hangingPunct="1"/>
            <a:r>
              <a:rPr lang="en-GB" dirty="0" err="1" smtClean="0">
                <a:latin typeface="Calibri" pitchFamily="34" charset="0"/>
              </a:rPr>
              <a:t>Immunosuppression</a:t>
            </a:r>
            <a:r>
              <a:rPr lang="en-GB" dirty="0" smtClean="0">
                <a:latin typeface="Calibri" pitchFamily="34" charset="0"/>
              </a:rPr>
              <a:t> (</a:t>
            </a:r>
            <a:r>
              <a:rPr lang="en-GB" dirty="0" err="1" smtClean="0">
                <a:latin typeface="Calibri" pitchFamily="34" charset="0"/>
              </a:rPr>
              <a:t>eg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prednisolone</a:t>
            </a:r>
            <a:r>
              <a:rPr lang="en-GB" dirty="0" smtClean="0">
                <a:latin typeface="Calibri" pitchFamily="34" charset="0"/>
              </a:rPr>
              <a:t>)</a:t>
            </a:r>
          </a:p>
          <a:p>
            <a:pPr lvl="1" eaLnBrk="1" hangingPunct="1"/>
            <a:r>
              <a:rPr lang="en-GB" dirty="0" err="1" smtClean="0">
                <a:latin typeface="Calibri" pitchFamily="34" charset="0"/>
              </a:rPr>
              <a:t>Splenectomy</a:t>
            </a:r>
            <a:r>
              <a:rPr lang="en-GB" dirty="0" smtClean="0">
                <a:latin typeface="Calibri" pitchFamily="34" charset="0"/>
              </a:rPr>
              <a:t> for ITP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Increased consumption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Treat cause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Replace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41413"/>
            <a:ext cx="8229600" cy="78105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bg2"/>
                </a:solidFill>
                <a:latin typeface="Franklin Gothic Book" pitchFamily="34" charset="0"/>
              </a:rPr>
              <a:t>Factor replacement therapy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33575"/>
            <a:ext cx="8229600" cy="3240088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Plasma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Contains all coagulation factors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Cryoprecipitate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Rich in Fibrinogen, FVIII, VWF, Factor XIII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Factor concentrates</a:t>
            </a:r>
          </a:p>
          <a:p>
            <a:pPr lvl="1" eaLnBrk="1" hangingPunct="1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Concentrates available for all factors except factor V.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Recombinant forms of FVIII and FIX are available.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27584" y="44450"/>
            <a:ext cx="7626016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latin typeface="Franklin Gothic Book" pitchFamily="34" charset="0"/>
              </a:rPr>
              <a:t>Principles of Treatment of Haemostatic</a:t>
            </a:r>
          </a:p>
          <a:p>
            <a:pPr algn="ctr" eaLnBrk="0" hangingPunct="0"/>
            <a:r>
              <a:rPr lang="en-US" altLang="en-US" sz="3200" dirty="0">
                <a:solidFill>
                  <a:schemeClr val="tx2"/>
                </a:solidFill>
                <a:latin typeface="Franklin Gothic Book" pitchFamily="34" charset="0"/>
              </a:rPr>
              <a:t>Disorders Causing Bleeding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95288" y="5384800"/>
            <a:ext cx="822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GB" sz="3200" b="1">
                <a:solidFill>
                  <a:schemeClr val="bg2"/>
                </a:solidFill>
                <a:latin typeface="Franklin Gothic Book" pitchFamily="34" charset="0"/>
              </a:rPr>
              <a:t>Platelet replacement therapy</a:t>
            </a:r>
            <a:br>
              <a:rPr lang="en-GB" sz="3200" b="1">
                <a:solidFill>
                  <a:schemeClr val="bg2"/>
                </a:solidFill>
                <a:latin typeface="Franklin Gothic Book" pitchFamily="34" charset="0"/>
              </a:rPr>
            </a:br>
            <a:endParaRPr lang="en-GB" sz="3200" b="1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900113" y="5661025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2400" dirty="0">
                <a:latin typeface="Calibri" pitchFamily="34" charset="0"/>
              </a:rPr>
              <a:t>Pooled platelet concentrates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5" grpId="0"/>
      <p:bldP spid="9728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600200" y="188640"/>
            <a:ext cx="7004248" cy="58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3200" b="1" dirty="0">
                <a:solidFill>
                  <a:schemeClr val="bg1"/>
                </a:solidFill>
                <a:latin typeface="Times" charset="0"/>
              </a:rPr>
              <a:t>Using factor replacement therapy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2209800" y="838200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2133600" y="54102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343400" y="6324600"/>
            <a:ext cx="1681163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solidFill>
                  <a:schemeClr val="bg1"/>
                </a:solidFill>
                <a:latin typeface="Times" charset="0"/>
              </a:rPr>
              <a:t>time (hours)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66688" y="784225"/>
            <a:ext cx="13081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solidFill>
                  <a:schemeClr val="bg1"/>
                </a:solidFill>
                <a:latin typeface="Times" charset="0"/>
              </a:rPr>
              <a:t>factor</a:t>
            </a:r>
          </a:p>
          <a:p>
            <a:pPr eaLnBrk="0" hangingPunct="0"/>
            <a:r>
              <a:rPr lang="en-GB" altLang="en-US" sz="2400">
                <a:solidFill>
                  <a:schemeClr val="bg1"/>
                </a:solidFill>
                <a:latin typeface="Times" charset="0"/>
              </a:rPr>
              <a:t>level (%)</a:t>
            </a:r>
          </a:p>
        </p:txBody>
      </p:sp>
      <p:sp>
        <p:nvSpPr>
          <p:cNvPr id="68615" name="Line 8"/>
          <p:cNvSpPr>
            <a:spLocks noChangeShapeType="1"/>
          </p:cNvSpPr>
          <p:nvPr/>
        </p:nvSpPr>
        <p:spPr bwMode="auto">
          <a:xfrm>
            <a:off x="1981200" y="20764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6" name="Line 9"/>
          <p:cNvSpPr>
            <a:spLocks noChangeShapeType="1"/>
          </p:cNvSpPr>
          <p:nvPr/>
        </p:nvSpPr>
        <p:spPr bwMode="auto">
          <a:xfrm>
            <a:off x="1981200" y="3162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7" name="Line 10"/>
          <p:cNvSpPr>
            <a:spLocks noChangeShapeType="1"/>
          </p:cNvSpPr>
          <p:nvPr/>
        </p:nvSpPr>
        <p:spPr bwMode="auto">
          <a:xfrm>
            <a:off x="1981200" y="42481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8" name="Line 11"/>
          <p:cNvSpPr>
            <a:spLocks noChangeShapeType="1"/>
          </p:cNvSpPr>
          <p:nvPr/>
        </p:nvSpPr>
        <p:spPr bwMode="auto">
          <a:xfrm>
            <a:off x="19812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9" name="Line 12"/>
          <p:cNvSpPr>
            <a:spLocks noChangeShapeType="1"/>
          </p:cNvSpPr>
          <p:nvPr/>
        </p:nvSpPr>
        <p:spPr bwMode="auto">
          <a:xfrm>
            <a:off x="1981200" y="990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0" name="Text Box 13"/>
          <p:cNvSpPr txBox="1">
            <a:spLocks noChangeArrowheads="1"/>
          </p:cNvSpPr>
          <p:nvPr/>
        </p:nvSpPr>
        <p:spPr bwMode="auto">
          <a:xfrm>
            <a:off x="1431925" y="50895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0</a:t>
            </a:r>
          </a:p>
        </p:txBody>
      </p:sp>
      <p:sp>
        <p:nvSpPr>
          <p:cNvPr id="68621" name="Text Box 14"/>
          <p:cNvSpPr txBox="1">
            <a:spLocks noChangeArrowheads="1"/>
          </p:cNvSpPr>
          <p:nvPr/>
        </p:nvSpPr>
        <p:spPr bwMode="auto">
          <a:xfrm>
            <a:off x="1431925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25</a:t>
            </a:r>
          </a:p>
        </p:txBody>
      </p:sp>
      <p:sp>
        <p:nvSpPr>
          <p:cNvPr id="68622" name="Text Box 15"/>
          <p:cNvSpPr txBox="1">
            <a:spLocks noChangeArrowheads="1"/>
          </p:cNvSpPr>
          <p:nvPr/>
        </p:nvSpPr>
        <p:spPr bwMode="auto">
          <a:xfrm>
            <a:off x="1431925" y="190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75</a:t>
            </a:r>
          </a:p>
        </p:txBody>
      </p:sp>
      <p:sp>
        <p:nvSpPr>
          <p:cNvPr id="68623" name="Text Box 16"/>
          <p:cNvSpPr txBox="1">
            <a:spLocks noChangeArrowheads="1"/>
          </p:cNvSpPr>
          <p:nvPr/>
        </p:nvSpPr>
        <p:spPr bwMode="auto">
          <a:xfrm>
            <a:off x="1431925" y="762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100</a:t>
            </a:r>
          </a:p>
        </p:txBody>
      </p:sp>
      <p:sp>
        <p:nvSpPr>
          <p:cNvPr id="68624" name="Text Box 17"/>
          <p:cNvSpPr txBox="1">
            <a:spLocks noChangeArrowheads="1"/>
          </p:cNvSpPr>
          <p:nvPr/>
        </p:nvSpPr>
        <p:spPr bwMode="auto">
          <a:xfrm>
            <a:off x="1447800" y="2895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50</a:t>
            </a:r>
          </a:p>
        </p:txBody>
      </p:sp>
      <p:sp>
        <p:nvSpPr>
          <p:cNvPr id="68625" name="Line 18"/>
          <p:cNvSpPr>
            <a:spLocks noChangeShapeType="1"/>
          </p:cNvSpPr>
          <p:nvPr/>
        </p:nvSpPr>
        <p:spPr bwMode="auto">
          <a:xfrm>
            <a:off x="2514600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6" name="Line 19"/>
          <p:cNvSpPr>
            <a:spLocks noChangeShapeType="1"/>
          </p:cNvSpPr>
          <p:nvPr/>
        </p:nvSpPr>
        <p:spPr bwMode="auto">
          <a:xfrm>
            <a:off x="3702050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7" name="Line 20"/>
          <p:cNvSpPr>
            <a:spLocks noChangeShapeType="1"/>
          </p:cNvSpPr>
          <p:nvPr/>
        </p:nvSpPr>
        <p:spPr bwMode="auto">
          <a:xfrm>
            <a:off x="4891088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8" name="Line 21"/>
          <p:cNvSpPr>
            <a:spLocks noChangeShapeType="1"/>
          </p:cNvSpPr>
          <p:nvPr/>
        </p:nvSpPr>
        <p:spPr bwMode="auto">
          <a:xfrm>
            <a:off x="6080125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29" name="Line 22"/>
          <p:cNvSpPr>
            <a:spLocks noChangeShapeType="1"/>
          </p:cNvSpPr>
          <p:nvPr/>
        </p:nvSpPr>
        <p:spPr bwMode="auto">
          <a:xfrm>
            <a:off x="7269163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30" name="Line 23"/>
          <p:cNvSpPr>
            <a:spLocks noChangeShapeType="1"/>
          </p:cNvSpPr>
          <p:nvPr/>
        </p:nvSpPr>
        <p:spPr bwMode="auto">
          <a:xfrm>
            <a:off x="8458200" y="54102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31" name="Oval 24"/>
          <p:cNvSpPr>
            <a:spLocks noChangeArrowheads="1"/>
          </p:cNvSpPr>
          <p:nvPr/>
        </p:nvSpPr>
        <p:spPr bwMode="auto">
          <a:xfrm>
            <a:off x="24384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Oval 25"/>
          <p:cNvSpPr>
            <a:spLocks noChangeArrowheads="1"/>
          </p:cNvSpPr>
          <p:nvPr/>
        </p:nvSpPr>
        <p:spPr bwMode="auto">
          <a:xfrm>
            <a:off x="2579688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Oval 26"/>
          <p:cNvSpPr>
            <a:spLocks noChangeArrowheads="1"/>
          </p:cNvSpPr>
          <p:nvPr/>
        </p:nvSpPr>
        <p:spPr bwMode="auto">
          <a:xfrm>
            <a:off x="5380038" y="44846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Oval 27"/>
          <p:cNvSpPr>
            <a:spLocks noChangeArrowheads="1"/>
          </p:cNvSpPr>
          <p:nvPr/>
        </p:nvSpPr>
        <p:spPr bwMode="auto">
          <a:xfrm>
            <a:off x="3013075" y="19700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Oval 28"/>
          <p:cNvSpPr>
            <a:spLocks noChangeArrowheads="1"/>
          </p:cNvSpPr>
          <p:nvPr/>
        </p:nvSpPr>
        <p:spPr bwMode="auto">
          <a:xfrm>
            <a:off x="3616325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Oval 29"/>
          <p:cNvSpPr>
            <a:spLocks noChangeArrowheads="1"/>
          </p:cNvSpPr>
          <p:nvPr/>
        </p:nvSpPr>
        <p:spPr bwMode="auto">
          <a:xfrm>
            <a:off x="4173538" y="37290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Oval 30"/>
          <p:cNvSpPr>
            <a:spLocks noChangeArrowheads="1"/>
          </p:cNvSpPr>
          <p:nvPr/>
        </p:nvSpPr>
        <p:spPr bwMode="auto">
          <a:xfrm>
            <a:off x="4811713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Oval 31"/>
          <p:cNvSpPr>
            <a:spLocks noChangeArrowheads="1"/>
          </p:cNvSpPr>
          <p:nvPr/>
        </p:nvSpPr>
        <p:spPr bwMode="auto">
          <a:xfrm>
            <a:off x="5995988" y="4730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Oval 32"/>
          <p:cNvSpPr>
            <a:spLocks noChangeArrowheads="1"/>
          </p:cNvSpPr>
          <p:nvPr/>
        </p:nvSpPr>
        <p:spPr bwMode="auto">
          <a:xfrm>
            <a:off x="8364538" y="5127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Oval 33"/>
          <p:cNvSpPr>
            <a:spLocks noChangeArrowheads="1"/>
          </p:cNvSpPr>
          <p:nvPr/>
        </p:nvSpPr>
        <p:spPr bwMode="auto">
          <a:xfrm>
            <a:off x="7180263" y="50355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Text Box 34"/>
          <p:cNvSpPr txBox="1">
            <a:spLocks noChangeArrowheads="1"/>
          </p:cNvSpPr>
          <p:nvPr/>
        </p:nvSpPr>
        <p:spPr bwMode="auto">
          <a:xfrm>
            <a:off x="2344738" y="56102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0</a:t>
            </a:r>
          </a:p>
        </p:txBody>
      </p:sp>
      <p:sp>
        <p:nvSpPr>
          <p:cNvPr id="68642" name="Text Box 35"/>
          <p:cNvSpPr txBox="1">
            <a:spLocks noChangeArrowheads="1"/>
          </p:cNvSpPr>
          <p:nvPr/>
        </p:nvSpPr>
        <p:spPr bwMode="auto">
          <a:xfrm>
            <a:off x="5867400" y="5610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36</a:t>
            </a:r>
          </a:p>
        </p:txBody>
      </p:sp>
      <p:sp>
        <p:nvSpPr>
          <p:cNvPr id="68643" name="Text Box 36"/>
          <p:cNvSpPr txBox="1">
            <a:spLocks noChangeArrowheads="1"/>
          </p:cNvSpPr>
          <p:nvPr/>
        </p:nvSpPr>
        <p:spPr bwMode="auto">
          <a:xfrm>
            <a:off x="4724400" y="5610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24</a:t>
            </a:r>
          </a:p>
        </p:txBody>
      </p:sp>
      <p:sp>
        <p:nvSpPr>
          <p:cNvPr id="68644" name="Text Box 37"/>
          <p:cNvSpPr txBox="1">
            <a:spLocks noChangeArrowheads="1"/>
          </p:cNvSpPr>
          <p:nvPr/>
        </p:nvSpPr>
        <p:spPr bwMode="auto">
          <a:xfrm>
            <a:off x="3505200" y="5610225"/>
            <a:ext cx="48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12</a:t>
            </a:r>
          </a:p>
          <a:p>
            <a:pPr eaLnBrk="0" hangingPunct="0"/>
            <a:r>
              <a:rPr lang="en-GB" altLang="en-US" sz="2400">
                <a:latin typeface="Times" charset="0"/>
              </a:rPr>
              <a:t>24</a:t>
            </a:r>
          </a:p>
        </p:txBody>
      </p:sp>
      <p:sp>
        <p:nvSpPr>
          <p:cNvPr id="68645" name="Text Box 38"/>
          <p:cNvSpPr txBox="1">
            <a:spLocks noChangeArrowheads="1"/>
          </p:cNvSpPr>
          <p:nvPr/>
        </p:nvSpPr>
        <p:spPr bwMode="auto">
          <a:xfrm>
            <a:off x="7086600" y="5610225"/>
            <a:ext cx="48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48</a:t>
            </a:r>
          </a:p>
          <a:p>
            <a:pPr eaLnBrk="0" hangingPunct="0"/>
            <a:r>
              <a:rPr lang="en-GB" altLang="en-US" sz="2400">
                <a:latin typeface="Times" charset="0"/>
              </a:rPr>
              <a:t>96</a:t>
            </a:r>
          </a:p>
        </p:txBody>
      </p:sp>
      <p:sp>
        <p:nvSpPr>
          <p:cNvPr id="68646" name="Text Box 39"/>
          <p:cNvSpPr txBox="1">
            <a:spLocks noChangeArrowheads="1"/>
          </p:cNvSpPr>
          <p:nvPr/>
        </p:nvSpPr>
        <p:spPr bwMode="auto">
          <a:xfrm>
            <a:off x="8305800" y="5610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60</a:t>
            </a:r>
          </a:p>
        </p:txBody>
      </p:sp>
      <p:sp>
        <p:nvSpPr>
          <p:cNvPr id="68647" name="Oval 40"/>
          <p:cNvSpPr>
            <a:spLocks noChangeArrowheads="1"/>
          </p:cNvSpPr>
          <p:nvPr/>
        </p:nvSpPr>
        <p:spPr bwMode="auto">
          <a:xfrm>
            <a:off x="6562725" y="4918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Text Box 41"/>
          <p:cNvSpPr txBox="1">
            <a:spLocks noChangeArrowheads="1"/>
          </p:cNvSpPr>
          <p:nvPr/>
        </p:nvSpPr>
        <p:spPr bwMode="auto">
          <a:xfrm>
            <a:off x="685800" y="5597525"/>
            <a:ext cx="709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latin typeface="Times" charset="0"/>
              </a:rPr>
              <a:t>VIII</a:t>
            </a:r>
          </a:p>
          <a:p>
            <a:pPr eaLnBrk="0" hangingPunct="0"/>
            <a:r>
              <a:rPr lang="en-GB" altLang="en-US" sz="2400">
                <a:latin typeface="Times" charset="0"/>
              </a:rPr>
              <a:t>IX</a:t>
            </a:r>
          </a:p>
        </p:txBody>
      </p:sp>
      <p:sp>
        <p:nvSpPr>
          <p:cNvPr id="68649" name="AutoShape 42"/>
          <p:cNvSpPr>
            <a:spLocks noChangeArrowheads="1"/>
          </p:cNvSpPr>
          <p:nvPr/>
        </p:nvSpPr>
        <p:spPr bwMode="auto">
          <a:xfrm flipV="1">
            <a:off x="2438400" y="38100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Oval 43"/>
          <p:cNvSpPr>
            <a:spLocks noChangeArrowheads="1"/>
          </p:cNvSpPr>
          <p:nvPr/>
        </p:nvSpPr>
        <p:spPr bwMode="auto">
          <a:xfrm>
            <a:off x="7813675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Franklin Gothic Book" pitchFamily="34" charset="0"/>
              </a:rPr>
              <a:t>Additional haemostatic treatments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29600" cy="2160587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DDAVP</a:t>
            </a:r>
          </a:p>
          <a:p>
            <a:pPr eaLnBrk="1" hangingPunct="1"/>
            <a:r>
              <a:rPr lang="en-GB" dirty="0" err="1" smtClean="0">
                <a:latin typeface="Calibri" pitchFamily="34" charset="0"/>
              </a:rPr>
              <a:t>Tranexamic</a:t>
            </a:r>
            <a:r>
              <a:rPr lang="en-GB" dirty="0" smtClean="0">
                <a:latin typeface="Calibri" pitchFamily="34" charset="0"/>
              </a:rPr>
              <a:t> acid</a:t>
            </a:r>
          </a:p>
          <a:p>
            <a:pPr eaLnBrk="1" hangingPunct="1"/>
            <a:r>
              <a:rPr lang="en-GB" dirty="0" smtClean="0">
                <a:latin typeface="Calibri" pitchFamily="34" charset="0"/>
              </a:rPr>
              <a:t>Fibrin glue/spray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403350" y="4848225"/>
            <a:ext cx="6003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203325" y="581025"/>
            <a:ext cx="566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4400">
                <a:solidFill>
                  <a:schemeClr val="bg2"/>
                </a:solidFill>
                <a:latin typeface="Franklin Gothic Book" pitchFamily="34" charset="0"/>
              </a:rPr>
              <a:t>Desmopressin (DDAVP)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58888" y="1836738"/>
            <a:ext cx="57876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latin typeface="Calibri" pitchFamily="34" charset="0"/>
              </a:rPr>
              <a:t>Vasopressin derivative</a:t>
            </a:r>
          </a:p>
          <a:p>
            <a:pPr eaLnBrk="0" hangingPunct="0"/>
            <a:r>
              <a:rPr lang="en-GB" altLang="en-US" sz="2800" dirty="0">
                <a:latin typeface="Calibri" pitchFamily="34" charset="0"/>
              </a:rPr>
              <a:t> </a:t>
            </a:r>
          </a:p>
          <a:p>
            <a:pPr eaLnBrk="0" hangingPunct="0"/>
            <a:r>
              <a:rPr lang="en-GB" altLang="en-US" sz="2800" dirty="0">
                <a:latin typeface="Calibri" pitchFamily="34" charset="0"/>
              </a:rPr>
              <a:t>2-5 fold rise in VWF-VIII        (VIII&gt;vWF)</a:t>
            </a:r>
          </a:p>
          <a:p>
            <a:pPr eaLnBrk="0" hangingPunct="0"/>
            <a:endParaRPr lang="en-GB" altLang="en-US" sz="2800" dirty="0">
              <a:latin typeface="Calibri" pitchFamily="34" charset="0"/>
            </a:endParaRPr>
          </a:p>
          <a:p>
            <a:pPr eaLnBrk="0" hangingPunct="0"/>
            <a:r>
              <a:rPr lang="en-GB" altLang="en-US" sz="2800" dirty="0">
                <a:latin typeface="Calibri" pitchFamily="34" charset="0"/>
              </a:rPr>
              <a:t>Releases endogenous stores -</a:t>
            </a:r>
          </a:p>
          <a:p>
            <a:pPr eaLnBrk="0" hangingPunct="0"/>
            <a:r>
              <a:rPr lang="en-GB" altLang="en-US" sz="2800" dirty="0">
                <a:latin typeface="Calibri" pitchFamily="34" charset="0"/>
              </a:rPr>
              <a:t>Hence only useful in mild disorders </a:t>
            </a:r>
            <a:endParaRPr lang="en-GB" altLang="en-US" sz="2800" b="1" dirty="0">
              <a:latin typeface="Calibri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905000" y="47244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Dose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905000" y="5389563"/>
            <a:ext cx="1919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0.3µg/kg </a:t>
            </a:r>
            <a:r>
              <a:rPr lang="en-GB" altLang="en-US" sz="2800" dirty="0" err="1">
                <a:solidFill>
                  <a:schemeClr val="bg2"/>
                </a:solidFill>
                <a:latin typeface="Calibri" pitchFamily="34" charset="0"/>
              </a:rPr>
              <a:t>i.v</a:t>
            </a:r>
            <a:endParaRPr lang="en-GB" altLang="en-US" sz="28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905000" y="6021388"/>
            <a:ext cx="1643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300µg </a:t>
            </a:r>
            <a:r>
              <a:rPr lang="en-GB" altLang="en-US" sz="2800" dirty="0" err="1">
                <a:solidFill>
                  <a:schemeClr val="bg2"/>
                </a:solidFill>
                <a:latin typeface="Calibri" pitchFamily="34" charset="0"/>
              </a:rPr>
              <a:t>i.n</a:t>
            </a:r>
            <a:r>
              <a:rPr lang="en-GB" altLang="en-US" sz="280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499992" y="4725144"/>
            <a:ext cx="2283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Peak response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495800" y="5389563"/>
            <a:ext cx="179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30-60 mins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495800" y="6021388"/>
            <a:ext cx="179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800" dirty="0">
                <a:solidFill>
                  <a:schemeClr val="bg2"/>
                </a:solidFill>
                <a:latin typeface="Calibri" pitchFamily="34" charset="0"/>
              </a:rPr>
              <a:t>60-90 mins</a:t>
            </a: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371600" y="5257800"/>
            <a:ext cx="6172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ik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908050"/>
            <a:ext cx="6408737" cy="552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164388" y="6461125"/>
            <a:ext cx="1770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Times" charset="0"/>
              </a:rPr>
              <a:t>Mannucci 1992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116013" y="209550"/>
            <a:ext cx="682577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solidFill>
                  <a:schemeClr val="tx2"/>
                </a:solidFill>
                <a:latin typeface="Franklin Gothic Book" pitchFamily="34" charset="0"/>
              </a:rPr>
              <a:t>Repeated DDAVP doses and Factor VIII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71550" y="547688"/>
            <a:ext cx="368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000" dirty="0" err="1">
                <a:solidFill>
                  <a:schemeClr val="tx2"/>
                </a:solidFill>
                <a:latin typeface="Franklin Gothic Book" pitchFamily="34" charset="0"/>
              </a:rPr>
              <a:t>Tranexamic</a:t>
            </a:r>
            <a:r>
              <a:rPr lang="en-GB" sz="4000" dirty="0">
                <a:solidFill>
                  <a:schemeClr val="tx2"/>
                </a:solidFill>
                <a:latin typeface="Franklin Gothic Book" pitchFamily="34" charset="0"/>
              </a:rPr>
              <a:t> acid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187450" y="1844675"/>
            <a:ext cx="56071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dirty="0">
                <a:latin typeface="Calibri" pitchFamily="34" charset="0"/>
              </a:rPr>
              <a:t>Inhibits fibrinolysis</a:t>
            </a:r>
          </a:p>
          <a:p>
            <a:pPr eaLnBrk="0" hangingPunct="0"/>
            <a:r>
              <a:rPr lang="en-GB" sz="2800" dirty="0">
                <a:latin typeface="Calibri" pitchFamily="34" charset="0"/>
              </a:rPr>
              <a:t>Widely distributed – crosses placenta</a:t>
            </a:r>
          </a:p>
          <a:p>
            <a:pPr eaLnBrk="0" hangingPunct="0"/>
            <a:r>
              <a:rPr lang="en-GB" sz="2800" dirty="0">
                <a:latin typeface="Calibri" pitchFamily="34" charset="0"/>
              </a:rPr>
              <a:t>Low concentration in breast mil</a:t>
            </a:r>
            <a:r>
              <a:rPr lang="en-GB" sz="2800" dirty="0">
                <a:latin typeface="Helvetica" charset="0"/>
              </a:rPr>
              <a:t>k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899592" y="4437112"/>
            <a:ext cx="50930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Calibri" pitchFamily="34" charset="0"/>
              </a:rPr>
              <a:t>Intravenous:		0.5g </a:t>
            </a:r>
            <a:r>
              <a:rPr lang="en-GB" sz="2400" dirty="0" err="1">
                <a:latin typeface="Calibri" pitchFamily="34" charset="0"/>
              </a:rPr>
              <a:t>tds</a:t>
            </a:r>
            <a:endParaRPr lang="en-GB" sz="2400" dirty="0">
              <a:latin typeface="Calibri" pitchFamily="34" charset="0"/>
            </a:endParaRPr>
          </a:p>
          <a:p>
            <a:pPr eaLnBrk="0" hangingPunct="0"/>
            <a:r>
              <a:rPr lang="en-GB" sz="2400" dirty="0">
                <a:latin typeface="Calibri" pitchFamily="34" charset="0"/>
              </a:rPr>
              <a:t>Oral:				1.5g </a:t>
            </a:r>
            <a:r>
              <a:rPr lang="en-GB" sz="2400" dirty="0" err="1">
                <a:latin typeface="Calibri" pitchFamily="34" charset="0"/>
              </a:rPr>
              <a:t>tds</a:t>
            </a:r>
            <a:endParaRPr lang="en-GB" sz="2400" dirty="0">
              <a:latin typeface="Calibri" pitchFamily="34" charset="0"/>
            </a:endParaRPr>
          </a:p>
          <a:p>
            <a:pPr eaLnBrk="0" hangingPunct="0"/>
            <a:r>
              <a:rPr lang="en-GB" sz="2400" dirty="0">
                <a:latin typeface="Calibri" pitchFamily="34" charset="0"/>
              </a:rPr>
              <a:t>Mouthwash:		1g (10ml 5%) </a:t>
            </a:r>
            <a:r>
              <a:rPr lang="en-GB" sz="2400" dirty="0" err="1">
                <a:latin typeface="Calibri" pitchFamily="34" charset="0"/>
              </a:rPr>
              <a:t>qds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900113" y="3860800"/>
            <a:ext cx="34419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Calibri" pitchFamily="34" charset="0"/>
              </a:rPr>
              <a:t>Useful adjunctive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What is abnormal bleeding?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Why do people have abnormal haemostasis?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Genetics of hereditary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Laboratory detection/prediction of abnormal haemostasis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Genetics of common bleeding disorders</a:t>
            </a:r>
          </a:p>
          <a:p>
            <a:pPr eaLnBrk="1" hangingPunct="1">
              <a:lnSpc>
                <a:spcPct val="130000"/>
              </a:lnSpc>
            </a:pPr>
            <a:r>
              <a:rPr lang="en-GB" dirty="0" smtClean="0">
                <a:latin typeface="Calibri" pitchFamily="34" charset="0"/>
              </a:rPr>
              <a:t>Treatment of bleeding disorders </a:t>
            </a:r>
          </a:p>
          <a:p>
            <a:pPr eaLnBrk="1" hangingPunct="1">
              <a:lnSpc>
                <a:spcPct val="13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2686050" y="2628900"/>
            <a:ext cx="3795713" cy="2816225"/>
            <a:chOff x="1446" y="1546"/>
            <a:chExt cx="2391" cy="1774"/>
          </a:xfrm>
        </p:grpSpPr>
        <p:sp>
          <p:nvSpPr>
            <p:cNvPr id="73735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819150" y="1765300"/>
            <a:ext cx="7643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solidFill>
                  <a:schemeClr val="accent1"/>
                </a:solidFill>
                <a:latin typeface="Times New Roman" pitchFamily="18" charset="0"/>
              </a:rPr>
              <a:t>Normal haemostasis: a state of equilibrium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5043488" y="4119563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Coagulation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platelets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1071563" y="4084638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Fibrinolytic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anticoagulant proteins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1004888" y="227013"/>
            <a:ext cx="7232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dirty="0">
                <a:solidFill>
                  <a:schemeClr val="tx2"/>
                </a:solidFill>
                <a:latin typeface="Franklin Gothic Book" pitchFamily="34" charset="0"/>
              </a:rPr>
              <a:t>Haemostasis and Thrombosis: a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74764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900113" y="765175"/>
            <a:ext cx="1697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solidFill>
                  <a:srgbClr val="CC0000"/>
                </a:solidFill>
                <a:latin typeface="Times New Roman" pitchFamily="18" charset="0"/>
              </a:rPr>
              <a:t>Bleeding</a:t>
            </a:r>
          </a:p>
        </p:txBody>
      </p:sp>
      <p:grpSp>
        <p:nvGrpSpPr>
          <p:cNvPr id="74756" name="Group 6"/>
          <p:cNvGrpSpPr>
            <a:grpSpLocks/>
          </p:cNvGrpSpPr>
          <p:nvPr/>
        </p:nvGrpSpPr>
        <p:grpSpPr bwMode="auto">
          <a:xfrm rot="-1571430">
            <a:off x="2103438" y="2435225"/>
            <a:ext cx="3795712" cy="2816225"/>
            <a:chOff x="1446" y="1546"/>
            <a:chExt cx="2391" cy="1774"/>
          </a:xfrm>
        </p:grpSpPr>
        <p:sp>
          <p:nvSpPr>
            <p:cNvPr id="74762" name="AutoShape 7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Rectangle 8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447675" y="4792663"/>
            <a:ext cx="2038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Fibrinolytic 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anticoagulant 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proteins</a:t>
            </a:r>
          </a:p>
        </p:txBody>
      </p:sp>
      <p:sp>
        <p:nvSpPr>
          <p:cNvPr id="74758" name="Text Box 10"/>
          <p:cNvSpPr txBox="1">
            <a:spLocks noChangeArrowheads="1"/>
          </p:cNvSpPr>
          <p:nvPr/>
        </p:nvSpPr>
        <p:spPr bwMode="auto">
          <a:xfrm>
            <a:off x="4725988" y="3340100"/>
            <a:ext cx="2825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Coagulation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platelets</a:t>
            </a:r>
          </a:p>
        </p:txBody>
      </p:sp>
      <p:sp>
        <p:nvSpPr>
          <p:cNvPr id="74759" name="Arc 11"/>
          <p:cNvSpPr>
            <a:spLocks/>
          </p:cNvSpPr>
          <p:nvPr/>
        </p:nvSpPr>
        <p:spPr bwMode="auto">
          <a:xfrm flipH="1">
            <a:off x="3592513" y="2136775"/>
            <a:ext cx="722312" cy="258763"/>
          </a:xfrm>
          <a:custGeom>
            <a:avLst/>
            <a:gdLst>
              <a:gd name="T0" fmla="*/ 0 w 21600"/>
              <a:gd name="T1" fmla="*/ 0 h 21600"/>
              <a:gd name="T2" fmla="*/ 722312 w 21600"/>
              <a:gd name="T3" fmla="*/ 258763 h 21600"/>
              <a:gd name="T4" fmla="*/ 0 w 21600"/>
              <a:gd name="T5" fmla="*/ 25876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12"/>
          <p:cNvSpPr>
            <a:spLocks noChangeShapeType="1"/>
          </p:cNvSpPr>
          <p:nvPr/>
        </p:nvSpPr>
        <p:spPr bwMode="auto">
          <a:xfrm>
            <a:off x="7648575" y="3521075"/>
            <a:ext cx="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1" name="Line 13"/>
          <p:cNvSpPr>
            <a:spLocks noChangeShapeType="1"/>
          </p:cNvSpPr>
          <p:nvPr/>
        </p:nvSpPr>
        <p:spPr bwMode="auto">
          <a:xfrm flipV="1">
            <a:off x="303213" y="4878388"/>
            <a:ext cx="0" cy="46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2686050" y="2268538"/>
            <a:ext cx="3795713" cy="2816225"/>
            <a:chOff x="1446" y="1546"/>
            <a:chExt cx="2391" cy="1774"/>
          </a:xfrm>
        </p:grpSpPr>
        <p:sp>
          <p:nvSpPr>
            <p:cNvPr id="75788" name="AutoShape 3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9" name="Rectangle 4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79" name="Group 5"/>
          <p:cNvGrpSpPr>
            <a:grpSpLocks/>
          </p:cNvGrpSpPr>
          <p:nvPr/>
        </p:nvGrpSpPr>
        <p:grpSpPr bwMode="auto">
          <a:xfrm rot="1904838">
            <a:off x="3400425" y="2435225"/>
            <a:ext cx="3795713" cy="2816225"/>
            <a:chOff x="1446" y="1546"/>
            <a:chExt cx="2391" cy="1774"/>
          </a:xfrm>
        </p:grpSpPr>
        <p:sp>
          <p:nvSpPr>
            <p:cNvPr id="75786" name="AutoShape 6"/>
            <p:cNvSpPr>
              <a:spLocks noChangeArrowheads="1"/>
            </p:cNvSpPr>
            <p:nvPr/>
          </p:nvSpPr>
          <p:spPr bwMode="auto">
            <a:xfrm>
              <a:off x="2572" y="1546"/>
              <a:ext cx="137" cy="1718"/>
            </a:xfrm>
            <a:prstGeom prst="upArrow">
              <a:avLst>
                <a:gd name="adj1" fmla="val 50000"/>
                <a:gd name="adj2" fmla="val 313504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Rectangle 7"/>
            <p:cNvSpPr>
              <a:spLocks noChangeArrowheads="1"/>
            </p:cNvSpPr>
            <p:nvPr/>
          </p:nvSpPr>
          <p:spPr bwMode="auto">
            <a:xfrm>
              <a:off x="1446" y="3273"/>
              <a:ext cx="2391" cy="4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227763" y="765175"/>
            <a:ext cx="2262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3200" b="1">
                <a:solidFill>
                  <a:srgbClr val="0000CC"/>
                </a:solidFill>
                <a:latin typeface="Times New Roman" pitchFamily="18" charset="0"/>
              </a:rPr>
              <a:t>Thrombosis</a:t>
            </a:r>
          </a:p>
        </p:txBody>
      </p:sp>
      <p:sp>
        <p:nvSpPr>
          <p:cNvPr id="75781" name="Text Box 9"/>
          <p:cNvSpPr txBox="1">
            <a:spLocks noChangeArrowheads="1"/>
          </p:cNvSpPr>
          <p:nvPr/>
        </p:nvSpPr>
        <p:spPr bwMode="auto">
          <a:xfrm>
            <a:off x="735013" y="2887663"/>
            <a:ext cx="310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Fibrinolytic 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anticoagulant proteins</a:t>
            </a:r>
          </a:p>
        </p:txBody>
      </p:sp>
      <p:sp>
        <p:nvSpPr>
          <p:cNvPr id="75782" name="Text Box 10"/>
          <p:cNvSpPr txBox="1">
            <a:spLocks noChangeArrowheads="1"/>
          </p:cNvSpPr>
          <p:nvPr/>
        </p:nvSpPr>
        <p:spPr bwMode="auto">
          <a:xfrm>
            <a:off x="6564313" y="5202238"/>
            <a:ext cx="1852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GB" sz="2400" b="1">
                <a:latin typeface="Times New Roman" pitchFamily="18" charset="0"/>
              </a:rPr>
              <a:t>Coagulation 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factors,</a:t>
            </a:r>
          </a:p>
          <a:p>
            <a:pPr eaLnBrk="0" hangingPunct="0"/>
            <a:r>
              <a:rPr lang="en-US" altLang="en-GB" sz="2400" b="1">
                <a:latin typeface="Times New Roman" pitchFamily="18" charset="0"/>
              </a:rPr>
              <a:t>platelets</a:t>
            </a:r>
          </a:p>
        </p:txBody>
      </p:sp>
      <p:sp>
        <p:nvSpPr>
          <p:cNvPr id="75783" name="Arc 11"/>
          <p:cNvSpPr>
            <a:spLocks/>
          </p:cNvSpPr>
          <p:nvPr/>
        </p:nvSpPr>
        <p:spPr bwMode="auto">
          <a:xfrm>
            <a:off x="4921250" y="2179638"/>
            <a:ext cx="722313" cy="258762"/>
          </a:xfrm>
          <a:custGeom>
            <a:avLst/>
            <a:gdLst>
              <a:gd name="T0" fmla="*/ 0 w 21600"/>
              <a:gd name="T1" fmla="*/ 0 h 21600"/>
              <a:gd name="T2" fmla="*/ 722313 w 21600"/>
              <a:gd name="T3" fmla="*/ 258762 h 21600"/>
              <a:gd name="T4" fmla="*/ 0 w 21600"/>
              <a:gd name="T5" fmla="*/ 2587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Line 12"/>
          <p:cNvSpPr>
            <a:spLocks noChangeShapeType="1"/>
          </p:cNvSpPr>
          <p:nvPr/>
        </p:nvSpPr>
        <p:spPr bwMode="auto">
          <a:xfrm>
            <a:off x="447675" y="3044825"/>
            <a:ext cx="0" cy="534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5785" name="Line 13"/>
          <p:cNvSpPr>
            <a:spLocks noChangeShapeType="1"/>
          </p:cNvSpPr>
          <p:nvPr/>
        </p:nvSpPr>
        <p:spPr bwMode="auto">
          <a:xfrm flipV="1">
            <a:off x="8456613" y="5426075"/>
            <a:ext cx="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7505" y="274638"/>
            <a:ext cx="903649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600" dirty="0">
                <a:solidFill>
                  <a:schemeClr val="tx2"/>
                </a:solidFill>
                <a:latin typeface="Franklin Gothic Book" pitchFamily="34" charset="0"/>
              </a:rPr>
              <a:t>Haemostatic Plug Formation: An Overview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4470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latin typeface="Times" charset="0"/>
              </a:rPr>
              <a:t>Vessel constriction</a:t>
            </a: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Formation of an unstable platelet plug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-platelet adhesion</a:t>
            </a:r>
          </a:p>
          <a:p>
            <a:pPr eaLnBrk="0" hangingPunct="0"/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	-platelet aggregation</a:t>
            </a:r>
            <a:endParaRPr lang="en-US" altLang="en-US" sz="2400" b="1">
              <a:solidFill>
                <a:schemeClr val="accent1"/>
              </a:solidFill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Stabilisation of the plug with fibrin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-blood coagulation</a:t>
            </a:r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endParaRPr lang="en-US" altLang="en-US" sz="2400" b="1">
              <a:latin typeface="Times" charset="0"/>
            </a:endParaRPr>
          </a:p>
          <a:p>
            <a:pPr eaLnBrk="0" hangingPunct="0"/>
            <a:r>
              <a:rPr lang="en-US" altLang="en-US" sz="2400" b="1">
                <a:latin typeface="Times" charset="0"/>
              </a:rPr>
              <a:t>Dissolution of clot and vessel repair</a:t>
            </a:r>
          </a:p>
          <a:p>
            <a:pPr eaLnBrk="0" hangingPunct="0"/>
            <a:r>
              <a:rPr lang="en-US" altLang="en-US" sz="2400" b="1">
                <a:latin typeface="Times" charset="0"/>
              </a:rPr>
              <a:t>	</a:t>
            </a:r>
            <a:r>
              <a:rPr lang="en-US" altLang="en-US" sz="2400" b="1">
                <a:solidFill>
                  <a:srgbClr val="0066FF"/>
                </a:solidFill>
                <a:latin typeface="Times" charset="0"/>
              </a:rPr>
              <a:t>-fibrinolysis</a:t>
            </a:r>
            <a:endParaRPr lang="en-US" altLang="en-US" sz="2400" b="1">
              <a:latin typeface="Times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75443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71951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74173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i="1">
                <a:latin typeface="Times" charset="0"/>
              </a:rPr>
              <a:t>Response to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Franklin Gothic Book" pitchFamily="34" charset="0"/>
              </a:rPr>
              <a:t>Abnormal Haemostasis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latin typeface="Calibri" pitchFamily="34" charset="0"/>
              </a:rPr>
              <a:t>Lack of a specific factor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Failure of production: congenital and acquired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Increased consumption/clearance</a:t>
            </a:r>
          </a:p>
          <a:p>
            <a:pPr lvl="2" eaLnBrk="1" hangingPunct="1">
              <a:buFont typeface="Wingdings" pitchFamily="2" charset="2"/>
              <a:buNone/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buNone/>
            </a:pPr>
            <a:r>
              <a:rPr lang="en-GB" dirty="0" smtClean="0">
                <a:latin typeface="Calibri" pitchFamily="34" charset="0"/>
              </a:rPr>
              <a:t>Defective function of a specific factor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Genetic defect</a:t>
            </a:r>
          </a:p>
          <a:p>
            <a:pPr lvl="1" eaLnBrk="1" hangingPunct="1"/>
            <a:r>
              <a:rPr lang="en-GB" dirty="0" smtClean="0">
                <a:latin typeface="Calibri" pitchFamily="34" charset="0"/>
              </a:rPr>
              <a:t>Acquired defect – drugs, synthetic defect, inhibition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6241</TotalTime>
  <Words>2141</Words>
  <Application>Microsoft Office PowerPoint</Application>
  <PresentationFormat>On-screen Show (4:3)</PresentationFormat>
  <Paragraphs>842</Paragraphs>
  <Slides>72</Slides>
  <Notes>70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Level</vt:lpstr>
      <vt:lpstr>Bitmap Image</vt:lpstr>
      <vt:lpstr>CorelPhotoPaint.Image.8</vt:lpstr>
      <vt:lpstr>Worksheet</vt:lpstr>
      <vt:lpstr>Slide 1</vt:lpstr>
      <vt:lpstr>Slide 2</vt:lpstr>
      <vt:lpstr>Abnormal Haemostasis</vt:lpstr>
      <vt:lpstr>Minor bleeding symptoms are common</vt:lpstr>
      <vt:lpstr>Slide 5</vt:lpstr>
      <vt:lpstr>A significant bleeding history: elements</vt:lpstr>
      <vt:lpstr>Abnormal Haemostasis</vt:lpstr>
      <vt:lpstr>Slide 8</vt:lpstr>
      <vt:lpstr>Abnormal Haemostasis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Von Willebrand disease:   A disorder of primary haemostasis</vt:lpstr>
      <vt:lpstr>Slide 22</vt:lpstr>
      <vt:lpstr>Ehlers Danlos syndrome</vt:lpstr>
      <vt:lpstr>Slide 24</vt:lpstr>
      <vt:lpstr>Slide 25</vt:lpstr>
      <vt:lpstr>Slide 26</vt:lpstr>
      <vt:lpstr>Slide 27</vt:lpstr>
      <vt:lpstr>Bleeding in disorders of primary haemostasis</vt:lpstr>
      <vt:lpstr>Slide 29</vt:lpstr>
      <vt:lpstr>Tests for disorders of primary haemostasis</vt:lpstr>
      <vt:lpstr>Slide 31</vt:lpstr>
      <vt:lpstr>Slide 32</vt:lpstr>
      <vt:lpstr>Slide 33</vt:lpstr>
      <vt:lpstr>Thrombin generation by the coagulation cascade</vt:lpstr>
      <vt:lpstr>Slide 35</vt:lpstr>
      <vt:lpstr>Coagulation and secondary haemostasis</vt:lpstr>
      <vt:lpstr>Slide 37</vt:lpstr>
      <vt:lpstr>Slide 38</vt:lpstr>
      <vt:lpstr>Slide 39</vt:lpstr>
      <vt:lpstr>Slide 40</vt:lpstr>
      <vt:lpstr>Slide 41</vt:lpstr>
      <vt:lpstr>Slide 42</vt:lpstr>
      <vt:lpstr>  Acquired coagulation disorders (1)</vt:lpstr>
      <vt:lpstr>Slide 44</vt:lpstr>
      <vt:lpstr>Acquired coagulation disorders (2) </vt:lpstr>
      <vt:lpstr>Slide 46</vt:lpstr>
      <vt:lpstr>Slide 47</vt:lpstr>
      <vt:lpstr>Slide 48</vt:lpstr>
      <vt:lpstr>Slide 49</vt:lpstr>
      <vt:lpstr>How serious is haemophilia?</vt:lpstr>
      <vt:lpstr>Slide 51</vt:lpstr>
      <vt:lpstr>Tests for coagulation disorders</vt:lpstr>
      <vt:lpstr>Slide 53</vt:lpstr>
      <vt:lpstr>Slide 54</vt:lpstr>
      <vt:lpstr>Slide 55</vt:lpstr>
      <vt:lpstr>Slide 56</vt:lpstr>
      <vt:lpstr>Disorders of Fibrinolysis</vt:lpstr>
      <vt:lpstr>Abnormal Haemostasis</vt:lpstr>
      <vt:lpstr>Slide 59</vt:lpstr>
      <vt:lpstr>Slide 60</vt:lpstr>
      <vt:lpstr>Genetics of common bleeding disorders</vt:lpstr>
      <vt:lpstr>Abnormal Haemostasis</vt:lpstr>
      <vt:lpstr>Treatment of abnormal haemostasis</vt:lpstr>
      <vt:lpstr>Factor replacement therapy</vt:lpstr>
      <vt:lpstr>Slide 65</vt:lpstr>
      <vt:lpstr>Additional haemostatic treatments</vt:lpstr>
      <vt:lpstr>Slide 67</vt:lpstr>
      <vt:lpstr>Slide 68</vt:lpstr>
      <vt:lpstr>Slide 69</vt:lpstr>
      <vt:lpstr>Slide 70</vt:lpstr>
      <vt:lpstr>Slide 71</vt:lpstr>
      <vt:lpstr>Slide 72</vt:lpstr>
    </vt:vector>
  </TitlesOfParts>
  <Company>Imperial College (Hammersmith Campus)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Mike Laffan</dc:creator>
  <cp:lastModifiedBy>nshiel</cp:lastModifiedBy>
  <cp:revision>66</cp:revision>
  <dcterms:created xsi:type="dcterms:W3CDTF">2002-01-08T16:18:11Z</dcterms:created>
  <dcterms:modified xsi:type="dcterms:W3CDTF">2011-11-10T10:55:36Z</dcterms:modified>
</cp:coreProperties>
</file>