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5" r:id="rId3"/>
    <p:sldId id="257" r:id="rId4"/>
    <p:sldId id="291" r:id="rId5"/>
    <p:sldId id="282" r:id="rId6"/>
    <p:sldId id="289" r:id="rId7"/>
    <p:sldId id="290" r:id="rId8"/>
    <p:sldId id="273" r:id="rId9"/>
    <p:sldId id="276" r:id="rId10"/>
    <p:sldId id="271" r:id="rId11"/>
    <p:sldId id="270" r:id="rId12"/>
    <p:sldId id="283" r:id="rId13"/>
    <p:sldId id="280" r:id="rId14"/>
    <p:sldId id="277" r:id="rId15"/>
    <p:sldId id="259" r:id="rId16"/>
    <p:sldId id="284" r:id="rId17"/>
    <p:sldId id="285" r:id="rId18"/>
    <p:sldId id="275" r:id="rId19"/>
    <p:sldId id="272" r:id="rId20"/>
    <p:sldId id="274" r:id="rId21"/>
    <p:sldId id="278" r:id="rId22"/>
    <p:sldId id="279" r:id="rId23"/>
    <p:sldId id="263" r:id="rId24"/>
    <p:sldId id="281" r:id="rId25"/>
    <p:sldId id="292" r:id="rId26"/>
    <p:sldId id="293" r:id="rId27"/>
    <p:sldId id="294" r:id="rId28"/>
    <p:sldId id="265" r:id="rId29"/>
    <p:sldId id="264" r:id="rId30"/>
    <p:sldId id="266" r:id="rId31"/>
    <p:sldId id="268" r:id="rId32"/>
    <p:sldId id="269" r:id="rId33"/>
    <p:sldId id="286" r:id="rId34"/>
    <p:sldId id="287" r:id="rId35"/>
    <p:sldId id="288" r:id="rId36"/>
  </p:sldIdLst>
  <p:sldSz cx="9144000" cy="6858000" type="screen4x3"/>
  <p:notesSz cx="6858000" cy="9144000"/>
  <p:defaultTextStyle>
    <a:defPPr>
      <a:defRPr lang="en-GB"/>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a:srgbClr val="000099"/>
    <a:srgbClr val="FF99CC"/>
    <a:srgbClr val="FF9999"/>
    <a:srgbClr val="FFCC99"/>
    <a:srgbClr val="FF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4" autoAdjust="0"/>
    <p:restoredTop sz="94598" autoAdjust="0"/>
  </p:normalViewPr>
  <p:slideViewPr>
    <p:cSldViewPr>
      <p:cViewPr>
        <p:scale>
          <a:sx n="50" d="100"/>
          <a:sy n="50" d="100"/>
        </p:scale>
        <p:origin x="-73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GB"/>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pPr>
              <a:defRPr/>
            </a:pPr>
            <a:fld id="{3AE5E99A-CB68-4F98-BF0C-FF1BC74352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456FEF42-5161-4F58-A8AD-AD2B49305EF7}" type="slidenum">
              <a:rPr lang="en-GB" smtClean="0"/>
              <a:pPr/>
              <a:t>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7E2993-EAAE-456B-9AA1-6EB2A9D96058}" type="slidenum">
              <a:rPr lang="en-GB" smtClean="0"/>
              <a:pPr/>
              <a:t>13</a:t>
            </a:fld>
            <a:endParaRPr lang="en-GB"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FE1A65-D3A4-4CCD-A416-79938AF97414}" type="slidenum">
              <a:rPr lang="en-GB" smtClean="0"/>
              <a:pPr/>
              <a:t>24</a:t>
            </a:fld>
            <a:endParaRPr lang="en-GB"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C53D07C-2EDF-477C-B378-6F57BBCA83E0}" type="slidenum">
              <a:rPr lang="en-GB" smtClean="0"/>
              <a:pPr/>
              <a:t>31</a:t>
            </a:fld>
            <a:endParaRPr lang="en-GB"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CF7D533-BC50-4995-BAE8-48F8983D9C9A}" type="datetime1">
              <a:rPr lang="en-GB"/>
              <a:pPr>
                <a:defRPr/>
              </a:pPr>
              <a:t>10/11/2011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6" name="Rectangle 6"/>
          <p:cNvSpPr>
            <a:spLocks noGrp="1" noChangeArrowheads="1"/>
          </p:cNvSpPr>
          <p:nvPr>
            <p:ph type="sldNum" sz="quarter" idx="12"/>
          </p:nvPr>
        </p:nvSpPr>
        <p:spPr>
          <a:ln/>
        </p:spPr>
        <p:txBody>
          <a:bodyPr/>
          <a:lstStyle>
            <a:lvl1pPr>
              <a:defRPr/>
            </a:lvl1pPr>
          </a:lstStyle>
          <a:p>
            <a:pPr>
              <a:defRPr/>
            </a:pPr>
            <a:fld id="{AEE7C199-4BE9-4838-9660-8608DEFC40B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42C6DAB-DC14-4894-B459-37D147316D91}" type="datetime1">
              <a:rPr lang="en-GB"/>
              <a:pPr>
                <a:defRPr/>
              </a:pPr>
              <a:t>10/11/2011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6" name="Rectangle 6"/>
          <p:cNvSpPr>
            <a:spLocks noGrp="1" noChangeArrowheads="1"/>
          </p:cNvSpPr>
          <p:nvPr>
            <p:ph type="sldNum" sz="quarter" idx="12"/>
          </p:nvPr>
        </p:nvSpPr>
        <p:spPr>
          <a:ln/>
        </p:spPr>
        <p:txBody>
          <a:bodyPr/>
          <a:lstStyle>
            <a:lvl1pPr>
              <a:defRPr/>
            </a:lvl1pPr>
          </a:lstStyle>
          <a:p>
            <a:pPr>
              <a:defRPr/>
            </a:pPr>
            <a:fld id="{F04D1979-FF23-44F7-9E38-18898AA2235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3D4605-B045-47F2-B543-8814014F9CB5}" type="datetime1">
              <a:rPr lang="en-GB"/>
              <a:pPr>
                <a:defRPr/>
              </a:pPr>
              <a:t>10/11/2011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6" name="Rectangle 6"/>
          <p:cNvSpPr>
            <a:spLocks noGrp="1" noChangeArrowheads="1"/>
          </p:cNvSpPr>
          <p:nvPr>
            <p:ph type="sldNum" sz="quarter" idx="12"/>
          </p:nvPr>
        </p:nvSpPr>
        <p:spPr>
          <a:ln/>
        </p:spPr>
        <p:txBody>
          <a:bodyPr/>
          <a:lstStyle>
            <a:lvl1pPr>
              <a:defRPr/>
            </a:lvl1pPr>
          </a:lstStyle>
          <a:p>
            <a:pPr>
              <a:defRPr/>
            </a:pPr>
            <a:fld id="{015E5011-6115-44A4-85CE-C5CB8ED2F95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fld id="{5BB03D1D-5F87-4A38-972C-230557484C88}" type="datetime1">
              <a:rPr lang="en-GB"/>
              <a:pPr>
                <a:defRPr/>
              </a:pPr>
              <a:t>10/11/2011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M Gresty ICL  m.gresty@imperial.ac.uk</a:t>
            </a:r>
          </a:p>
        </p:txBody>
      </p:sp>
      <p:sp>
        <p:nvSpPr>
          <p:cNvPr id="7" name="Rectangle 6"/>
          <p:cNvSpPr>
            <a:spLocks noGrp="1" noChangeArrowheads="1"/>
          </p:cNvSpPr>
          <p:nvPr>
            <p:ph type="sldNum" sz="quarter" idx="12"/>
          </p:nvPr>
        </p:nvSpPr>
        <p:spPr/>
        <p:txBody>
          <a:bodyPr/>
          <a:lstStyle>
            <a:lvl1pPr>
              <a:defRPr/>
            </a:lvl1pPr>
          </a:lstStyle>
          <a:p>
            <a:pPr>
              <a:defRPr/>
            </a:pPr>
            <a:fld id="{B9E8F7AD-CDB6-49AD-BABE-933BC11B9FD4}"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B5D6C058-A40F-4BA4-BCD9-2AEDC55EAB3A}" type="datetime1">
              <a:rPr lang="en-GB"/>
              <a:pPr>
                <a:defRPr/>
              </a:pPr>
              <a:t>10/11/2011</a:t>
            </a:fld>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GB"/>
              <a:t>M Gresty ICL  m.gresty@imperial.ac.uk</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BD9CB59-EE29-42D1-8310-B0DE220788C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fld id="{A7E62E0E-153C-40EC-97E0-F1C00B4735A8}" type="datetime1">
              <a:rPr lang="en-GB"/>
              <a:pPr>
                <a:defRPr/>
              </a:pPr>
              <a:t>10/11/2011</a:t>
            </a:fld>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GB"/>
              <a:t>M Gresty ICL  m.gresty@imperial.ac.uk</a:t>
            </a: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5D1697B3-A5D6-43B2-83A1-3A94D456162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C366F3A-62B1-4A70-A296-62FA72F194E3}" type="datetime1">
              <a:rPr lang="en-GB"/>
              <a:pPr>
                <a:defRPr/>
              </a:pPr>
              <a:t>10/11/2011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6" name="Rectangle 6"/>
          <p:cNvSpPr>
            <a:spLocks noGrp="1" noChangeArrowheads="1"/>
          </p:cNvSpPr>
          <p:nvPr>
            <p:ph type="sldNum" sz="quarter" idx="12"/>
          </p:nvPr>
        </p:nvSpPr>
        <p:spPr>
          <a:ln/>
        </p:spPr>
        <p:txBody>
          <a:bodyPr/>
          <a:lstStyle>
            <a:lvl1pPr>
              <a:defRPr/>
            </a:lvl1pPr>
          </a:lstStyle>
          <a:p>
            <a:pPr>
              <a:defRPr/>
            </a:pPr>
            <a:fld id="{00DB711F-F975-43C0-806B-71B0EF9E1ED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BDDFFA-17CB-467C-9EBC-9DCD164D3E0D}" type="datetime1">
              <a:rPr lang="en-GB"/>
              <a:pPr>
                <a:defRPr/>
              </a:pPr>
              <a:t>10/11/2011</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6" name="Rectangle 6"/>
          <p:cNvSpPr>
            <a:spLocks noGrp="1" noChangeArrowheads="1"/>
          </p:cNvSpPr>
          <p:nvPr>
            <p:ph type="sldNum" sz="quarter" idx="12"/>
          </p:nvPr>
        </p:nvSpPr>
        <p:spPr>
          <a:ln/>
        </p:spPr>
        <p:txBody>
          <a:bodyPr/>
          <a:lstStyle>
            <a:lvl1pPr>
              <a:defRPr/>
            </a:lvl1pPr>
          </a:lstStyle>
          <a:p>
            <a:pPr>
              <a:defRPr/>
            </a:pPr>
            <a:fld id="{9B0E0FD1-8911-4A06-B39D-9B270CC63E4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499A2BC-3A41-432B-AA7F-38D7890BF025}" type="datetime1">
              <a:rPr lang="en-GB"/>
              <a:pPr>
                <a:defRPr/>
              </a:pPr>
              <a:t>10/11/2011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7" name="Rectangle 6"/>
          <p:cNvSpPr>
            <a:spLocks noGrp="1" noChangeArrowheads="1"/>
          </p:cNvSpPr>
          <p:nvPr>
            <p:ph type="sldNum" sz="quarter" idx="12"/>
          </p:nvPr>
        </p:nvSpPr>
        <p:spPr>
          <a:ln/>
        </p:spPr>
        <p:txBody>
          <a:bodyPr/>
          <a:lstStyle>
            <a:lvl1pPr>
              <a:defRPr/>
            </a:lvl1pPr>
          </a:lstStyle>
          <a:p>
            <a:pPr>
              <a:defRPr/>
            </a:pPr>
            <a:fld id="{9B9275EB-6628-40B3-8A37-7BF8FBDA966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2C9AD09-7B79-41C0-836B-3ABF5ADA441D}" type="datetime1">
              <a:rPr lang="en-GB"/>
              <a:pPr>
                <a:defRPr/>
              </a:pPr>
              <a:t>10/11/2011</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9" name="Rectangle 6"/>
          <p:cNvSpPr>
            <a:spLocks noGrp="1" noChangeArrowheads="1"/>
          </p:cNvSpPr>
          <p:nvPr>
            <p:ph type="sldNum" sz="quarter" idx="12"/>
          </p:nvPr>
        </p:nvSpPr>
        <p:spPr>
          <a:ln/>
        </p:spPr>
        <p:txBody>
          <a:bodyPr/>
          <a:lstStyle>
            <a:lvl1pPr>
              <a:defRPr/>
            </a:lvl1pPr>
          </a:lstStyle>
          <a:p>
            <a:pPr>
              <a:defRPr/>
            </a:pPr>
            <a:fld id="{D817008B-B48B-4611-9938-6D4C32205F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13816C3-1D68-463B-9BCE-7CDD7CAA4838}" type="datetime1">
              <a:rPr lang="en-GB"/>
              <a:pPr>
                <a:defRPr/>
              </a:pPr>
              <a:t>10/11/2011</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5" name="Rectangle 6"/>
          <p:cNvSpPr>
            <a:spLocks noGrp="1" noChangeArrowheads="1"/>
          </p:cNvSpPr>
          <p:nvPr>
            <p:ph type="sldNum" sz="quarter" idx="12"/>
          </p:nvPr>
        </p:nvSpPr>
        <p:spPr>
          <a:ln/>
        </p:spPr>
        <p:txBody>
          <a:bodyPr/>
          <a:lstStyle>
            <a:lvl1pPr>
              <a:defRPr/>
            </a:lvl1pPr>
          </a:lstStyle>
          <a:p>
            <a:pPr>
              <a:defRPr/>
            </a:pPr>
            <a:fld id="{8BE4B8C1-40C1-4E3B-93E6-59154DEA07C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383209-B1ED-46C3-B84C-0C5D24E78FFA}" type="datetime1">
              <a:rPr lang="en-GB"/>
              <a:pPr>
                <a:defRPr/>
              </a:pPr>
              <a:t>10/11/2011</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4" name="Rectangle 6"/>
          <p:cNvSpPr>
            <a:spLocks noGrp="1" noChangeArrowheads="1"/>
          </p:cNvSpPr>
          <p:nvPr>
            <p:ph type="sldNum" sz="quarter" idx="12"/>
          </p:nvPr>
        </p:nvSpPr>
        <p:spPr>
          <a:ln/>
        </p:spPr>
        <p:txBody>
          <a:bodyPr/>
          <a:lstStyle>
            <a:lvl1pPr>
              <a:defRPr/>
            </a:lvl1pPr>
          </a:lstStyle>
          <a:p>
            <a:pPr>
              <a:defRPr/>
            </a:pPr>
            <a:fld id="{4F4998F0-333D-48C7-A520-022B2267D67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AA819A-EC9D-4A29-AB2E-DF3D7A19303D}" type="datetime1">
              <a:rPr lang="en-GB"/>
              <a:pPr>
                <a:defRPr/>
              </a:pPr>
              <a:t>10/11/2011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7" name="Rectangle 6"/>
          <p:cNvSpPr>
            <a:spLocks noGrp="1" noChangeArrowheads="1"/>
          </p:cNvSpPr>
          <p:nvPr>
            <p:ph type="sldNum" sz="quarter" idx="12"/>
          </p:nvPr>
        </p:nvSpPr>
        <p:spPr>
          <a:ln/>
        </p:spPr>
        <p:txBody>
          <a:bodyPr/>
          <a:lstStyle>
            <a:lvl1pPr>
              <a:defRPr/>
            </a:lvl1pPr>
          </a:lstStyle>
          <a:p>
            <a:pPr>
              <a:defRPr/>
            </a:pPr>
            <a:fld id="{57B471AD-C8AF-4CBB-90A2-9F805751D6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AA3044-6332-4E61-AE27-2AB684B9CDB1}" type="datetime1">
              <a:rPr lang="en-GB"/>
              <a:pPr>
                <a:defRPr/>
              </a:pPr>
              <a:t>10/11/2011</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M Gresty ICL  m.gresty@imperial.ac.uk</a:t>
            </a:r>
          </a:p>
        </p:txBody>
      </p:sp>
      <p:sp>
        <p:nvSpPr>
          <p:cNvPr id="7" name="Rectangle 6"/>
          <p:cNvSpPr>
            <a:spLocks noGrp="1" noChangeArrowheads="1"/>
          </p:cNvSpPr>
          <p:nvPr>
            <p:ph type="sldNum" sz="quarter" idx="12"/>
          </p:nvPr>
        </p:nvSpPr>
        <p:spPr>
          <a:ln/>
        </p:spPr>
        <p:txBody>
          <a:bodyPr/>
          <a:lstStyle>
            <a:lvl1pPr>
              <a:defRPr/>
            </a:lvl1pPr>
          </a:lstStyle>
          <a:p>
            <a:pPr>
              <a:defRPr/>
            </a:pPr>
            <a:fld id="{AE558FD0-E71B-461D-9B75-A94AE5D4EB1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pPr>
              <a:defRPr/>
            </a:pPr>
            <a:fld id="{2DE1D0A2-C712-469B-979D-90E23199DA7C}" type="datetime1">
              <a:rPr lang="en-GB"/>
              <a:pPr>
                <a:defRPr/>
              </a:pPr>
              <a:t>10/11/2011</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pPr>
              <a:defRPr/>
            </a:pPr>
            <a:r>
              <a:rPr lang="en-GB"/>
              <a:t>M Gresty ICL  m.gresty@imperial.ac.uk</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pPr>
              <a:defRPr/>
            </a:pPr>
            <a:fld id="{1811DDC7-B3BE-4F03-A61B-515E42DA8A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ideo" Target="file:///K:\ICH%20lectures%20and%20notes\ICH%202nd%20yr%20vestibular%20apparatus%20talk\02.13%20-%20Abnormal%20head%20thrust%20test%20to%20the%20right.m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K:\ICH%20lectures%20and%20notes\ICH%202nd%20yr%20vestibular%20apparatus%20talk\canal%20ccw%20rotation.m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video" Target="file:///K:\ICH%20lectures%20and%20notes\ICH%202nd%20yr%20vestibular%20apparatus%20talk\Neuritus%20nystagmus%20simulation.m1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video" Target="file:///K:\ICH%20lectures%20and%20notes\ICH%202nd%20yr%20vestibular%20apparatus%20talk\03.01%20-%20Left%20sided%20vestibular%20neuritis.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ideo" Target="file:///K:\ICH%20lectures%20and%20notes\ICH%202nd%20yr%20vestibular%20apparatus%20talk\Movie.wm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ideo" Target="file:///K:\ICH%20lectures%20and%20notes\ICH%202nd%20yr%20vestibular%20apparatus%20talk\08-CE%20Epley%20Right.m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1.bin"/><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3.wmf"/><Relationship Id="rId5" Type="http://schemas.openxmlformats.org/officeDocument/2006/relationships/oleObject" Target="../embeddings/oleObject2.bin"/><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K:\ICH%20lectures%20and%20notes\ICH%202nd%20yr%20vestibular%20apparatus%20talk\twoeyeVOR.m1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K:\ICH%20lectures%20and%20notes\ICH%202nd%20yr%20vestibular%20apparatus%20talk\canal-sinusiodal.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p>
            <a:fld id="{0FE302C7-DA6D-4605-BAD8-08535292B30E}" type="datetime1">
              <a:rPr lang="en-GB" smtClean="0"/>
              <a:pPr/>
              <a:t>10/11/2011</a:t>
            </a:fld>
            <a:endParaRPr lang="en-GB" smtClean="0"/>
          </a:p>
        </p:txBody>
      </p:sp>
      <p:sp>
        <p:nvSpPr>
          <p:cNvPr id="2052" name="Text Box 4"/>
          <p:cNvSpPr txBox="1">
            <a:spLocks noChangeArrowheads="1"/>
          </p:cNvSpPr>
          <p:nvPr/>
        </p:nvSpPr>
        <p:spPr bwMode="auto">
          <a:xfrm>
            <a:off x="2483768" y="714375"/>
            <a:ext cx="4017699" cy="4431983"/>
          </a:xfrm>
          <a:prstGeom prst="rect">
            <a:avLst/>
          </a:prstGeom>
          <a:noFill/>
          <a:ln w="9525">
            <a:noFill/>
            <a:miter lim="800000"/>
            <a:headEnd/>
            <a:tailEnd/>
          </a:ln>
          <a:effectLst/>
        </p:spPr>
        <p:txBody>
          <a:bodyPr wrap="square">
            <a:spAutoFit/>
          </a:bodyPr>
          <a:lstStyle/>
          <a:p>
            <a:pPr algn="ctr">
              <a:defRPr/>
            </a:pPr>
            <a:endParaRPr lang="en-GB" sz="4000" b="1" u="none" dirty="0">
              <a:effectLst>
                <a:outerShdw blurRad="38100" dist="38100" dir="2700000" algn="tl">
                  <a:srgbClr val="FFFFFF"/>
                </a:outerShdw>
              </a:effectLst>
            </a:endParaRPr>
          </a:p>
          <a:p>
            <a:pPr algn="ctr">
              <a:defRPr/>
            </a:pPr>
            <a:endParaRPr lang="en-GB" u="none" dirty="0"/>
          </a:p>
          <a:p>
            <a:pPr algn="ctr">
              <a:defRPr/>
            </a:pPr>
            <a:endParaRPr lang="en-GB" u="none" dirty="0"/>
          </a:p>
          <a:p>
            <a:pPr algn="ctr">
              <a:defRPr/>
            </a:pPr>
            <a:endParaRPr lang="en-GB" sz="2000" b="1" u="none" dirty="0">
              <a:solidFill>
                <a:srgbClr val="FFFFCC"/>
              </a:solidFill>
            </a:endParaRPr>
          </a:p>
          <a:p>
            <a:pPr algn="ctr">
              <a:defRPr/>
            </a:pPr>
            <a:r>
              <a:rPr lang="en-GB" u="none" dirty="0">
                <a:solidFill>
                  <a:srgbClr val="FFFFCC"/>
                </a:solidFill>
              </a:rPr>
              <a:t>W</a:t>
            </a:r>
            <a:r>
              <a:rPr lang="en-GB" u="none" dirty="0" smtClean="0">
                <a:solidFill>
                  <a:srgbClr val="FFFFCC"/>
                </a:solidFill>
              </a:rPr>
              <a:t>hat </a:t>
            </a:r>
            <a:r>
              <a:rPr lang="en-GB" u="none" dirty="0">
                <a:solidFill>
                  <a:srgbClr val="FFFFCC"/>
                </a:solidFill>
              </a:rPr>
              <a:t>the labyrinths do </a:t>
            </a:r>
          </a:p>
          <a:p>
            <a:pPr algn="ctr">
              <a:defRPr/>
            </a:pPr>
            <a:r>
              <a:rPr lang="en-GB" u="none" dirty="0">
                <a:solidFill>
                  <a:srgbClr val="FFFFCC"/>
                </a:solidFill>
              </a:rPr>
              <a:t>how they do it </a:t>
            </a:r>
          </a:p>
          <a:p>
            <a:pPr algn="ctr">
              <a:defRPr/>
            </a:pPr>
            <a:r>
              <a:rPr lang="en-GB" u="none" dirty="0">
                <a:solidFill>
                  <a:srgbClr val="FFFFCC"/>
                </a:solidFill>
              </a:rPr>
              <a:t>and how to test when they go wrong</a:t>
            </a:r>
          </a:p>
          <a:p>
            <a:pPr algn="ctr">
              <a:defRPr/>
            </a:pPr>
            <a:endParaRPr lang="en-GB" u="none" dirty="0">
              <a:solidFill>
                <a:srgbClr val="FFFFCC"/>
              </a:solidFill>
            </a:endParaRPr>
          </a:p>
          <a:p>
            <a:pPr algn="ctr">
              <a:defRPr/>
            </a:pPr>
            <a:r>
              <a:rPr lang="en-GB" u="none" dirty="0">
                <a:solidFill>
                  <a:srgbClr val="FFFFCC"/>
                </a:solidFill>
              </a:rPr>
              <a:t>by</a:t>
            </a:r>
          </a:p>
          <a:p>
            <a:pPr algn="ctr">
              <a:defRPr/>
            </a:pPr>
            <a:endParaRPr lang="en-GB" sz="2400" u="none" dirty="0">
              <a:solidFill>
                <a:srgbClr val="FFFFCC"/>
              </a:solidFill>
              <a:latin typeface="Arial" pitchFamily="34" charset="0"/>
              <a:cs typeface="Arial" pitchFamily="34" charset="0"/>
            </a:endParaRPr>
          </a:p>
          <a:p>
            <a:pPr algn="ctr">
              <a:spcBef>
                <a:spcPct val="50000"/>
              </a:spcBef>
              <a:defRPr/>
            </a:pPr>
            <a:r>
              <a:rPr lang="en-GB" sz="2800" u="none" dirty="0">
                <a:solidFill>
                  <a:schemeClr val="accent1"/>
                </a:solidFill>
                <a:latin typeface="Arial" pitchFamily="34" charset="0"/>
                <a:cs typeface="Arial" pitchFamily="34" charset="0"/>
              </a:rPr>
              <a:t>Michael </a:t>
            </a:r>
            <a:r>
              <a:rPr lang="en-GB" sz="2800" u="none" dirty="0" err="1">
                <a:solidFill>
                  <a:schemeClr val="accent1"/>
                </a:solidFill>
                <a:latin typeface="Arial" pitchFamily="34" charset="0"/>
                <a:cs typeface="Arial" pitchFamily="34" charset="0"/>
              </a:rPr>
              <a:t>Gresty</a:t>
            </a:r>
            <a:endParaRPr lang="en-GB" sz="2800" u="none" dirty="0">
              <a:solidFill>
                <a:schemeClr val="accent1"/>
              </a:solidFill>
              <a:latin typeface="Arial" pitchFamily="34" charset="0"/>
              <a:cs typeface="Arial" pitchFamily="34" charset="0"/>
            </a:endParaRPr>
          </a:p>
          <a:p>
            <a:pPr algn="ctr">
              <a:spcBef>
                <a:spcPct val="50000"/>
              </a:spcBef>
              <a:defRPr/>
            </a:pPr>
            <a:r>
              <a:rPr lang="en-GB" sz="2000" u="none" dirty="0">
                <a:solidFill>
                  <a:schemeClr val="accent1"/>
                </a:solidFill>
                <a:latin typeface="Arial" pitchFamily="34" charset="0"/>
                <a:cs typeface="Arial" pitchFamily="34" charset="0"/>
              </a:rPr>
              <a:t>Imperial College London</a:t>
            </a:r>
          </a:p>
        </p:txBody>
      </p:sp>
      <p:sp>
        <p:nvSpPr>
          <p:cNvPr id="2053" name="WordArt 5" descr="Newsprint"/>
          <p:cNvSpPr>
            <a:spLocks noChangeArrowheads="1" noChangeShapeType="1" noTextEdit="1"/>
          </p:cNvSpPr>
          <p:nvPr/>
        </p:nvSpPr>
        <p:spPr bwMode="auto">
          <a:xfrm rot="2161510">
            <a:off x="1820863" y="577850"/>
            <a:ext cx="5414962" cy="5573713"/>
          </a:xfrm>
          <a:prstGeom prst="rect">
            <a:avLst/>
          </a:prstGeom>
        </p:spPr>
        <p:txBody>
          <a:bodyPr spcFirstLastPara="1" wrap="none" fromWordArt="1">
            <a:prstTxWarp prst="textCircle">
              <a:avLst>
                <a:gd name="adj" fmla="val 10861759"/>
              </a:avLst>
            </a:prstTxWarp>
            <a:scene3d>
              <a:camera prst="legacyPerspectiveTopLeft"/>
              <a:lightRig rig="legacyNormal3" dir="r"/>
            </a:scene3d>
            <a:sp3d extrusionH="201600" prstMaterial="legacyMetal">
              <a:extrusionClr>
                <a:srgbClr val="FFFFFF"/>
              </a:extrusionClr>
            </a:sp3d>
          </a:bodyPr>
          <a:lstStyle/>
          <a:p>
            <a:pPr algn="ctr">
              <a:defRPr/>
            </a:pPr>
            <a:r>
              <a:rPr lang="en-GB" sz="5400" b="1" kern="10" spc="1081" normalizeH="1" dirty="0">
                <a:ln w="9525">
                  <a:round/>
                  <a:headEnd/>
                  <a:tailEnd/>
                </a:ln>
                <a:blipFill dpi="0" rotWithShape="0">
                  <a:blip r:embed="rId2">
                    <a:alphaModFix amt="88000"/>
                  </a:blip>
                  <a:srcRect/>
                  <a:tile tx="0" ty="0" sx="100000" sy="100000" flip="none" algn="tl"/>
                </a:blipFill>
                <a:cs typeface="Rod Transparent"/>
              </a:rPr>
              <a:t> Vestibular </a:t>
            </a:r>
            <a:r>
              <a:rPr lang="en-GB" sz="5400" b="1" kern="10" spc="1081" normalizeH="1" dirty="0" err="1">
                <a:ln w="9525">
                  <a:round/>
                  <a:headEnd/>
                  <a:tailEnd/>
                </a:ln>
                <a:blipFill dpi="0" rotWithShape="0">
                  <a:blip r:embed="rId2">
                    <a:alphaModFix amt="88000"/>
                  </a:blip>
                  <a:srcRect/>
                  <a:tile tx="0" ty="0" sx="100000" sy="100000" flip="none" algn="tl"/>
                </a:blipFill>
                <a:cs typeface="Rod Transparent"/>
              </a:rPr>
              <a:t>Pathophysiology</a:t>
            </a:r>
            <a:endParaRPr lang="en-GB" sz="5400" b="1" kern="10" spc="1081" normalizeH="1" dirty="0">
              <a:ln w="9525">
                <a:round/>
                <a:headEnd/>
                <a:tailEnd/>
              </a:ln>
              <a:blipFill dpi="0" rotWithShape="0">
                <a:blip r:embed="rId2">
                  <a:alphaModFix amt="88000"/>
                </a:blip>
                <a:srcRect/>
                <a:tile tx="0" ty="0" sx="100000" sy="100000" flip="none" algn="tl"/>
              </a:blipFill>
              <a:cs typeface="Rod Transparent"/>
            </a:endParaRPr>
          </a:p>
        </p:txBody>
      </p:sp>
      <p:sp>
        <p:nvSpPr>
          <p:cNvPr id="6149" name="Footer Placeholder 4"/>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43200000">
                                      <p:cBhvr>
                                        <p:cTn id="6" dur="5000" fill="hold"/>
                                        <p:tgtEl>
                                          <p:spTgt spid="20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fld id="{FAF97139-2B6F-4076-A36C-BC2750346B58}" type="datetime1">
              <a:rPr lang="en-GB" smtClean="0"/>
              <a:pPr/>
              <a:t>10/11/2011</a:t>
            </a:fld>
            <a:endParaRPr lang="en-GB" smtClean="0"/>
          </a:p>
        </p:txBody>
      </p:sp>
      <p:pic>
        <p:nvPicPr>
          <p:cNvPr id="15363" name="Picture 4"/>
          <p:cNvPicPr>
            <a:picLocks noChangeAspect="1" noChangeArrowheads="1"/>
          </p:cNvPicPr>
          <p:nvPr/>
        </p:nvPicPr>
        <p:blipFill>
          <a:blip r:embed="rId2" cstate="print"/>
          <a:srcRect/>
          <a:stretch>
            <a:fillRect/>
          </a:stretch>
        </p:blipFill>
        <p:spPr bwMode="auto">
          <a:xfrm>
            <a:off x="2014538" y="2362200"/>
            <a:ext cx="1957387" cy="2057400"/>
          </a:xfrm>
          <a:prstGeom prst="rect">
            <a:avLst/>
          </a:prstGeom>
          <a:noFill/>
          <a:ln w="9525">
            <a:noFill/>
            <a:miter lim="800000"/>
            <a:headEnd/>
            <a:tailEnd/>
          </a:ln>
        </p:spPr>
      </p:pic>
      <p:pic>
        <p:nvPicPr>
          <p:cNvPr id="15364" name="Picture 5"/>
          <p:cNvPicPr>
            <a:picLocks noChangeAspect="1" noChangeArrowheads="1"/>
          </p:cNvPicPr>
          <p:nvPr/>
        </p:nvPicPr>
        <p:blipFill>
          <a:blip r:embed="rId3" cstate="print"/>
          <a:srcRect/>
          <a:stretch>
            <a:fillRect/>
          </a:stretch>
        </p:blipFill>
        <p:spPr bwMode="auto">
          <a:xfrm>
            <a:off x="1206500" y="4419600"/>
            <a:ext cx="1958975" cy="2057400"/>
          </a:xfrm>
          <a:prstGeom prst="rect">
            <a:avLst/>
          </a:prstGeom>
          <a:noFill/>
          <a:ln w="9525">
            <a:noFill/>
            <a:miter lim="800000"/>
            <a:headEnd/>
            <a:tailEnd/>
          </a:ln>
        </p:spPr>
      </p:pic>
      <p:pic>
        <p:nvPicPr>
          <p:cNvPr id="15365" name="Picture 6"/>
          <p:cNvPicPr>
            <a:picLocks noChangeAspect="1" noChangeArrowheads="1"/>
          </p:cNvPicPr>
          <p:nvPr/>
        </p:nvPicPr>
        <p:blipFill>
          <a:blip r:embed="rId4" cstate="print"/>
          <a:srcRect/>
          <a:stretch>
            <a:fillRect/>
          </a:stretch>
        </p:blipFill>
        <p:spPr bwMode="auto">
          <a:xfrm>
            <a:off x="3525838" y="204788"/>
            <a:ext cx="2054225" cy="2157412"/>
          </a:xfrm>
          <a:prstGeom prst="rect">
            <a:avLst/>
          </a:prstGeom>
          <a:noFill/>
          <a:ln w="9525">
            <a:noFill/>
            <a:miter lim="800000"/>
            <a:headEnd/>
            <a:tailEnd/>
          </a:ln>
        </p:spPr>
      </p:pic>
      <p:pic>
        <p:nvPicPr>
          <p:cNvPr id="15366" name="Picture 7"/>
          <p:cNvPicPr>
            <a:picLocks noChangeAspect="1" noChangeArrowheads="1"/>
          </p:cNvPicPr>
          <p:nvPr/>
        </p:nvPicPr>
        <p:blipFill>
          <a:blip r:embed="rId5" cstate="print"/>
          <a:srcRect/>
          <a:stretch>
            <a:fillRect/>
          </a:stretch>
        </p:blipFill>
        <p:spPr bwMode="auto">
          <a:xfrm>
            <a:off x="5172075" y="2360613"/>
            <a:ext cx="1957388" cy="2057400"/>
          </a:xfrm>
          <a:prstGeom prst="rect">
            <a:avLst/>
          </a:prstGeom>
          <a:noFill/>
          <a:ln w="9525">
            <a:noFill/>
            <a:miter lim="800000"/>
            <a:headEnd/>
            <a:tailEnd/>
          </a:ln>
        </p:spPr>
      </p:pic>
      <p:pic>
        <p:nvPicPr>
          <p:cNvPr id="15367" name="Picture 8"/>
          <p:cNvPicPr>
            <a:picLocks noChangeAspect="1" noChangeArrowheads="1"/>
          </p:cNvPicPr>
          <p:nvPr/>
        </p:nvPicPr>
        <p:blipFill>
          <a:blip r:embed="rId6" cstate="print"/>
          <a:srcRect/>
          <a:stretch>
            <a:fillRect/>
          </a:stretch>
        </p:blipFill>
        <p:spPr bwMode="auto">
          <a:xfrm>
            <a:off x="5876925" y="4416425"/>
            <a:ext cx="1958975" cy="2057400"/>
          </a:xfrm>
          <a:prstGeom prst="rect">
            <a:avLst/>
          </a:prstGeom>
          <a:noFill/>
          <a:ln w="9525">
            <a:noFill/>
            <a:miter lim="800000"/>
            <a:headEnd/>
            <a:tailEnd/>
          </a:ln>
        </p:spPr>
      </p:pic>
      <p:sp>
        <p:nvSpPr>
          <p:cNvPr id="15368" name="Oval 9"/>
          <p:cNvSpPr>
            <a:spLocks noChangeArrowheads="1"/>
          </p:cNvSpPr>
          <p:nvPr/>
        </p:nvSpPr>
        <p:spPr bwMode="auto">
          <a:xfrm>
            <a:off x="3103563" y="1125538"/>
            <a:ext cx="719137" cy="215900"/>
          </a:xfrm>
          <a:prstGeom prst="ellipse">
            <a:avLst/>
          </a:prstGeom>
          <a:noFill/>
          <a:ln w="38100">
            <a:solidFill>
              <a:srgbClr val="FFCC99"/>
            </a:solidFill>
            <a:round/>
            <a:headEnd/>
            <a:tailEnd/>
          </a:ln>
        </p:spPr>
        <p:txBody>
          <a:bodyPr wrap="none" anchor="ctr"/>
          <a:lstStyle/>
          <a:p>
            <a:endParaRPr lang="en-US"/>
          </a:p>
        </p:txBody>
      </p:sp>
      <p:sp>
        <p:nvSpPr>
          <p:cNvPr id="15369" name="Oval 10"/>
          <p:cNvSpPr>
            <a:spLocks noChangeArrowheads="1"/>
          </p:cNvSpPr>
          <p:nvPr/>
        </p:nvSpPr>
        <p:spPr bwMode="auto">
          <a:xfrm>
            <a:off x="5324475" y="1125538"/>
            <a:ext cx="719138" cy="215900"/>
          </a:xfrm>
          <a:prstGeom prst="ellipse">
            <a:avLst/>
          </a:prstGeom>
          <a:noFill/>
          <a:ln w="38100">
            <a:solidFill>
              <a:srgbClr val="FFCC99"/>
            </a:solidFill>
            <a:round/>
            <a:headEnd/>
            <a:tailEnd/>
          </a:ln>
        </p:spPr>
        <p:txBody>
          <a:bodyPr wrap="none" anchor="ctr"/>
          <a:lstStyle/>
          <a:p>
            <a:endParaRPr lang="en-US"/>
          </a:p>
        </p:txBody>
      </p:sp>
      <p:sp>
        <p:nvSpPr>
          <p:cNvPr id="15370" name="Text Box 11"/>
          <p:cNvSpPr txBox="1">
            <a:spLocks noChangeArrowheads="1"/>
          </p:cNvSpPr>
          <p:nvPr/>
        </p:nvSpPr>
        <p:spPr bwMode="auto">
          <a:xfrm>
            <a:off x="5775325" y="423863"/>
            <a:ext cx="3155950" cy="641350"/>
          </a:xfrm>
          <a:prstGeom prst="rect">
            <a:avLst/>
          </a:prstGeom>
          <a:noFill/>
          <a:ln w="9525">
            <a:noFill/>
            <a:miter lim="800000"/>
            <a:headEnd/>
            <a:tailEnd/>
          </a:ln>
        </p:spPr>
        <p:txBody>
          <a:bodyPr wrap="none">
            <a:spAutoFit/>
          </a:bodyPr>
          <a:lstStyle/>
          <a:p>
            <a:r>
              <a:rPr lang="en-GB" u="none">
                <a:solidFill>
                  <a:srgbClr val="FFFFCC"/>
                </a:solidFill>
              </a:rPr>
              <a:t>head stationary</a:t>
            </a:r>
          </a:p>
          <a:p>
            <a:r>
              <a:rPr lang="en-GB" u="none">
                <a:solidFill>
                  <a:srgbClr val="FFFFCC"/>
                </a:solidFill>
              </a:rPr>
              <a:t>equal resting tonus on canals</a:t>
            </a:r>
          </a:p>
        </p:txBody>
      </p:sp>
      <p:sp>
        <p:nvSpPr>
          <p:cNvPr id="15371" name="Oval 12"/>
          <p:cNvSpPr>
            <a:spLocks noChangeArrowheads="1"/>
          </p:cNvSpPr>
          <p:nvPr/>
        </p:nvSpPr>
        <p:spPr bwMode="auto">
          <a:xfrm>
            <a:off x="1460500" y="3284538"/>
            <a:ext cx="719138" cy="215900"/>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5372" name="Oval 13"/>
          <p:cNvSpPr>
            <a:spLocks noChangeArrowheads="1"/>
          </p:cNvSpPr>
          <p:nvPr/>
        </p:nvSpPr>
        <p:spPr bwMode="auto">
          <a:xfrm>
            <a:off x="3714750" y="3284538"/>
            <a:ext cx="719138" cy="215900"/>
          </a:xfrm>
          <a:prstGeom prst="ellipse">
            <a:avLst/>
          </a:prstGeom>
          <a:noFill/>
          <a:ln w="38100">
            <a:solidFill>
              <a:schemeClr val="hlink"/>
            </a:solidFill>
            <a:round/>
            <a:headEnd/>
            <a:tailEnd/>
          </a:ln>
        </p:spPr>
        <p:txBody>
          <a:bodyPr wrap="none" anchor="ctr"/>
          <a:lstStyle/>
          <a:p>
            <a:pPr algn="ctr"/>
            <a:endParaRPr lang="en-US">
              <a:solidFill>
                <a:schemeClr val="hlink"/>
              </a:solidFill>
            </a:endParaRPr>
          </a:p>
        </p:txBody>
      </p:sp>
      <p:sp>
        <p:nvSpPr>
          <p:cNvPr id="15373" name="Oval 14"/>
          <p:cNvSpPr>
            <a:spLocks noChangeArrowheads="1"/>
          </p:cNvSpPr>
          <p:nvPr/>
        </p:nvSpPr>
        <p:spPr bwMode="auto">
          <a:xfrm>
            <a:off x="611188" y="5373688"/>
            <a:ext cx="719137" cy="215900"/>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5374" name="Oval 15"/>
          <p:cNvSpPr>
            <a:spLocks noChangeArrowheads="1"/>
          </p:cNvSpPr>
          <p:nvPr/>
        </p:nvSpPr>
        <p:spPr bwMode="auto">
          <a:xfrm>
            <a:off x="2865438" y="5373688"/>
            <a:ext cx="719137" cy="215900"/>
          </a:xfrm>
          <a:prstGeom prst="ellipse">
            <a:avLst/>
          </a:prstGeom>
          <a:noFill/>
          <a:ln w="38100">
            <a:solidFill>
              <a:schemeClr val="hlink"/>
            </a:solidFill>
            <a:round/>
            <a:headEnd/>
            <a:tailEnd/>
          </a:ln>
        </p:spPr>
        <p:txBody>
          <a:bodyPr wrap="none" anchor="ctr"/>
          <a:lstStyle/>
          <a:p>
            <a:pPr algn="ctr"/>
            <a:endParaRPr lang="en-US">
              <a:solidFill>
                <a:schemeClr val="hlink"/>
              </a:solidFill>
            </a:endParaRPr>
          </a:p>
        </p:txBody>
      </p:sp>
      <p:sp>
        <p:nvSpPr>
          <p:cNvPr id="15375" name="Oval 16"/>
          <p:cNvSpPr>
            <a:spLocks noChangeArrowheads="1"/>
          </p:cNvSpPr>
          <p:nvPr/>
        </p:nvSpPr>
        <p:spPr bwMode="auto">
          <a:xfrm>
            <a:off x="4686300" y="3303588"/>
            <a:ext cx="719138" cy="215900"/>
          </a:xfrm>
          <a:prstGeom prst="ellipse">
            <a:avLst/>
          </a:prstGeom>
          <a:noFill/>
          <a:ln w="38100">
            <a:solidFill>
              <a:schemeClr val="hlink"/>
            </a:solidFill>
            <a:round/>
            <a:headEnd/>
            <a:tailEnd/>
          </a:ln>
        </p:spPr>
        <p:txBody>
          <a:bodyPr wrap="none" anchor="ctr"/>
          <a:lstStyle/>
          <a:p>
            <a:pPr algn="ctr"/>
            <a:endParaRPr lang="en-US">
              <a:solidFill>
                <a:srgbClr val="FF0000"/>
              </a:solidFill>
            </a:endParaRPr>
          </a:p>
        </p:txBody>
      </p:sp>
      <p:sp>
        <p:nvSpPr>
          <p:cNvPr id="15376" name="Oval 17"/>
          <p:cNvSpPr>
            <a:spLocks noChangeArrowheads="1"/>
          </p:cNvSpPr>
          <p:nvPr/>
        </p:nvSpPr>
        <p:spPr bwMode="auto">
          <a:xfrm>
            <a:off x="6940550" y="3303588"/>
            <a:ext cx="719138" cy="215900"/>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5377" name="Oval 18"/>
          <p:cNvSpPr>
            <a:spLocks noChangeArrowheads="1"/>
          </p:cNvSpPr>
          <p:nvPr/>
        </p:nvSpPr>
        <p:spPr bwMode="auto">
          <a:xfrm>
            <a:off x="5448300" y="5373688"/>
            <a:ext cx="719138" cy="215900"/>
          </a:xfrm>
          <a:prstGeom prst="ellipse">
            <a:avLst/>
          </a:prstGeom>
          <a:noFill/>
          <a:ln w="38100">
            <a:solidFill>
              <a:schemeClr val="hlink"/>
            </a:solidFill>
            <a:round/>
            <a:headEnd/>
            <a:tailEnd/>
          </a:ln>
        </p:spPr>
        <p:txBody>
          <a:bodyPr wrap="none" anchor="ctr"/>
          <a:lstStyle/>
          <a:p>
            <a:pPr algn="ctr"/>
            <a:endParaRPr lang="en-US">
              <a:solidFill>
                <a:srgbClr val="FF0000"/>
              </a:solidFill>
            </a:endParaRPr>
          </a:p>
        </p:txBody>
      </p:sp>
      <p:sp>
        <p:nvSpPr>
          <p:cNvPr id="15378" name="Oval 19"/>
          <p:cNvSpPr>
            <a:spLocks noChangeArrowheads="1"/>
          </p:cNvSpPr>
          <p:nvPr/>
        </p:nvSpPr>
        <p:spPr bwMode="auto">
          <a:xfrm>
            <a:off x="7702550" y="5373688"/>
            <a:ext cx="719138" cy="215900"/>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5379" name="Text Box 20"/>
          <p:cNvSpPr txBox="1">
            <a:spLocks noChangeArrowheads="1"/>
          </p:cNvSpPr>
          <p:nvPr/>
        </p:nvSpPr>
        <p:spPr bwMode="auto">
          <a:xfrm>
            <a:off x="7164388" y="2349500"/>
            <a:ext cx="1530350" cy="915988"/>
          </a:xfrm>
          <a:prstGeom prst="rect">
            <a:avLst/>
          </a:prstGeom>
          <a:noFill/>
          <a:ln w="9525">
            <a:noFill/>
            <a:miter lim="800000"/>
            <a:headEnd/>
            <a:tailEnd/>
          </a:ln>
        </p:spPr>
        <p:txBody>
          <a:bodyPr wrap="none">
            <a:spAutoFit/>
          </a:bodyPr>
          <a:lstStyle/>
          <a:p>
            <a:r>
              <a:rPr lang="en-GB" u="none">
                <a:solidFill>
                  <a:srgbClr val="FFFFCC"/>
                </a:solidFill>
              </a:rPr>
              <a:t>head turning</a:t>
            </a:r>
          </a:p>
          <a:p>
            <a:r>
              <a:rPr lang="en-GB" u="none">
                <a:solidFill>
                  <a:srgbClr val="FFFFCC"/>
                </a:solidFill>
              </a:rPr>
              <a:t>leading canal</a:t>
            </a:r>
          </a:p>
          <a:p>
            <a:r>
              <a:rPr lang="en-GB" u="none">
                <a:solidFill>
                  <a:srgbClr val="FFFFCC"/>
                </a:solidFill>
              </a:rPr>
              <a:t>Is stimulated</a:t>
            </a:r>
          </a:p>
        </p:txBody>
      </p:sp>
      <p:sp>
        <p:nvSpPr>
          <p:cNvPr id="15380" name="Text Box 21"/>
          <p:cNvSpPr txBox="1">
            <a:spLocks noChangeArrowheads="1"/>
          </p:cNvSpPr>
          <p:nvPr/>
        </p:nvSpPr>
        <p:spPr bwMode="auto">
          <a:xfrm>
            <a:off x="3805238" y="5011738"/>
            <a:ext cx="1543050" cy="915987"/>
          </a:xfrm>
          <a:prstGeom prst="rect">
            <a:avLst/>
          </a:prstGeom>
          <a:noFill/>
          <a:ln w="9525">
            <a:noFill/>
            <a:miter lim="800000"/>
            <a:headEnd/>
            <a:tailEnd/>
          </a:ln>
        </p:spPr>
        <p:txBody>
          <a:bodyPr wrap="none">
            <a:spAutoFit/>
          </a:bodyPr>
          <a:lstStyle/>
          <a:p>
            <a:r>
              <a:rPr lang="en-GB" u="none">
                <a:solidFill>
                  <a:srgbClr val="FFFFCC"/>
                </a:solidFill>
              </a:rPr>
              <a:t>head turning </a:t>
            </a:r>
          </a:p>
          <a:p>
            <a:r>
              <a:rPr lang="en-GB" u="none">
                <a:solidFill>
                  <a:srgbClr val="FFFFCC"/>
                </a:solidFill>
              </a:rPr>
              <a:t>trailing canal</a:t>
            </a:r>
          </a:p>
          <a:p>
            <a:r>
              <a:rPr lang="en-GB" u="none">
                <a:solidFill>
                  <a:srgbClr val="FFFFCC"/>
                </a:solidFill>
              </a:rPr>
              <a:t>is turned </a:t>
            </a:r>
            <a:r>
              <a:rPr lang="en-GB" b="1" i="1" u="none">
                <a:solidFill>
                  <a:srgbClr val="FFFFCC"/>
                </a:solidFill>
              </a:rPr>
              <a:t>‘off’</a:t>
            </a:r>
          </a:p>
        </p:txBody>
      </p:sp>
      <p:sp>
        <p:nvSpPr>
          <p:cNvPr id="15381" name="Oval 22"/>
          <p:cNvSpPr>
            <a:spLocks noChangeArrowheads="1"/>
          </p:cNvSpPr>
          <p:nvPr/>
        </p:nvSpPr>
        <p:spPr bwMode="auto">
          <a:xfrm>
            <a:off x="323850" y="909638"/>
            <a:ext cx="719138" cy="215900"/>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5382" name="Oval 23"/>
          <p:cNvSpPr>
            <a:spLocks noChangeArrowheads="1"/>
          </p:cNvSpPr>
          <p:nvPr/>
        </p:nvSpPr>
        <p:spPr bwMode="auto">
          <a:xfrm>
            <a:off x="323850" y="549275"/>
            <a:ext cx="719138" cy="215900"/>
          </a:xfrm>
          <a:prstGeom prst="ellipse">
            <a:avLst/>
          </a:prstGeom>
          <a:noFill/>
          <a:ln w="38100">
            <a:solidFill>
              <a:schemeClr val="hlink"/>
            </a:solidFill>
            <a:round/>
            <a:headEnd/>
            <a:tailEnd/>
          </a:ln>
        </p:spPr>
        <p:txBody>
          <a:bodyPr wrap="none" anchor="ctr"/>
          <a:lstStyle/>
          <a:p>
            <a:pPr algn="ctr"/>
            <a:endParaRPr lang="en-US">
              <a:solidFill>
                <a:schemeClr val="hlink"/>
              </a:solidFill>
            </a:endParaRPr>
          </a:p>
        </p:txBody>
      </p:sp>
      <p:sp>
        <p:nvSpPr>
          <p:cNvPr id="15383" name="Text Box 24"/>
          <p:cNvSpPr txBox="1">
            <a:spLocks noChangeArrowheads="1"/>
          </p:cNvSpPr>
          <p:nvPr/>
        </p:nvSpPr>
        <p:spPr bwMode="auto">
          <a:xfrm>
            <a:off x="1042988" y="-100013"/>
            <a:ext cx="1352550" cy="1630363"/>
          </a:xfrm>
          <a:prstGeom prst="rect">
            <a:avLst/>
          </a:prstGeom>
          <a:noFill/>
          <a:ln w="9525">
            <a:noFill/>
            <a:miter lim="800000"/>
            <a:headEnd/>
            <a:tailEnd/>
          </a:ln>
        </p:spPr>
        <p:txBody>
          <a:bodyPr wrap="none">
            <a:spAutoFit/>
          </a:bodyPr>
          <a:lstStyle/>
          <a:p>
            <a:endParaRPr lang="en-GB" u="none">
              <a:solidFill>
                <a:srgbClr val="FFFFCC"/>
              </a:solidFill>
            </a:endParaRPr>
          </a:p>
          <a:p>
            <a:r>
              <a:rPr lang="en-GB" u="none">
                <a:solidFill>
                  <a:srgbClr val="FFFFCC"/>
                </a:solidFill>
              </a:rPr>
              <a:t>canal</a:t>
            </a:r>
          </a:p>
          <a:p>
            <a:pPr>
              <a:lnSpc>
                <a:spcPct val="130000"/>
              </a:lnSpc>
            </a:pPr>
            <a:r>
              <a:rPr lang="en-GB" b="1" u="none">
                <a:solidFill>
                  <a:srgbClr val="FFFFCC"/>
                </a:solidFill>
              </a:rPr>
              <a:t>driven</a:t>
            </a:r>
            <a:r>
              <a:rPr lang="en-GB" b="1" i="1" u="none">
                <a:solidFill>
                  <a:srgbClr val="FFFFCC"/>
                </a:solidFill>
              </a:rPr>
              <a:t> ‘off’</a:t>
            </a:r>
          </a:p>
          <a:p>
            <a:pPr>
              <a:lnSpc>
                <a:spcPct val="130000"/>
              </a:lnSpc>
            </a:pPr>
            <a:r>
              <a:rPr lang="en-GB" b="1" i="1" u="none">
                <a:solidFill>
                  <a:srgbClr val="FFFFCC"/>
                </a:solidFill>
              </a:rPr>
              <a:t>stimulated</a:t>
            </a:r>
          </a:p>
          <a:p>
            <a:endParaRPr lang="en-GB" b="1" i="1" u="none">
              <a:solidFill>
                <a:srgbClr val="FFFFCC"/>
              </a:solidFill>
            </a:endParaRPr>
          </a:p>
        </p:txBody>
      </p:sp>
      <p:sp>
        <p:nvSpPr>
          <p:cNvPr id="15384" name="Arc 27"/>
          <p:cNvSpPr>
            <a:spLocks/>
          </p:cNvSpPr>
          <p:nvPr/>
        </p:nvSpPr>
        <p:spPr bwMode="auto">
          <a:xfrm rot="-4327278">
            <a:off x="1867694" y="2556669"/>
            <a:ext cx="582613" cy="1152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type="triangle" w="med" len="med"/>
          </a:ln>
        </p:spPr>
        <p:txBody>
          <a:bodyPr wrap="none" anchor="ctr"/>
          <a:lstStyle/>
          <a:p>
            <a:endParaRPr lang="en-US"/>
          </a:p>
        </p:txBody>
      </p:sp>
      <p:sp>
        <p:nvSpPr>
          <p:cNvPr id="15385" name="Text Box 28"/>
          <p:cNvSpPr txBox="1">
            <a:spLocks noChangeArrowheads="1"/>
          </p:cNvSpPr>
          <p:nvPr/>
        </p:nvSpPr>
        <p:spPr bwMode="auto">
          <a:xfrm>
            <a:off x="584200" y="2500313"/>
            <a:ext cx="1466850" cy="641350"/>
          </a:xfrm>
          <a:prstGeom prst="rect">
            <a:avLst/>
          </a:prstGeom>
          <a:noFill/>
          <a:ln w="9525">
            <a:noFill/>
            <a:miter lim="800000"/>
            <a:headEnd/>
            <a:tailEnd/>
          </a:ln>
        </p:spPr>
        <p:txBody>
          <a:bodyPr wrap="none">
            <a:spAutoFit/>
          </a:bodyPr>
          <a:lstStyle/>
          <a:p>
            <a:r>
              <a:rPr lang="en-GB" u="none">
                <a:solidFill>
                  <a:srgbClr val="FFFFCC"/>
                </a:solidFill>
              </a:rPr>
              <a:t>canal drives </a:t>
            </a:r>
          </a:p>
          <a:p>
            <a:r>
              <a:rPr lang="en-GB" u="none">
                <a:solidFill>
                  <a:srgbClr val="FFFFCC"/>
                </a:solidFill>
              </a:rPr>
              <a:t>eyes left</a:t>
            </a:r>
            <a:endParaRPr lang="en-GB" b="1" i="1" u="none">
              <a:solidFill>
                <a:srgbClr val="FFFFCC"/>
              </a:solidFill>
            </a:endParaRPr>
          </a:p>
        </p:txBody>
      </p:sp>
      <p:sp>
        <p:nvSpPr>
          <p:cNvPr id="15386" name="Arc 29"/>
          <p:cNvSpPr>
            <a:spLocks/>
          </p:cNvSpPr>
          <p:nvPr/>
        </p:nvSpPr>
        <p:spPr bwMode="auto">
          <a:xfrm rot="-4327278">
            <a:off x="1031081" y="4648994"/>
            <a:ext cx="582613" cy="1152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type="triangle" w="med" len="med"/>
          </a:ln>
        </p:spPr>
        <p:txBody>
          <a:bodyPr wrap="none" anchor="ctr"/>
          <a:lstStyle/>
          <a:p>
            <a:endParaRPr lang="en-US"/>
          </a:p>
        </p:txBody>
      </p:sp>
      <p:sp>
        <p:nvSpPr>
          <p:cNvPr id="15387" name="Arc 31"/>
          <p:cNvSpPr>
            <a:spLocks/>
          </p:cNvSpPr>
          <p:nvPr/>
        </p:nvSpPr>
        <p:spPr bwMode="auto">
          <a:xfrm rot="4327278" flipH="1">
            <a:off x="7449344" y="4648994"/>
            <a:ext cx="582613" cy="1152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dash"/>
            <a:round/>
            <a:headEnd/>
            <a:tailEnd type="triangle" w="med" len="med"/>
          </a:ln>
        </p:spPr>
        <p:txBody>
          <a:bodyPr wrap="none" anchor="ctr"/>
          <a:lstStyle/>
          <a:p>
            <a:endParaRPr lang="en-US"/>
          </a:p>
        </p:txBody>
      </p:sp>
      <p:sp>
        <p:nvSpPr>
          <p:cNvPr id="15388" name="Text Box 32"/>
          <p:cNvSpPr txBox="1">
            <a:spLocks noChangeArrowheads="1"/>
          </p:cNvSpPr>
          <p:nvPr/>
        </p:nvSpPr>
        <p:spPr bwMode="auto">
          <a:xfrm>
            <a:off x="7885113" y="3860800"/>
            <a:ext cx="1225550" cy="1190625"/>
          </a:xfrm>
          <a:prstGeom prst="rect">
            <a:avLst/>
          </a:prstGeom>
          <a:noFill/>
          <a:ln w="9525">
            <a:noFill/>
            <a:miter lim="800000"/>
            <a:headEnd/>
            <a:tailEnd/>
          </a:ln>
        </p:spPr>
        <p:txBody>
          <a:bodyPr wrap="none">
            <a:spAutoFit/>
          </a:bodyPr>
          <a:lstStyle/>
          <a:p>
            <a:r>
              <a:rPr lang="en-GB" u="none">
                <a:solidFill>
                  <a:srgbClr val="FFFFCC"/>
                </a:solidFill>
              </a:rPr>
              <a:t>stimulated</a:t>
            </a:r>
          </a:p>
          <a:p>
            <a:r>
              <a:rPr lang="en-GB" u="none">
                <a:solidFill>
                  <a:srgbClr val="FFFFCC"/>
                </a:solidFill>
              </a:rPr>
              <a:t>canal </a:t>
            </a:r>
          </a:p>
          <a:p>
            <a:r>
              <a:rPr lang="en-GB" u="none">
                <a:solidFill>
                  <a:srgbClr val="FFFFCC"/>
                </a:solidFill>
              </a:rPr>
              <a:t>drives </a:t>
            </a:r>
          </a:p>
          <a:p>
            <a:r>
              <a:rPr lang="en-GB" u="none">
                <a:solidFill>
                  <a:srgbClr val="FFFFCC"/>
                </a:solidFill>
              </a:rPr>
              <a:t>eyes right</a:t>
            </a:r>
            <a:endParaRPr lang="en-GB" b="1" i="1" u="none">
              <a:solidFill>
                <a:srgbClr val="FFFFCC"/>
              </a:solidFill>
            </a:endParaRPr>
          </a:p>
        </p:txBody>
      </p:sp>
      <p:sp>
        <p:nvSpPr>
          <p:cNvPr id="15389" name="Footer Placeholder 28"/>
          <p:cNvSpPr>
            <a:spLocks noGrp="1"/>
          </p:cNvSpPr>
          <p:nvPr>
            <p:ph type="ftr" sz="quarter" idx="11"/>
          </p:nvPr>
        </p:nvSpPr>
        <p:spPr>
          <a:xfrm>
            <a:off x="3132138"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p>
            <a:fld id="{323FCFBC-212E-4E56-9BBE-1EE2E1BC728F}" type="datetime1">
              <a:rPr lang="en-GB" smtClean="0"/>
              <a:pPr/>
              <a:t>10/11/2011</a:t>
            </a:fld>
            <a:endParaRPr lang="en-GB" smtClean="0"/>
          </a:p>
        </p:txBody>
      </p:sp>
      <p:pic>
        <p:nvPicPr>
          <p:cNvPr id="16387" name="Picture 6"/>
          <p:cNvPicPr>
            <a:picLocks noChangeAspect="1" noChangeArrowheads="1"/>
          </p:cNvPicPr>
          <p:nvPr/>
        </p:nvPicPr>
        <p:blipFill>
          <a:blip r:embed="rId2" cstate="print"/>
          <a:srcRect/>
          <a:stretch>
            <a:fillRect/>
          </a:stretch>
        </p:blipFill>
        <p:spPr bwMode="auto">
          <a:xfrm>
            <a:off x="541338" y="314325"/>
            <a:ext cx="2000250" cy="2057400"/>
          </a:xfrm>
          <a:prstGeom prst="rect">
            <a:avLst/>
          </a:prstGeom>
          <a:noFill/>
          <a:ln w="9525">
            <a:noFill/>
            <a:miter lim="800000"/>
            <a:headEnd/>
            <a:tailEnd/>
          </a:ln>
        </p:spPr>
      </p:pic>
      <p:pic>
        <p:nvPicPr>
          <p:cNvPr id="16388" name="Picture 7"/>
          <p:cNvPicPr>
            <a:picLocks noChangeAspect="1" noChangeArrowheads="1"/>
          </p:cNvPicPr>
          <p:nvPr/>
        </p:nvPicPr>
        <p:blipFill>
          <a:blip r:embed="rId3" cstate="print"/>
          <a:srcRect/>
          <a:stretch>
            <a:fillRect/>
          </a:stretch>
        </p:blipFill>
        <p:spPr bwMode="auto">
          <a:xfrm>
            <a:off x="550863" y="2425700"/>
            <a:ext cx="1981200" cy="2082800"/>
          </a:xfrm>
          <a:prstGeom prst="rect">
            <a:avLst/>
          </a:prstGeom>
          <a:noFill/>
          <a:ln w="9525">
            <a:noFill/>
            <a:miter lim="800000"/>
            <a:headEnd/>
            <a:tailEnd/>
          </a:ln>
        </p:spPr>
      </p:pic>
      <p:pic>
        <p:nvPicPr>
          <p:cNvPr id="16389" name="Picture 8"/>
          <p:cNvPicPr>
            <a:picLocks noChangeAspect="1" noChangeArrowheads="1"/>
          </p:cNvPicPr>
          <p:nvPr/>
        </p:nvPicPr>
        <p:blipFill>
          <a:blip r:embed="rId4" cstate="print"/>
          <a:srcRect/>
          <a:stretch>
            <a:fillRect/>
          </a:stretch>
        </p:blipFill>
        <p:spPr bwMode="auto">
          <a:xfrm>
            <a:off x="534988" y="4562475"/>
            <a:ext cx="2022475" cy="2124075"/>
          </a:xfrm>
          <a:prstGeom prst="rect">
            <a:avLst/>
          </a:prstGeom>
          <a:noFill/>
          <a:ln w="9525">
            <a:noFill/>
            <a:miter lim="800000"/>
            <a:headEnd/>
            <a:tailEnd/>
          </a:ln>
        </p:spPr>
      </p:pic>
      <p:pic>
        <p:nvPicPr>
          <p:cNvPr id="16390" name="Picture 9"/>
          <p:cNvPicPr>
            <a:picLocks noChangeAspect="1" noChangeArrowheads="1"/>
          </p:cNvPicPr>
          <p:nvPr/>
        </p:nvPicPr>
        <p:blipFill>
          <a:blip r:embed="rId5" cstate="print"/>
          <a:srcRect/>
          <a:stretch>
            <a:fillRect/>
          </a:stretch>
        </p:blipFill>
        <p:spPr bwMode="auto">
          <a:xfrm>
            <a:off x="6203950" y="271463"/>
            <a:ext cx="2006600" cy="2106612"/>
          </a:xfrm>
          <a:prstGeom prst="rect">
            <a:avLst/>
          </a:prstGeom>
          <a:noFill/>
          <a:ln w="9525">
            <a:noFill/>
            <a:miter lim="800000"/>
            <a:headEnd/>
            <a:tailEnd/>
          </a:ln>
        </p:spPr>
      </p:pic>
      <p:pic>
        <p:nvPicPr>
          <p:cNvPr id="16391" name="Picture 10"/>
          <p:cNvPicPr>
            <a:picLocks noChangeAspect="1" noChangeArrowheads="1"/>
          </p:cNvPicPr>
          <p:nvPr/>
        </p:nvPicPr>
        <p:blipFill>
          <a:blip r:embed="rId6" cstate="print"/>
          <a:srcRect/>
          <a:stretch>
            <a:fillRect/>
          </a:stretch>
        </p:blipFill>
        <p:spPr bwMode="auto">
          <a:xfrm>
            <a:off x="6205538" y="2424113"/>
            <a:ext cx="1993900" cy="2032000"/>
          </a:xfrm>
          <a:prstGeom prst="rect">
            <a:avLst/>
          </a:prstGeom>
          <a:noFill/>
          <a:ln w="9525">
            <a:noFill/>
            <a:miter lim="800000"/>
            <a:headEnd/>
            <a:tailEnd/>
          </a:ln>
        </p:spPr>
      </p:pic>
      <p:pic>
        <p:nvPicPr>
          <p:cNvPr id="16392" name="Picture 11"/>
          <p:cNvPicPr>
            <a:picLocks noChangeAspect="1" noChangeArrowheads="1"/>
          </p:cNvPicPr>
          <p:nvPr/>
        </p:nvPicPr>
        <p:blipFill>
          <a:blip r:embed="rId7" cstate="print"/>
          <a:srcRect/>
          <a:stretch>
            <a:fillRect/>
          </a:stretch>
        </p:blipFill>
        <p:spPr bwMode="auto">
          <a:xfrm>
            <a:off x="6173788" y="4514850"/>
            <a:ext cx="2055812" cy="2160588"/>
          </a:xfrm>
          <a:prstGeom prst="rect">
            <a:avLst/>
          </a:prstGeom>
          <a:noFill/>
          <a:ln w="9525">
            <a:noFill/>
            <a:miter lim="800000"/>
            <a:headEnd/>
            <a:tailEnd/>
          </a:ln>
        </p:spPr>
      </p:pic>
      <p:sp>
        <p:nvSpPr>
          <p:cNvPr id="16393" name="Text Box 12"/>
          <p:cNvSpPr txBox="1">
            <a:spLocks noChangeArrowheads="1"/>
          </p:cNvSpPr>
          <p:nvPr/>
        </p:nvSpPr>
        <p:spPr bwMode="auto">
          <a:xfrm>
            <a:off x="3367088" y="300038"/>
            <a:ext cx="2393950" cy="366712"/>
          </a:xfrm>
          <a:prstGeom prst="rect">
            <a:avLst/>
          </a:prstGeom>
          <a:noFill/>
          <a:ln w="9525">
            <a:noFill/>
            <a:miter lim="800000"/>
            <a:headEnd/>
            <a:tailEnd/>
          </a:ln>
        </p:spPr>
        <p:txBody>
          <a:bodyPr wrap="none">
            <a:spAutoFit/>
          </a:bodyPr>
          <a:lstStyle/>
          <a:p>
            <a:r>
              <a:rPr lang="en-GB" b="1" u="none">
                <a:solidFill>
                  <a:srgbClr val="FF99CC"/>
                </a:solidFill>
              </a:rPr>
              <a:t>‘Head Rotation Test’</a:t>
            </a:r>
          </a:p>
        </p:txBody>
      </p:sp>
      <p:sp>
        <p:nvSpPr>
          <p:cNvPr id="16394" name="Text Box 13"/>
          <p:cNvSpPr txBox="1">
            <a:spLocks noChangeArrowheads="1"/>
          </p:cNvSpPr>
          <p:nvPr/>
        </p:nvSpPr>
        <p:spPr bwMode="auto">
          <a:xfrm>
            <a:off x="3032125" y="765175"/>
            <a:ext cx="3063875" cy="5980113"/>
          </a:xfrm>
          <a:prstGeom prst="rect">
            <a:avLst/>
          </a:prstGeom>
          <a:noFill/>
          <a:ln w="9525">
            <a:noFill/>
            <a:miter lim="800000"/>
            <a:headEnd/>
            <a:tailEnd/>
          </a:ln>
        </p:spPr>
        <p:txBody>
          <a:bodyPr>
            <a:spAutoFit/>
          </a:bodyPr>
          <a:lstStyle/>
          <a:p>
            <a:r>
              <a:rPr lang="en-GB" u="none">
                <a:solidFill>
                  <a:srgbClr val="FFFF99"/>
                </a:solidFill>
              </a:rPr>
              <a:t>Rapid head rotation separately to right and left  whilst patient views examiner’s eye</a:t>
            </a:r>
          </a:p>
          <a:p>
            <a:endParaRPr lang="en-GB" u="none">
              <a:solidFill>
                <a:srgbClr val="009900"/>
              </a:solidFill>
              <a:sym typeface="Marlett" pitchFamily="2" charset="2"/>
            </a:endParaRPr>
          </a:p>
          <a:p>
            <a:r>
              <a:rPr lang="en-GB" sz="3600" u="none">
                <a:solidFill>
                  <a:srgbClr val="009900"/>
                </a:solidFill>
                <a:sym typeface="Marlett" pitchFamily="2" charset="2"/>
              </a:rPr>
              <a:t> </a:t>
            </a:r>
            <a:r>
              <a:rPr lang="en-GB" sz="4400" u="none">
                <a:solidFill>
                  <a:srgbClr val="009900"/>
                </a:solidFill>
                <a:sym typeface="Marlett" pitchFamily="2" charset="2"/>
              </a:rPr>
              <a:t>	 </a:t>
            </a:r>
            <a:endParaRPr lang="en-GB" sz="4400" u="none"/>
          </a:p>
          <a:p>
            <a:r>
              <a:rPr lang="en-GB" u="none">
                <a:solidFill>
                  <a:srgbClr val="FFFF99"/>
                </a:solidFill>
              </a:rPr>
              <a:t>During rotation towards </a:t>
            </a:r>
          </a:p>
          <a:p>
            <a:r>
              <a:rPr lang="en-GB" u="none">
                <a:solidFill>
                  <a:srgbClr val="FFFF99"/>
                </a:solidFill>
              </a:rPr>
              <a:t>the intact labyrinth the patient maintains fixation.</a:t>
            </a:r>
          </a:p>
          <a:p>
            <a:endParaRPr lang="en-GB" u="none"/>
          </a:p>
          <a:p>
            <a:endParaRPr lang="en-GB" u="none"/>
          </a:p>
          <a:p>
            <a:r>
              <a:rPr lang="en-GB" u="none">
                <a:solidFill>
                  <a:srgbClr val="CC0000"/>
                </a:solidFill>
                <a:sym typeface="Marlett" pitchFamily="2" charset="2"/>
              </a:rPr>
              <a:t>                </a:t>
            </a:r>
            <a:r>
              <a:rPr lang="en-GB" sz="3600" u="none">
                <a:solidFill>
                  <a:srgbClr val="CC0000"/>
                </a:solidFill>
                <a:sym typeface="Marlett" pitchFamily="2" charset="2"/>
              </a:rPr>
              <a:t></a:t>
            </a:r>
            <a:endParaRPr lang="en-GB" sz="3600" u="none"/>
          </a:p>
          <a:p>
            <a:r>
              <a:rPr lang="en-GB" u="none">
                <a:solidFill>
                  <a:srgbClr val="FFFF99"/>
                </a:solidFill>
              </a:rPr>
              <a:t>During rotation towards </a:t>
            </a:r>
          </a:p>
          <a:p>
            <a:r>
              <a:rPr lang="en-GB" u="none">
                <a:solidFill>
                  <a:srgbClr val="FFFF99"/>
                </a:solidFill>
              </a:rPr>
              <a:t>the lesioned labyrinth </a:t>
            </a:r>
          </a:p>
          <a:p>
            <a:r>
              <a:rPr lang="en-GB" u="none">
                <a:solidFill>
                  <a:srgbClr val="FFFF99"/>
                </a:solidFill>
              </a:rPr>
              <a:t>the patient looses fixation.</a:t>
            </a:r>
          </a:p>
          <a:p>
            <a:r>
              <a:rPr lang="en-GB" u="none">
                <a:solidFill>
                  <a:srgbClr val="FFFF99"/>
                </a:solidFill>
              </a:rPr>
              <a:t>The eyes go with the head </a:t>
            </a:r>
          </a:p>
          <a:p>
            <a:r>
              <a:rPr lang="en-GB" u="none">
                <a:solidFill>
                  <a:srgbClr val="FFFF99"/>
                </a:solidFill>
              </a:rPr>
              <a:t>and after the movement the patient makes saccades</a:t>
            </a:r>
          </a:p>
          <a:p>
            <a:r>
              <a:rPr lang="en-GB" u="none">
                <a:solidFill>
                  <a:srgbClr val="FFFF99"/>
                </a:solidFill>
              </a:rPr>
              <a:t>back to the fixation point</a:t>
            </a:r>
            <a:r>
              <a:rPr lang="en-GB" u="none"/>
              <a:t> </a:t>
            </a:r>
          </a:p>
        </p:txBody>
      </p:sp>
      <p:sp>
        <p:nvSpPr>
          <p:cNvPr id="16395" name="Text Box 14"/>
          <p:cNvSpPr txBox="1">
            <a:spLocks noChangeArrowheads="1"/>
          </p:cNvSpPr>
          <p:nvPr/>
        </p:nvSpPr>
        <p:spPr bwMode="auto">
          <a:xfrm>
            <a:off x="0" y="981075"/>
            <a:ext cx="1143000" cy="579438"/>
          </a:xfrm>
          <a:prstGeom prst="rect">
            <a:avLst/>
          </a:prstGeom>
          <a:noFill/>
          <a:ln w="9525">
            <a:noFill/>
            <a:miter lim="800000"/>
            <a:headEnd/>
            <a:tailEnd/>
          </a:ln>
        </p:spPr>
        <p:txBody>
          <a:bodyPr>
            <a:spAutoFit/>
          </a:bodyPr>
          <a:lstStyle/>
          <a:p>
            <a:r>
              <a:rPr lang="en-GB" sz="3200" u="none">
                <a:solidFill>
                  <a:srgbClr val="009900"/>
                </a:solidFill>
                <a:sym typeface="Marlett" pitchFamily="2" charset="2"/>
              </a:rPr>
              <a:t></a:t>
            </a:r>
            <a:r>
              <a:rPr lang="en-GB" sz="3200" b="1" u="none">
                <a:solidFill>
                  <a:srgbClr val="009900"/>
                </a:solidFill>
                <a:sym typeface="CommercialPi BT" pitchFamily="18" charset="2"/>
              </a:rPr>
              <a:t></a:t>
            </a:r>
          </a:p>
        </p:txBody>
      </p:sp>
      <p:sp>
        <p:nvSpPr>
          <p:cNvPr id="16396" name="Text Box 15"/>
          <p:cNvSpPr txBox="1">
            <a:spLocks noChangeArrowheads="1"/>
          </p:cNvSpPr>
          <p:nvPr/>
        </p:nvSpPr>
        <p:spPr bwMode="auto">
          <a:xfrm>
            <a:off x="7812088" y="981075"/>
            <a:ext cx="992187" cy="579438"/>
          </a:xfrm>
          <a:prstGeom prst="rect">
            <a:avLst/>
          </a:prstGeom>
          <a:noFill/>
          <a:ln w="9525">
            <a:noFill/>
            <a:miter lim="800000"/>
            <a:headEnd/>
            <a:tailEnd/>
          </a:ln>
        </p:spPr>
        <p:txBody>
          <a:bodyPr wrap="none">
            <a:spAutoFit/>
          </a:bodyPr>
          <a:lstStyle/>
          <a:p>
            <a:r>
              <a:rPr lang="en-GB" sz="3200" b="1" u="none">
                <a:solidFill>
                  <a:srgbClr val="CC0000"/>
                </a:solidFill>
                <a:sym typeface="CommercialPi BT" pitchFamily="18" charset="2"/>
              </a:rPr>
              <a:t></a:t>
            </a:r>
            <a:r>
              <a:rPr lang="en-GB" sz="3200" u="none">
                <a:solidFill>
                  <a:srgbClr val="CC0000"/>
                </a:solidFill>
                <a:sym typeface="Marlett" pitchFamily="2" charset="2"/>
              </a:rPr>
              <a:t></a:t>
            </a:r>
            <a:endParaRPr lang="en-GB" sz="3200" u="none">
              <a:solidFill>
                <a:srgbClr val="CC0000"/>
              </a:solidFill>
            </a:endParaRPr>
          </a:p>
        </p:txBody>
      </p:sp>
      <p:sp>
        <p:nvSpPr>
          <p:cNvPr id="16397" name="AutoShape 16"/>
          <p:cNvSpPr>
            <a:spLocks noChangeArrowheads="1"/>
          </p:cNvSpPr>
          <p:nvPr/>
        </p:nvSpPr>
        <p:spPr bwMode="auto">
          <a:xfrm flipH="1" flipV="1">
            <a:off x="457200" y="2895600"/>
            <a:ext cx="381000" cy="838200"/>
          </a:xfrm>
          <a:prstGeom prst="curvedLeftArrow">
            <a:avLst>
              <a:gd name="adj1" fmla="val 44000"/>
              <a:gd name="adj2" fmla="val 88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6398" name="AutoShape 17"/>
          <p:cNvSpPr>
            <a:spLocks noChangeArrowheads="1"/>
          </p:cNvSpPr>
          <p:nvPr/>
        </p:nvSpPr>
        <p:spPr bwMode="auto">
          <a:xfrm flipV="1">
            <a:off x="8007350" y="2876550"/>
            <a:ext cx="381000" cy="838200"/>
          </a:xfrm>
          <a:prstGeom prst="curvedLeftArrow">
            <a:avLst>
              <a:gd name="adj1" fmla="val 44000"/>
              <a:gd name="adj2" fmla="val 88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16399" name="AutoShape 18"/>
          <p:cNvSpPr>
            <a:spLocks noChangeArrowheads="1"/>
          </p:cNvSpPr>
          <p:nvPr/>
        </p:nvSpPr>
        <p:spPr bwMode="auto">
          <a:xfrm>
            <a:off x="6948488" y="5526088"/>
            <a:ext cx="228600" cy="2286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6400" name="AutoShape 19"/>
          <p:cNvSpPr>
            <a:spLocks noChangeArrowheads="1"/>
          </p:cNvSpPr>
          <p:nvPr/>
        </p:nvSpPr>
        <p:spPr bwMode="auto">
          <a:xfrm>
            <a:off x="7488238" y="5516563"/>
            <a:ext cx="228600" cy="2286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6401" name="Text Box 20"/>
          <p:cNvSpPr txBox="1">
            <a:spLocks noChangeArrowheads="1"/>
          </p:cNvSpPr>
          <p:nvPr/>
        </p:nvSpPr>
        <p:spPr bwMode="auto">
          <a:xfrm>
            <a:off x="7978775" y="5313363"/>
            <a:ext cx="1149350" cy="641350"/>
          </a:xfrm>
          <a:prstGeom prst="rect">
            <a:avLst/>
          </a:prstGeom>
          <a:noFill/>
          <a:ln w="9525">
            <a:noFill/>
            <a:miter lim="800000"/>
            <a:headEnd/>
            <a:tailEnd/>
          </a:ln>
        </p:spPr>
        <p:txBody>
          <a:bodyPr wrap="none">
            <a:spAutoFit/>
          </a:bodyPr>
          <a:lstStyle/>
          <a:p>
            <a:r>
              <a:rPr lang="en-GB" u="none">
                <a:solidFill>
                  <a:srgbClr val="FF0000"/>
                </a:solidFill>
              </a:rPr>
              <a:t>refixation</a:t>
            </a:r>
          </a:p>
          <a:p>
            <a:r>
              <a:rPr lang="en-GB" u="none">
                <a:solidFill>
                  <a:srgbClr val="FF0000"/>
                </a:solidFill>
              </a:rPr>
              <a:t>saccades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02.13 - Abnormal head thrust test to the right.mpg">
            <a:hlinkClick r:id="" action="ppaction://media"/>
          </p:cNvPr>
          <p:cNvPicPr>
            <a:picLocks noRot="1" noChangeAspect="1" noChangeArrowheads="1"/>
          </p:cNvPicPr>
          <p:nvPr>
            <p:ph sz="half" idx="1"/>
            <a:videoFile r:link="rId1"/>
          </p:nvPr>
        </p:nvPicPr>
        <p:blipFill>
          <a:blip r:embed="rId3" cstate="print"/>
          <a:srcRect/>
          <a:stretch>
            <a:fillRect/>
          </a:stretch>
        </p:blipFill>
        <p:spPr>
          <a:xfrm>
            <a:off x="1274763" y="385763"/>
            <a:ext cx="6537325" cy="5348287"/>
          </a:xfrm>
        </p:spPr>
      </p:pic>
      <p:sp>
        <p:nvSpPr>
          <p:cNvPr id="17411" name="Text Box 3"/>
          <p:cNvSpPr txBox="1">
            <a:spLocks noChangeArrowheads="1"/>
          </p:cNvSpPr>
          <p:nvPr/>
        </p:nvSpPr>
        <p:spPr bwMode="auto">
          <a:xfrm>
            <a:off x="2411413" y="6061075"/>
            <a:ext cx="2838450" cy="369888"/>
          </a:xfrm>
          <a:prstGeom prst="rect">
            <a:avLst/>
          </a:prstGeom>
          <a:noFill/>
          <a:ln w="9525">
            <a:noFill/>
            <a:miter lim="800000"/>
            <a:headEnd/>
            <a:tailEnd/>
          </a:ln>
        </p:spPr>
        <p:txBody>
          <a:bodyPr wrap="none">
            <a:spAutoFit/>
          </a:bodyPr>
          <a:lstStyle/>
          <a:p>
            <a:r>
              <a:rPr lang="en-GB" u="none">
                <a:solidFill>
                  <a:srgbClr val="FFFFCC"/>
                </a:solidFill>
              </a:rPr>
              <a:t>Abnormal head-thrust test</a:t>
            </a:r>
          </a:p>
        </p:txBody>
      </p:sp>
      <p:sp>
        <p:nvSpPr>
          <p:cNvPr id="17412" name="Date Placeholder 3"/>
          <p:cNvSpPr>
            <a:spLocks noGrp="1"/>
          </p:cNvSpPr>
          <p:nvPr>
            <p:ph type="dt" sz="quarter" idx="10"/>
          </p:nvPr>
        </p:nvSpPr>
        <p:spPr>
          <a:noFill/>
        </p:spPr>
        <p:txBody>
          <a:bodyPr/>
          <a:lstStyle/>
          <a:p>
            <a:fld id="{E27BFC18-580B-44A1-9B62-32264ACFC1BA}" type="datetime1">
              <a:rPr lang="en-GB" smtClean="0"/>
              <a:pPr/>
              <a:t>10/11/2011</a:t>
            </a:fld>
            <a:endParaRPr lang="en-GB" smtClean="0"/>
          </a:p>
        </p:txBody>
      </p:sp>
      <p:sp>
        <p:nvSpPr>
          <p:cNvPr id="17413" name="Footer Placeholder 4"/>
          <p:cNvSpPr>
            <a:spLocks noGrp="1"/>
          </p:cNvSpPr>
          <p:nvPr>
            <p:ph type="ftr" sz="quarter" idx="11"/>
          </p:nvPr>
        </p:nvSpPr>
        <p:spPr>
          <a:xfrm>
            <a:off x="6213475" y="6356350"/>
            <a:ext cx="2895600" cy="45720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818"/>
                                        </p:tgtEl>
                                      </p:cBhvr>
                                    </p:cmd>
                                  </p:childTnLst>
                                </p:cTn>
                              </p:par>
                            </p:childTnLst>
                          </p:cTn>
                        </p:par>
                      </p:childTnLst>
                    </p:cTn>
                  </p:par>
                </p:childTnLst>
              </p:cTn>
              <p:nextCondLst>
                <p:cond evt="onClick" delay="0">
                  <p:tgtEl>
                    <p:spTgt spid="34818"/>
                  </p:tgtEl>
                </p:cond>
              </p:nextCondLst>
            </p:seq>
            <p:video>
              <p:cMediaNode>
                <p:cTn id="7" fill="hold" display="0">
                  <p:stCondLst>
                    <p:cond delay="indefinite"/>
                  </p:stCondLst>
                  <p:endCondLst>
                    <p:cond evt="onNext" delay="0">
                      <p:tgtEl>
                        <p:sldTgt/>
                      </p:tgtEl>
                    </p:cond>
                    <p:cond evt="onPrev" delay="0">
                      <p:tgtEl>
                        <p:sldTgt/>
                      </p:tgtEl>
                    </p:cond>
                  </p:endCondLst>
                </p:cTn>
                <p:tgtEl>
                  <p:spTgt spid="3481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79388" y="274638"/>
            <a:ext cx="8713787" cy="1143000"/>
          </a:xfrm>
        </p:spPr>
        <p:txBody>
          <a:bodyPr/>
          <a:lstStyle/>
          <a:p>
            <a:pPr eaLnBrk="1" hangingPunct="1"/>
            <a:r>
              <a:rPr lang="en-US" sz="4000" smtClean="0">
                <a:solidFill>
                  <a:srgbClr val="FF99CC"/>
                </a:solidFill>
              </a:rPr>
              <a:t>VESTIBULO-OCULAR PATHWAYS</a:t>
            </a:r>
            <a:endParaRPr lang="en-GB" sz="4000" smtClean="0">
              <a:solidFill>
                <a:srgbClr val="FF99CC"/>
              </a:solidFill>
            </a:endParaRPr>
          </a:p>
        </p:txBody>
      </p:sp>
      <p:sp>
        <p:nvSpPr>
          <p:cNvPr id="18435" name="Rectangle 5"/>
          <p:cNvSpPr>
            <a:spLocks noGrp="1" noChangeArrowheads="1"/>
          </p:cNvSpPr>
          <p:nvPr>
            <p:ph type="body" sz="half" idx="1"/>
          </p:nvPr>
        </p:nvSpPr>
        <p:spPr>
          <a:solidFill>
            <a:schemeClr val="bg1"/>
          </a:solidFill>
        </p:spPr>
        <p:txBody>
          <a:bodyPr/>
          <a:lstStyle/>
          <a:p>
            <a:pPr eaLnBrk="1" hangingPunct="1">
              <a:lnSpc>
                <a:spcPct val="80000"/>
              </a:lnSpc>
            </a:pPr>
            <a:r>
              <a:rPr lang="en-US" sz="2000" smtClean="0"/>
              <a:t>Superior and medial vestibular neurons project to motor nuclei supplying </a:t>
            </a:r>
            <a:r>
              <a:rPr lang="en-US" sz="2000" b="1" i="1" smtClean="0"/>
              <a:t>extraocular muscles</a:t>
            </a:r>
            <a:endParaRPr lang="en-US" sz="2000" smtClean="0"/>
          </a:p>
          <a:p>
            <a:pPr eaLnBrk="1" hangingPunct="1">
              <a:lnSpc>
                <a:spcPct val="80000"/>
              </a:lnSpc>
            </a:pPr>
            <a:r>
              <a:rPr lang="en-US" sz="2000" smtClean="0"/>
              <a:t>Axons ascend in the MLF and excite the ipsilateral oculomotor (III) nucleus and the contralateral abducens (VI) nucleus</a:t>
            </a:r>
            <a:br>
              <a:rPr lang="en-US" sz="2000" smtClean="0"/>
            </a:br>
            <a:endParaRPr lang="en-US" sz="2000" smtClean="0"/>
          </a:p>
          <a:p>
            <a:pPr eaLnBrk="1" hangingPunct="1">
              <a:lnSpc>
                <a:spcPct val="80000"/>
              </a:lnSpc>
              <a:buFontTx/>
              <a:buNone/>
            </a:pPr>
            <a:r>
              <a:rPr lang="en-US" sz="2000" smtClean="0"/>
              <a:t>Vestibulo-ocular reflex (VOR)</a:t>
            </a:r>
          </a:p>
          <a:p>
            <a:pPr eaLnBrk="1" hangingPunct="1">
              <a:lnSpc>
                <a:spcPct val="80000"/>
              </a:lnSpc>
            </a:pPr>
            <a:r>
              <a:rPr lang="en-US" sz="2000" smtClean="0"/>
              <a:t>When the head rotates to the left, the eyes rotate to the right and saccade to the left</a:t>
            </a:r>
          </a:p>
          <a:p>
            <a:pPr eaLnBrk="1" hangingPunct="1">
              <a:lnSpc>
                <a:spcPct val="80000"/>
              </a:lnSpc>
            </a:pPr>
            <a:r>
              <a:rPr lang="en-US" sz="2000" smtClean="0"/>
              <a:t>VOR operates to maintain the gaze on a selected target</a:t>
            </a:r>
            <a:r>
              <a:rPr lang="en-GB" sz="2000" smtClean="0"/>
              <a:t> </a:t>
            </a:r>
          </a:p>
        </p:txBody>
      </p:sp>
      <p:pic>
        <p:nvPicPr>
          <p:cNvPr id="18436" name="Picture 9"/>
          <p:cNvPicPr>
            <a:picLocks noChangeAspect="1" noChangeArrowheads="1"/>
          </p:cNvPicPr>
          <p:nvPr>
            <p:ph sz="half" idx="2"/>
          </p:nvPr>
        </p:nvPicPr>
        <p:blipFill>
          <a:blip r:embed="rId3" cstate="print"/>
          <a:srcRect/>
          <a:stretch>
            <a:fillRect/>
          </a:stretch>
        </p:blipFill>
        <p:spPr>
          <a:xfrm>
            <a:off x="4498975" y="1412875"/>
            <a:ext cx="4467225" cy="5040313"/>
          </a:xfrm>
          <a:noFill/>
        </p:spPr>
      </p:pic>
      <p:sp>
        <p:nvSpPr>
          <p:cNvPr id="18437" name="Date Placeholder 4"/>
          <p:cNvSpPr>
            <a:spLocks noGrp="1"/>
          </p:cNvSpPr>
          <p:nvPr>
            <p:ph type="dt" sz="quarter" idx="10"/>
          </p:nvPr>
        </p:nvSpPr>
        <p:spPr>
          <a:noFill/>
        </p:spPr>
        <p:txBody>
          <a:bodyPr/>
          <a:lstStyle/>
          <a:p>
            <a:fld id="{795E943B-8477-4B57-9D4C-66A3749A28A8}" type="datetime1">
              <a:rPr lang="en-GB" smtClean="0"/>
              <a:pPr/>
              <a:t>10/11/2011</a:t>
            </a:fld>
            <a:endParaRPr lang="en-US" smtClean="0"/>
          </a:p>
        </p:txBody>
      </p:sp>
      <p:sp>
        <p:nvSpPr>
          <p:cNvPr id="18438" name="Footer Placeholder 5"/>
          <p:cNvSpPr>
            <a:spLocks noGrp="1"/>
          </p:cNvSpPr>
          <p:nvPr>
            <p:ph type="ftr" sz="quarter" idx="11"/>
          </p:nvPr>
        </p:nvSpPr>
        <p:spPr>
          <a:xfrm>
            <a:off x="1763713" y="6245225"/>
            <a:ext cx="2895600" cy="476250"/>
          </a:xfrm>
          <a:noFill/>
        </p:spPr>
        <p:txBody>
          <a:bodyPr/>
          <a:lstStyle/>
          <a:p>
            <a:r>
              <a:rPr lang="en-US"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p>
            <a:fld id="{364FDFD2-0C17-4F6B-88BC-D94F0DE62E46}" type="datetime1">
              <a:rPr lang="en-GB" smtClean="0"/>
              <a:pPr/>
              <a:t>10/11/2011</a:t>
            </a:fld>
            <a:endParaRPr lang="en-GB" smtClean="0"/>
          </a:p>
        </p:txBody>
      </p:sp>
      <p:pic>
        <p:nvPicPr>
          <p:cNvPr id="35845" name="canal ccw rotation.mpg">
            <a:hlinkClick r:id="" action="ppaction://media"/>
          </p:cNvPr>
          <p:cNvPicPr>
            <a:picLocks noRot="1" noChangeAspect="1" noChangeArrowheads="1"/>
          </p:cNvPicPr>
          <p:nvPr>
            <a:videoFile r:link="rId1"/>
          </p:nvPr>
        </p:nvPicPr>
        <p:blipFill>
          <a:blip r:embed="rId3" cstate="print"/>
          <a:srcRect/>
          <a:stretch>
            <a:fillRect/>
          </a:stretch>
        </p:blipFill>
        <p:spPr bwMode="auto">
          <a:xfrm>
            <a:off x="1258888" y="717550"/>
            <a:ext cx="6626225" cy="5422900"/>
          </a:xfrm>
          <a:prstGeom prst="rect">
            <a:avLst/>
          </a:prstGeom>
          <a:noFill/>
          <a:ln w="9525">
            <a:noFill/>
            <a:miter lim="800000"/>
            <a:headEnd/>
            <a:tailEnd/>
          </a:ln>
        </p:spPr>
      </p:pic>
      <p:sp>
        <p:nvSpPr>
          <p:cNvPr id="19460" name="Footer Placeholder 3"/>
          <p:cNvSpPr>
            <a:spLocks noGrp="1"/>
          </p:cNvSpPr>
          <p:nvPr>
            <p:ph type="ftr" sz="quarter" idx="11"/>
          </p:nvPr>
        </p:nvSpPr>
        <p:spPr>
          <a:xfrm>
            <a:off x="6213475" y="6308725"/>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4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5845"/>
                                        </p:tgtEl>
                                      </p:cBhvr>
                                    </p:cmd>
                                  </p:childTnLst>
                                </p:cTn>
                              </p:par>
                            </p:childTnLst>
                          </p:cTn>
                        </p:par>
                      </p:childTnLst>
                    </p:cTn>
                  </p:par>
                </p:childTnLst>
              </p:cTn>
              <p:nextCondLst>
                <p:cond evt="onClick" delay="0">
                  <p:tgtEl>
                    <p:spTgt spid="35845"/>
                  </p:tgtEl>
                </p:cond>
              </p:nextCondLst>
            </p:seq>
            <p:video>
              <p:cMediaNode>
                <p:cTn id="7" fill="hold" display="0">
                  <p:stCondLst>
                    <p:cond delay="indefinite"/>
                  </p:stCondLst>
                  <p:endCondLst>
                    <p:cond evt="onNext" delay="0">
                      <p:tgtEl>
                        <p:sldTgt/>
                      </p:tgtEl>
                    </p:cond>
                    <p:cond evt="onPrev" delay="0">
                      <p:tgtEl>
                        <p:sldTgt/>
                      </p:tgtEl>
                    </p:cond>
                  </p:endCondLst>
                </p:cTn>
                <p:tgtEl>
                  <p:spTgt spid="3584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p>
            <a:fld id="{40E8DF67-97E5-48D1-AFF0-56EF44869042}" type="datetime1">
              <a:rPr lang="en-GB" smtClean="0"/>
              <a:pPr/>
              <a:t>10/11/2011</a:t>
            </a:fld>
            <a:endParaRPr lang="en-GB" smtClean="0"/>
          </a:p>
        </p:txBody>
      </p:sp>
      <p:sp>
        <p:nvSpPr>
          <p:cNvPr id="20483" name="Rectangle 4"/>
          <p:cNvSpPr>
            <a:spLocks noChangeArrowheads="1"/>
          </p:cNvSpPr>
          <p:nvPr/>
        </p:nvSpPr>
        <p:spPr bwMode="auto">
          <a:xfrm>
            <a:off x="900113" y="115888"/>
            <a:ext cx="7316787" cy="6208712"/>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20484" name="Picture 5"/>
          <p:cNvPicPr>
            <a:picLocks noChangeAspect="1" noChangeArrowheads="1"/>
          </p:cNvPicPr>
          <p:nvPr/>
        </p:nvPicPr>
        <p:blipFill>
          <a:blip r:embed="rId2" cstate="print"/>
          <a:srcRect/>
          <a:stretch>
            <a:fillRect/>
          </a:stretch>
        </p:blipFill>
        <p:spPr bwMode="auto">
          <a:xfrm>
            <a:off x="1676400" y="2276475"/>
            <a:ext cx="5457825" cy="3125788"/>
          </a:xfrm>
          <a:prstGeom prst="rect">
            <a:avLst/>
          </a:prstGeom>
          <a:noFill/>
          <a:ln w="9525">
            <a:noFill/>
            <a:miter lim="800000"/>
            <a:headEnd/>
            <a:tailEnd/>
          </a:ln>
        </p:spPr>
      </p:pic>
      <p:pic>
        <p:nvPicPr>
          <p:cNvPr id="20485" name="Picture 6"/>
          <p:cNvPicPr>
            <a:picLocks noChangeAspect="1" noChangeArrowheads="1"/>
          </p:cNvPicPr>
          <p:nvPr/>
        </p:nvPicPr>
        <p:blipFill>
          <a:blip r:embed="rId3" cstate="print"/>
          <a:srcRect/>
          <a:stretch>
            <a:fillRect/>
          </a:stretch>
        </p:blipFill>
        <p:spPr bwMode="auto">
          <a:xfrm>
            <a:off x="1493838" y="5486400"/>
            <a:ext cx="5592762" cy="500063"/>
          </a:xfrm>
          <a:prstGeom prst="rect">
            <a:avLst/>
          </a:prstGeom>
          <a:noFill/>
          <a:ln w="9525">
            <a:noFill/>
            <a:miter lim="800000"/>
            <a:headEnd/>
            <a:tailEnd/>
          </a:ln>
        </p:spPr>
      </p:pic>
      <p:sp>
        <p:nvSpPr>
          <p:cNvPr id="20486" name="Line 7"/>
          <p:cNvSpPr>
            <a:spLocks noChangeShapeType="1"/>
          </p:cNvSpPr>
          <p:nvPr/>
        </p:nvSpPr>
        <p:spPr bwMode="auto">
          <a:xfrm>
            <a:off x="5305425" y="2166938"/>
            <a:ext cx="103188" cy="30162"/>
          </a:xfrm>
          <a:prstGeom prst="line">
            <a:avLst/>
          </a:prstGeom>
          <a:noFill/>
          <a:ln w="6350">
            <a:solidFill>
              <a:schemeClr val="bg2"/>
            </a:solidFill>
            <a:round/>
            <a:headEnd/>
            <a:tailEnd/>
          </a:ln>
        </p:spPr>
        <p:txBody>
          <a:bodyPr/>
          <a:lstStyle/>
          <a:p>
            <a:endParaRPr lang="en-GB"/>
          </a:p>
        </p:txBody>
      </p:sp>
      <p:sp>
        <p:nvSpPr>
          <p:cNvPr id="20487" name="Line 8"/>
          <p:cNvSpPr>
            <a:spLocks noChangeShapeType="1"/>
          </p:cNvSpPr>
          <p:nvPr/>
        </p:nvSpPr>
        <p:spPr bwMode="auto">
          <a:xfrm>
            <a:off x="5334000" y="2190750"/>
            <a:ext cx="76200" cy="19050"/>
          </a:xfrm>
          <a:prstGeom prst="line">
            <a:avLst/>
          </a:prstGeom>
          <a:noFill/>
          <a:ln w="9525">
            <a:solidFill>
              <a:schemeClr val="bg1"/>
            </a:solidFill>
            <a:round/>
            <a:headEnd/>
            <a:tailEnd/>
          </a:ln>
        </p:spPr>
        <p:txBody>
          <a:bodyPr/>
          <a:lstStyle/>
          <a:p>
            <a:endParaRPr lang="en-GB"/>
          </a:p>
        </p:txBody>
      </p:sp>
      <p:pic>
        <p:nvPicPr>
          <p:cNvPr id="20488" name="Picture 9"/>
          <p:cNvPicPr>
            <a:picLocks noChangeAspect="1" noChangeArrowheads="1"/>
          </p:cNvPicPr>
          <p:nvPr/>
        </p:nvPicPr>
        <p:blipFill>
          <a:blip r:embed="rId4" cstate="print"/>
          <a:srcRect/>
          <a:stretch>
            <a:fillRect/>
          </a:stretch>
        </p:blipFill>
        <p:spPr bwMode="auto">
          <a:xfrm>
            <a:off x="2714625" y="1676400"/>
            <a:ext cx="2557463" cy="762000"/>
          </a:xfrm>
          <a:prstGeom prst="rect">
            <a:avLst/>
          </a:prstGeom>
          <a:noFill/>
          <a:ln w="9525">
            <a:noFill/>
            <a:miter lim="800000"/>
            <a:headEnd/>
            <a:tailEnd/>
          </a:ln>
        </p:spPr>
      </p:pic>
      <p:pic>
        <p:nvPicPr>
          <p:cNvPr id="20489" name="Picture 10"/>
          <p:cNvPicPr>
            <a:picLocks noChangeAspect="1" noChangeArrowheads="1"/>
          </p:cNvPicPr>
          <p:nvPr/>
        </p:nvPicPr>
        <p:blipFill>
          <a:blip r:embed="rId5" cstate="print"/>
          <a:srcRect/>
          <a:stretch>
            <a:fillRect/>
          </a:stretch>
        </p:blipFill>
        <p:spPr bwMode="auto">
          <a:xfrm>
            <a:off x="5176838" y="1730375"/>
            <a:ext cx="2443162" cy="668338"/>
          </a:xfrm>
          <a:prstGeom prst="rect">
            <a:avLst/>
          </a:prstGeom>
          <a:noFill/>
          <a:ln w="9525">
            <a:noFill/>
            <a:miter lim="800000"/>
            <a:headEnd/>
            <a:tailEnd/>
          </a:ln>
        </p:spPr>
      </p:pic>
      <p:sp>
        <p:nvSpPr>
          <p:cNvPr id="20490" name="Line 11"/>
          <p:cNvSpPr>
            <a:spLocks noChangeShapeType="1"/>
          </p:cNvSpPr>
          <p:nvPr/>
        </p:nvSpPr>
        <p:spPr bwMode="auto">
          <a:xfrm flipH="1">
            <a:off x="1981200" y="2027238"/>
            <a:ext cx="831850" cy="0"/>
          </a:xfrm>
          <a:prstGeom prst="line">
            <a:avLst/>
          </a:prstGeom>
          <a:noFill/>
          <a:ln w="9525">
            <a:solidFill>
              <a:schemeClr val="bg2"/>
            </a:solidFill>
            <a:round/>
            <a:headEnd/>
            <a:tailEnd/>
          </a:ln>
        </p:spPr>
        <p:txBody>
          <a:bodyPr/>
          <a:lstStyle/>
          <a:p>
            <a:endParaRPr lang="en-GB"/>
          </a:p>
        </p:txBody>
      </p:sp>
      <p:sp>
        <p:nvSpPr>
          <p:cNvPr id="20491" name="Text Box 12"/>
          <p:cNvSpPr txBox="1">
            <a:spLocks noChangeArrowheads="1"/>
          </p:cNvSpPr>
          <p:nvPr/>
        </p:nvSpPr>
        <p:spPr bwMode="auto">
          <a:xfrm>
            <a:off x="6629400" y="6430963"/>
            <a:ext cx="2124075" cy="274637"/>
          </a:xfrm>
          <a:prstGeom prst="rect">
            <a:avLst/>
          </a:prstGeom>
          <a:noFill/>
          <a:ln w="9525">
            <a:noFill/>
            <a:miter lim="800000"/>
            <a:headEnd/>
            <a:tailEnd/>
          </a:ln>
        </p:spPr>
        <p:txBody>
          <a:bodyPr wrap="none">
            <a:spAutoFit/>
          </a:bodyPr>
          <a:lstStyle/>
          <a:p>
            <a:r>
              <a:rPr lang="en-GB" sz="1200" i="1" u="none">
                <a:solidFill>
                  <a:srgbClr val="FFFF99"/>
                </a:solidFill>
                <a:latin typeface="Times New Roman" pitchFamily="18" charset="0"/>
              </a:rPr>
              <a:t>A J Benson &amp; E Burchard 1973</a:t>
            </a:r>
          </a:p>
        </p:txBody>
      </p:sp>
      <p:sp>
        <p:nvSpPr>
          <p:cNvPr id="20492" name="Rectangle 14"/>
          <p:cNvSpPr>
            <a:spLocks noChangeArrowheads="1"/>
          </p:cNvSpPr>
          <p:nvPr/>
        </p:nvSpPr>
        <p:spPr bwMode="auto">
          <a:xfrm>
            <a:off x="5181600" y="2057400"/>
            <a:ext cx="104775" cy="9842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0493" name="Line 15"/>
          <p:cNvSpPr>
            <a:spLocks noChangeShapeType="1"/>
          </p:cNvSpPr>
          <p:nvPr/>
        </p:nvSpPr>
        <p:spPr bwMode="auto">
          <a:xfrm>
            <a:off x="5153025" y="2035175"/>
            <a:ext cx="136525" cy="57150"/>
          </a:xfrm>
          <a:prstGeom prst="line">
            <a:avLst/>
          </a:prstGeom>
          <a:noFill/>
          <a:ln w="9525">
            <a:solidFill>
              <a:schemeClr val="bg2"/>
            </a:solidFill>
            <a:round/>
            <a:headEnd/>
            <a:tailEnd/>
          </a:ln>
        </p:spPr>
        <p:txBody>
          <a:bodyPr/>
          <a:lstStyle/>
          <a:p>
            <a:endParaRPr lang="en-GB"/>
          </a:p>
        </p:txBody>
      </p:sp>
      <p:sp>
        <p:nvSpPr>
          <p:cNvPr id="20494" name="Text Box 16"/>
          <p:cNvSpPr txBox="1">
            <a:spLocks noChangeArrowheads="1"/>
          </p:cNvSpPr>
          <p:nvPr/>
        </p:nvSpPr>
        <p:spPr bwMode="auto">
          <a:xfrm>
            <a:off x="3921125" y="990600"/>
            <a:ext cx="1301750" cy="641350"/>
          </a:xfrm>
          <a:prstGeom prst="rect">
            <a:avLst/>
          </a:prstGeom>
          <a:noFill/>
          <a:ln w="9525">
            <a:noFill/>
            <a:miter lim="800000"/>
            <a:headEnd/>
            <a:tailEnd/>
          </a:ln>
        </p:spPr>
        <p:txBody>
          <a:bodyPr wrap="none">
            <a:spAutoFit/>
          </a:bodyPr>
          <a:lstStyle/>
          <a:p>
            <a:r>
              <a:rPr lang="en-GB" u="none">
                <a:solidFill>
                  <a:srgbClr val="FF0000"/>
                </a:solidFill>
                <a:latin typeface="Times New Roman" pitchFamily="18" charset="0"/>
              </a:rPr>
              <a:t>insensitivity</a:t>
            </a:r>
          </a:p>
          <a:p>
            <a:r>
              <a:rPr lang="en-GB" u="none">
                <a:solidFill>
                  <a:srgbClr val="FF0000"/>
                </a:solidFill>
                <a:latin typeface="Times New Roman" pitchFamily="18" charset="0"/>
              </a:rPr>
              <a:t> to rotation</a:t>
            </a:r>
          </a:p>
        </p:txBody>
      </p:sp>
      <p:sp>
        <p:nvSpPr>
          <p:cNvPr id="20495" name="Text Box 17"/>
          <p:cNvSpPr txBox="1">
            <a:spLocks noChangeArrowheads="1"/>
          </p:cNvSpPr>
          <p:nvPr/>
        </p:nvSpPr>
        <p:spPr bwMode="auto">
          <a:xfrm>
            <a:off x="5634038" y="1249363"/>
            <a:ext cx="2393950" cy="579437"/>
          </a:xfrm>
          <a:prstGeom prst="rect">
            <a:avLst/>
          </a:prstGeom>
          <a:noFill/>
          <a:ln w="9525">
            <a:noFill/>
            <a:miter lim="800000"/>
            <a:headEnd/>
            <a:tailEnd/>
          </a:ln>
        </p:spPr>
        <p:txBody>
          <a:bodyPr wrap="none">
            <a:spAutoFit/>
          </a:bodyPr>
          <a:lstStyle/>
          <a:p>
            <a:r>
              <a:rPr lang="en-GB" u="none">
                <a:solidFill>
                  <a:srgbClr val="FF0000"/>
                </a:solidFill>
                <a:latin typeface="Times New Roman" pitchFamily="18" charset="0"/>
              </a:rPr>
              <a:t>post rotatory ‘dizziness’</a:t>
            </a:r>
          </a:p>
          <a:p>
            <a:endParaRPr lang="en-GB" sz="1400" u="none">
              <a:latin typeface="Times New Roman" pitchFamily="18" charset="0"/>
            </a:endParaRPr>
          </a:p>
        </p:txBody>
      </p:sp>
      <p:sp>
        <p:nvSpPr>
          <p:cNvPr id="20496" name="AutoShape 18"/>
          <p:cNvSpPr>
            <a:spLocks noChangeArrowheads="1"/>
          </p:cNvSpPr>
          <p:nvPr/>
        </p:nvSpPr>
        <p:spPr bwMode="auto">
          <a:xfrm>
            <a:off x="4572000" y="1600200"/>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9"/>
          <p:cNvSpPr>
            <a:spLocks noChangeArrowheads="1"/>
          </p:cNvSpPr>
          <p:nvPr/>
        </p:nvSpPr>
        <p:spPr bwMode="auto">
          <a:xfrm>
            <a:off x="5867400" y="1600200"/>
            <a:ext cx="3810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0498" name="Footer Placeholder 17"/>
          <p:cNvSpPr>
            <a:spLocks noGrp="1"/>
          </p:cNvSpPr>
          <p:nvPr>
            <p:ph type="ftr" sz="quarter" idx="11"/>
          </p:nvPr>
        </p:nvSpPr>
        <p:spPr>
          <a:xfrm>
            <a:off x="107950"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Neuritus nystagmus simulation.m1v">
            <a:hlinkClick r:id="" action="ppaction://media"/>
          </p:cNvPr>
          <p:cNvPicPr>
            <a:picLocks noRot="1" noChangeAspect="1" noChangeArrowheads="1"/>
          </p:cNvPicPr>
          <p:nvPr>
            <p:ph/>
            <a:videoFile r:link="rId1"/>
          </p:nvPr>
        </p:nvPicPr>
        <p:blipFill>
          <a:blip r:embed="rId3" cstate="print"/>
          <a:srcRect/>
          <a:stretch>
            <a:fillRect/>
          </a:stretch>
        </p:blipFill>
        <p:spPr>
          <a:xfrm>
            <a:off x="1042988" y="463550"/>
            <a:ext cx="7056437" cy="5773738"/>
          </a:xfrm>
        </p:spPr>
      </p:pic>
      <p:sp>
        <p:nvSpPr>
          <p:cNvPr id="21507" name="Text Box 3"/>
          <p:cNvSpPr txBox="1">
            <a:spLocks noChangeArrowheads="1"/>
          </p:cNvSpPr>
          <p:nvPr/>
        </p:nvSpPr>
        <p:spPr bwMode="auto">
          <a:xfrm>
            <a:off x="2771775" y="0"/>
            <a:ext cx="3506788" cy="369888"/>
          </a:xfrm>
          <a:prstGeom prst="rect">
            <a:avLst/>
          </a:prstGeom>
          <a:noFill/>
          <a:ln w="9525">
            <a:noFill/>
            <a:miter lim="800000"/>
            <a:headEnd/>
            <a:tailEnd/>
          </a:ln>
        </p:spPr>
        <p:txBody>
          <a:bodyPr wrap="none">
            <a:spAutoFit/>
          </a:bodyPr>
          <a:lstStyle/>
          <a:p>
            <a:r>
              <a:rPr lang="en-GB" u="none">
                <a:solidFill>
                  <a:srgbClr val="FFFFCC"/>
                </a:solidFill>
              </a:rPr>
              <a:t>Simulated Vestibular Nystagmus</a:t>
            </a:r>
          </a:p>
        </p:txBody>
      </p:sp>
      <p:sp>
        <p:nvSpPr>
          <p:cNvPr id="21508" name="Date Placeholder 3"/>
          <p:cNvSpPr>
            <a:spLocks noGrp="1"/>
          </p:cNvSpPr>
          <p:nvPr>
            <p:ph type="dt" sz="quarter" idx="10"/>
          </p:nvPr>
        </p:nvSpPr>
        <p:spPr>
          <a:noFill/>
        </p:spPr>
        <p:txBody>
          <a:bodyPr/>
          <a:lstStyle/>
          <a:p>
            <a:fld id="{ECA0E935-962B-41A1-A3C4-B1CB2A9E1AE1}" type="datetime1">
              <a:rPr lang="en-GB" smtClean="0"/>
              <a:pPr/>
              <a:t>10/11/2011</a:t>
            </a:fld>
            <a:endParaRPr lang="en-GB" smtClean="0"/>
          </a:p>
        </p:txBody>
      </p:sp>
      <p:sp>
        <p:nvSpPr>
          <p:cNvPr id="21509" name="Footer Placeholder 4"/>
          <p:cNvSpPr>
            <a:spLocks noGrp="1"/>
          </p:cNvSpPr>
          <p:nvPr>
            <p:ph type="ftr" sz="quarter" idx="11"/>
          </p:nvPr>
        </p:nvSpPr>
        <p:spPr>
          <a:xfrm>
            <a:off x="6213475" y="6356350"/>
            <a:ext cx="2895600" cy="45720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2770"/>
                                        </p:tgtEl>
                                      </p:cBhvr>
                                    </p:cmd>
                                  </p:childTnLst>
                                </p:cTn>
                              </p:par>
                            </p:childTnLst>
                          </p:cTn>
                        </p:par>
                      </p:childTnLst>
                    </p:cTn>
                  </p:par>
                </p:childTnLst>
              </p:cTn>
              <p:nextCondLst>
                <p:cond evt="onClick" delay="0">
                  <p:tgtEl>
                    <p:spTgt spid="32770"/>
                  </p:tgtEl>
                </p:cond>
              </p:nextCondLst>
            </p:seq>
            <p:video>
              <p:cMediaNode>
                <p:cTn id="7" fill="hold" display="0">
                  <p:stCondLst>
                    <p:cond delay="indefinite"/>
                  </p:stCondLst>
                  <p:endCondLst>
                    <p:cond evt="onNext" delay="0">
                      <p:tgtEl>
                        <p:sldTgt/>
                      </p:tgtEl>
                    </p:cond>
                    <p:cond evt="onPrev" delay="0">
                      <p:tgtEl>
                        <p:sldTgt/>
                      </p:tgtEl>
                    </p:cond>
                  </p:endCondLst>
                </p:cTn>
                <p:tgtEl>
                  <p:spTgt spid="3277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03.01 - Left sided vestibular neuritis.mpg">
            <a:hlinkClick r:id="" action="ppaction://media"/>
          </p:cNvPr>
          <p:cNvPicPr>
            <a:picLocks noRot="1" noChangeAspect="1" noChangeArrowheads="1"/>
          </p:cNvPicPr>
          <p:nvPr>
            <p:ph/>
            <a:videoFile r:link="rId1"/>
          </p:nvPr>
        </p:nvPicPr>
        <p:blipFill>
          <a:blip r:embed="rId3" cstate="print"/>
          <a:srcRect/>
          <a:stretch>
            <a:fillRect/>
          </a:stretch>
        </p:blipFill>
        <p:spPr>
          <a:xfrm>
            <a:off x="1187450" y="311150"/>
            <a:ext cx="6716713" cy="5494338"/>
          </a:xfrm>
        </p:spPr>
      </p:pic>
      <p:sp>
        <p:nvSpPr>
          <p:cNvPr id="22531" name="Text Box 3"/>
          <p:cNvSpPr txBox="1">
            <a:spLocks noChangeArrowheads="1"/>
          </p:cNvSpPr>
          <p:nvPr/>
        </p:nvSpPr>
        <p:spPr bwMode="auto">
          <a:xfrm>
            <a:off x="3203575" y="6078538"/>
            <a:ext cx="3044825" cy="369887"/>
          </a:xfrm>
          <a:prstGeom prst="rect">
            <a:avLst/>
          </a:prstGeom>
          <a:noFill/>
          <a:ln w="9525">
            <a:noFill/>
            <a:miter lim="800000"/>
            <a:headEnd/>
            <a:tailEnd/>
          </a:ln>
        </p:spPr>
        <p:txBody>
          <a:bodyPr wrap="none">
            <a:spAutoFit/>
          </a:bodyPr>
          <a:lstStyle/>
          <a:p>
            <a:r>
              <a:rPr lang="en-GB" u="none">
                <a:solidFill>
                  <a:srgbClr val="FFFFCC"/>
                </a:solidFill>
              </a:rPr>
              <a:t>Left sided vestibular neuritis</a:t>
            </a:r>
          </a:p>
        </p:txBody>
      </p:sp>
      <p:sp>
        <p:nvSpPr>
          <p:cNvPr id="22532" name="Date Placeholder 3"/>
          <p:cNvSpPr>
            <a:spLocks noGrp="1"/>
          </p:cNvSpPr>
          <p:nvPr>
            <p:ph type="dt" sz="quarter" idx="10"/>
          </p:nvPr>
        </p:nvSpPr>
        <p:spPr>
          <a:noFill/>
        </p:spPr>
        <p:txBody>
          <a:bodyPr/>
          <a:lstStyle/>
          <a:p>
            <a:fld id="{A1D63861-F6C7-4234-8D24-1CAF69386E09}" type="datetime1">
              <a:rPr lang="en-GB" smtClean="0"/>
              <a:pPr/>
              <a:t>10/11/2011</a:t>
            </a:fld>
            <a:endParaRPr lang="en-GB" smtClean="0"/>
          </a:p>
        </p:txBody>
      </p:sp>
      <p:sp>
        <p:nvSpPr>
          <p:cNvPr id="22533" name="Footer Placeholder 4"/>
          <p:cNvSpPr>
            <a:spLocks noGrp="1"/>
          </p:cNvSpPr>
          <p:nvPr>
            <p:ph type="ftr" sz="quarter" idx="11"/>
          </p:nvPr>
        </p:nvSpPr>
        <p:spPr>
          <a:xfrm>
            <a:off x="6213475" y="6308725"/>
            <a:ext cx="2895600" cy="45720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7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3794"/>
                                        </p:tgtEl>
                                      </p:cBhvr>
                                    </p:cmd>
                                  </p:childTnLst>
                                </p:cTn>
                              </p:par>
                            </p:childTnLst>
                          </p:cTn>
                        </p:par>
                      </p:childTnLst>
                    </p:cTn>
                  </p:par>
                </p:childTnLst>
              </p:cTn>
              <p:nextCondLst>
                <p:cond evt="onClick" delay="0">
                  <p:tgtEl>
                    <p:spTgt spid="33794"/>
                  </p:tgtEl>
                </p:cond>
              </p:nextCondLst>
            </p:seq>
            <p:video>
              <p:cMediaNode>
                <p:cTn id="7" fill="hold" display="0">
                  <p:stCondLst>
                    <p:cond delay="indefinite"/>
                  </p:stCondLst>
                  <p:endCondLst>
                    <p:cond evt="onNext" delay="0">
                      <p:tgtEl>
                        <p:sldTgt/>
                      </p:tgtEl>
                    </p:cond>
                    <p:cond evt="onPrev" delay="0">
                      <p:tgtEl>
                        <p:sldTgt/>
                      </p:tgtEl>
                    </p:cond>
                  </p:endCondLst>
                </p:cTn>
                <p:tgtEl>
                  <p:spTgt spid="3379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fld id="{0D6E9769-7D84-4117-8F61-AA732607ED69}" type="datetime1">
              <a:rPr lang="en-GB" smtClean="0"/>
              <a:pPr/>
              <a:t>10/11/2011</a:t>
            </a:fld>
            <a:endParaRPr lang="en-GB" smtClean="0"/>
          </a:p>
        </p:txBody>
      </p:sp>
      <p:pic>
        <p:nvPicPr>
          <p:cNvPr id="23555" name="Picture 18"/>
          <p:cNvPicPr>
            <a:picLocks noChangeAspect="1" noChangeArrowheads="1"/>
          </p:cNvPicPr>
          <p:nvPr/>
        </p:nvPicPr>
        <p:blipFill>
          <a:blip r:embed="rId2" cstate="print"/>
          <a:srcRect/>
          <a:stretch>
            <a:fillRect/>
          </a:stretch>
        </p:blipFill>
        <p:spPr bwMode="auto">
          <a:xfrm>
            <a:off x="4405313" y="3216275"/>
            <a:ext cx="4559300" cy="663575"/>
          </a:xfrm>
          <a:prstGeom prst="rect">
            <a:avLst/>
          </a:prstGeom>
          <a:noFill/>
          <a:ln w="9525">
            <a:noFill/>
            <a:miter lim="800000"/>
            <a:headEnd/>
            <a:tailEnd/>
          </a:ln>
        </p:spPr>
      </p:pic>
      <p:sp>
        <p:nvSpPr>
          <p:cNvPr id="23556" name="Text Box 4"/>
          <p:cNvSpPr txBox="1">
            <a:spLocks noChangeArrowheads="1"/>
          </p:cNvSpPr>
          <p:nvPr/>
        </p:nvSpPr>
        <p:spPr bwMode="auto">
          <a:xfrm>
            <a:off x="1863725" y="255588"/>
            <a:ext cx="5391150" cy="396875"/>
          </a:xfrm>
          <a:prstGeom prst="rect">
            <a:avLst/>
          </a:prstGeom>
          <a:noFill/>
          <a:ln w="9525">
            <a:noFill/>
            <a:miter lim="800000"/>
            <a:headEnd/>
            <a:tailEnd/>
          </a:ln>
        </p:spPr>
        <p:txBody>
          <a:bodyPr wrap="none">
            <a:spAutoFit/>
          </a:bodyPr>
          <a:lstStyle/>
          <a:p>
            <a:r>
              <a:rPr lang="en-GB" sz="2000" b="1" u="none">
                <a:solidFill>
                  <a:srgbClr val="FFCC99"/>
                </a:solidFill>
              </a:rPr>
              <a:t>Measurements on the Rotational Response</a:t>
            </a:r>
          </a:p>
        </p:txBody>
      </p:sp>
      <p:pic>
        <p:nvPicPr>
          <p:cNvPr id="23557" name="Picture 11"/>
          <p:cNvPicPr>
            <a:picLocks noChangeAspect="1" noChangeArrowheads="1"/>
          </p:cNvPicPr>
          <p:nvPr/>
        </p:nvPicPr>
        <p:blipFill>
          <a:blip r:embed="rId3" cstate="print"/>
          <a:srcRect/>
          <a:stretch>
            <a:fillRect/>
          </a:stretch>
        </p:blipFill>
        <p:spPr bwMode="auto">
          <a:xfrm>
            <a:off x="323850" y="869950"/>
            <a:ext cx="3932238" cy="2127250"/>
          </a:xfrm>
          <a:prstGeom prst="rect">
            <a:avLst/>
          </a:prstGeom>
          <a:noFill/>
          <a:ln w="9525">
            <a:noFill/>
            <a:miter lim="800000"/>
            <a:headEnd/>
            <a:tailEnd/>
          </a:ln>
        </p:spPr>
      </p:pic>
      <p:pic>
        <p:nvPicPr>
          <p:cNvPr id="23558" name="Picture 14"/>
          <p:cNvPicPr>
            <a:picLocks noChangeAspect="1" noChangeArrowheads="1"/>
          </p:cNvPicPr>
          <p:nvPr/>
        </p:nvPicPr>
        <p:blipFill>
          <a:blip r:embed="rId4" cstate="print"/>
          <a:srcRect/>
          <a:stretch>
            <a:fillRect/>
          </a:stretch>
        </p:blipFill>
        <p:spPr bwMode="auto">
          <a:xfrm>
            <a:off x="4398963" y="884238"/>
            <a:ext cx="4565650" cy="2112962"/>
          </a:xfrm>
          <a:prstGeom prst="rect">
            <a:avLst/>
          </a:prstGeom>
          <a:noFill/>
          <a:ln w="9525">
            <a:noFill/>
            <a:miter lim="800000"/>
            <a:headEnd/>
            <a:tailEnd/>
          </a:ln>
        </p:spPr>
      </p:pic>
      <p:pic>
        <p:nvPicPr>
          <p:cNvPr id="23559" name="Picture 15"/>
          <p:cNvPicPr>
            <a:picLocks noChangeAspect="1" noChangeArrowheads="1"/>
          </p:cNvPicPr>
          <p:nvPr/>
        </p:nvPicPr>
        <p:blipFill>
          <a:blip r:embed="rId5" cstate="print"/>
          <a:srcRect/>
          <a:stretch>
            <a:fillRect/>
          </a:stretch>
        </p:blipFill>
        <p:spPr bwMode="auto">
          <a:xfrm>
            <a:off x="325438" y="2682875"/>
            <a:ext cx="3937000" cy="1200150"/>
          </a:xfrm>
          <a:prstGeom prst="rect">
            <a:avLst/>
          </a:prstGeom>
          <a:noFill/>
          <a:ln w="9525">
            <a:noFill/>
            <a:miter lim="800000"/>
            <a:headEnd/>
            <a:tailEnd/>
          </a:ln>
        </p:spPr>
      </p:pic>
      <p:sp>
        <p:nvSpPr>
          <p:cNvPr id="23560" name="Text Box 20"/>
          <p:cNvSpPr txBox="1">
            <a:spLocks noChangeArrowheads="1"/>
          </p:cNvSpPr>
          <p:nvPr/>
        </p:nvSpPr>
        <p:spPr bwMode="auto">
          <a:xfrm>
            <a:off x="1258888" y="3068638"/>
            <a:ext cx="3168650" cy="581025"/>
          </a:xfrm>
          <a:prstGeom prst="rect">
            <a:avLst/>
          </a:prstGeom>
          <a:noFill/>
          <a:ln w="9525">
            <a:noFill/>
            <a:miter lim="800000"/>
            <a:headEnd/>
            <a:tailEnd/>
          </a:ln>
        </p:spPr>
        <p:txBody>
          <a:bodyPr>
            <a:spAutoFit/>
          </a:bodyPr>
          <a:lstStyle/>
          <a:p>
            <a:r>
              <a:rPr lang="en-GB" sz="1400" u="none"/>
              <a:t>rotational step velocity</a:t>
            </a:r>
            <a:r>
              <a:rPr lang="en-GB" sz="1600" u="none"/>
              <a:t> </a:t>
            </a:r>
          </a:p>
          <a:p>
            <a:r>
              <a:rPr lang="en-GB" sz="1600" u="none"/>
              <a:t>‘VS’</a:t>
            </a:r>
          </a:p>
        </p:txBody>
      </p:sp>
      <p:pic>
        <p:nvPicPr>
          <p:cNvPr id="23561" name="Picture 17"/>
          <p:cNvPicPr>
            <a:picLocks noChangeAspect="1" noChangeArrowheads="1"/>
          </p:cNvPicPr>
          <p:nvPr/>
        </p:nvPicPr>
        <p:blipFill>
          <a:blip r:embed="rId6" cstate="print"/>
          <a:srcRect/>
          <a:stretch>
            <a:fillRect/>
          </a:stretch>
        </p:blipFill>
        <p:spPr bwMode="auto">
          <a:xfrm>
            <a:off x="4405313" y="2800350"/>
            <a:ext cx="4560887" cy="682625"/>
          </a:xfrm>
          <a:prstGeom prst="rect">
            <a:avLst/>
          </a:prstGeom>
          <a:noFill/>
          <a:ln w="9525">
            <a:noFill/>
            <a:miter lim="800000"/>
            <a:headEnd/>
            <a:tailEnd/>
          </a:ln>
        </p:spPr>
      </p:pic>
      <p:sp>
        <p:nvSpPr>
          <p:cNvPr id="23562" name="Line 21"/>
          <p:cNvSpPr>
            <a:spLocks noChangeShapeType="1"/>
          </p:cNvSpPr>
          <p:nvPr/>
        </p:nvSpPr>
        <p:spPr bwMode="auto">
          <a:xfrm>
            <a:off x="1144588" y="549275"/>
            <a:ext cx="360362" cy="2246313"/>
          </a:xfrm>
          <a:prstGeom prst="line">
            <a:avLst/>
          </a:prstGeom>
          <a:noFill/>
          <a:ln w="28575">
            <a:solidFill>
              <a:srgbClr val="FF0000"/>
            </a:solidFill>
            <a:round/>
            <a:headEnd/>
            <a:tailEnd/>
          </a:ln>
        </p:spPr>
        <p:txBody>
          <a:bodyPr/>
          <a:lstStyle/>
          <a:p>
            <a:endParaRPr lang="en-GB"/>
          </a:p>
        </p:txBody>
      </p:sp>
      <p:sp>
        <p:nvSpPr>
          <p:cNvPr id="23563" name="Line 22"/>
          <p:cNvSpPr>
            <a:spLocks noChangeShapeType="1"/>
          </p:cNvSpPr>
          <p:nvPr/>
        </p:nvSpPr>
        <p:spPr bwMode="auto">
          <a:xfrm flipH="1">
            <a:off x="684213" y="2781300"/>
            <a:ext cx="792162" cy="0"/>
          </a:xfrm>
          <a:prstGeom prst="line">
            <a:avLst/>
          </a:prstGeom>
          <a:noFill/>
          <a:ln w="9525">
            <a:solidFill>
              <a:srgbClr val="FF0000"/>
            </a:solidFill>
            <a:round/>
            <a:headEnd/>
            <a:tailEnd/>
          </a:ln>
        </p:spPr>
        <p:txBody>
          <a:bodyPr/>
          <a:lstStyle/>
          <a:p>
            <a:endParaRPr lang="en-GB"/>
          </a:p>
        </p:txBody>
      </p:sp>
      <p:sp>
        <p:nvSpPr>
          <p:cNvPr id="23564" name="Arc 23"/>
          <p:cNvSpPr>
            <a:spLocks/>
          </p:cNvSpPr>
          <p:nvPr/>
        </p:nvSpPr>
        <p:spPr bwMode="auto">
          <a:xfrm flipH="1">
            <a:off x="1235075" y="2555875"/>
            <a:ext cx="215900" cy="215900"/>
          </a:xfrm>
          <a:custGeom>
            <a:avLst/>
            <a:gdLst>
              <a:gd name="T0" fmla="*/ 0 w 21600"/>
              <a:gd name="T1" fmla="*/ 0 h 21600"/>
              <a:gd name="T2" fmla="*/ 215600141 w 21600"/>
              <a:gd name="T3" fmla="*/ 215600141 h 21600"/>
              <a:gd name="T4" fmla="*/ 0 w 21600"/>
              <a:gd name="T5" fmla="*/ 2156001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23565" name="Text Box 24"/>
          <p:cNvSpPr txBox="1">
            <a:spLocks noChangeArrowheads="1"/>
          </p:cNvSpPr>
          <p:nvPr/>
        </p:nvSpPr>
        <p:spPr bwMode="auto">
          <a:xfrm>
            <a:off x="611188" y="2368550"/>
            <a:ext cx="739775" cy="457200"/>
          </a:xfrm>
          <a:prstGeom prst="rect">
            <a:avLst/>
          </a:prstGeom>
          <a:noFill/>
          <a:ln w="9525">
            <a:noFill/>
            <a:miter lim="800000"/>
            <a:headEnd/>
            <a:tailEnd/>
          </a:ln>
        </p:spPr>
        <p:txBody>
          <a:bodyPr wrap="none">
            <a:spAutoFit/>
          </a:bodyPr>
          <a:lstStyle/>
          <a:p>
            <a:r>
              <a:rPr lang="en-GB" u="none"/>
              <a:t>VN  </a:t>
            </a:r>
            <a:r>
              <a:rPr lang="en-GB" sz="2400" u="none"/>
              <a:t>º</a:t>
            </a:r>
          </a:p>
        </p:txBody>
      </p:sp>
      <p:sp>
        <p:nvSpPr>
          <p:cNvPr id="23566" name="Text Box 25"/>
          <p:cNvSpPr txBox="1">
            <a:spLocks noChangeArrowheads="1"/>
          </p:cNvSpPr>
          <p:nvPr/>
        </p:nvSpPr>
        <p:spPr bwMode="auto">
          <a:xfrm>
            <a:off x="1182688" y="836613"/>
            <a:ext cx="2698750" cy="517525"/>
          </a:xfrm>
          <a:prstGeom prst="rect">
            <a:avLst/>
          </a:prstGeom>
          <a:noFill/>
          <a:ln w="9525">
            <a:noFill/>
            <a:miter lim="800000"/>
            <a:headEnd/>
            <a:tailEnd/>
          </a:ln>
        </p:spPr>
        <p:txBody>
          <a:bodyPr wrap="none">
            <a:spAutoFit/>
          </a:bodyPr>
          <a:lstStyle/>
          <a:p>
            <a:r>
              <a:rPr lang="en-GB" sz="1400" u="none"/>
              <a:t>velocity of initial slow phases at </a:t>
            </a:r>
          </a:p>
          <a:p>
            <a:r>
              <a:rPr lang="en-GB" sz="1400" u="none"/>
              <a:t>     time of peak velocity</a:t>
            </a:r>
          </a:p>
        </p:txBody>
      </p:sp>
      <p:sp>
        <p:nvSpPr>
          <p:cNvPr id="23567" name="Line 26"/>
          <p:cNvSpPr>
            <a:spLocks noChangeShapeType="1"/>
          </p:cNvSpPr>
          <p:nvPr/>
        </p:nvSpPr>
        <p:spPr bwMode="auto">
          <a:xfrm>
            <a:off x="8388350" y="1557338"/>
            <a:ext cx="0" cy="647700"/>
          </a:xfrm>
          <a:prstGeom prst="line">
            <a:avLst/>
          </a:prstGeom>
          <a:noFill/>
          <a:ln w="28575">
            <a:solidFill>
              <a:srgbClr val="FF0000"/>
            </a:solidFill>
            <a:round/>
            <a:headEnd/>
            <a:tailEnd type="triangle" w="med" len="med"/>
          </a:ln>
        </p:spPr>
        <p:txBody>
          <a:bodyPr/>
          <a:lstStyle/>
          <a:p>
            <a:endParaRPr lang="en-GB"/>
          </a:p>
        </p:txBody>
      </p:sp>
      <p:sp>
        <p:nvSpPr>
          <p:cNvPr id="23568" name="Text Box 27"/>
          <p:cNvSpPr txBox="1">
            <a:spLocks noChangeArrowheads="1"/>
          </p:cNvSpPr>
          <p:nvPr/>
        </p:nvSpPr>
        <p:spPr bwMode="auto">
          <a:xfrm>
            <a:off x="7864475" y="1195388"/>
            <a:ext cx="912813" cy="517525"/>
          </a:xfrm>
          <a:prstGeom prst="rect">
            <a:avLst/>
          </a:prstGeom>
          <a:noFill/>
          <a:ln w="9525">
            <a:noFill/>
            <a:miter lim="800000"/>
            <a:headEnd/>
            <a:tailEnd/>
          </a:ln>
        </p:spPr>
        <p:txBody>
          <a:bodyPr wrap="none">
            <a:spAutoFit/>
          </a:bodyPr>
          <a:lstStyle/>
          <a:p>
            <a:r>
              <a:rPr lang="en-GB" sz="1400" u="none"/>
              <a:t>end point</a:t>
            </a:r>
          </a:p>
          <a:p>
            <a:r>
              <a:rPr lang="en-GB" sz="1400" u="none"/>
              <a:t>time</a:t>
            </a:r>
          </a:p>
        </p:txBody>
      </p:sp>
      <p:sp>
        <p:nvSpPr>
          <p:cNvPr id="23569" name="Line 28"/>
          <p:cNvSpPr>
            <a:spLocks noChangeShapeType="1"/>
          </p:cNvSpPr>
          <p:nvPr/>
        </p:nvSpPr>
        <p:spPr bwMode="auto">
          <a:xfrm>
            <a:off x="5940425" y="3789363"/>
            <a:ext cx="1800225" cy="0"/>
          </a:xfrm>
          <a:prstGeom prst="line">
            <a:avLst/>
          </a:prstGeom>
          <a:noFill/>
          <a:ln w="38100">
            <a:solidFill>
              <a:schemeClr val="tx1"/>
            </a:solidFill>
            <a:round/>
            <a:headEnd type="diamond" w="med" len="med"/>
            <a:tailEnd type="diamond" w="med" len="med"/>
          </a:ln>
        </p:spPr>
        <p:txBody>
          <a:bodyPr/>
          <a:lstStyle/>
          <a:p>
            <a:endParaRPr lang="en-GB"/>
          </a:p>
        </p:txBody>
      </p:sp>
      <p:sp>
        <p:nvSpPr>
          <p:cNvPr id="23570" name="Text Box 29"/>
          <p:cNvSpPr txBox="1">
            <a:spLocks noChangeArrowheads="1"/>
          </p:cNvSpPr>
          <p:nvPr/>
        </p:nvSpPr>
        <p:spPr bwMode="auto">
          <a:xfrm>
            <a:off x="6500813" y="3427413"/>
            <a:ext cx="519112" cy="304800"/>
          </a:xfrm>
          <a:prstGeom prst="rect">
            <a:avLst/>
          </a:prstGeom>
          <a:noFill/>
          <a:ln w="9525">
            <a:noFill/>
            <a:miter lim="800000"/>
            <a:headEnd/>
            <a:tailEnd/>
          </a:ln>
        </p:spPr>
        <p:txBody>
          <a:bodyPr wrap="none">
            <a:spAutoFit/>
          </a:bodyPr>
          <a:lstStyle/>
          <a:p>
            <a:r>
              <a:rPr lang="en-GB" sz="1400" u="none"/>
              <a:t>time</a:t>
            </a:r>
          </a:p>
        </p:txBody>
      </p:sp>
      <p:sp>
        <p:nvSpPr>
          <p:cNvPr id="23571" name="Text Box 30"/>
          <p:cNvSpPr txBox="1">
            <a:spLocks noChangeArrowheads="1"/>
          </p:cNvSpPr>
          <p:nvPr/>
        </p:nvSpPr>
        <p:spPr bwMode="auto">
          <a:xfrm>
            <a:off x="127000" y="4144963"/>
            <a:ext cx="8856663" cy="2014537"/>
          </a:xfrm>
          <a:prstGeom prst="rect">
            <a:avLst/>
          </a:prstGeom>
          <a:noFill/>
          <a:ln w="9525">
            <a:noFill/>
            <a:miter lim="800000"/>
            <a:headEnd/>
            <a:tailEnd/>
          </a:ln>
        </p:spPr>
        <p:txBody>
          <a:bodyPr>
            <a:spAutoFit/>
          </a:bodyPr>
          <a:lstStyle/>
          <a:p>
            <a:pPr lvl="4"/>
            <a:r>
              <a:rPr lang="en-GB" u="none">
                <a:solidFill>
                  <a:srgbClr val="FFCC99"/>
                </a:solidFill>
              </a:rPr>
              <a:t>Parameters</a:t>
            </a:r>
          </a:p>
          <a:p>
            <a:pPr lvl="4">
              <a:buFontTx/>
              <a:buChar char="•"/>
            </a:pPr>
            <a:r>
              <a:rPr lang="en-GB" u="none">
                <a:solidFill>
                  <a:srgbClr val="FFFFCC"/>
                </a:solidFill>
              </a:rPr>
              <a:t>  peak velocity</a:t>
            </a:r>
          </a:p>
          <a:p>
            <a:pPr lvl="4">
              <a:buFontTx/>
              <a:buChar char="•"/>
            </a:pPr>
            <a:r>
              <a:rPr lang="en-GB" u="none">
                <a:solidFill>
                  <a:srgbClr val="FFFFCC"/>
                </a:solidFill>
              </a:rPr>
              <a:t>  VN/VS  the ‘high frequency gain of the response</a:t>
            </a:r>
          </a:p>
          <a:p>
            <a:pPr lvl="4">
              <a:buFontTx/>
              <a:buChar char="•"/>
            </a:pPr>
            <a:r>
              <a:rPr lang="en-GB" u="none">
                <a:solidFill>
                  <a:srgbClr val="FFFFCC"/>
                </a:solidFill>
              </a:rPr>
              <a:t>  end point in time </a:t>
            </a:r>
          </a:p>
          <a:p>
            <a:pPr lvl="4">
              <a:buFontTx/>
              <a:buChar char="•"/>
            </a:pPr>
            <a:r>
              <a:rPr lang="en-GB" u="none">
                <a:solidFill>
                  <a:srgbClr val="FFFFCC"/>
                </a:solidFill>
              </a:rPr>
              <a:t>  long ‘time constant’ of decay of nystagmus ≈ ¼ end point time</a:t>
            </a:r>
            <a:r>
              <a:rPr lang="en-GB" u="none"/>
              <a:t> </a:t>
            </a:r>
          </a:p>
          <a:p>
            <a:pPr lvl="4"/>
            <a:endParaRPr lang="en-GB" u="none">
              <a:solidFill>
                <a:srgbClr val="FFFFCC"/>
              </a:solidFill>
            </a:endParaRPr>
          </a:p>
          <a:p>
            <a:r>
              <a:rPr lang="en-GB" u="none">
                <a:solidFill>
                  <a:srgbClr val="FFFFCC"/>
                </a:solidFill>
              </a:rPr>
              <a:t>Comparisons of these parameters for 2 right accelerations vs 2 left accelerations</a:t>
            </a:r>
          </a:p>
        </p:txBody>
      </p:sp>
      <p:sp>
        <p:nvSpPr>
          <p:cNvPr id="23572" name="Footer Placeholder 19"/>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p>
            <a:fld id="{073C2345-3057-4E84-B1B9-5B1B81657C42}" type="datetime1">
              <a:rPr lang="en-GB" smtClean="0"/>
              <a:pPr/>
              <a:t>10/11/2011</a:t>
            </a:fld>
            <a:endParaRPr lang="en-GB" smtClean="0"/>
          </a:p>
        </p:txBody>
      </p:sp>
      <p:pic>
        <p:nvPicPr>
          <p:cNvPr id="24579" name="Picture 5"/>
          <p:cNvPicPr>
            <a:picLocks noChangeAspect="1" noChangeArrowheads="1"/>
          </p:cNvPicPr>
          <p:nvPr/>
        </p:nvPicPr>
        <p:blipFill>
          <a:blip r:embed="rId2" cstate="print"/>
          <a:srcRect/>
          <a:stretch>
            <a:fillRect/>
          </a:stretch>
        </p:blipFill>
        <p:spPr bwMode="auto">
          <a:xfrm>
            <a:off x="415925" y="3438525"/>
            <a:ext cx="352425" cy="3184525"/>
          </a:xfrm>
          <a:prstGeom prst="rect">
            <a:avLst/>
          </a:prstGeom>
          <a:noFill/>
          <a:ln w="9525">
            <a:noFill/>
            <a:miter lim="800000"/>
            <a:headEnd/>
            <a:tailEnd/>
          </a:ln>
        </p:spPr>
      </p:pic>
      <p:pic>
        <p:nvPicPr>
          <p:cNvPr id="24580" name="Picture 6"/>
          <p:cNvPicPr>
            <a:picLocks noChangeAspect="1" noChangeArrowheads="1"/>
          </p:cNvPicPr>
          <p:nvPr/>
        </p:nvPicPr>
        <p:blipFill>
          <a:blip r:embed="rId3" cstate="print"/>
          <a:srcRect/>
          <a:stretch>
            <a:fillRect/>
          </a:stretch>
        </p:blipFill>
        <p:spPr bwMode="auto">
          <a:xfrm>
            <a:off x="5276850" y="1295400"/>
            <a:ext cx="3105150" cy="1981200"/>
          </a:xfrm>
          <a:prstGeom prst="rect">
            <a:avLst/>
          </a:prstGeom>
          <a:noFill/>
          <a:ln w="9525">
            <a:noFill/>
            <a:miter lim="800000"/>
            <a:headEnd/>
            <a:tailEnd/>
          </a:ln>
        </p:spPr>
      </p:pic>
      <p:pic>
        <p:nvPicPr>
          <p:cNvPr id="24581" name="Picture 7"/>
          <p:cNvPicPr>
            <a:picLocks noChangeAspect="1" noChangeArrowheads="1"/>
          </p:cNvPicPr>
          <p:nvPr/>
        </p:nvPicPr>
        <p:blipFill>
          <a:blip r:embed="rId4" cstate="print"/>
          <a:srcRect/>
          <a:stretch>
            <a:fillRect/>
          </a:stretch>
        </p:blipFill>
        <p:spPr bwMode="auto">
          <a:xfrm>
            <a:off x="762000" y="3435350"/>
            <a:ext cx="3581400" cy="3194050"/>
          </a:xfrm>
          <a:prstGeom prst="rect">
            <a:avLst/>
          </a:prstGeom>
          <a:noFill/>
          <a:ln w="9525">
            <a:noFill/>
            <a:miter lim="800000"/>
            <a:headEnd/>
            <a:tailEnd/>
          </a:ln>
        </p:spPr>
      </p:pic>
      <p:pic>
        <p:nvPicPr>
          <p:cNvPr id="24582" name="Picture 8"/>
          <p:cNvPicPr>
            <a:picLocks noChangeAspect="1" noChangeArrowheads="1"/>
          </p:cNvPicPr>
          <p:nvPr/>
        </p:nvPicPr>
        <p:blipFill>
          <a:blip r:embed="rId5" cstate="print"/>
          <a:srcRect/>
          <a:stretch>
            <a:fillRect/>
          </a:stretch>
        </p:blipFill>
        <p:spPr bwMode="auto">
          <a:xfrm>
            <a:off x="4572000" y="3429000"/>
            <a:ext cx="3962400" cy="3217863"/>
          </a:xfrm>
          <a:prstGeom prst="rect">
            <a:avLst/>
          </a:prstGeom>
          <a:noFill/>
          <a:ln w="9525">
            <a:noFill/>
            <a:miter lim="800000"/>
            <a:headEnd/>
            <a:tailEnd/>
          </a:ln>
        </p:spPr>
      </p:pic>
      <p:sp>
        <p:nvSpPr>
          <p:cNvPr id="24583" name="Text Box 9"/>
          <p:cNvSpPr txBox="1">
            <a:spLocks noChangeArrowheads="1"/>
          </p:cNvSpPr>
          <p:nvPr/>
        </p:nvSpPr>
        <p:spPr bwMode="auto">
          <a:xfrm>
            <a:off x="3108325" y="4049713"/>
            <a:ext cx="752475" cy="396875"/>
          </a:xfrm>
          <a:prstGeom prst="rect">
            <a:avLst/>
          </a:prstGeom>
          <a:noFill/>
          <a:ln w="9525">
            <a:noFill/>
            <a:miter lim="800000"/>
            <a:headEnd/>
            <a:tailEnd/>
          </a:ln>
        </p:spPr>
        <p:txBody>
          <a:bodyPr wrap="none">
            <a:spAutoFit/>
          </a:bodyPr>
          <a:lstStyle/>
          <a:p>
            <a:r>
              <a:rPr lang="en-GB" sz="2000" b="1" u="none">
                <a:solidFill>
                  <a:srgbClr val="FF0000"/>
                </a:solidFill>
              </a:rPr>
              <a:t>44°C</a:t>
            </a:r>
          </a:p>
        </p:txBody>
      </p:sp>
      <p:sp>
        <p:nvSpPr>
          <p:cNvPr id="24584" name="Text Box 10"/>
          <p:cNvSpPr txBox="1">
            <a:spLocks noChangeArrowheads="1"/>
          </p:cNvSpPr>
          <p:nvPr/>
        </p:nvSpPr>
        <p:spPr bwMode="auto">
          <a:xfrm>
            <a:off x="7245350" y="4084638"/>
            <a:ext cx="752475" cy="396875"/>
          </a:xfrm>
          <a:prstGeom prst="rect">
            <a:avLst/>
          </a:prstGeom>
          <a:noFill/>
          <a:ln w="9525">
            <a:noFill/>
            <a:miter lim="800000"/>
            <a:headEnd/>
            <a:tailEnd/>
          </a:ln>
        </p:spPr>
        <p:txBody>
          <a:bodyPr wrap="none">
            <a:spAutoFit/>
          </a:bodyPr>
          <a:lstStyle/>
          <a:p>
            <a:r>
              <a:rPr lang="en-GB" sz="2000" b="1" u="none">
                <a:solidFill>
                  <a:srgbClr val="3333FF"/>
                </a:solidFill>
              </a:rPr>
              <a:t>30°C</a:t>
            </a:r>
          </a:p>
        </p:txBody>
      </p:sp>
      <p:sp>
        <p:nvSpPr>
          <p:cNvPr id="24585" name="Text Box 11"/>
          <p:cNvSpPr txBox="1">
            <a:spLocks noChangeArrowheads="1"/>
          </p:cNvSpPr>
          <p:nvPr/>
        </p:nvSpPr>
        <p:spPr bwMode="auto">
          <a:xfrm>
            <a:off x="5257800" y="225425"/>
            <a:ext cx="3851275" cy="1006475"/>
          </a:xfrm>
          <a:prstGeom prst="rect">
            <a:avLst/>
          </a:prstGeom>
          <a:noFill/>
          <a:ln w="9525">
            <a:noFill/>
            <a:miter lim="800000"/>
            <a:headEnd/>
            <a:tailEnd/>
          </a:ln>
        </p:spPr>
        <p:txBody>
          <a:bodyPr wrap="none">
            <a:spAutoFit/>
          </a:bodyPr>
          <a:lstStyle/>
          <a:p>
            <a:r>
              <a:rPr lang="en-GB" sz="2000" u="none">
                <a:solidFill>
                  <a:srgbClr val="FFFF99"/>
                </a:solidFill>
              </a:rPr>
              <a:t>Method: irrigation 40s, R, L ear</a:t>
            </a:r>
          </a:p>
          <a:p>
            <a:r>
              <a:rPr lang="en-GB" sz="2000" u="none">
                <a:solidFill>
                  <a:srgbClr val="FFFF99"/>
                </a:solidFill>
              </a:rPr>
              <a:t>alternately hot and cold water/air</a:t>
            </a:r>
          </a:p>
          <a:p>
            <a:r>
              <a:rPr lang="en-GB" sz="2000" u="none">
                <a:solidFill>
                  <a:srgbClr val="FFFF99"/>
                </a:solidFill>
              </a:rPr>
              <a:t>0°C test for brainstem death</a:t>
            </a:r>
          </a:p>
        </p:txBody>
      </p:sp>
      <p:sp>
        <p:nvSpPr>
          <p:cNvPr id="24586" name="Text Box 12"/>
          <p:cNvSpPr txBox="1">
            <a:spLocks noChangeArrowheads="1"/>
          </p:cNvSpPr>
          <p:nvPr/>
        </p:nvSpPr>
        <p:spPr bwMode="auto">
          <a:xfrm>
            <a:off x="212725" y="106363"/>
            <a:ext cx="4892675" cy="2530475"/>
          </a:xfrm>
          <a:prstGeom prst="rect">
            <a:avLst/>
          </a:prstGeom>
          <a:noFill/>
          <a:ln w="9525">
            <a:noFill/>
            <a:miter lim="800000"/>
            <a:headEnd/>
            <a:tailEnd/>
          </a:ln>
        </p:spPr>
        <p:txBody>
          <a:bodyPr>
            <a:spAutoFit/>
          </a:bodyPr>
          <a:lstStyle/>
          <a:p>
            <a:r>
              <a:rPr lang="en-GB" sz="2000" b="1" i="1" u="none">
                <a:solidFill>
                  <a:srgbClr val="FFFF99"/>
                </a:solidFill>
              </a:rPr>
              <a:t>Calorics</a:t>
            </a:r>
          </a:p>
          <a:p>
            <a:r>
              <a:rPr lang="en-GB" sz="2000" u="none">
                <a:solidFill>
                  <a:srgbClr val="FFFF99"/>
                </a:solidFill>
              </a:rPr>
              <a:t>Thermal stimulation of  individual horizontal canals of the labyrinth</a:t>
            </a:r>
          </a:p>
          <a:p>
            <a:endParaRPr lang="en-GB" sz="2000" u="none">
              <a:solidFill>
                <a:srgbClr val="FFFF99"/>
              </a:solidFill>
            </a:endParaRPr>
          </a:p>
          <a:p>
            <a:r>
              <a:rPr lang="en-GB" sz="2000" u="none">
                <a:solidFill>
                  <a:srgbClr val="FFFF99"/>
                </a:solidFill>
              </a:rPr>
              <a:t>Temperature differential wrt 37°C</a:t>
            </a:r>
          </a:p>
          <a:p>
            <a:r>
              <a:rPr lang="en-GB" sz="2000" u="none">
                <a:solidFill>
                  <a:srgbClr val="FFFF99"/>
                </a:solidFill>
              </a:rPr>
              <a:t>causes convection currents in the </a:t>
            </a:r>
          </a:p>
          <a:p>
            <a:r>
              <a:rPr lang="en-GB" sz="2000" u="none">
                <a:solidFill>
                  <a:srgbClr val="FFFF99"/>
                </a:solidFill>
              </a:rPr>
              <a:t>endolymph stimulating ampullary hair cells and also a direct thermal stimulus </a:t>
            </a:r>
          </a:p>
        </p:txBody>
      </p:sp>
      <p:sp>
        <p:nvSpPr>
          <p:cNvPr id="24587" name="Text Box 13"/>
          <p:cNvSpPr txBox="1">
            <a:spLocks noChangeArrowheads="1"/>
          </p:cNvSpPr>
          <p:nvPr/>
        </p:nvSpPr>
        <p:spPr bwMode="auto">
          <a:xfrm>
            <a:off x="2651125" y="5222875"/>
            <a:ext cx="2225675" cy="1006475"/>
          </a:xfrm>
          <a:prstGeom prst="rect">
            <a:avLst/>
          </a:prstGeom>
          <a:noFill/>
          <a:ln w="9525">
            <a:noFill/>
            <a:miter lim="800000"/>
            <a:headEnd/>
            <a:tailEnd/>
          </a:ln>
        </p:spPr>
        <p:txBody>
          <a:bodyPr>
            <a:spAutoFit/>
          </a:bodyPr>
          <a:lstStyle/>
          <a:p>
            <a:r>
              <a:rPr lang="en-GB" sz="2000" u="none">
                <a:solidFill>
                  <a:srgbClr val="CC0000"/>
                </a:solidFill>
              </a:rPr>
              <a:t>canal excitation:</a:t>
            </a:r>
          </a:p>
          <a:p>
            <a:r>
              <a:rPr lang="en-GB" sz="2000" u="none">
                <a:solidFill>
                  <a:srgbClr val="CC0000"/>
                </a:solidFill>
              </a:rPr>
              <a:t>eyes driven </a:t>
            </a:r>
          </a:p>
          <a:p>
            <a:r>
              <a:rPr lang="en-GB" sz="2000" u="none">
                <a:solidFill>
                  <a:srgbClr val="CC0000"/>
                </a:solidFill>
              </a:rPr>
              <a:t>contralateral</a:t>
            </a:r>
          </a:p>
        </p:txBody>
      </p:sp>
      <p:sp>
        <p:nvSpPr>
          <p:cNvPr id="24588" name="Line 15"/>
          <p:cNvSpPr>
            <a:spLocks noChangeShapeType="1"/>
          </p:cNvSpPr>
          <p:nvPr/>
        </p:nvSpPr>
        <p:spPr bwMode="auto">
          <a:xfrm>
            <a:off x="1295400" y="4419600"/>
            <a:ext cx="762000" cy="0"/>
          </a:xfrm>
          <a:prstGeom prst="line">
            <a:avLst/>
          </a:prstGeom>
          <a:noFill/>
          <a:ln w="9525">
            <a:solidFill>
              <a:schemeClr val="tx1"/>
            </a:solidFill>
            <a:round/>
            <a:headEnd/>
            <a:tailEnd type="triangle" w="med" len="med"/>
          </a:ln>
        </p:spPr>
        <p:txBody>
          <a:bodyPr/>
          <a:lstStyle/>
          <a:p>
            <a:endParaRPr lang="en-GB"/>
          </a:p>
        </p:txBody>
      </p:sp>
      <p:sp>
        <p:nvSpPr>
          <p:cNvPr id="24589" name="Line 16"/>
          <p:cNvSpPr>
            <a:spLocks noChangeShapeType="1"/>
          </p:cNvSpPr>
          <p:nvPr/>
        </p:nvSpPr>
        <p:spPr bwMode="auto">
          <a:xfrm flipH="1">
            <a:off x="5562600" y="4419600"/>
            <a:ext cx="762000" cy="0"/>
          </a:xfrm>
          <a:prstGeom prst="line">
            <a:avLst/>
          </a:prstGeom>
          <a:noFill/>
          <a:ln w="9525">
            <a:solidFill>
              <a:schemeClr val="tx1"/>
            </a:solidFill>
            <a:round/>
            <a:headEnd/>
            <a:tailEnd type="triangle" w="med" len="med"/>
          </a:ln>
        </p:spPr>
        <p:txBody>
          <a:bodyPr/>
          <a:lstStyle/>
          <a:p>
            <a:endParaRPr lang="en-GB"/>
          </a:p>
        </p:txBody>
      </p:sp>
      <p:sp>
        <p:nvSpPr>
          <p:cNvPr id="24590" name="Text Box 17"/>
          <p:cNvSpPr txBox="1">
            <a:spLocks noChangeArrowheads="1"/>
          </p:cNvSpPr>
          <p:nvPr/>
        </p:nvSpPr>
        <p:spPr bwMode="auto">
          <a:xfrm>
            <a:off x="1004888" y="4049713"/>
            <a:ext cx="2101850" cy="396875"/>
          </a:xfrm>
          <a:prstGeom prst="rect">
            <a:avLst/>
          </a:prstGeom>
          <a:noFill/>
          <a:ln w="9525">
            <a:noFill/>
            <a:miter lim="800000"/>
            <a:headEnd/>
            <a:tailEnd/>
          </a:ln>
        </p:spPr>
        <p:txBody>
          <a:bodyPr wrap="none">
            <a:spAutoFit/>
          </a:bodyPr>
          <a:lstStyle/>
          <a:p>
            <a:r>
              <a:rPr lang="en-GB" sz="2000" u="none"/>
              <a:t>nystagmus beats</a:t>
            </a:r>
          </a:p>
        </p:txBody>
      </p:sp>
      <p:sp>
        <p:nvSpPr>
          <p:cNvPr id="24591" name="Text Box 18"/>
          <p:cNvSpPr txBox="1">
            <a:spLocks noChangeArrowheads="1"/>
          </p:cNvSpPr>
          <p:nvPr/>
        </p:nvSpPr>
        <p:spPr bwMode="auto">
          <a:xfrm>
            <a:off x="5195888" y="4038600"/>
            <a:ext cx="2101850" cy="396875"/>
          </a:xfrm>
          <a:prstGeom prst="rect">
            <a:avLst/>
          </a:prstGeom>
          <a:noFill/>
          <a:ln w="9525">
            <a:noFill/>
            <a:miter lim="800000"/>
            <a:headEnd/>
            <a:tailEnd/>
          </a:ln>
        </p:spPr>
        <p:txBody>
          <a:bodyPr wrap="none">
            <a:spAutoFit/>
          </a:bodyPr>
          <a:lstStyle/>
          <a:p>
            <a:r>
              <a:rPr lang="en-GB" sz="2000" u="none"/>
              <a:t>nystagmus beats</a:t>
            </a:r>
          </a:p>
        </p:txBody>
      </p:sp>
      <p:sp>
        <p:nvSpPr>
          <p:cNvPr id="24592" name="Line 19"/>
          <p:cNvSpPr>
            <a:spLocks noChangeShapeType="1"/>
          </p:cNvSpPr>
          <p:nvPr/>
        </p:nvSpPr>
        <p:spPr bwMode="auto">
          <a:xfrm flipH="1">
            <a:off x="6629400" y="2667000"/>
            <a:ext cx="685800" cy="457200"/>
          </a:xfrm>
          <a:prstGeom prst="line">
            <a:avLst/>
          </a:prstGeom>
          <a:noFill/>
          <a:ln w="9525">
            <a:solidFill>
              <a:schemeClr val="tx1"/>
            </a:solidFill>
            <a:round/>
            <a:headEnd/>
            <a:tailEnd/>
          </a:ln>
        </p:spPr>
        <p:txBody>
          <a:bodyPr/>
          <a:lstStyle/>
          <a:p>
            <a:endParaRPr lang="en-GB"/>
          </a:p>
        </p:txBody>
      </p:sp>
      <p:sp>
        <p:nvSpPr>
          <p:cNvPr id="24593" name="Line 20"/>
          <p:cNvSpPr>
            <a:spLocks noChangeShapeType="1"/>
          </p:cNvSpPr>
          <p:nvPr/>
        </p:nvSpPr>
        <p:spPr bwMode="auto">
          <a:xfrm>
            <a:off x="6629400" y="3124200"/>
            <a:ext cx="685800" cy="0"/>
          </a:xfrm>
          <a:prstGeom prst="line">
            <a:avLst/>
          </a:prstGeom>
          <a:noFill/>
          <a:ln w="9525">
            <a:solidFill>
              <a:schemeClr val="tx1"/>
            </a:solidFill>
            <a:round/>
            <a:headEnd/>
            <a:tailEnd/>
          </a:ln>
        </p:spPr>
        <p:txBody>
          <a:bodyPr/>
          <a:lstStyle/>
          <a:p>
            <a:endParaRPr lang="en-GB"/>
          </a:p>
        </p:txBody>
      </p:sp>
      <p:sp>
        <p:nvSpPr>
          <p:cNvPr id="24594" name="Text Box 21"/>
          <p:cNvSpPr txBox="1">
            <a:spLocks noChangeArrowheads="1"/>
          </p:cNvSpPr>
          <p:nvPr/>
        </p:nvSpPr>
        <p:spPr bwMode="auto">
          <a:xfrm>
            <a:off x="7239000" y="2716213"/>
            <a:ext cx="568325" cy="396875"/>
          </a:xfrm>
          <a:prstGeom prst="rect">
            <a:avLst/>
          </a:prstGeom>
          <a:noFill/>
          <a:ln w="9525">
            <a:noFill/>
            <a:miter lim="800000"/>
            <a:headEnd/>
            <a:tailEnd/>
          </a:ln>
        </p:spPr>
        <p:txBody>
          <a:bodyPr wrap="none">
            <a:spAutoFit/>
          </a:bodyPr>
          <a:lstStyle/>
          <a:p>
            <a:r>
              <a:rPr lang="en-GB" sz="2000" u="none"/>
              <a:t>30°</a:t>
            </a:r>
          </a:p>
        </p:txBody>
      </p:sp>
      <p:sp>
        <p:nvSpPr>
          <p:cNvPr id="24595" name="Oval 22"/>
          <p:cNvSpPr>
            <a:spLocks noChangeArrowheads="1"/>
          </p:cNvSpPr>
          <p:nvPr/>
        </p:nvSpPr>
        <p:spPr bwMode="auto">
          <a:xfrm>
            <a:off x="6657975" y="1333500"/>
            <a:ext cx="152400" cy="533400"/>
          </a:xfrm>
          <a:prstGeom prst="ellipse">
            <a:avLst/>
          </a:prstGeom>
          <a:solidFill>
            <a:schemeClr val="bg1"/>
          </a:solidFill>
          <a:ln w="38100">
            <a:solidFill>
              <a:srgbClr val="FF9966"/>
            </a:solidFill>
            <a:round/>
            <a:headEnd/>
            <a:tailEnd/>
          </a:ln>
        </p:spPr>
        <p:txBody>
          <a:bodyPr wrap="none" anchor="ctr"/>
          <a:lstStyle/>
          <a:p>
            <a:endParaRPr lang="en-US"/>
          </a:p>
        </p:txBody>
      </p:sp>
      <p:sp>
        <p:nvSpPr>
          <p:cNvPr id="24596" name="Text Box 23"/>
          <p:cNvSpPr txBox="1">
            <a:spLocks noChangeArrowheads="1"/>
          </p:cNvSpPr>
          <p:nvPr/>
        </p:nvSpPr>
        <p:spPr bwMode="auto">
          <a:xfrm>
            <a:off x="5321300" y="1268413"/>
            <a:ext cx="1290638" cy="825500"/>
          </a:xfrm>
          <a:prstGeom prst="rect">
            <a:avLst/>
          </a:prstGeom>
          <a:noFill/>
          <a:ln w="9525">
            <a:noFill/>
            <a:miter lim="800000"/>
            <a:headEnd/>
            <a:tailEnd/>
          </a:ln>
        </p:spPr>
        <p:txBody>
          <a:bodyPr wrap="none">
            <a:spAutoFit/>
          </a:bodyPr>
          <a:lstStyle/>
          <a:p>
            <a:r>
              <a:rPr lang="en-GB" sz="1600" u="none"/>
              <a:t>orientation </a:t>
            </a:r>
          </a:p>
          <a:p>
            <a:r>
              <a:rPr lang="en-GB" sz="1600" u="none"/>
              <a:t>of horizontal</a:t>
            </a:r>
          </a:p>
          <a:p>
            <a:r>
              <a:rPr lang="en-GB" sz="1600" u="none"/>
              <a:t>canal</a:t>
            </a:r>
          </a:p>
        </p:txBody>
      </p:sp>
      <p:sp>
        <p:nvSpPr>
          <p:cNvPr id="24597" name="Rectangle 24"/>
          <p:cNvSpPr>
            <a:spLocks noChangeArrowheads="1"/>
          </p:cNvSpPr>
          <p:nvPr/>
        </p:nvSpPr>
        <p:spPr bwMode="auto">
          <a:xfrm>
            <a:off x="8459788" y="3429000"/>
            <a:ext cx="369887" cy="32194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4598" name="Text Box 14"/>
          <p:cNvSpPr txBox="1">
            <a:spLocks noChangeArrowheads="1"/>
          </p:cNvSpPr>
          <p:nvPr/>
        </p:nvSpPr>
        <p:spPr bwMode="auto">
          <a:xfrm>
            <a:off x="6777038" y="5229225"/>
            <a:ext cx="2116137" cy="1311275"/>
          </a:xfrm>
          <a:prstGeom prst="rect">
            <a:avLst/>
          </a:prstGeom>
          <a:noFill/>
          <a:ln w="9525">
            <a:noFill/>
            <a:miter lim="800000"/>
            <a:headEnd/>
            <a:tailEnd/>
          </a:ln>
        </p:spPr>
        <p:txBody>
          <a:bodyPr wrap="none">
            <a:spAutoFit/>
          </a:bodyPr>
          <a:lstStyle/>
          <a:p>
            <a:r>
              <a:rPr lang="en-GB" sz="2000" u="none">
                <a:solidFill>
                  <a:schemeClr val="accent2"/>
                </a:solidFill>
              </a:rPr>
              <a:t>inhibition:</a:t>
            </a:r>
          </a:p>
          <a:p>
            <a:r>
              <a:rPr lang="en-GB" sz="2000" u="none">
                <a:solidFill>
                  <a:schemeClr val="accent2"/>
                </a:solidFill>
              </a:rPr>
              <a:t>tonus of opposite</a:t>
            </a:r>
          </a:p>
          <a:p>
            <a:r>
              <a:rPr lang="en-GB" sz="2000" u="none">
                <a:solidFill>
                  <a:schemeClr val="accent2"/>
                </a:solidFill>
              </a:rPr>
              <a:t>canal drives </a:t>
            </a:r>
          </a:p>
          <a:p>
            <a:r>
              <a:rPr lang="en-GB" sz="2000" u="none">
                <a:solidFill>
                  <a:schemeClr val="accent2"/>
                </a:solidFill>
              </a:rPr>
              <a:t>eyes ipsilateral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0"/>
          <p:cNvSpPr>
            <a:spLocks noChangeArrowheads="1"/>
          </p:cNvSpPr>
          <p:nvPr/>
        </p:nvSpPr>
        <p:spPr bwMode="auto">
          <a:xfrm>
            <a:off x="304800" y="5181600"/>
            <a:ext cx="1219200" cy="838200"/>
          </a:xfrm>
          <a:prstGeom prst="ellipse">
            <a:avLst/>
          </a:prstGeom>
          <a:solidFill>
            <a:schemeClr val="folHlink"/>
          </a:solidFill>
          <a:ln w="9525">
            <a:solidFill>
              <a:schemeClr val="tx1"/>
            </a:solidFill>
            <a:round/>
            <a:headEnd/>
            <a:tailEnd/>
          </a:ln>
        </p:spPr>
        <p:txBody>
          <a:bodyPr wrap="none" anchor="ctr"/>
          <a:lstStyle/>
          <a:p>
            <a:pPr algn="ctr"/>
            <a:r>
              <a:rPr lang="en-GB" sz="2400" u="none">
                <a:solidFill>
                  <a:srgbClr val="FFFF99"/>
                </a:solidFill>
              </a:rPr>
              <a:t>epilepsy</a:t>
            </a:r>
          </a:p>
        </p:txBody>
      </p:sp>
      <p:sp>
        <p:nvSpPr>
          <p:cNvPr id="7171" name="Oval 19"/>
          <p:cNvSpPr>
            <a:spLocks noChangeArrowheads="1"/>
          </p:cNvSpPr>
          <p:nvPr/>
        </p:nvSpPr>
        <p:spPr bwMode="auto">
          <a:xfrm>
            <a:off x="7391400" y="5029200"/>
            <a:ext cx="1524000" cy="1219200"/>
          </a:xfrm>
          <a:prstGeom prst="ellipse">
            <a:avLst/>
          </a:prstGeom>
          <a:solidFill>
            <a:schemeClr val="tx1"/>
          </a:solidFill>
          <a:ln w="9525">
            <a:solidFill>
              <a:schemeClr val="tx1"/>
            </a:solidFill>
            <a:round/>
            <a:headEnd/>
            <a:tailEnd/>
          </a:ln>
        </p:spPr>
        <p:txBody>
          <a:bodyPr wrap="none" anchor="ctr"/>
          <a:lstStyle/>
          <a:p>
            <a:endParaRPr lang="en-US" u="none"/>
          </a:p>
        </p:txBody>
      </p:sp>
      <p:sp>
        <p:nvSpPr>
          <p:cNvPr id="7172" name="Oval 14"/>
          <p:cNvSpPr>
            <a:spLocks noChangeArrowheads="1"/>
          </p:cNvSpPr>
          <p:nvPr/>
        </p:nvSpPr>
        <p:spPr bwMode="auto">
          <a:xfrm>
            <a:off x="5181600" y="1219200"/>
            <a:ext cx="3733800" cy="1524000"/>
          </a:xfrm>
          <a:prstGeom prst="ellipse">
            <a:avLst/>
          </a:prstGeom>
          <a:solidFill>
            <a:srgbClr val="FF0000"/>
          </a:solidFill>
          <a:ln w="9525">
            <a:solidFill>
              <a:schemeClr val="tx1"/>
            </a:solidFill>
            <a:round/>
            <a:headEnd/>
            <a:tailEnd/>
          </a:ln>
        </p:spPr>
        <p:txBody>
          <a:bodyPr wrap="none" anchor="ctr"/>
          <a:lstStyle/>
          <a:p>
            <a:endParaRPr lang="en-US" u="none"/>
          </a:p>
        </p:txBody>
      </p:sp>
      <p:sp>
        <p:nvSpPr>
          <p:cNvPr id="7173" name="Oval 13"/>
          <p:cNvSpPr>
            <a:spLocks noChangeArrowheads="1"/>
          </p:cNvSpPr>
          <p:nvPr/>
        </p:nvSpPr>
        <p:spPr bwMode="auto">
          <a:xfrm>
            <a:off x="228600" y="914400"/>
            <a:ext cx="1752600" cy="1676400"/>
          </a:xfrm>
          <a:prstGeom prst="ellipse">
            <a:avLst/>
          </a:prstGeom>
          <a:solidFill>
            <a:schemeClr val="folHlink"/>
          </a:solidFill>
          <a:ln w="9525">
            <a:solidFill>
              <a:schemeClr val="tx1"/>
            </a:solidFill>
            <a:round/>
            <a:headEnd/>
            <a:tailEnd/>
          </a:ln>
        </p:spPr>
        <p:txBody>
          <a:bodyPr wrap="none" anchor="ctr"/>
          <a:lstStyle/>
          <a:p>
            <a:endParaRPr lang="en-US" u="none"/>
          </a:p>
        </p:txBody>
      </p:sp>
      <p:sp>
        <p:nvSpPr>
          <p:cNvPr id="7174" name="Oval 12"/>
          <p:cNvSpPr>
            <a:spLocks noChangeArrowheads="1"/>
          </p:cNvSpPr>
          <p:nvPr/>
        </p:nvSpPr>
        <p:spPr bwMode="auto">
          <a:xfrm>
            <a:off x="2247900" y="4800600"/>
            <a:ext cx="4648200" cy="1600200"/>
          </a:xfrm>
          <a:prstGeom prst="ellipse">
            <a:avLst/>
          </a:prstGeom>
          <a:solidFill>
            <a:srgbClr val="CC00FF"/>
          </a:solidFill>
          <a:ln w="9525">
            <a:solidFill>
              <a:schemeClr val="tx1"/>
            </a:solidFill>
            <a:round/>
            <a:headEnd/>
            <a:tailEnd/>
          </a:ln>
        </p:spPr>
        <p:txBody>
          <a:bodyPr wrap="none" anchor="ctr"/>
          <a:lstStyle/>
          <a:p>
            <a:endParaRPr lang="en-US" u="none"/>
          </a:p>
        </p:txBody>
      </p:sp>
      <p:sp>
        <p:nvSpPr>
          <p:cNvPr id="7175" name="Text Box 2"/>
          <p:cNvSpPr txBox="1">
            <a:spLocks noChangeArrowheads="1"/>
          </p:cNvSpPr>
          <p:nvPr/>
        </p:nvSpPr>
        <p:spPr bwMode="auto">
          <a:xfrm>
            <a:off x="2743200" y="258763"/>
            <a:ext cx="3986213" cy="584200"/>
          </a:xfrm>
          <a:prstGeom prst="rect">
            <a:avLst/>
          </a:prstGeom>
          <a:noFill/>
          <a:ln w="9525">
            <a:noFill/>
            <a:miter lim="800000"/>
            <a:headEnd/>
            <a:tailEnd/>
          </a:ln>
        </p:spPr>
        <p:txBody>
          <a:bodyPr wrap="none">
            <a:spAutoFit/>
          </a:bodyPr>
          <a:lstStyle/>
          <a:p>
            <a:r>
              <a:rPr lang="en-GB" sz="3200" b="1" u="none">
                <a:solidFill>
                  <a:srgbClr val="FF9966"/>
                </a:solidFill>
              </a:rPr>
              <a:t>The Dizziness Triad</a:t>
            </a:r>
          </a:p>
        </p:txBody>
      </p:sp>
      <p:sp>
        <p:nvSpPr>
          <p:cNvPr id="7176" name="Text Box 3"/>
          <p:cNvSpPr txBox="1">
            <a:spLocks noChangeArrowheads="1"/>
          </p:cNvSpPr>
          <p:nvPr/>
        </p:nvSpPr>
        <p:spPr bwMode="auto">
          <a:xfrm>
            <a:off x="520700" y="1536700"/>
            <a:ext cx="1296988" cy="461963"/>
          </a:xfrm>
          <a:prstGeom prst="rect">
            <a:avLst/>
          </a:prstGeom>
          <a:noFill/>
          <a:ln w="9525">
            <a:noFill/>
            <a:miter lim="800000"/>
            <a:headEnd/>
            <a:tailEnd/>
          </a:ln>
        </p:spPr>
        <p:txBody>
          <a:bodyPr wrap="none">
            <a:spAutoFit/>
          </a:bodyPr>
          <a:lstStyle/>
          <a:p>
            <a:r>
              <a:rPr lang="en-GB" sz="2400" b="1" u="none">
                <a:solidFill>
                  <a:srgbClr val="FFFF99"/>
                </a:solidFill>
              </a:rPr>
              <a:t>Anxiety</a:t>
            </a:r>
          </a:p>
        </p:txBody>
      </p:sp>
      <p:sp>
        <p:nvSpPr>
          <p:cNvPr id="7177" name="Text Box 4"/>
          <p:cNvSpPr txBox="1">
            <a:spLocks noChangeArrowheads="1"/>
          </p:cNvSpPr>
          <p:nvPr/>
        </p:nvSpPr>
        <p:spPr bwMode="auto">
          <a:xfrm>
            <a:off x="5219700" y="1557338"/>
            <a:ext cx="3762375" cy="830262"/>
          </a:xfrm>
          <a:prstGeom prst="rect">
            <a:avLst/>
          </a:prstGeom>
          <a:noFill/>
          <a:ln w="9525">
            <a:noFill/>
            <a:miter lim="800000"/>
            <a:headEnd/>
            <a:tailEnd/>
          </a:ln>
        </p:spPr>
        <p:txBody>
          <a:bodyPr wrap="none">
            <a:spAutoFit/>
          </a:bodyPr>
          <a:lstStyle/>
          <a:p>
            <a:r>
              <a:rPr lang="en-GB" sz="2400" b="1" u="none">
                <a:solidFill>
                  <a:srgbClr val="FFFF99"/>
                </a:solidFill>
              </a:rPr>
              <a:t>Cardio-vascular Disease</a:t>
            </a:r>
          </a:p>
          <a:p>
            <a:r>
              <a:rPr lang="en-GB" sz="2400" b="1" u="none">
                <a:solidFill>
                  <a:srgbClr val="FFFF99"/>
                </a:solidFill>
              </a:rPr>
              <a:t>Autonomic Dysfunction</a:t>
            </a:r>
          </a:p>
        </p:txBody>
      </p:sp>
      <p:sp>
        <p:nvSpPr>
          <p:cNvPr id="7178" name="Text Box 5"/>
          <p:cNvSpPr txBox="1">
            <a:spLocks noChangeArrowheads="1"/>
          </p:cNvSpPr>
          <p:nvPr/>
        </p:nvSpPr>
        <p:spPr bwMode="auto">
          <a:xfrm>
            <a:off x="2330450" y="5197475"/>
            <a:ext cx="4935538" cy="830263"/>
          </a:xfrm>
          <a:prstGeom prst="rect">
            <a:avLst/>
          </a:prstGeom>
          <a:noFill/>
          <a:ln w="9525">
            <a:noFill/>
            <a:miter lim="800000"/>
            <a:headEnd/>
            <a:tailEnd/>
          </a:ln>
        </p:spPr>
        <p:txBody>
          <a:bodyPr wrap="none">
            <a:spAutoFit/>
          </a:bodyPr>
          <a:lstStyle/>
          <a:p>
            <a:pPr algn="ctr"/>
            <a:r>
              <a:rPr lang="en-GB" sz="2400" b="1" u="none">
                <a:solidFill>
                  <a:srgbClr val="FFFF99"/>
                </a:solidFill>
              </a:rPr>
              <a:t>Spatial Disorientation Syndrome</a:t>
            </a:r>
          </a:p>
          <a:p>
            <a:pPr algn="ctr"/>
            <a:r>
              <a:rPr lang="en-GB" sz="2400" b="1" u="none">
                <a:solidFill>
                  <a:srgbClr val="FFFF99"/>
                </a:solidFill>
              </a:rPr>
              <a:t>Esp Vestibular Disease</a:t>
            </a:r>
          </a:p>
        </p:txBody>
      </p:sp>
      <p:sp>
        <p:nvSpPr>
          <p:cNvPr id="7179" name="Line 6"/>
          <p:cNvSpPr>
            <a:spLocks noChangeShapeType="1"/>
          </p:cNvSpPr>
          <p:nvPr/>
        </p:nvSpPr>
        <p:spPr bwMode="auto">
          <a:xfrm>
            <a:off x="1752600" y="2819400"/>
            <a:ext cx="1828800" cy="1828800"/>
          </a:xfrm>
          <a:prstGeom prst="line">
            <a:avLst/>
          </a:prstGeom>
          <a:noFill/>
          <a:ln w="57150">
            <a:solidFill>
              <a:schemeClr val="bg1"/>
            </a:solidFill>
            <a:round/>
            <a:headEnd type="triangle" w="med" len="med"/>
            <a:tailEnd/>
          </a:ln>
        </p:spPr>
        <p:txBody>
          <a:bodyPr/>
          <a:lstStyle/>
          <a:p>
            <a:endParaRPr lang="en-GB"/>
          </a:p>
        </p:txBody>
      </p:sp>
      <p:sp>
        <p:nvSpPr>
          <p:cNvPr id="7180" name="Line 7"/>
          <p:cNvSpPr>
            <a:spLocks noChangeShapeType="1"/>
          </p:cNvSpPr>
          <p:nvPr/>
        </p:nvSpPr>
        <p:spPr bwMode="auto">
          <a:xfrm flipH="1">
            <a:off x="5638800" y="2895600"/>
            <a:ext cx="1828800" cy="1828800"/>
          </a:xfrm>
          <a:prstGeom prst="line">
            <a:avLst/>
          </a:prstGeom>
          <a:noFill/>
          <a:ln w="57150">
            <a:solidFill>
              <a:schemeClr val="bg1"/>
            </a:solidFill>
            <a:round/>
            <a:headEnd type="triangle" w="med" len="med"/>
            <a:tailEnd/>
          </a:ln>
        </p:spPr>
        <p:txBody>
          <a:bodyPr/>
          <a:lstStyle/>
          <a:p>
            <a:endParaRPr lang="en-GB"/>
          </a:p>
        </p:txBody>
      </p:sp>
      <p:sp>
        <p:nvSpPr>
          <p:cNvPr id="7181" name="Line 8"/>
          <p:cNvSpPr>
            <a:spLocks noChangeShapeType="1"/>
          </p:cNvSpPr>
          <p:nvPr/>
        </p:nvSpPr>
        <p:spPr bwMode="auto">
          <a:xfrm rot="-2741642">
            <a:off x="2743994" y="1045369"/>
            <a:ext cx="1806575" cy="1849437"/>
          </a:xfrm>
          <a:prstGeom prst="line">
            <a:avLst/>
          </a:prstGeom>
          <a:noFill/>
          <a:ln w="57150">
            <a:solidFill>
              <a:schemeClr val="bg1"/>
            </a:solidFill>
            <a:round/>
            <a:headEnd type="triangle" w="med" len="med"/>
            <a:tailEnd type="triangle" w="med" len="med"/>
          </a:ln>
        </p:spPr>
        <p:txBody>
          <a:bodyPr/>
          <a:lstStyle/>
          <a:p>
            <a:endParaRPr lang="en-GB"/>
          </a:p>
        </p:txBody>
      </p:sp>
      <p:sp>
        <p:nvSpPr>
          <p:cNvPr id="7182" name="Text Box 9"/>
          <p:cNvSpPr txBox="1">
            <a:spLocks noChangeArrowheads="1"/>
          </p:cNvSpPr>
          <p:nvPr/>
        </p:nvSpPr>
        <p:spPr bwMode="auto">
          <a:xfrm rot="-2730154">
            <a:off x="5734050" y="3321050"/>
            <a:ext cx="3041650" cy="1200150"/>
          </a:xfrm>
          <a:prstGeom prst="rect">
            <a:avLst/>
          </a:prstGeom>
          <a:noFill/>
          <a:ln w="9525">
            <a:noFill/>
            <a:miter lim="800000"/>
            <a:headEnd/>
            <a:tailEnd/>
          </a:ln>
        </p:spPr>
        <p:txBody>
          <a:bodyPr wrap="none">
            <a:spAutoFit/>
          </a:bodyPr>
          <a:lstStyle/>
          <a:p>
            <a:r>
              <a:rPr lang="en-GB" sz="2400" u="none">
                <a:solidFill>
                  <a:schemeClr val="bg1"/>
                </a:solidFill>
              </a:rPr>
              <a:t>motion sickness</a:t>
            </a:r>
          </a:p>
          <a:p>
            <a:r>
              <a:rPr lang="en-GB" sz="2400" u="none">
                <a:solidFill>
                  <a:schemeClr val="bg1"/>
                </a:solidFill>
              </a:rPr>
              <a:t>control of orthostatic </a:t>
            </a:r>
          </a:p>
          <a:p>
            <a:r>
              <a:rPr lang="en-GB" sz="2400" u="none">
                <a:solidFill>
                  <a:schemeClr val="bg1"/>
                </a:solidFill>
              </a:rPr>
              <a:t>tension</a:t>
            </a:r>
            <a:endParaRPr lang="en-GB" sz="2400" u="none"/>
          </a:p>
        </p:txBody>
      </p:sp>
      <p:sp>
        <p:nvSpPr>
          <p:cNvPr id="7183" name="Line 10"/>
          <p:cNvSpPr>
            <a:spLocks noChangeShapeType="1"/>
          </p:cNvSpPr>
          <p:nvPr/>
        </p:nvSpPr>
        <p:spPr bwMode="auto">
          <a:xfrm flipH="1" flipV="1">
            <a:off x="1066800" y="2895600"/>
            <a:ext cx="1828800" cy="1828800"/>
          </a:xfrm>
          <a:prstGeom prst="line">
            <a:avLst/>
          </a:prstGeom>
          <a:noFill/>
          <a:ln w="57150">
            <a:solidFill>
              <a:schemeClr val="bg1"/>
            </a:solidFill>
            <a:round/>
            <a:headEnd type="triangle" w="med" len="med"/>
            <a:tailEnd/>
          </a:ln>
        </p:spPr>
        <p:txBody>
          <a:bodyPr/>
          <a:lstStyle/>
          <a:p>
            <a:endParaRPr lang="en-GB"/>
          </a:p>
        </p:txBody>
      </p:sp>
      <p:sp>
        <p:nvSpPr>
          <p:cNvPr id="7184" name="Text Box 11"/>
          <p:cNvSpPr txBox="1">
            <a:spLocks noChangeArrowheads="1"/>
          </p:cNvSpPr>
          <p:nvPr/>
        </p:nvSpPr>
        <p:spPr bwMode="auto">
          <a:xfrm rot="2714871">
            <a:off x="498476" y="3678237"/>
            <a:ext cx="2343150" cy="460375"/>
          </a:xfrm>
          <a:prstGeom prst="rect">
            <a:avLst/>
          </a:prstGeom>
          <a:noFill/>
          <a:ln w="9525">
            <a:noFill/>
            <a:miter lim="800000"/>
            <a:headEnd/>
            <a:tailEnd/>
          </a:ln>
        </p:spPr>
        <p:txBody>
          <a:bodyPr wrap="none">
            <a:spAutoFit/>
          </a:bodyPr>
          <a:lstStyle/>
          <a:p>
            <a:r>
              <a:rPr lang="en-GB" sz="2400" u="none">
                <a:solidFill>
                  <a:schemeClr val="bg1"/>
                </a:solidFill>
              </a:rPr>
              <a:t>hyperventilation</a:t>
            </a:r>
          </a:p>
        </p:txBody>
      </p:sp>
      <p:sp>
        <p:nvSpPr>
          <p:cNvPr id="7185" name="Line 15"/>
          <p:cNvSpPr>
            <a:spLocks noChangeShapeType="1"/>
          </p:cNvSpPr>
          <p:nvPr/>
        </p:nvSpPr>
        <p:spPr bwMode="auto">
          <a:xfrm flipV="1">
            <a:off x="4876800" y="2895600"/>
            <a:ext cx="1828800" cy="1828800"/>
          </a:xfrm>
          <a:prstGeom prst="line">
            <a:avLst/>
          </a:prstGeom>
          <a:noFill/>
          <a:ln w="57150">
            <a:solidFill>
              <a:schemeClr val="bg1"/>
            </a:solidFill>
            <a:round/>
            <a:headEnd type="triangle" w="med" len="med"/>
            <a:tailEnd/>
          </a:ln>
        </p:spPr>
        <p:txBody>
          <a:bodyPr/>
          <a:lstStyle/>
          <a:p>
            <a:endParaRPr lang="en-GB"/>
          </a:p>
        </p:txBody>
      </p:sp>
      <p:sp>
        <p:nvSpPr>
          <p:cNvPr id="7186" name="Text Box 16"/>
          <p:cNvSpPr txBox="1">
            <a:spLocks noChangeArrowheads="1"/>
          </p:cNvSpPr>
          <p:nvPr/>
        </p:nvSpPr>
        <p:spPr bwMode="auto">
          <a:xfrm rot="-2626825">
            <a:off x="4964113" y="3503613"/>
            <a:ext cx="1074737" cy="460375"/>
          </a:xfrm>
          <a:prstGeom prst="rect">
            <a:avLst/>
          </a:prstGeom>
          <a:noFill/>
          <a:ln w="9525">
            <a:noFill/>
            <a:miter lim="800000"/>
            <a:headEnd/>
            <a:tailEnd/>
          </a:ln>
        </p:spPr>
        <p:txBody>
          <a:bodyPr wrap="none">
            <a:spAutoFit/>
          </a:bodyPr>
          <a:lstStyle/>
          <a:p>
            <a:r>
              <a:rPr lang="en-GB" sz="2400" u="none">
                <a:solidFill>
                  <a:schemeClr val="bg1"/>
                </a:solidFill>
              </a:rPr>
              <a:t>causal</a:t>
            </a:r>
          </a:p>
        </p:txBody>
      </p:sp>
      <p:sp>
        <p:nvSpPr>
          <p:cNvPr id="7187" name="Text Box 17"/>
          <p:cNvSpPr txBox="1">
            <a:spLocks noChangeArrowheads="1"/>
          </p:cNvSpPr>
          <p:nvPr/>
        </p:nvSpPr>
        <p:spPr bwMode="auto">
          <a:xfrm>
            <a:off x="7505700" y="5372100"/>
            <a:ext cx="1368425" cy="461963"/>
          </a:xfrm>
          <a:prstGeom prst="rect">
            <a:avLst/>
          </a:prstGeom>
          <a:noFill/>
          <a:ln w="9525">
            <a:noFill/>
            <a:miter lim="800000"/>
            <a:headEnd/>
            <a:tailEnd/>
          </a:ln>
        </p:spPr>
        <p:txBody>
          <a:bodyPr wrap="none">
            <a:spAutoFit/>
          </a:bodyPr>
          <a:lstStyle/>
          <a:p>
            <a:r>
              <a:rPr lang="en-GB" sz="2400" u="none">
                <a:solidFill>
                  <a:srgbClr val="FFFF99"/>
                </a:solidFill>
              </a:rPr>
              <a:t>Migraine</a:t>
            </a:r>
          </a:p>
        </p:txBody>
      </p:sp>
      <p:sp>
        <p:nvSpPr>
          <p:cNvPr id="7188" name="Line 21"/>
          <p:cNvSpPr>
            <a:spLocks noChangeShapeType="1"/>
          </p:cNvSpPr>
          <p:nvPr/>
        </p:nvSpPr>
        <p:spPr bwMode="auto">
          <a:xfrm>
            <a:off x="6858000" y="5562600"/>
            <a:ext cx="533400" cy="0"/>
          </a:xfrm>
          <a:prstGeom prst="line">
            <a:avLst/>
          </a:prstGeom>
          <a:noFill/>
          <a:ln w="57150">
            <a:solidFill>
              <a:schemeClr val="bg1"/>
            </a:solidFill>
            <a:round/>
            <a:headEnd type="triangle" w="med" len="med"/>
            <a:tailEnd type="triangle" w="med" len="med"/>
          </a:ln>
        </p:spPr>
        <p:txBody>
          <a:bodyPr/>
          <a:lstStyle/>
          <a:p>
            <a:endParaRPr lang="en-GB"/>
          </a:p>
        </p:txBody>
      </p:sp>
      <p:sp>
        <p:nvSpPr>
          <p:cNvPr id="7189" name="Line 23"/>
          <p:cNvSpPr>
            <a:spLocks noChangeShapeType="1"/>
          </p:cNvSpPr>
          <p:nvPr/>
        </p:nvSpPr>
        <p:spPr bwMode="auto">
          <a:xfrm>
            <a:off x="1600200" y="5562600"/>
            <a:ext cx="533400" cy="0"/>
          </a:xfrm>
          <a:prstGeom prst="line">
            <a:avLst/>
          </a:prstGeom>
          <a:noFill/>
          <a:ln w="9525">
            <a:solidFill>
              <a:schemeClr val="bg1"/>
            </a:solidFill>
            <a:prstDash val="dash"/>
            <a:round/>
            <a:headEnd/>
            <a:tailEnd type="arrow" w="med" len="med"/>
          </a:ln>
        </p:spPr>
        <p:txBody>
          <a:bodyPr/>
          <a:lstStyle/>
          <a:p>
            <a:endParaRPr lang="en-GB"/>
          </a:p>
        </p:txBody>
      </p:sp>
      <p:sp>
        <p:nvSpPr>
          <p:cNvPr id="7190" name="Freeform 24"/>
          <p:cNvSpPr>
            <a:spLocks/>
          </p:cNvSpPr>
          <p:nvPr/>
        </p:nvSpPr>
        <p:spPr bwMode="auto">
          <a:xfrm>
            <a:off x="2992438" y="2374900"/>
            <a:ext cx="2243137" cy="1727200"/>
          </a:xfrm>
          <a:custGeom>
            <a:avLst/>
            <a:gdLst>
              <a:gd name="T0" fmla="*/ 1008062 w 1413"/>
              <a:gd name="T1" fmla="*/ 101600 h 1088"/>
              <a:gd name="T2" fmla="*/ 779462 w 1413"/>
              <a:gd name="T3" fmla="*/ 101600 h 1088"/>
              <a:gd name="T4" fmla="*/ 690562 w 1413"/>
              <a:gd name="T5" fmla="*/ 50800 h 1088"/>
              <a:gd name="T6" fmla="*/ 423862 w 1413"/>
              <a:gd name="T7" fmla="*/ 0 h 1088"/>
              <a:gd name="T8" fmla="*/ 207962 w 1413"/>
              <a:gd name="T9" fmla="*/ 25400 h 1088"/>
              <a:gd name="T10" fmla="*/ 131762 w 1413"/>
              <a:gd name="T11" fmla="*/ 50800 h 1088"/>
              <a:gd name="T12" fmla="*/ 93662 w 1413"/>
              <a:gd name="T13" fmla="*/ 63500 h 1088"/>
              <a:gd name="T14" fmla="*/ 30162 w 1413"/>
              <a:gd name="T15" fmla="*/ 190500 h 1088"/>
              <a:gd name="T16" fmla="*/ 4762 w 1413"/>
              <a:gd name="T17" fmla="*/ 266700 h 1088"/>
              <a:gd name="T18" fmla="*/ 17462 w 1413"/>
              <a:gd name="T19" fmla="*/ 419100 h 1088"/>
              <a:gd name="T20" fmla="*/ 68262 w 1413"/>
              <a:gd name="T21" fmla="*/ 444500 h 1088"/>
              <a:gd name="T22" fmla="*/ 271462 w 1413"/>
              <a:gd name="T23" fmla="*/ 584200 h 1088"/>
              <a:gd name="T24" fmla="*/ 398462 w 1413"/>
              <a:gd name="T25" fmla="*/ 736600 h 1088"/>
              <a:gd name="T26" fmla="*/ 423862 w 1413"/>
              <a:gd name="T27" fmla="*/ 812800 h 1088"/>
              <a:gd name="T28" fmla="*/ 322262 w 1413"/>
              <a:gd name="T29" fmla="*/ 977900 h 1088"/>
              <a:gd name="T30" fmla="*/ 220662 w 1413"/>
              <a:gd name="T31" fmla="*/ 1219200 h 1088"/>
              <a:gd name="T32" fmla="*/ 296862 w 1413"/>
              <a:gd name="T33" fmla="*/ 1447800 h 1088"/>
              <a:gd name="T34" fmla="*/ 500062 w 1413"/>
              <a:gd name="T35" fmla="*/ 1600200 h 1088"/>
              <a:gd name="T36" fmla="*/ 627062 w 1413"/>
              <a:gd name="T37" fmla="*/ 1676400 h 1088"/>
              <a:gd name="T38" fmla="*/ 728662 w 1413"/>
              <a:gd name="T39" fmla="*/ 1727200 h 1088"/>
              <a:gd name="T40" fmla="*/ 944562 w 1413"/>
              <a:gd name="T41" fmla="*/ 1714500 h 1088"/>
              <a:gd name="T42" fmla="*/ 982662 w 1413"/>
              <a:gd name="T43" fmla="*/ 1701800 h 1088"/>
              <a:gd name="T44" fmla="*/ 1058862 w 1413"/>
              <a:gd name="T45" fmla="*/ 1485900 h 1088"/>
              <a:gd name="T46" fmla="*/ 1312862 w 1413"/>
              <a:gd name="T47" fmla="*/ 1333500 h 1088"/>
              <a:gd name="T48" fmla="*/ 1630362 w 1413"/>
              <a:gd name="T49" fmla="*/ 1371600 h 1088"/>
              <a:gd name="T50" fmla="*/ 1897062 w 1413"/>
              <a:gd name="T51" fmla="*/ 1358900 h 1088"/>
              <a:gd name="T52" fmla="*/ 2087562 w 1413"/>
              <a:gd name="T53" fmla="*/ 1231900 h 1088"/>
              <a:gd name="T54" fmla="*/ 2176462 w 1413"/>
              <a:gd name="T55" fmla="*/ 1054100 h 1088"/>
              <a:gd name="T56" fmla="*/ 2239962 w 1413"/>
              <a:gd name="T57" fmla="*/ 800100 h 1088"/>
              <a:gd name="T58" fmla="*/ 2201862 w 1413"/>
              <a:gd name="T59" fmla="*/ 368300 h 1088"/>
              <a:gd name="T60" fmla="*/ 1516062 w 1413"/>
              <a:gd name="T61" fmla="*/ 139700 h 1088"/>
              <a:gd name="T62" fmla="*/ 1389062 w 1413"/>
              <a:gd name="T63" fmla="*/ 88900 h 1088"/>
              <a:gd name="T64" fmla="*/ 1236662 w 1413"/>
              <a:gd name="T65" fmla="*/ 25400 h 1088"/>
              <a:gd name="T66" fmla="*/ 1071562 w 1413"/>
              <a:gd name="T67" fmla="*/ 50800 h 1088"/>
              <a:gd name="T68" fmla="*/ 1008062 w 1413"/>
              <a:gd name="T69" fmla="*/ 101600 h 10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3"/>
              <a:gd name="T106" fmla="*/ 0 h 1088"/>
              <a:gd name="T107" fmla="*/ 1413 w 1413"/>
              <a:gd name="T108" fmla="*/ 1088 h 10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3" h="1088">
                <a:moveTo>
                  <a:pt x="635" y="64"/>
                </a:moveTo>
                <a:cubicBezTo>
                  <a:pt x="576" y="71"/>
                  <a:pt x="550" y="79"/>
                  <a:pt x="491" y="64"/>
                </a:cubicBezTo>
                <a:cubicBezTo>
                  <a:pt x="470" y="59"/>
                  <a:pt x="455" y="40"/>
                  <a:pt x="435" y="32"/>
                </a:cubicBezTo>
                <a:cubicBezTo>
                  <a:pt x="383" y="10"/>
                  <a:pt x="322" y="7"/>
                  <a:pt x="267" y="0"/>
                </a:cubicBezTo>
                <a:cubicBezTo>
                  <a:pt x="259" y="1"/>
                  <a:pt x="143" y="13"/>
                  <a:pt x="131" y="16"/>
                </a:cubicBezTo>
                <a:cubicBezTo>
                  <a:pt x="115" y="20"/>
                  <a:pt x="99" y="27"/>
                  <a:pt x="83" y="32"/>
                </a:cubicBezTo>
                <a:cubicBezTo>
                  <a:pt x="75" y="35"/>
                  <a:pt x="59" y="40"/>
                  <a:pt x="59" y="40"/>
                </a:cubicBezTo>
                <a:cubicBezTo>
                  <a:pt x="30" y="69"/>
                  <a:pt x="30" y="82"/>
                  <a:pt x="19" y="120"/>
                </a:cubicBezTo>
                <a:cubicBezTo>
                  <a:pt x="14" y="136"/>
                  <a:pt x="3" y="168"/>
                  <a:pt x="3" y="168"/>
                </a:cubicBezTo>
                <a:cubicBezTo>
                  <a:pt x="6" y="200"/>
                  <a:pt x="0" y="234"/>
                  <a:pt x="11" y="264"/>
                </a:cubicBezTo>
                <a:cubicBezTo>
                  <a:pt x="15" y="275"/>
                  <a:pt x="33" y="274"/>
                  <a:pt x="43" y="280"/>
                </a:cubicBezTo>
                <a:cubicBezTo>
                  <a:pt x="92" y="308"/>
                  <a:pt x="131" y="332"/>
                  <a:pt x="171" y="368"/>
                </a:cubicBezTo>
                <a:cubicBezTo>
                  <a:pt x="207" y="400"/>
                  <a:pt x="232" y="422"/>
                  <a:pt x="251" y="464"/>
                </a:cubicBezTo>
                <a:cubicBezTo>
                  <a:pt x="258" y="479"/>
                  <a:pt x="267" y="512"/>
                  <a:pt x="267" y="512"/>
                </a:cubicBezTo>
                <a:cubicBezTo>
                  <a:pt x="253" y="553"/>
                  <a:pt x="225" y="580"/>
                  <a:pt x="203" y="616"/>
                </a:cubicBezTo>
                <a:cubicBezTo>
                  <a:pt x="174" y="663"/>
                  <a:pt x="152" y="714"/>
                  <a:pt x="139" y="768"/>
                </a:cubicBezTo>
                <a:cubicBezTo>
                  <a:pt x="146" y="818"/>
                  <a:pt x="153" y="871"/>
                  <a:pt x="187" y="912"/>
                </a:cubicBezTo>
                <a:cubicBezTo>
                  <a:pt x="205" y="933"/>
                  <a:pt x="293" y="993"/>
                  <a:pt x="315" y="1008"/>
                </a:cubicBezTo>
                <a:cubicBezTo>
                  <a:pt x="341" y="1026"/>
                  <a:pt x="367" y="1042"/>
                  <a:pt x="395" y="1056"/>
                </a:cubicBezTo>
                <a:cubicBezTo>
                  <a:pt x="416" y="1067"/>
                  <a:pt x="459" y="1088"/>
                  <a:pt x="459" y="1088"/>
                </a:cubicBezTo>
                <a:cubicBezTo>
                  <a:pt x="504" y="1085"/>
                  <a:pt x="550" y="1085"/>
                  <a:pt x="595" y="1080"/>
                </a:cubicBezTo>
                <a:cubicBezTo>
                  <a:pt x="603" y="1079"/>
                  <a:pt x="613" y="1078"/>
                  <a:pt x="619" y="1072"/>
                </a:cubicBezTo>
                <a:cubicBezTo>
                  <a:pt x="628" y="1063"/>
                  <a:pt x="655" y="954"/>
                  <a:pt x="667" y="936"/>
                </a:cubicBezTo>
                <a:cubicBezTo>
                  <a:pt x="709" y="873"/>
                  <a:pt x="756" y="852"/>
                  <a:pt x="827" y="840"/>
                </a:cubicBezTo>
                <a:cubicBezTo>
                  <a:pt x="894" y="847"/>
                  <a:pt x="960" y="857"/>
                  <a:pt x="1027" y="864"/>
                </a:cubicBezTo>
                <a:cubicBezTo>
                  <a:pt x="1083" y="861"/>
                  <a:pt x="1139" y="861"/>
                  <a:pt x="1195" y="856"/>
                </a:cubicBezTo>
                <a:cubicBezTo>
                  <a:pt x="1242" y="852"/>
                  <a:pt x="1280" y="802"/>
                  <a:pt x="1315" y="776"/>
                </a:cubicBezTo>
                <a:cubicBezTo>
                  <a:pt x="1329" y="735"/>
                  <a:pt x="1357" y="706"/>
                  <a:pt x="1371" y="664"/>
                </a:cubicBezTo>
                <a:cubicBezTo>
                  <a:pt x="1389" y="611"/>
                  <a:pt x="1397" y="558"/>
                  <a:pt x="1411" y="504"/>
                </a:cubicBezTo>
                <a:cubicBezTo>
                  <a:pt x="1406" y="424"/>
                  <a:pt x="1413" y="311"/>
                  <a:pt x="1387" y="232"/>
                </a:cubicBezTo>
                <a:cubicBezTo>
                  <a:pt x="1338" y="86"/>
                  <a:pt x="1056" y="93"/>
                  <a:pt x="955" y="88"/>
                </a:cubicBezTo>
                <a:cubicBezTo>
                  <a:pt x="926" y="78"/>
                  <a:pt x="905" y="64"/>
                  <a:pt x="875" y="56"/>
                </a:cubicBezTo>
                <a:cubicBezTo>
                  <a:pt x="839" y="35"/>
                  <a:pt x="818" y="26"/>
                  <a:pt x="779" y="16"/>
                </a:cubicBezTo>
                <a:cubicBezTo>
                  <a:pt x="744" y="19"/>
                  <a:pt x="702" y="10"/>
                  <a:pt x="675" y="32"/>
                </a:cubicBezTo>
                <a:cubicBezTo>
                  <a:pt x="623" y="73"/>
                  <a:pt x="695" y="44"/>
                  <a:pt x="635" y="64"/>
                </a:cubicBezTo>
                <a:close/>
              </a:path>
            </a:pathLst>
          </a:custGeom>
          <a:solidFill>
            <a:schemeClr val="accent1"/>
          </a:solidFill>
          <a:ln w="9525">
            <a:solidFill>
              <a:schemeClr val="tx1"/>
            </a:solidFill>
            <a:round/>
            <a:headEnd/>
            <a:tailEnd/>
          </a:ln>
        </p:spPr>
        <p:txBody>
          <a:bodyPr/>
          <a:lstStyle/>
          <a:p>
            <a:endParaRPr lang="en-US" u="none"/>
          </a:p>
        </p:txBody>
      </p:sp>
      <p:sp>
        <p:nvSpPr>
          <p:cNvPr id="7191" name="Text Box 25"/>
          <p:cNvSpPr txBox="1">
            <a:spLocks noChangeArrowheads="1"/>
          </p:cNvSpPr>
          <p:nvPr/>
        </p:nvSpPr>
        <p:spPr bwMode="auto">
          <a:xfrm>
            <a:off x="3429000" y="2743200"/>
            <a:ext cx="1755775" cy="738188"/>
          </a:xfrm>
          <a:prstGeom prst="rect">
            <a:avLst/>
          </a:prstGeom>
          <a:noFill/>
          <a:ln w="9525">
            <a:noFill/>
            <a:miter lim="800000"/>
            <a:headEnd/>
            <a:tailEnd/>
          </a:ln>
        </p:spPr>
        <p:txBody>
          <a:bodyPr wrap="none">
            <a:spAutoFit/>
          </a:bodyPr>
          <a:lstStyle/>
          <a:p>
            <a:pPr algn="ctr"/>
            <a:r>
              <a:rPr lang="en-GB" sz="1400" u="none">
                <a:solidFill>
                  <a:srgbClr val="CC0000"/>
                </a:solidFill>
              </a:rPr>
              <a:t>General modulators</a:t>
            </a:r>
          </a:p>
          <a:p>
            <a:pPr algn="ctr"/>
            <a:r>
              <a:rPr lang="en-GB" sz="1400" u="none">
                <a:solidFill>
                  <a:srgbClr val="CC0000"/>
                </a:solidFill>
              </a:rPr>
              <a:t>Diabetes</a:t>
            </a:r>
          </a:p>
          <a:p>
            <a:pPr algn="ctr"/>
            <a:r>
              <a:rPr lang="en-GB" sz="1400" u="none">
                <a:solidFill>
                  <a:srgbClr val="CC0000"/>
                </a:solidFill>
              </a:rPr>
              <a:t>Thyroid disease</a:t>
            </a:r>
          </a:p>
        </p:txBody>
      </p:sp>
      <p:sp>
        <p:nvSpPr>
          <p:cNvPr id="7192" name="Date Placeholder 23"/>
          <p:cNvSpPr>
            <a:spLocks noGrp="1"/>
          </p:cNvSpPr>
          <p:nvPr>
            <p:ph type="dt" sz="quarter" idx="10"/>
          </p:nvPr>
        </p:nvSpPr>
        <p:spPr>
          <a:noFill/>
        </p:spPr>
        <p:txBody>
          <a:bodyPr/>
          <a:lstStyle/>
          <a:p>
            <a:fld id="{D02CF9AF-673D-48CE-88C1-979FA06B5C19}" type="datetime1">
              <a:rPr lang="en-GB" smtClean="0"/>
              <a:pPr/>
              <a:t>10/11/2011</a:t>
            </a:fld>
            <a:endParaRPr lang="en-GB" smtClean="0"/>
          </a:p>
        </p:txBody>
      </p:sp>
      <p:sp>
        <p:nvSpPr>
          <p:cNvPr id="7193" name="Footer Placeholder 24"/>
          <p:cNvSpPr>
            <a:spLocks noGrp="1"/>
          </p:cNvSpPr>
          <p:nvPr>
            <p:ph type="ftr" sz="quarter" idx="11"/>
          </p:nvPr>
        </p:nvSpPr>
        <p:spPr>
          <a:xfrm>
            <a:off x="-36513" y="6337300"/>
            <a:ext cx="2895601" cy="476250"/>
          </a:xfrm>
          <a:solidFill>
            <a:srgbClr val="000066"/>
          </a:solid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p>
            <a:fld id="{F3C8EF1B-DB84-42E7-930D-47871E1A307A}" type="datetime1">
              <a:rPr lang="en-GB" smtClean="0"/>
              <a:pPr/>
              <a:t>10/11/2011</a:t>
            </a:fld>
            <a:endParaRPr lang="en-GB" smtClean="0"/>
          </a:p>
        </p:txBody>
      </p:sp>
      <p:sp>
        <p:nvSpPr>
          <p:cNvPr id="32772" name="Text Box 4"/>
          <p:cNvSpPr txBox="1">
            <a:spLocks noChangeArrowheads="1"/>
          </p:cNvSpPr>
          <p:nvPr/>
        </p:nvSpPr>
        <p:spPr bwMode="auto">
          <a:xfrm>
            <a:off x="190500" y="152400"/>
            <a:ext cx="8763000" cy="5761038"/>
          </a:xfrm>
          <a:prstGeom prst="rect">
            <a:avLst/>
          </a:prstGeom>
          <a:noFill/>
          <a:ln w="9525">
            <a:noFill/>
            <a:miter lim="800000"/>
            <a:headEnd/>
            <a:tailEnd/>
          </a:ln>
          <a:effectLst/>
        </p:spPr>
        <p:txBody>
          <a:bodyPr>
            <a:spAutoFit/>
          </a:bodyPr>
          <a:lstStyle/>
          <a:p>
            <a:pPr>
              <a:defRPr/>
            </a:pPr>
            <a:r>
              <a:rPr lang="en-GB" sz="2800" b="1" u="none">
                <a:solidFill>
                  <a:srgbClr val="009900"/>
                </a:solidFill>
              </a:rPr>
              <a:t>   </a:t>
            </a:r>
            <a:r>
              <a:rPr lang="en-GB" sz="2800" b="1" u="none">
                <a:solidFill>
                  <a:srgbClr val="FF0000"/>
                </a:solidFill>
                <a:effectLst>
                  <a:outerShdw blurRad="38100" dist="38100" dir="2700000" algn="tl">
                    <a:srgbClr val="000000"/>
                  </a:outerShdw>
                </a:effectLst>
              </a:rPr>
              <a:t>ASSESSMENT OF THE CALORIC RESPONSE</a:t>
            </a:r>
          </a:p>
          <a:p>
            <a:pPr>
              <a:defRPr/>
            </a:pPr>
            <a:endParaRPr lang="en-GB" sz="2400" b="1" u="none">
              <a:solidFill>
                <a:srgbClr val="FFFF99"/>
              </a:solidFill>
              <a:latin typeface="Times New Roman" pitchFamily="18" charset="0"/>
            </a:endParaRPr>
          </a:p>
          <a:p>
            <a:pPr>
              <a:defRPr/>
            </a:pPr>
            <a:r>
              <a:rPr lang="en-GB" sz="2000" b="1" u="none">
                <a:solidFill>
                  <a:srgbClr val="FFFF99"/>
                </a:solidFill>
              </a:rPr>
              <a:t>Response characteristics: 	nystagmus duration, peak velocity</a:t>
            </a:r>
          </a:p>
          <a:p>
            <a:pPr>
              <a:defRPr/>
            </a:pPr>
            <a:r>
              <a:rPr lang="en-GB" sz="2000" b="1" u="none">
                <a:solidFill>
                  <a:srgbClr val="FFFF99"/>
                </a:solidFill>
              </a:rPr>
              <a:t>				subjective sensation</a:t>
            </a:r>
          </a:p>
          <a:p>
            <a:pPr>
              <a:defRPr/>
            </a:pPr>
            <a:endParaRPr lang="en-GB" sz="2000" b="1" u="none">
              <a:solidFill>
                <a:srgbClr val="FFFF99"/>
              </a:solidFill>
            </a:endParaRPr>
          </a:p>
          <a:p>
            <a:pPr>
              <a:defRPr/>
            </a:pPr>
            <a:r>
              <a:rPr lang="en-GB" sz="2000" b="1" u="none">
                <a:solidFill>
                  <a:srgbClr val="FFFF99"/>
                </a:solidFill>
              </a:rPr>
              <a:t>4 measurements obtained: R + L, cold + hot. Typically a normal  response to 40 seconds irrigation lasts for 1</a:t>
            </a:r>
            <a:r>
              <a:rPr lang="en-GB" sz="2000" b="1" u="none" baseline="30000">
                <a:solidFill>
                  <a:srgbClr val="FFFF99"/>
                </a:solidFill>
              </a:rPr>
              <a:t>1</a:t>
            </a:r>
            <a:r>
              <a:rPr lang="en-GB" sz="2000" b="1" u="none">
                <a:solidFill>
                  <a:srgbClr val="FFFF99"/>
                </a:solidFill>
              </a:rPr>
              <a:t>/</a:t>
            </a:r>
            <a:r>
              <a:rPr lang="en-GB" sz="2000" b="1" u="none" baseline="-25000">
                <a:solidFill>
                  <a:srgbClr val="FFFF99"/>
                </a:solidFill>
              </a:rPr>
              <a:t>2</a:t>
            </a:r>
            <a:r>
              <a:rPr lang="en-GB" sz="2000" b="1" u="none">
                <a:solidFill>
                  <a:srgbClr val="FFFF99"/>
                </a:solidFill>
              </a:rPr>
              <a:t> – 2</a:t>
            </a:r>
            <a:r>
              <a:rPr lang="en-GB" sz="2000" b="1" u="none" baseline="30000">
                <a:solidFill>
                  <a:srgbClr val="FFFF99"/>
                </a:solidFill>
              </a:rPr>
              <a:t>1</a:t>
            </a:r>
            <a:r>
              <a:rPr lang="en-GB" sz="2000" b="1" u="none">
                <a:solidFill>
                  <a:srgbClr val="FFFF99"/>
                </a:solidFill>
              </a:rPr>
              <a:t>/</a:t>
            </a:r>
            <a:r>
              <a:rPr lang="en-GB" sz="2000" b="1" u="none" baseline="-25000">
                <a:solidFill>
                  <a:srgbClr val="FFFF99"/>
                </a:solidFill>
              </a:rPr>
              <a:t>2</a:t>
            </a:r>
            <a:r>
              <a:rPr lang="en-GB" sz="2000" b="1" u="none">
                <a:solidFill>
                  <a:srgbClr val="FFFF99"/>
                </a:solidFill>
              </a:rPr>
              <a:t> min. </a:t>
            </a:r>
          </a:p>
          <a:p>
            <a:pPr>
              <a:defRPr/>
            </a:pPr>
            <a:endParaRPr lang="en-GB" sz="2000" b="1" u="none">
              <a:solidFill>
                <a:srgbClr val="FFFF99"/>
              </a:solidFill>
            </a:endParaRPr>
          </a:p>
          <a:p>
            <a:pPr>
              <a:defRPr/>
            </a:pPr>
            <a:endParaRPr lang="en-GB" sz="2000" b="1" u="none">
              <a:solidFill>
                <a:srgbClr val="FFFF99"/>
              </a:solidFill>
            </a:endParaRPr>
          </a:p>
          <a:p>
            <a:pPr>
              <a:defRPr/>
            </a:pPr>
            <a:r>
              <a:rPr lang="en-GB" sz="2000" b="1" i="1" u="none">
                <a:solidFill>
                  <a:srgbClr val="FFCCFF"/>
                </a:solidFill>
              </a:rPr>
              <a:t>Interpretation</a:t>
            </a:r>
          </a:p>
          <a:p>
            <a:pPr>
              <a:buFont typeface="Wingdings" pitchFamily="2" charset="2"/>
              <a:buChar char="§"/>
              <a:defRPr/>
            </a:pPr>
            <a:r>
              <a:rPr lang="en-GB" sz="2000" b="1" u="none">
                <a:solidFill>
                  <a:srgbClr val="FFFF99"/>
                </a:solidFill>
              </a:rPr>
              <a:t>Small amplitude short duration response to both hot and cold on</a:t>
            </a:r>
          </a:p>
          <a:p>
            <a:pPr>
              <a:buFont typeface="Wingdings" pitchFamily="2" charset="2"/>
              <a:buNone/>
              <a:defRPr/>
            </a:pPr>
            <a:r>
              <a:rPr lang="en-GB" sz="2000" b="1" u="none">
                <a:solidFill>
                  <a:srgbClr val="FFFF99"/>
                </a:solidFill>
              </a:rPr>
              <a:t>  one side </a:t>
            </a:r>
            <a:r>
              <a:rPr lang="en-GB" sz="2000" b="1" u="none">
                <a:solidFill>
                  <a:srgbClr val="FFFF99"/>
                </a:solidFill>
                <a:sym typeface="Wingdings" pitchFamily="2" charset="2"/>
              </a:rPr>
              <a:t> canal paresis</a:t>
            </a:r>
          </a:p>
          <a:p>
            <a:pPr>
              <a:buFont typeface="Wingdings" pitchFamily="2" charset="2"/>
              <a:buChar char="§"/>
              <a:defRPr/>
            </a:pPr>
            <a:endParaRPr lang="en-GB" sz="2000" b="1" u="none">
              <a:solidFill>
                <a:srgbClr val="FFFF99"/>
              </a:solidFill>
              <a:sym typeface="Wingdings" pitchFamily="2" charset="2"/>
            </a:endParaRPr>
          </a:p>
          <a:p>
            <a:pPr>
              <a:buFont typeface="Wingdings" pitchFamily="2" charset="2"/>
              <a:buChar char="§"/>
              <a:defRPr/>
            </a:pPr>
            <a:r>
              <a:rPr lang="en-GB" sz="2000" b="1" u="none">
                <a:solidFill>
                  <a:srgbClr val="FFFF99"/>
                </a:solidFill>
                <a:sym typeface="Wingdings" pitchFamily="2" charset="2"/>
              </a:rPr>
              <a:t>Bilateral small short responses  bilat hypofunction</a:t>
            </a:r>
          </a:p>
          <a:p>
            <a:pPr>
              <a:buFont typeface="Wingdings" pitchFamily="2" charset="2"/>
              <a:buChar char="§"/>
              <a:defRPr/>
            </a:pPr>
            <a:endParaRPr lang="en-GB" sz="2000" b="1" u="none">
              <a:solidFill>
                <a:srgbClr val="FFFF99"/>
              </a:solidFill>
              <a:sym typeface="Wingdings" pitchFamily="2" charset="2"/>
            </a:endParaRPr>
          </a:p>
          <a:p>
            <a:pPr>
              <a:buFont typeface="Wingdings" pitchFamily="2" charset="2"/>
              <a:buChar char="§"/>
              <a:defRPr/>
            </a:pPr>
            <a:r>
              <a:rPr lang="en-GB" sz="2000" b="1" u="none">
                <a:solidFill>
                  <a:srgbClr val="FFFF99"/>
                </a:solidFill>
                <a:sym typeface="Wingdings" pitchFamily="2" charset="2"/>
              </a:rPr>
              <a:t>Asymmetry of hot/cold responses ‘a directional preponderance’</a:t>
            </a:r>
          </a:p>
          <a:p>
            <a:pPr>
              <a:buFont typeface="Wingdings" pitchFamily="2" charset="2"/>
              <a:buNone/>
              <a:defRPr/>
            </a:pPr>
            <a:r>
              <a:rPr lang="en-GB" sz="2000" b="1" u="none">
                <a:solidFill>
                  <a:srgbClr val="FFFF99"/>
                </a:solidFill>
                <a:sym typeface="Wingdings" pitchFamily="2" charset="2"/>
              </a:rPr>
              <a:t>  is of little significance</a:t>
            </a:r>
          </a:p>
          <a:p>
            <a:pPr>
              <a:defRPr/>
            </a:pPr>
            <a:r>
              <a:rPr lang="en-GB" sz="2000" u="none"/>
              <a:t> </a:t>
            </a:r>
          </a:p>
        </p:txBody>
      </p:sp>
      <p:sp>
        <p:nvSpPr>
          <p:cNvPr id="25604" name="Footer Placeholder 3"/>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fld id="{EC80FE85-25B0-4281-B94B-8A04E3E9F33A}" type="datetime1">
              <a:rPr lang="en-GB" smtClean="0"/>
              <a:pPr/>
              <a:t>10/11/2011</a:t>
            </a:fld>
            <a:endParaRPr lang="en-GB" smtClean="0"/>
          </a:p>
        </p:txBody>
      </p:sp>
      <p:pic>
        <p:nvPicPr>
          <p:cNvPr id="36869" name="Movie.wmv">
            <a:hlinkClick r:id="" action="ppaction://media"/>
          </p:cNvPr>
          <p:cNvPicPr>
            <a:picLocks noRot="1" noChangeAspect="1" noChangeArrowheads="1"/>
          </p:cNvPicPr>
          <p:nvPr>
            <a:videoFile r:link="rId1"/>
          </p:nvPr>
        </p:nvPicPr>
        <p:blipFill>
          <a:blip r:embed="rId3" cstate="print"/>
          <a:srcRect/>
          <a:stretch>
            <a:fillRect/>
          </a:stretch>
        </p:blipFill>
        <p:spPr bwMode="auto">
          <a:xfrm>
            <a:off x="1524000" y="1143000"/>
            <a:ext cx="6096000" cy="4572000"/>
          </a:xfrm>
          <a:prstGeom prst="rect">
            <a:avLst/>
          </a:prstGeom>
          <a:noFill/>
          <a:ln w="9525">
            <a:noFill/>
            <a:miter lim="800000"/>
            <a:headEnd/>
            <a:tailEnd/>
          </a:ln>
        </p:spPr>
      </p:pic>
      <p:sp>
        <p:nvSpPr>
          <p:cNvPr id="26628" name="Footer Placeholder 3"/>
          <p:cNvSpPr>
            <a:spLocks noGrp="1"/>
          </p:cNvSpPr>
          <p:nvPr>
            <p:ph type="ftr" sz="quarter" idx="11"/>
          </p:nvPr>
        </p:nvSpPr>
        <p:spPr>
          <a:xfrm>
            <a:off x="6213475" y="6308725"/>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86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6869"/>
                                        </p:tgtEl>
                                      </p:cBhvr>
                                    </p:cmd>
                                  </p:childTnLst>
                                </p:cTn>
                              </p:par>
                            </p:childTnLst>
                          </p:cTn>
                        </p:par>
                      </p:childTnLst>
                    </p:cTn>
                  </p:par>
                </p:childTnLst>
              </p:cTn>
              <p:nextCondLst>
                <p:cond evt="onClick" delay="0">
                  <p:tgtEl>
                    <p:spTgt spid="36869"/>
                  </p:tgtEl>
                </p:cond>
              </p:nextCondLst>
            </p:seq>
            <p:video>
              <p:cMediaNode>
                <p:cTn id="7" fill="hold" display="0">
                  <p:stCondLst>
                    <p:cond delay="indefinite"/>
                  </p:stCondLst>
                  <p:endCondLst>
                    <p:cond evt="onNext" delay="0">
                      <p:tgtEl>
                        <p:sldTgt/>
                      </p:tgtEl>
                    </p:cond>
                    <p:cond evt="onPrev" delay="0">
                      <p:tgtEl>
                        <p:sldTgt/>
                      </p:tgtEl>
                    </p:cond>
                  </p:endCondLst>
                </p:cTn>
                <p:tgtEl>
                  <p:spTgt spid="36869"/>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p>
            <a:fld id="{D963DB0B-0136-4C51-926D-E54D53AF9FE0}" type="datetime1">
              <a:rPr lang="en-GB" smtClean="0"/>
              <a:pPr/>
              <a:t>10/11/2011</a:t>
            </a:fld>
            <a:endParaRPr lang="en-GB" smtClean="0"/>
          </a:p>
        </p:txBody>
      </p:sp>
      <p:pic>
        <p:nvPicPr>
          <p:cNvPr id="27651" name="Picture 4"/>
          <p:cNvPicPr>
            <a:picLocks noChangeAspect="1" noChangeArrowheads="1"/>
          </p:cNvPicPr>
          <p:nvPr/>
        </p:nvPicPr>
        <p:blipFill>
          <a:blip r:embed="rId2" cstate="print"/>
          <a:srcRect/>
          <a:stretch>
            <a:fillRect/>
          </a:stretch>
        </p:blipFill>
        <p:spPr bwMode="auto">
          <a:xfrm>
            <a:off x="254000" y="260350"/>
            <a:ext cx="4318000" cy="6372225"/>
          </a:xfrm>
          <a:prstGeom prst="rect">
            <a:avLst/>
          </a:prstGeom>
          <a:noFill/>
          <a:ln w="9525">
            <a:noFill/>
            <a:miter lim="800000"/>
            <a:headEnd/>
            <a:tailEnd/>
          </a:ln>
        </p:spPr>
      </p:pic>
      <p:pic>
        <p:nvPicPr>
          <p:cNvPr id="27652" name="Picture 5"/>
          <p:cNvPicPr>
            <a:picLocks noChangeAspect="1" noChangeArrowheads="1"/>
          </p:cNvPicPr>
          <p:nvPr/>
        </p:nvPicPr>
        <p:blipFill>
          <a:blip r:embed="rId3" cstate="print"/>
          <a:srcRect/>
          <a:stretch>
            <a:fillRect/>
          </a:stretch>
        </p:blipFill>
        <p:spPr bwMode="auto">
          <a:xfrm>
            <a:off x="4787900" y="252413"/>
            <a:ext cx="4105275" cy="1566862"/>
          </a:xfrm>
          <a:prstGeom prst="rect">
            <a:avLst/>
          </a:prstGeom>
          <a:noFill/>
          <a:ln w="9525">
            <a:noFill/>
            <a:miter lim="800000"/>
            <a:headEnd/>
            <a:tailEnd/>
          </a:ln>
        </p:spPr>
      </p:pic>
      <p:pic>
        <p:nvPicPr>
          <p:cNvPr id="27653" name="Picture 6"/>
          <p:cNvPicPr>
            <a:picLocks noChangeAspect="1" noChangeArrowheads="1"/>
          </p:cNvPicPr>
          <p:nvPr/>
        </p:nvPicPr>
        <p:blipFill>
          <a:blip r:embed="rId4" cstate="print"/>
          <a:srcRect/>
          <a:stretch>
            <a:fillRect/>
          </a:stretch>
        </p:blipFill>
        <p:spPr bwMode="auto">
          <a:xfrm>
            <a:off x="4916488" y="1890713"/>
            <a:ext cx="3890962" cy="486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p>
            <a:fld id="{D3C8731E-33E4-42DB-B176-773BDDE5DB7A}" type="datetime1">
              <a:rPr lang="en-GB" smtClean="0"/>
              <a:pPr/>
              <a:t>10/11/2011</a:t>
            </a:fld>
            <a:endParaRPr lang="en-GB" smtClean="0"/>
          </a:p>
        </p:txBody>
      </p:sp>
      <p:pic>
        <p:nvPicPr>
          <p:cNvPr id="28675" name="Picture 4"/>
          <p:cNvPicPr>
            <a:picLocks noChangeAspect="1" noChangeArrowheads="1"/>
          </p:cNvPicPr>
          <p:nvPr/>
        </p:nvPicPr>
        <p:blipFill>
          <a:blip r:embed="rId2" cstate="print"/>
          <a:srcRect/>
          <a:stretch>
            <a:fillRect/>
          </a:stretch>
        </p:blipFill>
        <p:spPr bwMode="auto">
          <a:xfrm>
            <a:off x="5257800" y="1474788"/>
            <a:ext cx="3798888" cy="4313237"/>
          </a:xfrm>
          <a:prstGeom prst="rect">
            <a:avLst/>
          </a:prstGeom>
          <a:noFill/>
          <a:ln w="9525">
            <a:noFill/>
            <a:miter lim="800000"/>
            <a:headEnd/>
            <a:tailEnd/>
          </a:ln>
        </p:spPr>
      </p:pic>
      <p:sp>
        <p:nvSpPr>
          <p:cNvPr id="28676" name="Rectangle 5"/>
          <p:cNvSpPr>
            <a:spLocks noChangeArrowheads="1"/>
          </p:cNvSpPr>
          <p:nvPr/>
        </p:nvSpPr>
        <p:spPr bwMode="auto">
          <a:xfrm>
            <a:off x="152400" y="1854200"/>
            <a:ext cx="533400" cy="43053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28677" name="Picture 6"/>
          <p:cNvPicPr>
            <a:picLocks noChangeAspect="1" noChangeArrowheads="1"/>
          </p:cNvPicPr>
          <p:nvPr/>
        </p:nvPicPr>
        <p:blipFill>
          <a:blip r:embed="rId3" cstate="print"/>
          <a:srcRect/>
          <a:stretch>
            <a:fillRect/>
          </a:stretch>
        </p:blipFill>
        <p:spPr bwMode="auto">
          <a:xfrm>
            <a:off x="2890838" y="1474788"/>
            <a:ext cx="2384425" cy="4314825"/>
          </a:xfrm>
          <a:prstGeom prst="rect">
            <a:avLst/>
          </a:prstGeom>
          <a:noFill/>
          <a:ln w="9525">
            <a:noFill/>
            <a:miter lim="800000"/>
            <a:headEnd/>
            <a:tailEnd/>
          </a:ln>
        </p:spPr>
      </p:pic>
      <p:pic>
        <p:nvPicPr>
          <p:cNvPr id="28678" name="Picture 7"/>
          <p:cNvPicPr>
            <a:picLocks noChangeAspect="1" noChangeArrowheads="1"/>
          </p:cNvPicPr>
          <p:nvPr/>
        </p:nvPicPr>
        <p:blipFill>
          <a:blip r:embed="rId4" cstate="print"/>
          <a:srcRect/>
          <a:stretch>
            <a:fillRect/>
          </a:stretch>
        </p:blipFill>
        <p:spPr bwMode="auto">
          <a:xfrm>
            <a:off x="611188" y="1854200"/>
            <a:ext cx="2460625" cy="4311650"/>
          </a:xfrm>
          <a:prstGeom prst="rect">
            <a:avLst/>
          </a:prstGeom>
          <a:noFill/>
          <a:ln w="9525">
            <a:noFill/>
            <a:miter lim="800000"/>
            <a:headEnd/>
            <a:tailEnd/>
          </a:ln>
        </p:spPr>
      </p:pic>
      <p:sp>
        <p:nvSpPr>
          <p:cNvPr id="28679" name="Text Box 8"/>
          <p:cNvSpPr txBox="1">
            <a:spLocks noChangeArrowheads="1"/>
          </p:cNvSpPr>
          <p:nvPr/>
        </p:nvSpPr>
        <p:spPr bwMode="auto">
          <a:xfrm>
            <a:off x="1763713" y="-26988"/>
            <a:ext cx="5487987" cy="519113"/>
          </a:xfrm>
          <a:prstGeom prst="rect">
            <a:avLst/>
          </a:prstGeom>
          <a:noFill/>
          <a:ln w="9525">
            <a:noFill/>
            <a:miter lim="800000"/>
            <a:headEnd/>
            <a:tailEnd/>
          </a:ln>
        </p:spPr>
        <p:txBody>
          <a:bodyPr wrap="none">
            <a:spAutoFit/>
          </a:bodyPr>
          <a:lstStyle/>
          <a:p>
            <a:r>
              <a:rPr lang="en-GB" sz="2800" b="1" u="none">
                <a:solidFill>
                  <a:srgbClr val="FFFF99"/>
                </a:solidFill>
              </a:rPr>
              <a:t>signs of acute vestibular lesion</a:t>
            </a:r>
          </a:p>
        </p:txBody>
      </p:sp>
      <p:sp>
        <p:nvSpPr>
          <p:cNvPr id="28680" name="Text Box 9"/>
          <p:cNvSpPr txBox="1">
            <a:spLocks noChangeArrowheads="1"/>
          </p:cNvSpPr>
          <p:nvPr/>
        </p:nvSpPr>
        <p:spPr bwMode="auto">
          <a:xfrm>
            <a:off x="611188" y="820738"/>
            <a:ext cx="1863725" cy="457200"/>
          </a:xfrm>
          <a:prstGeom prst="rect">
            <a:avLst/>
          </a:prstGeom>
          <a:noFill/>
          <a:ln w="9525">
            <a:noFill/>
            <a:miter lim="800000"/>
            <a:headEnd/>
            <a:tailEnd/>
          </a:ln>
        </p:spPr>
        <p:txBody>
          <a:bodyPr wrap="none">
            <a:spAutoFit/>
          </a:bodyPr>
          <a:lstStyle/>
          <a:p>
            <a:r>
              <a:rPr lang="en-GB" sz="2400" u="none">
                <a:solidFill>
                  <a:srgbClr val="FFFF99"/>
                </a:solidFill>
              </a:rPr>
              <a:t>ipsilateral tilt</a:t>
            </a:r>
          </a:p>
        </p:txBody>
      </p:sp>
      <p:sp>
        <p:nvSpPr>
          <p:cNvPr id="28681" name="Text Box 10"/>
          <p:cNvSpPr txBox="1">
            <a:spLocks noChangeArrowheads="1"/>
          </p:cNvSpPr>
          <p:nvPr/>
        </p:nvSpPr>
        <p:spPr bwMode="auto">
          <a:xfrm>
            <a:off x="3124200" y="681038"/>
            <a:ext cx="2084388" cy="822325"/>
          </a:xfrm>
          <a:prstGeom prst="rect">
            <a:avLst/>
          </a:prstGeom>
          <a:noFill/>
          <a:ln w="9525">
            <a:noFill/>
            <a:miter lim="800000"/>
            <a:headEnd/>
            <a:tailEnd/>
          </a:ln>
        </p:spPr>
        <p:txBody>
          <a:bodyPr wrap="none">
            <a:spAutoFit/>
          </a:bodyPr>
          <a:lstStyle/>
          <a:p>
            <a:r>
              <a:rPr lang="en-GB" sz="2400" u="none">
                <a:solidFill>
                  <a:srgbClr val="FFFF99"/>
                </a:solidFill>
              </a:rPr>
              <a:t>attempted </a:t>
            </a:r>
          </a:p>
          <a:p>
            <a:r>
              <a:rPr lang="en-GB" sz="2400" u="none">
                <a:solidFill>
                  <a:srgbClr val="FFFF99"/>
                </a:solidFill>
              </a:rPr>
              <a:t>compensation</a:t>
            </a:r>
          </a:p>
        </p:txBody>
      </p:sp>
      <p:sp>
        <p:nvSpPr>
          <p:cNvPr id="28682" name="Text Box 11"/>
          <p:cNvSpPr txBox="1">
            <a:spLocks noChangeArrowheads="1"/>
          </p:cNvSpPr>
          <p:nvPr/>
        </p:nvSpPr>
        <p:spPr bwMode="auto">
          <a:xfrm>
            <a:off x="6348413" y="544513"/>
            <a:ext cx="2238375" cy="822325"/>
          </a:xfrm>
          <a:prstGeom prst="rect">
            <a:avLst/>
          </a:prstGeom>
          <a:noFill/>
          <a:ln w="9525">
            <a:noFill/>
            <a:miter lim="800000"/>
            <a:headEnd/>
            <a:tailEnd/>
          </a:ln>
        </p:spPr>
        <p:txBody>
          <a:bodyPr wrap="none">
            <a:spAutoFit/>
          </a:bodyPr>
          <a:lstStyle/>
          <a:p>
            <a:r>
              <a:rPr lang="en-GB" sz="2400" u="none">
                <a:solidFill>
                  <a:srgbClr val="FFFF99"/>
                </a:solidFill>
              </a:rPr>
              <a:t>ipsilateral head</a:t>
            </a:r>
          </a:p>
          <a:p>
            <a:r>
              <a:rPr lang="en-GB" sz="2400" u="none">
                <a:solidFill>
                  <a:srgbClr val="FFFF99"/>
                </a:solidFill>
              </a:rPr>
              <a:t>tilt + skew</a:t>
            </a:r>
          </a:p>
        </p:txBody>
      </p:sp>
      <p:sp>
        <p:nvSpPr>
          <p:cNvPr id="28683" name="Text Box 12"/>
          <p:cNvSpPr txBox="1">
            <a:spLocks noChangeArrowheads="1"/>
          </p:cNvSpPr>
          <p:nvPr/>
        </p:nvSpPr>
        <p:spPr bwMode="auto">
          <a:xfrm>
            <a:off x="6643688" y="2511425"/>
            <a:ext cx="1357312" cy="304800"/>
          </a:xfrm>
          <a:prstGeom prst="rect">
            <a:avLst/>
          </a:prstGeom>
          <a:noFill/>
          <a:ln w="9525">
            <a:noFill/>
            <a:miter lim="800000"/>
            <a:headEnd/>
            <a:tailEnd/>
          </a:ln>
        </p:spPr>
        <p:txBody>
          <a:bodyPr wrap="none">
            <a:spAutoFit/>
          </a:bodyPr>
          <a:lstStyle/>
          <a:p>
            <a:r>
              <a:rPr lang="en-GB" sz="1400" u="none">
                <a:latin typeface="Times New Roman" pitchFamily="18" charset="0"/>
              </a:rPr>
              <a:t>nystagmus beats</a:t>
            </a:r>
          </a:p>
        </p:txBody>
      </p:sp>
      <p:sp>
        <p:nvSpPr>
          <p:cNvPr id="28684" name="Line 13"/>
          <p:cNvSpPr>
            <a:spLocks noChangeShapeType="1"/>
          </p:cNvSpPr>
          <p:nvPr/>
        </p:nvSpPr>
        <p:spPr bwMode="auto">
          <a:xfrm>
            <a:off x="6934200" y="2968625"/>
            <a:ext cx="762000" cy="0"/>
          </a:xfrm>
          <a:prstGeom prst="line">
            <a:avLst/>
          </a:prstGeom>
          <a:noFill/>
          <a:ln w="38100">
            <a:solidFill>
              <a:schemeClr val="tx1"/>
            </a:solidFill>
            <a:round/>
            <a:headEnd/>
            <a:tailEnd type="triangle" w="med" len="med"/>
          </a:ln>
        </p:spPr>
        <p:txBody>
          <a:bodyPr/>
          <a:lstStyle/>
          <a:p>
            <a:endParaRPr lang="en-GB"/>
          </a:p>
        </p:txBody>
      </p:sp>
      <p:sp>
        <p:nvSpPr>
          <p:cNvPr id="28685" name="Text Box 14"/>
          <p:cNvSpPr txBox="1">
            <a:spLocks noChangeArrowheads="1"/>
          </p:cNvSpPr>
          <p:nvPr/>
        </p:nvSpPr>
        <p:spPr bwMode="auto">
          <a:xfrm>
            <a:off x="50800" y="2066925"/>
            <a:ext cx="992188" cy="579438"/>
          </a:xfrm>
          <a:prstGeom prst="rect">
            <a:avLst/>
          </a:prstGeom>
          <a:noFill/>
          <a:ln w="9525">
            <a:noFill/>
            <a:miter lim="800000"/>
            <a:headEnd/>
            <a:tailEnd/>
          </a:ln>
        </p:spPr>
        <p:txBody>
          <a:bodyPr wrap="none">
            <a:spAutoFit/>
          </a:bodyPr>
          <a:lstStyle/>
          <a:p>
            <a:r>
              <a:rPr lang="en-GB" sz="3200" u="none">
                <a:solidFill>
                  <a:srgbClr val="CC0000"/>
                </a:solidFill>
                <a:latin typeface="Times New Roman" pitchFamily="18" charset="0"/>
                <a:sym typeface="Marlett" pitchFamily="2" charset="2"/>
              </a:rPr>
              <a:t></a:t>
            </a:r>
            <a:r>
              <a:rPr lang="en-GB" sz="3200" b="1" u="none">
                <a:solidFill>
                  <a:srgbClr val="CC0000"/>
                </a:solidFill>
                <a:latin typeface="Times New Roman" pitchFamily="18" charset="0"/>
                <a:sym typeface="CommercialPi BT" pitchFamily="18" charset="2"/>
              </a:rPr>
              <a:t></a:t>
            </a:r>
          </a:p>
        </p:txBody>
      </p:sp>
      <p:sp>
        <p:nvSpPr>
          <p:cNvPr id="28686" name="Text Box 15"/>
          <p:cNvSpPr txBox="1">
            <a:spLocks noChangeArrowheads="1"/>
          </p:cNvSpPr>
          <p:nvPr/>
        </p:nvSpPr>
        <p:spPr bwMode="auto">
          <a:xfrm>
            <a:off x="2817813" y="1673225"/>
            <a:ext cx="992187" cy="579438"/>
          </a:xfrm>
          <a:prstGeom prst="rect">
            <a:avLst/>
          </a:prstGeom>
          <a:noFill/>
          <a:ln w="9525">
            <a:noFill/>
            <a:miter lim="800000"/>
            <a:headEnd/>
            <a:tailEnd/>
          </a:ln>
        </p:spPr>
        <p:txBody>
          <a:bodyPr wrap="none">
            <a:spAutoFit/>
          </a:bodyPr>
          <a:lstStyle/>
          <a:p>
            <a:r>
              <a:rPr lang="en-GB" sz="3200" u="none">
                <a:solidFill>
                  <a:srgbClr val="CC0000"/>
                </a:solidFill>
                <a:latin typeface="Times New Roman" pitchFamily="18" charset="0"/>
                <a:sym typeface="Marlett" pitchFamily="2" charset="2"/>
              </a:rPr>
              <a:t></a:t>
            </a:r>
            <a:r>
              <a:rPr lang="en-GB" sz="3200" b="1" u="none">
                <a:solidFill>
                  <a:srgbClr val="CC0000"/>
                </a:solidFill>
                <a:latin typeface="Times New Roman" pitchFamily="18" charset="0"/>
                <a:sym typeface="CommercialPi BT" pitchFamily="18" charset="2"/>
              </a:rPr>
              <a:t></a:t>
            </a:r>
          </a:p>
        </p:txBody>
      </p:sp>
      <p:sp>
        <p:nvSpPr>
          <p:cNvPr id="28687" name="Text Box 16"/>
          <p:cNvSpPr txBox="1">
            <a:spLocks noChangeArrowheads="1"/>
          </p:cNvSpPr>
          <p:nvPr/>
        </p:nvSpPr>
        <p:spPr bwMode="auto">
          <a:xfrm>
            <a:off x="5126038" y="2787650"/>
            <a:ext cx="1462087" cy="579438"/>
          </a:xfrm>
          <a:prstGeom prst="rect">
            <a:avLst/>
          </a:prstGeom>
          <a:noFill/>
          <a:ln w="9525">
            <a:noFill/>
            <a:miter lim="800000"/>
            <a:headEnd/>
            <a:tailEnd/>
          </a:ln>
        </p:spPr>
        <p:txBody>
          <a:bodyPr>
            <a:spAutoFit/>
          </a:bodyPr>
          <a:lstStyle/>
          <a:p>
            <a:r>
              <a:rPr lang="en-GB" sz="3200" u="none">
                <a:solidFill>
                  <a:srgbClr val="CC0000"/>
                </a:solidFill>
                <a:latin typeface="Times New Roman" pitchFamily="18" charset="0"/>
                <a:sym typeface="Marlett" pitchFamily="2" charset="2"/>
              </a:rPr>
              <a:t></a:t>
            </a:r>
            <a:r>
              <a:rPr lang="en-GB" sz="3200" b="1" u="none">
                <a:solidFill>
                  <a:srgbClr val="CC0000"/>
                </a:solidFill>
                <a:latin typeface="Times New Roman" pitchFamily="18" charset="0"/>
                <a:sym typeface="CommercialPi BT" pitchFamily="18" charset="2"/>
              </a:rPr>
              <a:t></a:t>
            </a:r>
          </a:p>
        </p:txBody>
      </p:sp>
      <p:sp>
        <p:nvSpPr>
          <p:cNvPr id="28688" name="AutoShape 17"/>
          <p:cNvSpPr>
            <a:spLocks noChangeArrowheads="1"/>
          </p:cNvSpPr>
          <p:nvPr/>
        </p:nvSpPr>
        <p:spPr bwMode="auto">
          <a:xfrm rot="-5400000">
            <a:off x="6784975" y="3384550"/>
            <a:ext cx="228600" cy="171450"/>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28689" name="AutoShape 18"/>
          <p:cNvSpPr>
            <a:spLocks noChangeArrowheads="1"/>
          </p:cNvSpPr>
          <p:nvPr/>
        </p:nvSpPr>
        <p:spPr bwMode="auto">
          <a:xfrm rot="5400000" flipV="1">
            <a:off x="7718425" y="3346450"/>
            <a:ext cx="228600" cy="171450"/>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28690" name="AutoShape 19"/>
          <p:cNvSpPr>
            <a:spLocks noChangeArrowheads="1"/>
          </p:cNvSpPr>
          <p:nvPr/>
        </p:nvSpPr>
        <p:spPr bwMode="auto">
          <a:xfrm rot="5400000" flipV="1">
            <a:off x="7743825" y="1092200"/>
            <a:ext cx="228600" cy="171450"/>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3071813" y="5767388"/>
            <a:ext cx="5983287" cy="3937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692" name="Rectangle 21"/>
          <p:cNvSpPr>
            <a:spLocks noChangeArrowheads="1"/>
          </p:cNvSpPr>
          <p:nvPr/>
        </p:nvSpPr>
        <p:spPr bwMode="auto">
          <a:xfrm>
            <a:off x="152400" y="1474788"/>
            <a:ext cx="2763838" cy="37941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693" name="Footer Placeholder 20"/>
          <p:cNvSpPr>
            <a:spLocks noGrp="1"/>
          </p:cNvSpPr>
          <p:nvPr>
            <p:ph type="ftr" sz="quarter" idx="11"/>
          </p:nvPr>
        </p:nvSpPr>
        <p:spPr>
          <a:xfrm>
            <a:off x="6069013" y="6245225"/>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solidFill>
                  <a:srgbClr val="FF99CC"/>
                </a:solidFill>
              </a:rPr>
              <a:t>VESTIBULO SPINAL PATHWAYS</a:t>
            </a:r>
            <a:endParaRPr lang="en-GB" sz="4000" smtClean="0">
              <a:solidFill>
                <a:srgbClr val="FF99CC"/>
              </a:solidFill>
            </a:endParaRPr>
          </a:p>
        </p:txBody>
      </p:sp>
      <p:sp>
        <p:nvSpPr>
          <p:cNvPr id="29699" name="Rectangle 4"/>
          <p:cNvSpPr>
            <a:spLocks noGrp="1" noChangeArrowheads="1"/>
          </p:cNvSpPr>
          <p:nvPr>
            <p:ph type="body" sz="half" idx="1"/>
          </p:nvPr>
        </p:nvSpPr>
        <p:spPr>
          <a:solidFill>
            <a:schemeClr val="bg1"/>
          </a:solidFill>
        </p:spPr>
        <p:txBody>
          <a:bodyPr/>
          <a:lstStyle/>
          <a:p>
            <a:pPr eaLnBrk="1" hangingPunct="1">
              <a:lnSpc>
                <a:spcPct val="80000"/>
              </a:lnSpc>
            </a:pPr>
            <a:r>
              <a:rPr lang="en-US" sz="2000" smtClean="0"/>
              <a:t>Lateral vestibulo spinal tract</a:t>
            </a:r>
          </a:p>
          <a:p>
            <a:pPr lvl="1" eaLnBrk="1" hangingPunct="1">
              <a:lnSpc>
                <a:spcPct val="80000"/>
              </a:lnSpc>
            </a:pPr>
            <a:r>
              <a:rPr lang="en-US" sz="1800" smtClean="0"/>
              <a:t>descends ipsilaterally in ventral funiculus of spinal cord</a:t>
            </a:r>
          </a:p>
          <a:p>
            <a:pPr lvl="1" eaLnBrk="1" hangingPunct="1">
              <a:lnSpc>
                <a:spcPct val="80000"/>
              </a:lnSpc>
            </a:pPr>
            <a:r>
              <a:rPr lang="en-US" sz="1800" smtClean="0"/>
              <a:t>axons terminate in lateral part of ventral horn and influence motor neurons to limb (especially extensor antigravity) muscles</a:t>
            </a:r>
            <a:br>
              <a:rPr lang="en-US" sz="1800" smtClean="0"/>
            </a:br>
            <a:endParaRPr lang="en-US" sz="1800" smtClean="0"/>
          </a:p>
          <a:p>
            <a:pPr eaLnBrk="1" hangingPunct="1">
              <a:lnSpc>
                <a:spcPct val="80000"/>
              </a:lnSpc>
            </a:pPr>
            <a:r>
              <a:rPr lang="en-US" sz="2000" smtClean="0"/>
              <a:t>Medial vestibulospinal tract</a:t>
            </a:r>
          </a:p>
          <a:p>
            <a:pPr lvl="1" eaLnBrk="1" hangingPunct="1">
              <a:lnSpc>
                <a:spcPct val="80000"/>
              </a:lnSpc>
            </a:pPr>
            <a:r>
              <a:rPr lang="en-US" sz="1800" smtClean="0"/>
              <a:t>descend bilaterally in medial longitudinal fasciculus (MLF) to cervical and upper thoracic spinal cord</a:t>
            </a:r>
          </a:p>
          <a:p>
            <a:pPr lvl="1" eaLnBrk="1" hangingPunct="1">
              <a:lnSpc>
                <a:spcPct val="80000"/>
              </a:lnSpc>
            </a:pPr>
            <a:r>
              <a:rPr lang="en-US" sz="1800" smtClean="0"/>
              <a:t>axons terminate in medial part of ventral horn and influence motor neurons to neck and back muscles</a:t>
            </a:r>
            <a:endParaRPr lang="en-GB" sz="1800" smtClean="0"/>
          </a:p>
        </p:txBody>
      </p:sp>
      <p:pic>
        <p:nvPicPr>
          <p:cNvPr id="29700" name="Picture 6" descr="_Pic29"/>
          <p:cNvPicPr>
            <a:picLocks noChangeAspect="1" noChangeArrowheads="1"/>
          </p:cNvPicPr>
          <p:nvPr>
            <p:ph sz="half" idx="2"/>
          </p:nvPr>
        </p:nvPicPr>
        <p:blipFill>
          <a:blip r:embed="rId3" cstate="print"/>
          <a:srcRect/>
          <a:stretch>
            <a:fillRect/>
          </a:stretch>
        </p:blipFill>
        <p:spPr>
          <a:xfrm>
            <a:off x="4583113" y="1341438"/>
            <a:ext cx="4168775" cy="5040312"/>
          </a:xfrm>
          <a:noFill/>
        </p:spPr>
      </p:pic>
      <p:sp>
        <p:nvSpPr>
          <p:cNvPr id="29701" name="Date Placeholder 4"/>
          <p:cNvSpPr>
            <a:spLocks noGrp="1"/>
          </p:cNvSpPr>
          <p:nvPr>
            <p:ph type="dt" sz="quarter" idx="10"/>
          </p:nvPr>
        </p:nvSpPr>
        <p:spPr>
          <a:noFill/>
        </p:spPr>
        <p:txBody>
          <a:bodyPr/>
          <a:lstStyle/>
          <a:p>
            <a:fld id="{4320F0B1-F4C8-4FF4-865E-691567E1BAE1}" type="datetime1">
              <a:rPr lang="en-GB" smtClean="0"/>
              <a:pPr/>
              <a:t>10/11/2011</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0"/>
            <a:ext cx="8915400" cy="6294438"/>
          </a:xfrm>
          <a:prstGeom prst="rect">
            <a:avLst/>
          </a:prstGeom>
          <a:noFill/>
          <a:ln w="9525">
            <a:noFill/>
            <a:miter lim="800000"/>
            <a:headEnd/>
            <a:tailEnd/>
          </a:ln>
        </p:spPr>
        <p:txBody>
          <a:bodyPr>
            <a:spAutoFit/>
          </a:bodyPr>
          <a:lstStyle/>
          <a:p>
            <a:pPr marL="457200" indent="-457200" algn="ctr"/>
            <a:r>
              <a:rPr lang="en-GB" sz="3200" b="1" u="none">
                <a:solidFill>
                  <a:srgbClr val="FF9966"/>
                </a:solidFill>
              </a:rPr>
              <a:t>Treatment of Vestibular Disorder</a:t>
            </a:r>
          </a:p>
          <a:p>
            <a:pPr marL="457200" indent="-457200" algn="ctr"/>
            <a:endParaRPr lang="en-GB" sz="3200" b="1" u="none">
              <a:solidFill>
                <a:srgbClr val="FF9966"/>
              </a:solidFill>
            </a:endParaRPr>
          </a:p>
          <a:p>
            <a:pPr marL="457200" indent="-457200">
              <a:lnSpc>
                <a:spcPct val="150000"/>
              </a:lnSpc>
              <a:buClr>
                <a:srgbClr val="FF6699"/>
              </a:buClr>
              <a:buFontTx/>
              <a:buAutoNum type="arabicPeriod"/>
            </a:pPr>
            <a:r>
              <a:rPr lang="en-GB" sz="2400" u="none">
                <a:solidFill>
                  <a:srgbClr val="FFFF99"/>
                </a:solidFill>
              </a:rPr>
              <a:t>Reassurance that patient is understood. </a:t>
            </a:r>
          </a:p>
          <a:p>
            <a:pPr marL="457200" indent="-457200">
              <a:lnSpc>
                <a:spcPct val="150000"/>
              </a:lnSpc>
              <a:buClr>
                <a:srgbClr val="FF6699"/>
              </a:buClr>
              <a:buFontTx/>
              <a:buAutoNum type="arabicPeriod"/>
            </a:pPr>
            <a:r>
              <a:rPr lang="en-GB" sz="2400" u="none">
                <a:solidFill>
                  <a:srgbClr val="FFFF99"/>
                </a:solidFill>
              </a:rPr>
              <a:t>Pharmaco-treatment:   steroids, anti-viral (-cyclovirs), anti-emetic.    (tegretol for vestibular ‘paroxysmia’)</a:t>
            </a:r>
          </a:p>
          <a:p>
            <a:pPr marL="457200" indent="-457200">
              <a:lnSpc>
                <a:spcPct val="150000"/>
              </a:lnSpc>
              <a:buClr>
                <a:srgbClr val="FF6699"/>
              </a:buClr>
              <a:buFontTx/>
              <a:buAutoNum type="arabicPeriod"/>
            </a:pPr>
            <a:r>
              <a:rPr lang="en-GB" sz="2400" u="none">
                <a:solidFill>
                  <a:srgbClr val="FFFF99"/>
                </a:solidFill>
              </a:rPr>
              <a:t>Treat associated anxiety, depression.</a:t>
            </a:r>
          </a:p>
          <a:p>
            <a:pPr marL="457200" indent="-457200">
              <a:lnSpc>
                <a:spcPct val="150000"/>
              </a:lnSpc>
              <a:buClr>
                <a:srgbClr val="FF6699"/>
              </a:buClr>
              <a:buFontTx/>
              <a:buAutoNum type="arabicPeriod"/>
            </a:pPr>
            <a:r>
              <a:rPr lang="en-GB" sz="2400" u="none">
                <a:solidFill>
                  <a:srgbClr val="FFFF99"/>
                </a:solidFill>
              </a:rPr>
              <a:t>Cognitive behaviour therapy with desensitisation and physiotherapy.</a:t>
            </a:r>
          </a:p>
          <a:p>
            <a:pPr marL="457200" indent="-457200">
              <a:lnSpc>
                <a:spcPct val="150000"/>
              </a:lnSpc>
              <a:buClr>
                <a:srgbClr val="FF6699"/>
              </a:buClr>
              <a:buFontTx/>
              <a:buAutoNum type="arabicPeriod"/>
            </a:pPr>
            <a:r>
              <a:rPr lang="en-GB" sz="2400" u="none">
                <a:solidFill>
                  <a:srgbClr val="FFFF99"/>
                </a:solidFill>
              </a:rPr>
              <a:t>Behavioural anxiolytic tactics.</a:t>
            </a:r>
          </a:p>
          <a:p>
            <a:pPr marL="457200" indent="-457200">
              <a:lnSpc>
                <a:spcPct val="150000"/>
              </a:lnSpc>
              <a:buClr>
                <a:srgbClr val="FF6699"/>
              </a:buClr>
              <a:buFontTx/>
              <a:buAutoNum type="arabicPeriod"/>
            </a:pPr>
            <a:r>
              <a:rPr lang="en-GB" sz="2400" u="none">
                <a:solidFill>
                  <a:srgbClr val="FFFF99"/>
                </a:solidFill>
              </a:rPr>
              <a:t>Minimise risk factors.</a:t>
            </a:r>
          </a:p>
          <a:p>
            <a:pPr marL="457200" indent="-457200">
              <a:lnSpc>
                <a:spcPct val="150000"/>
              </a:lnSpc>
              <a:buClr>
                <a:srgbClr val="FF6699"/>
              </a:buClr>
              <a:buFontTx/>
              <a:buAutoNum type="arabicPeriod"/>
            </a:pPr>
            <a:endParaRPr lang="en-GB" b="1" u="none">
              <a:solidFill>
                <a:srgbClr val="FFFF99"/>
              </a:solidFill>
            </a:endParaRPr>
          </a:p>
          <a:p>
            <a:pPr marL="457200" indent="-457200"/>
            <a:r>
              <a:rPr lang="en-GB" sz="2400" u="none"/>
              <a:t> </a:t>
            </a:r>
          </a:p>
        </p:txBody>
      </p:sp>
      <p:sp>
        <p:nvSpPr>
          <p:cNvPr id="30723" name="Date Placeholder 2"/>
          <p:cNvSpPr>
            <a:spLocks noGrp="1"/>
          </p:cNvSpPr>
          <p:nvPr>
            <p:ph type="dt" sz="quarter" idx="10"/>
          </p:nvPr>
        </p:nvSpPr>
        <p:spPr>
          <a:noFill/>
        </p:spPr>
        <p:txBody>
          <a:bodyPr/>
          <a:lstStyle/>
          <a:p>
            <a:fld id="{E11C9C04-2589-4131-A462-A0F762518986}" type="datetime1">
              <a:rPr lang="en-GB" smtClean="0"/>
              <a:pPr/>
              <a:t>10/11/2011</a:t>
            </a:fld>
            <a:endParaRPr lang="en-GB" smtClean="0"/>
          </a:p>
        </p:txBody>
      </p:sp>
      <p:sp>
        <p:nvSpPr>
          <p:cNvPr id="30724" name="Footer Placeholder 3"/>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p:cNvPicPr>
            <a:picLocks noChangeAspect="1" noChangeArrowheads="1"/>
          </p:cNvPicPr>
          <p:nvPr/>
        </p:nvPicPr>
        <p:blipFill>
          <a:blip r:embed="rId2" cstate="print"/>
          <a:srcRect/>
          <a:stretch>
            <a:fillRect/>
          </a:stretch>
        </p:blipFill>
        <p:spPr bwMode="auto">
          <a:xfrm>
            <a:off x="4716463" y="3736975"/>
            <a:ext cx="4392612" cy="2709863"/>
          </a:xfrm>
          <a:prstGeom prst="rect">
            <a:avLst/>
          </a:prstGeom>
          <a:noFill/>
          <a:ln w="9525">
            <a:noFill/>
            <a:miter lim="800000"/>
            <a:headEnd/>
            <a:tailEnd/>
          </a:ln>
        </p:spPr>
      </p:pic>
      <p:pic>
        <p:nvPicPr>
          <p:cNvPr id="31747" name="Picture 2"/>
          <p:cNvPicPr>
            <a:picLocks noChangeAspect="1" noChangeArrowheads="1"/>
          </p:cNvPicPr>
          <p:nvPr/>
        </p:nvPicPr>
        <p:blipFill>
          <a:blip r:embed="rId3" cstate="print"/>
          <a:srcRect/>
          <a:stretch>
            <a:fillRect/>
          </a:stretch>
        </p:blipFill>
        <p:spPr bwMode="auto">
          <a:xfrm>
            <a:off x="2209800" y="228600"/>
            <a:ext cx="4719638" cy="2884488"/>
          </a:xfrm>
          <a:prstGeom prst="rect">
            <a:avLst/>
          </a:prstGeom>
          <a:noFill/>
          <a:ln w="9525">
            <a:noFill/>
            <a:miter lim="800000"/>
            <a:headEnd/>
            <a:tailEnd/>
          </a:ln>
        </p:spPr>
      </p:pic>
      <p:pic>
        <p:nvPicPr>
          <p:cNvPr id="31748" name="Picture 3"/>
          <p:cNvPicPr>
            <a:picLocks noChangeAspect="1" noChangeArrowheads="1"/>
          </p:cNvPicPr>
          <p:nvPr/>
        </p:nvPicPr>
        <p:blipFill>
          <a:blip r:embed="rId4" cstate="print"/>
          <a:srcRect/>
          <a:stretch>
            <a:fillRect/>
          </a:stretch>
        </p:blipFill>
        <p:spPr bwMode="auto">
          <a:xfrm>
            <a:off x="125413" y="3732213"/>
            <a:ext cx="4406900" cy="2720975"/>
          </a:xfrm>
          <a:prstGeom prst="rect">
            <a:avLst/>
          </a:prstGeom>
          <a:noFill/>
          <a:ln w="9525">
            <a:noFill/>
            <a:miter lim="800000"/>
            <a:headEnd/>
            <a:tailEnd/>
          </a:ln>
        </p:spPr>
      </p:pic>
      <p:sp>
        <p:nvSpPr>
          <p:cNvPr id="31749" name="AutoShape 6"/>
          <p:cNvSpPr>
            <a:spLocks noChangeArrowheads="1"/>
          </p:cNvSpPr>
          <p:nvPr/>
        </p:nvSpPr>
        <p:spPr bwMode="auto">
          <a:xfrm>
            <a:off x="4316413" y="4646613"/>
            <a:ext cx="914400" cy="152400"/>
          </a:xfrm>
          <a:prstGeom prst="rightArrow">
            <a:avLst>
              <a:gd name="adj1" fmla="val 50000"/>
              <a:gd name="adj2" fmla="val 150000"/>
            </a:avLst>
          </a:prstGeom>
          <a:solidFill>
            <a:srgbClr val="FF0000"/>
          </a:solidFill>
          <a:ln w="9525">
            <a:solidFill>
              <a:srgbClr val="FF0000"/>
            </a:solidFill>
            <a:miter lim="800000"/>
            <a:headEnd/>
            <a:tailEnd/>
          </a:ln>
        </p:spPr>
        <p:txBody>
          <a:bodyPr wrap="none" anchor="ctr"/>
          <a:lstStyle/>
          <a:p>
            <a:endParaRPr lang="en-US"/>
          </a:p>
        </p:txBody>
      </p:sp>
      <p:sp>
        <p:nvSpPr>
          <p:cNvPr id="31750" name="AutoShape 7"/>
          <p:cNvSpPr>
            <a:spLocks noChangeArrowheads="1"/>
          </p:cNvSpPr>
          <p:nvPr/>
        </p:nvSpPr>
        <p:spPr bwMode="auto">
          <a:xfrm rot="1459705" flipH="1">
            <a:off x="6629400" y="5029200"/>
            <a:ext cx="1295400" cy="381000"/>
          </a:xfrm>
          <a:prstGeom prst="curvedDownArrow">
            <a:avLst>
              <a:gd name="adj1" fmla="val 68000"/>
              <a:gd name="adj2" fmla="val 136000"/>
              <a:gd name="adj3" fmla="val 33333"/>
            </a:avLst>
          </a:prstGeom>
          <a:solidFill>
            <a:srgbClr val="FF0000"/>
          </a:solidFill>
          <a:ln w="9525">
            <a:solidFill>
              <a:srgbClr val="FF0000"/>
            </a:solidFill>
            <a:miter lim="800000"/>
            <a:headEnd/>
            <a:tailEnd/>
          </a:ln>
        </p:spPr>
        <p:txBody>
          <a:bodyPr wrap="none" anchor="ctr"/>
          <a:lstStyle/>
          <a:p>
            <a:endParaRPr lang="en-US"/>
          </a:p>
        </p:txBody>
      </p:sp>
      <p:sp>
        <p:nvSpPr>
          <p:cNvPr id="2059" name="Text Box 11"/>
          <p:cNvSpPr txBox="1">
            <a:spLocks noChangeArrowheads="1"/>
          </p:cNvSpPr>
          <p:nvPr/>
        </p:nvSpPr>
        <p:spPr bwMode="auto">
          <a:xfrm>
            <a:off x="212725" y="269875"/>
            <a:ext cx="1311275" cy="579438"/>
          </a:xfrm>
          <a:prstGeom prst="rect">
            <a:avLst/>
          </a:prstGeom>
          <a:noFill/>
          <a:ln w="9525">
            <a:noFill/>
            <a:miter lim="800000"/>
            <a:headEnd/>
            <a:tailEnd/>
          </a:ln>
          <a:effectLst/>
        </p:spPr>
        <p:txBody>
          <a:bodyPr>
            <a:spAutoFit/>
          </a:bodyPr>
          <a:lstStyle/>
          <a:p>
            <a:pPr>
              <a:defRPr/>
            </a:pPr>
            <a:r>
              <a:rPr lang="en-GB" sz="3200" b="1" i="1">
                <a:solidFill>
                  <a:srgbClr val="FF99CC"/>
                </a:solidFill>
                <a:effectLst>
                  <a:outerShdw blurRad="38100" dist="38100" dir="2700000" algn="tl">
                    <a:srgbClr val="000000"/>
                  </a:outerShdw>
                </a:effectLst>
              </a:rPr>
              <a:t>BPPV</a:t>
            </a:r>
          </a:p>
        </p:txBody>
      </p:sp>
      <p:sp>
        <p:nvSpPr>
          <p:cNvPr id="31752" name="Date Placeholder 7"/>
          <p:cNvSpPr>
            <a:spLocks noGrp="1"/>
          </p:cNvSpPr>
          <p:nvPr>
            <p:ph type="dt" sz="quarter" idx="10"/>
          </p:nvPr>
        </p:nvSpPr>
        <p:spPr>
          <a:noFill/>
        </p:spPr>
        <p:txBody>
          <a:bodyPr/>
          <a:lstStyle/>
          <a:p>
            <a:fld id="{B6B693B5-1826-4AD5-9FEF-710F288D55EC}" type="datetime1">
              <a:rPr lang="en-GB" smtClean="0"/>
              <a:pPr/>
              <a:t>10/11/2011</a:t>
            </a:fld>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08-CE Epley Right.mpg">
            <a:hlinkClick r:id="" action="ppaction://media"/>
          </p:cNvPr>
          <p:cNvPicPr>
            <a:picLocks noRot="1" noChangeAspect="1" noChangeArrowheads="1"/>
          </p:cNvPicPr>
          <p:nvPr>
            <a:videoFile r:link="rId1"/>
          </p:nvPr>
        </p:nvPicPr>
        <p:blipFill>
          <a:blip r:embed="rId3" cstate="print"/>
          <a:srcRect/>
          <a:stretch>
            <a:fillRect/>
          </a:stretch>
        </p:blipFill>
        <p:spPr bwMode="auto">
          <a:xfrm>
            <a:off x="468313" y="130175"/>
            <a:ext cx="8135937" cy="6656388"/>
          </a:xfrm>
          <a:prstGeom prst="rect">
            <a:avLst/>
          </a:prstGeom>
          <a:noFill/>
          <a:ln w="9525">
            <a:noFill/>
            <a:miter lim="800000"/>
            <a:headEnd/>
            <a:tailEnd/>
          </a:ln>
        </p:spPr>
      </p:pic>
      <p:sp>
        <p:nvSpPr>
          <p:cNvPr id="32771" name="Date Placeholder 2"/>
          <p:cNvSpPr>
            <a:spLocks noGrp="1"/>
          </p:cNvSpPr>
          <p:nvPr>
            <p:ph type="dt" sz="quarter" idx="10"/>
          </p:nvPr>
        </p:nvSpPr>
        <p:spPr>
          <a:noFill/>
        </p:spPr>
        <p:txBody>
          <a:bodyPr/>
          <a:lstStyle/>
          <a:p>
            <a:fld id="{0001B015-F750-4644-AC65-9DE7B5E4510F}" type="datetime1">
              <a:rPr lang="en-GB" smtClean="0"/>
              <a:pPr/>
              <a:t>10/11/2011</a:t>
            </a:fld>
            <a:endParaRPr lang="en-GB"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8676"/>
                                        </p:tgtEl>
                                      </p:cBhvr>
                                    </p:cmd>
                                  </p:childTnLst>
                                </p:cTn>
                              </p:par>
                            </p:childTnLst>
                          </p:cTn>
                        </p:par>
                      </p:childTnLst>
                    </p:cTn>
                  </p:par>
                </p:childTnLst>
              </p:cTn>
              <p:nextCondLst>
                <p:cond evt="onClick" delay="0">
                  <p:tgtEl>
                    <p:spTgt spid="28676"/>
                  </p:tgtEl>
                </p:cond>
              </p:nextCondLst>
            </p:seq>
            <p:video>
              <p:cMediaNode>
                <p:cTn id="7" fill="hold" display="0">
                  <p:stCondLst>
                    <p:cond delay="indefinite"/>
                  </p:stCondLst>
                  <p:endCondLst>
                    <p:cond evt="onNext" delay="0">
                      <p:tgtEl>
                        <p:sldTgt/>
                      </p:tgtEl>
                    </p:cond>
                    <p:cond evt="onPrev" delay="0">
                      <p:tgtEl>
                        <p:sldTgt/>
                      </p:tgtEl>
                    </p:cond>
                  </p:endCondLst>
                </p:cTn>
                <p:tgtEl>
                  <p:spTgt spid="2867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p>
            <a:fld id="{1E8F0AB9-1A08-402B-B37F-3989043DC67F}" type="datetime1">
              <a:rPr lang="en-GB" smtClean="0"/>
              <a:pPr/>
              <a:t>10/11/2011</a:t>
            </a:fld>
            <a:endParaRPr lang="en-GB" smtClean="0"/>
          </a:p>
        </p:txBody>
      </p:sp>
      <p:pic>
        <p:nvPicPr>
          <p:cNvPr id="33795" name="Picture 4"/>
          <p:cNvPicPr>
            <a:picLocks noChangeAspect="1" noChangeArrowheads="1"/>
          </p:cNvPicPr>
          <p:nvPr/>
        </p:nvPicPr>
        <p:blipFill>
          <a:blip r:embed="rId2" cstate="print"/>
          <a:srcRect/>
          <a:stretch>
            <a:fillRect/>
          </a:stretch>
        </p:blipFill>
        <p:spPr bwMode="auto">
          <a:xfrm>
            <a:off x="3592513" y="2138363"/>
            <a:ext cx="2232025" cy="4530725"/>
          </a:xfrm>
          <a:prstGeom prst="rect">
            <a:avLst/>
          </a:prstGeom>
          <a:noFill/>
          <a:ln w="9525">
            <a:noFill/>
            <a:miter lim="800000"/>
            <a:headEnd/>
            <a:tailEnd/>
          </a:ln>
        </p:spPr>
      </p:pic>
      <p:sp>
        <p:nvSpPr>
          <p:cNvPr id="33796" name="Text Box 6"/>
          <p:cNvSpPr txBox="1">
            <a:spLocks noChangeArrowheads="1"/>
          </p:cNvSpPr>
          <p:nvPr/>
        </p:nvSpPr>
        <p:spPr bwMode="auto">
          <a:xfrm>
            <a:off x="5867400" y="109538"/>
            <a:ext cx="2343150" cy="366712"/>
          </a:xfrm>
          <a:prstGeom prst="rect">
            <a:avLst/>
          </a:prstGeom>
          <a:noFill/>
          <a:ln w="9525">
            <a:noFill/>
            <a:miter lim="800000"/>
            <a:headEnd/>
            <a:tailEnd/>
          </a:ln>
        </p:spPr>
        <p:txBody>
          <a:bodyPr wrap="none">
            <a:spAutoFit/>
          </a:bodyPr>
          <a:lstStyle/>
          <a:p>
            <a:r>
              <a:rPr lang="en-GB" b="1" u="none">
                <a:solidFill>
                  <a:schemeClr val="bg1"/>
                </a:solidFill>
              </a:rPr>
              <a:t>“what do you feel?”</a:t>
            </a:r>
          </a:p>
        </p:txBody>
      </p:sp>
      <p:grpSp>
        <p:nvGrpSpPr>
          <p:cNvPr id="2" name="Group 13"/>
          <p:cNvGrpSpPr>
            <a:grpSpLocks/>
          </p:cNvGrpSpPr>
          <p:nvPr/>
        </p:nvGrpSpPr>
        <p:grpSpPr bwMode="auto">
          <a:xfrm>
            <a:off x="2332038" y="46038"/>
            <a:ext cx="4767262" cy="2087562"/>
            <a:chOff x="1465" y="28"/>
            <a:chExt cx="3003" cy="1315"/>
          </a:xfrm>
        </p:grpSpPr>
        <p:sp>
          <p:nvSpPr>
            <p:cNvPr id="33803" name="Line 5"/>
            <p:cNvSpPr>
              <a:spLocks noChangeShapeType="1"/>
            </p:cNvSpPr>
            <p:nvPr/>
          </p:nvSpPr>
          <p:spPr bwMode="auto">
            <a:xfrm flipH="1">
              <a:off x="1465" y="1161"/>
              <a:ext cx="735" cy="1"/>
            </a:xfrm>
            <a:prstGeom prst="line">
              <a:avLst/>
            </a:prstGeom>
            <a:noFill/>
            <a:ln w="38100">
              <a:solidFill>
                <a:srgbClr val="FF0000"/>
              </a:solidFill>
              <a:round/>
              <a:headEnd/>
              <a:tailEnd type="triangle" w="med" len="med"/>
            </a:ln>
          </p:spPr>
          <p:txBody>
            <a:bodyPr/>
            <a:lstStyle/>
            <a:p>
              <a:endParaRPr lang="en-GB"/>
            </a:p>
          </p:txBody>
        </p:sp>
        <p:sp>
          <p:nvSpPr>
            <p:cNvPr id="33804" name="Line 7"/>
            <p:cNvSpPr>
              <a:spLocks noChangeShapeType="1"/>
            </p:cNvSpPr>
            <p:nvPr/>
          </p:nvSpPr>
          <p:spPr bwMode="auto">
            <a:xfrm>
              <a:off x="3733" y="1162"/>
              <a:ext cx="735" cy="1"/>
            </a:xfrm>
            <a:prstGeom prst="line">
              <a:avLst/>
            </a:prstGeom>
            <a:noFill/>
            <a:ln w="38100">
              <a:solidFill>
                <a:srgbClr val="FF0000"/>
              </a:solidFill>
              <a:round/>
              <a:headEnd/>
              <a:tailEnd type="triangle" w="med" len="med"/>
            </a:ln>
          </p:spPr>
          <p:txBody>
            <a:bodyPr/>
            <a:lstStyle/>
            <a:p>
              <a:endParaRPr lang="en-GB"/>
            </a:p>
          </p:txBody>
        </p:sp>
        <p:pic>
          <p:nvPicPr>
            <p:cNvPr id="33805" name="Picture 8"/>
            <p:cNvPicPr>
              <a:picLocks noChangeArrowheads="1"/>
            </p:cNvPicPr>
            <p:nvPr/>
          </p:nvPicPr>
          <p:blipFill>
            <a:blip r:embed="rId3" cstate="print"/>
            <a:srcRect/>
            <a:stretch>
              <a:fillRect/>
            </a:stretch>
          </p:blipFill>
          <p:spPr bwMode="auto">
            <a:xfrm>
              <a:off x="2268" y="28"/>
              <a:ext cx="1399" cy="1315"/>
            </a:xfrm>
            <a:prstGeom prst="rect">
              <a:avLst/>
            </a:prstGeom>
            <a:noFill/>
            <a:ln w="12700">
              <a:noFill/>
              <a:miter lim="800000"/>
              <a:headEnd/>
              <a:tailEnd/>
            </a:ln>
          </p:spPr>
        </p:pic>
      </p:grpSp>
      <p:sp>
        <p:nvSpPr>
          <p:cNvPr id="33798" name="Text Box 9"/>
          <p:cNvSpPr txBox="1">
            <a:spLocks noChangeArrowheads="1"/>
          </p:cNvSpPr>
          <p:nvPr/>
        </p:nvSpPr>
        <p:spPr bwMode="auto">
          <a:xfrm>
            <a:off x="1835150" y="5465763"/>
            <a:ext cx="1720850" cy="366712"/>
          </a:xfrm>
          <a:prstGeom prst="rect">
            <a:avLst/>
          </a:prstGeom>
          <a:noFill/>
          <a:ln w="9525">
            <a:noFill/>
            <a:miter lim="800000"/>
            <a:headEnd/>
            <a:tailEnd/>
          </a:ln>
        </p:spPr>
        <p:txBody>
          <a:bodyPr wrap="none">
            <a:spAutoFit/>
          </a:bodyPr>
          <a:lstStyle/>
          <a:p>
            <a:r>
              <a:rPr lang="en-GB" b="1" u="none">
                <a:solidFill>
                  <a:schemeClr val="bg1"/>
                </a:solidFill>
              </a:rPr>
              <a:t>low frequency</a:t>
            </a:r>
          </a:p>
        </p:txBody>
      </p:sp>
      <p:sp>
        <p:nvSpPr>
          <p:cNvPr id="33799" name="Text Box 10"/>
          <p:cNvSpPr txBox="1">
            <a:spLocks noChangeArrowheads="1"/>
          </p:cNvSpPr>
          <p:nvPr/>
        </p:nvSpPr>
        <p:spPr bwMode="auto">
          <a:xfrm>
            <a:off x="1763713" y="2349500"/>
            <a:ext cx="1822450" cy="366713"/>
          </a:xfrm>
          <a:prstGeom prst="rect">
            <a:avLst/>
          </a:prstGeom>
          <a:noFill/>
          <a:ln w="9525">
            <a:noFill/>
            <a:miter lim="800000"/>
            <a:headEnd/>
            <a:tailEnd/>
          </a:ln>
        </p:spPr>
        <p:txBody>
          <a:bodyPr wrap="none">
            <a:spAutoFit/>
          </a:bodyPr>
          <a:lstStyle/>
          <a:p>
            <a:r>
              <a:rPr lang="en-GB" b="1" u="none">
                <a:solidFill>
                  <a:schemeClr val="bg1"/>
                </a:solidFill>
              </a:rPr>
              <a:t>high frequency</a:t>
            </a:r>
          </a:p>
        </p:txBody>
      </p:sp>
      <p:sp>
        <p:nvSpPr>
          <p:cNvPr id="33800" name="Text Box 11"/>
          <p:cNvSpPr txBox="1">
            <a:spLocks noChangeArrowheads="1"/>
          </p:cNvSpPr>
          <p:nvPr/>
        </p:nvSpPr>
        <p:spPr bwMode="auto">
          <a:xfrm>
            <a:off x="6351588" y="2368550"/>
            <a:ext cx="1555750" cy="366713"/>
          </a:xfrm>
          <a:prstGeom prst="rect">
            <a:avLst/>
          </a:prstGeom>
          <a:noFill/>
          <a:ln w="9525">
            <a:noFill/>
            <a:miter lim="800000"/>
            <a:headEnd/>
            <a:tailEnd/>
          </a:ln>
        </p:spPr>
        <p:txBody>
          <a:bodyPr wrap="none">
            <a:spAutoFit/>
          </a:bodyPr>
          <a:lstStyle/>
          <a:p>
            <a:r>
              <a:rPr lang="en-GB" b="1" u="none">
                <a:solidFill>
                  <a:schemeClr val="bg1"/>
                </a:solidFill>
              </a:rPr>
              <a:t>“ I’m tilting ”</a:t>
            </a:r>
          </a:p>
        </p:txBody>
      </p:sp>
      <p:sp>
        <p:nvSpPr>
          <p:cNvPr id="33801" name="Text Box 12"/>
          <p:cNvSpPr txBox="1">
            <a:spLocks noChangeArrowheads="1"/>
          </p:cNvSpPr>
          <p:nvPr/>
        </p:nvSpPr>
        <p:spPr bwMode="auto">
          <a:xfrm>
            <a:off x="6084888" y="5510213"/>
            <a:ext cx="2025650" cy="366712"/>
          </a:xfrm>
          <a:prstGeom prst="rect">
            <a:avLst/>
          </a:prstGeom>
          <a:noFill/>
          <a:ln w="9525">
            <a:noFill/>
            <a:miter lim="800000"/>
            <a:headEnd/>
            <a:tailEnd/>
          </a:ln>
        </p:spPr>
        <p:txBody>
          <a:bodyPr wrap="none">
            <a:spAutoFit/>
          </a:bodyPr>
          <a:lstStyle/>
          <a:p>
            <a:r>
              <a:rPr lang="en-GB" b="1" u="none">
                <a:solidFill>
                  <a:schemeClr val="bg1"/>
                </a:solidFill>
              </a:rPr>
              <a:t>“ I’m oscillating </a:t>
            </a:r>
            <a:r>
              <a:rPr lang="en-GB" u="none">
                <a:solidFill>
                  <a:schemeClr val="bg1"/>
                </a:solidFill>
              </a:rPr>
              <a:t>”</a:t>
            </a:r>
          </a:p>
        </p:txBody>
      </p:sp>
      <p:sp>
        <p:nvSpPr>
          <p:cNvPr id="33802" name="Footer Placeholder 12"/>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autoRev="1" fill="hold" nodeType="afterEffect">
                                  <p:stCondLst>
                                    <p:cond delay="0"/>
                                  </p:stCondLst>
                                  <p:childTnLst>
                                    <p:animMotion origin="layout" path="M 0.0 0.0  L 0.25 0.0  E" pathEditMode="relative" ptsTypes="">
                                      <p:cBhvr>
                                        <p:cTn id="6" dur="5000" fill="hold"/>
                                        <p:tgtEl>
                                          <p:spTgt spid="2"/>
                                        </p:tgtEl>
                                        <p:attrNameLst>
                                          <p:attrName>ppt_x</p:attrName>
                                          <p:attrName>ppt_y</p:attrName>
                                        </p:attrNameLst>
                                      </p:cBhvr>
                                    </p:animMotion>
                                  </p:childTnLst>
                                </p:cTn>
                              </p:par>
                            </p:childTnLst>
                          </p:cTn>
                        </p:par>
                        <p:par>
                          <p:cTn id="7" fill="hold">
                            <p:stCondLst>
                              <p:cond delay="10000"/>
                            </p:stCondLst>
                            <p:childTnLst>
                              <p:par>
                                <p:cTn id="8" presetID="35" presetClass="path" presetSubtype="0" decel="50000" autoRev="1" fill="hold" nodeType="afterEffect">
                                  <p:stCondLst>
                                    <p:cond delay="0"/>
                                  </p:stCondLst>
                                  <p:childTnLst>
                                    <p:animMotion origin="layout" path="M 0.0 0.0  L -0.25 0.0  E" pathEditMode="relative" ptsTypes="">
                                      <p:cBhvr>
                                        <p:cTn id="9" dur="5000" fill="hold"/>
                                        <p:tgtEl>
                                          <p:spTgt spid="2"/>
                                        </p:tgtEl>
                                        <p:attrNameLst>
                                          <p:attrName>ppt_x</p:attrName>
                                          <p:attrName>ppt_y</p:attrName>
                                        </p:attrNameLst>
                                      </p:cBhvr>
                                    </p:animMotion>
                                  </p:childTnLst>
                                </p:cTn>
                              </p:par>
                            </p:childTnLst>
                          </p:cTn>
                        </p:par>
                        <p:par>
                          <p:cTn id="10" fill="hold">
                            <p:stCondLst>
                              <p:cond delay="20000"/>
                            </p:stCondLst>
                            <p:childTnLst>
                              <p:par>
                                <p:cTn id="11" presetID="63" presetClass="path" presetSubtype="0" decel="50000" autoRev="1" fill="hold" nodeType="afterEffect">
                                  <p:stCondLst>
                                    <p:cond delay="0"/>
                                  </p:stCondLst>
                                  <p:childTnLst>
                                    <p:animMotion origin="layout" path="M 0.0 0.0  L 0.25 0.0  E" pathEditMode="relative" ptsTypes="">
                                      <p:cBhvr>
                                        <p:cTn id="12" dur="2000" fill="hold"/>
                                        <p:tgtEl>
                                          <p:spTgt spid="2"/>
                                        </p:tgtEl>
                                        <p:attrNameLst>
                                          <p:attrName>ppt_x</p:attrName>
                                          <p:attrName>ppt_y</p:attrName>
                                        </p:attrNameLst>
                                      </p:cBhvr>
                                    </p:animMotion>
                                  </p:childTnLst>
                                </p:cTn>
                              </p:par>
                            </p:childTnLst>
                          </p:cTn>
                        </p:par>
                        <p:par>
                          <p:cTn id="13" fill="hold">
                            <p:stCondLst>
                              <p:cond delay="24000"/>
                            </p:stCondLst>
                            <p:childTnLst>
                              <p:par>
                                <p:cTn id="14" presetID="35" presetClass="path" presetSubtype="0" decel="50000" autoRev="1" fill="hold" nodeType="afterEffect">
                                  <p:stCondLst>
                                    <p:cond delay="0"/>
                                  </p:stCondLst>
                                  <p:childTnLst>
                                    <p:animMotion origin="layout" path="M 0.0 0.0  L -0.25 0.0  E" pathEditMode="relative" ptsTypes="">
                                      <p:cBhvr>
                                        <p:cTn id="15" dur="2000" fill="hold"/>
                                        <p:tgtEl>
                                          <p:spTgt spid="2"/>
                                        </p:tgtEl>
                                        <p:attrNameLst>
                                          <p:attrName>ppt_x</p:attrName>
                                          <p:attrName>ppt_y</p:attrName>
                                        </p:attrNameLst>
                                      </p:cBhvr>
                                    </p:animMotion>
                                  </p:childTnLst>
                                </p:cTn>
                              </p:par>
                            </p:childTnLst>
                          </p:cTn>
                        </p:par>
                        <p:par>
                          <p:cTn id="16" fill="hold">
                            <p:stCondLst>
                              <p:cond delay="28000"/>
                            </p:stCondLst>
                            <p:childTnLst>
                              <p:par>
                                <p:cTn id="17" presetID="63" presetClass="path" presetSubtype="0" decel="50000" autoRev="1" fill="hold" nodeType="afterEffect">
                                  <p:stCondLst>
                                    <p:cond delay="0"/>
                                  </p:stCondLst>
                                  <p:childTnLst>
                                    <p:animMotion origin="layout" path="M 0.0 0.0  L 0.25 0.0  E" pathEditMode="relative" ptsTypes="">
                                      <p:cBhvr>
                                        <p:cTn id="18" dur="1000" fill="hold"/>
                                        <p:tgtEl>
                                          <p:spTgt spid="2"/>
                                        </p:tgtEl>
                                        <p:attrNameLst>
                                          <p:attrName>ppt_x</p:attrName>
                                          <p:attrName>ppt_y</p:attrName>
                                        </p:attrNameLst>
                                      </p:cBhvr>
                                    </p:animMotion>
                                  </p:childTnLst>
                                </p:cTn>
                              </p:par>
                            </p:childTnLst>
                          </p:cTn>
                        </p:par>
                        <p:par>
                          <p:cTn id="19" fill="hold">
                            <p:stCondLst>
                              <p:cond delay="30000"/>
                            </p:stCondLst>
                            <p:childTnLst>
                              <p:par>
                                <p:cTn id="20" presetID="35" presetClass="path" presetSubtype="0" decel="50000" autoRev="1" fill="hold" nodeType="afterEffect">
                                  <p:stCondLst>
                                    <p:cond delay="0"/>
                                  </p:stCondLst>
                                  <p:childTnLst>
                                    <p:animMotion origin="layout" path="M 0.0 0.0  L -0.25 0.0  E" pathEditMode="relative" ptsTypes="">
                                      <p:cBhvr>
                                        <p:cTn id="21" dur="1000" fill="hold"/>
                                        <p:tgtEl>
                                          <p:spTgt spid="2"/>
                                        </p:tgtEl>
                                        <p:attrNameLst>
                                          <p:attrName>ppt_x</p:attrName>
                                          <p:attrName>ppt_y</p:attrName>
                                        </p:attrNameLst>
                                      </p:cBhvr>
                                    </p:animMotion>
                                  </p:childTnLst>
                                </p:cTn>
                              </p:par>
                            </p:childTnLst>
                          </p:cTn>
                        </p:par>
                        <p:par>
                          <p:cTn id="22" fill="hold">
                            <p:stCondLst>
                              <p:cond delay="32000"/>
                            </p:stCondLst>
                            <p:childTnLst>
                              <p:par>
                                <p:cTn id="23" presetID="63" presetClass="path" presetSubtype="0" decel="50000" autoRev="1" fill="hold" nodeType="afterEffect">
                                  <p:stCondLst>
                                    <p:cond delay="0"/>
                                  </p:stCondLst>
                                  <p:childTnLst>
                                    <p:animMotion origin="layout" path="M 0.0 0.0  L 0.25 0.0  E" pathEditMode="relative" ptsTypes="">
                                      <p:cBhvr>
                                        <p:cTn id="24" dur="1000" fill="hold"/>
                                        <p:tgtEl>
                                          <p:spTgt spid="2"/>
                                        </p:tgtEl>
                                        <p:attrNameLst>
                                          <p:attrName>ppt_x</p:attrName>
                                          <p:attrName>ppt_y</p:attrName>
                                        </p:attrNameLst>
                                      </p:cBhvr>
                                    </p:animMotion>
                                  </p:childTnLst>
                                </p:cTn>
                              </p:par>
                            </p:childTnLst>
                          </p:cTn>
                        </p:par>
                        <p:par>
                          <p:cTn id="25" fill="hold">
                            <p:stCondLst>
                              <p:cond delay="34000"/>
                            </p:stCondLst>
                            <p:childTnLst>
                              <p:par>
                                <p:cTn id="26" presetID="35" presetClass="path" presetSubtype="0" decel="50000" autoRev="1" fill="hold" nodeType="afterEffect">
                                  <p:stCondLst>
                                    <p:cond delay="0"/>
                                  </p:stCondLst>
                                  <p:childTnLst>
                                    <p:animMotion origin="layout" path="M 0.0 0.0  L -0.25 0.0  E" pathEditMode="relative" ptsTypes="">
                                      <p:cBhvr>
                                        <p:cTn id="27" dur="1000" fill="hold"/>
                                        <p:tgtEl>
                                          <p:spTgt spid="2"/>
                                        </p:tgtEl>
                                        <p:attrNameLst>
                                          <p:attrName>ppt_x</p:attrName>
                                          <p:attrName>ppt_y</p:attrName>
                                        </p:attrNameLst>
                                      </p:cBhvr>
                                    </p:animMotion>
                                  </p:childTnLst>
                                </p:cTn>
                              </p:par>
                            </p:childTnLst>
                          </p:cTn>
                        </p:par>
                        <p:par>
                          <p:cTn id="28" fill="hold">
                            <p:stCondLst>
                              <p:cond delay="36000"/>
                            </p:stCondLst>
                            <p:childTnLst>
                              <p:par>
                                <p:cTn id="29" presetID="63" presetClass="path" presetSubtype="0" decel="50000" autoRev="1" fill="hold" nodeType="afterEffect">
                                  <p:stCondLst>
                                    <p:cond delay="0"/>
                                  </p:stCondLst>
                                  <p:childTnLst>
                                    <p:animMotion origin="layout" path="M 0.0 0.0  L 0.25 0.0  E" pathEditMode="relative" ptsTypes="">
                                      <p:cBhvr>
                                        <p:cTn id="30" dur="500" fill="hold"/>
                                        <p:tgtEl>
                                          <p:spTgt spid="2"/>
                                        </p:tgtEl>
                                        <p:attrNameLst>
                                          <p:attrName>ppt_x</p:attrName>
                                          <p:attrName>ppt_y</p:attrName>
                                        </p:attrNameLst>
                                      </p:cBhvr>
                                    </p:animMotion>
                                  </p:childTnLst>
                                </p:cTn>
                              </p:par>
                            </p:childTnLst>
                          </p:cTn>
                        </p:par>
                        <p:par>
                          <p:cTn id="31" fill="hold">
                            <p:stCondLst>
                              <p:cond delay="37000"/>
                            </p:stCondLst>
                            <p:childTnLst>
                              <p:par>
                                <p:cTn id="32" presetID="35" presetClass="path" presetSubtype="0" decel="50000" autoRev="1" fill="hold" nodeType="afterEffect">
                                  <p:stCondLst>
                                    <p:cond delay="0"/>
                                  </p:stCondLst>
                                  <p:childTnLst>
                                    <p:animMotion origin="layout" path="M 0.0 0.0  L -0.25 0.0  E" pathEditMode="relative" ptsTypes="">
                                      <p:cBhvr>
                                        <p:cTn id="33"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1"/>
          <p:cNvSpPr>
            <a:spLocks noGrp="1"/>
          </p:cNvSpPr>
          <p:nvPr>
            <p:ph type="dt" sz="quarter" idx="10"/>
          </p:nvPr>
        </p:nvSpPr>
        <p:spPr>
          <a:noFill/>
        </p:spPr>
        <p:txBody>
          <a:bodyPr/>
          <a:lstStyle/>
          <a:p>
            <a:fld id="{D26EE0D9-A912-4F59-8CE2-6A395A0277A0}" type="datetime1">
              <a:rPr lang="en-GB" smtClean="0"/>
              <a:pPr/>
              <a:t>10/11/2011</a:t>
            </a:fld>
            <a:endParaRPr lang="en-GB" smtClean="0"/>
          </a:p>
        </p:txBody>
      </p:sp>
      <p:graphicFrame>
        <p:nvGraphicFramePr>
          <p:cNvPr id="1026" name="Object 6"/>
          <p:cNvGraphicFramePr>
            <a:graphicFrameLocks noChangeAspect="1"/>
          </p:cNvGraphicFramePr>
          <p:nvPr/>
        </p:nvGraphicFramePr>
        <p:xfrm>
          <a:off x="468313" y="1735138"/>
          <a:ext cx="7848600" cy="4933950"/>
        </p:xfrm>
        <a:graphic>
          <a:graphicData uri="http://schemas.openxmlformats.org/presentationml/2006/ole">
            <p:oleObj spid="_x0000_s1026" name="Bitmap Image" r:id="rId3" imgW="4382112" imgH="3277057" progId="Paint.Picture">
              <p:embed/>
            </p:oleObj>
          </a:graphicData>
        </a:graphic>
      </p:graphicFrame>
      <p:pic>
        <p:nvPicPr>
          <p:cNvPr id="1029" name="Picture 7"/>
          <p:cNvPicPr>
            <a:picLocks noChangeAspect="1" noChangeArrowheads="1"/>
          </p:cNvPicPr>
          <p:nvPr/>
        </p:nvPicPr>
        <p:blipFill>
          <a:blip r:embed="rId4" cstate="print"/>
          <a:srcRect/>
          <a:stretch>
            <a:fillRect/>
          </a:stretch>
        </p:blipFill>
        <p:spPr bwMode="auto">
          <a:xfrm>
            <a:off x="6011863" y="3068638"/>
            <a:ext cx="1223962" cy="346075"/>
          </a:xfrm>
          <a:prstGeom prst="rect">
            <a:avLst/>
          </a:prstGeom>
          <a:noFill/>
          <a:ln w="9525">
            <a:noFill/>
            <a:miter lim="800000"/>
            <a:headEnd/>
            <a:tailEnd/>
          </a:ln>
        </p:spPr>
      </p:pic>
      <p:graphicFrame>
        <p:nvGraphicFramePr>
          <p:cNvPr id="1027" name="Object 8"/>
          <p:cNvGraphicFramePr>
            <a:graphicFrameLocks noChangeAspect="1"/>
          </p:cNvGraphicFramePr>
          <p:nvPr/>
        </p:nvGraphicFramePr>
        <p:xfrm>
          <a:off x="1898650" y="3051175"/>
          <a:ext cx="1304925" cy="377825"/>
        </p:xfrm>
        <a:graphic>
          <a:graphicData uri="http://schemas.openxmlformats.org/presentationml/2006/ole">
            <p:oleObj spid="_x0000_s1027" name="Image" r:id="rId5" imgW="7827744" imgH="2490646" progId="Photoshop.Image.5">
              <p:embed/>
            </p:oleObj>
          </a:graphicData>
        </a:graphic>
      </p:graphicFrame>
      <p:pic>
        <p:nvPicPr>
          <p:cNvPr id="1030" name="Picture 9" descr="SILH_196"/>
          <p:cNvPicPr>
            <a:picLocks noChangeAspect="1" noChangeArrowheads="1"/>
          </p:cNvPicPr>
          <p:nvPr/>
        </p:nvPicPr>
        <p:blipFill>
          <a:blip r:embed="rId6" cstate="print"/>
          <a:srcRect/>
          <a:stretch>
            <a:fillRect/>
          </a:stretch>
        </p:blipFill>
        <p:spPr bwMode="auto">
          <a:xfrm>
            <a:off x="2095500" y="3573463"/>
            <a:ext cx="746125" cy="1236662"/>
          </a:xfrm>
          <a:prstGeom prst="rect">
            <a:avLst/>
          </a:prstGeom>
          <a:noFill/>
          <a:ln w="9525">
            <a:noFill/>
            <a:miter lim="800000"/>
            <a:headEnd/>
            <a:tailEnd/>
          </a:ln>
        </p:spPr>
      </p:pic>
      <p:sp>
        <p:nvSpPr>
          <p:cNvPr id="1031" name="Line 10"/>
          <p:cNvSpPr>
            <a:spLocks noChangeShapeType="1"/>
          </p:cNvSpPr>
          <p:nvPr/>
        </p:nvSpPr>
        <p:spPr bwMode="auto">
          <a:xfrm>
            <a:off x="2051050" y="4854575"/>
            <a:ext cx="987425" cy="1588"/>
          </a:xfrm>
          <a:prstGeom prst="line">
            <a:avLst/>
          </a:prstGeom>
          <a:noFill/>
          <a:ln w="57150">
            <a:solidFill>
              <a:schemeClr val="tx1"/>
            </a:solidFill>
            <a:round/>
            <a:headEnd/>
            <a:tailEnd/>
          </a:ln>
        </p:spPr>
        <p:txBody>
          <a:bodyPr wrap="none" anchor="ctr"/>
          <a:lstStyle/>
          <a:p>
            <a:endParaRPr lang="en-GB"/>
          </a:p>
        </p:txBody>
      </p:sp>
      <p:sp>
        <p:nvSpPr>
          <p:cNvPr id="1032" name="Line 11"/>
          <p:cNvSpPr>
            <a:spLocks noChangeShapeType="1"/>
          </p:cNvSpPr>
          <p:nvPr/>
        </p:nvSpPr>
        <p:spPr bwMode="auto">
          <a:xfrm flipV="1">
            <a:off x="3057525" y="3500438"/>
            <a:ext cx="1588" cy="1365250"/>
          </a:xfrm>
          <a:prstGeom prst="line">
            <a:avLst/>
          </a:prstGeom>
          <a:noFill/>
          <a:ln w="19050">
            <a:solidFill>
              <a:schemeClr val="tx1"/>
            </a:solidFill>
            <a:round/>
            <a:headEnd/>
            <a:tailEnd type="triangle" w="med" len="med"/>
          </a:ln>
        </p:spPr>
        <p:txBody>
          <a:bodyPr wrap="none" anchor="ctr"/>
          <a:lstStyle/>
          <a:p>
            <a:endParaRPr lang="en-GB"/>
          </a:p>
        </p:txBody>
      </p:sp>
      <p:sp>
        <p:nvSpPr>
          <p:cNvPr id="1033" name="Text Box 12"/>
          <p:cNvSpPr txBox="1">
            <a:spLocks noChangeArrowheads="1"/>
          </p:cNvSpPr>
          <p:nvPr/>
        </p:nvSpPr>
        <p:spPr bwMode="auto">
          <a:xfrm>
            <a:off x="1476375" y="4938713"/>
            <a:ext cx="1874838" cy="458787"/>
          </a:xfrm>
          <a:prstGeom prst="rect">
            <a:avLst/>
          </a:prstGeom>
          <a:noFill/>
          <a:ln w="9525">
            <a:noFill/>
            <a:miter lim="800000"/>
            <a:headEnd/>
            <a:tailEnd/>
          </a:ln>
        </p:spPr>
        <p:txBody>
          <a:bodyPr>
            <a:spAutoFit/>
          </a:bodyPr>
          <a:lstStyle/>
          <a:p>
            <a:pPr algn="ctr" eaLnBrk="0" hangingPunct="0">
              <a:lnSpc>
                <a:spcPct val="75000"/>
              </a:lnSpc>
            </a:pPr>
            <a:r>
              <a:rPr lang="en-GB" sz="1400" b="1" u="none">
                <a:solidFill>
                  <a:srgbClr val="CC0066"/>
                </a:solidFill>
                <a:latin typeface="Arial Unicode MS" pitchFamily="34" charset="-128"/>
              </a:rPr>
              <a:t>compensatory </a:t>
            </a:r>
          </a:p>
          <a:p>
            <a:pPr algn="ctr" eaLnBrk="0" hangingPunct="0">
              <a:lnSpc>
                <a:spcPct val="75000"/>
              </a:lnSpc>
            </a:pPr>
            <a:r>
              <a:rPr lang="en-GB" sz="1400" b="1" u="none">
                <a:solidFill>
                  <a:srgbClr val="CC0066"/>
                </a:solidFill>
                <a:latin typeface="Arial Unicode MS" pitchFamily="34" charset="-128"/>
              </a:rPr>
              <a:t>for tilt </a:t>
            </a:r>
            <a:r>
              <a:rPr lang="en-GB" u="none">
                <a:solidFill>
                  <a:srgbClr val="CC0066"/>
                </a:solidFill>
                <a:latin typeface="Times New Roman" pitchFamily="18" charset="0"/>
              </a:rPr>
              <a:t>                                                                                                                                             </a:t>
            </a:r>
            <a:endParaRPr lang="en-GB" u="none">
              <a:latin typeface="Times New Roman" pitchFamily="18" charset="0"/>
            </a:endParaRPr>
          </a:p>
        </p:txBody>
      </p:sp>
      <p:sp>
        <p:nvSpPr>
          <p:cNvPr id="1034" name="Text Box 13"/>
          <p:cNvSpPr txBox="1">
            <a:spLocks noChangeArrowheads="1"/>
          </p:cNvSpPr>
          <p:nvPr/>
        </p:nvSpPr>
        <p:spPr bwMode="auto">
          <a:xfrm>
            <a:off x="5426075" y="4738688"/>
            <a:ext cx="2314575" cy="517525"/>
          </a:xfrm>
          <a:prstGeom prst="rect">
            <a:avLst/>
          </a:prstGeom>
          <a:noFill/>
          <a:ln w="9525">
            <a:noFill/>
            <a:miter lim="800000"/>
            <a:headEnd/>
            <a:tailEnd/>
          </a:ln>
        </p:spPr>
        <p:txBody>
          <a:bodyPr>
            <a:spAutoFit/>
          </a:bodyPr>
          <a:lstStyle/>
          <a:p>
            <a:pPr algn="ctr" eaLnBrk="0" hangingPunct="0"/>
            <a:r>
              <a:rPr lang="en-GB" sz="1400" b="1" u="none">
                <a:solidFill>
                  <a:srgbClr val="009900"/>
                </a:solidFill>
                <a:latin typeface="Arial Unicode MS" pitchFamily="34" charset="-128"/>
              </a:rPr>
              <a:t>compensatory </a:t>
            </a:r>
          </a:p>
          <a:p>
            <a:pPr algn="ctr" eaLnBrk="0" hangingPunct="0"/>
            <a:r>
              <a:rPr lang="en-GB" sz="1400" b="1" u="none">
                <a:solidFill>
                  <a:srgbClr val="009900"/>
                </a:solidFill>
                <a:latin typeface="Arial Unicode MS" pitchFamily="34" charset="-128"/>
              </a:rPr>
              <a:t>for motion</a:t>
            </a:r>
            <a:endParaRPr lang="en-GB" sz="1400" b="1" u="none">
              <a:latin typeface="Arial Unicode MS" pitchFamily="34" charset="-128"/>
            </a:endParaRPr>
          </a:p>
        </p:txBody>
      </p:sp>
      <p:sp>
        <p:nvSpPr>
          <p:cNvPr id="1035" name="Line 14"/>
          <p:cNvSpPr>
            <a:spLocks noChangeShapeType="1"/>
          </p:cNvSpPr>
          <p:nvPr/>
        </p:nvSpPr>
        <p:spPr bwMode="auto">
          <a:xfrm>
            <a:off x="6804025" y="3500438"/>
            <a:ext cx="342900" cy="0"/>
          </a:xfrm>
          <a:prstGeom prst="line">
            <a:avLst/>
          </a:prstGeom>
          <a:noFill/>
          <a:ln w="9525">
            <a:solidFill>
              <a:srgbClr val="009900"/>
            </a:solidFill>
            <a:round/>
            <a:headEnd/>
            <a:tailEnd type="triangle" w="med" len="med"/>
          </a:ln>
        </p:spPr>
        <p:txBody>
          <a:bodyPr wrap="none" anchor="ctr"/>
          <a:lstStyle/>
          <a:p>
            <a:endParaRPr lang="en-GB"/>
          </a:p>
        </p:txBody>
      </p:sp>
      <p:sp>
        <p:nvSpPr>
          <p:cNvPr id="1036" name="Line 15"/>
          <p:cNvSpPr>
            <a:spLocks noChangeShapeType="1"/>
          </p:cNvSpPr>
          <p:nvPr/>
        </p:nvSpPr>
        <p:spPr bwMode="auto">
          <a:xfrm>
            <a:off x="6084888" y="3500438"/>
            <a:ext cx="344487" cy="0"/>
          </a:xfrm>
          <a:prstGeom prst="line">
            <a:avLst/>
          </a:prstGeom>
          <a:noFill/>
          <a:ln w="9525">
            <a:solidFill>
              <a:srgbClr val="009900"/>
            </a:solidFill>
            <a:round/>
            <a:headEnd/>
            <a:tailEnd type="triangle" w="med" len="med"/>
          </a:ln>
        </p:spPr>
        <p:txBody>
          <a:bodyPr wrap="none" anchor="ctr"/>
          <a:lstStyle/>
          <a:p>
            <a:endParaRPr lang="en-GB"/>
          </a:p>
        </p:txBody>
      </p:sp>
      <p:pic>
        <p:nvPicPr>
          <p:cNvPr id="1037" name="Picture 16"/>
          <p:cNvPicPr>
            <a:picLocks noChangeAspect="1" noChangeArrowheads="1"/>
          </p:cNvPicPr>
          <p:nvPr/>
        </p:nvPicPr>
        <p:blipFill>
          <a:blip r:embed="rId7" cstate="print"/>
          <a:srcRect/>
          <a:stretch>
            <a:fillRect/>
          </a:stretch>
        </p:blipFill>
        <p:spPr bwMode="auto">
          <a:xfrm>
            <a:off x="6157913" y="3716338"/>
            <a:ext cx="935037" cy="1031875"/>
          </a:xfrm>
          <a:prstGeom prst="rect">
            <a:avLst/>
          </a:prstGeom>
          <a:noFill/>
          <a:ln w="9525">
            <a:noFill/>
            <a:miter lim="800000"/>
            <a:headEnd/>
            <a:tailEnd/>
          </a:ln>
        </p:spPr>
      </p:pic>
      <p:sp>
        <p:nvSpPr>
          <p:cNvPr id="1038" name="Text Box 17"/>
          <p:cNvSpPr txBox="1">
            <a:spLocks noChangeArrowheads="1"/>
          </p:cNvSpPr>
          <p:nvPr/>
        </p:nvSpPr>
        <p:spPr bwMode="auto">
          <a:xfrm>
            <a:off x="3960813" y="5297488"/>
            <a:ext cx="1374775" cy="274637"/>
          </a:xfrm>
          <a:prstGeom prst="rect">
            <a:avLst/>
          </a:prstGeom>
          <a:noFill/>
          <a:ln w="9525">
            <a:noFill/>
            <a:miter lim="800000"/>
            <a:headEnd/>
            <a:tailEnd/>
          </a:ln>
        </p:spPr>
        <p:txBody>
          <a:bodyPr wrap="none">
            <a:spAutoFit/>
          </a:bodyPr>
          <a:lstStyle/>
          <a:p>
            <a:r>
              <a:rPr lang="en-GB" sz="1200" u="none"/>
              <a:t>zone of ambiguity</a:t>
            </a:r>
          </a:p>
        </p:txBody>
      </p:sp>
      <p:sp>
        <p:nvSpPr>
          <p:cNvPr id="1039" name="Text Box 18"/>
          <p:cNvSpPr txBox="1">
            <a:spLocks noChangeArrowheads="1"/>
          </p:cNvSpPr>
          <p:nvPr/>
        </p:nvSpPr>
        <p:spPr bwMode="auto">
          <a:xfrm>
            <a:off x="900113" y="2001838"/>
            <a:ext cx="596900" cy="366712"/>
          </a:xfrm>
          <a:prstGeom prst="rect">
            <a:avLst/>
          </a:prstGeom>
          <a:noFill/>
          <a:ln w="9525">
            <a:noFill/>
            <a:miter lim="800000"/>
            <a:headEnd/>
            <a:tailEnd/>
          </a:ln>
        </p:spPr>
        <p:txBody>
          <a:bodyPr wrap="none">
            <a:spAutoFit/>
          </a:bodyPr>
          <a:lstStyle/>
          <a:p>
            <a:r>
              <a:rPr lang="en-GB" u="none"/>
              <a:t>P=1</a:t>
            </a:r>
          </a:p>
        </p:txBody>
      </p:sp>
      <p:sp>
        <p:nvSpPr>
          <p:cNvPr id="1040" name="Text Box 19"/>
          <p:cNvSpPr txBox="1">
            <a:spLocks noChangeArrowheads="1"/>
          </p:cNvSpPr>
          <p:nvPr/>
        </p:nvSpPr>
        <p:spPr bwMode="auto">
          <a:xfrm>
            <a:off x="900113" y="5870575"/>
            <a:ext cx="596900" cy="366713"/>
          </a:xfrm>
          <a:prstGeom prst="rect">
            <a:avLst/>
          </a:prstGeom>
          <a:noFill/>
          <a:ln w="9525">
            <a:noFill/>
            <a:miter lim="800000"/>
            <a:headEnd/>
            <a:tailEnd/>
          </a:ln>
        </p:spPr>
        <p:txBody>
          <a:bodyPr wrap="none">
            <a:spAutoFit/>
          </a:bodyPr>
          <a:lstStyle/>
          <a:p>
            <a:r>
              <a:rPr lang="en-GB" u="none"/>
              <a:t>P=0</a:t>
            </a:r>
          </a:p>
        </p:txBody>
      </p:sp>
      <p:sp>
        <p:nvSpPr>
          <p:cNvPr id="1041" name="Text Box 20"/>
          <p:cNvSpPr txBox="1">
            <a:spLocks noChangeArrowheads="1"/>
          </p:cNvSpPr>
          <p:nvPr/>
        </p:nvSpPr>
        <p:spPr bwMode="auto">
          <a:xfrm>
            <a:off x="5435600" y="1851025"/>
            <a:ext cx="2647950" cy="641350"/>
          </a:xfrm>
          <a:prstGeom prst="rect">
            <a:avLst/>
          </a:prstGeom>
          <a:noFill/>
          <a:ln w="9525">
            <a:noFill/>
            <a:miter lim="800000"/>
            <a:headEnd/>
            <a:tailEnd/>
          </a:ln>
        </p:spPr>
        <p:txBody>
          <a:bodyPr wrap="none">
            <a:spAutoFit/>
          </a:bodyPr>
          <a:lstStyle/>
          <a:p>
            <a:r>
              <a:rPr lang="en-GB" u="none">
                <a:solidFill>
                  <a:srgbClr val="FF0000"/>
                </a:solidFill>
              </a:rPr>
              <a:t>probability of perceiving </a:t>
            </a:r>
          </a:p>
          <a:p>
            <a:r>
              <a:rPr lang="en-GB" u="none">
                <a:solidFill>
                  <a:srgbClr val="FF0000"/>
                </a:solidFill>
              </a:rPr>
              <a:t>translation</a:t>
            </a:r>
          </a:p>
        </p:txBody>
      </p:sp>
      <p:sp>
        <p:nvSpPr>
          <p:cNvPr id="1042" name="Text Box 21"/>
          <p:cNvSpPr txBox="1">
            <a:spLocks noChangeArrowheads="1"/>
          </p:cNvSpPr>
          <p:nvPr/>
        </p:nvSpPr>
        <p:spPr bwMode="auto">
          <a:xfrm>
            <a:off x="2339975" y="1779588"/>
            <a:ext cx="1543050" cy="641350"/>
          </a:xfrm>
          <a:prstGeom prst="rect">
            <a:avLst/>
          </a:prstGeom>
          <a:noFill/>
          <a:ln w="9525">
            <a:noFill/>
            <a:miter lim="800000"/>
            <a:headEnd/>
            <a:tailEnd/>
          </a:ln>
        </p:spPr>
        <p:txBody>
          <a:bodyPr wrap="none">
            <a:spAutoFit/>
          </a:bodyPr>
          <a:lstStyle/>
          <a:p>
            <a:r>
              <a:rPr lang="en-GB" u="none">
                <a:solidFill>
                  <a:srgbClr val="3333CC"/>
                </a:solidFill>
              </a:rPr>
              <a:t>probability of </a:t>
            </a:r>
          </a:p>
          <a:p>
            <a:r>
              <a:rPr lang="en-GB" u="none">
                <a:solidFill>
                  <a:srgbClr val="3333CC"/>
                </a:solidFill>
              </a:rPr>
              <a:t>perceiving tilt</a:t>
            </a:r>
          </a:p>
        </p:txBody>
      </p:sp>
      <p:sp>
        <p:nvSpPr>
          <p:cNvPr id="1043" name="Text Box 22"/>
          <p:cNvSpPr txBox="1">
            <a:spLocks noChangeArrowheads="1"/>
          </p:cNvSpPr>
          <p:nvPr/>
        </p:nvSpPr>
        <p:spPr bwMode="auto">
          <a:xfrm>
            <a:off x="1692275" y="6157913"/>
            <a:ext cx="6192838" cy="366712"/>
          </a:xfrm>
          <a:prstGeom prst="rect">
            <a:avLst/>
          </a:prstGeom>
          <a:noFill/>
          <a:ln w="9525">
            <a:noFill/>
            <a:miter lim="800000"/>
            <a:headEnd/>
            <a:tailEnd/>
          </a:ln>
        </p:spPr>
        <p:txBody>
          <a:bodyPr>
            <a:spAutoFit/>
          </a:bodyPr>
          <a:lstStyle/>
          <a:p>
            <a:r>
              <a:rPr lang="en-GB" u="none"/>
              <a:t>0.05                                  0.2                       1.0            Hz</a:t>
            </a:r>
          </a:p>
        </p:txBody>
      </p:sp>
      <p:sp>
        <p:nvSpPr>
          <p:cNvPr id="1044" name="Rectangle 24"/>
          <p:cNvSpPr>
            <a:spLocks noChangeArrowheads="1"/>
          </p:cNvSpPr>
          <p:nvPr/>
        </p:nvSpPr>
        <p:spPr bwMode="auto">
          <a:xfrm>
            <a:off x="1258888" y="3360738"/>
            <a:ext cx="836612" cy="10795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1289" name="Picture 25"/>
          <p:cNvPicPr>
            <a:picLocks noChangeArrowheads="1"/>
          </p:cNvPicPr>
          <p:nvPr/>
        </p:nvPicPr>
        <p:blipFill>
          <a:blip r:embed="rId8" cstate="print"/>
          <a:srcRect/>
          <a:stretch>
            <a:fillRect/>
          </a:stretch>
        </p:blipFill>
        <p:spPr bwMode="auto">
          <a:xfrm>
            <a:off x="4064000" y="188913"/>
            <a:ext cx="1371600" cy="1343025"/>
          </a:xfrm>
          <a:prstGeom prst="rect">
            <a:avLst/>
          </a:prstGeom>
          <a:noFill/>
          <a:ln w="12700">
            <a:noFill/>
            <a:miter lim="800000"/>
            <a:headEnd/>
            <a:tailEnd/>
          </a:ln>
        </p:spPr>
      </p:pic>
      <p:sp>
        <p:nvSpPr>
          <p:cNvPr id="1046" name="Line 26"/>
          <p:cNvSpPr>
            <a:spLocks noChangeShapeType="1"/>
          </p:cNvSpPr>
          <p:nvPr/>
        </p:nvSpPr>
        <p:spPr bwMode="auto">
          <a:xfrm>
            <a:off x="5435600" y="908050"/>
            <a:ext cx="719138" cy="0"/>
          </a:xfrm>
          <a:prstGeom prst="line">
            <a:avLst/>
          </a:prstGeom>
          <a:noFill/>
          <a:ln w="38100">
            <a:solidFill>
              <a:srgbClr val="FF0000"/>
            </a:solidFill>
            <a:round/>
            <a:headEnd/>
            <a:tailEnd type="triangle" w="med" len="med"/>
          </a:ln>
        </p:spPr>
        <p:txBody>
          <a:bodyPr/>
          <a:lstStyle/>
          <a:p>
            <a:endParaRPr lang="en-GB"/>
          </a:p>
        </p:txBody>
      </p:sp>
      <p:sp>
        <p:nvSpPr>
          <p:cNvPr id="1047" name="Line 27"/>
          <p:cNvSpPr>
            <a:spLocks noChangeShapeType="1"/>
          </p:cNvSpPr>
          <p:nvPr/>
        </p:nvSpPr>
        <p:spPr bwMode="auto">
          <a:xfrm flipH="1">
            <a:off x="3348038" y="908050"/>
            <a:ext cx="719137" cy="0"/>
          </a:xfrm>
          <a:prstGeom prst="line">
            <a:avLst/>
          </a:prstGeom>
          <a:noFill/>
          <a:ln w="38100">
            <a:solidFill>
              <a:srgbClr val="FF0000"/>
            </a:solidFill>
            <a:round/>
            <a:headEnd/>
            <a:tailEnd type="triangle" w="med" len="med"/>
          </a:ln>
        </p:spPr>
        <p:txBody>
          <a:bodyPr/>
          <a:lstStyle/>
          <a:p>
            <a:endParaRPr lang="en-GB"/>
          </a:p>
        </p:txBody>
      </p:sp>
      <p:sp>
        <p:nvSpPr>
          <p:cNvPr id="1048" name="Rectangle 28"/>
          <p:cNvSpPr>
            <a:spLocks noChangeArrowheads="1"/>
          </p:cNvSpPr>
          <p:nvPr/>
        </p:nvSpPr>
        <p:spPr bwMode="auto">
          <a:xfrm>
            <a:off x="611188" y="3716338"/>
            <a:ext cx="792162" cy="122555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49" name="Line 29"/>
          <p:cNvSpPr>
            <a:spLocks noChangeShapeType="1"/>
          </p:cNvSpPr>
          <p:nvPr/>
        </p:nvSpPr>
        <p:spPr bwMode="auto">
          <a:xfrm>
            <a:off x="1641475" y="2060575"/>
            <a:ext cx="0" cy="3960813"/>
          </a:xfrm>
          <a:prstGeom prst="line">
            <a:avLst/>
          </a:prstGeom>
          <a:noFill/>
          <a:ln w="19050">
            <a:solidFill>
              <a:schemeClr val="tx1"/>
            </a:solidFill>
            <a:round/>
            <a:headEnd/>
            <a:tailEnd/>
          </a:ln>
        </p:spPr>
        <p:txBody>
          <a:bodyPr/>
          <a:lstStyle/>
          <a:p>
            <a:endParaRPr lang="en-GB"/>
          </a:p>
        </p:txBody>
      </p:sp>
      <p:sp>
        <p:nvSpPr>
          <p:cNvPr id="1050" name="Text Box 30"/>
          <p:cNvSpPr txBox="1">
            <a:spLocks noChangeArrowheads="1"/>
          </p:cNvSpPr>
          <p:nvPr/>
        </p:nvSpPr>
        <p:spPr bwMode="auto">
          <a:xfrm>
            <a:off x="5724525" y="333375"/>
            <a:ext cx="2343150" cy="366713"/>
          </a:xfrm>
          <a:prstGeom prst="rect">
            <a:avLst/>
          </a:prstGeom>
          <a:noFill/>
          <a:ln w="9525">
            <a:noFill/>
            <a:miter lim="800000"/>
            <a:headEnd/>
            <a:tailEnd/>
          </a:ln>
        </p:spPr>
        <p:txBody>
          <a:bodyPr wrap="none">
            <a:spAutoFit/>
          </a:bodyPr>
          <a:lstStyle/>
          <a:p>
            <a:r>
              <a:rPr lang="en-GB" b="1" u="none">
                <a:solidFill>
                  <a:schemeClr val="bg1"/>
                </a:solidFill>
              </a:rPr>
              <a:t>“what do you feel?”</a:t>
            </a:r>
          </a:p>
        </p:txBody>
      </p:sp>
      <p:sp>
        <p:nvSpPr>
          <p:cNvPr id="1051" name="Footer Placeholder 26"/>
          <p:cNvSpPr>
            <a:spLocks noGrp="1"/>
          </p:cNvSpPr>
          <p:nvPr>
            <p:ph type="ftr" sz="quarter" idx="11"/>
          </p:nvPr>
        </p:nvSpPr>
        <p:spPr>
          <a:xfrm>
            <a:off x="0" y="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50000" autoRev="1" fill="hold" nodeType="afterEffect">
                                  <p:stCondLst>
                                    <p:cond delay="0"/>
                                  </p:stCondLst>
                                  <p:childTnLst>
                                    <p:animMotion origin="layout" path="M 0.0 0.0  L -0.25 0.0  E" pathEditMode="fixed" ptsTypes="">
                                      <p:cBhvr>
                                        <p:cTn id="6" dur="2000" fill="hold"/>
                                        <p:tgtEl>
                                          <p:spTgt spid="11289"/>
                                        </p:tgtEl>
                                        <p:attrNameLst>
                                          <p:attrName>ppt_x</p:attrName>
                                          <p:attrName>ppt_y</p:attrName>
                                        </p:attrNameLst>
                                      </p:cBhvr>
                                    </p:animMotion>
                                  </p:childTnLst>
                                </p:cTn>
                              </p:par>
                            </p:childTnLst>
                          </p:cTn>
                        </p:par>
                        <p:par>
                          <p:cTn id="7" fill="hold">
                            <p:stCondLst>
                              <p:cond delay="4000"/>
                            </p:stCondLst>
                            <p:childTnLst>
                              <p:par>
                                <p:cTn id="8" presetID="63" presetClass="path" presetSubtype="0" decel="50000" autoRev="1" fill="hold" nodeType="afterEffect">
                                  <p:stCondLst>
                                    <p:cond delay="0"/>
                                  </p:stCondLst>
                                  <p:childTnLst>
                                    <p:animMotion origin="layout" path="M -4.44444E-6 -0.00347 L 0.25 -0.00347 " pathEditMode="fixed" rAng="0" ptsTypes="AA">
                                      <p:cBhvr>
                                        <p:cTn id="9" dur="2000" fill="hold"/>
                                        <p:tgtEl>
                                          <p:spTgt spid="1128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p>
            <a:fld id="{284BD2D4-C4BB-4266-BBF4-ABC0B2170335}" type="datetime1">
              <a:rPr lang="en-GB" smtClean="0"/>
              <a:pPr/>
              <a:t>10/11/2011</a:t>
            </a:fld>
            <a:endParaRPr lang="en-GB" smtClean="0"/>
          </a:p>
        </p:txBody>
      </p:sp>
      <p:sp>
        <p:nvSpPr>
          <p:cNvPr id="4100" name="Text Box 4"/>
          <p:cNvSpPr txBox="1">
            <a:spLocks noChangeArrowheads="1"/>
          </p:cNvSpPr>
          <p:nvPr/>
        </p:nvSpPr>
        <p:spPr bwMode="auto">
          <a:xfrm>
            <a:off x="179388" y="792163"/>
            <a:ext cx="8713787" cy="2646362"/>
          </a:xfrm>
          <a:prstGeom prst="rect">
            <a:avLst/>
          </a:prstGeom>
          <a:noFill/>
          <a:ln w="9525">
            <a:noFill/>
            <a:miter lim="800000"/>
            <a:headEnd/>
            <a:tailEnd/>
          </a:ln>
          <a:effectLst/>
        </p:spPr>
        <p:txBody>
          <a:bodyPr>
            <a:spAutoFit/>
          </a:bodyPr>
          <a:lstStyle/>
          <a:p>
            <a:pPr algn="ctr">
              <a:defRPr/>
            </a:pPr>
            <a:endParaRPr lang="en-GB" sz="2800" b="1" u="none" dirty="0">
              <a:solidFill>
                <a:srgbClr val="FFFFCC"/>
              </a:solidFill>
            </a:endParaRPr>
          </a:p>
          <a:p>
            <a:pPr algn="ctr">
              <a:defRPr/>
            </a:pPr>
            <a:endParaRPr lang="en-GB" sz="2800" b="1" u="none" dirty="0">
              <a:solidFill>
                <a:srgbClr val="FFFFCC"/>
              </a:solidFill>
            </a:endParaRPr>
          </a:p>
          <a:p>
            <a:pPr algn="ctr">
              <a:defRPr/>
            </a:pPr>
            <a:r>
              <a:rPr lang="en-GB" sz="2000" b="1" u="none" dirty="0">
                <a:solidFill>
                  <a:srgbClr val="FF0000"/>
                </a:solidFill>
                <a:effectLst>
                  <a:outerShdw blurRad="38100" dist="38100" dir="2700000" algn="tl">
                    <a:srgbClr val="000000"/>
                  </a:outerShdw>
                </a:effectLst>
              </a:rPr>
              <a:t>semi circular canals                                            </a:t>
            </a:r>
            <a:r>
              <a:rPr lang="en-GB" sz="2000" b="1" u="none" dirty="0" err="1">
                <a:solidFill>
                  <a:srgbClr val="FF0000"/>
                </a:solidFill>
                <a:effectLst>
                  <a:outerShdw blurRad="38100" dist="38100" dir="2700000" algn="tl">
                    <a:srgbClr val="000000"/>
                  </a:outerShdw>
                </a:effectLst>
              </a:rPr>
              <a:t>otolith</a:t>
            </a:r>
            <a:r>
              <a:rPr lang="en-GB" sz="2000" b="1" u="none" dirty="0">
                <a:solidFill>
                  <a:srgbClr val="FF0000"/>
                </a:solidFill>
                <a:effectLst>
                  <a:outerShdw blurRad="38100" dist="38100" dir="2700000" algn="tl">
                    <a:srgbClr val="000000"/>
                  </a:outerShdw>
                </a:effectLst>
              </a:rPr>
              <a:t> organs</a:t>
            </a:r>
          </a:p>
          <a:p>
            <a:pPr algn="ctr">
              <a:defRPr/>
            </a:pPr>
            <a:r>
              <a:rPr lang="en-GB" u="none" dirty="0">
                <a:solidFill>
                  <a:srgbClr val="FFFFCC"/>
                </a:solidFill>
              </a:rPr>
              <a:t>are stimulated by angular acceleration           are stimulated by linear acceleration 						     and  </a:t>
            </a:r>
            <a:r>
              <a:rPr lang="en-GB" u="none" dirty="0" err="1">
                <a:solidFill>
                  <a:srgbClr val="FFFFCC"/>
                </a:solidFill>
              </a:rPr>
              <a:t>gravito</a:t>
            </a:r>
            <a:r>
              <a:rPr lang="en-GB" u="none" dirty="0">
                <a:solidFill>
                  <a:srgbClr val="FFFFCC"/>
                </a:solidFill>
              </a:rPr>
              <a:t>-inertial force</a:t>
            </a:r>
          </a:p>
          <a:p>
            <a:pPr algn="ctr">
              <a:defRPr/>
            </a:pPr>
            <a:endParaRPr lang="en-GB" u="none" dirty="0">
              <a:solidFill>
                <a:srgbClr val="FFFFCC"/>
              </a:solidFill>
            </a:endParaRPr>
          </a:p>
          <a:p>
            <a:pPr algn="ctr">
              <a:defRPr/>
            </a:pPr>
            <a:r>
              <a:rPr lang="en-GB" u="none" dirty="0">
                <a:solidFill>
                  <a:srgbClr val="FFFFCC"/>
                </a:solidFill>
              </a:rPr>
              <a:t>giving a signal approximately of                   giving a signal of head acceleration      angular velocity                                                                                          and tilt </a:t>
            </a:r>
          </a:p>
        </p:txBody>
      </p:sp>
      <p:sp>
        <p:nvSpPr>
          <p:cNvPr id="8196" name="Text Box 5"/>
          <p:cNvSpPr txBox="1">
            <a:spLocks noChangeArrowheads="1"/>
          </p:cNvSpPr>
          <p:nvPr/>
        </p:nvSpPr>
        <p:spPr bwMode="auto">
          <a:xfrm>
            <a:off x="1619250" y="3573463"/>
            <a:ext cx="4284663" cy="3000375"/>
          </a:xfrm>
          <a:prstGeom prst="rect">
            <a:avLst/>
          </a:prstGeom>
          <a:noFill/>
          <a:ln w="9525">
            <a:noFill/>
            <a:miter lim="800000"/>
            <a:headEnd/>
            <a:tailEnd/>
          </a:ln>
        </p:spPr>
        <p:txBody>
          <a:bodyPr>
            <a:spAutoFit/>
          </a:bodyPr>
          <a:lstStyle/>
          <a:p>
            <a:pPr marL="176213" indent="-176213">
              <a:spcBef>
                <a:spcPct val="50000"/>
              </a:spcBef>
              <a:tabLst>
                <a:tab pos="88900" algn="l"/>
              </a:tabLst>
            </a:pPr>
            <a:r>
              <a:rPr lang="en-GB" u="none">
                <a:solidFill>
                  <a:srgbClr val="FF0000"/>
                </a:solidFill>
              </a:rPr>
              <a:t>these signals are used to:</a:t>
            </a:r>
          </a:p>
          <a:p>
            <a:pPr marL="176213" indent="-176213">
              <a:spcBef>
                <a:spcPct val="50000"/>
              </a:spcBef>
              <a:buFontTx/>
              <a:buChar char="•"/>
              <a:tabLst>
                <a:tab pos="88900" algn="l"/>
              </a:tabLst>
            </a:pPr>
            <a:r>
              <a:rPr lang="en-GB" u="none">
                <a:solidFill>
                  <a:srgbClr val="FFFFCC"/>
                </a:solidFill>
              </a:rPr>
              <a:t>control balance reactions</a:t>
            </a:r>
          </a:p>
          <a:p>
            <a:pPr marL="176213" indent="-176213">
              <a:spcBef>
                <a:spcPct val="50000"/>
              </a:spcBef>
              <a:buFontTx/>
              <a:buChar char="•"/>
              <a:tabLst>
                <a:tab pos="88900" algn="l"/>
              </a:tabLst>
            </a:pPr>
            <a:r>
              <a:rPr lang="en-GB" u="none">
                <a:solidFill>
                  <a:srgbClr val="FFFFCC"/>
                </a:solidFill>
              </a:rPr>
              <a:t>provide spatial reference for other sensory motor co-ordinations</a:t>
            </a:r>
          </a:p>
          <a:p>
            <a:pPr marL="176213" indent="-176213">
              <a:spcBef>
                <a:spcPct val="50000"/>
              </a:spcBef>
              <a:buFontTx/>
              <a:buChar char="•"/>
              <a:tabLst>
                <a:tab pos="88900" algn="l"/>
              </a:tabLst>
            </a:pPr>
            <a:r>
              <a:rPr lang="en-GB" u="none">
                <a:solidFill>
                  <a:srgbClr val="FFFFCC"/>
                </a:solidFill>
              </a:rPr>
              <a:t>provide compensatory reflexes (VOR)</a:t>
            </a:r>
          </a:p>
          <a:p>
            <a:pPr marL="176213" indent="-176213">
              <a:spcBef>
                <a:spcPct val="50000"/>
              </a:spcBef>
              <a:buFontTx/>
              <a:buChar char="•"/>
              <a:tabLst>
                <a:tab pos="88900" algn="l"/>
              </a:tabLst>
            </a:pPr>
            <a:r>
              <a:rPr lang="en-GB" u="none">
                <a:solidFill>
                  <a:srgbClr val="FFFFCC"/>
                </a:solidFill>
              </a:rPr>
              <a:t>tune cardio-vascular function for re-orientations</a:t>
            </a:r>
          </a:p>
          <a:p>
            <a:pPr marL="176213" indent="-176213">
              <a:spcBef>
                <a:spcPct val="50000"/>
              </a:spcBef>
              <a:buFontTx/>
              <a:buChar char="•"/>
              <a:tabLst>
                <a:tab pos="88900" algn="l"/>
              </a:tabLst>
            </a:pPr>
            <a:r>
              <a:rPr lang="en-GB" u="none">
                <a:solidFill>
                  <a:srgbClr val="FFFFCC"/>
                </a:solidFill>
              </a:rPr>
              <a:t>serve perception of motion in space</a:t>
            </a:r>
          </a:p>
        </p:txBody>
      </p:sp>
      <p:pic>
        <p:nvPicPr>
          <p:cNvPr id="8197" name="Picture 9"/>
          <p:cNvPicPr>
            <a:picLocks noChangeAspect="1" noChangeArrowheads="1"/>
          </p:cNvPicPr>
          <p:nvPr/>
        </p:nvPicPr>
        <p:blipFill>
          <a:blip r:embed="rId2" cstate="print"/>
          <a:srcRect/>
          <a:stretch>
            <a:fillRect/>
          </a:stretch>
        </p:blipFill>
        <p:spPr bwMode="auto">
          <a:xfrm>
            <a:off x="868363" y="188913"/>
            <a:ext cx="1974850" cy="1404937"/>
          </a:xfrm>
          <a:prstGeom prst="rect">
            <a:avLst/>
          </a:prstGeom>
          <a:noFill/>
          <a:ln w="9525">
            <a:noFill/>
            <a:miter lim="800000"/>
            <a:headEnd/>
            <a:tailEnd/>
          </a:ln>
        </p:spPr>
      </p:pic>
      <p:pic>
        <p:nvPicPr>
          <p:cNvPr id="8198" name="Picture 10"/>
          <p:cNvPicPr>
            <a:picLocks noChangeAspect="1" noChangeArrowheads="1"/>
          </p:cNvPicPr>
          <p:nvPr/>
        </p:nvPicPr>
        <p:blipFill>
          <a:blip r:embed="rId3" cstate="print"/>
          <a:srcRect/>
          <a:stretch>
            <a:fillRect/>
          </a:stretch>
        </p:blipFill>
        <p:spPr bwMode="auto">
          <a:xfrm>
            <a:off x="6443663" y="188913"/>
            <a:ext cx="2155825" cy="1312862"/>
          </a:xfrm>
          <a:prstGeom prst="rect">
            <a:avLst/>
          </a:prstGeom>
          <a:noFill/>
          <a:ln w="9525">
            <a:noFill/>
            <a:miter lim="800000"/>
            <a:headEnd/>
            <a:tailEnd/>
          </a:ln>
        </p:spPr>
      </p:pic>
      <p:pic>
        <p:nvPicPr>
          <p:cNvPr id="8199" name="Picture 6" descr="_Pic2"/>
          <p:cNvPicPr>
            <a:picLocks noChangeAspect="1" noChangeArrowheads="1"/>
          </p:cNvPicPr>
          <p:nvPr/>
        </p:nvPicPr>
        <p:blipFill>
          <a:blip r:embed="rId4" cstate="print"/>
          <a:srcRect/>
          <a:stretch>
            <a:fillRect/>
          </a:stretch>
        </p:blipFill>
        <p:spPr bwMode="auto">
          <a:xfrm>
            <a:off x="3708400" y="115888"/>
            <a:ext cx="2122488" cy="1643062"/>
          </a:xfrm>
          <a:prstGeom prst="rect">
            <a:avLst/>
          </a:prstGeom>
          <a:noFill/>
          <a:ln w="9525">
            <a:noFill/>
            <a:miter lim="800000"/>
            <a:headEnd/>
            <a:tailEnd/>
          </a:ln>
        </p:spPr>
      </p:pic>
      <p:sp>
        <p:nvSpPr>
          <p:cNvPr id="8200" name="Footer Placeholder 7"/>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p>
            <a:fld id="{9C5EB1A6-146A-4905-8670-3D9B5BB6F2DD}" type="datetime1">
              <a:rPr lang="en-GB" smtClean="0"/>
              <a:pPr/>
              <a:t>10/11/2011</a:t>
            </a:fld>
            <a:endParaRPr lang="en-GB" smtClean="0"/>
          </a:p>
        </p:txBody>
      </p:sp>
      <p:pic>
        <p:nvPicPr>
          <p:cNvPr id="34819" name="Picture 4"/>
          <p:cNvPicPr>
            <a:picLocks noChangeAspect="1" noChangeArrowheads="1"/>
          </p:cNvPicPr>
          <p:nvPr/>
        </p:nvPicPr>
        <p:blipFill>
          <a:blip r:embed="rId2" cstate="print"/>
          <a:srcRect/>
          <a:stretch>
            <a:fillRect/>
          </a:stretch>
        </p:blipFill>
        <p:spPr bwMode="auto">
          <a:xfrm>
            <a:off x="1692275" y="115888"/>
            <a:ext cx="5975350" cy="5554662"/>
          </a:xfrm>
          <a:prstGeom prst="rect">
            <a:avLst/>
          </a:prstGeom>
          <a:noFill/>
          <a:ln w="9525">
            <a:noFill/>
            <a:miter lim="800000"/>
            <a:headEnd/>
            <a:tailEnd/>
          </a:ln>
        </p:spPr>
      </p:pic>
      <p:pic>
        <p:nvPicPr>
          <p:cNvPr id="34820" name="Picture 5"/>
          <p:cNvPicPr>
            <a:picLocks noChangeAspect="1" noChangeArrowheads="1"/>
          </p:cNvPicPr>
          <p:nvPr/>
        </p:nvPicPr>
        <p:blipFill>
          <a:blip r:embed="rId3" cstate="print"/>
          <a:srcRect/>
          <a:stretch>
            <a:fillRect/>
          </a:stretch>
        </p:blipFill>
        <p:spPr bwMode="auto">
          <a:xfrm>
            <a:off x="107950" y="3868738"/>
            <a:ext cx="2160588" cy="1000125"/>
          </a:xfrm>
          <a:prstGeom prst="rect">
            <a:avLst/>
          </a:prstGeom>
          <a:noFill/>
          <a:ln w="9525">
            <a:noFill/>
            <a:miter lim="800000"/>
            <a:headEnd/>
            <a:tailEnd/>
          </a:ln>
        </p:spPr>
      </p:pic>
      <p:pic>
        <p:nvPicPr>
          <p:cNvPr id="34821" name="Picture 6"/>
          <p:cNvPicPr>
            <a:picLocks noChangeAspect="1" noChangeArrowheads="1"/>
          </p:cNvPicPr>
          <p:nvPr/>
        </p:nvPicPr>
        <p:blipFill>
          <a:blip r:embed="rId4" cstate="print"/>
          <a:srcRect/>
          <a:stretch>
            <a:fillRect/>
          </a:stretch>
        </p:blipFill>
        <p:spPr bwMode="auto">
          <a:xfrm>
            <a:off x="2224088" y="5373688"/>
            <a:ext cx="2276475" cy="1363662"/>
          </a:xfrm>
          <a:prstGeom prst="rect">
            <a:avLst/>
          </a:prstGeom>
          <a:noFill/>
          <a:ln w="9525">
            <a:noFill/>
            <a:miter lim="800000"/>
            <a:headEnd/>
            <a:tailEnd/>
          </a:ln>
        </p:spPr>
      </p:pic>
      <p:pic>
        <p:nvPicPr>
          <p:cNvPr id="34822" name="Picture 7"/>
          <p:cNvPicPr>
            <a:picLocks noChangeAspect="1" noChangeArrowheads="1"/>
          </p:cNvPicPr>
          <p:nvPr/>
        </p:nvPicPr>
        <p:blipFill>
          <a:blip r:embed="rId5" cstate="print"/>
          <a:srcRect/>
          <a:stretch>
            <a:fillRect/>
          </a:stretch>
        </p:blipFill>
        <p:spPr bwMode="auto">
          <a:xfrm>
            <a:off x="5795963" y="5338763"/>
            <a:ext cx="1655762" cy="1403350"/>
          </a:xfrm>
          <a:prstGeom prst="rect">
            <a:avLst/>
          </a:prstGeom>
          <a:noFill/>
          <a:ln w="9525">
            <a:noFill/>
            <a:miter lim="800000"/>
            <a:headEnd/>
            <a:tailEnd/>
          </a:ln>
        </p:spPr>
      </p:pic>
      <p:sp>
        <p:nvSpPr>
          <p:cNvPr id="34823" name="Footer Placeholder 6"/>
          <p:cNvSpPr>
            <a:spLocks noGrp="1"/>
          </p:cNvSpPr>
          <p:nvPr>
            <p:ph type="ftr" sz="quarter" idx="11"/>
          </p:nvPr>
        </p:nvSpPr>
        <p:spPr>
          <a:noFill/>
        </p:spPr>
        <p:txBody>
          <a:bodyPr/>
          <a:lstStyle/>
          <a:p>
            <a:r>
              <a:rPr lang="en-GB" smtClean="0"/>
              <a:t>M Gresty ICL  m.gresty@imperial.ac.uk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p>
            <a:fld id="{6FFC9183-E4D1-49A5-BF87-808412749D99}" type="datetime1">
              <a:rPr lang="en-GB" smtClean="0"/>
              <a:pPr/>
              <a:t>10/11/2011</a:t>
            </a:fld>
            <a:endParaRPr lang="en-GB" smtClean="0"/>
          </a:p>
        </p:txBody>
      </p:sp>
      <p:sp>
        <p:nvSpPr>
          <p:cNvPr id="35843" name="Text Box 4"/>
          <p:cNvSpPr txBox="1">
            <a:spLocks noChangeArrowheads="1"/>
          </p:cNvSpPr>
          <p:nvPr/>
        </p:nvSpPr>
        <p:spPr bwMode="auto">
          <a:xfrm>
            <a:off x="1527175" y="257175"/>
            <a:ext cx="6069013" cy="579438"/>
          </a:xfrm>
          <a:prstGeom prst="rect">
            <a:avLst/>
          </a:prstGeom>
          <a:noFill/>
          <a:ln w="9525">
            <a:noFill/>
            <a:miter lim="800000"/>
            <a:headEnd/>
            <a:tailEnd/>
          </a:ln>
        </p:spPr>
        <p:txBody>
          <a:bodyPr wrap="none">
            <a:spAutoFit/>
          </a:bodyPr>
          <a:lstStyle/>
          <a:p>
            <a:r>
              <a:rPr lang="en-GB" sz="3200" b="1" u="none">
                <a:solidFill>
                  <a:srgbClr val="FF0000"/>
                </a:solidFill>
              </a:rPr>
              <a:t>Symptoms of</a:t>
            </a:r>
            <a:r>
              <a:rPr lang="en-GB" sz="3200" b="1" u="none">
                <a:solidFill>
                  <a:srgbClr val="FFCC99"/>
                </a:solidFill>
              </a:rPr>
              <a:t> </a:t>
            </a:r>
            <a:r>
              <a:rPr lang="en-GB" sz="3200" b="1" u="none">
                <a:solidFill>
                  <a:srgbClr val="FF0000"/>
                </a:solidFill>
              </a:rPr>
              <a:t>Motion Sickness</a:t>
            </a:r>
          </a:p>
        </p:txBody>
      </p:sp>
      <p:sp>
        <p:nvSpPr>
          <p:cNvPr id="35844" name="Text Box 6"/>
          <p:cNvSpPr txBox="1">
            <a:spLocks noChangeArrowheads="1"/>
          </p:cNvSpPr>
          <p:nvPr/>
        </p:nvSpPr>
        <p:spPr bwMode="auto">
          <a:xfrm>
            <a:off x="420688" y="1152525"/>
            <a:ext cx="8723312" cy="4748213"/>
          </a:xfrm>
          <a:prstGeom prst="rect">
            <a:avLst/>
          </a:prstGeom>
          <a:noFill/>
          <a:ln w="9525">
            <a:noFill/>
            <a:miter lim="800000"/>
            <a:headEnd/>
            <a:tailEnd/>
          </a:ln>
        </p:spPr>
        <p:txBody>
          <a:bodyPr>
            <a:spAutoFit/>
          </a:bodyPr>
          <a:lstStyle/>
          <a:p>
            <a:pPr marL="1076325" indent="-809625"/>
            <a:r>
              <a:rPr lang="en-GB" sz="2400" b="1" u="none">
                <a:solidFill>
                  <a:srgbClr val="FFCC99"/>
                </a:solidFill>
              </a:rPr>
              <a:t>Primary Symptoms</a:t>
            </a:r>
            <a:endParaRPr lang="en-GB" sz="2400" u="none">
              <a:solidFill>
                <a:srgbClr val="FFCC99"/>
              </a:solidFill>
            </a:endParaRPr>
          </a:p>
          <a:p>
            <a:pPr marL="1076325" indent="-809625"/>
            <a:r>
              <a:rPr lang="en-GB" sz="2400" u="none">
                <a:solidFill>
                  <a:srgbClr val="FFFFCC"/>
                </a:solidFill>
              </a:rPr>
              <a:t>	• with signs of pallor and sweating </a:t>
            </a:r>
          </a:p>
          <a:p>
            <a:pPr marL="1076325" indent="-809625"/>
            <a:r>
              <a:rPr lang="en-GB" sz="2400" u="none">
                <a:solidFill>
                  <a:srgbClr val="FFFFCC"/>
                </a:solidFill>
              </a:rPr>
              <a:t>	• nausea and vomiting</a:t>
            </a:r>
          </a:p>
          <a:p>
            <a:pPr marL="1076325" indent="-809625"/>
            <a:endParaRPr lang="en-GB" sz="2400" u="none">
              <a:solidFill>
                <a:srgbClr val="FFFFCC"/>
              </a:solidFill>
            </a:endParaRPr>
          </a:p>
          <a:p>
            <a:pPr marL="1076325" indent="-809625"/>
            <a:r>
              <a:rPr lang="en-GB" sz="2400" b="1" u="none">
                <a:solidFill>
                  <a:srgbClr val="FFCC99"/>
                </a:solidFill>
              </a:rPr>
              <a:t>Associated Symptoms</a:t>
            </a:r>
          </a:p>
          <a:p>
            <a:pPr marL="1076325" indent="-809625"/>
            <a:r>
              <a:rPr lang="en-GB" sz="2400" u="none">
                <a:solidFill>
                  <a:srgbClr val="FFFFCC"/>
                </a:solidFill>
              </a:rPr>
              <a:t>	 • headache including triggering migraine attacks</a:t>
            </a:r>
          </a:p>
          <a:p>
            <a:pPr marL="1076325" indent="-809625"/>
            <a:r>
              <a:rPr lang="en-GB" sz="2400" u="none">
                <a:solidFill>
                  <a:srgbClr val="FFFFCC"/>
                </a:solidFill>
              </a:rPr>
              <a:t>	 • dizziness possibly with nystagmus</a:t>
            </a:r>
          </a:p>
          <a:p>
            <a:pPr marL="1076325" indent="-809625"/>
            <a:r>
              <a:rPr lang="en-GB" sz="2400" u="none">
                <a:solidFill>
                  <a:srgbClr val="FFFFCC"/>
                </a:solidFill>
              </a:rPr>
              <a:t>	 • instability and in-coordination</a:t>
            </a:r>
          </a:p>
          <a:p>
            <a:pPr marL="1076325" indent="-809625"/>
            <a:r>
              <a:rPr lang="en-GB" sz="2400" u="none">
                <a:solidFill>
                  <a:srgbClr val="FFFFCC"/>
                </a:solidFill>
              </a:rPr>
              <a:t>	 • postural discomfort and restlessness (provoking 				                   further motion sickness)</a:t>
            </a:r>
          </a:p>
          <a:p>
            <a:pPr marL="1076325" indent="-809625"/>
            <a:r>
              <a:rPr lang="en-GB" sz="2400" u="none">
                <a:solidFill>
                  <a:srgbClr val="FFFFCC"/>
                </a:solidFill>
              </a:rPr>
              <a:t>	 • drowsiness (sopite syndrome)</a:t>
            </a:r>
          </a:p>
          <a:p>
            <a:pPr marL="1076325" indent="-809625"/>
            <a:r>
              <a:rPr lang="en-GB" sz="2400" u="none">
                <a:solidFill>
                  <a:srgbClr val="FFFFCC"/>
                </a:solidFill>
              </a:rPr>
              <a:t>	 • feeling of eye strain</a:t>
            </a:r>
            <a:endParaRPr lang="en-GB" u="none">
              <a:solidFill>
                <a:srgbClr val="FFFFCC"/>
              </a:solidFill>
            </a:endParaRPr>
          </a:p>
          <a:p>
            <a:pPr marL="1076325" indent="-809625"/>
            <a:endParaRPr lang="en-GB" u="none"/>
          </a:p>
        </p:txBody>
      </p:sp>
      <p:sp>
        <p:nvSpPr>
          <p:cNvPr id="35845" name="Footer Placeholder 4"/>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EE625A29-81D9-45D9-96B9-09AC20B08D6D}" type="datetime1">
              <a:rPr lang="en-GB" smtClean="0"/>
              <a:pPr/>
              <a:t>10/11/2011</a:t>
            </a:fld>
            <a:endParaRPr lang="en-GB" smtClean="0"/>
          </a:p>
        </p:txBody>
      </p:sp>
      <p:sp>
        <p:nvSpPr>
          <p:cNvPr id="36867" name="Rectangle 2"/>
          <p:cNvSpPr>
            <a:spLocks noGrp="1" noChangeArrowheads="1"/>
          </p:cNvSpPr>
          <p:nvPr>
            <p:ph type="title"/>
          </p:nvPr>
        </p:nvSpPr>
        <p:spPr/>
        <p:txBody>
          <a:bodyPr/>
          <a:lstStyle/>
          <a:p>
            <a:pPr eaLnBrk="1" hangingPunct="1"/>
            <a:r>
              <a:rPr lang="en-GB" sz="3200" b="1" smtClean="0">
                <a:solidFill>
                  <a:srgbClr val="FFCC99"/>
                </a:solidFill>
              </a:rPr>
              <a:t>the malaise associated with vestibular attacks, visual vertigo, busy places….. </a:t>
            </a:r>
            <a:br>
              <a:rPr lang="en-GB" sz="3200" b="1" smtClean="0">
                <a:solidFill>
                  <a:srgbClr val="FFCC99"/>
                </a:solidFill>
              </a:rPr>
            </a:br>
            <a:r>
              <a:rPr lang="en-GB" sz="3200" b="1" smtClean="0">
                <a:solidFill>
                  <a:srgbClr val="FFCC99"/>
                </a:solidFill>
              </a:rPr>
              <a:t>is probably </a:t>
            </a:r>
            <a:r>
              <a:rPr lang="en-GB" sz="3200" b="1" smtClean="0">
                <a:solidFill>
                  <a:srgbClr val="FF0000"/>
                </a:solidFill>
              </a:rPr>
              <a:t>Motion Sickness</a:t>
            </a:r>
          </a:p>
        </p:txBody>
      </p:sp>
      <p:sp>
        <p:nvSpPr>
          <p:cNvPr id="27651" name="Rectangle 3"/>
          <p:cNvSpPr>
            <a:spLocks noGrp="1" noChangeArrowheads="1"/>
          </p:cNvSpPr>
          <p:nvPr>
            <p:ph type="body" idx="1"/>
          </p:nvPr>
        </p:nvSpPr>
        <p:spPr>
          <a:xfrm>
            <a:off x="457200" y="2071688"/>
            <a:ext cx="8147050" cy="4381500"/>
          </a:xfrm>
        </p:spPr>
        <p:txBody>
          <a:bodyPr/>
          <a:lstStyle/>
          <a:p>
            <a:pPr eaLnBrk="1" hangingPunct="1">
              <a:buFontTx/>
              <a:buNone/>
              <a:defRPr/>
            </a:pPr>
            <a:r>
              <a:rPr lang="en-GB" sz="2800" b="1" dirty="0" smtClean="0">
                <a:solidFill>
                  <a:srgbClr val="FFFFCC"/>
                </a:solidFill>
              </a:rPr>
              <a:t>Non-pharmacological treatment</a:t>
            </a:r>
          </a:p>
          <a:p>
            <a:pPr eaLnBrk="1" hangingPunct="1">
              <a:buFontTx/>
              <a:buNone/>
              <a:defRPr/>
            </a:pPr>
            <a:r>
              <a:rPr lang="en-GB" sz="2800" dirty="0" smtClean="0">
                <a:solidFill>
                  <a:srgbClr val="FFFFCC"/>
                </a:solidFill>
              </a:rPr>
              <a:t>	cognitive behaviour therapy with desensitisation in repeated </a:t>
            </a:r>
            <a:r>
              <a:rPr lang="en-GB" sz="2800" b="1" i="1" dirty="0" smtClean="0">
                <a:solidFill>
                  <a:srgbClr val="FFFFCC"/>
                </a:solidFill>
              </a:rPr>
              <a:t>small</a:t>
            </a:r>
            <a:r>
              <a:rPr lang="en-GB" sz="2800" dirty="0" smtClean="0">
                <a:solidFill>
                  <a:srgbClr val="FFFFCC"/>
                </a:solidFill>
              </a:rPr>
              <a:t> doses – (no prolonged immersion!) </a:t>
            </a:r>
          </a:p>
          <a:p>
            <a:pPr eaLnBrk="1" hangingPunct="1">
              <a:buFontTx/>
              <a:buNone/>
              <a:defRPr/>
            </a:pPr>
            <a:r>
              <a:rPr lang="en-GB" sz="3600" b="1" dirty="0" smtClean="0">
                <a:solidFill>
                  <a:srgbClr val="FFFFCC"/>
                </a:solidFill>
                <a:effectLst>
                  <a:outerShdw blurRad="38100" dist="38100" dir="2700000" algn="tl">
                    <a:srgbClr val="000000"/>
                  </a:outerShdw>
                </a:effectLst>
              </a:rPr>
              <a:t>					  +</a:t>
            </a:r>
            <a:r>
              <a:rPr lang="en-GB" sz="3600" dirty="0" smtClean="0">
                <a:solidFill>
                  <a:srgbClr val="FFFFCC"/>
                </a:solidFill>
              </a:rPr>
              <a:t> </a:t>
            </a:r>
          </a:p>
          <a:p>
            <a:pPr eaLnBrk="1" hangingPunct="1">
              <a:buFontTx/>
              <a:buNone/>
              <a:defRPr/>
            </a:pPr>
            <a:r>
              <a:rPr lang="en-GB" sz="2800" dirty="0" smtClean="0">
                <a:solidFill>
                  <a:srgbClr val="FFFFCC"/>
                </a:solidFill>
              </a:rPr>
              <a:t>   behavioural anti-</a:t>
            </a:r>
            <a:r>
              <a:rPr lang="en-GB" sz="2800" dirty="0" err="1" smtClean="0">
                <a:solidFill>
                  <a:srgbClr val="FFFFCC"/>
                </a:solidFill>
              </a:rPr>
              <a:t>emitic</a:t>
            </a:r>
            <a:r>
              <a:rPr lang="en-GB" sz="2800" dirty="0" smtClean="0">
                <a:solidFill>
                  <a:srgbClr val="FFFFCC"/>
                </a:solidFill>
              </a:rPr>
              <a:t> and </a:t>
            </a:r>
            <a:r>
              <a:rPr lang="en-GB" sz="2800" dirty="0" err="1" smtClean="0">
                <a:solidFill>
                  <a:srgbClr val="FFFFCC"/>
                </a:solidFill>
              </a:rPr>
              <a:t>anxiolytic</a:t>
            </a:r>
            <a:r>
              <a:rPr lang="en-GB" sz="2800" dirty="0" smtClean="0">
                <a:solidFill>
                  <a:srgbClr val="FFFFCC"/>
                </a:solidFill>
              </a:rPr>
              <a:t> exercises (controlled breathing posture relaxation)</a:t>
            </a:r>
          </a:p>
          <a:p>
            <a:pPr eaLnBrk="1" hangingPunct="1">
              <a:defRPr/>
            </a:pPr>
            <a:endParaRPr lang="en-GB" sz="2800" dirty="0" smtClean="0"/>
          </a:p>
        </p:txBody>
      </p:sp>
      <p:sp>
        <p:nvSpPr>
          <p:cNvPr id="36869" name="Footer Placeholder 4"/>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609600"/>
            <a:ext cx="8458200" cy="2862263"/>
          </a:xfrm>
          <a:prstGeom prst="rect">
            <a:avLst/>
          </a:prstGeom>
          <a:solidFill>
            <a:schemeClr val="bg1"/>
          </a:solidFill>
          <a:ln w="9525">
            <a:noFill/>
            <a:miter lim="800000"/>
            <a:headEnd/>
            <a:tailEnd/>
          </a:ln>
        </p:spPr>
        <p:txBody>
          <a:bodyPr>
            <a:spAutoFit/>
          </a:bodyPr>
          <a:lstStyle/>
          <a:p>
            <a:r>
              <a:rPr lang="en-GB" sz="2000" u="none">
                <a:cs typeface="Times New Roman" pitchFamily="18" charset="0"/>
              </a:rPr>
              <a:t>50 yr old male woke up with intense rotational vertigo accompanied by nausea and vomiting. Unidirectional nystagmus in all gaze postions. Walking was impaired with veering and stumbling to the right. Attack lasted 1-2 days gradually subsiding. Attacks repeated 2-3 times over next year then ceased.  Patient is left with mild navigational ataxia when turning quickly and sense of disorientation when turning his head. Examination during one attack identified intense right beating nystagmus in early stages. Testing at end of attacks established dead labyrinth on right side. </a:t>
            </a:r>
            <a:endParaRPr lang="en-GB" sz="2000" u="none"/>
          </a:p>
        </p:txBody>
      </p:sp>
      <p:sp>
        <p:nvSpPr>
          <p:cNvPr id="37891" name="Rectangle 3"/>
          <p:cNvSpPr>
            <a:spLocks noChangeArrowheads="1"/>
          </p:cNvSpPr>
          <p:nvPr/>
        </p:nvSpPr>
        <p:spPr bwMode="auto">
          <a:xfrm>
            <a:off x="381000" y="3733800"/>
            <a:ext cx="8153400" cy="1938338"/>
          </a:xfrm>
          <a:prstGeom prst="rect">
            <a:avLst/>
          </a:prstGeom>
          <a:solidFill>
            <a:schemeClr val="bg1"/>
          </a:solidFill>
          <a:ln w="9525">
            <a:noFill/>
            <a:miter lim="800000"/>
            <a:headEnd/>
            <a:tailEnd/>
          </a:ln>
        </p:spPr>
        <p:txBody>
          <a:bodyPr>
            <a:spAutoFit/>
          </a:bodyPr>
          <a:lstStyle/>
          <a:p>
            <a:r>
              <a:rPr lang="en-GB" sz="2000" u="none">
                <a:cs typeface="Times New Roman" pitchFamily="18" charset="0"/>
              </a:rPr>
              <a:t>60 yr f: experiencing attacks of rotational vertigo with nausea provoked by rolling over in bed, particularly to the right side. Attacks are also provoked by tilting head backwards when accessing high shelves. The attacks last 1 minute but leave the patient feeling disoriented for days. Attacks come in bouts of several attacks over a month or so and then remit for several months. </a:t>
            </a:r>
          </a:p>
        </p:txBody>
      </p:sp>
      <p:sp>
        <p:nvSpPr>
          <p:cNvPr id="37892" name="Date Placeholder 3"/>
          <p:cNvSpPr>
            <a:spLocks noGrp="1"/>
          </p:cNvSpPr>
          <p:nvPr>
            <p:ph type="dt" sz="quarter" idx="10"/>
          </p:nvPr>
        </p:nvSpPr>
        <p:spPr>
          <a:noFill/>
        </p:spPr>
        <p:txBody>
          <a:bodyPr/>
          <a:lstStyle/>
          <a:p>
            <a:fld id="{02BDC2B0-A468-469A-8193-B13933593AAC}" type="datetime1">
              <a:rPr lang="en-GB" smtClean="0"/>
              <a:pPr/>
              <a:t>10/11/2011</a:t>
            </a:fld>
            <a:endParaRPr lang="en-GB" smtClean="0"/>
          </a:p>
        </p:txBody>
      </p:sp>
      <p:sp>
        <p:nvSpPr>
          <p:cNvPr id="37893" name="Footer Placeholder 4"/>
          <p:cNvSpPr>
            <a:spLocks noGrp="1"/>
          </p:cNvSpPr>
          <p:nvPr>
            <p:ph type="ftr" sz="quarter" idx="11"/>
          </p:nvPr>
        </p:nvSpPr>
        <p:spPr>
          <a:xfrm>
            <a:off x="6156325" y="6308725"/>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746125"/>
            <a:ext cx="8229600" cy="5940425"/>
          </a:xfrm>
          <a:prstGeom prst="rect">
            <a:avLst/>
          </a:prstGeom>
          <a:solidFill>
            <a:schemeClr val="bg1"/>
          </a:solidFill>
          <a:ln w="9525">
            <a:noFill/>
            <a:miter lim="800000"/>
            <a:headEnd/>
            <a:tailEnd/>
          </a:ln>
        </p:spPr>
        <p:txBody>
          <a:bodyPr>
            <a:spAutoFit/>
          </a:bodyPr>
          <a:lstStyle/>
          <a:p>
            <a:r>
              <a:rPr lang="en-GB" sz="2000" u="none">
                <a:cs typeface="Times New Roman" pitchFamily="18" charset="0"/>
              </a:rPr>
              <a:t>30 yr m. SAS helicopter Pilot on a mountain mission developed sensation of extreme instability of his aircraft. Thereafter he feels the craft is about to tip out of the sky at the slightest movement. Cannot function as a pilot and also experiences some problems with orientation on the ground, eg driving in bad conditions. Extremely fit. Has some life-home anxiety with relationships. Another member of his wing recently beheaded by a rotor blade but he does not think this was stressing since it is ‘part of what you have trained for’. No findings on examination/testing. </a:t>
            </a:r>
          </a:p>
          <a:p>
            <a:r>
              <a:rPr lang="en-GB" sz="2000" u="none">
                <a:cs typeface="Times New Roman" pitchFamily="18" charset="0"/>
              </a:rPr>
              <a:t> </a:t>
            </a:r>
          </a:p>
          <a:p>
            <a:endParaRPr lang="en-GB" sz="2000" u="none">
              <a:cs typeface="Times New Roman" pitchFamily="18" charset="0"/>
            </a:endParaRPr>
          </a:p>
          <a:p>
            <a:r>
              <a:rPr lang="en-GB" sz="2000" u="none">
                <a:cs typeface="Times New Roman" pitchFamily="18" charset="0"/>
              </a:rPr>
              <a:t>28 yr f. Presented with symptoms of instability as experiencing ‘mal debarquement’. Also noticed that she was made dizzy by movement of crowds, passing traffic and negotiating busy places supermarkets. When sitting quietly she may sense that she is moving slightly. She feels very unstable in certain driving situations such as wide empty roads. No medical history of relevance with possible exception of some anxiety and stress factors. Testing revealed slight asymmetry of vestibular function of questionable significance. </a:t>
            </a:r>
            <a:endParaRPr lang="en-GB" sz="2400" u="none"/>
          </a:p>
        </p:txBody>
      </p:sp>
      <p:sp>
        <p:nvSpPr>
          <p:cNvPr id="38915" name="Date Placeholder 2"/>
          <p:cNvSpPr>
            <a:spLocks noGrp="1"/>
          </p:cNvSpPr>
          <p:nvPr>
            <p:ph type="dt" sz="quarter" idx="10"/>
          </p:nvPr>
        </p:nvSpPr>
        <p:spPr>
          <a:noFill/>
        </p:spPr>
        <p:txBody>
          <a:bodyPr/>
          <a:lstStyle/>
          <a:p>
            <a:fld id="{24AA3994-D905-4AC1-A23E-3023E87F10B4}" type="datetime1">
              <a:rPr lang="en-GB" smtClean="0"/>
              <a:pPr/>
              <a:t>10/11/2011</a:t>
            </a:fld>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3962400"/>
            <a:ext cx="8077200" cy="1920875"/>
          </a:xfrm>
          <a:prstGeom prst="rect">
            <a:avLst/>
          </a:prstGeom>
          <a:solidFill>
            <a:schemeClr val="bg1"/>
          </a:solidFill>
          <a:ln w="9525">
            <a:noFill/>
            <a:miter lim="800000"/>
            <a:headEnd/>
            <a:tailEnd/>
          </a:ln>
        </p:spPr>
        <p:txBody>
          <a:bodyPr>
            <a:spAutoFit/>
          </a:bodyPr>
          <a:lstStyle/>
          <a:p>
            <a:r>
              <a:rPr lang="en-GB" sz="2000" u="none">
                <a:cs typeface="Times New Roman" pitchFamily="18" charset="0"/>
              </a:rPr>
              <a:t>48 yr f: developed attacks of mild vertigo, disorientation and internal feelings of instability (without frank ataxia). The vertigo and instability lasts moments but the disorientation may last hours.  Past history of migraine with attacks becoming less frequent as menopause approaches. The disorientation resembles what she experienced during migraine attack. No findings on examination and testing.</a:t>
            </a:r>
            <a:r>
              <a:rPr lang="en-GB" u="none">
                <a:cs typeface="Times New Roman" pitchFamily="18" charset="0"/>
              </a:rPr>
              <a:t>  </a:t>
            </a:r>
            <a:endParaRPr lang="en-GB" u="none"/>
          </a:p>
        </p:txBody>
      </p:sp>
      <p:sp>
        <p:nvSpPr>
          <p:cNvPr id="39939" name="Rectangle 3"/>
          <p:cNvSpPr>
            <a:spLocks noChangeArrowheads="1"/>
          </p:cNvSpPr>
          <p:nvPr/>
        </p:nvSpPr>
        <p:spPr bwMode="auto">
          <a:xfrm>
            <a:off x="609600" y="762000"/>
            <a:ext cx="8001000" cy="3109913"/>
          </a:xfrm>
          <a:prstGeom prst="rect">
            <a:avLst/>
          </a:prstGeom>
          <a:solidFill>
            <a:schemeClr val="bg1"/>
          </a:solidFill>
          <a:ln w="9525">
            <a:noFill/>
            <a:miter lim="800000"/>
            <a:headEnd/>
            <a:tailEnd/>
          </a:ln>
        </p:spPr>
        <p:txBody>
          <a:bodyPr>
            <a:spAutoFit/>
          </a:bodyPr>
          <a:lstStyle/>
          <a:p>
            <a:r>
              <a:rPr lang="en-GB" sz="2000" u="none">
                <a:cs typeface="Times New Roman" pitchFamily="18" charset="0"/>
              </a:rPr>
              <a:t>35 yr f: experienced very short duration symptoms of transient vertigo for several months. Thereafter developed attacks of vertigo, nausea and vomiting lasting up to 2 days which occurred over a period of several years. Attacks accompanied by tinnitus, deafness and feeling of pressure in ear. Eventually deafness became permanent. Patient believes attacks may synchronise partly with onset of menstruation. After 10 years or so attacks ceased. Subsequent examination establish a dead labyrinth and total hearing loss. </a:t>
            </a:r>
          </a:p>
          <a:p>
            <a:endParaRPr lang="en-GB" sz="2000" u="none">
              <a:cs typeface="Times New Roman" pitchFamily="18" charset="0"/>
            </a:endParaRPr>
          </a:p>
          <a:p>
            <a:endParaRPr lang="en-GB" u="none">
              <a:cs typeface="Times New Roman" pitchFamily="18" charset="0"/>
            </a:endParaRPr>
          </a:p>
        </p:txBody>
      </p:sp>
      <p:sp>
        <p:nvSpPr>
          <p:cNvPr id="39940" name="Date Placeholder 3"/>
          <p:cNvSpPr>
            <a:spLocks noGrp="1"/>
          </p:cNvSpPr>
          <p:nvPr>
            <p:ph type="dt" sz="quarter" idx="10"/>
          </p:nvPr>
        </p:nvSpPr>
        <p:spPr>
          <a:noFill/>
        </p:spPr>
        <p:txBody>
          <a:bodyPr/>
          <a:lstStyle/>
          <a:p>
            <a:fld id="{6296716C-A71F-45C4-8230-1E3F52C1AE39}" type="datetime1">
              <a:rPr lang="en-GB" smtClean="0"/>
              <a:pPr/>
              <a:t>10/11/2011</a:t>
            </a:fld>
            <a:endParaRPr lang="en-GB" smtClean="0"/>
          </a:p>
        </p:txBody>
      </p:sp>
      <p:sp>
        <p:nvSpPr>
          <p:cNvPr id="39941" name="Footer Placeholder 4"/>
          <p:cNvSpPr>
            <a:spLocks noGrp="1"/>
          </p:cNvSpPr>
          <p:nvPr>
            <p:ph type="ftr" sz="quarter" idx="11"/>
          </p:nvPr>
        </p:nvSpPr>
        <p:spPr>
          <a:xfrm>
            <a:off x="615632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p>
            <a:fld id="{9B195838-4729-47DF-907E-1B408FF5DC0B}" type="datetime1">
              <a:rPr lang="en-GB" smtClean="0"/>
              <a:pPr/>
              <a:t>10/11/2011</a:t>
            </a:fld>
            <a:endParaRPr lang="en-GB" smtClean="0"/>
          </a:p>
        </p:txBody>
      </p:sp>
      <p:sp>
        <p:nvSpPr>
          <p:cNvPr id="4" name="Text Box 5"/>
          <p:cNvSpPr txBox="1">
            <a:spLocks noChangeArrowheads="1"/>
          </p:cNvSpPr>
          <p:nvPr/>
        </p:nvSpPr>
        <p:spPr bwMode="auto">
          <a:xfrm>
            <a:off x="323850" y="1700213"/>
            <a:ext cx="8280400" cy="3668712"/>
          </a:xfrm>
          <a:prstGeom prst="rect">
            <a:avLst/>
          </a:prstGeom>
          <a:noFill/>
          <a:ln w="9525">
            <a:noFill/>
            <a:miter lim="800000"/>
            <a:headEnd/>
            <a:tailEnd/>
          </a:ln>
          <a:effectLst/>
        </p:spPr>
        <p:txBody>
          <a:bodyPr>
            <a:spAutoFit/>
          </a:bodyPr>
          <a:lstStyle/>
          <a:p>
            <a:pPr marL="176213" indent="-176213">
              <a:spcBef>
                <a:spcPct val="50000"/>
              </a:spcBef>
              <a:tabLst>
                <a:tab pos="88900" algn="l"/>
              </a:tabLst>
            </a:pPr>
            <a:endParaRPr lang="en-GB" u="none">
              <a:solidFill>
                <a:srgbClr val="FF0000"/>
              </a:solidFill>
            </a:endParaRPr>
          </a:p>
          <a:p>
            <a:pPr marL="176213" indent="-176213">
              <a:spcBef>
                <a:spcPct val="50000"/>
              </a:spcBef>
              <a:buFontTx/>
              <a:buChar char="•"/>
              <a:tabLst>
                <a:tab pos="88900" algn="l"/>
              </a:tabLst>
            </a:pPr>
            <a:r>
              <a:rPr lang="en-GB" u="none">
                <a:solidFill>
                  <a:srgbClr val="FFFFCC"/>
                </a:solidFill>
              </a:rPr>
              <a:t>control balance reactions		                           	ataxia</a:t>
            </a:r>
          </a:p>
          <a:p>
            <a:pPr marL="176213" indent="-176213">
              <a:spcBef>
                <a:spcPct val="50000"/>
              </a:spcBef>
              <a:buFontTx/>
              <a:buChar char="•"/>
              <a:tabLst>
                <a:tab pos="88900" algn="l"/>
              </a:tabLst>
            </a:pPr>
            <a:r>
              <a:rPr lang="en-GB" u="none">
                <a:solidFill>
                  <a:srgbClr val="FFFFCC"/>
                </a:solidFill>
              </a:rPr>
              <a:t>provide spatial reference for other </a:t>
            </a:r>
          </a:p>
          <a:p>
            <a:pPr marL="176213" indent="-176213">
              <a:spcBef>
                <a:spcPct val="50000"/>
              </a:spcBef>
              <a:tabLst>
                <a:tab pos="88900" algn="l"/>
              </a:tabLst>
            </a:pPr>
            <a:r>
              <a:rPr lang="en-GB" u="none">
                <a:solidFill>
                  <a:srgbClr val="FFFFCC"/>
                </a:solidFill>
              </a:rPr>
              <a:t>   sensory motor co-ordinations</a:t>
            </a:r>
          </a:p>
          <a:p>
            <a:pPr marL="176213" indent="-176213">
              <a:spcBef>
                <a:spcPct val="50000"/>
              </a:spcBef>
              <a:buFontTx/>
              <a:buChar char="•"/>
              <a:tabLst>
                <a:tab pos="88900" algn="l"/>
              </a:tabLst>
            </a:pPr>
            <a:r>
              <a:rPr lang="en-GB" u="none">
                <a:solidFill>
                  <a:srgbClr val="FFFFCC"/>
                </a:solidFill>
              </a:rPr>
              <a:t>provide compensatory ocular reflexes (VOR)             total loss → oscillopsia </a:t>
            </a:r>
          </a:p>
          <a:p>
            <a:pPr marL="176213" indent="-176213">
              <a:spcBef>
                <a:spcPct val="50000"/>
              </a:spcBef>
              <a:tabLst>
                <a:tab pos="88900" algn="l"/>
              </a:tabLst>
            </a:pPr>
            <a:r>
              <a:rPr lang="en-GB" u="none">
                <a:solidFill>
                  <a:srgbClr val="FFFFCC"/>
                </a:solidFill>
              </a:rPr>
              <a:t>							          unilateral loss → nystagmus</a:t>
            </a:r>
          </a:p>
          <a:p>
            <a:pPr marL="176213" indent="-176213">
              <a:spcBef>
                <a:spcPct val="50000"/>
              </a:spcBef>
              <a:buFontTx/>
              <a:buChar char="•"/>
              <a:tabLst>
                <a:tab pos="88900" algn="l"/>
              </a:tabLst>
            </a:pPr>
            <a:r>
              <a:rPr lang="en-GB" u="none">
                <a:solidFill>
                  <a:srgbClr val="FFFFCC"/>
                </a:solidFill>
              </a:rPr>
              <a:t>tune cardio-vascular function for re-orientations		hypotension</a:t>
            </a:r>
          </a:p>
          <a:p>
            <a:pPr marL="176213" indent="-176213">
              <a:spcBef>
                <a:spcPct val="50000"/>
              </a:spcBef>
              <a:buFontTx/>
              <a:buChar char="•"/>
              <a:tabLst>
                <a:tab pos="88900" algn="l"/>
              </a:tabLst>
            </a:pPr>
            <a:r>
              <a:rPr lang="en-GB" u="none">
                <a:solidFill>
                  <a:srgbClr val="FFFFCC"/>
                </a:solidFill>
              </a:rPr>
              <a:t>serve perception of motion in space			dizziness</a:t>
            </a:r>
          </a:p>
          <a:p>
            <a:pPr marL="176213" indent="-176213">
              <a:spcBef>
                <a:spcPct val="50000"/>
              </a:spcBef>
              <a:buFontTx/>
              <a:buChar char="•"/>
              <a:tabLst>
                <a:tab pos="88900" algn="l"/>
              </a:tabLst>
            </a:pPr>
            <a:r>
              <a:rPr lang="en-GB" u="none">
                <a:solidFill>
                  <a:srgbClr val="FFFFCC"/>
                </a:solidFill>
              </a:rPr>
              <a:t>Unusual stimulation of the balance organs provokes Motion Sickness</a:t>
            </a:r>
          </a:p>
        </p:txBody>
      </p:sp>
      <p:sp>
        <p:nvSpPr>
          <p:cNvPr id="9220" name="TextBox 5"/>
          <p:cNvSpPr txBox="1">
            <a:spLocks noChangeArrowheads="1"/>
          </p:cNvSpPr>
          <p:nvPr/>
        </p:nvSpPr>
        <p:spPr bwMode="auto">
          <a:xfrm>
            <a:off x="1331913" y="981075"/>
            <a:ext cx="1979612" cy="461963"/>
          </a:xfrm>
          <a:prstGeom prst="rect">
            <a:avLst/>
          </a:prstGeom>
          <a:noFill/>
          <a:ln w="9525">
            <a:noFill/>
            <a:miter lim="800000"/>
            <a:headEnd/>
            <a:tailEnd/>
          </a:ln>
        </p:spPr>
        <p:txBody>
          <a:bodyPr wrap="none">
            <a:spAutoFit/>
          </a:bodyPr>
          <a:lstStyle/>
          <a:p>
            <a:r>
              <a:rPr lang="en-GB" sz="2400" u="none">
                <a:solidFill>
                  <a:srgbClr val="FF99CC"/>
                </a:solidFill>
              </a:rPr>
              <a:t>FUNCTIONS</a:t>
            </a:r>
          </a:p>
        </p:txBody>
      </p:sp>
      <p:sp>
        <p:nvSpPr>
          <p:cNvPr id="9221" name="TextBox 6"/>
          <p:cNvSpPr txBox="1">
            <a:spLocks noChangeArrowheads="1"/>
          </p:cNvSpPr>
          <p:nvPr/>
        </p:nvSpPr>
        <p:spPr bwMode="auto">
          <a:xfrm>
            <a:off x="5561013" y="981075"/>
            <a:ext cx="2613025" cy="461963"/>
          </a:xfrm>
          <a:prstGeom prst="rect">
            <a:avLst/>
          </a:prstGeom>
          <a:noFill/>
          <a:ln w="9525">
            <a:noFill/>
            <a:miter lim="800000"/>
            <a:headEnd/>
            <a:tailEnd/>
          </a:ln>
        </p:spPr>
        <p:txBody>
          <a:bodyPr wrap="none">
            <a:spAutoFit/>
          </a:bodyPr>
          <a:lstStyle/>
          <a:p>
            <a:r>
              <a:rPr lang="en-GB" sz="2400" u="none">
                <a:solidFill>
                  <a:srgbClr val="FF99CC"/>
                </a:solidFill>
              </a:rPr>
              <a:t>DYSFUNCTIONS</a:t>
            </a:r>
          </a:p>
        </p:txBody>
      </p:sp>
      <p:sp>
        <p:nvSpPr>
          <p:cNvPr id="9222" name="Footer Placeholder 5"/>
          <p:cNvSpPr>
            <a:spLocks noGrp="1"/>
          </p:cNvSpPr>
          <p:nvPr>
            <p:ph type="ftr" sz="quarter" idx="11"/>
          </p:nvPr>
        </p:nvSpPr>
        <p:spPr>
          <a:xfrm>
            <a:off x="6227763"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457200"/>
            <a:ext cx="8763000" cy="3970338"/>
          </a:xfrm>
          <a:prstGeom prst="rect">
            <a:avLst/>
          </a:prstGeom>
          <a:noFill/>
          <a:ln w="9525">
            <a:noFill/>
            <a:miter lim="800000"/>
            <a:headEnd/>
            <a:tailEnd/>
          </a:ln>
        </p:spPr>
        <p:txBody>
          <a:bodyPr>
            <a:spAutoFit/>
          </a:bodyPr>
          <a:lstStyle/>
          <a:p>
            <a:pPr algn="ctr"/>
            <a:r>
              <a:rPr lang="en-GB" sz="2000" b="1" u="none">
                <a:solidFill>
                  <a:srgbClr val="FF99CC"/>
                </a:solidFill>
              </a:rPr>
              <a:t>CHARACTERISTIC ACUTE UNILATERAL VESTIBULAR DISORDER </a:t>
            </a:r>
          </a:p>
          <a:p>
            <a:endParaRPr lang="en-GB" b="1" u="none">
              <a:solidFill>
                <a:srgbClr val="FFFF99"/>
              </a:solidFill>
            </a:endParaRPr>
          </a:p>
          <a:p>
            <a:endParaRPr lang="en-GB" b="1" u="none">
              <a:solidFill>
                <a:srgbClr val="FFFF99"/>
              </a:solidFill>
            </a:endParaRPr>
          </a:p>
          <a:p>
            <a:r>
              <a:rPr lang="en-GB" b="1" u="none">
                <a:solidFill>
                  <a:srgbClr val="FF6699"/>
                </a:solidFill>
              </a:rPr>
              <a:t>Typically ‘Vestibular Neuritis’</a:t>
            </a:r>
          </a:p>
          <a:p>
            <a:endParaRPr lang="en-GB" b="1" u="none">
              <a:solidFill>
                <a:srgbClr val="FF6699"/>
              </a:solidFill>
            </a:endParaRPr>
          </a:p>
          <a:p>
            <a:r>
              <a:rPr lang="en-GB" b="1" u="none">
                <a:solidFill>
                  <a:srgbClr val="FFFF99"/>
                </a:solidFill>
              </a:rPr>
              <a:t>	Symptoms:	</a:t>
            </a:r>
            <a:r>
              <a:rPr lang="en-GB" b="1" u="none">
                <a:solidFill>
                  <a:schemeClr val="bg1"/>
                </a:solidFill>
              </a:rPr>
              <a:t>vertigo   ocillopsia   imbalance</a:t>
            </a:r>
          </a:p>
          <a:p>
            <a:r>
              <a:rPr lang="en-GB" b="1" u="none">
                <a:solidFill>
                  <a:schemeClr val="bg1"/>
                </a:solidFill>
              </a:rPr>
              <a:t>                             	nausea   vomiting   abrupt onset</a:t>
            </a:r>
          </a:p>
          <a:p>
            <a:endParaRPr lang="en-GB" b="1" u="none">
              <a:solidFill>
                <a:srgbClr val="FFFF99"/>
              </a:solidFill>
            </a:endParaRPr>
          </a:p>
          <a:p>
            <a:r>
              <a:rPr lang="en-GB" b="1" u="none">
                <a:solidFill>
                  <a:srgbClr val="FFFF99"/>
                </a:solidFill>
              </a:rPr>
              <a:t>	Signs:  		</a:t>
            </a:r>
            <a:r>
              <a:rPr lang="en-GB" b="1" u="none">
                <a:solidFill>
                  <a:schemeClr val="bg1"/>
                </a:solidFill>
              </a:rPr>
              <a:t>nystagmus   pallor   obvious ataxia</a:t>
            </a:r>
          </a:p>
          <a:p>
            <a:endParaRPr lang="en-GB" b="1" u="none">
              <a:solidFill>
                <a:srgbClr val="FFFF99"/>
              </a:solidFill>
            </a:endParaRPr>
          </a:p>
          <a:p>
            <a:r>
              <a:rPr lang="en-GB" b="1" u="none">
                <a:solidFill>
                  <a:srgbClr val="FFFF99"/>
                </a:solidFill>
              </a:rPr>
              <a:t>	Course:  	</a:t>
            </a:r>
            <a:r>
              <a:rPr lang="en-GB" b="1" u="none">
                <a:solidFill>
                  <a:schemeClr val="bg1"/>
                </a:solidFill>
              </a:rPr>
              <a:t>intense 1-2 days, recovery over week or so</a:t>
            </a:r>
          </a:p>
          <a:p>
            <a:endParaRPr lang="en-GB" b="1" u="none">
              <a:solidFill>
                <a:srgbClr val="FFFF99"/>
              </a:solidFill>
            </a:endParaRPr>
          </a:p>
          <a:p>
            <a:r>
              <a:rPr lang="en-GB" b="1" u="none">
                <a:solidFill>
                  <a:srgbClr val="FFFF99"/>
                </a:solidFill>
              </a:rPr>
              <a:t>	Treatment: 	</a:t>
            </a:r>
            <a:r>
              <a:rPr lang="en-GB" b="1" u="none">
                <a:solidFill>
                  <a:schemeClr val="bg1"/>
                </a:solidFill>
              </a:rPr>
              <a:t>steroids+anti-viral (cyclovirs)+anti emetic </a:t>
            </a:r>
          </a:p>
          <a:p>
            <a:r>
              <a:rPr lang="en-GB" u="none"/>
              <a:t>  </a:t>
            </a:r>
          </a:p>
        </p:txBody>
      </p:sp>
      <p:sp>
        <p:nvSpPr>
          <p:cNvPr id="10243" name="Date Placeholder 2"/>
          <p:cNvSpPr>
            <a:spLocks noGrp="1"/>
          </p:cNvSpPr>
          <p:nvPr>
            <p:ph type="dt" sz="quarter" idx="10"/>
          </p:nvPr>
        </p:nvSpPr>
        <p:spPr>
          <a:noFill/>
        </p:spPr>
        <p:txBody>
          <a:bodyPr/>
          <a:lstStyle/>
          <a:p>
            <a:fld id="{01E9B980-F909-490B-BE7E-60BADB8D3259}" type="datetime1">
              <a:rPr lang="en-GB" smtClean="0"/>
              <a:pPr/>
              <a:t>10/11/2011</a:t>
            </a:fld>
            <a:endParaRPr lang="en-GB" smtClean="0"/>
          </a:p>
        </p:txBody>
      </p:sp>
      <p:sp>
        <p:nvSpPr>
          <p:cNvPr id="10244" name="Footer Placeholder 3"/>
          <p:cNvSpPr>
            <a:spLocks noGrp="1"/>
          </p:cNvSpPr>
          <p:nvPr>
            <p:ph type="ftr" sz="quarter" idx="11"/>
          </p:nvPr>
        </p:nvSpPr>
        <p:spPr>
          <a:xfrm>
            <a:off x="6227763"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685800" y="228600"/>
            <a:ext cx="8229600" cy="6216650"/>
          </a:xfrm>
          <a:prstGeom prst="rect">
            <a:avLst/>
          </a:prstGeom>
          <a:noFill/>
          <a:ln w="9525">
            <a:noFill/>
            <a:miter lim="800000"/>
            <a:headEnd/>
            <a:tailEnd/>
          </a:ln>
        </p:spPr>
        <p:txBody>
          <a:bodyPr>
            <a:spAutoFit/>
          </a:bodyPr>
          <a:lstStyle/>
          <a:p>
            <a:pPr algn="ctr"/>
            <a:r>
              <a:rPr lang="en-GB" sz="2800" b="1" u="none">
                <a:solidFill>
                  <a:srgbClr val="FF99CC"/>
                </a:solidFill>
              </a:rPr>
              <a:t>VESTIBULAR DISORDER</a:t>
            </a:r>
          </a:p>
          <a:p>
            <a:pPr algn="ctr"/>
            <a:r>
              <a:rPr lang="en-GB" sz="2800" b="1" u="none">
                <a:solidFill>
                  <a:srgbClr val="FFFF99"/>
                </a:solidFill>
              </a:rPr>
              <a:t>Functional or Structural (organic)? </a:t>
            </a:r>
          </a:p>
          <a:p>
            <a:endParaRPr lang="en-GB" b="1" u="none">
              <a:solidFill>
                <a:srgbClr val="FFFF99"/>
              </a:solidFill>
            </a:endParaRPr>
          </a:p>
          <a:p>
            <a:endParaRPr lang="en-GB" b="1" u="none">
              <a:solidFill>
                <a:srgbClr val="FFFF99"/>
              </a:solidFill>
            </a:endParaRPr>
          </a:p>
          <a:p>
            <a:r>
              <a:rPr lang="en-GB" b="1" u="none">
                <a:solidFill>
                  <a:srgbClr val="FFFF99"/>
                </a:solidFill>
              </a:rPr>
              <a:t>40% of patients attending specialised clinics do not receive firm diagnosis</a:t>
            </a:r>
          </a:p>
          <a:p>
            <a:endParaRPr lang="en-GB" b="1" u="none">
              <a:solidFill>
                <a:srgbClr val="FFFF99"/>
              </a:solidFill>
            </a:endParaRPr>
          </a:p>
          <a:p>
            <a:r>
              <a:rPr lang="en-GB" b="1" u="none">
                <a:solidFill>
                  <a:srgbClr val="FFFF99"/>
                </a:solidFill>
              </a:rPr>
              <a:t>Structural: 	destructive or irritative disease</a:t>
            </a:r>
          </a:p>
          <a:p>
            <a:pPr algn="ctr"/>
            <a:endParaRPr lang="en-GB" b="1" u="none">
              <a:solidFill>
                <a:srgbClr val="FF9966"/>
              </a:solidFill>
            </a:endParaRPr>
          </a:p>
          <a:p>
            <a:pPr algn="ctr"/>
            <a:r>
              <a:rPr lang="en-GB" b="1" u="none">
                <a:solidFill>
                  <a:srgbClr val="FF9966"/>
                </a:solidFill>
              </a:rPr>
              <a:t>OR</a:t>
            </a:r>
          </a:p>
          <a:p>
            <a:endParaRPr lang="en-GB" b="1" u="none">
              <a:solidFill>
                <a:srgbClr val="FFFF99"/>
              </a:solidFill>
            </a:endParaRPr>
          </a:p>
          <a:p>
            <a:r>
              <a:rPr lang="en-GB" b="1" u="none">
                <a:solidFill>
                  <a:srgbClr val="FFFF99"/>
                </a:solidFill>
              </a:rPr>
              <a:t>Functional: 	misinterpretation of sensory input</a:t>
            </a:r>
          </a:p>
          <a:p>
            <a:r>
              <a:rPr lang="en-GB" b="1" u="none">
                <a:solidFill>
                  <a:srgbClr val="FFFF99"/>
                </a:solidFill>
              </a:rPr>
              <a:t>		mal adaptation </a:t>
            </a:r>
          </a:p>
          <a:p>
            <a:r>
              <a:rPr lang="en-GB" b="1" u="none">
                <a:solidFill>
                  <a:srgbClr val="FFFF99"/>
                </a:solidFill>
              </a:rPr>
              <a:t>		loss of rules of correspondence between senses</a:t>
            </a:r>
          </a:p>
          <a:p>
            <a:r>
              <a:rPr lang="en-GB" b="1" u="none">
                <a:solidFill>
                  <a:srgbClr val="FFFF99"/>
                </a:solidFill>
              </a:rPr>
              <a:t>		over awareness/magnification of sensory input</a:t>
            </a:r>
          </a:p>
          <a:p>
            <a:endParaRPr lang="en-GB" b="1" u="none">
              <a:solidFill>
                <a:srgbClr val="FFFF99"/>
              </a:solidFill>
            </a:endParaRPr>
          </a:p>
          <a:p>
            <a:pPr algn="ctr"/>
            <a:r>
              <a:rPr lang="en-GB" b="1" u="none">
                <a:solidFill>
                  <a:srgbClr val="FF9966"/>
                </a:solidFill>
              </a:rPr>
              <a:t>OR</a:t>
            </a:r>
            <a:endParaRPr lang="en-GB" b="1" i="1" u="none">
              <a:solidFill>
                <a:srgbClr val="FFFF99"/>
              </a:solidFill>
            </a:endParaRPr>
          </a:p>
          <a:p>
            <a:endParaRPr lang="en-GB" b="1" u="none">
              <a:solidFill>
                <a:srgbClr val="FFFF99"/>
              </a:solidFill>
            </a:endParaRPr>
          </a:p>
          <a:p>
            <a:r>
              <a:rPr lang="en-GB" b="1" u="none">
                <a:solidFill>
                  <a:srgbClr val="FFFF99"/>
                </a:solidFill>
              </a:rPr>
              <a:t>Both!</a:t>
            </a:r>
            <a:r>
              <a:rPr lang="en-GB" b="1" u="none">
                <a:solidFill>
                  <a:srgbClr val="FFFF99"/>
                </a:solidFill>
                <a:ea typeface="Arial Unicode MS" pitchFamily="34" charset="-128"/>
                <a:cs typeface="Arial Unicode MS" pitchFamily="34" charset="-128"/>
              </a:rPr>
              <a:t>: 		structural disorder provoking chronic dysfunction </a:t>
            </a:r>
            <a:endParaRPr lang="en-GB" b="1" i="1" u="none">
              <a:solidFill>
                <a:srgbClr val="FFFF99"/>
              </a:solidFill>
            </a:endParaRPr>
          </a:p>
          <a:p>
            <a:endParaRPr lang="en-GB" b="1" i="1" u="none">
              <a:solidFill>
                <a:srgbClr val="FF9966"/>
              </a:solidFill>
            </a:endParaRPr>
          </a:p>
          <a:p>
            <a:r>
              <a:rPr lang="en-GB" b="1" i="1" u="none">
                <a:solidFill>
                  <a:srgbClr val="FF9966"/>
                </a:solidFill>
              </a:rPr>
              <a:t>But don’t worry: the treatment is just the same!</a:t>
            </a:r>
          </a:p>
        </p:txBody>
      </p:sp>
      <p:sp>
        <p:nvSpPr>
          <p:cNvPr id="11267" name="Date Placeholder 2"/>
          <p:cNvSpPr>
            <a:spLocks noGrp="1"/>
          </p:cNvSpPr>
          <p:nvPr>
            <p:ph type="dt" sz="quarter" idx="10"/>
          </p:nvPr>
        </p:nvSpPr>
        <p:spPr>
          <a:noFill/>
        </p:spPr>
        <p:txBody>
          <a:bodyPr/>
          <a:lstStyle/>
          <a:p>
            <a:fld id="{80C28032-87D7-4C2E-9AF7-9F8D8F917D60}" type="datetime1">
              <a:rPr lang="en-GB" smtClean="0"/>
              <a:pPr/>
              <a:t>10/11/2011</a:t>
            </a:fld>
            <a:endParaRPr lang="en-GB" smtClean="0"/>
          </a:p>
        </p:txBody>
      </p:sp>
      <p:sp>
        <p:nvSpPr>
          <p:cNvPr id="11268" name="Footer Placeholder 3"/>
          <p:cNvSpPr>
            <a:spLocks noGrp="1"/>
          </p:cNvSpPr>
          <p:nvPr>
            <p:ph type="ftr" sz="quarter" idx="11"/>
          </p:nvPr>
        </p:nvSpPr>
        <p:spPr>
          <a:xfrm>
            <a:off x="6213475" y="638175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76200"/>
            <a:ext cx="9144000" cy="5786438"/>
          </a:xfrm>
          <a:prstGeom prst="rect">
            <a:avLst/>
          </a:prstGeom>
          <a:noFill/>
          <a:ln w="9525">
            <a:noFill/>
            <a:miter lim="800000"/>
            <a:headEnd/>
            <a:tailEnd/>
          </a:ln>
        </p:spPr>
        <p:txBody>
          <a:bodyPr>
            <a:spAutoFit/>
          </a:bodyPr>
          <a:lstStyle/>
          <a:p>
            <a:pPr lvl="2" algn="ctr"/>
            <a:r>
              <a:rPr lang="en-GB" sz="2800" b="1" u="none">
                <a:solidFill>
                  <a:srgbClr val="FF99CC"/>
                </a:solidFill>
                <a:cs typeface="Times New Roman" pitchFamily="18" charset="0"/>
              </a:rPr>
              <a:t>Common Causes of Vertigo</a:t>
            </a:r>
            <a:endParaRPr lang="en-GB" sz="2800" u="none">
              <a:solidFill>
                <a:srgbClr val="FF99CC"/>
              </a:solidFill>
              <a:cs typeface="Times New Roman" pitchFamily="18" charset="0"/>
            </a:endParaRPr>
          </a:p>
          <a:p>
            <a:pPr eaLnBrk="0" hangingPunct="0"/>
            <a:r>
              <a:rPr lang="en-GB" b="1" u="none">
                <a:cs typeface="Times New Roman" pitchFamily="18" charset="0"/>
              </a:rPr>
              <a:t> </a:t>
            </a:r>
            <a:r>
              <a:rPr lang="en-GB" b="1" u="none">
                <a:solidFill>
                  <a:srgbClr val="FFFF99"/>
                </a:solidFill>
                <a:cs typeface="Times New Roman" pitchFamily="18" charset="0"/>
              </a:rPr>
              <a:t>   Duration</a:t>
            </a:r>
            <a:endParaRPr lang="en-GB" u="none">
              <a:solidFill>
                <a:srgbClr val="FFFF99"/>
              </a:solidFill>
              <a:cs typeface="Times New Roman" pitchFamily="18" charset="0"/>
            </a:endParaRPr>
          </a:p>
          <a:p>
            <a:pPr eaLnBrk="0" hangingPunct="0"/>
            <a:r>
              <a:rPr lang="en-GB" u="none">
                <a:solidFill>
                  <a:srgbClr val="FFFF99"/>
                </a:solidFill>
                <a:cs typeface="Times New Roman" pitchFamily="18" charset="0"/>
              </a:rPr>
              <a:t>    </a:t>
            </a:r>
            <a:r>
              <a:rPr lang="en-GB" b="1" u="none">
                <a:solidFill>
                  <a:srgbClr val="66FFFF"/>
                </a:solidFill>
                <a:cs typeface="Times New Roman" pitchFamily="18" charset="0"/>
              </a:rPr>
              <a:t>Seconds</a:t>
            </a:r>
            <a:r>
              <a:rPr lang="en-GB" u="none">
                <a:solidFill>
                  <a:srgbClr val="FFFF99"/>
                </a:solidFill>
                <a:cs typeface="Times New Roman" pitchFamily="18" charset="0"/>
              </a:rPr>
              <a:t>		Benign positional vertigo BPPV (due to debris in canals)</a:t>
            </a:r>
          </a:p>
          <a:p>
            <a:pPr eaLnBrk="0" hangingPunct="0"/>
            <a:r>
              <a:rPr lang="en-GB" u="none">
                <a:solidFill>
                  <a:srgbClr val="FFFF99"/>
                </a:solidFill>
                <a:cs typeface="Times New Roman" pitchFamily="18" charset="0"/>
              </a:rPr>
              <a:t> 			intense vertigo+nausea. Paroxysmia (ephaptic) responds</a:t>
            </a:r>
          </a:p>
          <a:p>
            <a:pPr eaLnBrk="0" hangingPunct="0"/>
            <a:r>
              <a:rPr lang="en-GB" u="none">
                <a:solidFill>
                  <a:srgbClr val="FFFF99"/>
                </a:solidFill>
                <a:cs typeface="Times New Roman" pitchFamily="18" charset="0"/>
              </a:rPr>
              <a:t>							              to Tegretol</a:t>
            </a:r>
          </a:p>
          <a:p>
            <a:pPr eaLnBrk="0" hangingPunct="0"/>
            <a:endParaRPr lang="en-GB" u="none">
              <a:solidFill>
                <a:srgbClr val="FFFF99"/>
              </a:solidFill>
              <a:cs typeface="Times New Roman" pitchFamily="18" charset="0"/>
            </a:endParaRPr>
          </a:p>
          <a:p>
            <a:pPr eaLnBrk="0" hangingPunct="0"/>
            <a:r>
              <a:rPr lang="en-GB" b="1" u="none">
                <a:solidFill>
                  <a:srgbClr val="FFFF99"/>
                </a:solidFill>
                <a:cs typeface="Times New Roman" pitchFamily="18" charset="0"/>
              </a:rPr>
              <a:t>    </a:t>
            </a:r>
            <a:r>
              <a:rPr lang="en-GB" b="1" u="none">
                <a:solidFill>
                  <a:srgbClr val="66FFFF"/>
                </a:solidFill>
                <a:cs typeface="Times New Roman" pitchFamily="18" charset="0"/>
              </a:rPr>
              <a:t>Minutes</a:t>
            </a:r>
            <a:r>
              <a:rPr lang="en-GB" u="none">
                <a:solidFill>
                  <a:srgbClr val="66FFFF"/>
                </a:solidFill>
                <a:cs typeface="Times New Roman" pitchFamily="18" charset="0"/>
              </a:rPr>
              <a:t> </a:t>
            </a:r>
            <a:r>
              <a:rPr lang="en-GB" u="none">
                <a:solidFill>
                  <a:srgbClr val="FFFF99"/>
                </a:solidFill>
                <a:cs typeface="Times New Roman" pitchFamily="18" charset="0"/>
              </a:rPr>
              <a:t>                        	Vertebrobasilar insufficiency?, migraine: mild vertigo in 							       repeated attacks </a:t>
            </a:r>
          </a:p>
          <a:p>
            <a:pPr eaLnBrk="0" hangingPunct="0"/>
            <a:r>
              <a:rPr lang="en-GB" u="none">
                <a:solidFill>
                  <a:srgbClr val="FFFF99"/>
                </a:solidFill>
                <a:cs typeface="Times New Roman" pitchFamily="18" charset="0"/>
              </a:rPr>
              <a:t>   </a:t>
            </a:r>
          </a:p>
          <a:p>
            <a:pPr eaLnBrk="0" hangingPunct="0"/>
            <a:r>
              <a:rPr lang="en-GB" b="1" u="none">
                <a:solidFill>
                  <a:srgbClr val="66FFFF"/>
                </a:solidFill>
                <a:cs typeface="Times New Roman" pitchFamily="18" charset="0"/>
              </a:rPr>
              <a:t>    Hours</a:t>
            </a:r>
            <a:r>
              <a:rPr lang="en-GB" u="none">
                <a:solidFill>
                  <a:srgbClr val="FFFF99"/>
                </a:solidFill>
                <a:cs typeface="Times New Roman" pitchFamily="18" charset="0"/>
              </a:rPr>
              <a:t>                            	Ménière’s syndrome: intense vertigo+nausea, hearing   			disturbance, pressure in repeated attacks</a:t>
            </a:r>
          </a:p>
          <a:p>
            <a:pPr eaLnBrk="0" hangingPunct="0"/>
            <a:r>
              <a:rPr lang="en-GB" u="none">
                <a:solidFill>
                  <a:srgbClr val="FFFF99"/>
                </a:solidFill>
                <a:cs typeface="Times New Roman" pitchFamily="18" charset="0"/>
              </a:rPr>
              <a:t> </a:t>
            </a:r>
          </a:p>
          <a:p>
            <a:pPr eaLnBrk="0" hangingPunct="0"/>
            <a:r>
              <a:rPr lang="en-GB" u="none">
                <a:solidFill>
                  <a:srgbClr val="66FFFF"/>
                </a:solidFill>
                <a:cs typeface="Times New Roman" pitchFamily="18" charset="0"/>
              </a:rPr>
              <a:t>    </a:t>
            </a:r>
            <a:r>
              <a:rPr lang="en-GB" b="1" u="none">
                <a:solidFill>
                  <a:srgbClr val="66FFFF"/>
                </a:solidFill>
                <a:cs typeface="Times New Roman" pitchFamily="18" charset="0"/>
              </a:rPr>
              <a:t>Days</a:t>
            </a:r>
            <a:r>
              <a:rPr lang="en-GB" u="none">
                <a:solidFill>
                  <a:srgbClr val="FFFF99"/>
                </a:solidFill>
                <a:cs typeface="Times New Roman" pitchFamily="18" charset="0"/>
              </a:rPr>
              <a:t>                              	Vestibular neuritis: intense vertigo+nausea + hearing 				disturbance in an isolated attack</a:t>
            </a:r>
          </a:p>
          <a:p>
            <a:pPr eaLnBrk="0" hangingPunct="0"/>
            <a:r>
              <a:rPr lang="en-GB" u="none">
                <a:solidFill>
                  <a:srgbClr val="FFFF99"/>
                </a:solidFill>
                <a:cs typeface="Times New Roman" pitchFamily="18" charset="0"/>
              </a:rPr>
              <a:t>			</a:t>
            </a:r>
            <a:r>
              <a:rPr lang="en-GB" u="none">
                <a:solidFill>
                  <a:srgbClr val="FFFF99"/>
                </a:solidFill>
              </a:rPr>
              <a:t> </a:t>
            </a:r>
            <a:r>
              <a:rPr lang="en-GB" u="none">
                <a:solidFill>
                  <a:srgbClr val="FFFF99"/>
                </a:solidFill>
                <a:cs typeface="Times New Roman" pitchFamily="18" charset="0"/>
              </a:rPr>
              <a:t>herpes Scarpa’s ganglion?, infarction of labyrinth?</a:t>
            </a:r>
            <a:endParaRPr lang="en-GB" u="none">
              <a:solidFill>
                <a:srgbClr val="FFFF99"/>
              </a:solidFill>
            </a:endParaRPr>
          </a:p>
          <a:p>
            <a:pPr eaLnBrk="0" hangingPunct="0"/>
            <a:endParaRPr lang="en-GB" u="none">
              <a:solidFill>
                <a:srgbClr val="66FFFF"/>
              </a:solidFill>
            </a:endParaRPr>
          </a:p>
          <a:p>
            <a:pPr eaLnBrk="0" hangingPunct="0"/>
            <a:r>
              <a:rPr lang="en-GB" b="1" u="none">
                <a:solidFill>
                  <a:srgbClr val="66FFFF"/>
                </a:solidFill>
              </a:rPr>
              <a:t>    Fluctuating/</a:t>
            </a:r>
            <a:r>
              <a:rPr lang="en-GB" u="none">
                <a:solidFill>
                  <a:srgbClr val="FFFF99"/>
                </a:solidFill>
              </a:rPr>
              <a:t>		Uncompensated vestibular lesion: mild vertigo+ nausea</a:t>
            </a:r>
          </a:p>
          <a:p>
            <a:pPr eaLnBrk="0" hangingPunct="0"/>
            <a:r>
              <a:rPr lang="en-GB" b="1" u="none">
                <a:solidFill>
                  <a:srgbClr val="FFFF99"/>
                </a:solidFill>
              </a:rPr>
              <a:t>    </a:t>
            </a:r>
            <a:r>
              <a:rPr lang="en-GB" b="1" u="none">
                <a:solidFill>
                  <a:srgbClr val="66FFFF"/>
                </a:solidFill>
              </a:rPr>
              <a:t>continuous</a:t>
            </a:r>
            <a:r>
              <a:rPr lang="en-GB" u="none">
                <a:solidFill>
                  <a:srgbClr val="FFFF99"/>
                </a:solidFill>
              </a:rPr>
              <a:t> 		Functional: mild vertigo+disproportionate disability</a:t>
            </a:r>
          </a:p>
          <a:p>
            <a:pPr eaLnBrk="0" hangingPunct="0"/>
            <a:endParaRPr lang="en-GB" u="none">
              <a:solidFill>
                <a:srgbClr val="FFFF99"/>
              </a:solidFill>
            </a:endParaRPr>
          </a:p>
          <a:p>
            <a:pPr eaLnBrk="0" hangingPunct="0"/>
            <a:r>
              <a:rPr lang="en-GB" u="none">
                <a:solidFill>
                  <a:srgbClr val="FFFF99"/>
                </a:solidFill>
              </a:rPr>
              <a:t>    </a:t>
            </a:r>
            <a:r>
              <a:rPr lang="en-GB" b="1" u="none">
                <a:solidFill>
                  <a:srgbClr val="FFFF99"/>
                </a:solidFill>
              </a:rPr>
              <a:t>‘Silent’</a:t>
            </a:r>
            <a:r>
              <a:rPr lang="en-GB" u="none">
                <a:solidFill>
                  <a:srgbClr val="FFFF99"/>
                </a:solidFill>
              </a:rPr>
              <a:t>		Acoustic neuroma: mild imbalance, tinnitus, hearing loss</a:t>
            </a:r>
          </a:p>
        </p:txBody>
      </p:sp>
      <p:sp>
        <p:nvSpPr>
          <p:cNvPr id="12291" name="Date Placeholder 2"/>
          <p:cNvSpPr>
            <a:spLocks noGrp="1"/>
          </p:cNvSpPr>
          <p:nvPr>
            <p:ph type="dt" sz="quarter" idx="10"/>
          </p:nvPr>
        </p:nvSpPr>
        <p:spPr>
          <a:noFill/>
        </p:spPr>
        <p:txBody>
          <a:bodyPr/>
          <a:lstStyle/>
          <a:p>
            <a:fld id="{57878D85-8DB5-4F04-9C48-3A96BFE59A73}" type="datetime1">
              <a:rPr lang="en-GB" smtClean="0"/>
              <a:pPr/>
              <a:t>10/11/2011</a:t>
            </a:fld>
            <a:endParaRPr lang="en-GB" smtClean="0"/>
          </a:p>
        </p:txBody>
      </p:sp>
      <p:sp>
        <p:nvSpPr>
          <p:cNvPr id="12292" name="Footer Placeholder 3"/>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fld id="{917EB801-8408-4591-90FC-60E33E073B9B}" type="datetime1">
              <a:rPr lang="en-GB" smtClean="0"/>
              <a:pPr/>
              <a:t>10/11/2011</a:t>
            </a:fld>
            <a:endParaRPr lang="en-GB" smtClean="0"/>
          </a:p>
        </p:txBody>
      </p:sp>
      <p:pic>
        <p:nvPicPr>
          <p:cNvPr id="31749" name="twoeyeVOR.m1v">
            <a:hlinkClick r:id="" action="ppaction://media"/>
          </p:cNvPr>
          <p:cNvPicPr>
            <a:picLocks noRot="1" noChangeAspect="1" noChangeArrowheads="1"/>
          </p:cNvPicPr>
          <p:nvPr>
            <a:videoFile r:link="rId1"/>
          </p:nvPr>
        </p:nvPicPr>
        <p:blipFill>
          <a:blip r:embed="rId3" cstate="print"/>
          <a:srcRect/>
          <a:stretch>
            <a:fillRect/>
          </a:stretch>
        </p:blipFill>
        <p:spPr bwMode="auto">
          <a:xfrm>
            <a:off x="1808163" y="1824038"/>
            <a:ext cx="5500687" cy="4125912"/>
          </a:xfrm>
          <a:prstGeom prst="rect">
            <a:avLst/>
          </a:prstGeom>
          <a:noFill/>
          <a:ln w="9525">
            <a:noFill/>
            <a:miter lim="800000"/>
            <a:headEnd/>
            <a:tailEnd/>
          </a:ln>
        </p:spPr>
      </p:pic>
      <p:sp>
        <p:nvSpPr>
          <p:cNvPr id="13316" name="Text Box 6"/>
          <p:cNvSpPr txBox="1">
            <a:spLocks noChangeArrowheads="1"/>
          </p:cNvSpPr>
          <p:nvPr/>
        </p:nvSpPr>
        <p:spPr bwMode="auto">
          <a:xfrm>
            <a:off x="158750" y="314325"/>
            <a:ext cx="8839200" cy="1006475"/>
          </a:xfrm>
          <a:prstGeom prst="rect">
            <a:avLst/>
          </a:prstGeom>
          <a:noFill/>
          <a:ln w="9525">
            <a:noFill/>
            <a:miter lim="800000"/>
            <a:headEnd/>
            <a:tailEnd/>
          </a:ln>
        </p:spPr>
        <p:txBody>
          <a:bodyPr wrap="none">
            <a:spAutoFit/>
          </a:bodyPr>
          <a:lstStyle/>
          <a:p>
            <a:pPr algn="ctr"/>
            <a:r>
              <a:rPr lang="en-GB" sz="2000" b="1" u="none">
                <a:solidFill>
                  <a:srgbClr val="FF0000"/>
                </a:solidFill>
              </a:rPr>
              <a:t>Vestibular ocular Reflex</a:t>
            </a:r>
            <a:r>
              <a:rPr lang="en-GB" sz="2000" b="1" u="none">
                <a:solidFill>
                  <a:srgbClr val="FFFFCC"/>
                </a:solidFill>
              </a:rPr>
              <a:t> </a:t>
            </a:r>
          </a:p>
          <a:p>
            <a:pPr algn="ctr"/>
            <a:r>
              <a:rPr lang="en-GB" sz="2000" b="1" u="none">
                <a:solidFill>
                  <a:srgbClr val="FFFFCC"/>
                </a:solidFill>
              </a:rPr>
              <a:t>only eye movement control that can stabilise the eyes during high</a:t>
            </a:r>
          </a:p>
          <a:p>
            <a:pPr algn="ctr"/>
            <a:r>
              <a:rPr lang="en-GB" sz="2000" b="1" u="none">
                <a:solidFill>
                  <a:srgbClr val="FFFFCC"/>
                </a:solidFill>
              </a:rPr>
              <a:t> frequency Oscillation  its integrity can be shown by rapid head shaking</a:t>
            </a:r>
          </a:p>
        </p:txBody>
      </p:sp>
      <p:sp>
        <p:nvSpPr>
          <p:cNvPr id="13317" name="Footer Placeholder 4"/>
          <p:cNvSpPr>
            <a:spLocks noGrp="1"/>
          </p:cNvSpPr>
          <p:nvPr>
            <p:ph type="ftr" sz="quarter" idx="11"/>
          </p:nvPr>
        </p:nvSpPr>
        <p:spPr>
          <a:xfrm>
            <a:off x="6213475" y="6337300"/>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4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749"/>
                                        </p:tgtEl>
                                      </p:cBhvr>
                                    </p:cmd>
                                  </p:childTnLst>
                                </p:cTn>
                              </p:par>
                            </p:childTnLst>
                          </p:cTn>
                        </p:par>
                      </p:childTnLst>
                    </p:cTn>
                  </p:par>
                </p:childTnLst>
              </p:cTn>
              <p:nextCondLst>
                <p:cond evt="onClick" delay="0">
                  <p:tgtEl>
                    <p:spTgt spid="31749"/>
                  </p:tgtEl>
                </p:cond>
              </p:nextCondLst>
            </p:seq>
            <p:video>
              <p:cMediaNode>
                <p:cTn id="7" fill="hold" display="0">
                  <p:stCondLst>
                    <p:cond delay="indefinite"/>
                  </p:stCondLst>
                  <p:endCondLst>
                    <p:cond evt="onNext" delay="0">
                      <p:tgtEl>
                        <p:sldTgt/>
                      </p:tgtEl>
                    </p:cond>
                    <p:cond evt="onPrev" delay="0">
                      <p:tgtEl>
                        <p:sldTgt/>
                      </p:tgtEl>
                    </p:cond>
                  </p:endCondLst>
                </p:cTn>
                <p:tgtEl>
                  <p:spTgt spid="3174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p>
            <a:fld id="{5EFAFE6F-8FD5-490B-8CC9-F36412741838}" type="datetime1">
              <a:rPr lang="en-GB" smtClean="0"/>
              <a:pPr/>
              <a:t>10/11/2011</a:t>
            </a:fld>
            <a:endParaRPr lang="en-GB" smtClean="0"/>
          </a:p>
        </p:txBody>
      </p:sp>
      <p:sp>
        <p:nvSpPr>
          <p:cNvPr id="14339" name="Text Box 6"/>
          <p:cNvSpPr txBox="1">
            <a:spLocks noChangeArrowheads="1"/>
          </p:cNvSpPr>
          <p:nvPr/>
        </p:nvSpPr>
        <p:spPr bwMode="auto">
          <a:xfrm>
            <a:off x="376238" y="2513013"/>
            <a:ext cx="1339850" cy="366712"/>
          </a:xfrm>
          <a:prstGeom prst="rect">
            <a:avLst/>
          </a:prstGeom>
          <a:noFill/>
          <a:ln w="9525">
            <a:noFill/>
            <a:miter lim="800000"/>
            <a:headEnd/>
            <a:tailEnd/>
          </a:ln>
        </p:spPr>
        <p:txBody>
          <a:bodyPr wrap="none">
            <a:spAutoFit/>
          </a:bodyPr>
          <a:lstStyle/>
          <a:p>
            <a:r>
              <a:rPr lang="en-GB" b="1" u="none">
                <a:solidFill>
                  <a:srgbClr val="FF0000"/>
                </a:solidFill>
              </a:rPr>
              <a:t>fixed earth</a:t>
            </a:r>
          </a:p>
        </p:txBody>
      </p:sp>
      <p:sp>
        <p:nvSpPr>
          <p:cNvPr id="14340" name="Text Box 8"/>
          <p:cNvSpPr txBox="1">
            <a:spLocks noChangeArrowheads="1"/>
          </p:cNvSpPr>
          <p:nvPr/>
        </p:nvSpPr>
        <p:spPr bwMode="auto">
          <a:xfrm>
            <a:off x="3952875" y="5876925"/>
            <a:ext cx="2241550" cy="641350"/>
          </a:xfrm>
          <a:prstGeom prst="rect">
            <a:avLst/>
          </a:prstGeom>
          <a:noFill/>
          <a:ln w="9525">
            <a:noFill/>
            <a:miter lim="800000"/>
            <a:headEnd/>
            <a:tailEnd/>
          </a:ln>
        </p:spPr>
        <p:txBody>
          <a:bodyPr wrap="none">
            <a:spAutoFit/>
          </a:bodyPr>
          <a:lstStyle/>
          <a:p>
            <a:r>
              <a:rPr lang="en-GB" b="1" u="none">
                <a:solidFill>
                  <a:srgbClr val="FF0000"/>
                </a:solidFill>
              </a:rPr>
              <a:t>subject rotating</a:t>
            </a:r>
          </a:p>
          <a:p>
            <a:r>
              <a:rPr lang="en-GB" b="1" u="none">
                <a:solidFill>
                  <a:srgbClr val="FF0000"/>
                </a:solidFill>
              </a:rPr>
              <a:t>on motorised chair</a:t>
            </a:r>
          </a:p>
        </p:txBody>
      </p:sp>
      <p:sp>
        <p:nvSpPr>
          <p:cNvPr id="14341" name="Text Box 10"/>
          <p:cNvSpPr txBox="1">
            <a:spLocks noChangeArrowheads="1"/>
          </p:cNvSpPr>
          <p:nvPr/>
        </p:nvSpPr>
        <p:spPr bwMode="auto">
          <a:xfrm>
            <a:off x="7531100" y="4371975"/>
            <a:ext cx="1504950" cy="641350"/>
          </a:xfrm>
          <a:prstGeom prst="rect">
            <a:avLst/>
          </a:prstGeom>
          <a:noFill/>
          <a:ln w="9525">
            <a:noFill/>
            <a:miter lim="800000"/>
            <a:headEnd/>
            <a:tailEnd/>
          </a:ln>
        </p:spPr>
        <p:txBody>
          <a:bodyPr wrap="none">
            <a:spAutoFit/>
          </a:bodyPr>
          <a:lstStyle/>
          <a:p>
            <a:r>
              <a:rPr lang="en-GB" b="1" u="none">
                <a:solidFill>
                  <a:srgbClr val="FF0000"/>
                </a:solidFill>
              </a:rPr>
              <a:t>vestibular</a:t>
            </a:r>
          </a:p>
          <a:p>
            <a:r>
              <a:rPr lang="en-GB" b="1" u="none">
                <a:solidFill>
                  <a:srgbClr val="FF0000"/>
                </a:solidFill>
              </a:rPr>
              <a:t>canal model</a:t>
            </a:r>
          </a:p>
        </p:txBody>
      </p:sp>
      <p:pic>
        <p:nvPicPr>
          <p:cNvPr id="34827" name="canal-sinusiodal.mpg">
            <a:hlinkClick r:id="" action="ppaction://media"/>
          </p:cNvPr>
          <p:cNvPicPr>
            <a:picLocks noRot="1" noChangeAspect="1" noChangeArrowheads="1"/>
          </p:cNvPicPr>
          <p:nvPr>
            <a:videoFile r:link="rId1"/>
          </p:nvPr>
        </p:nvPicPr>
        <p:blipFill>
          <a:blip r:embed="rId3" cstate="print"/>
          <a:srcRect/>
          <a:stretch>
            <a:fillRect/>
          </a:stretch>
        </p:blipFill>
        <p:spPr bwMode="auto">
          <a:xfrm>
            <a:off x="1908175" y="1177925"/>
            <a:ext cx="5040313" cy="4124325"/>
          </a:xfrm>
          <a:prstGeom prst="rect">
            <a:avLst/>
          </a:prstGeom>
          <a:noFill/>
          <a:ln w="9525">
            <a:noFill/>
            <a:miter lim="800000"/>
            <a:headEnd/>
            <a:tailEnd/>
          </a:ln>
        </p:spPr>
      </p:pic>
      <p:sp>
        <p:nvSpPr>
          <p:cNvPr id="14343" name="Line 5"/>
          <p:cNvSpPr>
            <a:spLocks noChangeShapeType="1"/>
          </p:cNvSpPr>
          <p:nvPr/>
        </p:nvSpPr>
        <p:spPr bwMode="auto">
          <a:xfrm>
            <a:off x="1116013" y="2492375"/>
            <a:ext cx="1223962" cy="0"/>
          </a:xfrm>
          <a:prstGeom prst="line">
            <a:avLst/>
          </a:prstGeom>
          <a:noFill/>
          <a:ln w="57150">
            <a:solidFill>
              <a:srgbClr val="FF0000"/>
            </a:solidFill>
            <a:round/>
            <a:headEnd/>
            <a:tailEnd type="triangle" w="med" len="med"/>
          </a:ln>
        </p:spPr>
        <p:txBody>
          <a:bodyPr/>
          <a:lstStyle/>
          <a:p>
            <a:endParaRPr lang="en-GB"/>
          </a:p>
        </p:txBody>
      </p:sp>
      <p:sp>
        <p:nvSpPr>
          <p:cNvPr id="14344" name="Line 9"/>
          <p:cNvSpPr>
            <a:spLocks noChangeShapeType="1"/>
          </p:cNvSpPr>
          <p:nvPr/>
        </p:nvSpPr>
        <p:spPr bwMode="auto">
          <a:xfrm>
            <a:off x="6227763" y="4581525"/>
            <a:ext cx="1798637" cy="503238"/>
          </a:xfrm>
          <a:prstGeom prst="line">
            <a:avLst/>
          </a:prstGeom>
          <a:noFill/>
          <a:ln w="57150">
            <a:solidFill>
              <a:srgbClr val="FF0000"/>
            </a:solidFill>
            <a:round/>
            <a:headEnd type="triangle" w="med" len="med"/>
            <a:tailEnd/>
          </a:ln>
        </p:spPr>
        <p:txBody>
          <a:bodyPr/>
          <a:lstStyle/>
          <a:p>
            <a:endParaRPr lang="en-GB"/>
          </a:p>
        </p:txBody>
      </p:sp>
      <p:sp>
        <p:nvSpPr>
          <p:cNvPr id="14345" name="Line 7"/>
          <p:cNvSpPr>
            <a:spLocks noChangeShapeType="1"/>
          </p:cNvSpPr>
          <p:nvPr/>
        </p:nvSpPr>
        <p:spPr bwMode="auto">
          <a:xfrm flipV="1">
            <a:off x="3924300" y="5013325"/>
            <a:ext cx="0" cy="1152525"/>
          </a:xfrm>
          <a:prstGeom prst="line">
            <a:avLst/>
          </a:prstGeom>
          <a:noFill/>
          <a:ln w="57150">
            <a:solidFill>
              <a:srgbClr val="FF0000"/>
            </a:solidFill>
            <a:round/>
            <a:headEnd/>
            <a:tailEnd type="triangle" w="med" len="med"/>
          </a:ln>
        </p:spPr>
        <p:txBody>
          <a:bodyPr/>
          <a:lstStyle/>
          <a:p>
            <a:endParaRPr lang="en-GB"/>
          </a:p>
        </p:txBody>
      </p:sp>
      <p:sp>
        <p:nvSpPr>
          <p:cNvPr id="14346" name="Footer Placeholder 9"/>
          <p:cNvSpPr>
            <a:spLocks noGrp="1"/>
          </p:cNvSpPr>
          <p:nvPr>
            <p:ph type="ftr" sz="quarter" idx="11"/>
          </p:nvPr>
        </p:nvSpPr>
        <p:spPr>
          <a:xfrm>
            <a:off x="6213475" y="6308725"/>
            <a:ext cx="2895600" cy="476250"/>
          </a:xfrm>
          <a:noFill/>
        </p:spPr>
        <p:txBody>
          <a:bodyPr/>
          <a:lstStyle/>
          <a:p>
            <a:r>
              <a:rPr lang="en-GB" smtClean="0">
                <a:solidFill>
                  <a:srgbClr val="FFFFCC"/>
                </a:solidFill>
              </a:rPr>
              <a:t>M Gresty ICL  m.gresty@imperial.ac.uk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2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4827"/>
                                        </p:tgtEl>
                                      </p:cBhvr>
                                    </p:cmd>
                                  </p:childTnLst>
                                </p:cTn>
                              </p:par>
                            </p:childTnLst>
                          </p:cTn>
                        </p:par>
                      </p:childTnLst>
                    </p:cTn>
                  </p:par>
                </p:childTnLst>
              </p:cTn>
              <p:nextCondLst>
                <p:cond evt="onClick" delay="0">
                  <p:tgtEl>
                    <p:spTgt spid="34827"/>
                  </p:tgtEl>
                </p:cond>
              </p:nextCondLst>
            </p:seq>
            <p:video>
              <p:cMediaNode>
                <p:cTn id="7" fill="hold" display="0">
                  <p:stCondLst>
                    <p:cond delay="indefinite"/>
                  </p:stCondLst>
                  <p:endCondLst>
                    <p:cond evt="onNext" delay="0">
                      <p:tgtEl>
                        <p:sldTgt/>
                      </p:tgtEl>
                    </p:cond>
                    <p:cond evt="onPrev" delay="0">
                      <p:tgtEl>
                        <p:sldTgt/>
                      </p:tgtEl>
                    </p:cond>
                  </p:endCondLst>
                </p:cTn>
                <p:tgtEl>
                  <p:spTgt spid="34827"/>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925</TotalTime>
  <Words>1207</Words>
  <Application>Microsoft Office PowerPoint</Application>
  <PresentationFormat>On-screen Show (4:3)</PresentationFormat>
  <Paragraphs>356</Paragraphs>
  <Slides>35</Slides>
  <Notes>4</Notes>
  <HiddenSlides>0</HiddenSlides>
  <MMClips>8</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Comic Sans MS</vt:lpstr>
      <vt:lpstr>Arial Unicode MS</vt:lpstr>
      <vt:lpstr>Times New Roman</vt:lpstr>
      <vt:lpstr>Marlett</vt:lpstr>
      <vt:lpstr>CommercialPi BT</vt:lpstr>
      <vt:lpstr>Wingdings</vt:lpstr>
      <vt:lpstr>Default Design</vt:lpstr>
      <vt:lpstr>Bitmap Image</vt:lpstr>
      <vt:lpstr>Adobe Photoshop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VESTIBULO-OCULAR PATHWAYS</vt:lpstr>
      <vt:lpstr>Slide 14</vt:lpstr>
      <vt:lpstr>Slide 15</vt:lpstr>
      <vt:lpstr>Slide 16</vt:lpstr>
      <vt:lpstr>Slide 17</vt:lpstr>
      <vt:lpstr>Slide 18</vt:lpstr>
      <vt:lpstr>Slide 19</vt:lpstr>
      <vt:lpstr>Slide 20</vt:lpstr>
      <vt:lpstr>Slide 21</vt:lpstr>
      <vt:lpstr>Slide 22</vt:lpstr>
      <vt:lpstr>Slide 23</vt:lpstr>
      <vt:lpstr>VESTIBULO SPINAL PATHWAYS</vt:lpstr>
      <vt:lpstr>Slide 25</vt:lpstr>
      <vt:lpstr>Slide 26</vt:lpstr>
      <vt:lpstr>Slide 27</vt:lpstr>
      <vt:lpstr>Slide 28</vt:lpstr>
      <vt:lpstr>Slide 29</vt:lpstr>
      <vt:lpstr>Slide 30</vt:lpstr>
      <vt:lpstr>Slide 31</vt:lpstr>
      <vt:lpstr>the malaise associated with vestibular attacks, visual vertigo, busy places…..  is probably Motion Sickness</vt:lpstr>
      <vt:lpstr>Slide 33</vt:lpstr>
      <vt:lpstr>Slide 34</vt:lpstr>
      <vt:lpstr>Slide 35</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mgre</dc:creator>
  <cp:lastModifiedBy>nshiel</cp:lastModifiedBy>
  <cp:revision>43</cp:revision>
  <dcterms:created xsi:type="dcterms:W3CDTF">2006-05-16T09:06:10Z</dcterms:created>
  <dcterms:modified xsi:type="dcterms:W3CDTF">2011-11-10T13:40:25Z</dcterms:modified>
</cp:coreProperties>
</file>