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44"/>
  </p:notesMasterIdLst>
  <p:handoutMasterIdLst>
    <p:handoutMasterId r:id="rId45"/>
  </p:handoutMasterIdLst>
  <p:sldIdLst>
    <p:sldId id="416" r:id="rId2"/>
    <p:sldId id="339" r:id="rId3"/>
    <p:sldId id="314" r:id="rId4"/>
    <p:sldId id="417" r:id="rId5"/>
    <p:sldId id="343" r:id="rId6"/>
    <p:sldId id="315" r:id="rId7"/>
    <p:sldId id="340" r:id="rId8"/>
    <p:sldId id="351" r:id="rId9"/>
    <p:sldId id="352" r:id="rId10"/>
    <p:sldId id="336" r:id="rId11"/>
    <p:sldId id="337" r:id="rId12"/>
    <p:sldId id="341" r:id="rId13"/>
    <p:sldId id="421" r:id="rId14"/>
    <p:sldId id="345" r:id="rId15"/>
    <p:sldId id="346" r:id="rId16"/>
    <p:sldId id="338" r:id="rId17"/>
    <p:sldId id="344" r:id="rId18"/>
    <p:sldId id="406" r:id="rId19"/>
    <p:sldId id="347" r:id="rId20"/>
    <p:sldId id="422" r:id="rId21"/>
    <p:sldId id="420" r:id="rId22"/>
    <p:sldId id="355" r:id="rId23"/>
    <p:sldId id="358" r:id="rId24"/>
    <p:sldId id="359" r:id="rId25"/>
    <p:sldId id="360" r:id="rId26"/>
    <p:sldId id="361" r:id="rId27"/>
    <p:sldId id="363" r:id="rId28"/>
    <p:sldId id="413" r:id="rId29"/>
    <p:sldId id="418" r:id="rId30"/>
    <p:sldId id="364" r:id="rId31"/>
    <p:sldId id="365" r:id="rId32"/>
    <p:sldId id="399" r:id="rId33"/>
    <p:sldId id="407" r:id="rId34"/>
    <p:sldId id="408" r:id="rId35"/>
    <p:sldId id="409" r:id="rId36"/>
    <p:sldId id="404" r:id="rId37"/>
    <p:sldId id="410" r:id="rId38"/>
    <p:sldId id="414" r:id="rId39"/>
    <p:sldId id="412" r:id="rId40"/>
    <p:sldId id="415" r:id="rId41"/>
    <p:sldId id="411" r:id="rId42"/>
    <p:sldId id="334" r:id="rId43"/>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0" autoAdjust="0"/>
    <p:restoredTop sz="95833" autoAdjust="0"/>
  </p:normalViewPr>
  <p:slideViewPr>
    <p:cSldViewPr>
      <p:cViewPr>
        <p:scale>
          <a:sx n="50" d="100"/>
          <a:sy n="50" d="100"/>
        </p:scale>
        <p:origin x="-67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
    </p:cViewPr>
  </p:notesTextViewPr>
  <p:sorterViewPr>
    <p:cViewPr>
      <p:scale>
        <a:sx n="66" d="100"/>
        <a:sy n="66" d="100"/>
      </p:scale>
      <p:origin x="0" y="0"/>
    </p:cViewPr>
  </p:sorterViewPr>
  <p:notesViewPr>
    <p:cSldViewPr>
      <p:cViewPr varScale="1">
        <p:scale>
          <a:sx n="76" d="100"/>
          <a:sy n="76" d="100"/>
        </p:scale>
        <p:origin x="-2196" y="-108"/>
      </p:cViewPr>
      <p:guideLst>
        <p:guide orient="horz" pos="3132"/>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4481B-8A9B-4DB7-8FF9-C0DDB679C98D}" type="doc">
      <dgm:prSet loTypeId="urn:microsoft.com/office/officeart/2005/8/layout/hList1" loCatId="list" qsTypeId="urn:microsoft.com/office/officeart/2005/8/quickstyle/3d2" qsCatId="3D" csTypeId="urn:microsoft.com/office/officeart/2005/8/colors/accent1_2" csCatId="accent1" phldr="1"/>
      <dgm:spPr/>
    </dgm:pt>
    <dgm:pt modelId="{0403B50C-A20B-4F08-B753-261EDCF2C162}">
      <dgm:prSet phldrT="[Text]" custT="1"/>
      <dgm:spPr/>
      <dgm:t>
        <a:bodyPr/>
        <a:lstStyle/>
        <a:p>
          <a:r>
            <a:rPr lang="en-GB" sz="2400" dirty="0" smtClean="0">
              <a:latin typeface="Calibri" pitchFamily="34" charset="0"/>
            </a:rPr>
            <a:t>Slow</a:t>
          </a:r>
        </a:p>
        <a:p>
          <a:r>
            <a:rPr lang="en-GB" sz="2400" dirty="0" smtClean="0">
              <a:latin typeface="Calibri" pitchFamily="34" charset="0"/>
            </a:rPr>
            <a:t>(S, type I)</a:t>
          </a:r>
          <a:endParaRPr lang="en-GB" sz="2400" dirty="0">
            <a:latin typeface="Calibri" pitchFamily="34" charset="0"/>
          </a:endParaRPr>
        </a:p>
      </dgm:t>
    </dgm:pt>
    <dgm:pt modelId="{60426EFA-4780-42A3-9834-6FE9F3CF0B2B}" type="parTrans" cxnId="{3A2E8071-5F50-4B54-BC96-D7619DAFACF3}">
      <dgm:prSet/>
      <dgm:spPr/>
      <dgm:t>
        <a:bodyPr/>
        <a:lstStyle/>
        <a:p>
          <a:endParaRPr lang="en-GB">
            <a:latin typeface="Calibri" pitchFamily="34" charset="0"/>
          </a:endParaRPr>
        </a:p>
      </dgm:t>
    </dgm:pt>
    <dgm:pt modelId="{2ED47F15-0982-44A0-AD39-8EA09D428651}" type="sibTrans" cxnId="{3A2E8071-5F50-4B54-BC96-D7619DAFACF3}">
      <dgm:prSet/>
      <dgm:spPr/>
      <dgm:t>
        <a:bodyPr/>
        <a:lstStyle/>
        <a:p>
          <a:endParaRPr lang="en-GB">
            <a:latin typeface="Calibri" pitchFamily="34" charset="0"/>
          </a:endParaRPr>
        </a:p>
      </dgm:t>
    </dgm:pt>
    <dgm:pt modelId="{BF36BE2B-CC45-48FF-A3B2-5008F75F15E6}">
      <dgm:prSet phldrT="[Text]" custT="1"/>
      <dgm:spPr/>
      <dgm:t>
        <a:bodyPr/>
        <a:lstStyle/>
        <a:p>
          <a:r>
            <a:rPr lang="en-GB" sz="2400" dirty="0" smtClean="0">
              <a:latin typeface="Calibri" pitchFamily="34" charset="0"/>
            </a:rPr>
            <a:t>Fast, fatigue resistant</a:t>
          </a:r>
        </a:p>
        <a:p>
          <a:r>
            <a:rPr lang="en-GB" sz="2400" dirty="0" smtClean="0">
              <a:latin typeface="Calibri" pitchFamily="34" charset="0"/>
            </a:rPr>
            <a:t>(FR, type IIA)</a:t>
          </a:r>
          <a:endParaRPr lang="en-GB" sz="2400" dirty="0">
            <a:latin typeface="Calibri" pitchFamily="34" charset="0"/>
          </a:endParaRPr>
        </a:p>
      </dgm:t>
    </dgm:pt>
    <dgm:pt modelId="{4A513A6E-CD81-4228-8C72-6EBCD45A6CAF}" type="parTrans" cxnId="{15BD5F24-7469-4B70-A657-6E8189164603}">
      <dgm:prSet/>
      <dgm:spPr/>
      <dgm:t>
        <a:bodyPr/>
        <a:lstStyle/>
        <a:p>
          <a:endParaRPr lang="en-GB">
            <a:latin typeface="Calibri" pitchFamily="34" charset="0"/>
          </a:endParaRPr>
        </a:p>
      </dgm:t>
    </dgm:pt>
    <dgm:pt modelId="{D96A60C8-B9E6-4A09-A992-E242E3B4519C}" type="sibTrans" cxnId="{15BD5F24-7469-4B70-A657-6E8189164603}">
      <dgm:prSet/>
      <dgm:spPr/>
      <dgm:t>
        <a:bodyPr/>
        <a:lstStyle/>
        <a:p>
          <a:endParaRPr lang="en-GB">
            <a:latin typeface="Calibri" pitchFamily="34" charset="0"/>
          </a:endParaRPr>
        </a:p>
      </dgm:t>
    </dgm:pt>
    <dgm:pt modelId="{CFF1524F-38EA-498E-A06A-14E58448A058}">
      <dgm:prSet phldrT="[Text]" custT="1"/>
      <dgm:spPr/>
      <dgm:t>
        <a:bodyPr/>
        <a:lstStyle/>
        <a:p>
          <a:r>
            <a:rPr lang="en-GB" sz="2400" dirty="0" smtClean="0">
              <a:latin typeface="Calibri" pitchFamily="34" charset="0"/>
            </a:rPr>
            <a:t>Fast, </a:t>
          </a:r>
          <a:r>
            <a:rPr lang="en-GB" sz="2400" dirty="0" err="1" smtClean="0">
              <a:latin typeface="Calibri" pitchFamily="34" charset="0"/>
            </a:rPr>
            <a:t>fatiguable</a:t>
          </a:r>
          <a:endParaRPr lang="en-GB" sz="2400" dirty="0" smtClean="0">
            <a:latin typeface="Calibri" pitchFamily="34" charset="0"/>
          </a:endParaRPr>
        </a:p>
        <a:p>
          <a:r>
            <a:rPr lang="en-GB" sz="2400" dirty="0" smtClean="0">
              <a:latin typeface="Calibri" pitchFamily="34" charset="0"/>
            </a:rPr>
            <a:t>(FF, type  IIB)</a:t>
          </a:r>
          <a:endParaRPr lang="en-GB" sz="1600" dirty="0">
            <a:latin typeface="Calibri" pitchFamily="34" charset="0"/>
          </a:endParaRPr>
        </a:p>
      </dgm:t>
    </dgm:pt>
    <dgm:pt modelId="{3F57D6B5-0344-43B8-9D9F-40365FEF48DD}" type="parTrans" cxnId="{C14CCE53-EB7A-4202-A8FD-566ACD1F8474}">
      <dgm:prSet/>
      <dgm:spPr/>
      <dgm:t>
        <a:bodyPr/>
        <a:lstStyle/>
        <a:p>
          <a:endParaRPr lang="en-GB">
            <a:latin typeface="Calibri" pitchFamily="34" charset="0"/>
          </a:endParaRPr>
        </a:p>
      </dgm:t>
    </dgm:pt>
    <dgm:pt modelId="{55C1BB6E-90AA-4BAE-882A-F72E23AFE593}" type="sibTrans" cxnId="{C14CCE53-EB7A-4202-A8FD-566ACD1F8474}">
      <dgm:prSet/>
      <dgm:spPr/>
      <dgm:t>
        <a:bodyPr/>
        <a:lstStyle/>
        <a:p>
          <a:endParaRPr lang="en-GB">
            <a:latin typeface="Calibri" pitchFamily="34" charset="0"/>
          </a:endParaRPr>
        </a:p>
      </dgm:t>
    </dgm:pt>
    <dgm:pt modelId="{A0D8CB37-3FF4-4747-9308-4CD5B5BE6075}">
      <dgm:prSet custT="1"/>
      <dgm:spPr/>
      <dgm:t>
        <a:bodyPr/>
        <a:lstStyle/>
        <a:p>
          <a:r>
            <a:rPr lang="en-GB" sz="2000" dirty="0" smtClean="0">
              <a:latin typeface="Calibri" pitchFamily="34" charset="0"/>
            </a:rPr>
            <a:t>smallest diameter cell bodies</a:t>
          </a:r>
          <a:endParaRPr lang="en-GB" sz="2000" dirty="0">
            <a:latin typeface="Calibri" pitchFamily="34" charset="0"/>
          </a:endParaRPr>
        </a:p>
      </dgm:t>
    </dgm:pt>
    <dgm:pt modelId="{72FA133B-ECDF-425D-A101-EA2E395CF954}" type="parTrans" cxnId="{9F6BF0DC-C138-40E5-BE3C-B9C255282126}">
      <dgm:prSet/>
      <dgm:spPr/>
      <dgm:t>
        <a:bodyPr/>
        <a:lstStyle/>
        <a:p>
          <a:endParaRPr lang="en-GB"/>
        </a:p>
      </dgm:t>
    </dgm:pt>
    <dgm:pt modelId="{081F86FF-DA54-4349-B98C-6431DBC2F93E}" type="sibTrans" cxnId="{9F6BF0DC-C138-40E5-BE3C-B9C255282126}">
      <dgm:prSet/>
      <dgm:spPr/>
      <dgm:t>
        <a:bodyPr/>
        <a:lstStyle/>
        <a:p>
          <a:endParaRPr lang="en-GB"/>
        </a:p>
      </dgm:t>
    </dgm:pt>
    <dgm:pt modelId="{FF46E4B2-75A3-45AE-B364-10AC15E3D2DC}">
      <dgm:prSet custT="1"/>
      <dgm:spPr/>
      <dgm:t>
        <a:bodyPr/>
        <a:lstStyle/>
        <a:p>
          <a:r>
            <a:rPr lang="en-GB" sz="2000" dirty="0" smtClean="0">
              <a:latin typeface="Calibri" pitchFamily="34" charset="0"/>
            </a:rPr>
            <a:t>small </a:t>
          </a:r>
          <a:r>
            <a:rPr lang="en-GB" sz="2000" dirty="0" err="1" smtClean="0">
              <a:latin typeface="Calibri" pitchFamily="34" charset="0"/>
            </a:rPr>
            <a:t>dendritic</a:t>
          </a:r>
          <a:r>
            <a:rPr lang="en-GB" sz="2000" dirty="0" smtClean="0">
              <a:latin typeface="Calibri" pitchFamily="34" charset="0"/>
            </a:rPr>
            <a:t> trees</a:t>
          </a:r>
          <a:endParaRPr lang="en-GB" sz="2000" dirty="0">
            <a:latin typeface="Calibri" pitchFamily="34" charset="0"/>
          </a:endParaRPr>
        </a:p>
      </dgm:t>
    </dgm:pt>
    <dgm:pt modelId="{AC64A3E9-11E5-4875-817A-E3E434D3EA66}" type="parTrans" cxnId="{69A949BC-ABCD-4C3C-BEEB-4FE102E97373}">
      <dgm:prSet/>
      <dgm:spPr/>
      <dgm:t>
        <a:bodyPr/>
        <a:lstStyle/>
        <a:p>
          <a:endParaRPr lang="en-GB"/>
        </a:p>
      </dgm:t>
    </dgm:pt>
    <dgm:pt modelId="{C8F7F670-0377-4252-AAA5-4DD6B6B65B8A}" type="sibTrans" cxnId="{69A949BC-ABCD-4C3C-BEEB-4FE102E97373}">
      <dgm:prSet/>
      <dgm:spPr/>
      <dgm:t>
        <a:bodyPr/>
        <a:lstStyle/>
        <a:p>
          <a:endParaRPr lang="en-GB"/>
        </a:p>
      </dgm:t>
    </dgm:pt>
    <dgm:pt modelId="{9BB56616-78F1-41BA-A203-0DC68FCEA645}">
      <dgm:prSet custT="1"/>
      <dgm:spPr/>
      <dgm:t>
        <a:bodyPr/>
        <a:lstStyle/>
        <a:p>
          <a:r>
            <a:rPr lang="en-GB" sz="2000" dirty="0" smtClean="0">
              <a:latin typeface="Calibri" pitchFamily="34" charset="0"/>
            </a:rPr>
            <a:t>thinnest axons</a:t>
          </a:r>
          <a:endParaRPr lang="en-GB" sz="2000" dirty="0">
            <a:latin typeface="Calibri" pitchFamily="34" charset="0"/>
          </a:endParaRPr>
        </a:p>
      </dgm:t>
    </dgm:pt>
    <dgm:pt modelId="{8B190533-EC90-49B0-BB57-1B150FE3EB42}" type="parTrans" cxnId="{49B4BB79-F094-424C-ADAF-7794AE361FB7}">
      <dgm:prSet/>
      <dgm:spPr/>
      <dgm:t>
        <a:bodyPr/>
        <a:lstStyle/>
        <a:p>
          <a:endParaRPr lang="en-GB"/>
        </a:p>
      </dgm:t>
    </dgm:pt>
    <dgm:pt modelId="{B50DBBDB-DBCD-4F6B-B850-754084E17B00}" type="sibTrans" cxnId="{49B4BB79-F094-424C-ADAF-7794AE361FB7}">
      <dgm:prSet/>
      <dgm:spPr/>
      <dgm:t>
        <a:bodyPr/>
        <a:lstStyle/>
        <a:p>
          <a:endParaRPr lang="en-GB"/>
        </a:p>
      </dgm:t>
    </dgm:pt>
    <dgm:pt modelId="{D9D3A7DA-B19B-4B07-B79A-5E015A4E98EC}">
      <dgm:prSet custT="1"/>
      <dgm:spPr/>
      <dgm:t>
        <a:bodyPr/>
        <a:lstStyle/>
        <a:p>
          <a:r>
            <a:rPr lang="en-GB" sz="2000" dirty="0" smtClean="0">
              <a:latin typeface="Calibri" pitchFamily="34" charset="0"/>
            </a:rPr>
            <a:t>slowest conduction velocity</a:t>
          </a:r>
        </a:p>
      </dgm:t>
    </dgm:pt>
    <dgm:pt modelId="{5373140D-D011-495C-AE50-9989B909797C}" type="parTrans" cxnId="{5E78FCD5-93EC-42C2-9DC2-7FE7BDF2ABFA}">
      <dgm:prSet/>
      <dgm:spPr/>
      <dgm:t>
        <a:bodyPr/>
        <a:lstStyle/>
        <a:p>
          <a:endParaRPr lang="en-GB"/>
        </a:p>
      </dgm:t>
    </dgm:pt>
    <dgm:pt modelId="{4C71F9C1-DDD4-4C43-A81C-A7B3C63D4681}" type="sibTrans" cxnId="{5E78FCD5-93EC-42C2-9DC2-7FE7BDF2ABFA}">
      <dgm:prSet/>
      <dgm:spPr/>
      <dgm:t>
        <a:bodyPr/>
        <a:lstStyle/>
        <a:p>
          <a:endParaRPr lang="en-GB"/>
        </a:p>
      </dgm:t>
    </dgm:pt>
    <dgm:pt modelId="{0DD114F3-BC1A-4065-BBE7-0E76758B032E}">
      <dgm:prSet custT="1"/>
      <dgm:spPr/>
      <dgm:t>
        <a:bodyPr/>
        <a:lstStyle/>
        <a:p>
          <a:r>
            <a:rPr lang="en-GB" sz="2000" dirty="0" smtClean="0">
              <a:latin typeface="Calibri" pitchFamily="34" charset="0"/>
            </a:rPr>
            <a:t>larger diameter cell bodies</a:t>
          </a:r>
          <a:endParaRPr lang="en-GB" sz="2000" dirty="0">
            <a:latin typeface="Calibri" pitchFamily="34" charset="0"/>
          </a:endParaRPr>
        </a:p>
      </dgm:t>
    </dgm:pt>
    <dgm:pt modelId="{930920C3-25EC-480C-B66F-DCBDFD2845DF}" type="parTrans" cxnId="{D7429D7D-FA10-4C93-A886-797E86BFB5C6}">
      <dgm:prSet/>
      <dgm:spPr/>
      <dgm:t>
        <a:bodyPr/>
        <a:lstStyle/>
        <a:p>
          <a:endParaRPr lang="en-GB"/>
        </a:p>
      </dgm:t>
    </dgm:pt>
    <dgm:pt modelId="{C6FCEE20-4415-416D-BC4B-1EA9FF433F7C}" type="sibTrans" cxnId="{D7429D7D-FA10-4C93-A886-797E86BFB5C6}">
      <dgm:prSet/>
      <dgm:spPr/>
      <dgm:t>
        <a:bodyPr/>
        <a:lstStyle/>
        <a:p>
          <a:endParaRPr lang="en-GB"/>
        </a:p>
      </dgm:t>
    </dgm:pt>
    <dgm:pt modelId="{4B3B9337-52A6-4109-BC00-33D404FAB969}">
      <dgm:prSet custT="1"/>
      <dgm:spPr/>
      <dgm:t>
        <a:bodyPr/>
        <a:lstStyle/>
        <a:p>
          <a:r>
            <a:rPr lang="en-GB" sz="2000" dirty="0" smtClean="0">
              <a:latin typeface="Calibri" pitchFamily="34" charset="0"/>
            </a:rPr>
            <a:t>larger </a:t>
          </a:r>
          <a:r>
            <a:rPr lang="en-GB" sz="2000" dirty="0" err="1" smtClean="0">
              <a:latin typeface="Calibri" pitchFamily="34" charset="0"/>
            </a:rPr>
            <a:t>dendritic</a:t>
          </a:r>
          <a:r>
            <a:rPr lang="en-GB" sz="2000" dirty="0" smtClean="0">
              <a:latin typeface="Calibri" pitchFamily="34" charset="0"/>
            </a:rPr>
            <a:t> trees</a:t>
          </a:r>
          <a:endParaRPr lang="en-GB" sz="2000" dirty="0">
            <a:latin typeface="Calibri" pitchFamily="34" charset="0"/>
          </a:endParaRPr>
        </a:p>
      </dgm:t>
    </dgm:pt>
    <dgm:pt modelId="{5E0B5AAD-443C-411A-912F-4021FA95AE05}" type="parTrans" cxnId="{964B2380-B829-4002-B210-4A14D942B540}">
      <dgm:prSet/>
      <dgm:spPr/>
      <dgm:t>
        <a:bodyPr/>
        <a:lstStyle/>
        <a:p>
          <a:endParaRPr lang="en-GB"/>
        </a:p>
      </dgm:t>
    </dgm:pt>
    <dgm:pt modelId="{934105E9-5262-452E-8C30-BB7637878A62}" type="sibTrans" cxnId="{964B2380-B829-4002-B210-4A14D942B540}">
      <dgm:prSet/>
      <dgm:spPr/>
      <dgm:t>
        <a:bodyPr/>
        <a:lstStyle/>
        <a:p>
          <a:endParaRPr lang="en-GB"/>
        </a:p>
      </dgm:t>
    </dgm:pt>
    <dgm:pt modelId="{4EA4F1F9-3226-44A0-AB60-006EACC9F285}">
      <dgm:prSet custT="1"/>
      <dgm:spPr/>
      <dgm:t>
        <a:bodyPr/>
        <a:lstStyle/>
        <a:p>
          <a:r>
            <a:rPr lang="en-GB" sz="2000" dirty="0" smtClean="0">
              <a:latin typeface="Calibri" pitchFamily="34" charset="0"/>
            </a:rPr>
            <a:t>thicker axons</a:t>
          </a:r>
          <a:endParaRPr lang="en-GB" sz="2000" dirty="0">
            <a:latin typeface="Calibri" pitchFamily="34" charset="0"/>
          </a:endParaRPr>
        </a:p>
      </dgm:t>
    </dgm:pt>
    <dgm:pt modelId="{D5FF1F25-B900-4BE6-8A5D-461246101D06}" type="parTrans" cxnId="{75533F63-A12C-4EEE-B034-949F09680CDB}">
      <dgm:prSet/>
      <dgm:spPr/>
      <dgm:t>
        <a:bodyPr/>
        <a:lstStyle/>
        <a:p>
          <a:endParaRPr lang="en-GB"/>
        </a:p>
      </dgm:t>
    </dgm:pt>
    <dgm:pt modelId="{F186ED1A-3BC8-4856-BC44-94410CF1F33D}" type="sibTrans" cxnId="{75533F63-A12C-4EEE-B034-949F09680CDB}">
      <dgm:prSet/>
      <dgm:spPr/>
      <dgm:t>
        <a:bodyPr/>
        <a:lstStyle/>
        <a:p>
          <a:endParaRPr lang="en-GB"/>
        </a:p>
      </dgm:t>
    </dgm:pt>
    <dgm:pt modelId="{500FDF06-0655-46E2-B3DA-5CFCA29DCFB7}">
      <dgm:prSet custT="1"/>
      <dgm:spPr/>
      <dgm:t>
        <a:bodyPr/>
        <a:lstStyle/>
        <a:p>
          <a:r>
            <a:rPr lang="en-GB" sz="2000" dirty="0" smtClean="0">
              <a:latin typeface="Calibri" pitchFamily="34" charset="0"/>
            </a:rPr>
            <a:t>faster conduction velocity</a:t>
          </a:r>
        </a:p>
      </dgm:t>
    </dgm:pt>
    <dgm:pt modelId="{35387384-F1D2-468F-BC7C-00F258B36558}" type="parTrans" cxnId="{EEFA947D-5D1E-41F0-8F91-8C553E8A3663}">
      <dgm:prSet/>
      <dgm:spPr/>
      <dgm:t>
        <a:bodyPr/>
        <a:lstStyle/>
        <a:p>
          <a:endParaRPr lang="en-GB"/>
        </a:p>
      </dgm:t>
    </dgm:pt>
    <dgm:pt modelId="{047562E9-D6E9-4F17-AE5D-AF05D23E54A6}" type="sibTrans" cxnId="{EEFA947D-5D1E-41F0-8F91-8C553E8A3663}">
      <dgm:prSet/>
      <dgm:spPr/>
      <dgm:t>
        <a:bodyPr/>
        <a:lstStyle/>
        <a:p>
          <a:endParaRPr lang="en-GB"/>
        </a:p>
      </dgm:t>
    </dgm:pt>
    <dgm:pt modelId="{714BF546-696E-43BB-AC0A-B4F0CF47876B}">
      <dgm:prSet custT="1"/>
      <dgm:spPr/>
      <dgm:t>
        <a:bodyPr/>
        <a:lstStyle/>
        <a:p>
          <a:r>
            <a:rPr lang="en-GB" sz="2000" smtClean="0">
              <a:latin typeface="Calibri" pitchFamily="34" charset="0"/>
            </a:rPr>
            <a:t>larger diameter cell bodies</a:t>
          </a:r>
          <a:endParaRPr lang="en-GB" sz="2000" dirty="0">
            <a:latin typeface="Calibri" pitchFamily="34" charset="0"/>
          </a:endParaRPr>
        </a:p>
      </dgm:t>
    </dgm:pt>
    <dgm:pt modelId="{3B7108FA-1865-4003-9062-A7BB05B92C43}" type="parTrans" cxnId="{7C707BE9-201A-4A38-A02E-40EFEDA11736}">
      <dgm:prSet/>
      <dgm:spPr/>
      <dgm:t>
        <a:bodyPr/>
        <a:lstStyle/>
        <a:p>
          <a:endParaRPr lang="en-GB"/>
        </a:p>
      </dgm:t>
    </dgm:pt>
    <dgm:pt modelId="{08AC8CEE-0A75-4223-9C09-1DA1814BD5A7}" type="sibTrans" cxnId="{7C707BE9-201A-4A38-A02E-40EFEDA11736}">
      <dgm:prSet/>
      <dgm:spPr/>
      <dgm:t>
        <a:bodyPr/>
        <a:lstStyle/>
        <a:p>
          <a:endParaRPr lang="en-GB"/>
        </a:p>
      </dgm:t>
    </dgm:pt>
    <dgm:pt modelId="{F01F825F-6F18-4BC0-B992-60179D6709D9}">
      <dgm:prSet custT="1"/>
      <dgm:spPr/>
      <dgm:t>
        <a:bodyPr/>
        <a:lstStyle/>
        <a:p>
          <a:r>
            <a:rPr lang="en-GB" sz="2000" smtClean="0">
              <a:latin typeface="Calibri" pitchFamily="34" charset="0"/>
            </a:rPr>
            <a:t>larger dendritic trees</a:t>
          </a:r>
          <a:endParaRPr lang="en-GB" sz="2000" dirty="0">
            <a:latin typeface="Calibri" pitchFamily="34" charset="0"/>
          </a:endParaRPr>
        </a:p>
      </dgm:t>
    </dgm:pt>
    <dgm:pt modelId="{09E71432-987E-4AA6-97DB-04753E39380E}" type="parTrans" cxnId="{DF5A61E5-45AC-4E74-9BE4-DF88B92BC0E8}">
      <dgm:prSet/>
      <dgm:spPr/>
      <dgm:t>
        <a:bodyPr/>
        <a:lstStyle/>
        <a:p>
          <a:endParaRPr lang="en-GB"/>
        </a:p>
      </dgm:t>
    </dgm:pt>
    <dgm:pt modelId="{7B281F4F-6F3C-49D7-95C0-9069258D3A73}" type="sibTrans" cxnId="{DF5A61E5-45AC-4E74-9BE4-DF88B92BC0E8}">
      <dgm:prSet/>
      <dgm:spPr/>
      <dgm:t>
        <a:bodyPr/>
        <a:lstStyle/>
        <a:p>
          <a:endParaRPr lang="en-GB"/>
        </a:p>
      </dgm:t>
    </dgm:pt>
    <dgm:pt modelId="{974B22E7-C588-4BAC-BFEE-1478AD7CFE87}">
      <dgm:prSet custT="1"/>
      <dgm:spPr/>
      <dgm:t>
        <a:bodyPr/>
        <a:lstStyle/>
        <a:p>
          <a:r>
            <a:rPr lang="en-GB" sz="2000" smtClean="0">
              <a:latin typeface="Calibri" pitchFamily="34" charset="0"/>
            </a:rPr>
            <a:t>thicker axons</a:t>
          </a:r>
          <a:endParaRPr lang="en-GB" sz="2000" dirty="0">
            <a:latin typeface="Calibri" pitchFamily="34" charset="0"/>
          </a:endParaRPr>
        </a:p>
      </dgm:t>
    </dgm:pt>
    <dgm:pt modelId="{4DE1FBFD-E3EA-49CD-B6FC-2D18D1F69702}" type="parTrans" cxnId="{2ED523E6-B536-4BEF-9CC4-82E0FCC8FE93}">
      <dgm:prSet/>
      <dgm:spPr/>
      <dgm:t>
        <a:bodyPr/>
        <a:lstStyle/>
        <a:p>
          <a:endParaRPr lang="en-GB"/>
        </a:p>
      </dgm:t>
    </dgm:pt>
    <dgm:pt modelId="{D9D02DFB-6273-4A55-8D4F-21F084400D6E}" type="sibTrans" cxnId="{2ED523E6-B536-4BEF-9CC4-82E0FCC8FE93}">
      <dgm:prSet/>
      <dgm:spPr/>
      <dgm:t>
        <a:bodyPr/>
        <a:lstStyle/>
        <a:p>
          <a:endParaRPr lang="en-GB"/>
        </a:p>
      </dgm:t>
    </dgm:pt>
    <dgm:pt modelId="{FF633C97-1B9D-4ED6-BF8E-FEB557C38AFB}">
      <dgm:prSet custT="1"/>
      <dgm:spPr/>
      <dgm:t>
        <a:bodyPr/>
        <a:lstStyle/>
        <a:p>
          <a:r>
            <a:rPr lang="en-GB" sz="2000" dirty="0" smtClean="0">
              <a:latin typeface="Calibri" pitchFamily="34" charset="0"/>
            </a:rPr>
            <a:t>faster conduction velocity</a:t>
          </a:r>
        </a:p>
      </dgm:t>
    </dgm:pt>
    <dgm:pt modelId="{F4E0B5CB-5C51-4DCA-A861-56A8D031A52A}" type="parTrans" cxnId="{ECC398F3-9364-41AF-AAA8-CD58BE6BD1D3}">
      <dgm:prSet/>
      <dgm:spPr/>
      <dgm:t>
        <a:bodyPr/>
        <a:lstStyle/>
        <a:p>
          <a:endParaRPr lang="en-GB"/>
        </a:p>
      </dgm:t>
    </dgm:pt>
    <dgm:pt modelId="{379EBD76-5467-4448-9410-86F700121C91}" type="sibTrans" cxnId="{ECC398F3-9364-41AF-AAA8-CD58BE6BD1D3}">
      <dgm:prSet/>
      <dgm:spPr/>
      <dgm:t>
        <a:bodyPr/>
        <a:lstStyle/>
        <a:p>
          <a:endParaRPr lang="en-GB"/>
        </a:p>
      </dgm:t>
    </dgm:pt>
    <dgm:pt modelId="{EE1BEAF1-A817-41FE-99DF-E468C82B6456}" type="pres">
      <dgm:prSet presAssocID="{DC94481B-8A9B-4DB7-8FF9-C0DDB679C98D}" presName="Name0" presStyleCnt="0">
        <dgm:presLayoutVars>
          <dgm:dir/>
          <dgm:animLvl val="lvl"/>
          <dgm:resizeHandles val="exact"/>
        </dgm:presLayoutVars>
      </dgm:prSet>
      <dgm:spPr/>
    </dgm:pt>
    <dgm:pt modelId="{66C30B52-AFBE-48B6-B552-849921026141}" type="pres">
      <dgm:prSet presAssocID="{0403B50C-A20B-4F08-B753-261EDCF2C162}" presName="composite" presStyleCnt="0"/>
      <dgm:spPr/>
    </dgm:pt>
    <dgm:pt modelId="{2862088C-C4AC-4920-8578-EB3AABC569B9}" type="pres">
      <dgm:prSet presAssocID="{0403B50C-A20B-4F08-B753-261EDCF2C162}" presName="parTx" presStyleLbl="alignNode1" presStyleIdx="0" presStyleCnt="3" custScaleY="171509">
        <dgm:presLayoutVars>
          <dgm:chMax val="0"/>
          <dgm:chPref val="0"/>
          <dgm:bulletEnabled val="1"/>
        </dgm:presLayoutVars>
      </dgm:prSet>
      <dgm:spPr/>
      <dgm:t>
        <a:bodyPr/>
        <a:lstStyle/>
        <a:p>
          <a:endParaRPr lang="en-GB"/>
        </a:p>
      </dgm:t>
    </dgm:pt>
    <dgm:pt modelId="{E0BF57D9-F15E-491E-82E7-75DEA2D70052}" type="pres">
      <dgm:prSet presAssocID="{0403B50C-A20B-4F08-B753-261EDCF2C162}" presName="desTx" presStyleLbl="alignAccFollowNode1" presStyleIdx="0" presStyleCnt="3" custLinFactNeighborY="14124">
        <dgm:presLayoutVars>
          <dgm:bulletEnabled val="1"/>
        </dgm:presLayoutVars>
      </dgm:prSet>
      <dgm:spPr/>
      <dgm:t>
        <a:bodyPr/>
        <a:lstStyle/>
        <a:p>
          <a:endParaRPr lang="en-GB"/>
        </a:p>
      </dgm:t>
    </dgm:pt>
    <dgm:pt modelId="{8496627E-43D2-421E-944E-35727A7AB40E}" type="pres">
      <dgm:prSet presAssocID="{2ED47F15-0982-44A0-AD39-8EA09D428651}" presName="space" presStyleCnt="0"/>
      <dgm:spPr/>
    </dgm:pt>
    <dgm:pt modelId="{02A71699-B812-49C7-8683-9149E74F9DA2}" type="pres">
      <dgm:prSet presAssocID="{BF36BE2B-CC45-48FF-A3B2-5008F75F15E6}" presName="composite" presStyleCnt="0"/>
      <dgm:spPr/>
    </dgm:pt>
    <dgm:pt modelId="{346EC133-1C82-4F37-B6C7-AA2835838B9D}" type="pres">
      <dgm:prSet presAssocID="{BF36BE2B-CC45-48FF-A3B2-5008F75F15E6}" presName="parTx" presStyleLbl="alignNode1" presStyleIdx="1" presStyleCnt="3" custScaleY="171509">
        <dgm:presLayoutVars>
          <dgm:chMax val="0"/>
          <dgm:chPref val="0"/>
          <dgm:bulletEnabled val="1"/>
        </dgm:presLayoutVars>
      </dgm:prSet>
      <dgm:spPr/>
      <dgm:t>
        <a:bodyPr/>
        <a:lstStyle/>
        <a:p>
          <a:endParaRPr lang="en-GB"/>
        </a:p>
      </dgm:t>
    </dgm:pt>
    <dgm:pt modelId="{1BE03F86-E594-4CAE-A801-4DBEDD664675}" type="pres">
      <dgm:prSet presAssocID="{BF36BE2B-CC45-48FF-A3B2-5008F75F15E6}" presName="desTx" presStyleLbl="alignAccFollowNode1" presStyleIdx="1" presStyleCnt="3" custLinFactNeighborY="14124">
        <dgm:presLayoutVars>
          <dgm:bulletEnabled val="1"/>
        </dgm:presLayoutVars>
      </dgm:prSet>
      <dgm:spPr/>
      <dgm:t>
        <a:bodyPr/>
        <a:lstStyle/>
        <a:p>
          <a:endParaRPr lang="en-GB"/>
        </a:p>
      </dgm:t>
    </dgm:pt>
    <dgm:pt modelId="{1F887A89-A9FB-4DFC-BEF7-14870359A48F}" type="pres">
      <dgm:prSet presAssocID="{D96A60C8-B9E6-4A09-A992-E242E3B4519C}" presName="space" presStyleCnt="0"/>
      <dgm:spPr/>
    </dgm:pt>
    <dgm:pt modelId="{F92F5D6B-D630-45F1-A5DD-81C8F5A9DF96}" type="pres">
      <dgm:prSet presAssocID="{CFF1524F-38EA-498E-A06A-14E58448A058}" presName="composite" presStyleCnt="0"/>
      <dgm:spPr/>
    </dgm:pt>
    <dgm:pt modelId="{94867E3A-2F60-4010-8B49-C57144A08F5A}" type="pres">
      <dgm:prSet presAssocID="{CFF1524F-38EA-498E-A06A-14E58448A058}" presName="parTx" presStyleLbl="alignNode1" presStyleIdx="2" presStyleCnt="3" custScaleY="171509">
        <dgm:presLayoutVars>
          <dgm:chMax val="0"/>
          <dgm:chPref val="0"/>
          <dgm:bulletEnabled val="1"/>
        </dgm:presLayoutVars>
      </dgm:prSet>
      <dgm:spPr/>
      <dgm:t>
        <a:bodyPr/>
        <a:lstStyle/>
        <a:p>
          <a:endParaRPr lang="en-GB"/>
        </a:p>
      </dgm:t>
    </dgm:pt>
    <dgm:pt modelId="{B85289EE-938C-45FC-9967-618140DDE551}" type="pres">
      <dgm:prSet presAssocID="{CFF1524F-38EA-498E-A06A-14E58448A058}" presName="desTx" presStyleLbl="alignAccFollowNode1" presStyleIdx="2" presStyleCnt="3" custLinFactNeighborY="14124">
        <dgm:presLayoutVars>
          <dgm:bulletEnabled val="1"/>
        </dgm:presLayoutVars>
      </dgm:prSet>
      <dgm:spPr/>
      <dgm:t>
        <a:bodyPr/>
        <a:lstStyle/>
        <a:p>
          <a:endParaRPr lang="en-GB"/>
        </a:p>
      </dgm:t>
    </dgm:pt>
  </dgm:ptLst>
  <dgm:cxnLst>
    <dgm:cxn modelId="{5739003A-7D0B-427F-ABA6-573E956E6905}" type="presOf" srcId="{4B3B9337-52A6-4109-BC00-33D404FAB969}" destId="{1BE03F86-E594-4CAE-A801-4DBEDD664675}" srcOrd="0" destOrd="1" presId="urn:microsoft.com/office/officeart/2005/8/layout/hList1"/>
    <dgm:cxn modelId="{7DC34B55-4FAE-46A3-A66D-81EFEABEBF74}" type="presOf" srcId="{F01F825F-6F18-4BC0-B992-60179D6709D9}" destId="{B85289EE-938C-45FC-9967-618140DDE551}" srcOrd="0" destOrd="1" presId="urn:microsoft.com/office/officeart/2005/8/layout/hList1"/>
    <dgm:cxn modelId="{1BDDE968-46AB-4678-BBC7-758B8392A58E}" type="presOf" srcId="{714BF546-696E-43BB-AC0A-B4F0CF47876B}" destId="{B85289EE-938C-45FC-9967-618140DDE551}" srcOrd="0" destOrd="0" presId="urn:microsoft.com/office/officeart/2005/8/layout/hList1"/>
    <dgm:cxn modelId="{49B4BB79-F094-424C-ADAF-7794AE361FB7}" srcId="{0403B50C-A20B-4F08-B753-261EDCF2C162}" destId="{9BB56616-78F1-41BA-A203-0DC68FCEA645}" srcOrd="2" destOrd="0" parTransId="{8B190533-EC90-49B0-BB57-1B150FE3EB42}" sibTransId="{B50DBBDB-DBCD-4F6B-B850-754084E17B00}"/>
    <dgm:cxn modelId="{339D0916-2A3A-4621-9205-CA575A33BEB2}" type="presOf" srcId="{CFF1524F-38EA-498E-A06A-14E58448A058}" destId="{94867E3A-2F60-4010-8B49-C57144A08F5A}" srcOrd="0" destOrd="0" presId="urn:microsoft.com/office/officeart/2005/8/layout/hList1"/>
    <dgm:cxn modelId="{2ED523E6-B536-4BEF-9CC4-82E0FCC8FE93}" srcId="{CFF1524F-38EA-498E-A06A-14E58448A058}" destId="{974B22E7-C588-4BAC-BFEE-1478AD7CFE87}" srcOrd="2" destOrd="0" parTransId="{4DE1FBFD-E3EA-49CD-B6FC-2D18D1F69702}" sibTransId="{D9D02DFB-6273-4A55-8D4F-21F084400D6E}"/>
    <dgm:cxn modelId="{EAA8FBBF-B4A1-4DF4-9B59-2BD236B8D5AF}" type="presOf" srcId="{D9D3A7DA-B19B-4B07-B79A-5E015A4E98EC}" destId="{E0BF57D9-F15E-491E-82E7-75DEA2D70052}" srcOrd="0" destOrd="3" presId="urn:microsoft.com/office/officeart/2005/8/layout/hList1"/>
    <dgm:cxn modelId="{91B3EA4A-7692-4DAB-B3D1-544FAADE1206}" type="presOf" srcId="{BF36BE2B-CC45-48FF-A3B2-5008F75F15E6}" destId="{346EC133-1C82-4F37-B6C7-AA2835838B9D}" srcOrd="0" destOrd="0" presId="urn:microsoft.com/office/officeart/2005/8/layout/hList1"/>
    <dgm:cxn modelId="{75533F63-A12C-4EEE-B034-949F09680CDB}" srcId="{BF36BE2B-CC45-48FF-A3B2-5008F75F15E6}" destId="{4EA4F1F9-3226-44A0-AB60-006EACC9F285}" srcOrd="2" destOrd="0" parTransId="{D5FF1F25-B900-4BE6-8A5D-461246101D06}" sibTransId="{F186ED1A-3BC8-4856-BC44-94410CF1F33D}"/>
    <dgm:cxn modelId="{D4CC247E-58B3-4DE2-82F2-58B0FBB37879}" type="presOf" srcId="{A0D8CB37-3FF4-4747-9308-4CD5B5BE6075}" destId="{E0BF57D9-F15E-491E-82E7-75DEA2D70052}" srcOrd="0" destOrd="0" presId="urn:microsoft.com/office/officeart/2005/8/layout/hList1"/>
    <dgm:cxn modelId="{2745060E-4019-417D-86BA-8379CEF89C6B}" type="presOf" srcId="{DC94481B-8A9B-4DB7-8FF9-C0DDB679C98D}" destId="{EE1BEAF1-A817-41FE-99DF-E468C82B6456}" srcOrd="0" destOrd="0" presId="urn:microsoft.com/office/officeart/2005/8/layout/hList1"/>
    <dgm:cxn modelId="{83180967-9FAA-4547-A574-017DB7903147}" type="presOf" srcId="{FF46E4B2-75A3-45AE-B364-10AC15E3D2DC}" destId="{E0BF57D9-F15E-491E-82E7-75DEA2D70052}" srcOrd="0" destOrd="1" presId="urn:microsoft.com/office/officeart/2005/8/layout/hList1"/>
    <dgm:cxn modelId="{DF5A61E5-45AC-4E74-9BE4-DF88B92BC0E8}" srcId="{CFF1524F-38EA-498E-A06A-14E58448A058}" destId="{F01F825F-6F18-4BC0-B992-60179D6709D9}" srcOrd="1" destOrd="0" parTransId="{09E71432-987E-4AA6-97DB-04753E39380E}" sibTransId="{7B281F4F-6F3C-49D7-95C0-9069258D3A73}"/>
    <dgm:cxn modelId="{D926E423-7CDE-46D3-95D2-C82592332359}" type="presOf" srcId="{FF633C97-1B9D-4ED6-BF8E-FEB557C38AFB}" destId="{B85289EE-938C-45FC-9967-618140DDE551}" srcOrd="0" destOrd="3" presId="urn:microsoft.com/office/officeart/2005/8/layout/hList1"/>
    <dgm:cxn modelId="{D7429D7D-FA10-4C93-A886-797E86BFB5C6}" srcId="{BF36BE2B-CC45-48FF-A3B2-5008F75F15E6}" destId="{0DD114F3-BC1A-4065-BBE7-0E76758B032E}" srcOrd="0" destOrd="0" parTransId="{930920C3-25EC-480C-B66F-DCBDFD2845DF}" sibTransId="{C6FCEE20-4415-416D-BC4B-1EA9FF433F7C}"/>
    <dgm:cxn modelId="{EC7157A2-898B-436F-BF7A-8821DC20543B}" type="presOf" srcId="{4EA4F1F9-3226-44A0-AB60-006EACC9F285}" destId="{1BE03F86-E594-4CAE-A801-4DBEDD664675}" srcOrd="0" destOrd="2" presId="urn:microsoft.com/office/officeart/2005/8/layout/hList1"/>
    <dgm:cxn modelId="{5E78FCD5-93EC-42C2-9DC2-7FE7BDF2ABFA}" srcId="{0403B50C-A20B-4F08-B753-261EDCF2C162}" destId="{D9D3A7DA-B19B-4B07-B79A-5E015A4E98EC}" srcOrd="3" destOrd="0" parTransId="{5373140D-D011-495C-AE50-9989B909797C}" sibTransId="{4C71F9C1-DDD4-4C43-A81C-A7B3C63D4681}"/>
    <dgm:cxn modelId="{EEFA947D-5D1E-41F0-8F91-8C553E8A3663}" srcId="{BF36BE2B-CC45-48FF-A3B2-5008F75F15E6}" destId="{500FDF06-0655-46E2-B3DA-5CFCA29DCFB7}" srcOrd="3" destOrd="0" parTransId="{35387384-F1D2-468F-BC7C-00F258B36558}" sibTransId="{047562E9-D6E9-4F17-AE5D-AF05D23E54A6}"/>
    <dgm:cxn modelId="{14BC8E6C-CE55-412A-AE1F-EFA3E08F4D97}" type="presOf" srcId="{0DD114F3-BC1A-4065-BBE7-0E76758B032E}" destId="{1BE03F86-E594-4CAE-A801-4DBEDD664675}" srcOrd="0" destOrd="0" presId="urn:microsoft.com/office/officeart/2005/8/layout/hList1"/>
    <dgm:cxn modelId="{A959B8CC-D90F-4F95-8568-340645E5E06C}" type="presOf" srcId="{9BB56616-78F1-41BA-A203-0DC68FCEA645}" destId="{E0BF57D9-F15E-491E-82E7-75DEA2D70052}" srcOrd="0" destOrd="2" presId="urn:microsoft.com/office/officeart/2005/8/layout/hList1"/>
    <dgm:cxn modelId="{964B2380-B829-4002-B210-4A14D942B540}" srcId="{BF36BE2B-CC45-48FF-A3B2-5008F75F15E6}" destId="{4B3B9337-52A6-4109-BC00-33D404FAB969}" srcOrd="1" destOrd="0" parTransId="{5E0B5AAD-443C-411A-912F-4021FA95AE05}" sibTransId="{934105E9-5262-452E-8C30-BB7637878A62}"/>
    <dgm:cxn modelId="{7C707BE9-201A-4A38-A02E-40EFEDA11736}" srcId="{CFF1524F-38EA-498E-A06A-14E58448A058}" destId="{714BF546-696E-43BB-AC0A-B4F0CF47876B}" srcOrd="0" destOrd="0" parTransId="{3B7108FA-1865-4003-9062-A7BB05B92C43}" sibTransId="{08AC8CEE-0A75-4223-9C09-1DA1814BD5A7}"/>
    <dgm:cxn modelId="{3A2E8071-5F50-4B54-BC96-D7619DAFACF3}" srcId="{DC94481B-8A9B-4DB7-8FF9-C0DDB679C98D}" destId="{0403B50C-A20B-4F08-B753-261EDCF2C162}" srcOrd="0" destOrd="0" parTransId="{60426EFA-4780-42A3-9834-6FE9F3CF0B2B}" sibTransId="{2ED47F15-0982-44A0-AD39-8EA09D428651}"/>
    <dgm:cxn modelId="{15BD5F24-7469-4B70-A657-6E8189164603}" srcId="{DC94481B-8A9B-4DB7-8FF9-C0DDB679C98D}" destId="{BF36BE2B-CC45-48FF-A3B2-5008F75F15E6}" srcOrd="1" destOrd="0" parTransId="{4A513A6E-CD81-4228-8C72-6EBCD45A6CAF}" sibTransId="{D96A60C8-B9E6-4A09-A992-E242E3B4519C}"/>
    <dgm:cxn modelId="{A2278153-C00D-4552-8962-61B13E76B9E3}" type="presOf" srcId="{974B22E7-C588-4BAC-BFEE-1478AD7CFE87}" destId="{B85289EE-938C-45FC-9967-618140DDE551}" srcOrd="0" destOrd="2" presId="urn:microsoft.com/office/officeart/2005/8/layout/hList1"/>
    <dgm:cxn modelId="{ECC398F3-9364-41AF-AAA8-CD58BE6BD1D3}" srcId="{CFF1524F-38EA-498E-A06A-14E58448A058}" destId="{FF633C97-1B9D-4ED6-BF8E-FEB557C38AFB}" srcOrd="3" destOrd="0" parTransId="{F4E0B5CB-5C51-4DCA-A861-56A8D031A52A}" sibTransId="{379EBD76-5467-4448-9410-86F700121C91}"/>
    <dgm:cxn modelId="{9F6BF0DC-C138-40E5-BE3C-B9C255282126}" srcId="{0403B50C-A20B-4F08-B753-261EDCF2C162}" destId="{A0D8CB37-3FF4-4747-9308-4CD5B5BE6075}" srcOrd="0" destOrd="0" parTransId="{72FA133B-ECDF-425D-A101-EA2E395CF954}" sibTransId="{081F86FF-DA54-4349-B98C-6431DBC2F93E}"/>
    <dgm:cxn modelId="{3FF47ED2-4A58-434F-9201-5AEA2A35FA22}" type="presOf" srcId="{0403B50C-A20B-4F08-B753-261EDCF2C162}" destId="{2862088C-C4AC-4920-8578-EB3AABC569B9}" srcOrd="0" destOrd="0" presId="urn:microsoft.com/office/officeart/2005/8/layout/hList1"/>
    <dgm:cxn modelId="{08031F12-3721-49BF-9F16-C8A1999A3CC3}" type="presOf" srcId="{500FDF06-0655-46E2-B3DA-5CFCA29DCFB7}" destId="{1BE03F86-E594-4CAE-A801-4DBEDD664675}" srcOrd="0" destOrd="3" presId="urn:microsoft.com/office/officeart/2005/8/layout/hList1"/>
    <dgm:cxn modelId="{69A949BC-ABCD-4C3C-BEEB-4FE102E97373}" srcId="{0403B50C-A20B-4F08-B753-261EDCF2C162}" destId="{FF46E4B2-75A3-45AE-B364-10AC15E3D2DC}" srcOrd="1" destOrd="0" parTransId="{AC64A3E9-11E5-4875-817A-E3E434D3EA66}" sibTransId="{C8F7F670-0377-4252-AAA5-4DD6B6B65B8A}"/>
    <dgm:cxn modelId="{C14CCE53-EB7A-4202-A8FD-566ACD1F8474}" srcId="{DC94481B-8A9B-4DB7-8FF9-C0DDB679C98D}" destId="{CFF1524F-38EA-498E-A06A-14E58448A058}" srcOrd="2" destOrd="0" parTransId="{3F57D6B5-0344-43B8-9D9F-40365FEF48DD}" sibTransId="{55C1BB6E-90AA-4BAE-882A-F72E23AFE593}"/>
    <dgm:cxn modelId="{7EBB6CE5-4BEB-4562-9EA0-14B4FD40110A}" type="presParOf" srcId="{EE1BEAF1-A817-41FE-99DF-E468C82B6456}" destId="{66C30B52-AFBE-48B6-B552-849921026141}" srcOrd="0" destOrd="0" presId="urn:microsoft.com/office/officeart/2005/8/layout/hList1"/>
    <dgm:cxn modelId="{280BF473-7241-4859-84CE-A595401D812C}" type="presParOf" srcId="{66C30B52-AFBE-48B6-B552-849921026141}" destId="{2862088C-C4AC-4920-8578-EB3AABC569B9}" srcOrd="0" destOrd="0" presId="urn:microsoft.com/office/officeart/2005/8/layout/hList1"/>
    <dgm:cxn modelId="{294830A1-B0FA-476B-AF15-16209FDCD5F9}" type="presParOf" srcId="{66C30B52-AFBE-48B6-B552-849921026141}" destId="{E0BF57D9-F15E-491E-82E7-75DEA2D70052}" srcOrd="1" destOrd="0" presId="urn:microsoft.com/office/officeart/2005/8/layout/hList1"/>
    <dgm:cxn modelId="{3844CEF0-E483-45A3-8EC6-DC27A3F8D0B4}" type="presParOf" srcId="{EE1BEAF1-A817-41FE-99DF-E468C82B6456}" destId="{8496627E-43D2-421E-944E-35727A7AB40E}" srcOrd="1" destOrd="0" presId="urn:microsoft.com/office/officeart/2005/8/layout/hList1"/>
    <dgm:cxn modelId="{77EFC6DD-ED33-4C53-BBBA-E390257CB8D2}" type="presParOf" srcId="{EE1BEAF1-A817-41FE-99DF-E468C82B6456}" destId="{02A71699-B812-49C7-8683-9149E74F9DA2}" srcOrd="2" destOrd="0" presId="urn:microsoft.com/office/officeart/2005/8/layout/hList1"/>
    <dgm:cxn modelId="{DA0F9BF7-959A-4F29-BCD4-799794B0143B}" type="presParOf" srcId="{02A71699-B812-49C7-8683-9149E74F9DA2}" destId="{346EC133-1C82-4F37-B6C7-AA2835838B9D}" srcOrd="0" destOrd="0" presId="urn:microsoft.com/office/officeart/2005/8/layout/hList1"/>
    <dgm:cxn modelId="{E54D4361-CF93-4B7B-BA4C-B273DE9A7B6A}" type="presParOf" srcId="{02A71699-B812-49C7-8683-9149E74F9DA2}" destId="{1BE03F86-E594-4CAE-A801-4DBEDD664675}" srcOrd="1" destOrd="0" presId="urn:microsoft.com/office/officeart/2005/8/layout/hList1"/>
    <dgm:cxn modelId="{B38447E7-90E8-4D8B-B90B-B4633E2A9450}" type="presParOf" srcId="{EE1BEAF1-A817-41FE-99DF-E468C82B6456}" destId="{1F887A89-A9FB-4DFC-BEF7-14870359A48F}" srcOrd="3" destOrd="0" presId="urn:microsoft.com/office/officeart/2005/8/layout/hList1"/>
    <dgm:cxn modelId="{4759480F-59C3-4CEA-B9C2-7CA602675EF0}" type="presParOf" srcId="{EE1BEAF1-A817-41FE-99DF-E468C82B6456}" destId="{F92F5D6B-D630-45F1-A5DD-81C8F5A9DF96}" srcOrd="4" destOrd="0" presId="urn:microsoft.com/office/officeart/2005/8/layout/hList1"/>
    <dgm:cxn modelId="{80049C0F-1442-446C-BF43-BDCCED4C7E3A}" type="presParOf" srcId="{F92F5D6B-D630-45F1-A5DD-81C8F5A9DF96}" destId="{94867E3A-2F60-4010-8B49-C57144A08F5A}" srcOrd="0" destOrd="0" presId="urn:microsoft.com/office/officeart/2005/8/layout/hList1"/>
    <dgm:cxn modelId="{F1EAE34F-9AC7-46D0-8843-8F998AA4B7A1}" type="presParOf" srcId="{F92F5D6B-D630-45F1-A5DD-81C8F5A9DF96}" destId="{B85289EE-938C-45FC-9967-618140DDE55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DE189-EAC2-4B4B-9581-AB2E207FC8AF}" type="doc">
      <dgm:prSet loTypeId="urn:microsoft.com/office/officeart/2005/8/layout/hProcess9" loCatId="process" qsTypeId="urn:microsoft.com/office/officeart/2005/8/quickstyle/3d7" qsCatId="3D" csTypeId="urn:microsoft.com/office/officeart/2005/8/colors/accent1_2" csCatId="accent1" phldr="1"/>
      <dgm:spPr/>
    </dgm:pt>
    <dgm:pt modelId="{B90916B6-2A8F-40AA-843F-11C21E21751C}">
      <dgm:prSet phldrT="[Text]"/>
      <dgm:spPr/>
      <dgm:t>
        <a:bodyPr/>
        <a:lstStyle/>
        <a:p>
          <a:r>
            <a:rPr lang="en-GB" dirty="0" smtClean="0"/>
            <a:t>Slow</a:t>
          </a:r>
          <a:endParaRPr lang="en-GB" dirty="0"/>
        </a:p>
      </dgm:t>
    </dgm:pt>
    <dgm:pt modelId="{C1FF814B-7D78-40CE-A0AF-0B1E46534A30}" type="parTrans" cxnId="{9C2042D4-037D-4CA3-8328-B932DAC9E84A}">
      <dgm:prSet/>
      <dgm:spPr/>
      <dgm:t>
        <a:bodyPr/>
        <a:lstStyle/>
        <a:p>
          <a:endParaRPr lang="en-GB"/>
        </a:p>
      </dgm:t>
    </dgm:pt>
    <dgm:pt modelId="{FFFC459D-5994-4BDC-A7E9-375E06C6F1CA}" type="sibTrans" cxnId="{9C2042D4-037D-4CA3-8328-B932DAC9E84A}">
      <dgm:prSet/>
      <dgm:spPr/>
      <dgm:t>
        <a:bodyPr/>
        <a:lstStyle/>
        <a:p>
          <a:endParaRPr lang="en-GB"/>
        </a:p>
      </dgm:t>
    </dgm:pt>
    <dgm:pt modelId="{1170E223-F584-4F92-AEDD-ADAE4E7AFCD7}">
      <dgm:prSet phldrT="[Text]"/>
      <dgm:spPr/>
      <dgm:t>
        <a:bodyPr/>
        <a:lstStyle/>
        <a:p>
          <a:r>
            <a:rPr lang="en-GB" dirty="0" smtClean="0"/>
            <a:t>FR</a:t>
          </a:r>
          <a:endParaRPr lang="en-GB" dirty="0"/>
        </a:p>
      </dgm:t>
    </dgm:pt>
    <dgm:pt modelId="{78B3D222-9279-4B5F-BEC1-F09FE828A1F0}" type="parTrans" cxnId="{0BF84420-99A2-4098-8658-726C31AB1CD7}">
      <dgm:prSet/>
      <dgm:spPr/>
      <dgm:t>
        <a:bodyPr/>
        <a:lstStyle/>
        <a:p>
          <a:endParaRPr lang="en-GB"/>
        </a:p>
      </dgm:t>
    </dgm:pt>
    <dgm:pt modelId="{235C6A20-9CF0-4BFE-987F-F4248855C21A}" type="sibTrans" cxnId="{0BF84420-99A2-4098-8658-726C31AB1CD7}">
      <dgm:prSet/>
      <dgm:spPr/>
      <dgm:t>
        <a:bodyPr/>
        <a:lstStyle/>
        <a:p>
          <a:endParaRPr lang="en-GB"/>
        </a:p>
      </dgm:t>
    </dgm:pt>
    <dgm:pt modelId="{73C5B16E-BB8C-49E2-B798-84B3BC2D1F22}">
      <dgm:prSet phldrT="[Text]"/>
      <dgm:spPr/>
      <dgm:t>
        <a:bodyPr/>
        <a:lstStyle/>
        <a:p>
          <a:r>
            <a:rPr lang="en-GB" dirty="0" smtClean="0"/>
            <a:t>FF</a:t>
          </a:r>
          <a:endParaRPr lang="en-GB" dirty="0"/>
        </a:p>
      </dgm:t>
    </dgm:pt>
    <dgm:pt modelId="{0662785A-F8FC-42B9-83AE-8D6DA94F7AAD}" type="parTrans" cxnId="{E7D68B0F-86FE-44BD-94AA-4F56C73F6684}">
      <dgm:prSet/>
      <dgm:spPr/>
      <dgm:t>
        <a:bodyPr/>
        <a:lstStyle/>
        <a:p>
          <a:endParaRPr lang="en-GB"/>
        </a:p>
      </dgm:t>
    </dgm:pt>
    <dgm:pt modelId="{FFBC3062-E789-4843-B91E-324CC7F0B19E}" type="sibTrans" cxnId="{E7D68B0F-86FE-44BD-94AA-4F56C73F6684}">
      <dgm:prSet/>
      <dgm:spPr/>
      <dgm:t>
        <a:bodyPr/>
        <a:lstStyle/>
        <a:p>
          <a:endParaRPr lang="en-GB"/>
        </a:p>
      </dgm:t>
    </dgm:pt>
    <dgm:pt modelId="{17A27672-12CD-496C-B17A-E5E9A5621071}" type="pres">
      <dgm:prSet presAssocID="{518DE189-EAC2-4B4B-9581-AB2E207FC8AF}" presName="CompostProcess" presStyleCnt="0">
        <dgm:presLayoutVars>
          <dgm:dir/>
          <dgm:resizeHandles val="exact"/>
        </dgm:presLayoutVars>
      </dgm:prSet>
      <dgm:spPr/>
    </dgm:pt>
    <dgm:pt modelId="{489687E4-F8FD-4356-9BFE-0ABCABDF7214}" type="pres">
      <dgm:prSet presAssocID="{518DE189-EAC2-4B4B-9581-AB2E207FC8AF}" presName="arrow" presStyleLbl="bgShp" presStyleIdx="0" presStyleCnt="1"/>
      <dgm:spPr/>
    </dgm:pt>
    <dgm:pt modelId="{CAF02DE7-7ED3-4B5C-8AFC-A2622D87DB9E}" type="pres">
      <dgm:prSet presAssocID="{518DE189-EAC2-4B4B-9581-AB2E207FC8AF}" presName="linearProcess" presStyleCnt="0"/>
      <dgm:spPr/>
    </dgm:pt>
    <dgm:pt modelId="{4B663738-8751-4AD9-9539-E3EA869B69FD}" type="pres">
      <dgm:prSet presAssocID="{B90916B6-2A8F-40AA-843F-11C21E21751C}" presName="textNode" presStyleLbl="node1" presStyleIdx="0" presStyleCnt="3">
        <dgm:presLayoutVars>
          <dgm:bulletEnabled val="1"/>
        </dgm:presLayoutVars>
      </dgm:prSet>
      <dgm:spPr/>
      <dgm:t>
        <a:bodyPr/>
        <a:lstStyle/>
        <a:p>
          <a:endParaRPr lang="en-GB"/>
        </a:p>
      </dgm:t>
    </dgm:pt>
    <dgm:pt modelId="{973CC975-E52D-49D8-8F6F-F699859A8467}" type="pres">
      <dgm:prSet presAssocID="{FFFC459D-5994-4BDC-A7E9-375E06C6F1CA}" presName="sibTrans" presStyleCnt="0"/>
      <dgm:spPr/>
    </dgm:pt>
    <dgm:pt modelId="{3D87D268-26AB-4F9C-8069-E3618C2CDA27}" type="pres">
      <dgm:prSet presAssocID="{1170E223-F584-4F92-AEDD-ADAE4E7AFCD7}" presName="textNode" presStyleLbl="node1" presStyleIdx="1" presStyleCnt="3">
        <dgm:presLayoutVars>
          <dgm:bulletEnabled val="1"/>
        </dgm:presLayoutVars>
      </dgm:prSet>
      <dgm:spPr/>
      <dgm:t>
        <a:bodyPr/>
        <a:lstStyle/>
        <a:p>
          <a:endParaRPr lang="en-GB"/>
        </a:p>
      </dgm:t>
    </dgm:pt>
    <dgm:pt modelId="{0606EF6F-82F1-47D4-BA12-845B0D07AC74}" type="pres">
      <dgm:prSet presAssocID="{235C6A20-9CF0-4BFE-987F-F4248855C21A}" presName="sibTrans" presStyleCnt="0"/>
      <dgm:spPr/>
    </dgm:pt>
    <dgm:pt modelId="{4DF12190-B62A-4B0A-BBB9-6B7CF21BE86B}" type="pres">
      <dgm:prSet presAssocID="{73C5B16E-BB8C-49E2-B798-84B3BC2D1F22}" presName="textNode" presStyleLbl="node1" presStyleIdx="2" presStyleCnt="3">
        <dgm:presLayoutVars>
          <dgm:bulletEnabled val="1"/>
        </dgm:presLayoutVars>
      </dgm:prSet>
      <dgm:spPr/>
      <dgm:t>
        <a:bodyPr/>
        <a:lstStyle/>
        <a:p>
          <a:endParaRPr lang="en-GB"/>
        </a:p>
      </dgm:t>
    </dgm:pt>
  </dgm:ptLst>
  <dgm:cxnLst>
    <dgm:cxn modelId="{4142EA20-F4F1-4B20-9897-C24BB12ADFDB}" type="presOf" srcId="{518DE189-EAC2-4B4B-9581-AB2E207FC8AF}" destId="{17A27672-12CD-496C-B17A-E5E9A5621071}" srcOrd="0" destOrd="0" presId="urn:microsoft.com/office/officeart/2005/8/layout/hProcess9"/>
    <dgm:cxn modelId="{0BF84420-99A2-4098-8658-726C31AB1CD7}" srcId="{518DE189-EAC2-4B4B-9581-AB2E207FC8AF}" destId="{1170E223-F584-4F92-AEDD-ADAE4E7AFCD7}" srcOrd="1" destOrd="0" parTransId="{78B3D222-9279-4B5F-BEC1-F09FE828A1F0}" sibTransId="{235C6A20-9CF0-4BFE-987F-F4248855C21A}"/>
    <dgm:cxn modelId="{6BEDC5EF-AEE4-4BE6-B842-1CBBD3F71D92}" type="presOf" srcId="{B90916B6-2A8F-40AA-843F-11C21E21751C}" destId="{4B663738-8751-4AD9-9539-E3EA869B69FD}" srcOrd="0" destOrd="0" presId="urn:microsoft.com/office/officeart/2005/8/layout/hProcess9"/>
    <dgm:cxn modelId="{BD34FD06-63D9-445D-9AC8-5EB19CD85245}" type="presOf" srcId="{73C5B16E-BB8C-49E2-B798-84B3BC2D1F22}" destId="{4DF12190-B62A-4B0A-BBB9-6B7CF21BE86B}" srcOrd="0" destOrd="0" presId="urn:microsoft.com/office/officeart/2005/8/layout/hProcess9"/>
    <dgm:cxn modelId="{9C2042D4-037D-4CA3-8328-B932DAC9E84A}" srcId="{518DE189-EAC2-4B4B-9581-AB2E207FC8AF}" destId="{B90916B6-2A8F-40AA-843F-11C21E21751C}" srcOrd="0" destOrd="0" parTransId="{C1FF814B-7D78-40CE-A0AF-0B1E46534A30}" sibTransId="{FFFC459D-5994-4BDC-A7E9-375E06C6F1CA}"/>
    <dgm:cxn modelId="{7C88AFE5-EDCB-4ADA-AA8D-0A136E931741}" type="presOf" srcId="{1170E223-F584-4F92-AEDD-ADAE4E7AFCD7}" destId="{3D87D268-26AB-4F9C-8069-E3618C2CDA27}" srcOrd="0" destOrd="0" presId="urn:microsoft.com/office/officeart/2005/8/layout/hProcess9"/>
    <dgm:cxn modelId="{E7D68B0F-86FE-44BD-94AA-4F56C73F6684}" srcId="{518DE189-EAC2-4B4B-9581-AB2E207FC8AF}" destId="{73C5B16E-BB8C-49E2-B798-84B3BC2D1F22}" srcOrd="2" destOrd="0" parTransId="{0662785A-F8FC-42B9-83AE-8D6DA94F7AAD}" sibTransId="{FFBC3062-E789-4843-B91E-324CC7F0B19E}"/>
    <dgm:cxn modelId="{1E0E1FD7-BE0E-415C-84F7-EF54B301F5B9}" type="presParOf" srcId="{17A27672-12CD-496C-B17A-E5E9A5621071}" destId="{489687E4-F8FD-4356-9BFE-0ABCABDF7214}" srcOrd="0" destOrd="0" presId="urn:microsoft.com/office/officeart/2005/8/layout/hProcess9"/>
    <dgm:cxn modelId="{FB1F3F36-CE72-4599-855E-12330D386148}" type="presParOf" srcId="{17A27672-12CD-496C-B17A-E5E9A5621071}" destId="{CAF02DE7-7ED3-4B5C-8AFC-A2622D87DB9E}" srcOrd="1" destOrd="0" presId="urn:microsoft.com/office/officeart/2005/8/layout/hProcess9"/>
    <dgm:cxn modelId="{4C7D9470-C75C-476A-B7D6-3510E3EC3904}" type="presParOf" srcId="{CAF02DE7-7ED3-4B5C-8AFC-A2622D87DB9E}" destId="{4B663738-8751-4AD9-9539-E3EA869B69FD}" srcOrd="0" destOrd="0" presId="urn:microsoft.com/office/officeart/2005/8/layout/hProcess9"/>
    <dgm:cxn modelId="{331084AF-0A98-4713-9B70-34917341A70C}" type="presParOf" srcId="{CAF02DE7-7ED3-4B5C-8AFC-A2622D87DB9E}" destId="{973CC975-E52D-49D8-8F6F-F699859A8467}" srcOrd="1" destOrd="0" presId="urn:microsoft.com/office/officeart/2005/8/layout/hProcess9"/>
    <dgm:cxn modelId="{D91DF23E-8F59-4E28-AB25-E62FBD0A2ABC}" type="presParOf" srcId="{CAF02DE7-7ED3-4B5C-8AFC-A2622D87DB9E}" destId="{3D87D268-26AB-4F9C-8069-E3618C2CDA27}" srcOrd="2" destOrd="0" presId="urn:microsoft.com/office/officeart/2005/8/layout/hProcess9"/>
    <dgm:cxn modelId="{AC85684C-4F7C-41B3-917F-4D696C698404}" type="presParOf" srcId="{CAF02DE7-7ED3-4B5C-8AFC-A2622D87DB9E}" destId="{0606EF6F-82F1-47D4-BA12-845B0D07AC74}" srcOrd="3" destOrd="0" presId="urn:microsoft.com/office/officeart/2005/8/layout/hProcess9"/>
    <dgm:cxn modelId="{D1F24A3F-FD8C-4A83-B4C6-83DC7D5CF0AD}" type="presParOf" srcId="{CAF02DE7-7ED3-4B5C-8AFC-A2622D87DB9E}" destId="{4DF12190-B62A-4B0A-BBB9-6B7CF21BE86B}"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62088C-C4AC-4920-8578-EB3AABC569B9}">
      <dsp:nvSpPr>
        <dsp:cNvPr id="0" name=""/>
        <dsp:cNvSpPr/>
      </dsp:nvSpPr>
      <dsp:spPr>
        <a:xfrm>
          <a:off x="2214" y="447778"/>
          <a:ext cx="2159198" cy="14812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latin typeface="Calibri" pitchFamily="34" charset="0"/>
            </a:rPr>
            <a:t>Slow</a:t>
          </a:r>
        </a:p>
        <a:p>
          <a:pPr lvl="0" algn="ctr" defTabSz="1066800">
            <a:lnSpc>
              <a:spcPct val="90000"/>
            </a:lnSpc>
            <a:spcBef>
              <a:spcPct val="0"/>
            </a:spcBef>
            <a:spcAft>
              <a:spcPct val="35000"/>
            </a:spcAft>
          </a:pPr>
          <a:r>
            <a:rPr lang="en-GB" sz="2400" kern="1200" dirty="0" smtClean="0">
              <a:latin typeface="Calibri" pitchFamily="34" charset="0"/>
            </a:rPr>
            <a:t>(S, type I)</a:t>
          </a:r>
          <a:endParaRPr lang="en-GB" sz="2400" kern="1200" dirty="0">
            <a:latin typeface="Calibri" pitchFamily="34" charset="0"/>
          </a:endParaRPr>
        </a:p>
      </dsp:txBody>
      <dsp:txXfrm>
        <a:off x="2214" y="447778"/>
        <a:ext cx="2159198" cy="1481287"/>
      </dsp:txXfrm>
    </dsp:sp>
    <dsp:sp modelId="{E0BF57D9-F15E-491E-82E7-75DEA2D70052}">
      <dsp:nvSpPr>
        <dsp:cNvPr id="0" name=""/>
        <dsp:cNvSpPr/>
      </dsp:nvSpPr>
      <dsp:spPr>
        <a:xfrm>
          <a:off x="2214" y="2042083"/>
          <a:ext cx="2159198" cy="2986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latin typeface="Calibri" pitchFamily="34" charset="0"/>
            </a:rPr>
            <a:t>smallest diameter cell bodies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small </a:t>
          </a:r>
          <a:r>
            <a:rPr lang="en-GB" sz="2000" kern="1200" dirty="0" err="1" smtClean="0">
              <a:latin typeface="Calibri" pitchFamily="34" charset="0"/>
            </a:rPr>
            <a:t>dendritic</a:t>
          </a:r>
          <a:r>
            <a:rPr lang="en-GB" sz="2000" kern="1200" dirty="0" smtClean="0">
              <a:latin typeface="Calibri" pitchFamily="34" charset="0"/>
            </a:rPr>
            <a:t> trees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thinnest axons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slowest conduction velocity</a:t>
          </a:r>
        </a:p>
      </dsp:txBody>
      <dsp:txXfrm>
        <a:off x="2214" y="2042083"/>
        <a:ext cx="2159198" cy="2986560"/>
      </dsp:txXfrm>
    </dsp:sp>
    <dsp:sp modelId="{346EC133-1C82-4F37-B6C7-AA2835838B9D}">
      <dsp:nvSpPr>
        <dsp:cNvPr id="0" name=""/>
        <dsp:cNvSpPr/>
      </dsp:nvSpPr>
      <dsp:spPr>
        <a:xfrm>
          <a:off x="2463700" y="447778"/>
          <a:ext cx="2159198" cy="14812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latin typeface="Calibri" pitchFamily="34" charset="0"/>
            </a:rPr>
            <a:t>Fast, fatigue resistant</a:t>
          </a:r>
        </a:p>
        <a:p>
          <a:pPr lvl="0" algn="ctr" defTabSz="1066800">
            <a:lnSpc>
              <a:spcPct val="90000"/>
            </a:lnSpc>
            <a:spcBef>
              <a:spcPct val="0"/>
            </a:spcBef>
            <a:spcAft>
              <a:spcPct val="35000"/>
            </a:spcAft>
          </a:pPr>
          <a:r>
            <a:rPr lang="en-GB" sz="2400" kern="1200" dirty="0" smtClean="0">
              <a:latin typeface="Calibri" pitchFamily="34" charset="0"/>
            </a:rPr>
            <a:t>(FR, type IIA)</a:t>
          </a:r>
          <a:endParaRPr lang="en-GB" sz="2400" kern="1200" dirty="0">
            <a:latin typeface="Calibri" pitchFamily="34" charset="0"/>
          </a:endParaRPr>
        </a:p>
      </dsp:txBody>
      <dsp:txXfrm>
        <a:off x="2463700" y="447778"/>
        <a:ext cx="2159198" cy="1481287"/>
      </dsp:txXfrm>
    </dsp:sp>
    <dsp:sp modelId="{1BE03F86-E594-4CAE-A801-4DBEDD664675}">
      <dsp:nvSpPr>
        <dsp:cNvPr id="0" name=""/>
        <dsp:cNvSpPr/>
      </dsp:nvSpPr>
      <dsp:spPr>
        <a:xfrm>
          <a:off x="2463700" y="2042083"/>
          <a:ext cx="2159198" cy="2986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latin typeface="Calibri" pitchFamily="34" charset="0"/>
            </a:rPr>
            <a:t>larger diameter cell bodies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larger </a:t>
          </a:r>
          <a:r>
            <a:rPr lang="en-GB" sz="2000" kern="1200" dirty="0" err="1" smtClean="0">
              <a:latin typeface="Calibri" pitchFamily="34" charset="0"/>
            </a:rPr>
            <a:t>dendritic</a:t>
          </a:r>
          <a:r>
            <a:rPr lang="en-GB" sz="2000" kern="1200" dirty="0" smtClean="0">
              <a:latin typeface="Calibri" pitchFamily="34" charset="0"/>
            </a:rPr>
            <a:t> trees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thicker axons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faster conduction velocity</a:t>
          </a:r>
        </a:p>
      </dsp:txBody>
      <dsp:txXfrm>
        <a:off x="2463700" y="2042083"/>
        <a:ext cx="2159198" cy="2986560"/>
      </dsp:txXfrm>
    </dsp:sp>
    <dsp:sp modelId="{94867E3A-2F60-4010-8B49-C57144A08F5A}">
      <dsp:nvSpPr>
        <dsp:cNvPr id="0" name=""/>
        <dsp:cNvSpPr/>
      </dsp:nvSpPr>
      <dsp:spPr>
        <a:xfrm>
          <a:off x="4925186" y="447778"/>
          <a:ext cx="2159198" cy="14812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latin typeface="Calibri" pitchFamily="34" charset="0"/>
            </a:rPr>
            <a:t>Fast, </a:t>
          </a:r>
          <a:r>
            <a:rPr lang="en-GB" sz="2400" kern="1200" dirty="0" err="1" smtClean="0">
              <a:latin typeface="Calibri" pitchFamily="34" charset="0"/>
            </a:rPr>
            <a:t>fatiguable</a:t>
          </a:r>
          <a:endParaRPr lang="en-GB" sz="2400" kern="1200" dirty="0" smtClean="0">
            <a:latin typeface="Calibri" pitchFamily="34" charset="0"/>
          </a:endParaRPr>
        </a:p>
        <a:p>
          <a:pPr lvl="0" algn="ctr" defTabSz="1066800">
            <a:lnSpc>
              <a:spcPct val="90000"/>
            </a:lnSpc>
            <a:spcBef>
              <a:spcPct val="0"/>
            </a:spcBef>
            <a:spcAft>
              <a:spcPct val="35000"/>
            </a:spcAft>
          </a:pPr>
          <a:r>
            <a:rPr lang="en-GB" sz="2400" kern="1200" dirty="0" smtClean="0">
              <a:latin typeface="Calibri" pitchFamily="34" charset="0"/>
            </a:rPr>
            <a:t>(FF, type  IIB)</a:t>
          </a:r>
          <a:endParaRPr lang="en-GB" sz="1600" kern="1200" dirty="0">
            <a:latin typeface="Calibri" pitchFamily="34" charset="0"/>
          </a:endParaRPr>
        </a:p>
      </dsp:txBody>
      <dsp:txXfrm>
        <a:off x="4925186" y="447778"/>
        <a:ext cx="2159198" cy="1481287"/>
      </dsp:txXfrm>
    </dsp:sp>
    <dsp:sp modelId="{B85289EE-938C-45FC-9967-618140DDE551}">
      <dsp:nvSpPr>
        <dsp:cNvPr id="0" name=""/>
        <dsp:cNvSpPr/>
      </dsp:nvSpPr>
      <dsp:spPr>
        <a:xfrm>
          <a:off x="4925186" y="2042083"/>
          <a:ext cx="2159198" cy="2986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smtClean="0">
              <a:latin typeface="Calibri" pitchFamily="34" charset="0"/>
            </a:rPr>
            <a:t>larger diameter cell bodies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smtClean="0">
              <a:latin typeface="Calibri" pitchFamily="34" charset="0"/>
            </a:rPr>
            <a:t>larger dendritic trees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smtClean="0">
              <a:latin typeface="Calibri" pitchFamily="34" charset="0"/>
            </a:rPr>
            <a:t>thicker axons</a:t>
          </a:r>
          <a:endParaRPr lang="en-GB" sz="2000" kern="1200" dirty="0">
            <a:latin typeface="Calibri" pitchFamily="34" charset="0"/>
          </a:endParaRPr>
        </a:p>
        <a:p>
          <a:pPr marL="228600" lvl="1" indent="-228600" algn="l" defTabSz="889000">
            <a:lnSpc>
              <a:spcPct val="90000"/>
            </a:lnSpc>
            <a:spcBef>
              <a:spcPct val="0"/>
            </a:spcBef>
            <a:spcAft>
              <a:spcPct val="15000"/>
            </a:spcAft>
            <a:buChar char="••"/>
          </a:pPr>
          <a:r>
            <a:rPr lang="en-GB" sz="2000" kern="1200" dirty="0" smtClean="0">
              <a:latin typeface="Calibri" pitchFamily="34" charset="0"/>
            </a:rPr>
            <a:t>faster conduction velocity</a:t>
          </a:r>
        </a:p>
      </dsp:txBody>
      <dsp:txXfrm>
        <a:off x="4925186" y="2042083"/>
        <a:ext cx="2159198" cy="29865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9687E4-F8FD-4356-9BFE-0ABCABDF7214}">
      <dsp:nvSpPr>
        <dsp:cNvPr id="0" name=""/>
        <dsp:cNvSpPr/>
      </dsp:nvSpPr>
      <dsp:spPr>
        <a:xfrm>
          <a:off x="228599" y="0"/>
          <a:ext cx="2590800" cy="2362199"/>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B663738-8751-4AD9-9539-E3EA869B69FD}">
      <dsp:nvSpPr>
        <dsp:cNvPr id="0" name=""/>
        <dsp:cNvSpPr/>
      </dsp:nvSpPr>
      <dsp:spPr>
        <a:xfrm>
          <a:off x="816" y="708659"/>
          <a:ext cx="970261" cy="94488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Slow</a:t>
          </a:r>
          <a:endParaRPr lang="en-GB" sz="2700" kern="1200" dirty="0"/>
        </a:p>
      </dsp:txBody>
      <dsp:txXfrm>
        <a:off x="816" y="708659"/>
        <a:ext cx="970261" cy="944880"/>
      </dsp:txXfrm>
    </dsp:sp>
    <dsp:sp modelId="{3D87D268-26AB-4F9C-8069-E3618C2CDA27}">
      <dsp:nvSpPr>
        <dsp:cNvPr id="0" name=""/>
        <dsp:cNvSpPr/>
      </dsp:nvSpPr>
      <dsp:spPr>
        <a:xfrm>
          <a:off x="1038869" y="708659"/>
          <a:ext cx="970261" cy="94488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FR</a:t>
          </a:r>
          <a:endParaRPr lang="en-GB" sz="2700" kern="1200" dirty="0"/>
        </a:p>
      </dsp:txBody>
      <dsp:txXfrm>
        <a:off x="1038869" y="708659"/>
        <a:ext cx="970261" cy="944880"/>
      </dsp:txXfrm>
    </dsp:sp>
    <dsp:sp modelId="{4DF12190-B62A-4B0A-BBB9-6B7CF21BE86B}">
      <dsp:nvSpPr>
        <dsp:cNvPr id="0" name=""/>
        <dsp:cNvSpPr/>
      </dsp:nvSpPr>
      <dsp:spPr>
        <a:xfrm>
          <a:off x="2076922" y="708659"/>
          <a:ext cx="970261" cy="94488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FF</a:t>
          </a:r>
          <a:endParaRPr lang="en-GB" sz="2700" kern="1200" dirty="0"/>
        </a:p>
      </dsp:txBody>
      <dsp:txXfrm>
        <a:off x="2076922" y="708659"/>
        <a:ext cx="970261" cy="944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3075"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076"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93EDDCA-3FE2-451C-A119-A8B617C874D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409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5530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26F91D6-9991-41ED-A53E-5493ADEA38D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31CE18D1-4D9A-4432-80C6-F36B10082196}" type="slidenum">
              <a:rPr lang="en-GB" smtClean="0"/>
              <a:pPr>
                <a:defRPr/>
              </a:pPr>
              <a:t>1</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035ACBD9-00AC-4F24-94A2-7A9F22432483}" type="slidenum">
              <a:rPr lang="en-GB" smtClean="0"/>
              <a:pPr>
                <a:defRPr/>
              </a:pPr>
              <a:t>10</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28C3546-F6A7-41AE-A9B3-0B2057D5319E}" type="slidenum">
              <a:rPr lang="en-GB" smtClean="0"/>
              <a:pPr>
                <a:defRPr/>
              </a:pPr>
              <a:t>11</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A8ACA724-42AF-45C1-8090-5FC2E2535098}" type="slidenum">
              <a:rPr lang="en-GB" smtClean="0"/>
              <a:pPr>
                <a:defRPr/>
              </a:pPr>
              <a:t>12</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ED268257-A111-41B4-9B4D-78E77C420F3C}" type="slidenum">
              <a:rPr lang="en-GB" smtClean="0"/>
              <a:pPr>
                <a:defRPr/>
              </a:pPr>
              <a:t>13</a:t>
            </a:fld>
            <a:endParaRPr lang="en-GB"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C0B16DDF-60AB-4C5E-B47C-C90F49439414}" type="slidenum">
              <a:rPr lang="en-GB" smtClean="0"/>
              <a:pPr>
                <a:defRPr/>
              </a:pPr>
              <a:t>14</a:t>
            </a:fld>
            <a:endParaRPr lang="en-GB"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DBBCABC9-0F52-48DC-85C1-D4ACA3A66E36}" type="slidenum">
              <a:rPr lang="en-GB" smtClean="0"/>
              <a:pPr>
                <a:defRPr/>
              </a:pPr>
              <a:t>15</a:t>
            </a:fld>
            <a:endParaRPr lang="en-GB"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40E2FC5A-6DB0-4FFF-8DC1-B99B4CD9D714}" type="slidenum">
              <a:rPr lang="en-GB" smtClean="0"/>
              <a:pPr>
                <a:defRPr/>
              </a:pPr>
              <a:t>16</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CBB828BB-4918-45AB-86E8-CAB6CB761334}" type="slidenum">
              <a:rPr lang="en-GB" smtClean="0"/>
              <a:pPr>
                <a:defRPr/>
              </a:pPr>
              <a:t>17</a:t>
            </a:fld>
            <a:endParaRPr lang="en-GB"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p:txBody>
          <a:bodyPr/>
          <a:lstStyle/>
          <a:p>
            <a:pPr>
              <a:defRPr/>
            </a:pPr>
            <a:fld id="{E3B19B1B-0703-4F8B-AE64-466B5E74DA0C}" type="slidenum">
              <a:rPr lang="en-GB" smtClean="0"/>
              <a:pPr>
                <a:defRPr/>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3AA8EBAB-1D44-460F-A091-6D48AD02E1D6}" type="slidenum">
              <a:rPr lang="en-GB" smtClean="0"/>
              <a:pPr>
                <a:defRPr/>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F97CD6C-98EB-4E03-ADCE-DA599AF4FD6E}" type="slidenum">
              <a:rPr lang="en-GB" smtClean="0"/>
              <a:pPr>
                <a:defRPr/>
              </a:pPr>
              <a:t>2</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02A94E64-6D5C-4430-A6D4-5C2F8394F5EC}" type="slidenum">
              <a:rPr lang="en-GB" smtClean="0"/>
              <a:pPr>
                <a:defRPr/>
              </a:pPr>
              <a:t>20</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094CD218-A25F-4329-A472-1FCCF88046F6}" type="slidenum">
              <a:rPr lang="en-GB" smtClean="0"/>
              <a:pPr>
                <a:defRPr/>
              </a:pPr>
              <a:t>21</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B2A47A56-BF83-4AA3-AA19-26B7331678D2}" type="slidenum">
              <a:rPr lang="en-GB" smtClean="0"/>
              <a:pPr>
                <a:defRPr/>
              </a:pPr>
              <a:t>22</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826E3D8-E502-4800-A7E2-691F76C47CD1}" type="slidenum">
              <a:rPr lang="en-GB" smtClean="0"/>
              <a:pPr>
                <a:defRPr/>
              </a:pPr>
              <a:t>23</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B90CD33F-5176-4CBD-97BA-79D7C816ED75}" type="slidenum">
              <a:rPr lang="en-GB" smtClean="0"/>
              <a:pPr>
                <a:defRPr/>
              </a:pPr>
              <a:t>24</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18DF4FCD-BF09-40D2-9FB2-9513722BDA5D}" type="slidenum">
              <a:rPr lang="en-GB" smtClean="0"/>
              <a:pPr>
                <a:defRPr/>
              </a:pPr>
              <a:t>25</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2F7FF9D2-B97D-4113-A8BB-C13E8C54C97A}" type="slidenum">
              <a:rPr lang="en-GB" smtClean="0"/>
              <a:pPr>
                <a:defRPr/>
              </a:pPr>
              <a:t>26</a:t>
            </a:fld>
            <a:endParaRPr lang="en-GB"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619BB713-07D7-4355-A45A-C081BC872DF0}" type="slidenum">
              <a:rPr lang="en-GB" smtClean="0"/>
              <a:pPr>
                <a:defRPr/>
              </a:pPr>
              <a:t>27</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9C0CF9C0-2F61-4A14-895C-89177B977FE6}" type="slidenum">
              <a:rPr lang="en-GB" smtClean="0"/>
              <a:pPr>
                <a:defRPr/>
              </a:pPr>
              <a:t>28</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A7A8A7F8-AB76-474D-B592-741FD9987196}" type="slidenum">
              <a:rPr lang="en-GB" smtClean="0"/>
              <a:pPr>
                <a:defRPr/>
              </a:pPr>
              <a:t>29</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p:txBody>
          <a:bodyPr/>
          <a:lstStyle/>
          <a:p>
            <a:pPr>
              <a:defRPr/>
            </a:pPr>
            <a:fld id="{325C0389-8651-4735-BA16-7D0F3E3F79F5}" type="slidenum">
              <a:rPr lang="en-GB" smtClean="0"/>
              <a:pPr>
                <a:defRPr/>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64635E80-F3B6-444B-9CBA-EB39AB37064E}" type="slidenum">
              <a:rPr lang="en-GB" smtClean="0"/>
              <a:pPr>
                <a:defRPr/>
              </a:pPr>
              <a:t>30</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629D897-B3D3-4863-8163-83027D8B37F6}" type="slidenum">
              <a:rPr lang="en-GB" smtClean="0"/>
              <a:pPr>
                <a:defRPr/>
              </a:pPr>
              <a:t>31</a:t>
            </a:fld>
            <a:endParaRPr lang="en-GB"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D5B9C5AE-EF30-4F2A-A19E-03FAFABDEBF4}" type="slidenum">
              <a:rPr lang="en-GB" smtClean="0"/>
              <a:pPr>
                <a:defRPr/>
              </a:pPr>
              <a:t>32</a:t>
            </a:fld>
            <a:endParaRPr lang="en-GB"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76441675-EDF0-4AC0-ABD8-25A6599A2E2C}" type="slidenum">
              <a:rPr lang="en-GB" smtClean="0"/>
              <a:pPr>
                <a:defRPr/>
              </a:pPr>
              <a:t>33</a:t>
            </a:fld>
            <a:endParaRPr lang="en-GB"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51C14729-677A-46ED-AE83-1A5C432F51D7}" type="slidenum">
              <a:rPr lang="en-GB" smtClean="0"/>
              <a:pPr>
                <a:defRPr/>
              </a:pPr>
              <a:t>34</a:t>
            </a:fld>
            <a:endParaRPr lang="en-GB"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96DE41A0-9A8F-414A-B993-B6BD71B24C8B}" type="slidenum">
              <a:rPr lang="en-GB" smtClean="0"/>
              <a:pPr>
                <a:defRPr/>
              </a:pPr>
              <a:t>35</a:t>
            </a:fld>
            <a:endParaRPr lang="en-GB"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89092" name="Slide Number Placeholder 3"/>
          <p:cNvSpPr>
            <a:spLocks noGrp="1"/>
          </p:cNvSpPr>
          <p:nvPr>
            <p:ph type="sldNum" sz="quarter" idx="5"/>
          </p:nvPr>
        </p:nvSpPr>
        <p:spPr/>
        <p:txBody>
          <a:bodyPr/>
          <a:lstStyle/>
          <a:p>
            <a:pPr>
              <a:defRPr/>
            </a:pPr>
            <a:fld id="{3CFBA1B9-57A5-4DB3-961F-6B4B24C694EE}" type="slidenum">
              <a:rPr lang="en-GB" smtClean="0"/>
              <a:pPr>
                <a:defRPr/>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6347CC00-80EA-4A5A-813B-B26094E2C99B}" type="slidenum">
              <a:rPr lang="en-GB" smtClean="0"/>
              <a:pPr>
                <a:defRPr/>
              </a:pPr>
              <a:t>37</a:t>
            </a:fld>
            <a:endParaRPr lang="en-GB"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4DB440C8-7505-429E-B40D-43FE26294662}" type="slidenum">
              <a:rPr lang="en-GB" smtClean="0"/>
              <a:pPr>
                <a:defRPr/>
              </a:pPr>
              <a:t>38</a:t>
            </a:fld>
            <a:endParaRPr lang="en-GB"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1A28AAF7-5D7F-4CD0-9C24-0BAA4178D297}" type="slidenum">
              <a:rPr lang="en-GB" smtClean="0"/>
              <a:pPr>
                <a:defRPr/>
              </a:pPr>
              <a:t>39</a:t>
            </a:fld>
            <a:endParaRPr lang="en-GB"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p:txBody>
          <a:bodyPr/>
          <a:lstStyle/>
          <a:p>
            <a:pPr>
              <a:defRPr/>
            </a:pPr>
            <a:fld id="{AE6C26FA-3242-47ED-AFC5-5E2E2BC13F3F}" type="slidenum">
              <a:rPr lang="en-GB" smtClean="0"/>
              <a:pPr>
                <a:defRPr/>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36103430-2B4C-4184-A1CF-2934C20B009C}" type="slidenum">
              <a:rPr lang="en-GB" smtClean="0"/>
              <a:pPr>
                <a:defRPr/>
              </a:pPr>
              <a:t>40</a:t>
            </a:fld>
            <a:endParaRPr lang="en-GB"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956B0536-6B0D-4B90-91A4-821219047158}" type="slidenum">
              <a:rPr lang="en-GB" smtClean="0"/>
              <a:pPr>
                <a:defRPr/>
              </a:pPr>
              <a:t>41</a:t>
            </a:fld>
            <a:endParaRPr lang="en-GB"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p:txBody>
          <a:bodyPr/>
          <a:lstStyle/>
          <a:p>
            <a:pPr>
              <a:defRPr/>
            </a:pPr>
            <a:fld id="{549FA1E2-E861-4E53-902A-CE8749E27424}" type="slidenum">
              <a:rPr lang="en-GB" smtClean="0"/>
              <a:pPr>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p:txBody>
          <a:bodyPr/>
          <a:lstStyle/>
          <a:p>
            <a:pPr>
              <a:defRPr/>
            </a:pPr>
            <a:fld id="{760A64F1-4A53-4721-9C35-60433F9C6426}" type="slidenum">
              <a:rPr lang="en-GB" smtClean="0"/>
              <a:pPr>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p:txBody>
          <a:bodyPr/>
          <a:lstStyle/>
          <a:p>
            <a:pPr>
              <a:defRPr/>
            </a:pPr>
            <a:fld id="{8CA90513-5801-45E3-A788-56E3B8522117}" type="slidenum">
              <a:rPr lang="en-GB" smtClean="0"/>
              <a:pPr>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23705940-12DB-4A1F-B090-832608108EE6}" type="slidenum">
              <a:rPr lang="en-GB" smtClean="0"/>
              <a:pPr>
                <a:defRPr/>
              </a:pPr>
              <a:t>8</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5328DA4-FF92-4449-9AC2-39A739E97F6A}" type="slidenum">
              <a:rPr lang="en-GB" smtClean="0"/>
              <a:pPr>
                <a:defRPr/>
              </a:pPr>
              <a:t>9</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3" name="Title 12"/>
          <p:cNvSpPr>
            <a:spLocks noGrp="1"/>
          </p:cNvSpPr>
          <p:nvPr>
            <p:ph type="title"/>
          </p:nvPr>
        </p:nvSpPr>
        <p:spPr/>
        <p:txBody>
          <a:bodyPr>
            <a:normAutofit/>
          </a:bodyPr>
          <a:lstStyle>
            <a:lvl1pPr>
              <a:defRPr sz="3600">
                <a:solidFill>
                  <a:schemeClr val="accent3"/>
                </a:solidFill>
              </a:defRPr>
            </a:lvl1pPr>
          </a:lstStyle>
          <a:p>
            <a:r>
              <a:rPr lang="en-US" dirty="0" smtClean="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D4AA2DE-10FB-4E49-9553-75049A9A2DA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115D37-A5C3-4964-8A44-7C310DFF7DF5}"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748BD3D5-6EF5-4A60-A8BB-EC203663D3FB}" type="slidenum">
              <a:rPr lang="en-GB"/>
              <a:pPr>
                <a:defRPr/>
              </a:pPr>
              <a:t>‹#›</a:t>
            </a:fld>
            <a:endParaRPr lang="en-GB"/>
          </a:p>
        </p:txBody>
      </p:sp>
      <p:sp>
        <p:nvSpPr>
          <p:cNvPr id="5" name="Date Placeholder 4"/>
          <p:cNvSpPr>
            <a:spLocks noGrp="1"/>
          </p:cNvSpPr>
          <p:nvPr>
            <p:ph type="dt" sz="half" idx="12"/>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itle 13"/>
          <p:cNvSpPr>
            <a:spLocks noGrp="1"/>
          </p:cNvSpPr>
          <p:nvPr>
            <p:ph type="title"/>
          </p:nvPr>
        </p:nvSpPr>
        <p:spPr/>
        <p:txBody>
          <a:bodyPr>
            <a:normAutofit/>
          </a:bodyPr>
          <a:lstStyle>
            <a:lvl1pPr>
              <a:defRPr sz="3600">
                <a:solidFill>
                  <a:schemeClr val="accent3"/>
                </a:solidFill>
              </a:defRPr>
            </a:lvl1pPr>
          </a:lstStyle>
          <a:p>
            <a:r>
              <a:rPr lang="en-US" dirty="0"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2E75171-E509-4A8B-A4E1-C382585976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704795-8FE8-4DAE-9152-0F90F5C2728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0A111D9-9895-499A-81AE-A8C9FF4DE02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301D5B-3686-4233-9C63-5211126E899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9B19981-5624-4E37-AC26-3FA1FFEC1E0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BD681F-1971-4A3F-A2CB-1AE9ED45DE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Monday 1st March 2010</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B2E7DE-2D52-41AE-AB71-D8E4D22F659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hf hdr="0"/>
  <p:txStyles>
    <p:titleStyle>
      <a:lvl1pPr algn="ctr" rtl="0" eaLnBrk="0" fontAlgn="base" hangingPunct="0">
        <a:spcBef>
          <a:spcPct val="0"/>
        </a:spcBef>
        <a:spcAft>
          <a:spcPct val="0"/>
        </a:spcAft>
        <a:defRPr sz="3600" kern="1200">
          <a:solidFill>
            <a:srgbClr val="6BB1C9"/>
          </a:solidFill>
          <a:latin typeface="+mj-lt"/>
          <a:ea typeface="+mj-ea"/>
          <a:cs typeface="+mj-cs"/>
        </a:defRPr>
      </a:lvl1pPr>
      <a:lvl2pPr algn="ctr" rtl="0" eaLnBrk="0" fontAlgn="base" hangingPunct="0">
        <a:spcBef>
          <a:spcPct val="0"/>
        </a:spcBef>
        <a:spcAft>
          <a:spcPct val="0"/>
        </a:spcAft>
        <a:defRPr sz="3600">
          <a:solidFill>
            <a:srgbClr val="6BB1C9"/>
          </a:solidFill>
          <a:latin typeface="Calibri" pitchFamily="34" charset="0"/>
        </a:defRPr>
      </a:lvl2pPr>
      <a:lvl3pPr algn="ctr" rtl="0" eaLnBrk="0" fontAlgn="base" hangingPunct="0">
        <a:spcBef>
          <a:spcPct val="0"/>
        </a:spcBef>
        <a:spcAft>
          <a:spcPct val="0"/>
        </a:spcAft>
        <a:defRPr sz="3600">
          <a:solidFill>
            <a:srgbClr val="6BB1C9"/>
          </a:solidFill>
          <a:latin typeface="Calibri" pitchFamily="34" charset="0"/>
        </a:defRPr>
      </a:lvl3pPr>
      <a:lvl4pPr algn="ctr" rtl="0" eaLnBrk="0" fontAlgn="base" hangingPunct="0">
        <a:spcBef>
          <a:spcPct val="0"/>
        </a:spcBef>
        <a:spcAft>
          <a:spcPct val="0"/>
        </a:spcAft>
        <a:defRPr sz="3600">
          <a:solidFill>
            <a:srgbClr val="6BB1C9"/>
          </a:solidFill>
          <a:latin typeface="Calibri" pitchFamily="34" charset="0"/>
        </a:defRPr>
      </a:lvl4pPr>
      <a:lvl5pPr algn="ctr" rtl="0" eaLnBrk="0" fontAlgn="base" hangingPunct="0">
        <a:spcBef>
          <a:spcPct val="0"/>
        </a:spcBef>
        <a:spcAft>
          <a:spcPct val="0"/>
        </a:spcAft>
        <a:defRPr sz="3600">
          <a:solidFill>
            <a:srgbClr val="6BB1C9"/>
          </a:solidFill>
          <a:latin typeface="Calibri" pitchFamily="34" charset="0"/>
        </a:defRPr>
      </a:lvl5pPr>
      <a:lvl6pPr marL="457200" algn="ctr" rtl="0" fontAlgn="base">
        <a:spcBef>
          <a:spcPct val="0"/>
        </a:spcBef>
        <a:spcAft>
          <a:spcPct val="0"/>
        </a:spcAft>
        <a:defRPr sz="3600">
          <a:solidFill>
            <a:srgbClr val="6BB1C9"/>
          </a:solidFill>
          <a:latin typeface="Calibri" pitchFamily="34" charset="0"/>
        </a:defRPr>
      </a:lvl6pPr>
      <a:lvl7pPr marL="914400" algn="ctr" rtl="0" fontAlgn="base">
        <a:spcBef>
          <a:spcPct val="0"/>
        </a:spcBef>
        <a:spcAft>
          <a:spcPct val="0"/>
        </a:spcAft>
        <a:defRPr sz="3600">
          <a:solidFill>
            <a:srgbClr val="6BB1C9"/>
          </a:solidFill>
          <a:latin typeface="Calibri" pitchFamily="34" charset="0"/>
        </a:defRPr>
      </a:lvl7pPr>
      <a:lvl8pPr marL="1371600" algn="ctr" rtl="0" fontAlgn="base">
        <a:spcBef>
          <a:spcPct val="0"/>
        </a:spcBef>
        <a:spcAft>
          <a:spcPct val="0"/>
        </a:spcAft>
        <a:defRPr sz="3600">
          <a:solidFill>
            <a:srgbClr val="6BB1C9"/>
          </a:solidFill>
          <a:latin typeface="Calibri" pitchFamily="34" charset="0"/>
        </a:defRPr>
      </a:lvl8pPr>
      <a:lvl9pPr marL="1828800" algn="ctr" rtl="0" fontAlgn="base">
        <a:spcBef>
          <a:spcPct val="0"/>
        </a:spcBef>
        <a:spcAft>
          <a:spcPct val="0"/>
        </a:spcAft>
        <a:defRPr sz="3600">
          <a:solidFill>
            <a:srgbClr val="6BB1C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C:\Users\paul\Desktop\GEP%20Neuroscience\PatellarNormal.mpg"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file:///\\icfs1\san\Human_Performance_Group\Paul\teaching\Graduate%20entry\GEP%20Neuroscience\PatellarNormalvsHyperreflexia.mpg"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file:///\\icfs1\san\Human_Performance_Group\Paul\teaching\Graduate%20entry\GEP%20Neuroscience\BicepsNormalvsHyperreflexia.mpg" TargetMode="Externa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file:///\\icfs1\san\Human_Performance_Group\Paul\teaching\Graduate%20entry\GEP%20Neuroscience\clonus.mpeg" TargetMode="Externa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ideo" Target="file:///\\icfs1\san\Human_Performance_Group\Paul\teaching\Graduate%20entry\GEP%20Neuroscience\BabinskiResponseCompare.mpg" TargetMode="Externa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609600" y="0"/>
            <a:ext cx="8001000" cy="2209800"/>
          </a:xfrm>
        </p:spPr>
        <p:txBody>
          <a:bodyPr rtlCol="0">
            <a:noAutofit/>
          </a:bodyPr>
          <a:lstStyle/>
          <a:p>
            <a:pPr eaLnBrk="1" fontAlgn="auto" hangingPunct="1">
              <a:spcAft>
                <a:spcPts val="0"/>
              </a:spcAft>
              <a:defRPr/>
            </a:pPr>
            <a:r>
              <a:rPr lang="en-GB" sz="4800" dirty="0" smtClean="0">
                <a:solidFill>
                  <a:schemeClr val="accent4"/>
                </a:solidFill>
                <a:latin typeface="Arial" pitchFamily="34" charset="0"/>
                <a:cs typeface="Arial" pitchFamily="34" charset="0"/>
              </a:rPr>
              <a:t>Neuromuscular and spinal cord control of movements</a:t>
            </a:r>
          </a:p>
        </p:txBody>
      </p:sp>
      <p:sp>
        <p:nvSpPr>
          <p:cNvPr id="4102" name="Text Box 4"/>
          <p:cNvSpPr txBox="1">
            <a:spLocks noChangeArrowheads="1"/>
          </p:cNvSpPr>
          <p:nvPr/>
        </p:nvSpPr>
        <p:spPr bwMode="auto">
          <a:xfrm>
            <a:off x="457200" y="2438400"/>
            <a:ext cx="8229600" cy="1384995"/>
          </a:xfrm>
          <a:prstGeom prst="rect">
            <a:avLst/>
          </a:prstGeom>
          <a:noFill/>
          <a:ln w="9525">
            <a:noFill/>
            <a:miter lim="800000"/>
            <a:headEnd/>
            <a:tailEnd/>
          </a:ln>
        </p:spPr>
        <p:txBody>
          <a:bodyPr wrap="square">
            <a:spAutoFit/>
          </a:bodyPr>
          <a:lstStyle/>
          <a:p>
            <a:pPr algn="ctr">
              <a:defRPr/>
            </a:pPr>
            <a:r>
              <a:rPr lang="en-GB" sz="2800" i="1" dirty="0">
                <a:latin typeface="Arial" pitchFamily="34" charset="0"/>
                <a:cs typeface="Arial" pitchFamily="34" charset="0"/>
              </a:rPr>
              <a:t>LIFE </a:t>
            </a:r>
            <a:r>
              <a:rPr lang="en-GB" sz="2800" i="1" dirty="0">
                <a:latin typeface="Arial" pitchFamily="34" charset="0"/>
                <a:cs typeface="Arial" pitchFamily="34" charset="0"/>
              </a:rPr>
              <a:t>CYCLE AND REGULATORY SYSTEMS </a:t>
            </a:r>
          </a:p>
          <a:p>
            <a:pPr algn="ctr">
              <a:defRPr/>
            </a:pPr>
            <a:r>
              <a:rPr lang="en-GB" sz="2800" i="1" dirty="0">
                <a:latin typeface="Arial" pitchFamily="34" charset="0"/>
                <a:cs typeface="Arial" pitchFamily="34" charset="0"/>
              </a:rPr>
              <a:t>Neuroscience and mental health</a:t>
            </a:r>
          </a:p>
          <a:p>
            <a:pPr algn="ctr">
              <a:defRPr/>
            </a:pPr>
            <a:r>
              <a:rPr lang="en-GB" sz="2800" i="1" dirty="0">
                <a:latin typeface="Arial" pitchFamily="34" charset="0"/>
                <a:cs typeface="Arial" pitchFamily="34" charset="0"/>
              </a:rPr>
              <a:t>26 October </a:t>
            </a:r>
            <a:r>
              <a:rPr lang="en-GB" sz="2800" i="1" dirty="0" smtClean="0">
                <a:latin typeface="Arial" pitchFamily="34" charset="0"/>
                <a:cs typeface="Arial" pitchFamily="34" charset="0"/>
              </a:rPr>
              <a:t>2011 </a:t>
            </a:r>
            <a:endParaRPr lang="en-GB" sz="2800" i="1" dirty="0">
              <a:latin typeface="Arial" pitchFamily="34" charset="0"/>
              <a:cs typeface="Arial" pitchFamily="34" charset="0"/>
            </a:endParaRPr>
          </a:p>
        </p:txBody>
      </p:sp>
      <p:sp>
        <p:nvSpPr>
          <p:cNvPr id="8" name="Rectangle 3"/>
          <p:cNvSpPr txBox="1">
            <a:spLocks noChangeArrowheads="1"/>
          </p:cNvSpPr>
          <p:nvPr/>
        </p:nvSpPr>
        <p:spPr>
          <a:xfrm>
            <a:off x="990600" y="4191000"/>
            <a:ext cx="7056438" cy="2209800"/>
          </a:xfrm>
          <a:prstGeom prst="rect">
            <a:avLst/>
          </a:prstGeom>
        </p:spPr>
        <p:txBody>
          <a:bodyPr>
            <a:normAutofit/>
          </a:bodyPr>
          <a:lstStyle/>
          <a:p>
            <a:pPr algn="ctr" fontAlgn="auto">
              <a:spcBef>
                <a:spcPct val="20000"/>
              </a:spcBef>
              <a:spcAft>
                <a:spcPts val="0"/>
              </a:spcAft>
              <a:buFont typeface="Arial" pitchFamily="34" charset="0"/>
              <a:buNone/>
              <a:defRPr/>
            </a:pPr>
            <a:r>
              <a:rPr lang="en-GB" sz="3200" dirty="0">
                <a:latin typeface="Arial" pitchFamily="34" charset="0"/>
                <a:ea typeface="ＭＳ Ｐゴシック" pitchFamily="34" charset="-128"/>
                <a:cs typeface="Arial" pitchFamily="34" charset="0"/>
              </a:rPr>
              <a:t>Dr Paul Strutton</a:t>
            </a:r>
          </a:p>
          <a:p>
            <a:pPr algn="ctr" fontAlgn="auto">
              <a:spcBef>
                <a:spcPct val="20000"/>
              </a:spcBef>
              <a:spcAft>
                <a:spcPts val="0"/>
              </a:spcAft>
              <a:buFont typeface="Arial" pitchFamily="34" charset="0"/>
              <a:buNone/>
              <a:defRPr/>
            </a:pPr>
            <a:endParaRPr lang="en-GB" sz="2000" dirty="0">
              <a:latin typeface="Arial" pitchFamily="34" charset="0"/>
              <a:ea typeface="ＭＳ Ｐゴシック" pitchFamily="34" charset="-128"/>
              <a:cs typeface="Arial" pitchFamily="34" charset="0"/>
            </a:endParaRPr>
          </a:p>
          <a:p>
            <a:pPr algn="ctr" fontAlgn="auto">
              <a:spcBef>
                <a:spcPct val="20000"/>
              </a:spcBef>
              <a:spcAft>
                <a:spcPts val="0"/>
              </a:spcAft>
              <a:buFont typeface="Arial" pitchFamily="34" charset="0"/>
              <a:buNone/>
              <a:defRPr/>
            </a:pPr>
            <a:r>
              <a:rPr lang="en-GB" sz="2800" dirty="0">
                <a:latin typeface="Arial" pitchFamily="34" charset="0"/>
                <a:ea typeface="ＭＳ Ｐゴシック" pitchFamily="34" charset="-128"/>
                <a:cs typeface="Arial" pitchFamily="34" charset="0"/>
              </a:rPr>
              <a:t>Department of Surgery &amp; Cancer </a:t>
            </a:r>
          </a:p>
          <a:p>
            <a:pPr algn="ctr" fontAlgn="auto">
              <a:spcBef>
                <a:spcPct val="20000"/>
              </a:spcBef>
              <a:spcAft>
                <a:spcPts val="0"/>
              </a:spcAft>
              <a:buFont typeface="Arial" pitchFamily="34" charset="0"/>
              <a:buNone/>
              <a:defRPr/>
            </a:pPr>
            <a:r>
              <a:rPr lang="en-GB" sz="2800" dirty="0">
                <a:latin typeface="Arial" pitchFamily="34" charset="0"/>
                <a:ea typeface="ＭＳ Ｐゴシック" pitchFamily="34" charset="-128"/>
                <a:cs typeface="Arial" pitchFamily="34" charset="0"/>
              </a:rPr>
              <a:t>Faculty of </a:t>
            </a:r>
            <a:r>
              <a:rPr lang="en-GB" sz="2800" dirty="0" smtClean="0">
                <a:latin typeface="Arial" pitchFamily="34" charset="0"/>
                <a:ea typeface="ＭＳ Ｐゴシック" pitchFamily="34" charset="-128"/>
                <a:cs typeface="Arial" pitchFamily="34" charset="0"/>
              </a:rPr>
              <a:t>Medicine</a:t>
            </a:r>
            <a:endParaRPr lang="en-GB" sz="3600" dirty="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solidFill>
                  <a:srgbClr val="6BB1C9"/>
                </a:solidFill>
              </a:rPr>
              <a:t>The motor unit</a:t>
            </a:r>
          </a:p>
        </p:txBody>
      </p:sp>
      <p:pic>
        <p:nvPicPr>
          <p:cNvPr id="21507" name="Picture 3" descr="motor unit"/>
          <p:cNvPicPr>
            <a:picLocks noChangeAspect="1" noChangeArrowheads="1"/>
          </p:cNvPicPr>
          <p:nvPr/>
        </p:nvPicPr>
        <p:blipFill>
          <a:blip r:embed="rId3" cstate="print"/>
          <a:srcRect/>
          <a:stretch>
            <a:fillRect/>
          </a:stretch>
        </p:blipFill>
        <p:spPr bwMode="auto">
          <a:xfrm>
            <a:off x="646113" y="1189038"/>
            <a:ext cx="7812087" cy="5287962"/>
          </a:xfrm>
          <a:prstGeom prst="rect">
            <a:avLst/>
          </a:prstGeom>
          <a:noFill/>
          <a:ln w="9525">
            <a:noFill/>
            <a:miter lim="800000"/>
            <a:headEnd/>
            <a:tailEnd/>
          </a:ln>
        </p:spPr>
      </p:pic>
      <p:sp>
        <p:nvSpPr>
          <p:cNvPr id="21508" name="Rectangle 4"/>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tlCol="0">
            <a:normAutofit fontScale="92500" lnSpcReduction="20000"/>
          </a:bodyPr>
          <a:lstStyle/>
          <a:p>
            <a:pPr marL="231775" indent="-231775" eaLnBrk="1" fontAlgn="auto" hangingPunct="1">
              <a:spcAft>
                <a:spcPct val="20000"/>
              </a:spcAft>
              <a:buClr>
                <a:schemeClr val="bg2"/>
              </a:buClr>
              <a:buFontTx/>
              <a:buChar char="•"/>
              <a:defRPr/>
            </a:pPr>
            <a:r>
              <a:rPr lang="en-GB" dirty="0" smtClean="0"/>
              <a:t>This is the name given to a single motor neuron together with all the muscle fibres that it innervates. It is the smallest functional unit with which to produce force.</a:t>
            </a:r>
          </a:p>
          <a:p>
            <a:pPr marL="231775" indent="-231775" eaLnBrk="1" fontAlgn="auto" hangingPunct="1">
              <a:spcAft>
                <a:spcPct val="20000"/>
              </a:spcAft>
              <a:buClr>
                <a:schemeClr val="bg2"/>
              </a:buClr>
              <a:buFontTx/>
              <a:buChar char="•"/>
              <a:defRPr/>
            </a:pPr>
            <a:r>
              <a:rPr lang="en-GB" dirty="0" smtClean="0"/>
              <a:t>Humans have approximately 420,000 motor neurons and 250 million skeletal muscle fibres.</a:t>
            </a:r>
          </a:p>
          <a:p>
            <a:pPr marL="231775" indent="-231775" eaLnBrk="1" fontAlgn="auto" hangingPunct="1">
              <a:spcAft>
                <a:spcPct val="20000"/>
              </a:spcAft>
              <a:buClr>
                <a:schemeClr val="bg2"/>
              </a:buClr>
              <a:buFontTx/>
              <a:buChar char="•"/>
              <a:defRPr/>
            </a:pPr>
            <a:r>
              <a:rPr lang="en-GB" dirty="0" smtClean="0"/>
              <a:t>On average each motor neuron supplies about 600 muscle fibres.</a:t>
            </a:r>
          </a:p>
          <a:p>
            <a:pPr marL="231775" indent="-231775" eaLnBrk="1" fontAlgn="auto" hangingPunct="1">
              <a:spcAft>
                <a:spcPct val="20000"/>
              </a:spcAft>
              <a:buClr>
                <a:schemeClr val="bg2"/>
              </a:buClr>
              <a:buFontTx/>
              <a:buChar char="•"/>
              <a:defRPr/>
            </a:pPr>
            <a:r>
              <a:rPr lang="en-GB" dirty="0" smtClean="0"/>
              <a:t>Stimulation of one motor unit causes contraction of all the muscle fibres in that unit.</a:t>
            </a:r>
          </a:p>
          <a:p>
            <a:pPr eaLnBrk="1" fontAlgn="auto" hangingPunct="1">
              <a:spcAft>
                <a:spcPts val="0"/>
              </a:spcAft>
              <a:buFont typeface="Arial" pitchFamily="34" charset="0"/>
              <a:buNone/>
              <a:defRPr/>
            </a:pPr>
            <a:endParaRPr lang="en-GB" dirty="0"/>
          </a:p>
        </p:txBody>
      </p:sp>
      <p:sp>
        <p:nvSpPr>
          <p:cNvPr id="22531" name="Rectangle 2"/>
          <p:cNvSpPr>
            <a:spLocks noGrp="1" noChangeArrowheads="1"/>
          </p:cNvSpPr>
          <p:nvPr>
            <p:ph type="title"/>
          </p:nvPr>
        </p:nvSpPr>
        <p:spPr/>
        <p:txBody>
          <a:bodyPr/>
          <a:lstStyle/>
          <a:p>
            <a:pPr eaLnBrk="1" hangingPunct="1"/>
            <a:r>
              <a:rPr lang="en-GB" smtClean="0">
                <a:solidFill>
                  <a:srgbClr val="6BB1C9"/>
                </a:solidFill>
              </a:rPr>
              <a:t>The motor unit</a:t>
            </a:r>
          </a:p>
        </p:txBody>
      </p:sp>
      <p:sp>
        <p:nvSpPr>
          <p:cNvPr id="22532" name="Rectangle 3"/>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solidFill>
                  <a:srgbClr val="6BB1C9"/>
                </a:solidFill>
              </a:rPr>
              <a:t>Types of motor unit</a:t>
            </a:r>
          </a:p>
        </p:txBody>
      </p:sp>
      <p:sp>
        <p:nvSpPr>
          <p:cNvPr id="23555" name="Rectangle 3"/>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graphicFrame>
        <p:nvGraphicFramePr>
          <p:cNvPr id="7" name="Diagram 6"/>
          <p:cNvGraphicFramePr/>
          <p:nvPr/>
        </p:nvGraphicFramePr>
        <p:xfrm>
          <a:off x="990600" y="1295400"/>
          <a:ext cx="70866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solidFill>
                  <a:srgbClr val="6BB1C9"/>
                </a:solidFill>
              </a:rPr>
              <a:t>Distribution of fibre types</a:t>
            </a:r>
          </a:p>
        </p:txBody>
      </p:sp>
      <p:sp>
        <p:nvSpPr>
          <p:cNvPr id="24579" name="Rectangle 3"/>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pic>
        <p:nvPicPr>
          <p:cNvPr id="24580" name="Picture 2"/>
          <p:cNvPicPr>
            <a:picLocks noChangeAspect="1" noChangeArrowheads="1"/>
          </p:cNvPicPr>
          <p:nvPr/>
        </p:nvPicPr>
        <p:blipFill>
          <a:blip r:embed="rId3" cstate="print"/>
          <a:srcRect/>
          <a:stretch>
            <a:fillRect/>
          </a:stretch>
        </p:blipFill>
        <p:spPr bwMode="auto">
          <a:xfrm>
            <a:off x="533400" y="1066800"/>
            <a:ext cx="8128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solidFill>
                  <a:srgbClr val="6BB1C9"/>
                </a:solidFill>
              </a:rPr>
              <a:t>Properties of motor units</a:t>
            </a:r>
          </a:p>
        </p:txBody>
      </p:sp>
      <p:sp>
        <p:nvSpPr>
          <p:cNvPr id="25603" name="Content Placeholder 7"/>
          <p:cNvSpPr>
            <a:spLocks noGrp="1"/>
          </p:cNvSpPr>
          <p:nvPr>
            <p:ph idx="1"/>
          </p:nvPr>
        </p:nvSpPr>
        <p:spPr>
          <a:xfrm>
            <a:off x="457200" y="1600200"/>
            <a:ext cx="3810000" cy="4525963"/>
          </a:xfrm>
        </p:spPr>
        <p:txBody>
          <a:bodyPr/>
          <a:lstStyle/>
          <a:p>
            <a:pPr eaLnBrk="1" hangingPunct="1"/>
            <a:r>
              <a:rPr lang="en-GB" smtClean="0"/>
              <a:t>The 3 different motor unit types are classified by the amount of tension generated, speed of contraction and fatiguability of the motor unit.</a:t>
            </a:r>
          </a:p>
          <a:p>
            <a:pPr eaLnBrk="1" hangingPunct="1"/>
            <a:endParaRPr lang="en-GB" smtClean="0"/>
          </a:p>
        </p:txBody>
      </p:sp>
      <p:sp>
        <p:nvSpPr>
          <p:cNvPr id="25604" name="Rectangle 3"/>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pic>
        <p:nvPicPr>
          <p:cNvPr id="25605" name="Picture 2"/>
          <p:cNvPicPr>
            <a:picLocks noChangeAspect="1" noChangeArrowheads="1"/>
          </p:cNvPicPr>
          <p:nvPr/>
        </p:nvPicPr>
        <p:blipFill>
          <a:blip r:embed="rId3" cstate="print"/>
          <a:srcRect/>
          <a:stretch>
            <a:fillRect/>
          </a:stretch>
        </p:blipFill>
        <p:spPr bwMode="auto">
          <a:xfrm>
            <a:off x="4343400" y="1066800"/>
            <a:ext cx="4495800" cy="538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solidFill>
                  <a:srgbClr val="6BB1C9"/>
                </a:solidFill>
              </a:rPr>
              <a:t>Regulation of muscle force</a:t>
            </a:r>
          </a:p>
        </p:txBody>
      </p:sp>
      <p:sp>
        <p:nvSpPr>
          <p:cNvPr id="26627" name="Rectangle 3"/>
          <p:cNvSpPr>
            <a:spLocks noGrp="1" noChangeArrowheads="1"/>
          </p:cNvSpPr>
          <p:nvPr>
            <p:ph idx="1"/>
          </p:nvPr>
        </p:nvSpPr>
        <p:spPr>
          <a:xfrm>
            <a:off x="0" y="1874838"/>
            <a:ext cx="4572000" cy="4525962"/>
          </a:xfrm>
        </p:spPr>
        <p:txBody>
          <a:bodyPr/>
          <a:lstStyle/>
          <a:p>
            <a:pPr marL="228600" indent="-228600" algn="ctr" eaLnBrk="1" hangingPunct="1">
              <a:spcBef>
                <a:spcPct val="0"/>
              </a:spcBef>
              <a:buFontTx/>
              <a:buNone/>
            </a:pPr>
            <a:r>
              <a:rPr lang="en-GB" sz="2400" b="1" smtClean="0"/>
              <a:t>Recruitment</a:t>
            </a:r>
          </a:p>
          <a:p>
            <a:pPr marL="228600" indent="-228600" eaLnBrk="1" hangingPunct="1">
              <a:spcBef>
                <a:spcPct val="0"/>
              </a:spcBef>
              <a:buFontTx/>
              <a:buChar char="•"/>
            </a:pPr>
            <a:r>
              <a:rPr lang="en-GB" sz="2000" smtClean="0"/>
              <a:t>Motor units are not randomly recruited. There is an order to this.</a:t>
            </a:r>
          </a:p>
          <a:p>
            <a:pPr marL="228600" indent="-228600" eaLnBrk="1" hangingPunct="1">
              <a:spcBef>
                <a:spcPct val="0"/>
              </a:spcBef>
              <a:buFontTx/>
              <a:buChar char="•"/>
            </a:pPr>
            <a:r>
              <a:rPr lang="en-GB" sz="2000" smtClean="0"/>
              <a:t>Governed by the “</a:t>
            </a:r>
            <a:r>
              <a:rPr lang="en-GB" sz="2000" b="1" smtClean="0"/>
              <a:t>Size Principle”</a:t>
            </a:r>
            <a:r>
              <a:rPr lang="en-GB" sz="2000" smtClean="0"/>
              <a:t>. Smaller units are recruited first (these are generally the slow twitch units).</a:t>
            </a:r>
          </a:p>
          <a:p>
            <a:pPr marL="228600" indent="-228600" eaLnBrk="1" hangingPunct="1">
              <a:spcBef>
                <a:spcPct val="0"/>
              </a:spcBef>
              <a:buFontTx/>
              <a:buChar char="•"/>
            </a:pPr>
            <a:r>
              <a:rPr lang="en-GB" sz="2000" smtClean="0"/>
              <a:t>As more force is required, more units are recruited.</a:t>
            </a:r>
          </a:p>
          <a:p>
            <a:pPr marL="228600" indent="-228600" eaLnBrk="1" hangingPunct="1">
              <a:spcBef>
                <a:spcPct val="0"/>
              </a:spcBef>
              <a:buFontTx/>
              <a:buChar char="•"/>
            </a:pPr>
            <a:r>
              <a:rPr lang="en-GB" sz="2000" smtClean="0"/>
              <a:t>This allows fine control (e.g. when writing), under which low force levels are required. </a:t>
            </a:r>
          </a:p>
        </p:txBody>
      </p:sp>
      <p:sp>
        <p:nvSpPr>
          <p:cNvPr id="26628" name="Rectangle 5"/>
          <p:cNvSpPr>
            <a:spLocks noChangeArrowheads="1"/>
          </p:cNvSpPr>
          <p:nvPr/>
        </p:nvSpPr>
        <p:spPr bwMode="auto">
          <a:xfrm>
            <a:off x="533400" y="1219200"/>
            <a:ext cx="7848600" cy="701675"/>
          </a:xfrm>
          <a:prstGeom prst="rect">
            <a:avLst/>
          </a:prstGeom>
          <a:noFill/>
          <a:ln w="9525">
            <a:noFill/>
            <a:miter lim="800000"/>
            <a:headEnd/>
            <a:tailEnd/>
          </a:ln>
        </p:spPr>
        <p:txBody>
          <a:bodyPr anchor="ctr">
            <a:spAutoFit/>
          </a:bodyPr>
          <a:lstStyle/>
          <a:p>
            <a:pPr marL="231775" indent="-231775" algn="ctr">
              <a:spcAft>
                <a:spcPct val="20000"/>
              </a:spcAft>
              <a:buClr>
                <a:schemeClr val="bg2"/>
              </a:buClr>
              <a:buFontTx/>
              <a:buChar char="•"/>
            </a:pPr>
            <a:r>
              <a:rPr lang="en-GB" sz="2000">
                <a:latin typeface="Calibri" pitchFamily="34" charset="0"/>
              </a:rPr>
              <a:t>Two mechanisms by which the brain regulates the force that a single muscle can produce.</a:t>
            </a:r>
          </a:p>
        </p:txBody>
      </p:sp>
      <p:sp>
        <p:nvSpPr>
          <p:cNvPr id="9" name="Rectangle 8"/>
          <p:cNvSpPr/>
          <p:nvPr/>
        </p:nvSpPr>
        <p:spPr>
          <a:xfrm>
            <a:off x="4495800" y="1874838"/>
            <a:ext cx="4572000" cy="4525962"/>
          </a:xfrm>
          <a:prstGeom prst="rect">
            <a:avLst/>
          </a:prstGeom>
        </p:spPr>
        <p:txBody>
          <a:bodyPr>
            <a:spAutoFit/>
          </a:bodyPr>
          <a:lstStyle/>
          <a:p>
            <a:pPr algn="ctr">
              <a:lnSpc>
                <a:spcPct val="80000"/>
              </a:lnSpc>
              <a:buFont typeface="Wingdings" pitchFamily="2" charset="2"/>
              <a:buNone/>
              <a:defRPr/>
            </a:pPr>
            <a:r>
              <a:rPr lang="en-GB" sz="2400" b="1" dirty="0">
                <a:latin typeface="Calibri" pitchFamily="34" charset="0"/>
                <a:cs typeface="+mn-cs"/>
              </a:rPr>
              <a:t>Rate coding</a:t>
            </a:r>
          </a:p>
          <a:p>
            <a:pPr marL="228600" indent="-228600">
              <a:lnSpc>
                <a:spcPct val="80000"/>
              </a:lnSpc>
              <a:spcAft>
                <a:spcPct val="20000"/>
              </a:spcAft>
              <a:buClr>
                <a:schemeClr val="bg2"/>
              </a:buClr>
              <a:buFontTx/>
              <a:buChar char="•"/>
              <a:defRPr/>
            </a:pPr>
            <a:r>
              <a:rPr lang="en-GB" sz="2000" dirty="0">
                <a:latin typeface="Calibri" pitchFamily="34" charset="0"/>
                <a:cs typeface="+mn-cs"/>
              </a:rPr>
              <a:t>A motor unit can fire at a range of frequencies. Slow units fire at a lower frequency.</a:t>
            </a:r>
          </a:p>
          <a:p>
            <a:pPr marL="228600" indent="-228600">
              <a:lnSpc>
                <a:spcPct val="80000"/>
              </a:lnSpc>
              <a:spcAft>
                <a:spcPct val="20000"/>
              </a:spcAft>
              <a:buClr>
                <a:schemeClr val="bg2"/>
              </a:buClr>
              <a:buFontTx/>
              <a:buChar char="•"/>
              <a:defRPr/>
            </a:pPr>
            <a:r>
              <a:rPr lang="en-GB" sz="2000" dirty="0">
                <a:latin typeface="Calibri" pitchFamily="34" charset="0"/>
                <a:cs typeface="+mn-cs"/>
              </a:rPr>
              <a:t>As the firing rate increases, the force produced by the unit increases.</a:t>
            </a:r>
          </a:p>
          <a:p>
            <a:pPr marL="228600" indent="-228600">
              <a:lnSpc>
                <a:spcPct val="80000"/>
              </a:lnSpc>
              <a:spcAft>
                <a:spcPct val="20000"/>
              </a:spcAft>
              <a:buClr>
                <a:schemeClr val="bg2"/>
              </a:buClr>
              <a:buFontTx/>
              <a:buChar char="•"/>
              <a:defRPr/>
            </a:pPr>
            <a:r>
              <a:rPr lang="en-GB" sz="2000" dirty="0">
                <a:latin typeface="Calibri" pitchFamily="34" charset="0"/>
                <a:cs typeface="+mn-cs"/>
              </a:rPr>
              <a:t>Summation occurs when units fire at frequency too fast to allow the muscle to relax between arriving action potentials.</a:t>
            </a:r>
            <a:endParaRPr lang="en-GB" sz="2400" dirty="0">
              <a:latin typeface="Calibri" pitchFamily="34"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solidFill>
                  <a:srgbClr val="6BB1C9"/>
                </a:solidFill>
              </a:rPr>
              <a:t>Recruitment</a:t>
            </a:r>
          </a:p>
        </p:txBody>
      </p:sp>
      <p:pic>
        <p:nvPicPr>
          <p:cNvPr id="27651" name="Picture 5" descr="recruitment2"/>
          <p:cNvPicPr>
            <a:picLocks noChangeAspect="1" noChangeArrowheads="1"/>
          </p:cNvPicPr>
          <p:nvPr/>
        </p:nvPicPr>
        <p:blipFill>
          <a:blip r:embed="rId3" cstate="print"/>
          <a:srcRect b="24280"/>
          <a:stretch>
            <a:fillRect/>
          </a:stretch>
        </p:blipFill>
        <p:spPr bwMode="auto">
          <a:xfrm>
            <a:off x="3810000" y="1905000"/>
            <a:ext cx="5137150" cy="4572000"/>
          </a:xfrm>
          <a:prstGeom prst="rect">
            <a:avLst/>
          </a:prstGeom>
          <a:noFill/>
          <a:ln w="9525">
            <a:noFill/>
            <a:miter lim="800000"/>
            <a:headEnd/>
            <a:tailEnd/>
          </a:ln>
        </p:spPr>
      </p:pic>
      <p:graphicFrame>
        <p:nvGraphicFramePr>
          <p:cNvPr id="10" name="Diagram 9"/>
          <p:cNvGraphicFramePr/>
          <p:nvPr/>
        </p:nvGraphicFramePr>
        <p:xfrm>
          <a:off x="533400" y="2895600"/>
          <a:ext cx="30480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53" name="Text Box 6"/>
          <p:cNvSpPr txBox="1">
            <a:spLocks noChangeArrowheads="1"/>
          </p:cNvSpPr>
          <p:nvPr/>
        </p:nvSpPr>
        <p:spPr bwMode="auto">
          <a:xfrm>
            <a:off x="395288" y="5591175"/>
            <a:ext cx="3414712" cy="581025"/>
          </a:xfrm>
          <a:prstGeom prst="rect">
            <a:avLst/>
          </a:prstGeom>
          <a:noFill/>
          <a:ln w="9525">
            <a:noFill/>
            <a:miter lim="800000"/>
            <a:headEnd/>
            <a:tailEnd/>
          </a:ln>
        </p:spPr>
        <p:txBody>
          <a:bodyPr>
            <a:spAutoFit/>
          </a:bodyPr>
          <a:lstStyle/>
          <a:p>
            <a:r>
              <a:rPr lang="en-GB" sz="1600">
                <a:latin typeface="Calibri" pitchFamily="34" charset="0"/>
              </a:rPr>
              <a:t>Muscle force can be regulated by the number of motor units recruited.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solidFill>
                  <a:srgbClr val="6BB1C9"/>
                </a:solidFill>
              </a:rPr>
              <a:t>Rate coding</a:t>
            </a:r>
          </a:p>
        </p:txBody>
      </p:sp>
      <p:pic>
        <p:nvPicPr>
          <p:cNvPr id="28675" name="Picture 33"/>
          <p:cNvPicPr>
            <a:picLocks noChangeAspect="1" noChangeArrowheads="1"/>
          </p:cNvPicPr>
          <p:nvPr/>
        </p:nvPicPr>
        <p:blipFill>
          <a:blip r:embed="rId3" cstate="print">
            <a:lum contrast="6000"/>
          </a:blip>
          <a:srcRect/>
          <a:stretch>
            <a:fillRect/>
          </a:stretch>
        </p:blipFill>
        <p:spPr bwMode="auto">
          <a:xfrm>
            <a:off x="533400" y="1524000"/>
            <a:ext cx="7931150" cy="4953000"/>
          </a:xfrm>
          <a:prstGeom prst="rect">
            <a:avLst/>
          </a:prstGeom>
          <a:noFill/>
          <a:ln w="9525">
            <a:noFill/>
            <a:miter lim="800000"/>
            <a:headEnd/>
            <a:tailEnd/>
          </a:ln>
        </p:spPr>
      </p:pic>
      <p:grpSp>
        <p:nvGrpSpPr>
          <p:cNvPr id="28676" name="Group 38"/>
          <p:cNvGrpSpPr>
            <a:grpSpLocks/>
          </p:cNvGrpSpPr>
          <p:nvPr/>
        </p:nvGrpSpPr>
        <p:grpSpPr bwMode="auto">
          <a:xfrm>
            <a:off x="6648450" y="4529138"/>
            <a:ext cx="2020888" cy="466725"/>
            <a:chOff x="4256" y="2198"/>
            <a:chExt cx="1273" cy="294"/>
          </a:xfrm>
        </p:grpSpPr>
        <p:sp>
          <p:nvSpPr>
            <p:cNvPr id="28683" name="Oval 39"/>
            <p:cNvSpPr>
              <a:spLocks noChangeArrowheads="1"/>
            </p:cNvSpPr>
            <p:nvPr/>
          </p:nvSpPr>
          <p:spPr bwMode="auto">
            <a:xfrm>
              <a:off x="4256" y="2229"/>
              <a:ext cx="808" cy="240"/>
            </a:xfrm>
            <a:prstGeom prst="ellipse">
              <a:avLst/>
            </a:prstGeom>
            <a:noFill/>
            <a:ln w="38100">
              <a:solidFill>
                <a:srgbClr val="FF0000"/>
              </a:solidFill>
              <a:round/>
              <a:headEnd/>
              <a:tailEnd/>
            </a:ln>
          </p:spPr>
          <p:txBody>
            <a:bodyPr wrap="none" anchor="ctr"/>
            <a:lstStyle/>
            <a:p>
              <a:endParaRPr lang="en-US"/>
            </a:p>
          </p:txBody>
        </p:sp>
        <p:sp>
          <p:nvSpPr>
            <p:cNvPr id="28684" name="Text Box 40"/>
            <p:cNvSpPr txBox="1">
              <a:spLocks noChangeArrowheads="1"/>
            </p:cNvSpPr>
            <p:nvPr/>
          </p:nvSpPr>
          <p:spPr bwMode="auto">
            <a:xfrm>
              <a:off x="5095" y="2198"/>
              <a:ext cx="434" cy="294"/>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altLang="en-US" sz="2400" b="1">
                  <a:solidFill>
                    <a:srgbClr val="FF0000"/>
                  </a:solidFill>
                </a:rPr>
                <a:t>FF</a:t>
              </a:r>
              <a:endParaRPr lang="en-US" altLang="en-US" sz="2400"/>
            </a:p>
          </p:txBody>
        </p:sp>
      </p:grpSp>
      <p:grpSp>
        <p:nvGrpSpPr>
          <p:cNvPr id="28677" name="Group 41"/>
          <p:cNvGrpSpPr>
            <a:grpSpLocks/>
          </p:cNvGrpSpPr>
          <p:nvPr/>
        </p:nvGrpSpPr>
        <p:grpSpPr bwMode="auto">
          <a:xfrm>
            <a:off x="2682875" y="4027488"/>
            <a:ext cx="3933825" cy="874712"/>
            <a:chOff x="1758" y="1882"/>
            <a:chExt cx="2478" cy="551"/>
          </a:xfrm>
        </p:grpSpPr>
        <p:sp>
          <p:nvSpPr>
            <p:cNvPr id="28681" name="Oval 42"/>
            <p:cNvSpPr>
              <a:spLocks noChangeArrowheads="1"/>
            </p:cNvSpPr>
            <p:nvPr/>
          </p:nvSpPr>
          <p:spPr bwMode="auto">
            <a:xfrm>
              <a:off x="1758" y="2193"/>
              <a:ext cx="2478" cy="240"/>
            </a:xfrm>
            <a:prstGeom prst="ellipse">
              <a:avLst/>
            </a:prstGeom>
            <a:noFill/>
            <a:ln w="38100">
              <a:solidFill>
                <a:schemeClr val="accent2"/>
              </a:solidFill>
              <a:round/>
              <a:headEnd/>
              <a:tailEnd/>
            </a:ln>
          </p:spPr>
          <p:txBody>
            <a:bodyPr wrap="none" anchor="ctr"/>
            <a:lstStyle/>
            <a:p>
              <a:endParaRPr lang="en-US"/>
            </a:p>
          </p:txBody>
        </p:sp>
        <p:sp>
          <p:nvSpPr>
            <p:cNvPr id="28682" name="Text Box 43"/>
            <p:cNvSpPr txBox="1">
              <a:spLocks noChangeArrowheads="1"/>
            </p:cNvSpPr>
            <p:nvPr/>
          </p:nvSpPr>
          <p:spPr bwMode="auto">
            <a:xfrm>
              <a:off x="2884" y="1882"/>
              <a:ext cx="496" cy="291"/>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lang="en-US" altLang="en-US" sz="2400" b="1">
                  <a:solidFill>
                    <a:schemeClr val="accent2"/>
                  </a:solidFill>
                </a:rPr>
                <a:t>FFR</a:t>
              </a:r>
              <a:endParaRPr lang="en-US" altLang="en-US" sz="2400">
                <a:solidFill>
                  <a:schemeClr val="accent2"/>
                </a:solidFill>
              </a:endParaRPr>
            </a:p>
          </p:txBody>
        </p:sp>
      </p:grpSp>
      <p:grpSp>
        <p:nvGrpSpPr>
          <p:cNvPr id="28678" name="Group 44"/>
          <p:cNvGrpSpPr>
            <a:grpSpLocks/>
          </p:cNvGrpSpPr>
          <p:nvPr/>
        </p:nvGrpSpPr>
        <p:grpSpPr bwMode="auto">
          <a:xfrm>
            <a:off x="1416050" y="3786188"/>
            <a:ext cx="1947863" cy="738187"/>
            <a:chOff x="960" y="1730"/>
            <a:chExt cx="1227" cy="465"/>
          </a:xfrm>
        </p:grpSpPr>
        <p:sp>
          <p:nvSpPr>
            <p:cNvPr id="28679" name="Oval 45"/>
            <p:cNvSpPr>
              <a:spLocks noChangeArrowheads="1"/>
            </p:cNvSpPr>
            <p:nvPr/>
          </p:nvSpPr>
          <p:spPr bwMode="auto">
            <a:xfrm>
              <a:off x="960" y="1955"/>
              <a:ext cx="956" cy="240"/>
            </a:xfrm>
            <a:prstGeom prst="ellipse">
              <a:avLst/>
            </a:prstGeom>
            <a:noFill/>
            <a:ln w="38100">
              <a:solidFill>
                <a:srgbClr val="FFFF00"/>
              </a:solidFill>
              <a:round/>
              <a:headEnd/>
              <a:tailEnd/>
            </a:ln>
          </p:spPr>
          <p:txBody>
            <a:bodyPr wrap="none" anchor="ctr"/>
            <a:lstStyle/>
            <a:p>
              <a:endParaRPr lang="en-US"/>
            </a:p>
          </p:txBody>
        </p:sp>
        <p:sp>
          <p:nvSpPr>
            <p:cNvPr id="28680" name="Text Box 46"/>
            <p:cNvSpPr txBox="1">
              <a:spLocks noChangeArrowheads="1"/>
            </p:cNvSpPr>
            <p:nvPr/>
          </p:nvSpPr>
          <p:spPr bwMode="auto">
            <a:xfrm>
              <a:off x="1753" y="1730"/>
              <a:ext cx="434" cy="294"/>
            </a:xfrm>
            <a:prstGeom prst="rect">
              <a:avLst/>
            </a:prstGeom>
            <a:solidFill>
              <a:schemeClr val="folHlink"/>
            </a:solidFill>
            <a:ln w="9525">
              <a:solidFill>
                <a:srgbClr val="FFFF00"/>
              </a:solidFill>
              <a:miter lim="800000"/>
              <a:headEnd/>
              <a:tailEnd/>
            </a:ln>
          </p:spPr>
          <p:txBody>
            <a:bodyPr>
              <a:spAutoFit/>
            </a:bodyPr>
            <a:lstStyle/>
            <a:p>
              <a:pPr algn="ctr">
                <a:spcBef>
                  <a:spcPct val="50000"/>
                </a:spcBef>
              </a:pPr>
              <a:r>
                <a:rPr lang="en-US" altLang="en-US" sz="2400" b="1"/>
                <a:t>S</a:t>
              </a:r>
              <a:endParaRPr lang="en-US" altLang="en-US" sz="240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28600" y="1066800"/>
            <a:ext cx="8686800" cy="1905000"/>
          </a:xfrm>
          <a:prstGeom prst="rect">
            <a:avLst/>
          </a:prstGeom>
          <a:noFill/>
          <a:ln w="9525">
            <a:noFill/>
            <a:miter lim="800000"/>
            <a:headEnd/>
            <a:tailEnd/>
          </a:ln>
        </p:spPr>
        <p:txBody>
          <a:bodyPr/>
          <a:lstStyle/>
          <a:p>
            <a:endParaRPr lang="en-US" sz="2800"/>
          </a:p>
        </p:txBody>
      </p:sp>
      <p:sp>
        <p:nvSpPr>
          <p:cNvPr id="8" name="Title 7"/>
          <p:cNvSpPr>
            <a:spLocks noGrp="1"/>
          </p:cNvSpPr>
          <p:nvPr>
            <p:ph type="title"/>
          </p:nvPr>
        </p:nvSpPr>
        <p:spPr/>
        <p:txBody>
          <a:bodyPr rtlCol="0"/>
          <a:lstStyle/>
          <a:p>
            <a:pPr eaLnBrk="1" fontAlgn="auto" hangingPunct="1">
              <a:spcAft>
                <a:spcPts val="0"/>
              </a:spcAft>
              <a:defRPr/>
            </a:pPr>
            <a:r>
              <a:rPr lang="en-GB" kern="0" dirty="0" err="1" smtClean="0"/>
              <a:t>Neurotrophic</a:t>
            </a:r>
            <a:r>
              <a:rPr lang="en-GB" kern="0" dirty="0" smtClean="0"/>
              <a:t> factors</a:t>
            </a:r>
            <a:endParaRPr lang="en-GB" dirty="0"/>
          </a:p>
        </p:txBody>
      </p:sp>
      <p:sp>
        <p:nvSpPr>
          <p:cNvPr id="9" name="Content Placeholder 8"/>
          <p:cNvSpPr>
            <a:spLocks noGrp="1"/>
          </p:cNvSpPr>
          <p:nvPr>
            <p:ph idx="1"/>
          </p:nvPr>
        </p:nvSpPr>
        <p:spPr/>
        <p:txBody>
          <a:bodyPr rtlCol="0">
            <a:normAutofit/>
          </a:bodyPr>
          <a:lstStyle/>
          <a:p>
            <a:pPr marL="352425" indent="-352425" eaLnBrk="1" fontAlgn="auto" hangingPunct="1">
              <a:spcAft>
                <a:spcPts val="0"/>
              </a:spcAft>
              <a:buFont typeface="Wingdings" pitchFamily="2" charset="2"/>
              <a:buChar char="§"/>
              <a:defRPr/>
            </a:pPr>
            <a:r>
              <a:rPr lang="en-GB" dirty="0"/>
              <a:t>Greek </a:t>
            </a:r>
            <a:r>
              <a:rPr lang="en-GB" i="1" dirty="0" err="1"/>
              <a:t>trophē</a:t>
            </a:r>
            <a:r>
              <a:rPr lang="en-GB" dirty="0"/>
              <a:t>, food</a:t>
            </a:r>
          </a:p>
          <a:p>
            <a:pPr marL="352425" indent="-352425" eaLnBrk="1" fontAlgn="auto" hangingPunct="1">
              <a:spcAft>
                <a:spcPts val="0"/>
              </a:spcAft>
              <a:buFont typeface="Wingdings" pitchFamily="2" charset="2"/>
              <a:buChar char="§"/>
              <a:defRPr/>
            </a:pPr>
            <a:r>
              <a:rPr lang="en-GB" dirty="0"/>
              <a:t>Are a type of growth factor</a:t>
            </a:r>
          </a:p>
          <a:p>
            <a:pPr marL="352425" indent="-352425" eaLnBrk="1" fontAlgn="auto" hangingPunct="1">
              <a:spcAft>
                <a:spcPts val="0"/>
              </a:spcAft>
              <a:buFont typeface="Wingdings" pitchFamily="2" charset="2"/>
              <a:buChar char="§"/>
              <a:defRPr/>
            </a:pPr>
            <a:r>
              <a:rPr lang="en-GB" dirty="0"/>
              <a:t>Prevent neuronal death</a:t>
            </a:r>
          </a:p>
          <a:p>
            <a:pPr marL="352425" indent="-352425" eaLnBrk="1" fontAlgn="auto" hangingPunct="1">
              <a:spcAft>
                <a:spcPts val="0"/>
              </a:spcAft>
              <a:buFont typeface="Wingdings" pitchFamily="2" charset="2"/>
              <a:buChar char="§"/>
              <a:defRPr/>
            </a:pPr>
            <a:r>
              <a:rPr lang="en-GB" dirty="0"/>
              <a:t>Promote growth of neurons after injury</a:t>
            </a:r>
          </a:p>
          <a:p>
            <a:pPr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28600" y="1066800"/>
            <a:ext cx="8686800" cy="1905000"/>
          </a:xfrm>
          <a:prstGeom prst="rect">
            <a:avLst/>
          </a:prstGeom>
          <a:noFill/>
          <a:ln w="9525">
            <a:noFill/>
            <a:miter lim="800000"/>
            <a:headEnd/>
            <a:tailEnd/>
          </a:ln>
        </p:spPr>
        <p:txBody>
          <a:bodyPr/>
          <a:lstStyle/>
          <a:p>
            <a:endParaRPr lang="en-US" sz="2800"/>
          </a:p>
        </p:txBody>
      </p:sp>
      <p:pic>
        <p:nvPicPr>
          <p:cNvPr id="30723" name="Picture 4" descr="ft4"/>
          <p:cNvPicPr>
            <a:picLocks noChangeAspect="1" noChangeArrowheads="1"/>
          </p:cNvPicPr>
          <p:nvPr/>
        </p:nvPicPr>
        <p:blipFill>
          <a:blip r:embed="rId3" cstate="print"/>
          <a:srcRect/>
          <a:stretch>
            <a:fillRect/>
          </a:stretch>
        </p:blipFill>
        <p:spPr bwMode="auto">
          <a:xfrm>
            <a:off x="2895600" y="1600200"/>
            <a:ext cx="6248400" cy="4227513"/>
          </a:xfrm>
          <a:prstGeom prst="rect">
            <a:avLst/>
          </a:prstGeom>
          <a:noFill/>
          <a:ln w="9525">
            <a:noFill/>
            <a:miter lim="800000"/>
            <a:headEnd/>
            <a:tailEnd/>
          </a:ln>
        </p:spPr>
      </p:pic>
      <p:sp>
        <p:nvSpPr>
          <p:cNvPr id="8" name="Title 7"/>
          <p:cNvSpPr>
            <a:spLocks noGrp="1"/>
          </p:cNvSpPr>
          <p:nvPr>
            <p:ph type="title"/>
          </p:nvPr>
        </p:nvSpPr>
        <p:spPr/>
        <p:txBody>
          <a:bodyPr rtlCol="0"/>
          <a:lstStyle/>
          <a:p>
            <a:pPr eaLnBrk="1" fontAlgn="auto" hangingPunct="1">
              <a:spcAft>
                <a:spcPts val="0"/>
              </a:spcAft>
              <a:defRPr/>
            </a:pPr>
            <a:r>
              <a:rPr lang="en-GB" kern="0" dirty="0" smtClean="0"/>
              <a:t>Effect of </a:t>
            </a:r>
            <a:r>
              <a:rPr lang="en-GB" kern="0" dirty="0" err="1" smtClean="0"/>
              <a:t>neurotrophic</a:t>
            </a:r>
            <a:r>
              <a:rPr lang="en-GB" kern="0" dirty="0" smtClean="0"/>
              <a:t> factors</a:t>
            </a:r>
            <a:endParaRPr lang="en-GB" dirty="0"/>
          </a:p>
        </p:txBody>
      </p:sp>
      <p:sp>
        <p:nvSpPr>
          <p:cNvPr id="30725" name="Rectangle 7"/>
          <p:cNvSpPr>
            <a:spLocks noChangeArrowheads="1"/>
          </p:cNvSpPr>
          <p:nvPr/>
        </p:nvSpPr>
        <p:spPr bwMode="auto">
          <a:xfrm>
            <a:off x="0" y="1905000"/>
            <a:ext cx="2971800" cy="3970338"/>
          </a:xfrm>
          <a:prstGeom prst="rect">
            <a:avLst/>
          </a:prstGeom>
          <a:noFill/>
          <a:ln w="9525">
            <a:noFill/>
            <a:miter lim="800000"/>
            <a:headEnd/>
            <a:tailEnd/>
          </a:ln>
        </p:spPr>
        <p:txBody>
          <a:bodyPr>
            <a:spAutoFit/>
          </a:bodyPr>
          <a:lstStyle/>
          <a:p>
            <a:r>
              <a:rPr lang="en-GB">
                <a:latin typeface="Calibri" pitchFamily="34" charset="0"/>
              </a:rPr>
              <a:t>Motor unit and fibre characteristics are dependent on the nerve which innervates them.</a:t>
            </a:r>
          </a:p>
          <a:p>
            <a:endParaRPr lang="en-GB">
              <a:latin typeface="Calibri" pitchFamily="34" charset="0"/>
            </a:endParaRPr>
          </a:p>
          <a:p>
            <a:r>
              <a:rPr lang="en-GB">
                <a:latin typeface="Calibri" pitchFamily="34" charset="0"/>
              </a:rPr>
              <a:t>If a fast twitch muscle and a slow muscle are cross innervated, the soleus becomes fast and the FDL becomes slow.</a:t>
            </a:r>
          </a:p>
          <a:p>
            <a:endParaRPr lang="en-GB">
              <a:latin typeface="Calibri" pitchFamily="34" charset="0"/>
            </a:endParaRPr>
          </a:p>
          <a:p>
            <a:r>
              <a:rPr lang="en-GB">
                <a:latin typeface="Calibri" pitchFamily="34" charset="0"/>
              </a:rPr>
              <a:t>The motor neurone has some effect on the properties of the muscle fibres which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solidFill>
                  <a:srgbClr val="6BB1C9"/>
                </a:solidFill>
              </a:rPr>
              <a:t>Overview</a:t>
            </a:r>
          </a:p>
        </p:txBody>
      </p:sp>
      <p:sp>
        <p:nvSpPr>
          <p:cNvPr id="13315" name="Rectangle 3"/>
          <p:cNvSpPr>
            <a:spLocks noGrp="1" noChangeArrowheads="1"/>
          </p:cNvSpPr>
          <p:nvPr>
            <p:ph idx="1"/>
          </p:nvPr>
        </p:nvSpPr>
        <p:spPr/>
        <p:txBody>
          <a:bodyPr/>
          <a:lstStyle/>
          <a:p>
            <a:pPr eaLnBrk="1" hangingPunct="1">
              <a:buFontTx/>
              <a:buChar char="•"/>
            </a:pPr>
            <a:r>
              <a:rPr lang="en-GB" smtClean="0"/>
              <a:t>Synapses and the neuromuscular junction</a:t>
            </a:r>
          </a:p>
          <a:p>
            <a:pPr eaLnBrk="1" hangingPunct="1">
              <a:buFontTx/>
              <a:buChar char="•"/>
            </a:pPr>
            <a:r>
              <a:rPr lang="en-GB" smtClean="0"/>
              <a:t>Alpha motor neurons</a:t>
            </a:r>
          </a:p>
          <a:p>
            <a:pPr eaLnBrk="1" hangingPunct="1">
              <a:buFontTx/>
              <a:buChar char="•"/>
            </a:pPr>
            <a:r>
              <a:rPr lang="en-GB" smtClean="0"/>
              <a:t>The motor unit</a:t>
            </a:r>
          </a:p>
          <a:p>
            <a:pPr eaLnBrk="1" hangingPunct="1">
              <a:buFontTx/>
              <a:buChar char="•"/>
            </a:pPr>
            <a:r>
              <a:rPr lang="en-GB" smtClean="0"/>
              <a:t>Regulation of muscle force</a:t>
            </a:r>
          </a:p>
          <a:p>
            <a:pPr eaLnBrk="1" hangingPunct="1">
              <a:buFontTx/>
              <a:buChar char="•"/>
            </a:pPr>
            <a:r>
              <a:rPr lang="en-GB" smtClean="0"/>
              <a:t>Trophism</a:t>
            </a:r>
          </a:p>
          <a:p>
            <a:pPr eaLnBrk="1" hangingPunct="1">
              <a:buFontTx/>
              <a:buChar char="•"/>
            </a:pPr>
            <a:r>
              <a:rPr lang="en-GB" smtClean="0"/>
              <a:t>Functional organisation of the spinal cord</a:t>
            </a:r>
          </a:p>
          <a:p>
            <a:pPr eaLnBrk="1" hangingPunct="1">
              <a:buFontTx/>
              <a:buChar char="•"/>
            </a:pPr>
            <a:r>
              <a:rPr lang="en-GB" smtClean="0"/>
              <a:t>Reflexes (including hypo &amp; hyper-reflexia)</a:t>
            </a:r>
          </a:p>
          <a:p>
            <a:pPr eaLnBrk="1" hangingPunct="1">
              <a:buFontTx/>
              <a:buChar char="•"/>
            </a:pPr>
            <a:r>
              <a:rPr lang="en-GB" smtClean="0"/>
              <a:t>Descending (supraspinal) control of reflexes</a:t>
            </a:r>
          </a:p>
          <a:p>
            <a:pPr eaLnBrk="1" hangingPunct="1">
              <a:buFontTx/>
              <a:buChar char="•"/>
            </a:pPr>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mtClean="0">
                <a:solidFill>
                  <a:srgbClr val="6BB1C9"/>
                </a:solidFill>
              </a:rPr>
              <a:t>Plasticity of Motor Unit/Muscle Fibres </a:t>
            </a:r>
          </a:p>
        </p:txBody>
      </p:sp>
      <p:sp>
        <p:nvSpPr>
          <p:cNvPr id="31747" name="Rectangle 3"/>
          <p:cNvSpPr>
            <a:spLocks noGrp="1" noChangeArrowheads="1"/>
          </p:cNvSpPr>
          <p:nvPr>
            <p:ph idx="1"/>
          </p:nvPr>
        </p:nvSpPr>
        <p:spPr/>
        <p:txBody>
          <a:bodyPr/>
          <a:lstStyle/>
          <a:p>
            <a:pPr marL="0" indent="0" eaLnBrk="1" hangingPunct="1">
              <a:buFont typeface="Wingdings" pitchFamily="2" charset="2"/>
              <a:buNone/>
            </a:pPr>
            <a:r>
              <a:rPr lang="en-GB" sz="2000" smtClean="0"/>
              <a:t>Fibre types can change properties under many different conditions.</a:t>
            </a:r>
          </a:p>
          <a:p>
            <a:pPr marL="0" indent="0" eaLnBrk="1" hangingPunct="1">
              <a:buFont typeface="Wingdings" pitchFamily="2" charset="2"/>
              <a:buNone/>
            </a:pPr>
            <a:endParaRPr lang="en-GB" sz="2000" smtClean="0"/>
          </a:p>
          <a:p>
            <a:pPr marL="0" indent="0" eaLnBrk="1" hangingPunct="1">
              <a:buFont typeface="Wingdings" pitchFamily="2" charset="2"/>
              <a:buNone/>
            </a:pPr>
            <a:r>
              <a:rPr lang="en-GB" sz="2000" smtClean="0"/>
              <a:t>Type IIB to IIA most common following training</a:t>
            </a:r>
          </a:p>
          <a:p>
            <a:pPr marL="0" indent="0" eaLnBrk="1" hangingPunct="1">
              <a:buFont typeface="Wingdings" pitchFamily="2" charset="2"/>
              <a:buNone/>
            </a:pPr>
            <a:endParaRPr lang="en-GB" sz="2000" smtClean="0"/>
          </a:p>
          <a:p>
            <a:pPr marL="0" indent="0" eaLnBrk="1" hangingPunct="1">
              <a:buFont typeface="Wingdings" pitchFamily="2" charset="2"/>
              <a:buNone/>
            </a:pPr>
            <a:r>
              <a:rPr lang="en-GB" sz="2000" smtClean="0"/>
              <a:t>Type I to II possible in cases of severe deconditioning or spinal cord injury. Microgravity during spaceflight results in shift from slow to fast muscle fibre types</a:t>
            </a:r>
          </a:p>
          <a:p>
            <a:pPr marL="0" indent="0" eaLnBrk="1" hangingPunct="1">
              <a:buFont typeface="Wingdings" pitchFamily="2" charset="2"/>
              <a:buNone/>
            </a:pPr>
            <a:endParaRPr lang="en-GB" sz="2000" smtClean="0"/>
          </a:p>
          <a:p>
            <a:pPr marL="0" indent="0" eaLnBrk="1" hangingPunct="1">
              <a:buFont typeface="Wingdings" pitchFamily="2" charset="2"/>
              <a:buNone/>
            </a:pPr>
            <a:r>
              <a:rPr lang="en-GB" sz="2000" smtClean="0"/>
              <a:t>Ageing associated with loss of type I and II fibres but also preferential loss of type II fibres. This results in a larger proportion of type I fibres in aged muscle (evidence from slower contraction times).</a:t>
            </a:r>
          </a:p>
          <a:p>
            <a:pPr marL="0" indent="0" eaLnBrk="1" hangingPunct="1">
              <a:buFont typeface="Wingdings" pitchFamily="2" charset="2"/>
              <a:buNone/>
            </a:pPr>
            <a:endParaRPr lang="en-GB"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l="51654"/>
          <a:stretch>
            <a:fillRect/>
          </a:stretch>
        </p:blipFill>
        <p:spPr bwMode="auto">
          <a:xfrm>
            <a:off x="6629400" y="304800"/>
            <a:ext cx="2159000" cy="3943350"/>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r="51224"/>
          <a:stretch>
            <a:fillRect/>
          </a:stretch>
        </p:blipFill>
        <p:spPr bwMode="auto">
          <a:xfrm>
            <a:off x="4452938" y="301625"/>
            <a:ext cx="2179637" cy="3943350"/>
          </a:xfrm>
          <a:prstGeom prst="rect">
            <a:avLst/>
          </a:prstGeom>
          <a:noFill/>
          <a:ln w="9525">
            <a:noFill/>
            <a:miter lim="800000"/>
            <a:headEnd/>
            <a:tailEnd/>
          </a:ln>
        </p:spPr>
      </p:pic>
      <p:sp>
        <p:nvSpPr>
          <p:cNvPr id="32772" name="TextBox 8"/>
          <p:cNvSpPr txBox="1">
            <a:spLocks noChangeArrowheads="1"/>
          </p:cNvSpPr>
          <p:nvPr/>
        </p:nvSpPr>
        <p:spPr bwMode="auto">
          <a:xfrm>
            <a:off x="4195763" y="268288"/>
            <a:ext cx="2743200" cy="338137"/>
          </a:xfrm>
          <a:prstGeom prst="rect">
            <a:avLst/>
          </a:prstGeom>
          <a:noFill/>
          <a:ln w="9525">
            <a:noFill/>
            <a:miter lim="800000"/>
            <a:headEnd/>
            <a:tailEnd/>
          </a:ln>
        </p:spPr>
        <p:txBody>
          <a:bodyPr>
            <a:spAutoFit/>
          </a:bodyPr>
          <a:lstStyle/>
          <a:p>
            <a:r>
              <a:rPr lang="en-GB" sz="1600">
                <a:latin typeface="Calibri" pitchFamily="34" charset="0"/>
              </a:rPr>
              <a:t>Control voluntary movements</a:t>
            </a:r>
          </a:p>
        </p:txBody>
      </p:sp>
      <p:cxnSp>
        <p:nvCxnSpPr>
          <p:cNvPr id="11" name="Straight Arrow Connector 10"/>
          <p:cNvCxnSpPr/>
          <p:nvPr/>
        </p:nvCxnSpPr>
        <p:spPr>
          <a:xfrm rot="5400000">
            <a:off x="5210175" y="688976"/>
            <a:ext cx="1038225" cy="9334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774" name="TextBox 12"/>
          <p:cNvSpPr txBox="1">
            <a:spLocks noChangeArrowheads="1"/>
          </p:cNvSpPr>
          <p:nvPr/>
        </p:nvSpPr>
        <p:spPr bwMode="auto">
          <a:xfrm>
            <a:off x="995363" y="2359025"/>
            <a:ext cx="3657600" cy="585788"/>
          </a:xfrm>
          <a:prstGeom prst="rect">
            <a:avLst/>
          </a:prstGeom>
          <a:noFill/>
          <a:ln w="9525">
            <a:noFill/>
            <a:miter lim="800000"/>
            <a:headEnd/>
            <a:tailEnd/>
          </a:ln>
        </p:spPr>
        <p:txBody>
          <a:bodyPr>
            <a:spAutoFit/>
          </a:bodyPr>
          <a:lstStyle/>
          <a:p>
            <a:r>
              <a:rPr lang="en-GB" sz="1600">
                <a:latin typeface="Calibri" pitchFamily="34" charset="0"/>
              </a:rPr>
              <a:t>automatic movements of arm in response to posture/balance changes</a:t>
            </a:r>
          </a:p>
        </p:txBody>
      </p:sp>
      <p:cxnSp>
        <p:nvCxnSpPr>
          <p:cNvPr id="14" name="Straight Arrow Connector 13"/>
          <p:cNvCxnSpPr/>
          <p:nvPr/>
        </p:nvCxnSpPr>
        <p:spPr>
          <a:xfrm>
            <a:off x="4043363" y="2663825"/>
            <a:ext cx="609600" cy="15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776" name="Rectangle 14"/>
          <p:cNvSpPr>
            <a:spLocks noChangeArrowheads="1"/>
          </p:cNvSpPr>
          <p:nvPr/>
        </p:nvSpPr>
        <p:spPr bwMode="auto">
          <a:xfrm>
            <a:off x="995363" y="4424363"/>
            <a:ext cx="4572000" cy="831850"/>
          </a:xfrm>
          <a:prstGeom prst="rect">
            <a:avLst/>
          </a:prstGeom>
          <a:noFill/>
          <a:ln w="9525">
            <a:noFill/>
            <a:miter lim="800000"/>
            <a:headEnd/>
            <a:tailEnd/>
          </a:ln>
        </p:spPr>
        <p:txBody>
          <a:bodyPr>
            <a:spAutoFit/>
          </a:bodyPr>
          <a:lstStyle/>
          <a:p>
            <a:r>
              <a:rPr lang="en-GB" sz="1600">
                <a:latin typeface="Calibri" pitchFamily="34" charset="0"/>
              </a:rPr>
              <a:t>regulates posture to maintain balance, and facilitates mainly </a:t>
            </a:r>
            <a:r>
              <a:rPr lang="el-GR" sz="1600">
                <a:latin typeface="Calibri" pitchFamily="34" charset="0"/>
              </a:rPr>
              <a:t>α</a:t>
            </a:r>
            <a:r>
              <a:rPr lang="en-GB" sz="1600">
                <a:latin typeface="Calibri" pitchFamily="34" charset="0"/>
              </a:rPr>
              <a:t> motoneurones of the postural, anti-gravity (extensor) muscles</a:t>
            </a:r>
          </a:p>
        </p:txBody>
      </p:sp>
      <p:cxnSp>
        <p:nvCxnSpPr>
          <p:cNvPr id="16" name="Straight Arrow Connector 15"/>
          <p:cNvCxnSpPr/>
          <p:nvPr/>
        </p:nvCxnSpPr>
        <p:spPr>
          <a:xfrm flipV="1">
            <a:off x="5414963" y="4113213"/>
            <a:ext cx="609600" cy="6080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611" name="Rectangle 17"/>
          <p:cNvSpPr>
            <a:spLocks noChangeArrowheads="1"/>
          </p:cNvSpPr>
          <p:nvPr/>
        </p:nvSpPr>
        <p:spPr bwMode="auto">
          <a:xfrm>
            <a:off x="995363" y="3044825"/>
            <a:ext cx="2743200" cy="831850"/>
          </a:xfrm>
          <a:prstGeom prst="rect">
            <a:avLst/>
          </a:prstGeom>
          <a:noFill/>
          <a:ln w="9525">
            <a:noFill/>
            <a:miter lim="800000"/>
            <a:headEnd/>
            <a:tailEnd/>
          </a:ln>
        </p:spPr>
        <p:txBody>
          <a:bodyPr>
            <a:spAutoFit/>
          </a:bodyPr>
          <a:lstStyle/>
          <a:p>
            <a:pPr>
              <a:defRPr/>
            </a:pPr>
            <a:r>
              <a:rPr lang="en-GB" sz="1600" dirty="0">
                <a:latin typeface="+mj-lt"/>
              </a:rPr>
              <a:t>coordinate automated movements of locomotion and posture (e.g. to painful stimuli)</a:t>
            </a:r>
          </a:p>
        </p:txBody>
      </p:sp>
      <p:cxnSp>
        <p:nvCxnSpPr>
          <p:cNvPr id="19" name="Straight Arrow Connector 18"/>
          <p:cNvCxnSpPr>
            <a:stCxn id="25611" idx="3"/>
          </p:cNvCxnSpPr>
          <p:nvPr/>
        </p:nvCxnSpPr>
        <p:spPr>
          <a:xfrm flipV="1">
            <a:off x="3738563" y="2740025"/>
            <a:ext cx="1676400" cy="72072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738563" y="3273425"/>
            <a:ext cx="2514600" cy="18732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
          <p:cNvSpPr>
            <a:spLocks noGrp="1" noChangeArrowheads="1"/>
          </p:cNvSpPr>
          <p:nvPr>
            <p:ph type="title"/>
          </p:nvPr>
        </p:nvSpPr>
        <p:spPr>
          <a:xfrm>
            <a:off x="152400" y="152400"/>
            <a:ext cx="4191000" cy="2438400"/>
          </a:xfrm>
        </p:spPr>
        <p:txBody>
          <a:bodyPr/>
          <a:lstStyle/>
          <a:p>
            <a:pPr eaLnBrk="1" hangingPunct="1">
              <a:defRPr/>
            </a:pPr>
            <a:r>
              <a:rPr lang="en-GB" dirty="0" smtClean="0"/>
              <a:t>Organisation of the spinal cord – motor tracts </a:t>
            </a:r>
          </a:p>
        </p:txBody>
      </p:sp>
      <p:pic>
        <p:nvPicPr>
          <p:cNvPr id="32782" name="Picture 4"/>
          <p:cNvPicPr>
            <a:picLocks noChangeAspect="1" noChangeArrowheads="1"/>
          </p:cNvPicPr>
          <p:nvPr/>
        </p:nvPicPr>
        <p:blipFill>
          <a:blip r:embed="rId5" cstate="print"/>
          <a:srcRect l="1749" t="3203" r="56580" b="3314"/>
          <a:stretch>
            <a:fillRect/>
          </a:stretch>
        </p:blipFill>
        <p:spPr bwMode="auto">
          <a:xfrm>
            <a:off x="6553200" y="4191000"/>
            <a:ext cx="2413000" cy="2501900"/>
          </a:xfrm>
          <a:prstGeom prst="rect">
            <a:avLst/>
          </a:prstGeom>
          <a:noFill/>
          <a:ln w="9525">
            <a:noFill/>
            <a:miter lim="800000"/>
            <a:headEnd/>
            <a:tailEnd/>
          </a:ln>
        </p:spPr>
      </p:pic>
      <p:cxnSp>
        <p:nvCxnSpPr>
          <p:cNvPr id="26" name="Straight Arrow Connector 25"/>
          <p:cNvCxnSpPr/>
          <p:nvPr/>
        </p:nvCxnSpPr>
        <p:spPr>
          <a:xfrm rot="16200000" flipH="1">
            <a:off x="4868069" y="1915319"/>
            <a:ext cx="2882900" cy="2651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p:txBody>
          <a:bodyPr/>
          <a:lstStyle/>
          <a:p>
            <a:pPr eaLnBrk="1" hangingPunct="1"/>
            <a:r>
              <a:rPr lang="en-GB" smtClean="0">
                <a:solidFill>
                  <a:srgbClr val="6BB1C9"/>
                </a:solidFill>
              </a:rPr>
              <a:t>Reflex function</a:t>
            </a:r>
          </a:p>
        </p:txBody>
      </p:sp>
      <p:sp>
        <p:nvSpPr>
          <p:cNvPr id="23554" name="Rectangle 3"/>
          <p:cNvSpPr>
            <a:spLocks noGrp="1" noChangeArrowheads="1"/>
          </p:cNvSpPr>
          <p:nvPr>
            <p:ph idx="1"/>
          </p:nvPr>
        </p:nvSpPr>
        <p:spPr/>
        <p:txBody>
          <a:bodyPr rtlCol="0">
            <a:normAutofit fontScale="92500" lnSpcReduction="10000"/>
          </a:bodyPr>
          <a:lstStyle/>
          <a:p>
            <a:pPr marL="0" indent="0" eaLnBrk="1" fontAlgn="auto" hangingPunct="1">
              <a:spcAft>
                <a:spcPts val="0"/>
              </a:spcAft>
              <a:buFont typeface="Wingdings" pitchFamily="2" charset="2"/>
              <a:buNone/>
              <a:defRPr/>
            </a:pPr>
            <a:r>
              <a:rPr lang="en-GB" sz="2000" dirty="0" smtClean="0"/>
              <a:t>What is a reflex ?</a:t>
            </a:r>
          </a:p>
          <a:p>
            <a:pPr marL="0" indent="0" eaLnBrk="1" fontAlgn="auto" hangingPunct="1">
              <a:spcAft>
                <a:spcPts val="0"/>
              </a:spcAft>
              <a:buFont typeface="Wingdings" pitchFamily="2" charset="2"/>
              <a:buNone/>
              <a:defRPr/>
            </a:pPr>
            <a:r>
              <a:rPr lang="en-GB" sz="2000" dirty="0" smtClean="0"/>
              <a:t>An automatic and often inborn response to a stimulus that involves a nerve impulse passing inward from a receptor to a nerve centre and then outward to an </a:t>
            </a:r>
            <a:r>
              <a:rPr lang="en-GB" sz="2000" dirty="0" err="1" smtClean="0"/>
              <a:t>effector</a:t>
            </a:r>
            <a:r>
              <a:rPr lang="en-GB" sz="2000" dirty="0" smtClean="0"/>
              <a:t> (as a muscle or gland) without reaching the level of consciousness.</a:t>
            </a:r>
          </a:p>
          <a:p>
            <a:pPr marL="0" indent="0" eaLnBrk="1" fontAlgn="auto" hangingPunct="1">
              <a:spcAft>
                <a:spcPts val="0"/>
              </a:spcAft>
              <a:buFont typeface="Wingdings" pitchFamily="2" charset="2"/>
              <a:buNone/>
              <a:defRPr/>
            </a:pPr>
            <a:endParaRPr lang="en-GB" sz="2000" dirty="0" smtClean="0"/>
          </a:p>
          <a:p>
            <a:pPr marL="0" indent="0" eaLnBrk="1" fontAlgn="auto" hangingPunct="1">
              <a:spcAft>
                <a:spcPts val="0"/>
              </a:spcAft>
              <a:buFont typeface="Wingdings" pitchFamily="2" charset="2"/>
              <a:buNone/>
              <a:defRPr/>
            </a:pPr>
            <a:r>
              <a:rPr lang="en-GB" sz="2000" dirty="0" smtClean="0"/>
              <a:t>An involuntary coordinated pattern of muscle contraction and relaxation elicited by peripheral stimuli.</a:t>
            </a:r>
          </a:p>
          <a:p>
            <a:pPr marL="0" indent="0" eaLnBrk="1" fontAlgn="auto" hangingPunct="1">
              <a:spcAft>
                <a:spcPts val="0"/>
              </a:spcAft>
              <a:buFont typeface="Wingdings" pitchFamily="2" charset="2"/>
              <a:buNone/>
              <a:defRPr/>
            </a:pPr>
            <a:endParaRPr lang="en-GB" sz="2000" dirty="0" smtClean="0"/>
          </a:p>
          <a:p>
            <a:pPr marL="0" indent="0" eaLnBrk="1" fontAlgn="auto" hangingPunct="1">
              <a:spcAft>
                <a:spcPts val="0"/>
              </a:spcAft>
              <a:buFont typeface="Wingdings" pitchFamily="2" charset="2"/>
              <a:buNone/>
              <a:defRPr/>
            </a:pPr>
            <a:r>
              <a:rPr lang="en-GB" sz="2000" dirty="0" smtClean="0"/>
              <a:t>“…….whose magnitude and timing are determined respectively by the intensity and onset of the stimulus”.</a:t>
            </a:r>
          </a:p>
          <a:p>
            <a:pPr marL="0" indent="0" eaLnBrk="1" fontAlgn="auto" hangingPunct="1">
              <a:spcAft>
                <a:spcPts val="0"/>
              </a:spcAft>
              <a:buFont typeface="Wingdings" pitchFamily="2" charset="2"/>
              <a:buNone/>
              <a:defRPr/>
            </a:pPr>
            <a:endParaRPr lang="en-GB" sz="2000" dirty="0" smtClean="0"/>
          </a:p>
          <a:p>
            <a:pPr marL="0" indent="0" eaLnBrk="1" fontAlgn="auto" hangingPunct="1">
              <a:spcAft>
                <a:spcPts val="0"/>
              </a:spcAft>
              <a:buFont typeface="Wingdings" pitchFamily="2" charset="2"/>
              <a:buNone/>
              <a:defRPr/>
            </a:pPr>
            <a:r>
              <a:rPr lang="en-GB" sz="2000" dirty="0" smtClean="0"/>
              <a:t>If the biceps is tapped, the reflex occurs quickly and is related in size to how hard the biceps was hit. Reflexes differ from voluntary movements in that once they are released, they can’t be stopped.</a:t>
            </a:r>
          </a:p>
          <a:p>
            <a:pPr marL="0" indent="0" eaLnBrk="1" fontAlgn="auto" hangingPunct="1">
              <a:spcAft>
                <a:spcPts val="0"/>
              </a:spcAft>
              <a:buFont typeface="Wingdings" pitchFamily="2" charset="2"/>
              <a:buNone/>
              <a:defRPr/>
            </a:pPr>
            <a:endParaRPr lang="en-GB" sz="2000" dirty="0" smtClean="0"/>
          </a:p>
          <a:p>
            <a:pPr marL="0" indent="0" eaLnBrk="1" fontAlgn="auto" hangingPunct="1">
              <a:spcAft>
                <a:spcPts val="0"/>
              </a:spcAft>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GB" smtClean="0">
                <a:solidFill>
                  <a:srgbClr val="6BB1C9"/>
                </a:solidFill>
              </a:rPr>
              <a:t>Components of a reflex arc</a:t>
            </a:r>
          </a:p>
        </p:txBody>
      </p:sp>
      <p:sp>
        <p:nvSpPr>
          <p:cNvPr id="34819" name="Content Placeholder 3"/>
          <p:cNvSpPr>
            <a:spLocks noGrp="1"/>
          </p:cNvSpPr>
          <p:nvPr>
            <p:ph idx="1"/>
          </p:nvPr>
        </p:nvSpPr>
        <p:spPr/>
        <p:txBody>
          <a:bodyPr/>
          <a:lstStyle/>
          <a:p>
            <a:pPr eaLnBrk="1" hangingPunct="1"/>
            <a:endParaRPr lang="en-US" smtClean="0"/>
          </a:p>
        </p:txBody>
      </p:sp>
      <p:pic>
        <p:nvPicPr>
          <p:cNvPr id="34820" name="Picture 4" descr="reflex arc"/>
          <p:cNvPicPr>
            <a:picLocks noChangeAspect="1" noChangeArrowheads="1"/>
          </p:cNvPicPr>
          <p:nvPr/>
        </p:nvPicPr>
        <p:blipFill>
          <a:blip r:embed="rId3" cstate="print"/>
          <a:srcRect/>
          <a:stretch>
            <a:fillRect/>
          </a:stretch>
        </p:blipFill>
        <p:spPr bwMode="auto">
          <a:xfrm>
            <a:off x="457200" y="1277938"/>
            <a:ext cx="8458200" cy="527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z="3800" smtClean="0">
                <a:solidFill>
                  <a:srgbClr val="6BB1C9"/>
                </a:solidFill>
              </a:rPr>
              <a:t>Reflex needs afferents</a:t>
            </a:r>
          </a:p>
        </p:txBody>
      </p:sp>
      <p:pic>
        <p:nvPicPr>
          <p:cNvPr id="35843" name="Picture 4" descr="dorsal_roots_cut_p716kandel"/>
          <p:cNvPicPr>
            <a:picLocks noChangeAspect="1" noChangeArrowheads="1"/>
          </p:cNvPicPr>
          <p:nvPr/>
        </p:nvPicPr>
        <p:blipFill>
          <a:blip r:embed="rId3" cstate="print"/>
          <a:srcRect/>
          <a:stretch>
            <a:fillRect/>
          </a:stretch>
        </p:blipFill>
        <p:spPr bwMode="auto">
          <a:xfrm>
            <a:off x="990600" y="1219200"/>
            <a:ext cx="7315200" cy="522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GB" smtClean="0">
                <a:solidFill>
                  <a:srgbClr val="6BB1C9"/>
                </a:solidFill>
              </a:rPr>
              <a:t>How many synapses are there ?</a:t>
            </a:r>
          </a:p>
        </p:txBody>
      </p:sp>
      <p:pic>
        <p:nvPicPr>
          <p:cNvPr id="36867" name="Picture 4" descr="countsynapsessetup"/>
          <p:cNvPicPr>
            <a:picLocks noGrp="1" noChangeAspect="1" noChangeArrowheads="1"/>
          </p:cNvPicPr>
          <p:nvPr>
            <p:ph idx="1"/>
          </p:nvPr>
        </p:nvPicPr>
        <p:blipFill>
          <a:blip r:embed="rId3" cstate="print"/>
          <a:srcRect/>
          <a:stretch>
            <a:fillRect/>
          </a:stretch>
        </p:blipFill>
        <p:spPr>
          <a:xfrm>
            <a:off x="2133600" y="1014413"/>
            <a:ext cx="4876800" cy="5843587"/>
          </a:xfrm>
        </p:spPr>
      </p:pic>
      <p:sp>
        <p:nvSpPr>
          <p:cNvPr id="36868" name="Text Box 10"/>
          <p:cNvSpPr txBox="1">
            <a:spLocks noChangeArrowheads="1"/>
          </p:cNvSpPr>
          <p:nvPr/>
        </p:nvSpPr>
        <p:spPr bwMode="auto">
          <a:xfrm>
            <a:off x="4670425" y="1439863"/>
            <a:ext cx="4244975" cy="366712"/>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pPr eaLnBrk="1" hangingPunct="1"/>
            <a:r>
              <a:rPr lang="en-GB" smtClean="0">
                <a:solidFill>
                  <a:srgbClr val="6BB1C9"/>
                </a:solidFill>
              </a:rPr>
              <a:t>How many synapses are there ?</a:t>
            </a:r>
          </a:p>
        </p:txBody>
      </p:sp>
      <p:sp>
        <p:nvSpPr>
          <p:cNvPr id="37891" name="Text Box 4"/>
          <p:cNvSpPr txBox="1">
            <a:spLocks noChangeArrowheads="1"/>
          </p:cNvSpPr>
          <p:nvPr/>
        </p:nvSpPr>
        <p:spPr bwMode="auto">
          <a:xfrm>
            <a:off x="4670425" y="1439863"/>
            <a:ext cx="4244975" cy="366712"/>
          </a:xfrm>
          <a:prstGeom prst="rect">
            <a:avLst/>
          </a:prstGeom>
          <a:noFill/>
          <a:ln w="9525">
            <a:noFill/>
            <a:miter lim="800000"/>
            <a:headEnd/>
            <a:tailEnd/>
          </a:ln>
        </p:spPr>
        <p:txBody>
          <a:bodyPr>
            <a:spAutoFit/>
          </a:bodyPr>
          <a:lstStyle/>
          <a:p>
            <a:pPr>
              <a:spcBef>
                <a:spcPct val="50000"/>
              </a:spcBef>
            </a:pPr>
            <a:endParaRPr lang="en-US"/>
          </a:p>
        </p:txBody>
      </p:sp>
      <p:pic>
        <p:nvPicPr>
          <p:cNvPr id="37892" name="Picture 6" descr="microscope"/>
          <p:cNvPicPr>
            <a:picLocks noGrp="1" noChangeAspect="1" noChangeArrowheads="1"/>
          </p:cNvPicPr>
          <p:nvPr>
            <p:ph idx="1"/>
          </p:nvPr>
        </p:nvPicPr>
        <p:blipFill>
          <a:blip r:embed="rId3" cstate="print"/>
          <a:srcRect/>
          <a:stretch>
            <a:fillRect/>
          </a:stretch>
        </p:blipFill>
        <p:spPr>
          <a:xfrm>
            <a:off x="2362200" y="1189038"/>
            <a:ext cx="3932238" cy="566896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mtClean="0">
                <a:solidFill>
                  <a:srgbClr val="6BB1C9"/>
                </a:solidFill>
              </a:rPr>
              <a:t>The monosynaptic (stretch) reflex</a:t>
            </a:r>
          </a:p>
        </p:txBody>
      </p:sp>
      <p:pic>
        <p:nvPicPr>
          <p:cNvPr id="38915" name="Picture 3" descr="stretch reflex"/>
          <p:cNvPicPr>
            <a:picLocks noChangeAspect="1" noChangeArrowheads="1"/>
          </p:cNvPicPr>
          <p:nvPr/>
        </p:nvPicPr>
        <p:blipFill>
          <a:blip r:embed="rId3" cstate="print"/>
          <a:srcRect/>
          <a:stretch>
            <a:fillRect/>
          </a:stretch>
        </p:blipFill>
        <p:spPr bwMode="auto">
          <a:xfrm>
            <a:off x="1143000" y="1066800"/>
            <a:ext cx="6934200" cy="571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mtClean="0">
                <a:solidFill>
                  <a:srgbClr val="6BB1C9"/>
                </a:solidFill>
              </a:rPr>
              <a:t>The monosynaptic (stretch) reflex</a:t>
            </a:r>
          </a:p>
        </p:txBody>
      </p:sp>
      <p:pic>
        <p:nvPicPr>
          <p:cNvPr id="3" name="PatellarNormal.mpg">
            <a:hlinkClick r:id="" action="ppaction://media"/>
          </p:cNvPr>
          <p:cNvPicPr>
            <a:picLocks noRot="1" noChangeAspect="1"/>
          </p:cNvPicPr>
          <p:nvPr>
            <a:videoFile r:link="rId1"/>
          </p:nvPr>
        </p:nvPicPr>
        <p:blipFill>
          <a:blip r:embed="rId4" cstate="print"/>
          <a:srcRect/>
          <a:stretch>
            <a:fillRect/>
          </a:stretch>
        </p:blipFill>
        <p:spPr bwMode="auto">
          <a:xfrm>
            <a:off x="1219200" y="1371600"/>
            <a:ext cx="6553200" cy="491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r>
              <a:rPr lang="en-US" altLang="en-US" smtClean="0">
                <a:solidFill>
                  <a:srgbClr val="6BB1C9"/>
                </a:solidFill>
              </a:rPr>
              <a:t>The Hoffman (H-) Reflex</a:t>
            </a:r>
            <a:endParaRPr lang="en-GB" smtClean="0">
              <a:solidFill>
                <a:srgbClr val="6BB1C9"/>
              </a:solidFill>
            </a:endParaRPr>
          </a:p>
        </p:txBody>
      </p:sp>
      <p:pic>
        <p:nvPicPr>
          <p:cNvPr id="40963" name="Picture 5" descr="hoffman"/>
          <p:cNvPicPr>
            <a:picLocks noChangeAspect="1" noChangeArrowheads="1"/>
          </p:cNvPicPr>
          <p:nvPr/>
        </p:nvPicPr>
        <p:blipFill>
          <a:blip r:embed="rId3" cstate="print"/>
          <a:srcRect/>
          <a:stretch>
            <a:fillRect/>
          </a:stretch>
        </p:blipFill>
        <p:spPr bwMode="auto">
          <a:xfrm>
            <a:off x="1600200" y="1066800"/>
            <a:ext cx="562768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figure-06-10a"/>
          <p:cNvPicPr>
            <a:picLocks noChangeAspect="1" noChangeArrowheads="1"/>
          </p:cNvPicPr>
          <p:nvPr/>
        </p:nvPicPr>
        <p:blipFill>
          <a:blip r:embed="rId3" cstate="print"/>
          <a:srcRect l="30341"/>
          <a:stretch>
            <a:fillRect/>
          </a:stretch>
        </p:blipFill>
        <p:spPr bwMode="auto">
          <a:xfrm>
            <a:off x="3562350" y="762000"/>
            <a:ext cx="4052888" cy="5980113"/>
          </a:xfrm>
          <a:prstGeom prst="rect">
            <a:avLst/>
          </a:prstGeom>
          <a:noFill/>
          <a:ln w="9525">
            <a:noFill/>
            <a:miter lim="800000"/>
            <a:headEnd/>
            <a:tailEnd/>
          </a:ln>
        </p:spPr>
      </p:pic>
      <p:sp>
        <p:nvSpPr>
          <p:cNvPr id="14339" name="Rectangle 6"/>
          <p:cNvSpPr>
            <a:spLocks noChangeArrowheads="1"/>
          </p:cNvSpPr>
          <p:nvPr/>
        </p:nvSpPr>
        <p:spPr bwMode="auto">
          <a:xfrm>
            <a:off x="3562350" y="839788"/>
            <a:ext cx="9906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340" name="Rectangle 7"/>
          <p:cNvSpPr>
            <a:spLocks noChangeArrowheads="1"/>
          </p:cNvSpPr>
          <p:nvPr/>
        </p:nvSpPr>
        <p:spPr bwMode="auto">
          <a:xfrm>
            <a:off x="3562350" y="6326188"/>
            <a:ext cx="11430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341" name="Text Box 14"/>
          <p:cNvSpPr txBox="1">
            <a:spLocks noChangeArrowheads="1"/>
          </p:cNvSpPr>
          <p:nvPr/>
        </p:nvSpPr>
        <p:spPr bwMode="auto">
          <a:xfrm>
            <a:off x="7315200" y="3048000"/>
            <a:ext cx="1511300" cy="1006475"/>
          </a:xfrm>
          <a:prstGeom prst="rect">
            <a:avLst/>
          </a:prstGeom>
          <a:noFill/>
          <a:ln w="9525">
            <a:noFill/>
            <a:miter lim="800000"/>
            <a:headEnd/>
            <a:tailEnd/>
          </a:ln>
        </p:spPr>
        <p:txBody>
          <a:bodyPr wrap="none">
            <a:spAutoFit/>
          </a:bodyPr>
          <a:lstStyle/>
          <a:p>
            <a:pPr algn="ctr"/>
            <a:r>
              <a:rPr lang="en-US" sz="2000"/>
              <a:t>Presynaptic</a:t>
            </a:r>
          </a:p>
          <a:p>
            <a:pPr algn="ctr"/>
            <a:r>
              <a:rPr lang="en-US" sz="2000"/>
              <a:t>terminal</a:t>
            </a:r>
          </a:p>
          <a:p>
            <a:pPr algn="ctr"/>
            <a:r>
              <a:rPr lang="en-US" sz="2000"/>
              <a:t>“BOUTON”</a:t>
            </a:r>
            <a:endParaRPr lang="en-US"/>
          </a:p>
        </p:txBody>
      </p:sp>
      <p:sp>
        <p:nvSpPr>
          <p:cNvPr id="14342" name="Text Box 15"/>
          <p:cNvSpPr txBox="1">
            <a:spLocks noChangeArrowheads="1"/>
          </p:cNvSpPr>
          <p:nvPr/>
        </p:nvSpPr>
        <p:spPr bwMode="auto">
          <a:xfrm>
            <a:off x="7621588" y="4551363"/>
            <a:ext cx="1338262" cy="396875"/>
          </a:xfrm>
          <a:prstGeom prst="rect">
            <a:avLst/>
          </a:prstGeom>
          <a:noFill/>
          <a:ln w="9525">
            <a:noFill/>
            <a:miter lim="800000"/>
            <a:headEnd/>
            <a:tailEnd/>
          </a:ln>
        </p:spPr>
        <p:txBody>
          <a:bodyPr wrap="none">
            <a:spAutoFit/>
          </a:bodyPr>
          <a:lstStyle/>
          <a:p>
            <a:r>
              <a:rPr lang="en-US" sz="2000">
                <a:latin typeface="Book Antiqua" pitchFamily="18" charset="0"/>
              </a:rPr>
              <a:t>10 - 50 nm</a:t>
            </a:r>
            <a:endParaRPr lang="en-US"/>
          </a:p>
        </p:txBody>
      </p:sp>
      <p:sp>
        <p:nvSpPr>
          <p:cNvPr id="14343" name="Title 11"/>
          <p:cNvSpPr>
            <a:spLocks noGrp="1"/>
          </p:cNvSpPr>
          <p:nvPr>
            <p:ph type="title"/>
          </p:nvPr>
        </p:nvSpPr>
        <p:spPr/>
        <p:txBody>
          <a:bodyPr/>
          <a:lstStyle/>
          <a:p>
            <a:pPr eaLnBrk="1" hangingPunct="1"/>
            <a:r>
              <a:rPr lang="en-GB" smtClean="0">
                <a:solidFill>
                  <a:srgbClr val="6BB1C9"/>
                </a:solidFill>
              </a:rPr>
              <a:t>Synapses</a:t>
            </a:r>
          </a:p>
        </p:txBody>
      </p:sp>
      <p:sp>
        <p:nvSpPr>
          <p:cNvPr id="13" name="Content Placeholder 12"/>
          <p:cNvSpPr>
            <a:spLocks noGrp="1"/>
          </p:cNvSpPr>
          <p:nvPr>
            <p:ph idx="1"/>
          </p:nvPr>
        </p:nvSpPr>
        <p:spPr>
          <a:xfrm>
            <a:off x="457200" y="1600200"/>
            <a:ext cx="3048000" cy="4525963"/>
          </a:xfrm>
        </p:spPr>
        <p:txBody>
          <a:bodyPr rtlCol="0">
            <a:normAutofit fontScale="55000" lnSpcReduction="20000"/>
          </a:bodyPr>
          <a:lstStyle/>
          <a:p>
            <a:pPr eaLnBrk="1" fontAlgn="auto" hangingPunct="1">
              <a:spcAft>
                <a:spcPts val="0"/>
              </a:spcAft>
              <a:buFont typeface="Arial" pitchFamily="34" charset="0"/>
              <a:buChar char="•"/>
              <a:defRPr/>
            </a:pPr>
            <a:r>
              <a:rPr lang="en-US" dirty="0" smtClean="0"/>
              <a:t>Synapse - Greek word for “contact or junction”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Allows for contact from </a:t>
            </a:r>
            <a:r>
              <a:rPr lang="en-US" dirty="0" err="1" smtClean="0"/>
              <a:t>neurone</a:t>
            </a:r>
            <a:r>
              <a:rPr lang="en-US" dirty="0" smtClean="0"/>
              <a:t> to muscle or from </a:t>
            </a:r>
            <a:r>
              <a:rPr lang="en-US" dirty="0" err="1" smtClean="0"/>
              <a:t>neurone</a:t>
            </a:r>
            <a:r>
              <a:rPr lang="en-US" dirty="0" smtClean="0"/>
              <a:t> to </a:t>
            </a:r>
            <a:r>
              <a:rPr lang="en-US" dirty="0" err="1" smtClean="0"/>
              <a:t>neurone</a:t>
            </a: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Basic structure is similar throughout the nervous system.</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Arrangements can be simple or complex.</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Contact ratio – ranges from 1:1 for muscle to 10</a:t>
            </a:r>
            <a:r>
              <a:rPr lang="en-US" baseline="30000" dirty="0" smtClean="0"/>
              <a:t>3</a:t>
            </a:r>
            <a:r>
              <a:rPr lang="en-US" dirty="0" smtClean="0"/>
              <a:t>:1 in the CNS</a:t>
            </a:r>
          </a:p>
          <a:p>
            <a:pPr eaLnBrk="1" fontAlgn="auto" hangingPunct="1">
              <a:spcAft>
                <a:spcPts val="0"/>
              </a:spcAft>
              <a:buFont typeface="Arial" pitchFamily="34" charset="0"/>
              <a:buChar char="•"/>
              <a:defRPr/>
            </a:pPr>
            <a:endParaRPr lang="en-GB" dirty="0"/>
          </a:p>
        </p:txBody>
      </p:sp>
      <p:sp>
        <p:nvSpPr>
          <p:cNvPr id="15" name="Right Brace 14"/>
          <p:cNvSpPr/>
          <p:nvPr/>
        </p:nvSpPr>
        <p:spPr>
          <a:xfrm>
            <a:off x="7010400" y="2743200"/>
            <a:ext cx="228600" cy="16002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GB" smtClean="0">
                <a:solidFill>
                  <a:srgbClr val="6BB1C9"/>
                </a:solidFill>
              </a:rPr>
              <a:t>Polysynaptic reflexes – flexion withdrawal</a:t>
            </a:r>
          </a:p>
        </p:txBody>
      </p:sp>
      <p:pic>
        <p:nvPicPr>
          <p:cNvPr id="41987" name="Picture 6" descr="flexor withdrawal reflex"/>
          <p:cNvPicPr>
            <a:picLocks noGrp="1" noChangeAspect="1" noChangeArrowheads="1"/>
          </p:cNvPicPr>
          <p:nvPr>
            <p:ph idx="1"/>
          </p:nvPr>
        </p:nvPicPr>
        <p:blipFill>
          <a:blip r:embed="rId3" cstate="print"/>
          <a:srcRect/>
          <a:stretch>
            <a:fillRect/>
          </a:stretch>
        </p:blipFill>
        <p:spPr>
          <a:xfrm>
            <a:off x="1981200" y="1143000"/>
            <a:ext cx="5253038" cy="55927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GB" smtClean="0">
                <a:solidFill>
                  <a:srgbClr val="6BB1C9"/>
                </a:solidFill>
              </a:rPr>
              <a:t>Flexion withdrawal (&amp; crossed extensor)</a:t>
            </a:r>
          </a:p>
        </p:txBody>
      </p:sp>
      <p:pic>
        <p:nvPicPr>
          <p:cNvPr id="43011" name="Picture 8" descr="crossed extensor reflex"/>
          <p:cNvPicPr>
            <a:picLocks noGrp="1" noChangeAspect="1" noChangeArrowheads="1"/>
          </p:cNvPicPr>
          <p:nvPr>
            <p:ph idx="1"/>
          </p:nvPr>
        </p:nvPicPr>
        <p:blipFill>
          <a:blip r:embed="rId3" cstate="print"/>
          <a:srcRect/>
          <a:stretch>
            <a:fillRect/>
          </a:stretch>
        </p:blipFill>
        <p:spPr>
          <a:xfrm>
            <a:off x="2166938" y="1600200"/>
            <a:ext cx="4810125"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GB" smtClean="0">
                <a:solidFill>
                  <a:srgbClr val="6BB1C9"/>
                </a:solidFill>
              </a:rPr>
              <a:t>Supraspinal control of reflexes</a:t>
            </a:r>
          </a:p>
        </p:txBody>
      </p:sp>
      <p:sp>
        <p:nvSpPr>
          <p:cNvPr id="44035" name="Rectangle 4"/>
          <p:cNvSpPr>
            <a:spLocks noGrp="1" noChangeArrowheads="1"/>
          </p:cNvSpPr>
          <p:nvPr>
            <p:ph idx="1"/>
          </p:nvPr>
        </p:nvSpPr>
        <p:spPr/>
        <p:txBody>
          <a:bodyPr/>
          <a:lstStyle/>
          <a:p>
            <a:pPr eaLnBrk="1" hangingPunct="1"/>
            <a:r>
              <a:rPr lang="en-GB" sz="2800" smtClean="0"/>
              <a:t>Traditionally we think of reflexes as being automatic (knee jerk) and stereotyped behaviours (sneeze, cough) in response to stimulation of peripheral receptors.</a:t>
            </a:r>
          </a:p>
          <a:p>
            <a:pPr eaLnBrk="1" hangingPunct="1"/>
            <a:r>
              <a:rPr lang="en-GB" sz="2800" smtClean="0"/>
              <a:t>BUT can they be influenced?</a:t>
            </a:r>
          </a:p>
          <a:p>
            <a:pPr eaLnBrk="1" hangingPunct="1"/>
            <a:r>
              <a:rPr lang="en-GB" sz="2800" smtClean="0"/>
              <a:t>Try clenching teeth or making a fist when having patellar tendon tapped.</a:t>
            </a:r>
          </a:p>
          <a:p>
            <a:pPr eaLnBrk="1" hangingPunct="1"/>
            <a:r>
              <a:rPr lang="en-GB" sz="2800" smtClean="0"/>
              <a:t>What happens?</a:t>
            </a:r>
          </a:p>
          <a:p>
            <a:pPr eaLnBrk="1" hangingPunct="1"/>
            <a:r>
              <a:rPr lang="en-GB" sz="2800" smtClean="0"/>
              <a:t>This is the “Jendrassik” manoeuvre. </a:t>
            </a:r>
          </a:p>
          <a:p>
            <a:pPr eaLnBrk="1" hangingPunct="1"/>
            <a:endParaRPr lang="en-GB" sz="2800" smtClean="0"/>
          </a:p>
          <a:p>
            <a:pPr eaLnBrk="1" hangingPunct="1"/>
            <a:endParaRPr lang="en-GB"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pPr eaLnBrk="1" hangingPunct="1"/>
            <a:r>
              <a:rPr lang="en-GB" smtClean="0">
                <a:solidFill>
                  <a:srgbClr val="6BB1C9"/>
                </a:solidFill>
              </a:rPr>
              <a:t>Supraspinal control of reflexes</a:t>
            </a:r>
          </a:p>
        </p:txBody>
      </p:sp>
      <p:pic>
        <p:nvPicPr>
          <p:cNvPr id="45059" name="Picture 4" descr="sr2f"/>
          <p:cNvPicPr>
            <a:picLocks noGrp="1" noChangeAspect="1" noChangeArrowheads="1"/>
          </p:cNvPicPr>
          <p:nvPr>
            <p:ph idx="1"/>
          </p:nvPr>
        </p:nvPicPr>
        <p:blipFill>
          <a:blip r:embed="rId3" cstate="print"/>
          <a:srcRect/>
          <a:stretch>
            <a:fillRect/>
          </a:stretch>
        </p:blipFill>
        <p:spPr>
          <a:xfrm>
            <a:off x="0" y="1143000"/>
            <a:ext cx="6691313" cy="5348288"/>
          </a:xfrm>
        </p:spPr>
      </p:pic>
      <p:sp>
        <p:nvSpPr>
          <p:cNvPr id="380930" name="Rectangle 2"/>
          <p:cNvSpPr>
            <a:spLocks noGrp="1" noChangeArrowheads="1"/>
          </p:cNvSpPr>
          <p:nvPr>
            <p:ph type="body" idx="4294967295"/>
          </p:nvPr>
        </p:nvSpPr>
        <p:spPr>
          <a:xfrm>
            <a:off x="6629400" y="1447800"/>
            <a:ext cx="2514600" cy="4797425"/>
          </a:xfrm>
        </p:spPr>
        <p:txBody>
          <a:bodyPr rtlCol="0">
            <a:normAutofit/>
          </a:bodyPr>
          <a:lstStyle/>
          <a:p>
            <a:pPr marL="176213" indent="-176213" eaLnBrk="1" fontAlgn="auto" hangingPunct="1">
              <a:lnSpc>
                <a:spcPct val="90000"/>
              </a:lnSpc>
              <a:spcBef>
                <a:spcPct val="0"/>
              </a:spcBef>
              <a:spcAft>
                <a:spcPts val="0"/>
              </a:spcAft>
              <a:buSzPct val="100000"/>
              <a:buFont typeface="Arial" pitchFamily="34" charset="0"/>
              <a:buChar char="•"/>
              <a:defRPr/>
            </a:pPr>
            <a:r>
              <a:rPr lang="en-GB" sz="1800" dirty="0" smtClean="0"/>
              <a:t>Higher </a:t>
            </a:r>
            <a:r>
              <a:rPr lang="en-GB" sz="1800" dirty="0"/>
              <a:t>centres of the CNS exert inhibitory and excitatory regulation upon the stretch reflex.</a:t>
            </a:r>
          </a:p>
          <a:p>
            <a:pPr marL="176213" indent="-176213" eaLnBrk="1" fontAlgn="auto" hangingPunct="1">
              <a:lnSpc>
                <a:spcPct val="90000"/>
              </a:lnSpc>
              <a:spcBef>
                <a:spcPct val="0"/>
              </a:spcBef>
              <a:spcAft>
                <a:spcPts val="0"/>
              </a:spcAft>
              <a:buSzPct val="100000"/>
              <a:buFont typeface="Arial" pitchFamily="34" charset="0"/>
              <a:buChar char="•"/>
              <a:defRPr/>
            </a:pPr>
            <a:r>
              <a:rPr lang="en-GB" sz="1800" dirty="0" smtClean="0"/>
              <a:t>Inhibitory </a:t>
            </a:r>
            <a:r>
              <a:rPr lang="en-GB" sz="1800" dirty="0"/>
              <a:t>control dominates in normal conditions (N).</a:t>
            </a:r>
          </a:p>
          <a:p>
            <a:pPr marL="176213" indent="-176213" eaLnBrk="1" fontAlgn="auto" hangingPunct="1">
              <a:spcAft>
                <a:spcPts val="0"/>
              </a:spcAft>
              <a:buSzPct val="100000"/>
              <a:buFont typeface="Arial" pitchFamily="34" charset="0"/>
              <a:buChar char="•"/>
              <a:defRPr/>
            </a:pPr>
            <a:r>
              <a:rPr lang="en-GB" sz="1800" dirty="0" err="1" smtClean="0"/>
              <a:t>Decerebration</a:t>
            </a:r>
            <a:r>
              <a:rPr lang="en-GB" sz="1800" dirty="0" smtClean="0"/>
              <a:t> </a:t>
            </a:r>
            <a:r>
              <a:rPr lang="en-GB" sz="1800" dirty="0"/>
              <a:t>reveals the excitatory control from </a:t>
            </a:r>
            <a:r>
              <a:rPr lang="en-GB" sz="1800" dirty="0" err="1"/>
              <a:t>supraspinal</a:t>
            </a:r>
            <a:r>
              <a:rPr lang="en-GB" sz="1800" dirty="0"/>
              <a:t> areas (D</a:t>
            </a:r>
            <a:r>
              <a:rPr lang="en-GB" sz="1800" dirty="0" smtClean="0"/>
              <a:t>). </a:t>
            </a:r>
          </a:p>
          <a:p>
            <a:pPr marL="176213" indent="-176213" eaLnBrk="1" fontAlgn="auto" hangingPunct="1">
              <a:spcAft>
                <a:spcPts val="0"/>
              </a:spcAft>
              <a:buSzPct val="100000"/>
              <a:buFont typeface="Arial" pitchFamily="34" charset="0"/>
              <a:buChar char="•"/>
              <a:defRPr/>
            </a:pPr>
            <a:r>
              <a:rPr lang="en-GB" sz="1800" dirty="0" smtClean="0"/>
              <a:t>Rigidity and spasticity can result from brain damage giving over-active or tonic stretch reflex.</a:t>
            </a:r>
          </a:p>
          <a:p>
            <a:pPr marL="0" indent="0" eaLnBrk="1" fontAlgn="auto" hangingPunct="1">
              <a:lnSpc>
                <a:spcPct val="90000"/>
              </a:lnSpc>
              <a:spcBef>
                <a:spcPct val="0"/>
              </a:spcBef>
              <a:spcAft>
                <a:spcPts val="0"/>
              </a:spcAft>
              <a:buSzPct val="100000"/>
              <a:buFont typeface="Arial" pitchFamily="34" charset="0"/>
              <a:buChar char="•"/>
              <a:defRPr/>
            </a:pPr>
            <a:endParaRPr lang="en-GB" sz="1800" dirty="0"/>
          </a:p>
          <a:p>
            <a:pPr marL="0" indent="0" eaLnBrk="1" fontAlgn="auto" hangingPunct="1">
              <a:lnSpc>
                <a:spcPct val="90000"/>
              </a:lnSpc>
              <a:spcBef>
                <a:spcPct val="0"/>
              </a:spcBef>
              <a:spcAft>
                <a:spcPts val="0"/>
              </a:spcAft>
              <a:buSzPct val="100000"/>
              <a:buFont typeface="Arial" pitchFamily="34" charset="0"/>
              <a:buChar char="•"/>
              <a:defRPr/>
            </a:pPr>
            <a:endParaRPr lang="en-GB"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GB" smtClean="0">
                <a:solidFill>
                  <a:srgbClr val="6BB1C9"/>
                </a:solidFill>
              </a:rPr>
              <a:t>Supraspinal control of reflexes</a:t>
            </a:r>
          </a:p>
        </p:txBody>
      </p:sp>
      <p:pic>
        <p:nvPicPr>
          <p:cNvPr id="46083" name="Picture 9" descr="muscle spindle"/>
          <p:cNvPicPr>
            <a:picLocks noGrp="1" noChangeAspect="1" noChangeArrowheads="1"/>
          </p:cNvPicPr>
          <p:nvPr>
            <p:ph idx="1"/>
          </p:nvPr>
        </p:nvPicPr>
        <p:blipFill>
          <a:blip r:embed="rId3" cstate="print"/>
          <a:srcRect/>
          <a:stretch>
            <a:fillRect/>
          </a:stretch>
        </p:blipFill>
        <p:spPr>
          <a:xfrm>
            <a:off x="838200" y="1219200"/>
            <a:ext cx="7046913" cy="54387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GB" smtClean="0">
                <a:solidFill>
                  <a:srgbClr val="6BB1C9"/>
                </a:solidFill>
              </a:rPr>
              <a:t>Supraspinal control of reflexes</a:t>
            </a:r>
          </a:p>
        </p:txBody>
      </p:sp>
      <p:sp>
        <p:nvSpPr>
          <p:cNvPr id="47107" name="Text Box 5"/>
          <p:cNvSpPr txBox="1">
            <a:spLocks noChangeArrowheads="1"/>
          </p:cNvSpPr>
          <p:nvPr/>
        </p:nvSpPr>
        <p:spPr bwMode="auto">
          <a:xfrm>
            <a:off x="304800" y="1609725"/>
            <a:ext cx="2971800" cy="3416300"/>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What if the knee is extended and the muscle goes slack? </a:t>
            </a:r>
          </a:p>
          <a:p>
            <a:pPr>
              <a:spcBef>
                <a:spcPct val="50000"/>
              </a:spcBef>
            </a:pPr>
            <a:r>
              <a:rPr lang="en-GB" sz="2400">
                <a:latin typeface="Calibri" pitchFamily="34" charset="0"/>
              </a:rPr>
              <a:t>The spindle is shortened to maintain its sensitivity</a:t>
            </a:r>
          </a:p>
          <a:p>
            <a:pPr>
              <a:spcBef>
                <a:spcPct val="50000"/>
              </a:spcBef>
            </a:pPr>
            <a:r>
              <a:rPr lang="en-GB" sz="2400">
                <a:latin typeface="Calibri" pitchFamily="34" charset="0"/>
              </a:rPr>
              <a:t>THIS IS THE GAMMA REFLEX LOOP</a:t>
            </a:r>
          </a:p>
        </p:txBody>
      </p:sp>
      <p:pic>
        <p:nvPicPr>
          <p:cNvPr id="47108" name="Picture 19"/>
          <p:cNvPicPr>
            <a:picLocks noChangeAspect="1" noChangeArrowheads="1"/>
          </p:cNvPicPr>
          <p:nvPr/>
        </p:nvPicPr>
        <p:blipFill>
          <a:blip r:embed="rId3" cstate="print"/>
          <a:srcRect t="30173" b="39275"/>
          <a:stretch>
            <a:fillRect/>
          </a:stretch>
        </p:blipFill>
        <p:spPr bwMode="auto">
          <a:xfrm>
            <a:off x="3581400" y="3867150"/>
            <a:ext cx="4935538" cy="2006600"/>
          </a:xfrm>
          <a:prstGeom prst="rect">
            <a:avLst/>
          </a:prstGeom>
          <a:noFill/>
          <a:ln w="9525">
            <a:noFill/>
            <a:miter lim="800000"/>
            <a:headEnd/>
            <a:tailEnd/>
          </a:ln>
        </p:spPr>
      </p:pic>
      <p:pic>
        <p:nvPicPr>
          <p:cNvPr id="47109" name="Picture 16"/>
          <p:cNvPicPr>
            <a:picLocks noChangeAspect="1" noChangeArrowheads="1"/>
          </p:cNvPicPr>
          <p:nvPr/>
        </p:nvPicPr>
        <p:blipFill>
          <a:blip r:embed="rId4" cstate="print"/>
          <a:srcRect l="9494" t="37628" b="45172"/>
          <a:stretch>
            <a:fillRect/>
          </a:stretch>
        </p:blipFill>
        <p:spPr bwMode="auto">
          <a:xfrm>
            <a:off x="3200400" y="1431925"/>
            <a:ext cx="5715000"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sr3f"/>
          <p:cNvPicPr>
            <a:picLocks noChangeAspect="1" noChangeArrowheads="1"/>
          </p:cNvPicPr>
          <p:nvPr/>
        </p:nvPicPr>
        <p:blipFill>
          <a:blip r:embed="rId3" cstate="print"/>
          <a:srcRect/>
          <a:stretch>
            <a:fillRect/>
          </a:stretch>
        </p:blipFill>
        <p:spPr bwMode="auto">
          <a:xfrm>
            <a:off x="1828800" y="914400"/>
            <a:ext cx="5481638" cy="2767013"/>
          </a:xfrm>
          <a:prstGeom prst="rect">
            <a:avLst/>
          </a:prstGeom>
          <a:noFill/>
          <a:ln w="9525">
            <a:noFill/>
            <a:miter lim="800000"/>
            <a:headEnd/>
            <a:tailEnd/>
          </a:ln>
        </p:spPr>
      </p:pic>
      <p:sp>
        <p:nvSpPr>
          <p:cNvPr id="48131" name="Text Box 9"/>
          <p:cNvSpPr txBox="1">
            <a:spLocks noChangeArrowheads="1"/>
          </p:cNvSpPr>
          <p:nvPr/>
        </p:nvSpPr>
        <p:spPr bwMode="auto">
          <a:xfrm>
            <a:off x="533400" y="3505200"/>
            <a:ext cx="8245475" cy="3140075"/>
          </a:xfrm>
          <a:prstGeom prst="rect">
            <a:avLst/>
          </a:prstGeom>
          <a:noFill/>
          <a:ln w="9525">
            <a:noFill/>
            <a:miter lim="800000"/>
            <a:headEnd/>
            <a:tailEnd/>
          </a:ln>
        </p:spPr>
        <p:txBody>
          <a:bodyPr>
            <a:spAutoFit/>
          </a:bodyPr>
          <a:lstStyle/>
          <a:p>
            <a:pPr marL="457200" indent="-457200"/>
            <a:r>
              <a:rPr lang="en-GB">
                <a:latin typeface="Calibri" pitchFamily="34" charset="0"/>
              </a:rPr>
              <a:t>Facilitation from higher centres acts:</a:t>
            </a:r>
          </a:p>
          <a:p>
            <a:pPr marL="457200" indent="-457200">
              <a:buFontTx/>
              <a:buAutoNum type="arabicPeriod"/>
            </a:pPr>
            <a:r>
              <a:rPr lang="en-GB">
                <a:latin typeface="Calibri" pitchFamily="34" charset="0"/>
              </a:rPr>
              <a:t>On the motoneurone, increasing its sensitivity to afferent input, or</a:t>
            </a:r>
          </a:p>
          <a:p>
            <a:pPr marL="457200" indent="-457200">
              <a:buFontTx/>
              <a:buAutoNum type="arabicPeriod"/>
            </a:pPr>
            <a:r>
              <a:rPr lang="en-GB">
                <a:latin typeface="Calibri" pitchFamily="34" charset="0"/>
              </a:rPr>
              <a:t>Indirectly via gamma motoneurones  and the muscle spindle, increasing afferent input to the alpha motoneurones.</a:t>
            </a:r>
          </a:p>
          <a:p>
            <a:pPr marL="457200" indent="-457200"/>
            <a:endParaRPr lang="en-GB">
              <a:latin typeface="Calibri" pitchFamily="34" charset="0"/>
            </a:endParaRPr>
          </a:p>
          <a:p>
            <a:pPr marL="457200" indent="-457200"/>
            <a:r>
              <a:rPr lang="en-GB">
                <a:latin typeface="Calibri" pitchFamily="34" charset="0"/>
              </a:rPr>
              <a:t>Higher centres &amp; pathways involved are:</a:t>
            </a:r>
          </a:p>
          <a:p>
            <a:pPr marL="457200" indent="-457200"/>
            <a:r>
              <a:rPr lang="en-GB">
                <a:latin typeface="Calibri" pitchFamily="34" charset="0"/>
              </a:rPr>
              <a:t>Cortex – corticospinal (fine control of limb movements, body adjustments)</a:t>
            </a:r>
          </a:p>
          <a:p>
            <a:pPr marL="457200" indent="-457200"/>
            <a:r>
              <a:rPr lang="en-GB">
                <a:latin typeface="Calibri" pitchFamily="34" charset="0"/>
              </a:rPr>
              <a:t>Red nucleus – rubrospinal (automatic movements of arm in response to posture/balance changes)</a:t>
            </a:r>
          </a:p>
          <a:p>
            <a:pPr marL="457200" indent="-457200"/>
            <a:r>
              <a:rPr lang="en-GB">
                <a:latin typeface="Calibri" pitchFamily="34" charset="0"/>
              </a:rPr>
              <a:t>Vestibular nuclei – vestibulospinal (altering posture to maintain balance)</a:t>
            </a:r>
          </a:p>
          <a:p>
            <a:pPr marL="457200" indent="-457200"/>
            <a:r>
              <a:rPr lang="en-GB">
                <a:latin typeface="Calibri" pitchFamily="34" charset="0"/>
              </a:rPr>
              <a:t>Tectum – tectospinal  (head movements in response to visual information).</a:t>
            </a:r>
          </a:p>
        </p:txBody>
      </p:sp>
      <p:sp>
        <p:nvSpPr>
          <p:cNvPr id="48132" name="Title 6"/>
          <p:cNvSpPr>
            <a:spLocks noGrp="1"/>
          </p:cNvSpPr>
          <p:nvPr>
            <p:ph type="title"/>
          </p:nvPr>
        </p:nvSpPr>
        <p:spPr/>
        <p:txBody>
          <a:bodyPr/>
          <a:lstStyle/>
          <a:p>
            <a:pPr eaLnBrk="1" hangingPunct="1"/>
            <a:r>
              <a:rPr lang="en-GB" smtClean="0">
                <a:solidFill>
                  <a:srgbClr val="6BB1C9"/>
                </a:solidFill>
              </a:rPr>
              <a:t>Supraspinal control of reflexes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pPr eaLnBrk="1" hangingPunct="1"/>
            <a:r>
              <a:rPr lang="en-US" altLang="en-US" smtClean="0">
                <a:solidFill>
                  <a:srgbClr val="6BB1C9"/>
                </a:solidFill>
              </a:rPr>
              <a:t>Hyper-reflexia</a:t>
            </a:r>
            <a:endParaRPr lang="en-GB" smtClean="0">
              <a:solidFill>
                <a:srgbClr val="6BB1C9"/>
              </a:solidFill>
            </a:endParaRPr>
          </a:p>
        </p:txBody>
      </p:sp>
      <p:sp>
        <p:nvSpPr>
          <p:cNvPr id="49155" name="Text Box 5"/>
          <p:cNvSpPr txBox="1">
            <a:spLocks noChangeArrowheads="1"/>
          </p:cNvSpPr>
          <p:nvPr/>
        </p:nvSpPr>
        <p:spPr bwMode="auto">
          <a:xfrm>
            <a:off x="304800" y="2667000"/>
            <a:ext cx="1828800" cy="2124075"/>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Due to e.g. a stroke</a:t>
            </a:r>
          </a:p>
          <a:p>
            <a:pPr>
              <a:spcBef>
                <a:spcPct val="50000"/>
              </a:spcBef>
            </a:pPr>
            <a:r>
              <a:rPr lang="en-GB" sz="2400">
                <a:latin typeface="Calibri" pitchFamily="34" charset="0"/>
              </a:rPr>
              <a:t>Loss of descending inhibition</a:t>
            </a:r>
          </a:p>
        </p:txBody>
      </p:sp>
      <p:pic>
        <p:nvPicPr>
          <p:cNvPr id="3" name="PatellarNormalvsHyperreflexia.mpg">
            <a:hlinkClick r:id="" action="ppaction://media"/>
          </p:cNvPr>
          <p:cNvPicPr>
            <a:picLocks noGrp="1" noRot="1" noChangeAspect="1"/>
          </p:cNvPicPr>
          <p:nvPr>
            <p:ph idx="1"/>
            <a:videoFile r:link="rId1"/>
          </p:nvPr>
        </p:nvPicPr>
        <p:blipFill>
          <a:blip r:embed="rId4" cstate="print"/>
          <a:srcRect/>
          <a:stretch>
            <a:fillRect/>
          </a:stretch>
        </p:blipFill>
        <p:spPr>
          <a:xfrm>
            <a:off x="2000250" y="1290638"/>
            <a:ext cx="6305550" cy="472916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smtClean="0">
                <a:solidFill>
                  <a:srgbClr val="6BB1C9"/>
                </a:solidFill>
              </a:rPr>
              <a:t>Hyper-reflexia - Biceps</a:t>
            </a:r>
            <a:endParaRPr lang="en-GB" smtClean="0">
              <a:solidFill>
                <a:srgbClr val="6BB1C9"/>
              </a:solidFill>
            </a:endParaRPr>
          </a:p>
        </p:txBody>
      </p:sp>
      <p:pic>
        <p:nvPicPr>
          <p:cNvPr id="3" name="BicepsNormalvsHyperreflexia.mpg">
            <a:hlinkClick r:id="" action="ppaction://media"/>
          </p:cNvPr>
          <p:cNvPicPr>
            <a:picLocks noGrp="1" noRot="1" noChangeAspect="1"/>
          </p:cNvPicPr>
          <p:nvPr>
            <p:ph idx="1"/>
            <a:videoFile r:link="rId1"/>
          </p:nvPr>
        </p:nvPicPr>
        <p:blipFill>
          <a:blip r:embed="rId4" cstate="print"/>
          <a:srcRect/>
          <a:stretch>
            <a:fillRect/>
          </a:stretch>
        </p:blipFill>
        <p:spPr>
          <a:xfrm>
            <a:off x="1524000" y="1295400"/>
            <a:ext cx="6307138" cy="47307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pPr eaLnBrk="1" hangingPunct="1"/>
            <a:r>
              <a:rPr lang="en-US" altLang="en-US" smtClean="0">
                <a:solidFill>
                  <a:srgbClr val="6BB1C9"/>
                </a:solidFill>
              </a:rPr>
              <a:t>Hyper-reflexia - clonus</a:t>
            </a:r>
            <a:endParaRPr lang="en-GB" smtClean="0">
              <a:solidFill>
                <a:srgbClr val="6BB1C9"/>
              </a:solidFill>
            </a:endParaRPr>
          </a:p>
        </p:txBody>
      </p:sp>
      <p:pic>
        <p:nvPicPr>
          <p:cNvPr id="3" name="clonus.mpeg">
            <a:hlinkClick r:id="" action="ppaction://media"/>
          </p:cNvPr>
          <p:cNvPicPr>
            <a:picLocks noGrp="1" noRot="1" noChangeAspect="1"/>
          </p:cNvPicPr>
          <p:nvPr>
            <p:ph idx="1"/>
            <a:videoFile r:link="rId1"/>
          </p:nvPr>
        </p:nvPicPr>
        <p:blipFill>
          <a:blip r:embed="rId4" cstate="print"/>
          <a:srcRect/>
          <a:stretch>
            <a:fillRect/>
          </a:stretch>
        </p:blipFill>
        <p:spPr>
          <a:xfrm>
            <a:off x="1447800" y="1371600"/>
            <a:ext cx="6307138" cy="42989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pPr eaLnBrk="1" hangingPunct="1"/>
            <a:r>
              <a:rPr lang="en-GB" smtClean="0">
                <a:solidFill>
                  <a:srgbClr val="6BB1C9"/>
                </a:solidFill>
              </a:rPr>
              <a:t>Transmission across synapses</a:t>
            </a:r>
          </a:p>
        </p:txBody>
      </p:sp>
      <p:sp>
        <p:nvSpPr>
          <p:cNvPr id="15363" name="Text Box 4"/>
          <p:cNvSpPr txBox="1">
            <a:spLocks noChangeArrowheads="1"/>
          </p:cNvSpPr>
          <p:nvPr/>
        </p:nvSpPr>
        <p:spPr bwMode="auto">
          <a:xfrm>
            <a:off x="228600" y="1295400"/>
            <a:ext cx="3657600" cy="5354638"/>
          </a:xfrm>
          <a:prstGeom prst="rect">
            <a:avLst/>
          </a:prstGeom>
          <a:noFill/>
          <a:ln w="9525">
            <a:noFill/>
            <a:miter lim="800000"/>
            <a:headEnd/>
            <a:tailEnd/>
          </a:ln>
        </p:spPr>
        <p:txBody>
          <a:bodyPr>
            <a:spAutoFit/>
          </a:bodyPr>
          <a:lstStyle/>
          <a:p>
            <a:r>
              <a:rPr lang="en-GB">
                <a:latin typeface="Calibri" pitchFamily="34" charset="0"/>
              </a:rPr>
              <a:t>The membrane potential of the post synaptic neurone can be altered in two directions by inputs.</a:t>
            </a:r>
          </a:p>
          <a:p>
            <a:endParaRPr lang="en-GB">
              <a:latin typeface="Calibri" pitchFamily="34" charset="0"/>
            </a:endParaRPr>
          </a:p>
          <a:p>
            <a:r>
              <a:rPr lang="en-GB">
                <a:latin typeface="Calibri" pitchFamily="34" charset="0"/>
              </a:rPr>
              <a:t>It can be made less negative – i.e. be brought closer to threshold for firing; this is an excitatory post synaptic potential (</a:t>
            </a:r>
            <a:r>
              <a:rPr lang="en-GB" b="1">
                <a:latin typeface="Calibri" pitchFamily="34" charset="0"/>
              </a:rPr>
              <a:t>EPSP</a:t>
            </a:r>
            <a:r>
              <a:rPr lang="en-GB">
                <a:latin typeface="Calibri" pitchFamily="34" charset="0"/>
              </a:rPr>
              <a:t>)</a:t>
            </a:r>
          </a:p>
          <a:p>
            <a:endParaRPr lang="en-GB">
              <a:latin typeface="Calibri" pitchFamily="34" charset="0"/>
            </a:endParaRPr>
          </a:p>
          <a:p>
            <a:r>
              <a:rPr lang="en-GB">
                <a:latin typeface="Calibri" pitchFamily="34" charset="0"/>
              </a:rPr>
              <a:t>OR</a:t>
            </a:r>
          </a:p>
          <a:p>
            <a:endParaRPr lang="en-GB">
              <a:latin typeface="Calibri" pitchFamily="34" charset="0"/>
            </a:endParaRPr>
          </a:p>
          <a:p>
            <a:r>
              <a:rPr lang="en-GB">
                <a:latin typeface="Calibri" pitchFamily="34" charset="0"/>
              </a:rPr>
              <a:t>It can be made more negative – i.e. be brought further away from threshold for firing; this is an inhibitory post synaptic potentials (</a:t>
            </a:r>
            <a:r>
              <a:rPr lang="en-GB" b="1">
                <a:latin typeface="Calibri" pitchFamily="34" charset="0"/>
              </a:rPr>
              <a:t>IPSP</a:t>
            </a:r>
            <a:r>
              <a:rPr lang="en-GB">
                <a:latin typeface="Calibri" pitchFamily="34" charset="0"/>
              </a:rPr>
              <a:t>)</a:t>
            </a:r>
          </a:p>
          <a:p>
            <a:endParaRPr lang="en-GB">
              <a:latin typeface="Calibri" pitchFamily="34" charset="0"/>
            </a:endParaRPr>
          </a:p>
          <a:p>
            <a:r>
              <a:rPr lang="en-GB">
                <a:latin typeface="Calibri" pitchFamily="34" charset="0"/>
              </a:rPr>
              <a:t>Graded effects = SUMMATION.</a:t>
            </a:r>
          </a:p>
          <a:p>
            <a:endParaRPr lang="en-GB">
              <a:latin typeface="Calibri" pitchFamily="34" charset="0"/>
            </a:endParaRPr>
          </a:p>
        </p:txBody>
      </p:sp>
      <p:pic>
        <p:nvPicPr>
          <p:cNvPr id="15364" name="Picture 3" descr="cns1"/>
          <p:cNvPicPr>
            <a:picLocks noChangeAspect="1" noChangeArrowheads="1"/>
          </p:cNvPicPr>
          <p:nvPr/>
        </p:nvPicPr>
        <p:blipFill>
          <a:blip r:embed="rId3" cstate="print"/>
          <a:srcRect l="3281" t="3281" r="3281" b="3281"/>
          <a:stretch>
            <a:fillRect/>
          </a:stretch>
        </p:blipFill>
        <p:spPr bwMode="auto">
          <a:xfrm>
            <a:off x="3778250" y="1150938"/>
            <a:ext cx="5127625" cy="5127625"/>
          </a:xfrm>
          <a:prstGeom prst="rect">
            <a:avLst/>
          </a:prstGeom>
          <a:noFill/>
          <a:ln w="9525">
            <a:noFill/>
            <a:miter lim="800000"/>
            <a:headEnd/>
            <a:tailEnd/>
          </a:ln>
        </p:spPr>
      </p:pic>
      <p:sp>
        <p:nvSpPr>
          <p:cNvPr id="15365" name="Text Box 4"/>
          <p:cNvSpPr txBox="1">
            <a:spLocks noChangeArrowheads="1"/>
          </p:cNvSpPr>
          <p:nvPr/>
        </p:nvSpPr>
        <p:spPr bwMode="auto">
          <a:xfrm>
            <a:off x="7162800" y="1524000"/>
            <a:ext cx="1981200" cy="646113"/>
          </a:xfrm>
          <a:prstGeom prst="rect">
            <a:avLst/>
          </a:prstGeom>
          <a:noFill/>
          <a:ln w="9525">
            <a:noFill/>
            <a:miter lim="800000"/>
            <a:headEnd/>
            <a:tailEnd/>
          </a:ln>
        </p:spPr>
        <p:txBody>
          <a:bodyPr>
            <a:spAutoFit/>
          </a:bodyPr>
          <a:lstStyle/>
          <a:p>
            <a:r>
              <a:rPr lang="en-GB">
                <a:latin typeface="Calibri" pitchFamily="34" charset="0"/>
              </a:rPr>
              <a:t>Record membrane potential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smtClean="0">
                <a:solidFill>
                  <a:srgbClr val="6BB1C9"/>
                </a:solidFill>
              </a:rPr>
              <a:t>Hyper-reflexia – Babinski sign</a:t>
            </a:r>
            <a:endParaRPr lang="en-GB" smtClean="0">
              <a:solidFill>
                <a:srgbClr val="6BB1C9"/>
              </a:solidFill>
            </a:endParaRPr>
          </a:p>
        </p:txBody>
      </p:sp>
      <p:pic>
        <p:nvPicPr>
          <p:cNvPr id="2" name="BabinskiResponseCompare.mpg">
            <a:hlinkClick r:id="" action="ppaction://media"/>
          </p:cNvPr>
          <p:cNvPicPr>
            <a:picLocks noRot="1" noChangeAspect="1"/>
          </p:cNvPicPr>
          <p:nvPr>
            <a:videoFile r:link="rId1"/>
          </p:nvPr>
        </p:nvPicPr>
        <p:blipFill>
          <a:blip r:embed="rId4" cstate="print"/>
          <a:srcRect/>
          <a:stretch>
            <a:fillRect/>
          </a:stretch>
        </p:blipFill>
        <p:spPr bwMode="auto">
          <a:xfrm>
            <a:off x="1447800" y="1371600"/>
            <a:ext cx="6307138" cy="473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pPr eaLnBrk="1" hangingPunct="1"/>
            <a:r>
              <a:rPr lang="en-US" altLang="en-US" smtClean="0">
                <a:solidFill>
                  <a:srgbClr val="6BB1C9"/>
                </a:solidFill>
              </a:rPr>
              <a:t>Hypo-reflexia</a:t>
            </a:r>
            <a:endParaRPr lang="en-GB" smtClean="0">
              <a:solidFill>
                <a:srgbClr val="6BB1C9"/>
              </a:solidFill>
            </a:endParaRPr>
          </a:p>
        </p:txBody>
      </p:sp>
      <p:sp>
        <p:nvSpPr>
          <p:cNvPr id="53251" name="Content Placeholder 3"/>
          <p:cNvSpPr>
            <a:spLocks noGrp="1"/>
          </p:cNvSpPr>
          <p:nvPr>
            <p:ph idx="1"/>
          </p:nvPr>
        </p:nvSpPr>
        <p:spPr/>
        <p:txBody>
          <a:bodyPr/>
          <a:lstStyle/>
          <a:p>
            <a:pPr eaLnBrk="1" hangingPunct="1"/>
            <a:r>
              <a:rPr lang="en-GB" smtClean="0"/>
              <a:t>Below normal or absent reflexes</a:t>
            </a:r>
          </a:p>
          <a:p>
            <a:pPr eaLnBrk="1" hangingPunct="1"/>
            <a:r>
              <a:rPr lang="en-GB" smtClean="0"/>
              <a:t>Mostly associated with lower motor neuron diseases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7680325" y="381000"/>
            <a:ext cx="1139825" cy="6311900"/>
          </a:xfrm>
          <a:prstGeom prst="rect">
            <a:avLst/>
          </a:prstGeom>
          <a:noFill/>
          <a:ln w="9525">
            <a:noFill/>
            <a:miter lim="800000"/>
            <a:headEnd/>
            <a:tailEnd/>
          </a:ln>
        </p:spPr>
      </p:pic>
      <p:sp>
        <p:nvSpPr>
          <p:cNvPr id="54275" name="Title 7"/>
          <p:cNvSpPr>
            <a:spLocks noGrp="1"/>
          </p:cNvSpPr>
          <p:nvPr>
            <p:ph type="title"/>
          </p:nvPr>
        </p:nvSpPr>
        <p:spPr/>
        <p:txBody>
          <a:bodyPr/>
          <a:lstStyle/>
          <a:p>
            <a:pPr eaLnBrk="1" hangingPunct="1"/>
            <a:r>
              <a:rPr lang="en-GB" smtClean="0">
                <a:solidFill>
                  <a:srgbClr val="6BB1C9"/>
                </a:solidFill>
              </a:rPr>
              <a:t>Overall lessions</a:t>
            </a:r>
          </a:p>
        </p:txBody>
      </p:sp>
      <p:sp>
        <p:nvSpPr>
          <p:cNvPr id="9" name="Content Placeholder 8"/>
          <p:cNvSpPr>
            <a:spLocks noGrp="1"/>
          </p:cNvSpPr>
          <p:nvPr>
            <p:ph idx="1"/>
          </p:nvPr>
        </p:nvSpPr>
        <p:spPr/>
        <p:txBody>
          <a:bodyPr rtlCol="0">
            <a:normAutofit fontScale="47500" lnSpcReduction="20000"/>
          </a:bodyPr>
          <a:lstStyle/>
          <a:p>
            <a:pPr marL="187325" indent="-187325" eaLnBrk="1" fontAlgn="auto" hangingPunct="1">
              <a:lnSpc>
                <a:spcPts val="2500"/>
              </a:lnSpc>
              <a:spcBef>
                <a:spcPct val="50000"/>
              </a:spcBef>
              <a:spcAft>
                <a:spcPts val="0"/>
              </a:spcAft>
              <a:buFontTx/>
              <a:buChar char="•"/>
              <a:defRPr/>
            </a:pPr>
            <a:r>
              <a:rPr lang="en-US" altLang="en-US" dirty="0" smtClean="0"/>
              <a:t>Central synapses have excitatory and inhibitory inputs. Inputs can summate. Temporal and spatial summation.</a:t>
            </a:r>
          </a:p>
          <a:p>
            <a:pPr marL="187325" indent="-187325" eaLnBrk="1" fontAlgn="auto" hangingPunct="1">
              <a:lnSpc>
                <a:spcPts val="2500"/>
              </a:lnSpc>
              <a:spcBef>
                <a:spcPct val="50000"/>
              </a:spcBef>
              <a:spcAft>
                <a:spcPts val="0"/>
              </a:spcAft>
              <a:buFontTx/>
              <a:buChar char="•"/>
              <a:defRPr/>
            </a:pPr>
            <a:r>
              <a:rPr lang="en-US" altLang="en-US" dirty="0" smtClean="0"/>
              <a:t>NMJ specialized synapse connecting </a:t>
            </a:r>
            <a:r>
              <a:rPr lang="en-US" altLang="en-US" dirty="0" err="1" smtClean="0"/>
              <a:t>motoneurones</a:t>
            </a:r>
            <a:r>
              <a:rPr lang="en-US" altLang="en-US" dirty="0" smtClean="0"/>
              <a:t> to muscle </a:t>
            </a:r>
            <a:r>
              <a:rPr lang="en-US" altLang="en-US" dirty="0" err="1" smtClean="0"/>
              <a:t>fibres</a:t>
            </a:r>
            <a:r>
              <a:rPr lang="en-US" altLang="en-US" dirty="0" smtClean="0"/>
              <a:t>. Always excitatory.</a:t>
            </a:r>
          </a:p>
          <a:p>
            <a:pPr marL="187325" indent="-187325" eaLnBrk="1" fontAlgn="auto" hangingPunct="1">
              <a:lnSpc>
                <a:spcPts val="2500"/>
              </a:lnSpc>
              <a:spcBef>
                <a:spcPct val="50000"/>
              </a:spcBef>
              <a:spcAft>
                <a:spcPts val="0"/>
              </a:spcAft>
              <a:buFontTx/>
              <a:buChar char="•"/>
              <a:defRPr/>
            </a:pPr>
            <a:r>
              <a:rPr lang="en-US" altLang="en-US" dirty="0" smtClean="0"/>
              <a:t>A motor unit is a motor neuron and all the muscle </a:t>
            </a:r>
            <a:r>
              <a:rPr lang="en-US" altLang="en-US" dirty="0" err="1" smtClean="0"/>
              <a:t>fibres</a:t>
            </a:r>
            <a:r>
              <a:rPr lang="en-US" altLang="en-US" dirty="0" smtClean="0"/>
              <a:t> it innervates.</a:t>
            </a:r>
          </a:p>
          <a:p>
            <a:pPr marL="187325" indent="-187325" eaLnBrk="1" fontAlgn="auto" hangingPunct="1">
              <a:lnSpc>
                <a:spcPts val="2500"/>
              </a:lnSpc>
              <a:spcBef>
                <a:spcPct val="50000"/>
              </a:spcBef>
              <a:spcAft>
                <a:spcPts val="0"/>
              </a:spcAft>
              <a:buFontTx/>
              <a:buChar char="•"/>
              <a:defRPr/>
            </a:pPr>
            <a:r>
              <a:rPr lang="en-US" altLang="en-US" dirty="0" smtClean="0"/>
              <a:t>MUs are classified as S, FR &amp; FF according to speed of contraction and fatigue resistance. </a:t>
            </a:r>
            <a:r>
              <a:rPr lang="en-US" altLang="en-US" dirty="0" err="1" smtClean="0"/>
              <a:t>Neurotrophic</a:t>
            </a:r>
            <a:r>
              <a:rPr lang="en-US" altLang="en-US" dirty="0" smtClean="0"/>
              <a:t> factors can influence MU properties.</a:t>
            </a:r>
          </a:p>
          <a:p>
            <a:pPr marL="187325" indent="-187325" eaLnBrk="1" fontAlgn="auto" hangingPunct="1">
              <a:lnSpc>
                <a:spcPts val="2500"/>
              </a:lnSpc>
              <a:spcBef>
                <a:spcPct val="50000"/>
              </a:spcBef>
              <a:spcAft>
                <a:spcPts val="0"/>
              </a:spcAft>
              <a:buFontTx/>
              <a:buChar char="•"/>
              <a:defRPr/>
            </a:pPr>
            <a:r>
              <a:rPr lang="en-US" altLang="en-US" dirty="0" smtClean="0"/>
              <a:t>Recruitment - S </a:t>
            </a:r>
            <a:r>
              <a:rPr lang="en-US" altLang="en-US" dirty="0" smtClean="0">
                <a:sym typeface="Wingdings" pitchFamily="2" charset="2"/>
              </a:rPr>
              <a:t></a:t>
            </a:r>
            <a:r>
              <a:rPr lang="en-US" altLang="en-US" dirty="0" smtClean="0"/>
              <a:t> FR</a:t>
            </a:r>
            <a:r>
              <a:rPr lang="en-US" altLang="en-US" dirty="0" smtClean="0">
                <a:sym typeface="Wingdings" pitchFamily="2" charset="2"/>
              </a:rPr>
              <a:t></a:t>
            </a:r>
            <a:r>
              <a:rPr lang="en-US" altLang="en-US" dirty="0" smtClean="0"/>
              <a:t>FF. De-recruitment in reverse order.</a:t>
            </a:r>
          </a:p>
          <a:p>
            <a:pPr marL="187325" indent="-187325" eaLnBrk="1" fontAlgn="auto" hangingPunct="1">
              <a:lnSpc>
                <a:spcPts val="2500"/>
              </a:lnSpc>
              <a:spcBef>
                <a:spcPct val="50000"/>
              </a:spcBef>
              <a:spcAft>
                <a:spcPts val="0"/>
              </a:spcAft>
              <a:buFontTx/>
              <a:buChar char="•"/>
              <a:defRPr/>
            </a:pPr>
            <a:r>
              <a:rPr lang="en-US" altLang="en-US" dirty="0" smtClean="0"/>
              <a:t>Stretch reflex is an example of a monosynaptic reflex. Is under CNS control from higher </a:t>
            </a:r>
            <a:r>
              <a:rPr lang="en-US" altLang="en-US" dirty="0" err="1" smtClean="0"/>
              <a:t>centres</a:t>
            </a:r>
            <a:r>
              <a:rPr lang="en-US" altLang="en-US" dirty="0" smtClean="0"/>
              <a:t>.</a:t>
            </a:r>
          </a:p>
          <a:p>
            <a:pPr marL="187325" indent="-187325" eaLnBrk="1" fontAlgn="auto" hangingPunct="1">
              <a:lnSpc>
                <a:spcPts val="2500"/>
              </a:lnSpc>
              <a:spcBef>
                <a:spcPct val="50000"/>
              </a:spcBef>
              <a:spcAft>
                <a:spcPts val="0"/>
              </a:spcAft>
              <a:buFontTx/>
              <a:buChar char="•"/>
              <a:defRPr/>
            </a:pPr>
            <a:r>
              <a:rPr lang="en-US" altLang="en-US" dirty="0" smtClean="0"/>
              <a:t>Flexion (withdrawal) and crossed extensor reflexes are examples of polysynaptic reflexes.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pPr eaLnBrk="1" hangingPunct="1"/>
            <a:r>
              <a:rPr lang="en-GB" smtClean="0">
                <a:solidFill>
                  <a:srgbClr val="6BB1C9"/>
                </a:solidFill>
              </a:rPr>
              <a:t>Transmission across synapses</a:t>
            </a:r>
          </a:p>
        </p:txBody>
      </p:sp>
      <p:sp>
        <p:nvSpPr>
          <p:cNvPr id="16387" name="Text Box 4"/>
          <p:cNvSpPr txBox="1">
            <a:spLocks noChangeArrowheads="1"/>
          </p:cNvSpPr>
          <p:nvPr/>
        </p:nvSpPr>
        <p:spPr bwMode="auto">
          <a:xfrm>
            <a:off x="228600" y="1905000"/>
            <a:ext cx="2971800" cy="2308225"/>
          </a:xfrm>
          <a:prstGeom prst="rect">
            <a:avLst/>
          </a:prstGeom>
          <a:noFill/>
          <a:ln w="9525">
            <a:noFill/>
            <a:miter lim="800000"/>
            <a:headEnd/>
            <a:tailEnd/>
          </a:ln>
        </p:spPr>
        <p:txBody>
          <a:bodyPr>
            <a:spAutoFit/>
          </a:bodyPr>
          <a:lstStyle/>
          <a:p>
            <a:r>
              <a:rPr lang="en-GB">
                <a:latin typeface="Calibri" pitchFamily="34" charset="0"/>
              </a:rPr>
              <a:t>EPSPs &amp; IPSPs can also SUMMATE.</a:t>
            </a:r>
          </a:p>
          <a:p>
            <a:endParaRPr lang="en-GB">
              <a:latin typeface="Calibri" pitchFamily="34" charset="0"/>
            </a:endParaRPr>
          </a:p>
          <a:p>
            <a:r>
              <a:rPr lang="en-GB">
                <a:latin typeface="Calibri" pitchFamily="34" charset="0"/>
              </a:rPr>
              <a:t>The degree of summation will</a:t>
            </a:r>
          </a:p>
          <a:p>
            <a:r>
              <a:rPr lang="en-GB">
                <a:latin typeface="Calibri" pitchFamily="34" charset="0"/>
              </a:rPr>
              <a:t>determine how readily a neuron</a:t>
            </a:r>
          </a:p>
          <a:p>
            <a:r>
              <a:rPr lang="en-GB">
                <a:latin typeface="Calibri" pitchFamily="34" charset="0"/>
              </a:rPr>
              <a:t>can reach threshold to produce an action potential.</a:t>
            </a:r>
          </a:p>
        </p:txBody>
      </p:sp>
      <p:pic>
        <p:nvPicPr>
          <p:cNvPr id="16388" name="Picture 5" descr="cns2"/>
          <p:cNvPicPr>
            <a:picLocks noChangeAspect="1" noChangeArrowheads="1"/>
          </p:cNvPicPr>
          <p:nvPr/>
        </p:nvPicPr>
        <p:blipFill>
          <a:blip r:embed="rId3" cstate="print"/>
          <a:srcRect/>
          <a:stretch>
            <a:fillRect/>
          </a:stretch>
        </p:blipFill>
        <p:spPr bwMode="auto">
          <a:xfrm>
            <a:off x="3200400" y="1447800"/>
            <a:ext cx="5789613" cy="463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3886200" y="1524000"/>
            <a:ext cx="5054600" cy="4343400"/>
          </a:xfrm>
          <a:prstGeom prst="rect">
            <a:avLst/>
          </a:prstGeom>
          <a:noFill/>
          <a:ln w="9525">
            <a:noFill/>
            <a:miter lim="800000"/>
            <a:headEnd/>
            <a:tailEnd/>
          </a:ln>
        </p:spPr>
      </p:pic>
      <p:sp>
        <p:nvSpPr>
          <p:cNvPr id="17411" name="Content Placeholder 7"/>
          <p:cNvSpPr>
            <a:spLocks noGrp="1"/>
          </p:cNvSpPr>
          <p:nvPr>
            <p:ph idx="1"/>
          </p:nvPr>
        </p:nvSpPr>
        <p:spPr>
          <a:xfrm>
            <a:off x="457200" y="1600200"/>
            <a:ext cx="3352800" cy="4525963"/>
          </a:xfrm>
        </p:spPr>
        <p:txBody>
          <a:bodyPr/>
          <a:lstStyle/>
          <a:p>
            <a:pPr eaLnBrk="1" hangingPunct="1"/>
            <a:r>
              <a:rPr lang="en-US" smtClean="0"/>
              <a:t>A specialised synapse between the motor neuron and the motor end plate, the muscle fibre cell membrane </a:t>
            </a:r>
          </a:p>
          <a:p>
            <a:pPr eaLnBrk="1" hangingPunct="1"/>
            <a:endParaRPr lang="en-GB" smtClean="0"/>
          </a:p>
        </p:txBody>
      </p:sp>
      <p:sp>
        <p:nvSpPr>
          <p:cNvPr id="7" name="Title 6"/>
          <p:cNvSpPr>
            <a:spLocks noGrp="1"/>
          </p:cNvSpPr>
          <p:nvPr>
            <p:ph type="title"/>
          </p:nvPr>
        </p:nvSpPr>
        <p:spPr/>
        <p:txBody>
          <a:bodyPr rtlCol="0"/>
          <a:lstStyle/>
          <a:p>
            <a:pPr eaLnBrk="1" fontAlgn="auto" hangingPunct="1">
              <a:spcAft>
                <a:spcPts val="0"/>
              </a:spcAft>
              <a:defRPr/>
            </a:pPr>
            <a:r>
              <a:rPr lang="en-GB" kern="0" dirty="0" smtClean="0"/>
              <a:t>The neuromuscular junction</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 y="1295400"/>
            <a:ext cx="2362200" cy="3478213"/>
          </a:xfrm>
          <a:prstGeom prst="rect">
            <a:avLst/>
          </a:prstGeom>
          <a:noFill/>
          <a:ln w="9525">
            <a:noFill/>
            <a:miter lim="800000"/>
            <a:headEnd/>
            <a:tailEnd/>
          </a:ln>
        </p:spPr>
        <p:txBody>
          <a:bodyPr>
            <a:spAutoFit/>
          </a:bodyPr>
          <a:lstStyle/>
          <a:p>
            <a:pPr algn="ctr"/>
            <a:r>
              <a:rPr lang="en-US" sz="2000">
                <a:latin typeface="Calibri" pitchFamily="34" charset="0"/>
              </a:rPr>
              <a:t>When an action potential arrives at the MNJ, Ca</a:t>
            </a:r>
            <a:r>
              <a:rPr lang="en-US" sz="2000" baseline="30000">
                <a:latin typeface="Calibri" pitchFamily="34" charset="0"/>
              </a:rPr>
              <a:t>2+</a:t>
            </a:r>
            <a:r>
              <a:rPr lang="en-US" sz="2000">
                <a:latin typeface="Calibri" pitchFamily="34" charset="0"/>
              </a:rPr>
              <a:t> influx causes ACh release. ACh binds to receptors on motor end plate.</a:t>
            </a:r>
          </a:p>
          <a:p>
            <a:pPr algn="ctr"/>
            <a:r>
              <a:rPr lang="en-US" sz="2000">
                <a:latin typeface="Calibri" pitchFamily="34" charset="0"/>
              </a:rPr>
              <a:t>Ion channel opens – Na</a:t>
            </a:r>
            <a:r>
              <a:rPr lang="en-US" sz="2000" baseline="30000">
                <a:latin typeface="Calibri" pitchFamily="34" charset="0"/>
              </a:rPr>
              <a:t>+</a:t>
            </a:r>
            <a:r>
              <a:rPr lang="en-US" sz="2000">
                <a:latin typeface="Calibri" pitchFamily="34" charset="0"/>
              </a:rPr>
              <a:t> influx causes action potential in muscle fibre.</a:t>
            </a:r>
            <a:endParaRPr lang="en-US" sz="2000" baseline="30000">
              <a:latin typeface="Calibri" pitchFamily="34" charset="0"/>
            </a:endParaRPr>
          </a:p>
        </p:txBody>
      </p:sp>
      <p:pic>
        <p:nvPicPr>
          <p:cNvPr id="18435" name="Picture 2"/>
          <p:cNvPicPr>
            <a:picLocks noChangeAspect="1" noChangeArrowheads="1"/>
          </p:cNvPicPr>
          <p:nvPr/>
        </p:nvPicPr>
        <p:blipFill>
          <a:blip r:embed="rId3" cstate="print"/>
          <a:srcRect/>
          <a:stretch>
            <a:fillRect/>
          </a:stretch>
        </p:blipFill>
        <p:spPr bwMode="auto">
          <a:xfrm>
            <a:off x="3200400" y="685800"/>
            <a:ext cx="5753100" cy="3876675"/>
          </a:xfrm>
          <a:prstGeom prst="rect">
            <a:avLst/>
          </a:prstGeom>
          <a:noFill/>
          <a:ln w="9525">
            <a:noFill/>
            <a:miter lim="800000"/>
            <a:headEnd/>
            <a:tailEnd/>
          </a:ln>
        </p:spPr>
      </p:pic>
      <p:sp>
        <p:nvSpPr>
          <p:cNvPr id="18436" name="Text Box 2"/>
          <p:cNvSpPr txBox="1">
            <a:spLocks noChangeArrowheads="1"/>
          </p:cNvSpPr>
          <p:nvPr/>
        </p:nvSpPr>
        <p:spPr bwMode="auto">
          <a:xfrm>
            <a:off x="2438400" y="4953000"/>
            <a:ext cx="3200400" cy="1323975"/>
          </a:xfrm>
          <a:prstGeom prst="rect">
            <a:avLst/>
          </a:prstGeom>
          <a:noFill/>
          <a:ln w="9525">
            <a:noFill/>
            <a:miter lim="800000"/>
            <a:headEnd/>
            <a:tailEnd/>
          </a:ln>
        </p:spPr>
        <p:txBody>
          <a:bodyPr>
            <a:spAutoFit/>
          </a:bodyPr>
          <a:lstStyle/>
          <a:p>
            <a:pPr algn="ctr"/>
            <a:r>
              <a:rPr lang="en-US" sz="2000">
                <a:latin typeface="Calibri" pitchFamily="34" charset="0"/>
              </a:rPr>
              <a:t>At rest, individual vesicles release ACh at a very low rate causing miniature end-plate potentials (mEPP)</a:t>
            </a:r>
            <a:endParaRPr lang="en-US" sz="2000" baseline="30000">
              <a:latin typeface="Calibri" pitchFamily="34" charset="0"/>
            </a:endParaRPr>
          </a:p>
        </p:txBody>
      </p:sp>
      <p:pic>
        <p:nvPicPr>
          <p:cNvPr id="18437" name="Picture 5"/>
          <p:cNvPicPr>
            <a:picLocks noChangeAspect="1" noChangeArrowheads="1"/>
          </p:cNvPicPr>
          <p:nvPr/>
        </p:nvPicPr>
        <p:blipFill>
          <a:blip r:embed="rId4" cstate="print"/>
          <a:srcRect/>
          <a:stretch>
            <a:fillRect/>
          </a:stretch>
        </p:blipFill>
        <p:spPr bwMode="auto">
          <a:xfrm>
            <a:off x="5638800" y="4533900"/>
            <a:ext cx="2743200" cy="2324100"/>
          </a:xfrm>
          <a:prstGeom prst="rect">
            <a:avLst/>
          </a:prstGeom>
          <a:noFill/>
          <a:ln w="9525">
            <a:noFill/>
            <a:miter lim="800000"/>
            <a:headEnd/>
            <a:tailEnd/>
          </a:ln>
        </p:spPr>
      </p:pic>
      <p:sp>
        <p:nvSpPr>
          <p:cNvPr id="18438" name="TextBox 7"/>
          <p:cNvSpPr txBox="1">
            <a:spLocks noChangeArrowheads="1"/>
          </p:cNvSpPr>
          <p:nvPr/>
        </p:nvSpPr>
        <p:spPr bwMode="auto">
          <a:xfrm>
            <a:off x="3505200" y="1676400"/>
            <a:ext cx="1295400" cy="369888"/>
          </a:xfrm>
          <a:prstGeom prst="rect">
            <a:avLst/>
          </a:prstGeom>
          <a:solidFill>
            <a:schemeClr val="bg1"/>
          </a:solidFill>
          <a:ln w="9525">
            <a:solidFill>
              <a:schemeClr val="tx1"/>
            </a:solidFill>
            <a:miter lim="800000"/>
            <a:headEnd/>
            <a:tailEnd/>
          </a:ln>
        </p:spPr>
        <p:txBody>
          <a:bodyPr>
            <a:spAutoFit/>
          </a:bodyPr>
          <a:lstStyle/>
          <a:p>
            <a:r>
              <a:rPr lang="en-GB">
                <a:latin typeface="Calibri" pitchFamily="34" charset="0"/>
              </a:rPr>
              <a:t>Presynaptic</a:t>
            </a:r>
          </a:p>
        </p:txBody>
      </p:sp>
      <p:sp>
        <p:nvSpPr>
          <p:cNvPr id="18439" name="TextBox 8"/>
          <p:cNvSpPr txBox="1">
            <a:spLocks noChangeArrowheads="1"/>
          </p:cNvSpPr>
          <p:nvPr/>
        </p:nvSpPr>
        <p:spPr bwMode="auto">
          <a:xfrm>
            <a:off x="3505200" y="4191000"/>
            <a:ext cx="1371600" cy="369888"/>
          </a:xfrm>
          <a:prstGeom prst="rect">
            <a:avLst/>
          </a:prstGeom>
          <a:solidFill>
            <a:schemeClr val="bg1"/>
          </a:solidFill>
          <a:ln w="9525">
            <a:solidFill>
              <a:schemeClr val="tx1"/>
            </a:solidFill>
            <a:miter lim="800000"/>
            <a:headEnd/>
            <a:tailEnd/>
          </a:ln>
        </p:spPr>
        <p:txBody>
          <a:bodyPr>
            <a:spAutoFit/>
          </a:bodyPr>
          <a:lstStyle/>
          <a:p>
            <a:r>
              <a:rPr lang="en-GB">
                <a:latin typeface="Calibri" pitchFamily="34" charset="0"/>
              </a:rPr>
              <a:t>Postsynaptic</a:t>
            </a:r>
          </a:p>
        </p:txBody>
      </p:sp>
      <p:sp>
        <p:nvSpPr>
          <p:cNvPr id="11" name="Title 10"/>
          <p:cNvSpPr>
            <a:spLocks noGrp="1"/>
          </p:cNvSpPr>
          <p:nvPr>
            <p:ph type="title"/>
          </p:nvPr>
        </p:nvSpPr>
        <p:spPr/>
        <p:txBody>
          <a:bodyPr rtlCol="0"/>
          <a:lstStyle/>
          <a:p>
            <a:pPr eaLnBrk="1" fontAlgn="auto" hangingPunct="1">
              <a:spcAft>
                <a:spcPts val="0"/>
              </a:spcAft>
              <a:defRPr/>
            </a:pPr>
            <a:r>
              <a:rPr lang="en-GB" kern="0" dirty="0" smtClean="0"/>
              <a:t>Activation of the neuromuscular junction</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solidFill>
                  <a:srgbClr val="6BB1C9"/>
                </a:solidFill>
              </a:rPr>
              <a:t>The alpha motor neuron</a:t>
            </a:r>
          </a:p>
        </p:txBody>
      </p:sp>
      <p:sp>
        <p:nvSpPr>
          <p:cNvPr id="8" name="Content Placeholder 7"/>
          <p:cNvSpPr>
            <a:spLocks noGrp="1"/>
          </p:cNvSpPr>
          <p:nvPr>
            <p:ph idx="1"/>
          </p:nvPr>
        </p:nvSpPr>
        <p:spPr>
          <a:xfrm>
            <a:off x="457200" y="1600200"/>
            <a:ext cx="3581400" cy="4114800"/>
          </a:xfrm>
        </p:spPr>
        <p:txBody>
          <a:bodyPr rtlCol="0">
            <a:normAutofit fontScale="62500" lnSpcReduction="20000"/>
          </a:bodyPr>
          <a:lstStyle/>
          <a:p>
            <a:pPr eaLnBrk="1" fontAlgn="auto" hangingPunct="1">
              <a:spcAft>
                <a:spcPts val="0"/>
              </a:spcAft>
              <a:buFont typeface="Arial" pitchFamily="34" charset="0"/>
              <a:buChar char="•"/>
              <a:defRPr/>
            </a:pPr>
            <a:r>
              <a:rPr lang="en-GB" dirty="0" smtClean="0"/>
              <a:t>These are the lower motor neurons of the brainstem and the spinal cord</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They innervate the (</a:t>
            </a:r>
            <a:r>
              <a:rPr lang="en-GB" dirty="0" err="1" smtClean="0"/>
              <a:t>extrafusal</a:t>
            </a:r>
            <a:r>
              <a:rPr lang="en-GB" dirty="0" smtClean="0"/>
              <a:t>) muscle fibres of the skeletal muscles</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Their activation causes muscle contraction</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The motor neuron pool contains all alpha motor neurons innervating a single muscle</a:t>
            </a:r>
          </a:p>
          <a:p>
            <a:pPr eaLnBrk="1" fontAlgn="auto" hangingPunct="1">
              <a:spcAft>
                <a:spcPts val="0"/>
              </a:spcAft>
              <a:buFont typeface="Arial" pitchFamily="34" charset="0"/>
              <a:buChar char="•"/>
              <a:defRPr/>
            </a:pPr>
            <a:endParaRPr lang="en-GB" dirty="0"/>
          </a:p>
        </p:txBody>
      </p:sp>
      <p:sp>
        <p:nvSpPr>
          <p:cNvPr id="19460" name="Rectangle 4"/>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sp>
        <p:nvSpPr>
          <p:cNvPr id="19461" name="Rectangle 6"/>
          <p:cNvSpPr>
            <a:spLocks noChangeArrowheads="1"/>
          </p:cNvSpPr>
          <p:nvPr/>
        </p:nvSpPr>
        <p:spPr bwMode="auto">
          <a:xfrm>
            <a:off x="457200" y="1897063"/>
            <a:ext cx="4114800" cy="646112"/>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p:txBody>
      </p:sp>
      <p:pic>
        <p:nvPicPr>
          <p:cNvPr id="19462" name="Picture 2" descr="http://www.shef.ac.uk/content/1/c6/02/25/50/ps2.jpg"/>
          <p:cNvPicPr>
            <a:picLocks noChangeAspect="1" noChangeArrowheads="1"/>
          </p:cNvPicPr>
          <p:nvPr/>
        </p:nvPicPr>
        <p:blipFill>
          <a:blip r:embed="rId3" cstate="print"/>
          <a:srcRect/>
          <a:stretch>
            <a:fillRect/>
          </a:stretch>
        </p:blipFill>
        <p:spPr bwMode="auto">
          <a:xfrm>
            <a:off x="4225925" y="1676400"/>
            <a:ext cx="4518025"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solidFill>
                  <a:srgbClr val="6BB1C9"/>
                </a:solidFill>
              </a:rPr>
              <a:t>The alpha motor neuron</a:t>
            </a:r>
          </a:p>
        </p:txBody>
      </p:sp>
      <p:sp>
        <p:nvSpPr>
          <p:cNvPr id="20483" name="Rectangle 4"/>
          <p:cNvSpPr>
            <a:spLocks noChangeArrowheads="1"/>
          </p:cNvSpPr>
          <p:nvPr/>
        </p:nvSpPr>
        <p:spPr bwMode="auto">
          <a:xfrm>
            <a:off x="838200" y="6248400"/>
            <a:ext cx="3124200" cy="228600"/>
          </a:xfrm>
          <a:prstGeom prst="rect">
            <a:avLst/>
          </a:prstGeom>
          <a:solidFill>
            <a:schemeClr val="bg1"/>
          </a:solidFill>
          <a:ln w="9525">
            <a:noFill/>
            <a:miter lim="800000"/>
            <a:headEnd/>
            <a:tailEnd/>
          </a:ln>
        </p:spPr>
        <p:txBody>
          <a:bodyPr wrap="none" anchor="ctr"/>
          <a:lstStyle/>
          <a:p>
            <a:endParaRPr lang="en-US"/>
          </a:p>
        </p:txBody>
      </p:sp>
      <p:pic>
        <p:nvPicPr>
          <p:cNvPr id="20484" name="Picture 2" descr="http://education.vetmed.vt.edu/Curriculum/VM8054/Labs/Lab9/IMAGES/CORD%20CROSS%20SECTION.jpg"/>
          <p:cNvPicPr>
            <a:picLocks noChangeAspect="1" noChangeArrowheads="1"/>
          </p:cNvPicPr>
          <p:nvPr/>
        </p:nvPicPr>
        <p:blipFill>
          <a:blip r:embed="rId3" cstate="print"/>
          <a:srcRect/>
          <a:stretch>
            <a:fillRect/>
          </a:stretch>
        </p:blipFill>
        <p:spPr bwMode="auto">
          <a:xfrm>
            <a:off x="1524000" y="1219200"/>
            <a:ext cx="5972175" cy="5026025"/>
          </a:xfrm>
          <a:prstGeom prst="rect">
            <a:avLst/>
          </a:prstGeom>
          <a:noFill/>
          <a:ln w="9525">
            <a:noFill/>
            <a:miter lim="800000"/>
            <a:headEnd/>
            <a:tailEnd/>
          </a:ln>
        </p:spPr>
      </p:pic>
      <p:sp>
        <p:nvSpPr>
          <p:cNvPr id="20485" name="TextBox 8"/>
          <p:cNvSpPr txBox="1">
            <a:spLocks noChangeArrowheads="1"/>
          </p:cNvSpPr>
          <p:nvPr/>
        </p:nvSpPr>
        <p:spPr bwMode="auto">
          <a:xfrm>
            <a:off x="5829300" y="3505200"/>
            <a:ext cx="1181100" cy="461963"/>
          </a:xfrm>
          <a:prstGeom prst="rect">
            <a:avLst/>
          </a:prstGeom>
          <a:noFill/>
          <a:ln w="9525">
            <a:noFill/>
            <a:miter lim="800000"/>
            <a:headEnd/>
            <a:tailEnd/>
          </a:ln>
        </p:spPr>
        <p:txBody>
          <a:bodyPr>
            <a:spAutoFit/>
          </a:bodyPr>
          <a:lstStyle/>
          <a:p>
            <a:r>
              <a:rPr lang="en-GB" sz="2400" b="1">
                <a:latin typeface="Calibri" pitchFamily="34" charset="0"/>
              </a:rPr>
              <a:t>Flexors</a:t>
            </a:r>
          </a:p>
        </p:txBody>
      </p:sp>
      <p:sp>
        <p:nvSpPr>
          <p:cNvPr id="20486" name="TextBox 9"/>
          <p:cNvSpPr txBox="1">
            <a:spLocks noChangeArrowheads="1"/>
          </p:cNvSpPr>
          <p:nvPr/>
        </p:nvSpPr>
        <p:spPr bwMode="auto">
          <a:xfrm>
            <a:off x="5638800" y="5334000"/>
            <a:ext cx="1447800" cy="461963"/>
          </a:xfrm>
          <a:prstGeom prst="rect">
            <a:avLst/>
          </a:prstGeom>
          <a:noFill/>
          <a:ln w="9525">
            <a:noFill/>
            <a:miter lim="800000"/>
            <a:headEnd/>
            <a:tailEnd/>
          </a:ln>
        </p:spPr>
        <p:txBody>
          <a:bodyPr>
            <a:spAutoFit/>
          </a:bodyPr>
          <a:lstStyle/>
          <a:p>
            <a:r>
              <a:rPr lang="en-GB" sz="2400" b="1">
                <a:latin typeface="Calibri" pitchFamily="34" charset="0"/>
              </a:rPr>
              <a:t>Extensors</a:t>
            </a:r>
          </a:p>
        </p:txBody>
      </p:sp>
      <p:sp>
        <p:nvSpPr>
          <p:cNvPr id="20487" name="TextBox 10"/>
          <p:cNvSpPr txBox="1">
            <a:spLocks noChangeArrowheads="1"/>
          </p:cNvSpPr>
          <p:nvPr/>
        </p:nvSpPr>
        <p:spPr bwMode="auto">
          <a:xfrm>
            <a:off x="7086600" y="4343400"/>
            <a:ext cx="914400" cy="461963"/>
          </a:xfrm>
          <a:prstGeom prst="rect">
            <a:avLst/>
          </a:prstGeom>
          <a:noFill/>
          <a:ln w="9525">
            <a:noFill/>
            <a:miter lim="800000"/>
            <a:headEnd/>
            <a:tailEnd/>
          </a:ln>
        </p:spPr>
        <p:txBody>
          <a:bodyPr>
            <a:spAutoFit/>
          </a:bodyPr>
          <a:lstStyle/>
          <a:p>
            <a:r>
              <a:rPr lang="en-GB" sz="2400" b="1">
                <a:latin typeface="Calibri" pitchFamily="34" charset="0"/>
              </a:rPr>
              <a:t>Distal</a:t>
            </a:r>
          </a:p>
        </p:txBody>
      </p:sp>
      <p:sp>
        <p:nvSpPr>
          <p:cNvPr id="20488" name="TextBox 11"/>
          <p:cNvSpPr txBox="1">
            <a:spLocks noChangeArrowheads="1"/>
          </p:cNvSpPr>
          <p:nvPr/>
        </p:nvSpPr>
        <p:spPr bwMode="auto">
          <a:xfrm>
            <a:off x="4419600" y="4343400"/>
            <a:ext cx="1295400" cy="461963"/>
          </a:xfrm>
          <a:prstGeom prst="rect">
            <a:avLst/>
          </a:prstGeom>
          <a:noFill/>
          <a:ln w="9525">
            <a:noFill/>
            <a:miter lim="800000"/>
            <a:headEnd/>
            <a:tailEnd/>
          </a:ln>
        </p:spPr>
        <p:txBody>
          <a:bodyPr>
            <a:spAutoFit/>
          </a:bodyPr>
          <a:lstStyle/>
          <a:p>
            <a:r>
              <a:rPr lang="en-GB" sz="2400" b="1">
                <a:latin typeface="Calibri" pitchFamily="34" charset="0"/>
              </a:rPr>
              <a:t>Proximal</a:t>
            </a:r>
          </a:p>
        </p:txBody>
      </p:sp>
      <p:sp>
        <p:nvSpPr>
          <p:cNvPr id="13" name="Up Arrow 12"/>
          <p:cNvSpPr/>
          <p:nvPr/>
        </p:nvSpPr>
        <p:spPr>
          <a:xfrm>
            <a:off x="6286500" y="3886200"/>
            <a:ext cx="152400" cy="4572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Up Arrow 13"/>
          <p:cNvSpPr/>
          <p:nvPr/>
        </p:nvSpPr>
        <p:spPr>
          <a:xfrm rot="10800000">
            <a:off x="6286500" y="4876800"/>
            <a:ext cx="152400" cy="4572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Up Arrow 14"/>
          <p:cNvSpPr/>
          <p:nvPr/>
        </p:nvSpPr>
        <p:spPr>
          <a:xfrm rot="5400000">
            <a:off x="6781800" y="4343400"/>
            <a:ext cx="152400" cy="4572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Up Arrow 15"/>
          <p:cNvSpPr/>
          <p:nvPr/>
        </p:nvSpPr>
        <p:spPr>
          <a:xfrm rot="16200000">
            <a:off x="5791200" y="4343400"/>
            <a:ext cx="152400" cy="4572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3" name="TextBox 11"/>
          <p:cNvSpPr txBox="1">
            <a:spLocks noChangeArrowheads="1"/>
          </p:cNvSpPr>
          <p:nvPr/>
        </p:nvSpPr>
        <p:spPr bwMode="auto">
          <a:xfrm>
            <a:off x="2133600" y="4114800"/>
            <a:ext cx="1295400" cy="830263"/>
          </a:xfrm>
          <a:prstGeom prst="rect">
            <a:avLst/>
          </a:prstGeom>
          <a:noFill/>
          <a:ln w="9525">
            <a:noFill/>
            <a:miter lim="800000"/>
            <a:headEnd/>
            <a:tailEnd/>
          </a:ln>
        </p:spPr>
        <p:txBody>
          <a:bodyPr>
            <a:spAutoFit/>
          </a:bodyPr>
          <a:lstStyle/>
          <a:p>
            <a:r>
              <a:rPr lang="en-GB" sz="2400" b="1">
                <a:latin typeface="Calibri" pitchFamily="34" charset="0"/>
              </a:rPr>
              <a:t>Grey matter</a:t>
            </a:r>
          </a:p>
        </p:txBody>
      </p:sp>
      <p:sp>
        <p:nvSpPr>
          <p:cNvPr id="20494" name="TextBox 11"/>
          <p:cNvSpPr txBox="1">
            <a:spLocks noChangeArrowheads="1"/>
          </p:cNvSpPr>
          <p:nvPr/>
        </p:nvSpPr>
        <p:spPr bwMode="auto">
          <a:xfrm>
            <a:off x="1524000" y="2590800"/>
            <a:ext cx="1295400" cy="830263"/>
          </a:xfrm>
          <a:prstGeom prst="rect">
            <a:avLst/>
          </a:prstGeom>
          <a:noFill/>
          <a:ln w="9525">
            <a:noFill/>
            <a:miter lim="800000"/>
            <a:headEnd/>
            <a:tailEnd/>
          </a:ln>
        </p:spPr>
        <p:txBody>
          <a:bodyPr>
            <a:spAutoFit/>
          </a:bodyPr>
          <a:lstStyle/>
          <a:p>
            <a:r>
              <a:rPr lang="en-GB" sz="2400" b="1">
                <a:latin typeface="Calibri" pitchFamily="34" charset="0"/>
              </a:rPr>
              <a:t>White matter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1343</TotalTime>
  <Words>1547</Words>
  <Application>Microsoft Office PowerPoint</Application>
  <PresentationFormat>On-screen Show (4:3)</PresentationFormat>
  <Paragraphs>245</Paragraphs>
  <Slides>42</Slides>
  <Notes>41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ＭＳ Ｐゴシック</vt:lpstr>
      <vt:lpstr>Book Antiqua</vt:lpstr>
      <vt:lpstr>Wingdings</vt:lpstr>
      <vt:lpstr>Office Theme</vt:lpstr>
      <vt:lpstr>Neuromuscular and spinal cord control of movements</vt:lpstr>
      <vt:lpstr>Overview</vt:lpstr>
      <vt:lpstr>Synapses</vt:lpstr>
      <vt:lpstr>Transmission across synapses</vt:lpstr>
      <vt:lpstr>Transmission across synapses</vt:lpstr>
      <vt:lpstr>The neuromuscular junction</vt:lpstr>
      <vt:lpstr>Activation of the neuromuscular junction</vt:lpstr>
      <vt:lpstr>The alpha motor neuron</vt:lpstr>
      <vt:lpstr>The alpha motor neuron</vt:lpstr>
      <vt:lpstr>The motor unit</vt:lpstr>
      <vt:lpstr>The motor unit</vt:lpstr>
      <vt:lpstr>Types of motor unit</vt:lpstr>
      <vt:lpstr>Distribution of fibre types</vt:lpstr>
      <vt:lpstr>Properties of motor units</vt:lpstr>
      <vt:lpstr>Regulation of muscle force</vt:lpstr>
      <vt:lpstr>Recruitment</vt:lpstr>
      <vt:lpstr>Rate coding</vt:lpstr>
      <vt:lpstr>Neurotrophic factors</vt:lpstr>
      <vt:lpstr>Effect of neurotrophic factors</vt:lpstr>
      <vt:lpstr>Plasticity of Motor Unit/Muscle Fibres </vt:lpstr>
      <vt:lpstr>Organisation of the spinal cord – motor tracts </vt:lpstr>
      <vt:lpstr>Reflex function</vt:lpstr>
      <vt:lpstr>Components of a reflex arc</vt:lpstr>
      <vt:lpstr>Reflex needs afferents</vt:lpstr>
      <vt:lpstr>How many synapses are there ?</vt:lpstr>
      <vt:lpstr>How many synapses are there ?</vt:lpstr>
      <vt:lpstr>The monosynaptic (stretch) reflex</vt:lpstr>
      <vt:lpstr>The monosynaptic (stretch) reflex</vt:lpstr>
      <vt:lpstr>The Hoffman (H-) Reflex</vt:lpstr>
      <vt:lpstr>Polysynaptic reflexes – flexion withdrawal</vt:lpstr>
      <vt:lpstr>Flexion withdrawal (&amp; crossed extensor)</vt:lpstr>
      <vt:lpstr>Supraspinal control of reflexes</vt:lpstr>
      <vt:lpstr>Supraspinal control of reflexes</vt:lpstr>
      <vt:lpstr>Supraspinal control of reflexes</vt:lpstr>
      <vt:lpstr>Supraspinal control of reflexes</vt:lpstr>
      <vt:lpstr>Supraspinal control of reflexes</vt:lpstr>
      <vt:lpstr>Hyper-reflexia</vt:lpstr>
      <vt:lpstr>Hyper-reflexia - Biceps</vt:lpstr>
      <vt:lpstr>Hyper-reflexia - clonus</vt:lpstr>
      <vt:lpstr>Hyper-reflexia – Babinski sign</vt:lpstr>
      <vt:lpstr>Hypo-reflexia</vt:lpstr>
      <vt:lpstr>Overall lessions</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neural components of fatigue</dc:title>
  <dc:creator>strutp</dc:creator>
  <cp:lastModifiedBy>nshiel</cp:lastModifiedBy>
  <cp:revision>338</cp:revision>
  <dcterms:created xsi:type="dcterms:W3CDTF">2006-01-06T13:54:06Z</dcterms:created>
  <dcterms:modified xsi:type="dcterms:W3CDTF">2011-10-28T12:40:50Z</dcterms:modified>
</cp:coreProperties>
</file>