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5" r:id="rId1"/>
  </p:sldMasterIdLst>
  <p:notesMasterIdLst>
    <p:notesMasterId r:id="rId45"/>
  </p:notesMasterIdLst>
  <p:handoutMasterIdLst>
    <p:handoutMasterId r:id="rId46"/>
  </p:handoutMasterIdLst>
  <p:sldIdLst>
    <p:sldId id="265" r:id="rId2"/>
    <p:sldId id="353" r:id="rId3"/>
    <p:sldId id="332" r:id="rId4"/>
    <p:sldId id="327" r:id="rId5"/>
    <p:sldId id="355" r:id="rId6"/>
    <p:sldId id="310" r:id="rId7"/>
    <p:sldId id="311" r:id="rId8"/>
    <p:sldId id="342" r:id="rId9"/>
    <p:sldId id="270" r:id="rId10"/>
    <p:sldId id="271" r:id="rId11"/>
    <p:sldId id="269" r:id="rId12"/>
    <p:sldId id="272" r:id="rId13"/>
    <p:sldId id="268" r:id="rId14"/>
    <p:sldId id="273" r:id="rId15"/>
    <p:sldId id="344" r:id="rId16"/>
    <p:sldId id="276" r:id="rId17"/>
    <p:sldId id="277" r:id="rId18"/>
    <p:sldId id="289" r:id="rId19"/>
    <p:sldId id="309" r:id="rId20"/>
    <p:sldId id="343" r:id="rId21"/>
    <p:sldId id="347" r:id="rId22"/>
    <p:sldId id="334" r:id="rId23"/>
    <p:sldId id="336" r:id="rId24"/>
    <p:sldId id="335" r:id="rId25"/>
    <p:sldId id="337" r:id="rId26"/>
    <p:sldId id="280" r:id="rId27"/>
    <p:sldId id="282" r:id="rId28"/>
    <p:sldId id="302" r:id="rId29"/>
    <p:sldId id="304" r:id="rId30"/>
    <p:sldId id="321" r:id="rId31"/>
    <p:sldId id="346" r:id="rId32"/>
    <p:sldId id="303" r:id="rId33"/>
    <p:sldId id="306" r:id="rId34"/>
    <p:sldId id="283" r:id="rId35"/>
    <p:sldId id="284" r:id="rId36"/>
    <p:sldId id="292" r:id="rId37"/>
    <p:sldId id="313" r:id="rId38"/>
    <p:sldId id="288" r:id="rId39"/>
    <p:sldId id="326" r:id="rId40"/>
    <p:sldId id="294" r:id="rId41"/>
    <p:sldId id="348" r:id="rId42"/>
    <p:sldId id="338" r:id="rId43"/>
    <p:sldId id="339" r:id="rId44"/>
  </p:sldIdLst>
  <p:sldSz cx="9144000" cy="6858000" type="screen4x3"/>
  <p:notesSz cx="6858000" cy="9737725"/>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5050"/>
    <a:srgbClr val="CC3399"/>
    <a:srgbClr val="0000FF"/>
    <a:srgbClr val="000000"/>
    <a:srgbClr val="FD150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998" autoAdjust="0"/>
    <p:restoredTop sz="94660"/>
  </p:normalViewPr>
  <p:slideViewPr>
    <p:cSldViewPr>
      <p:cViewPr>
        <p:scale>
          <a:sx n="50" d="100"/>
          <a:sy n="50" d="100"/>
        </p:scale>
        <p:origin x="-828" y="-96"/>
      </p:cViewPr>
      <p:guideLst>
        <p:guide orient="horz" pos="2160"/>
        <p:guide pos="2880"/>
      </p:guideLst>
    </p:cSldViewPr>
  </p:slideViewPr>
  <p:notesTextViewPr>
    <p:cViewPr>
      <p:scale>
        <a:sx n="100" d="100"/>
        <a:sy n="100" d="100"/>
      </p:scale>
      <p:origin x="0" y="0"/>
    </p:cViewPr>
  </p:notesTextViewPr>
  <p:sorterViewPr>
    <p:cViewPr>
      <p:scale>
        <a:sx n="50" d="100"/>
        <a:sy n="50"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6066" name="Rectangle 2"/>
          <p:cNvSpPr>
            <a:spLocks noGrp="1" noChangeArrowheads="1"/>
          </p:cNvSpPr>
          <p:nvPr>
            <p:ph type="hdr" sz="quarter"/>
          </p:nvPr>
        </p:nvSpPr>
        <p:spPr bwMode="auto">
          <a:xfrm>
            <a:off x="0" y="0"/>
            <a:ext cx="2971800" cy="487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16067" name="Rectangle 3"/>
          <p:cNvSpPr>
            <a:spLocks noGrp="1" noChangeArrowheads="1"/>
          </p:cNvSpPr>
          <p:nvPr>
            <p:ph type="dt" sz="quarter" idx="1"/>
          </p:nvPr>
        </p:nvSpPr>
        <p:spPr bwMode="auto">
          <a:xfrm>
            <a:off x="3884613" y="0"/>
            <a:ext cx="2971800" cy="487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16068" name="Rectangle 4"/>
          <p:cNvSpPr>
            <a:spLocks noGrp="1" noChangeArrowheads="1"/>
          </p:cNvSpPr>
          <p:nvPr>
            <p:ph type="ftr" sz="quarter" idx="2"/>
          </p:nvPr>
        </p:nvSpPr>
        <p:spPr bwMode="auto">
          <a:xfrm>
            <a:off x="0" y="9248775"/>
            <a:ext cx="2971800" cy="4873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16069" name="Rectangle 5"/>
          <p:cNvSpPr>
            <a:spLocks noGrp="1" noChangeArrowheads="1"/>
          </p:cNvSpPr>
          <p:nvPr>
            <p:ph type="sldNum" sz="quarter" idx="3"/>
          </p:nvPr>
        </p:nvSpPr>
        <p:spPr bwMode="auto">
          <a:xfrm>
            <a:off x="3884613" y="9248775"/>
            <a:ext cx="2971800" cy="4873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10C32C11-BBE2-4D9B-AB73-6B674F33861A}" type="slidenum">
              <a:rPr lang="en-US"/>
              <a:pPr>
                <a:defRPr/>
              </a:pPr>
              <a:t>‹#›</a:t>
            </a:fld>
            <a:endParaRPr lang="en-US"/>
          </a:p>
        </p:txBody>
      </p:sp>
    </p:spTree>
    <p:extLst>
      <p:ext uri="{BB962C8B-B14F-4D97-AF65-F5344CB8AC3E}">
        <p14:creationId xmlns:p14="http://schemas.microsoft.com/office/powerpoint/2010/main" xmlns="" val="33085196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1794" name="Rectangle 2"/>
          <p:cNvSpPr>
            <a:spLocks noGrp="1" noChangeArrowheads="1"/>
          </p:cNvSpPr>
          <p:nvPr>
            <p:ph type="hdr" sz="quarter"/>
          </p:nvPr>
        </p:nvSpPr>
        <p:spPr bwMode="auto">
          <a:xfrm>
            <a:off x="0" y="0"/>
            <a:ext cx="2971800" cy="487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61795" name="Rectangle 3"/>
          <p:cNvSpPr>
            <a:spLocks noGrp="1" noChangeArrowheads="1"/>
          </p:cNvSpPr>
          <p:nvPr>
            <p:ph type="dt" idx="1"/>
          </p:nvPr>
        </p:nvSpPr>
        <p:spPr bwMode="auto">
          <a:xfrm>
            <a:off x="3884613" y="0"/>
            <a:ext cx="2971800" cy="487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52228" name="Rectangle 4"/>
          <p:cNvSpPr>
            <a:spLocks noGrp="1" noRot="1" noChangeAspect="1" noChangeArrowheads="1" noTextEdit="1"/>
          </p:cNvSpPr>
          <p:nvPr>
            <p:ph type="sldImg" idx="2"/>
          </p:nvPr>
        </p:nvSpPr>
        <p:spPr bwMode="auto">
          <a:xfrm>
            <a:off x="995363" y="730250"/>
            <a:ext cx="4867275" cy="3651250"/>
          </a:xfrm>
          <a:prstGeom prst="rect">
            <a:avLst/>
          </a:prstGeom>
          <a:noFill/>
          <a:ln w="9525">
            <a:solidFill>
              <a:srgbClr val="000000"/>
            </a:solidFill>
            <a:miter lim="800000"/>
            <a:headEnd/>
            <a:tailEnd/>
          </a:ln>
        </p:spPr>
      </p:sp>
      <p:sp>
        <p:nvSpPr>
          <p:cNvPr id="161797" name="Rectangle 5"/>
          <p:cNvSpPr>
            <a:spLocks noGrp="1" noChangeArrowheads="1"/>
          </p:cNvSpPr>
          <p:nvPr>
            <p:ph type="body" sz="quarter" idx="3"/>
          </p:nvPr>
        </p:nvSpPr>
        <p:spPr bwMode="auto">
          <a:xfrm>
            <a:off x="685800" y="4625975"/>
            <a:ext cx="5486400" cy="43815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61798" name="Rectangle 6"/>
          <p:cNvSpPr>
            <a:spLocks noGrp="1" noChangeArrowheads="1"/>
          </p:cNvSpPr>
          <p:nvPr>
            <p:ph type="ftr" sz="quarter" idx="4"/>
          </p:nvPr>
        </p:nvSpPr>
        <p:spPr bwMode="auto">
          <a:xfrm>
            <a:off x="0" y="9248775"/>
            <a:ext cx="2971800" cy="4873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61799" name="Rectangle 7"/>
          <p:cNvSpPr>
            <a:spLocks noGrp="1" noChangeArrowheads="1"/>
          </p:cNvSpPr>
          <p:nvPr>
            <p:ph type="sldNum" sz="quarter" idx="5"/>
          </p:nvPr>
        </p:nvSpPr>
        <p:spPr bwMode="auto">
          <a:xfrm>
            <a:off x="3884613" y="9248775"/>
            <a:ext cx="2971800" cy="4873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0BCCCC51-4E0F-4794-ADF2-B217166E7FD4}" type="slidenum">
              <a:rPr lang="en-US"/>
              <a:pPr>
                <a:defRPr/>
              </a:pPr>
              <a:t>‹#›</a:t>
            </a:fld>
            <a:endParaRPr lang="en-US"/>
          </a:p>
        </p:txBody>
      </p:sp>
    </p:spTree>
    <p:extLst>
      <p:ext uri="{BB962C8B-B14F-4D97-AF65-F5344CB8AC3E}">
        <p14:creationId xmlns:p14="http://schemas.microsoft.com/office/powerpoint/2010/main" xmlns="" val="4907301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0BCCCC51-4E0F-4794-ADF2-B217166E7FD4}" type="slidenum">
              <a:rPr lang="en-US" smtClean="0"/>
              <a:pPr>
                <a:defRPr/>
              </a:pPr>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F997C4DC-5C71-41BB-AAED-C34F4CB3E8C2}" type="slidenum">
              <a:rPr lang="en-GB" smtClean="0"/>
              <a:pPr/>
              <a:t>39</a:t>
            </a:fld>
            <a:endParaRPr lang="en-GB" smtClean="0"/>
          </a:p>
        </p:txBody>
      </p:sp>
      <p:sp>
        <p:nvSpPr>
          <p:cNvPr id="65539" name="Rectangle 2"/>
          <p:cNvSpPr>
            <a:spLocks noGrp="1" noRot="1" noChangeAspect="1" noChangeArrowheads="1" noTextEdit="1"/>
          </p:cNvSpPr>
          <p:nvPr>
            <p:ph type="sldImg"/>
          </p:nvPr>
        </p:nvSpPr>
        <p:spPr>
          <a:xfrm>
            <a:off x="1003300" y="736600"/>
            <a:ext cx="4851400" cy="3638550"/>
          </a:xfrm>
          <a:ln w="12700" cap="flat"/>
        </p:spPr>
      </p:sp>
      <p:sp>
        <p:nvSpPr>
          <p:cNvPr id="65540" name="Rectangle 3"/>
          <p:cNvSpPr>
            <a:spLocks noGrp="1" noChangeArrowheads="1"/>
          </p:cNvSpPr>
          <p:nvPr>
            <p:ph type="body" idx="1"/>
          </p:nvPr>
        </p:nvSpPr>
        <p:spPr>
          <a:noFill/>
          <a:ln/>
        </p:spPr>
        <p:txBody>
          <a:bodyPr lIns="90475" tIns="44444" rIns="90475" bIns="44444"/>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697B2C2E-D92C-401B-A618-DED363005316}" type="slidenum">
              <a:rPr lang="en-GB" smtClean="0"/>
              <a:pPr>
                <a:defRPr/>
              </a:pPr>
              <a:t>‹#›</a:t>
            </a:fld>
            <a:endParaRPr lang="en-GB"/>
          </a:p>
        </p:txBody>
      </p:sp>
    </p:spTree>
    <p:extLst>
      <p:ext uri="{BB962C8B-B14F-4D97-AF65-F5344CB8AC3E}">
        <p14:creationId xmlns:p14="http://schemas.microsoft.com/office/powerpoint/2010/main" xmlns="" val="28969818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B62A6769-54FB-4A52-88B8-273ACC2387D0}" type="slidenum">
              <a:rPr lang="en-GB" smtClean="0"/>
              <a:pPr>
                <a:defRPr/>
              </a:pPr>
              <a:t>‹#›</a:t>
            </a:fld>
            <a:endParaRPr lang="en-GB"/>
          </a:p>
        </p:txBody>
      </p:sp>
    </p:spTree>
    <p:extLst>
      <p:ext uri="{BB962C8B-B14F-4D97-AF65-F5344CB8AC3E}">
        <p14:creationId xmlns:p14="http://schemas.microsoft.com/office/powerpoint/2010/main" xmlns="" val="384609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6D00E9F7-1480-4A85-9439-F1DA02891F4B}" type="slidenum">
              <a:rPr lang="en-GB" smtClean="0"/>
              <a:pPr>
                <a:defRPr/>
              </a:pPr>
              <a:t>‹#›</a:t>
            </a:fld>
            <a:endParaRPr lang="en-GB"/>
          </a:p>
        </p:txBody>
      </p:sp>
    </p:spTree>
    <p:extLst>
      <p:ext uri="{BB962C8B-B14F-4D97-AF65-F5344CB8AC3E}">
        <p14:creationId xmlns:p14="http://schemas.microsoft.com/office/powerpoint/2010/main" xmlns="" val="23272898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69"/>
          <p:cNvSpPr>
            <a:spLocks noGrp="1" noChangeArrowheads="1"/>
          </p:cNvSpPr>
          <p:nvPr>
            <p:ph type="dt" sz="half" idx="10"/>
          </p:nvPr>
        </p:nvSpPr>
        <p:spPr>
          <a:ln/>
        </p:spPr>
        <p:txBody>
          <a:bodyPr/>
          <a:lstStyle>
            <a:lvl1pPr>
              <a:defRPr/>
            </a:lvl1pPr>
          </a:lstStyle>
          <a:p>
            <a:pPr>
              <a:defRPr/>
            </a:pPr>
            <a:endParaRPr lang="en-GB"/>
          </a:p>
        </p:txBody>
      </p:sp>
      <p:sp>
        <p:nvSpPr>
          <p:cNvPr id="6" name="Rectangle 70"/>
          <p:cNvSpPr>
            <a:spLocks noGrp="1" noChangeArrowheads="1"/>
          </p:cNvSpPr>
          <p:nvPr>
            <p:ph type="ftr" sz="quarter" idx="11"/>
          </p:nvPr>
        </p:nvSpPr>
        <p:spPr>
          <a:ln/>
        </p:spPr>
        <p:txBody>
          <a:bodyPr/>
          <a:lstStyle>
            <a:lvl1pPr>
              <a:defRPr/>
            </a:lvl1pPr>
          </a:lstStyle>
          <a:p>
            <a:pPr>
              <a:defRPr/>
            </a:pPr>
            <a:endParaRPr lang="en-GB"/>
          </a:p>
        </p:txBody>
      </p:sp>
      <p:sp>
        <p:nvSpPr>
          <p:cNvPr id="7" name="Rectangle 71"/>
          <p:cNvSpPr>
            <a:spLocks noGrp="1" noChangeArrowheads="1"/>
          </p:cNvSpPr>
          <p:nvPr>
            <p:ph type="sldNum" sz="quarter" idx="12"/>
          </p:nvPr>
        </p:nvSpPr>
        <p:spPr>
          <a:ln/>
        </p:spPr>
        <p:txBody>
          <a:bodyPr/>
          <a:lstStyle>
            <a:lvl1pPr>
              <a:defRPr/>
            </a:lvl1pPr>
          </a:lstStyle>
          <a:p>
            <a:pPr>
              <a:defRPr/>
            </a:pPr>
            <a:fld id="{CE9E2B8D-ADFC-4D3A-A6A3-C4E0B173BA63}"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F607A11D-A1F6-4D1A-9BD6-53095A396A49}" type="slidenum">
              <a:rPr lang="en-GB" smtClean="0"/>
              <a:pPr>
                <a:defRPr/>
              </a:pPr>
              <a:t>‹#›</a:t>
            </a:fld>
            <a:endParaRPr lang="en-GB"/>
          </a:p>
        </p:txBody>
      </p:sp>
    </p:spTree>
    <p:extLst>
      <p:ext uri="{BB962C8B-B14F-4D97-AF65-F5344CB8AC3E}">
        <p14:creationId xmlns:p14="http://schemas.microsoft.com/office/powerpoint/2010/main" xmlns="" val="499711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34C3C0B2-B4E2-48DB-9C4D-672B53AB29B5}" type="slidenum">
              <a:rPr lang="en-GB" smtClean="0"/>
              <a:pPr>
                <a:defRPr/>
              </a:pPr>
              <a:t>‹#›</a:t>
            </a:fld>
            <a:endParaRPr lang="en-GB"/>
          </a:p>
        </p:txBody>
      </p:sp>
    </p:spTree>
    <p:extLst>
      <p:ext uri="{BB962C8B-B14F-4D97-AF65-F5344CB8AC3E}">
        <p14:creationId xmlns:p14="http://schemas.microsoft.com/office/powerpoint/2010/main" xmlns="" val="616132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a:defRPr/>
            </a:pPr>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59F265FD-7F7B-497F-A96E-0FE77DC45B2C}" type="slidenum">
              <a:rPr lang="en-GB" smtClean="0"/>
              <a:pPr>
                <a:defRPr/>
              </a:pPr>
              <a:t>‹#›</a:t>
            </a:fld>
            <a:endParaRPr lang="en-GB"/>
          </a:p>
        </p:txBody>
      </p:sp>
    </p:spTree>
    <p:extLst>
      <p:ext uri="{BB962C8B-B14F-4D97-AF65-F5344CB8AC3E}">
        <p14:creationId xmlns:p14="http://schemas.microsoft.com/office/powerpoint/2010/main" xmlns="" val="3830217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a:defRPr/>
            </a:pPr>
            <a:endParaRPr lang="en-GB"/>
          </a:p>
        </p:txBody>
      </p:sp>
      <p:sp>
        <p:nvSpPr>
          <p:cNvPr id="8" name="Footer Placeholder 7"/>
          <p:cNvSpPr>
            <a:spLocks noGrp="1"/>
          </p:cNvSpPr>
          <p:nvPr>
            <p:ph type="ftr" sz="quarter" idx="11"/>
          </p:nvPr>
        </p:nvSpPr>
        <p:spPr/>
        <p:txBody>
          <a:bodyPr/>
          <a:lstStyle/>
          <a:p>
            <a:pPr>
              <a:defRPr/>
            </a:pPr>
            <a:endParaRPr lang="en-GB"/>
          </a:p>
        </p:txBody>
      </p:sp>
      <p:sp>
        <p:nvSpPr>
          <p:cNvPr id="9" name="Slide Number Placeholder 8"/>
          <p:cNvSpPr>
            <a:spLocks noGrp="1"/>
          </p:cNvSpPr>
          <p:nvPr>
            <p:ph type="sldNum" sz="quarter" idx="12"/>
          </p:nvPr>
        </p:nvSpPr>
        <p:spPr/>
        <p:txBody>
          <a:bodyPr/>
          <a:lstStyle/>
          <a:p>
            <a:pPr>
              <a:defRPr/>
            </a:pPr>
            <a:fld id="{BA8ADA70-FD7A-4D02-AF64-7B8B1321E633}" type="slidenum">
              <a:rPr lang="en-GB" smtClean="0"/>
              <a:pPr>
                <a:defRPr/>
              </a:pPr>
              <a:t>‹#›</a:t>
            </a:fld>
            <a:endParaRPr lang="en-GB"/>
          </a:p>
        </p:txBody>
      </p:sp>
    </p:spTree>
    <p:extLst>
      <p:ext uri="{BB962C8B-B14F-4D97-AF65-F5344CB8AC3E}">
        <p14:creationId xmlns:p14="http://schemas.microsoft.com/office/powerpoint/2010/main" xmlns="" val="2371359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a:defRPr/>
            </a:pPr>
            <a:endParaRPr lang="en-GB"/>
          </a:p>
        </p:txBody>
      </p:sp>
      <p:sp>
        <p:nvSpPr>
          <p:cNvPr id="4" name="Footer Placeholder 3"/>
          <p:cNvSpPr>
            <a:spLocks noGrp="1"/>
          </p:cNvSpPr>
          <p:nvPr>
            <p:ph type="ftr" sz="quarter" idx="11"/>
          </p:nvPr>
        </p:nvSpPr>
        <p:spPr/>
        <p:txBody>
          <a:bodyPr/>
          <a:lstStyle/>
          <a:p>
            <a:pPr>
              <a:defRPr/>
            </a:pPr>
            <a:endParaRPr lang="en-GB"/>
          </a:p>
        </p:txBody>
      </p:sp>
      <p:sp>
        <p:nvSpPr>
          <p:cNvPr id="5" name="Slide Number Placeholder 4"/>
          <p:cNvSpPr>
            <a:spLocks noGrp="1"/>
          </p:cNvSpPr>
          <p:nvPr>
            <p:ph type="sldNum" sz="quarter" idx="12"/>
          </p:nvPr>
        </p:nvSpPr>
        <p:spPr/>
        <p:txBody>
          <a:bodyPr/>
          <a:lstStyle/>
          <a:p>
            <a:pPr>
              <a:defRPr/>
            </a:pPr>
            <a:fld id="{CB37873C-8E68-4D6C-AA57-4858424DFE7D}" type="slidenum">
              <a:rPr lang="en-GB" smtClean="0"/>
              <a:pPr>
                <a:defRPr/>
              </a:pPr>
              <a:t>‹#›</a:t>
            </a:fld>
            <a:endParaRPr lang="en-GB"/>
          </a:p>
        </p:txBody>
      </p:sp>
    </p:spTree>
    <p:extLst>
      <p:ext uri="{BB962C8B-B14F-4D97-AF65-F5344CB8AC3E}">
        <p14:creationId xmlns:p14="http://schemas.microsoft.com/office/powerpoint/2010/main" xmlns="" val="501859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GB"/>
          </a:p>
        </p:txBody>
      </p:sp>
      <p:sp>
        <p:nvSpPr>
          <p:cNvPr id="3" name="Footer Placeholder 2"/>
          <p:cNvSpPr>
            <a:spLocks noGrp="1"/>
          </p:cNvSpPr>
          <p:nvPr>
            <p:ph type="ftr" sz="quarter" idx="11"/>
          </p:nvPr>
        </p:nvSpPr>
        <p:spPr/>
        <p:txBody>
          <a:bodyPr/>
          <a:lstStyle/>
          <a:p>
            <a:pPr>
              <a:defRPr/>
            </a:pPr>
            <a:endParaRPr lang="en-GB"/>
          </a:p>
        </p:txBody>
      </p:sp>
      <p:sp>
        <p:nvSpPr>
          <p:cNvPr id="4" name="Slide Number Placeholder 3"/>
          <p:cNvSpPr>
            <a:spLocks noGrp="1"/>
          </p:cNvSpPr>
          <p:nvPr>
            <p:ph type="sldNum" sz="quarter" idx="12"/>
          </p:nvPr>
        </p:nvSpPr>
        <p:spPr/>
        <p:txBody>
          <a:bodyPr/>
          <a:lstStyle/>
          <a:p>
            <a:pPr>
              <a:defRPr/>
            </a:pPr>
            <a:fld id="{0F45ABBA-1980-47BA-84AC-011822555F28}" type="slidenum">
              <a:rPr lang="en-GB" smtClean="0"/>
              <a:pPr>
                <a:defRPr/>
              </a:pPr>
              <a:t>‹#›</a:t>
            </a:fld>
            <a:endParaRPr lang="en-GB"/>
          </a:p>
        </p:txBody>
      </p:sp>
    </p:spTree>
    <p:extLst>
      <p:ext uri="{BB962C8B-B14F-4D97-AF65-F5344CB8AC3E}">
        <p14:creationId xmlns:p14="http://schemas.microsoft.com/office/powerpoint/2010/main" xmlns="" val="25267789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76EAB6C3-DDEF-472A-952B-7E93742F9E44}" type="slidenum">
              <a:rPr lang="en-GB" smtClean="0"/>
              <a:pPr>
                <a:defRPr/>
              </a:pPr>
              <a:t>‹#›</a:t>
            </a:fld>
            <a:endParaRPr lang="en-GB"/>
          </a:p>
        </p:txBody>
      </p:sp>
    </p:spTree>
    <p:extLst>
      <p:ext uri="{BB962C8B-B14F-4D97-AF65-F5344CB8AC3E}">
        <p14:creationId xmlns:p14="http://schemas.microsoft.com/office/powerpoint/2010/main" xmlns="" val="1978495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9DAB1FE9-2F4E-4798-9F93-C537A9085E28}" type="slidenum">
              <a:rPr lang="en-GB" smtClean="0"/>
              <a:pPr>
                <a:defRPr/>
              </a:pPr>
              <a:t>‹#›</a:t>
            </a:fld>
            <a:endParaRPr lang="en-GB"/>
          </a:p>
        </p:txBody>
      </p:sp>
    </p:spTree>
    <p:extLst>
      <p:ext uri="{BB962C8B-B14F-4D97-AF65-F5344CB8AC3E}">
        <p14:creationId xmlns:p14="http://schemas.microsoft.com/office/powerpoint/2010/main" xmlns="" val="41827279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36891533-996F-4256-8D49-DE862E7379E6}" type="slidenum">
              <a:rPr lang="en-GB" smtClean="0"/>
              <a:pPr>
                <a:defRPr/>
              </a:pPr>
              <a:t>‹#›</a:t>
            </a:fld>
            <a:endParaRPr lang="en-GB"/>
          </a:p>
        </p:txBody>
      </p:sp>
    </p:spTree>
    <p:extLst>
      <p:ext uri="{BB962C8B-B14F-4D97-AF65-F5344CB8AC3E}">
        <p14:creationId xmlns:p14="http://schemas.microsoft.com/office/powerpoint/2010/main" xmlns="" val="4134230414"/>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hyperlink" Target="http://www.sussex.ac.uk/psychology/documents/harris_-1979.pdf" TargetMode="External"/><Relationship Id="rId4" Type="http://schemas.openxmlformats.org/officeDocument/2006/relationships/hyperlink" Target="http://uk.youtube.com/watch?v=LVJMhk4oANM"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8596" y="142852"/>
            <a:ext cx="7851648" cy="1828800"/>
          </a:xfrm>
        </p:spPr>
        <p:txBody>
          <a:bodyPr>
            <a:normAutofit/>
          </a:bodyPr>
          <a:lstStyle/>
          <a:p>
            <a:pPr algn="ctr"/>
            <a:r>
              <a:rPr lang="en-GB" sz="2700" dirty="0" smtClean="0">
                <a:solidFill>
                  <a:schemeClr val="tx2">
                    <a:lumMod val="90000"/>
                  </a:schemeClr>
                </a:solidFill>
              </a:rPr>
              <a:t>Neuroscience &amp; Mental Health </a:t>
            </a:r>
            <a:br>
              <a:rPr lang="en-GB" sz="2700" dirty="0" smtClean="0">
                <a:solidFill>
                  <a:schemeClr val="tx2">
                    <a:lumMod val="90000"/>
                  </a:schemeClr>
                </a:solidFill>
              </a:rPr>
            </a:br>
            <a:r>
              <a:rPr lang="en-GB" dirty="0" smtClean="0">
                <a:solidFill>
                  <a:schemeClr val="tx2">
                    <a:lumMod val="90000"/>
                  </a:schemeClr>
                </a:solidFill>
              </a:rPr>
              <a:t>Psychology Module</a:t>
            </a:r>
            <a:endParaRPr lang="en-GB" dirty="0">
              <a:solidFill>
                <a:schemeClr val="tx2">
                  <a:lumMod val="90000"/>
                </a:schemeClr>
              </a:solidFill>
            </a:endParaRPr>
          </a:p>
        </p:txBody>
      </p:sp>
      <p:sp>
        <p:nvSpPr>
          <p:cNvPr id="3" name="Subtitle 2"/>
          <p:cNvSpPr>
            <a:spLocks noGrp="1"/>
          </p:cNvSpPr>
          <p:nvPr>
            <p:ph type="subTitle" idx="1"/>
          </p:nvPr>
        </p:nvSpPr>
        <p:spPr>
          <a:xfrm>
            <a:off x="500034" y="4572008"/>
            <a:ext cx="8104414" cy="2025344"/>
          </a:xfrm>
        </p:spPr>
        <p:txBody>
          <a:bodyPr>
            <a:normAutofit fontScale="32500" lnSpcReduction="20000"/>
          </a:bodyPr>
          <a:lstStyle/>
          <a:p>
            <a:pPr algn="ctr"/>
            <a:r>
              <a:rPr lang="en-GB" sz="7600" dirty="0" smtClean="0">
                <a:solidFill>
                  <a:schemeClr val="tx1"/>
                </a:solidFill>
                <a:latin typeface="Arial" pitchFamily="34" charset="0"/>
                <a:cs typeface="Arial" pitchFamily="34" charset="0"/>
              </a:rPr>
              <a:t>Session 1 – Learning </a:t>
            </a:r>
            <a:r>
              <a:rPr lang="en-GB" sz="7600" dirty="0" smtClean="0">
                <a:solidFill>
                  <a:schemeClr val="tx1"/>
                </a:solidFill>
                <a:latin typeface="Arial" pitchFamily="34" charset="0"/>
                <a:cs typeface="Arial" pitchFamily="34" charset="0"/>
              </a:rPr>
              <a:t>theory</a:t>
            </a:r>
            <a:endParaRPr lang="en-GB" sz="7600" dirty="0" smtClean="0">
              <a:solidFill>
                <a:schemeClr val="tx1"/>
              </a:solidFill>
              <a:latin typeface="Arial" pitchFamily="34" charset="0"/>
              <a:cs typeface="Arial" pitchFamily="34" charset="0"/>
            </a:endParaRPr>
          </a:p>
          <a:p>
            <a:pPr algn="ctr"/>
            <a:endParaRPr lang="en-GB" dirty="0" smtClean="0">
              <a:solidFill>
                <a:schemeClr val="tx1"/>
              </a:solidFill>
              <a:latin typeface="Arial Rounded MT Bold" pitchFamily="34" charset="0"/>
            </a:endParaRPr>
          </a:p>
          <a:p>
            <a:pPr algn="ctr"/>
            <a:r>
              <a:rPr lang="en-GB" sz="6000" dirty="0" smtClean="0">
                <a:solidFill>
                  <a:schemeClr val="tx1"/>
                </a:solidFill>
                <a:latin typeface="Arial" pitchFamily="34" charset="0"/>
                <a:cs typeface="Arial" pitchFamily="34" charset="0"/>
              </a:rPr>
              <a:t>David Murphy</a:t>
            </a:r>
          </a:p>
          <a:p>
            <a:pPr algn="ctr"/>
            <a:r>
              <a:rPr lang="en-GB" dirty="0" smtClean="0">
                <a:solidFill>
                  <a:schemeClr val="tx1"/>
                </a:solidFill>
                <a:latin typeface="Arial" pitchFamily="34" charset="0"/>
                <a:cs typeface="Arial" pitchFamily="34" charset="0"/>
              </a:rPr>
              <a:t> </a:t>
            </a:r>
            <a:r>
              <a:rPr lang="en-GB" sz="4200" dirty="0" smtClean="0">
                <a:solidFill>
                  <a:schemeClr val="tx1"/>
                </a:solidFill>
                <a:latin typeface="Arial" pitchFamily="34" charset="0"/>
                <a:cs typeface="Arial" pitchFamily="34" charset="0"/>
              </a:rPr>
              <a:t>Consultant Clinical Psychologist </a:t>
            </a:r>
          </a:p>
          <a:p>
            <a:pPr algn="ctr"/>
            <a:r>
              <a:rPr lang="en-GB" sz="4200" dirty="0" smtClean="0">
                <a:solidFill>
                  <a:schemeClr val="tx1"/>
                </a:solidFill>
                <a:latin typeface="Arial" pitchFamily="34" charset="0"/>
                <a:cs typeface="Arial" pitchFamily="34" charset="0"/>
              </a:rPr>
              <a:t>&amp; Hon. Senior Lecturer (Module Leader)</a:t>
            </a:r>
          </a:p>
          <a:p>
            <a:pPr algn="ctr"/>
            <a:endParaRPr lang="en-GB" sz="4200" dirty="0">
              <a:solidFill>
                <a:schemeClr val="tx1"/>
              </a:solidFill>
              <a:latin typeface="Arial" pitchFamily="34" charset="0"/>
              <a:cs typeface="Arial" pitchFamily="34" charset="0"/>
            </a:endParaRPr>
          </a:p>
          <a:p>
            <a:pPr algn="ctr"/>
            <a:r>
              <a:rPr lang="en-GB" sz="4200" dirty="0" smtClean="0">
                <a:solidFill>
                  <a:schemeClr val="tx1"/>
                </a:solidFill>
                <a:latin typeface="Arial" pitchFamily="34" charset="0"/>
                <a:cs typeface="Arial" pitchFamily="34" charset="0"/>
              </a:rPr>
              <a:t>9 </a:t>
            </a:r>
            <a:r>
              <a:rPr lang="en-GB" sz="4200" dirty="0" smtClean="0">
                <a:solidFill>
                  <a:schemeClr val="tx1"/>
                </a:solidFill>
                <a:latin typeface="Arial" pitchFamily="34" charset="0"/>
                <a:cs typeface="Arial" pitchFamily="34" charset="0"/>
              </a:rPr>
              <a:t>January 2012</a:t>
            </a:r>
            <a:endParaRPr lang="en-GB" sz="4200" dirty="0">
              <a:solidFill>
                <a:schemeClr val="tx1"/>
              </a:solidFill>
              <a:latin typeface="Arial" pitchFamily="34" charset="0"/>
              <a:cs typeface="Arial" pitchFamily="34" charset="0"/>
            </a:endParaRPr>
          </a:p>
        </p:txBody>
      </p:sp>
      <p:pic>
        <p:nvPicPr>
          <p:cNvPr id="1026" name="Picture 2" descr="How to Apply for an APA-Approved Psychology Pre-doctoral Internship"/>
          <p:cNvPicPr>
            <a:picLocks noChangeAspect="1" noChangeArrowheads="1"/>
          </p:cNvPicPr>
          <p:nvPr/>
        </p:nvPicPr>
        <p:blipFill>
          <a:blip r:embed="rId2" cstate="print"/>
          <a:srcRect/>
          <a:stretch>
            <a:fillRect/>
          </a:stretch>
        </p:blipFill>
        <p:spPr bwMode="auto">
          <a:xfrm>
            <a:off x="3071802" y="2071678"/>
            <a:ext cx="2428868" cy="24288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sz="3200" u="sng" dirty="0" smtClean="0"/>
              <a:t>Habituation – the simplest form of learning</a:t>
            </a:r>
            <a:endParaRPr lang="en-GB" sz="3200" dirty="0"/>
          </a:p>
        </p:txBody>
      </p:sp>
      <p:pic>
        <p:nvPicPr>
          <p:cNvPr id="4" name="Picture 12" descr="fig63.1b001.jpg                                                0004493Cgoldlab                        BBD4251E:"/>
          <p:cNvPicPr>
            <a:picLocks noGrp="1" noChangeAspect="1" noChangeArrowheads="1"/>
          </p:cNvPicPr>
          <p:nvPr>
            <p:ph sz="half" idx="1"/>
          </p:nvPr>
        </p:nvPicPr>
        <p:blipFill>
          <a:blip r:embed="rId2" cstate="screen">
            <a:extLst>
              <a:ext uri="{28A0092B-C50C-407E-A947-70E740481C1C}">
                <a14:useLocalDpi xmlns:a14="http://schemas.microsoft.com/office/drawing/2010/main" xmlns=""/>
              </a:ext>
            </a:extLst>
          </a:blip>
          <a:stretch>
            <a:fillRect/>
          </a:stretch>
        </p:blipFill>
        <p:spPr bwMode="auto">
          <a:xfrm rot="16200000">
            <a:off x="5139384" y="2147238"/>
            <a:ext cx="3786214" cy="3349343"/>
          </a:xfrm>
          <a:prstGeom prst="rect">
            <a:avLst/>
          </a:prstGeom>
          <a:noFill/>
        </p:spPr>
      </p:pic>
      <p:sp>
        <p:nvSpPr>
          <p:cNvPr id="6" name="Content Placeholder 5"/>
          <p:cNvSpPr>
            <a:spLocks noGrp="1"/>
          </p:cNvSpPr>
          <p:nvPr>
            <p:ph sz="half" idx="2"/>
          </p:nvPr>
        </p:nvSpPr>
        <p:spPr>
          <a:xfrm>
            <a:off x="357158" y="1643050"/>
            <a:ext cx="4857784" cy="4525963"/>
          </a:xfrm>
        </p:spPr>
        <p:txBody>
          <a:bodyPr>
            <a:normAutofit lnSpcReduction="10000"/>
          </a:bodyPr>
          <a:lstStyle/>
          <a:p>
            <a:r>
              <a:rPr lang="en-US" sz="1800" dirty="0" smtClean="0">
                <a:latin typeface="Textile" charset="0"/>
              </a:rPr>
              <a:t>Rapidly repeated tactile stimulation of siphon reduces gill withdrawal both during the training and for a short period afterwards.</a:t>
            </a:r>
          </a:p>
          <a:p>
            <a:endParaRPr lang="en-US" sz="800" dirty="0" smtClean="0">
              <a:latin typeface="Textile" charset="0"/>
            </a:endParaRPr>
          </a:p>
          <a:p>
            <a:r>
              <a:rPr lang="en-US" sz="1800" dirty="0" smtClean="0">
                <a:latin typeface="Textile" charset="0"/>
              </a:rPr>
              <a:t>Habituation is due to reduced neurotransmitter release by the sensory neuron and by relevant </a:t>
            </a:r>
            <a:r>
              <a:rPr lang="en-US" sz="1800" dirty="0" err="1" smtClean="0">
                <a:latin typeface="Textile" charset="0"/>
              </a:rPr>
              <a:t>interneurons</a:t>
            </a:r>
            <a:r>
              <a:rPr lang="en-US" sz="1800" dirty="0" smtClean="0">
                <a:latin typeface="Textile" charset="0"/>
              </a:rPr>
              <a:t> in response to the tactile stimulus. i.e., the memory of habituation is distributed at various synapses in the circuit</a:t>
            </a:r>
          </a:p>
          <a:p>
            <a:endParaRPr lang="en-US" sz="800" dirty="0" smtClean="0">
              <a:latin typeface="Textile" charset="0"/>
            </a:endParaRPr>
          </a:p>
          <a:p>
            <a:r>
              <a:rPr lang="en-US" sz="1800" dirty="0" smtClean="0">
                <a:latin typeface="Textile" charset="0"/>
              </a:rPr>
              <a:t>Whereas a rapid series of stimuli induces </a:t>
            </a:r>
            <a:r>
              <a:rPr lang="en-US" sz="1800" u="sng" dirty="0" smtClean="0">
                <a:latin typeface="Textile" charset="0"/>
              </a:rPr>
              <a:t>short-term habituation</a:t>
            </a:r>
            <a:r>
              <a:rPr lang="en-US" sz="1800" dirty="0" smtClean="0">
                <a:latin typeface="Textile" charset="0"/>
              </a:rPr>
              <a:t>, several sets of tactile stimuli distributed over several hours induces </a:t>
            </a:r>
            <a:r>
              <a:rPr lang="en-US" sz="1800" u="sng" dirty="0" smtClean="0">
                <a:latin typeface="Textile" charset="0"/>
              </a:rPr>
              <a:t>long-term habituation</a:t>
            </a:r>
            <a:r>
              <a:rPr lang="en-US" sz="1800" dirty="0" smtClean="0">
                <a:latin typeface="Textile" charset="0"/>
              </a:rPr>
              <a:t> that lasts for weeks.</a:t>
            </a:r>
          </a:p>
          <a:p>
            <a:endParaRPr lang="en-GB"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Habituation </a:t>
            </a:r>
            <a:endParaRPr lang="en-GB" dirty="0"/>
          </a:p>
        </p:txBody>
      </p:sp>
      <p:pic>
        <p:nvPicPr>
          <p:cNvPr id="22530" name="Picture 2"/>
          <p:cNvPicPr>
            <a:picLocks noChangeAspect="1" noChangeArrowheads="1"/>
          </p:cNvPicPr>
          <p:nvPr/>
        </p:nvPicPr>
        <p:blipFill>
          <a:blip r:embed="rId2" cstate="print"/>
          <a:srcRect/>
          <a:stretch>
            <a:fillRect/>
          </a:stretch>
        </p:blipFill>
        <p:spPr bwMode="auto">
          <a:xfrm>
            <a:off x="857224" y="1357298"/>
            <a:ext cx="6880503" cy="3952892"/>
          </a:xfrm>
          <a:prstGeom prst="rect">
            <a:avLst/>
          </a:prstGeom>
          <a:noFill/>
          <a:ln w="9525">
            <a:noFill/>
            <a:miter lim="800000"/>
            <a:headEnd/>
            <a:tailEnd/>
          </a:ln>
          <a:effectLst/>
        </p:spPr>
      </p:pic>
      <p:sp>
        <p:nvSpPr>
          <p:cNvPr id="8" name="TextBox 7"/>
          <p:cNvSpPr txBox="1"/>
          <p:nvPr/>
        </p:nvSpPr>
        <p:spPr>
          <a:xfrm>
            <a:off x="857224" y="5657671"/>
            <a:ext cx="7143800" cy="923330"/>
          </a:xfrm>
          <a:prstGeom prst="rect">
            <a:avLst/>
          </a:prstGeom>
          <a:noFill/>
        </p:spPr>
        <p:txBody>
          <a:bodyPr wrap="square" rtlCol="0">
            <a:spAutoFit/>
          </a:bodyPr>
          <a:lstStyle/>
          <a:p>
            <a:r>
              <a:rPr lang="en-GB" dirty="0" smtClean="0"/>
              <a:t>Examples in humans – when you came back to your room after Christmas, did you notice it was more noisy, light, or your bed was uncomfortable? If so you probably lost some of your habituation.</a:t>
            </a:r>
            <a:endParaRPr lang="en-GB"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142852"/>
            <a:ext cx="8229600" cy="1139825"/>
          </a:xfrm>
        </p:spPr>
        <p:txBody>
          <a:bodyPr/>
          <a:lstStyle/>
          <a:p>
            <a:r>
              <a:rPr lang="en-GB" u="sng" dirty="0" smtClean="0"/>
              <a:t>Sensitization</a:t>
            </a:r>
            <a:endParaRPr lang="en-GB" u="sng" dirty="0"/>
          </a:p>
        </p:txBody>
      </p:sp>
      <p:pic>
        <p:nvPicPr>
          <p:cNvPr id="25602" name="Picture 2"/>
          <p:cNvPicPr>
            <a:picLocks noGrp="1" noChangeAspect="1" noChangeArrowheads="1"/>
          </p:cNvPicPr>
          <p:nvPr>
            <p:ph idx="1"/>
          </p:nvPr>
        </p:nvPicPr>
        <p:blipFill>
          <a:blip r:embed="rId2" cstate="print"/>
          <a:srcRect/>
          <a:stretch>
            <a:fillRect/>
          </a:stretch>
        </p:blipFill>
        <p:spPr bwMode="auto">
          <a:xfrm>
            <a:off x="1611946" y="1428736"/>
            <a:ext cx="5411942" cy="2714644"/>
          </a:xfrm>
          <a:prstGeom prst="rect">
            <a:avLst/>
          </a:prstGeom>
          <a:noFill/>
          <a:ln w="9525">
            <a:noFill/>
            <a:miter lim="800000"/>
            <a:headEnd/>
            <a:tailEnd/>
          </a:ln>
          <a:effectLst/>
        </p:spPr>
      </p:pic>
      <p:sp>
        <p:nvSpPr>
          <p:cNvPr id="5" name="TextBox 4"/>
          <p:cNvSpPr txBox="1"/>
          <p:nvPr/>
        </p:nvSpPr>
        <p:spPr>
          <a:xfrm>
            <a:off x="1500166" y="4500570"/>
            <a:ext cx="6500858" cy="2031325"/>
          </a:xfrm>
          <a:prstGeom prst="rect">
            <a:avLst/>
          </a:prstGeom>
          <a:noFill/>
        </p:spPr>
        <p:txBody>
          <a:bodyPr wrap="square" rtlCol="0">
            <a:spAutoFit/>
          </a:bodyPr>
          <a:lstStyle/>
          <a:p>
            <a:r>
              <a:rPr lang="en-US" dirty="0" smtClean="0">
                <a:latin typeface="+mn-lt"/>
              </a:rPr>
              <a:t>Harmful stimulus </a:t>
            </a:r>
            <a:r>
              <a:rPr lang="en-US" u="sng" dirty="0" smtClean="0">
                <a:latin typeface="+mn-lt"/>
              </a:rPr>
              <a:t>sensitizes</a:t>
            </a:r>
            <a:r>
              <a:rPr lang="en-US" dirty="0" smtClean="0">
                <a:latin typeface="+mn-lt"/>
              </a:rPr>
              <a:t> gill withdrawal response</a:t>
            </a:r>
          </a:p>
          <a:p>
            <a:r>
              <a:rPr lang="en-US" dirty="0" smtClean="0">
                <a:latin typeface="+mn-lt"/>
              </a:rPr>
              <a:t>to subsequent harmful </a:t>
            </a:r>
            <a:r>
              <a:rPr lang="en-US" u="sng" dirty="0" smtClean="0">
                <a:latin typeface="+mn-lt"/>
              </a:rPr>
              <a:t>or</a:t>
            </a:r>
            <a:r>
              <a:rPr lang="en-US" dirty="0" smtClean="0">
                <a:latin typeface="+mn-lt"/>
              </a:rPr>
              <a:t> harmless stimuli given to</a:t>
            </a:r>
          </a:p>
          <a:p>
            <a:r>
              <a:rPr lang="en-US" dirty="0" smtClean="0">
                <a:latin typeface="+mn-lt"/>
              </a:rPr>
              <a:t>same </a:t>
            </a:r>
            <a:r>
              <a:rPr lang="en-US" u="sng" dirty="0" smtClean="0">
                <a:latin typeface="+mn-lt"/>
              </a:rPr>
              <a:t>or</a:t>
            </a:r>
            <a:r>
              <a:rPr lang="en-US" dirty="0" smtClean="0">
                <a:latin typeface="+mn-lt"/>
              </a:rPr>
              <a:t> different body regions.</a:t>
            </a:r>
          </a:p>
          <a:p>
            <a:endParaRPr lang="en-US" dirty="0" smtClean="0">
              <a:latin typeface="+mn-lt"/>
            </a:endParaRPr>
          </a:p>
          <a:p>
            <a:r>
              <a:rPr lang="en-GB" dirty="0" smtClean="0">
                <a:latin typeface="+mn-lt"/>
              </a:rPr>
              <a:t>Sensitization occurs because tail shock</a:t>
            </a:r>
          </a:p>
          <a:p>
            <a:r>
              <a:rPr lang="en-GB" dirty="0" smtClean="0">
                <a:latin typeface="+mn-lt"/>
              </a:rPr>
              <a:t>augments the release of neurotransmitter from the</a:t>
            </a:r>
          </a:p>
          <a:p>
            <a:r>
              <a:rPr lang="en-GB" dirty="0" smtClean="0">
                <a:latin typeface="+mn-lt"/>
              </a:rPr>
              <a:t>sensory neuron</a:t>
            </a:r>
            <a:endParaRPr lang="en-GB" dirty="0">
              <a:latin typeface="+mn-l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smtClean="0"/>
              <a:t>Habituation vs. Sensitization</a:t>
            </a:r>
            <a:endParaRPr lang="en-GB" dirty="0"/>
          </a:p>
        </p:txBody>
      </p:sp>
      <p:sp>
        <p:nvSpPr>
          <p:cNvPr id="4" name="Text Placeholder 3"/>
          <p:cNvSpPr>
            <a:spLocks noGrp="1"/>
          </p:cNvSpPr>
          <p:nvPr>
            <p:ph type="body" idx="1"/>
          </p:nvPr>
        </p:nvSpPr>
        <p:spPr/>
        <p:txBody>
          <a:bodyPr/>
          <a:lstStyle/>
          <a:p>
            <a:r>
              <a:rPr lang="en-GB" b="0" u="sng" dirty="0" smtClean="0"/>
              <a:t>Habituation</a:t>
            </a:r>
          </a:p>
        </p:txBody>
      </p:sp>
      <p:sp>
        <p:nvSpPr>
          <p:cNvPr id="3" name="Content Placeholder 2"/>
          <p:cNvSpPr>
            <a:spLocks noGrp="1"/>
          </p:cNvSpPr>
          <p:nvPr>
            <p:ph sz="half" idx="2"/>
          </p:nvPr>
        </p:nvSpPr>
        <p:spPr>
          <a:xfrm>
            <a:off x="428596" y="2214554"/>
            <a:ext cx="4040188" cy="3951288"/>
          </a:xfrm>
        </p:spPr>
        <p:txBody>
          <a:bodyPr/>
          <a:lstStyle/>
          <a:p>
            <a:r>
              <a:rPr lang="en-GB" dirty="0" smtClean="0"/>
              <a:t>Decrease in strength of behaviour</a:t>
            </a:r>
          </a:p>
          <a:p>
            <a:r>
              <a:rPr lang="en-GB" dirty="0" smtClean="0"/>
              <a:t>Typically low-intensity stimuli</a:t>
            </a:r>
          </a:p>
          <a:p>
            <a:r>
              <a:rPr lang="en-GB" dirty="0" smtClean="0"/>
              <a:t>Stimulus-specific generalization</a:t>
            </a:r>
          </a:p>
          <a:p>
            <a:r>
              <a:rPr lang="en-GB" dirty="0" smtClean="0"/>
              <a:t>&lt; neurotransmitter</a:t>
            </a:r>
          </a:p>
          <a:p>
            <a:endParaRPr lang="en-GB" dirty="0"/>
          </a:p>
        </p:txBody>
      </p:sp>
      <p:sp>
        <p:nvSpPr>
          <p:cNvPr id="5" name="Text Placeholder 4"/>
          <p:cNvSpPr>
            <a:spLocks noGrp="1"/>
          </p:cNvSpPr>
          <p:nvPr>
            <p:ph type="body" sz="quarter" idx="3"/>
          </p:nvPr>
        </p:nvSpPr>
        <p:spPr/>
        <p:txBody>
          <a:bodyPr/>
          <a:lstStyle/>
          <a:p>
            <a:r>
              <a:rPr lang="en-GB" b="0" u="sng" dirty="0" smtClean="0"/>
              <a:t>Sensitization</a:t>
            </a:r>
          </a:p>
        </p:txBody>
      </p:sp>
      <p:sp>
        <p:nvSpPr>
          <p:cNvPr id="6" name="Content Placeholder 5"/>
          <p:cNvSpPr>
            <a:spLocks noGrp="1"/>
          </p:cNvSpPr>
          <p:nvPr>
            <p:ph sz="quarter" idx="4"/>
          </p:nvPr>
        </p:nvSpPr>
        <p:spPr>
          <a:xfrm>
            <a:off x="4643438" y="2214554"/>
            <a:ext cx="4041775" cy="3951288"/>
          </a:xfrm>
        </p:spPr>
        <p:txBody>
          <a:bodyPr/>
          <a:lstStyle/>
          <a:p>
            <a:r>
              <a:rPr lang="en-GB" dirty="0" smtClean="0"/>
              <a:t>Increase in strength of behaviour</a:t>
            </a:r>
          </a:p>
          <a:p>
            <a:r>
              <a:rPr lang="en-GB" dirty="0" smtClean="0"/>
              <a:t>Typically high-intensity stimuli</a:t>
            </a:r>
          </a:p>
          <a:p>
            <a:r>
              <a:rPr lang="en-GB" dirty="0" smtClean="0"/>
              <a:t>Nonspecific generalization</a:t>
            </a:r>
          </a:p>
          <a:p>
            <a:r>
              <a:rPr lang="en-GB" dirty="0" smtClean="0"/>
              <a:t>&gt; neurotransmitter</a:t>
            </a:r>
          </a:p>
          <a:p>
            <a:endParaRPr lang="en-GB"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b="1" u="sng" dirty="0" smtClean="0"/>
              <a:t>Classical Conditioning terminology</a:t>
            </a:r>
            <a:endParaRPr lang="en-GB" dirty="0"/>
          </a:p>
        </p:txBody>
      </p:sp>
      <p:sp>
        <p:nvSpPr>
          <p:cNvPr id="3" name="Content Placeholder 2"/>
          <p:cNvSpPr>
            <a:spLocks noGrp="1"/>
          </p:cNvSpPr>
          <p:nvPr>
            <p:ph sz="half" idx="1"/>
          </p:nvPr>
        </p:nvSpPr>
        <p:spPr/>
        <p:txBody>
          <a:bodyPr/>
          <a:lstStyle/>
          <a:p>
            <a:r>
              <a:rPr lang="en-GB" b="1" u="sng" dirty="0" smtClean="0"/>
              <a:t>Stimuli</a:t>
            </a:r>
          </a:p>
          <a:p>
            <a:endParaRPr lang="en-GB" sz="1400" b="1" u="sng" dirty="0" smtClean="0"/>
          </a:p>
          <a:p>
            <a:pPr lvl="0">
              <a:buFont typeface="Arial" pitchFamily="34" charset="0"/>
              <a:buChar char=" "/>
            </a:pPr>
            <a:r>
              <a:rPr lang="en-GB" sz="2000" b="1" u="sng" dirty="0" smtClean="0"/>
              <a:t>Unconditioned stimulus (UCS):</a:t>
            </a:r>
            <a:r>
              <a:rPr lang="en-GB" sz="2000" u="sng" dirty="0" smtClean="0"/>
              <a:t> </a:t>
            </a:r>
            <a:r>
              <a:rPr lang="en-GB" sz="2000" dirty="0" smtClean="0"/>
              <a:t>A stimulus that elicits a reflexive or innate response (the UCR) without prior learning</a:t>
            </a:r>
          </a:p>
          <a:p>
            <a:pPr>
              <a:buNone/>
            </a:pPr>
            <a:r>
              <a:rPr lang="en-GB" sz="2000" dirty="0" smtClean="0"/>
              <a:t> </a:t>
            </a:r>
          </a:p>
          <a:p>
            <a:r>
              <a:rPr lang="en-GB" sz="2000" b="1" u="sng" dirty="0" smtClean="0"/>
              <a:t>Conditioned stimulus (CS): </a:t>
            </a:r>
          </a:p>
          <a:p>
            <a:pPr>
              <a:buFont typeface="Arial" pitchFamily="34" charset="0"/>
              <a:buChar char=" "/>
            </a:pPr>
            <a:r>
              <a:rPr lang="en-GB" sz="1800" dirty="0" smtClean="0"/>
              <a:t>A stimulus that, through association with a UCS, comes to elicit a conditioned response similar to the original UCR</a:t>
            </a:r>
          </a:p>
          <a:p>
            <a:endParaRPr lang="en-GB" b="1" dirty="0" smtClean="0"/>
          </a:p>
        </p:txBody>
      </p:sp>
      <p:sp>
        <p:nvSpPr>
          <p:cNvPr id="4" name="Content Placeholder 3"/>
          <p:cNvSpPr>
            <a:spLocks noGrp="1"/>
          </p:cNvSpPr>
          <p:nvPr>
            <p:ph sz="half" idx="2"/>
          </p:nvPr>
        </p:nvSpPr>
        <p:spPr>
          <a:xfrm>
            <a:off x="4643438" y="1643050"/>
            <a:ext cx="4038600" cy="4525963"/>
          </a:xfrm>
        </p:spPr>
        <p:txBody>
          <a:bodyPr/>
          <a:lstStyle/>
          <a:p>
            <a:r>
              <a:rPr lang="en-GB" sz="2400" b="1" u="sng" dirty="0" smtClean="0"/>
              <a:t>Responses</a:t>
            </a:r>
          </a:p>
          <a:p>
            <a:endParaRPr lang="en-GB" sz="1400" b="1" u="sng" dirty="0" smtClean="0"/>
          </a:p>
          <a:p>
            <a:pPr lvl="0">
              <a:buFont typeface="Arial" pitchFamily="34" charset="0"/>
              <a:buChar char=" "/>
            </a:pPr>
            <a:r>
              <a:rPr lang="en-GB" sz="2000" b="1" u="sng" dirty="0" smtClean="0"/>
              <a:t>Unconditioned response (UCR):</a:t>
            </a:r>
            <a:r>
              <a:rPr lang="en-GB" sz="2000" u="sng" dirty="0" smtClean="0"/>
              <a:t> </a:t>
            </a:r>
            <a:r>
              <a:rPr lang="en-GB" sz="2000" dirty="0" smtClean="0"/>
              <a:t>A reflexive or innate response that is elicited by a stimulus (the UCS) without prior learning</a:t>
            </a:r>
          </a:p>
          <a:p>
            <a:endParaRPr lang="en-GB" sz="2400" dirty="0" smtClean="0"/>
          </a:p>
          <a:p>
            <a:pPr lvl="0"/>
            <a:r>
              <a:rPr lang="en-GB" sz="2000" b="1" u="sng" dirty="0" smtClean="0"/>
              <a:t>Conditioned response (CR): </a:t>
            </a:r>
          </a:p>
          <a:p>
            <a:pPr lvl="0">
              <a:buFont typeface="Arial" pitchFamily="34" charset="0"/>
              <a:buChar char=" "/>
            </a:pPr>
            <a:r>
              <a:rPr lang="en-GB" sz="2000" dirty="0" smtClean="0"/>
              <a:t>A response elicited by a conditioned stimulus.</a:t>
            </a:r>
          </a:p>
          <a:p>
            <a:endParaRPr lang="en-GB" sz="2400" b="1" dirty="0" smtClean="0"/>
          </a:p>
        </p:txBody>
      </p:sp>
      <p:sp>
        <p:nvSpPr>
          <p:cNvPr id="5" name="TextBox 4"/>
          <p:cNvSpPr txBox="1"/>
          <p:nvPr/>
        </p:nvSpPr>
        <p:spPr>
          <a:xfrm>
            <a:off x="5786446" y="6286520"/>
            <a:ext cx="3214710" cy="369332"/>
          </a:xfrm>
          <a:prstGeom prst="rect">
            <a:avLst/>
          </a:prstGeom>
          <a:noFill/>
        </p:spPr>
        <p:txBody>
          <a:bodyPr wrap="square" rtlCol="0">
            <a:spAutoFit/>
          </a:bodyPr>
          <a:lstStyle/>
          <a:p>
            <a:r>
              <a:rPr lang="en-GB" dirty="0" smtClean="0"/>
              <a:t>[Module Handbook pg – 8]</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pas82760_0702"/>
          <p:cNvPicPr>
            <a:picLocks noGrp="1" noChangeAspect="1" noChangeArrowheads="1"/>
          </p:cNvPicPr>
          <p:nvPr>
            <p:ph idx="1"/>
          </p:nvPr>
        </p:nvPicPr>
        <p:blipFill>
          <a:blip r:embed="rId2" cstate="print"/>
          <a:srcRect/>
          <a:stretch>
            <a:fillRect/>
          </a:stretch>
        </p:blipFill>
        <p:spPr>
          <a:xfrm>
            <a:off x="1071538" y="428604"/>
            <a:ext cx="6715172" cy="5997445"/>
          </a:xfrm>
          <a:no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lvl="0"/>
            <a:r>
              <a:rPr lang="en-GB" dirty="0" smtClean="0"/>
              <a:t>Classical conditioning is strongest when:</a:t>
            </a:r>
          </a:p>
          <a:p>
            <a:pPr lvl="0"/>
            <a:endParaRPr lang="en-GB" dirty="0" smtClean="0"/>
          </a:p>
          <a:p>
            <a:pPr lvl="1"/>
            <a:r>
              <a:rPr lang="en-GB" dirty="0" smtClean="0"/>
              <a:t>There are repeated CS-UCS pairings</a:t>
            </a:r>
          </a:p>
          <a:p>
            <a:pPr lvl="1"/>
            <a:r>
              <a:rPr lang="en-GB" dirty="0" smtClean="0"/>
              <a:t>The UCS is more intense</a:t>
            </a:r>
          </a:p>
          <a:p>
            <a:pPr lvl="1"/>
            <a:r>
              <a:rPr lang="en-GB" dirty="0" smtClean="0"/>
              <a:t>The sequence involves forward pairing (i.e. CS -&gt; UCS)</a:t>
            </a:r>
          </a:p>
          <a:p>
            <a:pPr lvl="1"/>
            <a:r>
              <a:rPr lang="en-GB" dirty="0" smtClean="0"/>
              <a:t>The time interval between the CS and UCS is short</a:t>
            </a:r>
          </a:p>
          <a:p>
            <a:endParaRPr lang="en-GB"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u="sng" dirty="0" smtClean="0"/>
              <a:t>Extinction</a:t>
            </a:r>
            <a:endParaRPr lang="en-GB" u="sng" dirty="0"/>
          </a:p>
        </p:txBody>
      </p:sp>
      <p:pic>
        <p:nvPicPr>
          <p:cNvPr id="7" name="Picture 4" descr="07"/>
          <p:cNvPicPr>
            <a:picLocks noGrp="1" noChangeAspect="1" noChangeArrowheads="1"/>
          </p:cNvPicPr>
          <p:nvPr>
            <p:ph idx="1"/>
          </p:nvPr>
        </p:nvPicPr>
        <p:blipFill>
          <a:blip r:embed="rId2" cstate="print"/>
          <a:srcRect/>
          <a:stretch>
            <a:fillRect/>
          </a:stretch>
        </p:blipFill>
        <p:spPr>
          <a:xfrm>
            <a:off x="285720" y="1643050"/>
            <a:ext cx="7858180" cy="3885272"/>
          </a:xfrm>
          <a:noFill/>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solidFill>
                  <a:schemeClr val="accent1">
                    <a:lumMod val="60000"/>
                    <a:lumOff val="40000"/>
                  </a:schemeClr>
                </a:solidFill>
              </a:rPr>
              <a:t>Stimulus Generalization</a:t>
            </a:r>
            <a:endParaRPr lang="en-GB" dirty="0"/>
          </a:p>
        </p:txBody>
      </p:sp>
      <p:sp>
        <p:nvSpPr>
          <p:cNvPr id="3" name="Content Placeholder 2"/>
          <p:cNvSpPr>
            <a:spLocks noGrp="1"/>
          </p:cNvSpPr>
          <p:nvPr>
            <p:ph idx="1"/>
          </p:nvPr>
        </p:nvSpPr>
        <p:spPr>
          <a:xfrm>
            <a:off x="428596" y="1714488"/>
            <a:ext cx="8229600" cy="4525963"/>
          </a:xfrm>
        </p:spPr>
        <p:txBody>
          <a:bodyPr/>
          <a:lstStyle/>
          <a:p>
            <a:r>
              <a:rPr lang="en-US" dirty="0" smtClean="0"/>
              <a:t>A tendency to respond to stimuli that are similar, but not identical , to a conditioned stimulus.  E.g. responding to a buzzer, or a hammer banging, when the conditioning stimulus was a bell</a:t>
            </a:r>
          </a:p>
          <a:p>
            <a:endParaRPr lang="en-GB"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500034" y="214290"/>
            <a:ext cx="8229600" cy="1176338"/>
          </a:xfrm>
        </p:spPr>
        <p:txBody>
          <a:bodyPr/>
          <a:lstStyle/>
          <a:p>
            <a:r>
              <a:rPr lang="en-GB" sz="4000" dirty="0" smtClean="0">
                <a:solidFill>
                  <a:schemeClr val="accent1">
                    <a:lumMod val="60000"/>
                    <a:lumOff val="40000"/>
                  </a:schemeClr>
                </a:solidFill>
              </a:rPr>
              <a:t>Stimulus generalization - </a:t>
            </a:r>
            <a:r>
              <a:rPr lang="en-GB" sz="4000" dirty="0" err="1" smtClean="0">
                <a:solidFill>
                  <a:schemeClr val="accent1">
                    <a:lumMod val="60000"/>
                    <a:lumOff val="40000"/>
                  </a:schemeClr>
                </a:solidFill>
              </a:rPr>
              <a:t>contd</a:t>
            </a:r>
            <a:endParaRPr lang="en-GB" sz="4000" dirty="0">
              <a:solidFill>
                <a:schemeClr val="accent1">
                  <a:lumMod val="60000"/>
                  <a:lumOff val="40000"/>
                </a:schemeClr>
              </a:solidFill>
            </a:endParaRPr>
          </a:p>
        </p:txBody>
      </p:sp>
      <p:sp>
        <p:nvSpPr>
          <p:cNvPr id="56324" name="Rectangle 4"/>
          <p:cNvSpPr>
            <a:spLocks noChangeArrowheads="1"/>
          </p:cNvSpPr>
          <p:nvPr/>
        </p:nvSpPr>
        <p:spPr bwMode="auto">
          <a:xfrm>
            <a:off x="500034" y="1285860"/>
            <a:ext cx="8218488" cy="4568825"/>
          </a:xfrm>
          <a:prstGeom prst="rect">
            <a:avLst/>
          </a:prstGeom>
          <a:noFill/>
          <a:ln w="9525">
            <a:noFill/>
            <a:miter lim="800000"/>
            <a:headEnd/>
            <a:tailEnd/>
          </a:ln>
          <a:effectLst/>
        </p:spPr>
        <p:txBody>
          <a:bodyPr/>
          <a:lstStyle/>
          <a:p>
            <a:pPr marL="342900" indent="-342900">
              <a:spcBef>
                <a:spcPct val="20000"/>
              </a:spcBef>
              <a:buClr>
                <a:schemeClr val="hlink"/>
              </a:buClr>
              <a:buSzPct val="65000"/>
              <a:buFont typeface="Wingdings" pitchFamily="2" charset="2"/>
              <a:buNone/>
            </a:pPr>
            <a:r>
              <a:rPr lang="en-US" sz="3200" dirty="0">
                <a:effectLst>
                  <a:outerShdw blurRad="38100" dist="38100" dir="2700000" algn="tl">
                    <a:srgbClr val="000000"/>
                  </a:outerShdw>
                </a:effectLst>
              </a:rPr>
              <a:t>Similar stimuli will also elicit the CR, but in a weaker form</a:t>
            </a:r>
          </a:p>
          <a:p>
            <a:pPr marL="342900" indent="-342900">
              <a:spcBef>
                <a:spcPct val="20000"/>
              </a:spcBef>
              <a:buClr>
                <a:schemeClr val="hlink"/>
              </a:buClr>
              <a:buSzPct val="65000"/>
              <a:buFont typeface="Wingdings" pitchFamily="2" charset="2"/>
              <a:buNone/>
            </a:pPr>
            <a:r>
              <a:rPr lang="en-US" sz="2400" dirty="0" err="1">
                <a:effectLst>
                  <a:outerShdw blurRad="38100" dist="38100" dir="2700000" algn="tl">
                    <a:srgbClr val="000000"/>
                  </a:outerShdw>
                </a:effectLst>
              </a:rPr>
              <a:t>Eg</a:t>
            </a:r>
            <a:r>
              <a:rPr lang="en-US" sz="2400" dirty="0">
                <a:effectLst>
                  <a:outerShdw blurRad="38100" dist="38100" dir="2700000" algn="tl">
                    <a:srgbClr val="000000"/>
                  </a:outerShdw>
                </a:effectLst>
              </a:rPr>
              <a:t>, a 500Hz tone elicits the CR, tones of similar frequency will also elicit CR, the closer the tone to the original the stronger the response</a:t>
            </a:r>
          </a:p>
        </p:txBody>
      </p:sp>
      <p:grpSp>
        <p:nvGrpSpPr>
          <p:cNvPr id="2" name="Group 19"/>
          <p:cNvGrpSpPr>
            <a:grpSpLocks/>
          </p:cNvGrpSpPr>
          <p:nvPr/>
        </p:nvGrpSpPr>
        <p:grpSpPr bwMode="auto">
          <a:xfrm>
            <a:off x="752475" y="3968750"/>
            <a:ext cx="7096125" cy="2740025"/>
            <a:chOff x="474" y="2500"/>
            <a:chExt cx="4470" cy="1726"/>
          </a:xfrm>
        </p:grpSpPr>
        <p:sp>
          <p:nvSpPr>
            <p:cNvPr id="56325" name="Line 5"/>
            <p:cNvSpPr>
              <a:spLocks noChangeShapeType="1"/>
            </p:cNvSpPr>
            <p:nvPr/>
          </p:nvSpPr>
          <p:spPr bwMode="auto">
            <a:xfrm>
              <a:off x="960" y="2544"/>
              <a:ext cx="0" cy="1296"/>
            </a:xfrm>
            <a:prstGeom prst="line">
              <a:avLst/>
            </a:prstGeom>
            <a:noFill/>
            <a:ln w="9525">
              <a:solidFill>
                <a:schemeClr val="tx1"/>
              </a:solidFill>
              <a:round/>
              <a:headEnd/>
              <a:tailEnd/>
            </a:ln>
            <a:effectLst/>
          </p:spPr>
          <p:txBody>
            <a:bodyPr/>
            <a:lstStyle/>
            <a:p>
              <a:endParaRPr lang="en-GB"/>
            </a:p>
          </p:txBody>
        </p:sp>
        <p:sp>
          <p:nvSpPr>
            <p:cNvPr id="56326" name="Line 6"/>
            <p:cNvSpPr>
              <a:spLocks noChangeShapeType="1"/>
            </p:cNvSpPr>
            <p:nvPr/>
          </p:nvSpPr>
          <p:spPr bwMode="auto">
            <a:xfrm>
              <a:off x="960" y="3840"/>
              <a:ext cx="3984" cy="0"/>
            </a:xfrm>
            <a:prstGeom prst="line">
              <a:avLst/>
            </a:prstGeom>
            <a:noFill/>
            <a:ln w="9525">
              <a:solidFill>
                <a:schemeClr val="tx1"/>
              </a:solidFill>
              <a:round/>
              <a:headEnd/>
              <a:tailEnd/>
            </a:ln>
            <a:effectLst/>
          </p:spPr>
          <p:txBody>
            <a:bodyPr/>
            <a:lstStyle/>
            <a:p>
              <a:endParaRPr lang="en-GB"/>
            </a:p>
          </p:txBody>
        </p:sp>
        <p:sp>
          <p:nvSpPr>
            <p:cNvPr id="56328" name="Text Box 8"/>
            <p:cNvSpPr txBox="1">
              <a:spLocks noChangeArrowheads="1"/>
            </p:cNvSpPr>
            <p:nvPr/>
          </p:nvSpPr>
          <p:spPr bwMode="auto">
            <a:xfrm rot="16200000">
              <a:off x="270" y="3044"/>
              <a:ext cx="816" cy="407"/>
            </a:xfrm>
            <a:prstGeom prst="rect">
              <a:avLst/>
            </a:prstGeom>
            <a:noFill/>
            <a:ln w="9525">
              <a:noFill/>
              <a:miter lim="800000"/>
              <a:headEnd/>
              <a:tailEnd/>
            </a:ln>
            <a:effectLst/>
          </p:spPr>
          <p:txBody>
            <a:bodyPr>
              <a:spAutoFit/>
            </a:bodyPr>
            <a:lstStyle/>
            <a:p>
              <a:r>
                <a:rPr lang="en-US" b="1" dirty="0">
                  <a:latin typeface="Arial" charset="0"/>
                </a:rPr>
                <a:t>Volume of </a:t>
              </a:r>
            </a:p>
            <a:p>
              <a:r>
                <a:rPr lang="en-US" b="1" dirty="0" smtClean="0">
                  <a:latin typeface="Arial" charset="0"/>
                </a:rPr>
                <a:t>Saliva </a:t>
              </a:r>
              <a:endParaRPr lang="en-US" b="1" dirty="0">
                <a:latin typeface="Arial" charset="0"/>
              </a:endParaRPr>
            </a:p>
          </p:txBody>
        </p:sp>
        <p:sp>
          <p:nvSpPr>
            <p:cNvPr id="56331" name="Freeform 11"/>
            <p:cNvSpPr>
              <a:spLocks/>
            </p:cNvSpPr>
            <p:nvPr/>
          </p:nvSpPr>
          <p:spPr bwMode="auto">
            <a:xfrm>
              <a:off x="1292" y="2500"/>
              <a:ext cx="3093" cy="1346"/>
            </a:xfrm>
            <a:custGeom>
              <a:avLst/>
              <a:gdLst/>
              <a:ahLst/>
              <a:cxnLst>
                <a:cxn ang="0">
                  <a:pos x="0" y="1338"/>
                </a:cxn>
                <a:cxn ang="0">
                  <a:pos x="318" y="1202"/>
                </a:cxn>
                <a:cxn ang="0">
                  <a:pos x="545" y="975"/>
                </a:cxn>
                <a:cxn ang="0">
                  <a:pos x="681" y="703"/>
                </a:cxn>
                <a:cxn ang="0">
                  <a:pos x="862" y="386"/>
                </a:cxn>
                <a:cxn ang="0">
                  <a:pos x="1044" y="159"/>
                </a:cxn>
                <a:cxn ang="0">
                  <a:pos x="1361" y="23"/>
                </a:cxn>
                <a:cxn ang="0">
                  <a:pos x="1633" y="23"/>
                </a:cxn>
                <a:cxn ang="0">
                  <a:pos x="1951" y="159"/>
                </a:cxn>
                <a:cxn ang="0">
                  <a:pos x="2223" y="476"/>
                </a:cxn>
                <a:cxn ang="0">
                  <a:pos x="2450" y="885"/>
                </a:cxn>
                <a:cxn ang="0">
                  <a:pos x="2586" y="1066"/>
                </a:cxn>
                <a:cxn ang="0">
                  <a:pos x="2813" y="1248"/>
                </a:cxn>
                <a:cxn ang="0">
                  <a:pos x="3040" y="1338"/>
                </a:cxn>
              </a:cxnLst>
              <a:rect l="0" t="0" r="r" b="b"/>
              <a:pathLst>
                <a:path w="3093" h="1346">
                  <a:moveTo>
                    <a:pt x="0" y="1338"/>
                  </a:moveTo>
                  <a:cubicBezTo>
                    <a:pt x="113" y="1300"/>
                    <a:pt x="227" y="1262"/>
                    <a:pt x="318" y="1202"/>
                  </a:cubicBezTo>
                  <a:cubicBezTo>
                    <a:pt x="409" y="1142"/>
                    <a:pt x="485" y="1058"/>
                    <a:pt x="545" y="975"/>
                  </a:cubicBezTo>
                  <a:cubicBezTo>
                    <a:pt x="605" y="892"/>
                    <a:pt x="628" y="801"/>
                    <a:pt x="681" y="703"/>
                  </a:cubicBezTo>
                  <a:cubicBezTo>
                    <a:pt x="734" y="605"/>
                    <a:pt x="802" y="477"/>
                    <a:pt x="862" y="386"/>
                  </a:cubicBezTo>
                  <a:cubicBezTo>
                    <a:pt x="922" y="295"/>
                    <a:pt x="961" y="219"/>
                    <a:pt x="1044" y="159"/>
                  </a:cubicBezTo>
                  <a:cubicBezTo>
                    <a:pt x="1127" y="99"/>
                    <a:pt x="1263" y="46"/>
                    <a:pt x="1361" y="23"/>
                  </a:cubicBezTo>
                  <a:cubicBezTo>
                    <a:pt x="1459" y="0"/>
                    <a:pt x="1535" y="0"/>
                    <a:pt x="1633" y="23"/>
                  </a:cubicBezTo>
                  <a:cubicBezTo>
                    <a:pt x="1731" y="46"/>
                    <a:pt x="1853" y="83"/>
                    <a:pt x="1951" y="159"/>
                  </a:cubicBezTo>
                  <a:cubicBezTo>
                    <a:pt x="2049" y="235"/>
                    <a:pt x="2140" y="355"/>
                    <a:pt x="2223" y="476"/>
                  </a:cubicBezTo>
                  <a:cubicBezTo>
                    <a:pt x="2306" y="597"/>
                    <a:pt x="2390" y="787"/>
                    <a:pt x="2450" y="885"/>
                  </a:cubicBezTo>
                  <a:cubicBezTo>
                    <a:pt x="2510" y="983"/>
                    <a:pt x="2526" y="1006"/>
                    <a:pt x="2586" y="1066"/>
                  </a:cubicBezTo>
                  <a:cubicBezTo>
                    <a:pt x="2646" y="1126"/>
                    <a:pt x="2737" y="1203"/>
                    <a:pt x="2813" y="1248"/>
                  </a:cubicBezTo>
                  <a:cubicBezTo>
                    <a:pt x="2889" y="1293"/>
                    <a:pt x="3093" y="1346"/>
                    <a:pt x="3040" y="1338"/>
                  </a:cubicBezTo>
                </a:path>
              </a:pathLst>
            </a:custGeom>
            <a:noFill/>
            <a:ln w="9525">
              <a:solidFill>
                <a:schemeClr val="tx1"/>
              </a:solidFill>
              <a:round/>
              <a:headEnd/>
              <a:tailEnd/>
            </a:ln>
            <a:effectLst/>
          </p:spPr>
          <p:txBody>
            <a:bodyPr/>
            <a:lstStyle/>
            <a:p>
              <a:endParaRPr lang="en-GB"/>
            </a:p>
          </p:txBody>
        </p:sp>
        <p:sp>
          <p:nvSpPr>
            <p:cNvPr id="56338" name="Text Box 18"/>
            <p:cNvSpPr txBox="1">
              <a:spLocks noChangeArrowheads="1"/>
            </p:cNvSpPr>
            <p:nvPr/>
          </p:nvSpPr>
          <p:spPr bwMode="auto">
            <a:xfrm>
              <a:off x="930" y="3838"/>
              <a:ext cx="3946" cy="388"/>
            </a:xfrm>
            <a:prstGeom prst="rect">
              <a:avLst/>
            </a:prstGeom>
            <a:noFill/>
            <a:ln w="9525">
              <a:noFill/>
              <a:miter lim="800000"/>
              <a:headEnd/>
              <a:tailEnd/>
            </a:ln>
            <a:effectLst/>
          </p:spPr>
          <p:txBody>
            <a:bodyPr>
              <a:spAutoFit/>
            </a:bodyPr>
            <a:lstStyle/>
            <a:p>
              <a:r>
                <a:rPr lang="en-US" sz="1600" b="1" dirty="0" smtClean="0">
                  <a:latin typeface="Arial" charset="0"/>
                </a:rPr>
                <a:t>200</a:t>
              </a:r>
              <a:r>
                <a:rPr lang="en-US" sz="1600" b="1" dirty="0">
                  <a:latin typeface="Arial" charset="0"/>
                </a:rPr>
                <a:t>		</a:t>
              </a:r>
              <a:r>
                <a:rPr lang="en-US" sz="1600" b="1" dirty="0" smtClean="0">
                  <a:latin typeface="Arial" charset="0"/>
                </a:rPr>
                <a:t>       450</a:t>
              </a:r>
              <a:r>
                <a:rPr lang="en-US" sz="1600" b="1" dirty="0">
                  <a:latin typeface="Arial" charset="0"/>
                </a:rPr>
                <a:t>	500		</a:t>
              </a:r>
              <a:r>
                <a:rPr lang="en-US" sz="1600" b="1" dirty="0" smtClean="0"/>
                <a:t>7</a:t>
              </a:r>
              <a:r>
                <a:rPr lang="en-US" sz="1600" b="1" dirty="0" smtClean="0">
                  <a:latin typeface="Arial" charset="0"/>
                </a:rPr>
                <a:t>00</a:t>
              </a:r>
              <a:endParaRPr lang="en-US" b="1" dirty="0">
                <a:latin typeface="Arial" charset="0"/>
              </a:endParaRPr>
            </a:p>
            <a:p>
              <a:pPr algn="ctr"/>
              <a:r>
                <a:rPr lang="en-US" b="1" dirty="0" smtClean="0">
                  <a:latin typeface="Arial" charset="0"/>
                </a:rPr>
                <a:t>Frequency (Hz)</a:t>
              </a:r>
              <a:r>
                <a:rPr lang="en-US" b="1" dirty="0">
                  <a:latin typeface="Arial" charset="0"/>
                </a:rPr>
                <a:t>	</a:t>
              </a:r>
            </a:p>
          </p:txBody>
        </p:sp>
      </p:grpSp>
      <p:cxnSp>
        <p:nvCxnSpPr>
          <p:cNvPr id="11" name="Straight Connector 10"/>
          <p:cNvCxnSpPr/>
          <p:nvPr/>
        </p:nvCxnSpPr>
        <p:spPr>
          <a:xfrm rot="16200000" flipV="1">
            <a:off x="3472658" y="5028408"/>
            <a:ext cx="2092321" cy="3651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flipH="1" flipV="1">
            <a:off x="6036479" y="5893611"/>
            <a:ext cx="357190" cy="1588"/>
          </a:xfrm>
          <a:prstGeom prst="line">
            <a:avLst/>
          </a:prstGeom>
          <a:ln w="1905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V="1">
            <a:off x="3008311" y="5064127"/>
            <a:ext cx="2020884" cy="36514"/>
          </a:xfrm>
          <a:prstGeom prst="line">
            <a:avLst/>
          </a:prstGeom>
          <a:ln w="1905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4" name="Oval 3"/>
          <p:cNvSpPr/>
          <p:nvPr/>
        </p:nvSpPr>
        <p:spPr>
          <a:xfrm>
            <a:off x="1197727" y="2132856"/>
            <a:ext cx="3672408" cy="37444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p:cNvSpPr/>
          <p:nvPr/>
        </p:nvSpPr>
        <p:spPr>
          <a:xfrm>
            <a:off x="3419872" y="2094136"/>
            <a:ext cx="3996444" cy="38164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lumMod val="40000"/>
                  <a:lumOff val="60000"/>
                </a:schemeClr>
              </a:solidFill>
            </a:endParaRPr>
          </a:p>
        </p:txBody>
      </p:sp>
      <p:sp>
        <p:nvSpPr>
          <p:cNvPr id="6" name="Oval 5"/>
          <p:cNvSpPr/>
          <p:nvPr/>
        </p:nvSpPr>
        <p:spPr>
          <a:xfrm>
            <a:off x="1835696" y="2564904"/>
            <a:ext cx="1296143"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2">
                    <a:lumMod val="10000"/>
                  </a:schemeClr>
                </a:solidFill>
              </a:rPr>
              <a:t>Perception</a:t>
            </a:r>
            <a:endParaRPr lang="en-GB" sz="1200" dirty="0">
              <a:solidFill>
                <a:schemeClr val="tx2">
                  <a:lumMod val="10000"/>
                </a:schemeClr>
              </a:solidFill>
            </a:endParaRPr>
          </a:p>
        </p:txBody>
      </p:sp>
      <p:pic>
        <p:nvPicPr>
          <p:cNvPr id="135170" name="Picture 2"/>
          <p:cNvPicPr>
            <a:picLocks noChangeAspect="1" noChangeArrowheads="1"/>
          </p:cNvPicPr>
          <p:nvPr/>
        </p:nvPicPr>
        <p:blipFill>
          <a:blip r:embed="rId2" cstate="screen">
            <a:extLst>
              <a:ext uri="{28A0092B-C50C-407E-A947-70E740481C1C}">
                <a14:useLocalDpi xmlns:a14="http://schemas.microsoft.com/office/drawing/2010/main" xmlns=""/>
              </a:ext>
            </a:extLst>
          </a:blip>
          <a:srcRect/>
          <a:stretch>
            <a:fillRect/>
          </a:stretch>
        </p:blipFill>
        <p:spPr bwMode="auto">
          <a:xfrm>
            <a:off x="3836460" y="2888940"/>
            <a:ext cx="720703" cy="384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TextBox 6"/>
          <p:cNvSpPr txBox="1"/>
          <p:nvPr/>
        </p:nvSpPr>
        <p:spPr>
          <a:xfrm>
            <a:off x="3951391" y="2942527"/>
            <a:ext cx="490840" cy="276999"/>
          </a:xfrm>
          <a:prstGeom prst="rect">
            <a:avLst/>
          </a:prstGeom>
          <a:noFill/>
        </p:spPr>
        <p:txBody>
          <a:bodyPr wrap="none" rtlCol="0">
            <a:spAutoFit/>
          </a:bodyPr>
          <a:lstStyle/>
          <a:p>
            <a:r>
              <a:rPr lang="en-GB" sz="1200" dirty="0" smtClean="0">
                <a:solidFill>
                  <a:schemeClr val="tx2">
                    <a:lumMod val="10000"/>
                  </a:schemeClr>
                </a:solidFill>
              </a:rPr>
              <a:t>Pain</a:t>
            </a:r>
            <a:endParaRPr lang="en-GB" sz="1200" dirty="0">
              <a:solidFill>
                <a:schemeClr val="tx2">
                  <a:lumMod val="10000"/>
                </a:schemeClr>
              </a:solidFill>
            </a:endParaRPr>
          </a:p>
        </p:txBody>
      </p:sp>
      <p:sp>
        <p:nvSpPr>
          <p:cNvPr id="8" name="TextBox 7"/>
          <p:cNvSpPr txBox="1"/>
          <p:nvPr/>
        </p:nvSpPr>
        <p:spPr>
          <a:xfrm>
            <a:off x="2051720" y="1711329"/>
            <a:ext cx="1727569" cy="400110"/>
          </a:xfrm>
          <a:prstGeom prst="rect">
            <a:avLst/>
          </a:prstGeom>
          <a:noFill/>
        </p:spPr>
        <p:txBody>
          <a:bodyPr wrap="square" rtlCol="0">
            <a:spAutoFit/>
          </a:bodyPr>
          <a:lstStyle/>
          <a:p>
            <a:r>
              <a:rPr lang="en-GB" sz="2000" b="1" dirty="0" smtClean="0"/>
              <a:t>Psychology</a:t>
            </a:r>
            <a:endParaRPr lang="en-GB" sz="2000" b="1" dirty="0"/>
          </a:p>
        </p:txBody>
      </p:sp>
      <p:sp>
        <p:nvSpPr>
          <p:cNvPr id="9" name="TextBox 8"/>
          <p:cNvSpPr txBox="1"/>
          <p:nvPr/>
        </p:nvSpPr>
        <p:spPr>
          <a:xfrm>
            <a:off x="4932040" y="1694230"/>
            <a:ext cx="1296144" cy="400110"/>
          </a:xfrm>
          <a:prstGeom prst="rect">
            <a:avLst/>
          </a:prstGeom>
          <a:noFill/>
        </p:spPr>
        <p:txBody>
          <a:bodyPr wrap="square" rtlCol="0">
            <a:spAutoFit/>
          </a:bodyPr>
          <a:lstStyle/>
          <a:p>
            <a:r>
              <a:rPr lang="en-GB" sz="2000" b="1" dirty="0" smtClean="0"/>
              <a:t>Medicine</a:t>
            </a:r>
            <a:endParaRPr lang="en-GB" sz="2000" b="1" dirty="0"/>
          </a:p>
        </p:txBody>
      </p:sp>
      <p:pic>
        <p:nvPicPr>
          <p:cNvPr id="135172" name="Picture 4"/>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3648681" y="3578819"/>
            <a:ext cx="1234239" cy="6521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 name="TextBox 10"/>
          <p:cNvSpPr txBox="1"/>
          <p:nvPr/>
        </p:nvSpPr>
        <p:spPr>
          <a:xfrm>
            <a:off x="3882438" y="3578819"/>
            <a:ext cx="771365" cy="646331"/>
          </a:xfrm>
          <a:prstGeom prst="rect">
            <a:avLst/>
          </a:prstGeom>
          <a:noFill/>
        </p:spPr>
        <p:txBody>
          <a:bodyPr wrap="none" rtlCol="0">
            <a:spAutoFit/>
          </a:bodyPr>
          <a:lstStyle/>
          <a:p>
            <a:r>
              <a:rPr lang="en-GB" sz="1200" dirty="0" smtClean="0">
                <a:solidFill>
                  <a:schemeClr val="tx2">
                    <a:lumMod val="10000"/>
                  </a:schemeClr>
                </a:solidFill>
              </a:rPr>
              <a:t>Clinical </a:t>
            </a:r>
          </a:p>
          <a:p>
            <a:r>
              <a:rPr lang="en-GB" sz="1200" dirty="0" smtClean="0">
                <a:solidFill>
                  <a:schemeClr val="tx2">
                    <a:lumMod val="10000"/>
                  </a:schemeClr>
                </a:solidFill>
              </a:rPr>
              <a:t>Decision</a:t>
            </a:r>
          </a:p>
          <a:p>
            <a:r>
              <a:rPr lang="en-GB" sz="1200" dirty="0" smtClean="0">
                <a:solidFill>
                  <a:schemeClr val="tx2">
                    <a:lumMod val="10000"/>
                  </a:schemeClr>
                </a:solidFill>
              </a:rPr>
              <a:t> making</a:t>
            </a:r>
            <a:endParaRPr lang="en-GB" sz="1200" dirty="0">
              <a:solidFill>
                <a:schemeClr val="tx2">
                  <a:lumMod val="10000"/>
                </a:schemeClr>
              </a:solidFill>
            </a:endParaRPr>
          </a:p>
        </p:txBody>
      </p:sp>
      <p:cxnSp>
        <p:nvCxnSpPr>
          <p:cNvPr id="13" name="Straight Arrow Connector 12"/>
          <p:cNvCxnSpPr>
            <a:stCxn id="6" idx="6"/>
            <a:endCxn id="135170" idx="1"/>
          </p:cNvCxnSpPr>
          <p:nvPr/>
        </p:nvCxnSpPr>
        <p:spPr>
          <a:xfrm>
            <a:off x="3131839" y="2816932"/>
            <a:ext cx="704621" cy="26409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2900913" y="3867482"/>
            <a:ext cx="747768" cy="3160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1475655" y="3573016"/>
            <a:ext cx="1412473" cy="65213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2">
                    <a:lumMod val="10000"/>
                  </a:schemeClr>
                </a:solidFill>
              </a:rPr>
              <a:t>Cognitive Psychology</a:t>
            </a:r>
            <a:endParaRPr lang="en-GB" sz="1200" dirty="0">
              <a:solidFill>
                <a:schemeClr val="tx2">
                  <a:lumMod val="10000"/>
                </a:schemeClr>
              </a:solidFill>
            </a:endParaRPr>
          </a:p>
        </p:txBody>
      </p:sp>
      <p:sp>
        <p:nvSpPr>
          <p:cNvPr id="21" name="Oval 20"/>
          <p:cNvSpPr/>
          <p:nvPr/>
        </p:nvSpPr>
        <p:spPr>
          <a:xfrm>
            <a:off x="1547664" y="4653136"/>
            <a:ext cx="1367841"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2">
                    <a:lumMod val="10000"/>
                  </a:schemeClr>
                </a:solidFill>
              </a:rPr>
              <a:t>Personality</a:t>
            </a:r>
            <a:endParaRPr lang="en-GB" sz="1200" dirty="0">
              <a:solidFill>
                <a:schemeClr val="tx2">
                  <a:lumMod val="10000"/>
                </a:schemeClr>
              </a:solidFill>
            </a:endParaRPr>
          </a:p>
        </p:txBody>
      </p:sp>
      <p:pic>
        <p:nvPicPr>
          <p:cNvPr id="22" name="Picture 4"/>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3697800" y="4503277"/>
            <a:ext cx="956003" cy="6521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7" name="TextBox 16"/>
          <p:cNvSpPr txBox="1"/>
          <p:nvPr/>
        </p:nvSpPr>
        <p:spPr>
          <a:xfrm>
            <a:off x="3864904" y="4510861"/>
            <a:ext cx="712054" cy="646331"/>
          </a:xfrm>
          <a:prstGeom prst="rect">
            <a:avLst/>
          </a:prstGeom>
          <a:noFill/>
        </p:spPr>
        <p:txBody>
          <a:bodyPr wrap="none" rtlCol="0">
            <a:spAutoFit/>
          </a:bodyPr>
          <a:lstStyle/>
          <a:p>
            <a:r>
              <a:rPr lang="en-GB" sz="1200" dirty="0" smtClean="0">
                <a:solidFill>
                  <a:schemeClr val="tx2">
                    <a:lumMod val="10000"/>
                  </a:schemeClr>
                </a:solidFill>
              </a:rPr>
              <a:t>Coping </a:t>
            </a:r>
          </a:p>
          <a:p>
            <a:r>
              <a:rPr lang="en-GB" sz="1200" dirty="0" smtClean="0">
                <a:solidFill>
                  <a:schemeClr val="tx2">
                    <a:lumMod val="10000"/>
                  </a:schemeClr>
                </a:solidFill>
              </a:rPr>
              <a:t>with </a:t>
            </a:r>
          </a:p>
          <a:p>
            <a:r>
              <a:rPr lang="en-GB" sz="1200" dirty="0" smtClean="0">
                <a:solidFill>
                  <a:schemeClr val="tx2">
                    <a:lumMod val="10000"/>
                  </a:schemeClr>
                </a:solidFill>
              </a:rPr>
              <a:t>illness</a:t>
            </a:r>
            <a:endParaRPr lang="en-GB" sz="1200" dirty="0">
              <a:solidFill>
                <a:schemeClr val="tx2">
                  <a:lumMod val="10000"/>
                </a:schemeClr>
              </a:solidFill>
            </a:endParaRPr>
          </a:p>
        </p:txBody>
      </p:sp>
      <p:cxnSp>
        <p:nvCxnSpPr>
          <p:cNvPr id="27" name="Straight Arrow Connector 26"/>
          <p:cNvCxnSpPr/>
          <p:nvPr/>
        </p:nvCxnSpPr>
        <p:spPr>
          <a:xfrm flipV="1">
            <a:off x="2892974" y="4834026"/>
            <a:ext cx="804826" cy="3953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683728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517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517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1" grpId="0"/>
      <p:bldP spid="20" grpId="0" animBg="1"/>
      <p:bldP spid="21" grpId="0" animBg="1"/>
      <p:bldP spid="1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Stimulus Discrimination: </a:t>
            </a:r>
            <a:endParaRPr lang="en-GB" dirty="0"/>
          </a:p>
        </p:txBody>
      </p:sp>
      <p:sp>
        <p:nvSpPr>
          <p:cNvPr id="3" name="Content Placeholder 2"/>
          <p:cNvSpPr>
            <a:spLocks noGrp="1"/>
          </p:cNvSpPr>
          <p:nvPr>
            <p:ph idx="1"/>
          </p:nvPr>
        </p:nvSpPr>
        <p:spPr/>
        <p:txBody>
          <a:bodyPr/>
          <a:lstStyle/>
          <a:p>
            <a:r>
              <a:rPr lang="en-US" dirty="0" smtClean="0"/>
              <a:t>The ability to respond differently to various stimuli.  </a:t>
            </a:r>
          </a:p>
          <a:p>
            <a:pPr lvl="1"/>
            <a:r>
              <a:rPr lang="en-US" dirty="0" smtClean="0"/>
              <a:t>E.g. A child will respond differently to various bells (alarms, school, timer)</a:t>
            </a:r>
          </a:p>
          <a:p>
            <a:endParaRPr lang="en-GB"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noFill/>
          <a:ln/>
        </p:spPr>
        <p:txBody>
          <a:bodyPr/>
          <a:lstStyle/>
          <a:p>
            <a:r>
              <a:rPr lang="en-GB" smtClean="0">
                <a:effectLst/>
              </a:rPr>
              <a:t>Clinical example</a:t>
            </a:r>
            <a:endParaRPr lang="en-US" smtClean="0">
              <a:effectLst/>
            </a:endParaRPr>
          </a:p>
        </p:txBody>
      </p:sp>
      <p:sp>
        <p:nvSpPr>
          <p:cNvPr id="164867" name="Rectangle 3"/>
          <p:cNvSpPr>
            <a:spLocks noGrp="1" noChangeArrowheads="1"/>
          </p:cNvSpPr>
          <p:nvPr>
            <p:ph idx="1"/>
          </p:nvPr>
        </p:nvSpPr>
        <p:spPr>
          <a:noFill/>
          <a:ln/>
        </p:spPr>
        <p:txBody>
          <a:bodyPr/>
          <a:lstStyle/>
          <a:p>
            <a:r>
              <a:rPr lang="en-GB" sz="2800" dirty="0" smtClean="0">
                <a:effectLst/>
              </a:rPr>
              <a:t>A significant proportion (25-30%) of patients undergoing chemotherapy experience anticipatory nausea and vomiting.</a:t>
            </a:r>
          </a:p>
          <a:p>
            <a:endParaRPr lang="en-GB" sz="2800" dirty="0" smtClean="0">
              <a:effectLst/>
            </a:endParaRPr>
          </a:p>
          <a:p>
            <a:r>
              <a:rPr lang="en-GB" sz="2800" dirty="0" smtClean="0">
                <a:effectLst/>
              </a:rPr>
              <a:t>Chemotherapy (UCS)               </a:t>
            </a:r>
            <a:r>
              <a:rPr lang="en-GB" sz="2800" dirty="0" smtClean="0">
                <a:effectLst/>
                <a:sym typeface="Wingdings" pitchFamily="2" charset="2"/>
              </a:rPr>
              <a:t>Nausea (UCR)</a:t>
            </a:r>
          </a:p>
          <a:p>
            <a:endParaRPr lang="en-GB" sz="2800" dirty="0" smtClean="0">
              <a:effectLst/>
              <a:sym typeface="Wingdings" pitchFamily="2" charset="2"/>
            </a:endParaRPr>
          </a:p>
          <a:p>
            <a:r>
              <a:rPr lang="en-GB" sz="2800" dirty="0" smtClean="0">
                <a:effectLst/>
                <a:sym typeface="Wingdings" pitchFamily="2" charset="2"/>
              </a:rPr>
              <a:t>Related cues e.g.		Anticipatory </a:t>
            </a:r>
          </a:p>
          <a:p>
            <a:pPr>
              <a:buFont typeface="Arial" pitchFamily="34" charset="0"/>
              <a:buChar char=" "/>
            </a:pPr>
            <a:r>
              <a:rPr lang="en-GB" sz="2800" dirty="0" smtClean="0">
                <a:effectLst/>
              </a:rPr>
              <a:t>Sight of chemotherapy            Nausea (CR)</a:t>
            </a:r>
          </a:p>
          <a:p>
            <a:pPr>
              <a:buFont typeface="Arial" pitchFamily="34" charset="0"/>
              <a:buChar char=" "/>
            </a:pPr>
            <a:r>
              <a:rPr lang="en-GB" sz="2800" dirty="0" smtClean="0">
                <a:effectLst/>
              </a:rPr>
              <a:t>Unit (CS)</a:t>
            </a:r>
            <a:endParaRPr lang="en-US" sz="2800" dirty="0" smtClean="0">
              <a:effectLst/>
            </a:endParaRPr>
          </a:p>
        </p:txBody>
      </p:sp>
      <p:sp>
        <p:nvSpPr>
          <p:cNvPr id="164868" name="AutoShape 4"/>
          <p:cNvSpPr>
            <a:spLocks noChangeArrowheads="1"/>
          </p:cNvSpPr>
          <p:nvPr/>
        </p:nvSpPr>
        <p:spPr bwMode="auto">
          <a:xfrm>
            <a:off x="4067944" y="3500438"/>
            <a:ext cx="935037" cy="576262"/>
          </a:xfrm>
          <a:prstGeom prst="rightArrow">
            <a:avLst>
              <a:gd name="adj1" fmla="val 50000"/>
              <a:gd name="adj2" fmla="val 40565"/>
            </a:avLst>
          </a:prstGeom>
          <a:solidFill>
            <a:schemeClr val="accent1"/>
          </a:solidFill>
          <a:ln w="9525">
            <a:solidFill>
              <a:schemeClr val="tx1"/>
            </a:solidFill>
            <a:miter lim="800000"/>
            <a:headEnd/>
            <a:tailEnd/>
          </a:ln>
          <a:effectLst/>
        </p:spPr>
        <p:txBody>
          <a:bodyPr wrap="none" anchor="ctr"/>
          <a:lstStyle/>
          <a:p>
            <a:endParaRPr lang="en-GB"/>
          </a:p>
        </p:txBody>
      </p:sp>
      <p:sp>
        <p:nvSpPr>
          <p:cNvPr id="164869" name="AutoShape 5"/>
          <p:cNvSpPr>
            <a:spLocks noChangeArrowheads="1"/>
          </p:cNvSpPr>
          <p:nvPr/>
        </p:nvSpPr>
        <p:spPr bwMode="auto">
          <a:xfrm>
            <a:off x="4139952" y="4508500"/>
            <a:ext cx="935037" cy="576263"/>
          </a:xfrm>
          <a:prstGeom prst="rightArrow">
            <a:avLst>
              <a:gd name="adj1" fmla="val 50000"/>
              <a:gd name="adj2" fmla="val 40565"/>
            </a:avLst>
          </a:prstGeom>
          <a:solidFill>
            <a:schemeClr val="accent1"/>
          </a:solidFill>
          <a:ln w="9525">
            <a:solidFill>
              <a:schemeClr val="tx1"/>
            </a:solidFill>
            <a:miter lim="800000"/>
            <a:headEnd/>
            <a:tailEnd/>
          </a:ln>
          <a:effectLst/>
        </p:spPr>
        <p:txBody>
          <a:bodyPr wrap="none" anchor="ctr"/>
          <a:lstStyle/>
          <a:p>
            <a:endParaRPr lang="en-GB"/>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142852"/>
            <a:ext cx="8643998" cy="1139825"/>
          </a:xfrm>
        </p:spPr>
        <p:txBody>
          <a:bodyPr/>
          <a:lstStyle/>
          <a:p>
            <a:r>
              <a:rPr lang="en-US" sz="3200" b="1" u="sng" dirty="0" smtClean="0"/>
              <a:t>Classical conditioning and fear learning</a:t>
            </a:r>
            <a:r>
              <a:rPr lang="en-US" u="sng" dirty="0" smtClean="0"/>
              <a:t/>
            </a:r>
            <a:br>
              <a:rPr lang="en-US" u="sng" dirty="0" smtClean="0"/>
            </a:br>
            <a:r>
              <a:rPr lang="en-US" sz="2400" u="sng" dirty="0" smtClean="0"/>
              <a:t>“Little Albert” Experiment (Watson &amp; </a:t>
            </a:r>
            <a:r>
              <a:rPr lang="en-US" sz="2400" u="sng" dirty="0" err="1" smtClean="0"/>
              <a:t>Raynor</a:t>
            </a:r>
            <a:r>
              <a:rPr lang="en-US" sz="2400" u="sng" dirty="0" smtClean="0"/>
              <a:t> 1920)</a:t>
            </a:r>
            <a:endParaRPr lang="en-GB" sz="2800" u="sng" dirty="0"/>
          </a:p>
        </p:txBody>
      </p:sp>
      <p:pic>
        <p:nvPicPr>
          <p:cNvPr id="4" name="Picture 2"/>
          <p:cNvPicPr>
            <a:picLocks noChangeAspect="1" noChangeArrowheads="1"/>
          </p:cNvPicPr>
          <p:nvPr/>
        </p:nvPicPr>
        <p:blipFill>
          <a:blip r:embed="rId2" cstate="screen">
            <a:extLst>
              <a:ext uri="{28A0092B-C50C-407E-A947-70E740481C1C}">
                <a14:useLocalDpi xmlns:a14="http://schemas.microsoft.com/office/drawing/2010/main" xmlns=""/>
              </a:ext>
            </a:extLst>
          </a:blip>
          <a:srcRect/>
          <a:stretch>
            <a:fillRect/>
          </a:stretch>
        </p:blipFill>
        <p:spPr bwMode="auto">
          <a:xfrm>
            <a:off x="2071670" y="1571612"/>
            <a:ext cx="5176409" cy="483869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Little Albert"/>
          <p:cNvPicPr>
            <a:picLocks noGrp="1" noChangeAspect="1" noChangeArrowheads="1"/>
          </p:cNvPicPr>
          <p:nvPr>
            <p:ph idx="1"/>
          </p:nvPr>
        </p:nvPicPr>
        <p:blipFill>
          <a:blip r:embed="rId2" cstate="print"/>
          <a:srcRect/>
          <a:stretch>
            <a:fillRect/>
          </a:stretch>
        </p:blipFill>
        <p:spPr bwMode="auto">
          <a:xfrm>
            <a:off x="2500298" y="428604"/>
            <a:ext cx="4723908" cy="59569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034" name="Object 2"/>
          <p:cNvGraphicFramePr>
            <a:graphicFrameLocks noChangeAspect="1"/>
          </p:cNvGraphicFramePr>
          <p:nvPr/>
        </p:nvGraphicFramePr>
        <p:xfrm>
          <a:off x="571472" y="142852"/>
          <a:ext cx="7633214" cy="5429288"/>
        </p:xfrm>
        <a:graphic>
          <a:graphicData uri="http://schemas.openxmlformats.org/presentationml/2006/ole">
            <p:oleObj spid="_x0000_s133134" name="Slide" r:id="rId3" imgW="4572000" imgH="3429000" progId="PowerPoint.Slide.8">
              <p:embed/>
            </p:oleObj>
          </a:graphicData>
        </a:graphic>
      </p:graphicFrame>
      <p:sp>
        <p:nvSpPr>
          <p:cNvPr id="5" name="TextBox 4"/>
          <p:cNvSpPr txBox="1"/>
          <p:nvPr/>
        </p:nvSpPr>
        <p:spPr>
          <a:xfrm>
            <a:off x="214282" y="5657671"/>
            <a:ext cx="8729697" cy="1200329"/>
          </a:xfrm>
          <a:prstGeom prst="rect">
            <a:avLst/>
          </a:prstGeom>
          <a:noFill/>
        </p:spPr>
        <p:txBody>
          <a:bodyPr wrap="none" rtlCol="0">
            <a:spAutoFit/>
          </a:bodyPr>
          <a:lstStyle/>
          <a:p>
            <a:r>
              <a:rPr lang="en-GB" dirty="0" smtClean="0"/>
              <a:t>Watch a video clip on the experiment: (warning - you may find it upsetting to watch) </a:t>
            </a:r>
          </a:p>
          <a:p>
            <a:r>
              <a:rPr lang="en-GB" dirty="0" smtClean="0"/>
              <a:t> </a:t>
            </a:r>
            <a:r>
              <a:rPr lang="en-GB" dirty="0" smtClean="0">
                <a:hlinkClick r:id="rId4"/>
              </a:rPr>
              <a:t>http://uk.youtube.com/watch?v=LVJMhk4oANM</a:t>
            </a:r>
            <a:r>
              <a:rPr lang="en-GB" dirty="0" smtClean="0"/>
              <a:t> (from 2:00)</a:t>
            </a:r>
          </a:p>
          <a:p>
            <a:r>
              <a:rPr lang="en-GB" dirty="0" smtClean="0"/>
              <a:t>If you are interested in what happened to Little Albert follow this link – </a:t>
            </a:r>
          </a:p>
          <a:p>
            <a:r>
              <a:rPr lang="en-GB" dirty="0" smtClean="0">
                <a:hlinkClick r:id="rId5"/>
              </a:rPr>
              <a:t>http://www.sussex.ac.uk/psychology/documents/harris_-1979.pdf</a:t>
            </a:r>
            <a:endParaRPr lang="en-GB"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algn="ctr" eaLnBrk="1" hangingPunct="1"/>
            <a:r>
              <a:rPr lang="en-GB" u="sng" smtClean="0"/>
              <a:t>Learning Theory</a:t>
            </a:r>
          </a:p>
        </p:txBody>
      </p:sp>
      <p:sp>
        <p:nvSpPr>
          <p:cNvPr id="28675" name="Rectangle 3"/>
          <p:cNvSpPr>
            <a:spLocks noGrp="1" noChangeArrowheads="1"/>
          </p:cNvSpPr>
          <p:nvPr>
            <p:ph idx="1"/>
          </p:nvPr>
        </p:nvSpPr>
        <p:spPr/>
        <p:txBody>
          <a:bodyPr/>
          <a:lstStyle/>
          <a:p>
            <a:pPr eaLnBrk="1" hangingPunct="1">
              <a:lnSpc>
                <a:spcPct val="90000"/>
              </a:lnSpc>
            </a:pPr>
            <a:endParaRPr lang="en-GB" sz="2400" smtClean="0"/>
          </a:p>
          <a:p>
            <a:pPr eaLnBrk="1" hangingPunct="1">
              <a:lnSpc>
                <a:spcPct val="90000"/>
              </a:lnSpc>
              <a:buFont typeface="Monotype Sorts" pitchFamily="2" charset="2"/>
              <a:buNone/>
            </a:pPr>
            <a:r>
              <a:rPr lang="en-GB" sz="4400" smtClean="0">
                <a:solidFill>
                  <a:srgbClr val="A50021"/>
                </a:solidFill>
              </a:rPr>
              <a:t>				</a:t>
            </a:r>
            <a:r>
              <a:rPr lang="en-GB" sz="5400" smtClean="0">
                <a:solidFill>
                  <a:srgbClr val="A50021"/>
                </a:solidFill>
              </a:rPr>
              <a:t>A</a:t>
            </a:r>
            <a:r>
              <a:rPr lang="en-GB" sz="2800" smtClean="0"/>
              <a:t>ntecedents</a:t>
            </a:r>
          </a:p>
          <a:p>
            <a:pPr eaLnBrk="1" hangingPunct="1">
              <a:lnSpc>
                <a:spcPct val="90000"/>
              </a:lnSpc>
              <a:buFont typeface="Monotype Sorts" pitchFamily="2" charset="2"/>
              <a:buNone/>
            </a:pPr>
            <a:endParaRPr lang="en-GB" sz="2400" smtClean="0"/>
          </a:p>
          <a:p>
            <a:pPr eaLnBrk="1" hangingPunct="1">
              <a:lnSpc>
                <a:spcPct val="90000"/>
              </a:lnSpc>
              <a:buFont typeface="Monotype Sorts" pitchFamily="2" charset="2"/>
              <a:buNone/>
            </a:pPr>
            <a:r>
              <a:rPr lang="en-GB" sz="4400" smtClean="0">
                <a:solidFill>
                  <a:srgbClr val="A50021"/>
                </a:solidFill>
              </a:rPr>
              <a:t>				</a:t>
            </a:r>
            <a:r>
              <a:rPr lang="en-GB" sz="5400" smtClean="0">
                <a:solidFill>
                  <a:srgbClr val="A50021"/>
                </a:solidFill>
              </a:rPr>
              <a:t>B</a:t>
            </a:r>
            <a:r>
              <a:rPr lang="en-GB" sz="2800" smtClean="0"/>
              <a:t>ehaviour</a:t>
            </a:r>
          </a:p>
          <a:p>
            <a:pPr eaLnBrk="1" hangingPunct="1">
              <a:lnSpc>
                <a:spcPct val="90000"/>
              </a:lnSpc>
              <a:buFont typeface="Monotype Sorts" pitchFamily="2" charset="2"/>
              <a:buNone/>
            </a:pPr>
            <a:endParaRPr lang="en-GB" sz="2400" smtClean="0"/>
          </a:p>
          <a:p>
            <a:pPr eaLnBrk="1" hangingPunct="1">
              <a:lnSpc>
                <a:spcPct val="90000"/>
              </a:lnSpc>
              <a:buFont typeface="Monotype Sorts" pitchFamily="2" charset="2"/>
              <a:buNone/>
            </a:pPr>
            <a:r>
              <a:rPr lang="en-GB" sz="4400" smtClean="0">
                <a:solidFill>
                  <a:srgbClr val="A50021"/>
                </a:solidFill>
              </a:rPr>
              <a:t>				</a:t>
            </a:r>
            <a:r>
              <a:rPr lang="en-GB" sz="5400" smtClean="0">
                <a:solidFill>
                  <a:srgbClr val="A50021"/>
                </a:solidFill>
              </a:rPr>
              <a:t>C</a:t>
            </a:r>
            <a:r>
              <a:rPr lang="en-GB" sz="2800" smtClean="0"/>
              <a:t>onsequences</a:t>
            </a:r>
          </a:p>
        </p:txBody>
      </p:sp>
      <p:sp>
        <p:nvSpPr>
          <p:cNvPr id="28676" name="AutoShape 4"/>
          <p:cNvSpPr>
            <a:spLocks noChangeArrowheads="1"/>
          </p:cNvSpPr>
          <p:nvPr/>
        </p:nvSpPr>
        <p:spPr bwMode="auto">
          <a:xfrm>
            <a:off x="4214810" y="3000372"/>
            <a:ext cx="533400" cy="685800"/>
          </a:xfrm>
          <a:prstGeom prst="downArrow">
            <a:avLst>
              <a:gd name="adj1" fmla="val 50000"/>
              <a:gd name="adj2" fmla="val 32143"/>
            </a:avLst>
          </a:prstGeom>
          <a:solidFill>
            <a:schemeClr val="accent1"/>
          </a:solidFill>
          <a:ln w="9525">
            <a:solidFill>
              <a:schemeClr val="tx1"/>
            </a:solidFill>
            <a:miter lim="800000"/>
            <a:headEnd/>
            <a:tailEnd/>
          </a:ln>
        </p:spPr>
        <p:txBody>
          <a:bodyPr wrap="none" anchor="ctr"/>
          <a:lstStyle/>
          <a:p>
            <a:endParaRPr lang="en-US"/>
          </a:p>
        </p:txBody>
      </p:sp>
      <p:sp>
        <p:nvSpPr>
          <p:cNvPr id="28677" name="AutoShape 5"/>
          <p:cNvSpPr>
            <a:spLocks noChangeArrowheads="1"/>
          </p:cNvSpPr>
          <p:nvPr/>
        </p:nvSpPr>
        <p:spPr bwMode="auto">
          <a:xfrm>
            <a:off x="4214810" y="4214818"/>
            <a:ext cx="533400" cy="685800"/>
          </a:xfrm>
          <a:prstGeom prst="downArrow">
            <a:avLst>
              <a:gd name="adj1" fmla="val 50000"/>
              <a:gd name="adj2" fmla="val 32143"/>
            </a:avLst>
          </a:prstGeom>
          <a:solidFill>
            <a:schemeClr val="accent1"/>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5728"/>
            <a:ext cx="8229600" cy="1139825"/>
          </a:xfrm>
        </p:spPr>
        <p:txBody>
          <a:bodyPr>
            <a:normAutofit fontScale="90000"/>
          </a:bodyPr>
          <a:lstStyle/>
          <a:p>
            <a:r>
              <a:rPr lang="en-US" u="sng" dirty="0" smtClean="0"/>
              <a:t>Thorndike’s Law of Effect:</a:t>
            </a:r>
            <a:r>
              <a:rPr lang="en-US" dirty="0" smtClean="0"/>
              <a:t/>
            </a:r>
            <a:br>
              <a:rPr lang="en-US" dirty="0" smtClean="0"/>
            </a:br>
            <a:endParaRPr lang="en-GB" dirty="0"/>
          </a:p>
        </p:txBody>
      </p:sp>
      <p:sp>
        <p:nvSpPr>
          <p:cNvPr id="3" name="Content Placeholder 2"/>
          <p:cNvSpPr>
            <a:spLocks noGrp="1"/>
          </p:cNvSpPr>
          <p:nvPr>
            <p:ph idx="1"/>
          </p:nvPr>
        </p:nvSpPr>
        <p:spPr>
          <a:xfrm>
            <a:off x="285720" y="1571612"/>
            <a:ext cx="7429552" cy="4525963"/>
          </a:xfrm>
        </p:spPr>
        <p:txBody>
          <a:bodyPr>
            <a:normAutofit lnSpcReduction="10000"/>
          </a:bodyPr>
          <a:lstStyle/>
          <a:p>
            <a:r>
              <a:rPr lang="en-US" u="sng" dirty="0" smtClean="0"/>
              <a:t>Operant conditioning:</a:t>
            </a:r>
            <a:r>
              <a:rPr lang="en-US" dirty="0" smtClean="0"/>
              <a:t> </a:t>
            </a:r>
            <a:r>
              <a:rPr lang="en-US" sz="2800" dirty="0" smtClean="0"/>
              <a:t>the process by </a:t>
            </a:r>
          </a:p>
          <a:p>
            <a:pPr>
              <a:buFont typeface="Arial" pitchFamily="34" charset="0"/>
              <a:buChar char=" "/>
            </a:pPr>
            <a:r>
              <a:rPr lang="en-US" sz="2800" dirty="0" smtClean="0"/>
              <a:t>which animals utilize trial and error to </a:t>
            </a:r>
          </a:p>
          <a:p>
            <a:pPr>
              <a:buFont typeface="Arial" pitchFamily="34" charset="0"/>
              <a:buChar char=" "/>
            </a:pPr>
            <a:r>
              <a:rPr lang="en-US" sz="2800" dirty="0" smtClean="0"/>
              <a:t>achieve the desired outcome</a:t>
            </a:r>
          </a:p>
          <a:p>
            <a:endParaRPr lang="en-US" sz="1000" dirty="0" smtClean="0"/>
          </a:p>
          <a:p>
            <a:r>
              <a:rPr lang="en-US" u="sng" dirty="0" smtClean="0"/>
              <a:t>Law of Effect:</a:t>
            </a:r>
            <a:r>
              <a:rPr lang="en-US" dirty="0" smtClean="0"/>
              <a:t> </a:t>
            </a:r>
          </a:p>
          <a:p>
            <a:pPr>
              <a:buFont typeface="Arial" pitchFamily="34" charset="0"/>
              <a:buChar char=" "/>
            </a:pPr>
            <a:r>
              <a:rPr lang="en-US" sz="2800" dirty="0" smtClean="0"/>
              <a:t>A response followed by a satisfying  consequence will be more likely to </a:t>
            </a:r>
          </a:p>
          <a:p>
            <a:pPr>
              <a:buFont typeface="Arial" pitchFamily="34" charset="0"/>
              <a:buChar char=" "/>
            </a:pPr>
            <a:r>
              <a:rPr lang="en-US" sz="2800" dirty="0" smtClean="0"/>
              <a:t>occur. </a:t>
            </a:r>
          </a:p>
          <a:p>
            <a:pPr>
              <a:buFont typeface="Arial" pitchFamily="34" charset="0"/>
              <a:buChar char=" "/>
            </a:pPr>
            <a:r>
              <a:rPr lang="en-US" sz="2800" dirty="0" smtClean="0"/>
              <a:t>A response followed by an aversive consequence will become less likely to occur</a:t>
            </a:r>
            <a:endParaRPr lang="en-US" sz="2800" u="sng" dirty="0" smtClean="0"/>
          </a:p>
          <a:p>
            <a:endParaRPr lang="en-GB" sz="2800" dirty="0" smtClean="0"/>
          </a:p>
          <a:p>
            <a:endParaRPr lang="en-GB" dirty="0"/>
          </a:p>
        </p:txBody>
      </p:sp>
      <p:pic>
        <p:nvPicPr>
          <p:cNvPr id="5" name="Picture 7" descr="Thorndike's_cat"/>
          <p:cNvPicPr>
            <a:picLocks noChangeAspect="1" noChangeArrowheads="1"/>
          </p:cNvPicPr>
          <p:nvPr/>
        </p:nvPicPr>
        <p:blipFill>
          <a:blip r:embed="rId2" cstate="print"/>
          <a:srcRect/>
          <a:stretch>
            <a:fillRect/>
          </a:stretch>
        </p:blipFill>
        <p:spPr bwMode="auto">
          <a:xfrm>
            <a:off x="6477182" y="2924944"/>
            <a:ext cx="2517764" cy="188642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u="sng" dirty="0" smtClean="0"/>
              <a:t>Reinforcement</a:t>
            </a:r>
            <a:endParaRPr lang="en-GB" u="sng" dirty="0"/>
          </a:p>
        </p:txBody>
      </p:sp>
      <p:sp>
        <p:nvSpPr>
          <p:cNvPr id="3" name="Content Placeholder 2"/>
          <p:cNvSpPr>
            <a:spLocks noGrp="1"/>
          </p:cNvSpPr>
          <p:nvPr>
            <p:ph idx="1"/>
          </p:nvPr>
        </p:nvSpPr>
        <p:spPr/>
        <p:txBody>
          <a:bodyPr>
            <a:normAutofit lnSpcReduction="10000"/>
          </a:bodyPr>
          <a:lstStyle/>
          <a:p>
            <a:r>
              <a:rPr lang="en-US" sz="2800" u="sng" dirty="0" smtClean="0"/>
              <a:t>Positive Reinforcement:</a:t>
            </a:r>
            <a:r>
              <a:rPr lang="en-US" sz="2800" dirty="0" smtClean="0"/>
              <a:t> occurs when a response is strengthened by the subsequent presentation of a </a:t>
            </a:r>
            <a:r>
              <a:rPr lang="en-US" sz="2800" dirty="0" err="1" smtClean="0"/>
              <a:t>reinforcer</a:t>
            </a:r>
            <a:endParaRPr lang="en-US" sz="2800" dirty="0" smtClean="0"/>
          </a:p>
          <a:p>
            <a:pPr>
              <a:buNone/>
            </a:pPr>
            <a:endParaRPr lang="en-US" sz="2800" dirty="0" smtClean="0"/>
          </a:p>
          <a:p>
            <a:pPr lvl="1"/>
            <a:r>
              <a:rPr lang="en-US" sz="2400" u="sng" dirty="0" smtClean="0"/>
              <a:t>Primary </a:t>
            </a:r>
            <a:r>
              <a:rPr lang="en-US" sz="2400" u="sng" dirty="0" err="1" smtClean="0"/>
              <a:t>Reinforcers</a:t>
            </a:r>
            <a:r>
              <a:rPr lang="en-US" sz="2400" u="sng" dirty="0" smtClean="0"/>
              <a:t>:</a:t>
            </a:r>
            <a:r>
              <a:rPr lang="en-US" sz="2400" dirty="0" smtClean="0"/>
              <a:t> such as food and water, that an organism naturally finds reinforcing because they satisfy biological needs</a:t>
            </a:r>
          </a:p>
          <a:p>
            <a:pPr lvl="1">
              <a:buNone/>
            </a:pPr>
            <a:endParaRPr lang="en-US" sz="2400" dirty="0" smtClean="0"/>
          </a:p>
          <a:p>
            <a:pPr lvl="1"/>
            <a:r>
              <a:rPr lang="en-US" sz="2400" u="sng" dirty="0" smtClean="0"/>
              <a:t>Secondary </a:t>
            </a:r>
            <a:r>
              <a:rPr lang="en-US" sz="2400" u="sng" dirty="0" err="1" smtClean="0"/>
              <a:t>Reinforcers</a:t>
            </a:r>
            <a:r>
              <a:rPr lang="en-US" sz="2400" u="sng" dirty="0" smtClean="0"/>
              <a:t>:</a:t>
            </a:r>
            <a:r>
              <a:rPr lang="en-US" sz="2400" i="1" u="sng" dirty="0" smtClean="0"/>
              <a:t> </a:t>
            </a:r>
            <a:r>
              <a:rPr lang="en-US" sz="2400" dirty="0" smtClean="0"/>
              <a:t>stimuli that acquire reinforcing properties through their association with primary </a:t>
            </a:r>
            <a:r>
              <a:rPr lang="en-US" sz="2400" dirty="0" err="1" smtClean="0"/>
              <a:t>reinforcers</a:t>
            </a:r>
            <a:r>
              <a:rPr lang="en-US" sz="2400" dirty="0" smtClean="0"/>
              <a:t> e.g. money</a:t>
            </a:r>
          </a:p>
          <a:p>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u="sng" dirty="0" smtClean="0"/>
              <a:t>Reinforcement</a:t>
            </a:r>
            <a:endParaRPr lang="en-GB" u="sng" dirty="0"/>
          </a:p>
        </p:txBody>
      </p:sp>
      <p:sp>
        <p:nvSpPr>
          <p:cNvPr id="4" name="Content Placeholder 3"/>
          <p:cNvSpPr>
            <a:spLocks noGrp="1"/>
          </p:cNvSpPr>
          <p:nvPr>
            <p:ph idx="1"/>
          </p:nvPr>
        </p:nvSpPr>
        <p:spPr>
          <a:xfrm>
            <a:off x="428596" y="1714488"/>
            <a:ext cx="8229600" cy="4525963"/>
          </a:xfrm>
        </p:spPr>
        <p:txBody>
          <a:bodyPr>
            <a:normAutofit lnSpcReduction="10000"/>
          </a:bodyPr>
          <a:lstStyle/>
          <a:p>
            <a:pPr>
              <a:lnSpc>
                <a:spcPct val="90000"/>
              </a:lnSpc>
            </a:pPr>
            <a:r>
              <a:rPr lang="en-US" u="sng" dirty="0" smtClean="0"/>
              <a:t>Negative Reinforcement:</a:t>
            </a:r>
            <a:r>
              <a:rPr lang="en-US" dirty="0" smtClean="0"/>
              <a:t> occurs when a response is strengthened by the removal (or avoidance) of an aversive stimulus</a:t>
            </a:r>
          </a:p>
          <a:p>
            <a:pPr lvl="1">
              <a:lnSpc>
                <a:spcPct val="90000"/>
              </a:lnSpc>
            </a:pPr>
            <a:endParaRPr lang="en-US" u="sng" dirty="0" smtClean="0"/>
          </a:p>
          <a:p>
            <a:pPr lvl="1">
              <a:lnSpc>
                <a:spcPct val="90000"/>
              </a:lnSpc>
            </a:pPr>
            <a:r>
              <a:rPr lang="en-US" u="sng" dirty="0" smtClean="0"/>
              <a:t>Negative </a:t>
            </a:r>
            <a:r>
              <a:rPr lang="en-US" u="sng" dirty="0" err="1" smtClean="0"/>
              <a:t>Reinforcer</a:t>
            </a:r>
            <a:r>
              <a:rPr lang="en-US" u="sng" dirty="0" smtClean="0"/>
              <a:t>:</a:t>
            </a:r>
            <a:r>
              <a:rPr lang="en-US" dirty="0" smtClean="0"/>
              <a:t> the aversive stimulus that is removed or avoided </a:t>
            </a:r>
            <a:r>
              <a:rPr lang="en-US" sz="2400" i="1" dirty="0" smtClean="0"/>
              <a:t>(e.g. speeding alert)</a:t>
            </a:r>
            <a:endParaRPr lang="en-US" i="1" dirty="0" smtClean="0"/>
          </a:p>
          <a:p>
            <a:pPr lvl="1">
              <a:lnSpc>
                <a:spcPct val="90000"/>
              </a:lnSpc>
            </a:pPr>
            <a:endParaRPr lang="en-US" dirty="0" smtClean="0"/>
          </a:p>
          <a:p>
            <a:pPr>
              <a:lnSpc>
                <a:spcPct val="90000"/>
              </a:lnSpc>
            </a:pPr>
            <a:r>
              <a:rPr lang="en-US" dirty="0" smtClean="0"/>
              <a:t>“Positive” and “Negative” refer to presentation or removal of a stimulus, </a:t>
            </a:r>
            <a:r>
              <a:rPr lang="en-US" b="1" dirty="0" smtClean="0"/>
              <a:t>not</a:t>
            </a:r>
            <a:r>
              <a:rPr lang="en-US" dirty="0" smtClean="0"/>
              <a:t> “good” and “bad”</a:t>
            </a:r>
            <a:endParaRPr lang="en-GB" dirty="0" smtClean="0"/>
          </a:p>
          <a:p>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smtClean="0"/>
              <a:t>Punishment</a:t>
            </a:r>
            <a:endParaRPr lang="en-GB" u="sng" dirty="0"/>
          </a:p>
        </p:txBody>
      </p:sp>
      <p:sp>
        <p:nvSpPr>
          <p:cNvPr id="3" name="Content Placeholder 2"/>
          <p:cNvSpPr>
            <a:spLocks noGrp="1"/>
          </p:cNvSpPr>
          <p:nvPr>
            <p:ph idx="1"/>
          </p:nvPr>
        </p:nvSpPr>
        <p:spPr/>
        <p:txBody>
          <a:bodyPr/>
          <a:lstStyle/>
          <a:p>
            <a:r>
              <a:rPr lang="en-US" u="sng" dirty="0" smtClean="0"/>
              <a:t>Aversive / Positive Punishment:</a:t>
            </a:r>
            <a:r>
              <a:rPr lang="en-US" dirty="0" smtClean="0"/>
              <a:t> </a:t>
            </a:r>
          </a:p>
          <a:p>
            <a:pPr>
              <a:buFont typeface="Arial" pitchFamily="34" charset="0"/>
              <a:buChar char=" "/>
            </a:pPr>
            <a:r>
              <a:rPr lang="en-US" dirty="0" smtClean="0"/>
              <a:t>occurs when a response is weakened by the presentation of a stimulus</a:t>
            </a:r>
          </a:p>
          <a:p>
            <a:endParaRPr lang="en-US" dirty="0" smtClean="0"/>
          </a:p>
          <a:p>
            <a:r>
              <a:rPr lang="en-US" u="sng" dirty="0" smtClean="0"/>
              <a:t>Negative Punishment / Response Cost:</a:t>
            </a:r>
            <a:r>
              <a:rPr lang="en-US" dirty="0" smtClean="0"/>
              <a:t> occurs when a response is weakened by the removal of a stimulus </a:t>
            </a:r>
            <a:r>
              <a:rPr lang="en-US" sz="2800" i="1" dirty="0" smtClean="0"/>
              <a:t>(e.g. “you’re grounded!”)</a:t>
            </a:r>
            <a:endParaRPr lang="en-US" i="1" u="sng" dirty="0" smtClean="0"/>
          </a:p>
          <a:p>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Textbooks</a:t>
            </a:r>
            <a:endParaRPr lang="en-GB" dirty="0"/>
          </a:p>
        </p:txBody>
      </p:sp>
      <p:sp>
        <p:nvSpPr>
          <p:cNvPr id="3" name="TextBox 2"/>
          <p:cNvSpPr txBox="1"/>
          <p:nvPr/>
        </p:nvSpPr>
        <p:spPr>
          <a:xfrm>
            <a:off x="571472" y="1643050"/>
            <a:ext cx="8072494" cy="830997"/>
          </a:xfrm>
          <a:prstGeom prst="rect">
            <a:avLst/>
          </a:prstGeom>
          <a:noFill/>
        </p:spPr>
        <p:txBody>
          <a:bodyPr wrap="square" rtlCol="0">
            <a:spAutoFit/>
          </a:bodyPr>
          <a:lstStyle/>
          <a:p>
            <a:pPr>
              <a:buFont typeface="Wingdings" pitchFamily="2" charset="2"/>
              <a:buChar char="Ø"/>
            </a:pPr>
            <a:r>
              <a:rPr lang="en-GB" dirty="0" smtClean="0"/>
              <a:t>  </a:t>
            </a:r>
            <a:r>
              <a:rPr lang="en-GB" sz="2400" dirty="0" smtClean="0"/>
              <a:t>See handbook – for information on the many textbooks         </a:t>
            </a:r>
          </a:p>
          <a:p>
            <a:r>
              <a:rPr lang="en-GB" sz="2400" dirty="0" smtClean="0"/>
              <a:t>     available in Imperial libraries </a:t>
            </a:r>
            <a:endParaRPr lang="en-GB" sz="2400" dirty="0"/>
          </a:p>
        </p:txBody>
      </p:sp>
      <p:pic>
        <p:nvPicPr>
          <p:cNvPr id="4" name="Picture 4" descr="02 Passer front cover"/>
          <p:cNvPicPr>
            <a:picLocks noChangeAspect="1" noChangeArrowheads="1"/>
          </p:cNvPicPr>
          <p:nvPr/>
        </p:nvPicPr>
        <p:blipFill>
          <a:blip r:embed="rId3" cstate="print"/>
          <a:srcRect/>
          <a:stretch>
            <a:fillRect/>
          </a:stretch>
        </p:blipFill>
        <p:spPr bwMode="auto">
          <a:xfrm>
            <a:off x="5364915" y="2500306"/>
            <a:ext cx="3016008" cy="3643338"/>
          </a:xfrm>
          <a:prstGeom prst="rect">
            <a:avLst/>
          </a:prstGeom>
          <a:noFill/>
          <a:ln w="9525">
            <a:solidFill>
              <a:schemeClr val="tx1"/>
            </a:solidFill>
            <a:miter lim="800000"/>
            <a:headEnd/>
            <a:tailEnd/>
          </a:ln>
        </p:spPr>
      </p:pic>
      <p:sp>
        <p:nvSpPr>
          <p:cNvPr id="6" name="TextBox 5"/>
          <p:cNvSpPr txBox="1"/>
          <p:nvPr/>
        </p:nvSpPr>
        <p:spPr>
          <a:xfrm>
            <a:off x="357158" y="3143248"/>
            <a:ext cx="5214974" cy="1938992"/>
          </a:xfrm>
          <a:prstGeom prst="rect">
            <a:avLst/>
          </a:prstGeom>
          <a:noFill/>
        </p:spPr>
        <p:txBody>
          <a:bodyPr wrap="square" rtlCol="0">
            <a:spAutoFit/>
          </a:bodyPr>
          <a:lstStyle/>
          <a:p>
            <a:r>
              <a:rPr lang="en-GB" sz="2400" dirty="0" smtClean="0"/>
              <a:t>You do NOT need to buy a textbook for this course but if you decide to, </a:t>
            </a:r>
          </a:p>
          <a:p>
            <a:r>
              <a:rPr lang="en-GB" sz="2400" dirty="0" smtClean="0"/>
              <a:t>I think Passer “Psychology - The science of Mind and behaviour” is very good.</a:t>
            </a:r>
            <a:endParaRPr lang="en-GB" sz="24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179388" y="274638"/>
            <a:ext cx="8507412" cy="1282700"/>
          </a:xfrm>
        </p:spPr>
        <p:txBody>
          <a:bodyPr/>
          <a:lstStyle/>
          <a:p>
            <a:pPr eaLnBrk="1" hangingPunct="1">
              <a:defRPr/>
            </a:pPr>
            <a:r>
              <a:rPr lang="en-US" sz="3600" b="1" u="sng" dirty="0" smtClean="0">
                <a:latin typeface="High Tower Text" pitchFamily="18" charset="0"/>
              </a:rPr>
              <a:t>Shaping</a:t>
            </a:r>
            <a:r>
              <a:rPr lang="en-US" sz="3200" dirty="0" smtClean="0">
                <a:latin typeface="High Tower Text" pitchFamily="18" charset="0"/>
              </a:rPr>
              <a:t> </a:t>
            </a:r>
            <a:br>
              <a:rPr lang="en-US" sz="3200" dirty="0" smtClean="0">
                <a:latin typeface="High Tower Text" pitchFamily="18" charset="0"/>
              </a:rPr>
            </a:br>
            <a:r>
              <a:rPr lang="en-US" sz="2800" dirty="0" smtClean="0">
                <a:latin typeface="High Tower Text" pitchFamily="18" charset="0"/>
              </a:rPr>
              <a:t>(aka The method of successive approximations)</a:t>
            </a:r>
            <a:endParaRPr lang="en-US" sz="6000" dirty="0" smtClean="0">
              <a:latin typeface="High Tower Text" pitchFamily="18" charset="0"/>
            </a:endParaRPr>
          </a:p>
        </p:txBody>
      </p:sp>
      <p:sp>
        <p:nvSpPr>
          <p:cNvPr id="121859" name="Rectangle 3"/>
          <p:cNvSpPr>
            <a:spLocks noGrp="1" noChangeArrowheads="1"/>
          </p:cNvSpPr>
          <p:nvPr>
            <p:ph idx="1"/>
          </p:nvPr>
        </p:nvSpPr>
        <p:spPr>
          <a:xfrm>
            <a:off x="468313" y="1916113"/>
            <a:ext cx="8229600" cy="4525962"/>
          </a:xfrm>
        </p:spPr>
        <p:txBody>
          <a:bodyPr/>
          <a:lstStyle/>
          <a:p>
            <a:pPr eaLnBrk="1" hangingPunct="1">
              <a:defRPr/>
            </a:pPr>
            <a:r>
              <a:rPr lang="en-GB" dirty="0" smtClean="0"/>
              <a:t>Complex behaviours are learned in small steps.</a:t>
            </a:r>
          </a:p>
          <a:p>
            <a:pPr eaLnBrk="1" hangingPunct="1">
              <a:defRPr/>
            </a:pPr>
            <a:endParaRPr lang="en-US" dirty="0" smtClean="0">
              <a:latin typeface="High Tower Text" pitchFamily="18" charset="0"/>
            </a:endParaRPr>
          </a:p>
          <a:p>
            <a:pPr eaLnBrk="1" hangingPunct="1">
              <a:defRPr/>
            </a:pPr>
            <a:r>
              <a:rPr lang="en-US" dirty="0" err="1" smtClean="0">
                <a:latin typeface="Arial Unicode MS" pitchFamily="34" charset="-128"/>
              </a:rPr>
              <a:t>Behaviours</a:t>
            </a:r>
            <a:r>
              <a:rPr lang="en-US" dirty="0" smtClean="0">
                <a:latin typeface="Arial Unicode MS" pitchFamily="34" charset="-128"/>
              </a:rPr>
              <a:t> are rewarded that are increasingly similar to the desired behavior.</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smtClean="0"/>
              <a:t>Application of shaping</a:t>
            </a:r>
            <a:endParaRPr lang="en-GB" u="sng" dirty="0"/>
          </a:p>
        </p:txBody>
      </p:sp>
      <p:sp>
        <p:nvSpPr>
          <p:cNvPr id="7" name="Content Placeholder 6"/>
          <p:cNvSpPr>
            <a:spLocks noGrp="1"/>
          </p:cNvSpPr>
          <p:nvPr>
            <p:ph idx="1"/>
          </p:nvPr>
        </p:nvSpPr>
        <p:spPr>
          <a:xfrm>
            <a:off x="285720" y="1571612"/>
            <a:ext cx="8429684" cy="4525963"/>
          </a:xfrm>
        </p:spPr>
        <p:txBody>
          <a:bodyPr/>
          <a:lstStyle/>
          <a:p>
            <a:pPr marL="514350" indent="-514350">
              <a:buFont typeface="+mj-lt"/>
              <a:buAutoNum type="arabicParenR"/>
            </a:pPr>
            <a:r>
              <a:rPr lang="en-GB" dirty="0" smtClean="0"/>
              <a:t>Parent brushes teeth child holds brush</a:t>
            </a:r>
          </a:p>
          <a:p>
            <a:pPr marL="514350" indent="-514350">
              <a:buFont typeface="+mj-lt"/>
              <a:buAutoNum type="arabicParenR"/>
            </a:pPr>
            <a:r>
              <a:rPr lang="en-GB" dirty="0" smtClean="0"/>
              <a:t>Child moves toothbrush up and down</a:t>
            </a:r>
          </a:p>
          <a:p>
            <a:pPr marL="514350" indent="-514350">
              <a:buFont typeface="+mj-lt"/>
              <a:buAutoNum type="arabicParenR"/>
            </a:pPr>
            <a:r>
              <a:rPr lang="en-GB" dirty="0" smtClean="0"/>
              <a:t>Child places loaded toothbrush in mouth and moves up and down.</a:t>
            </a:r>
          </a:p>
          <a:p>
            <a:pPr marL="514350" indent="-514350">
              <a:buFont typeface="+mj-lt"/>
              <a:buAutoNum type="arabicParenR"/>
            </a:pPr>
            <a:r>
              <a:rPr lang="en-GB" dirty="0" smtClean="0"/>
              <a:t>Parent hold toothpaste child squirts onto brush, puts in mouth and moves up and down.</a:t>
            </a:r>
          </a:p>
          <a:p>
            <a:pPr marL="514350" indent="-514350">
              <a:buFont typeface="+mj-lt"/>
              <a:buAutoNum type="arabicParenR"/>
            </a:pPr>
            <a:r>
              <a:rPr lang="en-GB" dirty="0" smtClean="0"/>
              <a:t>Child opens toothpaste, squirts on brush, puts in mouth and moves up and down.</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u="sng" dirty="0" smtClean="0"/>
              <a:t>Operant conditioning (</a:t>
            </a:r>
            <a:r>
              <a:rPr lang="en-GB" sz="4000" u="sng" dirty="0" err="1" smtClean="0"/>
              <a:t>contd</a:t>
            </a:r>
            <a:r>
              <a:rPr lang="en-GB" sz="4000" u="sng" dirty="0" smtClean="0"/>
              <a:t>)</a:t>
            </a:r>
            <a:endParaRPr lang="en-GB" sz="4000" u="sng" dirty="0"/>
          </a:p>
        </p:txBody>
      </p:sp>
      <p:sp>
        <p:nvSpPr>
          <p:cNvPr id="3" name="Content Placeholder 2"/>
          <p:cNvSpPr>
            <a:spLocks noGrp="1"/>
          </p:cNvSpPr>
          <p:nvPr>
            <p:ph idx="1"/>
          </p:nvPr>
        </p:nvSpPr>
        <p:spPr>
          <a:xfrm>
            <a:off x="500034" y="1928802"/>
            <a:ext cx="8229600" cy="3757626"/>
          </a:xfrm>
        </p:spPr>
        <p:txBody>
          <a:bodyPr/>
          <a:lstStyle/>
          <a:p>
            <a:r>
              <a:rPr lang="en-US" u="sng" dirty="0" smtClean="0"/>
              <a:t>Operant Extinction:</a:t>
            </a:r>
            <a:r>
              <a:rPr lang="en-US" dirty="0" smtClean="0"/>
              <a:t> the weakening and eventual disappearance of a response because it is no longer reinforced</a:t>
            </a:r>
          </a:p>
          <a:p>
            <a:endParaRPr lang="en-US" dirty="0" smtClean="0"/>
          </a:p>
          <a:p>
            <a:pPr lvl="1"/>
            <a:r>
              <a:rPr lang="en-US" u="sng" dirty="0" smtClean="0"/>
              <a:t>Resistance to Extinction:</a:t>
            </a:r>
            <a:r>
              <a:rPr lang="en-US" dirty="0" smtClean="0"/>
              <a:t> the degree to which non-reinforced responses persist</a:t>
            </a:r>
            <a:endParaRPr lang="en-GB" dirty="0" smtClean="0"/>
          </a:p>
          <a:p>
            <a:endParaRPr lang="en-GB"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sz="4000" u="sng" dirty="0"/>
              <a:t>Operant </a:t>
            </a:r>
            <a:r>
              <a:rPr lang="en-US" sz="4000" u="sng" dirty="0" smtClean="0"/>
              <a:t>Conditioning (</a:t>
            </a:r>
            <a:r>
              <a:rPr lang="en-US" sz="4000" u="sng" dirty="0" err="1" smtClean="0"/>
              <a:t>contd</a:t>
            </a:r>
            <a:r>
              <a:rPr lang="en-US" sz="4000" u="sng" dirty="0" smtClean="0"/>
              <a:t>)</a:t>
            </a:r>
            <a:endParaRPr lang="en-GB" sz="4000" u="sng" dirty="0"/>
          </a:p>
        </p:txBody>
      </p:sp>
      <p:sp>
        <p:nvSpPr>
          <p:cNvPr id="39939" name="Rectangle 3"/>
          <p:cNvSpPr>
            <a:spLocks noGrp="1" noChangeArrowheads="1"/>
          </p:cNvSpPr>
          <p:nvPr>
            <p:ph idx="1"/>
          </p:nvPr>
        </p:nvSpPr>
        <p:spPr>
          <a:xfrm>
            <a:off x="357158" y="1785926"/>
            <a:ext cx="8229600" cy="4525963"/>
          </a:xfrm>
        </p:spPr>
        <p:txBody>
          <a:bodyPr/>
          <a:lstStyle/>
          <a:p>
            <a:r>
              <a:rPr lang="en-US" sz="2800" u="sng" dirty="0"/>
              <a:t>Operant </a:t>
            </a:r>
            <a:r>
              <a:rPr lang="en-US" sz="2800" u="sng" dirty="0" smtClean="0"/>
              <a:t>Generalization:</a:t>
            </a:r>
            <a:r>
              <a:rPr lang="en-US" sz="2800" dirty="0" smtClean="0"/>
              <a:t> </a:t>
            </a:r>
            <a:r>
              <a:rPr lang="en-US" sz="2800" dirty="0"/>
              <a:t>an operant response occurs to a new antecedent stimulus or situation that is similar to the original </a:t>
            </a:r>
            <a:r>
              <a:rPr lang="en-US" sz="2800" dirty="0" smtClean="0"/>
              <a:t>one</a:t>
            </a:r>
          </a:p>
          <a:p>
            <a:endParaRPr lang="en-US" sz="2800" dirty="0"/>
          </a:p>
          <a:p>
            <a:r>
              <a:rPr lang="en-US" sz="2800" u="sng" dirty="0"/>
              <a:t>Operant Discrimination:</a:t>
            </a:r>
            <a:r>
              <a:rPr lang="en-US" sz="2800" dirty="0"/>
              <a:t> an operant response will occur to one </a:t>
            </a:r>
            <a:r>
              <a:rPr lang="en-US" sz="2800" dirty="0" smtClean="0"/>
              <a:t>antecedent </a:t>
            </a:r>
            <a:r>
              <a:rPr lang="en-US" sz="2800" dirty="0"/>
              <a:t>stimulus but not to </a:t>
            </a:r>
            <a:r>
              <a:rPr lang="en-US" sz="2800" dirty="0" smtClean="0"/>
              <a:t>another</a:t>
            </a:r>
            <a:endParaRPr lang="en-US" sz="28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142852"/>
            <a:ext cx="8229600" cy="1139825"/>
          </a:xfrm>
        </p:spPr>
        <p:txBody>
          <a:bodyPr/>
          <a:lstStyle/>
          <a:p>
            <a:r>
              <a:rPr lang="en-GB" u="sng" dirty="0" smtClean="0"/>
              <a:t>Reinforcement schedules</a:t>
            </a:r>
            <a:endParaRPr lang="en-GB" u="sng" dirty="0"/>
          </a:p>
        </p:txBody>
      </p:sp>
      <p:pic>
        <p:nvPicPr>
          <p:cNvPr id="4" name="Picture 4" descr="07"/>
          <p:cNvPicPr>
            <a:picLocks noGrp="1" noChangeAspect="1" noChangeArrowheads="1"/>
          </p:cNvPicPr>
          <p:nvPr>
            <p:ph idx="1"/>
          </p:nvPr>
        </p:nvPicPr>
        <p:blipFill>
          <a:blip r:embed="rId2" cstate="print"/>
          <a:srcRect/>
          <a:stretch>
            <a:fillRect/>
          </a:stretch>
        </p:blipFill>
        <p:spPr>
          <a:xfrm>
            <a:off x="2500298" y="1214422"/>
            <a:ext cx="3619280" cy="3353157"/>
          </a:xfrm>
          <a:noFill/>
          <a:ln/>
        </p:spPr>
      </p:pic>
      <p:sp>
        <p:nvSpPr>
          <p:cNvPr id="7" name="TextBox 6"/>
          <p:cNvSpPr txBox="1"/>
          <p:nvPr/>
        </p:nvSpPr>
        <p:spPr>
          <a:xfrm>
            <a:off x="142844" y="4765119"/>
            <a:ext cx="8858312" cy="1969770"/>
          </a:xfrm>
          <a:prstGeom prst="rect">
            <a:avLst/>
          </a:prstGeom>
          <a:noFill/>
        </p:spPr>
        <p:txBody>
          <a:bodyPr wrap="square" rtlCol="0">
            <a:spAutoFit/>
          </a:bodyPr>
          <a:lstStyle/>
          <a:p>
            <a:pPr lvl="0"/>
            <a:r>
              <a:rPr lang="en-GB" sz="1600" b="1" u="sng" dirty="0" smtClean="0"/>
              <a:t>Fixed interval schedule</a:t>
            </a:r>
            <a:r>
              <a:rPr lang="en-GB" sz="1600" b="1" dirty="0" smtClean="0"/>
              <a:t>:</a:t>
            </a:r>
            <a:r>
              <a:rPr lang="en-GB" sz="1600" dirty="0" smtClean="0"/>
              <a:t> reinforcement occurs after fixed time interval</a:t>
            </a:r>
          </a:p>
          <a:p>
            <a:pPr lvl="0"/>
            <a:endParaRPr lang="en-GB" sz="800" dirty="0" smtClean="0"/>
          </a:p>
          <a:p>
            <a:r>
              <a:rPr lang="en-GB" sz="1600" dirty="0" smtClean="0"/>
              <a:t> </a:t>
            </a:r>
            <a:r>
              <a:rPr lang="en-GB" sz="1600" b="1" u="sng" dirty="0" smtClean="0"/>
              <a:t>Variable interval schedule</a:t>
            </a:r>
            <a:r>
              <a:rPr lang="en-GB" sz="1600" b="1" dirty="0" smtClean="0"/>
              <a:t>: </a:t>
            </a:r>
            <a:r>
              <a:rPr lang="en-GB" sz="1600" dirty="0" smtClean="0"/>
              <a:t>the time interval varies at random around an average</a:t>
            </a:r>
          </a:p>
          <a:p>
            <a:endParaRPr lang="en-GB" sz="800" dirty="0" smtClean="0"/>
          </a:p>
          <a:p>
            <a:r>
              <a:rPr lang="en-US" sz="1600" b="1" u="sng" dirty="0" smtClean="0"/>
              <a:t>Fixed Ratio Schedule</a:t>
            </a:r>
            <a:r>
              <a:rPr lang="en-US" sz="1600" b="1" dirty="0" smtClean="0"/>
              <a:t>: </a:t>
            </a:r>
            <a:r>
              <a:rPr lang="en-US" sz="1600" dirty="0" smtClean="0"/>
              <a:t>reinforcement is given after a fixed number of responses</a:t>
            </a:r>
          </a:p>
          <a:p>
            <a:endParaRPr lang="en-US" sz="800" dirty="0" smtClean="0"/>
          </a:p>
          <a:p>
            <a:r>
              <a:rPr lang="en-US" sz="1600" b="1" u="sng" dirty="0" smtClean="0"/>
              <a:t>Variable Ratio Schedule</a:t>
            </a:r>
            <a:r>
              <a:rPr lang="en-US" sz="1600" b="1" dirty="0" smtClean="0"/>
              <a:t>: </a:t>
            </a:r>
            <a:r>
              <a:rPr lang="en-US" sz="1600" dirty="0" smtClean="0"/>
              <a:t>reinforcement is given after a variable number of responses, all centered around an average</a:t>
            </a:r>
            <a:endParaRPr lang="en-GB" sz="1600" dirty="0" smtClean="0"/>
          </a:p>
          <a:p>
            <a:endParaRPr lang="en-GB"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smtClean="0"/>
              <a:t>Reinforcement schedules</a:t>
            </a:r>
            <a:endParaRPr lang="en-GB" u="sng" dirty="0"/>
          </a:p>
        </p:txBody>
      </p:sp>
      <p:sp>
        <p:nvSpPr>
          <p:cNvPr id="3" name="Content Placeholder 2"/>
          <p:cNvSpPr>
            <a:spLocks noGrp="1"/>
          </p:cNvSpPr>
          <p:nvPr>
            <p:ph idx="1"/>
          </p:nvPr>
        </p:nvSpPr>
        <p:spPr/>
        <p:txBody>
          <a:bodyPr/>
          <a:lstStyle/>
          <a:p>
            <a:r>
              <a:rPr lang="en-US" sz="2800" dirty="0" smtClean="0"/>
              <a:t>Continuous reinforcement produces more rapid learning than partial reinforcement</a:t>
            </a:r>
          </a:p>
          <a:p>
            <a:pPr lvl="1"/>
            <a:r>
              <a:rPr lang="en-US" sz="2400" dirty="0" smtClean="0"/>
              <a:t>The association between a </a:t>
            </a:r>
            <a:r>
              <a:rPr lang="en-US" sz="2400" dirty="0" err="1" smtClean="0"/>
              <a:t>behaviour</a:t>
            </a:r>
            <a:r>
              <a:rPr lang="en-US" sz="2400" dirty="0" smtClean="0"/>
              <a:t> and its consequences is easier to understand</a:t>
            </a:r>
          </a:p>
          <a:p>
            <a:pPr lvl="1">
              <a:buNone/>
            </a:pPr>
            <a:endParaRPr lang="en-US" sz="2400" dirty="0" smtClean="0"/>
          </a:p>
          <a:p>
            <a:r>
              <a:rPr lang="en-US" sz="2800" dirty="0" smtClean="0"/>
              <a:t>However, continuously reinforced responses extinguish more rapidly than partially reinforced responses</a:t>
            </a:r>
          </a:p>
          <a:p>
            <a:pPr lvl="1"/>
            <a:r>
              <a:rPr lang="en-US" sz="2400" dirty="0" smtClean="0"/>
              <a:t>The shift to no reinforcement is sudden and easier to understand</a:t>
            </a:r>
          </a:p>
          <a:p>
            <a:endParaRPr lang="en-GB"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GB" sz="4000" u="sng" dirty="0" smtClean="0"/>
              <a:t>Application of Operant Conditioning -  “Token Economy”</a:t>
            </a:r>
            <a:endParaRPr lang="en-GB" sz="4000" u="sng" dirty="0"/>
          </a:p>
        </p:txBody>
      </p:sp>
      <p:sp>
        <p:nvSpPr>
          <p:cNvPr id="8" name="Text Placeholder 7"/>
          <p:cNvSpPr>
            <a:spLocks noGrp="1"/>
          </p:cNvSpPr>
          <p:nvPr>
            <p:ph type="body" sz="half" idx="2"/>
          </p:nvPr>
        </p:nvSpPr>
        <p:spPr>
          <a:xfrm>
            <a:off x="5214942" y="1643050"/>
            <a:ext cx="3471858" cy="4525963"/>
          </a:xfrm>
        </p:spPr>
        <p:txBody>
          <a:bodyPr>
            <a:normAutofit lnSpcReduction="10000"/>
          </a:bodyPr>
          <a:lstStyle/>
          <a:p>
            <a:r>
              <a:rPr lang="en-US" sz="1600" dirty="0" smtClean="0">
                <a:latin typeface="Arial" pitchFamily="34" charset="0"/>
              </a:rPr>
              <a:t>Reinforcement in a token economy. This graph shows the effects of using tokens to reward socially desirable behavior in a mental hospital ward. Desirable behavior was defined as cleaning, bed making, attending therapy sessions, and so forth. Tokens earned could be exchanged for basic amenities such as meals, snacks, coffee, game-room privileges, or weekend passes. The graph shows more than 24 hours per day because it represents the total number of hours of desirable behavior performed by all patients in the ward. (Adapted from </a:t>
            </a:r>
            <a:r>
              <a:rPr lang="en-US" sz="1600" dirty="0" err="1" smtClean="0">
                <a:latin typeface="Arial" pitchFamily="34" charset="0"/>
              </a:rPr>
              <a:t>Ayllon</a:t>
            </a:r>
            <a:r>
              <a:rPr lang="en-US" sz="1600" dirty="0" smtClean="0">
                <a:latin typeface="Arial" pitchFamily="34" charset="0"/>
              </a:rPr>
              <a:t> &amp; </a:t>
            </a:r>
            <a:r>
              <a:rPr lang="en-US" sz="1600" dirty="0" err="1" smtClean="0">
                <a:latin typeface="Arial" pitchFamily="34" charset="0"/>
              </a:rPr>
              <a:t>Azrin</a:t>
            </a:r>
            <a:r>
              <a:rPr lang="en-US" sz="1600" dirty="0" smtClean="0">
                <a:latin typeface="Arial" pitchFamily="34" charset="0"/>
              </a:rPr>
              <a:t>, 1965.)</a:t>
            </a:r>
          </a:p>
          <a:p>
            <a:endParaRPr lang="en-GB" dirty="0"/>
          </a:p>
        </p:txBody>
      </p:sp>
      <p:pic>
        <p:nvPicPr>
          <p:cNvPr id="5" name="Picture 3" descr="DC280.fig8.16.token_reinf.png                                  00008CB0400MHz                         ABA78158:"/>
          <p:cNvPicPr>
            <a:picLocks noChangeAspect="1" noChangeArrowheads="1"/>
          </p:cNvPicPr>
          <p:nvPr/>
        </p:nvPicPr>
        <p:blipFill>
          <a:blip r:embed="rId2" cstate="screen">
            <a:extLst>
              <a:ext uri="{28A0092B-C50C-407E-A947-70E740481C1C}">
                <a14:useLocalDpi xmlns:a14="http://schemas.microsoft.com/office/drawing/2010/main" xmlns=""/>
              </a:ext>
            </a:extLst>
          </a:blip>
          <a:srcRect/>
          <a:stretch>
            <a:fillRect/>
          </a:stretch>
        </p:blipFill>
        <p:spPr bwMode="auto">
          <a:xfrm>
            <a:off x="428596" y="1571612"/>
            <a:ext cx="4457635" cy="5162564"/>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smtClean="0"/>
              <a:t>Biological preparedness</a:t>
            </a:r>
            <a:endParaRPr lang="en-GB" u="sng" dirty="0"/>
          </a:p>
        </p:txBody>
      </p:sp>
      <p:sp>
        <p:nvSpPr>
          <p:cNvPr id="3" name="Content Placeholder 2"/>
          <p:cNvSpPr>
            <a:spLocks noGrp="1"/>
          </p:cNvSpPr>
          <p:nvPr>
            <p:ph idx="1"/>
          </p:nvPr>
        </p:nvSpPr>
        <p:spPr/>
        <p:txBody>
          <a:bodyPr/>
          <a:lstStyle/>
          <a:p>
            <a:r>
              <a:rPr lang="en-US" dirty="0" smtClean="0"/>
              <a:t>Biological preparedness in humans:</a:t>
            </a:r>
          </a:p>
          <a:p>
            <a:pPr lvl="1"/>
            <a:r>
              <a:rPr lang="en-US" dirty="0" smtClean="0"/>
              <a:t>Seligman (1971): humans are biologically prepared to acquire certain fears more readily than others</a:t>
            </a:r>
          </a:p>
          <a:p>
            <a:pPr lvl="2"/>
            <a:r>
              <a:rPr lang="en-US" dirty="0" smtClean="0"/>
              <a:t>Easier to condition a fear of snakes and spiders than a fear of flowers</a:t>
            </a:r>
          </a:p>
          <a:p>
            <a:r>
              <a:rPr lang="en-US" u="sng" dirty="0" smtClean="0"/>
              <a:t>Instinctive Drift:</a:t>
            </a:r>
            <a:r>
              <a:rPr lang="en-US" dirty="0" smtClean="0"/>
              <a:t> the tendency for a conditioned response to drift back toward instinctive </a:t>
            </a:r>
            <a:r>
              <a:rPr lang="en-US" dirty="0" err="1" smtClean="0"/>
              <a:t>behaviour</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u="sng" dirty="0" smtClean="0"/>
              <a:t>Two-factor theory of maintenance of classically conditioned associations e.g. fear</a:t>
            </a:r>
            <a:endParaRPr lang="en-GB" sz="3200" u="sng" dirty="0"/>
          </a:p>
        </p:txBody>
      </p:sp>
      <p:sp>
        <p:nvSpPr>
          <p:cNvPr id="3993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pic>
        <p:nvPicPr>
          <p:cNvPr id="39937" name="Picture 1" descr="pas82760_0719"/>
          <p:cNvPicPr>
            <a:picLocks noChangeAspect="1" noChangeArrowheads="1"/>
          </p:cNvPicPr>
          <p:nvPr/>
        </p:nvPicPr>
        <p:blipFill>
          <a:blip r:embed="rId2" cstate="print"/>
          <a:srcRect/>
          <a:stretch>
            <a:fillRect/>
          </a:stretch>
        </p:blipFill>
        <p:spPr bwMode="auto">
          <a:xfrm>
            <a:off x="1428728" y="1643050"/>
            <a:ext cx="6072230" cy="4777417"/>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125956" name="Rectangle 4"/>
          <p:cNvSpPr>
            <a:spLocks noChangeArrowheads="1"/>
          </p:cNvSpPr>
          <p:nvPr/>
        </p:nvSpPr>
        <p:spPr bwMode="auto">
          <a:xfrm>
            <a:off x="609600" y="228600"/>
            <a:ext cx="7772400" cy="685800"/>
          </a:xfrm>
          <a:prstGeom prst="rect">
            <a:avLst/>
          </a:prstGeom>
          <a:noFill/>
          <a:ln w="12700">
            <a:noFill/>
            <a:miter lim="800000"/>
            <a:headEnd/>
            <a:tailEnd/>
          </a:ln>
          <a:effectLst/>
        </p:spPr>
        <p:txBody>
          <a:bodyPr lIns="90488" tIns="44450" rIns="90488" bIns="44450" anchor="ctr"/>
          <a:lstStyle/>
          <a:p>
            <a:pPr algn="ctr" eaLnBrk="0" hangingPunct="0">
              <a:defRPr/>
            </a:pPr>
            <a:r>
              <a:rPr lang="en-GB" sz="3300" u="sng">
                <a:effectLst>
                  <a:outerShdw blurRad="38100" dist="38100" dir="2700000" algn="tl">
                    <a:srgbClr val="000000"/>
                  </a:outerShdw>
                </a:effectLst>
                <a:cs typeface="Arial" pitchFamily="34" charset="0"/>
              </a:rPr>
              <a:t>Albert Bandura’s Social Learning Theory</a:t>
            </a:r>
          </a:p>
        </p:txBody>
      </p:sp>
      <p:sp>
        <p:nvSpPr>
          <p:cNvPr id="125957" name="Rectangle 5"/>
          <p:cNvSpPr>
            <a:spLocks noChangeArrowheads="1"/>
          </p:cNvSpPr>
          <p:nvPr/>
        </p:nvSpPr>
        <p:spPr bwMode="auto">
          <a:xfrm>
            <a:off x="250825" y="1196975"/>
            <a:ext cx="8281615" cy="5410200"/>
          </a:xfrm>
          <a:prstGeom prst="rect">
            <a:avLst/>
          </a:prstGeom>
          <a:noFill/>
          <a:ln w="12700">
            <a:noFill/>
            <a:miter lim="800000"/>
            <a:headEnd/>
            <a:tailEnd/>
          </a:ln>
          <a:effectLst/>
        </p:spPr>
        <p:txBody>
          <a:bodyPr lIns="90488" tIns="44450" rIns="90488" bIns="44450"/>
          <a:lstStyle/>
          <a:p>
            <a:pPr marL="342900" indent="-342900" eaLnBrk="0" hangingPunct="0">
              <a:spcBef>
                <a:spcPct val="18000"/>
              </a:spcBef>
              <a:buClr>
                <a:schemeClr val="tx2"/>
              </a:buClr>
              <a:buSzPct val="74000"/>
              <a:buFont typeface="Monotype Sorts" charset="0"/>
              <a:buChar char="•"/>
              <a:defRPr/>
            </a:pPr>
            <a:r>
              <a:rPr lang="en-GB" sz="3300" i="1" dirty="0">
                <a:effectLst>
                  <a:outerShdw blurRad="38100" dist="38100" dir="2700000" algn="tl">
                    <a:srgbClr val="000000"/>
                  </a:outerShdw>
                </a:effectLst>
                <a:cs typeface="Arial" pitchFamily="34" charset="0"/>
              </a:rPr>
              <a:t>Observational (vicarious) learning</a:t>
            </a:r>
            <a:r>
              <a:rPr lang="en-GB" sz="3300" i="1" dirty="0">
                <a:solidFill>
                  <a:schemeClr val="tx2"/>
                </a:solidFill>
                <a:effectLst>
                  <a:outerShdw blurRad="38100" dist="38100" dir="2700000" algn="tl">
                    <a:srgbClr val="000000"/>
                  </a:outerShdw>
                </a:effectLst>
                <a:cs typeface="Arial" pitchFamily="34" charset="0"/>
              </a:rPr>
              <a:t> </a:t>
            </a:r>
            <a:r>
              <a:rPr lang="en-GB" sz="3300" dirty="0">
                <a:solidFill>
                  <a:schemeClr val="tx2"/>
                </a:solidFill>
                <a:effectLst>
                  <a:outerShdw blurRad="38100" dist="38100" dir="2700000" algn="tl">
                    <a:srgbClr val="000000"/>
                  </a:outerShdw>
                </a:effectLst>
                <a:cs typeface="Arial" pitchFamily="34" charset="0"/>
              </a:rPr>
              <a:t>- We observe the behaviours of others and  the consequences of those behaviours.</a:t>
            </a:r>
          </a:p>
          <a:p>
            <a:pPr marL="342900" indent="-342900" eaLnBrk="0" hangingPunct="0">
              <a:spcBef>
                <a:spcPct val="18000"/>
              </a:spcBef>
              <a:buClr>
                <a:schemeClr val="tx2"/>
              </a:buClr>
              <a:buSzPct val="74000"/>
              <a:buFont typeface="Monotype Sorts" charset="0"/>
              <a:buChar char="•"/>
              <a:defRPr/>
            </a:pPr>
            <a:endParaRPr lang="en-GB" sz="3300" i="1" dirty="0">
              <a:solidFill>
                <a:schemeClr val="tx2"/>
              </a:solidFill>
              <a:effectLst>
                <a:outerShdw blurRad="38100" dist="38100" dir="2700000" algn="tl">
                  <a:srgbClr val="000000"/>
                </a:outerShdw>
              </a:effectLst>
              <a:cs typeface="Arial" pitchFamily="34" charset="0"/>
            </a:endParaRPr>
          </a:p>
          <a:p>
            <a:pPr marL="342900" indent="-342900" eaLnBrk="0" hangingPunct="0">
              <a:spcBef>
                <a:spcPct val="18000"/>
              </a:spcBef>
              <a:buClr>
                <a:schemeClr val="tx2"/>
              </a:buClr>
              <a:buSzPct val="74000"/>
              <a:buFont typeface="Monotype Sorts" charset="0"/>
              <a:buChar char="•"/>
              <a:defRPr/>
            </a:pPr>
            <a:r>
              <a:rPr lang="en-GB" sz="3300" i="1" dirty="0">
                <a:effectLst>
                  <a:outerShdw blurRad="38100" dist="38100" dir="2700000" algn="tl">
                    <a:srgbClr val="000000"/>
                  </a:outerShdw>
                </a:effectLst>
                <a:cs typeface="Arial" pitchFamily="34" charset="0"/>
              </a:rPr>
              <a:t>Vicarious reinforcement</a:t>
            </a:r>
            <a:r>
              <a:rPr lang="en-GB" sz="3300" i="1" dirty="0">
                <a:solidFill>
                  <a:schemeClr val="tx2"/>
                </a:solidFill>
                <a:effectLst>
                  <a:outerShdw blurRad="38100" dist="38100" dir="2700000" algn="tl">
                    <a:srgbClr val="000000"/>
                  </a:outerShdw>
                </a:effectLst>
                <a:cs typeface="Arial" pitchFamily="34" charset="0"/>
              </a:rPr>
              <a:t> </a:t>
            </a:r>
            <a:r>
              <a:rPr lang="en-GB" sz="3300" dirty="0">
                <a:solidFill>
                  <a:schemeClr val="tx2"/>
                </a:solidFill>
                <a:effectLst>
                  <a:outerShdw blurRad="38100" dist="38100" dir="2700000" algn="tl">
                    <a:srgbClr val="000000"/>
                  </a:outerShdw>
                </a:effectLst>
                <a:cs typeface="Arial" pitchFamily="34" charset="0"/>
              </a:rPr>
              <a:t>- If their behaviours are reinforced we tend to imitate the behaviours</a:t>
            </a:r>
            <a:endParaRPr lang="en-GB" sz="3300" i="1" dirty="0">
              <a:solidFill>
                <a:schemeClr val="tx2"/>
              </a:solidFill>
              <a:effectLst>
                <a:outerShdw blurRad="38100" dist="38100" dir="2700000" algn="tl">
                  <a:srgbClr val="000000"/>
                </a:outerShdw>
              </a:effectLst>
              <a:cs typeface="Arial" pitchFamily="34" charset="0"/>
            </a:endParaRPr>
          </a:p>
        </p:txBody>
      </p:sp>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722295"/>
          </a:xfrm>
        </p:spPr>
        <p:txBody>
          <a:bodyPr>
            <a:normAutofit fontScale="90000"/>
          </a:bodyPr>
          <a:lstStyle/>
          <a:p>
            <a:r>
              <a:rPr lang="en-GB" b="1" dirty="0" smtClean="0"/>
              <a:t>1a - Learning objectives</a:t>
            </a:r>
            <a:endParaRPr lang="en-GB" dirty="0"/>
          </a:p>
        </p:txBody>
      </p:sp>
      <p:sp>
        <p:nvSpPr>
          <p:cNvPr id="3" name="Content Placeholder 2"/>
          <p:cNvSpPr>
            <a:spLocks noGrp="1"/>
          </p:cNvSpPr>
          <p:nvPr>
            <p:ph idx="1"/>
          </p:nvPr>
        </p:nvSpPr>
        <p:spPr>
          <a:xfrm>
            <a:off x="214282" y="1214422"/>
            <a:ext cx="8715436" cy="5286412"/>
          </a:xfrm>
        </p:spPr>
        <p:txBody>
          <a:bodyPr/>
          <a:lstStyle/>
          <a:p>
            <a:pPr lvl="0"/>
            <a:r>
              <a:rPr lang="en-GB" sz="1400" dirty="0" smtClean="0"/>
              <a:t>Explain learning theory</a:t>
            </a:r>
          </a:p>
          <a:p>
            <a:endParaRPr lang="en-GB" sz="1400" dirty="0" smtClean="0"/>
          </a:p>
          <a:p>
            <a:pPr lvl="0"/>
            <a:r>
              <a:rPr lang="en-GB" sz="1400" dirty="0" smtClean="0"/>
              <a:t>Understand and be able to explain  </a:t>
            </a:r>
            <a:r>
              <a:rPr lang="en-GB" sz="1400" b="1" u="sng" dirty="0" smtClean="0"/>
              <a:t>Classical Conditioning</a:t>
            </a:r>
          </a:p>
          <a:p>
            <a:endParaRPr lang="en-GB" sz="1400" dirty="0" smtClean="0"/>
          </a:p>
          <a:p>
            <a:pPr lvl="0"/>
            <a:r>
              <a:rPr lang="en-GB" sz="1400" dirty="0" smtClean="0"/>
              <a:t>Understand and be able to explain  </a:t>
            </a:r>
            <a:r>
              <a:rPr lang="en-GB" sz="1400" b="1" u="sng" dirty="0" smtClean="0"/>
              <a:t>Operant Conditioning</a:t>
            </a:r>
          </a:p>
          <a:p>
            <a:endParaRPr lang="en-GB" sz="1400" dirty="0" smtClean="0"/>
          </a:p>
          <a:p>
            <a:pPr lvl="0"/>
            <a:r>
              <a:rPr lang="en-GB" sz="1400" dirty="0" smtClean="0"/>
              <a:t>Differentiate between positive reinforcement, negative reinforcement and punishment.</a:t>
            </a:r>
          </a:p>
          <a:p>
            <a:endParaRPr lang="en-GB" sz="1400" dirty="0" smtClean="0"/>
          </a:p>
          <a:p>
            <a:pPr lvl="0"/>
            <a:r>
              <a:rPr lang="en-GB" sz="1400" dirty="0" smtClean="0"/>
              <a:t>Define and describe the </a:t>
            </a:r>
            <a:r>
              <a:rPr lang="en-GB" sz="1400" b="1" u="sng" dirty="0" smtClean="0"/>
              <a:t>various schedules of reinforcement</a:t>
            </a:r>
            <a:r>
              <a:rPr lang="en-GB" sz="1400" dirty="0" smtClean="0"/>
              <a:t>.</a:t>
            </a:r>
          </a:p>
          <a:p>
            <a:endParaRPr lang="en-GB" sz="1400" dirty="0" smtClean="0"/>
          </a:p>
          <a:p>
            <a:pPr lvl="0"/>
            <a:r>
              <a:rPr lang="en-GB" sz="1400" dirty="0" smtClean="0"/>
              <a:t>Describe how the </a:t>
            </a:r>
            <a:r>
              <a:rPr lang="en-GB" sz="1400" b="1" u="sng" dirty="0" smtClean="0"/>
              <a:t>two-factor theory </a:t>
            </a:r>
            <a:r>
              <a:rPr lang="en-GB" sz="1400" dirty="0" smtClean="0"/>
              <a:t>combines escape and avoidance conditioning with classical conditioning to explain the maintenance of classically conditioned associations</a:t>
            </a:r>
          </a:p>
          <a:p>
            <a:endParaRPr lang="en-GB" sz="1400" dirty="0" smtClean="0"/>
          </a:p>
          <a:p>
            <a:pPr lvl="0"/>
            <a:r>
              <a:rPr lang="en-GB" sz="1400" dirty="0" smtClean="0"/>
              <a:t>Explain how research on conditioned taste aversions, variability of phobic stimuli, and instinctive drift supports the existence of </a:t>
            </a:r>
            <a:r>
              <a:rPr lang="en-GB" sz="1400" b="1" u="sng" dirty="0" smtClean="0"/>
              <a:t>biological preparedness</a:t>
            </a:r>
            <a:r>
              <a:rPr lang="en-GB" sz="1400" dirty="0" smtClean="0"/>
              <a:t>.</a:t>
            </a:r>
          </a:p>
          <a:p>
            <a:endParaRPr lang="en-GB" sz="1400" dirty="0" smtClean="0"/>
          </a:p>
          <a:p>
            <a:pPr lvl="0"/>
            <a:r>
              <a:rPr lang="en-GB" sz="1400" dirty="0" smtClean="0"/>
              <a:t>Define </a:t>
            </a:r>
            <a:r>
              <a:rPr lang="en-GB" sz="1400" b="1" u="sng" dirty="0" smtClean="0"/>
              <a:t>observational learning</a:t>
            </a:r>
            <a:r>
              <a:rPr lang="en-GB" sz="1400" dirty="0" smtClean="0"/>
              <a:t>, describe Bandura’s Social Learning theory, and outline the steps in the </a:t>
            </a:r>
            <a:r>
              <a:rPr lang="en-GB" sz="1400" dirty="0" err="1" smtClean="0"/>
              <a:t>modeling</a:t>
            </a:r>
            <a:r>
              <a:rPr lang="en-GB" sz="1400" dirty="0" smtClean="0"/>
              <a:t> process.</a:t>
            </a:r>
          </a:p>
          <a:p>
            <a:pPr lvl="0"/>
            <a:endParaRPr lang="en-GB" sz="1400" dirty="0" smtClean="0"/>
          </a:p>
          <a:p>
            <a:pPr lvl="0"/>
            <a:r>
              <a:rPr lang="en-GB" sz="1400" dirty="0" smtClean="0"/>
              <a:t>Understand and explain approaches to increasing the likelihood of desirable behaviours and decreasing the likelihood of undesirable behaviours.</a:t>
            </a:r>
          </a:p>
          <a:p>
            <a:endParaRPr lang="en-GB"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428604"/>
            <a:ext cx="8229600" cy="1139825"/>
          </a:xfrm>
        </p:spPr>
        <p:txBody>
          <a:bodyPr/>
          <a:lstStyle/>
          <a:p>
            <a:r>
              <a:rPr lang="en-US" sz="3600" b="1" u="sng" dirty="0" smtClean="0">
                <a:latin typeface="Arial" pitchFamily="34" charset="0"/>
              </a:rPr>
              <a:t>Modeling or Observational Learning </a:t>
            </a:r>
            <a:r>
              <a:rPr lang="en-US" sz="2800" b="1" dirty="0" smtClean="0">
                <a:latin typeface="Arial" pitchFamily="34" charset="0"/>
              </a:rPr>
              <a:t>(Albert </a:t>
            </a:r>
            <a:r>
              <a:rPr lang="en-US" sz="2800" b="1" dirty="0" err="1" smtClean="0">
                <a:latin typeface="Arial" pitchFamily="34" charset="0"/>
              </a:rPr>
              <a:t>Bandura</a:t>
            </a:r>
            <a:r>
              <a:rPr lang="en-US" sz="2800" b="1" dirty="0" smtClean="0">
                <a:latin typeface="Arial" pitchFamily="34" charset="0"/>
              </a:rPr>
              <a:t>)</a:t>
            </a:r>
            <a:endParaRPr lang="en-GB" sz="3600" dirty="0"/>
          </a:p>
        </p:txBody>
      </p:sp>
      <p:sp>
        <p:nvSpPr>
          <p:cNvPr id="3" name="Content Placeholder 2"/>
          <p:cNvSpPr>
            <a:spLocks noGrp="1"/>
          </p:cNvSpPr>
          <p:nvPr>
            <p:ph idx="1"/>
          </p:nvPr>
        </p:nvSpPr>
        <p:spPr/>
        <p:txBody>
          <a:bodyPr/>
          <a:lstStyle/>
          <a:p>
            <a:r>
              <a:rPr lang="en-US" sz="2400" dirty="0" smtClean="0"/>
              <a:t>Occurs by watching and imitating actions of another person, or by noting consequences of a person’s actions</a:t>
            </a:r>
          </a:p>
          <a:p>
            <a:pPr lvl="1"/>
            <a:r>
              <a:rPr lang="en-US" sz="2400" dirty="0" smtClean="0"/>
              <a:t>Occurs before direct practice is allowed</a:t>
            </a:r>
          </a:p>
          <a:p>
            <a:pPr lvl="1"/>
            <a:endParaRPr lang="en-US" sz="2400" dirty="0" smtClean="0"/>
          </a:p>
          <a:p>
            <a:pPr>
              <a:spcBef>
                <a:spcPct val="50000"/>
              </a:spcBef>
            </a:pPr>
            <a:r>
              <a:rPr lang="en-US" sz="2400" b="1" dirty="0" smtClean="0">
                <a:latin typeface="Arial" pitchFamily="34" charset="0"/>
              </a:rPr>
              <a:t>Steps to Successful Modeling</a:t>
            </a:r>
          </a:p>
          <a:p>
            <a:pPr lvl="1"/>
            <a:r>
              <a:rPr lang="en-US" sz="2400" dirty="0" smtClean="0"/>
              <a:t>Pay attention to model</a:t>
            </a:r>
          </a:p>
          <a:p>
            <a:pPr lvl="1"/>
            <a:r>
              <a:rPr lang="en-US" sz="2400" dirty="0" smtClean="0"/>
              <a:t>Remember what was done</a:t>
            </a:r>
          </a:p>
          <a:p>
            <a:pPr lvl="1"/>
            <a:r>
              <a:rPr lang="en-US" sz="2400" dirty="0" smtClean="0"/>
              <a:t>Must be able to reproduce modeled behavior</a:t>
            </a:r>
          </a:p>
          <a:p>
            <a:pPr lvl="1"/>
            <a:r>
              <a:rPr lang="en-US" sz="2400" dirty="0" smtClean="0"/>
              <a:t>If successful or behavior is rewarded, behavior more likely to recur</a:t>
            </a:r>
          </a:p>
          <a:p>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sz="4000" u="sng" dirty="0" err="1" smtClean="0"/>
              <a:t>Bobo</a:t>
            </a:r>
            <a:r>
              <a:rPr lang="en-GB" sz="4000" u="sng" dirty="0" smtClean="0"/>
              <a:t> Doll Experiment </a:t>
            </a:r>
            <a:br>
              <a:rPr lang="en-GB" sz="4000" u="sng" dirty="0" smtClean="0"/>
            </a:br>
            <a:r>
              <a:rPr lang="en-GB" sz="2400" dirty="0" smtClean="0"/>
              <a:t>(</a:t>
            </a:r>
            <a:r>
              <a:rPr lang="en-GB" sz="2400" dirty="0" err="1" smtClean="0"/>
              <a:t>Bandura</a:t>
            </a:r>
            <a:r>
              <a:rPr lang="en-GB" sz="2400" dirty="0" smtClean="0"/>
              <a:t> 1961)</a:t>
            </a:r>
            <a:endParaRPr lang="en-GB" sz="2400" dirty="0"/>
          </a:p>
        </p:txBody>
      </p:sp>
      <p:sp>
        <p:nvSpPr>
          <p:cNvPr id="3" name="Content Placeholder 2"/>
          <p:cNvSpPr>
            <a:spLocks noGrp="1"/>
          </p:cNvSpPr>
          <p:nvPr>
            <p:ph idx="1"/>
          </p:nvPr>
        </p:nvSpPr>
        <p:spPr/>
        <p:txBody>
          <a:bodyPr>
            <a:normAutofit/>
          </a:bodyPr>
          <a:lstStyle/>
          <a:p>
            <a:pPr>
              <a:buFont typeface="Wingdings 3" pitchFamily="18" charset="2"/>
              <a:buNone/>
            </a:pPr>
            <a:r>
              <a:rPr lang="en-GB" sz="2000" dirty="0" smtClean="0"/>
              <a:t>72 children</a:t>
            </a:r>
            <a:r>
              <a:rPr lang="pl-PL" sz="2000" dirty="0" smtClean="0"/>
              <a:t> </a:t>
            </a:r>
            <a:r>
              <a:rPr lang="en-GB" sz="2000" dirty="0" smtClean="0"/>
              <a:t>(Mean aged 4yrs) recruited </a:t>
            </a:r>
            <a:r>
              <a:rPr lang="pl-PL" sz="2000" dirty="0" smtClean="0"/>
              <a:t>from Stanford </a:t>
            </a:r>
            <a:r>
              <a:rPr lang="en-GB" sz="2000" dirty="0" smtClean="0"/>
              <a:t>University </a:t>
            </a:r>
            <a:r>
              <a:rPr lang="pl-PL" sz="2000" dirty="0" smtClean="0"/>
              <a:t>Nursery</a:t>
            </a:r>
            <a:r>
              <a:rPr lang="en-GB" sz="2000" dirty="0" smtClean="0"/>
              <a:t>.</a:t>
            </a:r>
          </a:p>
          <a:p>
            <a:pPr>
              <a:buFont typeface="Wingdings 3" pitchFamily="18" charset="2"/>
              <a:buNone/>
            </a:pPr>
            <a:endParaRPr lang="en-GB" sz="2000" dirty="0" smtClean="0"/>
          </a:p>
          <a:p>
            <a:pPr>
              <a:buFont typeface="Wingdings 3" pitchFamily="18" charset="2"/>
              <a:buNone/>
            </a:pPr>
            <a:r>
              <a:rPr lang="en-GB" sz="2000" dirty="0" smtClean="0"/>
              <a:t>All children spent time in a playroom with an adult who modelled either </a:t>
            </a:r>
            <a:r>
              <a:rPr lang="en-GB" sz="2000" b="1" dirty="0" smtClean="0"/>
              <a:t>non-aggressive </a:t>
            </a:r>
            <a:r>
              <a:rPr lang="en-GB" sz="2000" dirty="0" smtClean="0"/>
              <a:t>(building tinker toy) or </a:t>
            </a:r>
            <a:r>
              <a:rPr lang="en-GB" sz="2000" b="1" dirty="0" smtClean="0"/>
              <a:t>aggressive</a:t>
            </a:r>
            <a:r>
              <a:rPr lang="en-GB" sz="2000" dirty="0" smtClean="0"/>
              <a:t> play (punching and striking the </a:t>
            </a:r>
            <a:r>
              <a:rPr lang="en-GB" sz="2000" dirty="0" err="1" smtClean="0"/>
              <a:t>Bobo</a:t>
            </a:r>
            <a:r>
              <a:rPr lang="en-GB" sz="2000" dirty="0" smtClean="0"/>
              <a:t> doll with mallet)</a:t>
            </a:r>
          </a:p>
          <a:p>
            <a:pPr>
              <a:buFont typeface="Wingdings 3" pitchFamily="18" charset="2"/>
              <a:buNone/>
            </a:pPr>
            <a:endParaRPr lang="en-GB" sz="2000" dirty="0" smtClean="0"/>
          </a:p>
          <a:p>
            <a:pPr>
              <a:buFont typeface="Wingdings 3" pitchFamily="18" charset="2"/>
              <a:buNone/>
            </a:pPr>
            <a:r>
              <a:rPr lang="en-GB" sz="2000" dirty="0" smtClean="0"/>
              <a:t>All children then spent a further 20 minutes in the room alone and their behaviour was observed. Aggressive behaviour both imitative and non-imitative was recorded.</a:t>
            </a:r>
          </a:p>
          <a:p>
            <a:pPr>
              <a:buFont typeface="Wingdings 3" pitchFamily="18" charset="2"/>
              <a:buNone/>
            </a:pPr>
            <a:endParaRPr lang="en-GB" sz="2000" dirty="0" smtClean="0"/>
          </a:p>
          <a:p>
            <a:pPr>
              <a:buFont typeface="Wingdings 3" pitchFamily="18" charset="2"/>
              <a:buNone/>
            </a:pPr>
            <a:r>
              <a:rPr lang="en-GB" sz="2000" dirty="0" smtClean="0"/>
              <a:t>Children who observed aggressive behaviour showed a much higher level of aggression towards the doll.</a:t>
            </a:r>
          </a:p>
          <a:p>
            <a:pPr>
              <a:buFont typeface="Wingdings 3" pitchFamily="18" charset="2"/>
              <a:buNone/>
            </a:pPr>
            <a:endParaRPr lang="en-GB" sz="2000" dirty="0" smtClean="0"/>
          </a:p>
          <a:p>
            <a:pPr>
              <a:buFont typeface="Wingdings 3" pitchFamily="18" charset="2"/>
              <a:buNone/>
            </a:pPr>
            <a:endParaRPr lang="pl-PL" sz="2000" dirty="0" smtClean="0"/>
          </a:p>
        </p:txBody>
      </p:sp>
      <p:sp>
        <p:nvSpPr>
          <p:cNvPr id="157699" name="TextBox 3"/>
          <p:cNvSpPr txBox="1">
            <a:spLocks noChangeArrowheads="1"/>
          </p:cNvSpPr>
          <p:nvPr/>
        </p:nvSpPr>
        <p:spPr bwMode="auto">
          <a:xfrm>
            <a:off x="357188" y="6357938"/>
            <a:ext cx="7950200" cy="338137"/>
          </a:xfrm>
          <a:prstGeom prst="rect">
            <a:avLst/>
          </a:prstGeom>
          <a:noFill/>
          <a:ln w="9525">
            <a:noFill/>
            <a:miter lim="800000"/>
            <a:headEnd/>
            <a:tailEnd/>
          </a:ln>
        </p:spPr>
        <p:txBody>
          <a:bodyPr wrap="none">
            <a:spAutoFit/>
          </a:bodyPr>
          <a:lstStyle/>
          <a:p>
            <a:r>
              <a:rPr lang="en-GB" sz="1600"/>
              <a:t>Watch a clip showing the experiment - http://uk.youtube.com/watch?v=IK4NPc7HCnY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0"/>
            <a:ext cx="8229600" cy="1139825"/>
          </a:xfrm>
        </p:spPr>
        <p:txBody>
          <a:bodyPr/>
          <a:lstStyle/>
          <a:p>
            <a:r>
              <a:rPr lang="en-GB" u="sng" dirty="0" err="1" smtClean="0"/>
              <a:t>Bobo</a:t>
            </a:r>
            <a:r>
              <a:rPr lang="en-GB" u="sng" dirty="0" smtClean="0"/>
              <a:t> doll experiment</a:t>
            </a:r>
            <a:endParaRPr lang="en-GB" u="sng" dirty="0"/>
          </a:p>
        </p:txBody>
      </p:sp>
      <p:pic>
        <p:nvPicPr>
          <p:cNvPr id="134146" name="Picture 2" descr="http://theotherbps.googlepages.com/BOBO.jpg/BOBO-full.jpg"/>
          <p:cNvPicPr>
            <a:picLocks noChangeAspect="1" noChangeArrowheads="1"/>
          </p:cNvPicPr>
          <p:nvPr/>
        </p:nvPicPr>
        <p:blipFill>
          <a:blip r:embed="rId2" cstate="print"/>
          <a:srcRect/>
          <a:stretch>
            <a:fillRect/>
          </a:stretch>
        </p:blipFill>
        <p:spPr bwMode="auto">
          <a:xfrm>
            <a:off x="714348" y="1000108"/>
            <a:ext cx="7286676" cy="5531010"/>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u="sng" dirty="0" smtClean="0"/>
              <a:t>Learning theory</a:t>
            </a:r>
            <a:endParaRPr lang="en-GB" u="sng" dirty="0"/>
          </a:p>
        </p:txBody>
      </p:sp>
      <p:sp>
        <p:nvSpPr>
          <p:cNvPr id="4" name="Content Placeholder 3"/>
          <p:cNvSpPr>
            <a:spLocks noGrp="1"/>
          </p:cNvSpPr>
          <p:nvPr>
            <p:ph idx="1"/>
          </p:nvPr>
        </p:nvSpPr>
        <p:spPr>
          <a:xfrm>
            <a:off x="457200" y="1600201"/>
            <a:ext cx="8229600" cy="3686188"/>
          </a:xfrm>
        </p:spPr>
        <p:txBody>
          <a:bodyPr/>
          <a:lstStyle/>
          <a:p>
            <a:pPr>
              <a:lnSpc>
                <a:spcPct val="90000"/>
              </a:lnSpc>
            </a:pPr>
            <a:r>
              <a:rPr lang="en-US" dirty="0" smtClean="0"/>
              <a:t>Four basic learning processes:</a:t>
            </a:r>
          </a:p>
          <a:p>
            <a:pPr>
              <a:lnSpc>
                <a:spcPct val="90000"/>
              </a:lnSpc>
            </a:pPr>
            <a:endParaRPr lang="en-US" dirty="0" smtClean="0"/>
          </a:p>
          <a:p>
            <a:pPr lvl="1">
              <a:lnSpc>
                <a:spcPct val="90000"/>
              </a:lnSpc>
            </a:pPr>
            <a:r>
              <a:rPr lang="en-US" dirty="0" smtClean="0"/>
              <a:t>Habituation/Sensitization</a:t>
            </a:r>
          </a:p>
          <a:p>
            <a:pPr lvl="1">
              <a:lnSpc>
                <a:spcPct val="90000"/>
              </a:lnSpc>
            </a:pPr>
            <a:endParaRPr lang="en-US" sz="1000" dirty="0" smtClean="0"/>
          </a:p>
          <a:p>
            <a:pPr lvl="1">
              <a:lnSpc>
                <a:spcPct val="90000"/>
              </a:lnSpc>
            </a:pPr>
            <a:r>
              <a:rPr lang="en-US" dirty="0" smtClean="0"/>
              <a:t>Classical conditioning</a:t>
            </a:r>
          </a:p>
          <a:p>
            <a:pPr lvl="1">
              <a:lnSpc>
                <a:spcPct val="90000"/>
              </a:lnSpc>
            </a:pPr>
            <a:endParaRPr lang="en-US" sz="1000" dirty="0" smtClean="0"/>
          </a:p>
          <a:p>
            <a:pPr lvl="1">
              <a:lnSpc>
                <a:spcPct val="90000"/>
              </a:lnSpc>
            </a:pPr>
            <a:r>
              <a:rPr lang="en-US" dirty="0" smtClean="0"/>
              <a:t>Operant conditioning</a:t>
            </a:r>
          </a:p>
          <a:p>
            <a:pPr lvl="1">
              <a:lnSpc>
                <a:spcPct val="90000"/>
              </a:lnSpc>
            </a:pPr>
            <a:endParaRPr lang="en-US" sz="1000" dirty="0" smtClean="0"/>
          </a:p>
          <a:p>
            <a:pPr lvl="1">
              <a:lnSpc>
                <a:spcPct val="90000"/>
              </a:lnSpc>
            </a:pPr>
            <a:r>
              <a:rPr lang="en-US" dirty="0" smtClean="0"/>
              <a:t>Observational learning</a:t>
            </a:r>
            <a:endParaRPr lang="en-GB" dirty="0"/>
          </a:p>
        </p:txBody>
      </p:sp>
      <p:pic>
        <p:nvPicPr>
          <p:cNvPr id="138242" name="Picture 2" descr="http://img63.imageshack.us/img63/4605/farsideme0.jpg"/>
          <p:cNvPicPr>
            <a:picLocks noChangeAspect="1" noChangeArrowheads="1"/>
          </p:cNvPicPr>
          <p:nvPr/>
        </p:nvPicPr>
        <p:blipFill>
          <a:blip r:embed="rId2" cstate="print"/>
          <a:srcRect/>
          <a:stretch>
            <a:fillRect/>
          </a:stretch>
        </p:blipFill>
        <p:spPr bwMode="auto">
          <a:xfrm>
            <a:off x="5643570" y="2214554"/>
            <a:ext cx="3224216" cy="4193735"/>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lvl="0">
              <a:lnSpc>
                <a:spcPct val="90000"/>
              </a:lnSpc>
              <a:buClr>
                <a:srgbClr val="99FF99"/>
              </a:buClr>
            </a:pPr>
            <a:r>
              <a:rPr lang="en-US" u="sng" dirty="0"/>
              <a:t>Learning:</a:t>
            </a:r>
            <a:r>
              <a:rPr lang="en-US" dirty="0"/>
              <a:t> </a:t>
            </a:r>
            <a:endParaRPr lang="en-US" dirty="0" smtClean="0"/>
          </a:p>
          <a:p>
            <a:pPr lvl="0">
              <a:lnSpc>
                <a:spcPct val="90000"/>
              </a:lnSpc>
              <a:buClr>
                <a:srgbClr val="99FF99"/>
              </a:buClr>
            </a:pPr>
            <a:endParaRPr lang="en-US" sz="2800" dirty="0"/>
          </a:p>
          <a:p>
            <a:pPr lvl="0">
              <a:lnSpc>
                <a:spcPct val="90000"/>
              </a:lnSpc>
              <a:buClr>
                <a:srgbClr val="99FF99"/>
              </a:buClr>
            </a:pPr>
            <a:r>
              <a:rPr lang="en-US" sz="2800" dirty="0" smtClean="0"/>
              <a:t>“a </a:t>
            </a:r>
            <a:r>
              <a:rPr lang="en-US" sz="2800" dirty="0"/>
              <a:t>process by which experience produces a relatively enduring change in an organism’s behavior or </a:t>
            </a:r>
            <a:r>
              <a:rPr lang="en-US" sz="2800" dirty="0" smtClean="0"/>
              <a:t>capabilities.”</a:t>
            </a:r>
          </a:p>
          <a:p>
            <a:pPr lvl="0">
              <a:lnSpc>
                <a:spcPct val="90000"/>
              </a:lnSpc>
              <a:buClr>
                <a:srgbClr val="99FF99"/>
              </a:buClr>
            </a:pPr>
            <a:endParaRPr lang="en-US" sz="2800" dirty="0"/>
          </a:p>
          <a:p>
            <a:pPr lvl="0">
              <a:lnSpc>
                <a:spcPct val="90000"/>
              </a:lnSpc>
              <a:buClr>
                <a:srgbClr val="99FF99"/>
              </a:buClr>
            </a:pPr>
            <a:r>
              <a:rPr lang="en-US" sz="2800" dirty="0" smtClean="0"/>
              <a:t>In other words it is a process by which we adapt to our environment</a:t>
            </a:r>
            <a:endParaRPr lang="en-US" dirty="0"/>
          </a:p>
          <a:p>
            <a:endParaRPr lang="en-GB" dirty="0"/>
          </a:p>
        </p:txBody>
      </p:sp>
    </p:spTree>
    <p:extLst>
      <p:ext uri="{BB962C8B-B14F-4D97-AF65-F5344CB8AC3E}">
        <p14:creationId xmlns:p14="http://schemas.microsoft.com/office/powerpoint/2010/main" xmlns="" val="16274577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normAutofit fontScale="90000"/>
          </a:bodyPr>
          <a:lstStyle/>
          <a:p>
            <a:r>
              <a:rPr lang="en-GB" dirty="0"/>
              <a:t>3 elements of a </a:t>
            </a:r>
            <a:r>
              <a:rPr lang="en-GB" dirty="0" smtClean="0"/>
              <a:t>behaviour</a:t>
            </a:r>
            <a:br>
              <a:rPr lang="en-GB" dirty="0" smtClean="0"/>
            </a:br>
            <a:r>
              <a:rPr lang="en-GB" sz="3600" dirty="0" smtClean="0"/>
              <a:t>(..it’s as easy as ABC)</a:t>
            </a:r>
            <a:endParaRPr lang="en-GB" dirty="0"/>
          </a:p>
        </p:txBody>
      </p:sp>
      <p:sp>
        <p:nvSpPr>
          <p:cNvPr id="68611" name="Rectangle 3"/>
          <p:cNvSpPr>
            <a:spLocks noGrp="1" noChangeArrowheads="1"/>
          </p:cNvSpPr>
          <p:nvPr>
            <p:ph idx="1"/>
          </p:nvPr>
        </p:nvSpPr>
        <p:spPr/>
        <p:txBody>
          <a:bodyPr/>
          <a:lstStyle/>
          <a:p>
            <a:pPr>
              <a:lnSpc>
                <a:spcPct val="90000"/>
              </a:lnSpc>
            </a:pPr>
            <a:r>
              <a:rPr lang="en-GB" sz="3600" b="1" dirty="0" smtClean="0">
                <a:solidFill>
                  <a:srgbClr val="FF0000"/>
                </a:solidFill>
              </a:rPr>
              <a:t>A</a:t>
            </a:r>
            <a:r>
              <a:rPr lang="en-GB" sz="2800" b="1" dirty="0" smtClean="0">
                <a:solidFill>
                  <a:schemeClr val="folHlink"/>
                </a:solidFill>
              </a:rPr>
              <a:t>ntecedent (or cue)</a:t>
            </a:r>
            <a:r>
              <a:rPr lang="en-GB" sz="2800" dirty="0" smtClean="0">
                <a:solidFill>
                  <a:schemeClr val="folHlink"/>
                </a:solidFill>
              </a:rPr>
              <a:t>:</a:t>
            </a:r>
            <a:r>
              <a:rPr lang="en-GB" sz="2800" dirty="0" smtClean="0"/>
              <a:t> </a:t>
            </a:r>
            <a:r>
              <a:rPr lang="en-GB" sz="2400" dirty="0"/>
              <a:t>environmental conditions or stimulus changes that exist </a:t>
            </a:r>
            <a:r>
              <a:rPr lang="en-GB" sz="2400" b="1" dirty="0"/>
              <a:t>before</a:t>
            </a:r>
            <a:r>
              <a:rPr lang="en-GB" sz="2400" dirty="0"/>
              <a:t> the behaviour of interest, these may be either internal or external to the </a:t>
            </a:r>
            <a:r>
              <a:rPr lang="en-GB" sz="2400" dirty="0" smtClean="0"/>
              <a:t>subject</a:t>
            </a:r>
          </a:p>
          <a:p>
            <a:pPr>
              <a:lnSpc>
                <a:spcPct val="90000"/>
              </a:lnSpc>
            </a:pPr>
            <a:endParaRPr lang="en-GB" sz="2800" dirty="0"/>
          </a:p>
          <a:p>
            <a:pPr>
              <a:lnSpc>
                <a:spcPct val="90000"/>
              </a:lnSpc>
            </a:pPr>
            <a:r>
              <a:rPr lang="en-GB" sz="3600" b="1" dirty="0">
                <a:solidFill>
                  <a:srgbClr val="FF0000"/>
                </a:solidFill>
              </a:rPr>
              <a:t>B</a:t>
            </a:r>
            <a:r>
              <a:rPr lang="en-GB" sz="2800" b="1" dirty="0">
                <a:solidFill>
                  <a:schemeClr val="folHlink"/>
                </a:solidFill>
              </a:rPr>
              <a:t>ehaviour</a:t>
            </a:r>
            <a:r>
              <a:rPr lang="en-GB" sz="2800" dirty="0">
                <a:solidFill>
                  <a:schemeClr val="folHlink"/>
                </a:solidFill>
              </a:rPr>
              <a:t>:</a:t>
            </a:r>
            <a:r>
              <a:rPr lang="en-GB" sz="2800" dirty="0"/>
              <a:t> </a:t>
            </a:r>
            <a:r>
              <a:rPr lang="en-GB" sz="2400" dirty="0"/>
              <a:t>the behaviour of interest emitted by the subject. Future instances of this behaviour will be influenced by both antecedents and </a:t>
            </a:r>
            <a:r>
              <a:rPr lang="en-GB" sz="2400" dirty="0" smtClean="0"/>
              <a:t>consequences</a:t>
            </a:r>
            <a:endParaRPr lang="en-GB" sz="2800" dirty="0" smtClean="0"/>
          </a:p>
          <a:p>
            <a:pPr>
              <a:lnSpc>
                <a:spcPct val="90000"/>
              </a:lnSpc>
            </a:pPr>
            <a:endParaRPr lang="en-GB" sz="2800" dirty="0"/>
          </a:p>
          <a:p>
            <a:pPr>
              <a:lnSpc>
                <a:spcPct val="90000"/>
              </a:lnSpc>
            </a:pPr>
            <a:r>
              <a:rPr lang="en-GB" sz="3600" b="1" dirty="0">
                <a:solidFill>
                  <a:srgbClr val="FF0000"/>
                </a:solidFill>
              </a:rPr>
              <a:t>C</a:t>
            </a:r>
            <a:r>
              <a:rPr lang="en-GB" sz="2800" b="1" dirty="0">
                <a:solidFill>
                  <a:schemeClr val="folHlink"/>
                </a:solidFill>
              </a:rPr>
              <a:t>onsequence</a:t>
            </a:r>
            <a:r>
              <a:rPr lang="en-GB" sz="2800" dirty="0">
                <a:solidFill>
                  <a:schemeClr val="folHlink"/>
                </a:solidFill>
              </a:rPr>
              <a:t>:</a:t>
            </a:r>
            <a:r>
              <a:rPr lang="en-GB" sz="2800" dirty="0"/>
              <a:t> </a:t>
            </a:r>
            <a:r>
              <a:rPr lang="en-GB" sz="2400" dirty="0"/>
              <a:t>a stimulus change that </a:t>
            </a:r>
            <a:r>
              <a:rPr lang="en-GB" sz="2400" b="1" dirty="0"/>
              <a:t>follows</a:t>
            </a:r>
            <a:r>
              <a:rPr lang="en-GB" sz="2400" dirty="0"/>
              <a:t> the behaviour of interest</a:t>
            </a:r>
            <a:endParaRPr lang="en-GB" sz="2800" dirty="0"/>
          </a:p>
        </p:txBody>
      </p:sp>
      <p:sp>
        <p:nvSpPr>
          <p:cNvPr id="4" name="Down Arrow 3"/>
          <p:cNvSpPr/>
          <p:nvPr/>
        </p:nvSpPr>
        <p:spPr>
          <a:xfrm>
            <a:off x="785786" y="2780928"/>
            <a:ext cx="571504" cy="571504"/>
          </a:xfrm>
          <a:prstGeom prst="downArrow">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Down Arrow 4"/>
          <p:cNvSpPr/>
          <p:nvPr/>
        </p:nvSpPr>
        <p:spPr>
          <a:xfrm>
            <a:off x="785786" y="4581128"/>
            <a:ext cx="642942" cy="500066"/>
          </a:xfrm>
          <a:prstGeom prst="downArrow">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8611">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86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42844" y="142852"/>
            <a:ext cx="8229600" cy="1139825"/>
          </a:xfrm>
        </p:spPr>
        <p:txBody>
          <a:bodyPr>
            <a:normAutofit fontScale="90000"/>
          </a:bodyPr>
          <a:lstStyle/>
          <a:p>
            <a:r>
              <a:rPr lang="en-GB" sz="3600" dirty="0" smtClean="0"/>
              <a:t>John Watson (1878-1958) - Founder of behaviourism</a:t>
            </a:r>
            <a:endParaRPr lang="en-GB" sz="3600" dirty="0"/>
          </a:p>
        </p:txBody>
      </p:sp>
      <p:sp>
        <p:nvSpPr>
          <p:cNvPr id="6" name="Content Placeholder 5"/>
          <p:cNvSpPr>
            <a:spLocks noGrp="1"/>
          </p:cNvSpPr>
          <p:nvPr>
            <p:ph idx="1"/>
          </p:nvPr>
        </p:nvSpPr>
        <p:spPr>
          <a:xfrm>
            <a:off x="142844" y="4286256"/>
            <a:ext cx="8329642" cy="2357454"/>
          </a:xfrm>
        </p:spPr>
        <p:txBody>
          <a:bodyPr/>
          <a:lstStyle/>
          <a:p>
            <a:pPr>
              <a:buNone/>
            </a:pPr>
            <a:r>
              <a:rPr lang="en-US" sz="2000" dirty="0" smtClean="0"/>
              <a:t>“Give me a dozen healthy infants, well-formed, and my own specialized world to bring them up in and I’ll guarantee you to take any one of them at random and train him to become any type of specialist I might select - doctor, lawyer, artist, merchant-chief, and, yes, even beggar-man and thief, regardless of his talents, penchants, tendencies, abilities, vocations, and race of his ancestors” </a:t>
            </a:r>
            <a:endParaRPr lang="en-GB" sz="2800" dirty="0"/>
          </a:p>
        </p:txBody>
      </p:sp>
      <p:sp>
        <p:nvSpPr>
          <p:cNvPr id="8" name="Rectangle 7"/>
          <p:cNvSpPr/>
          <p:nvPr/>
        </p:nvSpPr>
        <p:spPr>
          <a:xfrm>
            <a:off x="214282" y="1484784"/>
            <a:ext cx="7814102" cy="1015663"/>
          </a:xfrm>
          <a:prstGeom prst="rect">
            <a:avLst/>
          </a:prstGeom>
        </p:spPr>
        <p:txBody>
          <a:bodyPr wrap="square">
            <a:spAutoFit/>
          </a:bodyPr>
          <a:lstStyle/>
          <a:p>
            <a:r>
              <a:rPr lang="en-GB" sz="2000" dirty="0" smtClean="0">
                <a:effectLst>
                  <a:outerShdw blurRad="38100" dist="38100" dir="2700000" algn="tl">
                    <a:srgbClr val="000000">
                      <a:alpha val="43137"/>
                    </a:srgbClr>
                  </a:outerShdw>
                </a:effectLst>
                <a:latin typeface="+mn-lt"/>
              </a:rPr>
              <a:t>“Psychology as the behaviourist views it is a purely objective experimental branch of natural science. Its theoretical goal is the prediction and control of behaviour. Introspection forms no essential part of its methods.....”</a:t>
            </a:r>
          </a:p>
        </p:txBody>
      </p:sp>
      <p:sp>
        <p:nvSpPr>
          <p:cNvPr id="9" name="Rectangle 8"/>
          <p:cNvSpPr/>
          <p:nvPr/>
        </p:nvSpPr>
        <p:spPr>
          <a:xfrm>
            <a:off x="3643306" y="6357958"/>
            <a:ext cx="5214942" cy="369332"/>
          </a:xfrm>
          <a:prstGeom prst="rect">
            <a:avLst/>
          </a:prstGeom>
        </p:spPr>
        <p:txBody>
          <a:bodyPr wrap="square">
            <a:spAutoFit/>
          </a:bodyPr>
          <a:lstStyle/>
          <a:p>
            <a:r>
              <a:rPr lang="en-GB" dirty="0" smtClean="0"/>
              <a:t>http://psychclassics.yorku.ca/Watson/views.htm</a:t>
            </a:r>
            <a:endParaRPr lang="en-GB" dirty="0"/>
          </a:p>
        </p:txBody>
      </p:sp>
      <p:sp>
        <p:nvSpPr>
          <p:cNvPr id="10" name="Rectangle 9"/>
          <p:cNvSpPr/>
          <p:nvPr/>
        </p:nvSpPr>
        <p:spPr>
          <a:xfrm>
            <a:off x="142844" y="2924944"/>
            <a:ext cx="8245580" cy="1015663"/>
          </a:xfrm>
          <a:prstGeom prst="rect">
            <a:avLst/>
          </a:prstGeom>
        </p:spPr>
        <p:txBody>
          <a:bodyPr wrap="square">
            <a:spAutoFit/>
          </a:bodyPr>
          <a:lstStyle/>
          <a:p>
            <a:r>
              <a:rPr lang="en-GB" dirty="0" smtClean="0"/>
              <a:t>“</a:t>
            </a:r>
            <a:r>
              <a:rPr lang="en-GB" sz="2000" dirty="0" smtClean="0">
                <a:effectLst>
                  <a:outerShdw blurRad="38100" dist="38100" dir="2700000" algn="tl">
                    <a:srgbClr val="000000">
                      <a:alpha val="43137"/>
                    </a:srgbClr>
                  </a:outerShdw>
                </a:effectLst>
              </a:rPr>
              <a:t>The behaviourist, in his efforts to get a unitary </a:t>
            </a:r>
          </a:p>
          <a:p>
            <a:r>
              <a:rPr lang="en-GB" sz="2000" dirty="0" smtClean="0">
                <a:effectLst>
                  <a:outerShdw blurRad="38100" dist="38100" dir="2700000" algn="tl">
                    <a:srgbClr val="000000">
                      <a:alpha val="43137"/>
                    </a:srgbClr>
                  </a:outerShdw>
                </a:effectLst>
              </a:rPr>
              <a:t>scheme of animal response, recognizes no dividing line between man and brute.”</a:t>
            </a:r>
            <a:endParaRPr lang="en-GB"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Four basic learning processes:</a:t>
            </a:r>
            <a:endParaRPr lang="en-GB" u="sng" dirty="0"/>
          </a:p>
        </p:txBody>
      </p:sp>
      <p:sp>
        <p:nvSpPr>
          <p:cNvPr id="3" name="Content Placeholder 2"/>
          <p:cNvSpPr>
            <a:spLocks noGrp="1"/>
          </p:cNvSpPr>
          <p:nvPr>
            <p:ph idx="1"/>
          </p:nvPr>
        </p:nvSpPr>
        <p:spPr>
          <a:xfrm>
            <a:off x="285720" y="1857364"/>
            <a:ext cx="8443914" cy="4525963"/>
          </a:xfrm>
        </p:spPr>
        <p:txBody>
          <a:bodyPr/>
          <a:lstStyle/>
          <a:p>
            <a:pPr lvl="1">
              <a:lnSpc>
                <a:spcPct val="90000"/>
              </a:lnSpc>
            </a:pPr>
            <a:r>
              <a:rPr lang="en-US" dirty="0" smtClean="0"/>
              <a:t>Habituation/Sensitization </a:t>
            </a:r>
            <a:r>
              <a:rPr lang="en-US" sz="2000" dirty="0" smtClean="0"/>
              <a:t>– Learning to notice or ignore</a:t>
            </a:r>
            <a:endParaRPr lang="en-US" dirty="0" smtClean="0"/>
          </a:p>
          <a:p>
            <a:pPr lvl="1">
              <a:lnSpc>
                <a:spcPct val="90000"/>
              </a:lnSpc>
            </a:pPr>
            <a:endParaRPr lang="en-US" dirty="0" smtClean="0"/>
          </a:p>
          <a:p>
            <a:pPr lvl="1">
              <a:lnSpc>
                <a:spcPct val="90000"/>
              </a:lnSpc>
            </a:pPr>
            <a:r>
              <a:rPr lang="en-US" dirty="0" smtClean="0"/>
              <a:t>Classical conditioning </a:t>
            </a:r>
            <a:r>
              <a:rPr lang="en-US" sz="1600" dirty="0" smtClean="0"/>
              <a:t>– </a:t>
            </a:r>
            <a:r>
              <a:rPr lang="en-US" sz="2000" dirty="0" smtClean="0"/>
              <a:t>Learning what events signal</a:t>
            </a:r>
            <a:endParaRPr lang="en-US" dirty="0" smtClean="0"/>
          </a:p>
          <a:p>
            <a:pPr lvl="1">
              <a:lnSpc>
                <a:spcPct val="90000"/>
              </a:lnSpc>
            </a:pPr>
            <a:endParaRPr lang="en-US" dirty="0" smtClean="0"/>
          </a:p>
          <a:p>
            <a:pPr lvl="1">
              <a:lnSpc>
                <a:spcPct val="90000"/>
              </a:lnSpc>
            </a:pPr>
            <a:r>
              <a:rPr lang="en-US" dirty="0" smtClean="0"/>
              <a:t>Operant conditioning - </a:t>
            </a:r>
            <a:r>
              <a:rPr lang="en-US" sz="1800" dirty="0" smtClean="0"/>
              <a:t>Learning one thing leads to another</a:t>
            </a:r>
            <a:endParaRPr lang="en-US" dirty="0" smtClean="0"/>
          </a:p>
          <a:p>
            <a:pPr lvl="1">
              <a:lnSpc>
                <a:spcPct val="90000"/>
              </a:lnSpc>
            </a:pPr>
            <a:endParaRPr lang="en-US" dirty="0" smtClean="0"/>
          </a:p>
          <a:p>
            <a:pPr lvl="1">
              <a:lnSpc>
                <a:spcPct val="90000"/>
              </a:lnSpc>
            </a:pPr>
            <a:r>
              <a:rPr lang="en-US" dirty="0" smtClean="0"/>
              <a:t>Observational learning </a:t>
            </a:r>
            <a:r>
              <a:rPr lang="en-US" sz="2400" dirty="0" smtClean="0"/>
              <a:t>– </a:t>
            </a:r>
            <a:r>
              <a:rPr lang="en-US" sz="2000" dirty="0" smtClean="0"/>
              <a:t>Learning from others</a:t>
            </a:r>
            <a:endParaRPr lang="en-GB" dirty="0" smtClean="0"/>
          </a:p>
          <a:p>
            <a:endParaRPr lang="en-GB"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sz="3200" u="sng" dirty="0" smtClean="0"/>
              <a:t>Habituation – the simplest form of learning</a:t>
            </a:r>
            <a:endParaRPr lang="en-GB" sz="3200" u="sng" dirty="0"/>
          </a:p>
        </p:txBody>
      </p:sp>
      <p:sp>
        <p:nvSpPr>
          <p:cNvPr id="12" name="TextBox 11"/>
          <p:cNvSpPr txBox="1"/>
          <p:nvPr/>
        </p:nvSpPr>
        <p:spPr>
          <a:xfrm>
            <a:off x="1043608" y="2276872"/>
            <a:ext cx="5786478" cy="1200329"/>
          </a:xfrm>
          <a:prstGeom prst="rect">
            <a:avLst/>
          </a:prstGeom>
          <a:noFill/>
        </p:spPr>
        <p:txBody>
          <a:bodyPr wrap="square" rtlCol="0">
            <a:spAutoFit/>
          </a:bodyPr>
          <a:lstStyle/>
          <a:p>
            <a:r>
              <a:rPr lang="en-GB" dirty="0" err="1" smtClean="0"/>
              <a:t>Aplysia</a:t>
            </a:r>
            <a:r>
              <a:rPr lang="en-GB" dirty="0" smtClean="0"/>
              <a:t> – A sea mollusc known as “Sea Slug” or “Sea Hare” often studied by neurobiologists because of large size of neurons. It has no brain or spinal cord but it is still capable of learning.</a:t>
            </a:r>
            <a:endParaRPr lang="en-GB"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5047</TotalTime>
  <Words>1884</Words>
  <Application>Microsoft Office PowerPoint</Application>
  <PresentationFormat>On-screen Show (4:3)</PresentationFormat>
  <Paragraphs>251</Paragraphs>
  <Slides>43</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43</vt:i4>
      </vt:variant>
    </vt:vector>
  </HeadingPairs>
  <TitlesOfParts>
    <vt:vector size="45" baseType="lpstr">
      <vt:lpstr>Office Theme</vt:lpstr>
      <vt:lpstr>Slide</vt:lpstr>
      <vt:lpstr>Neuroscience &amp; Mental Health  Psychology Module</vt:lpstr>
      <vt:lpstr>Slide 2</vt:lpstr>
      <vt:lpstr>Textbooks</vt:lpstr>
      <vt:lpstr>1a - Learning objectives</vt:lpstr>
      <vt:lpstr>Slide 5</vt:lpstr>
      <vt:lpstr>3 elements of a behaviour (..it’s as easy as ABC)</vt:lpstr>
      <vt:lpstr>John Watson (1878-1958) - Founder of behaviourism</vt:lpstr>
      <vt:lpstr>Four basic learning processes:</vt:lpstr>
      <vt:lpstr>Habituation – the simplest form of learning</vt:lpstr>
      <vt:lpstr>Habituation – the simplest form of learning</vt:lpstr>
      <vt:lpstr>Habituation </vt:lpstr>
      <vt:lpstr>Sensitization</vt:lpstr>
      <vt:lpstr>Habituation vs. Sensitization</vt:lpstr>
      <vt:lpstr>Classical Conditioning terminology</vt:lpstr>
      <vt:lpstr>Slide 15</vt:lpstr>
      <vt:lpstr>Slide 16</vt:lpstr>
      <vt:lpstr>Extinction</vt:lpstr>
      <vt:lpstr>Stimulus Generalization</vt:lpstr>
      <vt:lpstr>Stimulus generalization - contd</vt:lpstr>
      <vt:lpstr>Stimulus Discrimination: </vt:lpstr>
      <vt:lpstr>Clinical example</vt:lpstr>
      <vt:lpstr>Classical conditioning and fear learning “Little Albert” Experiment (Watson &amp; Raynor 1920)</vt:lpstr>
      <vt:lpstr>Slide 23</vt:lpstr>
      <vt:lpstr>Slide 24</vt:lpstr>
      <vt:lpstr>Learning Theory</vt:lpstr>
      <vt:lpstr>Thorndike’s Law of Effect: </vt:lpstr>
      <vt:lpstr>Reinforcement</vt:lpstr>
      <vt:lpstr>Reinforcement</vt:lpstr>
      <vt:lpstr>Punishment</vt:lpstr>
      <vt:lpstr>Shaping  (aka The method of successive approximations)</vt:lpstr>
      <vt:lpstr>Application of shaping</vt:lpstr>
      <vt:lpstr>Operant conditioning (contd)</vt:lpstr>
      <vt:lpstr>Operant Conditioning (contd)</vt:lpstr>
      <vt:lpstr>Reinforcement schedules</vt:lpstr>
      <vt:lpstr>Reinforcement schedules</vt:lpstr>
      <vt:lpstr>Application of Operant Conditioning -  “Token Economy”</vt:lpstr>
      <vt:lpstr>Biological preparedness</vt:lpstr>
      <vt:lpstr>Two-factor theory of maintenance of classically conditioned associations e.g. fear</vt:lpstr>
      <vt:lpstr>Slide 39</vt:lpstr>
      <vt:lpstr>Modeling or Observational Learning (Albert Bandura)</vt:lpstr>
      <vt:lpstr>Bobo Doll Experiment  (Bandura 1961)</vt:lpstr>
      <vt:lpstr>Bobo doll experiment</vt:lpstr>
      <vt:lpstr>Learning theory</vt:lpstr>
    </vt:vector>
  </TitlesOfParts>
  <Company>HCData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David Murphy</dc:creator>
  <cp:keywords>Slides</cp:keywords>
  <cp:lastModifiedBy>nshiel</cp:lastModifiedBy>
  <cp:revision>311</cp:revision>
  <dcterms:created xsi:type="dcterms:W3CDTF">2003-10-26T17:36:47Z</dcterms:created>
  <dcterms:modified xsi:type="dcterms:W3CDTF">2012-01-16T12:04:03Z</dcterms:modified>
</cp:coreProperties>
</file>