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5" r:id="rId2"/>
    <p:sldMasterId id="2147483791" r:id="rId3"/>
    <p:sldMasterId id="2147483823" r:id="rId4"/>
  </p:sldMasterIdLst>
  <p:notesMasterIdLst>
    <p:notesMasterId r:id="rId56"/>
  </p:notesMasterIdLst>
  <p:handoutMasterIdLst>
    <p:handoutMasterId r:id="rId57"/>
  </p:handoutMasterIdLst>
  <p:sldIdLst>
    <p:sldId id="501" r:id="rId5"/>
    <p:sldId id="500" r:id="rId6"/>
    <p:sldId id="478" r:id="rId7"/>
    <p:sldId id="346" r:id="rId8"/>
    <p:sldId id="497" r:id="rId9"/>
    <p:sldId id="437" r:id="rId10"/>
    <p:sldId id="480" r:id="rId11"/>
    <p:sldId id="486" r:id="rId12"/>
    <p:sldId id="360" r:id="rId13"/>
    <p:sldId id="464" r:id="rId14"/>
    <p:sldId id="483" r:id="rId15"/>
    <p:sldId id="482" r:id="rId16"/>
    <p:sldId id="444" r:id="rId17"/>
    <p:sldId id="442" r:id="rId18"/>
    <p:sldId id="358" r:id="rId19"/>
    <p:sldId id="489" r:id="rId20"/>
    <p:sldId id="426" r:id="rId21"/>
    <p:sldId id="361" r:id="rId22"/>
    <p:sldId id="498" r:id="rId23"/>
    <p:sldId id="363" r:id="rId24"/>
    <p:sldId id="408" r:id="rId25"/>
    <p:sldId id="403" r:id="rId26"/>
    <p:sldId id="378" r:id="rId27"/>
    <p:sldId id="368" r:id="rId28"/>
    <p:sldId id="369" r:id="rId29"/>
    <p:sldId id="370" r:id="rId30"/>
    <p:sldId id="404" r:id="rId31"/>
    <p:sldId id="407" r:id="rId32"/>
    <p:sldId id="371" r:id="rId33"/>
    <p:sldId id="372" r:id="rId34"/>
    <p:sldId id="409" r:id="rId35"/>
    <p:sldId id="374" r:id="rId36"/>
    <p:sldId id="375" r:id="rId37"/>
    <p:sldId id="405" r:id="rId38"/>
    <p:sldId id="394" r:id="rId39"/>
    <p:sldId id="396" r:id="rId40"/>
    <p:sldId id="379" r:id="rId41"/>
    <p:sldId id="380" r:id="rId42"/>
    <p:sldId id="366" r:id="rId43"/>
    <p:sldId id="367" r:id="rId44"/>
    <p:sldId id="499" r:id="rId45"/>
    <p:sldId id="433" r:id="rId46"/>
    <p:sldId id="434" r:id="rId47"/>
    <p:sldId id="435" r:id="rId48"/>
    <p:sldId id="436" r:id="rId49"/>
    <p:sldId id="432" r:id="rId50"/>
    <p:sldId id="411" r:id="rId51"/>
    <p:sldId id="472" r:id="rId52"/>
    <p:sldId id="410" r:id="rId53"/>
    <p:sldId id="417" r:id="rId54"/>
    <p:sldId id="424" r:id="rId55"/>
  </p:sldIdLst>
  <p:sldSz cx="9144000" cy="6858000" type="screen4x3"/>
  <p:notesSz cx="6858000" cy="97377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503"/>
    <a:srgbClr val="FF6699"/>
    <a:srgbClr val="00FFFF"/>
    <a:srgbClr val="000000"/>
    <a:srgbClr val="CC33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60"/>
  </p:normalViewPr>
  <p:slideViewPr>
    <p:cSldViewPr>
      <p:cViewPr varScale="1">
        <p:scale>
          <a:sx n="50" d="100"/>
          <a:sy n="5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chart>
    <c:title>
      <c:tx>
        <c:rich>
          <a:bodyPr/>
          <a:lstStyle/>
          <a:p>
            <a:pPr>
              <a:defRPr/>
            </a:pPr>
            <a:r>
              <a:rPr lang="en-US" u="sng" baseline="0"/>
              <a:t>The fate of 1,000 smokers aged 20 </a:t>
            </a:r>
          </a:p>
          <a:p>
            <a:pPr>
              <a:defRPr/>
            </a:pPr>
            <a:r>
              <a:rPr lang="en-US" sz="1400" u="sng" baseline="0"/>
              <a:t>(Peto </a:t>
            </a:r>
            <a:r>
              <a:rPr lang="en-US" sz="1400" i="1" u="sng" baseline="0"/>
              <a:t>et al </a:t>
            </a:r>
            <a:r>
              <a:rPr lang="en-US" sz="1400" u="sng" baseline="0"/>
              <a:t>1994)</a:t>
            </a:r>
          </a:p>
        </c:rich>
      </c:tx>
      <c:layout>
        <c:manualLayout>
          <c:xMode val="edge"/>
          <c:yMode val="edge"/>
          <c:x val="0.33631580757565027"/>
          <c:y val="2.506265664160400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1359702580175041"/>
          <c:y val="0.13864516935383076"/>
          <c:w val="0.48333333333333334"/>
          <c:h val="0.69253731343283631"/>
        </c:manualLayout>
      </c:layout>
      <c:pieChart>
        <c:varyColors val="1"/>
        <c:ser>
          <c:idx val="0"/>
          <c:order val="0"/>
          <c:spPr>
            <a:blipFill dpi="0"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</c:spPr>
          <c:explosion val="4"/>
          <c:dPt>
            <c:idx val="0"/>
            <c:spPr>
              <a:blipFill dpi="0" rotWithShape="1">
                <a:blip xmlns:r="http://schemas.openxmlformats.org/officeDocument/2006/relationships" r:embed="rId1"/>
                <a:srcRect/>
                <a:tile tx="0" ty="0" sx="20000" sy="20000" flip="none" algn="tl"/>
              </a:blipFill>
            </c:spPr>
          </c:dPt>
          <c:dPt>
            <c:idx val="1"/>
            <c:explosion val="14"/>
          </c:dPt>
          <c:dPt>
            <c:idx val="2"/>
            <c:explosion val="6"/>
            <c:spPr>
              <a:noFill/>
            </c:spPr>
          </c:dPt>
          <c:dPt>
            <c:idx val="3"/>
            <c:spPr>
              <a:blipFill dpi="0" rotWithShape="1">
                <a:blip xmlns:r="http://schemas.openxmlformats.org/officeDocument/2006/relationships" r:embed="rId2"/>
                <a:srcRect/>
                <a:tile tx="0" ty="0" sx="20000" sy="20000" flip="none" algn="tl"/>
              </a:blipFill>
            </c:spPr>
          </c:dPt>
          <c:dPt>
            <c:idx val="4"/>
            <c:spPr>
              <a:blipFill dpi="0" rotWithShape="1">
                <a:blip xmlns:r="http://schemas.openxmlformats.org/officeDocument/2006/relationships" r:embed="rId3"/>
                <a:srcRect/>
                <a:tile tx="0" ty="0" sx="10000" sy="10000" flip="none" algn="tl"/>
              </a:blipFill>
            </c:spPr>
          </c:dPt>
          <c:dLbls>
            <c:dLbl>
              <c:idx val="0"/>
              <c:layout>
                <c:manualLayout>
                  <c:x val="1.9110019110019121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Other non-smoking related causes of death (n=493)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127013377013377"/>
                  <c:y val="9.260684519698265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Murdered</a:t>
                    </a:r>
                    <a:r>
                      <a:rPr lang="en-US" sz="1200" baseline="0"/>
                      <a:t> (n=</a:t>
                    </a:r>
                    <a:r>
                      <a:rPr lang="en-US" sz="1200"/>
                      <a:t> 1)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308217308217309"/>
                  <c:y val="9.5797893684342467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Death in traffic accident</a:t>
                    </a:r>
                    <a:r>
                      <a:rPr lang="en-US" sz="1200" baseline="0"/>
                      <a:t> (n= </a:t>
                    </a:r>
                    <a:r>
                      <a:rPr lang="en-US" sz="1200"/>
                      <a:t> 6)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  <c:separator>, </c:separator>
            </c:dLbl>
            <c:dLbl>
              <c:idx val="3"/>
              <c:layout>
                <c:manualLayout>
                  <c:x val="-2.7300027300027323E-2"/>
                  <c:y val="2.50626566416040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before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-1.3650013650013662E-2"/>
                  <c:y val="-1.879699248120300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Smoking-related death after 70 (n=250)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Sheet1!$A$2:$A$6</c:f>
              <c:strCache>
                <c:ptCount val="5"/>
                <c:pt idx="0">
                  <c:v>Non-smoking related death</c:v>
                </c:pt>
                <c:pt idx="1">
                  <c:v>Murdered</c:v>
                </c:pt>
                <c:pt idx="2">
                  <c:v>Death in traffic accident</c:v>
                </c:pt>
                <c:pt idx="3">
                  <c:v>Smoking-related death before 70</c:v>
                </c:pt>
                <c:pt idx="4">
                  <c:v>Smoking-related death after 70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493</c:v>
                </c:pt>
                <c:pt idx="1">
                  <c:v>1</c:v>
                </c:pt>
                <c:pt idx="2">
                  <c:v>6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</c:ser>
        <c:dLbls/>
        <c:firstSliceAng val="0"/>
      </c:pieChart>
    </c:plotArea>
    <c:plotVisOnly val="1"/>
    <c:dispBlanksAs val="zero"/>
    <c:showDLblsOverMax val="1"/>
  </c:chart>
  <c:externalData r:id="rId4">
    <c:autoUpdate val="1"/>
  </c:externalData>
  <c:userShapes r:id="rId5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0.46161</cdr:x>
      <cdr:y>0.8407</cdr:y>
    </cdr:from>
    <cdr:to>
      <cdr:x>0.47372</cdr:x>
      <cdr:y>0.87594</cdr:y>
    </cdr:to>
    <cdr:pic>
      <cdr:nvPicPr>
        <cdr:cNvPr id="3" name="Picture 2" descr="man 3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94820" y="5112082"/>
          <a:ext cx="112634" cy="2143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0.45738</cdr:x>
      <cdr:y>0.83333</cdr:y>
    </cdr:from>
    <cdr:to>
      <cdr:x>0.46508</cdr:x>
      <cdr:y>0.85338</cdr:y>
    </cdr:to>
    <cdr:pic>
      <cdr:nvPicPr>
        <cdr:cNvPr id="13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5503" y="5067301"/>
          <a:ext cx="71653" cy="1219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0.45567</cdr:x>
      <cdr:y>0.82582</cdr:y>
    </cdr:from>
    <cdr:to>
      <cdr:x>0.46407</cdr:x>
      <cdr:y>0.84962</cdr:y>
    </cdr:to>
    <cdr:pic>
      <cdr:nvPicPr>
        <cdr:cNvPr id="16" name="Picture 4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39585" y="5021597"/>
          <a:ext cx="78169" cy="1447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0.44775</cdr:x>
      <cdr:y>0.83333</cdr:y>
    </cdr:from>
    <cdr:to>
      <cdr:x>0.45497</cdr:x>
      <cdr:y>0.85213</cdr:y>
    </cdr:to>
    <cdr:pic>
      <cdr:nvPicPr>
        <cdr:cNvPr id="17" name="Picture 12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65886" y="5067301"/>
          <a:ext cx="67182" cy="1142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0.45366</cdr:x>
      <cdr:y>0.83584</cdr:y>
    </cdr:from>
    <cdr:to>
      <cdr:x>0.46205</cdr:x>
      <cdr:y>0.85589</cdr:y>
    </cdr:to>
    <cdr:pic>
      <cdr:nvPicPr>
        <cdr:cNvPr id="19" name="Picture 18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20877" y="5082540"/>
          <a:ext cx="78056" cy="1219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0.44625</cdr:x>
      <cdr:y>0.83083</cdr:y>
    </cdr:from>
    <cdr:to>
      <cdr:x>0.4555</cdr:x>
      <cdr:y>0.85291</cdr:y>
    </cdr:to>
    <cdr:pic>
      <cdr:nvPicPr>
        <cdr:cNvPr id="20" name="Picture 19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51944" y="5052078"/>
          <a:ext cx="86037" cy="1342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0.44938</cdr:x>
      <cdr:y>0.83333</cdr:y>
    </cdr:from>
    <cdr:to>
      <cdr:x>0.46228</cdr:x>
      <cdr:y>0.86419</cdr:y>
    </cdr:to>
    <cdr:pic>
      <cdr:nvPicPr>
        <cdr:cNvPr id="21" name="Picture 20" descr="man 4.wm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181003" y="5067281"/>
          <a:ext cx="120060" cy="1876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50DB5-6F0A-462B-8307-0F416C52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EDE53C-B138-437F-B518-BFD0EBBE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97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DE53C-B138-437F-B518-BFD0EBBEAF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66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DADDA-FC01-42EC-9E07-37F74AABF5A4}" type="slidenum">
              <a:rPr lang="en-GB" smtClean="0">
                <a:latin typeface="Arial" pitchFamily="34" charset="0"/>
              </a:rPr>
              <a:pPr/>
              <a:t>33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28E7D-165E-475D-B7AB-2750CAC8AEBC}" type="slidenum">
              <a:rPr lang="en-GB" smtClean="0">
                <a:latin typeface="Arial" pitchFamily="34" charset="0"/>
              </a:rPr>
              <a:pPr/>
              <a:t>35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0250"/>
            <a:ext cx="4872037" cy="3652838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5975"/>
            <a:ext cx="5029200" cy="4381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D7B83-A204-4828-8382-894DF6C04704}" type="slidenum">
              <a:rPr lang="en-GB" smtClean="0">
                <a:latin typeface="Arial" pitchFamily="34" charset="0"/>
              </a:rPr>
              <a:pPr/>
              <a:t>40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26E51-545F-43A7-B3F2-DBD6685E1D94}" type="slidenum">
              <a:rPr lang="en-GB" smtClean="0">
                <a:latin typeface="Arial" pitchFamily="34" charset="0"/>
              </a:rPr>
              <a:pPr/>
              <a:t>42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13031-FB5F-4A48-A66B-FFEC57209112}" type="slidenum">
              <a:rPr lang="en-GB" smtClean="0">
                <a:latin typeface="Arial" pitchFamily="34" charset="0"/>
              </a:rPr>
              <a:pPr/>
              <a:t>43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8863" cy="36512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E963F-4310-4409-8FAD-0DE3E51AE90F}" type="slidenum">
              <a:rPr lang="en-GB" smtClean="0">
                <a:latin typeface="Arial" pitchFamily="34" charset="0"/>
              </a:rPr>
              <a:pPr/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94393-C71A-43BC-8506-D384482B244B}" type="slidenum">
              <a:rPr lang="en-GB" smtClean="0">
                <a:latin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24824"/>
            <a:ext cx="5029200" cy="438316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98DFF-3D24-4A2A-9705-376FA9DEEBCA}" type="slidenum">
              <a:rPr lang="en-GB" smtClean="0">
                <a:latin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054D-221A-4B29-8F3D-BF4780EA54A5}" type="slidenum">
              <a:rPr lang="en-GB" smtClean="0">
                <a:latin typeface="Arial" pitchFamily="34" charset="0"/>
              </a:rPr>
              <a:pPr/>
              <a:t>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7EF77-65C6-4B47-99F2-7A25482F2AFE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1A3B4-C5A4-4469-ACC9-C6532A679796}" type="slidenum">
              <a:rPr lang="en-GB" smtClean="0">
                <a:latin typeface="Arial" pitchFamily="34" charset="0"/>
              </a:rPr>
              <a:pPr/>
              <a:t>25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0B0C-BD0C-4512-9871-BA778AB2D32C}" type="slidenum">
              <a:rPr lang="en-GB" smtClean="0">
                <a:latin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537D2-2AE7-4E2A-B543-A687FDC0EC53}" type="slidenum">
              <a:rPr lang="en-GB" smtClean="0">
                <a:latin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30250"/>
            <a:ext cx="4867275" cy="36512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22912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38EA-158C-400B-BF6C-CDA012A908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8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0B4C-86BE-4A0D-9E1A-9F54358515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7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1592-EB96-4C93-881C-28FD9A4395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8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ABAA-B473-4281-903E-FE974D9AFCC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21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F7C7-4F71-410E-9900-92857DC7986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23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8165-42C7-4D1C-B947-8D8BFC5A18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5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EF22-762A-43DD-9EC1-3F8D1314F8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65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ECC8-557A-4E1A-8E28-C6B3D836D0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992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B9A7-4DFC-488F-8F26-38DE0AFB7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98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637D-CB5D-47BD-9C9B-86656BC16A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6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842698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574D-19F6-41FF-A07D-145349E8F4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2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4E88-4D6D-4605-B5B9-BA5C485DDA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6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4634-B6E3-4BD3-84F3-AC7FB771CB6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1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16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6377-E611-42B0-89D2-CF3CF7B8E1D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876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06E5-94E5-49F3-84CC-2803AC96F2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0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38EA-158C-400B-BF6C-CDA012A908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645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0B4C-86BE-4A0D-9E1A-9F54358515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59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1592-EB96-4C93-881C-28FD9A4395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7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ABAA-B473-4281-903E-FE974D9AFCC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8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F7C7-4F71-410E-9900-92857DC7986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66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adg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6477000"/>
            <a:ext cx="6629400" cy="3048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0841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8165-42C7-4D1C-B947-8D8BFC5A18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23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EF22-762A-43DD-9EC1-3F8D1314F8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44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ECC8-557A-4E1A-8E28-C6B3D836D0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B9A7-4DFC-488F-8F26-38DE0AFB7C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92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D637D-CB5D-47BD-9C9B-86656BC16A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940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574D-19F6-41FF-A07D-145349E8F4F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4E88-4D6D-4605-B5B9-BA5C485DDA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73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4634-B6E3-4BD3-84F3-AC7FB771CB6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697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C7B08-94FB-4D76-A5FA-9E09C3809D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5160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BCB1A-2164-4EAB-91B2-B4E92C933D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146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691885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8019D-D785-4B48-81B1-6C9B80201A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4570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EC46D-69AD-4B23-8BAF-6471EC5256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6721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A9934-9239-40EC-86BF-C007FA8B5D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7516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67AB-3792-4B82-B24F-9C9C248EF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7538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97FC4-B3A0-4C77-9606-96262A818D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3741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8F4D8-A67B-49F8-AD77-204A180602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329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3473B-A907-4DA2-A88A-376ED3667C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627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1FE3-472C-499B-8033-371CB771EC8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066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886CB-CAEA-411E-BDE6-76C2E916BC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432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3C4E-0EA3-4206-9372-87FD10E18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547624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ECAD-4E6C-4450-8420-DABA83BBC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54611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22142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16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16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6377-E611-42B0-89D2-CF3CF7B8E1D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90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06E5-94E5-49F3-84CC-2803AC96F2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72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5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4097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05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06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06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06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98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06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06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06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06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DA9170D-E969-4230-9505-92768364A8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968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4097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05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5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06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06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97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06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06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98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06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6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06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06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06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06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CDA9170D-E969-4230-9505-92768364A8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2564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193208-1E7D-4691-B109-9FB4985477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87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youtube.com/watch?v=AH8zClozUV8&amp;feature=PlayList&amp;p=00CDFCE1A6996B45&amp;index=0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bmj.com/content/vol323/issue7326/images/large/sarj3043.f3.jpeg" TargetMode="External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ivingupsmoking.co.uk/images/billboards/NHS%20Ad%20-%20Omar%202.pdf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9.jpeg"/><Relationship Id="rId4" Type="http://schemas.openxmlformats.org/officeDocument/2006/relationships/hyperlink" Target="http://www.givingupsmoking.co.uk/images/billboards/NHS%20Ad%20-%20Danielle%203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352928" cy="147002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1b. Health beliefs and behaviour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Murphy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Psychology Module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Leader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12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://www.lowdensitylifestyle.com/media/uploads/2009/11/fat-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1996" cy="55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5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2008 obese trend crud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938" y="-15240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Placeholder 8"/>
          <p:cNvSpPr txBox="1">
            <a:spLocks/>
          </p:cNvSpPr>
          <p:nvPr/>
        </p:nvSpPr>
        <p:spPr bwMode="auto">
          <a:xfrm>
            <a:off x="467544" y="6549507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0039A6"/>
                </a:solidFill>
              </a:rPr>
              <a:t>www.cdc.gov/diabetes</a:t>
            </a:r>
          </a:p>
        </p:txBody>
      </p:sp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5003800" y="49530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5218113"/>
            <a:ext cx="1270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499"/>
          <p:cNvSpPr txBox="1">
            <a:spLocks noChangeArrowheads="1"/>
          </p:cNvSpPr>
          <p:nvPr/>
        </p:nvSpPr>
        <p:spPr bwMode="auto">
          <a:xfrm>
            <a:off x="0" y="3413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9A6"/>
                </a:solidFill>
              </a:rPr>
              <a:t>County-level Estimates of Obesity among Adults aged ≥ 20 years:                                                                       United States 2008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13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2008 crude quartiles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938" y="-30480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Placeholder 8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Text Placeholder 8"/>
          <p:cNvSpPr txBox="1">
            <a:spLocks/>
          </p:cNvSpPr>
          <p:nvPr/>
        </p:nvSpPr>
        <p:spPr bwMode="auto">
          <a:xfrm>
            <a:off x="685800" y="647700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rgbClr val="0039A6"/>
                </a:solidFill>
              </a:rPr>
              <a:t>www.cdc.gov/diabetes</a:t>
            </a:r>
          </a:p>
        </p:txBody>
      </p:sp>
      <p:sp>
        <p:nvSpPr>
          <p:cNvPr id="32773" name="Text Box 499"/>
          <p:cNvSpPr txBox="1">
            <a:spLocks noChangeArrowheads="1"/>
          </p:cNvSpPr>
          <p:nvPr/>
        </p:nvSpPr>
        <p:spPr bwMode="auto">
          <a:xfrm>
            <a:off x="0" y="3413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9A6"/>
                </a:solidFill>
              </a:rPr>
              <a:t>County-level Estimates of Diagnosed Diabetes among Adults aged ≥ 20 years:                                                       United States 2008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rgbClr val="0039A6"/>
              </a:solidFill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5003800" y="49530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4992688" y="5157788"/>
            <a:ext cx="1143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 Pro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Quartiles</a:t>
            </a: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0541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3790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ld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C:\lecture\be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90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lecture\chip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36220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5 Modern </a:t>
            </a:r>
            <a:r>
              <a:rPr lang="en-GB" dirty="0"/>
              <a:t>day killers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48400" y="2286000"/>
          <a:ext cx="2438400" cy="1981200"/>
        </p:xfrm>
        <a:graphic>
          <a:graphicData uri="http://schemas.openxmlformats.org/presentationml/2006/ole">
            <p:oleObj spid="_x0000_s2098" name="Clip" r:id="rId6" imgW="1764792" imgH="1174090" progId="">
              <p:embed/>
            </p:oleObj>
          </a:graphicData>
        </a:graphic>
      </p:graphicFrame>
      <p:pic>
        <p:nvPicPr>
          <p:cNvPr id="2056" name="Picture 6" descr="C:\lecture\cigarette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410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172200" y="5105400"/>
          <a:ext cx="838200" cy="990600"/>
        </p:xfrm>
        <a:graphic>
          <a:graphicData uri="http://schemas.openxmlformats.org/presentationml/2006/ole">
            <p:oleObj spid="_x0000_s2099" name="Clip" r:id="rId8" imgW="314286" imgH="475939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086600" y="5105400"/>
          <a:ext cx="762000" cy="914400"/>
        </p:xfrm>
        <a:graphic>
          <a:graphicData uri="http://schemas.openxmlformats.org/presentationml/2006/ole">
            <p:oleObj spid="_x0000_s2100" name="Clip" r:id="rId9" imgW="400000" imgH="390270" progId="">
              <p:embed/>
            </p:oleObj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071688" y="4143375"/>
            <a:ext cx="11049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Dietary excess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357688" y="4214813"/>
            <a:ext cx="1492250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Alcohol </a:t>
            </a:r>
          </a:p>
          <a:p>
            <a:pPr eaLnBrk="0" hangingPunct="0"/>
            <a:r>
              <a:rPr lang="en-GB"/>
              <a:t>consumption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43688" y="4357688"/>
            <a:ext cx="1851025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Lack of exercise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71750" y="6143625"/>
            <a:ext cx="108267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Smoking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29313" y="6215063"/>
            <a:ext cx="272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Unsafe sexual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4563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Tackling disease = Changing behaviour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19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8288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828800" y="4953000"/>
            <a:ext cx="59436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809750" y="2495550"/>
            <a:ext cx="5314950" cy="2324100"/>
          </a:xfrm>
          <a:custGeom>
            <a:avLst/>
            <a:gdLst>
              <a:gd name="T0" fmla="*/ 38100 w 3348"/>
              <a:gd name="T1" fmla="*/ 2324100 h 1464"/>
              <a:gd name="T2" fmla="*/ 152400 w 3348"/>
              <a:gd name="T3" fmla="*/ 2324100 h 1464"/>
              <a:gd name="T4" fmla="*/ 361950 w 3348"/>
              <a:gd name="T5" fmla="*/ 2305050 h 1464"/>
              <a:gd name="T6" fmla="*/ 819150 w 3348"/>
              <a:gd name="T7" fmla="*/ 2228850 h 1464"/>
              <a:gd name="T8" fmla="*/ 1581150 w 3348"/>
              <a:gd name="T9" fmla="*/ 2152650 h 1464"/>
              <a:gd name="T10" fmla="*/ 2247900 w 3348"/>
              <a:gd name="T11" fmla="*/ 2076450 h 1464"/>
              <a:gd name="T12" fmla="*/ 2686050 w 3348"/>
              <a:gd name="T13" fmla="*/ 1943100 h 1464"/>
              <a:gd name="T14" fmla="*/ 3009900 w 3348"/>
              <a:gd name="T15" fmla="*/ 1847850 h 1464"/>
              <a:gd name="T16" fmla="*/ 3333751 w 3348"/>
              <a:gd name="T17" fmla="*/ 1828800 h 1464"/>
              <a:gd name="T18" fmla="*/ 3771900 w 3348"/>
              <a:gd name="T19" fmla="*/ 1714500 h 1464"/>
              <a:gd name="T20" fmla="*/ 3810000 w 3348"/>
              <a:gd name="T21" fmla="*/ 1657350 h 1464"/>
              <a:gd name="T22" fmla="*/ 3867150 w 3348"/>
              <a:gd name="T23" fmla="*/ 1638300 h 1464"/>
              <a:gd name="T24" fmla="*/ 4038600 w 3348"/>
              <a:gd name="T25" fmla="*/ 1543050 h 1464"/>
              <a:gd name="T26" fmla="*/ 4095750 w 3348"/>
              <a:gd name="T27" fmla="*/ 1524000 h 1464"/>
              <a:gd name="T28" fmla="*/ 4210050 w 3348"/>
              <a:gd name="T29" fmla="*/ 1447800 h 1464"/>
              <a:gd name="T30" fmla="*/ 4305300 w 3348"/>
              <a:gd name="T31" fmla="*/ 1352550 h 1464"/>
              <a:gd name="T32" fmla="*/ 4343400 w 3348"/>
              <a:gd name="T33" fmla="*/ 1295400 h 1464"/>
              <a:gd name="T34" fmla="*/ 4495800 w 3348"/>
              <a:gd name="T35" fmla="*/ 1181100 h 1464"/>
              <a:gd name="T36" fmla="*/ 4591050 w 3348"/>
              <a:gd name="T37" fmla="*/ 1009650 h 1464"/>
              <a:gd name="T38" fmla="*/ 4705350 w 3348"/>
              <a:gd name="T39" fmla="*/ 933450 h 1464"/>
              <a:gd name="T40" fmla="*/ 4895850 w 3348"/>
              <a:gd name="T41" fmla="*/ 666750 h 1464"/>
              <a:gd name="T42" fmla="*/ 5162550 w 3348"/>
              <a:gd name="T43" fmla="*/ 323850 h 1464"/>
              <a:gd name="T44" fmla="*/ 5238750 w 3348"/>
              <a:gd name="T45" fmla="*/ 209550 h 1464"/>
              <a:gd name="T46" fmla="*/ 5314950 w 3348"/>
              <a:gd name="T47" fmla="*/ 0 h 14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48"/>
              <a:gd name="T73" fmla="*/ 0 h 1464"/>
              <a:gd name="T74" fmla="*/ 3348 w 3348"/>
              <a:gd name="T75" fmla="*/ 1464 h 146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48" h="1464">
                <a:moveTo>
                  <a:pt x="24" y="1464"/>
                </a:moveTo>
                <a:cubicBezTo>
                  <a:pt x="120" y="1432"/>
                  <a:pt x="0" y="1464"/>
                  <a:pt x="96" y="1464"/>
                </a:cubicBezTo>
                <a:cubicBezTo>
                  <a:pt x="140" y="1464"/>
                  <a:pt x="184" y="1456"/>
                  <a:pt x="228" y="1452"/>
                </a:cubicBezTo>
                <a:cubicBezTo>
                  <a:pt x="323" y="1420"/>
                  <a:pt x="416" y="1418"/>
                  <a:pt x="516" y="1404"/>
                </a:cubicBezTo>
                <a:cubicBezTo>
                  <a:pt x="675" y="1381"/>
                  <a:pt x="836" y="1372"/>
                  <a:pt x="996" y="1356"/>
                </a:cubicBezTo>
                <a:cubicBezTo>
                  <a:pt x="1149" y="1318"/>
                  <a:pt x="1237" y="1316"/>
                  <a:pt x="1416" y="1308"/>
                </a:cubicBezTo>
                <a:cubicBezTo>
                  <a:pt x="1507" y="1278"/>
                  <a:pt x="1600" y="1249"/>
                  <a:pt x="1692" y="1224"/>
                </a:cubicBezTo>
                <a:cubicBezTo>
                  <a:pt x="1760" y="1206"/>
                  <a:pt x="1825" y="1170"/>
                  <a:pt x="1896" y="1164"/>
                </a:cubicBezTo>
                <a:cubicBezTo>
                  <a:pt x="1964" y="1158"/>
                  <a:pt x="2032" y="1156"/>
                  <a:pt x="2100" y="1152"/>
                </a:cubicBezTo>
                <a:cubicBezTo>
                  <a:pt x="2192" y="1129"/>
                  <a:pt x="2284" y="1103"/>
                  <a:pt x="2376" y="1080"/>
                </a:cubicBezTo>
                <a:cubicBezTo>
                  <a:pt x="2384" y="1068"/>
                  <a:pt x="2389" y="1053"/>
                  <a:pt x="2400" y="1044"/>
                </a:cubicBezTo>
                <a:cubicBezTo>
                  <a:pt x="2410" y="1036"/>
                  <a:pt x="2425" y="1038"/>
                  <a:pt x="2436" y="1032"/>
                </a:cubicBezTo>
                <a:cubicBezTo>
                  <a:pt x="2473" y="1014"/>
                  <a:pt x="2507" y="990"/>
                  <a:pt x="2544" y="972"/>
                </a:cubicBezTo>
                <a:cubicBezTo>
                  <a:pt x="2555" y="966"/>
                  <a:pt x="2569" y="966"/>
                  <a:pt x="2580" y="960"/>
                </a:cubicBezTo>
                <a:cubicBezTo>
                  <a:pt x="2605" y="946"/>
                  <a:pt x="2652" y="912"/>
                  <a:pt x="2652" y="912"/>
                </a:cubicBezTo>
                <a:cubicBezTo>
                  <a:pt x="2716" y="816"/>
                  <a:pt x="2632" y="932"/>
                  <a:pt x="2712" y="852"/>
                </a:cubicBezTo>
                <a:cubicBezTo>
                  <a:pt x="2722" y="842"/>
                  <a:pt x="2726" y="826"/>
                  <a:pt x="2736" y="816"/>
                </a:cubicBezTo>
                <a:cubicBezTo>
                  <a:pt x="2765" y="787"/>
                  <a:pt x="2799" y="766"/>
                  <a:pt x="2832" y="744"/>
                </a:cubicBezTo>
                <a:cubicBezTo>
                  <a:pt x="2845" y="706"/>
                  <a:pt x="2857" y="660"/>
                  <a:pt x="2892" y="636"/>
                </a:cubicBezTo>
                <a:cubicBezTo>
                  <a:pt x="2916" y="620"/>
                  <a:pt x="2964" y="588"/>
                  <a:pt x="2964" y="588"/>
                </a:cubicBezTo>
                <a:cubicBezTo>
                  <a:pt x="3004" y="527"/>
                  <a:pt x="3020" y="462"/>
                  <a:pt x="3084" y="420"/>
                </a:cubicBezTo>
                <a:cubicBezTo>
                  <a:pt x="3135" y="344"/>
                  <a:pt x="3201" y="281"/>
                  <a:pt x="3252" y="204"/>
                </a:cubicBezTo>
                <a:cubicBezTo>
                  <a:pt x="3268" y="180"/>
                  <a:pt x="3291" y="159"/>
                  <a:pt x="3300" y="132"/>
                </a:cubicBezTo>
                <a:cubicBezTo>
                  <a:pt x="3315" y="87"/>
                  <a:pt x="3327" y="42"/>
                  <a:pt x="3348" y="0"/>
                </a:cubicBezTo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828800" y="4876800"/>
            <a:ext cx="5334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162800" y="2438400"/>
            <a:ext cx="0" cy="2438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35825" y="5013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120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36725" y="4918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5288" y="2819400"/>
            <a:ext cx="1357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Culmutive</a:t>
            </a:r>
          </a:p>
          <a:p>
            <a:r>
              <a:rPr lang="en-GB" sz="2000"/>
              <a:t>mortality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331913" y="908050"/>
            <a:ext cx="674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u="sng">
                <a:latin typeface="Times New Roman" pitchFamily="18" charset="0"/>
              </a:rPr>
              <a:t>But we all have to die of something don’t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u="sng"/>
              <a:t>Health behaviour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501062" cy="44672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“Any activity undertaken by an individual believing himself to be healthy, for the purpose of preventing disease or detecting it at an asymptomatic stage”</a:t>
            </a:r>
          </a:p>
          <a:p>
            <a:pPr>
              <a:defRPr/>
            </a:pPr>
            <a:endParaRPr lang="en-GB" dirty="0">
              <a:latin typeface="Arial Rounded MT Bold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dirty="0">
                <a:latin typeface="Arial Rounded MT Bold" pitchFamily="34" charset="0"/>
              </a:rPr>
              <a:t>					</a:t>
            </a:r>
            <a:r>
              <a:rPr lang="en-GB" sz="2800" dirty="0" err="1">
                <a:latin typeface="Arial Rounded MT Bold" pitchFamily="34" charset="0"/>
              </a:rPr>
              <a:t>Kasl</a:t>
            </a:r>
            <a:r>
              <a:rPr lang="en-GB" sz="2800" dirty="0">
                <a:latin typeface="Arial Rounded MT Bold" pitchFamily="34" charset="0"/>
              </a:rPr>
              <a:t> &amp; Cobb (1966)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u="sng" smtClean="0"/>
              <a:t>Examples of health behaviours</a:t>
            </a:r>
            <a:endParaRPr lang="en-US" u="sng" smtClean="0"/>
          </a:p>
        </p:txBody>
      </p:sp>
      <p:pic>
        <p:nvPicPr>
          <p:cNvPr id="47106" name="Picture 6" descr="wooden-frui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7544" y="1580356"/>
            <a:ext cx="1508125" cy="2185988"/>
          </a:xfrm>
        </p:spPr>
      </p:pic>
      <p:pic>
        <p:nvPicPr>
          <p:cNvPr id="47107" name="Picture 9" descr="Toothbrus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28184" y="1628775"/>
            <a:ext cx="1826791" cy="1826792"/>
          </a:xfrm>
        </p:spPr>
      </p:pic>
      <p:pic>
        <p:nvPicPr>
          <p:cNvPr id="47108" name="Picture 12" descr="elliptical-exercise-machin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95536" y="4082604"/>
            <a:ext cx="1697347" cy="1866676"/>
          </a:xfrm>
        </p:spPr>
      </p:pic>
      <p:pic>
        <p:nvPicPr>
          <p:cNvPr id="47109" name="Picture 15" descr="bicycle_girl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76256" y="4005064"/>
            <a:ext cx="1402444" cy="2231603"/>
          </a:xfrm>
        </p:spPr>
      </p:pic>
      <p:pic>
        <p:nvPicPr>
          <p:cNvPr id="47110" name="Picture 17" descr="immu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1799131"/>
            <a:ext cx="1670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0" name="Picture 2" descr="http://3.bp.blogspot.com/-BxiY817lT8I/TbYPW3A0wbI/AAAAAAAAADM/oHB6anlrMbo/s1600/Lotus+clip+ar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4194106"/>
            <a:ext cx="1827203" cy="15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4307" y="4149080"/>
            <a:ext cx="2049661" cy="161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1847723"/>
            <a:ext cx="1641729" cy="17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2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373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4000" b="1" u="sng" dirty="0" smtClean="0"/>
              <a:t>Learning objectives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64" y="1772816"/>
            <a:ext cx="7383796" cy="4445710"/>
          </a:xfrm>
        </p:spPr>
        <p:txBody>
          <a:bodyPr/>
          <a:lstStyle/>
          <a:p>
            <a:pPr lvl="0"/>
            <a:r>
              <a:rPr lang="en-GB" sz="1600" dirty="0" smtClean="0"/>
              <a:t>Discuss the role of behavioural factors in the aetiology of major diseases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Define “health behaviour”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Describe the role of health education in disease prevention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role of learning and habit in health behaviour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role of attitudes and beliefs in health behaviour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Discuss the influence of social environment on health behaviours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Define “self efficacy” and the factors which influence it</a:t>
            </a:r>
          </a:p>
          <a:p>
            <a:pPr lvl="0"/>
            <a:endParaRPr lang="en-GB" sz="800" dirty="0" smtClean="0"/>
          </a:p>
          <a:p>
            <a:pPr lvl="0"/>
            <a:r>
              <a:rPr lang="en-GB" sz="1600" dirty="0" smtClean="0"/>
              <a:t>Outline the Health Beliefs Model and the Theory of Planned Behaviour</a:t>
            </a:r>
          </a:p>
          <a:p>
            <a:pPr marL="0" lvl="0" indent="0">
              <a:buNone/>
            </a:pPr>
            <a:endParaRPr lang="en-GB" sz="800" dirty="0" smtClean="0"/>
          </a:p>
          <a:p>
            <a:pPr lvl="0"/>
            <a:r>
              <a:rPr lang="en-GB" sz="1600" dirty="0" smtClean="0"/>
              <a:t>Describe effective approaches to modifying health behaviour</a:t>
            </a:r>
          </a:p>
          <a:p>
            <a:pPr lvl="0"/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72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/>
              <a:t>The Alameda Study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6,928 residents of  Alameda county, CA, completed a list of 7 health behaviours they practised regularly including; not smoking, eating breakfast every day, taking regular exercise etc. </a:t>
            </a:r>
          </a:p>
          <a:p>
            <a:pPr>
              <a:lnSpc>
                <a:spcPct val="90000"/>
              </a:lnSpc>
              <a:defRPr/>
            </a:pPr>
            <a:endParaRPr lang="en-GB" sz="2400" dirty="0">
              <a:latin typeface="Arial Rounded MT Bold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Arial Rounded MT Bold" pitchFamily="34" charset="0"/>
              </a:rPr>
              <a:t>The sample was followed up nearly 10 years later. The mortality  rate in individuals who practised all 7 behaviours was less than 1/4 of that  in individuals who practised between 0-3.</a:t>
            </a:r>
            <a:endParaRPr lang="en-GB" sz="2400" dirty="0"/>
          </a:p>
          <a:p>
            <a:pPr>
              <a:lnSpc>
                <a:spcPct val="90000"/>
              </a:lnSpc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/>
              <a:t>				</a:t>
            </a:r>
            <a:r>
              <a:rPr lang="en-GB" sz="1600" b="1" dirty="0"/>
              <a:t>Belloc &amp; </a:t>
            </a:r>
            <a:r>
              <a:rPr lang="en-GB" sz="1600" b="1" dirty="0" err="1"/>
              <a:t>Breslow</a:t>
            </a:r>
            <a:r>
              <a:rPr lang="en-GB" sz="1600" b="1" dirty="0"/>
              <a:t> (1972), </a:t>
            </a:r>
            <a:r>
              <a:rPr lang="en-GB" sz="1600" b="1" dirty="0" err="1"/>
              <a:t>Breslow</a:t>
            </a:r>
            <a:r>
              <a:rPr lang="en-GB" sz="1600" b="1" dirty="0"/>
              <a:t> &amp; </a:t>
            </a:r>
            <a:r>
              <a:rPr lang="en-GB" sz="1600" b="1" dirty="0" err="1"/>
              <a:t>Enstrom</a:t>
            </a:r>
            <a:r>
              <a:rPr lang="en-GB" sz="1600" b="1" dirty="0"/>
              <a:t> (1980) </a:t>
            </a:r>
          </a:p>
        </p:txBody>
      </p:sp>
      <p:pic>
        <p:nvPicPr>
          <p:cNvPr id="29700" name="Picture 5" descr="http://upload.wikimedia.org/wikipedia/commons/thumb/3/30/Alameda_County_Route_J2_CA.svg/450px-Alameda_County_Route_J2_CA.sv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What approaches are effective in encouraging people to  adopt health behaviours?</a:t>
            </a:r>
            <a:endParaRPr lang="en-US" sz="4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Is increasing knowledge the key?</a:t>
            </a:r>
            <a:endParaRPr lang="en-GB" sz="4000" dirty="0"/>
          </a:p>
        </p:txBody>
      </p:sp>
      <p:pic>
        <p:nvPicPr>
          <p:cNvPr id="31747" name="Picture 2" descr="http://www.webweaver.nu/clipart/img/holidays/misc/gradu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2000250"/>
            <a:ext cx="27860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42875"/>
            <a:ext cx="43211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00063" y="6286500"/>
            <a:ext cx="8215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hlinkClick r:id="rId3"/>
              </a:rPr>
              <a:t>http://uk.youtube.com/watch?v=AH8zClozUV8&amp;feature=PlayList&amp;p=00CDFCE1A6996B45&amp;index=0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u="sng"/>
              <a:t>Nutbeam et al (1993)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>
          <a:xfrm>
            <a:off x="323850" y="1828800"/>
            <a:ext cx="84963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Evaluated a programme of education about the effects of smoking which was conducted in 39 comprehensive schools in England &amp; Wales.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GB" sz="140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GB"/>
              <a:t>The programme involved specially trained teachers providing teaching sessions spread over a 3 month period. The outcome was evaluated using a self report questionnaire combined with a saliva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lecture\nutbeam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lecture\nutbeam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Maybe changing cues &amp; reinforcement is the answer?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Stimulus control techniques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800" u="sng" dirty="0" smtClean="0">
                <a:effectLst/>
              </a:rPr>
              <a:t>Examples of stimulus control techniques to change eating behaviour: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prohibited foods in the house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Don’t keep biscuits in the same cupboard as tea &amp; coffee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Eat only at the dining table</a:t>
            </a:r>
          </a:p>
          <a:p>
            <a:pPr>
              <a:lnSpc>
                <a:spcPct val="80000"/>
              </a:lnSpc>
            </a:pPr>
            <a:endParaRPr lang="en-GB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effectLst/>
              </a:rPr>
              <a:t>When meal finished leave the table and put left over food away</a:t>
            </a: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ffectLst/>
              </a:rPr>
              <a:t>Use small plates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/>
              <a:t>Positive reinforcement intervention </a:t>
            </a:r>
            <a:r>
              <a:rPr lang="en-GB" sz="2400"/>
              <a:t>Kegels et al (1978)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Children given a talk on dental hygiene and then received one of three types of follow up:</a:t>
            </a:r>
            <a:endParaRPr lang="en-GB" sz="1000" dirty="0"/>
          </a:p>
          <a:p>
            <a:pPr>
              <a:buFont typeface="Wingdings" pitchFamily="2" charset="2"/>
              <a:buChar char=" "/>
              <a:defRPr/>
            </a:pPr>
            <a:endParaRPr lang="en-GB" sz="1000" dirty="0"/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No further input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Discussion session</a:t>
            </a:r>
          </a:p>
          <a:p>
            <a:pPr marL="514350" indent="-514350">
              <a:buSzPct val="95000"/>
              <a:buFont typeface="+mj-lt"/>
              <a:buAutoNum type="arabicPeriod"/>
              <a:defRPr/>
            </a:pPr>
            <a:r>
              <a:rPr lang="en-GB" sz="2800" dirty="0"/>
              <a:t>Reward for compliance with programme</a:t>
            </a:r>
            <a:endParaRPr lang="en-GB" sz="1000" dirty="0"/>
          </a:p>
          <a:p>
            <a:pPr>
              <a:buSzPct val="95000"/>
              <a:buFont typeface="Monotype Sorts" pitchFamily="2" charset="2"/>
              <a:buChar char="®"/>
              <a:defRPr/>
            </a:pPr>
            <a:endParaRPr lang="en-GB" sz="1400" dirty="0"/>
          </a:p>
          <a:p>
            <a:pPr>
              <a:buFont typeface="Wingdings" pitchFamily="2" charset="2"/>
              <a:buNone/>
              <a:defRPr/>
            </a:pPr>
            <a:r>
              <a:rPr lang="en-GB" sz="2800" dirty="0"/>
              <a:t>Compliance with mouthwash programme assessed over 20 weeks.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4572000" cy="762000"/>
          </a:xfrm>
        </p:spPr>
        <p:txBody>
          <a:bodyPr/>
          <a:lstStyle/>
          <a:p>
            <a:pPr>
              <a:defRPr/>
            </a:pPr>
            <a:r>
              <a:rPr lang="en-GB" b="1" u="sng" dirty="0"/>
              <a:t>Causes of death</a:t>
            </a:r>
            <a:r>
              <a:rPr lang="en-GB" dirty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390650"/>
          <a:ext cx="6096000" cy="4076700"/>
        </p:xfrm>
        <a:graphic>
          <a:graphicData uri="http://schemas.openxmlformats.org/presentationml/2006/ole">
            <p:oleObj spid="_x0000_s193574" name="Chart" r:id="rId4" imgW="6095872" imgH="4076726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0" y="2133600"/>
          <a:ext cx="6096000" cy="4076700"/>
        </p:xfrm>
        <a:graphic>
          <a:graphicData uri="http://schemas.openxmlformats.org/presentationml/2006/ole">
            <p:oleObj spid="_x0000_s193575" name="Chart" r:id="rId5" imgW="6095872" imgH="4076726" progId="MSGraph.Chart.8">
              <p:embed followColorScheme="full"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2154226"/>
              </p:ext>
            </p:extLst>
          </p:nvPr>
        </p:nvGraphicFramePr>
        <p:xfrm>
          <a:off x="3648075" y="2219325"/>
          <a:ext cx="6716713" cy="4254500"/>
        </p:xfrm>
        <a:graphic>
          <a:graphicData uri="http://schemas.openxmlformats.org/presentationml/2006/ole">
            <p:oleObj spid="_x0000_s193576" name="Worksheet" r:id="rId6" imgW="10220232" imgH="6477026" progId="Excel.Sheet.8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849220"/>
              </p:ext>
            </p:extLst>
          </p:nvPr>
        </p:nvGraphicFramePr>
        <p:xfrm>
          <a:off x="-1143040" y="1928802"/>
          <a:ext cx="7099301" cy="4189412"/>
        </p:xfrm>
        <a:graphic>
          <a:graphicData uri="http://schemas.openxmlformats.org/presentationml/2006/ole">
            <p:oleObj spid="_x0000_s193577" name="Worksheet" r:id="rId7" imgW="6143635" imgH="3619371" progId="Excel.Sheet.8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143125" y="1928813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1900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072313" y="2000250"/>
            <a:ext cx="755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/>
              <a:t>2005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629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40" name="Picture 4" descr="C:\lecture\kegel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GB" sz="4000" smtClean="0">
                <a:effectLst/>
              </a:rPr>
              <a:t>Problems with reinforcement programmes</a:t>
            </a:r>
            <a:endParaRPr lang="en-US" sz="4000" smtClean="0">
              <a:effectLst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  <a:noFill/>
          <a:ln/>
        </p:spPr>
        <p:txBody>
          <a:bodyPr/>
          <a:lstStyle/>
          <a:p>
            <a:r>
              <a:rPr lang="en-GB" dirty="0" smtClean="0">
                <a:effectLst/>
              </a:rPr>
              <a:t>Lack of generalization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Poor maintenance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Impractical, expensive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u="sng"/>
              <a:t>The effect of fear arousal</a:t>
            </a:r>
            <a:r>
              <a:rPr lang="en-GB" sz="3200"/>
              <a:t/>
            </a:r>
            <a:br>
              <a:rPr lang="en-GB" sz="3200"/>
            </a:br>
            <a:r>
              <a:rPr lang="en-GB" sz="3200"/>
              <a:t> Janis &amp; Fesbach (1953)</a:t>
            </a: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286000"/>
            <a:ext cx="838835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High school students given one of three different lectures on dental health.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Lectures designed to induce low, moderate or high fear.</a:t>
            </a:r>
            <a:endParaRPr lang="en-GB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dirty="0"/>
              <a:t>Effect on subsequent behaviour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lecture\jani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The role of social learning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26" descr="sm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bmj.com/content/vol323/issue7326/images/medium/sarj3043.f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857232"/>
            <a:ext cx="535781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143504" y="6357958"/>
            <a:ext cx="4286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Sargent</a:t>
            </a:r>
            <a:r>
              <a:rPr lang="en-GB" dirty="0" smtClean="0"/>
              <a:t> et al (2001) </a:t>
            </a:r>
            <a:r>
              <a:rPr lang="en-GB" i="1" dirty="0" smtClean="0"/>
              <a:t>BMJ</a:t>
            </a:r>
            <a:r>
              <a:rPr lang="en-GB" dirty="0" smtClean="0"/>
              <a:t>;323:1394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39825"/>
          </a:xfrm>
        </p:spPr>
        <p:txBody>
          <a:bodyPr/>
          <a:lstStyle/>
          <a:p>
            <a:r>
              <a:rPr lang="en-GB" u="sng" dirty="0" smtClean="0"/>
              <a:t>Smoking and watching movies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GB" u="sng" dirty="0"/>
              <a:t>Social learning interventions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u="sng" dirty="0"/>
              <a:t>Epstein et al (1990)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76 Children aged 6-12 years &gt;20% above ideal body weight.</a:t>
            </a:r>
          </a:p>
          <a:p>
            <a:pPr>
              <a:lnSpc>
                <a:spcPct val="90000"/>
              </a:lnSpc>
              <a:buFont typeface="Monotype Sorts" pitchFamily="2" charset="2"/>
              <a:buChar char="b"/>
              <a:defRPr/>
            </a:pPr>
            <a:endParaRPr lang="en-GB" sz="16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/>
              <a:t>One of three interventions:</a:t>
            </a:r>
            <a:endParaRPr lang="en-GB" sz="10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000" dirty="0"/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only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&amp; behavioural strategies</a:t>
            </a:r>
          </a:p>
          <a:p>
            <a:pPr marL="514350" indent="-514350">
              <a:lnSpc>
                <a:spcPct val="90000"/>
              </a:lnSpc>
              <a:buSzPct val="95000"/>
              <a:buFont typeface="+mj-lt"/>
              <a:buAutoNum type="arabicPeriod"/>
              <a:defRPr/>
            </a:pPr>
            <a:r>
              <a:rPr lang="en-GB" dirty="0"/>
              <a:t>Education and social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lecture\Epstei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988"/>
            <a:ext cx="8294687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u="sng" dirty="0" smtClean="0"/>
              <a:t>Attitudes and beliefs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714897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u="sng" smtClean="0"/>
              <a:t>Health Beliefs Model </a:t>
            </a:r>
            <a:br>
              <a:rPr lang="en-GB" u="sng" smtClean="0"/>
            </a:br>
            <a:r>
              <a:rPr lang="en-GB" sz="2800" u="sng" smtClean="0"/>
              <a:t>(Rosentock 1966)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060575"/>
            <a:ext cx="48974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Demographic variables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Perceived </a:t>
            </a:r>
            <a:r>
              <a:rPr lang="en-GB" sz="2400" dirty="0" smtClean="0">
                <a:solidFill>
                  <a:srgbClr val="FF0000"/>
                </a:solidFill>
                <a:latin typeface="Arial Rounded MT Bold" pitchFamily="34" charset="0"/>
              </a:rPr>
              <a:t>Susceptibility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Perceived </a:t>
            </a:r>
            <a:r>
              <a:rPr lang="en-GB" sz="2400" dirty="0" smtClean="0">
                <a:solidFill>
                  <a:srgbClr val="FF0000"/>
                </a:solidFill>
                <a:latin typeface="Arial Rounded MT Bold" pitchFamily="34" charset="0"/>
              </a:rPr>
              <a:t>Seriousness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Perceived </a:t>
            </a:r>
            <a:r>
              <a:rPr lang="en-GB" sz="2400" dirty="0" smtClean="0">
                <a:solidFill>
                  <a:srgbClr val="FF0000"/>
                </a:solidFill>
                <a:latin typeface="Arial Rounded MT Bold" pitchFamily="34" charset="0"/>
              </a:rPr>
              <a:t>Benefits</a:t>
            </a:r>
            <a:r>
              <a:rPr lang="en-GB" sz="2400" dirty="0" smtClean="0">
                <a:latin typeface="Arial Rounded MT Bold" pitchFamily="34" charset="0"/>
              </a:rPr>
              <a:t>-</a:t>
            </a: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latin typeface="Arial Rounded MT Bold" pitchFamily="34" charset="0"/>
              </a:rPr>
              <a:t>Perceived </a:t>
            </a:r>
            <a:r>
              <a:rPr lang="en-GB" sz="2400" dirty="0" smtClean="0">
                <a:solidFill>
                  <a:srgbClr val="FF0000"/>
                </a:solidFill>
                <a:latin typeface="Arial Rounded MT Bold" pitchFamily="34" charset="0"/>
              </a:rPr>
              <a:t>Costs/barriers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>
              <a:solidFill>
                <a:srgbClr val="A50021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endParaRPr lang="en-GB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  <a:buFont typeface="Monotype Sorts" charset="0"/>
              <a:buChar char=" "/>
              <a:defRPr/>
            </a:pPr>
            <a:r>
              <a:rPr lang="en-GB" sz="2400" dirty="0" smtClean="0">
                <a:solidFill>
                  <a:srgbClr val="FF0000"/>
                </a:solidFill>
                <a:latin typeface="Arial Rounded MT Bold" pitchFamily="34" charset="0"/>
              </a:rPr>
              <a:t>Cues</a:t>
            </a:r>
            <a:r>
              <a:rPr lang="en-GB" sz="2400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GB" sz="2400" dirty="0" smtClean="0">
                <a:latin typeface="Arial Rounded MT Bold" pitchFamily="34" charset="0"/>
              </a:rPr>
              <a:t>to action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5181600" y="2514600"/>
            <a:ext cx="17526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5257800" y="3429000"/>
            <a:ext cx="16764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5334000" y="4419600"/>
            <a:ext cx="16002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V="1">
            <a:off x="3886200" y="4572000"/>
            <a:ext cx="30480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524000" y="5562600"/>
            <a:ext cx="23622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524000" y="4191000"/>
            <a:ext cx="3810000" cy="990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524000" y="2895600"/>
            <a:ext cx="3733800" cy="990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24000" y="2057400"/>
            <a:ext cx="3657600" cy="457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934200" y="3810000"/>
            <a:ext cx="2030413" cy="914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019925" y="3860800"/>
            <a:ext cx="194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Likelihood of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Decision to get a flu vaccine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7416502" cy="47815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/>
              </a:rPr>
              <a:t>Susceptibility</a:t>
            </a:r>
            <a:r>
              <a:rPr lang="en-GB" dirty="0" smtClean="0">
                <a:effectLst/>
              </a:rPr>
              <a:t> – “A lot of people of people I know have got flu symptoms”</a:t>
            </a:r>
          </a:p>
          <a:p>
            <a:r>
              <a:rPr lang="en-GB" b="1" dirty="0" smtClean="0">
                <a:solidFill>
                  <a:srgbClr val="FF0000"/>
                </a:solidFill>
                <a:effectLst/>
              </a:rPr>
              <a:t>Seriousness</a:t>
            </a:r>
            <a:r>
              <a:rPr lang="en-GB" dirty="0" smtClean="0">
                <a:effectLst/>
              </a:rPr>
              <a:t> – “But it’s nothing to worry about”</a:t>
            </a:r>
          </a:p>
          <a:p>
            <a:r>
              <a:rPr lang="en-GB" dirty="0" smtClean="0">
                <a:solidFill>
                  <a:srgbClr val="FF0000"/>
                </a:solidFill>
                <a:effectLst/>
              </a:rPr>
              <a:t>Benefits</a:t>
            </a:r>
            <a:r>
              <a:rPr lang="en-GB" dirty="0" smtClean="0">
                <a:effectLst/>
              </a:rPr>
              <a:t> – “Vaccination will stop me getting sick”</a:t>
            </a:r>
          </a:p>
          <a:p>
            <a:r>
              <a:rPr lang="en-GB" dirty="0" smtClean="0">
                <a:solidFill>
                  <a:srgbClr val="FF0000"/>
                </a:solidFill>
                <a:effectLst/>
              </a:rPr>
              <a:t>Costs/barriers</a:t>
            </a:r>
            <a:r>
              <a:rPr lang="en-GB" dirty="0" smtClean="0">
                <a:effectLst/>
              </a:rPr>
              <a:t> “The injection will be painful, I might get side effects, I haven’t go time to go to my GP”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41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u="sng" smtClean="0"/>
              <a:t>Expectancy-value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4070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en-GB" smtClean="0">
                <a:latin typeface="Arial Rounded MT Bold" pitchFamily="34" charset="0"/>
              </a:rPr>
              <a:t>The potential for a behaviour to occur in any specific situation is a function of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expectancy</a:t>
            </a:r>
            <a:r>
              <a:rPr lang="en-GB" smtClean="0">
                <a:latin typeface="Arial Rounded MT Bold" pitchFamily="34" charset="0"/>
              </a:rPr>
              <a:t> that the behaviour will lead to a particular outcome and the </a:t>
            </a:r>
            <a:r>
              <a:rPr lang="en-GB" u="sng" smtClean="0">
                <a:solidFill>
                  <a:srgbClr val="FF0000"/>
                </a:solidFill>
                <a:latin typeface="Arial Rounded MT Bold" pitchFamily="34" charset="0"/>
              </a:rPr>
              <a:t>value</a:t>
            </a:r>
            <a:r>
              <a:rPr lang="en-GB" smtClean="0">
                <a:latin typeface="Arial Rounded MT Bold" pitchFamily="34" charset="0"/>
              </a:rPr>
              <a:t> of that outcome”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mtClean="0">
                <a:latin typeface="Arial Rounded MT Bold" pitchFamily="34" charset="0"/>
              </a:rPr>
              <a:t>						</a:t>
            </a:r>
            <a:r>
              <a:rPr lang="en-GB" sz="2800" smtClean="0">
                <a:latin typeface="Arial Rounded MT Bold" pitchFamily="34" charset="0"/>
              </a:rPr>
              <a:t>Rotter (1954)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Outcome efficacy</a:t>
            </a:r>
            <a:r>
              <a:rPr lang="en-GB" dirty="0" smtClean="0">
                <a:latin typeface="Arial Rounded MT Bold" pitchFamily="34" charset="0"/>
              </a:rPr>
              <a:t>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Individuals expectation that the behaviour will lead to a particular outcome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Self Efficacy </a:t>
            </a:r>
            <a:r>
              <a:rPr lang="en-GB" dirty="0" smtClean="0">
                <a:solidFill>
                  <a:srgbClr val="A50021"/>
                </a:solidFill>
                <a:latin typeface="Arial Rounded MT Bold" pitchFamily="34" charset="0"/>
              </a:rPr>
              <a:t>-</a:t>
            </a:r>
            <a:r>
              <a:rPr lang="en-GB" dirty="0" smtClean="0">
                <a:latin typeface="Arial Rounded MT Bold" pitchFamily="34" charset="0"/>
              </a:rPr>
              <a:t> Belief that one can execute the behaviour required to produce the outcome</a:t>
            </a: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8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latin typeface="Arial Rounded MT Bold" pitchFamily="34" charset="0"/>
              </a:rPr>
              <a:t>						</a:t>
            </a:r>
            <a:r>
              <a:rPr lang="en-GB" sz="2800" dirty="0" err="1" smtClean="0">
                <a:latin typeface="Arial Rounded MT Bold" pitchFamily="34" charset="0"/>
              </a:rPr>
              <a:t>Bandura</a:t>
            </a:r>
            <a:r>
              <a:rPr lang="en-GB" sz="2800" dirty="0" smtClean="0">
                <a:latin typeface="Arial Rounded MT Bold" pitchFamily="34" charset="0"/>
              </a:rPr>
              <a:t> (1977)</a:t>
            </a:r>
            <a:endParaRPr lang="en-GB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b="1" u="sng" smtClean="0"/>
              <a:t>Factors influencing self efficacy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005013"/>
            <a:ext cx="7560071" cy="4852987"/>
          </a:xfrm>
        </p:spPr>
        <p:txBody>
          <a:bodyPr/>
          <a:lstStyle/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dirty="0" smtClean="0"/>
              <a:t>Mastery experience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2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Social learning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12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Verbal persuasion or encouragement</a:t>
            </a:r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endParaRPr lang="en-GB" sz="800" dirty="0" smtClean="0"/>
          </a:p>
          <a:p>
            <a:pPr marL="609600" indent="-609600" eaLnBrk="1" hangingPunct="1">
              <a:buFont typeface="Monotype Sorts" charset="0"/>
              <a:buAutoNum type="arabicPeriod"/>
              <a:defRPr/>
            </a:pPr>
            <a:r>
              <a:rPr lang="en-GB" sz="2800" dirty="0" smtClean="0"/>
              <a:t>Physiological arousal</a:t>
            </a:r>
          </a:p>
          <a:p>
            <a:pPr marL="609600" indent="-609600" eaLnBrk="1" hangingPunct="1">
              <a:buFont typeface="Monotype Sorts" charset="0"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u="sng"/>
              <a:t>The Waterloo Smoking Prevention Project </a:t>
            </a:r>
            <a:r>
              <a:rPr lang="en-GB" sz="2800" b="1" u="sng"/>
              <a:t>(Flay et al 1983)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01850"/>
            <a:ext cx="8012112" cy="4070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800" dirty="0" smtClean="0"/>
              <a:t>High school students allocated to a smoking prevention or control condition.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The programme consisted of 6 sessions including rehearsing skills to build confidence in ability to resist peer pressure to smoke.</a:t>
            </a:r>
            <a:endParaRPr lang="en-GB" sz="1000" dirty="0" smtClean="0"/>
          </a:p>
          <a:p>
            <a:pPr>
              <a:buFontTx/>
              <a:buChar char="•"/>
            </a:pPr>
            <a:endParaRPr lang="en-GB" sz="1000" dirty="0" smtClean="0"/>
          </a:p>
          <a:p>
            <a:pPr>
              <a:buFontTx/>
              <a:buChar char="•"/>
            </a:pPr>
            <a:r>
              <a:rPr lang="en-GB" sz="2800" dirty="0" smtClean="0"/>
              <a:t>Significant effect in reducing number of children staring smoking, especially amongst those with family members who smoked.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u="sng" smtClean="0"/>
              <a:t>Advertising to increase self efficacy</a:t>
            </a:r>
            <a:endParaRPr lang="en-US" sz="4000" u="sng" smtClean="0"/>
          </a:p>
        </p:txBody>
      </p:sp>
      <p:pic>
        <p:nvPicPr>
          <p:cNvPr id="59395" name="Picture 15" descr="(link opens in a new window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30035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7" descr="(link opens in a new window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38" y="1844675"/>
            <a:ext cx="3054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1702437"/>
              </p:ext>
            </p:extLst>
          </p:nvPr>
        </p:nvGraphicFramePr>
        <p:xfrm>
          <a:off x="500063" y="357188"/>
          <a:ext cx="8077200" cy="5867400"/>
        </p:xfrm>
        <a:graphic>
          <a:graphicData uri="http://schemas.openxmlformats.org/presentationml/2006/ole">
            <p:oleObj spid="_x0000_s107541" name="Slide" r:id="rId3" imgW="4230746" imgH="2929305" progId="PowerPoint.Slide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9791" y="1700808"/>
            <a:ext cx="152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Expectancy</a:t>
            </a:r>
            <a:endParaRPr lang="en-GB" dirty="0">
              <a:solidFill>
                <a:srgbClr val="FD150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602" y="2668270"/>
            <a:ext cx="79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Value</a:t>
            </a:r>
            <a:endParaRPr lang="en-GB" dirty="0">
              <a:solidFill>
                <a:srgbClr val="FD15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9118104"/>
              </p:ext>
            </p:extLst>
          </p:nvPr>
        </p:nvGraphicFramePr>
        <p:xfrm>
          <a:off x="500063" y="357188"/>
          <a:ext cx="8077200" cy="5867400"/>
        </p:xfrm>
        <a:graphic>
          <a:graphicData uri="http://schemas.openxmlformats.org/presentationml/2006/ole">
            <p:oleObj spid="_x0000_s191503" name="Slide" r:id="rId3" imgW="4481963" imgH="3101298" progId="PowerPoint.Slide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482" y="4077072"/>
            <a:ext cx="226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e.g. Self efficacy</a:t>
            </a:r>
            <a:endParaRPr lang="en-GB" dirty="0">
              <a:solidFill>
                <a:srgbClr val="FD150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1503"/>
                </a:solidFill>
              </a:rPr>
              <a:t>e.g. Perceived costs/ barriers</a:t>
            </a:r>
            <a:endParaRPr lang="en-GB" dirty="0">
              <a:solidFill>
                <a:srgbClr val="FD1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2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5174414"/>
              </p:ext>
            </p:extLst>
          </p:nvPr>
        </p:nvGraphicFramePr>
        <p:xfrm>
          <a:off x="500034" y="357166"/>
          <a:ext cx="8077200" cy="5867400"/>
        </p:xfrm>
        <a:graphic>
          <a:graphicData uri="http://schemas.openxmlformats.org/presentationml/2006/ole">
            <p:oleObj spid="_x0000_s106517" name="Slide" r:id="rId3" imgW="4481963" imgH="3101298" progId="PowerPoint.Slide.8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143372" y="63579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http://www.people.umass.edu/aizen/tpb.html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12775" y="136525"/>
            <a:ext cx="975677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63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u="sng" smtClean="0"/>
              <a:t>Predicting exercise behaviour using the theory of planned behaviour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143116"/>
            <a:ext cx="7875188" cy="3733800"/>
          </a:xfrm>
        </p:spPr>
        <p:txBody>
          <a:bodyPr/>
          <a:lstStyle/>
          <a:p>
            <a:pPr eaLnBrk="1" hangingPunct="1"/>
            <a:r>
              <a:rPr lang="en-GB" dirty="0" smtClean="0"/>
              <a:t>Beliefs about behaviour </a:t>
            </a:r>
            <a:r>
              <a:rPr lang="en-GB" sz="2400" dirty="0" smtClean="0"/>
              <a:t>e.g. “Taking regular exercise increases agility”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dirty="0" smtClean="0"/>
              <a:t>Subjective norm </a:t>
            </a:r>
            <a:r>
              <a:rPr lang="en-GB" sz="2400" dirty="0" smtClean="0"/>
              <a:t>e.g. “My friends exercise regularly” </a:t>
            </a:r>
          </a:p>
          <a:p>
            <a:pPr eaLnBrk="1" hangingPunct="1"/>
            <a:endParaRPr lang="en-GB" sz="1000" dirty="0" smtClean="0"/>
          </a:p>
          <a:p>
            <a:pPr eaLnBrk="1" hangingPunct="1"/>
            <a:r>
              <a:rPr lang="en-GB" dirty="0" smtClean="0"/>
              <a:t>Behavioural control beliefs </a:t>
            </a:r>
            <a:r>
              <a:rPr lang="en-GB" sz="2400" dirty="0" smtClean="0"/>
              <a:t>e.g.“Lack of time would prevent me exercising”.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endParaRPr lang="en-GB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200" dirty="0" smtClean="0"/>
              <a:t>					</a:t>
            </a:r>
            <a:r>
              <a:rPr lang="en-GB" sz="2400" dirty="0" smtClean="0"/>
              <a:t>	</a:t>
            </a:r>
            <a:r>
              <a:rPr lang="en-GB" sz="2000" b="1" dirty="0" smtClean="0"/>
              <a:t>Norman &amp; Smith 1985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Health Beliefs and Behaviour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Preventing the commonest diseases means changing behaviour.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Behaviour is determined by:</a:t>
            </a:r>
          </a:p>
          <a:p>
            <a:endParaRPr lang="en-GB" sz="800" dirty="0" smtClean="0"/>
          </a:p>
          <a:p>
            <a:r>
              <a:rPr lang="en-GB" dirty="0" smtClean="0"/>
              <a:t>Knowledge</a:t>
            </a:r>
          </a:p>
          <a:p>
            <a:r>
              <a:rPr lang="en-GB" dirty="0" smtClean="0"/>
              <a:t>Learning</a:t>
            </a:r>
          </a:p>
          <a:p>
            <a:r>
              <a:rPr lang="en-GB" dirty="0" smtClean="0"/>
              <a:t>Beliefs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8323308"/>
              </p:ext>
            </p:extLst>
          </p:nvPr>
        </p:nvGraphicFramePr>
        <p:xfrm>
          <a:off x="255588" y="471488"/>
          <a:ext cx="8682037" cy="5457842"/>
        </p:xfrm>
        <a:graphic>
          <a:graphicData uri="http://schemas.openxmlformats.org/presentationml/2006/ole">
            <p:oleObj spid="_x0000_s186386" name="Worksheet" r:id="rId3" imgW="6048378" imgH="356233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637187"/>
            <a:ext cx="7428289" cy="4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Does my BMI look big in this?</a:t>
            </a:r>
            <a:br>
              <a:rPr lang="en-GB" dirty="0" smtClean="0"/>
            </a:br>
            <a:r>
              <a:rPr lang="en-GB" sz="2800" dirty="0" smtClean="0"/>
              <a:t>Prevalence of obesity (BMI&gt;30) 1978-2008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8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Change in food consumption</a:t>
            </a:r>
            <a:endParaRPr lang="en-GB" u="sng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799168" cy="437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lecture\obsesit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light([1]">
  <a:themeElements>
    <a:clrScheme name="NCCDPHP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4423</TotalTime>
  <Words>950</Words>
  <Application>Microsoft Office PowerPoint</Application>
  <PresentationFormat>On-screen Show (4:3)</PresentationFormat>
  <Paragraphs>195</Paragraphs>
  <Slides>51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NCCDPHP_PPT_light([1]</vt:lpstr>
      <vt:lpstr>1_Ripple</vt:lpstr>
      <vt:lpstr>2_Ripple</vt:lpstr>
      <vt:lpstr>Office Theme</vt:lpstr>
      <vt:lpstr>Chart</vt:lpstr>
      <vt:lpstr>Worksheet</vt:lpstr>
      <vt:lpstr>Clip</vt:lpstr>
      <vt:lpstr>Slide</vt:lpstr>
      <vt:lpstr>1b. Health beliefs and behaviour</vt:lpstr>
      <vt:lpstr> Learning objectives </vt:lpstr>
      <vt:lpstr>Causes of death </vt:lpstr>
      <vt:lpstr>Slide 4</vt:lpstr>
      <vt:lpstr>Slide 5</vt:lpstr>
      <vt:lpstr>Slide 6</vt:lpstr>
      <vt:lpstr>Does my BMI look big in this? Prevalence of obesity (BMI&gt;30) 1978-2008</vt:lpstr>
      <vt:lpstr>Change in food consumption</vt:lpstr>
      <vt:lpstr>Slide 9</vt:lpstr>
      <vt:lpstr>Slide 10</vt:lpstr>
      <vt:lpstr>Slide 11</vt:lpstr>
      <vt:lpstr>Slide 12</vt:lpstr>
      <vt:lpstr>Slide 13</vt:lpstr>
      <vt:lpstr>Slide 14</vt:lpstr>
      <vt:lpstr>5 Modern day killers</vt:lpstr>
      <vt:lpstr>Tackling disease = Changing behaviour   </vt:lpstr>
      <vt:lpstr>Slide 17</vt:lpstr>
      <vt:lpstr>Health behaviour</vt:lpstr>
      <vt:lpstr>Examples of health behaviours</vt:lpstr>
      <vt:lpstr>The Alameda Study</vt:lpstr>
      <vt:lpstr>What approaches are effective in encouraging people to  adopt health behaviours?</vt:lpstr>
      <vt:lpstr>Is increasing knowledge the key?</vt:lpstr>
      <vt:lpstr>Slide 23</vt:lpstr>
      <vt:lpstr>Nutbeam et al (1993)</vt:lpstr>
      <vt:lpstr>Slide 25</vt:lpstr>
      <vt:lpstr>Slide 26</vt:lpstr>
      <vt:lpstr>Maybe changing cues &amp; reinforcement is the answer?</vt:lpstr>
      <vt:lpstr>Stimulus control techniques</vt:lpstr>
      <vt:lpstr>Positive reinforcement intervention Kegels et al (1978)</vt:lpstr>
      <vt:lpstr>Slide 30</vt:lpstr>
      <vt:lpstr>Problems with reinforcement programmes</vt:lpstr>
      <vt:lpstr>The effect of fear arousal  Janis &amp; Fesbach (1953)</vt:lpstr>
      <vt:lpstr>Slide 33</vt:lpstr>
      <vt:lpstr>The role of social learning</vt:lpstr>
      <vt:lpstr>Slide 35</vt:lpstr>
      <vt:lpstr>Smoking and watching movies</vt:lpstr>
      <vt:lpstr>Social learning interventions</vt:lpstr>
      <vt:lpstr>Slide 38</vt:lpstr>
      <vt:lpstr>Attitudes and beliefs</vt:lpstr>
      <vt:lpstr>Health Beliefs Model  (Rosentock 1966)</vt:lpstr>
      <vt:lpstr>Decision to get a flu vaccine</vt:lpstr>
      <vt:lpstr>Expectancy-value theory</vt:lpstr>
      <vt:lpstr>Slide 43</vt:lpstr>
      <vt:lpstr>Factors influencing self efficacy</vt:lpstr>
      <vt:lpstr>The Waterloo Smoking Prevention Project (Flay et al 1983)</vt:lpstr>
      <vt:lpstr>Advertising to increase self efficacy</vt:lpstr>
      <vt:lpstr>Slide 47</vt:lpstr>
      <vt:lpstr>Slide 48</vt:lpstr>
      <vt:lpstr>Slide 49</vt:lpstr>
      <vt:lpstr>Predicting exercise behaviour using the theory of planned behaviour</vt:lpstr>
      <vt:lpstr>Health Beliefs and Behaviour</vt:lpstr>
    </vt:vector>
  </TitlesOfParts>
  <Company>HCData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Murphy</dc:creator>
  <cp:keywords>Slides</cp:keywords>
  <cp:lastModifiedBy>nshiel</cp:lastModifiedBy>
  <cp:revision>238</cp:revision>
  <dcterms:created xsi:type="dcterms:W3CDTF">2003-10-26T17:36:47Z</dcterms:created>
  <dcterms:modified xsi:type="dcterms:W3CDTF">2012-01-16T12:01:45Z</dcterms:modified>
</cp:coreProperties>
</file>