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5"/>
  </p:notesMasterIdLst>
  <p:handoutMasterIdLst>
    <p:handoutMasterId r:id="rId46"/>
  </p:handoutMasterIdLst>
  <p:sldIdLst>
    <p:sldId id="265" r:id="rId2"/>
    <p:sldId id="339" r:id="rId3"/>
    <p:sldId id="271" r:id="rId4"/>
    <p:sldId id="272" r:id="rId5"/>
    <p:sldId id="273" r:id="rId6"/>
    <p:sldId id="274" r:id="rId7"/>
    <p:sldId id="290" r:id="rId8"/>
    <p:sldId id="275" r:id="rId9"/>
    <p:sldId id="354" r:id="rId10"/>
    <p:sldId id="350" r:id="rId11"/>
    <p:sldId id="353" r:id="rId12"/>
    <p:sldId id="351" r:id="rId13"/>
    <p:sldId id="276" r:id="rId14"/>
    <p:sldId id="277" r:id="rId15"/>
    <p:sldId id="278" r:id="rId16"/>
    <p:sldId id="340" r:id="rId17"/>
    <p:sldId id="341" r:id="rId18"/>
    <p:sldId id="279" r:id="rId19"/>
    <p:sldId id="280" r:id="rId20"/>
    <p:sldId id="281" r:id="rId21"/>
    <p:sldId id="347" r:id="rId22"/>
    <p:sldId id="348" r:id="rId23"/>
    <p:sldId id="282" r:id="rId24"/>
    <p:sldId id="283" r:id="rId25"/>
    <p:sldId id="284" r:id="rId26"/>
    <p:sldId id="285" r:id="rId27"/>
    <p:sldId id="287" r:id="rId28"/>
    <p:sldId id="288" r:id="rId29"/>
    <p:sldId id="352" r:id="rId30"/>
    <p:sldId id="345" r:id="rId31"/>
    <p:sldId id="343" r:id="rId32"/>
    <p:sldId id="342" r:id="rId33"/>
    <p:sldId id="291" r:id="rId34"/>
    <p:sldId id="292" r:id="rId35"/>
    <p:sldId id="344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CC3399"/>
    <a:srgbClr val="FD1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8" autoAdjust="0"/>
    <p:restoredTop sz="94660"/>
  </p:normalViewPr>
  <p:slideViewPr>
    <p:cSldViewPr>
      <p:cViewPr varScale="1">
        <p:scale>
          <a:sx n="50" d="100"/>
          <a:sy n="5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David\My%20Documents\Lectures\dental\krantx%20hop%20exp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David\My%20Documents\Lectures\dental\krantx%20hop%20exp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3143631436314371"/>
          <c:y val="4.8426150121065374E-2"/>
          <c:w val="0.85501355013550162"/>
          <c:h val="0.8426150121065382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5887">
              <a:solidFill>
                <a:srgbClr val="000000"/>
              </a:solidFill>
              <a:prstDash val="solid"/>
            </a:ln>
          </c:spPr>
          <c:cat>
            <c:strRef>
              <c:f>Sheet1!$A$3:$A$6</c:f>
              <c:strCache>
                <c:ptCount val="4"/>
                <c:pt idx="0">
                  <c:v>Sensory vs Control</c:v>
                </c:pt>
                <c:pt idx="1">
                  <c:v>Procedural vs Control</c:v>
                </c:pt>
                <c:pt idx="2">
                  <c:v>Combined vs Control</c:v>
                </c:pt>
                <c:pt idx="3">
                  <c:v>Sensory vs Procedural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5887">
              <a:solidFill>
                <a:srgbClr val="000000"/>
              </a:solidFill>
              <a:prstDash val="solid"/>
            </a:ln>
          </c:spPr>
          <c:cat>
            <c:strRef>
              <c:f>Sheet1!$A$3:$A$6</c:f>
              <c:strCache>
                <c:ptCount val="4"/>
                <c:pt idx="0">
                  <c:v>Sensory vs Control</c:v>
                </c:pt>
                <c:pt idx="1">
                  <c:v>Procedural vs Control</c:v>
                </c:pt>
                <c:pt idx="2">
                  <c:v>Combined vs Control</c:v>
                </c:pt>
                <c:pt idx="3">
                  <c:v>Sensory vs Procedural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spPr>
            <a:solidFill>
              <a:srgbClr val="0000FF"/>
            </a:solidFill>
            <a:ln w="15887">
              <a:solidFill>
                <a:srgbClr val="000000"/>
              </a:solidFill>
              <a:prstDash val="solid"/>
            </a:ln>
          </c:spPr>
          <c:cat>
            <c:strRef>
              <c:f>Sheet1!$A$3:$A$6</c:f>
              <c:strCache>
                <c:ptCount val="4"/>
                <c:pt idx="0">
                  <c:v>Sensory vs Control</c:v>
                </c:pt>
                <c:pt idx="1">
                  <c:v>Procedural vs Control</c:v>
                </c:pt>
                <c:pt idx="2">
                  <c:v>Combined vs Control</c:v>
                </c:pt>
                <c:pt idx="3">
                  <c:v>Sensory vs Procedural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0.37000000000000016</c:v>
                </c:pt>
                <c:pt idx="1">
                  <c:v>0.25</c:v>
                </c:pt>
                <c:pt idx="2">
                  <c:v>1.2</c:v>
                </c:pt>
                <c:pt idx="3">
                  <c:v>0.48000000000000015</c:v>
                </c:pt>
              </c:numCache>
            </c:numRef>
          </c:val>
        </c:ser>
        <c:dLbls/>
        <c:axId val="172982656"/>
        <c:axId val="172984192"/>
      </c:barChart>
      <c:catAx>
        <c:axId val="172982656"/>
        <c:scaling>
          <c:orientation val="minMax"/>
        </c:scaling>
        <c:axPos val="b"/>
        <c:numFmt formatCode="General" sourceLinked="1"/>
        <c:tickLblPos val="nextTo"/>
        <c:spPr>
          <a:ln w="39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7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2984192"/>
        <c:crosses val="autoZero"/>
        <c:auto val="1"/>
        <c:lblAlgn val="ctr"/>
        <c:lblOffset val="100"/>
        <c:tickLblSkip val="1"/>
        <c:tickMarkSkip val="1"/>
      </c:catAx>
      <c:valAx>
        <c:axId val="172984192"/>
        <c:scaling>
          <c:orientation val="minMax"/>
        </c:scaling>
        <c:axPos val="l"/>
        <c:majorGridlines>
          <c:spPr>
            <a:ln w="3972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51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Effect 
size</a:t>
                </a:r>
              </a:p>
            </c:rich>
          </c:tx>
          <c:layout>
            <c:manualLayout>
              <c:xMode val="edge"/>
              <c:yMode val="edge"/>
              <c:x val="1.490514905149052E-2"/>
              <c:y val="0.39951573849878935"/>
            </c:manualLayout>
          </c:layout>
          <c:spPr>
            <a:noFill/>
            <a:ln w="3972">
              <a:solidFill>
                <a:srgbClr val="FFFFFF"/>
              </a:solidFill>
              <a:prstDash val="solid"/>
            </a:ln>
          </c:spPr>
        </c:title>
        <c:numFmt formatCode="General" sourceLinked="1"/>
        <c:tickLblPos val="nextTo"/>
        <c:spPr>
          <a:ln w="39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1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2982656"/>
        <c:crosses val="autoZero"/>
        <c:crossBetween val="between"/>
      </c:valAx>
      <c:spPr>
        <a:solidFill>
          <a:srgbClr val="FFFFFF"/>
        </a:solidFill>
        <a:ln w="15887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6.3081695966907964E-2"/>
          <c:y val="0.12711864406779674"/>
          <c:w val="0.92554291623578278"/>
          <c:h val="0.761016949152542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Info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10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</c:ser>
        <c:dLbls/>
        <c:axId val="162456704"/>
        <c:axId val="162458624"/>
      </c:barChart>
      <c:catAx>
        <c:axId val="162456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 baseline="0" dirty="0">
                    <a:solidFill>
                      <a:schemeClr val="tx1"/>
                    </a:solidFill>
                  </a:rPr>
                  <a:t>Score</a:t>
                </a:r>
              </a:p>
            </c:rich>
          </c:tx>
          <c:layout>
            <c:manualLayout>
              <c:xMode val="edge"/>
              <c:yMode val="edge"/>
              <c:x val="0.50465356760960434"/>
              <c:y val="0.9438400218127729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458624"/>
        <c:crosses val="autoZero"/>
        <c:auto val="1"/>
        <c:lblAlgn val="ctr"/>
        <c:lblOffset val="100"/>
        <c:tickLblSkip val="1"/>
        <c:tickMarkSkip val="1"/>
      </c:catAx>
      <c:valAx>
        <c:axId val="1624586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baseline="0">
                    <a:solidFill>
                      <a:schemeClr val="tx1"/>
                    </a:solidFill>
                  </a:rPr>
                  <a:t>Freq</a:t>
                </a:r>
              </a:p>
            </c:rich>
          </c:tx>
          <c:layout>
            <c:manualLayout>
              <c:xMode val="edge"/>
              <c:yMode val="edge"/>
              <c:x val="1.2409513960703203E-2"/>
              <c:y val="0.479661016949152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456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3.8262668045501554E-2"/>
          <c:y val="0.14350282485875707"/>
          <c:w val="0.95036194415718722"/>
          <c:h val="0.74915254237288165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Involve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dLbls/>
        <c:axId val="161352320"/>
        <c:axId val="128042112"/>
      </c:barChart>
      <c:catAx>
        <c:axId val="161352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Score</a:t>
                </a:r>
              </a:p>
            </c:rich>
          </c:tx>
          <c:layout>
            <c:manualLayout>
              <c:xMode val="edge"/>
              <c:yMode val="edge"/>
              <c:x val="0.48298483522893126"/>
              <c:y val="0.94067787963761462"/>
            </c:manualLayout>
          </c:layout>
          <c:spPr>
            <a:solidFill>
              <a:srgbClr val="F0EFE0"/>
            </a:solidFill>
            <a:ln w="25400">
              <a:noFill/>
            </a:ln>
          </c:spPr>
        </c:title>
        <c:numFmt formatCode="General" sourceLinked="1"/>
        <c:tickLblPos val="nextTo"/>
        <c:spPr>
          <a:solidFill>
            <a:srgbClr val="F0EFE0"/>
          </a:solidFill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28042112"/>
        <c:crosses val="autoZero"/>
        <c:auto val="1"/>
        <c:lblAlgn val="ctr"/>
        <c:lblOffset val="100"/>
        <c:tickLblSkip val="1"/>
        <c:tickMarkSkip val="1"/>
      </c:catAx>
      <c:valAx>
        <c:axId val="1280421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613523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400"/>
            </a:pPr>
            <a:r>
              <a:rPr lang="en-GB" sz="1400" dirty="0" err="1" smtClean="0"/>
              <a:t>Auerbach</a:t>
            </a:r>
            <a:r>
              <a:rPr lang="en-GB" sz="1400" dirty="0" smtClean="0"/>
              <a:t> </a:t>
            </a:r>
            <a:r>
              <a:rPr lang="en-GB" sz="1400" dirty="0"/>
              <a:t>et al (1983)</a:t>
            </a:r>
          </a:p>
          <a:p>
            <a:pPr>
              <a:defRPr sz="1400"/>
            </a:pPr>
            <a:endParaRPr lang="en-GB" sz="1400" dirty="0"/>
          </a:p>
        </c:rich>
      </c:tx>
      <c:layout>
        <c:manualLayout>
          <c:xMode val="edge"/>
          <c:yMode val="edge"/>
          <c:x val="0.39102261889021239"/>
          <c:y val="5.5035485315938319E-2"/>
        </c:manualLayout>
      </c:layout>
      <c:spPr>
        <a:noFill/>
        <a:ln w="32265">
          <a:noFill/>
        </a:ln>
      </c:spPr>
    </c:title>
    <c:plotArea>
      <c:layout>
        <c:manualLayout>
          <c:layoutTarget val="inner"/>
          <c:xMode val="edge"/>
          <c:yMode val="edge"/>
          <c:x val="0.11099994973107245"/>
          <c:y val="0.16740570268515828"/>
          <c:w val="0.76098681151581671"/>
          <c:h val="0.62693053089906781"/>
        </c:manualLayout>
      </c:layout>
      <c:barChart>
        <c:barDir val="col"/>
        <c:grouping val="clustered"/>
        <c:ser>
          <c:idx val="0"/>
          <c:order val="0"/>
          <c:tx>
            <c:strRef>
              <c:f>Sheet1!$B$8</c:f>
              <c:strCache>
                <c:ptCount val="1"/>
                <c:pt idx="0">
                  <c:v>Low Pref</c:v>
                </c:pt>
              </c:strCache>
            </c:strRef>
          </c:tx>
          <c:spPr>
            <a:solidFill>
              <a:srgbClr val="0000FF"/>
            </a:solidFill>
            <a:ln w="48397">
              <a:solidFill>
                <a:srgbClr val="0000FF"/>
              </a:solidFill>
              <a:prstDash val="solid"/>
            </a:ln>
          </c:spPr>
          <c:cat>
            <c:strRef>
              <c:f>Sheet1!$A$9:$A$10</c:f>
              <c:strCache>
                <c:ptCount val="2"/>
                <c:pt idx="0">
                  <c:v>General</c:v>
                </c:pt>
                <c:pt idx="1">
                  <c:v>Specific</c:v>
                </c:pt>
              </c:strCache>
            </c:strRef>
          </c:cat>
          <c:val>
            <c:numRef>
              <c:f>Sheet1!$B$9:$B$10</c:f>
              <c:numCache>
                <c:formatCode>General</c:formatCode>
                <c:ptCount val="2"/>
                <c:pt idx="0">
                  <c:v>4.5</c:v>
                </c:pt>
                <c:pt idx="1">
                  <c:v>5.5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High Pref</c:v>
                </c:pt>
              </c:strCache>
            </c:strRef>
          </c:tx>
          <c:spPr>
            <a:solidFill>
              <a:srgbClr val="FF0000"/>
            </a:solidFill>
            <a:ln w="48397">
              <a:solidFill>
                <a:srgbClr val="FF0000"/>
              </a:solidFill>
              <a:prstDash val="solid"/>
            </a:ln>
          </c:spPr>
          <c:cat>
            <c:strRef>
              <c:f>Sheet1!$A$9:$A$10</c:f>
              <c:strCache>
                <c:ptCount val="2"/>
                <c:pt idx="0">
                  <c:v>General</c:v>
                </c:pt>
                <c:pt idx="1">
                  <c:v>Specific</c:v>
                </c:pt>
              </c:strCache>
            </c:strRef>
          </c:cat>
          <c:val>
            <c:numRef>
              <c:f>Sheet1!$C$9:$C$10</c:f>
              <c:numCache>
                <c:formatCode>General</c:formatCode>
                <c:ptCount val="2"/>
                <c:pt idx="0">
                  <c:v>6.5</c:v>
                </c:pt>
                <c:pt idx="1">
                  <c:v>3.7</c:v>
                </c:pt>
              </c:numCache>
            </c:numRef>
          </c:val>
        </c:ser>
        <c:dLbls/>
        <c:axId val="172898560"/>
        <c:axId val="172917120"/>
      </c:barChart>
      <c:catAx>
        <c:axId val="17289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Level of information</a:t>
                </a:r>
              </a:p>
            </c:rich>
          </c:tx>
          <c:layout>
            <c:manualLayout>
              <c:xMode val="edge"/>
              <c:yMode val="edge"/>
              <c:x val="0.3914290246965979"/>
              <c:y val="0.86058034783852977"/>
            </c:manualLayout>
          </c:layout>
          <c:spPr>
            <a:noFill/>
            <a:ln w="32265">
              <a:noFill/>
            </a:ln>
          </c:spPr>
        </c:title>
        <c:numFmt formatCode="General" sourceLinked="1"/>
        <c:tickLblPos val="nextTo"/>
        <c:spPr>
          <a:ln w="40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72917120"/>
        <c:crosses val="autoZero"/>
        <c:auto val="1"/>
        <c:lblAlgn val="ctr"/>
        <c:lblOffset val="100"/>
        <c:tickLblSkip val="1"/>
        <c:tickMarkSkip val="1"/>
      </c:catAx>
      <c:valAx>
        <c:axId val="172917120"/>
        <c:scaling>
          <c:orientation val="minMax"/>
          <c:max val="8"/>
          <c:min val="2"/>
        </c:scaling>
        <c:axPos val="l"/>
        <c:majorGridlines>
          <c:spPr>
            <a:ln w="403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Distress </a:t>
                </a:r>
              </a:p>
            </c:rich>
          </c:tx>
          <c:layout>
            <c:manualLayout>
              <c:xMode val="edge"/>
              <c:yMode val="edge"/>
              <c:x val="4.2192423856849383E-2"/>
              <c:y val="0.37010375741513224"/>
            </c:manualLayout>
          </c:layout>
          <c:spPr>
            <a:noFill/>
            <a:ln w="32265">
              <a:noFill/>
            </a:ln>
          </c:spPr>
        </c:title>
        <c:numFmt formatCode="General" sourceLinked="1"/>
        <c:tickLblPos val="nextTo"/>
        <c:spPr>
          <a:ln w="40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72898560"/>
        <c:crosses val="autoZero"/>
        <c:crossBetween val="between"/>
        <c:majorUnit val="1"/>
      </c:valAx>
      <c:spPr>
        <a:noFill/>
        <a:ln w="16132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64610417490720662"/>
          <c:y val="0.93000982203682481"/>
          <c:w val="0.33140388722653741"/>
          <c:h val="5.8780145186176892E-2"/>
        </c:manualLayout>
      </c:layout>
      <c:spPr>
        <a:solidFill>
          <a:srgbClr val="FFFFFF"/>
        </a:solidFill>
        <a:ln w="4033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aseline="0">
              <a:solidFill>
                <a:schemeClr val="tx2">
                  <a:lumMod val="10000"/>
                </a:schemeClr>
              </a:solidFill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3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7.9945799457994585E-2"/>
          <c:y val="0.10233918128654974"/>
          <c:w val="0.9051490514905155"/>
          <c:h val="0.64745302411034622"/>
        </c:manualLayout>
      </c:layout>
      <c:barChart>
        <c:barDir val="col"/>
        <c:grouping val="clustered"/>
        <c:ser>
          <c:idx val="0"/>
          <c:order val="0"/>
          <c:tx>
            <c:strRef>
              <c:f>Sheet1!$B$11</c:f>
              <c:strCache>
                <c:ptCount val="1"/>
                <c:pt idx="0">
                  <c:v>Low Pref</c:v>
                </c:pt>
              </c:strCache>
            </c:strRef>
          </c:tx>
          <c:spPr>
            <a:solidFill>
              <a:srgbClr val="9999FF"/>
            </a:solidFill>
            <a:ln w="16519">
              <a:solidFill>
                <a:srgbClr val="000000"/>
              </a:solidFill>
              <a:prstDash val="solid"/>
            </a:ln>
          </c:spPr>
          <c:cat>
            <c:strRef>
              <c:f>Sheet1!$A$12:$A$14</c:f>
              <c:strCache>
                <c:ptCount val="3"/>
                <c:pt idx="0">
                  <c:v>Emotion</c:v>
                </c:pt>
                <c:pt idx="1">
                  <c:v>Mixed</c:v>
                </c:pt>
                <c:pt idx="2">
                  <c:v>Problem</c:v>
                </c:pt>
              </c:strCache>
            </c:strRef>
          </c:cat>
          <c:val>
            <c:numRef>
              <c:f>Sheet1!$B$12:$B$14</c:f>
              <c:numCache>
                <c:formatCode>General</c:formatCode>
                <c:ptCount val="3"/>
                <c:pt idx="0">
                  <c:v>7</c:v>
                </c:pt>
                <c:pt idx="1">
                  <c:v>7.3</c:v>
                </c:pt>
                <c:pt idx="2">
                  <c:v>9.2000000000000011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High Pref</c:v>
                </c:pt>
              </c:strCache>
            </c:strRef>
          </c:tx>
          <c:spPr>
            <a:solidFill>
              <a:srgbClr val="993366"/>
            </a:solidFill>
            <a:ln w="16519">
              <a:solidFill>
                <a:srgbClr val="000000"/>
              </a:solidFill>
              <a:prstDash val="solid"/>
            </a:ln>
          </c:spPr>
          <c:cat>
            <c:strRef>
              <c:f>Sheet1!$A$12:$A$14</c:f>
              <c:strCache>
                <c:ptCount val="3"/>
                <c:pt idx="0">
                  <c:v>Emotion</c:v>
                </c:pt>
                <c:pt idx="1">
                  <c:v>Mixed</c:v>
                </c:pt>
                <c:pt idx="2">
                  <c:v>Problem</c:v>
                </c:pt>
              </c:strCache>
            </c:strRef>
          </c:cat>
          <c:val>
            <c:numRef>
              <c:f>Sheet1!$C$12:$C$14</c:f>
              <c:numCache>
                <c:formatCode>General</c:formatCode>
                <c:ptCount val="3"/>
                <c:pt idx="0">
                  <c:v>8.6</c:v>
                </c:pt>
                <c:pt idx="1">
                  <c:v>7.5</c:v>
                </c:pt>
                <c:pt idx="2">
                  <c:v>6.7</c:v>
                </c:pt>
              </c:numCache>
            </c:numRef>
          </c:val>
        </c:ser>
        <c:dLbls/>
        <c:axId val="173684224"/>
        <c:axId val="173685760"/>
      </c:barChart>
      <c:catAx>
        <c:axId val="173684224"/>
        <c:scaling>
          <c:orientation val="minMax"/>
        </c:scaling>
        <c:axPos val="b"/>
        <c:numFmt formatCode="General" sourceLinked="1"/>
        <c:tickLblPos val="nextTo"/>
        <c:spPr>
          <a:ln w="413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73685760"/>
        <c:crosses val="autoZero"/>
        <c:auto val="1"/>
        <c:lblAlgn val="ctr"/>
        <c:lblOffset val="100"/>
        <c:tickLblSkip val="1"/>
        <c:tickMarkSkip val="1"/>
      </c:catAx>
      <c:valAx>
        <c:axId val="173685760"/>
        <c:scaling>
          <c:orientation val="minMax"/>
          <c:min val="5"/>
        </c:scaling>
        <c:axPos val="l"/>
        <c:majorGridlines>
          <c:spPr>
            <a:ln w="413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Anxiety</a:t>
                </a:r>
              </a:p>
            </c:rich>
          </c:tx>
          <c:layout>
            <c:manualLayout>
              <c:xMode val="edge"/>
              <c:yMode val="edge"/>
              <c:x val="1.6260089097912003E-2"/>
              <c:y val="0.37134480361636046"/>
            </c:manualLayout>
          </c:layout>
          <c:spPr>
            <a:noFill/>
            <a:ln w="33039">
              <a:noFill/>
            </a:ln>
          </c:spPr>
        </c:title>
        <c:numFmt formatCode="General" sourceLinked="1"/>
        <c:tickLblPos val="nextTo"/>
        <c:spPr>
          <a:ln w="413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73684224"/>
        <c:crosses val="autoZero"/>
        <c:crossBetween val="between"/>
        <c:majorUnit val="1"/>
        <c:minorUnit val="0.5"/>
      </c:valAx>
      <c:spPr>
        <a:noFill/>
        <a:ln w="16519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243906020669812"/>
          <c:y val="0.90705988170342533"/>
          <c:w val="0.25338745278790831"/>
          <c:h val="8.1871145328523368E-2"/>
        </c:manualLayout>
      </c:layout>
      <c:spPr>
        <a:solidFill>
          <a:srgbClr val="FFFFFF"/>
        </a:solidFill>
        <a:ln w="413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aseline="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4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5.9620596205962072E-2"/>
          <c:y val="7.0175438596491224E-2"/>
          <c:w val="0.93224932249322523"/>
          <c:h val="0.76900584795321691"/>
        </c:manualLayout>
      </c:layout>
      <c:lineChart>
        <c:grouping val="standard"/>
        <c:ser>
          <c:idx val="0"/>
          <c:order val="0"/>
          <c:tx>
            <c:strRef>
              <c:f>Sheet1!$F$6</c:f>
              <c:strCache>
                <c:ptCount val="1"/>
                <c:pt idx="0">
                  <c:v>Hosp Film</c:v>
                </c:pt>
              </c:strCache>
            </c:strRef>
          </c:tx>
          <c:spPr>
            <a:ln w="46453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Sheet1!$F$7:$F$10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  <c:pt idx="2">
                  <c:v>12.4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Control</c:v>
                </c:pt>
              </c:strCache>
            </c:strRef>
          </c:tx>
          <c:spPr>
            <a:ln w="46453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Sheet1!$G$7:$G$10</c:f>
              <c:numCache>
                <c:formatCode>General</c:formatCode>
                <c:ptCount val="4"/>
                <c:pt idx="0">
                  <c:v>16.5</c:v>
                </c:pt>
                <c:pt idx="1">
                  <c:v>16.2</c:v>
                </c:pt>
                <c:pt idx="2">
                  <c:v>15.2</c:v>
                </c:pt>
                <c:pt idx="3">
                  <c:v>17.5</c:v>
                </c:pt>
              </c:numCache>
            </c:numRef>
          </c:val>
        </c:ser>
        <c:dLbls/>
        <c:marker val="1"/>
        <c:axId val="173877120"/>
        <c:axId val="173878656"/>
      </c:lineChart>
      <c:catAx>
        <c:axId val="173877120"/>
        <c:scaling>
          <c:orientation val="minMax"/>
        </c:scaling>
        <c:axPos val="b"/>
        <c:numFmt formatCode="General" sourceLinked="1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878656"/>
        <c:crosses val="autoZero"/>
        <c:auto val="1"/>
        <c:lblAlgn val="ctr"/>
        <c:lblOffset val="100"/>
        <c:tickLblSkip val="1"/>
        <c:tickMarkSkip val="1"/>
      </c:catAx>
      <c:valAx>
        <c:axId val="173878656"/>
        <c:scaling>
          <c:orientation val="minMax"/>
          <c:max val="20"/>
          <c:min val="10"/>
        </c:scaling>
        <c:axPos val="l"/>
        <c:majorGridlines>
          <c:spPr>
            <a:ln w="387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Anxiety</a:t>
                </a:r>
              </a:p>
            </c:rich>
          </c:tx>
          <c:layout>
            <c:manualLayout>
              <c:xMode val="edge"/>
              <c:yMode val="edge"/>
              <c:x val="1.3549618917857026E-3"/>
              <c:y val="0.38888883776359601"/>
            </c:manualLayout>
          </c:layout>
          <c:spPr>
            <a:noFill/>
            <a:ln w="30969">
              <a:noFill/>
            </a:ln>
          </c:spPr>
        </c:title>
        <c:numFmt formatCode="General" sourceLinked="1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877120"/>
        <c:crosses val="autoZero"/>
        <c:crossBetween val="between"/>
        <c:majorUnit val="1"/>
      </c:valAx>
      <c:spPr>
        <a:noFill/>
        <a:ln w="15484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108394106278533"/>
          <c:y val="0.92397648441010871"/>
          <c:w val="0.23848239716017039"/>
          <c:h val="6.7251335520473465E-2"/>
        </c:manualLayout>
      </c:layout>
      <c:spPr>
        <a:solidFill>
          <a:srgbClr val="FFFFFF"/>
        </a:solidFill>
        <a:ln w="3871">
          <a:solidFill>
            <a:srgbClr val="000000"/>
          </a:solidFill>
          <a:prstDash val="solid"/>
        </a:ln>
      </c:spPr>
      <c:txPr>
        <a:bodyPr/>
        <a:lstStyle/>
        <a:p>
          <a:pPr>
            <a:defRPr sz="103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0.52575</cdr:x>
      <cdr:y>0.125</cdr:y>
    </cdr:from>
    <cdr:to>
      <cdr:x>0.52575</cdr:x>
      <cdr:y>0.88825</cdr:y>
    </cdr:to>
    <cdr:sp macro="" textlink="">
      <cdr:nvSpPr>
        <cdr:cNvPr id="205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842512" y="702469"/>
          <a:ext cx="0" cy="428927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0.20486</cdr:x>
      <cdr:y>0.04104</cdr:y>
    </cdr:from>
    <cdr:to>
      <cdr:x>0.27136</cdr:x>
      <cdr:y>0.11089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85908" y="185726"/>
          <a:ext cx="547301" cy="316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600" b="0" i="0" strike="noStrike" dirty="0">
              <a:solidFill>
                <a:srgbClr val="000000"/>
              </a:solidFill>
              <a:latin typeface="Arial"/>
              <a:cs typeface="Arial"/>
            </a:rPr>
            <a:t>Low</a:t>
          </a:r>
        </a:p>
      </cdr:txBody>
    </cdr:sp>
  </cdr:relSizeAnchor>
  <cdr:relSizeAnchor xmlns:cdr="http://schemas.openxmlformats.org/drawingml/2006/chartDrawing">
    <cdr:from>
      <cdr:x>0.77778</cdr:x>
      <cdr:y>0.04104</cdr:y>
    </cdr:from>
    <cdr:to>
      <cdr:x>0.84728</cdr:x>
      <cdr:y>0.10537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16" y="185726"/>
          <a:ext cx="571957" cy="2911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600" b="0" i="0" strike="noStrike" dirty="0">
              <a:solidFill>
                <a:srgbClr val="000000"/>
              </a:solidFill>
              <a:latin typeface="Arial"/>
              <a:cs typeface="Arial"/>
            </a:rPr>
            <a:t>High</a:t>
          </a:r>
        </a:p>
      </cdr:txBody>
    </cdr:sp>
  </cdr:relSizeAnchor>
  <cdr:relSizeAnchor xmlns:cdr="http://schemas.openxmlformats.org/drawingml/2006/chartDrawing">
    <cdr:from>
      <cdr:x>0.53472</cdr:x>
      <cdr:y>0.14493</cdr:y>
    </cdr:from>
    <cdr:to>
      <cdr:x>0.54028</cdr:x>
      <cdr:y>0.88406</cdr:y>
    </cdr:to>
    <cdr:sp macro="" textlink="">
      <cdr:nvSpPr>
        <cdr:cNvPr id="2053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400532" y="714392"/>
          <a:ext cx="45719" cy="364332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  <a:round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0.42535</cdr:x>
      <cdr:y>0.07246</cdr:y>
    </cdr:from>
    <cdr:to>
      <cdr:x>0.56339</cdr:x>
      <cdr:y>0.14557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00462" y="357190"/>
          <a:ext cx="1136034" cy="3603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 dirty="0">
              <a:solidFill>
                <a:srgbClr val="000000"/>
              </a:solidFill>
              <a:latin typeface="Arial"/>
              <a:cs typeface="Arial"/>
            </a:rPr>
            <a:t> College student</a:t>
          </a:r>
        </a:p>
        <a:p xmlns:a="http://schemas.openxmlformats.org/drawingml/2006/main">
          <a:pPr algn="l" rtl="0">
            <a:defRPr sz="1000"/>
          </a:pPr>
          <a:r>
            <a:rPr lang="en-GB" sz="1000" b="0" i="0" strike="noStrike" dirty="0">
              <a:solidFill>
                <a:srgbClr val="000000"/>
              </a:solidFill>
              <a:latin typeface="Arial"/>
              <a:cs typeface="Arial"/>
            </a:rPr>
            <a:t> Mean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0.39542</cdr:x>
      <cdr:y>0.13127</cdr:y>
    </cdr:from>
    <cdr:to>
      <cdr:x>0.39717</cdr:x>
      <cdr:y>0.89627</cdr:y>
    </cdr:to>
    <cdr:sp macro="" textlink="">
      <cdr:nvSpPr>
        <cdr:cNvPr id="5121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642046" y="737718"/>
          <a:ext cx="16118" cy="429910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  <a:round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0.29791</cdr:x>
      <cdr:y>0.04366</cdr:y>
    </cdr:from>
    <cdr:to>
      <cdr:x>0.41091</cdr:x>
      <cdr:y>0.12589</cdr:y>
    </cdr:to>
    <cdr:sp macro="" textlink="">
      <cdr:nvSpPr>
        <cdr:cNvPr id="512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43953" y="245340"/>
          <a:ext cx="1040806" cy="4621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>
          <a:solidFill>
            <a:srgbClr val="FF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strike="noStrike" dirty="0">
              <a:solidFill>
                <a:srgbClr val="FF0000"/>
              </a:solidFill>
              <a:latin typeface="Arial"/>
              <a:cs typeface="Arial"/>
            </a:rPr>
            <a:t>College student </a:t>
          </a:r>
        </a:p>
        <a:p xmlns:a="http://schemas.openxmlformats.org/drawingml/2006/main">
          <a:pPr algn="l" rtl="0">
            <a:defRPr sz="1000"/>
          </a:pPr>
          <a:r>
            <a:rPr lang="en-GB" sz="1000" b="0" i="0" strike="noStrike" dirty="0">
              <a:solidFill>
                <a:srgbClr val="FF0000"/>
              </a:solidFill>
              <a:latin typeface="Arial"/>
              <a:cs typeface="Arial"/>
            </a:rPr>
            <a:t>mean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0D8CAE-9822-45A8-9092-17C6EB69A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2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0BCCCB-A513-4FEC-BE24-23C0FA282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74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557F3-BE20-4C5B-84BD-0EDBF1E054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924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DD7D1-7595-4B34-89DD-7D283788E6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884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80690-A696-4039-B5E4-4D2780A0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4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3982-F2E0-419E-B80E-275599CBF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CDAE5-E2A9-4977-9686-62798EE1EE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016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563EC-C562-44AE-B14A-52C43134D2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05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1C116-AA33-464A-AE48-963CEDB3DA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10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5FE-B428-4BB5-8AA1-3E4DF6E5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066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DB492-0F3A-4E31-A683-F74312DC17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814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16879-5AE3-4AFE-8434-25767B0C82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350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17D13-6E68-4EAF-8D1B-4E5DA8BD82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75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A9F8-604E-47FE-80C3-01FBE9031D4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723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5FE5F8-E298-4DED-B807-2F62E87391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99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5400" dirty="0" smtClean="0">
                <a:latin typeface="Arial" pitchFamily="34" charset="0"/>
                <a:cs typeface="Arial" pitchFamily="34" charset="0"/>
              </a:rPr>
              <a:t>Coping with treatment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6338"/>
            <a:ext cx="6400800" cy="194491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en-GB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January 2011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David Murphy</a:t>
            </a:r>
            <a:endParaRPr lang="en-GB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Module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-100013"/>
            <a:ext cx="8229600" cy="113982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Oka et al (2010)</a:t>
            </a:r>
            <a:endParaRPr lang="en-GB" dirty="0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8000" y="981075"/>
            <a:ext cx="55435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91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9800"/>
            <a:ext cx="756084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  <p:extLst>
      <p:ext uri="{BB962C8B-B14F-4D97-AF65-F5344CB8AC3E}">
        <p14:creationId xmlns:p14="http://schemas.microsoft.com/office/powerpoint/2010/main" xmlns="" val="420760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Procedural </a:t>
            </a:r>
            <a:r>
              <a:rPr lang="en-GB" u="sng" dirty="0" err="1" smtClean="0"/>
              <a:t>vs</a:t>
            </a:r>
            <a:r>
              <a:rPr lang="en-GB" u="sng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49500"/>
            <a:ext cx="7772400" cy="4114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  <p:extLst>
      <p:ext uri="{BB962C8B-B14F-4D97-AF65-F5344CB8AC3E}">
        <p14:creationId xmlns:p14="http://schemas.microsoft.com/office/powerpoint/2010/main" xmlns="" val="27236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2209800"/>
            <a:ext cx="82153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00125"/>
            <a:ext cx="5786438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Procedural </a:t>
            </a:r>
            <a:r>
              <a:rPr lang="en-GB" dirty="0" err="1" smtClean="0"/>
              <a:t>vs</a:t>
            </a:r>
            <a:r>
              <a:rPr lang="en-GB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3000375"/>
            <a:ext cx="7772400" cy="3328988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Johnson (1973)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6264944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Participants (male undergraduates) were given either sensory or procedural information before undergoing an ischemic pain task.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Results showed that the participants given sensory information reported significantly less distress during the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043863" cy="1139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u="sng" dirty="0" smtClean="0"/>
              <a:t>Preparation for surgery </a:t>
            </a:r>
            <a:br>
              <a:rPr lang="en-GB" u="sng" dirty="0" smtClean="0"/>
            </a:br>
            <a:r>
              <a:rPr lang="en-GB" sz="3200" u="sng" dirty="0" smtClean="0"/>
              <a:t>Johnson et al (1978)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71678"/>
            <a:ext cx="8215313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Patients about to undergo a </a:t>
            </a:r>
            <a:r>
              <a:rPr lang="en-GB" dirty="0" err="1" smtClean="0"/>
              <a:t>cholecystectomy</a:t>
            </a:r>
            <a:r>
              <a:rPr lang="en-GB" dirty="0" smtClean="0"/>
              <a:t> were randomly assigned to one of three preparation groups: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Sensory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Procedural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Routine preparation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Both procedural and sensory information led to lower levels of helplessness but only sensory information led to reduced fear.</a:t>
            </a:r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Length of hospitalization:</a:t>
            </a:r>
          </a:p>
          <a:p>
            <a:pPr>
              <a:defRPr/>
            </a:pPr>
            <a:r>
              <a:rPr lang="en-GB" dirty="0" smtClean="0"/>
              <a:t>General information – 6.7 days</a:t>
            </a:r>
          </a:p>
          <a:p>
            <a:pPr>
              <a:defRPr/>
            </a:pPr>
            <a:r>
              <a:rPr lang="en-GB" dirty="0" smtClean="0"/>
              <a:t>Procedural information – 4.7 days</a:t>
            </a:r>
          </a:p>
          <a:p>
            <a:pPr>
              <a:defRPr/>
            </a:pPr>
            <a:r>
              <a:rPr lang="en-GB" dirty="0" smtClean="0"/>
              <a:t>Sensory information – 3.3 days (Statistically significant)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Dual process hypothesis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3006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Proposes that procedural and sensory information work in different ways.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Procedural information works by allowing patients to match ongoing events with their expectations in a non-emotional manner.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Sensory information works by “mapping” a non-threatening interpretation on to these expectations.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(</a:t>
            </a:r>
            <a:r>
              <a:rPr lang="en-GB" sz="2800" dirty="0" err="1" smtClean="0"/>
              <a:t>Suls</a:t>
            </a:r>
            <a:r>
              <a:rPr lang="en-GB" sz="2800" dirty="0" smtClean="0"/>
              <a:t> &amp; Wan 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Meta-analysis of type of information and self reported pain</a:t>
            </a:r>
            <a:r>
              <a:rPr lang="en-GB" sz="4000" u="sng" smtClean="0"/>
              <a:t> </a:t>
            </a:r>
            <a:r>
              <a:rPr lang="en-GB" sz="3200" u="sng" smtClean="0"/>
              <a:t>(Suls &amp; Wan 1989)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412875"/>
          <a:ext cx="8893175" cy="502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1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u="sng" dirty="0" smtClean="0"/>
              <a:t>Learning objectives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500174"/>
            <a:ext cx="9001125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1800" dirty="0" smtClean="0"/>
              <a:t>Describe with reference to Lazarus &amp; </a:t>
            </a:r>
            <a:r>
              <a:rPr lang="en-GB" sz="1800" dirty="0" err="1" smtClean="0"/>
              <a:t>Folkman’s</a:t>
            </a:r>
            <a:r>
              <a:rPr lang="en-GB" sz="1800" dirty="0" smtClean="0"/>
              <a:t> Transactional definition of stress why some medical and surgical procedures are stressful.</a:t>
            </a:r>
          </a:p>
          <a:p>
            <a:pPr lvl="0"/>
            <a:endParaRPr lang="en-GB" sz="900" dirty="0" smtClean="0"/>
          </a:p>
          <a:p>
            <a:pPr lvl="0"/>
            <a:r>
              <a:rPr lang="en-GB" sz="1800" dirty="0" smtClean="0"/>
              <a:t>Identify strategies to prepare patients for treatment</a:t>
            </a:r>
            <a:endParaRPr lang="en-GB" sz="800" dirty="0" smtClean="0"/>
          </a:p>
          <a:p>
            <a:pPr>
              <a:buNone/>
            </a:pPr>
            <a:endParaRPr lang="en-GB" sz="800" dirty="0" smtClean="0"/>
          </a:p>
          <a:p>
            <a:pPr lvl="0"/>
            <a:r>
              <a:rPr lang="en-GB" sz="1800" dirty="0" smtClean="0"/>
              <a:t>Describe the two different types of information which can be provided and their relative efficacy in reducing distress.</a:t>
            </a:r>
            <a:endParaRPr lang="en-GB" sz="800" dirty="0" smtClean="0"/>
          </a:p>
          <a:p>
            <a:endParaRPr lang="en-GB" sz="800" dirty="0" smtClean="0"/>
          </a:p>
          <a:p>
            <a:pPr lvl="0"/>
            <a:r>
              <a:rPr lang="en-GB" sz="1800" dirty="0" smtClean="0"/>
              <a:t>Describe the effect of perceived control on patient distress.</a:t>
            </a:r>
            <a:endParaRPr lang="en-GB" sz="8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1800" dirty="0" smtClean="0"/>
              <a:t>Define and give examples of problem-focussed and emotion-focussed coping strategies.</a:t>
            </a:r>
            <a:endParaRPr lang="en-GB" sz="8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1800" dirty="0" smtClean="0"/>
              <a:t> Discuss the importance of identify individual differences in preferred coping style and the importance of matching preparation to patient preferred coping style.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1800" dirty="0" smtClean="0"/>
              <a:t>Describe the specific considerations for helping children cope with treatment.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1800" dirty="0" smtClean="0"/>
              <a:t>Give examples of effective strategies to help children cope with treatment.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u="sng" dirty="0" smtClean="0"/>
              <a:t>How much information is enough?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err="1" smtClean="0"/>
              <a:t>Auerbach</a:t>
            </a:r>
            <a:r>
              <a:rPr lang="en-GB" sz="3600" dirty="0" smtClean="0"/>
              <a:t> (1983)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0250"/>
            <a:ext cx="8715375" cy="4459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40 patients undergoing dental extraction surgery were either given general or detailed information in a pre-operative preparation.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err="1" smtClean="0"/>
              <a:t>Kranz</a:t>
            </a:r>
            <a:r>
              <a:rPr lang="en-GB" dirty="0" smtClean="0"/>
              <a:t> Health Opinion Survey administered (assesses desire for information).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Distress during procedure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Desire for information scale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0808042"/>
              </p:ext>
            </p:extLst>
          </p:nvPr>
        </p:nvGraphicFramePr>
        <p:xfrm>
          <a:off x="500034" y="1500174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2800" b="1" u="sng" dirty="0" smtClean="0"/>
              <a:t>Desire for involvement scale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6914673"/>
              </p:ext>
            </p:extLst>
          </p:nvPr>
        </p:nvGraphicFramePr>
        <p:xfrm>
          <a:off x="285720" y="1142984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3342803"/>
              </p:ext>
            </p:extLst>
          </p:nvPr>
        </p:nvGraphicFramePr>
        <p:xfrm>
          <a:off x="107504" y="404664"/>
          <a:ext cx="8931959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692275"/>
            <a:ext cx="8424862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smtClean="0"/>
              <a:t>2.</a:t>
            </a:r>
            <a:r>
              <a:rPr lang="en-GB" smtClean="0"/>
              <a:t> Increasing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6143625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u="sng" smtClean="0"/>
              <a:t>Nursing Home Study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2400" smtClean="0"/>
              <a:t>Langer &amp; Rodin (1976)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628775"/>
            <a:ext cx="4013200" cy="5019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In a meeting, emphasized to Ps that they could make choices and had responsibility: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rearrange furniture in rooms.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decide what to do in their free times.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Choice of movies.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Offered choice of plant which they looked after themselves.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</p:txBody>
      </p:sp>
      <p:sp>
        <p:nvSpPr>
          <p:cNvPr id="6205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1600200"/>
            <a:ext cx="40132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Similar meeting—emphasized to Ps how staff wanted them to be happy.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Told that staff will ensure rooms are pleasant.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timetable of activities.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Movie night, but no choice.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plant but nurses watered and cared for it.</a:t>
            </a:r>
          </a:p>
        </p:txBody>
      </p:sp>
      <p:pic>
        <p:nvPicPr>
          <p:cNvPr id="25605" name="Picture 5" descr="2d4hrlny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60350"/>
            <a:ext cx="17414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72009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u="sng" smtClean="0"/>
              <a:t>Nursing Home Study: </a:t>
            </a:r>
            <a:r>
              <a:rPr lang="en-GB" sz="4000" u="sng" smtClean="0"/>
              <a:t>Results</a:t>
            </a:r>
            <a:r>
              <a:rPr lang="en-GB" sz="4000" smtClean="0"/>
              <a:t> 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933575"/>
            <a:ext cx="7570788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smtClean="0"/>
              <a:t>On behavioural measures floor 1 residents (enhanced control group) showed </a:t>
            </a:r>
            <a:r>
              <a:rPr lang="en-GB" sz="2800" b="1" smtClean="0"/>
              <a:t>greater engagement</a:t>
            </a:r>
            <a:r>
              <a:rPr lang="en-GB" sz="2800" smtClean="0"/>
              <a:t> in activities.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Self report and nurse's ratings showed Floor 1 residents had </a:t>
            </a:r>
            <a:r>
              <a:rPr lang="en-GB" sz="2800" b="1" smtClean="0"/>
              <a:t>better general well being</a:t>
            </a:r>
            <a:r>
              <a:rPr lang="en-GB" sz="2800" smtClean="0"/>
              <a:t>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18 Months later – Floor 1 residents were still rated as being </a:t>
            </a:r>
            <a:r>
              <a:rPr lang="en-GB" sz="2800" b="1" smtClean="0"/>
              <a:t>more psychologically and physically healthy</a:t>
            </a:r>
            <a:r>
              <a:rPr lang="en-GB" sz="2800" smtClean="0"/>
              <a:t> than Floor 2 residents.</a:t>
            </a:r>
          </a:p>
        </p:txBody>
      </p:sp>
      <p:pic>
        <p:nvPicPr>
          <p:cNvPr id="26628" name="Picture 4" descr="xwsnq2i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5825" y="333375"/>
            <a:ext cx="1741488" cy="944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dirty="0" smtClean="0"/>
              <a:t>Increasing control during </a:t>
            </a:r>
            <a:br>
              <a:rPr lang="en-GB" sz="3600" u="sng" dirty="0" smtClean="0"/>
            </a:br>
            <a:r>
              <a:rPr lang="en-GB" sz="3600" u="sng" dirty="0" smtClean="0"/>
              <a:t>treatment</a:t>
            </a:r>
            <a:br>
              <a:rPr lang="en-GB" sz="3600" u="sng" dirty="0" smtClean="0"/>
            </a:br>
            <a:r>
              <a:rPr lang="en-GB" sz="2800" dirty="0" smtClean="0"/>
              <a:t>Thrash et al (1982)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GB" sz="2800" dirty="0" smtClean="0"/>
              <a:t>Patients undergoing dental treatment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given a advice to signal discomfort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(Buttons connected to green, yellow and red lights)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GB" sz="10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Three conditions: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told that dentist can see lights and will stop treatment.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thought dentist could see lights but in fact they were not connected.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simply asked to monitor their discomfort.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Thrash et al (1982)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5105400" cy="26304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Results showed that actual control group reported less pain and used red light less than other groups.</a:t>
            </a:r>
          </a:p>
        </p:txBody>
      </p:sp>
      <p:pic>
        <p:nvPicPr>
          <p:cNvPr id="29700" name="Picture 4" descr="s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667000"/>
            <a:ext cx="1727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GB" u="sng" dirty="0" smtClean="0"/>
              <a:t>Emotion-focussed coping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Examples:</a:t>
            </a:r>
          </a:p>
          <a:p>
            <a:endParaRPr lang="en-GB" dirty="0"/>
          </a:p>
          <a:p>
            <a:r>
              <a:rPr lang="en-GB" dirty="0" smtClean="0"/>
              <a:t>Meditation</a:t>
            </a:r>
          </a:p>
          <a:p>
            <a:r>
              <a:rPr lang="en-GB" dirty="0" smtClean="0"/>
              <a:t>Relaxation techniques</a:t>
            </a:r>
          </a:p>
          <a:p>
            <a:r>
              <a:rPr lang="en-GB" dirty="0" smtClean="0"/>
              <a:t>Deep-breathing</a:t>
            </a:r>
          </a:p>
          <a:p>
            <a:r>
              <a:rPr lang="en-GB" dirty="0" smtClean="0"/>
              <a:t>Distraction</a:t>
            </a:r>
          </a:p>
          <a:p>
            <a:r>
              <a:rPr lang="en-GB" dirty="0" smtClean="0"/>
              <a:t>Praying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087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644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u="sng" smtClean="0"/>
              <a:t>Transactional definition of stress</a:t>
            </a:r>
          </a:p>
        </p:txBody>
      </p:sp>
      <p:sp>
        <p:nvSpPr>
          <p:cNvPr id="5990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Stress is a condition that results when the person / environment transactions lead the individual to perceive a discrepancy between the demands of the situation and the coping resources available.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Lazarus &amp; Folkman 1984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u="sng" dirty="0" smtClean="0"/>
              <a:t>Emotion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Problem Focussed coping</a:t>
            </a:r>
            <a:endParaRPr lang="en-GB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39830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sz="2800" dirty="0" smtClean="0"/>
              <a:t>Many studies have found that use of emotion focussed coping strategies associated with poorer adjustment and greater levels of depression e.g. </a:t>
            </a:r>
            <a:r>
              <a:rPr lang="en-GB" sz="2800" dirty="0" err="1" smtClean="0"/>
              <a:t>Holahan</a:t>
            </a:r>
            <a:r>
              <a:rPr lang="en-GB" sz="2800" dirty="0" smtClean="0"/>
              <a:t> &amp; Moos (1990)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2800" dirty="0" smtClean="0"/>
              <a:t>However, need to beware of circular reasoning (i.e. those who are more distressed may need to engage in more emotion-focussed coping).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Optimal coping strategy depends on both the </a:t>
            </a:r>
            <a:r>
              <a:rPr lang="en-GB" sz="2800" u="sng" dirty="0" smtClean="0"/>
              <a:t>individual’s  </a:t>
            </a:r>
            <a:r>
              <a:rPr lang="en-GB" sz="2800" b="1" u="sng" dirty="0" smtClean="0"/>
              <a:t>coping style </a:t>
            </a:r>
            <a:r>
              <a:rPr lang="en-GB" sz="2800" u="sng" dirty="0" smtClean="0"/>
              <a:t>and also the </a:t>
            </a:r>
            <a:r>
              <a:rPr lang="en-GB" sz="2800" b="1" u="sng" dirty="0" smtClean="0"/>
              <a:t>situation</a:t>
            </a:r>
            <a:r>
              <a:rPr lang="en-GB" sz="2800" dirty="0" smtClean="0"/>
              <a:t> 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u="sng" dirty="0" smtClean="0"/>
              <a:t>Coping strategies in an uncontrollable situation </a:t>
            </a:r>
            <a:r>
              <a:rPr lang="en-GB" sz="2800" dirty="0" smtClean="0"/>
              <a:t>(</a:t>
            </a:r>
            <a:r>
              <a:rPr lang="en-GB" sz="2800" dirty="0" err="1" smtClean="0"/>
              <a:t>Strentz</a:t>
            </a:r>
            <a:r>
              <a:rPr lang="en-GB" sz="2800" dirty="0" smtClean="0"/>
              <a:t> &amp; </a:t>
            </a:r>
            <a:r>
              <a:rPr lang="en-GB" sz="2800" dirty="0" err="1" smtClean="0"/>
              <a:t>Auerbach</a:t>
            </a:r>
            <a:r>
              <a:rPr lang="en-GB" sz="2800" dirty="0" smtClean="0"/>
              <a:t> 1988)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sz="2800" dirty="0" smtClean="0"/>
              <a:t>Airline employees participated in an FBI training programme to train them to cope with hostage situations. Employees were randomly assigned to training in: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Problem focussed coping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Emotional focussed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Control condition – no coping training</a:t>
            </a:r>
          </a:p>
          <a:p>
            <a:pPr>
              <a:defRPr/>
            </a:pPr>
            <a:endParaRPr lang="en-GB" sz="1200" dirty="0" smtClean="0"/>
          </a:p>
          <a:p>
            <a:pPr>
              <a:defRPr/>
            </a:pPr>
            <a:r>
              <a:rPr lang="en-GB" sz="2800" dirty="0" smtClean="0"/>
              <a:t>Some weeks later they were unexpectedly kidnapped by FBI agents posing as terrorists and held captive for 4 days.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5052"/>
            <a:ext cx="8229600" cy="1139825"/>
          </a:xfrm>
        </p:spPr>
        <p:txBody>
          <a:bodyPr/>
          <a:lstStyle/>
          <a:p>
            <a:pPr algn="l">
              <a:defRPr/>
            </a:pPr>
            <a:r>
              <a:rPr lang="en-GB" u="sng" dirty="0" smtClean="0"/>
              <a:t>Results</a:t>
            </a:r>
            <a:endParaRPr lang="en-GB" u="sng" dirty="0"/>
          </a:p>
        </p:txBody>
      </p:sp>
      <p:pic>
        <p:nvPicPr>
          <p:cNvPr id="34819" name="Picture 3" descr="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34877"/>
            <a:ext cx="4878859" cy="526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err="1" smtClean="0"/>
              <a:t>Martelli</a:t>
            </a:r>
            <a:r>
              <a:rPr lang="en-GB" u="sng" dirty="0" smtClean="0"/>
              <a:t> et al (1987)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46 patients awaiting pre-prosthetic oral surgery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Administered the </a:t>
            </a:r>
            <a:r>
              <a:rPr lang="en-GB" dirty="0" err="1" smtClean="0"/>
              <a:t>Krantz</a:t>
            </a:r>
            <a:r>
              <a:rPr lang="en-GB" dirty="0" smtClean="0"/>
              <a:t> Health Opinion Survey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Given a 20 minute preparation either </a:t>
            </a:r>
            <a:r>
              <a:rPr lang="en-GB" u="sng" dirty="0" smtClean="0"/>
              <a:t>emotion focussed</a:t>
            </a:r>
            <a:r>
              <a:rPr lang="en-GB" dirty="0" smtClean="0"/>
              <a:t> or </a:t>
            </a:r>
            <a:r>
              <a:rPr lang="en-GB" u="sng" dirty="0" smtClean="0"/>
              <a:t>problem focussed</a:t>
            </a:r>
            <a:r>
              <a:rPr lang="en-GB" dirty="0" smtClean="0"/>
              <a:t> or </a:t>
            </a:r>
            <a:r>
              <a:rPr lang="en-GB" u="sng" dirty="0" smtClean="0"/>
              <a:t>a mixed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810418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Emotion vs Problem Focussed Coping</a:t>
            </a:r>
            <a:br>
              <a:rPr lang="en-GB" sz="3600" u="sng" smtClean="0">
                <a:solidFill>
                  <a:schemeClr val="tx1"/>
                </a:solidFill>
                <a:effectLst/>
              </a:rPr>
            </a:br>
            <a:r>
              <a:rPr lang="en-GB" sz="3200" u="sng" smtClean="0">
                <a:solidFill>
                  <a:schemeClr val="tx1"/>
                </a:solidFill>
                <a:effectLst/>
              </a:rPr>
              <a:t>Martelli et al (1987)</a:t>
            </a:r>
            <a:endParaRPr lang="en-GB" sz="3600" u="sng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5803472"/>
              </p:ext>
            </p:extLst>
          </p:nvPr>
        </p:nvGraphicFramePr>
        <p:xfrm>
          <a:off x="-68263" y="1554162"/>
          <a:ext cx="9193213" cy="458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93037" cy="1143000"/>
          </a:xfrm>
        </p:spPr>
        <p:txBody>
          <a:bodyPr/>
          <a:lstStyle/>
          <a:p>
            <a:pPr>
              <a:defRPr/>
            </a:pPr>
            <a:r>
              <a:rPr lang="en-GB" sz="3600" u="sng" dirty="0"/>
              <a:t>Effect of social support</a:t>
            </a:r>
            <a:br>
              <a:rPr lang="en-GB" sz="3600" u="sng" dirty="0"/>
            </a:br>
            <a:r>
              <a:rPr lang="en-GB" sz="2800" dirty="0" err="1"/>
              <a:t>Kulik</a:t>
            </a:r>
            <a:r>
              <a:rPr lang="en-GB" sz="2800" dirty="0"/>
              <a:t> and Mahler (1989)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04864"/>
            <a:ext cx="5983288" cy="38496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dirty="0"/>
              <a:t>Male patients undergoing coronary bypass surgery allocated to share a room with either a pre-operative or post-operative patient.</a:t>
            </a:r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>
              <a:lnSpc>
                <a:spcPct val="90000"/>
              </a:lnSpc>
              <a:defRPr/>
            </a:pPr>
            <a:r>
              <a:rPr lang="en-GB" sz="2800" dirty="0"/>
              <a:t>Patients who shared with recovering patients left hospital on average 1.4 days earlier.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Helping children to cope with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Presence of parent in treatment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/>
              <a:t>Marzo</a:t>
            </a:r>
            <a:r>
              <a:rPr lang="en-GB" sz="2800" dirty="0"/>
              <a:t> et al (2003) assessed behaviour of children during dental treatment. Half children had parent present, half did not. 89% of children with the parent out were “fully cooperative” compared to 63% of the group with the parent in.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Frank et al (1995) found children’s distress during a routine immunization was correlated with the amount of distress </a:t>
            </a:r>
            <a:r>
              <a:rPr lang="en-GB" sz="2800" b="1" dirty="0" smtClean="0"/>
              <a:t>shown</a:t>
            </a:r>
            <a:r>
              <a:rPr lang="en-GB" sz="2800" dirty="0" smtClean="0"/>
              <a:t> by parents but not to subjective anxiety.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Weinstein et al (2003)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507412" cy="51847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GB" sz="2800" smtClean="0"/>
              <a:t>101 children aged 7-9 years watched either </a:t>
            </a:r>
          </a:p>
          <a:p>
            <a:pPr marL="609600" indent="-609600" eaLnBrk="1" hangingPunct="1">
              <a:defRPr/>
            </a:pPr>
            <a:endParaRPr lang="en-GB" sz="28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2800" smtClean="0"/>
              <a:t>A 2 minute video explaining what an injection feels like and showing the child a hand signal as a stop mechanism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800" smtClean="0"/>
              <a:t>or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r>
              <a:rPr lang="en-GB" sz="2800" smtClean="0"/>
              <a:t>A 2 minute video about Disneyland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endParaRPr lang="en-GB" sz="1200" smtClean="0"/>
          </a:p>
          <a:p>
            <a:pPr marL="609600" indent="-609600" eaLnBrk="1" hangingPunct="1">
              <a:defRPr/>
            </a:pPr>
            <a:r>
              <a:rPr lang="en-GB" sz="2800" smtClean="0"/>
              <a:t>Results: The experimental group, but not the control group, showed a significant reduction in distress.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Modelling intervention for children undergoing surgery </a:t>
            </a:r>
            <a:r>
              <a:rPr lang="en-GB" sz="2400" smtClean="0"/>
              <a:t>Melamed &amp; Siegal (1975)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Children aged 4-12 years old undergoing operations e.g. tonsillectomy.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Half of children shown a film “Ethan has an operation” depicting child in hospital. The other half watched a control film.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Observer rating of verbal and non-verbal anxiety behaviour measured.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685800" y="2209800"/>
            <a:ext cx="7086600" cy="1524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AutoShape 3" descr="25%"/>
          <p:cNvSpPr>
            <a:spLocks noChangeArrowheads="1"/>
          </p:cNvSpPr>
          <p:nvPr/>
        </p:nvSpPr>
        <p:spPr bwMode="auto">
          <a:xfrm>
            <a:off x="3733800" y="2895600"/>
            <a:ext cx="1447800" cy="1447800"/>
          </a:xfrm>
          <a:prstGeom prst="triangle">
            <a:avLst>
              <a:gd name="adj" fmla="val 50000"/>
            </a:avLst>
          </a:prstGeom>
          <a:pattFill prst="pct25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182880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b="1" dirty="0">
                <a:solidFill>
                  <a:srgbClr val="A50021"/>
                </a:solidFill>
                <a:latin typeface="Times New Roman" pitchFamily="18" charset="0"/>
              </a:rPr>
              <a:t>Threat</a:t>
            </a:r>
            <a:endParaRPr lang="en-US" sz="40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6400800" y="1371600"/>
            <a:ext cx="2405063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b="1">
                <a:solidFill>
                  <a:srgbClr val="A50021"/>
                </a:solidFill>
                <a:latin typeface="Times New Roman" pitchFamily="18" charset="0"/>
              </a:rPr>
              <a:t>Resources</a:t>
            </a:r>
            <a:endParaRPr lang="en-US" sz="40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7" grpId="0" animBg="1"/>
      <p:bldP spid="5765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Melamed &amp; Siegal (1975)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2635491"/>
              </p:ext>
            </p:extLst>
          </p:nvPr>
        </p:nvGraphicFramePr>
        <p:xfrm>
          <a:off x="0" y="1905000"/>
          <a:ext cx="8686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Peterson (1980) Found a puppet show preparation was as effective as a filmed preparation.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Melamed et al (1984) Found that children with previous experience, particularly younger children were more anxious after watching a modelling film compared to a control film.</a:t>
            </a:r>
          </a:p>
          <a:p>
            <a:pPr eaLnBrk="1" hangingPunct="1"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Studies have found that children under 7 benefit most from information presented shortly before a procedure.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in older children information presented immediately before an event may increase distress (Blount et al 2003). Baldwin &amp; Barnes (1966) found that older children benefit most from information presented 4-7 days before a procedure.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most parents believed their children should not be given information until the day of the procedure.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Combined approach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Tell:</a:t>
            </a:r>
            <a:r>
              <a:rPr lang="en-GB" sz="2800" smtClean="0"/>
              <a:t> Using simple language and a matter-of-fact style, the child is told what is going to happen before each procedure.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Show:</a:t>
            </a:r>
            <a:r>
              <a:rPr lang="en-GB" sz="2800" smtClean="0"/>
              <a:t> The procedure is demonstrated using an inanimate object, a member of staff or the dentist him or her self.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Do:</a:t>
            </a:r>
            <a:r>
              <a:rPr lang="en-GB" sz="2800" smtClean="0"/>
              <a:t> The procedure does not begin until the child understands what will be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Why is patient distress a bad thing?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Moral/ethical responsibility to minimize suffering if possible.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If treatment is distressing there is a greater chance of patients avoiding or not complying.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longer term psychological morbidity.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wide variety of treatment outcomes.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800" smtClean="0"/>
              <a:t>Can we do anything to make the experience any less stressful?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u="sng" dirty="0" smtClean="0"/>
              <a:t>Problem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Emotion Focussed coping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262937" cy="4878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Problem Focussed coping</a:t>
            </a:r>
            <a:r>
              <a:rPr lang="en-GB" sz="2800" dirty="0" smtClean="0"/>
              <a:t> – Efforts directed at changing the environment in some way or changing one’s own actions or attitudes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Emotion focussed coping</a:t>
            </a:r>
            <a:r>
              <a:rPr lang="en-GB" sz="2800" dirty="0" smtClean="0"/>
              <a:t>- Efforts designed to manage the stress-related emotional physical responses in order to maintain one’s own morale and allow one to function.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8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err="1" smtClean="0"/>
              <a:t>Lazurus</a:t>
            </a:r>
            <a:r>
              <a:rPr lang="en-GB" sz="2400" dirty="0" smtClean="0"/>
              <a:t> &amp; </a:t>
            </a:r>
            <a:r>
              <a:rPr lang="en-GB" sz="2400" dirty="0" err="1" smtClean="0"/>
              <a:t>Folkman</a:t>
            </a:r>
            <a:r>
              <a:rPr lang="en-GB" sz="2400" dirty="0" smtClean="0"/>
              <a:t> (1984)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8135938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smtClean="0"/>
              <a:t>1.</a:t>
            </a:r>
            <a:r>
              <a:rPr lang="en-GB" smtClean="0"/>
              <a:t> Increasing predictability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u="sng" dirty="0" smtClean="0"/>
              <a:t>Oka et al (2010)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25 female volunteers</a:t>
            </a:r>
          </a:p>
          <a:p>
            <a:pPr>
              <a:defRPr/>
            </a:pPr>
            <a:r>
              <a:rPr lang="en-GB" dirty="0" smtClean="0"/>
              <a:t>Given electric shocks to fingertip</a:t>
            </a:r>
          </a:p>
          <a:p>
            <a:pPr>
              <a:defRPr/>
            </a:pPr>
            <a:r>
              <a:rPr lang="en-GB" dirty="0" smtClean="0"/>
              <a:t>Given high and low shocks in either a predictable or unpredictable sequence (same overall number and severity of shocks)</a:t>
            </a:r>
          </a:p>
          <a:p>
            <a:pPr>
              <a:defRPr/>
            </a:pPr>
            <a:r>
              <a:rPr lang="en-GB" dirty="0" smtClean="0"/>
              <a:t>Fear and pain ratings</a:t>
            </a:r>
          </a:p>
          <a:p>
            <a:pPr>
              <a:defRPr/>
            </a:pPr>
            <a:r>
              <a:rPr lang="en-GB" dirty="0" smtClean="0"/>
              <a:t>Physiological measurements including pupil diameter recording.</a:t>
            </a:r>
          </a:p>
        </p:txBody>
      </p:sp>
    </p:spTree>
    <p:extLst>
      <p:ext uri="{BB962C8B-B14F-4D97-AF65-F5344CB8AC3E}">
        <p14:creationId xmlns:p14="http://schemas.microsoft.com/office/powerpoint/2010/main" xmlns="" val="7630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3798</TotalTime>
  <Words>1535</Words>
  <Application>Microsoft Office PowerPoint</Application>
  <PresentationFormat>On-screen Show (4:3)</PresentationFormat>
  <Paragraphs>228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Coping with treatment</vt:lpstr>
      <vt:lpstr>Learning objectives</vt:lpstr>
      <vt:lpstr>Transactional definition of stress</vt:lpstr>
      <vt:lpstr>Slide 4</vt:lpstr>
      <vt:lpstr>Why is patient distress a bad thing?</vt:lpstr>
      <vt:lpstr>Can we do anything to make the experience any less stressful?</vt:lpstr>
      <vt:lpstr>Problem vs Emotion Focussed coping</vt:lpstr>
      <vt:lpstr>1. Increasing predictability</vt:lpstr>
      <vt:lpstr>Oka et al (2010)</vt:lpstr>
      <vt:lpstr>Oka et al (2010)</vt:lpstr>
      <vt:lpstr>Egbert (1964)</vt:lpstr>
      <vt:lpstr>Procedural vs sensory information</vt:lpstr>
      <vt:lpstr>Egbert (1964)</vt:lpstr>
      <vt:lpstr>Procedural vs sensory information</vt:lpstr>
      <vt:lpstr>Johnson (1973)</vt:lpstr>
      <vt:lpstr>Preparation for surgery  Johnson et al (1978)</vt:lpstr>
      <vt:lpstr>Results</vt:lpstr>
      <vt:lpstr>Dual process hypothesis</vt:lpstr>
      <vt:lpstr>Meta-analysis of type of information and self reported pain (Suls &amp; Wan 1989)</vt:lpstr>
      <vt:lpstr>How much information is enough?  Auerbach (1983)</vt:lpstr>
      <vt:lpstr>Desire for information scale</vt:lpstr>
      <vt:lpstr>Desire for involvement scale</vt:lpstr>
      <vt:lpstr>Slide 23</vt:lpstr>
      <vt:lpstr>2. Increasing control</vt:lpstr>
      <vt:lpstr>Nursing Home Study Langer &amp; Rodin (1976)</vt:lpstr>
      <vt:lpstr>Nursing Home Study: Results </vt:lpstr>
      <vt:lpstr>Increasing control during  treatment Thrash et al (1982)</vt:lpstr>
      <vt:lpstr>Thrash et al (1982)</vt:lpstr>
      <vt:lpstr>Emotion-focussed coping</vt:lpstr>
      <vt:lpstr>Emotion vs Problem Focussed coping</vt:lpstr>
      <vt:lpstr>Coping strategies in an uncontrollable situation (Strentz &amp; Auerbach 1988)</vt:lpstr>
      <vt:lpstr>Results</vt:lpstr>
      <vt:lpstr>Martelli et al (1987)</vt:lpstr>
      <vt:lpstr>Emotion vs Problem Focussed Coping Martelli et al (1987)</vt:lpstr>
      <vt:lpstr>Effect of social support Kulik and Mahler (1989)</vt:lpstr>
      <vt:lpstr>Helping children to cope with treatment</vt:lpstr>
      <vt:lpstr>Presence of parent in treatment</vt:lpstr>
      <vt:lpstr>Weinstein et al (2003)</vt:lpstr>
      <vt:lpstr>Modelling intervention for children undergoing surgery Melamed &amp; Siegal (1975)</vt:lpstr>
      <vt:lpstr>Melamed &amp; Siegal (1975)</vt:lpstr>
      <vt:lpstr>Preparing children for treatment</vt:lpstr>
      <vt:lpstr>Preparing children for treatment</vt:lpstr>
      <vt:lpstr>Combined approach</vt:lpstr>
    </vt:vector>
  </TitlesOfParts>
  <Company>HCData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Murphy</dc:creator>
  <cp:lastModifiedBy>nshiel</cp:lastModifiedBy>
  <cp:revision>137</cp:revision>
  <dcterms:created xsi:type="dcterms:W3CDTF">2003-10-26T17:36:47Z</dcterms:created>
  <dcterms:modified xsi:type="dcterms:W3CDTF">2012-02-01T11:48:53Z</dcterms:modified>
</cp:coreProperties>
</file>