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7" r:id="rId4"/>
    <p:sldId id="274" r:id="rId5"/>
    <p:sldId id="275" r:id="rId6"/>
    <p:sldId id="259" r:id="rId7"/>
    <p:sldId id="270" r:id="rId8"/>
    <p:sldId id="268" r:id="rId9"/>
    <p:sldId id="269" r:id="rId10"/>
    <p:sldId id="278" r:id="rId11"/>
    <p:sldId id="266" r:id="rId12"/>
    <p:sldId id="279" r:id="rId13"/>
    <p:sldId id="280" r:id="rId14"/>
    <p:sldId id="291" r:id="rId15"/>
    <p:sldId id="281" r:id="rId16"/>
    <p:sldId id="284" r:id="rId17"/>
    <p:sldId id="286" r:id="rId18"/>
    <p:sldId id="285" r:id="rId19"/>
    <p:sldId id="29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4" autoAdjust="0"/>
    <p:restoredTop sz="94660"/>
  </p:normalViewPr>
  <p:slideViewPr>
    <p:cSldViewPr>
      <p:cViewPr>
        <p:scale>
          <a:sx n="50" d="100"/>
          <a:sy n="50" d="100"/>
        </p:scale>
        <p:origin x="-7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F07E84-3044-4BAB-8AF9-6FA15242D93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B3684B-0CC7-4083-99CC-8DA558D003E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8C2A2-4879-49A6-A1AF-3AB44D82C294}" type="slidenum">
              <a:rPr lang="en-GB"/>
              <a:pPr/>
              <a:t>1</a:t>
            </a:fld>
            <a:endParaRPr lang="en-GB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D7DFD-EB95-430F-ADD8-3F49CDD5E417}" type="slidenum">
              <a:rPr lang="en-GB"/>
              <a:pPr/>
              <a:t>10</a:t>
            </a:fld>
            <a:endParaRPr lang="en-GB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5C0B3-A1D2-425D-B91D-5F6ED3E31E4B}" type="slidenum">
              <a:rPr lang="en-GB"/>
              <a:pPr/>
              <a:t>11</a:t>
            </a:fld>
            <a:endParaRPr lang="en-GB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A7661-8874-4A2E-91C3-83102B63EE9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07816-AFF9-4154-AEE6-9170CA3FC11B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A1205-EFC8-43FB-A191-78770E6A7D57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1CA7C-393D-4144-A0A2-484C9794C810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F1313-CDF4-40C9-8985-56181DB785C8}" type="slidenum">
              <a:rPr lang="en-GB"/>
              <a:pPr/>
              <a:t>16</a:t>
            </a:fld>
            <a:endParaRPr lang="en-GB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0F587-CB36-4FE8-B662-3895B90AF3C1}" type="slidenum">
              <a:rPr lang="en-GB"/>
              <a:pPr/>
              <a:t>2</a:t>
            </a:fld>
            <a:endParaRPr lang="en-GB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9E86C-17B1-4078-965A-0279569A402F}" type="slidenum">
              <a:rPr lang="en-GB"/>
              <a:pPr/>
              <a:t>3</a:t>
            </a:fld>
            <a:endParaRPr lang="en-GB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AA5B0-50E6-4136-B6D1-C0957B1981EF}" type="slidenum">
              <a:rPr lang="en-GB"/>
              <a:pPr/>
              <a:t>4</a:t>
            </a:fld>
            <a:endParaRPr lang="en-GB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0B5F-5191-4CB5-AAB0-6BCB11F90B6C}" type="slidenum">
              <a:rPr lang="en-GB"/>
              <a:pPr/>
              <a:t>5</a:t>
            </a:fld>
            <a:endParaRPr lang="en-GB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FBE7B-717C-4152-ABC4-5DF368DD75EA}" type="slidenum">
              <a:rPr lang="en-GB"/>
              <a:pPr/>
              <a:t>6</a:t>
            </a:fld>
            <a:endParaRPr lang="en-GB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FDA86-476F-4583-A3FD-A2E344EF946A}" type="slidenum">
              <a:rPr lang="en-GB"/>
              <a:pPr/>
              <a:t>7</a:t>
            </a:fld>
            <a:endParaRPr lang="en-GB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336AE-F7AB-4A7D-815F-4507B8032CC9}" type="slidenum">
              <a:rPr lang="en-GB"/>
              <a:pPr/>
              <a:t>8</a:t>
            </a:fld>
            <a:endParaRPr lang="en-GB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53337-A7CA-4251-84E7-2072996F62C4}" type="slidenum">
              <a:rPr lang="en-GB"/>
              <a:pPr/>
              <a:t>9</a:t>
            </a:fld>
            <a:endParaRPr lang="en-GB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63870-C61B-46C5-A80B-E7C0C88DE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551AB-2DB8-41C3-8CEA-62A4B4DD4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8FF5A-B942-46B7-A1DD-7E2B5E818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7B17-4606-4A6B-BE4C-C5C7E50E2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6E851-1CB9-4AA6-AD3E-080F1A252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6E0BC-3A6C-4D37-A931-0E5BDA3BB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59594-DA13-4518-A43D-27887F73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C03BC-5839-48A6-A849-0A9D1298E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F7ABA-0BE2-4F3B-BB86-077C70C5D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9FAD0-3B24-4870-9A31-E07818FB2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39BC-E140-4DA8-87FD-516A2CB01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2909961-D1DC-490A-B0BB-6ABCBA8026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ideo" Target="\Users\dsoto\Downloads\Intact%20Visual%20Navigation%20in%20a%20Patient%20with%20Blindsight.mp4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8013" y="1143000"/>
            <a:ext cx="7924427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Introduction to consciousness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067800" cy="6858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Dr David Soto – Neurosciences ICL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127875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600" smtClean="0">
                <a:solidFill>
                  <a:srgbClr val="FFFF00"/>
                </a:solidFill>
              </a:rPr>
              <a:t>Altered states of consciousness</a:t>
            </a:r>
            <a:r>
              <a:rPr lang="en-GB" sz="36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600"/>
              <a:t>Contusion     ,     concussion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3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3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3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600"/>
              <a:t>Acute Confusion or delirium (dementias)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3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600"/>
              <a:t>Stupor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3600"/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200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16414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09800"/>
            <a:ext cx="1676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/>
              <a:t>Delta: </a:t>
            </a:r>
            <a:r>
              <a:rPr lang="en-GB" sz="900"/>
              <a:t>Waves up to </a:t>
            </a:r>
            <a:r>
              <a:rPr lang="en-US" sz="900"/>
              <a:t>4 Hz</a:t>
            </a:r>
            <a:r>
              <a:rPr lang="en-GB" sz="900"/>
              <a:t> </a:t>
            </a:r>
          </a:p>
          <a:p>
            <a:pPr eaLnBrk="0" hangingPunct="0">
              <a:spcBef>
                <a:spcPct val="50000"/>
              </a:spcBef>
            </a:pPr>
            <a:endParaRPr lang="en-GB" sz="900"/>
          </a:p>
          <a:p>
            <a:pPr eaLnBrk="0" hangingPunct="0">
              <a:spcBef>
                <a:spcPct val="50000"/>
              </a:spcBef>
            </a:pPr>
            <a:endParaRPr lang="en-GB" sz="900"/>
          </a:p>
          <a:p>
            <a:pPr eaLnBrk="0" hangingPunct="0">
              <a:spcBef>
                <a:spcPct val="50000"/>
              </a:spcBef>
            </a:pPr>
            <a:r>
              <a:rPr lang="en-GB" sz="1600"/>
              <a:t>Theta: </a:t>
            </a:r>
            <a:r>
              <a:rPr lang="en-US" sz="1600">
                <a:solidFill>
                  <a:srgbClr val="FFFFFF"/>
                </a:solidFill>
              </a:rPr>
              <a:t>4-8 Hz </a:t>
            </a:r>
            <a:endParaRPr lang="en-GB" sz="1600"/>
          </a:p>
          <a:p>
            <a:pPr eaLnBrk="0" hangingPunct="0">
              <a:spcBef>
                <a:spcPct val="50000"/>
              </a:spcBef>
            </a:pPr>
            <a:endParaRPr lang="en-GB" sz="1600"/>
          </a:p>
          <a:p>
            <a:pPr eaLnBrk="0" hangingPunct="0">
              <a:spcBef>
                <a:spcPct val="50000"/>
              </a:spcBef>
            </a:pPr>
            <a:r>
              <a:rPr lang="en-GB" sz="1600"/>
              <a:t>Alpha: </a:t>
            </a:r>
            <a:r>
              <a:rPr lang="en-US" sz="1600">
                <a:solidFill>
                  <a:srgbClr val="FFFFFF"/>
                </a:solidFill>
              </a:rPr>
              <a:t>8-13 Hz </a:t>
            </a:r>
            <a:endParaRPr lang="en-GB" sz="1600"/>
          </a:p>
          <a:p>
            <a:pPr eaLnBrk="0" hangingPunct="0">
              <a:spcBef>
                <a:spcPct val="50000"/>
              </a:spcBef>
            </a:pPr>
            <a:endParaRPr lang="en-GB" sz="1600"/>
          </a:p>
          <a:p>
            <a:pPr eaLnBrk="0" hangingPunct="0">
              <a:spcBef>
                <a:spcPct val="50000"/>
              </a:spcBef>
            </a:pPr>
            <a:r>
              <a:rPr lang="en-GB" sz="1600"/>
              <a:t>Beta; 13-30Hz</a:t>
            </a:r>
          </a:p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35843" name="Picture 3" descr="EEG rhythms"/>
          <p:cNvPicPr>
            <a:picLocks noChangeAspect="1" noChangeArrowheads="1"/>
          </p:cNvPicPr>
          <p:nvPr/>
        </p:nvPicPr>
        <p:blipFill>
          <a:blip r:embed="rId3" cstate="print"/>
          <a:srcRect l="8173" r="17151" b="35524"/>
          <a:stretch>
            <a:fillRect/>
          </a:stretch>
        </p:blipFill>
        <p:spPr bwMode="auto">
          <a:xfrm>
            <a:off x="1817688" y="2133600"/>
            <a:ext cx="48879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24188" y="762000"/>
            <a:ext cx="45196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EEG rhythms: assessing alertness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600"/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600"/>
              <a:t> </a:t>
            </a:r>
            <a:r>
              <a:rPr lang="en-GB" sz="3600">
                <a:solidFill>
                  <a:srgbClr val="FFFF00"/>
                </a:solidFill>
              </a:rPr>
              <a:t>Monitoring level of arousal…</a:t>
            </a:r>
          </a:p>
          <a:p>
            <a:pPr marL="342900" indent="-342900">
              <a:spcBef>
                <a:spcPct val="20000"/>
              </a:spcBef>
            </a:pPr>
            <a:endParaRPr lang="en-GB" sz="36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36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3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b="8054"/>
          <a:stretch>
            <a:fillRect/>
          </a:stretch>
        </p:blipFill>
        <p:spPr bwMode="auto">
          <a:xfrm>
            <a:off x="304800" y="609600"/>
            <a:ext cx="25241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29400" y="4168775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Normal waking </a:t>
            </a:r>
          </a:p>
          <a:p>
            <a:r>
              <a:rPr lang="en-US" sz="2000"/>
              <a:t>consciousness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05600" y="2133600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Sleep</a:t>
            </a:r>
          </a:p>
          <a:p>
            <a:endParaRPr lang="en-US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53000"/>
            <a:ext cx="9296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Higher frequency neural oscillations (gamma range: ~ 40 Hz associated with the creation of conscious contents in the focus of the mind’s eye, via </a:t>
            </a:r>
            <a:r>
              <a:rPr lang="en-US" sz="2000">
                <a:solidFill>
                  <a:srgbClr val="FFFFFF"/>
                </a:solidFill>
              </a:rPr>
              <a:t>recurrent thalamo-cortical feedback.</a:t>
            </a:r>
          </a:p>
          <a:p>
            <a:r>
              <a:rPr lang="en-US" sz="2000"/>
              <a:t> 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90775"/>
            <a:ext cx="3810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3"/>
          <p:cNvSpPr>
            <a:spLocks noChangeArrowheads="1"/>
          </p:cNvSpPr>
          <p:nvPr/>
        </p:nvSpPr>
        <p:spPr bwMode="auto">
          <a:xfrm>
            <a:off x="381000" y="304800"/>
            <a:ext cx="8229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Consciousness: the role of attention in selecting the contents of awareness.</a:t>
            </a:r>
          </a:p>
          <a:p>
            <a:endParaRPr lang="en-GB" sz="2400"/>
          </a:p>
          <a:p>
            <a:r>
              <a:rPr lang="en-GB" sz="2400"/>
              <a:t>‘Orienting’ ‘Alerting’ &amp; ‘Executive’ networks (Fan et al., 2000): moving the ‘spotlight’ of attention</a:t>
            </a:r>
          </a:p>
          <a:p>
            <a:pPr algn="ctr"/>
            <a:endParaRPr lang="en-GB">
              <a:latin typeface="Garamond" charset="0"/>
            </a:endParaRPr>
          </a:p>
          <a:p>
            <a:pPr algn="ctr"/>
            <a:endParaRPr lang="en-GB">
              <a:latin typeface="Garamond" charset="0"/>
            </a:endParaRPr>
          </a:p>
          <a:p>
            <a:pPr algn="ctr"/>
            <a:endParaRPr lang="en-GB" b="1">
              <a:latin typeface="Garamond" charset="0"/>
            </a:endParaRPr>
          </a:p>
          <a:p>
            <a:pPr algn="ctr"/>
            <a:endParaRPr lang="en-GB" b="1">
              <a:latin typeface="Garamond" charset="0"/>
            </a:endParaRPr>
          </a:p>
          <a:p>
            <a:pPr algn="ctr"/>
            <a:endParaRPr lang="en-GB" b="1">
              <a:latin typeface="Garamond" charset="0"/>
            </a:endParaRPr>
          </a:p>
          <a:p>
            <a:pPr algn="ctr"/>
            <a:endParaRPr lang="en-GB" b="1">
              <a:latin typeface="Garamond" charset="0"/>
            </a:endParaRPr>
          </a:p>
          <a:p>
            <a:pPr algn="ctr"/>
            <a:endParaRPr lang="en-GB" b="1"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892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3" cstate="print"/>
          <a:srcRect l="3226" r="22575" b="6798"/>
          <a:stretch>
            <a:fillRect/>
          </a:stretch>
        </p:blipFill>
        <p:spPr bwMode="auto">
          <a:xfrm>
            <a:off x="706438" y="1905000"/>
            <a:ext cx="22082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8600" y="3810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Breakdown of conscious awareness</a:t>
            </a:r>
          </a:p>
          <a:p>
            <a:r>
              <a:rPr lang="en-US"/>
              <a:t>after right brain damage.</a:t>
            </a:r>
          </a:p>
        </p:txBody>
      </p:sp>
      <p:pic>
        <p:nvPicPr>
          <p:cNvPr id="39940" name="Picture 6" descr="eyemovs_neglect"/>
          <p:cNvPicPr>
            <a:picLocks noChangeAspect="1"/>
          </p:cNvPicPr>
          <p:nvPr/>
        </p:nvPicPr>
        <p:blipFill>
          <a:blip r:embed="rId4" cstate="print"/>
          <a:srcRect t="11417" r="60001" b="11417"/>
          <a:stretch>
            <a:fillRect/>
          </a:stretch>
        </p:blipFill>
        <p:spPr bwMode="auto">
          <a:xfrm>
            <a:off x="3657600" y="1524000"/>
            <a:ext cx="18907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352800"/>
            <a:ext cx="4498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RI_scan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3194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4"/>
          <p:cNvSpPr>
            <a:spLocks noChangeArrowheads="1"/>
          </p:cNvSpPr>
          <p:nvPr/>
        </p:nvSpPr>
        <p:spPr bwMode="auto">
          <a:xfrm>
            <a:off x="0" y="457200"/>
            <a:ext cx="464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Using functional MRI</a:t>
            </a:r>
          </a:p>
          <a:p>
            <a:r>
              <a:rPr lang="en-US"/>
              <a:t>to study consciousness</a:t>
            </a:r>
          </a:p>
          <a:p>
            <a:r>
              <a:rPr lang="en-US"/>
              <a:t>in health and disease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288" y="100013"/>
            <a:ext cx="3465512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153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Brain activation for unconscious information in patients with visual neglect (Rees et al., 1993, Brain)</a:t>
            </a:r>
          </a:p>
          <a:p>
            <a:endParaRPr lang="en-US" sz="2400"/>
          </a:p>
          <a:p>
            <a:r>
              <a:rPr lang="en-US" sz="2400"/>
              <a:t>Patient performed a Face/house detection task inside the fMRI scanner</a:t>
            </a:r>
          </a:p>
          <a:p>
            <a:endParaRPr lang="en-US">
              <a:latin typeface="Garamond" charset="0"/>
            </a:endParaRP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3" cstate="print"/>
          <a:srcRect l="3055" t="5098" r="4582" b="5098"/>
          <a:stretch>
            <a:fillRect/>
          </a:stretch>
        </p:blipFill>
        <p:spPr bwMode="auto">
          <a:xfrm>
            <a:off x="331788" y="2084388"/>
            <a:ext cx="54435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054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000"/>
              <a:t>Activation of primary visual cortices may not be sufficient for consciousness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ntact Visual Navigation in a Patient with Blindsight.mp4" descr="/Users/dsoto/Downloads/Intact Visual Navigation in a Patient with Blindsight.mp4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76200" y="1524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‘Blindsight’: brain-damaged (occipital visual cortex) patients who are perceptually ‘blind’ of their visual field can however demonstrate some response to visual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8" fill="hold"/>
                                        <p:tgtEl>
                                          <p:spTgt spid="46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6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2203" r="4408" b="12360"/>
          <a:stretch>
            <a:fillRect/>
          </a:stretch>
        </p:blipFill>
        <p:spPr bwMode="auto">
          <a:xfrm>
            <a:off x="609600" y="2657475"/>
            <a:ext cx="7626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kayakflic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1811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RI_scann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09600"/>
            <a:ext cx="257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0" y="1524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What is then the neural correlate of consciousness?</a:t>
            </a: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57800" y="46482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Beck et al (2001, Nature Neurosci)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76350"/>
            <a:ext cx="608488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Detecting Awareness in the Vegetative State (coma ‘vigil’)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5410200" y="6019800"/>
            <a:ext cx="2716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Owen et al. (2006, 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2057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2400" u="sng" smtClean="0">
                <a:solidFill>
                  <a:schemeClr val="bg1"/>
                </a:solidFill>
              </a:rPr>
              <a:t>Consciousness</a:t>
            </a:r>
            <a:r>
              <a:rPr lang="en-GB" sz="2400" smtClean="0">
                <a:solidFill>
                  <a:schemeClr val="bg1"/>
                </a:solidFill>
              </a:rPr>
              <a:t>:</a:t>
            </a:r>
            <a:r>
              <a:rPr lang="en-GB" sz="2000" smtClean="0">
                <a:solidFill>
                  <a:schemeClr val="bg1"/>
                </a:solidFill>
              </a:rPr>
              <a:t> processes that enable us to </a:t>
            </a:r>
            <a:r>
              <a:rPr lang="en-GB" sz="2000" i="1" smtClean="0">
                <a:solidFill>
                  <a:schemeClr val="bg1"/>
                </a:solidFill>
              </a:rPr>
              <a:t>experience</a:t>
            </a:r>
            <a:r>
              <a:rPr lang="en-GB" sz="2000" smtClean="0">
                <a:solidFill>
                  <a:schemeClr val="bg1"/>
                </a:solidFill>
              </a:rPr>
              <a:t> the world around us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2209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/>
              <a:t>Distinct from automatic behaviours that occur in a rather unconscious manner. </a:t>
            </a:r>
            <a:r>
              <a:rPr lang="en-GB" sz="200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4288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solidFill>
                  <a:srgbClr val="FFFF00"/>
                </a:solidFill>
                <a:cs typeface="ＭＳ Ｐゴシック" charset="-128"/>
              </a:rPr>
              <a:t>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 Conscious</a:t>
            </a:r>
            <a:r>
              <a:rPr lang="en-GB" sz="2800" smtClean="0">
                <a:solidFill>
                  <a:srgbClr val="FFFF00"/>
                </a:solidFill>
              </a:rPr>
              <a:t>ness</a:t>
            </a:r>
            <a:r>
              <a:rPr lang="en-GB" sz="2800" smtClean="0">
                <a:solidFill>
                  <a:schemeClr val="bg1"/>
                </a:solidFill>
              </a:rPr>
              <a:t>: </a:t>
            </a:r>
            <a:br>
              <a:rPr lang="en-GB" sz="2800" smtClean="0">
                <a:solidFill>
                  <a:schemeClr val="bg1"/>
                </a:solidFill>
              </a:rPr>
            </a:br>
            <a:r>
              <a:rPr lang="en-GB" sz="2800" smtClean="0">
                <a:solidFill>
                  <a:schemeClr val="bg1"/>
                </a:solidFill>
              </a:rPr>
              <a:t/>
            </a:r>
            <a:br>
              <a:rPr lang="en-GB" sz="2800" smtClean="0">
                <a:solidFill>
                  <a:schemeClr val="bg1"/>
                </a:solidFill>
              </a:rPr>
            </a:br>
            <a:r>
              <a:rPr lang="en-GB" sz="2800" smtClean="0">
                <a:solidFill>
                  <a:schemeClr val="bg1"/>
                </a:solidFill>
              </a:rPr>
              <a:t> </a:t>
            </a:r>
            <a:r>
              <a:rPr lang="en-GB" sz="2800" smtClean="0">
                <a:solidFill>
                  <a:srgbClr val="FFFFFF"/>
                </a:solidFill>
              </a:rPr>
              <a:t>Levels </a:t>
            </a:r>
            <a:r>
              <a:rPr lang="en-GB" sz="2800" smtClean="0">
                <a:solidFill>
                  <a:schemeClr val="bg1"/>
                </a:solidFill>
              </a:rPr>
              <a:t> </a:t>
            </a:r>
            <a:r>
              <a:rPr lang="en-GB" sz="2800" u="sng" smtClean="0">
                <a:solidFill>
                  <a:schemeClr val="bg1"/>
                </a:solidFill>
              </a:rPr>
              <a:t>vs.</a:t>
            </a:r>
            <a:r>
              <a:rPr lang="en-GB" sz="2800" smtClean="0">
                <a:solidFill>
                  <a:schemeClr val="bg1"/>
                </a:solidFill>
              </a:rPr>
              <a:t>  </a:t>
            </a:r>
            <a:r>
              <a:rPr lang="en-GB" sz="2800" smtClean="0">
                <a:solidFill>
                  <a:srgbClr val="FFFF00"/>
                </a:solidFill>
              </a:rPr>
              <a:t>Contents </a:t>
            </a:r>
            <a:r>
              <a:rPr lang="en-GB" sz="2800" smtClean="0">
                <a:solidFill>
                  <a:schemeClr val="bg1"/>
                </a:solidFill>
              </a:rPr>
              <a:t/>
            </a:r>
            <a:br>
              <a:rPr lang="en-GB" sz="2800" smtClean="0">
                <a:solidFill>
                  <a:schemeClr val="bg1"/>
                </a:solidFill>
              </a:rPr>
            </a:br>
            <a:r>
              <a:rPr lang="en-GB" sz="2800" smtClean="0">
                <a:solidFill>
                  <a:schemeClr val="bg1"/>
                </a:solidFill>
              </a:rPr>
              <a:t/>
            </a:r>
            <a:br>
              <a:rPr lang="en-GB" sz="2800" smtClean="0">
                <a:solidFill>
                  <a:schemeClr val="bg1"/>
                </a:solidFill>
              </a:rPr>
            </a:b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781800" cy="1323975"/>
          </a:xfrm>
        </p:spPr>
        <p:txBody>
          <a:bodyPr/>
          <a:lstStyle/>
          <a:p>
            <a:pPr lvl="5">
              <a:buFontTx/>
              <a:buNone/>
              <a:defRPr/>
            </a:pPr>
            <a:endParaRPr lang="en-GB" dirty="0" smtClean="0"/>
          </a:p>
          <a:p>
            <a:pPr eaLnBrk="1" hangingPunct="1">
              <a:buFontTx/>
              <a:buNone/>
              <a:defRPr/>
            </a:pPr>
            <a:r>
              <a:rPr lang="en-GB" sz="4000" dirty="0" smtClean="0">
                <a:solidFill>
                  <a:srgbClr val="FFFFFF"/>
                </a:solidFill>
              </a:rPr>
              <a:t>Alertness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4000" u="sng" dirty="0" smtClean="0">
                <a:solidFill>
                  <a:schemeClr val="bg1"/>
                </a:solidFill>
              </a:rPr>
              <a:t>vs</a:t>
            </a:r>
            <a:r>
              <a:rPr lang="en-GB" sz="4000" dirty="0" smtClean="0">
                <a:solidFill>
                  <a:schemeClr val="bg1"/>
                </a:solidFill>
              </a:rPr>
              <a:t>.</a:t>
            </a:r>
            <a:r>
              <a:rPr lang="en-GB" sz="4000" dirty="0" smtClean="0">
                <a:solidFill>
                  <a:srgbClr val="FFFF00"/>
                </a:solidFill>
              </a:rPr>
              <a:t> Subjective </a:t>
            </a:r>
          </a:p>
          <a:p>
            <a:pPr eaLnBrk="1" hangingPunct="1">
              <a:buFontTx/>
              <a:buNone/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                      experience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ain midsagcol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27075"/>
            <a:ext cx="3581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reticular for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2189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828800" y="3581400"/>
            <a:ext cx="2767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Reticular formation</a:t>
            </a:r>
            <a:endParaRPr lang="en-US" sz="24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000"/>
              <a:t>Regulates many vital functions. It </a:t>
            </a:r>
            <a:r>
              <a:rPr lang="en-US" sz="2000"/>
              <a:t>projects to the thalamus and the cortex, allowing it to ‘control’ whether or not sensory signals reach cortical sites of conscious awareness such as the posterior parietal cortex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9600" y="0"/>
            <a:ext cx="654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Levels of consciousness: </a:t>
            </a:r>
            <a:r>
              <a:rPr lang="en-GB"/>
              <a:t>Alertness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Reticular Activating System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3555" name="Picture 5" descr="RAS on brain changed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9088" y="1371600"/>
            <a:ext cx="5040312" cy="3521075"/>
          </a:xfrm>
          <a:noFill/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191000" y="3235325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11300" y="4191000"/>
            <a:ext cx="3365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Locus coeruleus (NA)</a:t>
            </a:r>
          </a:p>
          <a:p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371600" y="5216525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degree of activity in the reticular system is associated with alertness</a:t>
            </a:r>
            <a:r>
              <a:rPr lang="en-GB" sz="2000"/>
              <a:t>/levels of consciousness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75" y="1447800"/>
            <a:ext cx="62833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5111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Cholinergic neurons in the reticular formation boost the level of activity in cerebral cortex via the thalamus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3" y="1371600"/>
            <a:ext cx="27447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smtClean="0">
                <a:solidFill>
                  <a:schemeClr val="bg1"/>
                </a:solidFill>
              </a:rPr>
              <a:t>Damage to the reticular formation/thalamus can lead to coma</a:t>
            </a:r>
            <a:r>
              <a:rPr lang="en-US" sz="2800" smtClean="0">
                <a:solidFill>
                  <a:schemeClr val="bg1"/>
                </a:solidFill>
              </a:rPr>
              <a:t> - state of unconsciousness</a:t>
            </a:r>
            <a:endParaRPr lang="en-US" sz="2800" baseline="-2500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6858000" cy="2819400"/>
          </a:xfrm>
        </p:spPr>
        <p:txBody>
          <a:bodyPr/>
          <a:lstStyle/>
          <a:p>
            <a:pPr lvl="1"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 - Persistent vegetative state</a:t>
            </a:r>
          </a:p>
          <a:p>
            <a:pPr lvl="1" eaLnBrk="1" hangingPunct="1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 (due to disconnection of cortex from brainstem or widespread cortical damage)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43000" y="4191000"/>
            <a:ext cx="586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- Brain death</a:t>
            </a:r>
          </a:p>
          <a:p>
            <a:pPr lvl="1"/>
            <a:r>
              <a:rPr lang="en-GB"/>
              <a:t>(due to brainstem 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Other causes of coma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Metabolic</a:t>
            </a:r>
          </a:p>
          <a:p>
            <a:pPr eaLnBrk="1" hangingPunct="1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Eg. hypoxia, hypoglycaemia, intoxication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chemeClr val="bg1"/>
                </a:solidFill>
              </a:rPr>
              <a:t/>
            </a:r>
            <a:br>
              <a:rPr lang="en-US" sz="3200" u="sng" smtClean="0">
                <a:solidFill>
                  <a:schemeClr val="bg1"/>
                </a:solidFill>
              </a:rPr>
            </a:br>
            <a:r>
              <a:rPr lang="en-US" sz="3200" u="sng" smtClean="0">
                <a:solidFill>
                  <a:schemeClr val="bg1"/>
                </a:solidFill>
              </a:rPr>
              <a:t/>
            </a:r>
            <a:br>
              <a:rPr lang="en-US" sz="3200" u="sng" smtClean="0">
                <a:solidFill>
                  <a:schemeClr val="bg1"/>
                </a:solidFill>
              </a:rPr>
            </a:br>
            <a:r>
              <a:rPr lang="en-US" sz="3200" b="1" smtClean="0">
                <a:solidFill>
                  <a:schemeClr val="bg1"/>
                </a:solidFill>
              </a:rPr>
              <a:t>Glasgow Coma Scale: </a:t>
            </a:r>
            <a:r>
              <a:rPr lang="en-US" sz="3200" smtClean="0">
                <a:solidFill>
                  <a:schemeClr val="bg1"/>
                </a:solidFill>
              </a:rPr>
              <a:t/>
            </a:r>
            <a:br>
              <a:rPr lang="en-US" sz="32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(</a:t>
            </a:r>
            <a:r>
              <a:rPr lang="en-US" sz="2000" smtClean="0">
                <a:solidFill>
                  <a:schemeClr val="bg1"/>
                </a:solidFill>
              </a:rPr>
              <a:t>score of 3: severe brain injury and brain death)</a:t>
            </a:r>
            <a:r>
              <a:rPr lang="en-US" sz="4000" u="sng" smtClean="0">
                <a:solidFill>
                  <a:schemeClr val="bg1"/>
                </a:solidFill>
              </a:rPr>
              <a:t/>
            </a:r>
            <a:br>
              <a:rPr lang="en-US" sz="4000" u="sng" smtClean="0">
                <a:solidFill>
                  <a:schemeClr val="bg1"/>
                </a:solidFill>
              </a:rPr>
            </a:br>
            <a:r>
              <a:rPr lang="en-US" b="1" u="sng" smtClean="0">
                <a:solidFill>
                  <a:schemeClr val="bg1"/>
                </a:solidFill>
              </a:rPr>
              <a:t/>
            </a:r>
            <a:br>
              <a:rPr lang="en-US" b="1" u="sng" smtClean="0">
                <a:solidFill>
                  <a:schemeClr val="bg1"/>
                </a:solidFill>
              </a:rPr>
            </a:br>
            <a:endParaRPr lang="en-US" b="1" u="sng" smtClean="0">
              <a:solidFill>
                <a:schemeClr val="bg1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403350" y="1052513"/>
            <a:ext cx="66246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1"/>
              <a:t>Eyes open</a:t>
            </a:r>
          </a:p>
          <a:p>
            <a:pPr eaLnBrk="0" hangingPunct="0"/>
            <a:r>
              <a:rPr lang="en-US" sz="1800"/>
              <a:t>none						1</a:t>
            </a:r>
          </a:p>
          <a:p>
            <a:pPr eaLnBrk="0" hangingPunct="0"/>
            <a:r>
              <a:rPr lang="en-US" sz="1800"/>
              <a:t>in response to pain				2</a:t>
            </a:r>
          </a:p>
          <a:p>
            <a:pPr eaLnBrk="0" hangingPunct="0"/>
            <a:r>
              <a:rPr lang="en-US" sz="1800"/>
              <a:t>in response to speech				3</a:t>
            </a:r>
          </a:p>
          <a:p>
            <a:pPr eaLnBrk="0" hangingPunct="0"/>
            <a:r>
              <a:rPr lang="en-US" sz="1800"/>
              <a:t>spontaneous					4</a:t>
            </a:r>
            <a:r>
              <a:rPr lang="en-US" sz="1800" b="1"/>
              <a:t> </a:t>
            </a:r>
          </a:p>
          <a:p>
            <a:pPr eaLnBrk="0" hangingPunct="0"/>
            <a:endParaRPr lang="en-US" sz="1800" b="1"/>
          </a:p>
          <a:p>
            <a:pPr eaLnBrk="0" hangingPunct="0"/>
            <a:r>
              <a:rPr lang="en-US" sz="1800" b="1"/>
              <a:t>Verbal responses</a:t>
            </a:r>
          </a:p>
          <a:p>
            <a:pPr eaLnBrk="0" hangingPunct="0"/>
            <a:r>
              <a:rPr lang="en-US" sz="1800"/>
              <a:t>none						1</a:t>
            </a:r>
          </a:p>
          <a:p>
            <a:pPr eaLnBrk="0" hangingPunct="0"/>
            <a:r>
              <a:rPr lang="en-US" sz="1800"/>
              <a:t>incomprehensible sounds				2</a:t>
            </a:r>
          </a:p>
          <a:p>
            <a:pPr eaLnBrk="0" hangingPunct="0"/>
            <a:r>
              <a:rPr lang="en-US" sz="1800"/>
              <a:t>inappropriate words				3</a:t>
            </a:r>
          </a:p>
          <a:p>
            <a:pPr eaLnBrk="0" hangingPunct="0"/>
            <a:r>
              <a:rPr lang="en-US" sz="1800"/>
              <a:t>disoriented speech				4</a:t>
            </a:r>
          </a:p>
          <a:p>
            <a:pPr eaLnBrk="0" hangingPunct="0"/>
            <a:r>
              <a:rPr lang="en-US" sz="1800"/>
              <a:t>oriented speech					5</a:t>
            </a:r>
            <a:r>
              <a:rPr lang="en-US" sz="1800" b="1"/>
              <a:t> </a:t>
            </a:r>
          </a:p>
          <a:p>
            <a:pPr eaLnBrk="0" hangingPunct="0"/>
            <a:endParaRPr lang="en-US" sz="1800" b="1"/>
          </a:p>
          <a:p>
            <a:pPr eaLnBrk="0" hangingPunct="0"/>
            <a:r>
              <a:rPr lang="en-US" sz="1800" b="1"/>
              <a:t>Motor responses</a:t>
            </a:r>
          </a:p>
          <a:p>
            <a:pPr eaLnBrk="0" hangingPunct="0"/>
            <a:r>
              <a:rPr lang="en-US" sz="1800"/>
              <a:t>none						1</a:t>
            </a:r>
          </a:p>
          <a:p>
            <a:pPr eaLnBrk="0" hangingPunct="0"/>
            <a:r>
              <a:rPr lang="en-US" sz="1800"/>
              <a:t>extensor response to pain 				2</a:t>
            </a:r>
          </a:p>
          <a:p>
            <a:pPr eaLnBrk="0" hangingPunct="0"/>
            <a:r>
              <a:rPr lang="en-US" sz="1800"/>
              <a:t>flexor response to pain 				3</a:t>
            </a:r>
          </a:p>
          <a:p>
            <a:pPr eaLnBrk="0" hangingPunct="0"/>
            <a:r>
              <a:rPr lang="en-US" sz="1800"/>
              <a:t>withdrawal to pain				4</a:t>
            </a:r>
          </a:p>
          <a:p>
            <a:pPr eaLnBrk="0" hangingPunct="0"/>
            <a:r>
              <a:rPr lang="en-US" sz="1800"/>
              <a:t>localisation of pain				5</a:t>
            </a:r>
          </a:p>
          <a:p>
            <a:pPr eaLnBrk="0" hangingPunct="0"/>
            <a:r>
              <a:rPr lang="en-US" sz="1800"/>
              <a:t>obeys commands					6</a:t>
            </a:r>
          </a:p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13753</TotalTime>
  <Words>451</Words>
  <Application>Microsoft Office PowerPoint</Application>
  <PresentationFormat>On-screen Show (4:3)</PresentationFormat>
  <Paragraphs>111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ＭＳ Ｐゴシック</vt:lpstr>
      <vt:lpstr>Garamond</vt:lpstr>
      <vt:lpstr>Default Design</vt:lpstr>
      <vt:lpstr>Introduction to consciousness</vt:lpstr>
      <vt:lpstr>Consciousness: processes that enable us to experience the world around us</vt:lpstr>
      <vt:lpstr> Consciousness:    Levels  vs.  Contents   </vt:lpstr>
      <vt:lpstr>Slide 4</vt:lpstr>
      <vt:lpstr>Reticular Activating System</vt:lpstr>
      <vt:lpstr>Slide 6</vt:lpstr>
      <vt:lpstr>Damage to the reticular formation/thalamus can lead to coma - state of unconsciousness</vt:lpstr>
      <vt:lpstr>Other causes of coma</vt:lpstr>
      <vt:lpstr>  Glasgow Coma Scale:  (score of 3: severe brain injury and brain death)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Consciousness</dc:title>
  <dc:creator>mbl30</dc:creator>
  <cp:lastModifiedBy>nshiel</cp:lastModifiedBy>
  <cp:revision>49</cp:revision>
  <dcterms:created xsi:type="dcterms:W3CDTF">2011-11-08T09:31:08Z</dcterms:created>
  <dcterms:modified xsi:type="dcterms:W3CDTF">2011-11-14T10:09:13Z</dcterms:modified>
</cp:coreProperties>
</file>