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sldIdLst>
    <p:sldId id="325" r:id="rId2"/>
    <p:sldId id="297" r:id="rId3"/>
    <p:sldId id="353" r:id="rId4"/>
    <p:sldId id="257" r:id="rId5"/>
    <p:sldId id="258" r:id="rId6"/>
    <p:sldId id="261" r:id="rId7"/>
    <p:sldId id="295" r:id="rId8"/>
    <p:sldId id="262" r:id="rId9"/>
    <p:sldId id="288" r:id="rId10"/>
    <p:sldId id="290" r:id="rId11"/>
    <p:sldId id="296" r:id="rId12"/>
    <p:sldId id="299" r:id="rId13"/>
    <p:sldId id="345" r:id="rId14"/>
    <p:sldId id="300" r:id="rId15"/>
    <p:sldId id="301" r:id="rId16"/>
    <p:sldId id="302" r:id="rId17"/>
    <p:sldId id="303" r:id="rId18"/>
    <p:sldId id="306" r:id="rId19"/>
    <p:sldId id="307" r:id="rId20"/>
    <p:sldId id="308" r:id="rId21"/>
    <p:sldId id="309" r:id="rId22"/>
    <p:sldId id="310" r:id="rId23"/>
    <p:sldId id="311" r:id="rId24"/>
    <p:sldId id="327" r:id="rId25"/>
    <p:sldId id="328" r:id="rId26"/>
    <p:sldId id="330" r:id="rId27"/>
    <p:sldId id="331" r:id="rId28"/>
    <p:sldId id="332" r:id="rId29"/>
    <p:sldId id="333" r:id="rId30"/>
    <p:sldId id="334" r:id="rId31"/>
    <p:sldId id="338" r:id="rId32"/>
    <p:sldId id="339" r:id="rId33"/>
    <p:sldId id="340" r:id="rId34"/>
    <p:sldId id="341" r:id="rId35"/>
    <p:sldId id="342" r:id="rId36"/>
    <p:sldId id="343" r:id="rId37"/>
    <p:sldId id="344" r:id="rId38"/>
    <p:sldId id="314" r:id="rId39"/>
    <p:sldId id="315" r:id="rId40"/>
    <p:sldId id="316" r:id="rId41"/>
    <p:sldId id="346" r:id="rId42"/>
    <p:sldId id="317" r:id="rId43"/>
    <p:sldId id="319" r:id="rId44"/>
    <p:sldId id="320" r:id="rId45"/>
    <p:sldId id="321" r:id="rId46"/>
    <p:sldId id="322" r:id="rId47"/>
    <p:sldId id="347" r:id="rId48"/>
    <p:sldId id="349" r:id="rId49"/>
    <p:sldId id="350" r:id="rId50"/>
    <p:sldId id="351" r:id="rId51"/>
    <p:sldId id="352" r:id="rId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0"/>
    <a:srgbClr val="FF8000"/>
    <a:srgbClr val="666666"/>
    <a:srgbClr val="0080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4" autoAdjust="0"/>
    <p:restoredTop sz="90929"/>
  </p:normalViewPr>
  <p:slideViewPr>
    <p:cSldViewPr>
      <p:cViewPr>
        <p:scale>
          <a:sx n="50" d="100"/>
          <a:sy n="50" d="100"/>
        </p:scale>
        <p:origin x="-738"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1" charset="-128"/>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1" charset="-128"/>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1" charset="-128"/>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ea typeface="ＭＳ Ｐゴシック" pitchFamily="1" charset="-128"/>
              </a:defRPr>
            </a:lvl1pPr>
          </a:lstStyle>
          <a:p>
            <a:pPr>
              <a:defRPr/>
            </a:pPr>
            <a:fld id="{A95F51AF-82E9-4C04-AC68-E41347BBD6A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223B0D32-044E-4FEA-A95D-DFDA9F18CB82}" type="slidenum">
              <a:rPr lang="en-US" smtClean="0">
                <a:ea typeface="ＭＳ Ｐゴシック" charset="-128"/>
              </a:rPr>
              <a:pPr/>
              <a:t>1</a:t>
            </a:fld>
            <a:endParaRPr lang="en-US" smtClean="0">
              <a:ea typeface="ＭＳ Ｐゴシック"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F842516-C4EB-4783-9B27-F17D095FD5E7}" type="slidenum">
              <a:rPr lang="en-US" smtClean="0">
                <a:ea typeface="ＭＳ Ｐゴシック" charset="-128"/>
              </a:rPr>
              <a:pPr/>
              <a:t>10</a:t>
            </a:fld>
            <a:endParaRPr lang="en-US" smtClean="0">
              <a:ea typeface="ＭＳ Ｐゴシック"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23E021C-FC2B-4EAC-84F7-7B2BECC3DC1E}" type="slidenum">
              <a:rPr lang="en-US" smtClean="0">
                <a:ea typeface="ＭＳ Ｐゴシック" charset="-128"/>
              </a:rPr>
              <a:pPr/>
              <a:t>11</a:t>
            </a:fld>
            <a:endParaRPr lang="en-US" smtClean="0">
              <a:ea typeface="ＭＳ Ｐゴシック" charset="-128"/>
            </a:endParaRPr>
          </a:p>
        </p:txBody>
      </p:sp>
      <p:sp>
        <p:nvSpPr>
          <p:cNvPr id="67587" name="Rectangle 2"/>
          <p:cNvSpPr>
            <a:spLocks noGrp="1" noRot="1" noChangeAspect="1" noChangeArrowheads="1" noTextEdit="1"/>
          </p:cNvSpPr>
          <p:nvPr>
            <p:ph type="sldImg"/>
          </p:nvPr>
        </p:nvSpPr>
        <p:spPr>
          <a:xfrm>
            <a:off x="1165225" y="692150"/>
            <a:ext cx="4527550" cy="3395663"/>
          </a:xfrm>
          <a:ln/>
        </p:spPr>
      </p:sp>
      <p:sp>
        <p:nvSpPr>
          <p:cNvPr id="67588" name="Rectangle 3"/>
          <p:cNvSpPr>
            <a:spLocks noGrp="1" noChangeArrowheads="1"/>
          </p:cNvSpPr>
          <p:nvPr>
            <p:ph type="body" idx="1"/>
          </p:nvPr>
        </p:nvSpPr>
        <p:spPr>
          <a:xfrm>
            <a:off x="444500" y="3924300"/>
            <a:ext cx="5167313" cy="3689350"/>
          </a:xfrm>
          <a:solidFill>
            <a:srgbClr val="FFFFFF"/>
          </a:solidFill>
          <a:ln>
            <a:solidFill>
              <a:srgbClr val="000000"/>
            </a:solidFill>
          </a:ln>
        </p:spPr>
        <p:txBody>
          <a:bodyPr lIns="82058" tIns="41029" rIns="82058" bIns="41029"/>
          <a:lstStyle/>
          <a:p>
            <a:pPr eaLnBrk="1" hangingPunct="1"/>
            <a:endParaRPr lang="en-US" smtClean="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3C08F85-03CF-4E86-90CB-68412455F7D9}" type="slidenum">
              <a:rPr lang="en-US" smtClean="0">
                <a:ea typeface="ＭＳ Ｐゴシック" charset="-128"/>
              </a:rPr>
              <a:pPr/>
              <a:t>12</a:t>
            </a:fld>
            <a:endParaRPr lang="en-US" smtClean="0">
              <a:ea typeface="ＭＳ Ｐゴシック" charset="-128"/>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8CEBAEC-39C3-40C1-BA8C-99B878D66566}" type="slidenum">
              <a:rPr lang="en-US" smtClean="0">
                <a:ea typeface="ＭＳ Ｐゴシック" charset="-128"/>
              </a:rPr>
              <a:pPr/>
              <a:t>13</a:t>
            </a:fld>
            <a:endParaRPr lang="en-US" smtClean="0">
              <a:ea typeface="ＭＳ Ｐゴシック" charset="-128"/>
            </a:endParaRPr>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4E7720E-FBD2-49E3-AA1B-961FAC602584}" type="slidenum">
              <a:rPr lang="en-US" smtClean="0">
                <a:ea typeface="ＭＳ Ｐゴシック" charset="-128"/>
              </a:rPr>
              <a:pPr/>
              <a:t>14</a:t>
            </a:fld>
            <a:endParaRPr lang="en-US" smtClean="0">
              <a:ea typeface="ＭＳ Ｐゴシック" charset="-128"/>
            </a:endParaRPr>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EC1D59C-65ED-430C-A779-278DD237D5AC}" type="slidenum">
              <a:rPr lang="en-US" smtClean="0">
                <a:ea typeface="ＭＳ Ｐゴシック" charset="-128"/>
              </a:rPr>
              <a:pPr/>
              <a:t>15</a:t>
            </a:fld>
            <a:endParaRPr lang="en-US" smtClean="0">
              <a:ea typeface="ＭＳ Ｐゴシック" charset="-128"/>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79C2133-1BC8-45B7-9C12-C94FD4E2B747}" type="slidenum">
              <a:rPr lang="en-US" smtClean="0">
                <a:ea typeface="ＭＳ Ｐゴシック" charset="-128"/>
              </a:rPr>
              <a:pPr/>
              <a:t>16</a:t>
            </a:fld>
            <a:endParaRPr lang="en-US" smtClean="0">
              <a:ea typeface="ＭＳ Ｐゴシック" charset="-128"/>
            </a:endParaRPr>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65B35CD-1C52-449A-873E-EF2FD026D726}" type="slidenum">
              <a:rPr lang="en-US" smtClean="0">
                <a:ea typeface="ＭＳ Ｐゴシック" charset="-128"/>
              </a:rPr>
              <a:pPr/>
              <a:t>17</a:t>
            </a:fld>
            <a:endParaRPr lang="en-US" smtClean="0">
              <a:ea typeface="ＭＳ Ｐゴシック" charset="-128"/>
            </a:endParaRPr>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19A383C-7990-434A-8609-52484817DB87}" type="slidenum">
              <a:rPr lang="en-US" smtClean="0">
                <a:ea typeface="ＭＳ Ｐゴシック" charset="-128"/>
              </a:rPr>
              <a:pPr/>
              <a:t>18</a:t>
            </a:fld>
            <a:endParaRPr lang="en-US" smtClean="0">
              <a:ea typeface="ＭＳ Ｐゴシック" charset="-128"/>
            </a:endParaRPr>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9C68A67-1D87-4C9B-96B7-20936E9EC7AB}" type="slidenum">
              <a:rPr lang="en-US" smtClean="0">
                <a:ea typeface="ＭＳ Ｐゴシック" charset="-128"/>
              </a:rPr>
              <a:pPr/>
              <a:t>19</a:t>
            </a:fld>
            <a:endParaRPr lang="en-US" smtClean="0">
              <a:ea typeface="ＭＳ Ｐゴシック" charset="-128"/>
            </a:endParaRPr>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5B96B8B-D6A8-4F7D-A761-7B345B46DB04}" type="slidenum">
              <a:rPr lang="en-US" smtClean="0">
                <a:ea typeface="ＭＳ Ｐゴシック" charset="-128"/>
              </a:rPr>
              <a:pPr/>
              <a:t>2</a:t>
            </a:fld>
            <a:endParaRPr lang="en-US" smtClean="0">
              <a:ea typeface="ＭＳ Ｐゴシック" charset="-128"/>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FBF71DC-5373-467D-8358-8B73B241FC67}" type="slidenum">
              <a:rPr lang="en-US" smtClean="0">
                <a:ea typeface="ＭＳ Ｐゴシック" charset="-128"/>
              </a:rPr>
              <a:pPr/>
              <a:t>20</a:t>
            </a:fld>
            <a:endParaRPr lang="en-US" smtClean="0">
              <a:ea typeface="ＭＳ Ｐゴシック" charset="-128"/>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D8CE220-ABCB-4096-A23E-609A465B97DB}" type="slidenum">
              <a:rPr lang="en-US" smtClean="0">
                <a:ea typeface="ＭＳ Ｐゴシック" charset="-128"/>
              </a:rPr>
              <a:pPr/>
              <a:t>21</a:t>
            </a:fld>
            <a:endParaRPr lang="en-US" smtClean="0">
              <a:ea typeface="ＭＳ Ｐゴシック" charset="-128"/>
            </a:endParaRPr>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8092CC6-A10F-44A2-85A8-3576E019DCC7}" type="slidenum">
              <a:rPr lang="en-US" smtClean="0">
                <a:ea typeface="ＭＳ Ｐゴシック" charset="-128"/>
              </a:rPr>
              <a:pPr/>
              <a:t>22</a:t>
            </a:fld>
            <a:endParaRPr lang="en-US" smtClean="0">
              <a:ea typeface="ＭＳ Ｐゴシック" charset="-128"/>
            </a:endParaRPr>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67E8F89-CB72-4135-A05E-358249EF82CB}" type="slidenum">
              <a:rPr lang="en-US" smtClean="0">
                <a:ea typeface="ＭＳ Ｐゴシック" charset="-128"/>
              </a:rPr>
              <a:pPr/>
              <a:t>23</a:t>
            </a:fld>
            <a:endParaRPr lang="en-US" smtClean="0">
              <a:ea typeface="ＭＳ Ｐゴシック" charset="-128"/>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lIns="91429" tIns="45714" rIns="91429" bIns="45714"/>
          <a:lstStyle/>
          <a:p>
            <a:pPr eaLnBrk="1" hangingPunct="1"/>
            <a:endParaRPr lang="en-US" smtClean="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339DF3E-1D8B-4B4C-B6E5-B896D95217A9}" type="slidenum">
              <a:rPr lang="en-US" smtClean="0">
                <a:ea typeface="ＭＳ Ｐゴシック" charset="-128"/>
              </a:rPr>
              <a:pPr/>
              <a:t>24</a:t>
            </a:fld>
            <a:endParaRPr lang="en-US" smtClean="0">
              <a:ea typeface="ＭＳ Ｐゴシック" charset="-128"/>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BB007C8-3A2D-466D-A30D-2D221ACE5582}" type="slidenum">
              <a:rPr lang="en-US" smtClean="0">
                <a:ea typeface="ＭＳ Ｐゴシック" charset="-128"/>
              </a:rPr>
              <a:pPr/>
              <a:t>25</a:t>
            </a:fld>
            <a:endParaRPr lang="en-US" smtClean="0">
              <a:ea typeface="ＭＳ Ｐゴシック"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2794DBC4-0C9F-4439-A11D-5DEA60E4DF04}" type="slidenum">
              <a:rPr lang="en-US" smtClean="0">
                <a:ea typeface="ＭＳ Ｐゴシック" charset="-128"/>
              </a:rPr>
              <a:pPr/>
              <a:t>26</a:t>
            </a:fld>
            <a:endParaRPr lang="en-US" smtClean="0">
              <a:ea typeface="ＭＳ Ｐゴシック" charset="-128"/>
            </a:endParaRPr>
          </a:p>
        </p:txBody>
      </p:sp>
      <p:sp>
        <p:nvSpPr>
          <p:cNvPr id="83971"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83972" name="Rectangle 3"/>
          <p:cNvSpPr>
            <a:spLocks noGrp="1" noChangeArrowheads="1"/>
          </p:cNvSpPr>
          <p:nvPr>
            <p:ph type="body" idx="1"/>
          </p:nvPr>
        </p:nvSpPr>
        <p:spPr>
          <a:no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791CB2F-C7F0-48AD-9638-63E98A7285B6}" type="slidenum">
              <a:rPr lang="en-US" smtClean="0">
                <a:ea typeface="ＭＳ Ｐゴシック" charset="-128"/>
              </a:rPr>
              <a:pPr/>
              <a:t>27</a:t>
            </a:fld>
            <a:endParaRPr lang="en-US" smtClean="0">
              <a:ea typeface="ＭＳ Ｐゴシック" charset="-128"/>
            </a:endParaRPr>
          </a:p>
        </p:txBody>
      </p:sp>
      <p:sp>
        <p:nvSpPr>
          <p:cNvPr id="84995"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84996" name="Rectangle 3"/>
          <p:cNvSpPr>
            <a:spLocks noGrp="1" noChangeArrowheads="1"/>
          </p:cNvSpPr>
          <p:nvPr>
            <p:ph type="body" idx="1"/>
          </p:nvPr>
        </p:nvSpPr>
        <p:spPr>
          <a:no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271D1F9-F6FB-4AB3-BF06-1D5298A597D6}" type="slidenum">
              <a:rPr lang="en-US" smtClean="0">
                <a:ea typeface="ＭＳ Ｐゴシック" charset="-128"/>
              </a:rPr>
              <a:pPr/>
              <a:t>28</a:t>
            </a:fld>
            <a:endParaRPr lang="en-US" smtClean="0">
              <a:ea typeface="ＭＳ Ｐゴシック" charset="-128"/>
            </a:endParaRPr>
          </a:p>
        </p:txBody>
      </p:sp>
      <p:sp>
        <p:nvSpPr>
          <p:cNvPr id="8601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lstStyle/>
          <a:p>
            <a:fld id="{DC45A61E-9138-4759-BAD6-0D8A797232DD}" type="slidenum">
              <a:rPr lang="en-US" sz="3200">
                <a:latin typeface="Times" pitchFamily="1" charset="0"/>
              </a:rPr>
              <a:pPr/>
              <a:t>28</a:t>
            </a:fld>
            <a:endParaRPr lang="en-US" sz="3200">
              <a:latin typeface="Times" pitchFamily="1" charset="0"/>
            </a:endParaRPr>
          </a:p>
        </p:txBody>
      </p:sp>
      <p:sp>
        <p:nvSpPr>
          <p:cNvPr id="86020"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86021" name="Rectangle 3"/>
          <p:cNvSpPr>
            <a:spLocks noGrp="1" noChangeArrowheads="1"/>
          </p:cNvSpPr>
          <p:nvPr>
            <p:ph type="body" idx="1"/>
          </p:nvPr>
        </p:nvSpPr>
        <p:spPr>
          <a:solidFill>
            <a:srgbClr val="FFFFFF"/>
          </a:solid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E973FEE7-5ABE-411B-9157-AE0ED5A095BA}" type="slidenum">
              <a:rPr lang="en-US" smtClean="0">
                <a:ea typeface="ＭＳ Ｐゴシック" charset="-128"/>
              </a:rPr>
              <a:pPr/>
              <a:t>29</a:t>
            </a:fld>
            <a:endParaRPr lang="en-US" smtClean="0">
              <a:ea typeface="ＭＳ Ｐゴシック" charset="-128"/>
            </a:endParaRPr>
          </a:p>
        </p:txBody>
      </p:sp>
      <p:sp>
        <p:nvSpPr>
          <p:cNvPr id="870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lstStyle/>
          <a:p>
            <a:fld id="{282EC743-6DB6-4953-AE34-B046350AB69B}" type="slidenum">
              <a:rPr lang="en-US" sz="3200">
                <a:latin typeface="Times" pitchFamily="1" charset="0"/>
              </a:rPr>
              <a:pPr/>
              <a:t>29</a:t>
            </a:fld>
            <a:endParaRPr lang="en-US" sz="3200">
              <a:latin typeface="Times" pitchFamily="1" charset="0"/>
            </a:endParaRPr>
          </a:p>
        </p:txBody>
      </p:sp>
      <p:sp>
        <p:nvSpPr>
          <p:cNvPr id="87044"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87045" name="Rectangle 3"/>
          <p:cNvSpPr>
            <a:spLocks noGrp="1" noChangeArrowheads="1"/>
          </p:cNvSpPr>
          <p:nvPr>
            <p:ph type="body" idx="1"/>
          </p:nvPr>
        </p:nvSpPr>
        <p:spPr>
          <a:solidFill>
            <a:srgbClr val="FFFFFF"/>
          </a:solid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95F51AF-82E9-4C04-AC68-E41347BBD6A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C4E65910-EE06-4301-AA06-3ED581332BF3}" type="slidenum">
              <a:rPr lang="en-US" smtClean="0">
                <a:ea typeface="ＭＳ Ｐゴシック" charset="-128"/>
              </a:rPr>
              <a:pPr/>
              <a:t>30</a:t>
            </a:fld>
            <a:endParaRPr lang="en-US" smtClean="0">
              <a:ea typeface="ＭＳ Ｐゴシック" charset="-128"/>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B824832-728F-4996-ADD3-E678B1F1E010}" type="slidenum">
              <a:rPr lang="en-US" smtClean="0">
                <a:ea typeface="ＭＳ Ｐゴシック" charset="-128"/>
              </a:rPr>
              <a:pPr/>
              <a:t>31</a:t>
            </a:fld>
            <a:endParaRPr lang="en-US" smtClean="0">
              <a:ea typeface="ＭＳ Ｐゴシック" charset="-128"/>
            </a:endParaRPr>
          </a:p>
        </p:txBody>
      </p:sp>
      <p:sp>
        <p:nvSpPr>
          <p:cNvPr id="89091"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89092" name="Rectangle 3"/>
          <p:cNvSpPr>
            <a:spLocks noGrp="1" noChangeArrowheads="1"/>
          </p:cNvSpPr>
          <p:nvPr>
            <p:ph type="body" idx="1"/>
          </p:nvPr>
        </p:nvSpPr>
        <p:spPr>
          <a:no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DAFF26E-9BDB-4AB4-8D93-74AEA10103E6}" type="slidenum">
              <a:rPr lang="en-US" smtClean="0">
                <a:ea typeface="ＭＳ Ｐゴシック" charset="-128"/>
              </a:rPr>
              <a:pPr/>
              <a:t>32</a:t>
            </a:fld>
            <a:endParaRPr lang="en-US" smtClean="0">
              <a:ea typeface="ＭＳ Ｐゴシック" charset="-128"/>
            </a:endParaRPr>
          </a:p>
        </p:txBody>
      </p:sp>
      <p:sp>
        <p:nvSpPr>
          <p:cNvPr id="90115"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90116" name="Rectangle 3"/>
          <p:cNvSpPr>
            <a:spLocks noGrp="1" noChangeArrowheads="1"/>
          </p:cNvSpPr>
          <p:nvPr>
            <p:ph type="body" idx="1"/>
          </p:nvPr>
        </p:nvSpPr>
        <p:spPr>
          <a:no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B2B67D6B-C942-4FEF-B24D-5E573C93449F}" type="slidenum">
              <a:rPr lang="en-US" smtClean="0">
                <a:ea typeface="ＭＳ Ｐゴシック" charset="-128"/>
              </a:rPr>
              <a:pPr/>
              <a:t>33</a:t>
            </a:fld>
            <a:endParaRPr lang="en-US" smtClean="0">
              <a:ea typeface="ＭＳ Ｐゴシック" charset="-128"/>
            </a:endParaRPr>
          </a:p>
        </p:txBody>
      </p:sp>
      <p:sp>
        <p:nvSpPr>
          <p:cNvPr id="91139"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91140" name="Rectangle 3"/>
          <p:cNvSpPr>
            <a:spLocks noGrp="1" noChangeArrowheads="1"/>
          </p:cNvSpPr>
          <p:nvPr>
            <p:ph type="body" idx="1"/>
          </p:nvPr>
        </p:nvSpPr>
        <p:spPr>
          <a:no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31D4F07-C8EE-4858-803B-8AB23EB94034}" type="slidenum">
              <a:rPr lang="en-US" smtClean="0">
                <a:ea typeface="ＭＳ Ｐゴシック" charset="-128"/>
              </a:rPr>
              <a:pPr/>
              <a:t>34</a:t>
            </a:fld>
            <a:endParaRPr lang="en-US" smtClean="0">
              <a:ea typeface="ＭＳ Ｐゴシック" charset="-128"/>
            </a:endParaRPr>
          </a:p>
        </p:txBody>
      </p:sp>
      <p:sp>
        <p:nvSpPr>
          <p:cNvPr id="92163"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92164" name="Rectangle 3"/>
          <p:cNvSpPr>
            <a:spLocks noGrp="1" noChangeArrowheads="1"/>
          </p:cNvSpPr>
          <p:nvPr>
            <p:ph type="body" idx="1"/>
          </p:nvPr>
        </p:nvSpPr>
        <p:spPr>
          <a:no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4800665-CEAB-4620-AA02-BB38D2CA2401}" type="slidenum">
              <a:rPr lang="en-US" smtClean="0">
                <a:ea typeface="ＭＳ Ｐゴシック" charset="-128"/>
              </a:rPr>
              <a:pPr/>
              <a:t>35</a:t>
            </a:fld>
            <a:endParaRPr lang="en-US" smtClean="0">
              <a:ea typeface="ＭＳ Ｐゴシック" charset="-128"/>
            </a:endParaRPr>
          </a:p>
        </p:txBody>
      </p:sp>
      <p:sp>
        <p:nvSpPr>
          <p:cNvPr id="93187"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93188" name="Rectangle 3"/>
          <p:cNvSpPr>
            <a:spLocks noGrp="1" noChangeArrowheads="1"/>
          </p:cNvSpPr>
          <p:nvPr>
            <p:ph type="body" idx="1"/>
          </p:nvPr>
        </p:nvSpPr>
        <p:spPr>
          <a:no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BA6BBDC-7DBC-4661-9B88-ABDDB695859A}" type="slidenum">
              <a:rPr lang="en-US" smtClean="0">
                <a:ea typeface="ＭＳ Ｐゴシック" charset="-128"/>
              </a:rPr>
              <a:pPr/>
              <a:t>36</a:t>
            </a:fld>
            <a:endParaRPr lang="en-US" smtClean="0">
              <a:ea typeface="ＭＳ Ｐゴシック" charset="-128"/>
            </a:endParaRPr>
          </a:p>
        </p:txBody>
      </p:sp>
      <p:sp>
        <p:nvSpPr>
          <p:cNvPr id="9421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lstStyle/>
          <a:p>
            <a:fld id="{58394B15-6D80-4FE9-A625-238E5653D841}" type="slidenum">
              <a:rPr lang="en-US" sz="3200">
                <a:latin typeface="Times" pitchFamily="1" charset="0"/>
              </a:rPr>
              <a:pPr/>
              <a:t>36</a:t>
            </a:fld>
            <a:endParaRPr lang="en-US" sz="3200">
              <a:latin typeface="Times" pitchFamily="1" charset="0"/>
            </a:endParaRPr>
          </a:p>
        </p:txBody>
      </p:sp>
      <p:sp>
        <p:nvSpPr>
          <p:cNvPr id="94212"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94213" name="Rectangle 3"/>
          <p:cNvSpPr>
            <a:spLocks noGrp="1" noChangeArrowheads="1"/>
          </p:cNvSpPr>
          <p:nvPr>
            <p:ph type="body" idx="1"/>
          </p:nvPr>
        </p:nvSpPr>
        <p:spPr>
          <a:solidFill>
            <a:srgbClr val="FFFFFF"/>
          </a:solid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B6FF16D4-036F-410D-9CC9-54F61698104E}" type="slidenum">
              <a:rPr lang="en-US" smtClean="0">
                <a:ea typeface="ＭＳ Ｐゴシック" charset="-128"/>
              </a:rPr>
              <a:pPr/>
              <a:t>37</a:t>
            </a:fld>
            <a:endParaRPr lang="en-US" smtClean="0">
              <a:ea typeface="ＭＳ Ｐゴシック" charset="-128"/>
            </a:endParaRPr>
          </a:p>
        </p:txBody>
      </p:sp>
      <p:sp>
        <p:nvSpPr>
          <p:cNvPr id="95235" name="Rectangle 2"/>
          <p:cNvSpPr>
            <a:spLocks noGrp="1" noRot="1" noChangeAspect="1" noChangeArrowheads="1" noTextEdit="1"/>
          </p:cNvSpPr>
          <p:nvPr>
            <p:ph type="sldImg"/>
          </p:nvPr>
        </p:nvSpPr>
        <p:spPr>
          <a:xfrm>
            <a:off x="1290638" y="796925"/>
            <a:ext cx="4276725" cy="3206750"/>
          </a:xfrm>
          <a:solidFill>
            <a:srgbClr val="FFFFFF"/>
          </a:solidFill>
          <a:ln/>
        </p:spPr>
      </p:sp>
      <p:sp>
        <p:nvSpPr>
          <p:cNvPr id="95236" name="Rectangle 3"/>
          <p:cNvSpPr>
            <a:spLocks noGrp="1" noChangeArrowheads="1"/>
          </p:cNvSpPr>
          <p:nvPr>
            <p:ph type="body" idx="1"/>
          </p:nvPr>
        </p:nvSpPr>
        <p:spPr>
          <a:noFill/>
          <a:ln>
            <a:solidFill>
              <a:srgbClr val="000000"/>
            </a:solidFill>
          </a:ln>
        </p:spPr>
        <p:txBody>
          <a:bodyPr lIns="90487" tIns="44450" rIns="90487" bIns="44450"/>
          <a:lstStyle/>
          <a:p>
            <a:pPr eaLnBrk="1" hangingPunct="1"/>
            <a:endParaRPr lang="en-US" smtClean="0">
              <a:ea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BBB9575-E598-420F-B369-A34BF7E103A8}" type="slidenum">
              <a:rPr lang="en-US" smtClean="0">
                <a:ea typeface="ＭＳ Ｐゴシック" charset="-128"/>
              </a:rPr>
              <a:pPr/>
              <a:t>38</a:t>
            </a:fld>
            <a:endParaRPr lang="en-US" smtClean="0">
              <a:ea typeface="ＭＳ Ｐゴシック" charset="-128"/>
            </a:endParaRPr>
          </a:p>
        </p:txBody>
      </p:sp>
      <p:sp>
        <p:nvSpPr>
          <p:cNvPr id="96259" name="Rectangle 2"/>
          <p:cNvSpPr>
            <a:spLocks noGrp="1" noRot="1" noChangeAspect="1" noChangeArrowheads="1" noTextEdit="1"/>
          </p:cNvSpPr>
          <p:nvPr>
            <p:ph type="sldImg"/>
          </p:nvPr>
        </p:nvSpPr>
        <p:spPr>
          <a:xfrm>
            <a:off x="1292225" y="798513"/>
            <a:ext cx="4273550" cy="3205162"/>
          </a:xfrm>
          <a:solidFill>
            <a:srgbClr val="FFFFFF"/>
          </a:solidFill>
          <a:ln cap="flat"/>
        </p:spPr>
      </p:sp>
      <p:sp>
        <p:nvSpPr>
          <p:cNvPr id="96260" name="Rectangle 3"/>
          <p:cNvSpPr>
            <a:spLocks noGrp="1" noChangeArrowheads="1"/>
          </p:cNvSpPr>
          <p:nvPr>
            <p:ph type="body" idx="1"/>
          </p:nvPr>
        </p:nvSpPr>
        <p:spPr>
          <a:xfrm>
            <a:off x="919163" y="4344988"/>
            <a:ext cx="5022850" cy="4111625"/>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ADD73A4-BE9C-4FDD-8B1E-7B4C43E7DB09}" type="slidenum">
              <a:rPr lang="en-US" smtClean="0">
                <a:ea typeface="ＭＳ Ｐゴシック" charset="-128"/>
              </a:rPr>
              <a:pPr/>
              <a:t>39</a:t>
            </a:fld>
            <a:endParaRPr lang="en-US" smtClean="0">
              <a:ea typeface="ＭＳ Ｐゴシック" charset="-128"/>
            </a:endParaRPr>
          </a:p>
        </p:txBody>
      </p:sp>
      <p:sp>
        <p:nvSpPr>
          <p:cNvPr id="97283" name="Rectangle 2"/>
          <p:cNvSpPr>
            <a:spLocks noGrp="1" noRot="1" noChangeAspect="1" noChangeArrowheads="1" noTextEdit="1"/>
          </p:cNvSpPr>
          <p:nvPr>
            <p:ph type="sldImg"/>
          </p:nvPr>
        </p:nvSpPr>
        <p:spPr>
          <a:xfrm>
            <a:off x="1292225" y="798513"/>
            <a:ext cx="4273550" cy="3205162"/>
          </a:xfrm>
          <a:solidFill>
            <a:srgbClr val="FFFFFF"/>
          </a:solidFill>
          <a:ln cap="flat"/>
        </p:spPr>
      </p:sp>
      <p:sp>
        <p:nvSpPr>
          <p:cNvPr id="97284" name="Rectangle 3"/>
          <p:cNvSpPr>
            <a:spLocks noGrp="1" noChangeArrowheads="1"/>
          </p:cNvSpPr>
          <p:nvPr>
            <p:ph type="body" idx="1"/>
          </p:nvPr>
        </p:nvSpPr>
        <p:spPr>
          <a:xfrm>
            <a:off x="919163" y="4344988"/>
            <a:ext cx="5022850" cy="4111625"/>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CEE72A1-3C54-4DE9-9B30-76E4A5921C27}" type="slidenum">
              <a:rPr lang="en-US" smtClean="0">
                <a:ea typeface="ＭＳ Ｐゴシック" charset="-128"/>
              </a:rPr>
              <a:pPr/>
              <a:t>4</a:t>
            </a:fld>
            <a:endParaRPr lang="en-US" smtClean="0">
              <a:ea typeface="ＭＳ Ｐゴシック"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3BEC2BE-E4EC-4B68-8805-0A502321F087}" type="slidenum">
              <a:rPr lang="en-US" smtClean="0">
                <a:ea typeface="ＭＳ Ｐゴシック" charset="-128"/>
              </a:rPr>
              <a:pPr/>
              <a:t>40</a:t>
            </a:fld>
            <a:endParaRPr lang="en-US" smtClean="0">
              <a:ea typeface="ＭＳ Ｐゴシック" charset="-128"/>
            </a:endParaRPr>
          </a:p>
        </p:txBody>
      </p:sp>
      <p:sp>
        <p:nvSpPr>
          <p:cNvPr id="98307" name="Rectangle 2"/>
          <p:cNvSpPr>
            <a:spLocks noGrp="1" noRot="1" noChangeAspect="1" noChangeArrowheads="1" noTextEdit="1"/>
          </p:cNvSpPr>
          <p:nvPr>
            <p:ph type="sldImg"/>
          </p:nvPr>
        </p:nvSpPr>
        <p:spPr>
          <a:xfrm>
            <a:off x="1292225" y="798513"/>
            <a:ext cx="4273550" cy="3205162"/>
          </a:xfrm>
          <a:solidFill>
            <a:srgbClr val="FFFFFF"/>
          </a:solidFill>
          <a:ln cap="flat"/>
        </p:spPr>
      </p:sp>
      <p:sp>
        <p:nvSpPr>
          <p:cNvPr id="98308" name="Rectangle 3"/>
          <p:cNvSpPr>
            <a:spLocks noGrp="1" noChangeArrowheads="1"/>
          </p:cNvSpPr>
          <p:nvPr>
            <p:ph type="body" idx="1"/>
          </p:nvPr>
        </p:nvSpPr>
        <p:spPr>
          <a:xfrm>
            <a:off x="919163" y="4344988"/>
            <a:ext cx="5022850" cy="4111625"/>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3BEC2BE-E4EC-4B68-8805-0A502321F087}" type="slidenum">
              <a:rPr lang="en-US" smtClean="0">
                <a:ea typeface="ＭＳ Ｐゴシック" charset="-128"/>
              </a:rPr>
              <a:pPr/>
              <a:t>41</a:t>
            </a:fld>
            <a:endParaRPr lang="en-US" smtClean="0">
              <a:ea typeface="ＭＳ Ｐゴシック" charset="-128"/>
            </a:endParaRPr>
          </a:p>
        </p:txBody>
      </p:sp>
      <p:sp>
        <p:nvSpPr>
          <p:cNvPr id="98307" name="Rectangle 2"/>
          <p:cNvSpPr>
            <a:spLocks noGrp="1" noRot="1" noChangeAspect="1" noChangeArrowheads="1" noTextEdit="1"/>
          </p:cNvSpPr>
          <p:nvPr>
            <p:ph type="sldImg"/>
          </p:nvPr>
        </p:nvSpPr>
        <p:spPr>
          <a:xfrm>
            <a:off x="1292225" y="798513"/>
            <a:ext cx="4273550" cy="3205162"/>
          </a:xfrm>
          <a:solidFill>
            <a:srgbClr val="FFFFFF"/>
          </a:solidFill>
          <a:ln cap="flat"/>
        </p:spPr>
      </p:sp>
      <p:sp>
        <p:nvSpPr>
          <p:cNvPr id="98308" name="Rectangle 3"/>
          <p:cNvSpPr>
            <a:spLocks noGrp="1" noChangeArrowheads="1"/>
          </p:cNvSpPr>
          <p:nvPr>
            <p:ph type="body" idx="1"/>
          </p:nvPr>
        </p:nvSpPr>
        <p:spPr>
          <a:xfrm>
            <a:off x="919163" y="4344988"/>
            <a:ext cx="5022850" cy="4111625"/>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F2168E6-0D91-4591-B2ED-BEAB20CDC245}" type="slidenum">
              <a:rPr lang="en-US" smtClean="0">
                <a:ea typeface="ＭＳ Ｐゴシック" charset="-128"/>
              </a:rPr>
              <a:pPr/>
              <a:t>42</a:t>
            </a:fld>
            <a:endParaRPr lang="en-US" smtClean="0">
              <a:ea typeface="ＭＳ Ｐゴシック" charset="-128"/>
            </a:endParaRPr>
          </a:p>
        </p:txBody>
      </p:sp>
      <p:sp>
        <p:nvSpPr>
          <p:cNvPr id="99331" name="Rectangle 2"/>
          <p:cNvSpPr>
            <a:spLocks noGrp="1" noRot="1" noChangeAspect="1" noChangeArrowheads="1" noTextEdit="1"/>
          </p:cNvSpPr>
          <p:nvPr>
            <p:ph type="sldImg"/>
          </p:nvPr>
        </p:nvSpPr>
        <p:spPr>
          <a:xfrm>
            <a:off x="1292225" y="798513"/>
            <a:ext cx="4273550" cy="3205162"/>
          </a:xfrm>
          <a:solidFill>
            <a:srgbClr val="FFFFFF"/>
          </a:solidFill>
          <a:ln cap="flat"/>
        </p:spPr>
      </p:sp>
      <p:sp>
        <p:nvSpPr>
          <p:cNvPr id="99332" name="Rectangle 3"/>
          <p:cNvSpPr>
            <a:spLocks noGrp="1" noChangeArrowheads="1"/>
          </p:cNvSpPr>
          <p:nvPr>
            <p:ph type="body" idx="1"/>
          </p:nvPr>
        </p:nvSpPr>
        <p:spPr>
          <a:xfrm>
            <a:off x="919163" y="4344988"/>
            <a:ext cx="5022850" cy="4111625"/>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D3F36E0-444C-46F3-AC24-E50F2CB5EBF1}" type="slidenum">
              <a:rPr lang="en-US" smtClean="0">
                <a:ea typeface="ＭＳ Ｐゴシック" charset="-128"/>
              </a:rPr>
              <a:pPr/>
              <a:t>43</a:t>
            </a:fld>
            <a:endParaRPr lang="en-US" smtClean="0">
              <a:ea typeface="ＭＳ Ｐゴシック" charset="-128"/>
            </a:endParaRPr>
          </a:p>
        </p:txBody>
      </p:sp>
      <p:sp>
        <p:nvSpPr>
          <p:cNvPr id="100355" name="Rectangle 2"/>
          <p:cNvSpPr>
            <a:spLocks noGrp="1" noRot="1" noChangeAspect="1" noChangeArrowheads="1" noTextEdit="1"/>
          </p:cNvSpPr>
          <p:nvPr>
            <p:ph type="sldImg"/>
          </p:nvPr>
        </p:nvSpPr>
        <p:spPr>
          <a:xfrm>
            <a:off x="1292225" y="798513"/>
            <a:ext cx="4273550" cy="3205162"/>
          </a:xfrm>
          <a:solidFill>
            <a:srgbClr val="FFFFFF"/>
          </a:solidFill>
          <a:ln cap="flat"/>
        </p:spPr>
      </p:sp>
      <p:sp>
        <p:nvSpPr>
          <p:cNvPr id="100356" name="Rectangle 3"/>
          <p:cNvSpPr>
            <a:spLocks noGrp="1" noChangeArrowheads="1"/>
          </p:cNvSpPr>
          <p:nvPr>
            <p:ph type="body" idx="1"/>
          </p:nvPr>
        </p:nvSpPr>
        <p:spPr>
          <a:xfrm>
            <a:off x="919163" y="4344988"/>
            <a:ext cx="5022850" cy="4111625"/>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39FD441-B98A-4A53-9626-D9B42B3C2684}" type="slidenum">
              <a:rPr lang="en-US" smtClean="0">
                <a:ea typeface="ＭＳ Ｐゴシック" charset="-128"/>
              </a:rPr>
              <a:pPr/>
              <a:t>44</a:t>
            </a:fld>
            <a:endParaRPr lang="en-US" smtClean="0">
              <a:ea typeface="ＭＳ Ｐゴシック" charset="-128"/>
            </a:endParaRPr>
          </a:p>
        </p:txBody>
      </p:sp>
      <p:sp>
        <p:nvSpPr>
          <p:cNvPr id="101379" name="Rectangle 2"/>
          <p:cNvSpPr>
            <a:spLocks noGrp="1" noRot="1" noChangeAspect="1" noChangeArrowheads="1" noTextEdit="1"/>
          </p:cNvSpPr>
          <p:nvPr>
            <p:ph type="sldImg"/>
          </p:nvPr>
        </p:nvSpPr>
        <p:spPr>
          <a:xfrm>
            <a:off x="1292225" y="798513"/>
            <a:ext cx="4273550" cy="3205162"/>
          </a:xfrm>
          <a:solidFill>
            <a:srgbClr val="FFFFFF"/>
          </a:solidFill>
          <a:ln/>
        </p:spPr>
      </p:sp>
      <p:sp>
        <p:nvSpPr>
          <p:cNvPr id="101380" name="Rectangle 3"/>
          <p:cNvSpPr>
            <a:spLocks noGrp="1" noChangeArrowheads="1"/>
          </p:cNvSpPr>
          <p:nvPr>
            <p:ph type="body" idx="1"/>
          </p:nvPr>
        </p:nvSpPr>
        <p:spPr>
          <a:xfrm>
            <a:off x="914400" y="4341813"/>
            <a:ext cx="5029200" cy="4114800"/>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52CCC55-6EE4-4784-B475-67DFF9E24A24}" type="slidenum">
              <a:rPr lang="en-US" smtClean="0">
                <a:ea typeface="ＭＳ Ｐゴシック" charset="-128"/>
              </a:rPr>
              <a:pPr/>
              <a:t>45</a:t>
            </a:fld>
            <a:endParaRPr lang="en-US" smtClean="0">
              <a:ea typeface="ＭＳ Ｐゴシック" charset="-128"/>
            </a:endParaRPr>
          </a:p>
        </p:txBody>
      </p:sp>
      <p:sp>
        <p:nvSpPr>
          <p:cNvPr id="102403" name="Rectangle 2"/>
          <p:cNvSpPr>
            <a:spLocks noGrp="1" noRot="1" noChangeAspect="1" noChangeArrowheads="1" noTextEdit="1"/>
          </p:cNvSpPr>
          <p:nvPr>
            <p:ph type="sldImg"/>
          </p:nvPr>
        </p:nvSpPr>
        <p:spPr>
          <a:xfrm>
            <a:off x="1292225" y="798513"/>
            <a:ext cx="4273550" cy="3205162"/>
          </a:xfrm>
          <a:solidFill>
            <a:srgbClr val="FFFFFF"/>
          </a:solidFill>
          <a:ln/>
        </p:spPr>
      </p:sp>
      <p:sp>
        <p:nvSpPr>
          <p:cNvPr id="102404" name="Rectangle 3"/>
          <p:cNvSpPr>
            <a:spLocks noGrp="1" noChangeArrowheads="1"/>
          </p:cNvSpPr>
          <p:nvPr>
            <p:ph type="body" idx="1"/>
          </p:nvPr>
        </p:nvSpPr>
        <p:spPr>
          <a:xfrm>
            <a:off x="914400" y="4341813"/>
            <a:ext cx="5029200" cy="4114800"/>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5695B6A-4A4B-44B9-8C61-70DA17E307BF}" type="slidenum">
              <a:rPr lang="en-US" smtClean="0">
                <a:ea typeface="ＭＳ Ｐゴシック" charset="-128"/>
              </a:rPr>
              <a:pPr/>
              <a:t>46</a:t>
            </a:fld>
            <a:endParaRPr lang="en-US" smtClean="0">
              <a:ea typeface="ＭＳ Ｐゴシック" charset="-128"/>
            </a:endParaRPr>
          </a:p>
        </p:txBody>
      </p:sp>
      <p:sp>
        <p:nvSpPr>
          <p:cNvPr id="103427" name="Rectangle 2"/>
          <p:cNvSpPr>
            <a:spLocks noGrp="1" noRot="1" noChangeAspect="1" noChangeArrowheads="1" noTextEdit="1"/>
          </p:cNvSpPr>
          <p:nvPr>
            <p:ph type="sldImg"/>
          </p:nvPr>
        </p:nvSpPr>
        <p:spPr>
          <a:xfrm>
            <a:off x="1292225" y="798513"/>
            <a:ext cx="4273550" cy="3205162"/>
          </a:xfrm>
          <a:solidFill>
            <a:srgbClr val="FFFFFF"/>
          </a:solidFill>
          <a:ln/>
        </p:spPr>
      </p:sp>
      <p:sp>
        <p:nvSpPr>
          <p:cNvPr id="103428" name="Rectangle 3"/>
          <p:cNvSpPr>
            <a:spLocks noGrp="1" noChangeArrowheads="1"/>
          </p:cNvSpPr>
          <p:nvPr>
            <p:ph type="body" idx="1"/>
          </p:nvPr>
        </p:nvSpPr>
        <p:spPr>
          <a:xfrm>
            <a:off x="914400" y="4341813"/>
            <a:ext cx="5029200" cy="4114800"/>
          </a:xfrm>
          <a:solidFill>
            <a:srgbClr val="FFFFFF"/>
          </a:solidFill>
          <a:ln>
            <a:solidFill>
              <a:srgbClr val="000000"/>
            </a:solidFill>
          </a:ln>
        </p:spPr>
        <p:txBody>
          <a:bodyPr lIns="89112" tIns="43774" rIns="89112" bIns="43774"/>
          <a:lstStyle/>
          <a:p>
            <a:pPr eaLnBrk="1" hangingPunct="1"/>
            <a:endParaRPr lang="en-US" smtClean="0">
              <a:ea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95F51AF-82E9-4C04-AC68-E41347BBD6AC}"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95F51AF-82E9-4C04-AC68-E41347BBD6AC}"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95F51AF-82E9-4C04-AC68-E41347BBD6AC}"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698F6C9-861F-4E58-A0BF-9BBE6A38B3F9}" type="slidenum">
              <a:rPr lang="en-US" smtClean="0">
                <a:ea typeface="ＭＳ Ｐゴシック" charset="-128"/>
              </a:rPr>
              <a:pPr/>
              <a:t>5</a:t>
            </a:fld>
            <a:endParaRPr lang="en-US" smtClean="0">
              <a:ea typeface="ＭＳ Ｐゴシック"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95F51AF-82E9-4C04-AC68-E41347BBD6AC}"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95F51AF-82E9-4C04-AC68-E41347BBD6AC}" type="slidenum">
              <a:rPr lang="en-US" smtClean="0"/>
              <a:pPr>
                <a:defRPr/>
              </a:pPr>
              <a:t>51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704EEA8-F236-4A5F-AEA8-1C8743C0E301}" type="slidenum">
              <a:rPr lang="en-US" smtClean="0">
                <a:ea typeface="ＭＳ Ｐゴシック" charset="-128"/>
              </a:rPr>
              <a:pPr/>
              <a:t>6</a:t>
            </a:fld>
            <a:endParaRPr lang="en-US" smtClean="0">
              <a:ea typeface="ＭＳ Ｐゴシック"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smtClean="0">
                <a:ea typeface="ＭＳ Ｐゴシック" charset="-128"/>
              </a:rPr>
              <a:t>NART - low frequency irregular words - premorbid IQ</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28591A4-CB0B-4401-8FEA-663F24053627}" type="slidenum">
              <a:rPr lang="en-US" smtClean="0">
                <a:ea typeface="ＭＳ Ｐゴシック" charset="-128"/>
              </a:rPr>
              <a:pPr/>
              <a:t>7</a:t>
            </a:fld>
            <a:endParaRPr lang="en-US" smtClean="0">
              <a:ea typeface="ＭＳ Ｐゴシック"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6F2593D-5CB7-4C88-9CC5-DF5B4CEBA7C3}" type="slidenum">
              <a:rPr lang="en-US" smtClean="0">
                <a:ea typeface="ＭＳ Ｐゴシック" charset="-128"/>
              </a:rPr>
              <a:pPr/>
              <a:t>8</a:t>
            </a:fld>
            <a:endParaRPr lang="en-US" smtClean="0">
              <a:ea typeface="ＭＳ Ｐゴシック"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mtClean="0">
                <a:ea typeface="ＭＳ Ｐゴシック" charset="-128"/>
              </a:rPr>
              <a:t>Graded naming - pictures become more and more low frequency (AD - frequent anomia)</a:t>
            </a:r>
          </a:p>
          <a:p>
            <a:pPr eaLnBrk="1" hangingPunct="1"/>
            <a:endParaRPr lang="en-US" smtClean="0">
              <a:ea typeface="ＭＳ Ｐゴシック" charset="-128"/>
            </a:endParaRPr>
          </a:p>
          <a:p>
            <a:pPr eaLnBrk="1" hangingPunct="1"/>
            <a:r>
              <a:rPr lang="en-US" smtClean="0">
                <a:ea typeface="ＭＳ Ｐゴシック" charset="-128"/>
              </a:rPr>
              <a:t>Intersecting pentagons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F22E70D-EB4D-400D-8A9F-B7ED8DAB32AE}" type="slidenum">
              <a:rPr lang="en-US" smtClean="0">
                <a:ea typeface="ＭＳ Ｐゴシック" charset="-128"/>
              </a:rPr>
              <a:pPr/>
              <a:t>9</a:t>
            </a:fld>
            <a:endParaRPr lang="en-US" smtClean="0">
              <a:ea typeface="ＭＳ Ｐゴシック"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FEEDE-4D31-489C-B3F8-C67EEFC5D1C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33AF5D-74A7-40B6-8FDA-446C3C0F41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104E2-5B61-472D-A75A-3A27012DBC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E1DB87-2DC8-431B-BEFF-43C3C714ED5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875A46-5715-48E1-B89D-AB80977CC4B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B38E5-F058-4E77-8C1F-55E36EDFFF5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774AC-62EE-4BCB-BBE8-12B9C3E43FC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7571E-8D6A-4775-8039-B204DEBD957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7C6F71-6B8A-4D12-8064-606893A27A1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333032-2CC2-4FF9-9300-748658785D8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1DEEF3-C4FD-4DF1-99D5-81A56A03C63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2B148-B445-43B5-B436-5046B46880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pitchFamily="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pitchFamily="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pitchFamily="1" charset="-128"/>
              </a:defRPr>
            </a:lvl1pPr>
          </a:lstStyle>
          <a:p>
            <a:pPr>
              <a:defRPr/>
            </a:pPr>
            <a:fld id="{BB65A9A8-586F-47B1-9E2E-1809976021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hyperlink" Target="http://www.mrbison.com/uploaded_images/chimpanzee-703550.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www.mrbison.com/uploaded_images/chimpanzee-703550.jpg"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9552" y="836712"/>
            <a:ext cx="8064896" cy="3168351"/>
          </a:xfrm>
        </p:spPr>
        <p:txBody>
          <a:bodyPr/>
          <a:lstStyle/>
          <a:p>
            <a:pPr eaLnBrk="1" hangingPunct="1"/>
            <a:r>
              <a:rPr lang="en-US" dirty="0" smtClean="0">
                <a:solidFill>
                  <a:schemeClr val="bg1">
                    <a:lumMod val="50000"/>
                  </a:schemeClr>
                </a:solidFill>
              </a:rPr>
              <a:t>Introduction to cognitive functions and </a:t>
            </a:r>
            <a:r>
              <a:rPr lang="en-US" dirty="0" smtClean="0">
                <a:solidFill>
                  <a:schemeClr val="bg1">
                    <a:lumMod val="50000"/>
                  </a:schemeClr>
                </a:solidFill>
              </a:rPr>
              <a:t>their </a:t>
            </a:r>
            <a:r>
              <a:rPr lang="en-US" dirty="0" err="1" smtClean="0">
                <a:solidFill>
                  <a:schemeClr val="bg1">
                    <a:lumMod val="50000"/>
                  </a:schemeClr>
                </a:solidFill>
              </a:rPr>
              <a:t>localisation</a:t>
            </a:r>
            <a:r>
              <a:rPr lang="en-US" dirty="0" smtClean="0">
                <a:solidFill>
                  <a:schemeClr val="bg1">
                    <a:lumMod val="50000"/>
                  </a:schemeClr>
                </a:solidFill>
              </a:rPr>
              <a:t>: </a:t>
            </a:r>
            <a:r>
              <a:rPr lang="en-US" dirty="0" smtClean="0">
                <a:solidFill>
                  <a:schemeClr val="bg1">
                    <a:lumMod val="50000"/>
                  </a:schemeClr>
                </a:solidFill>
              </a:rPr>
              <a:t>cognitive neurology</a:t>
            </a:r>
            <a:endParaRPr lang="en-US" dirty="0" smtClean="0">
              <a:solidFill>
                <a:schemeClr val="bg1">
                  <a:lumMod val="50000"/>
                </a:schemeClr>
              </a:solidFill>
            </a:endParaRPr>
          </a:p>
        </p:txBody>
      </p:sp>
      <p:sp>
        <p:nvSpPr>
          <p:cNvPr id="3075" name="Rectangle 3"/>
          <p:cNvSpPr>
            <a:spLocks noGrp="1" noChangeArrowheads="1"/>
          </p:cNvSpPr>
          <p:nvPr>
            <p:ph type="subTitle" idx="1"/>
          </p:nvPr>
        </p:nvSpPr>
        <p:spPr>
          <a:xfrm>
            <a:off x="1763713" y="4365625"/>
            <a:ext cx="6008687" cy="1655663"/>
          </a:xfrm>
        </p:spPr>
        <p:txBody>
          <a:bodyPr/>
          <a:lstStyle/>
          <a:p>
            <a:pPr eaLnBrk="1" hangingPunct="1"/>
            <a:r>
              <a:rPr lang="en-US" dirty="0" smtClean="0">
                <a:solidFill>
                  <a:schemeClr val="bg1">
                    <a:lumMod val="50000"/>
                  </a:schemeClr>
                </a:solidFill>
              </a:rPr>
              <a:t>Barry </a:t>
            </a:r>
            <a:r>
              <a:rPr lang="en-US" dirty="0" err="1" smtClean="0">
                <a:solidFill>
                  <a:schemeClr val="bg1">
                    <a:lumMod val="50000"/>
                  </a:schemeClr>
                </a:solidFill>
              </a:rPr>
              <a:t>Seemungal</a:t>
            </a:r>
            <a:endParaRPr lang="en-US" dirty="0" smtClean="0">
              <a:solidFill>
                <a:schemeClr val="bg1">
                  <a:lumMod val="50000"/>
                </a:schemeClr>
              </a:solidFill>
            </a:endParaRPr>
          </a:p>
          <a:p>
            <a:pPr eaLnBrk="1" hangingPunct="1"/>
            <a:r>
              <a:rPr lang="en-US" sz="2800" dirty="0" smtClean="0">
                <a:solidFill>
                  <a:schemeClr val="bg1">
                    <a:lumMod val="50000"/>
                  </a:schemeClr>
                </a:solidFill>
              </a:rPr>
              <a:t>[Richard Wise]</a:t>
            </a:r>
          </a:p>
          <a:p>
            <a:pPr eaLnBrk="1" hangingPunct="1"/>
            <a:r>
              <a:rPr lang="en-US" sz="2800" dirty="0" smtClean="0">
                <a:solidFill>
                  <a:schemeClr val="bg1">
                    <a:lumMod val="50000"/>
                  </a:schemeClr>
                </a:solidFill>
              </a:rPr>
              <a:t>Imperial College London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1"/>
          <p:cNvGrpSpPr>
            <a:grpSpLocks/>
          </p:cNvGrpSpPr>
          <p:nvPr/>
        </p:nvGrpSpPr>
        <p:grpSpPr bwMode="auto">
          <a:xfrm>
            <a:off x="63500" y="4038600"/>
            <a:ext cx="9004300" cy="2374900"/>
            <a:chOff x="40" y="2544"/>
            <a:chExt cx="5672" cy="1496"/>
          </a:xfrm>
        </p:grpSpPr>
        <p:pic>
          <p:nvPicPr>
            <p:cNvPr id="15369" name="Picture 6" descr="sag2_1"/>
            <p:cNvPicPr>
              <a:picLocks noChangeAspect="1" noChangeArrowheads="1"/>
            </p:cNvPicPr>
            <p:nvPr/>
          </p:nvPicPr>
          <p:blipFill>
            <a:blip r:embed="rId3" cstate="print"/>
            <a:srcRect/>
            <a:stretch>
              <a:fillRect/>
            </a:stretch>
          </p:blipFill>
          <p:spPr bwMode="auto">
            <a:xfrm>
              <a:off x="4216" y="2544"/>
              <a:ext cx="1496" cy="1496"/>
            </a:xfrm>
            <a:prstGeom prst="rect">
              <a:avLst/>
            </a:prstGeom>
            <a:noFill/>
            <a:ln w="9525">
              <a:noFill/>
              <a:miter lim="800000"/>
              <a:headEnd/>
              <a:tailEnd/>
            </a:ln>
          </p:spPr>
        </p:pic>
        <p:pic>
          <p:nvPicPr>
            <p:cNvPr id="15370" name="Picture 7" descr="sag2_2"/>
            <p:cNvPicPr>
              <a:picLocks noChangeAspect="1" noChangeArrowheads="1"/>
            </p:cNvPicPr>
            <p:nvPr/>
          </p:nvPicPr>
          <p:blipFill>
            <a:blip r:embed="rId4" cstate="print"/>
            <a:srcRect/>
            <a:stretch>
              <a:fillRect/>
            </a:stretch>
          </p:blipFill>
          <p:spPr bwMode="auto">
            <a:xfrm>
              <a:off x="2776" y="2544"/>
              <a:ext cx="1496" cy="1496"/>
            </a:xfrm>
            <a:prstGeom prst="rect">
              <a:avLst/>
            </a:prstGeom>
            <a:noFill/>
            <a:ln w="9525">
              <a:noFill/>
              <a:miter lim="800000"/>
              <a:headEnd/>
              <a:tailEnd/>
            </a:ln>
          </p:spPr>
        </p:pic>
        <p:pic>
          <p:nvPicPr>
            <p:cNvPr id="15371" name="Picture 8" descr="sag2_3"/>
            <p:cNvPicPr>
              <a:picLocks noChangeAspect="1" noChangeArrowheads="1"/>
            </p:cNvPicPr>
            <p:nvPr/>
          </p:nvPicPr>
          <p:blipFill>
            <a:blip r:embed="rId5" cstate="print"/>
            <a:srcRect/>
            <a:stretch>
              <a:fillRect/>
            </a:stretch>
          </p:blipFill>
          <p:spPr bwMode="auto">
            <a:xfrm>
              <a:off x="1344" y="2544"/>
              <a:ext cx="1496" cy="1496"/>
            </a:xfrm>
            <a:prstGeom prst="rect">
              <a:avLst/>
            </a:prstGeom>
            <a:noFill/>
            <a:ln w="9525">
              <a:noFill/>
              <a:miter lim="800000"/>
              <a:headEnd/>
              <a:tailEnd/>
            </a:ln>
          </p:spPr>
        </p:pic>
        <p:pic>
          <p:nvPicPr>
            <p:cNvPr id="15372" name="Picture 9" descr="sag2_4"/>
            <p:cNvPicPr>
              <a:picLocks noChangeAspect="1" noChangeArrowheads="1"/>
            </p:cNvPicPr>
            <p:nvPr/>
          </p:nvPicPr>
          <p:blipFill>
            <a:blip r:embed="rId6" cstate="print"/>
            <a:srcRect/>
            <a:stretch>
              <a:fillRect/>
            </a:stretch>
          </p:blipFill>
          <p:spPr bwMode="auto">
            <a:xfrm>
              <a:off x="40" y="2544"/>
              <a:ext cx="1496" cy="1496"/>
            </a:xfrm>
            <a:prstGeom prst="rect">
              <a:avLst/>
            </a:prstGeom>
            <a:noFill/>
            <a:ln w="9525">
              <a:noFill/>
              <a:miter lim="800000"/>
              <a:headEnd/>
              <a:tailEnd/>
            </a:ln>
          </p:spPr>
        </p:pic>
      </p:grpSp>
      <p:grpSp>
        <p:nvGrpSpPr>
          <p:cNvPr id="15363" name="Group 10"/>
          <p:cNvGrpSpPr>
            <a:grpSpLocks/>
          </p:cNvGrpSpPr>
          <p:nvPr/>
        </p:nvGrpSpPr>
        <p:grpSpPr bwMode="auto">
          <a:xfrm>
            <a:off x="63500" y="1435100"/>
            <a:ext cx="9004300" cy="2374900"/>
            <a:chOff x="0" y="760"/>
            <a:chExt cx="5672" cy="1496"/>
          </a:xfrm>
        </p:grpSpPr>
        <p:pic>
          <p:nvPicPr>
            <p:cNvPr id="15365" name="Picture 3" descr="sag1_2"/>
            <p:cNvPicPr>
              <a:picLocks noChangeAspect="1" noChangeArrowheads="1"/>
            </p:cNvPicPr>
            <p:nvPr/>
          </p:nvPicPr>
          <p:blipFill>
            <a:blip r:embed="rId7" cstate="print"/>
            <a:srcRect/>
            <a:stretch>
              <a:fillRect/>
            </a:stretch>
          </p:blipFill>
          <p:spPr bwMode="auto">
            <a:xfrm>
              <a:off x="1296" y="760"/>
              <a:ext cx="1496" cy="1496"/>
            </a:xfrm>
            <a:prstGeom prst="rect">
              <a:avLst/>
            </a:prstGeom>
            <a:noFill/>
            <a:ln w="9525">
              <a:noFill/>
              <a:miter lim="800000"/>
              <a:headEnd/>
              <a:tailEnd/>
            </a:ln>
          </p:spPr>
        </p:pic>
        <p:pic>
          <p:nvPicPr>
            <p:cNvPr id="15366" name="Picture 4" descr="sag1_3"/>
            <p:cNvPicPr>
              <a:picLocks noChangeAspect="1" noChangeArrowheads="1"/>
            </p:cNvPicPr>
            <p:nvPr/>
          </p:nvPicPr>
          <p:blipFill>
            <a:blip r:embed="rId8" cstate="print"/>
            <a:srcRect/>
            <a:stretch>
              <a:fillRect/>
            </a:stretch>
          </p:blipFill>
          <p:spPr bwMode="auto">
            <a:xfrm>
              <a:off x="2688" y="760"/>
              <a:ext cx="1496" cy="1496"/>
            </a:xfrm>
            <a:prstGeom prst="rect">
              <a:avLst/>
            </a:prstGeom>
            <a:noFill/>
            <a:ln w="9525">
              <a:noFill/>
              <a:miter lim="800000"/>
              <a:headEnd/>
              <a:tailEnd/>
            </a:ln>
          </p:spPr>
        </p:pic>
        <p:pic>
          <p:nvPicPr>
            <p:cNvPr id="15367" name="Picture 5" descr="sag1_4"/>
            <p:cNvPicPr>
              <a:picLocks noChangeAspect="1" noChangeArrowheads="1"/>
            </p:cNvPicPr>
            <p:nvPr/>
          </p:nvPicPr>
          <p:blipFill>
            <a:blip r:embed="rId9" cstate="print"/>
            <a:srcRect/>
            <a:stretch>
              <a:fillRect/>
            </a:stretch>
          </p:blipFill>
          <p:spPr bwMode="auto">
            <a:xfrm>
              <a:off x="4176" y="760"/>
              <a:ext cx="1496" cy="1496"/>
            </a:xfrm>
            <a:prstGeom prst="rect">
              <a:avLst/>
            </a:prstGeom>
            <a:noFill/>
            <a:ln w="9525">
              <a:noFill/>
              <a:miter lim="800000"/>
              <a:headEnd/>
              <a:tailEnd/>
            </a:ln>
          </p:spPr>
        </p:pic>
        <p:pic>
          <p:nvPicPr>
            <p:cNvPr id="15368" name="Picture 2" descr="sag1_1"/>
            <p:cNvPicPr>
              <a:picLocks noChangeAspect="1" noChangeArrowheads="1"/>
            </p:cNvPicPr>
            <p:nvPr/>
          </p:nvPicPr>
          <p:blipFill>
            <a:blip r:embed="rId10" cstate="print"/>
            <a:srcRect/>
            <a:stretch>
              <a:fillRect/>
            </a:stretch>
          </p:blipFill>
          <p:spPr bwMode="auto">
            <a:xfrm>
              <a:off x="0" y="760"/>
              <a:ext cx="1496" cy="1496"/>
            </a:xfrm>
            <a:prstGeom prst="rect">
              <a:avLst/>
            </a:prstGeom>
            <a:noFill/>
            <a:ln w="9525">
              <a:noFill/>
              <a:miter lim="800000"/>
              <a:headEnd/>
              <a:tailEnd/>
            </a:ln>
          </p:spPr>
        </p:pic>
      </p:grpSp>
      <p:sp>
        <p:nvSpPr>
          <p:cNvPr id="15364" name="Rectangle 12"/>
          <p:cNvSpPr>
            <a:spLocks noChangeArrowheads="1"/>
          </p:cNvSpPr>
          <p:nvPr/>
        </p:nvSpPr>
        <p:spPr bwMode="auto">
          <a:xfrm>
            <a:off x="457200" y="381000"/>
            <a:ext cx="6565900" cy="579438"/>
          </a:xfrm>
          <a:prstGeom prst="rect">
            <a:avLst/>
          </a:prstGeom>
          <a:noFill/>
          <a:ln w="9525">
            <a:noFill/>
            <a:miter lim="800000"/>
            <a:headEnd/>
            <a:tailEnd/>
          </a:ln>
        </p:spPr>
        <p:txBody>
          <a:bodyPr wrap="none">
            <a:spAutoFit/>
          </a:bodyPr>
          <a:lstStyle/>
          <a:p>
            <a:r>
              <a:rPr lang="en-US" sz="3200"/>
              <a:t>T</a:t>
            </a:r>
            <a:r>
              <a:rPr lang="en-US" sz="3200" baseline="-25000"/>
              <a:t>1</a:t>
            </a:r>
            <a:r>
              <a:rPr lang="en-US" sz="3200"/>
              <a:t>-weighted MRI - sagittal sections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649288" y="852488"/>
            <a:ext cx="3854450" cy="5037137"/>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4778375" y="852488"/>
            <a:ext cx="3735388" cy="503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Picture 2"/>
          <p:cNvPicPr>
            <a:picLocks noChangeAspect="1" noChangeArrowheads="1"/>
          </p:cNvPicPr>
          <p:nvPr/>
        </p:nvPicPr>
        <p:blipFill>
          <a:blip r:embed="rId3" cstate="print">
            <a:lum bright="-10000" contrast="10000"/>
          </a:blip>
          <a:srcRect/>
          <a:stretch>
            <a:fillRect/>
          </a:stretch>
        </p:blipFill>
        <p:spPr bwMode="auto">
          <a:xfrm>
            <a:off x="2906713" y="239713"/>
            <a:ext cx="3667125" cy="3576637"/>
          </a:xfrm>
          <a:prstGeom prst="rect">
            <a:avLst/>
          </a:prstGeom>
          <a:noFill/>
          <a:ln w="9525">
            <a:noFill/>
            <a:miter lim="800000"/>
            <a:headEnd/>
            <a:tailEnd/>
          </a:ln>
        </p:spPr>
      </p:pic>
      <p:pic>
        <p:nvPicPr>
          <p:cNvPr id="17411" name="Picture 5" descr="Picture 3"/>
          <p:cNvPicPr>
            <a:picLocks noChangeAspect="1" noChangeArrowheads="1"/>
          </p:cNvPicPr>
          <p:nvPr/>
        </p:nvPicPr>
        <p:blipFill>
          <a:blip r:embed="rId4" cstate="print"/>
          <a:srcRect/>
          <a:stretch>
            <a:fillRect/>
          </a:stretch>
        </p:blipFill>
        <p:spPr bwMode="auto">
          <a:xfrm>
            <a:off x="1535113" y="4054475"/>
            <a:ext cx="6410325" cy="261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ure 4"/>
          <p:cNvPicPr>
            <a:picLocks noChangeAspect="1" noChangeArrowheads="1"/>
          </p:cNvPicPr>
          <p:nvPr/>
        </p:nvPicPr>
        <p:blipFill>
          <a:blip r:embed="rId3" cstate="print"/>
          <a:srcRect/>
          <a:stretch>
            <a:fillRect/>
          </a:stretch>
        </p:blipFill>
        <p:spPr bwMode="auto">
          <a:xfrm>
            <a:off x="3789363" y="896938"/>
            <a:ext cx="4622800" cy="1965325"/>
          </a:xfrm>
          <a:prstGeom prst="rect">
            <a:avLst/>
          </a:prstGeom>
          <a:noFill/>
          <a:ln w="9525">
            <a:noFill/>
            <a:miter lim="800000"/>
            <a:headEnd/>
            <a:tailEnd/>
          </a:ln>
        </p:spPr>
      </p:pic>
      <p:pic>
        <p:nvPicPr>
          <p:cNvPr id="18435" name="Picture 3" descr="chimpanzee-703550">
            <a:hlinkClick r:id="rId4"/>
          </p:cNvPr>
          <p:cNvPicPr>
            <a:picLocks noChangeAspect="1" noChangeArrowheads="1"/>
          </p:cNvPicPr>
          <p:nvPr/>
        </p:nvPicPr>
        <p:blipFill>
          <a:blip r:embed="rId5" cstate="print"/>
          <a:srcRect/>
          <a:stretch>
            <a:fillRect/>
          </a:stretch>
        </p:blipFill>
        <p:spPr bwMode="auto">
          <a:xfrm>
            <a:off x="528638" y="960438"/>
            <a:ext cx="2284412" cy="183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Picture 4"/>
          <p:cNvPicPr>
            <a:picLocks noChangeAspect="1" noChangeArrowheads="1"/>
          </p:cNvPicPr>
          <p:nvPr/>
        </p:nvPicPr>
        <p:blipFill>
          <a:blip r:embed="rId3" cstate="print"/>
          <a:srcRect/>
          <a:stretch>
            <a:fillRect/>
          </a:stretch>
        </p:blipFill>
        <p:spPr bwMode="auto">
          <a:xfrm>
            <a:off x="3789363" y="896938"/>
            <a:ext cx="4622800" cy="1965325"/>
          </a:xfrm>
          <a:prstGeom prst="rect">
            <a:avLst/>
          </a:prstGeom>
          <a:noFill/>
          <a:ln w="9525">
            <a:noFill/>
            <a:miter lim="800000"/>
            <a:headEnd/>
            <a:tailEnd/>
          </a:ln>
        </p:spPr>
      </p:pic>
      <p:pic>
        <p:nvPicPr>
          <p:cNvPr id="19460" name="Picture 4" descr="Picture 6"/>
          <p:cNvPicPr>
            <a:picLocks noChangeAspect="1" noChangeArrowheads="1"/>
          </p:cNvPicPr>
          <p:nvPr/>
        </p:nvPicPr>
        <p:blipFill>
          <a:blip r:embed="rId4" cstate="print"/>
          <a:srcRect/>
          <a:stretch>
            <a:fillRect/>
          </a:stretch>
        </p:blipFill>
        <p:spPr bwMode="auto">
          <a:xfrm>
            <a:off x="3789363" y="3421063"/>
            <a:ext cx="4622800" cy="2463800"/>
          </a:xfrm>
          <a:prstGeom prst="rect">
            <a:avLst/>
          </a:prstGeom>
          <a:noFill/>
          <a:ln w="9525">
            <a:noFill/>
            <a:miter lim="800000"/>
            <a:headEnd/>
            <a:tailEnd/>
          </a:ln>
        </p:spPr>
      </p:pic>
      <p:pic>
        <p:nvPicPr>
          <p:cNvPr id="19461" name="Picture 5" descr="chimpanzee-703550">
            <a:hlinkClick r:id="rId5"/>
          </p:cNvPr>
          <p:cNvPicPr>
            <a:picLocks noChangeAspect="1" noChangeArrowheads="1"/>
          </p:cNvPicPr>
          <p:nvPr/>
        </p:nvPicPr>
        <p:blipFill>
          <a:blip r:embed="rId6" cstate="print"/>
          <a:srcRect/>
          <a:stretch>
            <a:fillRect/>
          </a:stretch>
        </p:blipFill>
        <p:spPr bwMode="auto">
          <a:xfrm>
            <a:off x="528638" y="960438"/>
            <a:ext cx="2284413" cy="1836738"/>
          </a:xfrm>
          <a:prstGeom prst="rect">
            <a:avLst/>
          </a:prstGeom>
          <a:noFill/>
          <a:ln w="9525">
            <a:noFill/>
            <a:miter lim="800000"/>
            <a:headEnd/>
            <a:tailEnd/>
          </a:ln>
        </p:spPr>
      </p:pic>
      <p:pic>
        <p:nvPicPr>
          <p:cNvPr id="60418" name="Picture 2" descr="http://www.marketoracle.co.uk/images/2011/Nov/silvio-berlusconi.jpg"/>
          <p:cNvPicPr>
            <a:picLocks noChangeAspect="1" noChangeArrowheads="1"/>
          </p:cNvPicPr>
          <p:nvPr/>
        </p:nvPicPr>
        <p:blipFill>
          <a:blip r:embed="rId7" cstate="print"/>
          <a:srcRect/>
          <a:stretch>
            <a:fillRect/>
          </a:stretch>
        </p:blipFill>
        <p:spPr bwMode="auto">
          <a:xfrm>
            <a:off x="683568" y="3416109"/>
            <a:ext cx="2687960" cy="24611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38100" y="101600"/>
            <a:ext cx="9080500" cy="6494463"/>
            <a:chOff x="24" y="64"/>
            <a:chExt cx="5720" cy="4091"/>
          </a:xfrm>
        </p:grpSpPr>
        <p:pic>
          <p:nvPicPr>
            <p:cNvPr id="20483" name="Picture 3"/>
            <p:cNvPicPr>
              <a:picLocks noChangeAspect="1" noChangeArrowheads="1"/>
            </p:cNvPicPr>
            <p:nvPr/>
          </p:nvPicPr>
          <p:blipFill>
            <a:blip r:embed="rId3" cstate="print"/>
            <a:srcRect/>
            <a:stretch>
              <a:fillRect/>
            </a:stretch>
          </p:blipFill>
          <p:spPr bwMode="auto">
            <a:xfrm>
              <a:off x="1134" y="3008"/>
              <a:ext cx="3318" cy="1147"/>
            </a:xfrm>
            <a:prstGeom prst="rect">
              <a:avLst/>
            </a:prstGeom>
            <a:noFill/>
            <a:ln w="25400">
              <a:noFill/>
              <a:miter lim="800000"/>
              <a:headEnd/>
              <a:tailEnd/>
            </a:ln>
          </p:spPr>
        </p:pic>
        <p:pic>
          <p:nvPicPr>
            <p:cNvPr id="20484" name="Picture 4"/>
            <p:cNvPicPr>
              <a:picLocks noChangeAspect="1" noChangeArrowheads="1"/>
            </p:cNvPicPr>
            <p:nvPr/>
          </p:nvPicPr>
          <p:blipFill>
            <a:blip r:embed="rId4" cstate="print"/>
            <a:srcRect/>
            <a:stretch>
              <a:fillRect/>
            </a:stretch>
          </p:blipFill>
          <p:spPr bwMode="auto">
            <a:xfrm>
              <a:off x="753" y="424"/>
              <a:ext cx="4081" cy="2439"/>
            </a:xfrm>
            <a:prstGeom prst="rect">
              <a:avLst/>
            </a:prstGeom>
            <a:noFill/>
            <a:ln w="9525">
              <a:noFill/>
              <a:miter lim="800000"/>
              <a:headEnd/>
              <a:tailEnd/>
            </a:ln>
          </p:spPr>
        </p:pic>
        <p:sp>
          <p:nvSpPr>
            <p:cNvPr id="20485" name="Rectangle 5"/>
            <p:cNvSpPr>
              <a:spLocks noChangeArrowheads="1"/>
            </p:cNvSpPr>
            <p:nvPr/>
          </p:nvSpPr>
          <p:spPr bwMode="auto">
            <a:xfrm>
              <a:off x="24" y="64"/>
              <a:ext cx="5720" cy="256"/>
            </a:xfrm>
            <a:prstGeom prst="rect">
              <a:avLst/>
            </a:prstGeom>
            <a:solidFill>
              <a:schemeClr val="bg1">
                <a:lumMod val="95000"/>
              </a:schemeClr>
            </a:solidFill>
            <a:ln w="9525">
              <a:noFill/>
              <a:miter lim="800000"/>
              <a:headEnd/>
              <a:tailEnd/>
            </a:ln>
          </p:spPr>
          <p:txBody>
            <a:bodyPr anchor="ctr"/>
            <a:lstStyle/>
            <a:p>
              <a:pPr eaLnBrk="1" hangingPunct="1"/>
              <a:r>
                <a:rPr lang="en-US" sz="2000" dirty="0">
                  <a:solidFill>
                    <a:schemeClr val="bg1">
                      <a:lumMod val="50000"/>
                    </a:schemeClr>
                  </a:solidFill>
                </a:rPr>
                <a:t>Fitch WT. The evolution of speech: comparative review. TICS (2000) 4:258-67</a:t>
              </a:r>
              <a:endParaRPr lang="en-US" dirty="0">
                <a:solidFill>
                  <a:schemeClr val="bg1">
                    <a:lumMod val="50000"/>
                  </a:schemeClr>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p:cNvGrpSpPr>
            <a:grpSpLocks/>
          </p:cNvGrpSpPr>
          <p:nvPr/>
        </p:nvGrpSpPr>
        <p:grpSpPr bwMode="auto">
          <a:xfrm>
            <a:off x="1590675" y="115888"/>
            <a:ext cx="5872163" cy="2159000"/>
            <a:chOff x="608" y="137"/>
            <a:chExt cx="3699" cy="1360"/>
          </a:xfrm>
        </p:grpSpPr>
        <p:pic>
          <p:nvPicPr>
            <p:cNvPr id="21507" name="Picture 3" descr="Felix"/>
            <p:cNvPicPr>
              <a:picLocks noChangeAspect="1" noChangeArrowheads="1"/>
            </p:cNvPicPr>
            <p:nvPr/>
          </p:nvPicPr>
          <p:blipFill>
            <a:blip r:embed="rId3" cstate="print"/>
            <a:srcRect/>
            <a:stretch>
              <a:fillRect/>
            </a:stretch>
          </p:blipFill>
          <p:spPr bwMode="auto">
            <a:xfrm>
              <a:off x="1660" y="137"/>
              <a:ext cx="1565" cy="1360"/>
            </a:xfrm>
            <a:prstGeom prst="rect">
              <a:avLst/>
            </a:prstGeom>
            <a:noFill/>
            <a:ln w="9525">
              <a:noFill/>
              <a:miter lim="800000"/>
              <a:headEnd/>
              <a:tailEnd/>
            </a:ln>
          </p:spPr>
        </p:pic>
        <p:pic>
          <p:nvPicPr>
            <p:cNvPr id="21508" name="Picture 4" descr="Parrot"/>
            <p:cNvPicPr>
              <a:picLocks noChangeAspect="1" noChangeArrowheads="1"/>
            </p:cNvPicPr>
            <p:nvPr/>
          </p:nvPicPr>
          <p:blipFill>
            <a:blip r:embed="rId4" cstate="print"/>
            <a:srcRect/>
            <a:stretch>
              <a:fillRect/>
            </a:stretch>
          </p:blipFill>
          <p:spPr bwMode="auto">
            <a:xfrm>
              <a:off x="3344" y="138"/>
              <a:ext cx="963" cy="1359"/>
            </a:xfrm>
            <a:prstGeom prst="rect">
              <a:avLst/>
            </a:prstGeom>
            <a:noFill/>
            <a:ln w="9525">
              <a:noFill/>
              <a:miter lim="800000"/>
              <a:headEnd/>
              <a:tailEnd/>
            </a:ln>
          </p:spPr>
        </p:pic>
        <p:pic>
          <p:nvPicPr>
            <p:cNvPr id="21509" name="Picture 5" descr="Owl-psd"/>
            <p:cNvPicPr>
              <a:picLocks noChangeAspect="1" noChangeArrowheads="1"/>
            </p:cNvPicPr>
            <p:nvPr/>
          </p:nvPicPr>
          <p:blipFill>
            <a:blip r:embed="rId5" cstate="print"/>
            <a:srcRect/>
            <a:stretch>
              <a:fillRect/>
            </a:stretch>
          </p:blipFill>
          <p:spPr bwMode="auto">
            <a:xfrm>
              <a:off x="608" y="138"/>
              <a:ext cx="963" cy="135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117475" y="179388"/>
            <a:ext cx="8836025" cy="3824287"/>
            <a:chOff x="74" y="113"/>
            <a:chExt cx="5566" cy="2409"/>
          </a:xfrm>
        </p:grpSpPr>
        <p:sp>
          <p:nvSpPr>
            <p:cNvPr id="22531" name="Rectangle 3"/>
            <p:cNvSpPr>
              <a:spLocks noChangeArrowheads="1"/>
            </p:cNvSpPr>
            <p:nvPr/>
          </p:nvSpPr>
          <p:spPr bwMode="auto">
            <a:xfrm>
              <a:off x="74" y="113"/>
              <a:ext cx="5566" cy="458"/>
            </a:xfrm>
            <a:prstGeom prst="rect">
              <a:avLst/>
            </a:prstGeom>
            <a:solidFill>
              <a:schemeClr val="bg1">
                <a:lumMod val="95000"/>
              </a:schemeClr>
            </a:solidFill>
            <a:ln w="9525">
              <a:noFill/>
              <a:miter lim="800000"/>
              <a:headEnd/>
              <a:tailEnd/>
            </a:ln>
          </p:spPr>
          <p:txBody>
            <a:bodyPr anchor="ctr"/>
            <a:lstStyle/>
            <a:p>
              <a:r>
                <a:rPr lang="en-GB" sz="2600" b="1" dirty="0">
                  <a:solidFill>
                    <a:schemeClr val="bg1">
                      <a:lumMod val="50000"/>
                    </a:schemeClr>
                  </a:solidFill>
                </a:rPr>
                <a:t>     Paul </a:t>
              </a:r>
              <a:r>
                <a:rPr lang="en-GB" sz="2600" b="1" dirty="0" err="1">
                  <a:solidFill>
                    <a:schemeClr val="bg1">
                      <a:lumMod val="50000"/>
                    </a:schemeClr>
                  </a:solidFill>
                </a:rPr>
                <a:t>Broca</a:t>
              </a:r>
              <a:r>
                <a:rPr lang="en-GB" sz="2600" b="1" dirty="0">
                  <a:solidFill>
                    <a:schemeClr val="bg1">
                      <a:lumMod val="50000"/>
                    </a:schemeClr>
                  </a:solidFill>
                </a:rPr>
                <a:t> 1861 - patient </a:t>
              </a:r>
              <a:r>
                <a:rPr lang="en-GB" sz="2600" b="1" dirty="0" err="1">
                  <a:solidFill>
                    <a:schemeClr val="bg1">
                      <a:lumMod val="50000"/>
                    </a:schemeClr>
                  </a:solidFill>
                </a:rPr>
                <a:t>Leborgne</a:t>
              </a:r>
              <a:r>
                <a:rPr lang="en-GB" sz="2600" b="1" dirty="0">
                  <a:solidFill>
                    <a:schemeClr val="bg1">
                      <a:lumMod val="50000"/>
                    </a:schemeClr>
                  </a:solidFill>
                </a:rPr>
                <a:t>, or ‘Tan’</a:t>
              </a:r>
              <a:endParaRPr lang="en-GB" sz="2800" b="1" dirty="0">
                <a:solidFill>
                  <a:schemeClr val="bg1">
                    <a:lumMod val="50000"/>
                  </a:schemeClr>
                </a:solidFill>
              </a:endParaRPr>
            </a:p>
          </p:txBody>
        </p:sp>
        <p:pic>
          <p:nvPicPr>
            <p:cNvPr id="22532" name="Picture 4"/>
            <p:cNvPicPr>
              <a:picLocks noChangeAspect="1" noChangeArrowheads="1"/>
            </p:cNvPicPr>
            <p:nvPr/>
          </p:nvPicPr>
          <p:blipFill>
            <a:blip r:embed="rId3" cstate="print"/>
            <a:srcRect/>
            <a:stretch>
              <a:fillRect/>
            </a:stretch>
          </p:blipFill>
          <p:spPr bwMode="auto">
            <a:xfrm>
              <a:off x="2552" y="1023"/>
              <a:ext cx="2208" cy="1473"/>
            </a:xfrm>
            <a:prstGeom prst="rect">
              <a:avLst/>
            </a:prstGeom>
            <a:noFill/>
            <a:ln w="9525">
              <a:noFill/>
              <a:miter lim="800000"/>
              <a:headEnd/>
              <a:tailEnd/>
            </a:ln>
          </p:spPr>
        </p:pic>
        <p:pic>
          <p:nvPicPr>
            <p:cNvPr id="22533" name="Picture 5" descr="Broca"/>
            <p:cNvPicPr>
              <a:picLocks noChangeAspect="1" noChangeArrowheads="1"/>
            </p:cNvPicPr>
            <p:nvPr/>
          </p:nvPicPr>
          <p:blipFill>
            <a:blip r:embed="rId4" cstate="print"/>
            <a:srcRect/>
            <a:stretch>
              <a:fillRect/>
            </a:stretch>
          </p:blipFill>
          <p:spPr bwMode="auto">
            <a:xfrm>
              <a:off x="876" y="997"/>
              <a:ext cx="1121" cy="15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icture 4"/>
          <p:cNvPicPr>
            <a:picLocks noChangeAspect="1" noChangeArrowheads="1"/>
          </p:cNvPicPr>
          <p:nvPr/>
        </p:nvPicPr>
        <p:blipFill>
          <a:blip r:embed="rId3" cstate="print"/>
          <a:srcRect/>
          <a:stretch>
            <a:fillRect/>
          </a:stretch>
        </p:blipFill>
        <p:spPr bwMode="auto">
          <a:xfrm>
            <a:off x="773113" y="127000"/>
            <a:ext cx="3086100" cy="6556375"/>
          </a:xfrm>
          <a:prstGeom prst="rect">
            <a:avLst/>
          </a:prstGeom>
          <a:noFill/>
          <a:ln w="9525">
            <a:noFill/>
            <a:miter lim="800000"/>
            <a:headEnd/>
            <a:tailEnd/>
          </a:ln>
        </p:spPr>
      </p:pic>
      <p:pic>
        <p:nvPicPr>
          <p:cNvPr id="24579" name="Picture 3" descr="Picture 6"/>
          <p:cNvPicPr>
            <a:picLocks noGrp="1" noChangeAspect="1" noChangeArrowheads="1"/>
          </p:cNvPicPr>
          <p:nvPr>
            <p:ph/>
          </p:nvPr>
        </p:nvPicPr>
        <p:blipFill>
          <a:blip r:embed="rId4" cstate="print"/>
          <a:srcRect/>
          <a:stretch>
            <a:fillRect/>
          </a:stretch>
        </p:blipFill>
        <p:spPr>
          <a:xfrm>
            <a:off x="4826000" y="1176338"/>
            <a:ext cx="3910013" cy="5486400"/>
          </a:xfrm>
        </p:spPr>
      </p:pic>
      <p:sp>
        <p:nvSpPr>
          <p:cNvPr id="24580" name="Text Box 4"/>
          <p:cNvSpPr txBox="1">
            <a:spLocks noChangeArrowheads="1"/>
          </p:cNvSpPr>
          <p:nvPr/>
        </p:nvSpPr>
        <p:spPr bwMode="auto">
          <a:xfrm>
            <a:off x="5443538" y="127000"/>
            <a:ext cx="2674937" cy="822325"/>
          </a:xfrm>
          <a:prstGeom prst="rect">
            <a:avLst/>
          </a:prstGeom>
          <a:noFill/>
          <a:ln w="9525">
            <a:noFill/>
            <a:miter lim="800000"/>
            <a:headEnd/>
            <a:tailEnd/>
          </a:ln>
        </p:spPr>
        <p:txBody>
          <a:bodyPr wrap="none">
            <a:spAutoFit/>
          </a:bodyPr>
          <a:lstStyle/>
          <a:p>
            <a:r>
              <a:rPr lang="en-GB">
                <a:solidFill>
                  <a:schemeClr val="bg1"/>
                </a:solidFill>
                <a:latin typeface="Helvetica" pitchFamily="1" charset="0"/>
              </a:rPr>
              <a:t>Cytoarchitectonics</a:t>
            </a:r>
          </a:p>
          <a:p>
            <a:r>
              <a:rPr lang="en-GB">
                <a:solidFill>
                  <a:schemeClr val="bg1"/>
                </a:solidFill>
                <a:latin typeface="Helvetica" pitchFamily="1" charset="0"/>
              </a:rPr>
              <a:t>Brodmann’s areas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117475" y="179388"/>
            <a:ext cx="8836025" cy="6424612"/>
            <a:chOff x="74" y="113"/>
            <a:chExt cx="5566" cy="4047"/>
          </a:xfrm>
        </p:grpSpPr>
        <p:pic>
          <p:nvPicPr>
            <p:cNvPr id="25603" name="Picture 3" descr="Wernicke"/>
            <p:cNvPicPr>
              <a:picLocks noChangeAspect="1" noChangeArrowheads="1"/>
            </p:cNvPicPr>
            <p:nvPr/>
          </p:nvPicPr>
          <p:blipFill>
            <a:blip r:embed="rId3" cstate="print"/>
            <a:srcRect/>
            <a:stretch>
              <a:fillRect/>
            </a:stretch>
          </p:blipFill>
          <p:spPr bwMode="auto">
            <a:xfrm>
              <a:off x="4180" y="1500"/>
              <a:ext cx="1316" cy="1870"/>
            </a:xfrm>
            <a:prstGeom prst="rect">
              <a:avLst/>
            </a:prstGeom>
            <a:noFill/>
            <a:ln w="9525">
              <a:noFill/>
              <a:miter lim="800000"/>
              <a:headEnd/>
              <a:tailEnd/>
            </a:ln>
          </p:spPr>
        </p:pic>
        <p:pic>
          <p:nvPicPr>
            <p:cNvPr id="25604" name="Picture 4" descr="Broca"/>
            <p:cNvPicPr>
              <a:picLocks noChangeAspect="1" noChangeArrowheads="1"/>
            </p:cNvPicPr>
            <p:nvPr/>
          </p:nvPicPr>
          <p:blipFill>
            <a:blip r:embed="rId4" cstate="print"/>
            <a:srcRect/>
            <a:stretch>
              <a:fillRect/>
            </a:stretch>
          </p:blipFill>
          <p:spPr bwMode="auto">
            <a:xfrm>
              <a:off x="315" y="1679"/>
              <a:ext cx="1121" cy="1525"/>
            </a:xfrm>
            <a:prstGeom prst="rect">
              <a:avLst/>
            </a:prstGeom>
            <a:noFill/>
            <a:ln w="9525">
              <a:noFill/>
              <a:miter lim="800000"/>
              <a:headEnd/>
              <a:tailEnd/>
            </a:ln>
          </p:spPr>
        </p:pic>
        <p:sp>
          <p:nvSpPr>
            <p:cNvPr id="25605" name="Line 5"/>
            <p:cNvSpPr>
              <a:spLocks noChangeShapeType="1"/>
            </p:cNvSpPr>
            <p:nvPr/>
          </p:nvSpPr>
          <p:spPr bwMode="auto">
            <a:xfrm flipH="1">
              <a:off x="2413" y="3191"/>
              <a:ext cx="1241" cy="0"/>
            </a:xfrm>
            <a:prstGeom prst="line">
              <a:avLst/>
            </a:prstGeom>
            <a:noFill/>
            <a:ln w="50800">
              <a:solidFill>
                <a:schemeClr val="bg1"/>
              </a:solidFill>
              <a:round/>
              <a:headEnd/>
              <a:tailEnd type="triangle" w="med" len="med"/>
            </a:ln>
          </p:spPr>
          <p:txBody>
            <a:bodyPr wrap="none" anchor="ctr"/>
            <a:lstStyle/>
            <a:p>
              <a:endParaRPr lang="en-GB"/>
            </a:p>
          </p:txBody>
        </p:sp>
        <p:sp>
          <p:nvSpPr>
            <p:cNvPr id="25606" name="Rectangle 6"/>
            <p:cNvSpPr>
              <a:spLocks noChangeArrowheads="1"/>
            </p:cNvSpPr>
            <p:nvPr/>
          </p:nvSpPr>
          <p:spPr bwMode="auto">
            <a:xfrm>
              <a:off x="3165" y="3011"/>
              <a:ext cx="1742" cy="289"/>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Wernicke’s area</a:t>
              </a:r>
            </a:p>
          </p:txBody>
        </p:sp>
        <p:sp>
          <p:nvSpPr>
            <p:cNvPr id="25607" name="Rectangle 7"/>
            <p:cNvSpPr>
              <a:spLocks noChangeArrowheads="1"/>
            </p:cNvSpPr>
            <p:nvPr/>
          </p:nvSpPr>
          <p:spPr bwMode="auto">
            <a:xfrm>
              <a:off x="987" y="3010"/>
              <a:ext cx="1434" cy="289"/>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Broca’s area</a:t>
              </a:r>
            </a:p>
          </p:txBody>
        </p:sp>
        <p:sp>
          <p:nvSpPr>
            <p:cNvPr id="25608" name="Line 8"/>
            <p:cNvSpPr>
              <a:spLocks noChangeShapeType="1"/>
            </p:cNvSpPr>
            <p:nvPr/>
          </p:nvSpPr>
          <p:spPr bwMode="auto">
            <a:xfrm flipV="1">
              <a:off x="4036" y="3294"/>
              <a:ext cx="0" cy="576"/>
            </a:xfrm>
            <a:prstGeom prst="line">
              <a:avLst/>
            </a:prstGeom>
            <a:noFill/>
            <a:ln w="50800">
              <a:solidFill>
                <a:schemeClr val="bg1"/>
              </a:solidFill>
              <a:round/>
              <a:headEnd/>
              <a:tailEnd type="triangle" w="med" len="med"/>
            </a:ln>
          </p:spPr>
          <p:txBody>
            <a:bodyPr wrap="none" anchor="ctr"/>
            <a:lstStyle/>
            <a:p>
              <a:endParaRPr lang="en-GB"/>
            </a:p>
          </p:txBody>
        </p:sp>
        <p:sp>
          <p:nvSpPr>
            <p:cNvPr id="25609" name="Line 9"/>
            <p:cNvSpPr>
              <a:spLocks noChangeShapeType="1"/>
            </p:cNvSpPr>
            <p:nvPr/>
          </p:nvSpPr>
          <p:spPr bwMode="auto">
            <a:xfrm>
              <a:off x="1704" y="3293"/>
              <a:ext cx="0" cy="576"/>
            </a:xfrm>
            <a:prstGeom prst="line">
              <a:avLst/>
            </a:prstGeom>
            <a:noFill/>
            <a:ln w="50800">
              <a:solidFill>
                <a:schemeClr val="bg1"/>
              </a:solidFill>
              <a:round/>
              <a:headEnd/>
              <a:tailEnd type="triangle" w="med" len="med"/>
            </a:ln>
          </p:spPr>
          <p:txBody>
            <a:bodyPr wrap="none" anchor="ctr"/>
            <a:lstStyle/>
            <a:p>
              <a:endParaRPr lang="en-GB"/>
            </a:p>
          </p:txBody>
        </p:sp>
        <p:sp>
          <p:nvSpPr>
            <p:cNvPr id="25610" name="Rectangle 10"/>
            <p:cNvSpPr>
              <a:spLocks noChangeArrowheads="1"/>
            </p:cNvSpPr>
            <p:nvPr/>
          </p:nvSpPr>
          <p:spPr bwMode="auto">
            <a:xfrm>
              <a:off x="3502" y="3871"/>
              <a:ext cx="1069" cy="289"/>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Speech in</a:t>
              </a:r>
            </a:p>
          </p:txBody>
        </p:sp>
        <p:sp>
          <p:nvSpPr>
            <p:cNvPr id="25611" name="Rectangle 11"/>
            <p:cNvSpPr>
              <a:spLocks noChangeArrowheads="1"/>
            </p:cNvSpPr>
            <p:nvPr/>
          </p:nvSpPr>
          <p:spPr bwMode="auto">
            <a:xfrm>
              <a:off x="1077" y="3871"/>
              <a:ext cx="1255" cy="289"/>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Speech out</a:t>
              </a:r>
            </a:p>
          </p:txBody>
        </p:sp>
        <p:sp>
          <p:nvSpPr>
            <p:cNvPr id="25612" name="Rectangle 12"/>
            <p:cNvSpPr>
              <a:spLocks noChangeArrowheads="1"/>
            </p:cNvSpPr>
            <p:nvPr/>
          </p:nvSpPr>
          <p:spPr bwMode="auto">
            <a:xfrm>
              <a:off x="74" y="113"/>
              <a:ext cx="5566" cy="458"/>
            </a:xfrm>
            <a:prstGeom prst="rect">
              <a:avLst/>
            </a:prstGeom>
            <a:solidFill>
              <a:schemeClr val="bg1">
                <a:lumMod val="95000"/>
              </a:schemeClr>
            </a:solidFill>
            <a:ln w="9525">
              <a:noFill/>
              <a:miter lim="800000"/>
              <a:headEnd/>
              <a:tailEnd/>
            </a:ln>
          </p:spPr>
          <p:txBody>
            <a:bodyPr anchor="ctr"/>
            <a:lstStyle/>
            <a:p>
              <a:r>
                <a:rPr lang="en-GB" sz="2600" b="1" dirty="0">
                  <a:solidFill>
                    <a:schemeClr val="bg1">
                      <a:lumMod val="50000"/>
                    </a:schemeClr>
                  </a:solidFill>
                </a:rPr>
                <a:t>     </a:t>
              </a:r>
              <a:r>
                <a:rPr lang="en-GB" sz="2600" b="1" dirty="0" err="1">
                  <a:solidFill>
                    <a:schemeClr val="bg1">
                      <a:lumMod val="50000"/>
                    </a:schemeClr>
                  </a:solidFill>
                </a:rPr>
                <a:t>Wernicke</a:t>
              </a:r>
              <a:r>
                <a:rPr lang="en-GB" sz="2600" b="1" dirty="0">
                  <a:solidFill>
                    <a:schemeClr val="bg1">
                      <a:lumMod val="50000"/>
                    </a:schemeClr>
                  </a:solidFill>
                </a:rPr>
                <a:t> (1874)</a:t>
              </a:r>
              <a:endParaRPr lang="en-GB" sz="2800" b="1" dirty="0">
                <a:solidFill>
                  <a:schemeClr val="bg1">
                    <a:lumMod val="50000"/>
                  </a:schemeClr>
                </a:solidFill>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a:off x="1187450" y="1484313"/>
            <a:ext cx="6953250" cy="4630737"/>
            <a:chOff x="756" y="720"/>
            <a:chExt cx="4380" cy="2917"/>
          </a:xfrm>
        </p:grpSpPr>
        <p:pic>
          <p:nvPicPr>
            <p:cNvPr id="4100" name="Picture 3" descr="easter"/>
            <p:cNvPicPr>
              <a:picLocks noChangeAspect="1" noChangeArrowheads="1"/>
            </p:cNvPicPr>
            <p:nvPr/>
          </p:nvPicPr>
          <p:blipFill>
            <a:blip r:embed="rId3" cstate="print"/>
            <a:srcRect/>
            <a:stretch>
              <a:fillRect/>
            </a:stretch>
          </p:blipFill>
          <p:spPr bwMode="auto">
            <a:xfrm>
              <a:off x="756" y="720"/>
              <a:ext cx="4380" cy="2917"/>
            </a:xfrm>
            <a:prstGeom prst="rect">
              <a:avLst/>
            </a:prstGeom>
            <a:noFill/>
            <a:ln w="9525">
              <a:noFill/>
              <a:miter lim="800000"/>
              <a:headEnd/>
              <a:tailEnd/>
            </a:ln>
          </p:spPr>
        </p:pic>
        <p:sp>
          <p:nvSpPr>
            <p:cNvPr id="4101" name="Text Box 4"/>
            <p:cNvSpPr txBox="1">
              <a:spLocks noChangeArrowheads="1"/>
            </p:cNvSpPr>
            <p:nvPr/>
          </p:nvSpPr>
          <p:spPr bwMode="auto">
            <a:xfrm>
              <a:off x="2112" y="1008"/>
              <a:ext cx="1810" cy="250"/>
            </a:xfrm>
            <a:prstGeom prst="rect">
              <a:avLst/>
            </a:prstGeom>
            <a:noFill/>
            <a:ln w="9525">
              <a:noFill/>
              <a:miter lim="800000"/>
              <a:headEnd/>
              <a:tailEnd/>
            </a:ln>
          </p:spPr>
          <p:txBody>
            <a:bodyPr>
              <a:spAutoFit/>
            </a:bodyPr>
            <a:lstStyle/>
            <a:p>
              <a:r>
                <a:rPr lang="en-US" sz="2000"/>
                <a:t>My arse hurts</a:t>
              </a:r>
              <a:endParaRPr lang="en-US"/>
            </a:p>
          </p:txBody>
        </p:sp>
        <p:sp>
          <p:nvSpPr>
            <p:cNvPr id="4102" name="Text Box 5"/>
            <p:cNvSpPr txBox="1">
              <a:spLocks noChangeArrowheads="1"/>
            </p:cNvSpPr>
            <p:nvPr/>
          </p:nvSpPr>
          <p:spPr bwMode="auto">
            <a:xfrm>
              <a:off x="3129" y="1458"/>
              <a:ext cx="1810" cy="250"/>
            </a:xfrm>
            <a:prstGeom prst="rect">
              <a:avLst/>
            </a:prstGeom>
            <a:noFill/>
            <a:ln w="9525">
              <a:noFill/>
              <a:miter lim="800000"/>
              <a:headEnd/>
              <a:tailEnd/>
            </a:ln>
          </p:spPr>
          <p:txBody>
            <a:bodyPr>
              <a:spAutoFit/>
            </a:bodyPr>
            <a:lstStyle/>
            <a:p>
              <a:r>
                <a:rPr lang="en-US" sz="2000"/>
                <a:t>What?</a:t>
              </a:r>
              <a:endParaRPr lang="en-US"/>
            </a:p>
          </p:txBody>
        </p:sp>
      </p:grpSp>
      <p:sp>
        <p:nvSpPr>
          <p:cNvPr id="4099" name="Text Box 6"/>
          <p:cNvSpPr txBox="1">
            <a:spLocks noChangeArrowheads="1"/>
          </p:cNvSpPr>
          <p:nvPr/>
        </p:nvSpPr>
        <p:spPr bwMode="auto">
          <a:xfrm>
            <a:off x="2335213" y="530225"/>
            <a:ext cx="5022529" cy="461665"/>
          </a:xfrm>
          <a:prstGeom prst="rect">
            <a:avLst/>
          </a:prstGeom>
          <a:noFill/>
          <a:ln w="9525">
            <a:noFill/>
            <a:miter lim="800000"/>
            <a:headEnd/>
            <a:tailEnd/>
          </a:ln>
        </p:spPr>
        <p:txBody>
          <a:bodyPr wrap="none">
            <a:spAutoFit/>
          </a:bodyPr>
          <a:lstStyle/>
          <a:p>
            <a:r>
              <a:rPr lang="en-US" b="1">
                <a:solidFill>
                  <a:schemeClr val="bg1">
                    <a:lumMod val="50000"/>
                  </a:schemeClr>
                </a:solidFill>
              </a:rPr>
              <a:t>The Easter chocolate bunny card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7475" y="179388"/>
            <a:ext cx="8836025" cy="6424612"/>
            <a:chOff x="117475" y="179388"/>
            <a:chExt cx="8836025" cy="6424612"/>
          </a:xfrm>
        </p:grpSpPr>
        <p:pic>
          <p:nvPicPr>
            <p:cNvPr id="26627" name="Picture 3" descr="Wernicke"/>
            <p:cNvPicPr>
              <a:picLocks noChangeAspect="1" noChangeArrowheads="1"/>
            </p:cNvPicPr>
            <p:nvPr/>
          </p:nvPicPr>
          <p:blipFill>
            <a:blip r:embed="rId3" cstate="print"/>
            <a:srcRect/>
            <a:stretch>
              <a:fillRect/>
            </a:stretch>
          </p:blipFill>
          <p:spPr bwMode="auto">
            <a:xfrm>
              <a:off x="6635750" y="2381250"/>
              <a:ext cx="2089150" cy="2968625"/>
            </a:xfrm>
            <a:prstGeom prst="rect">
              <a:avLst/>
            </a:prstGeom>
            <a:noFill/>
            <a:ln w="9525">
              <a:noFill/>
              <a:miter lim="800000"/>
              <a:headEnd/>
              <a:tailEnd/>
            </a:ln>
          </p:spPr>
        </p:pic>
        <p:pic>
          <p:nvPicPr>
            <p:cNvPr id="26628" name="Picture 4" descr="Broca"/>
            <p:cNvPicPr>
              <a:picLocks noChangeAspect="1" noChangeArrowheads="1"/>
            </p:cNvPicPr>
            <p:nvPr/>
          </p:nvPicPr>
          <p:blipFill>
            <a:blip r:embed="rId4" cstate="print"/>
            <a:srcRect/>
            <a:stretch>
              <a:fillRect/>
            </a:stretch>
          </p:blipFill>
          <p:spPr bwMode="auto">
            <a:xfrm>
              <a:off x="500063" y="2665413"/>
              <a:ext cx="1779588" cy="2420937"/>
            </a:xfrm>
            <a:prstGeom prst="rect">
              <a:avLst/>
            </a:prstGeom>
            <a:noFill/>
            <a:ln w="9525">
              <a:noFill/>
              <a:miter lim="800000"/>
              <a:headEnd/>
              <a:tailEnd/>
            </a:ln>
          </p:spPr>
        </p:pic>
        <p:sp>
          <p:nvSpPr>
            <p:cNvPr id="26629" name="Line 5"/>
            <p:cNvSpPr>
              <a:spLocks noChangeShapeType="1"/>
            </p:cNvSpPr>
            <p:nvPr/>
          </p:nvSpPr>
          <p:spPr bwMode="auto">
            <a:xfrm flipH="1">
              <a:off x="3830638" y="5065713"/>
              <a:ext cx="1970088" cy="0"/>
            </a:xfrm>
            <a:prstGeom prst="line">
              <a:avLst/>
            </a:prstGeom>
            <a:noFill/>
            <a:ln w="50800">
              <a:solidFill>
                <a:schemeClr val="bg1"/>
              </a:solidFill>
              <a:round/>
              <a:headEnd/>
              <a:tailEnd type="triangle" w="med" len="med"/>
            </a:ln>
          </p:spPr>
          <p:txBody>
            <a:bodyPr wrap="none" anchor="ctr"/>
            <a:lstStyle/>
            <a:p>
              <a:endParaRPr lang="en-GB"/>
            </a:p>
          </p:txBody>
        </p:sp>
        <p:sp>
          <p:nvSpPr>
            <p:cNvPr id="26630" name="Rectangle 6"/>
            <p:cNvSpPr>
              <a:spLocks noChangeArrowheads="1"/>
            </p:cNvSpPr>
            <p:nvPr/>
          </p:nvSpPr>
          <p:spPr bwMode="auto">
            <a:xfrm>
              <a:off x="5024438" y="4779963"/>
              <a:ext cx="2765425" cy="458787"/>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Wernicke’s area</a:t>
              </a:r>
            </a:p>
          </p:txBody>
        </p:sp>
        <p:sp>
          <p:nvSpPr>
            <p:cNvPr id="26631" name="Rectangle 7"/>
            <p:cNvSpPr>
              <a:spLocks noChangeArrowheads="1"/>
            </p:cNvSpPr>
            <p:nvPr/>
          </p:nvSpPr>
          <p:spPr bwMode="auto">
            <a:xfrm>
              <a:off x="1566863" y="4778375"/>
              <a:ext cx="2276475" cy="458787"/>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Broca’s area</a:t>
              </a:r>
            </a:p>
          </p:txBody>
        </p:sp>
        <p:sp>
          <p:nvSpPr>
            <p:cNvPr id="26632" name="Line 8"/>
            <p:cNvSpPr>
              <a:spLocks noChangeShapeType="1"/>
            </p:cNvSpPr>
            <p:nvPr/>
          </p:nvSpPr>
          <p:spPr bwMode="auto">
            <a:xfrm flipV="1">
              <a:off x="6407150" y="5229225"/>
              <a:ext cx="0" cy="914400"/>
            </a:xfrm>
            <a:prstGeom prst="line">
              <a:avLst/>
            </a:prstGeom>
            <a:noFill/>
            <a:ln w="50800">
              <a:solidFill>
                <a:schemeClr val="bg1"/>
              </a:solidFill>
              <a:round/>
              <a:headEnd/>
              <a:tailEnd type="triangle" w="med" len="med"/>
            </a:ln>
          </p:spPr>
          <p:txBody>
            <a:bodyPr wrap="none" anchor="ctr"/>
            <a:lstStyle/>
            <a:p>
              <a:endParaRPr lang="en-GB"/>
            </a:p>
          </p:txBody>
        </p:sp>
        <p:sp>
          <p:nvSpPr>
            <p:cNvPr id="26633" name="Line 9"/>
            <p:cNvSpPr>
              <a:spLocks noChangeShapeType="1"/>
            </p:cNvSpPr>
            <p:nvPr/>
          </p:nvSpPr>
          <p:spPr bwMode="auto">
            <a:xfrm>
              <a:off x="2705100" y="5227638"/>
              <a:ext cx="0" cy="914400"/>
            </a:xfrm>
            <a:prstGeom prst="line">
              <a:avLst/>
            </a:prstGeom>
            <a:noFill/>
            <a:ln w="50800">
              <a:solidFill>
                <a:schemeClr val="bg1"/>
              </a:solidFill>
              <a:round/>
              <a:headEnd/>
              <a:tailEnd type="triangle" w="med" len="med"/>
            </a:ln>
          </p:spPr>
          <p:txBody>
            <a:bodyPr wrap="none" anchor="ctr"/>
            <a:lstStyle/>
            <a:p>
              <a:endParaRPr lang="en-GB"/>
            </a:p>
          </p:txBody>
        </p:sp>
        <p:sp>
          <p:nvSpPr>
            <p:cNvPr id="26634" name="Rectangle 10"/>
            <p:cNvSpPr>
              <a:spLocks noChangeArrowheads="1"/>
            </p:cNvSpPr>
            <p:nvPr/>
          </p:nvSpPr>
          <p:spPr bwMode="auto">
            <a:xfrm>
              <a:off x="5559425" y="6145213"/>
              <a:ext cx="1697038" cy="458787"/>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Speech in</a:t>
              </a:r>
            </a:p>
          </p:txBody>
        </p:sp>
        <p:sp>
          <p:nvSpPr>
            <p:cNvPr id="26635" name="Rectangle 11"/>
            <p:cNvSpPr>
              <a:spLocks noChangeArrowheads="1"/>
            </p:cNvSpPr>
            <p:nvPr/>
          </p:nvSpPr>
          <p:spPr bwMode="auto">
            <a:xfrm>
              <a:off x="1709738" y="6145213"/>
              <a:ext cx="1992313" cy="458787"/>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Speech out</a:t>
              </a:r>
            </a:p>
          </p:txBody>
        </p:sp>
        <p:sp>
          <p:nvSpPr>
            <p:cNvPr id="26636" name="Rectangle 12"/>
            <p:cNvSpPr>
              <a:spLocks noChangeArrowheads="1"/>
            </p:cNvSpPr>
            <p:nvPr/>
          </p:nvSpPr>
          <p:spPr bwMode="auto">
            <a:xfrm>
              <a:off x="117475" y="179388"/>
              <a:ext cx="8836025" cy="727075"/>
            </a:xfrm>
            <a:prstGeom prst="rect">
              <a:avLst/>
            </a:prstGeom>
            <a:solidFill>
              <a:schemeClr val="bg1">
                <a:lumMod val="95000"/>
              </a:schemeClr>
            </a:solidFill>
            <a:ln w="9525">
              <a:noFill/>
              <a:miter lim="800000"/>
              <a:headEnd/>
              <a:tailEnd/>
            </a:ln>
          </p:spPr>
          <p:txBody>
            <a:bodyPr anchor="ctr"/>
            <a:lstStyle/>
            <a:p>
              <a:r>
                <a:rPr lang="en-GB" sz="2600" b="1" dirty="0">
                  <a:solidFill>
                    <a:schemeClr val="bg1">
                      <a:lumMod val="50000"/>
                    </a:schemeClr>
                  </a:solidFill>
                </a:rPr>
                <a:t>     </a:t>
              </a:r>
              <a:r>
                <a:rPr lang="en-GB" sz="2600" b="1" dirty="0" err="1">
                  <a:solidFill>
                    <a:schemeClr val="bg1">
                      <a:lumMod val="50000"/>
                    </a:schemeClr>
                  </a:solidFill>
                </a:rPr>
                <a:t>Wernicke</a:t>
              </a:r>
              <a:r>
                <a:rPr lang="en-GB" sz="2600" b="1" dirty="0">
                  <a:solidFill>
                    <a:schemeClr val="bg1">
                      <a:lumMod val="50000"/>
                    </a:schemeClr>
                  </a:solidFill>
                </a:rPr>
                <a:t> (1874)</a:t>
              </a:r>
              <a:endParaRPr lang="en-GB" sz="2800" b="1" dirty="0">
                <a:solidFill>
                  <a:schemeClr val="bg1">
                    <a:lumMod val="50000"/>
                  </a:schemeClr>
                </a:solidFill>
              </a:endParaRPr>
            </a:p>
          </p:txBody>
        </p:sp>
        <p:pic>
          <p:nvPicPr>
            <p:cNvPr id="26637" name="Picture 13" descr="Felix"/>
            <p:cNvPicPr>
              <a:picLocks noChangeAspect="1" noChangeArrowheads="1"/>
            </p:cNvPicPr>
            <p:nvPr/>
          </p:nvPicPr>
          <p:blipFill>
            <a:blip r:embed="rId5" cstate="print"/>
            <a:srcRect/>
            <a:stretch>
              <a:fillRect/>
            </a:stretch>
          </p:blipFill>
          <p:spPr bwMode="auto">
            <a:xfrm>
              <a:off x="2940050" y="1155700"/>
              <a:ext cx="2484438" cy="2159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Wernicke"/>
          <p:cNvPicPr>
            <a:picLocks noChangeAspect="1" noChangeArrowheads="1"/>
          </p:cNvPicPr>
          <p:nvPr/>
        </p:nvPicPr>
        <p:blipFill>
          <a:blip r:embed="rId3" cstate="print"/>
          <a:srcRect/>
          <a:stretch>
            <a:fillRect/>
          </a:stretch>
        </p:blipFill>
        <p:spPr bwMode="auto">
          <a:xfrm>
            <a:off x="6635750" y="2381250"/>
            <a:ext cx="2089150" cy="2968625"/>
          </a:xfrm>
          <a:prstGeom prst="rect">
            <a:avLst/>
          </a:prstGeom>
          <a:noFill/>
          <a:ln w="9525">
            <a:noFill/>
            <a:miter lim="800000"/>
            <a:headEnd/>
            <a:tailEnd/>
          </a:ln>
        </p:spPr>
      </p:pic>
      <p:pic>
        <p:nvPicPr>
          <p:cNvPr id="27651" name="Picture 3" descr="Broca"/>
          <p:cNvPicPr>
            <a:picLocks noChangeAspect="1" noChangeArrowheads="1"/>
          </p:cNvPicPr>
          <p:nvPr/>
        </p:nvPicPr>
        <p:blipFill>
          <a:blip r:embed="rId4" cstate="print"/>
          <a:srcRect/>
          <a:stretch>
            <a:fillRect/>
          </a:stretch>
        </p:blipFill>
        <p:spPr bwMode="auto">
          <a:xfrm>
            <a:off x="500063" y="2665413"/>
            <a:ext cx="1779587" cy="2420937"/>
          </a:xfrm>
          <a:prstGeom prst="rect">
            <a:avLst/>
          </a:prstGeom>
          <a:noFill/>
          <a:ln w="9525">
            <a:noFill/>
            <a:miter lim="800000"/>
            <a:headEnd/>
            <a:tailEnd/>
          </a:ln>
        </p:spPr>
      </p:pic>
      <p:pic>
        <p:nvPicPr>
          <p:cNvPr id="27652" name="Picture 4"/>
          <p:cNvPicPr>
            <a:picLocks noChangeAspect="1" noChangeArrowheads="1"/>
          </p:cNvPicPr>
          <p:nvPr/>
        </p:nvPicPr>
        <p:blipFill>
          <a:blip r:embed="rId5" cstate="print"/>
          <a:srcRect/>
          <a:stretch>
            <a:fillRect/>
          </a:stretch>
        </p:blipFill>
        <p:spPr bwMode="auto">
          <a:xfrm>
            <a:off x="2865438" y="577850"/>
            <a:ext cx="2159000" cy="2924175"/>
          </a:xfrm>
          <a:prstGeom prst="rect">
            <a:avLst/>
          </a:prstGeom>
          <a:noFill/>
          <a:ln w="9525">
            <a:noFill/>
            <a:miter lim="800000"/>
            <a:headEnd/>
            <a:tailEnd/>
          </a:ln>
        </p:spPr>
      </p:pic>
      <p:sp>
        <p:nvSpPr>
          <p:cNvPr id="27653" name="Line 5"/>
          <p:cNvSpPr>
            <a:spLocks noChangeShapeType="1"/>
          </p:cNvSpPr>
          <p:nvPr/>
        </p:nvSpPr>
        <p:spPr bwMode="auto">
          <a:xfrm flipH="1">
            <a:off x="3830638" y="5065713"/>
            <a:ext cx="1970087" cy="0"/>
          </a:xfrm>
          <a:prstGeom prst="line">
            <a:avLst/>
          </a:prstGeom>
          <a:noFill/>
          <a:ln w="50800">
            <a:solidFill>
              <a:schemeClr val="bg1"/>
            </a:solidFill>
            <a:round/>
            <a:headEnd/>
            <a:tailEnd type="triangle" w="med" len="med"/>
          </a:ln>
        </p:spPr>
        <p:txBody>
          <a:bodyPr wrap="none" anchor="ctr"/>
          <a:lstStyle/>
          <a:p>
            <a:endParaRPr lang="en-GB"/>
          </a:p>
        </p:txBody>
      </p:sp>
      <p:sp>
        <p:nvSpPr>
          <p:cNvPr id="27654" name="Line 6"/>
          <p:cNvSpPr>
            <a:spLocks noChangeShapeType="1"/>
          </p:cNvSpPr>
          <p:nvPr/>
        </p:nvSpPr>
        <p:spPr bwMode="auto">
          <a:xfrm rot="10578737" flipV="1">
            <a:off x="2617788" y="3743325"/>
            <a:ext cx="1554162" cy="982663"/>
          </a:xfrm>
          <a:prstGeom prst="line">
            <a:avLst/>
          </a:prstGeom>
          <a:noFill/>
          <a:ln w="50800">
            <a:solidFill>
              <a:schemeClr val="bg1"/>
            </a:solidFill>
            <a:round/>
            <a:headEnd/>
            <a:tailEnd type="triangle" w="med" len="med"/>
          </a:ln>
        </p:spPr>
        <p:txBody>
          <a:bodyPr wrap="none" anchor="ctr"/>
          <a:lstStyle/>
          <a:p>
            <a:endParaRPr lang="en-GB"/>
          </a:p>
        </p:txBody>
      </p:sp>
      <p:sp>
        <p:nvSpPr>
          <p:cNvPr id="27655" name="Rectangle 7"/>
          <p:cNvSpPr>
            <a:spLocks noChangeArrowheads="1"/>
          </p:cNvSpPr>
          <p:nvPr/>
        </p:nvSpPr>
        <p:spPr bwMode="auto">
          <a:xfrm>
            <a:off x="3219450" y="3232150"/>
            <a:ext cx="2546350" cy="458788"/>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‘Concept’ area</a:t>
            </a:r>
          </a:p>
        </p:txBody>
      </p:sp>
      <p:sp>
        <p:nvSpPr>
          <p:cNvPr id="27656" name="Rectangle 8"/>
          <p:cNvSpPr>
            <a:spLocks noChangeArrowheads="1"/>
          </p:cNvSpPr>
          <p:nvPr/>
        </p:nvSpPr>
        <p:spPr bwMode="auto">
          <a:xfrm>
            <a:off x="5024438" y="4779963"/>
            <a:ext cx="2765425" cy="458787"/>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Wernicke’s area</a:t>
            </a:r>
          </a:p>
        </p:txBody>
      </p:sp>
      <p:sp>
        <p:nvSpPr>
          <p:cNvPr id="27657" name="Rectangle 9"/>
          <p:cNvSpPr>
            <a:spLocks noChangeArrowheads="1"/>
          </p:cNvSpPr>
          <p:nvPr/>
        </p:nvSpPr>
        <p:spPr bwMode="auto">
          <a:xfrm>
            <a:off x="1566863" y="4778375"/>
            <a:ext cx="2276475" cy="458788"/>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Broca’s area</a:t>
            </a:r>
          </a:p>
        </p:txBody>
      </p:sp>
      <p:sp>
        <p:nvSpPr>
          <p:cNvPr id="27658" name="Line 10"/>
          <p:cNvSpPr>
            <a:spLocks noChangeShapeType="1"/>
          </p:cNvSpPr>
          <p:nvPr/>
        </p:nvSpPr>
        <p:spPr bwMode="auto">
          <a:xfrm flipV="1">
            <a:off x="6407150" y="5229225"/>
            <a:ext cx="0" cy="914400"/>
          </a:xfrm>
          <a:prstGeom prst="line">
            <a:avLst/>
          </a:prstGeom>
          <a:noFill/>
          <a:ln w="50800">
            <a:solidFill>
              <a:schemeClr val="bg1"/>
            </a:solidFill>
            <a:round/>
            <a:headEnd/>
            <a:tailEnd type="triangle" w="med" len="med"/>
          </a:ln>
        </p:spPr>
        <p:txBody>
          <a:bodyPr wrap="none" anchor="ctr"/>
          <a:lstStyle/>
          <a:p>
            <a:endParaRPr lang="en-GB"/>
          </a:p>
        </p:txBody>
      </p:sp>
      <p:sp>
        <p:nvSpPr>
          <p:cNvPr id="27659" name="Line 11"/>
          <p:cNvSpPr>
            <a:spLocks noChangeShapeType="1"/>
          </p:cNvSpPr>
          <p:nvPr/>
        </p:nvSpPr>
        <p:spPr bwMode="auto">
          <a:xfrm>
            <a:off x="2705100" y="5227638"/>
            <a:ext cx="0" cy="914400"/>
          </a:xfrm>
          <a:prstGeom prst="line">
            <a:avLst/>
          </a:prstGeom>
          <a:noFill/>
          <a:ln w="50800">
            <a:solidFill>
              <a:schemeClr val="bg1"/>
            </a:solidFill>
            <a:round/>
            <a:headEnd/>
            <a:tailEnd type="triangle" w="med" len="med"/>
          </a:ln>
        </p:spPr>
        <p:txBody>
          <a:bodyPr wrap="none" anchor="ctr"/>
          <a:lstStyle/>
          <a:p>
            <a:endParaRPr lang="en-GB"/>
          </a:p>
        </p:txBody>
      </p:sp>
      <p:sp>
        <p:nvSpPr>
          <p:cNvPr id="27660" name="Line 12"/>
          <p:cNvSpPr>
            <a:spLocks noChangeShapeType="1"/>
          </p:cNvSpPr>
          <p:nvPr/>
        </p:nvSpPr>
        <p:spPr bwMode="auto">
          <a:xfrm rot="-10578737">
            <a:off x="4548188" y="3741738"/>
            <a:ext cx="1752600" cy="977900"/>
          </a:xfrm>
          <a:prstGeom prst="line">
            <a:avLst/>
          </a:prstGeom>
          <a:noFill/>
          <a:ln w="50800">
            <a:solidFill>
              <a:schemeClr val="bg1"/>
            </a:solidFill>
            <a:round/>
            <a:headEnd/>
            <a:tailEnd type="triangle" w="med" len="med"/>
          </a:ln>
        </p:spPr>
        <p:txBody>
          <a:bodyPr wrap="none" anchor="ctr"/>
          <a:lstStyle/>
          <a:p>
            <a:endParaRPr lang="en-GB"/>
          </a:p>
        </p:txBody>
      </p:sp>
      <p:sp>
        <p:nvSpPr>
          <p:cNvPr id="27661" name="Rectangle 13"/>
          <p:cNvSpPr>
            <a:spLocks noChangeArrowheads="1"/>
          </p:cNvSpPr>
          <p:nvPr/>
        </p:nvSpPr>
        <p:spPr bwMode="auto">
          <a:xfrm>
            <a:off x="5559425" y="6145213"/>
            <a:ext cx="1697038" cy="458787"/>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Speech in</a:t>
            </a:r>
          </a:p>
        </p:txBody>
      </p:sp>
      <p:sp>
        <p:nvSpPr>
          <p:cNvPr id="27662" name="Rectangle 14"/>
          <p:cNvSpPr>
            <a:spLocks noChangeArrowheads="1"/>
          </p:cNvSpPr>
          <p:nvPr/>
        </p:nvSpPr>
        <p:spPr bwMode="auto">
          <a:xfrm>
            <a:off x="1709738" y="6145213"/>
            <a:ext cx="1992312" cy="458787"/>
          </a:xfrm>
          <a:prstGeom prst="rect">
            <a:avLst/>
          </a:prstGeom>
          <a:solidFill>
            <a:schemeClr val="bg1"/>
          </a:solidFill>
          <a:ln w="19050">
            <a:solidFill>
              <a:schemeClr val="tx1"/>
            </a:solidFill>
            <a:miter lim="800000"/>
            <a:headEnd/>
            <a:tailEnd/>
          </a:ln>
        </p:spPr>
        <p:txBody>
          <a:bodyPr wrap="none" lIns="90487" tIns="44450" rIns="90487" bIns="44450">
            <a:spAutoFit/>
          </a:bodyPr>
          <a:lstStyle/>
          <a:p>
            <a:r>
              <a:rPr lang="en-GB" sz="2300">
                <a:latin typeface="Copperplate Gothic Light" pitchFamily="1" charset="0"/>
              </a:rPr>
              <a:t>Speech out</a:t>
            </a:r>
          </a:p>
        </p:txBody>
      </p:sp>
      <p:sp>
        <p:nvSpPr>
          <p:cNvPr id="27663" name="Rectangle 15"/>
          <p:cNvSpPr>
            <a:spLocks noChangeArrowheads="1"/>
          </p:cNvSpPr>
          <p:nvPr/>
        </p:nvSpPr>
        <p:spPr bwMode="auto">
          <a:xfrm>
            <a:off x="117475" y="179388"/>
            <a:ext cx="8836025" cy="727075"/>
          </a:xfrm>
          <a:prstGeom prst="rect">
            <a:avLst/>
          </a:prstGeom>
          <a:solidFill>
            <a:schemeClr val="bg1">
              <a:lumMod val="95000"/>
            </a:schemeClr>
          </a:solidFill>
          <a:ln w="9525">
            <a:noFill/>
            <a:miter lim="800000"/>
            <a:headEnd/>
            <a:tailEnd/>
          </a:ln>
        </p:spPr>
        <p:txBody>
          <a:bodyPr anchor="ctr"/>
          <a:lstStyle/>
          <a:p>
            <a:r>
              <a:rPr lang="en-GB" sz="2600" b="1">
                <a:solidFill>
                  <a:schemeClr val="bg1">
                    <a:lumMod val="50000"/>
                  </a:schemeClr>
                </a:solidFill>
              </a:rPr>
              <a:t>     Lichtheim (1885)</a:t>
            </a:r>
            <a:endParaRPr lang="en-GB" sz="2800" b="1">
              <a:solidFill>
                <a:schemeClr val="bg1">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117475" y="152400"/>
            <a:ext cx="9131300" cy="6615113"/>
            <a:chOff x="74" y="96"/>
            <a:chExt cx="5752" cy="4167"/>
          </a:xfrm>
        </p:grpSpPr>
        <p:pic>
          <p:nvPicPr>
            <p:cNvPr id="28675" name="Picture 3"/>
            <p:cNvPicPr>
              <a:picLocks noChangeAspect="1" noChangeArrowheads="1"/>
            </p:cNvPicPr>
            <p:nvPr/>
          </p:nvPicPr>
          <p:blipFill>
            <a:blip r:embed="rId3" cstate="print">
              <a:lum bright="-8000" contrast="48000"/>
            </a:blip>
            <a:srcRect/>
            <a:stretch>
              <a:fillRect/>
            </a:stretch>
          </p:blipFill>
          <p:spPr bwMode="auto">
            <a:xfrm>
              <a:off x="3456" y="96"/>
              <a:ext cx="2231" cy="1940"/>
            </a:xfrm>
            <a:prstGeom prst="rect">
              <a:avLst/>
            </a:prstGeom>
            <a:noFill/>
            <a:ln w="9525">
              <a:noFill/>
              <a:miter lim="800000"/>
              <a:headEnd/>
              <a:tailEnd/>
            </a:ln>
          </p:spPr>
        </p:pic>
        <p:sp>
          <p:nvSpPr>
            <p:cNvPr id="28676" name="Text Box 4"/>
            <p:cNvSpPr txBox="1">
              <a:spLocks noChangeAspect="1" noChangeArrowheads="1"/>
            </p:cNvSpPr>
            <p:nvPr/>
          </p:nvSpPr>
          <p:spPr bwMode="auto">
            <a:xfrm>
              <a:off x="3456" y="96"/>
              <a:ext cx="208" cy="212"/>
            </a:xfrm>
            <a:prstGeom prst="rect">
              <a:avLst/>
            </a:prstGeom>
            <a:noFill/>
            <a:ln w="9525">
              <a:noFill/>
              <a:miter lim="800000"/>
              <a:headEnd/>
              <a:tailEnd/>
            </a:ln>
          </p:spPr>
          <p:txBody>
            <a:bodyPr wrap="none">
              <a:spAutoFit/>
            </a:bodyPr>
            <a:lstStyle/>
            <a:p>
              <a:r>
                <a:rPr lang="en-GB" sz="1600" b="1">
                  <a:solidFill>
                    <a:schemeClr val="bg1"/>
                  </a:solidFill>
                </a:rPr>
                <a:t>R</a:t>
              </a:r>
              <a:endParaRPr lang="en-GB" sz="1600">
                <a:solidFill>
                  <a:schemeClr val="bg1"/>
                </a:solidFill>
              </a:endParaRPr>
            </a:p>
          </p:txBody>
        </p:sp>
        <p:sp>
          <p:nvSpPr>
            <p:cNvPr id="28677" name="Text Box 5"/>
            <p:cNvSpPr txBox="1">
              <a:spLocks noChangeAspect="1" noChangeArrowheads="1"/>
            </p:cNvSpPr>
            <p:nvPr/>
          </p:nvSpPr>
          <p:spPr bwMode="auto">
            <a:xfrm>
              <a:off x="5082" y="106"/>
              <a:ext cx="605" cy="250"/>
            </a:xfrm>
            <a:prstGeom prst="rect">
              <a:avLst/>
            </a:prstGeom>
            <a:solidFill>
              <a:schemeClr val="tx1"/>
            </a:solidFill>
            <a:ln w="9525">
              <a:noFill/>
              <a:miter lim="800000"/>
              <a:headEnd/>
              <a:tailEnd/>
            </a:ln>
          </p:spPr>
          <p:txBody>
            <a:bodyPr wrap="none">
              <a:spAutoFit/>
            </a:bodyPr>
            <a:lstStyle/>
            <a:p>
              <a:r>
                <a:rPr lang="en-GB" sz="2000">
                  <a:solidFill>
                    <a:schemeClr val="bg1"/>
                  </a:solidFill>
                </a:rPr>
                <a:t>7/1998</a:t>
              </a:r>
              <a:endParaRPr lang="en-GB" sz="1600">
                <a:solidFill>
                  <a:srgbClr val="FFFF00"/>
                </a:solidFill>
              </a:endParaRPr>
            </a:p>
          </p:txBody>
        </p:sp>
        <p:pic>
          <p:nvPicPr>
            <p:cNvPr id="28678" name="Picture 6"/>
            <p:cNvPicPr>
              <a:picLocks noChangeAspect="1" noChangeArrowheads="1"/>
            </p:cNvPicPr>
            <p:nvPr/>
          </p:nvPicPr>
          <p:blipFill>
            <a:blip r:embed="rId4" cstate="print">
              <a:lum bright="-8000" contrast="48000"/>
            </a:blip>
            <a:srcRect/>
            <a:stretch>
              <a:fillRect/>
            </a:stretch>
          </p:blipFill>
          <p:spPr bwMode="auto">
            <a:xfrm>
              <a:off x="2447" y="679"/>
              <a:ext cx="2306" cy="1958"/>
            </a:xfrm>
            <a:prstGeom prst="rect">
              <a:avLst/>
            </a:prstGeom>
            <a:noFill/>
            <a:ln w="9525">
              <a:noFill/>
              <a:miter lim="800000"/>
              <a:headEnd/>
              <a:tailEnd/>
            </a:ln>
          </p:spPr>
        </p:pic>
        <p:sp>
          <p:nvSpPr>
            <p:cNvPr id="28679" name="Text Box 7"/>
            <p:cNvSpPr txBox="1">
              <a:spLocks noChangeAspect="1" noChangeArrowheads="1"/>
            </p:cNvSpPr>
            <p:nvPr/>
          </p:nvSpPr>
          <p:spPr bwMode="auto">
            <a:xfrm>
              <a:off x="2447" y="679"/>
              <a:ext cx="208" cy="212"/>
            </a:xfrm>
            <a:prstGeom prst="rect">
              <a:avLst/>
            </a:prstGeom>
            <a:noFill/>
            <a:ln w="9525">
              <a:noFill/>
              <a:miter lim="800000"/>
              <a:headEnd/>
              <a:tailEnd/>
            </a:ln>
          </p:spPr>
          <p:txBody>
            <a:bodyPr wrap="none">
              <a:spAutoFit/>
            </a:bodyPr>
            <a:lstStyle/>
            <a:p>
              <a:r>
                <a:rPr lang="en-GB" sz="1600" b="1">
                  <a:solidFill>
                    <a:schemeClr val="bg1"/>
                  </a:solidFill>
                </a:rPr>
                <a:t>R</a:t>
              </a:r>
              <a:endParaRPr lang="en-GB" sz="1600">
                <a:solidFill>
                  <a:schemeClr val="bg1"/>
                </a:solidFill>
              </a:endParaRPr>
            </a:p>
          </p:txBody>
        </p:sp>
        <p:sp>
          <p:nvSpPr>
            <p:cNvPr id="28680" name="Text Box 8"/>
            <p:cNvSpPr txBox="1">
              <a:spLocks noChangeAspect="1" noChangeArrowheads="1"/>
            </p:cNvSpPr>
            <p:nvPr/>
          </p:nvSpPr>
          <p:spPr bwMode="auto">
            <a:xfrm>
              <a:off x="4148" y="679"/>
              <a:ext cx="605" cy="250"/>
            </a:xfrm>
            <a:prstGeom prst="rect">
              <a:avLst/>
            </a:prstGeom>
            <a:solidFill>
              <a:schemeClr val="tx1"/>
            </a:solidFill>
            <a:ln w="9525">
              <a:noFill/>
              <a:miter lim="800000"/>
              <a:headEnd/>
              <a:tailEnd/>
            </a:ln>
          </p:spPr>
          <p:txBody>
            <a:bodyPr wrap="none">
              <a:spAutoFit/>
            </a:bodyPr>
            <a:lstStyle/>
            <a:p>
              <a:r>
                <a:rPr lang="en-GB" sz="2000">
                  <a:solidFill>
                    <a:schemeClr val="bg1"/>
                  </a:solidFill>
                </a:rPr>
                <a:t>6/2001</a:t>
              </a:r>
              <a:endParaRPr lang="en-GB" sz="1600" b="1">
                <a:solidFill>
                  <a:srgbClr val="FFFF00"/>
                </a:solidFill>
              </a:endParaRPr>
            </a:p>
          </p:txBody>
        </p:sp>
        <p:pic>
          <p:nvPicPr>
            <p:cNvPr id="28681" name="Picture 9"/>
            <p:cNvPicPr>
              <a:picLocks noChangeAspect="1" noChangeArrowheads="1"/>
            </p:cNvPicPr>
            <p:nvPr/>
          </p:nvPicPr>
          <p:blipFill>
            <a:blip r:embed="rId5" cstate="print">
              <a:lum bright="-8000" contrast="48000"/>
            </a:blip>
            <a:srcRect/>
            <a:stretch>
              <a:fillRect/>
            </a:stretch>
          </p:blipFill>
          <p:spPr bwMode="auto">
            <a:xfrm>
              <a:off x="1096" y="1461"/>
              <a:ext cx="2308" cy="1964"/>
            </a:xfrm>
            <a:prstGeom prst="rect">
              <a:avLst/>
            </a:prstGeom>
            <a:noFill/>
            <a:ln w="9525">
              <a:noFill/>
              <a:miter lim="800000"/>
              <a:headEnd/>
              <a:tailEnd/>
            </a:ln>
          </p:spPr>
        </p:pic>
        <p:sp>
          <p:nvSpPr>
            <p:cNvPr id="28682" name="Text Box 10"/>
            <p:cNvSpPr txBox="1">
              <a:spLocks noChangeAspect="1" noChangeArrowheads="1"/>
            </p:cNvSpPr>
            <p:nvPr/>
          </p:nvSpPr>
          <p:spPr bwMode="auto">
            <a:xfrm>
              <a:off x="1096" y="1461"/>
              <a:ext cx="208" cy="212"/>
            </a:xfrm>
            <a:prstGeom prst="rect">
              <a:avLst/>
            </a:prstGeom>
            <a:noFill/>
            <a:ln w="9525">
              <a:noFill/>
              <a:miter lim="800000"/>
              <a:headEnd/>
              <a:tailEnd/>
            </a:ln>
          </p:spPr>
          <p:txBody>
            <a:bodyPr wrap="none">
              <a:spAutoFit/>
            </a:bodyPr>
            <a:lstStyle/>
            <a:p>
              <a:r>
                <a:rPr lang="en-GB" sz="1600" b="1">
                  <a:solidFill>
                    <a:schemeClr val="bg1"/>
                  </a:solidFill>
                </a:rPr>
                <a:t>R</a:t>
              </a:r>
              <a:endParaRPr lang="en-GB" sz="1600">
                <a:solidFill>
                  <a:schemeClr val="bg1"/>
                </a:solidFill>
              </a:endParaRPr>
            </a:p>
          </p:txBody>
        </p:sp>
        <p:sp>
          <p:nvSpPr>
            <p:cNvPr id="28683" name="Text Box 11"/>
            <p:cNvSpPr txBox="1">
              <a:spLocks noChangeAspect="1" noChangeArrowheads="1"/>
            </p:cNvSpPr>
            <p:nvPr/>
          </p:nvSpPr>
          <p:spPr bwMode="auto">
            <a:xfrm>
              <a:off x="2798" y="1461"/>
              <a:ext cx="605" cy="250"/>
            </a:xfrm>
            <a:prstGeom prst="rect">
              <a:avLst/>
            </a:prstGeom>
            <a:solidFill>
              <a:schemeClr val="tx1"/>
            </a:solidFill>
            <a:ln w="9525">
              <a:noFill/>
              <a:miter lim="800000"/>
              <a:headEnd/>
              <a:tailEnd/>
            </a:ln>
          </p:spPr>
          <p:txBody>
            <a:bodyPr wrap="none">
              <a:spAutoFit/>
            </a:bodyPr>
            <a:lstStyle/>
            <a:p>
              <a:r>
                <a:rPr lang="en-GB" sz="2000">
                  <a:solidFill>
                    <a:schemeClr val="bg1"/>
                  </a:solidFill>
                </a:rPr>
                <a:t>6/2002</a:t>
              </a:r>
            </a:p>
          </p:txBody>
        </p:sp>
        <p:pic>
          <p:nvPicPr>
            <p:cNvPr id="28684" name="Picture 12"/>
            <p:cNvPicPr>
              <a:picLocks noChangeAspect="1" noChangeArrowheads="1"/>
            </p:cNvPicPr>
            <p:nvPr/>
          </p:nvPicPr>
          <p:blipFill>
            <a:blip r:embed="rId6" cstate="print">
              <a:lum bright="-8000" contrast="48000"/>
            </a:blip>
            <a:srcRect/>
            <a:stretch>
              <a:fillRect/>
            </a:stretch>
          </p:blipFill>
          <p:spPr bwMode="auto">
            <a:xfrm>
              <a:off x="98" y="2347"/>
              <a:ext cx="2231" cy="1916"/>
            </a:xfrm>
            <a:prstGeom prst="rect">
              <a:avLst/>
            </a:prstGeom>
            <a:noFill/>
            <a:ln w="9525">
              <a:noFill/>
              <a:miter lim="800000"/>
              <a:headEnd/>
              <a:tailEnd/>
            </a:ln>
          </p:spPr>
        </p:pic>
        <p:sp>
          <p:nvSpPr>
            <p:cNvPr id="28685" name="Text Box 13"/>
            <p:cNvSpPr txBox="1">
              <a:spLocks noChangeAspect="1" noChangeArrowheads="1"/>
            </p:cNvSpPr>
            <p:nvPr/>
          </p:nvSpPr>
          <p:spPr bwMode="auto">
            <a:xfrm>
              <a:off x="98" y="2347"/>
              <a:ext cx="208" cy="212"/>
            </a:xfrm>
            <a:prstGeom prst="rect">
              <a:avLst/>
            </a:prstGeom>
            <a:noFill/>
            <a:ln w="9525">
              <a:noFill/>
              <a:miter lim="800000"/>
              <a:headEnd/>
              <a:tailEnd/>
            </a:ln>
          </p:spPr>
          <p:txBody>
            <a:bodyPr wrap="none">
              <a:spAutoFit/>
            </a:bodyPr>
            <a:lstStyle/>
            <a:p>
              <a:r>
                <a:rPr lang="en-GB" sz="1600" b="1">
                  <a:solidFill>
                    <a:schemeClr val="bg1"/>
                  </a:solidFill>
                </a:rPr>
                <a:t>R</a:t>
              </a:r>
              <a:endParaRPr lang="en-GB" sz="1600">
                <a:solidFill>
                  <a:schemeClr val="bg1"/>
                </a:solidFill>
              </a:endParaRPr>
            </a:p>
          </p:txBody>
        </p:sp>
        <p:sp>
          <p:nvSpPr>
            <p:cNvPr id="28686" name="Text Box 14"/>
            <p:cNvSpPr txBox="1">
              <a:spLocks noChangeAspect="1" noChangeArrowheads="1"/>
            </p:cNvSpPr>
            <p:nvPr/>
          </p:nvSpPr>
          <p:spPr bwMode="auto">
            <a:xfrm>
              <a:off x="1724" y="2347"/>
              <a:ext cx="605" cy="250"/>
            </a:xfrm>
            <a:prstGeom prst="rect">
              <a:avLst/>
            </a:prstGeom>
            <a:solidFill>
              <a:schemeClr val="tx1"/>
            </a:solidFill>
            <a:ln w="9525">
              <a:noFill/>
              <a:miter lim="800000"/>
              <a:headEnd/>
              <a:tailEnd/>
            </a:ln>
          </p:spPr>
          <p:txBody>
            <a:bodyPr wrap="none">
              <a:spAutoFit/>
            </a:bodyPr>
            <a:lstStyle/>
            <a:p>
              <a:r>
                <a:rPr lang="en-GB" sz="2000">
                  <a:solidFill>
                    <a:schemeClr val="bg1"/>
                  </a:solidFill>
                </a:rPr>
                <a:t>9/2002</a:t>
              </a:r>
              <a:endParaRPr lang="en-GB" sz="1600" b="1">
                <a:solidFill>
                  <a:srgbClr val="FFFF00"/>
                </a:solidFill>
              </a:endParaRPr>
            </a:p>
          </p:txBody>
        </p:sp>
        <p:sp>
          <p:nvSpPr>
            <p:cNvPr id="28687" name="Line 15"/>
            <p:cNvSpPr>
              <a:spLocks noChangeShapeType="1"/>
            </p:cNvSpPr>
            <p:nvPr/>
          </p:nvSpPr>
          <p:spPr bwMode="auto">
            <a:xfrm flipH="1">
              <a:off x="2897" y="2223"/>
              <a:ext cx="2460" cy="1525"/>
            </a:xfrm>
            <a:prstGeom prst="line">
              <a:avLst/>
            </a:prstGeom>
            <a:noFill/>
            <a:ln w="127000">
              <a:solidFill>
                <a:schemeClr val="bg1"/>
              </a:solidFill>
              <a:round/>
              <a:headEnd/>
              <a:tailEnd type="triangle" w="med" len="med"/>
            </a:ln>
          </p:spPr>
          <p:txBody>
            <a:bodyPr wrap="none" anchor="ctr"/>
            <a:lstStyle/>
            <a:p>
              <a:endParaRPr lang="en-GB"/>
            </a:p>
          </p:txBody>
        </p:sp>
        <p:sp>
          <p:nvSpPr>
            <p:cNvPr id="28688" name="Text Box 16"/>
            <p:cNvSpPr txBox="1">
              <a:spLocks noChangeArrowheads="1"/>
            </p:cNvSpPr>
            <p:nvPr/>
          </p:nvSpPr>
          <p:spPr bwMode="auto">
            <a:xfrm rot="-2006562">
              <a:off x="2662" y="3084"/>
              <a:ext cx="3164" cy="250"/>
            </a:xfrm>
            <a:prstGeom prst="rect">
              <a:avLst/>
            </a:prstGeom>
            <a:noFill/>
            <a:ln w="9525">
              <a:noFill/>
              <a:miter lim="800000"/>
              <a:headEnd/>
              <a:tailEnd/>
            </a:ln>
          </p:spPr>
          <p:txBody>
            <a:bodyPr>
              <a:spAutoFit/>
            </a:bodyPr>
            <a:lstStyle/>
            <a:p>
              <a:r>
                <a:rPr lang="en-GB" sz="2000">
                  <a:solidFill>
                    <a:schemeClr val="bg1"/>
                  </a:solidFill>
                </a:rPr>
                <a:t>Progressive rostral temporal lobe atrophy</a:t>
              </a:r>
              <a:endParaRPr lang="en-GB" sz="1800">
                <a:solidFill>
                  <a:schemeClr val="bg1"/>
                </a:solidFill>
              </a:endParaRPr>
            </a:p>
          </p:txBody>
        </p:sp>
        <p:sp>
          <p:nvSpPr>
            <p:cNvPr id="28689" name="Rectangle 17"/>
            <p:cNvSpPr>
              <a:spLocks noChangeArrowheads="1"/>
            </p:cNvSpPr>
            <p:nvPr/>
          </p:nvSpPr>
          <p:spPr bwMode="auto">
            <a:xfrm>
              <a:off x="74" y="113"/>
              <a:ext cx="3329" cy="458"/>
            </a:xfrm>
            <a:prstGeom prst="rect">
              <a:avLst/>
            </a:prstGeom>
            <a:noFill/>
            <a:ln w="9525">
              <a:noFill/>
              <a:miter lim="800000"/>
              <a:headEnd/>
              <a:tailEnd/>
            </a:ln>
          </p:spPr>
          <p:txBody>
            <a:bodyPr anchor="ctr"/>
            <a:lstStyle/>
            <a:p>
              <a:r>
                <a:rPr lang="en-GB" sz="2600">
                  <a:solidFill>
                    <a:schemeClr val="bg1"/>
                  </a:solidFill>
                </a:rPr>
                <a:t>     Semantic dementia</a:t>
              </a:r>
              <a:endParaRPr lang="en-GB" sz="2800">
                <a:solidFill>
                  <a:schemeClr val="tx2"/>
                </a:solidFill>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28600" y="282575"/>
            <a:ext cx="1976438" cy="488950"/>
          </a:xfrm>
          <a:prstGeom prst="rect">
            <a:avLst/>
          </a:prstGeom>
          <a:noFill/>
          <a:ln w="9525">
            <a:noFill/>
            <a:miter lim="800000"/>
            <a:headEnd/>
            <a:tailEnd/>
          </a:ln>
        </p:spPr>
        <p:txBody>
          <a:bodyPr>
            <a:spAutoFit/>
          </a:bodyPr>
          <a:lstStyle/>
          <a:p>
            <a:r>
              <a:rPr lang="en-GB" sz="2600">
                <a:solidFill>
                  <a:schemeClr val="bg1"/>
                </a:solidFill>
              </a:rPr>
              <a:t>    A swan</a:t>
            </a:r>
            <a:endParaRPr lang="en-GB" sz="1600" b="1">
              <a:latin typeface="Helvetica" pitchFamily="1" charset="0"/>
            </a:endParaRPr>
          </a:p>
        </p:txBody>
      </p:sp>
      <p:pic>
        <p:nvPicPr>
          <p:cNvPr id="29699" name="Picture 3"/>
          <p:cNvPicPr>
            <a:picLocks noChangeAspect="1" noChangeArrowheads="1"/>
          </p:cNvPicPr>
          <p:nvPr/>
        </p:nvPicPr>
        <p:blipFill>
          <a:blip r:embed="rId3" cstate="print"/>
          <a:srcRect/>
          <a:stretch>
            <a:fillRect/>
          </a:stretch>
        </p:blipFill>
        <p:spPr bwMode="auto">
          <a:xfrm>
            <a:off x="2057400" y="1463675"/>
            <a:ext cx="4786313" cy="422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5" descr="Screen shot 2011-01-18 at 09.55.11.png"/>
          <p:cNvPicPr>
            <a:picLocks noGrp="1" noChangeAspect="1"/>
          </p:cNvPicPr>
          <p:nvPr>
            <p:ph idx="4294967295"/>
          </p:nvPr>
        </p:nvPicPr>
        <p:blipFill>
          <a:blip r:embed="rId3" cstate="print"/>
          <a:srcRect l="-12189" r="-12189"/>
          <a:stretch>
            <a:fillRect/>
          </a:stretch>
        </p:blipFill>
        <p:spPr>
          <a:xfrm>
            <a:off x="101600" y="1163638"/>
            <a:ext cx="8921750" cy="5313362"/>
          </a:xfrm>
        </p:spPr>
      </p:pic>
      <p:sp>
        <p:nvSpPr>
          <p:cNvPr id="30723"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Evolution of the hand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Evolution of the hand</a:t>
            </a:r>
          </a:p>
        </p:txBody>
      </p:sp>
      <p:pic>
        <p:nvPicPr>
          <p:cNvPr id="31747" name="Picture 4" descr="Screen shot 2011-01-18 at 10.36.28.png"/>
          <p:cNvPicPr>
            <a:picLocks noChangeAspect="1"/>
          </p:cNvPicPr>
          <p:nvPr/>
        </p:nvPicPr>
        <p:blipFill>
          <a:blip r:embed="rId3" cstate="print"/>
          <a:srcRect/>
          <a:stretch>
            <a:fillRect/>
          </a:stretch>
        </p:blipFill>
        <p:spPr bwMode="auto">
          <a:xfrm>
            <a:off x="2743200" y="838200"/>
            <a:ext cx="3521075" cy="57912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Picture 10"/>
          <p:cNvPicPr>
            <a:picLocks noChangeAspect="1" noChangeArrowheads="1"/>
          </p:cNvPicPr>
          <p:nvPr/>
        </p:nvPicPr>
        <p:blipFill>
          <a:blip r:embed="rId3" cstate="print"/>
          <a:srcRect/>
          <a:stretch>
            <a:fillRect/>
          </a:stretch>
        </p:blipFill>
        <p:spPr bwMode="auto">
          <a:xfrm>
            <a:off x="4135438" y="762000"/>
            <a:ext cx="4838700" cy="3200400"/>
          </a:xfrm>
          <a:prstGeom prst="rect">
            <a:avLst/>
          </a:prstGeom>
          <a:noFill/>
          <a:ln w="9525">
            <a:noFill/>
            <a:miter lim="800000"/>
            <a:headEnd/>
            <a:tailEnd/>
          </a:ln>
        </p:spPr>
      </p:pic>
      <p:sp>
        <p:nvSpPr>
          <p:cNvPr id="32771"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Intransitive</a:t>
            </a:r>
          </a:p>
        </p:txBody>
      </p:sp>
      <p:pic>
        <p:nvPicPr>
          <p:cNvPr id="32772" name="Picture 4" descr="Screen shot 2011-01-18 at 10.57.38.png"/>
          <p:cNvPicPr>
            <a:picLocks noChangeAspect="1"/>
          </p:cNvPicPr>
          <p:nvPr/>
        </p:nvPicPr>
        <p:blipFill>
          <a:blip r:embed="rId4" cstate="print"/>
          <a:srcRect/>
          <a:stretch>
            <a:fillRect/>
          </a:stretch>
        </p:blipFill>
        <p:spPr bwMode="auto">
          <a:xfrm>
            <a:off x="304800" y="2590800"/>
            <a:ext cx="4316413" cy="38608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Screen shot 2011-01-18 at 10.10.54.png"/>
          <p:cNvPicPr>
            <a:picLocks noChangeAspect="1"/>
          </p:cNvPicPr>
          <p:nvPr/>
        </p:nvPicPr>
        <p:blipFill>
          <a:blip r:embed="rId3" cstate="print"/>
          <a:srcRect/>
          <a:stretch>
            <a:fillRect/>
          </a:stretch>
        </p:blipFill>
        <p:spPr bwMode="auto">
          <a:xfrm>
            <a:off x="169863" y="2667000"/>
            <a:ext cx="4568825" cy="3886200"/>
          </a:xfrm>
          <a:prstGeom prst="rect">
            <a:avLst/>
          </a:prstGeom>
          <a:noFill/>
          <a:ln w="9525">
            <a:noFill/>
            <a:miter lim="800000"/>
            <a:headEnd/>
            <a:tailEnd/>
          </a:ln>
        </p:spPr>
      </p:pic>
      <p:pic>
        <p:nvPicPr>
          <p:cNvPr id="33795" name="Picture 4" descr="Screen shot 2011-01-18 at 10.49.23.png"/>
          <p:cNvPicPr>
            <a:picLocks noChangeAspect="1"/>
          </p:cNvPicPr>
          <p:nvPr/>
        </p:nvPicPr>
        <p:blipFill>
          <a:blip r:embed="rId4" cstate="print"/>
          <a:srcRect/>
          <a:stretch>
            <a:fillRect/>
          </a:stretch>
        </p:blipFill>
        <p:spPr bwMode="auto">
          <a:xfrm>
            <a:off x="4978400" y="762000"/>
            <a:ext cx="3586163" cy="5257800"/>
          </a:xfrm>
          <a:prstGeom prst="rect">
            <a:avLst/>
          </a:prstGeom>
          <a:noFill/>
          <a:ln w="9525">
            <a:noFill/>
            <a:miter lim="800000"/>
            <a:headEnd/>
            <a:tailEnd/>
          </a:ln>
        </p:spPr>
      </p:pic>
      <p:sp>
        <p:nvSpPr>
          <p:cNvPr id="33796"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Transitive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Dorsal and ventral visual streams</a:t>
            </a:r>
          </a:p>
        </p:txBody>
      </p:sp>
      <p:pic>
        <p:nvPicPr>
          <p:cNvPr id="34819" name="Picture 4"/>
          <p:cNvPicPr>
            <a:picLocks noChangeAspect="1" noChangeArrowheads="1"/>
          </p:cNvPicPr>
          <p:nvPr/>
        </p:nvPicPr>
        <p:blipFill>
          <a:blip r:embed="rId3" cstate="print"/>
          <a:srcRect/>
          <a:stretch>
            <a:fillRect/>
          </a:stretch>
        </p:blipFill>
        <p:spPr bwMode="auto">
          <a:xfrm>
            <a:off x="901700" y="647700"/>
            <a:ext cx="7337425" cy="611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icture 1"/>
          <p:cNvPicPr>
            <a:picLocks noChangeAspect="1" noChangeArrowheads="1"/>
          </p:cNvPicPr>
          <p:nvPr/>
        </p:nvPicPr>
        <p:blipFill>
          <a:blip r:embed="rId3" cstate="print"/>
          <a:srcRect/>
          <a:stretch>
            <a:fillRect/>
          </a:stretch>
        </p:blipFill>
        <p:spPr bwMode="auto">
          <a:xfrm>
            <a:off x="1117600" y="652463"/>
            <a:ext cx="6905625" cy="6116637"/>
          </a:xfrm>
          <a:prstGeom prst="rect">
            <a:avLst/>
          </a:prstGeom>
          <a:noFill/>
          <a:ln w="9525">
            <a:noFill/>
            <a:miter lim="800000"/>
            <a:headEnd/>
            <a:tailEnd/>
          </a:ln>
        </p:spPr>
      </p:pic>
      <p:sp>
        <p:nvSpPr>
          <p:cNvPr id="35843"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Connections with parietal areas in the monkey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txBox="1">
            <a:spLocks noChangeArrowheads="1"/>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effectLst/>
                <a:uLnTx/>
                <a:uFillTx/>
                <a:latin typeface="Gill Sans MT" charset="0"/>
                <a:ea typeface="+mj-ea"/>
                <a:cs typeface="+mj-cs"/>
              </a:rPr>
              <a:t>Dummies guide to cognitive neurology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400" u="sng" kern="0" dirty="0" smtClean="0">
                <a:solidFill>
                  <a:schemeClr val="bg1">
                    <a:lumMod val="50000"/>
                  </a:schemeClr>
                </a:solidFill>
                <a:latin typeface="Gill Sans MT" charset="0"/>
                <a:ea typeface="+mj-ea"/>
                <a:cs typeface="+mj-cs"/>
              </a:rPr>
              <a:t>6 things to </a:t>
            </a:r>
            <a:r>
              <a:rPr lang="en-US" sz="3400" u="sng" kern="0" dirty="0" err="1" smtClean="0">
                <a:solidFill>
                  <a:schemeClr val="bg1">
                    <a:lumMod val="50000"/>
                  </a:schemeClr>
                </a:solidFill>
                <a:latin typeface="Gill Sans MT" charset="0"/>
                <a:ea typeface="+mj-ea"/>
                <a:cs typeface="+mj-cs"/>
              </a:rPr>
              <a:t>localisation</a:t>
            </a:r>
            <a:endParaRPr kumimoji="0" lang="en-GB" sz="3400" b="0" i="0" u="sng" strike="noStrike" kern="0" cap="none" spc="0" normalizeH="0" baseline="0" noProof="0" dirty="0" smtClean="0">
              <a:ln>
                <a:noFill/>
              </a:ln>
              <a:solidFill>
                <a:schemeClr val="bg1">
                  <a:lumMod val="50000"/>
                </a:schemeClr>
              </a:solidFill>
              <a:effectLst/>
              <a:uLnTx/>
              <a:uFillTx/>
              <a:latin typeface="Gill Sans MT" charset="0"/>
              <a:ea typeface="+mj-ea"/>
              <a:cs typeface="+mj-cs"/>
            </a:endParaRPr>
          </a:p>
        </p:txBody>
      </p:sp>
      <p:sp>
        <p:nvSpPr>
          <p:cNvPr id="3" name="TextBox 2"/>
          <p:cNvSpPr txBox="1"/>
          <p:nvPr/>
        </p:nvSpPr>
        <p:spPr>
          <a:xfrm>
            <a:off x="7236296" y="1988840"/>
            <a:ext cx="1569660" cy="1754326"/>
          </a:xfrm>
          <a:prstGeom prst="rect">
            <a:avLst/>
          </a:prstGeom>
          <a:solidFill>
            <a:schemeClr val="bg1">
              <a:lumMod val="95000"/>
            </a:schemeClr>
          </a:solidFill>
        </p:spPr>
        <p:txBody>
          <a:bodyPr wrap="none" rtlCol="0">
            <a:spAutoFit/>
          </a:bodyPr>
          <a:lstStyle/>
          <a:p>
            <a:pPr marL="342900" indent="-342900">
              <a:buFont typeface="+mj-lt"/>
              <a:buAutoNum type="arabicPeriod"/>
            </a:pPr>
            <a:r>
              <a:rPr lang="en-GB" sz="1800" b="1" dirty="0" smtClean="0">
                <a:solidFill>
                  <a:schemeClr val="bg1">
                    <a:lumMod val="50000"/>
                  </a:schemeClr>
                </a:solidFill>
              </a:rPr>
              <a:t>Frontal</a:t>
            </a:r>
          </a:p>
          <a:p>
            <a:pPr marL="342900" indent="-342900">
              <a:buFont typeface="+mj-lt"/>
              <a:buAutoNum type="arabicPeriod"/>
            </a:pPr>
            <a:r>
              <a:rPr lang="en-GB" sz="1800" b="1" dirty="0" smtClean="0">
                <a:solidFill>
                  <a:schemeClr val="bg1">
                    <a:lumMod val="50000"/>
                  </a:schemeClr>
                </a:solidFill>
              </a:rPr>
              <a:t>Temporal</a:t>
            </a:r>
          </a:p>
          <a:p>
            <a:pPr marL="342900" indent="-342900">
              <a:buFont typeface="+mj-lt"/>
              <a:buAutoNum type="arabicPeriod"/>
            </a:pPr>
            <a:r>
              <a:rPr lang="en-GB" sz="1800" b="1" dirty="0" smtClean="0">
                <a:solidFill>
                  <a:schemeClr val="bg1">
                    <a:lumMod val="50000"/>
                  </a:schemeClr>
                </a:solidFill>
              </a:rPr>
              <a:t>Parietal</a:t>
            </a:r>
          </a:p>
          <a:p>
            <a:pPr marL="342900" indent="-342900">
              <a:buFont typeface="+mj-lt"/>
              <a:buAutoNum type="arabicPeriod"/>
            </a:pPr>
            <a:r>
              <a:rPr lang="en-GB" sz="1800" b="1" dirty="0" smtClean="0">
                <a:solidFill>
                  <a:schemeClr val="bg1">
                    <a:lumMod val="50000"/>
                  </a:schemeClr>
                </a:solidFill>
              </a:rPr>
              <a:t>Occipital </a:t>
            </a:r>
          </a:p>
          <a:p>
            <a:pPr marL="342900" indent="-342900">
              <a:buFont typeface="+mj-lt"/>
              <a:buAutoNum type="arabicPeriod"/>
            </a:pPr>
            <a:r>
              <a:rPr lang="en-GB" sz="1800" b="1" dirty="0" smtClean="0">
                <a:solidFill>
                  <a:schemeClr val="bg1">
                    <a:lumMod val="50000"/>
                  </a:schemeClr>
                </a:solidFill>
              </a:rPr>
              <a:t>Right</a:t>
            </a:r>
          </a:p>
          <a:p>
            <a:pPr marL="342900" indent="-342900">
              <a:buFont typeface="+mj-lt"/>
              <a:buAutoNum type="arabicPeriod"/>
            </a:pPr>
            <a:r>
              <a:rPr lang="en-GB" sz="1800" b="1" dirty="0" smtClean="0">
                <a:solidFill>
                  <a:schemeClr val="bg1">
                    <a:lumMod val="50000"/>
                  </a:schemeClr>
                </a:solidFill>
              </a:rPr>
              <a:t>Left</a:t>
            </a:r>
            <a:r>
              <a:rPr lang="en-GB" sz="1800" b="1" dirty="0">
                <a:solidFill>
                  <a:schemeClr val="bg1">
                    <a:lumMod val="50000"/>
                  </a:schemeClr>
                </a:solidFill>
              </a:rPr>
              <a:t>	</a:t>
            </a:r>
            <a:endParaRPr lang="en-GB" sz="1800" b="1" dirty="0" smtClean="0">
              <a:solidFill>
                <a:schemeClr val="bg1">
                  <a:lumMod val="50000"/>
                </a:schemeClr>
              </a:solidFill>
            </a:endParaRPr>
          </a:p>
        </p:txBody>
      </p:sp>
      <p:pic>
        <p:nvPicPr>
          <p:cNvPr id="101380" name="Picture 4" descr="http://www.nwpublichealth.org/docs/nph/s2007/brain.jpg"/>
          <p:cNvPicPr>
            <a:picLocks noChangeAspect="1" noChangeArrowheads="1"/>
          </p:cNvPicPr>
          <p:nvPr/>
        </p:nvPicPr>
        <p:blipFill>
          <a:blip r:embed="rId3" cstate="print"/>
          <a:srcRect/>
          <a:stretch>
            <a:fillRect/>
          </a:stretch>
        </p:blipFill>
        <p:spPr bwMode="auto">
          <a:xfrm>
            <a:off x="251520" y="2132856"/>
            <a:ext cx="3480954" cy="2448272"/>
          </a:xfrm>
          <a:prstGeom prst="rect">
            <a:avLst/>
          </a:prstGeom>
          <a:noFill/>
        </p:spPr>
      </p:pic>
      <p:pic>
        <p:nvPicPr>
          <p:cNvPr id="101382" name="Picture 6"/>
          <p:cNvPicPr>
            <a:picLocks noChangeAspect="1" noChangeArrowheads="1"/>
          </p:cNvPicPr>
          <p:nvPr/>
        </p:nvPicPr>
        <p:blipFill>
          <a:blip r:embed="rId4" cstate="print"/>
          <a:srcRect/>
          <a:stretch>
            <a:fillRect/>
          </a:stretch>
        </p:blipFill>
        <p:spPr bwMode="auto">
          <a:xfrm>
            <a:off x="3851920" y="1700808"/>
            <a:ext cx="2664296" cy="3258538"/>
          </a:xfrm>
          <a:prstGeom prst="rect">
            <a:avLst/>
          </a:prstGeom>
          <a:noFill/>
          <a:ln w="9525">
            <a:noFill/>
            <a:miter lim="800000"/>
            <a:headEnd/>
            <a:tailEnd/>
          </a:ln>
        </p:spPr>
      </p:pic>
      <p:sp>
        <p:nvSpPr>
          <p:cNvPr id="9" name="TextBox 8"/>
          <p:cNvSpPr txBox="1"/>
          <p:nvPr/>
        </p:nvSpPr>
        <p:spPr>
          <a:xfrm>
            <a:off x="4050928" y="4767436"/>
            <a:ext cx="970137" cy="461665"/>
          </a:xfrm>
          <a:prstGeom prst="rect">
            <a:avLst/>
          </a:prstGeom>
          <a:noFill/>
        </p:spPr>
        <p:txBody>
          <a:bodyPr wrap="none" rtlCol="0">
            <a:spAutoFit/>
          </a:bodyPr>
          <a:lstStyle/>
          <a:p>
            <a:r>
              <a:rPr lang="en-GB" b="1" dirty="0" smtClean="0">
                <a:solidFill>
                  <a:schemeClr val="bg1">
                    <a:lumMod val="50000"/>
                  </a:schemeClr>
                </a:solidFill>
              </a:rPr>
              <a:t>Right</a:t>
            </a:r>
            <a:endParaRPr lang="en-GB" b="1" dirty="0">
              <a:solidFill>
                <a:schemeClr val="bg1">
                  <a:lumMod val="50000"/>
                </a:schemeClr>
              </a:solidFill>
            </a:endParaRPr>
          </a:p>
        </p:txBody>
      </p:sp>
      <p:sp>
        <p:nvSpPr>
          <p:cNvPr id="10" name="TextBox 9"/>
          <p:cNvSpPr txBox="1"/>
          <p:nvPr/>
        </p:nvSpPr>
        <p:spPr>
          <a:xfrm>
            <a:off x="5404285" y="4767535"/>
            <a:ext cx="748923" cy="461665"/>
          </a:xfrm>
          <a:prstGeom prst="rect">
            <a:avLst/>
          </a:prstGeom>
          <a:noFill/>
        </p:spPr>
        <p:txBody>
          <a:bodyPr wrap="none" rtlCol="0">
            <a:spAutoFit/>
          </a:bodyPr>
          <a:lstStyle/>
          <a:p>
            <a:r>
              <a:rPr lang="en-GB" b="1" dirty="0" smtClean="0">
                <a:solidFill>
                  <a:schemeClr val="bg1">
                    <a:lumMod val="50000"/>
                  </a:schemeClr>
                </a:solidFill>
              </a:rPr>
              <a:t>Left</a:t>
            </a:r>
            <a:endParaRPr lang="en-GB" b="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4" descr="Screen shot 2011-01-18 at 09.16.58.png"/>
          <p:cNvPicPr>
            <a:picLocks noGrp="1" noChangeAspect="1"/>
          </p:cNvPicPr>
          <p:nvPr>
            <p:ph idx="4294967295"/>
          </p:nvPr>
        </p:nvPicPr>
        <p:blipFill>
          <a:blip r:embed="rId3" cstate="print"/>
          <a:srcRect l="-58333" r="-58333"/>
          <a:stretch>
            <a:fillRect/>
          </a:stretch>
        </p:blipFill>
        <p:spPr>
          <a:xfrm>
            <a:off x="95250" y="990600"/>
            <a:ext cx="8953500" cy="5334000"/>
          </a:xfrm>
        </p:spPr>
      </p:pic>
      <p:sp>
        <p:nvSpPr>
          <p:cNvPr id="36867"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Parietal frontal connections in the monkey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685800" y="1600200"/>
            <a:ext cx="7772400" cy="4114800"/>
          </a:xfrm>
        </p:spPr>
        <p:txBody>
          <a:bodyPr lIns="90487" tIns="44450" rIns="90487" bIns="44450"/>
          <a:lstStyle/>
          <a:p>
            <a:pPr defTabSz="762000" eaLnBrk="1" hangingPunct="1"/>
            <a:r>
              <a:rPr lang="en-GB" b="1" smtClean="0">
                <a:solidFill>
                  <a:schemeClr val="bg1">
                    <a:lumMod val="50000"/>
                  </a:schemeClr>
                </a:solidFill>
                <a:latin typeface="Helvetica" pitchFamily="1" charset="0"/>
              </a:rPr>
              <a:t>Skilled movements are stored as ‘motor engrams’ in the posterior left hemisphere (parietal lobe) and are executed by the transfer of the ‘memory’ to the left frontal lobe (for the right hand) and thence to the right frontal lobe (for the left hand).</a:t>
            </a:r>
          </a:p>
          <a:p>
            <a:pPr defTabSz="762000" eaLnBrk="1" hangingPunct="1"/>
            <a:endParaRPr lang="en-US" b="1" smtClean="0">
              <a:solidFill>
                <a:schemeClr val="bg1">
                  <a:lumMod val="5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icture 1"/>
          <p:cNvPicPr>
            <a:picLocks noChangeAspect="1" noChangeArrowheads="1"/>
          </p:cNvPicPr>
          <p:nvPr/>
        </p:nvPicPr>
        <p:blipFill>
          <a:blip r:embed="rId3" cstate="print">
            <a:lum bright="10000" contrast="-10000"/>
          </a:blip>
          <a:srcRect/>
          <a:stretch>
            <a:fillRect/>
          </a:stretch>
        </p:blipFill>
        <p:spPr bwMode="auto">
          <a:xfrm>
            <a:off x="2514600" y="1143000"/>
            <a:ext cx="4341813" cy="4481513"/>
          </a:xfrm>
          <a:prstGeom prst="rect">
            <a:avLst/>
          </a:prstGeom>
          <a:noFill/>
          <a:ln w="9525">
            <a:noFill/>
            <a:miter lim="800000"/>
            <a:headEnd/>
            <a:tailEnd/>
          </a:ln>
        </p:spPr>
      </p:pic>
      <p:sp>
        <p:nvSpPr>
          <p:cNvPr id="38915" name="AutoShape 3"/>
          <p:cNvSpPr>
            <a:spLocks noChangeArrowheads="1"/>
          </p:cNvSpPr>
          <p:nvPr/>
        </p:nvSpPr>
        <p:spPr bwMode="auto">
          <a:xfrm rot="5709083" flipH="1">
            <a:off x="2781300" y="2857500"/>
            <a:ext cx="1828800" cy="533400"/>
          </a:xfrm>
          <a:prstGeom prst="curvedDownArrow">
            <a:avLst>
              <a:gd name="adj1" fmla="val 68571"/>
              <a:gd name="adj2" fmla="val 137143"/>
              <a:gd name="adj3" fmla="val 33333"/>
            </a:avLst>
          </a:prstGeom>
          <a:solidFill>
            <a:srgbClr val="FFCC00"/>
          </a:solidFill>
          <a:ln w="12700">
            <a:noFill/>
            <a:miter lim="800000"/>
            <a:headEnd type="none" w="sm" len="sm"/>
            <a:tailEnd type="none" w="sm" len="sm"/>
          </a:ln>
        </p:spPr>
        <p:txBody>
          <a:bodyPr rot="10800000" vert="eaVert" wrap="none" anchor="ctr"/>
          <a:lstStyle/>
          <a:p>
            <a:endParaRPr lang="en-US" sz="3200">
              <a:latin typeface="Times" pitchFamily="1" charset="0"/>
            </a:endParaRPr>
          </a:p>
        </p:txBody>
      </p:sp>
      <p:sp>
        <p:nvSpPr>
          <p:cNvPr id="38916" name="AutoShape 4"/>
          <p:cNvSpPr>
            <a:spLocks noChangeArrowheads="1"/>
          </p:cNvSpPr>
          <p:nvPr/>
        </p:nvSpPr>
        <p:spPr bwMode="auto">
          <a:xfrm rot="-309083">
            <a:off x="3886200" y="1981200"/>
            <a:ext cx="1828800" cy="533400"/>
          </a:xfrm>
          <a:prstGeom prst="curvedDownArrow">
            <a:avLst>
              <a:gd name="adj1" fmla="val 68571"/>
              <a:gd name="adj2" fmla="val 137143"/>
              <a:gd name="adj3" fmla="val 33333"/>
            </a:avLst>
          </a:prstGeom>
          <a:solidFill>
            <a:srgbClr val="FFCC00"/>
          </a:solidFill>
          <a:ln w="12700">
            <a:noFill/>
            <a:miter lim="800000"/>
            <a:headEnd type="none" w="sm" len="sm"/>
            <a:tailEnd type="none" w="sm" len="sm"/>
          </a:ln>
        </p:spPr>
        <p:txBody>
          <a:bodyPr wrap="none" anchor="ctr"/>
          <a:lstStyle/>
          <a:p>
            <a:endParaRPr lang="en-US" sz="3200">
              <a:latin typeface="Times" pitchFamily="1" charset="0"/>
            </a:endParaRPr>
          </a:p>
        </p:txBody>
      </p:sp>
      <p:sp>
        <p:nvSpPr>
          <p:cNvPr id="38917"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Role of the corpus callosum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icture 2"/>
          <p:cNvPicPr>
            <a:picLocks noChangeAspect="1" noChangeArrowheads="1"/>
          </p:cNvPicPr>
          <p:nvPr/>
        </p:nvPicPr>
        <p:blipFill>
          <a:blip r:embed="rId3" cstate="print">
            <a:lum bright="-10000" contrast="10000"/>
          </a:blip>
          <a:srcRect/>
          <a:stretch>
            <a:fillRect/>
          </a:stretch>
        </p:blipFill>
        <p:spPr bwMode="auto">
          <a:xfrm>
            <a:off x="1733550" y="1379538"/>
            <a:ext cx="5751513" cy="4792662"/>
          </a:xfrm>
          <a:prstGeom prst="rect">
            <a:avLst/>
          </a:prstGeom>
          <a:noFill/>
          <a:ln w="9525">
            <a:noFill/>
            <a:miter lim="800000"/>
            <a:headEnd/>
            <a:tailEnd/>
          </a:ln>
        </p:spPr>
      </p:pic>
      <p:sp>
        <p:nvSpPr>
          <p:cNvPr id="39939"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Role of the corpus callosum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4294967295"/>
          </p:nvPr>
        </p:nvSpPr>
        <p:spPr>
          <a:xfrm>
            <a:off x="474663" y="1295400"/>
            <a:ext cx="7907337" cy="4876800"/>
          </a:xfrm>
        </p:spPr>
        <p:txBody>
          <a:bodyPr lIns="90487" tIns="44450" rIns="90487" bIns="44450"/>
          <a:lstStyle/>
          <a:p>
            <a:pPr algn="ctr" eaLnBrk="1" hangingPunct="1">
              <a:lnSpc>
                <a:spcPct val="90000"/>
              </a:lnSpc>
              <a:spcAft>
                <a:spcPts val="900"/>
              </a:spcAft>
            </a:pPr>
            <a:r>
              <a:rPr lang="en-US" sz="1800" b="1" smtClean="0">
                <a:solidFill>
                  <a:schemeClr val="bg1">
                    <a:lumMod val="50000"/>
                  </a:schemeClr>
                </a:solidFill>
                <a:latin typeface="Helvetica" pitchFamily="1" charset="0"/>
              </a:rPr>
              <a:t>Inability to perform acts to verbal commands, even though they might be performed spontaneously, or when aroused emotionally </a:t>
            </a:r>
          </a:p>
          <a:p>
            <a:pPr eaLnBrk="1" hangingPunct="1">
              <a:lnSpc>
                <a:spcPct val="90000"/>
              </a:lnSpc>
              <a:spcAft>
                <a:spcPts val="600"/>
              </a:spcAft>
            </a:pPr>
            <a:r>
              <a:rPr lang="en-US" sz="1800" b="1" noProof="1" smtClean="0">
                <a:solidFill>
                  <a:schemeClr val="bg1">
                    <a:lumMod val="50000"/>
                  </a:schemeClr>
                </a:solidFill>
                <a:latin typeface="Helvetica" pitchFamily="1" charset="0"/>
              </a:rPr>
              <a:t>An example of one of his cases:</a:t>
            </a:r>
          </a:p>
          <a:p>
            <a:pPr lvl="1" eaLnBrk="1" hangingPunct="1">
              <a:lnSpc>
                <a:spcPct val="90000"/>
              </a:lnSpc>
              <a:spcAft>
                <a:spcPts val="600"/>
              </a:spcAft>
            </a:pPr>
            <a:r>
              <a:rPr lang="en-US" sz="1800" b="1" noProof="1" smtClean="0">
                <a:solidFill>
                  <a:schemeClr val="bg1">
                    <a:lumMod val="50000"/>
                  </a:schemeClr>
                </a:solidFill>
                <a:latin typeface="Helvetica" pitchFamily="1" charset="0"/>
              </a:rPr>
              <a:t>A man with left hemisphere stroke tried to complete commands with his left hand.</a:t>
            </a:r>
          </a:p>
          <a:p>
            <a:pPr lvl="1" eaLnBrk="1" hangingPunct="1">
              <a:lnSpc>
                <a:spcPct val="90000"/>
              </a:lnSpc>
              <a:spcAft>
                <a:spcPts val="600"/>
              </a:spcAft>
            </a:pPr>
            <a:r>
              <a:rPr lang="en-US" sz="1800" b="1" noProof="1" smtClean="0">
                <a:solidFill>
                  <a:schemeClr val="bg1">
                    <a:lumMod val="50000"/>
                  </a:schemeClr>
                </a:solidFill>
                <a:latin typeface="Helvetica" pitchFamily="1" charset="0"/>
              </a:rPr>
              <a:t>Could not though it was not paralyzed (as right hand).</a:t>
            </a:r>
          </a:p>
          <a:p>
            <a:pPr lvl="1" eaLnBrk="1" hangingPunct="1">
              <a:lnSpc>
                <a:spcPct val="90000"/>
              </a:lnSpc>
              <a:spcAft>
                <a:spcPts val="600"/>
              </a:spcAft>
            </a:pPr>
            <a:r>
              <a:rPr lang="en-US" sz="1800" b="1" noProof="1" smtClean="0">
                <a:solidFill>
                  <a:schemeClr val="bg1">
                    <a:lumMod val="50000"/>
                  </a:schemeClr>
                </a:solidFill>
                <a:latin typeface="Helvetica" pitchFamily="1" charset="0"/>
              </a:rPr>
              <a:t>Right-handed patients with right hemisphere stroke did not show apraxia with their right hands.</a:t>
            </a:r>
          </a:p>
          <a:p>
            <a:pPr eaLnBrk="1" hangingPunct="1">
              <a:lnSpc>
                <a:spcPct val="90000"/>
              </a:lnSpc>
              <a:spcAft>
                <a:spcPts val="600"/>
              </a:spcAft>
            </a:pPr>
            <a:r>
              <a:rPr lang="en-US" sz="1800" b="1" noProof="1" smtClean="0">
                <a:solidFill>
                  <a:schemeClr val="bg1">
                    <a:lumMod val="50000"/>
                  </a:schemeClr>
                </a:solidFill>
                <a:latin typeface="Helvetica" pitchFamily="1" charset="0"/>
              </a:rPr>
              <a:t>Liepmann’s explanation:</a:t>
            </a:r>
          </a:p>
          <a:p>
            <a:pPr lvl="1" eaLnBrk="1" hangingPunct="1">
              <a:lnSpc>
                <a:spcPct val="90000"/>
              </a:lnSpc>
              <a:spcAft>
                <a:spcPts val="600"/>
              </a:spcAft>
            </a:pPr>
            <a:r>
              <a:rPr lang="en-US" sz="1800" b="1" noProof="1" smtClean="0">
                <a:solidFill>
                  <a:schemeClr val="bg1">
                    <a:lumMod val="50000"/>
                  </a:schemeClr>
                </a:solidFill>
                <a:latin typeface="Helvetica" pitchFamily="1" charset="0"/>
              </a:rPr>
              <a:t>left hemisphere was the “organizer” for skilled movements</a:t>
            </a:r>
          </a:p>
          <a:p>
            <a:pPr lvl="1" eaLnBrk="1" hangingPunct="1">
              <a:lnSpc>
                <a:spcPct val="90000"/>
              </a:lnSpc>
              <a:spcAft>
                <a:spcPts val="600"/>
              </a:spcAft>
            </a:pPr>
            <a:r>
              <a:rPr lang="en-US" sz="1800" b="1" noProof="1" smtClean="0">
                <a:solidFill>
                  <a:schemeClr val="bg1">
                    <a:lumMod val="50000"/>
                  </a:schemeClr>
                </a:solidFill>
                <a:latin typeface="Helvetica" pitchFamily="1" charset="0"/>
              </a:rPr>
              <a:t>suggested supramarginal gyrus of parietal lobe was necessary</a:t>
            </a:r>
          </a:p>
          <a:p>
            <a:pPr lvl="1" eaLnBrk="1" hangingPunct="1">
              <a:lnSpc>
                <a:spcPct val="90000"/>
              </a:lnSpc>
              <a:spcAft>
                <a:spcPts val="600"/>
              </a:spcAft>
            </a:pPr>
            <a:r>
              <a:rPr lang="en-US" sz="1800" b="1" noProof="1" smtClean="0">
                <a:solidFill>
                  <a:schemeClr val="bg1">
                    <a:lumMod val="50000"/>
                  </a:schemeClr>
                </a:solidFill>
                <a:latin typeface="Helvetica" pitchFamily="1" charset="0"/>
              </a:rPr>
              <a:t>a patient with the corresponding section of the corpus callosum damaged also showed left hand apraxia.</a:t>
            </a:r>
          </a:p>
        </p:txBody>
      </p:sp>
      <p:sp>
        <p:nvSpPr>
          <p:cNvPr id="40963"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Liepmann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685800" y="1981200"/>
            <a:ext cx="7772400" cy="4724400"/>
          </a:xfrm>
          <a:noFill/>
        </p:spPr>
        <p:txBody>
          <a:bodyPr lIns="92075" tIns="46038" rIns="92075" bIns="46038"/>
          <a:lstStyle/>
          <a:p>
            <a:pPr defTabSz="762000" eaLnBrk="1" hangingPunct="1">
              <a:buFontTx/>
              <a:buNone/>
            </a:pPr>
            <a:r>
              <a:rPr lang="en-GB" sz="2400" b="1" smtClean="0">
                <a:solidFill>
                  <a:schemeClr val="bg1">
                    <a:lumMod val="50000"/>
                  </a:schemeClr>
                </a:solidFill>
                <a:latin typeface="Helvetica" pitchFamily="1" charset="0"/>
              </a:rPr>
              <a:t>	</a:t>
            </a:r>
            <a:r>
              <a:rPr lang="en-GB" sz="2400" b="1" i="1" smtClean="0">
                <a:solidFill>
                  <a:schemeClr val="bg1">
                    <a:lumMod val="50000"/>
                  </a:schemeClr>
                </a:solidFill>
                <a:latin typeface="Helvetica" pitchFamily="1" charset="0"/>
              </a:rPr>
              <a:t>“… a neurological disorder of learned purposive movement skill that is not explained by deficits of elemental motor or sensory systems”</a:t>
            </a:r>
          </a:p>
          <a:p>
            <a:pPr algn="r" defTabSz="762000" eaLnBrk="1" hangingPunct="1">
              <a:buFontTx/>
              <a:buNone/>
            </a:pPr>
            <a:r>
              <a:rPr lang="en-GB" sz="1800" b="1" smtClean="0">
                <a:solidFill>
                  <a:schemeClr val="bg1">
                    <a:lumMod val="50000"/>
                  </a:schemeClr>
                </a:solidFill>
                <a:latin typeface="Helvetica" pitchFamily="1" charset="0"/>
              </a:rPr>
              <a:t>Rothi and Heilman (1997)</a:t>
            </a:r>
          </a:p>
          <a:p>
            <a:pPr algn="r" defTabSz="762000" eaLnBrk="1" hangingPunct="1">
              <a:buFontTx/>
              <a:buNone/>
            </a:pPr>
            <a:endParaRPr lang="en-GB" sz="1800" b="1" smtClean="0">
              <a:solidFill>
                <a:schemeClr val="bg1">
                  <a:lumMod val="50000"/>
                </a:schemeClr>
              </a:solidFill>
              <a:latin typeface="Helvetica" pitchFamily="1" charset="0"/>
            </a:endParaRPr>
          </a:p>
          <a:p>
            <a:pPr defTabSz="762000" eaLnBrk="1" hangingPunct="1">
              <a:buFontTx/>
              <a:buNone/>
            </a:pPr>
            <a:r>
              <a:rPr lang="en-GB" sz="2400" b="1" i="1" smtClean="0">
                <a:solidFill>
                  <a:schemeClr val="bg1">
                    <a:lumMod val="50000"/>
                  </a:schemeClr>
                </a:solidFill>
                <a:latin typeface="Helvetica" pitchFamily="1" charset="0"/>
              </a:rPr>
              <a:t>	An impairment in “the purposeful organisation of voluntary actions, mostly but not necessarily represented by gestures”</a:t>
            </a:r>
          </a:p>
          <a:p>
            <a:pPr algn="r" defTabSz="762000" eaLnBrk="1" hangingPunct="1">
              <a:buFontTx/>
              <a:buNone/>
            </a:pPr>
            <a:r>
              <a:rPr lang="en-GB" sz="1800" b="1" smtClean="0">
                <a:solidFill>
                  <a:schemeClr val="bg1">
                    <a:lumMod val="50000"/>
                  </a:schemeClr>
                </a:solidFill>
                <a:latin typeface="Helvetica" pitchFamily="1" charset="0"/>
              </a:rPr>
              <a:t>Faglioni and Basso (1985)</a:t>
            </a:r>
          </a:p>
        </p:txBody>
      </p:sp>
      <p:sp>
        <p:nvSpPr>
          <p:cNvPr id="41987" name="Rectangle 2"/>
          <p:cNvSpPr>
            <a:spLocks noChangeArrowheads="1"/>
          </p:cNvSpPr>
          <p:nvPr/>
        </p:nvSpPr>
        <p:spPr bwMode="auto">
          <a:xfrm>
            <a:off x="228600" y="127000"/>
            <a:ext cx="8661400" cy="406400"/>
          </a:xfrm>
          <a:prstGeom prst="rect">
            <a:avLst/>
          </a:prstGeom>
          <a:solidFill>
            <a:schemeClr val="bg1">
              <a:lumMod val="95000"/>
            </a:schemeClr>
          </a:solidFill>
          <a:ln w="9525">
            <a:noFill/>
            <a:miter lim="800000"/>
            <a:headEnd/>
            <a:tailEnd/>
          </a:ln>
        </p:spPr>
        <p:txBody>
          <a:bodyPr anchor="ctr"/>
          <a:lstStyle/>
          <a:p>
            <a:pPr eaLnBrk="1" hangingPunct="1"/>
            <a:r>
              <a:rPr lang="en-US" b="1">
                <a:solidFill>
                  <a:schemeClr val="bg1">
                    <a:lumMod val="50000"/>
                  </a:schemeClr>
                </a:solidFill>
                <a:cs typeface="Arial" charset="0"/>
              </a:rPr>
              <a:t>Apraxia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print"/>
          <a:srcRect/>
          <a:stretch>
            <a:fillRect/>
          </a:stretch>
        </p:blipFill>
        <p:spPr bwMode="auto">
          <a:xfrm>
            <a:off x="165100" y="349250"/>
            <a:ext cx="8810625"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idx="4294967295"/>
          </p:nvPr>
        </p:nvSpPr>
        <p:spPr>
          <a:xfrm>
            <a:off x="228600" y="762000"/>
            <a:ext cx="6172200" cy="5105400"/>
          </a:xfrm>
          <a:noFill/>
        </p:spPr>
        <p:txBody>
          <a:bodyPr lIns="92075" tIns="46038" rIns="92075" bIns="46038"/>
          <a:lstStyle/>
          <a:p>
            <a:pPr algn="l" eaLnBrk="1" hangingPunct="1"/>
            <a:r>
              <a:rPr lang="en-GB" sz="2800" b="1" dirty="0" err="1" smtClean="0">
                <a:solidFill>
                  <a:schemeClr val="bg1">
                    <a:lumMod val="50000"/>
                  </a:schemeClr>
                </a:solidFill>
                <a:latin typeface="Helvetica" pitchFamily="1" charset="0"/>
              </a:rPr>
              <a:t>Ideomotor</a:t>
            </a:r>
            <a:r>
              <a:rPr lang="en-GB" sz="2800" b="1" dirty="0" smtClean="0">
                <a:solidFill>
                  <a:schemeClr val="bg1">
                    <a:lumMod val="50000"/>
                  </a:schemeClr>
                </a:solidFill>
                <a:latin typeface="Helvetica" pitchFamily="1" charset="0"/>
              </a:rPr>
              <a:t> </a:t>
            </a:r>
            <a:r>
              <a:rPr lang="en-GB" sz="2800" b="1" dirty="0" err="1" smtClean="0">
                <a:solidFill>
                  <a:schemeClr val="bg1">
                    <a:lumMod val="50000"/>
                  </a:schemeClr>
                </a:solidFill>
                <a:latin typeface="Helvetica" pitchFamily="1" charset="0"/>
              </a:rPr>
              <a:t>apraxia</a:t>
            </a:r>
            <a:r>
              <a:rPr lang="en-GB" sz="2800" dirty="0" smtClean="0">
                <a:solidFill>
                  <a:schemeClr val="bg1">
                    <a:lumMod val="50000"/>
                  </a:schemeClr>
                </a:solidFill>
                <a:latin typeface="Helvetica" pitchFamily="1" charset="0"/>
              </a:rPr>
              <a:t/>
            </a:r>
            <a:br>
              <a:rPr lang="en-GB" sz="2800" dirty="0" smtClean="0">
                <a:solidFill>
                  <a:schemeClr val="bg1">
                    <a:lumMod val="50000"/>
                  </a:schemeClr>
                </a:solidFill>
                <a:latin typeface="Helvetica" pitchFamily="1" charset="0"/>
              </a:rPr>
            </a:br>
            <a:r>
              <a:rPr lang="en-GB" sz="2400" dirty="0" smtClean="0">
                <a:solidFill>
                  <a:schemeClr val="bg1">
                    <a:lumMod val="50000"/>
                  </a:schemeClr>
                </a:solidFill>
                <a:latin typeface="Helvetica" pitchFamily="1" charset="0"/>
              </a:rPr>
              <a:t>‘How would you use this?’</a:t>
            </a:r>
            <a:br>
              <a:rPr lang="en-GB" sz="2400" dirty="0" smtClean="0">
                <a:solidFill>
                  <a:schemeClr val="bg1">
                    <a:lumMod val="50000"/>
                  </a:schemeClr>
                </a:solidFill>
                <a:latin typeface="Helvetica" pitchFamily="1" charset="0"/>
              </a:rPr>
            </a:br>
            <a:r>
              <a:rPr lang="en-GB" sz="2400" dirty="0" smtClean="0">
                <a:solidFill>
                  <a:schemeClr val="bg1">
                    <a:lumMod val="50000"/>
                  </a:schemeClr>
                </a:solidFill>
                <a:latin typeface="Helvetica" pitchFamily="1" charset="0"/>
              </a:rPr>
              <a:t>(</a:t>
            </a:r>
            <a:r>
              <a:rPr lang="en-GB" sz="2400" dirty="0" err="1" smtClean="0">
                <a:solidFill>
                  <a:schemeClr val="bg1">
                    <a:lumMod val="50000"/>
                  </a:schemeClr>
                </a:solidFill>
                <a:latin typeface="Helvetica" pitchFamily="1" charset="0"/>
              </a:rPr>
              <a:t>p.s.</a:t>
            </a:r>
            <a:r>
              <a:rPr lang="en-GB" sz="2400" dirty="0" smtClean="0">
                <a:solidFill>
                  <a:schemeClr val="bg1">
                    <a:lumMod val="50000"/>
                  </a:schemeClr>
                </a:solidFill>
                <a:latin typeface="Helvetica" pitchFamily="1" charset="0"/>
              </a:rPr>
              <a:t> safer to use a comb)</a:t>
            </a:r>
            <a:br>
              <a:rPr lang="en-GB" sz="2400" dirty="0" smtClean="0">
                <a:solidFill>
                  <a:schemeClr val="bg1">
                    <a:lumMod val="50000"/>
                  </a:schemeClr>
                </a:solidFill>
                <a:latin typeface="Helvetica" pitchFamily="1" charset="0"/>
              </a:rPr>
            </a:br>
            <a:r>
              <a:rPr lang="en-GB" sz="2800" dirty="0" smtClean="0">
                <a:solidFill>
                  <a:schemeClr val="bg1">
                    <a:lumMod val="50000"/>
                  </a:schemeClr>
                </a:solidFill>
                <a:latin typeface="Helvetica" pitchFamily="1" charset="0"/>
              </a:rPr>
              <a:t/>
            </a:r>
            <a:br>
              <a:rPr lang="en-GB" sz="2800" dirty="0" smtClean="0">
                <a:solidFill>
                  <a:schemeClr val="bg1">
                    <a:lumMod val="50000"/>
                  </a:schemeClr>
                </a:solidFill>
                <a:latin typeface="Helvetica" pitchFamily="1" charset="0"/>
              </a:rPr>
            </a:br>
            <a:r>
              <a:rPr lang="en-GB" sz="2800" b="1" dirty="0" smtClean="0">
                <a:solidFill>
                  <a:schemeClr val="bg1">
                    <a:lumMod val="50000"/>
                  </a:schemeClr>
                </a:solidFill>
                <a:latin typeface="Helvetica" pitchFamily="1" charset="0"/>
              </a:rPr>
              <a:t>Ideational </a:t>
            </a:r>
            <a:r>
              <a:rPr lang="en-GB" sz="2800" b="1" dirty="0" err="1" smtClean="0">
                <a:solidFill>
                  <a:schemeClr val="bg1">
                    <a:lumMod val="50000"/>
                  </a:schemeClr>
                </a:solidFill>
                <a:latin typeface="Helvetica" pitchFamily="1" charset="0"/>
              </a:rPr>
              <a:t>apraxia</a:t>
            </a:r>
            <a:r>
              <a:rPr lang="en-GB" sz="2800" b="1" dirty="0" smtClean="0">
                <a:solidFill>
                  <a:schemeClr val="bg1">
                    <a:lumMod val="50000"/>
                  </a:schemeClr>
                </a:solidFill>
                <a:latin typeface="Helvetica" pitchFamily="1" charset="0"/>
              </a:rPr>
              <a:t/>
            </a:r>
            <a:br>
              <a:rPr lang="en-GB" sz="2800" b="1" dirty="0" smtClean="0">
                <a:solidFill>
                  <a:schemeClr val="bg1">
                    <a:lumMod val="50000"/>
                  </a:schemeClr>
                </a:solidFill>
                <a:latin typeface="Helvetica" pitchFamily="1" charset="0"/>
              </a:rPr>
            </a:br>
            <a:r>
              <a:rPr lang="en-GB" sz="2800" dirty="0" smtClean="0">
                <a:solidFill>
                  <a:schemeClr val="bg1">
                    <a:lumMod val="50000"/>
                  </a:schemeClr>
                </a:solidFill>
                <a:latin typeface="Helvetica" pitchFamily="1" charset="0"/>
              </a:rPr>
              <a:t> ‘Make a cup of tea’ </a:t>
            </a:r>
            <a:br>
              <a:rPr lang="en-GB" sz="2800" dirty="0" smtClean="0">
                <a:solidFill>
                  <a:schemeClr val="bg1">
                    <a:lumMod val="50000"/>
                  </a:schemeClr>
                </a:solidFill>
                <a:latin typeface="Helvetica" pitchFamily="1" charset="0"/>
              </a:rPr>
            </a:br>
            <a:r>
              <a:rPr lang="en-GB" sz="2800" dirty="0" smtClean="0">
                <a:solidFill>
                  <a:schemeClr val="bg1">
                    <a:lumMod val="50000"/>
                  </a:schemeClr>
                </a:solidFill>
                <a:latin typeface="Helvetica" pitchFamily="1" charset="0"/>
              </a:rPr>
              <a:t/>
            </a:r>
            <a:br>
              <a:rPr lang="en-GB" sz="2800" dirty="0" smtClean="0">
                <a:solidFill>
                  <a:schemeClr val="bg1">
                    <a:lumMod val="50000"/>
                  </a:schemeClr>
                </a:solidFill>
                <a:latin typeface="Helvetica" pitchFamily="1" charset="0"/>
              </a:rPr>
            </a:br>
            <a:r>
              <a:rPr lang="en-GB" sz="2400" dirty="0" smtClean="0">
                <a:solidFill>
                  <a:schemeClr val="bg1">
                    <a:lumMod val="50000"/>
                  </a:schemeClr>
                </a:solidFill>
                <a:latin typeface="Helvetica" pitchFamily="1" charset="0"/>
              </a:rPr>
              <a:t/>
            </a:r>
            <a:br>
              <a:rPr lang="en-GB" sz="2400" dirty="0" smtClean="0">
                <a:solidFill>
                  <a:schemeClr val="bg1">
                    <a:lumMod val="50000"/>
                  </a:schemeClr>
                </a:solidFill>
                <a:latin typeface="Helvetica" pitchFamily="1" charset="0"/>
              </a:rPr>
            </a:br>
            <a:r>
              <a:rPr lang="en-GB" sz="2400" dirty="0" smtClean="0">
                <a:solidFill>
                  <a:schemeClr val="bg1">
                    <a:lumMod val="50000"/>
                  </a:schemeClr>
                </a:solidFill>
                <a:latin typeface="Helvetica" pitchFamily="1" charset="0"/>
              </a:rPr>
              <a:t>[occupational therapy assessment!!]</a:t>
            </a:r>
            <a:endParaRPr lang="en-GB" sz="2800" dirty="0" smtClean="0">
              <a:solidFill>
                <a:schemeClr val="bg1">
                  <a:lumMod val="50000"/>
                </a:schemeClr>
              </a:solidFill>
              <a:latin typeface="Helvetica" pitchFamily="1" charset="0"/>
            </a:endParaRPr>
          </a:p>
        </p:txBody>
      </p:sp>
      <p:pic>
        <p:nvPicPr>
          <p:cNvPr id="44035" name="Picture 3" descr="Picture 14"/>
          <p:cNvPicPr>
            <a:picLocks noChangeAspect="1" noChangeArrowheads="1"/>
          </p:cNvPicPr>
          <p:nvPr/>
        </p:nvPicPr>
        <p:blipFill>
          <a:blip r:embed="rId3" cstate="print">
            <a:grayscl/>
          </a:blip>
          <a:srcRect/>
          <a:stretch>
            <a:fillRect/>
          </a:stretch>
        </p:blipFill>
        <p:spPr bwMode="auto">
          <a:xfrm>
            <a:off x="5544393" y="3140968"/>
            <a:ext cx="2339975" cy="1882775"/>
          </a:xfrm>
          <a:prstGeom prst="rect">
            <a:avLst/>
          </a:prstGeom>
          <a:noFill/>
          <a:ln w="9525">
            <a:noFill/>
            <a:miter lim="800000"/>
            <a:headEnd/>
            <a:tailEnd/>
          </a:ln>
        </p:spPr>
      </p:pic>
      <p:pic>
        <p:nvPicPr>
          <p:cNvPr id="44036" name="Picture 4" descr="Picture 9"/>
          <p:cNvPicPr>
            <a:picLocks noChangeAspect="1" noChangeArrowheads="1"/>
          </p:cNvPicPr>
          <p:nvPr/>
        </p:nvPicPr>
        <p:blipFill>
          <a:blip r:embed="rId4" cstate="print">
            <a:grayscl/>
          </a:blip>
          <a:srcRect/>
          <a:stretch>
            <a:fillRect/>
          </a:stretch>
        </p:blipFill>
        <p:spPr bwMode="auto">
          <a:xfrm>
            <a:off x="5437584" y="1268760"/>
            <a:ext cx="2590800" cy="1457325"/>
          </a:xfrm>
          <a:prstGeom prst="rect">
            <a:avLst/>
          </a:prstGeom>
          <a:noFill/>
          <a:ln w="9525">
            <a:noFill/>
            <a:miter lim="800000"/>
            <a:headEnd/>
            <a:tailEnd/>
          </a:ln>
        </p:spPr>
      </p:pic>
      <p:grpSp>
        <p:nvGrpSpPr>
          <p:cNvPr id="15" name="Group 14"/>
          <p:cNvGrpSpPr/>
          <p:nvPr/>
        </p:nvGrpSpPr>
        <p:grpSpPr>
          <a:xfrm>
            <a:off x="323528" y="4221088"/>
            <a:ext cx="4536504" cy="504056"/>
            <a:chOff x="251520" y="3933056"/>
            <a:chExt cx="3672408" cy="504056"/>
          </a:xfrm>
        </p:grpSpPr>
        <p:sp>
          <p:nvSpPr>
            <p:cNvPr id="5" name="Rectangle 4"/>
            <p:cNvSpPr/>
            <p:nvPr/>
          </p:nvSpPr>
          <p:spPr bwMode="auto">
            <a:xfrm>
              <a:off x="251520" y="3933056"/>
              <a:ext cx="936104"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000" dirty="0" smtClean="0">
                  <a:ea typeface="ＭＳ Ｐゴシック" pitchFamily="1" charset="-128"/>
                </a:rPr>
                <a:t>C</a:t>
              </a:r>
              <a:r>
                <a:rPr kumimoji="0" lang="en-GB" sz="2000" b="0" i="0" u="none" strike="noStrike" cap="none" normalizeH="0" baseline="0" dirty="0" smtClean="0">
                  <a:ln>
                    <a:noFill/>
                  </a:ln>
                  <a:solidFill>
                    <a:schemeClr val="tx1"/>
                  </a:solidFill>
                  <a:effectLst/>
                  <a:latin typeface="Arial" charset="0"/>
                  <a:ea typeface="ＭＳ Ｐゴシック" pitchFamily="1" charset="-128"/>
                </a:rPr>
                <a:t>oncept</a:t>
              </a:r>
            </a:p>
          </p:txBody>
        </p:sp>
        <p:sp>
          <p:nvSpPr>
            <p:cNvPr id="10" name="Rectangle 9"/>
            <p:cNvSpPr/>
            <p:nvPr/>
          </p:nvSpPr>
          <p:spPr bwMode="auto">
            <a:xfrm>
              <a:off x="1619672" y="3933056"/>
              <a:ext cx="936104"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ea typeface="ＭＳ Ｐゴシック" pitchFamily="1" charset="-128"/>
                </a:rPr>
                <a:t>Plan</a:t>
              </a:r>
            </a:p>
          </p:txBody>
        </p:sp>
        <p:cxnSp>
          <p:nvCxnSpPr>
            <p:cNvPr id="12" name="Straight Arrow Connector 11"/>
            <p:cNvCxnSpPr>
              <a:stCxn id="5" idx="3"/>
              <a:endCxn id="10" idx="1"/>
            </p:cNvCxnSpPr>
            <p:nvPr/>
          </p:nvCxnSpPr>
          <p:spPr bwMode="auto">
            <a:xfrm>
              <a:off x="1187624" y="4185084"/>
              <a:ext cx="43204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2555776" y="4195688"/>
              <a:ext cx="43204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Rectangle 13"/>
            <p:cNvSpPr/>
            <p:nvPr/>
          </p:nvSpPr>
          <p:spPr bwMode="auto">
            <a:xfrm>
              <a:off x="2987824" y="3933056"/>
              <a:ext cx="936104"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ea typeface="ＭＳ Ｐゴシック" pitchFamily="1" charset="-128"/>
                </a:rPr>
                <a:t>Act</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304800" y="188640"/>
            <a:ext cx="8534400" cy="1143000"/>
          </a:xfrm>
          <a:solidFill>
            <a:schemeClr val="bg1"/>
          </a:solidFill>
        </p:spPr>
        <p:txBody>
          <a:bodyPr lIns="90487" tIns="44450" rIns="90487" bIns="44450"/>
          <a:lstStyle/>
          <a:p>
            <a:pPr eaLnBrk="1" hangingPunct="1">
              <a:defRPr/>
            </a:pPr>
            <a:r>
              <a:rPr lang="en-GB" sz="4000" b="1" dirty="0" smtClean="0">
                <a:solidFill>
                  <a:schemeClr val="bg1">
                    <a:lumMod val="50000"/>
                  </a:schemeClr>
                </a:solidFill>
                <a:latin typeface="Helvetica" pitchFamily="1" charset="0"/>
              </a:rPr>
              <a:t>What are executive functions?</a:t>
            </a:r>
            <a:endParaRPr lang="en-GB" sz="4000" b="1" dirty="0" smtClean="0">
              <a:solidFill>
                <a:schemeClr val="bg1">
                  <a:lumMod val="50000"/>
                </a:schemeClr>
              </a:solidFill>
              <a:effectLst>
                <a:outerShdw blurRad="38100" dist="38100" dir="2700000" algn="tl">
                  <a:srgbClr val="C0C0C0"/>
                </a:outerShdw>
              </a:effectLst>
              <a:latin typeface="Helvetica" pitchFamily="1" charset="0"/>
            </a:endParaRPr>
          </a:p>
        </p:txBody>
      </p:sp>
      <p:sp>
        <p:nvSpPr>
          <p:cNvPr id="45059" name="Rectangle 10"/>
          <p:cNvSpPr>
            <a:spLocks noGrp="1" noChangeArrowheads="1"/>
          </p:cNvSpPr>
          <p:nvPr>
            <p:ph type="body" sz="half" idx="4294967295"/>
          </p:nvPr>
        </p:nvSpPr>
        <p:spPr>
          <a:xfrm>
            <a:off x="982663" y="1556792"/>
            <a:ext cx="6975475" cy="4040188"/>
          </a:xfrm>
          <a:solidFill>
            <a:schemeClr val="bg1"/>
          </a:solidFill>
        </p:spPr>
        <p:txBody>
          <a:bodyPr lIns="90487" tIns="44450" rIns="90487" bIns="44450"/>
          <a:lstStyle/>
          <a:p>
            <a:pPr defTabSz="457200" eaLnBrk="1" hangingPunct="1">
              <a:lnSpc>
                <a:spcPct val="90000"/>
              </a:lnSpc>
              <a:spcAft>
                <a:spcPct val="30000"/>
              </a:spcAft>
            </a:pPr>
            <a:r>
              <a:rPr lang="en-GB" sz="2800" dirty="0" smtClean="0">
                <a:solidFill>
                  <a:schemeClr val="bg1">
                    <a:lumMod val="50000"/>
                  </a:schemeClr>
                </a:solidFill>
                <a:latin typeface="Helvetica" pitchFamily="1" charset="0"/>
              </a:rPr>
              <a:t>Umbrella term for processes that </a:t>
            </a:r>
            <a:r>
              <a:rPr lang="en-GB" sz="2800" b="1" dirty="0" smtClean="0">
                <a:solidFill>
                  <a:schemeClr val="bg1">
                    <a:lumMod val="50000"/>
                  </a:schemeClr>
                </a:solidFill>
                <a:latin typeface="Helvetica" pitchFamily="1" charset="0"/>
              </a:rPr>
              <a:t>CONTROL</a:t>
            </a:r>
            <a:r>
              <a:rPr lang="en-GB" sz="2800" dirty="0" smtClean="0">
                <a:solidFill>
                  <a:schemeClr val="bg1">
                    <a:lumMod val="50000"/>
                  </a:schemeClr>
                </a:solidFill>
                <a:latin typeface="Helvetica" pitchFamily="1" charset="0"/>
              </a:rPr>
              <a:t> behaviour.</a:t>
            </a:r>
          </a:p>
          <a:p>
            <a:pPr defTabSz="457200" eaLnBrk="1" hangingPunct="1">
              <a:lnSpc>
                <a:spcPct val="90000"/>
              </a:lnSpc>
              <a:spcAft>
                <a:spcPct val="30000"/>
              </a:spcAft>
            </a:pPr>
            <a:r>
              <a:rPr lang="en-GB" sz="2800" dirty="0" smtClean="0">
                <a:solidFill>
                  <a:schemeClr val="bg1">
                    <a:lumMod val="50000"/>
                  </a:schemeClr>
                </a:solidFill>
                <a:latin typeface="Helvetica" pitchFamily="1" charset="0"/>
              </a:rPr>
              <a:t>Allow us to co-ordinate psychological processes (attention, memory, perception, etc.) in order to achieve goals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sz="half" idx="4294967295"/>
          </p:nvPr>
        </p:nvSpPr>
        <p:spPr>
          <a:xfrm>
            <a:off x="1115616" y="1371600"/>
            <a:ext cx="5961062" cy="4419600"/>
          </a:xfrm>
          <a:noFill/>
        </p:spPr>
        <p:txBody>
          <a:bodyPr lIns="90487" tIns="44450" rIns="90487" bIns="44450"/>
          <a:lstStyle/>
          <a:p>
            <a:pPr eaLnBrk="1" hangingPunct="1">
              <a:lnSpc>
                <a:spcPct val="90000"/>
              </a:lnSpc>
              <a:spcAft>
                <a:spcPct val="30000"/>
              </a:spcAft>
            </a:pPr>
            <a:r>
              <a:rPr lang="en-GB" sz="3400" dirty="0" smtClean="0">
                <a:latin typeface="Helvetica" pitchFamily="1" charset="0"/>
              </a:rPr>
              <a:t>Executive Functions include:</a:t>
            </a:r>
          </a:p>
          <a:p>
            <a:pPr lvl="1" eaLnBrk="1" hangingPunct="1">
              <a:lnSpc>
                <a:spcPct val="90000"/>
              </a:lnSpc>
              <a:spcAft>
                <a:spcPct val="30000"/>
              </a:spcAft>
            </a:pPr>
            <a:r>
              <a:rPr lang="en-GB" dirty="0" smtClean="0">
                <a:solidFill>
                  <a:schemeClr val="bg1">
                    <a:lumMod val="50000"/>
                  </a:schemeClr>
                </a:solidFill>
                <a:latin typeface="Helvetica" pitchFamily="1" charset="0"/>
              </a:rPr>
              <a:t>Inhibition</a:t>
            </a:r>
          </a:p>
          <a:p>
            <a:pPr lvl="1" eaLnBrk="1" hangingPunct="1">
              <a:lnSpc>
                <a:spcPct val="90000"/>
              </a:lnSpc>
              <a:spcAft>
                <a:spcPct val="30000"/>
              </a:spcAft>
            </a:pPr>
            <a:r>
              <a:rPr lang="en-GB" dirty="0" smtClean="0">
                <a:solidFill>
                  <a:schemeClr val="bg1">
                    <a:lumMod val="50000"/>
                  </a:schemeClr>
                </a:solidFill>
                <a:latin typeface="Helvetica" pitchFamily="1" charset="0"/>
              </a:rPr>
              <a:t>Flexibility</a:t>
            </a:r>
          </a:p>
          <a:p>
            <a:pPr lvl="1" eaLnBrk="1" hangingPunct="1">
              <a:lnSpc>
                <a:spcPct val="90000"/>
              </a:lnSpc>
              <a:spcAft>
                <a:spcPct val="30000"/>
              </a:spcAft>
            </a:pPr>
            <a:r>
              <a:rPr lang="en-GB" dirty="0" smtClean="0">
                <a:solidFill>
                  <a:schemeClr val="bg1">
                    <a:lumMod val="50000"/>
                  </a:schemeClr>
                </a:solidFill>
                <a:latin typeface="Helvetica" pitchFamily="1" charset="0"/>
              </a:rPr>
              <a:t>Planning</a:t>
            </a:r>
          </a:p>
          <a:p>
            <a:pPr lvl="1" eaLnBrk="1" hangingPunct="1">
              <a:lnSpc>
                <a:spcPct val="90000"/>
              </a:lnSpc>
              <a:spcAft>
                <a:spcPct val="30000"/>
              </a:spcAft>
            </a:pPr>
            <a:r>
              <a:rPr lang="en-GB" dirty="0" smtClean="0">
                <a:solidFill>
                  <a:schemeClr val="bg1">
                    <a:lumMod val="50000"/>
                  </a:schemeClr>
                </a:solidFill>
                <a:latin typeface="Helvetica" pitchFamily="1" charset="0"/>
              </a:rPr>
              <a:t>Multi-tasking</a:t>
            </a:r>
          </a:p>
          <a:p>
            <a:pPr lvl="1" eaLnBrk="1" hangingPunct="1">
              <a:lnSpc>
                <a:spcPct val="90000"/>
              </a:lnSpc>
              <a:spcAft>
                <a:spcPct val="30000"/>
              </a:spcAft>
            </a:pPr>
            <a:r>
              <a:rPr lang="en-GB" dirty="0" smtClean="0">
                <a:solidFill>
                  <a:schemeClr val="bg1">
                    <a:lumMod val="50000"/>
                  </a:schemeClr>
                </a:solidFill>
                <a:latin typeface="Helvetica" pitchFamily="1" charset="0"/>
              </a:rPr>
              <a:t>Judgement</a:t>
            </a:r>
            <a:endParaRPr lang="en-GB" sz="2000" dirty="0" smtClean="0">
              <a:solidFill>
                <a:schemeClr val="bg1">
                  <a:lumMod val="50000"/>
                </a:schemeClr>
              </a:solidFill>
              <a:latin typeface="Helvetica" pitchFamily="1" charset="0"/>
            </a:endParaRPr>
          </a:p>
        </p:txBody>
      </p:sp>
      <p:pic>
        <p:nvPicPr>
          <p:cNvPr id="3" name="Picture 2" descr="http://www.me-me-me.tv/images/2011/03/berlusconi.jpg"/>
          <p:cNvPicPr>
            <a:picLocks noChangeAspect="1" noChangeArrowheads="1"/>
          </p:cNvPicPr>
          <p:nvPr/>
        </p:nvPicPr>
        <p:blipFill>
          <a:blip r:embed="rId3" cstate="print">
            <a:grayscl/>
          </a:blip>
          <a:srcRect/>
          <a:stretch>
            <a:fillRect/>
          </a:stretch>
        </p:blipFill>
        <p:spPr bwMode="auto">
          <a:xfrm>
            <a:off x="4644008" y="2348880"/>
            <a:ext cx="3517404" cy="2439244"/>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0"/>
            <a:ext cx="7772400" cy="838200"/>
          </a:xfrm>
        </p:spPr>
        <p:txBody>
          <a:bodyPr/>
          <a:lstStyle/>
          <a:p>
            <a:pPr algn="l" eaLnBrk="1" hangingPunct="1"/>
            <a:r>
              <a:rPr lang="en-US" sz="2800" smtClean="0"/>
              <a:t>Patient JP - History</a:t>
            </a:r>
          </a:p>
        </p:txBody>
      </p:sp>
      <p:sp>
        <p:nvSpPr>
          <p:cNvPr id="5123" name="Rectangle 3"/>
          <p:cNvSpPr>
            <a:spLocks noGrp="1" noChangeArrowheads="1"/>
          </p:cNvSpPr>
          <p:nvPr>
            <p:ph type="body" idx="1"/>
          </p:nvPr>
        </p:nvSpPr>
        <p:spPr>
          <a:xfrm>
            <a:off x="685800" y="1066800"/>
            <a:ext cx="7772400" cy="5257800"/>
          </a:xfrm>
        </p:spPr>
        <p:txBody>
          <a:bodyPr/>
          <a:lstStyle/>
          <a:p>
            <a:pPr eaLnBrk="1" hangingPunct="1">
              <a:lnSpc>
                <a:spcPct val="90000"/>
              </a:lnSpc>
            </a:pPr>
            <a:r>
              <a:rPr lang="en-US" sz="2400" dirty="0" smtClean="0">
                <a:solidFill>
                  <a:schemeClr val="bg1">
                    <a:lumMod val="50000"/>
                  </a:schemeClr>
                </a:solidFill>
              </a:rPr>
              <a:t>52 year old man</a:t>
            </a:r>
          </a:p>
          <a:p>
            <a:pPr eaLnBrk="1" hangingPunct="1">
              <a:lnSpc>
                <a:spcPct val="90000"/>
              </a:lnSpc>
            </a:pPr>
            <a:r>
              <a:rPr lang="en-US" sz="2400" dirty="0" smtClean="0">
                <a:solidFill>
                  <a:schemeClr val="bg1">
                    <a:lumMod val="50000"/>
                  </a:schemeClr>
                </a:solidFill>
              </a:rPr>
              <a:t>Left-handed senior press officer 	</a:t>
            </a:r>
          </a:p>
          <a:p>
            <a:pPr eaLnBrk="1" hangingPunct="1">
              <a:lnSpc>
                <a:spcPct val="90000"/>
              </a:lnSpc>
            </a:pPr>
            <a:r>
              <a:rPr lang="en-US" sz="2400" dirty="0" smtClean="0">
                <a:solidFill>
                  <a:schemeClr val="bg1">
                    <a:lumMod val="50000"/>
                  </a:schemeClr>
                </a:solidFill>
              </a:rPr>
              <a:t>Referred by a local neurologist to the specialist cognitive neurology clinic</a:t>
            </a:r>
          </a:p>
          <a:p>
            <a:pPr eaLnBrk="1" hangingPunct="1">
              <a:lnSpc>
                <a:spcPct val="90000"/>
              </a:lnSpc>
              <a:buFontTx/>
              <a:buNone/>
            </a:pPr>
            <a:r>
              <a:rPr lang="en-US" sz="2400" b="1" dirty="0" smtClean="0">
                <a:solidFill>
                  <a:schemeClr val="bg1">
                    <a:lumMod val="50000"/>
                  </a:schemeClr>
                </a:solidFill>
              </a:rPr>
              <a:t>&lt;1 year</a:t>
            </a:r>
            <a:endParaRPr lang="en-US" sz="2400" dirty="0" smtClean="0">
              <a:solidFill>
                <a:schemeClr val="bg1">
                  <a:lumMod val="50000"/>
                </a:schemeClr>
              </a:solidFill>
            </a:endParaRPr>
          </a:p>
          <a:p>
            <a:pPr eaLnBrk="1" hangingPunct="1">
              <a:lnSpc>
                <a:spcPct val="90000"/>
              </a:lnSpc>
              <a:buFontTx/>
              <a:buNone/>
            </a:pPr>
            <a:r>
              <a:rPr lang="en-US" sz="2400" dirty="0" smtClean="0">
                <a:solidFill>
                  <a:schemeClr val="bg1">
                    <a:lumMod val="50000"/>
                  </a:schemeClr>
                </a:solidFill>
              </a:rPr>
              <a:t>		worsening </a:t>
            </a:r>
            <a:r>
              <a:rPr lang="en-US" sz="2400" dirty="0" err="1" smtClean="0">
                <a:solidFill>
                  <a:schemeClr val="bg1">
                    <a:lumMod val="50000"/>
                  </a:schemeClr>
                </a:solidFill>
              </a:rPr>
              <a:t>agraphia</a:t>
            </a:r>
            <a:endParaRPr lang="en-US" sz="2400" dirty="0" smtClean="0">
              <a:solidFill>
                <a:schemeClr val="bg1">
                  <a:lumMod val="50000"/>
                </a:schemeClr>
              </a:solidFill>
            </a:endParaRPr>
          </a:p>
          <a:p>
            <a:pPr eaLnBrk="1" hangingPunct="1">
              <a:lnSpc>
                <a:spcPct val="90000"/>
              </a:lnSpc>
              <a:buFontTx/>
              <a:buNone/>
            </a:pPr>
            <a:r>
              <a:rPr lang="en-US" sz="2400" dirty="0" smtClean="0">
                <a:solidFill>
                  <a:schemeClr val="bg1">
                    <a:lumMod val="50000"/>
                  </a:schemeClr>
                </a:solidFill>
              </a:rPr>
              <a:t>		word finding difficulties</a:t>
            </a:r>
          </a:p>
          <a:p>
            <a:pPr eaLnBrk="1" hangingPunct="1">
              <a:lnSpc>
                <a:spcPct val="90000"/>
              </a:lnSpc>
              <a:buFontTx/>
              <a:buNone/>
            </a:pPr>
            <a:r>
              <a:rPr lang="en-US" sz="2400" dirty="0" smtClean="0">
                <a:solidFill>
                  <a:schemeClr val="bg1">
                    <a:lumMod val="50000"/>
                  </a:schemeClr>
                </a:solidFill>
              </a:rPr>
              <a:t>		intermittent disorientation in time and place</a:t>
            </a:r>
          </a:p>
          <a:p>
            <a:pPr eaLnBrk="1" hangingPunct="1">
              <a:lnSpc>
                <a:spcPct val="90000"/>
              </a:lnSpc>
              <a:buFontTx/>
              <a:buNone/>
            </a:pPr>
            <a:r>
              <a:rPr lang="en-US" sz="2400" dirty="0" smtClean="0">
                <a:solidFill>
                  <a:schemeClr val="bg1">
                    <a:lumMod val="50000"/>
                  </a:schemeClr>
                </a:solidFill>
              </a:rPr>
              <a:t>		</a:t>
            </a:r>
            <a:r>
              <a:rPr lang="en-US" sz="2400" dirty="0" err="1" smtClean="0">
                <a:solidFill>
                  <a:schemeClr val="bg1">
                    <a:lumMod val="50000"/>
                  </a:schemeClr>
                </a:solidFill>
              </a:rPr>
              <a:t>visuospatial</a:t>
            </a:r>
            <a:r>
              <a:rPr lang="en-US" sz="2400" dirty="0" smtClean="0">
                <a:solidFill>
                  <a:schemeClr val="bg1">
                    <a:lumMod val="50000"/>
                  </a:schemeClr>
                </a:solidFill>
              </a:rPr>
              <a:t> difficulties (</a:t>
            </a:r>
            <a:r>
              <a:rPr lang="en-US" sz="2400" dirty="0" err="1" smtClean="0">
                <a:solidFill>
                  <a:schemeClr val="bg1">
                    <a:lumMod val="50000"/>
                  </a:schemeClr>
                </a:solidFill>
              </a:rPr>
              <a:t>e.g</a:t>
            </a:r>
            <a:r>
              <a:rPr lang="en-US" sz="2400" dirty="0" smtClean="0">
                <a:solidFill>
                  <a:schemeClr val="bg1">
                    <a:lumMod val="50000"/>
                  </a:schemeClr>
                </a:solidFill>
              </a:rPr>
              <a:t> </a:t>
            </a:r>
            <a:r>
              <a:rPr lang="en-US" sz="2400" dirty="0" err="1" smtClean="0">
                <a:solidFill>
                  <a:schemeClr val="bg1">
                    <a:lumMod val="50000"/>
                  </a:schemeClr>
                </a:solidFill>
              </a:rPr>
              <a:t>organising</a:t>
            </a:r>
            <a:r>
              <a:rPr lang="en-US" sz="2400" dirty="0" smtClean="0">
                <a:solidFill>
                  <a:schemeClr val="bg1">
                    <a:lumMod val="50000"/>
                  </a:schemeClr>
                </a:solidFill>
              </a:rPr>
              <a:t> the 		distribution of objects on the table)</a:t>
            </a:r>
          </a:p>
          <a:p>
            <a:pPr eaLnBrk="1" hangingPunct="1">
              <a:lnSpc>
                <a:spcPct val="90000"/>
              </a:lnSpc>
              <a:buFontTx/>
              <a:buNone/>
            </a:pPr>
            <a:r>
              <a:rPr lang="en-US" sz="2400" dirty="0" smtClean="0">
                <a:solidFill>
                  <a:schemeClr val="bg1">
                    <a:lumMod val="50000"/>
                  </a:schemeClr>
                </a:solidFill>
              </a:rPr>
              <a:t>		driving accident</a:t>
            </a:r>
          </a:p>
          <a:p>
            <a:pPr eaLnBrk="1" hangingPunct="1">
              <a:lnSpc>
                <a:spcPct val="90000"/>
              </a:lnSpc>
              <a:buFontTx/>
              <a:buNone/>
            </a:pPr>
            <a:r>
              <a:rPr lang="en-US" sz="2400" dirty="0" smtClean="0">
                <a:solidFill>
                  <a:schemeClr val="bg1">
                    <a:lumMod val="50000"/>
                  </a:schemeClr>
                </a:solidFill>
              </a:rPr>
              <a:t>Able to read to understand, forever re-reading passages of text - “losing the plot”</a:t>
            </a:r>
          </a:p>
          <a:p>
            <a:pPr eaLnBrk="1" hangingPunct="1">
              <a:lnSpc>
                <a:spcPct val="90000"/>
              </a:lnSpc>
              <a:buFontTx/>
              <a:buNone/>
            </a:pPr>
            <a:r>
              <a:rPr lang="en-US" sz="2000" dirty="0" smtClean="0">
                <a:solidFill>
                  <a:schemeClr val="bg1">
                    <a:lumMod val="50000"/>
                  </a:schemeClr>
                </a:solidFill>
              </a:rPr>
              <a:t>				</a:t>
            </a:r>
          </a:p>
          <a:p>
            <a:pPr eaLnBrk="1" hangingPunct="1">
              <a:lnSpc>
                <a:spcPct val="90000"/>
              </a:lnSpc>
            </a:pPr>
            <a:endParaRPr lang="en-US" sz="2000"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sz="half" idx="4294967295"/>
          </p:nvPr>
        </p:nvSpPr>
        <p:spPr>
          <a:xfrm>
            <a:off x="744538" y="685800"/>
            <a:ext cx="5892800" cy="1295400"/>
          </a:xfrm>
          <a:noFill/>
        </p:spPr>
        <p:txBody>
          <a:bodyPr lIns="90487" tIns="44450" rIns="90487" bIns="44450"/>
          <a:lstStyle/>
          <a:p>
            <a:pPr defTabSz="457200" eaLnBrk="1" hangingPunct="1">
              <a:lnSpc>
                <a:spcPct val="90000"/>
              </a:lnSpc>
              <a:spcAft>
                <a:spcPct val="30000"/>
              </a:spcAft>
            </a:pPr>
            <a:r>
              <a:rPr lang="en-GB" sz="2800" dirty="0" smtClean="0">
                <a:latin typeface="Helvetica" pitchFamily="1" charset="0"/>
              </a:rPr>
              <a:t>Executive functions include:</a:t>
            </a:r>
          </a:p>
          <a:p>
            <a:pPr lvl="1" defTabSz="457200" eaLnBrk="1" hangingPunct="1">
              <a:lnSpc>
                <a:spcPct val="90000"/>
              </a:lnSpc>
              <a:spcAft>
                <a:spcPct val="30000"/>
              </a:spcAft>
            </a:pPr>
            <a:r>
              <a:rPr lang="en-GB" sz="2400" dirty="0" smtClean="0">
                <a:latin typeface="Helvetica" pitchFamily="1" charset="0"/>
              </a:rPr>
              <a:t>Inhibition</a:t>
            </a:r>
          </a:p>
          <a:p>
            <a:pPr lvl="1" defTabSz="457200" eaLnBrk="1" hangingPunct="1">
              <a:lnSpc>
                <a:spcPct val="90000"/>
              </a:lnSpc>
              <a:spcAft>
                <a:spcPct val="30000"/>
              </a:spcAft>
            </a:pPr>
            <a:endParaRPr lang="en-GB" sz="2400" dirty="0" smtClean="0">
              <a:latin typeface="Helvetica" pitchFamily="1" charset="0"/>
            </a:endParaRPr>
          </a:p>
          <a:p>
            <a:pPr lvl="1" defTabSz="457200" eaLnBrk="1" hangingPunct="1">
              <a:lnSpc>
                <a:spcPct val="90000"/>
              </a:lnSpc>
              <a:spcAft>
                <a:spcPct val="30000"/>
              </a:spcAft>
            </a:pPr>
            <a:r>
              <a:rPr lang="en-GB" sz="2400" b="1" dirty="0" smtClean="0">
                <a:solidFill>
                  <a:schemeClr val="bg1">
                    <a:lumMod val="50000"/>
                  </a:schemeClr>
                </a:solidFill>
                <a:latin typeface="Helvetica" pitchFamily="1" charset="0"/>
              </a:rPr>
              <a:t>Read the colour of the words.</a:t>
            </a:r>
            <a:endParaRPr lang="en-GB" sz="2400" b="1" dirty="0" smtClean="0">
              <a:solidFill>
                <a:schemeClr val="bg1">
                  <a:lumMod val="50000"/>
                </a:schemeClr>
              </a:solidFill>
            </a:endParaRPr>
          </a:p>
        </p:txBody>
      </p:sp>
      <p:pic>
        <p:nvPicPr>
          <p:cNvPr id="47107" name="Picture 5"/>
          <p:cNvPicPr>
            <a:picLocks noChangeAspect="1" noChangeArrowheads="1"/>
          </p:cNvPicPr>
          <p:nvPr/>
        </p:nvPicPr>
        <p:blipFill>
          <a:blip r:embed="rId3" cstate="print"/>
          <a:srcRect/>
          <a:stretch>
            <a:fillRect/>
          </a:stretch>
        </p:blipFill>
        <p:spPr bwMode="auto">
          <a:xfrm>
            <a:off x="2506663" y="2971800"/>
            <a:ext cx="3792537" cy="2225675"/>
          </a:xfrm>
          <a:prstGeom prst="rect">
            <a:avLst/>
          </a:prstGeom>
          <a:noFill/>
          <a:ln w="12700" algn="ctr">
            <a:noFill/>
            <a:miter lim="800000"/>
            <a:headEnd/>
            <a:tailEnd/>
          </a:ln>
        </p:spPr>
      </p:pic>
      <p:sp>
        <p:nvSpPr>
          <p:cNvPr id="47108" name="Text Box 9"/>
          <p:cNvSpPr txBox="1">
            <a:spLocks noChangeArrowheads="1"/>
          </p:cNvSpPr>
          <p:nvPr/>
        </p:nvSpPr>
        <p:spPr bwMode="auto">
          <a:xfrm>
            <a:off x="3489325" y="5594350"/>
            <a:ext cx="1827213" cy="457200"/>
          </a:xfrm>
          <a:prstGeom prst="rect">
            <a:avLst/>
          </a:prstGeom>
          <a:noFill/>
          <a:ln w="12700" algn="ctr">
            <a:noFill/>
            <a:miter lim="800000"/>
            <a:headEnd/>
            <a:tailEnd/>
          </a:ln>
        </p:spPr>
        <p:txBody>
          <a:bodyPr wrap="none">
            <a:spAutoFit/>
          </a:bodyPr>
          <a:lstStyle/>
          <a:p>
            <a:pPr algn="ctr"/>
            <a:r>
              <a:rPr lang="en-GB">
                <a:latin typeface="Helvetica" pitchFamily="1" charset="0"/>
              </a:rPr>
              <a:t>Stroop Task</a:t>
            </a:r>
            <a:endParaRPr lang="en-US" sz="1800">
              <a:latin typeface="Times" pitchFamily="1" charset="0"/>
            </a:endParaRPr>
          </a:p>
        </p:txBody>
      </p:sp>
      <p:sp>
        <p:nvSpPr>
          <p:cNvPr id="5" name="Rectangle 4"/>
          <p:cNvSpPr/>
          <p:nvPr/>
        </p:nvSpPr>
        <p:spPr bwMode="auto">
          <a:xfrm>
            <a:off x="4499992" y="2708920"/>
            <a:ext cx="1872208" cy="26642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sz="half" idx="4294967295"/>
          </p:nvPr>
        </p:nvSpPr>
        <p:spPr>
          <a:xfrm>
            <a:off x="744538" y="685800"/>
            <a:ext cx="5892800" cy="1295400"/>
          </a:xfrm>
          <a:noFill/>
        </p:spPr>
        <p:txBody>
          <a:bodyPr lIns="90487" tIns="44450" rIns="90487" bIns="44450"/>
          <a:lstStyle/>
          <a:p>
            <a:pPr defTabSz="457200" eaLnBrk="1" hangingPunct="1">
              <a:lnSpc>
                <a:spcPct val="90000"/>
              </a:lnSpc>
              <a:spcAft>
                <a:spcPct val="30000"/>
              </a:spcAft>
            </a:pPr>
            <a:r>
              <a:rPr lang="en-GB" sz="2800" dirty="0" smtClean="0">
                <a:latin typeface="Helvetica" pitchFamily="1" charset="0"/>
              </a:rPr>
              <a:t>Executive functions include:</a:t>
            </a:r>
          </a:p>
          <a:p>
            <a:pPr lvl="1" defTabSz="457200" eaLnBrk="1" hangingPunct="1">
              <a:lnSpc>
                <a:spcPct val="90000"/>
              </a:lnSpc>
              <a:spcAft>
                <a:spcPct val="30000"/>
              </a:spcAft>
            </a:pPr>
            <a:r>
              <a:rPr lang="en-GB" sz="2400" dirty="0" smtClean="0">
                <a:latin typeface="Helvetica" pitchFamily="1" charset="0"/>
              </a:rPr>
              <a:t>Inhibition</a:t>
            </a:r>
          </a:p>
          <a:p>
            <a:pPr lvl="1" defTabSz="457200" eaLnBrk="1" hangingPunct="1">
              <a:lnSpc>
                <a:spcPct val="90000"/>
              </a:lnSpc>
              <a:spcAft>
                <a:spcPct val="30000"/>
              </a:spcAft>
            </a:pPr>
            <a:endParaRPr lang="en-GB" sz="2400" dirty="0" smtClean="0">
              <a:latin typeface="Helvetica" pitchFamily="1" charset="0"/>
            </a:endParaRPr>
          </a:p>
          <a:p>
            <a:pPr lvl="1" defTabSz="457200" eaLnBrk="1" hangingPunct="1">
              <a:lnSpc>
                <a:spcPct val="90000"/>
              </a:lnSpc>
              <a:spcAft>
                <a:spcPct val="30000"/>
              </a:spcAft>
            </a:pPr>
            <a:r>
              <a:rPr lang="en-GB" sz="2400" b="1" dirty="0" smtClean="0">
                <a:solidFill>
                  <a:schemeClr val="bg1">
                    <a:lumMod val="50000"/>
                  </a:schemeClr>
                </a:solidFill>
                <a:latin typeface="Helvetica" pitchFamily="1" charset="0"/>
              </a:rPr>
              <a:t>Now try again!</a:t>
            </a:r>
            <a:endParaRPr lang="en-GB" sz="2400" b="1" dirty="0" smtClean="0">
              <a:solidFill>
                <a:schemeClr val="bg1">
                  <a:lumMod val="50000"/>
                </a:schemeClr>
              </a:solidFill>
            </a:endParaRPr>
          </a:p>
        </p:txBody>
      </p:sp>
      <p:pic>
        <p:nvPicPr>
          <p:cNvPr id="47107" name="Picture 5"/>
          <p:cNvPicPr>
            <a:picLocks noChangeAspect="1" noChangeArrowheads="1"/>
          </p:cNvPicPr>
          <p:nvPr/>
        </p:nvPicPr>
        <p:blipFill>
          <a:blip r:embed="rId3" cstate="print"/>
          <a:srcRect/>
          <a:stretch>
            <a:fillRect/>
          </a:stretch>
        </p:blipFill>
        <p:spPr bwMode="auto">
          <a:xfrm>
            <a:off x="2506663" y="2971800"/>
            <a:ext cx="3792537" cy="2225675"/>
          </a:xfrm>
          <a:prstGeom prst="rect">
            <a:avLst/>
          </a:prstGeom>
          <a:noFill/>
          <a:ln w="12700" algn="ctr">
            <a:noFill/>
            <a:miter lim="800000"/>
            <a:headEnd/>
            <a:tailEnd/>
          </a:ln>
        </p:spPr>
      </p:pic>
      <p:sp>
        <p:nvSpPr>
          <p:cNvPr id="47108" name="Text Box 9"/>
          <p:cNvSpPr txBox="1">
            <a:spLocks noChangeArrowheads="1"/>
          </p:cNvSpPr>
          <p:nvPr/>
        </p:nvSpPr>
        <p:spPr bwMode="auto">
          <a:xfrm>
            <a:off x="3489325" y="5594350"/>
            <a:ext cx="1827213" cy="457200"/>
          </a:xfrm>
          <a:prstGeom prst="rect">
            <a:avLst/>
          </a:prstGeom>
          <a:noFill/>
          <a:ln w="12700" algn="ctr">
            <a:noFill/>
            <a:miter lim="800000"/>
            <a:headEnd/>
            <a:tailEnd/>
          </a:ln>
        </p:spPr>
        <p:txBody>
          <a:bodyPr wrap="none">
            <a:spAutoFit/>
          </a:bodyPr>
          <a:lstStyle/>
          <a:p>
            <a:pPr algn="ctr"/>
            <a:r>
              <a:rPr lang="en-GB">
                <a:latin typeface="Helvetica" pitchFamily="1" charset="0"/>
              </a:rPr>
              <a:t>Stroop Task</a:t>
            </a:r>
            <a:endParaRPr lang="en-US" sz="1800">
              <a:latin typeface="Times" pitchFamily="1" charset="0"/>
            </a:endParaRPr>
          </a:p>
        </p:txBody>
      </p:sp>
      <p:sp>
        <p:nvSpPr>
          <p:cNvPr id="5" name="Rectangle 4"/>
          <p:cNvSpPr/>
          <p:nvPr/>
        </p:nvSpPr>
        <p:spPr bwMode="auto">
          <a:xfrm>
            <a:off x="2411760" y="2708920"/>
            <a:ext cx="1872208" cy="26642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10"/>
          <p:cNvSpPr txBox="1">
            <a:spLocks noChangeArrowheads="1"/>
          </p:cNvSpPr>
          <p:nvPr/>
        </p:nvSpPr>
        <p:spPr bwMode="auto">
          <a:xfrm>
            <a:off x="2479675" y="5867400"/>
            <a:ext cx="4046538" cy="457200"/>
          </a:xfrm>
          <a:prstGeom prst="rect">
            <a:avLst/>
          </a:prstGeom>
          <a:noFill/>
          <a:ln w="12700" algn="ctr">
            <a:noFill/>
            <a:miter lim="800000"/>
            <a:headEnd/>
            <a:tailEnd/>
          </a:ln>
        </p:spPr>
        <p:txBody>
          <a:bodyPr wrap="none">
            <a:spAutoFit/>
          </a:bodyPr>
          <a:lstStyle/>
          <a:p>
            <a:pPr algn="ctr"/>
            <a:r>
              <a:rPr lang="en-GB">
                <a:latin typeface="Helvetica" pitchFamily="1" charset="0"/>
              </a:rPr>
              <a:t>Wisconsin Card Sorting Test</a:t>
            </a:r>
            <a:endParaRPr lang="en-US">
              <a:latin typeface="Helvetica" pitchFamily="1" charset="0"/>
            </a:endParaRPr>
          </a:p>
        </p:txBody>
      </p:sp>
      <p:graphicFrame>
        <p:nvGraphicFramePr>
          <p:cNvPr id="1026" name="Object 11"/>
          <p:cNvGraphicFramePr>
            <a:graphicFrameLocks noChangeAspect="1"/>
          </p:cNvGraphicFramePr>
          <p:nvPr/>
        </p:nvGraphicFramePr>
        <p:xfrm>
          <a:off x="2573338" y="2362200"/>
          <a:ext cx="3857625" cy="3009900"/>
        </p:xfrm>
        <a:graphic>
          <a:graphicData uri="http://schemas.openxmlformats.org/presentationml/2006/ole">
            <p:oleObj spid="_x0000_s1026" name="Image" r:id="rId4" imgW="3430992" imgH="2300035" progId="">
              <p:embed/>
            </p:oleObj>
          </a:graphicData>
        </a:graphic>
      </p:graphicFrame>
      <p:sp>
        <p:nvSpPr>
          <p:cNvPr id="1029" name="Rectangle 3"/>
          <p:cNvSpPr>
            <a:spLocks noChangeArrowheads="1"/>
          </p:cNvSpPr>
          <p:nvPr/>
        </p:nvSpPr>
        <p:spPr bwMode="auto">
          <a:xfrm>
            <a:off x="744538" y="685800"/>
            <a:ext cx="5892800" cy="1295400"/>
          </a:xfrm>
          <a:prstGeom prst="rect">
            <a:avLst/>
          </a:prstGeom>
          <a:noFill/>
          <a:ln w="12700">
            <a:noFill/>
            <a:miter lim="800000"/>
            <a:headEnd/>
            <a:tailEnd/>
          </a:ln>
        </p:spPr>
        <p:txBody>
          <a:bodyPr lIns="90487" tIns="44450" rIns="90487" bIns="44450"/>
          <a:lstStyle/>
          <a:p>
            <a:pPr marL="342900" indent="-342900" eaLnBrk="1" hangingPunct="1">
              <a:spcBef>
                <a:spcPct val="20000"/>
              </a:spcBef>
              <a:spcAft>
                <a:spcPct val="30000"/>
              </a:spcAft>
              <a:buFontTx/>
              <a:buChar char="•"/>
            </a:pPr>
            <a:r>
              <a:rPr lang="en-GB" sz="2800">
                <a:latin typeface="Helvetica" pitchFamily="1" charset="0"/>
              </a:rPr>
              <a:t>Executive functions include:</a:t>
            </a:r>
          </a:p>
          <a:p>
            <a:pPr marL="742950" lvl="1" indent="-285750" eaLnBrk="1" hangingPunct="1">
              <a:spcBef>
                <a:spcPct val="20000"/>
              </a:spcBef>
              <a:spcAft>
                <a:spcPct val="30000"/>
              </a:spcAft>
              <a:buFontTx/>
              <a:buChar char="–"/>
            </a:pPr>
            <a:r>
              <a:rPr lang="en-GB">
                <a:latin typeface="Helvetica" pitchFamily="1" charset="0"/>
              </a:rPr>
              <a:t>Flexibility</a:t>
            </a:r>
            <a:endParaRPr lang="en-GB"/>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9"/>
          <p:cNvSpPr txBox="1">
            <a:spLocks noChangeArrowheads="1"/>
          </p:cNvSpPr>
          <p:nvPr/>
        </p:nvSpPr>
        <p:spPr bwMode="auto">
          <a:xfrm>
            <a:off x="3132138" y="5915025"/>
            <a:ext cx="3063875" cy="457200"/>
          </a:xfrm>
          <a:prstGeom prst="rect">
            <a:avLst/>
          </a:prstGeom>
          <a:noFill/>
          <a:ln w="12700" algn="ctr">
            <a:noFill/>
            <a:miter lim="800000"/>
            <a:headEnd/>
            <a:tailEnd/>
          </a:ln>
        </p:spPr>
        <p:txBody>
          <a:bodyPr wrap="none">
            <a:spAutoFit/>
          </a:bodyPr>
          <a:lstStyle/>
          <a:p>
            <a:pPr algn="ctr"/>
            <a:r>
              <a:rPr lang="en-GB">
                <a:latin typeface="Helvetica" pitchFamily="1" charset="0"/>
              </a:rPr>
              <a:t>Multiple Errands Test</a:t>
            </a:r>
            <a:endParaRPr lang="en-US">
              <a:latin typeface="Helvetica" pitchFamily="1" charset="0"/>
            </a:endParaRPr>
          </a:p>
        </p:txBody>
      </p:sp>
      <p:sp>
        <p:nvSpPr>
          <p:cNvPr id="48131" name="Rectangle 3"/>
          <p:cNvSpPr>
            <a:spLocks noChangeArrowheads="1"/>
          </p:cNvSpPr>
          <p:nvPr/>
        </p:nvSpPr>
        <p:spPr bwMode="auto">
          <a:xfrm>
            <a:off x="744538" y="685800"/>
            <a:ext cx="5892800" cy="1295400"/>
          </a:xfrm>
          <a:prstGeom prst="rect">
            <a:avLst/>
          </a:prstGeom>
          <a:noFill/>
          <a:ln w="12700">
            <a:noFill/>
            <a:miter lim="800000"/>
            <a:headEnd/>
            <a:tailEnd/>
          </a:ln>
        </p:spPr>
        <p:txBody>
          <a:bodyPr lIns="90487" tIns="44450" rIns="90487" bIns="44450"/>
          <a:lstStyle/>
          <a:p>
            <a:pPr marL="342900" indent="-342900" eaLnBrk="1" hangingPunct="1">
              <a:spcBef>
                <a:spcPct val="20000"/>
              </a:spcBef>
              <a:spcAft>
                <a:spcPct val="30000"/>
              </a:spcAft>
              <a:buFontTx/>
              <a:buChar char="•"/>
            </a:pPr>
            <a:r>
              <a:rPr lang="en-GB" sz="2800">
                <a:latin typeface="Helvetica" pitchFamily="1" charset="0"/>
              </a:rPr>
              <a:t>Executive functions include:</a:t>
            </a:r>
          </a:p>
          <a:p>
            <a:pPr marL="742950" lvl="1" indent="-285750" eaLnBrk="1" hangingPunct="1">
              <a:spcBef>
                <a:spcPct val="20000"/>
              </a:spcBef>
              <a:spcAft>
                <a:spcPct val="30000"/>
              </a:spcAft>
              <a:buFontTx/>
              <a:buChar char="–"/>
            </a:pPr>
            <a:r>
              <a:rPr lang="en-GB">
                <a:latin typeface="Helvetica" pitchFamily="1" charset="0"/>
              </a:rPr>
              <a:t>Multi-tasking</a:t>
            </a:r>
            <a:endParaRPr lang="en-GB"/>
          </a:p>
        </p:txBody>
      </p:sp>
      <p:sp>
        <p:nvSpPr>
          <p:cNvPr id="48132" name="Rectangle 5"/>
          <p:cNvSpPr>
            <a:spLocks noChangeArrowheads="1"/>
          </p:cNvSpPr>
          <p:nvPr/>
        </p:nvSpPr>
        <p:spPr bwMode="auto">
          <a:xfrm>
            <a:off x="869950" y="2135188"/>
            <a:ext cx="7586663" cy="3656012"/>
          </a:xfrm>
          <a:prstGeom prst="rect">
            <a:avLst/>
          </a:prstGeom>
          <a:solidFill>
            <a:schemeClr val="bg1"/>
          </a:solidFill>
          <a:ln w="12700">
            <a:noFill/>
            <a:miter lim="800000"/>
            <a:headEnd/>
            <a:tailEnd/>
          </a:ln>
        </p:spPr>
        <p:txBody>
          <a:bodyPr lIns="90487" tIns="44450" rIns="90487" bIns="44450"/>
          <a:lstStyle/>
          <a:p>
            <a:pPr marL="342900" indent="-342900" eaLnBrk="1" hangingPunct="1">
              <a:spcBef>
                <a:spcPct val="20000"/>
              </a:spcBef>
              <a:buFontTx/>
              <a:buChar char="•"/>
            </a:pPr>
            <a:r>
              <a:rPr lang="en-GB" sz="1800">
                <a:latin typeface="Helvetica" pitchFamily="1" charset="0"/>
              </a:rPr>
              <a:t>Tasks</a:t>
            </a:r>
          </a:p>
          <a:p>
            <a:pPr marL="742950" lvl="1" indent="-285750" eaLnBrk="1" hangingPunct="1">
              <a:spcBef>
                <a:spcPct val="20000"/>
              </a:spcBef>
              <a:buFontTx/>
              <a:buChar char="–"/>
            </a:pPr>
            <a:r>
              <a:rPr lang="en-GB" sz="1800">
                <a:latin typeface="Helvetica" pitchFamily="1" charset="0"/>
              </a:rPr>
              <a:t>Buy 6 items (e.g. lettuce, a bar of soap)</a:t>
            </a:r>
          </a:p>
          <a:p>
            <a:pPr marL="742950" lvl="1" indent="-285750" eaLnBrk="1" hangingPunct="1">
              <a:spcBef>
                <a:spcPct val="20000"/>
              </a:spcBef>
              <a:buFontTx/>
              <a:buChar char="–"/>
            </a:pPr>
            <a:r>
              <a:rPr lang="en-GB" sz="1800">
                <a:latin typeface="Helvetica" pitchFamily="1" charset="0"/>
              </a:rPr>
              <a:t>Find out 4 pieces of information (e.g. coldest place in Britain yesterday)</a:t>
            </a:r>
          </a:p>
          <a:p>
            <a:pPr marL="742950" lvl="1" indent="-285750" eaLnBrk="1" hangingPunct="1">
              <a:spcBef>
                <a:spcPct val="20000"/>
              </a:spcBef>
              <a:buFontTx/>
              <a:buChar char="–"/>
            </a:pPr>
            <a:r>
              <a:rPr lang="en-GB" sz="1800">
                <a:latin typeface="Helvetica" pitchFamily="1" charset="0"/>
              </a:rPr>
              <a:t>Be outside travel agent shop in 15 minutes</a:t>
            </a:r>
          </a:p>
          <a:p>
            <a:pPr marL="342900" indent="-342900" eaLnBrk="1" hangingPunct="1">
              <a:spcBef>
                <a:spcPct val="20000"/>
              </a:spcBef>
              <a:buFontTx/>
              <a:buChar char="•"/>
            </a:pPr>
            <a:r>
              <a:rPr lang="en-GB" sz="1800">
                <a:latin typeface="Helvetica" pitchFamily="1" charset="0"/>
              </a:rPr>
              <a:t>Rules</a:t>
            </a:r>
          </a:p>
          <a:p>
            <a:pPr marL="742950" lvl="1" indent="-285750" eaLnBrk="1" hangingPunct="1">
              <a:spcBef>
                <a:spcPct val="20000"/>
              </a:spcBef>
              <a:buFontTx/>
              <a:buChar char="–"/>
            </a:pPr>
            <a:r>
              <a:rPr lang="en-GB" sz="1800">
                <a:latin typeface="Helvetica" pitchFamily="1" charset="0"/>
              </a:rPr>
              <a:t>Spend as little money and take as little time as possible</a:t>
            </a:r>
          </a:p>
          <a:p>
            <a:pPr marL="742950" lvl="1" indent="-285750" eaLnBrk="1" hangingPunct="1">
              <a:spcBef>
                <a:spcPct val="20000"/>
              </a:spcBef>
              <a:buFontTx/>
              <a:buChar char="–"/>
            </a:pPr>
            <a:r>
              <a:rPr lang="en-GB" sz="1800">
                <a:latin typeface="Helvetica" pitchFamily="1" charset="0"/>
              </a:rPr>
              <a:t>Don’t enter a shop except to buy something</a:t>
            </a:r>
          </a:p>
          <a:p>
            <a:pPr marL="742950" lvl="1" indent="-285750" eaLnBrk="1" hangingPunct="1">
              <a:spcBef>
                <a:spcPct val="20000"/>
              </a:spcBef>
              <a:buFontTx/>
              <a:buChar char="–"/>
            </a:pPr>
            <a:r>
              <a:rPr lang="en-GB" sz="1800">
                <a:latin typeface="Helvetica" pitchFamily="1" charset="0"/>
              </a:rPr>
              <a:t>Don’t use anything not bought on the street (except a watch)</a:t>
            </a:r>
          </a:p>
          <a:p>
            <a:pPr marL="742950" lvl="1" indent="-285750" eaLnBrk="1" hangingPunct="1">
              <a:spcBef>
                <a:spcPct val="20000"/>
              </a:spcBef>
              <a:buFontTx/>
              <a:buChar char="–"/>
            </a:pPr>
            <a:r>
              <a:rPr lang="en-GB" sz="1800">
                <a:latin typeface="Helvetica" pitchFamily="1" charset="0"/>
              </a:rPr>
              <a:t>Inform experimenter of purchases straight after leaving a shop</a:t>
            </a:r>
            <a:endParaRPr lang="en-US" sz="1800">
              <a:latin typeface="Helvetica" pitchFamily="1"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metcontrol"/>
          <p:cNvPicPr>
            <a:picLocks noChangeAspect="1" noChangeArrowheads="1"/>
          </p:cNvPicPr>
          <p:nvPr/>
        </p:nvPicPr>
        <p:blipFill>
          <a:blip r:embed="rId3" cstate="print"/>
          <a:srcRect/>
          <a:stretch>
            <a:fillRect/>
          </a:stretch>
        </p:blipFill>
        <p:spPr bwMode="auto">
          <a:xfrm>
            <a:off x="642938" y="1219200"/>
            <a:ext cx="3860800" cy="4094163"/>
          </a:xfrm>
          <a:prstGeom prst="rect">
            <a:avLst/>
          </a:prstGeom>
          <a:solidFill>
            <a:schemeClr val="tx2"/>
          </a:solidFill>
          <a:ln w="9525">
            <a:solidFill>
              <a:schemeClr val="tx1"/>
            </a:solidFill>
            <a:miter lim="800000"/>
            <a:headEnd/>
            <a:tailEnd/>
          </a:ln>
        </p:spPr>
      </p:pic>
      <p:sp>
        <p:nvSpPr>
          <p:cNvPr id="49155" name="Text Box 7"/>
          <p:cNvSpPr txBox="1">
            <a:spLocks noChangeArrowheads="1"/>
          </p:cNvSpPr>
          <p:nvPr/>
        </p:nvSpPr>
        <p:spPr bwMode="auto">
          <a:xfrm>
            <a:off x="1271588" y="6019800"/>
            <a:ext cx="2606675" cy="457200"/>
          </a:xfrm>
          <a:prstGeom prst="rect">
            <a:avLst/>
          </a:prstGeom>
          <a:noFill/>
          <a:ln w="12700" algn="ctr">
            <a:noFill/>
            <a:miter lim="800000"/>
            <a:headEnd/>
            <a:tailEnd/>
          </a:ln>
        </p:spPr>
        <p:txBody>
          <a:bodyPr wrap="none">
            <a:spAutoFit/>
          </a:bodyPr>
          <a:lstStyle/>
          <a:p>
            <a:pPr algn="ctr"/>
            <a:r>
              <a:rPr lang="en-GB">
                <a:latin typeface="Helvetica" pitchFamily="1" charset="0"/>
              </a:rPr>
              <a:t>Healthy Volunteer</a:t>
            </a:r>
            <a:endParaRPr lang="en-US">
              <a:latin typeface="Helvetica" pitchFamily="1"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metpatient"/>
          <p:cNvPicPr>
            <a:picLocks noChangeAspect="1" noChangeArrowheads="1"/>
          </p:cNvPicPr>
          <p:nvPr/>
        </p:nvPicPr>
        <p:blipFill>
          <a:blip r:embed="rId3" cstate="print"/>
          <a:srcRect/>
          <a:stretch>
            <a:fillRect/>
          </a:stretch>
        </p:blipFill>
        <p:spPr bwMode="auto">
          <a:xfrm>
            <a:off x="4848225" y="1219200"/>
            <a:ext cx="3616325" cy="4095750"/>
          </a:xfrm>
          <a:prstGeom prst="rect">
            <a:avLst/>
          </a:prstGeom>
          <a:noFill/>
          <a:ln w="9525">
            <a:solidFill>
              <a:schemeClr val="tx1"/>
            </a:solidFill>
            <a:miter lim="800000"/>
            <a:headEnd/>
            <a:tailEnd/>
          </a:ln>
        </p:spPr>
      </p:pic>
      <p:pic>
        <p:nvPicPr>
          <p:cNvPr id="50179" name="Picture 6" descr="metcontrol"/>
          <p:cNvPicPr>
            <a:picLocks noChangeAspect="1" noChangeArrowheads="1"/>
          </p:cNvPicPr>
          <p:nvPr/>
        </p:nvPicPr>
        <p:blipFill>
          <a:blip r:embed="rId4" cstate="print"/>
          <a:srcRect/>
          <a:stretch>
            <a:fillRect/>
          </a:stretch>
        </p:blipFill>
        <p:spPr bwMode="auto">
          <a:xfrm>
            <a:off x="642938" y="1219200"/>
            <a:ext cx="3860800" cy="4094163"/>
          </a:xfrm>
          <a:prstGeom prst="rect">
            <a:avLst/>
          </a:prstGeom>
          <a:solidFill>
            <a:schemeClr val="tx2"/>
          </a:solidFill>
          <a:ln w="9525">
            <a:solidFill>
              <a:schemeClr val="tx1"/>
            </a:solidFill>
            <a:miter lim="800000"/>
            <a:headEnd/>
            <a:tailEnd/>
          </a:ln>
        </p:spPr>
      </p:pic>
      <p:sp>
        <p:nvSpPr>
          <p:cNvPr id="50180" name="Text Box 7"/>
          <p:cNvSpPr txBox="1">
            <a:spLocks noChangeArrowheads="1"/>
          </p:cNvSpPr>
          <p:nvPr/>
        </p:nvSpPr>
        <p:spPr bwMode="auto">
          <a:xfrm>
            <a:off x="1271588" y="6019800"/>
            <a:ext cx="2606675" cy="457200"/>
          </a:xfrm>
          <a:prstGeom prst="rect">
            <a:avLst/>
          </a:prstGeom>
          <a:noFill/>
          <a:ln w="12700" algn="ctr">
            <a:noFill/>
            <a:miter lim="800000"/>
            <a:headEnd/>
            <a:tailEnd/>
          </a:ln>
        </p:spPr>
        <p:txBody>
          <a:bodyPr wrap="none">
            <a:spAutoFit/>
          </a:bodyPr>
          <a:lstStyle/>
          <a:p>
            <a:pPr algn="ctr"/>
            <a:r>
              <a:rPr lang="en-GB">
                <a:latin typeface="Helvetica" pitchFamily="1" charset="0"/>
              </a:rPr>
              <a:t>Healthy Volunteer</a:t>
            </a:r>
            <a:endParaRPr lang="en-US">
              <a:latin typeface="Helvetica" pitchFamily="1" charset="0"/>
            </a:endParaRPr>
          </a:p>
        </p:txBody>
      </p:sp>
      <p:sp>
        <p:nvSpPr>
          <p:cNvPr id="50181" name="Text Box 8"/>
          <p:cNvSpPr txBox="1">
            <a:spLocks noChangeArrowheads="1"/>
          </p:cNvSpPr>
          <p:nvPr/>
        </p:nvSpPr>
        <p:spPr bwMode="auto">
          <a:xfrm>
            <a:off x="6100763" y="6019800"/>
            <a:ext cx="1133475" cy="457200"/>
          </a:xfrm>
          <a:prstGeom prst="rect">
            <a:avLst/>
          </a:prstGeom>
          <a:noFill/>
          <a:ln w="12700" algn="ctr">
            <a:noFill/>
            <a:miter lim="800000"/>
            <a:headEnd/>
            <a:tailEnd/>
          </a:ln>
        </p:spPr>
        <p:txBody>
          <a:bodyPr wrap="none">
            <a:spAutoFit/>
          </a:bodyPr>
          <a:lstStyle/>
          <a:p>
            <a:pPr algn="ctr"/>
            <a:r>
              <a:rPr lang="en-GB">
                <a:latin typeface="Helvetica" pitchFamily="1" charset="0"/>
              </a:rPr>
              <a:t>Patient</a:t>
            </a:r>
            <a:endParaRPr lang="en-US">
              <a:latin typeface="Helvetica" pitchFamily="1"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idx="4294967295"/>
          </p:nvPr>
        </p:nvSpPr>
        <p:spPr>
          <a:xfrm>
            <a:off x="508000" y="163830"/>
            <a:ext cx="7924800" cy="1143000"/>
          </a:xfrm>
          <a:noFill/>
        </p:spPr>
        <p:txBody>
          <a:bodyPr lIns="90487" tIns="44450" rIns="90487" bIns="44450"/>
          <a:lstStyle/>
          <a:p>
            <a:pPr eaLnBrk="1" hangingPunct="1"/>
            <a:r>
              <a:rPr lang="en-GB" sz="3600" smtClean="0">
                <a:latin typeface="Helvetica" pitchFamily="1" charset="0"/>
              </a:rPr>
              <a:t>Examples of errors made only by patient</a:t>
            </a:r>
            <a:endParaRPr lang="en-US" sz="3600" smtClean="0">
              <a:latin typeface="Helvetica" pitchFamily="1" charset="0"/>
            </a:endParaRPr>
          </a:p>
        </p:txBody>
      </p:sp>
      <p:sp>
        <p:nvSpPr>
          <p:cNvPr id="51203" name="Text Box 5"/>
          <p:cNvSpPr txBox="1">
            <a:spLocks noChangeArrowheads="1"/>
          </p:cNvSpPr>
          <p:nvPr/>
        </p:nvSpPr>
        <p:spPr bwMode="auto">
          <a:xfrm>
            <a:off x="1422400" y="1816418"/>
            <a:ext cx="6096000" cy="4794250"/>
          </a:xfrm>
          <a:prstGeom prst="rect">
            <a:avLst/>
          </a:prstGeom>
          <a:noFill/>
          <a:ln w="9525">
            <a:noFill/>
            <a:miter lim="800000"/>
            <a:headEnd/>
            <a:tailEnd/>
          </a:ln>
        </p:spPr>
        <p:txBody>
          <a:bodyPr>
            <a:spAutoFit/>
          </a:bodyPr>
          <a:lstStyle/>
          <a:p>
            <a:pPr>
              <a:spcBef>
                <a:spcPct val="50000"/>
              </a:spcBef>
            </a:pPr>
            <a:r>
              <a:rPr lang="en-GB" sz="2800" dirty="0">
                <a:latin typeface="Helvetica" pitchFamily="1" charset="0"/>
              </a:rPr>
              <a:t>Recorded incorrect information</a:t>
            </a:r>
          </a:p>
          <a:p>
            <a:pPr>
              <a:spcBef>
                <a:spcPct val="50000"/>
              </a:spcBef>
            </a:pPr>
            <a:r>
              <a:rPr lang="en-GB" sz="2800" dirty="0">
                <a:latin typeface="Helvetica" pitchFamily="1" charset="0"/>
              </a:rPr>
              <a:t>Ate purchase (chocolate) before test finished</a:t>
            </a:r>
          </a:p>
          <a:p>
            <a:pPr>
              <a:spcBef>
                <a:spcPct val="50000"/>
              </a:spcBef>
            </a:pPr>
            <a:r>
              <a:rPr lang="en-GB" sz="2800" dirty="0">
                <a:latin typeface="Helvetica" pitchFamily="1" charset="0"/>
              </a:rPr>
              <a:t>Left boundaries of shopping centre</a:t>
            </a:r>
          </a:p>
          <a:p>
            <a:pPr>
              <a:spcBef>
                <a:spcPct val="50000"/>
              </a:spcBef>
            </a:pPr>
            <a:r>
              <a:rPr lang="en-GB" sz="2800" dirty="0">
                <a:latin typeface="Helvetica" pitchFamily="1" charset="0"/>
              </a:rPr>
              <a:t>Jumped queue at payment point</a:t>
            </a:r>
          </a:p>
          <a:p>
            <a:pPr>
              <a:spcBef>
                <a:spcPct val="50000"/>
              </a:spcBef>
            </a:pPr>
            <a:r>
              <a:rPr lang="en-GB" sz="2800" dirty="0">
                <a:latin typeface="Helvetica" pitchFamily="1" charset="0"/>
              </a:rPr>
              <a:t>Swore loudly</a:t>
            </a:r>
          </a:p>
          <a:p>
            <a:pPr>
              <a:spcBef>
                <a:spcPct val="50000"/>
              </a:spcBef>
            </a:pPr>
            <a:r>
              <a:rPr lang="en-GB" sz="2800" dirty="0">
                <a:latin typeface="Helvetica" pitchFamily="1" charset="0"/>
              </a:rPr>
              <a:t>Removed shoes</a:t>
            </a:r>
          </a:p>
          <a:p>
            <a:pPr>
              <a:spcBef>
                <a:spcPct val="50000"/>
              </a:spcBef>
            </a:pPr>
            <a:r>
              <a:rPr lang="en-GB" sz="2800" dirty="0">
                <a:latin typeface="Helvetica" pitchFamily="1" charset="0"/>
              </a:rPr>
              <a:t>Purchased pornographic magazine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508000" y="152400"/>
            <a:ext cx="7924800" cy="1143000"/>
          </a:xfrm>
          <a:prstGeom prst="rect">
            <a:avLst/>
          </a:prstGeom>
          <a:noFill/>
          <a:ln w="9525">
            <a:noFill/>
            <a:miter lim="800000"/>
            <a:headEnd/>
            <a:tailEnd/>
          </a:ln>
        </p:spPr>
        <p:txBody>
          <a:bodyPr vert="horz" wrap="square" lIns="90487" tIns="44450" rIns="90487" bIns="4445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Helvetica" pitchFamily="1" charset="0"/>
                <a:ea typeface="+mj-ea"/>
                <a:cs typeface="+mj-cs"/>
              </a:rPr>
              <a:t>Spatial</a:t>
            </a:r>
            <a:r>
              <a:rPr kumimoji="0" lang="en-US" sz="3600" b="0" i="0" u="none" strike="noStrike" kern="0" cap="none" spc="0" normalizeH="0" noProof="0" dirty="0" smtClean="0">
                <a:ln>
                  <a:noFill/>
                </a:ln>
                <a:solidFill>
                  <a:schemeClr val="tx2"/>
                </a:solidFill>
                <a:effectLst/>
                <a:uLnTx/>
                <a:uFillTx/>
                <a:latin typeface="Helvetica" pitchFamily="1" charset="0"/>
                <a:ea typeface="+mj-ea"/>
                <a:cs typeface="+mj-cs"/>
              </a:rPr>
              <a:t> Cognition</a:t>
            </a:r>
            <a:endParaRPr kumimoji="0" lang="en-US" sz="3600" b="0" i="0" u="none" strike="noStrike" kern="0" cap="none" spc="0" normalizeH="0" baseline="0" noProof="0" dirty="0" smtClean="0">
              <a:ln>
                <a:noFill/>
              </a:ln>
              <a:solidFill>
                <a:schemeClr val="tx2"/>
              </a:solidFill>
              <a:effectLst/>
              <a:uLnTx/>
              <a:uFillTx/>
              <a:latin typeface="Helvetica" pitchFamily="1" charset="0"/>
              <a:ea typeface="+mj-ea"/>
              <a:cs typeface="+mj-cs"/>
            </a:endParaRPr>
          </a:p>
        </p:txBody>
      </p:sp>
      <p:sp>
        <p:nvSpPr>
          <p:cNvPr id="4" name="Text Box 5"/>
          <p:cNvSpPr txBox="1">
            <a:spLocks noChangeArrowheads="1"/>
          </p:cNvSpPr>
          <p:nvPr/>
        </p:nvSpPr>
        <p:spPr bwMode="auto">
          <a:xfrm>
            <a:off x="1422400" y="2477214"/>
            <a:ext cx="6096000" cy="1815882"/>
          </a:xfrm>
          <a:prstGeom prst="rect">
            <a:avLst/>
          </a:prstGeom>
          <a:noFill/>
          <a:ln w="9525">
            <a:noFill/>
            <a:miter lim="800000"/>
            <a:headEnd/>
            <a:tailEnd/>
          </a:ln>
        </p:spPr>
        <p:txBody>
          <a:bodyPr>
            <a:spAutoFit/>
          </a:bodyPr>
          <a:lstStyle/>
          <a:p>
            <a:pPr algn="ctr">
              <a:spcBef>
                <a:spcPct val="50000"/>
              </a:spcBef>
            </a:pPr>
            <a:r>
              <a:rPr lang="en-GB" sz="2800" dirty="0" smtClean="0">
                <a:latin typeface="Helvetica" pitchFamily="1" charset="0"/>
              </a:rPr>
              <a:t>The neglect syndrome</a:t>
            </a:r>
          </a:p>
          <a:p>
            <a:pPr algn="ctr">
              <a:spcBef>
                <a:spcPct val="50000"/>
              </a:spcBef>
            </a:pPr>
            <a:endParaRPr lang="en-GB" sz="2800" dirty="0">
              <a:latin typeface="Helvetica" pitchFamily="1" charset="0"/>
            </a:endParaRPr>
          </a:p>
          <a:p>
            <a:pPr algn="ctr">
              <a:spcBef>
                <a:spcPct val="50000"/>
              </a:spcBef>
            </a:pPr>
            <a:r>
              <a:rPr lang="en-GB" sz="2800" dirty="0" smtClean="0">
                <a:latin typeface="Helvetica" pitchFamily="1" charset="0"/>
              </a:rPr>
              <a:t>Vestibular spatial cognition</a:t>
            </a:r>
            <a:endParaRPr lang="en-GB" sz="2800" dirty="0">
              <a:latin typeface="Helvetica" pitchFamily="1"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ahline"/>
          <p:cNvPicPr>
            <a:picLocks noChangeAspect="1" noChangeArrowheads="1"/>
          </p:cNvPicPr>
          <p:nvPr/>
        </p:nvPicPr>
        <p:blipFill>
          <a:blip r:embed="rId3" cstate="print"/>
          <a:srcRect/>
          <a:stretch>
            <a:fillRect/>
          </a:stretch>
        </p:blipFill>
        <p:spPr bwMode="auto">
          <a:xfrm>
            <a:off x="1763688" y="908720"/>
            <a:ext cx="4789488" cy="2228850"/>
          </a:xfrm>
          <a:prstGeom prst="rect">
            <a:avLst/>
          </a:prstGeom>
          <a:noFill/>
          <a:ln w="9525">
            <a:noFill/>
            <a:miter lim="800000"/>
            <a:headEnd/>
            <a:tailEnd/>
          </a:ln>
        </p:spPr>
      </p:pic>
      <p:sp>
        <p:nvSpPr>
          <p:cNvPr id="2" name="TPQuestion"/>
          <p:cNvSpPr txBox="1">
            <a:spLocks noChangeArrowheads="1"/>
          </p:cNvSpPr>
          <p:nvPr/>
        </p:nvSpPr>
        <p:spPr>
          <a:xfrm>
            <a:off x="457200" y="26064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effectLst/>
                <a:uLnTx/>
                <a:uFillTx/>
                <a:latin typeface="Gill Sans MT" charset="0"/>
                <a:ea typeface="+mj-ea"/>
                <a:cs typeface="+mj-cs"/>
              </a:rPr>
              <a:t>The Neglect Syndrome</a:t>
            </a:r>
            <a:endParaRPr kumimoji="0" lang="en-GB" sz="4400" b="0" i="0" u="none" strike="noStrike" kern="0" cap="none" spc="0" normalizeH="0" baseline="0" noProof="0" dirty="0" smtClean="0">
              <a:ln>
                <a:noFill/>
              </a:ln>
              <a:effectLst/>
              <a:uLnTx/>
              <a:uFillTx/>
              <a:latin typeface="Gill Sans MT" charset="0"/>
              <a:ea typeface="+mj-ea"/>
              <a:cs typeface="+mj-cs"/>
            </a:endParaRPr>
          </a:p>
        </p:txBody>
      </p:sp>
      <p:pic>
        <p:nvPicPr>
          <p:cNvPr id="5" name="Picture 4" descr="drawing"/>
          <p:cNvPicPr>
            <a:picLocks noChangeAspect="1" noChangeArrowheads="1"/>
          </p:cNvPicPr>
          <p:nvPr/>
        </p:nvPicPr>
        <p:blipFill>
          <a:blip r:embed="rId4" cstate="print"/>
          <a:srcRect/>
          <a:stretch>
            <a:fillRect/>
          </a:stretch>
        </p:blipFill>
        <p:spPr bwMode="auto">
          <a:xfrm>
            <a:off x="1771997" y="2700486"/>
            <a:ext cx="5248275" cy="3752850"/>
          </a:xfrm>
          <a:prstGeom prst="rect">
            <a:avLst/>
          </a:prstGeom>
          <a:noFill/>
          <a:ln w="9525">
            <a:noFill/>
            <a:miter lim="800000"/>
            <a:headEnd/>
            <a:tailEnd/>
          </a:ln>
        </p:spPr>
      </p:pic>
      <p:sp>
        <p:nvSpPr>
          <p:cNvPr id="7" name="TextBox 6"/>
          <p:cNvSpPr txBox="1"/>
          <p:nvPr/>
        </p:nvSpPr>
        <p:spPr>
          <a:xfrm>
            <a:off x="3538875" y="1412776"/>
            <a:ext cx="1436612" cy="338554"/>
          </a:xfrm>
          <a:prstGeom prst="rect">
            <a:avLst/>
          </a:prstGeom>
          <a:noFill/>
        </p:spPr>
        <p:txBody>
          <a:bodyPr wrap="none" rtlCol="0">
            <a:spAutoFit/>
          </a:bodyPr>
          <a:lstStyle/>
          <a:p>
            <a:pPr algn="ctr"/>
            <a:r>
              <a:rPr lang="en-GB" sz="1600" dirty="0" smtClean="0"/>
              <a:t>Line bisection</a:t>
            </a:r>
            <a:endParaRPr lang="en-GB" sz="1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txBox="1">
            <a:spLocks noChangeArrowheads="1"/>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effectLst/>
                <a:uLnTx/>
                <a:uFillTx/>
                <a:latin typeface="Gill Sans MT" charset="0"/>
                <a:ea typeface="+mj-ea"/>
                <a:cs typeface="+mj-cs"/>
              </a:rPr>
              <a:t>The Neglect Syndrome</a:t>
            </a:r>
            <a:endParaRPr kumimoji="0" lang="en-GB" sz="4400" b="0" i="0" u="none" strike="noStrike" kern="0" cap="none" spc="0" normalizeH="0" baseline="0" noProof="0" smtClean="0">
              <a:ln>
                <a:noFill/>
              </a:ln>
              <a:effectLst/>
              <a:uLnTx/>
              <a:uFillTx/>
              <a:latin typeface="Gill Sans MT" charset="0"/>
              <a:ea typeface="+mj-ea"/>
              <a:cs typeface="+mj-cs"/>
            </a:endParaRPr>
          </a:p>
        </p:txBody>
      </p:sp>
      <p:pic>
        <p:nvPicPr>
          <p:cNvPr id="3" name="Picture 7" descr="Mesulam(MH)"/>
          <p:cNvPicPr>
            <a:picLocks noChangeAspect="1" noChangeArrowheads="1"/>
          </p:cNvPicPr>
          <p:nvPr/>
        </p:nvPicPr>
        <p:blipFill>
          <a:blip r:embed="rId3" cstate="print"/>
          <a:srcRect/>
          <a:stretch>
            <a:fillRect/>
          </a:stretch>
        </p:blipFill>
        <p:spPr bwMode="auto">
          <a:xfrm>
            <a:off x="2209800" y="4191000"/>
            <a:ext cx="4419600" cy="2619375"/>
          </a:xfrm>
          <a:prstGeom prst="rect">
            <a:avLst/>
          </a:prstGeom>
          <a:noFill/>
          <a:ln w="9525">
            <a:noFill/>
            <a:miter lim="800000"/>
            <a:headEnd/>
            <a:tailEnd/>
          </a:ln>
        </p:spPr>
      </p:pic>
      <p:pic>
        <p:nvPicPr>
          <p:cNvPr id="4" name="Picture 30" descr="Untitled-1"/>
          <p:cNvPicPr>
            <a:picLocks noChangeAspect="1" noChangeArrowheads="1"/>
          </p:cNvPicPr>
          <p:nvPr/>
        </p:nvPicPr>
        <p:blipFill>
          <a:blip r:embed="rId4" cstate="print"/>
          <a:srcRect/>
          <a:stretch>
            <a:fillRect/>
          </a:stretch>
        </p:blipFill>
        <p:spPr bwMode="auto">
          <a:xfrm>
            <a:off x="2209800" y="1295400"/>
            <a:ext cx="4419600" cy="27368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0"/>
            <a:ext cx="7772400" cy="838200"/>
          </a:xfrm>
        </p:spPr>
        <p:txBody>
          <a:bodyPr/>
          <a:lstStyle/>
          <a:p>
            <a:pPr algn="l" eaLnBrk="1" hangingPunct="1"/>
            <a:r>
              <a:rPr lang="en-US" sz="2800" smtClean="0"/>
              <a:t>Patient JP - Examination</a:t>
            </a:r>
          </a:p>
        </p:txBody>
      </p:sp>
      <p:sp>
        <p:nvSpPr>
          <p:cNvPr id="6147" name="Rectangle 3"/>
          <p:cNvSpPr>
            <a:spLocks noGrp="1" noChangeArrowheads="1"/>
          </p:cNvSpPr>
          <p:nvPr>
            <p:ph type="body" idx="1"/>
          </p:nvPr>
        </p:nvSpPr>
        <p:spPr>
          <a:xfrm>
            <a:off x="685800" y="914400"/>
            <a:ext cx="7772400" cy="5257800"/>
          </a:xfrm>
        </p:spPr>
        <p:txBody>
          <a:bodyPr/>
          <a:lstStyle/>
          <a:p>
            <a:pPr eaLnBrk="1" hangingPunct="1">
              <a:buFontTx/>
              <a:buNone/>
            </a:pPr>
            <a:endParaRPr lang="en-US" sz="2400" dirty="0" smtClean="0">
              <a:solidFill>
                <a:schemeClr val="bg1">
                  <a:lumMod val="50000"/>
                </a:schemeClr>
              </a:solidFill>
            </a:endParaRPr>
          </a:p>
          <a:p>
            <a:pPr eaLnBrk="1" hangingPunct="1">
              <a:buFontTx/>
              <a:buNone/>
            </a:pPr>
            <a:endParaRPr lang="en-US" sz="2400" dirty="0" smtClean="0">
              <a:solidFill>
                <a:schemeClr val="bg1">
                  <a:lumMod val="50000"/>
                </a:schemeClr>
              </a:solidFill>
            </a:endParaRPr>
          </a:p>
          <a:p>
            <a:pPr eaLnBrk="1" hangingPunct="1">
              <a:buFontTx/>
              <a:buNone/>
            </a:pPr>
            <a:endParaRPr lang="en-US" sz="2400" dirty="0" smtClean="0">
              <a:solidFill>
                <a:schemeClr val="bg1">
                  <a:lumMod val="50000"/>
                </a:schemeClr>
              </a:solidFill>
            </a:endParaRPr>
          </a:p>
          <a:p>
            <a:pPr eaLnBrk="1" hangingPunct="1"/>
            <a:endParaRPr lang="en-US" sz="2400" dirty="0" smtClean="0">
              <a:solidFill>
                <a:schemeClr val="bg1">
                  <a:lumMod val="50000"/>
                </a:schemeClr>
              </a:solidFill>
            </a:endParaRPr>
          </a:p>
          <a:p>
            <a:pPr eaLnBrk="1" hangingPunct="1"/>
            <a:endParaRPr lang="en-US" sz="2400" dirty="0" smtClean="0">
              <a:solidFill>
                <a:schemeClr val="bg1">
                  <a:lumMod val="50000"/>
                </a:schemeClr>
              </a:solidFill>
            </a:endParaRPr>
          </a:p>
          <a:p>
            <a:pPr eaLnBrk="1" hangingPunct="1">
              <a:buFontTx/>
              <a:buNone/>
            </a:pPr>
            <a:r>
              <a:rPr lang="en-US" sz="2400" dirty="0" smtClean="0">
                <a:solidFill>
                  <a:schemeClr val="bg1">
                    <a:lumMod val="50000"/>
                  </a:schemeClr>
                </a:solidFill>
              </a:rPr>
              <a:t>OPD neuropsychological assessment:</a:t>
            </a:r>
          </a:p>
          <a:p>
            <a:pPr eaLnBrk="1" hangingPunct="1"/>
            <a:r>
              <a:rPr lang="en-US" sz="2400" dirty="0" smtClean="0">
                <a:solidFill>
                  <a:schemeClr val="bg1">
                    <a:lumMod val="50000"/>
                  </a:schemeClr>
                </a:solidFill>
              </a:rPr>
              <a:t>MMSE* 22/30</a:t>
            </a:r>
          </a:p>
          <a:p>
            <a:pPr eaLnBrk="1" hangingPunct="1"/>
            <a:r>
              <a:rPr lang="en-US" sz="2400" dirty="0" smtClean="0">
                <a:solidFill>
                  <a:schemeClr val="bg1">
                    <a:lumMod val="50000"/>
                  </a:schemeClr>
                </a:solidFill>
              </a:rPr>
              <a:t>ACE* 69/100</a:t>
            </a:r>
          </a:p>
          <a:p>
            <a:pPr eaLnBrk="1" hangingPunct="1">
              <a:buFontTx/>
              <a:buNone/>
            </a:pPr>
            <a:endParaRPr lang="en-US" sz="2400" dirty="0" smtClean="0">
              <a:solidFill>
                <a:schemeClr val="bg1">
                  <a:lumMod val="50000"/>
                </a:schemeClr>
              </a:solidFill>
            </a:endParaRPr>
          </a:p>
          <a:p>
            <a:pPr eaLnBrk="1" hangingPunct="1">
              <a:buFontTx/>
              <a:buNone/>
            </a:pPr>
            <a:r>
              <a:rPr lang="en-US" sz="2400" dirty="0" smtClean="0">
                <a:solidFill>
                  <a:schemeClr val="bg1">
                    <a:lumMod val="50000"/>
                  </a:schemeClr>
                </a:solidFill>
              </a:rPr>
              <a:t>* Mini Mental Status Examination</a:t>
            </a:r>
          </a:p>
          <a:p>
            <a:pPr eaLnBrk="1" hangingPunct="1">
              <a:buFontTx/>
              <a:buNone/>
            </a:pPr>
            <a:r>
              <a:rPr lang="en-US" sz="2400" dirty="0" smtClean="0">
                <a:solidFill>
                  <a:schemeClr val="bg1">
                    <a:lumMod val="50000"/>
                  </a:schemeClr>
                </a:solidFill>
              </a:rPr>
              <a:t>* </a:t>
            </a:r>
            <a:r>
              <a:rPr lang="en-US" sz="2400" dirty="0" err="1" smtClean="0">
                <a:solidFill>
                  <a:schemeClr val="bg1">
                    <a:lumMod val="50000"/>
                  </a:schemeClr>
                </a:solidFill>
              </a:rPr>
              <a:t>Addenbrooke’s</a:t>
            </a:r>
            <a:r>
              <a:rPr lang="en-US" sz="2400" dirty="0" smtClean="0">
                <a:solidFill>
                  <a:schemeClr val="bg1">
                    <a:lumMod val="50000"/>
                  </a:schemeClr>
                </a:solidFill>
              </a:rPr>
              <a:t> Cognitive Examination</a:t>
            </a:r>
            <a:r>
              <a:rPr lang="en-US" sz="2000" dirty="0" smtClean="0">
                <a:solidFill>
                  <a:schemeClr val="bg1">
                    <a:lumMod val="50000"/>
                  </a:schemeClr>
                </a:solidFill>
              </a:rPr>
              <a:t>		</a:t>
            </a:r>
          </a:p>
          <a:p>
            <a:pPr eaLnBrk="1" hangingPunct="1"/>
            <a:endParaRPr lang="en-US" sz="2000"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txBox="1">
            <a:spLocks noChangeArrowheads="1"/>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effectLst/>
                <a:uLnTx/>
                <a:uFillTx/>
                <a:latin typeface="Gill Sans MT" charset="0"/>
                <a:ea typeface="+mj-ea"/>
                <a:cs typeface="+mj-cs"/>
              </a:rPr>
              <a:t>Vestibular Spatial</a:t>
            </a:r>
            <a:r>
              <a:rPr kumimoji="0" lang="en-US" sz="4400" b="0" i="0" u="none" strike="noStrike" kern="0" cap="none" spc="0" normalizeH="0" noProof="0" dirty="0" smtClean="0">
                <a:ln>
                  <a:noFill/>
                </a:ln>
                <a:effectLst/>
                <a:uLnTx/>
                <a:uFillTx/>
                <a:latin typeface="Gill Sans MT" charset="0"/>
                <a:ea typeface="+mj-ea"/>
                <a:cs typeface="+mj-cs"/>
              </a:rPr>
              <a:t> cognition</a:t>
            </a:r>
            <a:endParaRPr kumimoji="0" lang="en-GB" sz="4400" b="0" i="0" u="none" strike="noStrike" kern="0" cap="none" spc="0" normalizeH="0" baseline="0" noProof="0" dirty="0" smtClean="0">
              <a:ln>
                <a:noFill/>
              </a:ln>
              <a:effectLst/>
              <a:uLnTx/>
              <a:uFillTx/>
              <a:latin typeface="Gill Sans MT" charset="0"/>
              <a:ea typeface="+mj-ea"/>
              <a:cs typeface="+mj-cs"/>
            </a:endParaRPr>
          </a:p>
        </p:txBody>
      </p:sp>
      <p:sp>
        <p:nvSpPr>
          <p:cNvPr id="3" name="TextBox 2"/>
          <p:cNvSpPr txBox="1"/>
          <p:nvPr/>
        </p:nvSpPr>
        <p:spPr>
          <a:xfrm>
            <a:off x="2594745" y="1628800"/>
            <a:ext cx="3129383" cy="461665"/>
          </a:xfrm>
          <a:prstGeom prst="rect">
            <a:avLst/>
          </a:prstGeom>
          <a:noFill/>
        </p:spPr>
        <p:txBody>
          <a:bodyPr wrap="none" rtlCol="0">
            <a:spAutoFit/>
          </a:bodyPr>
          <a:lstStyle/>
          <a:p>
            <a:r>
              <a:rPr lang="en-GB" dirty="0" smtClean="0"/>
              <a:t>Moving in Space time</a:t>
            </a:r>
            <a:endParaRPr lang="en-GB" dirty="0"/>
          </a:p>
        </p:txBody>
      </p:sp>
      <p:pic>
        <p:nvPicPr>
          <p:cNvPr id="100354" name="Picture 2"/>
          <p:cNvPicPr>
            <a:picLocks noChangeAspect="1" noChangeArrowheads="1"/>
          </p:cNvPicPr>
          <p:nvPr/>
        </p:nvPicPr>
        <p:blipFill>
          <a:blip r:embed="rId3" cstate="print"/>
          <a:srcRect/>
          <a:stretch>
            <a:fillRect/>
          </a:stretch>
        </p:blipFill>
        <p:spPr bwMode="auto">
          <a:xfrm>
            <a:off x="179512" y="2631921"/>
            <a:ext cx="8388424" cy="130113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txBox="1">
            <a:spLocks noChangeArrowheads="1"/>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effectLst/>
                <a:uLnTx/>
                <a:uFillTx/>
                <a:latin typeface="Gill Sans MT" charset="0"/>
                <a:ea typeface="+mj-ea"/>
                <a:cs typeface="+mj-cs"/>
              </a:rPr>
              <a:t>Dummies guide to cognitive neurology</a:t>
            </a:r>
            <a:endParaRPr kumimoji="0" lang="en-GB" sz="4000" b="0" i="0" u="none" strike="noStrike" kern="0" cap="none" spc="0" normalizeH="0" baseline="0" noProof="0" dirty="0" smtClean="0">
              <a:ln>
                <a:noFill/>
              </a:ln>
              <a:effectLst/>
              <a:uLnTx/>
              <a:uFillTx/>
              <a:latin typeface="Gill Sans MT" charset="0"/>
              <a:ea typeface="+mj-ea"/>
              <a:cs typeface="+mj-cs"/>
            </a:endParaRPr>
          </a:p>
        </p:txBody>
      </p:sp>
      <p:sp>
        <p:nvSpPr>
          <p:cNvPr id="3" name="TextBox 2"/>
          <p:cNvSpPr txBox="1"/>
          <p:nvPr/>
        </p:nvSpPr>
        <p:spPr>
          <a:xfrm>
            <a:off x="422806" y="1556792"/>
            <a:ext cx="6462218" cy="5016758"/>
          </a:xfrm>
          <a:prstGeom prst="rect">
            <a:avLst/>
          </a:prstGeom>
          <a:noFill/>
        </p:spPr>
        <p:txBody>
          <a:bodyPr wrap="none" rtlCol="0">
            <a:spAutoFit/>
          </a:bodyPr>
          <a:lstStyle/>
          <a:p>
            <a:r>
              <a:rPr lang="en-GB" sz="2000" dirty="0" smtClean="0"/>
              <a:t>Frontal</a:t>
            </a:r>
          </a:p>
          <a:p>
            <a:r>
              <a:rPr lang="en-GB" sz="2000" dirty="0"/>
              <a:t>	</a:t>
            </a:r>
            <a:r>
              <a:rPr lang="en-GB" sz="2000" dirty="0" smtClean="0"/>
              <a:t>Control, Planning</a:t>
            </a:r>
          </a:p>
          <a:p>
            <a:r>
              <a:rPr lang="en-GB" sz="2000" dirty="0" smtClean="0"/>
              <a:t>	Working memory, ‘Intelligence’</a:t>
            </a:r>
          </a:p>
          <a:p>
            <a:r>
              <a:rPr lang="en-GB" sz="2000" dirty="0" smtClean="0"/>
              <a:t>	Language (‘output’)</a:t>
            </a:r>
            <a:endParaRPr lang="en-GB" sz="2000" dirty="0"/>
          </a:p>
          <a:p>
            <a:endParaRPr lang="en-GB" sz="2000" dirty="0" smtClean="0"/>
          </a:p>
          <a:p>
            <a:r>
              <a:rPr lang="en-GB" sz="2000" dirty="0" smtClean="0"/>
              <a:t>Parietal</a:t>
            </a:r>
          </a:p>
          <a:p>
            <a:r>
              <a:rPr lang="en-GB" sz="2000" dirty="0"/>
              <a:t>	</a:t>
            </a:r>
            <a:r>
              <a:rPr lang="en-GB" sz="2000" dirty="0" smtClean="0"/>
              <a:t>Spatial cognition</a:t>
            </a:r>
          </a:p>
          <a:p>
            <a:r>
              <a:rPr lang="en-GB" sz="2000" dirty="0" smtClean="0"/>
              <a:t>	Language (‘input and analysis’)</a:t>
            </a:r>
          </a:p>
          <a:p>
            <a:r>
              <a:rPr lang="en-GB" sz="2000" dirty="0" smtClean="0"/>
              <a:t>	Praxis [+ Frontal: ‘doing up button’s, cup of tea]</a:t>
            </a:r>
          </a:p>
          <a:p>
            <a:endParaRPr lang="en-GB" sz="2000" dirty="0" smtClean="0"/>
          </a:p>
          <a:p>
            <a:r>
              <a:rPr lang="en-GB" sz="2000" dirty="0" smtClean="0"/>
              <a:t>Temporal</a:t>
            </a:r>
          </a:p>
          <a:p>
            <a:r>
              <a:rPr lang="en-GB" sz="2000" dirty="0" smtClean="0"/>
              <a:t>	Language [+ contiguous parietal]</a:t>
            </a:r>
          </a:p>
          <a:p>
            <a:r>
              <a:rPr lang="en-GB" sz="2000" dirty="0" smtClean="0"/>
              <a:t>	Medial: memory [Alzheimer’s]</a:t>
            </a:r>
          </a:p>
          <a:p>
            <a:endParaRPr lang="en-GB" sz="2000" dirty="0" smtClean="0"/>
          </a:p>
          <a:p>
            <a:r>
              <a:rPr lang="en-GB" sz="2000" dirty="0" smtClean="0"/>
              <a:t>Occipital </a:t>
            </a:r>
          </a:p>
          <a:p>
            <a:r>
              <a:rPr lang="en-GB" sz="2000" dirty="0"/>
              <a:t>	</a:t>
            </a:r>
            <a:r>
              <a:rPr lang="en-GB" sz="2000" dirty="0" smtClean="0"/>
              <a:t>Vision [V1 – V5]</a:t>
            </a:r>
          </a:p>
        </p:txBody>
      </p:sp>
      <p:sp>
        <p:nvSpPr>
          <p:cNvPr id="4" name="TextBox 3"/>
          <p:cNvSpPr txBox="1"/>
          <p:nvPr/>
        </p:nvSpPr>
        <p:spPr>
          <a:xfrm>
            <a:off x="6516216" y="1630541"/>
            <a:ext cx="2467342" cy="646331"/>
          </a:xfrm>
          <a:prstGeom prst="rect">
            <a:avLst/>
          </a:prstGeom>
          <a:solidFill>
            <a:schemeClr val="tx1"/>
          </a:solidFill>
        </p:spPr>
        <p:txBody>
          <a:bodyPr wrap="none" rtlCol="0">
            <a:spAutoFit/>
          </a:bodyPr>
          <a:lstStyle/>
          <a:p>
            <a:r>
              <a:rPr lang="en-GB" sz="1800" dirty="0" smtClean="0">
                <a:solidFill>
                  <a:schemeClr val="bg1"/>
                </a:solidFill>
              </a:rPr>
              <a:t>Right – space</a:t>
            </a:r>
          </a:p>
          <a:p>
            <a:r>
              <a:rPr lang="en-GB" sz="1800" dirty="0" smtClean="0">
                <a:solidFill>
                  <a:schemeClr val="bg1"/>
                </a:solidFill>
              </a:rPr>
              <a:t>Left – language/</a:t>
            </a:r>
            <a:r>
              <a:rPr lang="en-GB" sz="1800" dirty="0" err="1" smtClean="0">
                <a:solidFill>
                  <a:schemeClr val="bg1"/>
                </a:solidFill>
              </a:rPr>
              <a:t>praxia</a:t>
            </a:r>
            <a:endParaRPr lang="en-GB" sz="18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0"/>
            <a:ext cx="7772400" cy="838200"/>
          </a:xfrm>
        </p:spPr>
        <p:txBody>
          <a:bodyPr/>
          <a:lstStyle/>
          <a:p>
            <a:pPr algn="l" eaLnBrk="1" hangingPunct="1"/>
            <a:r>
              <a:rPr lang="en-US" sz="2800" smtClean="0"/>
              <a:t>Neuropsychological Assessment</a:t>
            </a:r>
          </a:p>
        </p:txBody>
      </p:sp>
      <p:sp>
        <p:nvSpPr>
          <p:cNvPr id="7171" name="Rectangle 3"/>
          <p:cNvSpPr>
            <a:spLocks noGrp="1" noChangeArrowheads="1"/>
          </p:cNvSpPr>
          <p:nvPr>
            <p:ph type="body" idx="1"/>
          </p:nvPr>
        </p:nvSpPr>
        <p:spPr>
          <a:xfrm>
            <a:off x="685800" y="1143000"/>
            <a:ext cx="7772400" cy="5257800"/>
          </a:xfrm>
        </p:spPr>
        <p:txBody>
          <a:bodyPr/>
          <a:lstStyle/>
          <a:p>
            <a:pPr eaLnBrk="1" hangingPunct="1">
              <a:lnSpc>
                <a:spcPct val="90000"/>
              </a:lnSpc>
              <a:buFontTx/>
              <a:buNone/>
            </a:pPr>
            <a:r>
              <a:rPr lang="en-US" sz="2000" b="1" dirty="0" smtClean="0">
                <a:solidFill>
                  <a:schemeClr val="bg1">
                    <a:lumMod val="50000"/>
                  </a:schemeClr>
                </a:solidFill>
              </a:rPr>
              <a:t>Verbal IQ (“left”)		87</a:t>
            </a:r>
            <a:endParaRPr lang="en-US" sz="2000" dirty="0" smtClean="0">
              <a:solidFill>
                <a:schemeClr val="bg1">
                  <a:lumMod val="50000"/>
                </a:schemeClr>
              </a:solidFill>
            </a:endParaRPr>
          </a:p>
          <a:p>
            <a:pPr eaLnBrk="1" hangingPunct="1">
              <a:lnSpc>
                <a:spcPct val="90000"/>
              </a:lnSpc>
              <a:buFontTx/>
              <a:buNone/>
            </a:pPr>
            <a:r>
              <a:rPr lang="en-US" sz="2000" dirty="0" smtClean="0">
                <a:solidFill>
                  <a:schemeClr val="bg1">
                    <a:lumMod val="50000"/>
                  </a:schemeClr>
                </a:solidFill>
              </a:rPr>
              <a:t>Vocabulary		9		</a:t>
            </a:r>
          </a:p>
          <a:p>
            <a:pPr eaLnBrk="1" hangingPunct="1">
              <a:lnSpc>
                <a:spcPct val="90000"/>
              </a:lnSpc>
              <a:buFontTx/>
              <a:buNone/>
            </a:pPr>
            <a:r>
              <a:rPr lang="en-US" sz="2000" dirty="0" smtClean="0">
                <a:solidFill>
                  <a:schemeClr val="bg1">
                    <a:lumMod val="50000"/>
                  </a:schemeClr>
                </a:solidFill>
              </a:rPr>
              <a:t>Similarities		10		</a:t>
            </a:r>
          </a:p>
          <a:p>
            <a:pPr eaLnBrk="1" hangingPunct="1">
              <a:lnSpc>
                <a:spcPct val="90000"/>
              </a:lnSpc>
              <a:buFontTx/>
              <a:buNone/>
            </a:pPr>
            <a:r>
              <a:rPr lang="en-US" sz="2000" i="1" dirty="0" smtClean="0">
                <a:solidFill>
                  <a:schemeClr val="bg1">
                    <a:lumMod val="50000"/>
                  </a:schemeClr>
                </a:solidFill>
              </a:rPr>
              <a:t>Arithmetic		5		</a:t>
            </a:r>
          </a:p>
          <a:p>
            <a:pPr eaLnBrk="1" hangingPunct="1">
              <a:lnSpc>
                <a:spcPct val="90000"/>
              </a:lnSpc>
              <a:buFontTx/>
              <a:buNone/>
            </a:pPr>
            <a:r>
              <a:rPr lang="en-US" sz="2000" i="1" dirty="0" smtClean="0">
                <a:solidFill>
                  <a:schemeClr val="bg1">
                    <a:lumMod val="50000"/>
                  </a:schemeClr>
                </a:solidFill>
              </a:rPr>
              <a:t>Digit span		7</a:t>
            </a:r>
            <a:endParaRPr lang="en-US" sz="2400" dirty="0" smtClean="0">
              <a:solidFill>
                <a:schemeClr val="bg1">
                  <a:lumMod val="50000"/>
                </a:schemeClr>
              </a:solidFill>
            </a:endParaRPr>
          </a:p>
          <a:p>
            <a:pPr eaLnBrk="1" hangingPunct="1">
              <a:lnSpc>
                <a:spcPct val="90000"/>
              </a:lnSpc>
              <a:buFontTx/>
              <a:buNone/>
            </a:pPr>
            <a:endParaRPr lang="en-US" sz="2000" dirty="0" smtClean="0">
              <a:solidFill>
                <a:schemeClr val="bg1">
                  <a:lumMod val="50000"/>
                </a:schemeClr>
              </a:solidFill>
            </a:endParaRPr>
          </a:p>
          <a:p>
            <a:pPr eaLnBrk="1" hangingPunct="1">
              <a:lnSpc>
                <a:spcPct val="90000"/>
              </a:lnSpc>
              <a:buFontTx/>
              <a:buNone/>
            </a:pPr>
            <a:r>
              <a:rPr lang="en-US" sz="2000" b="1" dirty="0" smtClean="0">
                <a:solidFill>
                  <a:schemeClr val="bg1">
                    <a:lumMod val="50000"/>
                  </a:schemeClr>
                </a:solidFill>
              </a:rPr>
              <a:t>Performance IQ (“right”)	55</a:t>
            </a:r>
            <a:endParaRPr lang="en-US" sz="2000" dirty="0" smtClean="0">
              <a:solidFill>
                <a:schemeClr val="bg1">
                  <a:lumMod val="50000"/>
                </a:schemeClr>
              </a:solidFill>
            </a:endParaRPr>
          </a:p>
          <a:p>
            <a:pPr eaLnBrk="1" hangingPunct="1">
              <a:lnSpc>
                <a:spcPct val="90000"/>
              </a:lnSpc>
              <a:buFontTx/>
              <a:buNone/>
            </a:pPr>
            <a:r>
              <a:rPr lang="en-US" sz="2000" i="1" dirty="0" smtClean="0">
                <a:solidFill>
                  <a:schemeClr val="bg1">
                    <a:lumMod val="50000"/>
                  </a:schemeClr>
                </a:solidFill>
              </a:rPr>
              <a:t>Picture Completion 	3</a:t>
            </a:r>
          </a:p>
          <a:p>
            <a:pPr eaLnBrk="1" hangingPunct="1">
              <a:lnSpc>
                <a:spcPct val="90000"/>
              </a:lnSpc>
              <a:buFontTx/>
              <a:buNone/>
            </a:pPr>
            <a:r>
              <a:rPr lang="en-US" sz="2000" i="1" dirty="0" smtClean="0">
                <a:solidFill>
                  <a:schemeClr val="bg1">
                    <a:lumMod val="50000"/>
                  </a:schemeClr>
                </a:solidFill>
              </a:rPr>
              <a:t>Block Design		1</a:t>
            </a:r>
          </a:p>
          <a:p>
            <a:pPr eaLnBrk="1" hangingPunct="1">
              <a:lnSpc>
                <a:spcPct val="90000"/>
              </a:lnSpc>
              <a:buFontTx/>
              <a:buNone/>
            </a:pPr>
            <a:r>
              <a:rPr lang="en-US" sz="2000" i="1" dirty="0" smtClean="0">
                <a:solidFill>
                  <a:schemeClr val="bg1">
                    <a:lumMod val="50000"/>
                  </a:schemeClr>
                </a:solidFill>
              </a:rPr>
              <a:t>Picture Arrangement	4</a:t>
            </a:r>
          </a:p>
          <a:p>
            <a:pPr eaLnBrk="1" hangingPunct="1">
              <a:lnSpc>
                <a:spcPct val="90000"/>
              </a:lnSpc>
              <a:buFontTx/>
              <a:buNone/>
            </a:pPr>
            <a:endParaRPr lang="en-US" sz="2000" i="1" dirty="0" smtClean="0">
              <a:solidFill>
                <a:schemeClr val="bg1">
                  <a:lumMod val="50000"/>
                </a:schemeClr>
              </a:solidFill>
            </a:endParaRPr>
          </a:p>
          <a:p>
            <a:pPr eaLnBrk="1" hangingPunct="1">
              <a:lnSpc>
                <a:spcPct val="90000"/>
              </a:lnSpc>
              <a:buFontTx/>
              <a:buNone/>
            </a:pPr>
            <a:r>
              <a:rPr lang="en-US" sz="2000" dirty="0" smtClean="0">
                <a:solidFill>
                  <a:schemeClr val="bg1">
                    <a:lumMod val="50000"/>
                  </a:schemeClr>
                </a:solidFill>
              </a:rPr>
              <a:t>&lt;4: extremely low, 5-6: borderline, 7-8: low-average, 9-11: average</a:t>
            </a:r>
          </a:p>
          <a:p>
            <a:pPr eaLnBrk="1" hangingPunct="1">
              <a:lnSpc>
                <a:spcPct val="90000"/>
              </a:lnSpc>
              <a:buFontTx/>
              <a:buNone/>
            </a:pPr>
            <a:endParaRPr lang="en-US" sz="2000" dirty="0" smtClean="0">
              <a:solidFill>
                <a:schemeClr val="bg1">
                  <a:lumMod val="50000"/>
                </a:schemeClr>
              </a:solidFill>
            </a:endParaRPr>
          </a:p>
          <a:p>
            <a:pPr eaLnBrk="1" hangingPunct="1">
              <a:lnSpc>
                <a:spcPct val="90000"/>
              </a:lnSpc>
              <a:buFontTx/>
              <a:buNone/>
            </a:pPr>
            <a:r>
              <a:rPr lang="en-US" sz="2000" b="1" dirty="0" smtClean="0">
                <a:solidFill>
                  <a:schemeClr val="bg1">
                    <a:lumMod val="50000"/>
                  </a:schemeClr>
                </a:solidFill>
              </a:rPr>
              <a:t>National Adult Reading Test (NART)	High average (~110)</a:t>
            </a:r>
            <a:endParaRPr lang="en-US" sz="2000" dirty="0" smtClean="0">
              <a:solidFill>
                <a:schemeClr val="bg1">
                  <a:lumMod val="50000"/>
                </a:schemeClr>
              </a:solidFill>
            </a:endParaRPr>
          </a:p>
          <a:p>
            <a:pPr eaLnBrk="1" hangingPunct="1">
              <a:lnSpc>
                <a:spcPct val="90000"/>
              </a:lnSpc>
              <a:buFontTx/>
              <a:buNone/>
            </a:pPr>
            <a:r>
              <a:rPr lang="en-US" sz="2000" dirty="0" smtClean="0">
                <a:solidFill>
                  <a:schemeClr val="bg1">
                    <a:lumMod val="50000"/>
                  </a:schemeClr>
                </a:solidFill>
              </a:rPr>
              <a:t>				</a:t>
            </a:r>
          </a:p>
          <a:p>
            <a:pPr eaLnBrk="1" hangingPunct="1">
              <a:lnSpc>
                <a:spcPct val="90000"/>
              </a:lnSpc>
              <a:buFontTx/>
              <a:buNone/>
            </a:pPr>
            <a:endParaRPr lang="en-US" sz="2000" dirty="0" smtClean="0">
              <a:solidFill>
                <a:schemeClr val="bg1">
                  <a:lumMod val="50000"/>
                </a:schemeClr>
              </a:solidFill>
            </a:endParaRPr>
          </a:p>
          <a:p>
            <a:pPr eaLnBrk="1" hangingPunct="1">
              <a:lnSpc>
                <a:spcPct val="90000"/>
              </a:lnSpc>
              <a:buFontTx/>
              <a:buNone/>
            </a:pPr>
            <a:r>
              <a:rPr lang="en-US" sz="2000" dirty="0" smtClean="0">
                <a:solidFill>
                  <a:schemeClr val="bg1">
                    <a:lumMod val="50000"/>
                  </a:schemeClr>
                </a:solidFill>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Block design</a:t>
            </a:r>
          </a:p>
        </p:txBody>
      </p:sp>
      <p:pic>
        <p:nvPicPr>
          <p:cNvPr id="8195" name="Picture 5" descr="Picture 1"/>
          <p:cNvPicPr>
            <a:picLocks noGrp="1" noChangeAspect="1" noChangeArrowheads="1"/>
          </p:cNvPicPr>
          <p:nvPr>
            <p:ph idx="1"/>
          </p:nvPr>
        </p:nvPicPr>
        <p:blipFill>
          <a:blip r:embed="rId3" cstate="print"/>
          <a:srcRect/>
          <a:stretch>
            <a:fillRect/>
          </a:stretch>
        </p:blipFill>
        <p:spPr>
          <a:xfrm>
            <a:off x="1371600" y="1981200"/>
            <a:ext cx="6400800" cy="41148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0"/>
            <a:ext cx="7772400" cy="838200"/>
          </a:xfrm>
        </p:spPr>
        <p:txBody>
          <a:bodyPr/>
          <a:lstStyle/>
          <a:p>
            <a:pPr algn="l" eaLnBrk="1" hangingPunct="1"/>
            <a:r>
              <a:rPr lang="en-US" sz="2800" smtClean="0"/>
              <a:t>Neuropsychological Assessment - March 2009</a:t>
            </a:r>
          </a:p>
        </p:txBody>
      </p:sp>
      <p:sp>
        <p:nvSpPr>
          <p:cNvPr id="9219" name="Rectangle 3"/>
          <p:cNvSpPr>
            <a:spLocks noGrp="1" noChangeArrowheads="1"/>
          </p:cNvSpPr>
          <p:nvPr>
            <p:ph type="body" idx="1"/>
          </p:nvPr>
        </p:nvSpPr>
        <p:spPr>
          <a:xfrm>
            <a:off x="685800" y="1295400"/>
            <a:ext cx="7772400" cy="5105400"/>
          </a:xfrm>
        </p:spPr>
        <p:txBody>
          <a:bodyPr/>
          <a:lstStyle/>
          <a:p>
            <a:pPr eaLnBrk="1" hangingPunct="1">
              <a:lnSpc>
                <a:spcPct val="90000"/>
              </a:lnSpc>
            </a:pPr>
            <a:r>
              <a:rPr lang="en-US" sz="2400" dirty="0" smtClean="0">
                <a:solidFill>
                  <a:schemeClr val="bg1">
                    <a:lumMod val="50000"/>
                  </a:schemeClr>
                </a:solidFill>
              </a:rPr>
              <a:t>Verbal memory - &lt; 5th percentile</a:t>
            </a:r>
          </a:p>
          <a:p>
            <a:pPr eaLnBrk="1" hangingPunct="1">
              <a:lnSpc>
                <a:spcPct val="90000"/>
              </a:lnSpc>
            </a:pPr>
            <a:endParaRPr lang="en-US" sz="2400" dirty="0" smtClean="0">
              <a:solidFill>
                <a:schemeClr val="bg1">
                  <a:lumMod val="50000"/>
                </a:schemeClr>
              </a:solidFill>
            </a:endParaRPr>
          </a:p>
          <a:p>
            <a:pPr eaLnBrk="1" hangingPunct="1">
              <a:lnSpc>
                <a:spcPct val="90000"/>
              </a:lnSpc>
            </a:pPr>
            <a:r>
              <a:rPr lang="en-US" sz="2400" dirty="0" smtClean="0">
                <a:solidFill>
                  <a:schemeClr val="bg1">
                    <a:lumMod val="50000"/>
                  </a:schemeClr>
                </a:solidFill>
              </a:rPr>
              <a:t>Language - 	24/30 graded naming test</a:t>
            </a:r>
          </a:p>
          <a:p>
            <a:pPr eaLnBrk="1" hangingPunct="1">
              <a:lnSpc>
                <a:spcPct val="90000"/>
              </a:lnSpc>
              <a:buFontTx/>
              <a:buNone/>
            </a:pPr>
            <a:r>
              <a:rPr lang="en-US" sz="2400" dirty="0" smtClean="0">
                <a:solidFill>
                  <a:schemeClr val="bg1">
                    <a:lumMod val="50000"/>
                  </a:schemeClr>
                </a:solidFill>
              </a:rPr>
              <a:t>				24/30 graded oral spelling</a:t>
            </a:r>
          </a:p>
          <a:p>
            <a:pPr eaLnBrk="1" hangingPunct="1">
              <a:lnSpc>
                <a:spcPct val="90000"/>
              </a:lnSpc>
              <a:buFontTx/>
              <a:buNone/>
            </a:pPr>
            <a:r>
              <a:rPr lang="en-US" sz="2400" dirty="0" smtClean="0">
                <a:solidFill>
                  <a:schemeClr val="bg1">
                    <a:lumMod val="50000"/>
                  </a:schemeClr>
                </a:solidFill>
              </a:rPr>
              <a:t>				</a:t>
            </a:r>
          </a:p>
          <a:p>
            <a:pPr eaLnBrk="1" hangingPunct="1">
              <a:lnSpc>
                <a:spcPct val="90000"/>
              </a:lnSpc>
            </a:pPr>
            <a:r>
              <a:rPr lang="en-US" sz="2400" dirty="0" smtClean="0">
                <a:solidFill>
                  <a:schemeClr val="bg1">
                    <a:lumMod val="50000"/>
                  </a:schemeClr>
                </a:solidFill>
              </a:rPr>
              <a:t>Calculation	dyscalculia, with spatial difficulties</a:t>
            </a:r>
          </a:p>
          <a:p>
            <a:pPr eaLnBrk="1" hangingPunct="1">
              <a:lnSpc>
                <a:spcPct val="90000"/>
              </a:lnSpc>
              <a:buFontTx/>
              <a:buNone/>
            </a:pPr>
            <a:endParaRPr lang="en-US" sz="2400" dirty="0" smtClean="0">
              <a:solidFill>
                <a:schemeClr val="bg1">
                  <a:lumMod val="50000"/>
                </a:schemeClr>
              </a:solidFill>
            </a:endParaRPr>
          </a:p>
          <a:p>
            <a:pPr eaLnBrk="1" hangingPunct="1">
              <a:lnSpc>
                <a:spcPct val="90000"/>
              </a:lnSpc>
            </a:pPr>
            <a:r>
              <a:rPr lang="en-US" sz="2400" dirty="0" smtClean="0">
                <a:solidFill>
                  <a:schemeClr val="bg1">
                    <a:lumMod val="50000"/>
                  </a:schemeClr>
                </a:solidFill>
              </a:rPr>
              <a:t>Visual perception - impaired fragmented letter 				   identification</a:t>
            </a:r>
          </a:p>
          <a:p>
            <a:pPr eaLnBrk="1" hangingPunct="1">
              <a:lnSpc>
                <a:spcPct val="90000"/>
              </a:lnSpc>
            </a:pPr>
            <a:endParaRPr lang="en-US" sz="2400" dirty="0" smtClean="0">
              <a:solidFill>
                <a:schemeClr val="bg1">
                  <a:lumMod val="50000"/>
                </a:schemeClr>
              </a:solidFill>
            </a:endParaRPr>
          </a:p>
          <a:p>
            <a:pPr eaLnBrk="1" hangingPunct="1">
              <a:lnSpc>
                <a:spcPct val="90000"/>
              </a:lnSpc>
            </a:pPr>
            <a:r>
              <a:rPr lang="en-US" sz="2400" dirty="0" err="1" smtClean="0">
                <a:solidFill>
                  <a:schemeClr val="bg1">
                    <a:lumMod val="50000"/>
                  </a:schemeClr>
                </a:solidFill>
              </a:rPr>
              <a:t>Visuospatial</a:t>
            </a:r>
            <a:r>
              <a:rPr lang="en-US" sz="2400" dirty="0" smtClean="0">
                <a:solidFill>
                  <a:schemeClr val="bg1">
                    <a:lumMod val="50000"/>
                  </a:schemeClr>
                </a:solidFill>
              </a:rPr>
              <a:t> skills - impaired dot counting</a:t>
            </a:r>
            <a:endParaRPr lang="en-US" sz="2000"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Picture 18"/>
          <p:cNvPicPr>
            <a:picLocks noChangeAspect="1" noChangeArrowheads="1"/>
          </p:cNvPicPr>
          <p:nvPr/>
        </p:nvPicPr>
        <p:blipFill>
          <a:blip r:embed="rId3" cstate="print"/>
          <a:srcRect/>
          <a:stretch>
            <a:fillRect/>
          </a:stretch>
        </p:blipFill>
        <p:spPr bwMode="auto">
          <a:xfrm>
            <a:off x="152400" y="1871663"/>
            <a:ext cx="8856663" cy="3233737"/>
          </a:xfrm>
          <a:prstGeom prst="rect">
            <a:avLst/>
          </a:prstGeom>
          <a:noFill/>
          <a:ln w="9525">
            <a:noFill/>
            <a:miter lim="800000"/>
            <a:headEnd/>
            <a:tailEnd/>
          </a:ln>
        </p:spPr>
      </p:pic>
      <p:sp>
        <p:nvSpPr>
          <p:cNvPr id="14339" name="Text Box 7"/>
          <p:cNvSpPr txBox="1">
            <a:spLocks noChangeArrowheads="1"/>
          </p:cNvSpPr>
          <p:nvPr/>
        </p:nvSpPr>
        <p:spPr bwMode="auto">
          <a:xfrm>
            <a:off x="457200" y="487363"/>
            <a:ext cx="6115050" cy="579437"/>
          </a:xfrm>
          <a:prstGeom prst="rect">
            <a:avLst/>
          </a:prstGeom>
          <a:noFill/>
          <a:ln w="9525">
            <a:noFill/>
            <a:miter lim="800000"/>
            <a:headEnd/>
            <a:tailEnd/>
          </a:ln>
        </p:spPr>
        <p:txBody>
          <a:bodyPr wrap="none">
            <a:spAutoFit/>
          </a:bodyPr>
          <a:lstStyle/>
          <a:p>
            <a:r>
              <a:rPr lang="en-US" sz="3200"/>
              <a:t>T</a:t>
            </a:r>
            <a:r>
              <a:rPr lang="en-US" sz="3200" baseline="-25000"/>
              <a:t>1</a:t>
            </a:r>
            <a:r>
              <a:rPr lang="en-US" sz="3200"/>
              <a:t>-weighted MRI - axial sections </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2740</TotalTime>
  <Words>731</Words>
  <Application>Microsoft Office PowerPoint</Application>
  <PresentationFormat>On-screen Show (4:3)</PresentationFormat>
  <Paragraphs>265</Paragraphs>
  <Slides>51</Slides>
  <Notes>51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Blank Presentation</vt:lpstr>
      <vt:lpstr>Image</vt:lpstr>
      <vt:lpstr>Introduction to cognitive functions and their localisation: cognitive neurology</vt:lpstr>
      <vt:lpstr>Slide 2</vt:lpstr>
      <vt:lpstr>Slide 3</vt:lpstr>
      <vt:lpstr>Patient JP - History</vt:lpstr>
      <vt:lpstr>Patient JP - Examination</vt:lpstr>
      <vt:lpstr>Neuropsychological Assessment</vt:lpstr>
      <vt:lpstr>Block design</vt:lpstr>
      <vt:lpstr>Neuropsychological Assessment - March 2009</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Ideomotor apraxia ‘How would you use this?’ (p.s. safer to use a comb)  Ideational apraxia  ‘Make a cup of tea’    [occupational therapy assessment!!]</vt:lpstr>
      <vt:lpstr>What are executive functions?</vt:lpstr>
      <vt:lpstr>Slide 39</vt:lpstr>
      <vt:lpstr>Slide 40</vt:lpstr>
      <vt:lpstr>Slide 41</vt:lpstr>
      <vt:lpstr>Slide 42</vt:lpstr>
      <vt:lpstr>Slide 43</vt:lpstr>
      <vt:lpstr>Slide 44</vt:lpstr>
      <vt:lpstr>Slide 45</vt:lpstr>
      <vt:lpstr>Examples of errors made only by patient</vt:lpstr>
      <vt:lpstr>Slide 47</vt:lpstr>
      <vt:lpstr>Slide 48</vt:lpstr>
      <vt:lpstr>Slide 49</vt:lpstr>
      <vt:lpstr>Slide 50</vt:lpstr>
      <vt:lpstr>Slide 51</vt:lpstr>
    </vt:vector>
  </TitlesOfParts>
  <Company>Novraj Dhanjal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Terry Pratchett Syndrome</dc:title>
  <dc:creator>Novraj Dhanjal</dc:creator>
  <cp:lastModifiedBy>nshiel</cp:lastModifiedBy>
  <cp:revision>83</cp:revision>
  <dcterms:created xsi:type="dcterms:W3CDTF">2009-05-15T10:33:40Z</dcterms:created>
  <dcterms:modified xsi:type="dcterms:W3CDTF">2011-11-14T10:13:29Z</dcterms:modified>
</cp:coreProperties>
</file>