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6" r:id="rId5"/>
    <p:sldId id="261" r:id="rId6"/>
    <p:sldId id="259" r:id="rId7"/>
    <p:sldId id="263" r:id="rId8"/>
    <p:sldId id="264" r:id="rId9"/>
    <p:sldId id="267" r:id="rId10"/>
    <p:sldId id="265" r:id="rId11"/>
    <p:sldId id="268" r:id="rId12"/>
    <p:sldId id="269" r:id="rId13"/>
    <p:sldId id="271" r:id="rId14"/>
    <p:sldId id="260" r:id="rId15"/>
    <p:sldId id="262" r:id="rId16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5E7"/>
    <a:srgbClr val="859BE1"/>
    <a:srgbClr val="0E207F"/>
    <a:srgbClr val="00CC66"/>
    <a:srgbClr val="FE9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2" autoAdjust="0"/>
    <p:restoredTop sz="94672" autoAdjust="0"/>
  </p:normalViewPr>
  <p:slideViewPr>
    <p:cSldViewPr>
      <p:cViewPr>
        <p:scale>
          <a:sx n="100" d="100"/>
          <a:sy n="100" d="100"/>
        </p:scale>
        <p:origin x="-1578" y="-24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51DBAF0-6D9C-4F56-A742-317ADD2833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61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C6BA714-7CE8-475D-AC57-9ECF922F43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87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72554-2840-4CF8-8B5D-5630DD51E6B1}" type="slidenum">
              <a:rPr lang="en-GB" smtClean="0">
                <a:latin typeface="Times New Roman" pitchFamily="18" charset="0"/>
              </a:rPr>
              <a:pPr/>
              <a:t>1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2A790-6A10-41F0-A0C7-A91DC1387956}" type="slidenum">
              <a:rPr lang="en-GB" smtClean="0">
                <a:latin typeface="Times New Roman" pitchFamily="18" charset="0"/>
              </a:rPr>
              <a:pPr/>
              <a:t>14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D7E74-A194-4BCB-AA9F-C5D388C82A9E}" type="slidenum">
              <a:rPr lang="en-GB" smtClean="0">
                <a:latin typeface="Times New Roman" pitchFamily="18" charset="0"/>
              </a:rPr>
              <a:pPr/>
              <a:t>15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0AFAE-D5EF-4347-82A7-681F724A1262}" type="slidenum">
              <a:rPr lang="en-GB" smtClean="0">
                <a:latin typeface="Times New Roman" pitchFamily="18" charset="0"/>
              </a:rPr>
              <a:pPr/>
              <a:t>2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66C6A-7B63-4862-B4E8-D0CB175726A7}" type="slidenum">
              <a:rPr lang="en-GB" smtClean="0">
                <a:latin typeface="Times New Roman" pitchFamily="18" charset="0"/>
              </a:rPr>
              <a:pPr/>
              <a:t>3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644D2-613A-42B2-B01B-6FF7B9E583C4}" type="slidenum">
              <a:rPr lang="en-GB" smtClean="0">
                <a:latin typeface="Times New Roman" pitchFamily="18" charset="0"/>
              </a:rPr>
              <a:pPr/>
              <a:t>4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9AB0F-2E61-4247-B71C-AA9AC53A4DB6}" type="slidenum">
              <a:rPr lang="en-GB" smtClean="0">
                <a:latin typeface="Times New Roman" pitchFamily="18" charset="0"/>
              </a:rPr>
              <a:pPr/>
              <a:t>5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EDD88-4526-4277-AF53-D45F73B5BC45}" type="slidenum">
              <a:rPr lang="en-GB" smtClean="0">
                <a:latin typeface="Times New Roman" pitchFamily="18" charset="0"/>
              </a:rPr>
              <a:pPr/>
              <a:t>6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86BC1-0D9A-4978-90D9-F67E89352580}" type="slidenum">
              <a:rPr lang="en-GB" smtClean="0">
                <a:latin typeface="Times New Roman" pitchFamily="18" charset="0"/>
              </a:rPr>
              <a:pPr/>
              <a:t>7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C4B89-CA7B-4EFF-887A-53BBDBE12241}" type="slidenum">
              <a:rPr lang="en-GB" smtClean="0">
                <a:latin typeface="Times New Roman" pitchFamily="18" charset="0"/>
              </a:rPr>
              <a:pPr/>
              <a:t>8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A7CDB-C198-48C8-8A6E-C051395018DA}" type="slidenum">
              <a:rPr lang="en-GB" smtClean="0">
                <a:latin typeface="Times New Roman" pitchFamily="18" charset="0"/>
              </a:rPr>
              <a:pPr/>
              <a:t>10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3000" y="1628775"/>
            <a:ext cx="4751388" cy="15144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" y="5437188"/>
            <a:ext cx="2154238" cy="70326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FE9914"/>
                </a:solidFill>
              </a:defRPr>
            </a:lvl1pPr>
          </a:lstStyle>
          <a:p>
            <a:r>
              <a:rPr lang="en-GB"/>
              <a:t>Name of presenter</a:t>
            </a:r>
          </a:p>
          <a:p>
            <a:r>
              <a:rPr lang="en-GB"/>
              <a:t>Job title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D442328-CFA4-4C38-B979-0236F8CBC0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4" y="692696"/>
            <a:ext cx="2995811" cy="786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D061F5B5-EB70-48E6-B872-FC1192E3D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0450" y="171450"/>
            <a:ext cx="1946275" cy="535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038" y="171450"/>
            <a:ext cx="5688012" cy="535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E8A63A1-7182-4AD0-858F-5B4E62FB0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14EA724-FEDD-47D9-A56B-908213749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8D544BD-1902-4A69-A63C-1790A46B5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7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BD34C065-0460-4443-B5AE-B24D01332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B9D5BA39-7F1C-4FD7-8C90-DF6094F12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1E2044AC-5C11-4234-B1BD-7531DB8DB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B250462-2A17-47C9-BE28-10F40BD1C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ADE4AFC-40FF-43D1-A43B-82DD92A35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BAD3D41-88A4-44F8-AF45-4C750C04E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171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409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308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E207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E207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B015C761-83A0-4019-A146-1A4673BD1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0E20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E20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E20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ke.barrett@imperial.ac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ion.med.imperial.ac.uk/Policies/Safety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1571625"/>
            <a:ext cx="8012113" cy="3786188"/>
          </a:xfrm>
        </p:spPr>
        <p:txBody>
          <a:bodyPr/>
          <a:lstStyle/>
          <a:p>
            <a:pPr algn="r"/>
            <a:r>
              <a:rPr lang="en-GB" sz="5400" dirty="0" smtClean="0"/>
              <a:t>Safety Matters on the</a:t>
            </a:r>
            <a:br>
              <a:rPr lang="en-GB" sz="5400" dirty="0" smtClean="0"/>
            </a:br>
            <a:r>
              <a:rPr lang="en-GB" sz="5400" dirty="0" smtClean="0"/>
              <a:t>MBBS BSc course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3200" dirty="0" smtClean="0"/>
              <a:t>Dr Michael Barrett</a:t>
            </a:r>
            <a:br>
              <a:rPr lang="en-GB" sz="3200" dirty="0" smtClean="0"/>
            </a:br>
            <a:r>
              <a:rPr lang="en-GB" sz="2800" dirty="0" smtClean="0">
                <a:solidFill>
                  <a:srgbClr val="859BE1"/>
                </a:solidFill>
              </a:rPr>
              <a:t>Head of Learning Resources</a:t>
            </a:r>
            <a:br>
              <a:rPr lang="en-GB" sz="2800" dirty="0" smtClean="0">
                <a:solidFill>
                  <a:srgbClr val="859BE1"/>
                </a:solidFill>
              </a:rPr>
            </a:br>
            <a:r>
              <a:rPr lang="en-GB" sz="2800" dirty="0" smtClean="0">
                <a:solidFill>
                  <a:srgbClr val="859BE1"/>
                </a:solidFill>
              </a:rPr>
              <a:t>School of Medicine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" y="5437188"/>
            <a:ext cx="2154238" cy="1087437"/>
          </a:xfrm>
        </p:spPr>
        <p:txBody>
          <a:bodyPr/>
          <a:lstStyle/>
          <a:p>
            <a:r>
              <a:rPr lang="en-GB" b="1" dirty="0" smtClean="0"/>
              <a:t>Undergraduate Medicine</a:t>
            </a:r>
          </a:p>
          <a:p>
            <a:r>
              <a:rPr lang="en-GB" dirty="0" smtClean="0"/>
              <a:t>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Undergraduate Medicine</a:t>
            </a:r>
            <a:endParaRPr lang="en-US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09700"/>
            <a:ext cx="7929563" cy="489902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For general  teachings areas, the Safety Officer is…</a:t>
            </a:r>
          </a:p>
          <a:p>
            <a:r>
              <a:rPr lang="en-GB" sz="2800" dirty="0" smtClean="0"/>
              <a:t>Dr Michael Barrett</a:t>
            </a:r>
            <a:br>
              <a:rPr lang="en-GB" sz="2800" dirty="0" smtClean="0"/>
            </a:br>
            <a:r>
              <a:rPr lang="en-GB" sz="2800" dirty="0" smtClean="0"/>
              <a:t>020 7594 9823</a:t>
            </a:r>
            <a:br>
              <a:rPr lang="en-GB" sz="2800" dirty="0" smtClean="0"/>
            </a:br>
            <a:r>
              <a:rPr lang="en-GB" sz="2800" dirty="0" smtClean="0"/>
              <a:t>email: </a:t>
            </a:r>
            <a:r>
              <a:rPr lang="en-GB" sz="2800" dirty="0" smtClean="0">
                <a:hlinkClick r:id="rId3"/>
              </a:rPr>
              <a:t>mike.barrett@imperial.ac.uk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Campus specific details about buildings and evacuations is at </a:t>
            </a:r>
            <a:r>
              <a:rPr lang="en-GB" sz="2800" dirty="0" smtClean="0">
                <a:hlinkClick r:id="rId4"/>
              </a:rPr>
              <a:t>https</a:t>
            </a:r>
            <a:r>
              <a:rPr lang="en-GB" sz="2800" dirty="0">
                <a:hlinkClick r:id="rId4"/>
              </a:rPr>
              <a:t>://</a:t>
            </a:r>
            <a:r>
              <a:rPr lang="en-GB" sz="2800" dirty="0" smtClean="0">
                <a:hlinkClick r:id="rId4"/>
              </a:rPr>
              <a:t>education.med.imperial.ac.uk/Policies/Safety.htm</a:t>
            </a:r>
            <a:r>
              <a:rPr lang="en-GB" sz="2800" dirty="0" smtClean="0"/>
              <a:t>  </a:t>
            </a:r>
            <a:endParaRPr lang="en-GB" sz="2800" dirty="0"/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SAFB Facilities</a:t>
            </a:r>
          </a:p>
        </p:txBody>
      </p:sp>
      <p:pic>
        <p:nvPicPr>
          <p:cNvPr id="133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143000"/>
            <a:ext cx="7143750" cy="5357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SAFB Facilities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143000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print"/>
          <a:srcRect t="20161" r="18098" b="3975"/>
          <a:stretch>
            <a:fillRect/>
          </a:stretch>
        </p:blipFill>
        <p:spPr bwMode="auto">
          <a:xfrm>
            <a:off x="5786438" y="1143000"/>
            <a:ext cx="26431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 l="11987" r="4944"/>
          <a:stretch>
            <a:fillRect/>
          </a:stretch>
        </p:blipFill>
        <p:spPr bwMode="auto">
          <a:xfrm>
            <a:off x="454025" y="3117850"/>
            <a:ext cx="24749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5" cstate="print"/>
          <a:srcRect r="5457"/>
          <a:stretch>
            <a:fillRect/>
          </a:stretch>
        </p:blipFill>
        <p:spPr bwMode="auto">
          <a:xfrm>
            <a:off x="3143250" y="3109913"/>
            <a:ext cx="242093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1143000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38" y="3092450"/>
            <a:ext cx="2714625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345" name="Straight Connector 10"/>
          <p:cNvCxnSpPr>
            <a:cxnSpLocks noChangeShapeType="1"/>
          </p:cNvCxnSpPr>
          <p:nvPr/>
        </p:nvCxnSpPr>
        <p:spPr bwMode="auto">
          <a:xfrm rot="16200000" flipH="1">
            <a:off x="6036469" y="4321969"/>
            <a:ext cx="1857375" cy="178593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6" name="Straight Connector 12"/>
          <p:cNvCxnSpPr>
            <a:cxnSpLocks noChangeShapeType="1"/>
          </p:cNvCxnSpPr>
          <p:nvPr/>
        </p:nvCxnSpPr>
        <p:spPr bwMode="auto">
          <a:xfrm rot="16200000" flipH="1">
            <a:off x="5965032" y="4321969"/>
            <a:ext cx="1500187" cy="12858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000750" y="3214688"/>
            <a:ext cx="2357438" cy="1357312"/>
            <a:chOff x="5715008" y="4500570"/>
            <a:chExt cx="3214710" cy="2071702"/>
          </a:xfrm>
        </p:grpSpPr>
        <p:cxnSp>
          <p:nvCxnSpPr>
            <p:cNvPr id="14353" name="Straight Connector 14"/>
            <p:cNvCxnSpPr>
              <a:cxnSpLocks noChangeShapeType="1"/>
            </p:cNvCxnSpPr>
            <p:nvPr/>
          </p:nvCxnSpPr>
          <p:spPr bwMode="auto">
            <a:xfrm>
              <a:off x="5786446" y="4572008"/>
              <a:ext cx="3071834" cy="1928826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14354" name="Straight Connector 17"/>
            <p:cNvCxnSpPr>
              <a:cxnSpLocks noChangeShapeType="1"/>
            </p:cNvCxnSpPr>
            <p:nvPr/>
          </p:nvCxnSpPr>
          <p:spPr bwMode="auto">
            <a:xfrm flipV="1">
              <a:off x="5715008" y="4500570"/>
              <a:ext cx="3214710" cy="2071702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38" y="4835525"/>
            <a:ext cx="27146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000750" y="5143500"/>
            <a:ext cx="2428875" cy="1357313"/>
            <a:chOff x="6000760" y="5143512"/>
            <a:chExt cx="2428892" cy="1357322"/>
          </a:xfrm>
        </p:grpSpPr>
        <p:cxnSp>
          <p:nvCxnSpPr>
            <p:cNvPr id="14351" name="Straight Connector 23"/>
            <p:cNvCxnSpPr>
              <a:cxnSpLocks noChangeShapeType="1"/>
            </p:cNvCxnSpPr>
            <p:nvPr/>
          </p:nvCxnSpPr>
          <p:spPr bwMode="auto">
            <a:xfrm flipV="1">
              <a:off x="6072198" y="5143512"/>
              <a:ext cx="2357454" cy="1357322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14352" name="Straight Connector 24"/>
            <p:cNvCxnSpPr>
              <a:cxnSpLocks noChangeShapeType="1"/>
            </p:cNvCxnSpPr>
            <p:nvPr/>
          </p:nvCxnSpPr>
          <p:spPr bwMode="auto">
            <a:xfrm>
              <a:off x="6000760" y="5143512"/>
              <a:ext cx="2252678" cy="1263714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</p:grpSp>
      <p:sp>
        <p:nvSpPr>
          <p:cNvPr id="14350" name="TextBox 26"/>
          <p:cNvSpPr txBox="1">
            <a:spLocks noChangeArrowheads="1"/>
          </p:cNvSpPr>
          <p:nvPr/>
        </p:nvSpPr>
        <p:spPr bwMode="auto">
          <a:xfrm>
            <a:off x="347663" y="5286375"/>
            <a:ext cx="5072062" cy="12001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Please look after the working areas and remember there are other users of the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8415337" cy="1143000"/>
          </a:xfrm>
        </p:spPr>
        <p:txBody>
          <a:bodyPr/>
          <a:lstStyle/>
          <a:p>
            <a:r>
              <a:rPr lang="en-GB" b="1" smtClean="0"/>
              <a:t>Keep possessions safe and protect others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85750" y="5857875"/>
            <a:ext cx="3829050" cy="59055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b="1" smtClean="0"/>
              <a:t>It </a:t>
            </a:r>
            <a:r>
              <a:rPr lang="en-GB" sz="2800" b="1" smtClean="0"/>
              <a:t>won’t</a:t>
            </a:r>
            <a:r>
              <a:rPr lang="en-GB" b="1" smtClean="0"/>
              <a:t> fit!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005263" y="5857875"/>
            <a:ext cx="4286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defRPr/>
            </a:pPr>
            <a:r>
              <a:rPr lang="en-GB" sz="2800" b="1" kern="0" dirty="0">
                <a:solidFill>
                  <a:srgbClr val="0E207F"/>
                </a:solidFill>
                <a:latin typeface="+mn-lt"/>
              </a:rPr>
              <a:t>I can’t believe it’s not butter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29702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916113"/>
            <a:ext cx="486568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The worst hazards?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6000" dirty="0" err="1" smtClean="0"/>
              <a:t>Freshers’</a:t>
            </a:r>
            <a:r>
              <a:rPr lang="en-GB" sz="6000" dirty="0" smtClean="0"/>
              <a:t> Week?</a:t>
            </a:r>
          </a:p>
          <a:p>
            <a:pPr>
              <a:buFontTx/>
              <a:buNone/>
            </a:pPr>
            <a:r>
              <a:rPr lang="en-GB" sz="6000" dirty="0" smtClean="0"/>
              <a:t>End of Year Exams?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Finally…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09700"/>
            <a:ext cx="8578850" cy="3171825"/>
          </a:xfrm>
          <a:solidFill>
            <a:srgbClr val="00CC66"/>
          </a:solidFill>
        </p:spPr>
        <p:txBody>
          <a:bodyPr/>
          <a:lstStyle/>
          <a:p>
            <a:r>
              <a:rPr lang="en-GB" sz="4000" b="1" smtClean="0">
                <a:solidFill>
                  <a:schemeClr val="bg1"/>
                </a:solidFill>
              </a:rPr>
              <a:t>Work safe</a:t>
            </a:r>
          </a:p>
          <a:p>
            <a:r>
              <a:rPr lang="en-GB" sz="4000" b="1" smtClean="0">
                <a:solidFill>
                  <a:schemeClr val="bg1"/>
                </a:solidFill>
              </a:rPr>
              <a:t>Play safe</a:t>
            </a:r>
          </a:p>
          <a:p>
            <a:endParaRPr lang="en-GB" sz="4000" b="1" smtClean="0">
              <a:solidFill>
                <a:schemeClr val="bg1"/>
              </a:solidFill>
            </a:endParaRPr>
          </a:p>
          <a:p>
            <a:r>
              <a:rPr lang="en-GB" sz="4000" b="1" smtClean="0">
                <a:solidFill>
                  <a:schemeClr val="bg1"/>
                </a:solidFill>
              </a:rPr>
              <a:t>But do enjoy your time here!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57188" y="6000750"/>
            <a:ext cx="478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mike.barrett@imperial.ac.uk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Who are we?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09700"/>
            <a:ext cx="8505825" cy="5187950"/>
          </a:xfrm>
        </p:spPr>
        <p:txBody>
          <a:bodyPr/>
          <a:lstStyle/>
          <a:p>
            <a:pPr marL="361950" indent="-361950">
              <a:spcAft>
                <a:spcPts val="2400"/>
              </a:spcAft>
            </a:pPr>
            <a:r>
              <a:rPr lang="en-GB" sz="3200" b="1" dirty="0" smtClean="0"/>
              <a:t>Dr Michael Barrett</a:t>
            </a:r>
            <a:br>
              <a:rPr lang="en-GB" sz="3200" b="1" dirty="0" smtClean="0"/>
            </a:br>
            <a:r>
              <a:rPr lang="en-GB" sz="2800" dirty="0" smtClean="0">
                <a:solidFill>
                  <a:srgbClr val="2545E7"/>
                </a:solidFill>
              </a:rPr>
              <a:t>Head of Learning Resources, School of Medicine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endParaRPr lang="en-GB" sz="2800" dirty="0" smtClean="0"/>
          </a:p>
          <a:p>
            <a:pPr marL="361950" indent="-361950">
              <a:spcAft>
                <a:spcPts val="2400"/>
              </a:spcAft>
            </a:pPr>
            <a:r>
              <a:rPr lang="en-GB" sz="3200" b="1" dirty="0" smtClean="0"/>
              <a:t>Jon Avery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2800" dirty="0" smtClean="0">
                <a:solidFill>
                  <a:srgbClr val="2545E7"/>
                </a:solidFill>
              </a:rPr>
              <a:t>College Fire Safety Officer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100">
                <a:solidFill>
                  <a:srgbClr val="000080"/>
                </a:solidFill>
                <a:ea typeface="Calibri" pitchFamily="34" charset="0"/>
                <a:cs typeface="Times New Roman" pitchFamily="18" charset="0"/>
              </a:rPr>
              <a:t>  </a:t>
            </a:r>
            <a:r>
              <a:rPr lang="en-GB" sz="1100">
                <a:solidFill>
                  <a:srgbClr val="000080"/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GB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Safety in Undergraduate Medicine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09700"/>
            <a:ext cx="8434388" cy="5259388"/>
          </a:xfrm>
        </p:spPr>
        <p:txBody>
          <a:bodyPr/>
          <a:lstStyle/>
          <a:p>
            <a:r>
              <a:rPr lang="en-GB" dirty="0" smtClean="0"/>
              <a:t>Lecture Theatres/Seminar Rooms/Libraries</a:t>
            </a:r>
          </a:p>
          <a:p>
            <a:r>
              <a:rPr lang="en-GB" dirty="0" smtClean="0"/>
              <a:t>Practical Labs</a:t>
            </a:r>
          </a:p>
          <a:p>
            <a:r>
              <a:rPr lang="en-GB" dirty="0" smtClean="0"/>
              <a:t>PC cluster labs</a:t>
            </a:r>
          </a:p>
          <a:p>
            <a:r>
              <a:rPr lang="en-GB" dirty="0" smtClean="0"/>
              <a:t>Human Anatomy Unit</a:t>
            </a:r>
          </a:p>
          <a:p>
            <a:r>
              <a:rPr lang="en-GB" dirty="0" smtClean="0"/>
              <a:t>Clinical Skills Labs</a:t>
            </a:r>
          </a:p>
          <a:p>
            <a:r>
              <a:rPr lang="en-GB" dirty="0" smtClean="0"/>
              <a:t>Hospital placements</a:t>
            </a:r>
          </a:p>
          <a:p>
            <a:r>
              <a:rPr lang="en-GB" dirty="0" smtClean="0"/>
              <a:t>General Practices &amp; Community Clinics</a:t>
            </a:r>
          </a:p>
          <a:p>
            <a:r>
              <a:rPr lang="en-GB" dirty="0" smtClean="0"/>
              <a:t>Electives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Responsibilities in College</a:t>
            </a:r>
            <a:endParaRPr lang="en-US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09700"/>
            <a:ext cx="7929563" cy="4899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 smtClean="0"/>
              <a:t>Safety Department</a:t>
            </a:r>
          </a:p>
          <a:p>
            <a:pPr lvl="1">
              <a:lnSpc>
                <a:spcPct val="90000"/>
              </a:lnSpc>
            </a:pPr>
            <a:r>
              <a:rPr lang="en-GB" sz="2200" smtClean="0"/>
              <a:t>Policy</a:t>
            </a:r>
          </a:p>
          <a:p>
            <a:pPr lvl="1">
              <a:lnSpc>
                <a:spcPct val="90000"/>
              </a:lnSpc>
            </a:pPr>
            <a:r>
              <a:rPr lang="en-GB" sz="2200" smtClean="0"/>
              <a:t>Investigation</a:t>
            </a:r>
          </a:p>
          <a:p>
            <a:pPr lvl="1">
              <a:lnSpc>
                <a:spcPct val="90000"/>
              </a:lnSpc>
            </a:pPr>
            <a:r>
              <a:rPr lang="en-GB" sz="2200" smtClean="0"/>
              <a:t>Reporting</a:t>
            </a:r>
          </a:p>
          <a:p>
            <a:pPr lvl="1">
              <a:lnSpc>
                <a:spcPct val="90000"/>
              </a:lnSpc>
            </a:pPr>
            <a:r>
              <a:rPr lang="en-GB" sz="2200" smtClean="0"/>
              <a:t>Advice</a:t>
            </a:r>
          </a:p>
          <a:p>
            <a:pPr>
              <a:lnSpc>
                <a:spcPct val="90000"/>
              </a:lnSpc>
            </a:pPr>
            <a:r>
              <a:rPr lang="en-GB" sz="2800" b="1" smtClean="0"/>
              <a:t>Occupational Health</a:t>
            </a:r>
          </a:p>
          <a:p>
            <a:pPr lvl="1">
              <a:lnSpc>
                <a:spcPct val="90000"/>
              </a:lnSpc>
            </a:pPr>
            <a:r>
              <a:rPr lang="en-GB" sz="2200" smtClean="0"/>
              <a:t>Surveillance</a:t>
            </a:r>
          </a:p>
          <a:p>
            <a:pPr lvl="1">
              <a:lnSpc>
                <a:spcPct val="90000"/>
              </a:lnSpc>
            </a:pPr>
            <a:r>
              <a:rPr lang="en-GB" sz="2200" smtClean="0"/>
              <a:t>Immunisations</a:t>
            </a:r>
          </a:p>
          <a:p>
            <a:pPr lvl="1">
              <a:lnSpc>
                <a:spcPct val="90000"/>
              </a:lnSpc>
            </a:pPr>
            <a:r>
              <a:rPr lang="en-GB" sz="2200" smtClean="0"/>
              <a:t>Investigation</a:t>
            </a:r>
          </a:p>
          <a:p>
            <a:pPr>
              <a:lnSpc>
                <a:spcPct val="90000"/>
              </a:lnSpc>
            </a:pPr>
            <a:r>
              <a:rPr lang="en-GB" sz="2800" b="1" smtClean="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College &amp; personal security</a:t>
            </a:r>
            <a:r>
              <a:rPr lang="en-GB" sz="2000" b="1" smtClean="0"/>
              <a:t/>
            </a:r>
            <a:br>
              <a:rPr lang="en-GB" sz="2000" b="1" smtClean="0"/>
            </a:br>
            <a:r>
              <a:rPr lang="en-GB" sz="2000" smtClean="0"/>
              <a:t>also Police Liaison</a:t>
            </a:r>
            <a:endParaRPr lang="en-US" sz="2200" smtClean="0"/>
          </a:p>
          <a:p>
            <a:pPr lvl="1">
              <a:lnSpc>
                <a:spcPct val="90000"/>
              </a:lnSpc>
            </a:pPr>
            <a:r>
              <a:rPr lang="en-US" sz="2200" smtClean="0"/>
              <a:t>First Aiders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414338"/>
            <a:ext cx="8593137" cy="1143000"/>
          </a:xfrm>
        </p:spPr>
        <p:txBody>
          <a:bodyPr/>
          <a:lstStyle/>
          <a:p>
            <a:r>
              <a:rPr lang="en-GB" b="1" smtClean="0"/>
              <a:t>Responsibilities in Undergraduate Medicine</a:t>
            </a:r>
            <a:br>
              <a:rPr lang="en-GB" b="1" smtClean="0"/>
            </a:br>
            <a:endParaRPr lang="en-GB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09700"/>
            <a:ext cx="7786688" cy="5259388"/>
          </a:xfrm>
        </p:spPr>
        <p:txBody>
          <a:bodyPr/>
          <a:lstStyle/>
          <a:p>
            <a:r>
              <a:rPr lang="en-GB" dirty="0" smtClean="0"/>
              <a:t>Course organisers &amp; Learning Resources </a:t>
            </a:r>
            <a:br>
              <a:rPr lang="en-GB" dirty="0" smtClean="0"/>
            </a:br>
            <a:r>
              <a:rPr lang="en-GB" dirty="0" smtClean="0"/>
              <a:t>(policies, procedures, facilities)</a:t>
            </a:r>
          </a:p>
          <a:p>
            <a:r>
              <a:rPr lang="en-GB" dirty="0" smtClean="0"/>
              <a:t>Heads of Year</a:t>
            </a:r>
          </a:p>
          <a:p>
            <a:r>
              <a:rPr lang="en-GB" dirty="0" smtClean="0"/>
              <a:t>NHS Trusts and General Practices</a:t>
            </a:r>
          </a:p>
          <a:p>
            <a:r>
              <a:rPr lang="en-GB" dirty="0" smtClean="0"/>
              <a:t>Head of Undergraduate Medicine</a:t>
            </a:r>
          </a:p>
          <a:p>
            <a:r>
              <a:rPr lang="en-GB" dirty="0" smtClean="0"/>
              <a:t>and yourselves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Campus Safety Managers</a:t>
            </a:r>
          </a:p>
          <a:p>
            <a:r>
              <a:rPr lang="en-GB" dirty="0" smtClean="0"/>
              <a:t>Student Welfare Committee</a:t>
            </a:r>
          </a:p>
          <a:p>
            <a:r>
              <a:rPr lang="en-GB" dirty="0" smtClean="0"/>
              <a:t>Faculty Health and Safety Forum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Finding information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09700"/>
            <a:ext cx="4905375" cy="4899025"/>
          </a:xfrm>
        </p:spPr>
        <p:txBody>
          <a:bodyPr/>
          <a:lstStyle/>
          <a:p>
            <a:pPr>
              <a:spcAft>
                <a:spcPct val="70000"/>
              </a:spcAft>
            </a:pPr>
            <a:r>
              <a:rPr lang="en-GB" smtClean="0"/>
              <a:t>Year guide</a:t>
            </a:r>
          </a:p>
          <a:p>
            <a:pPr>
              <a:spcAft>
                <a:spcPct val="70000"/>
              </a:spcAft>
            </a:pPr>
            <a:r>
              <a:rPr lang="en-GB" smtClean="0"/>
              <a:t>Medicine Intranet</a:t>
            </a:r>
          </a:p>
          <a:p>
            <a:pPr>
              <a:spcAft>
                <a:spcPct val="70000"/>
              </a:spcAft>
            </a:pPr>
            <a:r>
              <a:rPr lang="en-GB" smtClean="0"/>
              <a:t>College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Injuries &amp; Incidents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67544" y="6103536"/>
            <a:ext cx="31384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0E207F"/>
                </a:solidFill>
              </a:rPr>
              <a:t>In the Year Guide and on Intranet - see Policies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"/>
          <a:stretch/>
        </p:blipFill>
        <p:spPr>
          <a:xfrm>
            <a:off x="3861118" y="175564"/>
            <a:ext cx="5249738" cy="6569321"/>
          </a:xfrm>
          <a:prstGeom prst="rect">
            <a:avLst/>
          </a:prstGeom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09700"/>
            <a:ext cx="4041651" cy="489902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500"/>
              </a:spcAft>
            </a:pPr>
            <a:r>
              <a:rPr lang="en-GB" sz="2800" dirty="0" smtClean="0"/>
              <a:t>Report … but seek first aid/medical attention immediately</a:t>
            </a:r>
          </a:p>
          <a:p>
            <a:pPr>
              <a:lnSpc>
                <a:spcPct val="90000"/>
              </a:lnSpc>
              <a:spcAft>
                <a:spcPts val="1500"/>
              </a:spcAft>
            </a:pPr>
            <a:r>
              <a:rPr lang="en-GB" sz="2800" dirty="0" smtClean="0"/>
              <a:t>This ensures you </a:t>
            </a:r>
            <a:br>
              <a:rPr lang="en-GB" sz="2800" dirty="0" smtClean="0"/>
            </a:br>
            <a:r>
              <a:rPr lang="en-GB" sz="2800" dirty="0" smtClean="0"/>
              <a:t>are given the most appropriate treatment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800" dirty="0" smtClean="0"/>
              <a:t>We will investigate the event and take action to avoid  or prevent </a:t>
            </a:r>
            <a:r>
              <a:rPr lang="en-GB" dirty="0" smtClean="0"/>
              <a:t>recurrence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Local emergencies</a:t>
            </a:r>
            <a:endParaRPr lang="en-US" b="1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09700"/>
            <a:ext cx="8074025" cy="5233988"/>
          </a:xfrm>
        </p:spPr>
        <p:txBody>
          <a:bodyPr/>
          <a:lstStyle/>
          <a:p>
            <a:pPr>
              <a:tabLst>
                <a:tab pos="2960688" algn="l"/>
                <a:tab pos="4122738" algn="ctr"/>
              </a:tabLst>
            </a:pPr>
            <a:r>
              <a:rPr lang="en-US" dirty="0" smtClean="0"/>
              <a:t>Call the College Emergency Number who will advise the relevant campus immediately</a:t>
            </a:r>
            <a:br>
              <a:rPr lang="en-US" dirty="0" smtClean="0"/>
            </a:br>
            <a:r>
              <a:rPr lang="en-US" dirty="0" smtClean="0"/>
              <a:t>020 7589 1000</a:t>
            </a:r>
          </a:p>
          <a:p>
            <a:pPr>
              <a:tabLst>
                <a:tab pos="2960688" algn="l"/>
                <a:tab pos="4122738" algn="ctr"/>
              </a:tabLst>
            </a:pPr>
            <a:r>
              <a:rPr lang="en-US" dirty="0" smtClean="0"/>
              <a:t>From Hospital Phones</a:t>
            </a:r>
          </a:p>
          <a:p>
            <a:pPr lvl="1">
              <a:tabLst>
                <a:tab pos="2960688" algn="l"/>
                <a:tab pos="4122738" algn="ctr"/>
              </a:tabLst>
            </a:pPr>
            <a:r>
              <a:rPr lang="en-US" dirty="0" smtClean="0"/>
              <a:t>CX &amp; Hammersmith		3333</a:t>
            </a:r>
          </a:p>
          <a:p>
            <a:pPr lvl="1">
              <a:tabLst>
                <a:tab pos="2960688" algn="l"/>
                <a:tab pos="4122738" algn="ctr"/>
              </a:tabLst>
            </a:pPr>
            <a:r>
              <a:rPr lang="en-US" dirty="0" smtClean="0"/>
              <a:t>St Mary’s			2222</a:t>
            </a:r>
          </a:p>
          <a:p>
            <a:pPr>
              <a:tabLst>
                <a:tab pos="2960688" algn="l"/>
                <a:tab pos="4122738" algn="ctr"/>
              </a:tabLst>
            </a:pPr>
            <a:r>
              <a:rPr lang="en-US" dirty="0" smtClean="0"/>
              <a:t>Please note there will be Fire Drills </a:t>
            </a:r>
            <a:br>
              <a:rPr lang="en-US" dirty="0" smtClean="0"/>
            </a:br>
            <a:r>
              <a:rPr lang="en-US" dirty="0" smtClean="0"/>
              <a:t>– these are arranged locally and details will be given by campus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Other Important contact details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09700"/>
            <a:ext cx="8829675" cy="4114800"/>
          </a:xfrm>
        </p:spPr>
        <p:txBody>
          <a:bodyPr/>
          <a:lstStyle/>
          <a:p>
            <a:pPr>
              <a:tabLst>
                <a:tab pos="8432800" algn="r"/>
              </a:tabLst>
            </a:pPr>
            <a:r>
              <a:rPr lang="en-GB" smtClean="0"/>
              <a:t>Student matters	see Year Guide</a:t>
            </a:r>
          </a:p>
          <a:p>
            <a:pPr>
              <a:tabLst>
                <a:tab pos="8432800" algn="r"/>
              </a:tabLst>
            </a:pPr>
            <a:r>
              <a:rPr lang="en-GB" smtClean="0"/>
              <a:t>Teaching intranet	</a:t>
            </a:r>
            <a:r>
              <a:rPr lang="en-GB" sz="1800" b="1" smtClean="0"/>
              <a:t>https://education.med.imperial.ac.uk</a:t>
            </a:r>
            <a:r>
              <a:rPr lang="en-GB" sz="1800" smtClean="0"/>
              <a:t> </a:t>
            </a:r>
            <a:r>
              <a:rPr lang="en-GB" smtClean="0"/>
              <a:t> </a:t>
            </a:r>
          </a:p>
          <a:p>
            <a:pPr>
              <a:tabLst>
                <a:tab pos="8432800" algn="r"/>
              </a:tabLst>
            </a:pPr>
            <a:r>
              <a:rPr lang="en-GB" smtClean="0"/>
              <a:t>Occupational Health	020 7594 9401</a:t>
            </a:r>
          </a:p>
          <a:p>
            <a:pPr>
              <a:tabLst>
                <a:tab pos="8432800" algn="r"/>
              </a:tabLst>
            </a:pPr>
            <a:r>
              <a:rPr lang="en-GB" smtClean="0"/>
              <a:t>Security 	020 7594 8910</a:t>
            </a:r>
          </a:p>
          <a:p>
            <a:pPr>
              <a:tabLst>
                <a:tab pos="8432800" algn="r"/>
              </a:tabLst>
            </a:pPr>
            <a:r>
              <a:rPr lang="en-GB" smtClean="0"/>
              <a:t>Safety Dept	020 7594 9423</a:t>
            </a:r>
          </a:p>
          <a:p>
            <a:pPr>
              <a:tabLst>
                <a:tab pos="8432800" algn="r"/>
              </a:tabLst>
            </a:pPr>
            <a:r>
              <a:rPr lang="en-GB" smtClean="0"/>
              <a:t>Estates helpdesk	020 7594 8000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imperial_white_v2[1]</Template>
  <TotalTime>243</TotalTime>
  <Words>209</Words>
  <Application>Microsoft Office PowerPoint</Application>
  <PresentationFormat>On-screen Show (4:3)</PresentationFormat>
  <Paragraphs>91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1_Blank Presentation</vt:lpstr>
      <vt:lpstr>Safety Matters on the MBBS BSc course  Dr Michael Barrett Head of Learning Resources School of Medicine</vt:lpstr>
      <vt:lpstr>Who are we?</vt:lpstr>
      <vt:lpstr>Safety in Undergraduate Medicine</vt:lpstr>
      <vt:lpstr>Responsibilities in College</vt:lpstr>
      <vt:lpstr>Responsibilities in Undergraduate Medicine </vt:lpstr>
      <vt:lpstr>Finding information</vt:lpstr>
      <vt:lpstr>Injuries &amp; Incidents</vt:lpstr>
      <vt:lpstr>Local emergencies</vt:lpstr>
      <vt:lpstr>Other Important contact details</vt:lpstr>
      <vt:lpstr>Undergraduate Medicine</vt:lpstr>
      <vt:lpstr>SAFB Facilities</vt:lpstr>
      <vt:lpstr>SAFB Facilities</vt:lpstr>
      <vt:lpstr>Keep possessions safe and protect others</vt:lpstr>
      <vt:lpstr>The worst hazards?</vt:lpstr>
      <vt:lpstr>Finally…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Safety</dc:title>
  <dc:creator>Faculty of Medicine</dc:creator>
  <cp:lastModifiedBy>Michael C Barrett</cp:lastModifiedBy>
  <cp:revision>44</cp:revision>
  <dcterms:created xsi:type="dcterms:W3CDTF">2004-10-05T20:21:31Z</dcterms:created>
  <dcterms:modified xsi:type="dcterms:W3CDTF">2012-10-03T11:25:25Z</dcterms:modified>
</cp:coreProperties>
</file>