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81" r:id="rId4"/>
    <p:sldId id="278" r:id="rId5"/>
    <p:sldId id="316" r:id="rId6"/>
    <p:sldId id="304" r:id="rId7"/>
    <p:sldId id="264" r:id="rId8"/>
    <p:sldId id="305" r:id="rId9"/>
    <p:sldId id="306" r:id="rId10"/>
    <p:sldId id="307" r:id="rId11"/>
    <p:sldId id="308" r:id="rId12"/>
    <p:sldId id="280" r:id="rId13"/>
    <p:sldId id="309" r:id="rId14"/>
    <p:sldId id="297" r:id="rId15"/>
    <p:sldId id="315" r:id="rId16"/>
    <p:sldId id="314" r:id="rId17"/>
    <p:sldId id="310" r:id="rId18"/>
    <p:sldId id="31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60"/>
  </p:normalViewPr>
  <p:slideViewPr>
    <p:cSldViewPr>
      <p:cViewPr>
        <p:scale>
          <a:sx n="50" d="100"/>
          <a:sy n="50" d="100"/>
        </p:scale>
        <p:origin x="-79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My%20Documents\Teaching\2011-12\Jan_formative_Performance\V1_all_use_1Oct2011-10Jan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G:\My%20Documents\Teaching\2011-12\Jan_formative_Performance\V1_all_use_1Oct2011-10Jan201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11091966895834E-2"/>
          <c:y val="0.15465174291230124"/>
          <c:w val="0.93888888888889022"/>
          <c:h val="0.75474518810148905"/>
        </c:manualLayout>
      </c:layout>
      <c:pie3DChart>
        <c:varyColors val="1"/>
        <c:ser>
          <c:idx val="0"/>
          <c:order val="0"/>
          <c:tx>
            <c:strRef>
              <c:f>'Summary Self-test &amp; Formative'!$AA$2</c:f>
              <c:strCache>
                <c:ptCount val="1"/>
                <c:pt idx="0">
                  <c:v>student who did relevant self-tests</c:v>
                </c:pt>
              </c:strCache>
            </c:strRef>
          </c:tx>
          <c:spPr>
            <a:ln w="2540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Lit>
              <c:ptCount val="1"/>
              <c:pt idx="0">
                <c:v>pass</c:v>
              </c:pt>
            </c:strLit>
          </c:cat>
          <c:val>
            <c:numRef>
              <c:f>'Summary Self-test &amp; Formative'!$AA$4:$AB$4</c:f>
              <c:numCache>
                <c:formatCode>0.00%</c:formatCode>
                <c:ptCount val="2"/>
                <c:pt idx="0">
                  <c:v>0.708860759493671</c:v>
                </c:pt>
                <c:pt idx="1">
                  <c:v>0.291139240506329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solidFill>
        <a:schemeClr val="tx1"/>
      </a:solidFill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11111111111123E-2"/>
          <c:y val="0.17118073782443871"/>
          <c:w val="0.93888888888889044"/>
          <c:h val="0.75474518810148938"/>
        </c:manualLayout>
      </c:layout>
      <c:pie3DChart>
        <c:varyColors val="1"/>
        <c:ser>
          <c:idx val="0"/>
          <c:order val="0"/>
          <c:tx>
            <c:strRef>
              <c:f>'Summary Self-test &amp; Formative'!$AE$2</c:f>
              <c:strCache>
                <c:ptCount val="1"/>
                <c:pt idx="0">
                  <c:v>student who did not do any relevant self-tests</c:v>
                </c:pt>
              </c:strCache>
            </c:strRef>
          </c:tx>
          <c:spPr>
            <a:ln w="2540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'Summary Self-test &amp; Formative'!$AE$4:$AF$4</c:f>
              <c:numCache>
                <c:formatCode>0.00%</c:formatCode>
                <c:ptCount val="2"/>
                <c:pt idx="0">
                  <c:v>0.43589743589743596</c:v>
                </c:pt>
                <c:pt idx="1">
                  <c:v>0.56410256410256399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solidFill>
        <a:sysClr val="windowText" lastClr="000000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0.1433</cdr:x>
      <cdr:y>0.19178</cdr:y>
    </cdr:from>
    <cdr:to>
      <cdr:x>0.96959</cdr:x>
      <cdr:y>0.31714</cdr:y>
    </cdr:to>
    <cdr:grpSp>
      <cdr:nvGrpSpPr>
        <cdr:cNvPr id="2" name="Group 1"/>
        <cdr:cNvGrpSpPr/>
      </cdr:nvGrpSpPr>
      <cdr:grpSpPr>
        <a:xfrm xmlns:a="http://schemas.openxmlformats.org/drawingml/2006/main">
          <a:off x="623774" y="884125"/>
          <a:ext cx="3596779" cy="577922"/>
          <a:chOff x="623783" y="884123"/>
          <a:chExt cx="3596760" cy="577922"/>
        </a:xfrm>
      </cdr:grpSpPr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149601" y="884123"/>
            <a:ext cx="1070942" cy="57792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/>
          <a:p xmlns:a="http://schemas.openxmlformats.org/drawingml/2006/main">
            <a:r>
              <a:rPr lang="en-GB" sz="2400" b="1">
                <a:solidFill>
                  <a:srgbClr val="0070C0"/>
                </a:solidFill>
              </a:rPr>
              <a:t>pass</a:t>
            </a:r>
          </a:p>
        </cdr:txBody>
      </cdr:sp>
      <cdr:sp macro="" textlink="">
        <cdr:nvSpPr>
          <cdr:cNvPr id="4" name="TextBox 1"/>
          <cdr:cNvSpPr txBox="1"/>
        </cdr:nvSpPr>
        <cdr:spPr>
          <a:xfrm xmlns:a="http://schemas.openxmlformats.org/drawingml/2006/main">
            <a:off x="623783" y="974690"/>
            <a:ext cx="589430" cy="4172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r>
              <a:rPr lang="en-GB" sz="2400" b="1">
                <a:solidFill>
                  <a:srgbClr val="C00000"/>
                </a:solidFill>
              </a:rPr>
              <a:t>fail</a:t>
            </a:r>
          </a:p>
        </cdr:txBody>
      </cdr:sp>
    </cdr:grpSp>
  </cdr:relSizeAnchor>
  <cdr:relSizeAnchor xmlns:cdr="http://schemas.openxmlformats.org/drawingml/2006/chartDrawing">
    <cdr:from>
      <cdr:x>0.07083</cdr:x>
      <cdr:y>0.04303</cdr:y>
    </cdr:from>
    <cdr:to>
      <cdr:x>0.9125</cdr:x>
      <cdr:y>0.17213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850" y="200024"/>
          <a:ext cx="3848100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en-GB" sz="1600" b="1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0.08943</cdr:x>
      <cdr:y>0.04508</cdr:y>
    </cdr:from>
    <cdr:to>
      <cdr:x>0.9311</cdr:x>
      <cdr:y>0.17418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9575" y="209550"/>
          <a:ext cx="3854529" cy="600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GB" sz="2000" b="1">
              <a:solidFill>
                <a:sysClr val="windowText" lastClr="000000"/>
              </a:solidFill>
            </a:rPr>
            <a:t>did </a:t>
          </a:r>
          <a:r>
            <a:rPr lang="en-GB" sz="2000" b="1" baseline="0">
              <a:solidFill>
                <a:sysClr val="windowText" lastClr="000000"/>
              </a:solidFill>
            </a:rPr>
            <a:t>Self-tests</a:t>
          </a:r>
          <a:endParaRPr lang="en-GB" sz="2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0.05543</cdr:x>
      <cdr:y>0.85025</cdr:y>
    </cdr:from>
    <cdr:to>
      <cdr:x>0.49307</cdr:x>
      <cdr:y>0.96701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1300" y="4254500"/>
          <a:ext cx="1905000" cy="584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>
              <a:latin typeface="Arial" pitchFamily="34" charset="0"/>
              <a:cs typeface="Arial" pitchFamily="34" charset="0"/>
            </a:rPr>
            <a:t>57% of students did Self-tests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0.07083</cdr:x>
      <cdr:y>0.04303</cdr:y>
    </cdr:from>
    <cdr:to>
      <cdr:x>0.9125</cdr:x>
      <cdr:y>0.17213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850" y="200024"/>
          <a:ext cx="3848100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b="1">
              <a:solidFill>
                <a:sysClr val="windowText" lastClr="000000"/>
              </a:solidFill>
            </a:rPr>
            <a:t>did </a:t>
          </a:r>
          <a:r>
            <a:rPr lang="en-GB" sz="2000" b="1" u="sng">
              <a:solidFill>
                <a:sysClr val="windowText" lastClr="000000"/>
              </a:solidFill>
            </a:rPr>
            <a:t>NOT</a:t>
          </a:r>
          <a:r>
            <a:rPr lang="en-GB" sz="2000" b="1">
              <a:solidFill>
                <a:sysClr val="windowText" lastClr="000000"/>
              </a:solidFill>
            </a:rPr>
            <a:t> do</a:t>
          </a:r>
          <a:r>
            <a:rPr lang="en-GB" sz="2000" b="1" baseline="0">
              <a:solidFill>
                <a:sysClr val="windowText" lastClr="000000"/>
              </a:solidFill>
            </a:rPr>
            <a:t> Self-tests</a:t>
          </a:r>
          <a:endParaRPr lang="en-GB" sz="2000" b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0.01751</cdr:x>
      <cdr:y>0.84518</cdr:y>
    </cdr:from>
    <cdr:to>
      <cdr:x>0.45514</cdr:x>
      <cdr:y>0.96193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200" y="4229100"/>
          <a:ext cx="1905000" cy="584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400">
              <a:latin typeface="Arial" pitchFamily="34" charset="0"/>
              <a:cs typeface="Arial" pitchFamily="34" charset="0"/>
            </a:rPr>
            <a:t>43% of students did not do Self-tests</a:t>
          </a:r>
        </a:p>
      </cdr:txBody>
    </cdr:sp>
  </cdr:relSizeAnchor>
  <cdr:relSizeAnchor xmlns:cdr="http://schemas.openxmlformats.org/drawingml/2006/chartDrawing">
    <cdr:from>
      <cdr:x>0.1488</cdr:x>
      <cdr:y>0.19008</cdr:y>
    </cdr:from>
    <cdr:to>
      <cdr:x>0.97508</cdr:x>
      <cdr:y>0.31544</cdr:y>
    </cdr:to>
    <cdr:grpSp>
      <cdr:nvGrpSpPr>
        <cdr:cNvPr id="7" name="Group 6"/>
        <cdr:cNvGrpSpPr/>
      </cdr:nvGrpSpPr>
      <cdr:grpSpPr>
        <a:xfrm xmlns:a="http://schemas.openxmlformats.org/drawingml/2006/main">
          <a:off x="647715" y="876288"/>
          <a:ext cx="3596735" cy="577922"/>
          <a:chOff x="0" y="0"/>
          <a:chExt cx="3596760" cy="577922"/>
        </a:xfrm>
      </cdr:grpSpPr>
      <cdr:sp macro="" textlink="">
        <cdr:nvSpPr>
          <cdr:cNvPr id="8" name="TextBox 2"/>
          <cdr:cNvSpPr txBox="1"/>
        </cdr:nvSpPr>
        <cdr:spPr>
          <a:xfrm xmlns:a="http://schemas.openxmlformats.org/drawingml/2006/main">
            <a:off x="2525818" y="0"/>
            <a:ext cx="1070942" cy="57792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2400" b="1">
                <a:solidFill>
                  <a:srgbClr val="0070C0"/>
                </a:solidFill>
              </a:rPr>
              <a:t>pass</a:t>
            </a:r>
          </a:p>
        </cdr:txBody>
      </cdr:sp>
      <cdr:sp macro="" textlink="">
        <cdr:nvSpPr>
          <cdr:cNvPr id="9" name="TextBox 1"/>
          <cdr:cNvSpPr txBox="1"/>
        </cdr:nvSpPr>
        <cdr:spPr>
          <a:xfrm xmlns:a="http://schemas.openxmlformats.org/drawingml/2006/main">
            <a:off x="0" y="90567"/>
            <a:ext cx="589430" cy="4172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2400" b="1">
                <a:solidFill>
                  <a:srgbClr val="C00000"/>
                </a:solidFill>
              </a:rPr>
              <a:t>fail</a:t>
            </a:r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D46A1-6B68-45F4-9D9D-F9C3159CDEC0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DD3D-475F-4669-8F35-EF8F0F8E40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.curtin@imperial.ac.uk" TargetMode="External"/><Relationship Id="rId2" Type="http://schemas.openxmlformats.org/officeDocument/2006/relationships/hyperlink" Target="http://vle.imperial.ac.uk/webct/urw/lc2645135894011.tp2645135916011/startFrameSet.dowebct?forward=organizer_generalFromCourseChannelList&amp;lcid=2645135894011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b.imperial.ac.uk/webapps/portal/execute/tabs/%20/webapps/portal/frameset.jsp?tab_tab_group_id=_2_1&amp;url=/webapps/blackboard/execute/launcher?type=Course&amp;id=_921_1&amp;url=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0050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Outline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4437112"/>
            <a:ext cx="57606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What are Self-tests? &amp; What is Certainty-Based-Marking?</a:t>
            </a:r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4941168"/>
            <a:ext cx="57606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to find the Self-test and use them</a:t>
            </a:r>
            <a:endParaRPr lang="en-GB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517232"/>
            <a:ext cx="57606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Why use them?</a:t>
            </a:r>
            <a:endParaRPr lang="en-GB" i="1" dirty="0"/>
          </a:p>
        </p:txBody>
      </p:sp>
      <p:sp>
        <p:nvSpPr>
          <p:cNvPr id="7" name="Rectangle 6"/>
          <p:cNvSpPr/>
          <p:nvPr/>
        </p:nvSpPr>
        <p:spPr>
          <a:xfrm>
            <a:off x="1115616" y="551738"/>
            <a:ext cx="7122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" pitchFamily="34" charset="0"/>
                <a:cs typeface="Arial" pitchFamily="34" charset="0"/>
                <a:hlinkClick r:id="rId2" tooltip="My Role: Section Designer/Section Instructor"/>
              </a:rPr>
              <a:t>Year 1: Medicine Self 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2" tooltip="My Role: Section Designer/Section Instructor"/>
              </a:rPr>
              <a:t>-Tests 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2" tooltip="My Role: Section Designer/Section Instructor"/>
              </a:rPr>
              <a:t>(2012 - 2013)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340768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Professor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Nancy Curtin</a:t>
            </a:r>
          </a:p>
          <a:p>
            <a:pPr algn="ctr"/>
            <a:r>
              <a:rPr lang="en-GB" i="1" dirty="0" smtClean="0">
                <a:latin typeface="Arial" pitchFamily="34" charset="0"/>
                <a:cs typeface="Arial" pitchFamily="34" charset="0"/>
              </a:rPr>
              <a:t>Emeritus Professor of Muscle Physiology</a:t>
            </a:r>
          </a:p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n.curtin@imperial.ac.uk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Dr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James Pease</a:t>
            </a:r>
          </a:p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  <a:hlinkClick r:id="rId3"/>
              </a:rPr>
              <a:t>j.pease@imperial.ac.uk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09700"/>
            <a:ext cx="83724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763" y="33265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answer is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M</a:t>
            </a:r>
            <a:r>
              <a:rPr lang="en-GB" b="1" dirty="0" smtClean="0">
                <a:solidFill>
                  <a:srgbClr val="00B050"/>
                </a:solidFill>
              </a:rPr>
              <a:t>arked </a:t>
            </a:r>
            <a:r>
              <a:rPr lang="en-GB" dirty="0" smtClean="0"/>
              <a:t>and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Explanation</a:t>
            </a:r>
            <a:r>
              <a:rPr lang="en-GB" dirty="0" smtClean="0"/>
              <a:t>, if available, is given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137290" cy="414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491880" y="2708920"/>
            <a:ext cx="5328592" cy="1970350"/>
            <a:chOff x="3491880" y="2708920"/>
            <a:chExt cx="5328592" cy="1970350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91880" y="2708920"/>
              <a:ext cx="2664296" cy="7200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156176" y="2924944"/>
              <a:ext cx="2664296" cy="1754326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Answer wrong? Explanation not clear?</a:t>
              </a:r>
            </a:p>
            <a:p>
              <a:r>
                <a:rPr lang="en-GB" dirty="0" smtClean="0"/>
                <a:t>Suggest an explanation if        one is needed.</a:t>
              </a:r>
            </a:p>
            <a:p>
              <a:r>
                <a:rPr lang="en-GB" dirty="0" smtClean="0"/>
                <a:t>Your comment is E-mailed to me</a:t>
              </a:r>
              <a:endParaRPr lang="en-GB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31840" y="1700808"/>
            <a:ext cx="5688632" cy="369332"/>
            <a:chOff x="3131840" y="1700808"/>
            <a:chExt cx="5688632" cy="369332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131840" y="1844824"/>
              <a:ext cx="2448272" cy="1440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580112" y="1700808"/>
              <a:ext cx="324036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Breakdown of your score so far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6184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1412776"/>
            <a:ext cx="576064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Why use the Self-tests?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871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Performance on the </a:t>
            </a:r>
            <a:r>
              <a:rPr lang="en-GB" sz="2400" u="sng" dirty="0">
                <a:solidFill>
                  <a:schemeClr val="tx2"/>
                </a:solidFill>
              </a:rPr>
              <a:t>Jan </a:t>
            </a:r>
            <a:r>
              <a:rPr lang="en-GB" sz="2400" u="sng" dirty="0" smtClean="0">
                <a:solidFill>
                  <a:schemeClr val="tx2"/>
                </a:solidFill>
              </a:rPr>
              <a:t>2012 </a:t>
            </a:r>
            <a:r>
              <a:rPr lang="en-GB" sz="2400" u="sng" dirty="0">
                <a:solidFill>
                  <a:schemeClr val="tx2"/>
                </a:solidFill>
              </a:rPr>
              <a:t>Formative </a:t>
            </a:r>
            <a:r>
              <a:rPr lang="en-GB" sz="2400" dirty="0"/>
              <a:t>of students who.....</a:t>
            </a:r>
          </a:p>
        </p:txBody>
      </p:sp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450329" y="6015191"/>
            <a:ext cx="82153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i="1" dirty="0"/>
              <a:t>Students who </a:t>
            </a:r>
            <a:r>
              <a:rPr lang="en-GB" sz="2000" i="1" dirty="0" smtClean="0"/>
              <a:t>did </a:t>
            </a:r>
            <a:r>
              <a:rPr lang="en-GB" sz="2000" b="1" i="1" dirty="0" smtClean="0"/>
              <a:t>not</a:t>
            </a:r>
            <a:r>
              <a:rPr lang="en-GB" sz="2000" i="1" dirty="0" smtClean="0"/>
              <a:t> do </a:t>
            </a:r>
            <a:r>
              <a:rPr lang="en-GB" sz="2000" i="1" dirty="0"/>
              <a:t>the Self-tests were </a:t>
            </a:r>
            <a:r>
              <a:rPr lang="en-GB" sz="2000" b="1" i="1" dirty="0" smtClean="0"/>
              <a:t>TWICE</a:t>
            </a:r>
            <a:r>
              <a:rPr lang="en-GB" sz="2000" i="1" dirty="0" smtClean="0"/>
              <a:t> </a:t>
            </a:r>
            <a:r>
              <a:rPr lang="en-GB" sz="2000" i="1" dirty="0"/>
              <a:t>as likely to</a:t>
            </a:r>
            <a:r>
              <a:rPr lang="en-GB" sz="2000" b="1" i="1" dirty="0"/>
              <a:t> </a:t>
            </a:r>
            <a:r>
              <a:rPr lang="en-GB" sz="2000" b="1" i="1" dirty="0" smtClean="0"/>
              <a:t>fail </a:t>
            </a:r>
            <a:r>
              <a:rPr lang="en-GB" sz="2000" i="1" dirty="0"/>
              <a:t>as students who did </a:t>
            </a:r>
            <a:r>
              <a:rPr lang="en-GB" sz="2000" i="1" dirty="0" smtClean="0"/>
              <a:t>do </a:t>
            </a:r>
            <a:r>
              <a:rPr lang="en-GB" sz="2000" i="1" dirty="0"/>
              <a:t>the Self tests</a:t>
            </a:r>
            <a:r>
              <a:rPr lang="en-GB" sz="2000" i="1" dirty="0" smtClean="0"/>
              <a:t>.</a:t>
            </a:r>
            <a:endParaRPr lang="en-GB" sz="2000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9550" y="1123950"/>
            <a:ext cx="8724900" cy="4610100"/>
            <a:chOff x="0" y="0"/>
            <a:chExt cx="8724900" cy="4610100"/>
          </a:xfrm>
        </p:grpSpPr>
        <p:graphicFrame>
          <p:nvGraphicFramePr>
            <p:cNvPr id="16" name="Chart 15"/>
            <p:cNvGraphicFramePr>
              <a:graphicFrameLocks/>
            </p:cNvGraphicFramePr>
            <p:nvPr/>
          </p:nvGraphicFramePr>
          <p:xfrm>
            <a:off x="0" y="0"/>
            <a:ext cx="4352925" cy="4610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7" name="Chart 16"/>
            <p:cNvGraphicFramePr>
              <a:graphicFrameLocks/>
            </p:cNvGraphicFramePr>
            <p:nvPr/>
          </p:nvGraphicFramePr>
          <p:xfrm>
            <a:off x="4371975" y="0"/>
            <a:ext cx="4352925" cy="4610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318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1680" y="1052736"/>
            <a:ext cx="6035411" cy="3853726"/>
            <a:chOff x="1691680" y="1052736"/>
            <a:chExt cx="6035411" cy="3853726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1052736"/>
              <a:ext cx="6035411" cy="3627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1" name="Group 10"/>
            <p:cNvGrpSpPr/>
            <p:nvPr/>
          </p:nvGrpSpPr>
          <p:grpSpPr>
            <a:xfrm>
              <a:off x="2875119" y="4537130"/>
              <a:ext cx="3528392" cy="369332"/>
              <a:chOff x="2771800" y="4581128"/>
              <a:chExt cx="3528392" cy="36933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71800" y="458112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LSS</a:t>
                </a:r>
                <a:endParaRPr lang="en-GB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07904" y="458112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MCD</a:t>
                </a:r>
                <a:endParaRPr lang="en-GB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16016" y="4581128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LCRS</a:t>
                </a:r>
                <a:endParaRPr lang="en-GB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24128" y="458112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FCP</a:t>
                </a:r>
                <a:endParaRPr lang="en-GB" b="1" dirty="0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1835696" y="544522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For all the exams fail rate more than </a:t>
            </a:r>
            <a:r>
              <a:rPr lang="en-GB" sz="2000" b="1" u="sng" dirty="0" smtClean="0"/>
              <a:t>2 times higher </a:t>
            </a:r>
            <a:r>
              <a:rPr lang="en-GB" sz="2000" b="1" dirty="0" smtClean="0"/>
              <a:t>for students who did not do Self-tests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30731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907704" y="692696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Association between Exam mark and Self-test use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171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0" y="188640"/>
            <a:ext cx="91440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i="1" dirty="0" smtClean="0"/>
              <a:t>There a strong association between doing Self-tests and good exam performance.</a:t>
            </a:r>
            <a:endParaRPr lang="en-GB" sz="3200" i="1" dirty="0"/>
          </a:p>
          <a:p>
            <a:pPr algn="ctr"/>
            <a:endParaRPr lang="en-GB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92494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Where are you now?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362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Self-tests for Term 1 Courses (Intro to cells, Nucleic acids &amp; gene expression, Genetics, etc..) open from 1 Oct</a:t>
            </a:r>
            <a:endParaRPr lang="en-GB" sz="24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0593" y="1151022"/>
            <a:ext cx="4237431" cy="4392122"/>
            <a:chOff x="625553" y="1520354"/>
            <a:chExt cx="4237431" cy="4392122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553" y="2179312"/>
              <a:ext cx="3951287" cy="274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625553" y="1520354"/>
              <a:ext cx="157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Cumulative num. Qs done</a:t>
              </a:r>
              <a:endParaRPr lang="en-GB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98688" y="4995569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date</a:t>
              </a:r>
              <a:endParaRPr lang="en-GB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43608" y="4862059"/>
              <a:ext cx="1296144" cy="1050417"/>
              <a:chOff x="1043608" y="4862059"/>
              <a:chExt cx="1296144" cy="105041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043608" y="554314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 Oct</a:t>
                </a:r>
                <a:endParaRPr lang="en-GB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1259632" y="4862059"/>
                <a:ext cx="0" cy="5112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3566840" y="4839692"/>
              <a:ext cx="1296144" cy="1050417"/>
              <a:chOff x="3491880" y="4862059"/>
              <a:chExt cx="1296144" cy="105041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491880" y="554314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 Dec</a:t>
                </a:r>
                <a:endParaRPr lang="en-GB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V="1">
                <a:off x="3854872" y="4862059"/>
                <a:ext cx="0" cy="5112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1"/>
          <p:cNvGrpSpPr/>
          <p:nvPr/>
        </p:nvGrpSpPr>
        <p:grpSpPr>
          <a:xfrm>
            <a:off x="4713064" y="1835532"/>
            <a:ext cx="4248472" cy="3686574"/>
            <a:chOff x="4788024" y="2204864"/>
            <a:chExt cx="4248472" cy="3686574"/>
          </a:xfrm>
        </p:grpSpPr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2204864"/>
              <a:ext cx="3956050" cy="274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6372200" y="4974531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date</a:t>
              </a:r>
              <a:endParaRPr lang="en-GB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217120" y="4841021"/>
              <a:ext cx="1296144" cy="1050417"/>
              <a:chOff x="1043608" y="4862059"/>
              <a:chExt cx="1296144" cy="105041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043608" y="554314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 Oct</a:t>
                </a:r>
                <a:endParaRPr lang="en-GB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V="1">
                <a:off x="1259632" y="4862059"/>
                <a:ext cx="0" cy="5112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7740352" y="4818654"/>
              <a:ext cx="1296144" cy="1050417"/>
              <a:chOff x="3491880" y="4862059"/>
              <a:chExt cx="1296144" cy="1050417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3491880" y="554314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 Dec</a:t>
                </a:r>
                <a:endParaRPr lang="en-GB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854872" y="4862059"/>
                <a:ext cx="0" cy="5112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2990818" y="5520777"/>
            <a:ext cx="1797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112 students </a:t>
            </a:r>
          </a:p>
          <a:p>
            <a:r>
              <a:rPr lang="en-GB" dirty="0" smtClean="0"/>
              <a:t>(=34% of class)</a:t>
            </a:r>
          </a:p>
          <a:p>
            <a:r>
              <a:rPr lang="en-GB" dirty="0" smtClean="0"/>
              <a:t>527 sessions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3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47667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Self-test use during academic year 2011-2012</a:t>
            </a:r>
            <a:endParaRPr lang="en-GB" sz="2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683568" y="1280932"/>
            <a:ext cx="6252037" cy="4242074"/>
            <a:chOff x="683568" y="1280932"/>
            <a:chExt cx="6252037" cy="4242074"/>
          </a:xfrm>
        </p:grpSpPr>
        <p:sp>
          <p:nvSpPr>
            <p:cNvPr id="12" name="TextBox 11"/>
            <p:cNvSpPr txBox="1"/>
            <p:nvPr/>
          </p:nvSpPr>
          <p:spPr>
            <a:xfrm>
              <a:off x="683568" y="1280932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Cumulative number </a:t>
              </a:r>
            </a:p>
            <a:p>
              <a:r>
                <a:rPr lang="en-GB" dirty="0" smtClean="0"/>
                <a:t>of questions done</a:t>
              </a:r>
              <a:endParaRPr lang="en-GB" dirty="0"/>
            </a:p>
          </p:txBody>
        </p: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442" y="2060668"/>
              <a:ext cx="5237163" cy="3462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2640825" y="3429000"/>
              <a:ext cx="1368152" cy="1152128"/>
              <a:chOff x="3059832" y="3284984"/>
              <a:chExt cx="1368152" cy="1152128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rot="16200000" flipH="1">
                <a:off x="3743908" y="3969060"/>
                <a:ext cx="576064" cy="360040"/>
              </a:xfrm>
              <a:prstGeom prst="straightConnector1">
                <a:avLst/>
              </a:prstGeom>
              <a:ln w="57150">
                <a:solidFill>
                  <a:schemeClr val="accent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059832" y="3284984"/>
                <a:ext cx="136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Jan Formative</a:t>
                </a:r>
                <a:endParaRPr lang="en-GB" b="1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995936" y="2276872"/>
              <a:ext cx="1368152" cy="1224136"/>
              <a:chOff x="3995936" y="2276872"/>
              <a:chExt cx="1368152" cy="1224136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rot="16200000" flipH="1">
                <a:off x="4824028" y="3032956"/>
                <a:ext cx="576064" cy="3600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995936" y="2276872"/>
                <a:ext cx="1368152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FF0000"/>
                    </a:solidFill>
                  </a:rPr>
                  <a:t>MCD</a:t>
                </a:r>
              </a:p>
              <a:p>
                <a:pPr algn="ctr"/>
                <a:r>
                  <a:rPr lang="en-GB" b="1" dirty="0" smtClean="0">
                    <a:solidFill>
                      <a:srgbClr val="FF0000"/>
                    </a:solidFill>
                  </a:rPr>
                  <a:t>Summative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708691" y="1315195"/>
              <a:ext cx="1944216" cy="1224136"/>
              <a:chOff x="4860032" y="1268760"/>
              <a:chExt cx="1944216" cy="1224136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rot="16200000" flipH="1">
                <a:off x="5616116" y="2024844"/>
                <a:ext cx="576064" cy="36004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860032" y="1268760"/>
                <a:ext cx="19442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FF0000"/>
                    </a:solidFill>
                  </a:rPr>
                  <a:t>LSS, LCRS, FCP Summative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14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467544" y="476672"/>
            <a:ext cx="82153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i="1" dirty="0" smtClean="0">
                <a:solidFill>
                  <a:srgbClr val="00B050"/>
                </a:solidFill>
              </a:rPr>
              <a:t>Many of you have not done any Self-tests.</a:t>
            </a:r>
          </a:p>
          <a:p>
            <a:pPr algn="ctr"/>
            <a:endParaRPr lang="en-GB" sz="3200" i="1" dirty="0" smtClean="0">
              <a:solidFill>
                <a:srgbClr val="00B050"/>
              </a:solidFill>
            </a:endParaRPr>
          </a:p>
          <a:p>
            <a:pPr algn="ctr"/>
            <a:r>
              <a:rPr lang="en-GB" sz="3200" i="1" dirty="0" smtClean="0"/>
              <a:t>Past performance shows that students </a:t>
            </a:r>
            <a:r>
              <a:rPr lang="en-GB" sz="3200" i="1" dirty="0"/>
              <a:t>who did the Self-tests </a:t>
            </a:r>
            <a:r>
              <a:rPr lang="en-GB" sz="3200" i="1" dirty="0" smtClean="0"/>
              <a:t>are much more likely </a:t>
            </a:r>
            <a:r>
              <a:rPr lang="en-GB" sz="3200" i="1" dirty="0"/>
              <a:t>to pass </a:t>
            </a:r>
            <a:endParaRPr lang="en-GB" sz="3200" i="1" dirty="0" smtClean="0"/>
          </a:p>
          <a:p>
            <a:pPr algn="ctr"/>
            <a:r>
              <a:rPr lang="en-GB" sz="3200" i="1" dirty="0" smtClean="0"/>
              <a:t>than students </a:t>
            </a:r>
            <a:r>
              <a:rPr lang="en-GB" sz="3200" i="1" dirty="0"/>
              <a:t>who did NOT do the Self tests.</a:t>
            </a:r>
          </a:p>
          <a:p>
            <a:pPr algn="ctr"/>
            <a:endParaRPr lang="en-GB" sz="3200" i="1" dirty="0"/>
          </a:p>
          <a:p>
            <a:pPr algn="ctr"/>
            <a:r>
              <a:rPr lang="en-GB" sz="3200" b="1" i="1" dirty="0" smtClean="0"/>
              <a:t>Where </a:t>
            </a:r>
            <a:r>
              <a:rPr lang="en-GB" sz="3200" b="1" i="1" dirty="0"/>
              <a:t>do you want to </a:t>
            </a:r>
            <a:r>
              <a:rPr lang="en-GB" sz="3200" b="1" i="1" dirty="0" smtClean="0"/>
              <a:t>be</a:t>
            </a:r>
            <a:r>
              <a:rPr lang="en-GB" sz="3200" b="1" dirty="0" smtClean="0"/>
              <a:t>?</a:t>
            </a:r>
            <a:endParaRPr lang="en-GB" sz="3200" b="1" dirty="0"/>
          </a:p>
          <a:p>
            <a:pPr algn="ctr"/>
            <a:endParaRPr lang="en-GB" sz="3200" dirty="0"/>
          </a:p>
          <a:p>
            <a:pPr algn="ctr"/>
            <a:r>
              <a:rPr lang="en-GB" sz="3200" i="1" dirty="0">
                <a:solidFill>
                  <a:schemeClr val="tx2"/>
                </a:solidFill>
              </a:rPr>
              <a:t>Help yourself get there:  Do the Self-tests!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LAPT </a:t>
            </a:r>
            <a:r>
              <a:rPr lang="en-GB" sz="2400" dirty="0" smtClean="0"/>
              <a:t>: web based learning tool developed by </a:t>
            </a:r>
          </a:p>
          <a:p>
            <a:r>
              <a:rPr lang="en-GB" sz="2400" dirty="0" smtClean="0"/>
              <a:t>Prof. Tony Gardner-Medwin, UCL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969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Widely used in medical schools, universities &amp; colleges in UK and abroad where exercises have been written to suit specific courses.  Have a look at the UCL site</a:t>
            </a:r>
            <a:endParaRPr lang="en-GB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27784" y="4437112"/>
            <a:ext cx="3557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http://</a:t>
            </a:r>
            <a:r>
              <a:rPr lang="en-US" sz="2400" dirty="0" smtClean="0"/>
              <a:t>www.ucl.ac.uk/lapt/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79712" y="5013176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6672"/>
            <a:ext cx="2093334" cy="192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3024336" cy="241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0" y="119675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Particularly important in medicine:</a:t>
            </a:r>
          </a:p>
          <a:p>
            <a:r>
              <a:rPr lang="en-GB" i="1" dirty="0" smtClean="0"/>
              <a:t>You must recognize when you are sure enough to act, and when you are only guessing and need more info or help. </a:t>
            </a:r>
          </a:p>
          <a:p>
            <a:r>
              <a:rPr lang="en-GB" i="1" dirty="0" smtClean="0"/>
              <a:t> Guessing can be fatal for your patients.</a:t>
            </a:r>
            <a:endParaRPr lang="en-GB" i="1" dirty="0"/>
          </a:p>
        </p:txBody>
      </p:sp>
      <p:sp>
        <p:nvSpPr>
          <p:cNvPr id="13" name="Rectangle 12"/>
          <p:cNvSpPr/>
          <p:nvPr/>
        </p:nvSpPr>
        <p:spPr>
          <a:xfrm>
            <a:off x="1979712" y="5013176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18"/>
          <p:cNvGrpSpPr/>
          <p:nvPr/>
        </p:nvGrpSpPr>
        <p:grpSpPr>
          <a:xfrm>
            <a:off x="611560" y="3789040"/>
            <a:ext cx="7920880" cy="2108820"/>
            <a:chOff x="251520" y="3212976"/>
            <a:chExt cx="7920880" cy="2108820"/>
          </a:xfrm>
        </p:grpSpPr>
        <p:sp>
          <p:nvSpPr>
            <p:cNvPr id="8" name="TextBox 7"/>
            <p:cNvSpPr txBox="1"/>
            <p:nvPr/>
          </p:nvSpPr>
          <p:spPr>
            <a:xfrm>
              <a:off x="251520" y="3212976"/>
              <a:ext cx="792088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1"/>
                  </a:solidFill>
                </a:rPr>
                <a:t>Certainty-based marking: </a:t>
              </a:r>
              <a:r>
                <a:rPr lang="en-GB" sz="2000" dirty="0" smtClean="0"/>
                <a:t>you enter your answer and also a number (1, 2 or 3) indicating how sure you are about the answer.  Mark depends of whether answer is correct or not, and also on your certainty... </a:t>
              </a:r>
              <a:endParaRPr lang="en-GB" sz="2000" dirty="0"/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4293096"/>
              <a:ext cx="568642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467544" y="3326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A key feature of LAPT: Certainty-based marking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08004" y="260648"/>
            <a:ext cx="43564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</a:t>
            </a:r>
            <a:r>
              <a:rPr lang="en-GB" sz="2000" b="1" dirty="0" smtClean="0"/>
              <a:t>Yr1 Med Course at Imperial Self-tests</a:t>
            </a:r>
            <a:r>
              <a:rPr lang="en-GB" sz="2000" dirty="0" smtClean="0"/>
              <a:t>: </a:t>
            </a:r>
          </a:p>
          <a:p>
            <a:r>
              <a:rPr lang="en-GB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 large set of exercises that run in </a:t>
            </a:r>
            <a:r>
              <a:rPr lang="en-GB" sz="2000" b="1" dirty="0" smtClean="0"/>
              <a:t>LAPT 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Use the features of </a:t>
            </a:r>
            <a:r>
              <a:rPr lang="en-GB" sz="2000" b="1" dirty="0" smtClean="0"/>
              <a:t>LAPT</a:t>
            </a:r>
            <a:r>
              <a:rPr lang="en-GB" sz="2000" dirty="0" smtClean="0"/>
              <a:t> such as Certainty-Based-Marking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Content of exercise maps onto the Yr1 Course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Restricted access to Self-tests via </a:t>
            </a:r>
            <a:r>
              <a:rPr lang="en-GB" sz="2000" b="1" dirty="0" err="1" smtClean="0"/>
              <a:t>BlackBoardLearn</a:t>
            </a:r>
            <a:r>
              <a:rPr lang="en-GB" sz="2000" b="1" dirty="0" smtClean="0"/>
              <a:t> &amp; Imperial username</a:t>
            </a:r>
            <a:endParaRPr lang="en-GB" sz="20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611560" y="404664"/>
            <a:ext cx="3663652" cy="4464496"/>
            <a:chOff x="611560" y="404664"/>
            <a:chExt cx="4248472" cy="4464496"/>
          </a:xfrm>
        </p:grpSpPr>
        <p:grpSp>
          <p:nvGrpSpPr>
            <p:cNvPr id="12" name="Group 11"/>
            <p:cNvGrpSpPr/>
            <p:nvPr/>
          </p:nvGrpSpPr>
          <p:grpSpPr>
            <a:xfrm>
              <a:off x="611560" y="404664"/>
              <a:ext cx="4248472" cy="4464496"/>
              <a:chOff x="611560" y="404664"/>
              <a:chExt cx="4248472" cy="446449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11560" y="404664"/>
                <a:ext cx="4248472" cy="44644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11560" y="476672"/>
                <a:ext cx="4104456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GB" dirty="0" smtClean="0"/>
                  <a:t>LAPT content available via </a:t>
                </a:r>
                <a:r>
                  <a:rPr lang="en-US" dirty="0" smtClean="0"/>
                  <a:t>http://www.ucl.ac.uk/lapt/</a:t>
                </a:r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339752" y="2060848"/>
              <a:ext cx="2166501" cy="1584175"/>
              <a:chOff x="2339752" y="2060848"/>
              <a:chExt cx="2166501" cy="158417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339752" y="2060848"/>
                <a:ext cx="2166501" cy="1584175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66918" y="2348880"/>
                <a:ext cx="1512168" cy="92333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Yr1  Med Imperial</a:t>
                </a:r>
              </a:p>
              <a:p>
                <a:pPr algn="ctr"/>
                <a:r>
                  <a:rPr lang="en-GB" b="1" dirty="0" smtClean="0"/>
                  <a:t>Self-tests</a:t>
                </a:r>
                <a:endParaRPr lang="en-GB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3489"/>
            <a:ext cx="9647972" cy="669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63888" y="4941168"/>
            <a:ext cx="53285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In the session on 11 Dec, a student asked about the number of Qs.  Here is a summary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4198" y="47234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Many of the Imperial Self-tests were authored by Yr1 Med students , including…..</a:t>
            </a:r>
            <a:endParaRPr lang="en-GB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198" y="537321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Self-tests have been revised by Academic staff &amp; also in response to student comments.  </a:t>
            </a:r>
          </a:p>
          <a:p>
            <a:endParaRPr lang="en-GB" sz="2000" i="1" dirty="0" smtClean="0"/>
          </a:p>
          <a:p>
            <a:r>
              <a:rPr lang="en-GB" sz="2000" b="1" i="1" dirty="0" smtClean="0"/>
              <a:t>I curate the Self-tests, contact me if, for example, you cannot log on.</a:t>
            </a:r>
            <a:endParaRPr lang="en-GB" sz="20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55576" y="184482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solidFill>
                  <a:schemeClr val="accent1"/>
                </a:solidFill>
              </a:rPr>
              <a:t>Xin</a:t>
            </a:r>
            <a:r>
              <a:rPr lang="en-GB" dirty="0">
                <a:solidFill>
                  <a:schemeClr val="accent1"/>
                </a:solidFill>
              </a:rPr>
              <a:t>-Ying </a:t>
            </a:r>
            <a:r>
              <a:rPr lang="en-GB" dirty="0" err="1">
                <a:solidFill>
                  <a:schemeClr val="accent1"/>
                </a:solidFill>
              </a:rPr>
              <a:t>Kowa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</a:t>
            </a:r>
            <a:r>
              <a:rPr lang="en-GB" dirty="0" err="1">
                <a:solidFill>
                  <a:schemeClr val="accent1"/>
                </a:solidFill>
              </a:rPr>
              <a:t>Rasheed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Rabiu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Krishna </a:t>
            </a:r>
            <a:r>
              <a:rPr lang="en-GB" dirty="0" err="1">
                <a:solidFill>
                  <a:schemeClr val="accent1"/>
                </a:solidFill>
              </a:rPr>
              <a:t>Gayathri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Rajasooriar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</a:t>
            </a:r>
            <a:r>
              <a:rPr lang="en-GB" dirty="0" err="1">
                <a:solidFill>
                  <a:schemeClr val="accent1"/>
                </a:solidFill>
              </a:rPr>
              <a:t>SanjeevRamachandran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 James Cooper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  Alan (King) Liu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    Mohammed </a:t>
            </a:r>
            <a:r>
              <a:rPr lang="en-GB" dirty="0" err="1">
                <a:solidFill>
                  <a:schemeClr val="accent1"/>
                </a:solidFill>
              </a:rPr>
              <a:t>Jawad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        </a:t>
            </a:r>
            <a:r>
              <a:rPr lang="en-GB" dirty="0" err="1">
                <a:solidFill>
                  <a:schemeClr val="accent1"/>
                </a:solidFill>
              </a:rPr>
              <a:t>Ankur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Khajuria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2408" y="170080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>
                <a:solidFill>
                  <a:schemeClr val="accent1"/>
                </a:solidFill>
              </a:rPr>
              <a:t>Xin</a:t>
            </a:r>
            <a:r>
              <a:rPr lang="en-GB" dirty="0">
                <a:solidFill>
                  <a:schemeClr val="accent1"/>
                </a:solidFill>
              </a:rPr>
              <a:t>-Ying</a:t>
            </a:r>
          </a:p>
          <a:p>
            <a:r>
              <a:rPr lang="en-GB" dirty="0">
                <a:solidFill>
                  <a:schemeClr val="accent1"/>
                </a:solidFill>
              </a:rPr>
              <a:t>   </a:t>
            </a:r>
            <a:r>
              <a:rPr lang="en-GB" dirty="0" err="1">
                <a:solidFill>
                  <a:schemeClr val="accent1"/>
                </a:solidFill>
              </a:rPr>
              <a:t>Mohsin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Asharia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Tim Rawson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Samantha </a:t>
            </a:r>
            <a:r>
              <a:rPr lang="en-GB" dirty="0" err="1">
                <a:solidFill>
                  <a:schemeClr val="accent1"/>
                </a:solidFill>
              </a:rPr>
              <a:t>Thalayasingam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    </a:t>
            </a:r>
            <a:r>
              <a:rPr lang="en-GB" dirty="0" err="1">
                <a:solidFill>
                  <a:schemeClr val="accent1"/>
                </a:solidFill>
              </a:rPr>
              <a:t>Mohsin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Asharia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       Danielle Lee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        Kyung-</a:t>
            </a:r>
            <a:r>
              <a:rPr lang="en-GB" dirty="0" err="1">
                <a:solidFill>
                  <a:schemeClr val="accent1"/>
                </a:solidFill>
              </a:rPr>
              <a:t>Hoon</a:t>
            </a:r>
            <a:r>
              <a:rPr lang="en-GB" dirty="0">
                <a:solidFill>
                  <a:schemeClr val="accent1"/>
                </a:solidFill>
              </a:rPr>
              <a:t> Moon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          Rahul </a:t>
            </a:r>
            <a:r>
              <a:rPr lang="en-GB" dirty="0" err="1">
                <a:solidFill>
                  <a:schemeClr val="accent1"/>
                </a:solidFill>
              </a:rPr>
              <a:t>Mudannayake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                    </a:t>
            </a:r>
            <a:r>
              <a:rPr lang="en-GB" dirty="0" err="1">
                <a:solidFill>
                  <a:schemeClr val="accent1"/>
                </a:solidFill>
              </a:rPr>
              <a:t>Kimme</a:t>
            </a:r>
            <a:r>
              <a:rPr lang="en-GB" dirty="0">
                <a:solidFill>
                  <a:schemeClr val="accent1"/>
                </a:solidFill>
              </a:rPr>
              <a:t> Khan</a:t>
            </a:r>
          </a:p>
          <a:p>
            <a:r>
              <a:rPr lang="en-GB" dirty="0">
                <a:solidFill>
                  <a:schemeClr val="accent1"/>
                </a:solidFill>
              </a:rPr>
              <a:t>                       </a:t>
            </a:r>
            <a:r>
              <a:rPr lang="en-GB" dirty="0" err="1">
                <a:solidFill>
                  <a:schemeClr val="accent1"/>
                </a:solidFill>
              </a:rPr>
              <a:t>Mohsin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Asharia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4301520"/>
            <a:ext cx="24482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Thank you!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4786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9495" y="71082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From Yr1 in the Intranet go to </a:t>
            </a:r>
            <a:r>
              <a:rPr lang="en-GB" sz="2800" dirty="0" err="1" smtClean="0"/>
              <a:t>BlackBoardLearn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57606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to find the Self-test and use them</a:t>
            </a:r>
            <a:endParaRPr lang="en-GB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55" y="1257300"/>
            <a:ext cx="7400925" cy="560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716016" y="1234042"/>
            <a:ext cx="1728192" cy="349110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004048" y="1234042"/>
            <a:ext cx="2160240" cy="438991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340768"/>
            <a:ext cx="2913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 action="ppaction://hlinkfile"/>
              </a:rPr>
              <a:t>Year 1 - Medicine - Self-Tests</a:t>
            </a:r>
            <a:r>
              <a:rPr lang="en-GB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908720"/>
            <a:ext cx="162018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My Courses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31740" y="2236222"/>
            <a:ext cx="579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Getting Started</a:t>
            </a:r>
            <a:r>
              <a:rPr lang="en-GB" dirty="0" smtClean="0"/>
              <a:t>  Read this first 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56396" y="2924944"/>
            <a:ext cx="64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Learning Materials </a:t>
            </a:r>
            <a:r>
              <a:rPr lang="en-GB" dirty="0" smtClean="0"/>
              <a:t> Menu of exercises &amp; link to Your report file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772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888"/>
            <a:ext cx="117919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Enter your answer and your certainty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3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674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Yr1 2010, Summer Exams</dc:title>
  <dc:creator>nacurtin</dc:creator>
  <cp:lastModifiedBy>Shiel, Nuala</cp:lastModifiedBy>
  <cp:revision>136</cp:revision>
  <dcterms:created xsi:type="dcterms:W3CDTF">2010-07-22T17:04:44Z</dcterms:created>
  <dcterms:modified xsi:type="dcterms:W3CDTF">2012-12-11T12:49:01Z</dcterms:modified>
</cp:coreProperties>
</file>