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3" r:id="rId3"/>
    <p:sldId id="302" r:id="rId4"/>
    <p:sldId id="320" r:id="rId5"/>
    <p:sldId id="266" r:id="rId6"/>
    <p:sldId id="290" r:id="rId7"/>
    <p:sldId id="347" r:id="rId8"/>
    <p:sldId id="346" r:id="rId9"/>
    <p:sldId id="299" r:id="rId10"/>
    <p:sldId id="304" r:id="rId11"/>
    <p:sldId id="321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43" r:id="rId21"/>
    <p:sldId id="344" r:id="rId22"/>
    <p:sldId id="325" r:id="rId23"/>
    <p:sldId id="329" r:id="rId24"/>
    <p:sldId id="330" r:id="rId25"/>
    <p:sldId id="331" r:id="rId26"/>
    <p:sldId id="332" r:id="rId27"/>
    <p:sldId id="333" r:id="rId28"/>
    <p:sldId id="273" r:id="rId29"/>
    <p:sldId id="280" r:id="rId30"/>
    <p:sldId id="288" r:id="rId31"/>
    <p:sldId id="289" r:id="rId32"/>
    <p:sldId id="345" r:id="rId33"/>
    <p:sldId id="348" r:id="rId34"/>
    <p:sldId id="349" r:id="rId35"/>
    <p:sldId id="350" r:id="rId36"/>
    <p:sldId id="351" r:id="rId37"/>
    <p:sldId id="352" r:id="rId38"/>
    <p:sldId id="326" r:id="rId39"/>
    <p:sldId id="328" r:id="rId40"/>
    <p:sldId id="281" r:id="rId41"/>
  </p:sldIdLst>
  <p:sldSz cx="9144000" cy="6858000" type="screen4x3"/>
  <p:notesSz cx="6858000" cy="100139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26" autoAdjust="0"/>
  </p:normalViewPr>
  <p:slideViewPr>
    <p:cSldViewPr snapToGrid="0">
      <p:cViewPr>
        <p:scale>
          <a:sx n="50" d="100"/>
          <a:sy n="50" d="100"/>
        </p:scale>
        <p:origin x="-6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gg30\local%20settings\Temporary%20Internet%20Files\Content.IE5\13LB15MK\Year%25201%2520formative%2520results%5b1%5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gg30\local%20settings\Temporary%20Internet%20Files\Content.IE5\13LB15MK\Year%25201%2520formative%2520results%5b1%5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gg30\Desktop\2013%20Year%201%20formative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 dirty="0"/>
              <a:t>SAQ 1 </a:t>
            </a:r>
            <a:r>
              <a:rPr lang="en-GB" sz="1600" dirty="0" smtClean="0"/>
              <a:t>– Nucleic</a:t>
            </a:r>
            <a:r>
              <a:rPr lang="en-GB" sz="1600" baseline="0" dirty="0" smtClean="0"/>
              <a:t> acids</a:t>
            </a:r>
            <a:endParaRPr lang="en-GB" sz="1600" dirty="0"/>
          </a:p>
        </c:rich>
      </c:tx>
      <c:layout>
        <c:manualLayout>
          <c:xMode val="edge"/>
          <c:yMode val="edge"/>
          <c:x val="0.31025118805159529"/>
          <c:y val="3.84615384615384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38289205702691"/>
          <c:y val="0.25"/>
          <c:w val="0.82077393075356464"/>
          <c:h val="0.48461538461538461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'[Year%201%20formative%20results(1).xlsx]SAQ Graphs'!$O$11:$O$21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'[Year%201%20formative%20results(1).xlsx]SAQ Graphs'!$P$11:$P$21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  <c:pt idx="4">
                  <c:v>15</c:v>
                </c:pt>
                <c:pt idx="5">
                  <c:v>38</c:v>
                </c:pt>
                <c:pt idx="6">
                  <c:v>38</c:v>
                </c:pt>
                <c:pt idx="7">
                  <c:v>39</c:v>
                </c:pt>
                <c:pt idx="8">
                  <c:v>56</c:v>
                </c:pt>
                <c:pt idx="9">
                  <c:v>52</c:v>
                </c:pt>
                <c:pt idx="10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12448"/>
        <c:axId val="160270208"/>
      </c:lineChart>
      <c:catAx>
        <c:axId val="8111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Score</a:t>
                </a:r>
              </a:p>
            </c:rich>
          </c:tx>
          <c:layout>
            <c:manualLayout>
              <c:xMode val="edge"/>
              <c:yMode val="edge"/>
              <c:x val="0.5010183299388995"/>
              <c:y val="0.8538461538461538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27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270208"/>
        <c:scaling>
          <c:orientation val="minMax"/>
          <c:max val="6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No of students</a:t>
                </a:r>
              </a:p>
            </c:rich>
          </c:tx>
          <c:layout>
            <c:manualLayout>
              <c:xMode val="edge"/>
              <c:yMode val="edge"/>
              <c:x val="3.2586558044806514E-2"/>
              <c:y val="0.315384615384626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112448"/>
        <c:crosses val="autoZero"/>
        <c:crossBetween val="midCat"/>
        <c:minorUnit val="4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 dirty="0"/>
              <a:t>SAQ 2 </a:t>
            </a:r>
            <a:r>
              <a:rPr lang="en-GB" sz="1600" dirty="0" smtClean="0"/>
              <a:t>– Data</a:t>
            </a:r>
            <a:r>
              <a:rPr lang="en-GB" sz="1600" baseline="0" dirty="0" smtClean="0"/>
              <a:t> analysis</a:t>
            </a:r>
            <a:endParaRPr lang="en-GB" sz="1600" dirty="0"/>
          </a:p>
        </c:rich>
      </c:tx>
      <c:layout>
        <c:manualLayout>
          <c:xMode val="edge"/>
          <c:yMode val="edge"/>
          <c:x val="0.29938900203666385"/>
          <c:y val="3.3333333333333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38289205702691"/>
          <c:y val="0.25"/>
          <c:w val="0.82077393075356464"/>
          <c:h val="0.48461538461538461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'[Year%201%20formative%20results(1).xlsx]SAQ Graphs'!$O$11:$O$21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'[Year%201%20formative%20results(1).xlsx]SAQ Graphs'!$Q$11:$Q$21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45</c:v>
                </c:pt>
                <c:pt idx="3">
                  <c:v>52</c:v>
                </c:pt>
                <c:pt idx="4">
                  <c:v>45</c:v>
                </c:pt>
                <c:pt idx="5">
                  <c:v>47</c:v>
                </c:pt>
                <c:pt idx="6">
                  <c:v>23</c:v>
                </c:pt>
                <c:pt idx="7">
                  <c:v>25</c:v>
                </c:pt>
                <c:pt idx="8">
                  <c:v>17</c:v>
                </c:pt>
                <c:pt idx="9">
                  <c:v>13</c:v>
                </c:pt>
                <c:pt idx="1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51904"/>
        <c:axId val="160254208"/>
      </c:lineChart>
      <c:catAx>
        <c:axId val="16025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Score</a:t>
                </a:r>
              </a:p>
            </c:rich>
          </c:tx>
          <c:layout>
            <c:manualLayout>
              <c:xMode val="edge"/>
              <c:yMode val="edge"/>
              <c:x val="0.5010183299388995"/>
              <c:y val="0.853846153846153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25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254208"/>
        <c:scaling>
          <c:orientation val="minMax"/>
          <c:max val="65"/>
          <c:min val="0"/>
        </c:scaling>
        <c:delete val="0"/>
        <c:axPos val="l"/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No of students</a:t>
                </a:r>
              </a:p>
            </c:rich>
          </c:tx>
          <c:layout>
            <c:manualLayout>
              <c:xMode val="edge"/>
              <c:yMode val="edge"/>
              <c:x val="3.2586558044806514E-2"/>
              <c:y val="0.315384615384626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251904"/>
        <c:crosses val="autoZero"/>
        <c:crossBetween val="midCat"/>
        <c:majorUnit val="10"/>
        <c:minorUnit val="10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 dirty="0"/>
              <a:t>SAQ 3 - </a:t>
            </a:r>
            <a:r>
              <a:rPr lang="en-GB" sz="1600" dirty="0" smtClean="0"/>
              <a:t>Haemoglobin</a:t>
            </a:r>
            <a:endParaRPr lang="en-GB" sz="1600" dirty="0"/>
          </a:p>
        </c:rich>
      </c:tx>
      <c:layout>
        <c:manualLayout>
          <c:xMode val="edge"/>
          <c:yMode val="edge"/>
          <c:x val="0.30482009504413327"/>
          <c:y val="4.35897435897435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38289205702691"/>
          <c:y val="0.25"/>
          <c:w val="0.82077393075356464"/>
          <c:h val="0.48461538461538461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'SAQ Graphs'!$O$11:$O$21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'SAQ Graphs'!$R$11:$R$21</c:f>
              <c:numCache>
                <c:formatCode>General</c:formatCode>
                <c:ptCount val="11"/>
                <c:pt idx="0">
                  <c:v>33</c:v>
                </c:pt>
                <c:pt idx="1">
                  <c:v>60</c:v>
                </c:pt>
                <c:pt idx="2">
                  <c:v>55</c:v>
                </c:pt>
                <c:pt idx="3">
                  <c:v>39</c:v>
                </c:pt>
                <c:pt idx="4">
                  <c:v>37</c:v>
                </c:pt>
                <c:pt idx="5">
                  <c:v>20</c:v>
                </c:pt>
                <c:pt idx="6">
                  <c:v>18</c:v>
                </c:pt>
                <c:pt idx="7">
                  <c:v>10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99456"/>
        <c:axId val="177301760"/>
      </c:lineChart>
      <c:catAx>
        <c:axId val="17729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Score</a:t>
                </a:r>
              </a:p>
            </c:rich>
          </c:tx>
          <c:layout>
            <c:manualLayout>
              <c:xMode val="edge"/>
              <c:yMode val="edge"/>
              <c:x val="0.5010183299388995"/>
              <c:y val="0.853846153846153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0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301760"/>
        <c:scaling>
          <c:orientation val="minMax"/>
          <c:max val="6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No of students</a:t>
                </a:r>
              </a:p>
            </c:rich>
          </c:tx>
          <c:layout>
            <c:manualLayout>
              <c:xMode val="edge"/>
              <c:yMode val="edge"/>
              <c:x val="3.2586558044806514E-2"/>
              <c:y val="0.315384615384626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299456"/>
        <c:crosses val="autoZero"/>
        <c:crossBetween val="midCat"/>
        <c:majorUnit val="10"/>
        <c:minorUnit val="1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1AF99B-FADC-4C7C-8A7D-2AE37801E61E}" type="datetimeFigureOut">
              <a:rPr lang="en-US"/>
              <a:pPr>
                <a:defRPr/>
              </a:pPr>
              <a:t>1/29/2013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0293E2-9882-44E1-9A1C-AE312E99C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150"/>
            <a:ext cx="5486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B1D7A3-BC71-477E-BB32-03754CE44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FFAA6-7C55-44CD-BCA9-314F94B6698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E3BB3-F960-48A0-9ACE-05E86C05A9B0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62B8E-F04C-4D0F-991F-9C6B39D8D5C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62B8E-F04C-4D0F-991F-9C6B39D8D5C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88EAD-F92A-4CE9-B6EB-C523B94448C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A64F2-70CA-45A1-BD9A-AA4F121F2099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CDF9A-8F5D-409B-8998-119D44ACF98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CDF9A-8F5D-409B-8998-119D44ACF98A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CDF9A-8F5D-409B-8998-119D44ACF98A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E3BB3-F960-48A0-9ACE-05E86C05A9B0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6FC1-8C16-4604-A3DD-7AE11E43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83BB-BB00-47AC-9465-05C2E5DD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6C0F-18EE-4E78-A885-767DC68C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F319-F08E-4A56-BFAF-B57D2CF5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2C87-AA4B-4430-BEAF-CBF2736F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D0E39-EABA-4A50-B17E-F4D76E50D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991E-F5B8-4C57-9F20-452F1BB2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466B-2219-4560-95FC-EF5A1B34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368A-9EB4-42D8-8D16-06A3B8702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8B40-D6AE-4CAC-B720-7D7353A2B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EE4A4-EF18-4128-BBDC-95C225466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D24A6-9E98-44D1-9ABD-95FA107A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4FA665-54B4-444F-8330-F75CD9E95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880885" y="540184"/>
            <a:ext cx="3581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>
                <a:solidFill>
                  <a:srgbClr val="336699"/>
                </a:solidFill>
                <a:latin typeface="Arial" charset="0"/>
              </a:rPr>
              <a:t>Year 1 Formative </a:t>
            </a:r>
            <a:r>
              <a:rPr lang="en-GB" sz="3600" dirty="0" smtClean="0">
                <a:solidFill>
                  <a:srgbClr val="336699"/>
                </a:solidFill>
                <a:latin typeface="Arial" charset="0"/>
              </a:rPr>
              <a:t>Examination</a:t>
            </a:r>
          </a:p>
          <a:p>
            <a:pPr algn="ctr"/>
            <a:endParaRPr lang="en-GB" sz="3600" dirty="0">
              <a:solidFill>
                <a:srgbClr val="336699"/>
              </a:solidFill>
              <a:latin typeface="Arial" charset="0"/>
            </a:endParaRPr>
          </a:p>
          <a:p>
            <a:pPr algn="ctr"/>
            <a:r>
              <a:rPr lang="en-GB" sz="3200" dirty="0" smtClean="0">
                <a:solidFill>
                  <a:srgbClr val="336699"/>
                </a:solidFill>
                <a:latin typeface="Arial" charset="0"/>
              </a:rPr>
              <a:t>Feedback session</a:t>
            </a:r>
          </a:p>
          <a:p>
            <a:pPr algn="ctr"/>
            <a:r>
              <a:rPr lang="en-GB" dirty="0" smtClean="0">
                <a:solidFill>
                  <a:srgbClr val="336699"/>
                </a:solidFill>
                <a:latin typeface="Arial" charset="0"/>
              </a:rPr>
              <a:t>29 January </a:t>
            </a:r>
            <a:r>
              <a:rPr lang="en-GB" dirty="0" smtClean="0">
                <a:solidFill>
                  <a:srgbClr val="336699"/>
                </a:solidFill>
                <a:latin typeface="Arial" charset="0"/>
              </a:rPr>
              <a:t>2013</a:t>
            </a:r>
            <a:endParaRPr lang="en-GB" dirty="0">
              <a:solidFill>
                <a:srgbClr val="336699"/>
              </a:solidFill>
              <a:latin typeface="Arial" charset="0"/>
            </a:endParaRP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r>
              <a:rPr lang="en-GB" sz="3200" dirty="0">
                <a:solidFill>
                  <a:srgbClr val="336699"/>
                </a:solidFill>
                <a:latin typeface="Arial" charset="0"/>
              </a:rPr>
              <a:t>Keith Gould</a:t>
            </a:r>
          </a:p>
          <a:p>
            <a:pPr algn="ctr"/>
            <a:endParaRPr lang="en-GB" sz="2800" dirty="0">
              <a:solidFill>
                <a:srgbClr val="336699"/>
              </a:solidFill>
              <a:latin typeface="Arial" charset="0"/>
            </a:endParaRPr>
          </a:p>
          <a:p>
            <a:pPr algn="ctr"/>
            <a:r>
              <a:rPr lang="en-GB" dirty="0">
                <a:solidFill>
                  <a:srgbClr val="336699"/>
                </a:solidFill>
                <a:latin typeface="Arial" charset="0"/>
              </a:rPr>
              <a:t>k.gould@imperial.ac.uk</a:t>
            </a:r>
            <a:endParaRPr lang="en-US" dirty="0">
              <a:solidFill>
                <a:srgbClr val="336699"/>
              </a:solidFill>
              <a:latin typeface="Arial" charset="0"/>
            </a:endParaRPr>
          </a:p>
        </p:txBody>
      </p:sp>
      <p:grpSp>
        <p:nvGrpSpPr>
          <p:cNvPr id="2053" name="Group 16"/>
          <p:cNvGrpSpPr>
            <a:grpSpLocks noChangeAspect="1"/>
          </p:cNvGrpSpPr>
          <p:nvPr/>
        </p:nvGrpSpPr>
        <p:grpSpPr bwMode="auto">
          <a:xfrm>
            <a:off x="1571625" y="642938"/>
            <a:ext cx="2492375" cy="5718175"/>
            <a:chOff x="4244" y="1335"/>
            <a:chExt cx="4125" cy="8205"/>
          </a:xfrm>
        </p:grpSpPr>
        <p:pic>
          <p:nvPicPr>
            <p:cNvPr id="2054" name="Picture 17" descr="Flavin_mononucleoti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7" y="1335"/>
              <a:ext cx="2010" cy="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8" descr="Red_White_Blood_cel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4" y="4035"/>
              <a:ext cx="4065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9" descr="Reumatoidalne_zapalenie_stawow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4" y="6750"/>
              <a:ext cx="4125" cy="2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2731" y="417187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0890"/>
              </p:ext>
            </p:extLst>
          </p:nvPr>
        </p:nvGraphicFramePr>
        <p:xfrm>
          <a:off x="879351" y="1686773"/>
          <a:ext cx="7557264" cy="3009369"/>
        </p:xfrm>
        <a:graphic>
          <a:graphicData uri="http://schemas.openxmlformats.org/drawingml/2006/table">
            <a:tbl>
              <a:tblPr/>
              <a:tblGrid>
                <a:gridCol w="354780"/>
                <a:gridCol w="399506"/>
                <a:gridCol w="5779720"/>
                <a:gridCol w="1023258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Influenza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virus</a:t>
                      </a: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Enters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cells by fusion of the viral particle with the plasma membrane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49.3%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 single stranded DNA virus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16.2%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Binds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to host cell </a:t>
                      </a:r>
                      <a:r>
                        <a:rPr lang="en-GB" sz="20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sialic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acid via </a:t>
                      </a:r>
                      <a:r>
                        <a:rPr lang="en-GB" sz="20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haemagglutinin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Does not undergo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recombination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stable in human populations over several years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4.3%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2731" y="417187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47877"/>
              </p:ext>
            </p:extLst>
          </p:nvPr>
        </p:nvGraphicFramePr>
        <p:xfrm>
          <a:off x="879351" y="1686773"/>
          <a:ext cx="7600620" cy="3009369"/>
        </p:xfrm>
        <a:graphic>
          <a:graphicData uri="http://schemas.openxmlformats.org/drawingml/2006/table">
            <a:tbl>
              <a:tblPr/>
              <a:tblGrid>
                <a:gridCol w="354780"/>
                <a:gridCol w="399506"/>
                <a:gridCol w="5779720"/>
                <a:gridCol w="1066614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Influenza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virus</a:t>
                      </a: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Enters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cells by fusion of the viral particle with the plasma membrane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 single stranded DNA virus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 b="0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Binds</a:t>
                      </a:r>
                      <a:r>
                        <a:rPr lang="en-GB" sz="2000" b="0" i="1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to host cell </a:t>
                      </a:r>
                      <a:r>
                        <a:rPr lang="en-GB" sz="2000" b="0" i="1" baseline="0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sialic</a:t>
                      </a:r>
                      <a:r>
                        <a:rPr lang="en-GB" sz="2000" b="0" i="1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acid via </a:t>
                      </a:r>
                      <a:r>
                        <a:rPr lang="en-GB" sz="2000" b="0" i="1" baseline="0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haemagglutinin</a:t>
                      </a:r>
                      <a:endParaRPr lang="en-GB" sz="2000" b="0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Does not undergo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recombination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stable in human populations over several years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79725" y="5473005"/>
            <a:ext cx="44630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27.0% got the right answer</a:t>
            </a:r>
          </a:p>
          <a:p>
            <a:pPr marL="457200" indent="-457200" algn="ctr"/>
            <a:endParaRPr lang="en-GB" sz="28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457200" indent="-457200" algn="ctr"/>
            <a:endParaRPr lang="en-GB" sz="28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18957"/>
              </p:ext>
            </p:extLst>
          </p:nvPr>
        </p:nvGraphicFramePr>
        <p:xfrm>
          <a:off x="1902423" y="1360201"/>
          <a:ext cx="6970229" cy="3733648"/>
        </p:xfrm>
        <a:graphic>
          <a:graphicData uri="http://schemas.openxmlformats.org/drawingml/2006/table">
            <a:tbl>
              <a:tblPr/>
              <a:tblGrid>
                <a:gridCol w="327221"/>
                <a:gridCol w="368473"/>
                <a:gridCol w="5391997"/>
                <a:gridCol w="882538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RNA spicing (mRNA processing), which statement best describes the function of the splice acceptor sequence?</a:t>
                      </a:r>
                      <a:endParaRPr lang="en-GB" sz="2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promotes the degradation of lariat RNAs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acts to bind to the transcription factor TFIID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defines the 3’ end of the intron (intervening sequence)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is used to specify the cleavage site for the start of the intron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is a palindromic sequence that is targeted by restriction enzymes that cleave the RNA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0925" y="417187"/>
            <a:ext cx="779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Second 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5" name="Picture 4" descr="question_mark_serious_thinker_500_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2495549"/>
            <a:ext cx="214884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90297"/>
              </p:ext>
            </p:extLst>
          </p:nvPr>
        </p:nvGraphicFramePr>
        <p:xfrm>
          <a:off x="977137" y="1458172"/>
          <a:ext cx="6970229" cy="3733648"/>
        </p:xfrm>
        <a:graphic>
          <a:graphicData uri="http://schemas.openxmlformats.org/drawingml/2006/table">
            <a:tbl>
              <a:tblPr/>
              <a:tblGrid>
                <a:gridCol w="327221"/>
                <a:gridCol w="368473"/>
                <a:gridCol w="5391997"/>
                <a:gridCol w="882538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RNA spicing (mRNA processing), which statement best describes the function of the splice acceptor sequence?</a:t>
                      </a:r>
                      <a:endParaRPr lang="en-GB" sz="2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promotes the degradation of lariat RNAs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acts to bind to the transcription factor TFIID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5.4%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defines the 3’ end of the intron (intervening sequence)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39.9%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is used to specify the cleavage site for the start of the intron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35.3%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is a palindromic sequence that is targeted by restriction enzymes that cleave the RNA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17.3%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0925" y="417187"/>
            <a:ext cx="779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Second 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91425"/>
              </p:ext>
            </p:extLst>
          </p:nvPr>
        </p:nvGraphicFramePr>
        <p:xfrm>
          <a:off x="1172870" y="1316657"/>
          <a:ext cx="6970229" cy="3733648"/>
        </p:xfrm>
        <a:graphic>
          <a:graphicData uri="http://schemas.openxmlformats.org/drawingml/2006/table">
            <a:tbl>
              <a:tblPr/>
              <a:tblGrid>
                <a:gridCol w="327221"/>
                <a:gridCol w="368473"/>
                <a:gridCol w="5391997"/>
                <a:gridCol w="882538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RNA spicing (mRNA processing), which statement best describes the function of the splice acceptor sequence?</a:t>
                      </a:r>
                      <a:endParaRPr lang="en-GB" sz="20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promotes the degradation of lariat RNAs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acts to bind to the transcription factor TFIID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 b="0" i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="0" i="1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defines the 3’ end of the intron (intervening sequence)</a:t>
                      </a:r>
                      <a:endParaRPr lang="en-GB" sz="2000" b="0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is used to specify the cleavage site for the start of the intron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is a palindromic sequence that is targeted by restriction enzymes that cleave the RNA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0925" y="417187"/>
            <a:ext cx="779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Second 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183" y="5473005"/>
            <a:ext cx="44630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39.9% got the right answer</a:t>
            </a:r>
          </a:p>
          <a:p>
            <a:pPr marL="457200" indent="-457200" algn="ctr"/>
            <a:endParaRPr lang="en-GB" sz="28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457200" indent="-457200" algn="ctr"/>
            <a:endParaRPr lang="en-GB" sz="28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0">
              <a:latin typeface="Times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 b="0">
                <a:latin typeface="Times" charset="0"/>
              </a:rPr>
              <a:t> AGGU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743200" y="2590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 b="0">
                <a:latin typeface="Times" charset="0"/>
              </a:rPr>
              <a:t>Pyr15NCAGG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 b="0">
                <a:latin typeface="Times" charset="0"/>
              </a:rPr>
              <a:t>Exon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 b="0">
                <a:latin typeface="Times" charset="0"/>
              </a:rPr>
              <a:t>Exon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 b="0">
                <a:latin typeface="Times" charset="0"/>
              </a:rPr>
              <a:t>Intron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304800"/>
            <a:ext cx="8296275" cy="519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/>
            <a:r>
              <a:rPr lang="en-GB" sz="2800">
                <a:latin typeface="Times" charset="0"/>
              </a:rPr>
              <a:t>The sequence of events in mRNA splicing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066800" y="3048000"/>
            <a:ext cx="2368550" cy="974725"/>
            <a:chOff x="672" y="1920"/>
            <a:chExt cx="1492" cy="614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72" y="2016"/>
              <a:ext cx="149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altLang="en-US"/>
                <a:t>“</a:t>
              </a:r>
              <a:r>
                <a:rPr lang="en-GB"/>
                <a:t>Splice Donor</a:t>
              </a:r>
              <a:r>
                <a:rPr lang="en-GB" altLang="en-US"/>
                <a:t>”</a:t>
              </a:r>
              <a:endParaRPr lang="en-GB"/>
            </a:p>
            <a:p>
              <a:pPr algn="ctr"/>
              <a:r>
                <a:rPr lang="en-GB"/>
                <a:t>site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104" y="192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026025" y="3048002"/>
            <a:ext cx="2798763" cy="906463"/>
            <a:chOff x="3166" y="1920"/>
            <a:chExt cx="1763" cy="571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456" y="192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166" y="1968"/>
              <a:ext cx="17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altLang="en-US" dirty="0"/>
                <a:t>“</a:t>
              </a:r>
              <a:r>
                <a:rPr lang="en-GB" dirty="0"/>
                <a:t>Splice </a:t>
              </a:r>
              <a:r>
                <a:rPr lang="en-GB" dirty="0" smtClean="0"/>
                <a:t>Acceptor”</a:t>
              </a:r>
              <a:endParaRPr lang="en-GB" dirty="0"/>
            </a:p>
            <a:p>
              <a:pPr algn="ctr"/>
              <a:r>
                <a:rPr lang="en-GB" dirty="0"/>
                <a:t>site</a:t>
              </a:r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876800" y="4191000"/>
            <a:ext cx="3868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/>
              <a:t>Pyr = Pyrimidine ( C or U)</a:t>
            </a:r>
          </a:p>
          <a:p>
            <a:r>
              <a:rPr lang="en-GB"/>
              <a:t>N = any base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69925" y="5387975"/>
            <a:ext cx="8024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GB"/>
              <a:t>Introns start with the sequence </a:t>
            </a:r>
            <a:r>
              <a:rPr lang="en-GB" altLang="en-US"/>
              <a:t>“</a:t>
            </a:r>
            <a:r>
              <a:rPr lang="en-GB"/>
              <a:t>GU</a:t>
            </a:r>
            <a:r>
              <a:rPr lang="en-GB" altLang="en-US"/>
              <a:t>”</a:t>
            </a:r>
            <a:r>
              <a:rPr lang="en-GB"/>
              <a:t> and end with the</a:t>
            </a:r>
          </a:p>
          <a:p>
            <a:r>
              <a:rPr lang="en-GB"/>
              <a:t>sequence </a:t>
            </a:r>
            <a:r>
              <a:rPr lang="en-GB" altLang="en-US"/>
              <a:t>“</a:t>
            </a:r>
            <a:r>
              <a:rPr lang="en-GB"/>
              <a:t>AG</a:t>
            </a:r>
            <a:r>
              <a:rPr lang="en-GB" altLang="en-US"/>
              <a:t>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09180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presence of </a:t>
            </a: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in the serum is diagnostic of myocardial infarction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is present in cardiac muscle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83666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45.7%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39.9%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4.3%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presence of </a:t>
            </a: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in the serum is diagnostic of myocardial infarction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is present in cardiac muscle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9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98088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45.7%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39.9%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4.3%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8.3%    CORRECT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presence of </a:t>
            </a: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in the serum is diagnostic of myocardial infarction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err="1" smtClean="0">
                <a:latin typeface="Arial"/>
                <a:ea typeface="Times New Roman"/>
                <a:cs typeface="Times New Roman"/>
              </a:rPr>
              <a:t>Creatine</a:t>
            </a:r>
            <a:r>
              <a:rPr lang="en-GB" dirty="0" smtClean="0">
                <a:latin typeface="Arial"/>
                <a:ea typeface="Times New Roman"/>
                <a:cs typeface="Times New Roman"/>
              </a:rPr>
              <a:t> kinase is present in cardiac muscle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286" y="5105399"/>
            <a:ext cx="7820284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4608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number of T lymphocytes in peripheral blood decreases substantially in old age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Lymphocyte production by the thymus declines in old age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7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2976" y="428604"/>
            <a:ext cx="767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Year 1 Formative Exams </a:t>
            </a:r>
            <a:r>
              <a:rPr lang="en-GB" sz="2800" dirty="0">
                <a:solidFill>
                  <a:srgbClr val="336699"/>
                </a:solidFill>
                <a:latin typeface="Arial" charset="0"/>
              </a:rPr>
              <a:t>-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2009 </a:t>
            </a:r>
            <a:r>
              <a:rPr lang="en-GB" sz="2800" dirty="0">
                <a:solidFill>
                  <a:srgbClr val="336699"/>
                </a:solidFill>
                <a:latin typeface="Arial" charset="0"/>
              </a:rPr>
              <a:t>to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2012</a:t>
            </a:r>
            <a:endParaRPr lang="en-US" sz="2800" dirty="0">
              <a:solidFill>
                <a:srgbClr val="336699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3024"/>
              </p:ext>
            </p:extLst>
          </p:nvPr>
        </p:nvGraphicFramePr>
        <p:xfrm>
          <a:off x="1860482" y="1033562"/>
          <a:ext cx="8001059" cy="4314590"/>
        </p:xfrm>
        <a:graphic>
          <a:graphicData uri="http://schemas.openxmlformats.org/drawingml/2006/table">
            <a:tbl>
              <a:tblPr/>
              <a:tblGrid>
                <a:gridCol w="1948833"/>
                <a:gridCol w="799231"/>
                <a:gridCol w="799231"/>
                <a:gridCol w="888384"/>
                <a:gridCol w="888384"/>
                <a:gridCol w="900228"/>
                <a:gridCol w="888384"/>
                <a:gridCol w="888384"/>
              </a:tblGrid>
              <a:tr h="341910">
                <a:tc gridSpan="6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91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1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Jan-12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Jan-11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Jan-10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Jan-09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total students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325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303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294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students absent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187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175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171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fail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131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124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120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absent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fraction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58.72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58.81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58.53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58.76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fraction fail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41.28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41.19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41.47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41.24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42310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65.8%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4.0%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18.0%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8.3%  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number of T lymphocytes in peripheral blood decreases substantially in old age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Lymphocyte production by the thymus declines in old age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7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83454"/>
              </p:ext>
            </p:extLst>
          </p:nvPr>
        </p:nvGraphicFramePr>
        <p:xfrm>
          <a:off x="1120033" y="3492758"/>
          <a:ext cx="6902738" cy="2379280"/>
        </p:xfrm>
        <a:graphic>
          <a:graphicData uri="http://schemas.openxmlformats.org/drawingml/2006/table">
            <a:tbl>
              <a:tblPr/>
              <a:tblGrid>
                <a:gridCol w="210036"/>
                <a:gridCol w="1021245"/>
                <a:gridCol w="859972"/>
                <a:gridCol w="2873828"/>
                <a:gridCol w="1937657"/>
              </a:tblGrid>
              <a:tr h="38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Assertion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Arial"/>
                        </a:rPr>
                        <a:t>Reason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a)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65.8%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b)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Reason is NOT a correct explanation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4.0%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c)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18.0%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d)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True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8.3%    CORRECT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  <a:tr h="386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Arial"/>
                        </a:rPr>
                        <a:t>e)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False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3.2%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9262" y="395892"/>
            <a:ext cx="63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Two most poorly answered ARQs: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99" y="1468513"/>
            <a:ext cx="817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The number of T lymphocytes in peripheral blood decreases substantially in old age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BECAUSE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Arial"/>
                <a:ea typeface="Times New Roman"/>
                <a:cs typeface="Times New Roman"/>
              </a:rPr>
              <a:t>Lymphocyte production by the thymus declines in old age</a:t>
            </a:r>
            <a:endParaRPr lang="en-GB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286" y="5105399"/>
            <a:ext cx="7820284" cy="424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09338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99438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(67.3%)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45138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(67.3%)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(29.1%)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26610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(67.3%)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(29.1%)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(27.7%)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2718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(67.3%)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(29.1%)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(27.7%)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GB" sz="1600" b="1" i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(9.4%)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918" y="1509506"/>
          <a:ext cx="6649843" cy="2560688"/>
        </p:xfrm>
        <a:graphic>
          <a:graphicData uri="http://schemas.openxmlformats.org/drawingml/2006/table">
            <a:tbl>
              <a:tblPr/>
              <a:tblGrid>
                <a:gridCol w="361316"/>
                <a:gridCol w="2634767"/>
                <a:gridCol w="365376"/>
                <a:gridCol w="3288384"/>
              </a:tblGrid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Cysteine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I.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Glutamate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Glycine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J.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Alanine</a:t>
                      </a:r>
                      <a:endParaRPr lang="en-GB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Methionine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L.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Tyrosine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M.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Proline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N.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G.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Leucine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Times New Roman"/>
                          <a:cs typeface="Times New Roman"/>
                        </a:rPr>
                        <a:t>Asparagine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P.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70422"/>
              </p:ext>
            </p:extLst>
          </p:nvPr>
        </p:nvGraphicFramePr>
        <p:xfrm>
          <a:off x="1191852" y="4138764"/>
          <a:ext cx="7799748" cy="2869464"/>
        </p:xfrm>
        <a:graphic>
          <a:graphicData uri="http://schemas.openxmlformats.org/drawingml/2006/table">
            <a:tbl>
              <a:tblPr/>
              <a:tblGrid>
                <a:gridCol w="468232"/>
                <a:gridCol w="6232059"/>
                <a:gridCol w="1099457"/>
              </a:tblGrid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transamination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malate-aspartate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shuttle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(67.3%)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-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carboxylation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, as seen in proteins of the blood clotting cascade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(29.1%)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GB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amino acid which is normally negatively charged within proteins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 (27.7%)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undergoes the post-translational modification of N-linked </a:t>
                      </a:r>
                      <a:r>
                        <a:rPr lang="en-GB" sz="16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glycosylation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i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GB" sz="1600" b="1" i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(9.4%)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amino acid which typically introduces kinks into 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-helices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  (35.3%)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048" y="245327"/>
            <a:ext cx="810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EMQ     Amino acids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each statement below, choose the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 most appropriate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answer from the list </a:t>
            </a:r>
            <a:b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options above.  Each option may be used once, more than once, or not at all.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87665"/>
              </p:ext>
            </p:extLst>
          </p:nvPr>
        </p:nvGraphicFramePr>
        <p:xfrm>
          <a:off x="2304106" y="1437797"/>
          <a:ext cx="4124346" cy="4230833"/>
        </p:xfrm>
        <a:graphic>
          <a:graphicData uri="http://schemas.openxmlformats.org/drawingml/2006/table">
            <a:tbl>
              <a:tblPr/>
              <a:tblGrid>
                <a:gridCol w="1095165"/>
                <a:gridCol w="1048563"/>
                <a:gridCol w="1001960"/>
                <a:gridCol w="978658"/>
              </a:tblGrid>
              <a:tr h="271177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latin typeface="Arial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6.8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4.4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2.6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71177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latin typeface="Arial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7.0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latin typeface="Arial"/>
                        </a:rPr>
                        <a:t>4</a:t>
                      </a:r>
                      <a:r>
                        <a:rPr lang="en-GB" sz="2000" b="0" i="0" u="none" strike="noStrike" dirty="0" smtClean="0">
                          <a:latin typeface="Arial"/>
                        </a:rPr>
                        <a:t>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2.0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71177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2.0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2.2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2.1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71177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latin typeface="Arial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latin typeface="Arial"/>
                        </a:rPr>
                        <a:t>1</a:t>
                      </a:r>
                      <a:r>
                        <a:rPr lang="en-GB" sz="2000" b="0" i="0" u="none" strike="noStrike" dirty="0" smtClean="0">
                          <a:latin typeface="Arial"/>
                        </a:rPr>
                        <a:t>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1.0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71177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>
                          <a:latin typeface="Arial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10.0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latin typeface="Arial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latin typeface="Arial"/>
                        </a:rPr>
                        <a:t>10.0</a:t>
                      </a:r>
                      <a:endParaRPr lang="en-GB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988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latin typeface="Arial"/>
                        </a:rPr>
                        <a:t>SAQ 1</a:t>
                      </a:r>
                      <a:br>
                        <a:rPr lang="en-GB" sz="2000" b="1" i="0" u="none" strike="noStrike" dirty="0">
                          <a:latin typeface="Arial"/>
                        </a:rPr>
                      </a:br>
                      <a:r>
                        <a:rPr lang="en-GB" sz="2000" b="1" i="0" u="none" strike="noStrike" dirty="0" err="1" smtClean="0">
                          <a:latin typeface="Arial"/>
                        </a:rPr>
                        <a:t>nuc</a:t>
                      </a:r>
                      <a:endParaRPr lang="en-GB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latin typeface="Arial"/>
                        </a:rPr>
                        <a:t>SAQ </a:t>
                      </a:r>
                      <a:r>
                        <a:rPr lang="en-GB" sz="2000" b="1" i="0" u="none" strike="noStrike" dirty="0">
                          <a:latin typeface="Arial"/>
                        </a:rPr>
                        <a:t>2</a:t>
                      </a:r>
                      <a:br>
                        <a:rPr lang="en-GB" sz="2000" b="1" i="0" u="none" strike="noStrike" dirty="0">
                          <a:latin typeface="Arial"/>
                        </a:rPr>
                      </a:br>
                      <a:r>
                        <a:rPr lang="en-GB" sz="2000" b="1" i="0" u="none" strike="noStrike" dirty="0" smtClean="0">
                          <a:latin typeface="Arial"/>
                        </a:rPr>
                        <a:t>data</a:t>
                      </a:r>
                      <a:endParaRPr lang="en-GB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latin typeface="Arial"/>
                        </a:rPr>
                        <a:t>SAQ 3</a:t>
                      </a:r>
                      <a:br>
                        <a:rPr lang="en-GB" sz="2000" b="1" i="0" u="none" strike="noStrike" dirty="0">
                          <a:latin typeface="Arial"/>
                        </a:rPr>
                      </a:br>
                      <a:r>
                        <a:rPr lang="en-GB" sz="2000" b="1" i="0" u="none" strike="noStrike" dirty="0" err="1" smtClean="0">
                          <a:latin typeface="Arial"/>
                        </a:rPr>
                        <a:t>haem</a:t>
                      </a:r>
                      <a:endParaRPr lang="en-GB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7117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8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No. of </a:t>
                      </a:r>
                      <a:br>
                        <a:rPr lang="en-GB" sz="2000" b="0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en-GB" sz="2000" b="0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students</a:t>
                      </a:r>
                      <a:br>
                        <a:rPr lang="en-GB" sz="2000" b="0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en-GB" sz="2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failing</a:t>
                      </a:r>
                      <a:endParaRPr lang="en-GB" sz="2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46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176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233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01087" y="352404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336699"/>
                </a:solidFill>
                <a:latin typeface="Arial" charset="0"/>
              </a:rPr>
              <a:t>MCD SAQs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99280"/>
              </p:ext>
            </p:extLst>
          </p:nvPr>
        </p:nvGraphicFramePr>
        <p:xfrm>
          <a:off x="1092306" y="794657"/>
          <a:ext cx="6687003" cy="447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3181555" y="2911801"/>
            <a:ext cx="3066586" cy="11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running_letter_500_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1" y="1570265"/>
            <a:ext cx="4762500" cy="47625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10519" y="591889"/>
            <a:ext cx="41365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336699"/>
                </a:solidFill>
                <a:latin typeface="Arial" charset="0"/>
              </a:rPr>
              <a:t>2013 pass rate?</a:t>
            </a:r>
            <a:endParaRPr lang="en-US" sz="4000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817191"/>
              </p:ext>
            </p:extLst>
          </p:nvPr>
        </p:nvGraphicFramePr>
        <p:xfrm>
          <a:off x="868250" y="587828"/>
          <a:ext cx="6806180" cy="486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V="1">
            <a:off x="2974456" y="2968878"/>
            <a:ext cx="3133493" cy="334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59940"/>
              </p:ext>
            </p:extLst>
          </p:nvPr>
        </p:nvGraphicFramePr>
        <p:xfrm>
          <a:off x="1077686" y="587827"/>
          <a:ext cx="7097486" cy="520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 flipH="1" flipV="1">
            <a:off x="3340631" y="3101104"/>
            <a:ext cx="315579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5" y="594594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The protein haemoglobin serves to carry oxygen, and in humans may exist in normal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HbA</a:t>
            </a:r>
            <a:r>
              <a:rPr lang="en-GB" dirty="0">
                <a:latin typeface="Arial" pitchFamily="34" charset="0"/>
                <a:cs typeface="Arial" pitchFamily="34" charset="0"/>
              </a:rPr>
              <a:t>) or sickle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HbS</a:t>
            </a:r>
            <a:r>
              <a:rPr lang="en-GB" dirty="0">
                <a:latin typeface="Arial" pitchFamily="34" charset="0"/>
                <a:cs typeface="Arial" pitchFamily="34" charset="0"/>
              </a:rPr>
              <a:t>) forms, the latter resulting from a mutation at position 6 of the β-chain (glutamate to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valine</a:t>
            </a:r>
            <a:r>
              <a:rPr lang="en-GB" dirty="0">
                <a:latin typeface="Arial" pitchFamily="34" charset="0"/>
                <a:cs typeface="Arial" pitchFamily="34" charset="0"/>
              </a:rPr>
              <a:t>).  With reference to these two amino acids, explain how this mutation results in the characteristic sickling of erythrocytes.  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(4 marks) 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2" y="50750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5" y="594594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The protein haemoglobin serves to carry oxygen, and in humans may exist in normal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HbA</a:t>
            </a:r>
            <a:r>
              <a:rPr lang="en-GB" dirty="0">
                <a:latin typeface="Arial" pitchFamily="34" charset="0"/>
                <a:cs typeface="Arial" pitchFamily="34" charset="0"/>
              </a:rPr>
              <a:t>) or sickle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HbS</a:t>
            </a:r>
            <a:r>
              <a:rPr lang="en-GB" dirty="0">
                <a:latin typeface="Arial" pitchFamily="34" charset="0"/>
                <a:cs typeface="Arial" pitchFamily="34" charset="0"/>
              </a:rPr>
              <a:t>) forms, the latter resulting from a mutation at position 6 of the β-chain (glutamate to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valine</a:t>
            </a:r>
            <a:r>
              <a:rPr lang="en-GB" dirty="0">
                <a:latin typeface="Arial" pitchFamily="34" charset="0"/>
                <a:cs typeface="Arial" pitchFamily="34" charset="0"/>
              </a:rPr>
              <a:t>).  With reference to these two amino acids, explain how this mutation results in the characteristic sickling of erythrocytes.  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(4 marks) 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hydrophobic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valine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residue (1 mark) of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HbS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forms hydrophobic interactions (1 mark) with residues on the beta chain of another haemoglobin molecule. These interactions can rapidly give rise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polymers/aggregates of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haemoglobin S (1 mark) which tend to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precipitate/crystallise,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thereby distorting the erythrocyte and leading to the characteristic "sickle" shape of the red cell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mark).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2" y="50750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2" y="50750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799" y="703449"/>
            <a:ext cx="7097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How does the mutation described above allow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HbA</a:t>
            </a:r>
            <a:r>
              <a:rPr lang="en-GB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HbS</a:t>
            </a:r>
            <a:r>
              <a:rPr lang="en-GB" dirty="0">
                <a:latin typeface="Arial" pitchFamily="34" charset="0"/>
                <a:cs typeface="Arial" pitchFamily="34" charset="0"/>
              </a:rPr>
              <a:t> to be separated by electrophoresis? 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3 marks)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3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2" y="50750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799" y="703449"/>
            <a:ext cx="7097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How does the mutation described above allow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HbA</a:t>
            </a:r>
            <a:r>
              <a:rPr lang="en-GB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HbS</a:t>
            </a:r>
            <a:r>
              <a:rPr lang="en-GB" dirty="0">
                <a:latin typeface="Arial" pitchFamily="34" charset="0"/>
                <a:cs typeface="Arial" pitchFamily="34" charset="0"/>
              </a:rPr>
              <a:t> to be separated by electrophoresis? 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3 marks)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Glutamate is negatively charged (1 mark) whilst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valine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uncharged (1 mark). Migration of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HbS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towards a positive electrode is impaired compared to that of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HbA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 mark). 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Note:haemoglobin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electrophoresis is usually done under non-denaturing conditions at pH 8.6 on cellulose acetate. The students did this themselves in a practical).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2" y="5075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127" y="719181"/>
            <a:ext cx="8076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Haemoglobin can also exist in a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methaemoglobin</a:t>
            </a:r>
            <a:r>
              <a:rPr lang="en-GB" dirty="0">
                <a:latin typeface="Arial" pitchFamily="34" charset="0"/>
                <a:cs typeface="Arial" pitchFamily="34" charset="0"/>
              </a:rPr>
              <a:t> form.  Describe how this differs from normal haemoglobin and name two common causes 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methaemoglobin</a:t>
            </a:r>
            <a:r>
              <a:rPr lang="en-GB" dirty="0">
                <a:latin typeface="Arial" pitchFamily="34" charset="0"/>
                <a:cs typeface="Arial" pitchFamily="34" charset="0"/>
              </a:rPr>
              <a:t> generation.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(3 marks)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7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2" y="5075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127" y="719181"/>
            <a:ext cx="80765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Haemoglobin can also exist in a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methaemoglobin</a:t>
            </a:r>
            <a:r>
              <a:rPr lang="en-GB" dirty="0">
                <a:latin typeface="Arial" pitchFamily="34" charset="0"/>
                <a:cs typeface="Arial" pitchFamily="34" charset="0"/>
              </a:rPr>
              <a:t> form.  Describe how this differs from normal haemoglobin and name two common causes 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methaemoglobin</a:t>
            </a:r>
            <a:r>
              <a:rPr lang="en-GB" dirty="0">
                <a:latin typeface="Arial" pitchFamily="34" charset="0"/>
                <a:cs typeface="Arial" pitchFamily="34" charset="0"/>
              </a:rPr>
              <a:t> generation.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(3 marks)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methaemoglobin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the Fe</a:t>
            </a:r>
            <a:r>
              <a:rPr lang="en-GB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(ferrous) ion is oxidised to Fe</a:t>
            </a:r>
            <a:r>
              <a:rPr lang="en-GB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(ferric)</a:t>
            </a:r>
            <a:r>
              <a:rPr lang="en-GB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mark).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occurs in some diseases (e.g. Cytochrome b5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reductase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deficiency, G6PD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deficiency,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Pyruvate kinase deficiency) 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can also occur following exposure to </a:t>
            </a:r>
            <a:r>
              <a:rPr lang="en-GB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pharmaceuticals/environmental 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(e.g. Aromatic amines (e.g. p-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nitroaniline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Arsine, </a:t>
            </a:r>
            <a:r>
              <a:rPr lang="en-GB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Chlorobenzene</a:t>
            </a:r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Chromates, Nitrates/nitrites) 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mark for any of these, up to a total of two). 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78943" y="2978943"/>
            <a:ext cx="6858000" cy="90011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336699"/>
                </a:solidFill>
                <a:latin typeface="Arial" charset="0"/>
              </a:rPr>
              <a:t>SAQ advice</a:t>
            </a:r>
            <a:endParaRPr lang="en-US" sz="2800" dirty="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954088" y="26988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71550" y="692696"/>
            <a:ext cx="8172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Try and answer </a:t>
            </a:r>
            <a:r>
              <a:rPr lang="en-GB" dirty="0">
                <a:latin typeface="Arial" charset="0"/>
              </a:rPr>
              <a:t>every </a:t>
            </a:r>
            <a:r>
              <a:rPr lang="en-GB" dirty="0" smtClean="0">
                <a:latin typeface="Arial" charset="0"/>
              </a:rPr>
              <a:t>section!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Blanks mean zero </a:t>
            </a:r>
            <a:r>
              <a:rPr lang="en-GB" dirty="0" smtClean="0">
                <a:latin typeface="Arial" charset="0"/>
              </a:rPr>
              <a:t>marks!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Read the questions several times. 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Think.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What would the question setter expect you to </a:t>
            </a:r>
            <a:r>
              <a:rPr lang="en-GB" dirty="0" smtClean="0">
                <a:latin typeface="Arial" charset="0"/>
              </a:rPr>
              <a:t>know?</a:t>
            </a:r>
            <a:endParaRPr lang="en-GB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There is no negative marking. 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How will the question be marked?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Where will the marks go?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</a:rPr>
              <a:t>If you are asked for a list of items, </a:t>
            </a:r>
            <a:r>
              <a:rPr lang="en-GB" i="1" dirty="0" smtClean="0">
                <a:latin typeface="Arial" charset="0"/>
              </a:rPr>
              <a:t>ONLY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provide the number </a:t>
            </a:r>
            <a:r>
              <a:rPr lang="en-GB" dirty="0" smtClean="0">
                <a:latin typeface="Arial" charset="0"/>
              </a:rPr>
              <a:t>requested. Marking </a:t>
            </a:r>
            <a:r>
              <a:rPr lang="en-GB" dirty="0">
                <a:latin typeface="Arial" charset="0"/>
              </a:rPr>
              <a:t>will look at </a:t>
            </a:r>
            <a:r>
              <a:rPr lang="en-GB" dirty="0" smtClean="0">
                <a:latin typeface="Arial" charset="0"/>
              </a:rPr>
              <a:t>answers </a:t>
            </a:r>
            <a:r>
              <a:rPr lang="en-GB" dirty="0">
                <a:latin typeface="Arial" charset="0"/>
              </a:rPr>
              <a:t>in sequence of </a:t>
            </a:r>
            <a:r>
              <a:rPr lang="en-GB" dirty="0" smtClean="0">
                <a:latin typeface="Arial" charset="0"/>
              </a:rPr>
              <a:t>presentation, and extra subsequent answers will not gain marks, even if correct.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Only use the space available. 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Legibility is vital!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28625" y="357188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Arial" pitchFamily="34" charset="0"/>
                <a:cs typeface="Arial" pitchFamily="34" charset="0"/>
              </a:rPr>
              <a:t>Performance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u="sng" dirty="0">
                <a:latin typeface="Arial" pitchFamily="34" charset="0"/>
                <a:cs typeface="Arial" pitchFamily="34" charset="0"/>
              </a:rPr>
              <a:t>Jan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2013 Formative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for Students who…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Box 13"/>
          <p:cNvSpPr txBox="1">
            <a:spLocks noChangeArrowheads="1"/>
          </p:cNvSpPr>
          <p:nvPr/>
        </p:nvSpPr>
        <p:spPr bwMode="auto">
          <a:xfrm>
            <a:off x="153193" y="5621814"/>
            <a:ext cx="8215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more likely to FAIL if you have NOT done Self-tests!</a:t>
            </a:r>
            <a:endParaRPr lang="en-GB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284288"/>
            <a:ext cx="9280526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640"/>
              </p:ext>
            </p:extLst>
          </p:nvPr>
        </p:nvGraphicFramePr>
        <p:xfrm>
          <a:off x="1860482" y="630791"/>
          <a:ext cx="8001058" cy="4314590"/>
        </p:xfrm>
        <a:graphic>
          <a:graphicData uri="http://schemas.openxmlformats.org/drawingml/2006/table">
            <a:tbl>
              <a:tblPr/>
              <a:tblGrid>
                <a:gridCol w="1771842"/>
                <a:gridCol w="726646"/>
                <a:gridCol w="726646"/>
                <a:gridCol w="726646"/>
                <a:gridCol w="807702"/>
                <a:gridCol w="807702"/>
                <a:gridCol w="818470"/>
                <a:gridCol w="807702"/>
                <a:gridCol w="807702"/>
              </a:tblGrid>
              <a:tr h="341910">
                <a:tc gridSpan="7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91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1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Jan-13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Jan-12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Jan-11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Jan-10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latin typeface="Arial"/>
                        </a:rPr>
                        <a:t>Jan-09</a:t>
                      </a:r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total students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281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325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303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294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students absent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141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187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175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171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fail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137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131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124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120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number absent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fraction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50.72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58.72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58.81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58.53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58.76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fraction fail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rgbClr val="7030A0"/>
                          </a:solidFill>
                          <a:latin typeface="Arial"/>
                        </a:rPr>
                        <a:t>49.28</a:t>
                      </a:r>
                      <a:endParaRPr lang="en-GB" sz="1600" b="1" i="0" u="none" strike="noStrike" dirty="0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41.28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41.19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41.47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latin typeface="Arial"/>
                        </a:rPr>
                        <a:t>41.24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885950" y="1581150"/>
            <a:ext cx="3235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690343"/>
            <a:ext cx="810101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MCD summative </a:t>
            </a:r>
            <a:r>
              <a:rPr lang="en-GB" sz="28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exam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on 29</a:t>
            </a:r>
            <a:r>
              <a:rPr lang="en-GB" sz="2800" baseline="300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 April 2013</a:t>
            </a:r>
            <a:r>
              <a:rPr lang="en-GB" sz="20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GB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Tests all the year’s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material</a:t>
            </a:r>
          </a:p>
          <a:p>
            <a:pPr marL="914400" lvl="1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 hr 15 min long</a:t>
            </a:r>
          </a:p>
          <a:p>
            <a:pPr marL="914400" lvl="1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36 SBAs (45 min), 10 ARQs (20 min), 7 SAQs (70 min)</a:t>
            </a:r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US" sz="2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endParaRPr lang="en-US" sz="10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MCD </a:t>
            </a:r>
            <a:r>
              <a:rPr lang="en-GB" sz="2800" dirty="0" err="1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r</a:t>
            </a:r>
            <a:r>
              <a:rPr lang="en-GB" sz="2800" dirty="0" err="1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esit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exam 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on 12</a:t>
            </a:r>
            <a:r>
              <a:rPr lang="en-GB" sz="2800" baseline="300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GB" sz="28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 August 2013</a:t>
            </a:r>
            <a:endParaRPr lang="en-GB" sz="28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endParaRPr lang="en-GB" sz="20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Same format as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April exam</a:t>
            </a:r>
          </a:p>
          <a:p>
            <a:pPr marL="914400" lvl="1" indent="-457200"/>
            <a:endParaRPr lang="en-GB" sz="20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endParaRPr lang="en-GB" sz="20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914400" lvl="1" indent="-45720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en-GB" sz="3600" dirty="0" smtClean="0">
                <a:latin typeface="Arial" charset="0"/>
                <a:cs typeface="Times New Roman" pitchFamily="18" charset="0"/>
              </a:rPr>
              <a:t>ANY QUESTIONS?</a:t>
            </a:r>
            <a:endParaRPr lang="en-GB" sz="36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2910" y="210890"/>
            <a:ext cx="810101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GB" sz="28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Structure of formative exam </a:t>
            </a:r>
            <a:endParaRPr lang="en-GB" sz="28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 &amp; H 20 minutes:</a:t>
            </a:r>
          </a:p>
          <a:p>
            <a:pPr marL="457200" indent="-457200"/>
            <a:endParaRPr lang="en-GB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16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Single Best Answer (SBA) questions =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20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min, 1.25 min/Q</a:t>
            </a:r>
          </a:p>
          <a:p>
            <a:pPr marL="457200" indent="-457200"/>
            <a:endParaRPr lang="en-GB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MCD 80 </a:t>
            </a:r>
            <a:r>
              <a:rPr lang="en-GB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minutes</a:t>
            </a:r>
            <a:r>
              <a:rPr lang="en-GB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12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Single Best Answer (SBA) questions =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15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min, 1.25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min/Q</a:t>
            </a:r>
          </a:p>
          <a:p>
            <a:pPr marL="457200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12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Assertion Reason questions (ARQ)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24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min, </a:t>
            </a:r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min/Q</a:t>
            </a:r>
          </a:p>
          <a:p>
            <a:pPr marL="457200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2 Extended Matching Questions (EMQ) = 10 min, 5 min/Q</a:t>
            </a: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3 </a:t>
            </a:r>
            <a:r>
              <a:rPr lang="en-GB" dirty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Short Answer Questions (SAQ) = 30 min, 10 min/Q</a:t>
            </a:r>
          </a:p>
          <a:p>
            <a:pPr marL="457200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endParaRPr lang="en-GB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971550" y="5661025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989" y="571480"/>
            <a:ext cx="5606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 &amp; H average raw marks (%)</a:t>
            </a:r>
            <a:endParaRPr lang="en-GB" sz="3200" u="sng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648" y="1535641"/>
            <a:ext cx="7908703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 algn="ctr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16 SBA		68.14%</a:t>
            </a:r>
          </a:p>
          <a:p>
            <a:pPr marL="514350" indent="-51435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 algn="ctr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5 questions in which most people </a:t>
            </a:r>
          </a:p>
          <a:p>
            <a:pPr marL="514350" indent="-514350" algn="ctr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were incorrect</a:t>
            </a:r>
          </a:p>
          <a:p>
            <a:pPr marL="514350" indent="-51435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 algn="ctr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4 questions in which &gt;90% of students </a:t>
            </a:r>
          </a:p>
          <a:p>
            <a:pPr marL="514350" indent="-514350" algn="ctr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were correct</a:t>
            </a:r>
            <a:endParaRPr lang="en-GB" sz="32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/>
            <a:endParaRPr lang="en-GB" sz="32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Society &amp; Health SBAs feedback</a:t>
            </a:r>
            <a:endParaRPr lang="en-GB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285528"/>
            <a:ext cx="8784976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2/3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students: </a:t>
            </a:r>
          </a:p>
          <a:p>
            <a:pPr marL="457200" lvl="1" indent="0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Evidence on why mortality is higher in lower socioeconomic   	class/work grades 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&gt; ½ students: </a:t>
            </a:r>
          </a:p>
          <a:p>
            <a:pPr marL="457200" lvl="1" indent="0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How do we grade Deprivation/Socio-economic status? 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&gt; ½ students: </a:t>
            </a:r>
          </a:p>
          <a:p>
            <a:pPr marL="457200" lvl="1" indent="0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What are the characteristics of the local population you will be 	working with over the next few years (demographics etc..) ? 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&gt; ½ students: </a:t>
            </a:r>
          </a:p>
          <a:p>
            <a:pPr marL="457200" lvl="1" indent="0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What makes us healthier: access to medical care or improved social 	conditions? The mortality rate in England decreased 	dramatically1850s-1950s. How did Thomas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McKeown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explain this?</a:t>
            </a:r>
          </a:p>
          <a:p>
            <a:pPr>
              <a:buFontTx/>
              <a:buChar char="-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571480"/>
            <a:ext cx="5468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MCD average raw marks (%)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417" y="1709812"/>
            <a:ext cx="3055645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SBA		56.83</a:t>
            </a:r>
          </a:p>
          <a:p>
            <a:pPr marL="514350" indent="-514350"/>
            <a:endParaRPr lang="en-GB" sz="32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514350" indent="-514350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ARQ		53.96</a:t>
            </a:r>
          </a:p>
          <a:p>
            <a:pPr marL="457200" indent="-457200" algn="ctr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EMQ	57.37</a:t>
            </a:r>
          </a:p>
          <a:p>
            <a:pPr marL="457200" indent="-457200"/>
            <a:endParaRPr lang="en-GB" sz="3200" dirty="0" smtClean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n-GB" sz="3200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SAQ		45.88</a:t>
            </a:r>
            <a:endParaRPr lang="en-GB" sz="3200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2396"/>
              </p:ext>
            </p:extLst>
          </p:nvPr>
        </p:nvGraphicFramePr>
        <p:xfrm>
          <a:off x="1902423" y="1360201"/>
          <a:ext cx="6970229" cy="3009369"/>
        </p:xfrm>
        <a:graphic>
          <a:graphicData uri="http://schemas.openxmlformats.org/drawingml/2006/table">
            <a:tbl>
              <a:tblPr/>
              <a:tblGrid>
                <a:gridCol w="327221"/>
                <a:gridCol w="368473"/>
                <a:gridCol w="5924241"/>
                <a:gridCol w="350294"/>
              </a:tblGrid>
              <a:tr h="102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Influenza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virus</a:t>
                      </a: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a)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Enters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cells by fusion of the viral particle with the plasma membrane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b)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 single stranded DNA virus</a:t>
                      </a:r>
                      <a:endParaRPr lang="en-GB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Binds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to host cell </a:t>
                      </a:r>
                      <a:r>
                        <a:rPr lang="en-GB" sz="20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sialic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acid via </a:t>
                      </a:r>
                      <a:r>
                        <a:rPr lang="en-GB" sz="20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haemagglutinin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Does not undergo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recombination</a:t>
                      </a: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endParaRPr lang="en-GB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GB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stable in human populations over several years</a:t>
                      </a: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42" marR="660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12731" y="417187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GB" sz="3200" u="sng" dirty="0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Most poorly answered MCD SBA:</a:t>
            </a:r>
            <a:endParaRPr lang="en-GB" sz="3200" u="sng" dirty="0">
              <a:solidFill>
                <a:srgbClr val="33669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5" name="Picture 4" descr="question_mark_serious_thinker_500_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2495549"/>
            <a:ext cx="214884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F_Simple_ppt">
  <a:themeElements>
    <a:clrScheme name="MAF_Simple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F_Simple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F_Simple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F_Simple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F_Simple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Office\Templates\MAF_Simple_ppt.pot</Template>
  <TotalTime>5727</TotalTime>
  <Words>2496</Words>
  <Application>Microsoft Office PowerPoint</Application>
  <PresentationFormat>On-screen Show (4:3)</PresentationFormat>
  <Paragraphs>861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MAF_Simple_ppt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SAQ advice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Ferenczi</dc:creator>
  <cp:lastModifiedBy>Shiel, Nuala</cp:lastModifiedBy>
  <cp:revision>300</cp:revision>
  <cp:lastPrinted>2013-01-28T15:16:35Z</cp:lastPrinted>
  <dcterms:created xsi:type="dcterms:W3CDTF">2003-09-30T11:42:41Z</dcterms:created>
  <dcterms:modified xsi:type="dcterms:W3CDTF">2013-01-29T14:50:33Z</dcterms:modified>
</cp:coreProperties>
</file>