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3" r:id="rId3"/>
    <p:sldId id="266" r:id="rId4"/>
    <p:sldId id="293" r:id="rId5"/>
    <p:sldId id="306" r:id="rId6"/>
    <p:sldId id="308" r:id="rId7"/>
    <p:sldId id="294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76" r:id="rId21"/>
    <p:sldId id="299" r:id="rId22"/>
    <p:sldId id="300" r:id="rId23"/>
    <p:sldId id="301" r:id="rId24"/>
    <p:sldId id="302" r:id="rId25"/>
    <p:sldId id="303" r:id="rId26"/>
    <p:sldId id="304" r:id="rId27"/>
    <p:sldId id="278" r:id="rId28"/>
    <p:sldId id="279" r:id="rId29"/>
    <p:sldId id="281" r:id="rId30"/>
    <p:sldId id="282" r:id="rId31"/>
    <p:sldId id="277" r:id="rId32"/>
    <p:sldId id="289" r:id="rId33"/>
    <p:sldId id="287" r:id="rId34"/>
    <p:sldId id="280" r:id="rId35"/>
  </p:sldIdLst>
  <p:sldSz cx="9144000" cy="6858000" type="screen4x3"/>
  <p:notesSz cx="6858000" cy="100139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26" autoAdjust="0"/>
  </p:normalViewPr>
  <p:slideViewPr>
    <p:cSldViewPr>
      <p:cViewPr>
        <p:scale>
          <a:sx n="50" d="100"/>
          <a:sy n="50" d="100"/>
        </p:scale>
        <p:origin x="-8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91FB29-3027-4749-84CF-9F1D92B5BF7A}" type="datetimeFigureOut">
              <a:rPr lang="en-US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5B4360-7627-4136-A414-C7D1A175AD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1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150"/>
            <a:ext cx="5486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7866E5-853D-4CC5-83D9-D0FE48FB6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41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28E9F-6AB8-4A09-9025-B69B9C1C3A5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290-47A7-4859-B239-3268B2E202A1}" type="slidenum">
              <a:rPr lang="da-DK"/>
              <a:pPr/>
              <a:t>10</a:t>
            </a:fld>
            <a:endParaRPr lang="da-D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290-47A7-4859-B239-3268B2E202A1}" type="slidenum">
              <a:rPr lang="da-DK"/>
              <a:pPr/>
              <a:t>11</a:t>
            </a:fld>
            <a:endParaRPr lang="da-D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290-47A7-4859-B239-3268B2E202A1}" type="slidenum">
              <a:rPr lang="da-DK"/>
              <a:pPr/>
              <a:t>12</a:t>
            </a:fld>
            <a:endParaRPr lang="da-D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13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14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15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16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17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18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19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A68FE-6455-4A4B-B5AF-D445B04AC63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02109-3966-400D-B89C-F102012C71EE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3D7F5-6D41-4C4B-8A4A-A49A13D125CC}" type="slidenum">
              <a:rPr lang="da-DK"/>
              <a:pPr/>
              <a:t>21</a:t>
            </a:fld>
            <a:endParaRPr 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04C06-9325-42FF-BF69-4D8CFBF50AF5}" type="slidenum">
              <a:rPr lang="da-DK"/>
              <a:pPr/>
              <a:t>22</a:t>
            </a:fld>
            <a:endParaRPr 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B1B49-8D55-479A-B137-4942AF0696D1}" type="slidenum">
              <a:rPr lang="da-DK"/>
              <a:pPr/>
              <a:t>23</a:t>
            </a:fld>
            <a:endParaRPr lang="da-DK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3B58B-42E3-4012-A73D-F80636915CA3}" type="slidenum">
              <a:rPr lang="da-DK"/>
              <a:pPr/>
              <a:t>24</a:t>
            </a:fld>
            <a:endParaRPr lang="da-D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C18E-97F8-4889-9820-326FF447C157}" type="slidenum">
              <a:rPr lang="da-DK"/>
              <a:pPr/>
              <a:t>25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72743-2B2B-4472-B57A-9B0A032FCDA2}" type="slidenum">
              <a:rPr lang="da-DK"/>
              <a:pPr/>
              <a:t>26</a:t>
            </a:fld>
            <a:endParaRPr lang="da-D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07344-74A1-4D4C-A910-12701FCA123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67A9D-3F20-4EAD-AB79-1F2586DF5176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30613-F536-4ED7-9E5B-67B55EE242EB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2192E-9372-4E3B-A972-0CCD806D0B2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458B3-C6AE-4E34-B04B-93FC3EE97CCA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F516-109B-4D17-8F2D-11E20F188643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F31F7-BF06-4AC1-B6CC-7EEA9C46D429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5F40A-B499-44C6-B254-3C46DBB71A74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612FF-C774-4130-B963-1CBB5259DAD4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4028-42E7-4D2E-8A09-E9E347D50CF7}" type="slidenum">
              <a:rPr lang="da-DK"/>
              <a:pPr/>
              <a:t>4</a:t>
            </a:fld>
            <a:endParaRPr 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92E6B-E650-4D68-89F6-497278B3BDC7}" type="slidenum">
              <a:rPr lang="da-DK"/>
              <a:pPr/>
              <a:t>5</a:t>
            </a:fld>
            <a:endParaRPr lang="da-D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92E6B-E650-4D68-89F6-497278B3BDC7}" type="slidenum">
              <a:rPr lang="da-DK"/>
              <a:pPr/>
              <a:t>6</a:t>
            </a:fld>
            <a:endParaRPr lang="da-D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70757-79C3-4005-A2A8-43CAA9CCB662}" type="slidenum">
              <a:rPr lang="da-DK"/>
              <a:pPr/>
              <a:t>7</a:t>
            </a:fld>
            <a:endParaRPr lang="da-DK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290-47A7-4859-B239-3268B2E202A1}" type="slidenum">
              <a:rPr lang="da-DK"/>
              <a:pPr/>
              <a:t>8</a:t>
            </a:fld>
            <a:endParaRPr lang="da-D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290-47A7-4859-B239-3268B2E202A1}" type="slidenum">
              <a:rPr lang="da-DK"/>
              <a:pPr/>
              <a:t>9</a:t>
            </a:fld>
            <a:endParaRPr lang="da-D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8562" cy="3756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D556-32D2-4B17-88EF-97B8E6CB5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4430-25E1-4754-A18D-ECB49657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B3F0-5202-43CF-9EFF-2590AB2C0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44BD-3D81-4B26-A7F6-F5AB165A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4310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4310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24815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24815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87A6E-E28E-4C1D-9279-4272A2CE7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9B18-EAB2-4FAF-A33D-34676B4E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D223-977A-473A-A27D-3E6946B4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2CE1-C60E-48F8-B675-00975BB46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60E1-A4FF-4ABC-B1A5-54A1251BA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BCF0-E3C5-410F-A6AE-1526074B3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7C0-026A-49ED-A736-171DDB7E0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6C5B-4EE5-4238-9FCD-61BCC5F39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1EEF2E-67E5-4357-9509-5E51650AF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2051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644008" y="1052736"/>
            <a:ext cx="3581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>
                <a:solidFill>
                  <a:srgbClr val="336699"/>
                </a:solidFill>
                <a:latin typeface="Arial" charset="0"/>
              </a:rPr>
              <a:t>Year 1 f</a:t>
            </a:r>
            <a:r>
              <a:rPr lang="en-GB" sz="3600" dirty="0" smtClean="0">
                <a:solidFill>
                  <a:srgbClr val="336699"/>
                </a:solidFill>
                <a:latin typeface="Arial" charset="0"/>
              </a:rPr>
              <a:t>ormative examination</a:t>
            </a:r>
          </a:p>
          <a:p>
            <a:pPr algn="ctr"/>
            <a:r>
              <a:rPr lang="en-GB" sz="3600" dirty="0" smtClean="0">
                <a:solidFill>
                  <a:srgbClr val="336699"/>
                </a:solidFill>
                <a:latin typeface="Arial" charset="0"/>
              </a:rPr>
              <a:t> </a:t>
            </a:r>
          </a:p>
          <a:p>
            <a:pPr algn="ctr"/>
            <a:r>
              <a:rPr lang="en-GB" sz="3600" dirty="0" smtClean="0">
                <a:solidFill>
                  <a:srgbClr val="336699"/>
                </a:solidFill>
                <a:latin typeface="Arial" charset="0"/>
              </a:rPr>
              <a:t>and exam question formats</a:t>
            </a:r>
            <a:endParaRPr lang="en-GB" sz="3600" dirty="0">
              <a:solidFill>
                <a:srgbClr val="336699"/>
              </a:solidFill>
              <a:latin typeface="Arial" charset="0"/>
            </a:endParaRP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r>
              <a:rPr lang="en-GB" sz="2800" dirty="0">
                <a:solidFill>
                  <a:srgbClr val="336699"/>
                </a:solidFill>
                <a:latin typeface="Arial" charset="0"/>
              </a:rPr>
              <a:t>Keith Gould</a:t>
            </a: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r>
              <a:rPr lang="en-GB" dirty="0">
                <a:solidFill>
                  <a:srgbClr val="336699"/>
                </a:solidFill>
                <a:latin typeface="Arial" charset="0"/>
              </a:rPr>
              <a:t>k.gould@imperial.ac.uk</a:t>
            </a:r>
            <a:endParaRPr lang="en-US" dirty="0">
              <a:solidFill>
                <a:srgbClr val="336699"/>
              </a:solidFill>
              <a:latin typeface="Arial" charset="0"/>
            </a:endParaRPr>
          </a:p>
        </p:txBody>
      </p:sp>
      <p:grpSp>
        <p:nvGrpSpPr>
          <p:cNvPr id="2053" name="Group 16"/>
          <p:cNvGrpSpPr>
            <a:grpSpLocks noChangeAspect="1"/>
          </p:cNvGrpSpPr>
          <p:nvPr/>
        </p:nvGrpSpPr>
        <p:grpSpPr bwMode="auto">
          <a:xfrm>
            <a:off x="1187624" y="620688"/>
            <a:ext cx="2492375" cy="5718175"/>
            <a:chOff x="4244" y="1335"/>
            <a:chExt cx="4125" cy="8205"/>
          </a:xfrm>
        </p:grpSpPr>
        <p:pic>
          <p:nvPicPr>
            <p:cNvPr id="2054" name="Picture 17" descr="Flavin_mononucleotid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7" y="1335"/>
              <a:ext cx="2010" cy="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8" descr="Red_White_Blood_cell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4" y="4035"/>
              <a:ext cx="4065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9" descr="Reumatoidalne_zapalenie_stawow_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4" y="6750"/>
              <a:ext cx="4125" cy="2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15350" cy="5746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 </a:t>
            </a: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Cells of the immune system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190750"/>
            <a:ext cx="4267200" cy="1944688"/>
          </a:xfrm>
          <a:noFill/>
        </p:spPr>
        <p:txBody>
          <a:bodyPr lIns="91440" tIns="45720" rIns="91440" bIns="45720"/>
          <a:lstStyle/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Plasma cell 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CD4+ T lymphocyte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CD8+ T lymphocyte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Neutrophil</a:t>
            </a: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Mast cell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2205038"/>
            <a:ext cx="4267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Natural killer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Monocyte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Macrophage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Dendritic</a:t>
            </a: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813690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latin typeface="Arial" charset="0"/>
              </a:rPr>
              <a:t>Secretes large amounts of antibody</a:t>
            </a:r>
            <a:endParaRPr lang="en-GB" sz="2000" i="0" dirty="0"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Contains granules of histamine and binds </a:t>
            </a:r>
            <a:r>
              <a:rPr lang="en-GB" sz="2000" dirty="0" err="1" smtClean="0">
                <a:solidFill>
                  <a:srgbClr val="040404"/>
                </a:solidFill>
                <a:latin typeface="Arial" charset="0"/>
              </a:rPr>
              <a:t>IgE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</a:t>
            </a:r>
            <a:r>
              <a:rPr lang="en-GB" sz="2000" b="1" i="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                     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Recognises antigen presented by MHC class I molecules</a:t>
            </a: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Most efficient cell type at inducing primary adaptive immune responses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79387" y="1196752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question, choose the SINGLE most appropriate answer from the list of options.  Each option may be used once, more than once, or not at all</a:t>
            </a:r>
          </a:p>
        </p:txBody>
      </p:sp>
      <p:pic>
        <p:nvPicPr>
          <p:cNvPr id="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15350" cy="5746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 </a:t>
            </a: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Cells of the immune system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190750"/>
            <a:ext cx="4267200" cy="1944688"/>
          </a:xfrm>
          <a:noFill/>
        </p:spPr>
        <p:txBody>
          <a:bodyPr lIns="91440" tIns="45720" rIns="91440" bIns="45720"/>
          <a:lstStyle/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Plasma cell 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CD4+ T lymphocyte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CD8+ T lymphocyte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Neutrophil</a:t>
            </a: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Mast cell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2205038"/>
            <a:ext cx="4267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Natural killer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Monocyte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Macrophage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Dendritic</a:t>
            </a: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813690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latin typeface="Arial" charset="0"/>
              </a:rPr>
              <a:t>Secretes large amounts of antibody</a:t>
            </a:r>
            <a:endParaRPr lang="en-GB" sz="2000" i="0" dirty="0"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Contains granules of histamine and binds </a:t>
            </a:r>
            <a:r>
              <a:rPr lang="en-GB" sz="2000" dirty="0" err="1" smtClean="0">
                <a:solidFill>
                  <a:srgbClr val="040404"/>
                </a:solidFill>
                <a:latin typeface="Arial" charset="0"/>
              </a:rPr>
              <a:t>IgE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                          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Recognises antigen presented by MHC class I molecules     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C</a:t>
            </a:r>
            <a:endParaRPr lang="en-GB" sz="2000" dirty="0" smtClean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Most efficient cell type at inducing primary adaptive immune responses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79387" y="1196752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question, choose the SINGLE most appropriate answer from the list of options.  Each option may be used once, more than once, or not at all</a:t>
            </a:r>
          </a:p>
        </p:txBody>
      </p:sp>
      <p:pic>
        <p:nvPicPr>
          <p:cNvPr id="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15350" cy="5746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 </a:t>
            </a: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Cells of the immune system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190750"/>
            <a:ext cx="4267200" cy="1944688"/>
          </a:xfrm>
          <a:noFill/>
        </p:spPr>
        <p:txBody>
          <a:bodyPr lIns="91440" tIns="45720" rIns="91440" bIns="45720"/>
          <a:lstStyle/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Plasma cell 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CD4+ T lymphocyte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CD8+ T lymphocyte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Neutrophil</a:t>
            </a: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Mast cell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2205038"/>
            <a:ext cx="4267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Natural killer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Monocyte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Macrophage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Dendritic</a:t>
            </a: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813690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latin typeface="Arial" charset="0"/>
              </a:rPr>
              <a:t>Secretes large amounts of antibody</a:t>
            </a:r>
            <a:endParaRPr lang="en-GB" sz="2000" i="0" dirty="0"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Contains granules of histamine and binds </a:t>
            </a:r>
            <a:r>
              <a:rPr lang="en-GB" sz="2000" dirty="0" err="1" smtClean="0">
                <a:solidFill>
                  <a:srgbClr val="040404"/>
                </a:solidFill>
                <a:latin typeface="Arial" charset="0"/>
              </a:rPr>
              <a:t>IgE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                          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Recognises antigen presented by MHC class I molecules</a:t>
            </a: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Most efficient cell type at inducing primary adaptive immune responses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</a:t>
            </a:r>
            <a:r>
              <a:rPr lang="en-GB" sz="2000" b="1" i="0" dirty="0" smtClean="0">
                <a:solidFill>
                  <a:srgbClr val="FF0000"/>
                </a:solidFill>
                <a:latin typeface="Arial" charset="0"/>
              </a:rPr>
              <a:t>I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79387" y="1196752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question, choose the SINGLE most appropriate answer from the list of options.  Each option may be used once, more than once, or not at all</a:t>
            </a:r>
          </a:p>
        </p:txBody>
      </p:sp>
      <p:pic>
        <p:nvPicPr>
          <p:cNvPr id="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989138"/>
            <a:ext cx="7772400" cy="4114800"/>
          </a:xfrm>
        </p:spPr>
        <p:txBody>
          <a:bodyPr/>
          <a:lstStyle/>
          <a:p>
            <a:pPr marL="536575" indent="-536575" eaLnBrk="1" hangingPunct="1"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Assertion followed by a reason:</a:t>
            </a:r>
            <a:endParaRPr lang="en-GB" sz="2800" u="sng" dirty="0" smtClean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eaLnBrk="1" hangingPunct="1"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Assertion may be true or false</a:t>
            </a:r>
          </a:p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Reason may be true or false</a:t>
            </a:r>
          </a:p>
          <a:p>
            <a:pPr marL="536575" indent="-536575" eaLnBrk="1" hangingPunct="1">
              <a:lnSpc>
                <a:spcPct val="90000"/>
              </a:lnSpc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If assertion and reason are both true, reason may or may not be a correct explanation of the assertion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3429000"/>
            <a:ext cx="6740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1:	Bananas are yellow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Bananas grow in tropical countries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3429000"/>
            <a:ext cx="67409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1:	Bananas are yellow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Bananas grow in tropical countries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3429000"/>
            <a:ext cx="6740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2:	Bananas are always yellow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Bananas grow in tropical countries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3429000"/>
            <a:ext cx="67409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2:	Bananas are always yellow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Bananas grow in tropical countries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429000"/>
            <a:ext cx="8057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3:	Immunity to influenza is relatively short-lived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New influenza virus variants arise regularly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Assertion Reason Question (ARQ)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6"/>
          <a:ext cx="6096000" cy="1394460"/>
        </p:xfrm>
        <a:graphic>
          <a:graphicData uri="http://schemas.openxmlformats.org/drawingml/2006/table">
            <a:tbl>
              <a:tblPr/>
              <a:tblGrid>
                <a:gridCol w="306019"/>
                <a:gridCol w="914400"/>
                <a:gridCol w="914400"/>
                <a:gridCol w="39611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429000"/>
            <a:ext cx="8057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Select one option, A to E: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Question 3:	Immunity to influenza is relatively short-lived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BECAUSE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New influenza virus variants arise regularly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3076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7544" y="0"/>
            <a:ext cx="817245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u="sng" dirty="0">
                <a:solidFill>
                  <a:srgbClr val="336699"/>
                </a:solidFill>
                <a:latin typeface="Arial" charset="0"/>
              </a:rPr>
              <a:t>Formative Examination</a:t>
            </a:r>
            <a:endParaRPr lang="en-GB" sz="3200" dirty="0">
              <a:solidFill>
                <a:srgbClr val="336699"/>
              </a:solidFill>
              <a:latin typeface="Arial" charset="0"/>
            </a:endParaRP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Arial" charset="0"/>
              </a:rPr>
              <a:t>Monday </a:t>
            </a:r>
            <a:r>
              <a:rPr lang="en-GB" dirty="0" smtClean="0">
                <a:latin typeface="Arial" charset="0"/>
              </a:rPr>
              <a:t>7th </a:t>
            </a:r>
            <a:r>
              <a:rPr lang="en-GB" dirty="0">
                <a:latin typeface="Arial" charset="0"/>
              </a:rPr>
              <a:t>January </a:t>
            </a:r>
            <a:r>
              <a:rPr lang="en-GB" dirty="0" smtClean="0">
                <a:latin typeface="Arial" charset="0"/>
              </a:rPr>
              <a:t>2013, </a:t>
            </a:r>
            <a:r>
              <a:rPr lang="en-GB" dirty="0">
                <a:latin typeface="Arial" charset="0"/>
              </a:rPr>
              <a:t>2 pm </a:t>
            </a:r>
            <a:r>
              <a:rPr lang="en-GB" dirty="0" smtClean="0">
                <a:latin typeface="Arial" charset="0"/>
              </a:rPr>
              <a:t>– 3.40 </a:t>
            </a:r>
            <a:r>
              <a:rPr lang="en-GB" dirty="0">
                <a:latin typeface="Arial" charset="0"/>
              </a:rPr>
              <a:t>pm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Arial" charset="0"/>
              </a:rPr>
              <a:t>(MCD and Society and Health) </a:t>
            </a:r>
            <a:endParaRPr lang="en-GB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u="sng" dirty="0">
                <a:solidFill>
                  <a:srgbClr val="336699"/>
                </a:solidFill>
                <a:latin typeface="Arial" charset="0"/>
              </a:rPr>
              <a:t>Practice for the Formative </a:t>
            </a:r>
            <a:r>
              <a:rPr lang="en-GB" sz="3200" u="sng" dirty="0" smtClean="0">
                <a:solidFill>
                  <a:srgbClr val="336699"/>
                </a:solidFill>
                <a:latin typeface="Arial" charset="0"/>
              </a:rPr>
              <a:t>Exam</a:t>
            </a:r>
            <a:endParaRPr lang="en-GB" sz="3200" u="sng" dirty="0">
              <a:solidFill>
                <a:srgbClr val="336699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i="1" dirty="0" smtClean="0">
                <a:solidFill>
                  <a:srgbClr val="FF0000"/>
                </a:solidFill>
                <a:latin typeface="Arial" charset="0"/>
              </a:rPr>
              <a:t>tomorrow</a:t>
            </a:r>
            <a:endParaRPr lang="en-GB" sz="2800" i="1" dirty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Arial" charset="0"/>
              </a:rPr>
              <a:t>Wednesday 12</a:t>
            </a:r>
            <a:r>
              <a:rPr lang="en-GB" baseline="30000" dirty="0" smtClean="0">
                <a:latin typeface="Arial" charset="0"/>
              </a:rPr>
              <a:t>th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December </a:t>
            </a:r>
            <a:r>
              <a:rPr lang="en-GB" dirty="0" smtClean="0">
                <a:latin typeface="Arial" charset="0"/>
              </a:rPr>
              <a:t>2012, G16 LT </a:t>
            </a:r>
            <a:r>
              <a:rPr lang="en-GB" b="1" i="1" dirty="0" smtClean="0">
                <a:latin typeface="Arial" charset="0"/>
              </a:rPr>
              <a:t>9.15 </a:t>
            </a:r>
            <a:r>
              <a:rPr lang="en-GB" b="1" i="1" dirty="0">
                <a:latin typeface="Arial" charset="0"/>
              </a:rPr>
              <a:t>am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Arial" charset="0"/>
              </a:rPr>
              <a:t>Peer Marked </a:t>
            </a:r>
            <a:r>
              <a:rPr lang="en-GB" dirty="0" smtClean="0">
                <a:latin typeface="Arial" charset="0"/>
              </a:rPr>
              <a:t>Self </a:t>
            </a:r>
            <a:r>
              <a:rPr lang="en-GB" dirty="0">
                <a:latin typeface="Arial" charset="0"/>
              </a:rPr>
              <a:t>Assessment (PMSA) session</a:t>
            </a:r>
          </a:p>
          <a:p>
            <a:pPr algn="ctr">
              <a:lnSpc>
                <a:spcPct val="150000"/>
              </a:lnSpc>
            </a:pPr>
            <a:r>
              <a:rPr lang="en-GB" b="1" i="1" dirty="0">
                <a:latin typeface="Arial" charset="0"/>
              </a:rPr>
              <a:t>Exam conditions</a:t>
            </a:r>
            <a:r>
              <a:rPr lang="en-GB" dirty="0">
                <a:latin typeface="Arial" charset="0"/>
              </a:rPr>
              <a:t>, </a:t>
            </a:r>
            <a:r>
              <a:rPr lang="en-GB" dirty="0" smtClean="0">
                <a:latin typeface="Arial" charset="0"/>
              </a:rPr>
              <a:t>1 short answer question 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Arial" charset="0"/>
              </a:rPr>
              <a:t>+ 14 single best answer </a:t>
            </a:r>
            <a:r>
              <a:rPr lang="en-GB" dirty="0" err="1" smtClean="0">
                <a:latin typeface="Arial" charset="0"/>
              </a:rPr>
              <a:t>q’s</a:t>
            </a:r>
            <a:r>
              <a:rPr lang="en-GB" dirty="0" smtClean="0">
                <a:latin typeface="Arial" charset="0"/>
              </a:rPr>
              <a:t> + 7 assertion-reason </a:t>
            </a:r>
            <a:r>
              <a:rPr lang="en-GB" dirty="0" err="1" smtClean="0">
                <a:latin typeface="Arial" charset="0"/>
              </a:rPr>
              <a:t>q’s</a:t>
            </a:r>
            <a:r>
              <a:rPr lang="en-GB" sz="2800" dirty="0">
                <a:latin typeface="Arial" charset="0"/>
              </a:rPr>
              <a:t/>
            </a:r>
            <a:br>
              <a:rPr lang="en-GB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11560" y="1052736"/>
            <a:ext cx="81010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SBAs, ARQs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and EMQs are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machine marked: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‘objective marking’</a:t>
            </a: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difficulty/importance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of each question is assessed by a committee and given a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score,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before the exam</a:t>
            </a: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overall pass mark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is calculated on the basis of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the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score assigned to each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question, generally 50-55%</a:t>
            </a: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Assigned 1.25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per SBA,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 min per ARQ, 5 min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per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EMQ (5 questions)</a:t>
            </a: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2000" b="1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6149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10264" cy="498475"/>
          </a:xfrm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Answer Sheets</a:t>
            </a:r>
          </a:p>
        </p:txBody>
      </p:sp>
      <p:pic>
        <p:nvPicPr>
          <p:cNvPr id="277508" name="Picture 4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171" y="836712"/>
            <a:ext cx="4364105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5" descr="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836712"/>
            <a:ext cx="4261271" cy="587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158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800" i="0">
              <a:solidFill>
                <a:srgbClr val="FE9914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512" y="1988840"/>
            <a:ext cx="8641209" cy="2449364"/>
            <a:chOff x="280" y="841"/>
            <a:chExt cx="5216" cy="1361"/>
          </a:xfrm>
        </p:grpSpPr>
        <p:pic>
          <p:nvPicPr>
            <p:cNvPr id="13317" name="Picture 3" descr="Image002"/>
            <p:cNvPicPr>
              <a:picLocks noChangeAspect="1" noChangeArrowheads="1"/>
            </p:cNvPicPr>
            <p:nvPr/>
          </p:nvPicPr>
          <p:blipFill>
            <a:blip r:embed="rId3"/>
            <a:srcRect t="4427" r="473" b="76756"/>
            <a:stretch>
              <a:fillRect/>
            </a:stretch>
          </p:blipFill>
          <p:spPr bwMode="auto">
            <a:xfrm>
              <a:off x="280" y="841"/>
              <a:ext cx="5216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 Box 4"/>
            <p:cNvSpPr txBox="1">
              <a:spLocks noChangeArrowheads="1"/>
            </p:cNvSpPr>
            <p:nvPr/>
          </p:nvSpPr>
          <p:spPr bwMode="auto">
            <a:xfrm>
              <a:off x="984" y="1380"/>
              <a:ext cx="14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 i="0">
                  <a:solidFill>
                    <a:srgbClr val="040404"/>
                  </a:solidFill>
                  <a:latin typeface="Lucida Handwriting" pitchFamily="66" charset="0"/>
                </a:rPr>
                <a:t>SMITHSON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1002" y="1608"/>
              <a:ext cx="13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 i="0">
                  <a:solidFill>
                    <a:srgbClr val="040404"/>
                  </a:solidFill>
                  <a:latin typeface="Lucida Handwriting" pitchFamily="66" charset="0"/>
                </a:rPr>
                <a:t>Andrew Tobias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766" y="1174"/>
              <a:ext cx="16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 i="0">
                  <a:solidFill>
                    <a:srgbClr val="040404"/>
                  </a:solidFill>
                  <a:latin typeface="Lucida Handwriting" pitchFamily="66" charset="0"/>
                </a:rPr>
                <a:t>9</a:t>
              </a:r>
              <a:r>
                <a:rPr lang="en-GB" sz="1800" i="0" baseline="30000">
                  <a:solidFill>
                    <a:srgbClr val="040404"/>
                  </a:solidFill>
                  <a:latin typeface="Lucida Handwriting" pitchFamily="66" charset="0"/>
                </a:rPr>
                <a:t>th</a:t>
              </a:r>
              <a:r>
                <a:rPr lang="en-GB" sz="1800" i="0">
                  <a:solidFill>
                    <a:srgbClr val="040404"/>
                  </a:solidFill>
                  <a:latin typeface="Lucida Handwriting" pitchFamily="66" charset="0"/>
                </a:rPr>
                <a:t> December 2008</a:t>
              </a: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10264" cy="498475"/>
          </a:xfrm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Answer Sheets</a:t>
            </a:r>
          </a:p>
        </p:txBody>
      </p:sp>
      <p:pic>
        <p:nvPicPr>
          <p:cNvPr id="11" name="Picture 4" descr="IMP_ML_C_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Making your Mark</a:t>
            </a:r>
          </a:p>
        </p:txBody>
      </p:sp>
      <p:pic>
        <p:nvPicPr>
          <p:cNvPr id="14339" name="Picture 3" descr="EXAM0004"/>
          <p:cNvPicPr>
            <a:picLocks noChangeAspect="1" noChangeArrowheads="1"/>
          </p:cNvPicPr>
          <p:nvPr/>
        </p:nvPicPr>
        <p:blipFill>
          <a:blip r:embed="rId3">
            <a:lum bright="80000" contrast="80000"/>
          </a:blip>
          <a:srcRect/>
          <a:stretch>
            <a:fillRect/>
          </a:stretch>
        </p:blipFill>
        <p:spPr bwMode="auto">
          <a:xfrm>
            <a:off x="4499992" y="2492896"/>
            <a:ext cx="42497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EXAM0003"/>
          <p:cNvPicPr>
            <a:picLocks noChangeAspect="1" noChangeArrowheads="1"/>
          </p:cNvPicPr>
          <p:nvPr/>
        </p:nvPicPr>
        <p:blipFill>
          <a:blip r:embed="rId4">
            <a:lum bright="80000" contrast="80000"/>
          </a:blip>
          <a:srcRect/>
          <a:stretch>
            <a:fillRect/>
          </a:stretch>
        </p:blipFill>
        <p:spPr bwMode="auto">
          <a:xfrm>
            <a:off x="838200" y="1700213"/>
            <a:ext cx="34258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P_ML_C_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334200" cy="63817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SBA and ARQ</a:t>
            </a:r>
          </a:p>
        </p:txBody>
      </p:sp>
      <p:pic>
        <p:nvPicPr>
          <p:cNvPr id="15363" name="Picture 3" descr="EXAM0007"/>
          <p:cNvPicPr>
            <a:picLocks noChangeAspect="1" noChangeArrowheads="1"/>
          </p:cNvPicPr>
          <p:nvPr/>
        </p:nvPicPr>
        <p:blipFill>
          <a:blip r:embed="rId3">
            <a:lum bright="80000" contrast="80000"/>
          </a:blip>
          <a:srcRect l="787" t="6992" r="12335" b="11774"/>
          <a:stretch>
            <a:fillRect/>
          </a:stretch>
        </p:blipFill>
        <p:spPr bwMode="auto">
          <a:xfrm>
            <a:off x="2700338" y="1989138"/>
            <a:ext cx="6111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2420938"/>
            <a:ext cx="1933575" cy="383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b="1" i="0" dirty="0">
                <a:solidFill>
                  <a:srgbClr val="040404"/>
                </a:solidFill>
                <a:latin typeface="Arial" charset="0"/>
              </a:rPr>
              <a:t>Indicate which ONE of the five option letters A – E is the best answer to each question</a:t>
            </a:r>
            <a:r>
              <a:rPr lang="en-GB" sz="1800" i="0" dirty="0">
                <a:solidFill>
                  <a:srgbClr val="040404"/>
                </a:solidFill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GB" sz="1800" i="0" dirty="0">
              <a:solidFill>
                <a:srgbClr val="040404"/>
              </a:solidFill>
              <a:latin typeface="Arial" charset="0"/>
            </a:endParaRPr>
          </a:p>
        </p:txBody>
      </p:sp>
      <p:pic>
        <p:nvPicPr>
          <p:cNvPr id="5" name="Picture 4" descr="IMP_ML_C_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</a:t>
            </a:r>
          </a:p>
        </p:txBody>
      </p:sp>
      <p:pic>
        <p:nvPicPr>
          <p:cNvPr id="16387" name="Picture 3" descr="EXAM00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80000" contrast="80000"/>
          </a:blip>
          <a:srcRect b="8177"/>
          <a:stretch>
            <a:fillRect/>
          </a:stretch>
        </p:blipFill>
        <p:spPr>
          <a:xfrm>
            <a:off x="468313" y="1557338"/>
            <a:ext cx="8213725" cy="1943100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8188" y="4005263"/>
            <a:ext cx="7543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i="0" dirty="0">
                <a:solidFill>
                  <a:srgbClr val="040404"/>
                </a:solidFill>
                <a:latin typeface="Arial" charset="0"/>
              </a:rPr>
              <a:t>Indicate which of the Option Letters A – P is the best answer to each question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i="0" dirty="0">
                <a:solidFill>
                  <a:srgbClr val="040404"/>
                </a:solidFill>
                <a:latin typeface="Arial" charset="0"/>
              </a:rPr>
              <a:t>Options may be used once, several times, or not at all, as answers to questions on a theme</a:t>
            </a:r>
          </a:p>
        </p:txBody>
      </p:sp>
      <p:pic>
        <p:nvPicPr>
          <p:cNvPr id="5" name="Picture 4" descr="IMP_ML_C_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2060575"/>
            <a:ext cx="7956550" cy="404495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Put name &amp; candidate number on front page</a:t>
            </a:r>
          </a:p>
          <a:p>
            <a:pPr marL="449263" indent="-449263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Start at question 1 and tick off the questions as you attempt them</a:t>
            </a:r>
          </a:p>
          <a:p>
            <a:pPr marL="449263" indent="-449263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Attempt questions in number sequence</a:t>
            </a:r>
          </a:p>
          <a:p>
            <a:pPr marL="449263" indent="-449263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Answer against the same number on the answer sheet as the question in the question booklet!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862888" cy="903287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For all machine-marked answer sheets</a:t>
            </a:r>
          </a:p>
        </p:txBody>
      </p:sp>
      <p:pic>
        <p:nvPicPr>
          <p:cNvPr id="6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7172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552" y="332656"/>
            <a:ext cx="81010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Short answer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questions (SAQs):</a:t>
            </a:r>
            <a:endParaRPr lang="en-GB" sz="28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Structured – usually 2 to 5 sections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More synthetic knowledge is required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Can require knowledge to be drawn from several parts of the course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The format allows the use of diagrams or sketches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Marks are never taken away, even for unintelligent answers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Some sections may be </a:t>
            </a:r>
            <a:r>
              <a:rPr lang="en-GB" dirty="0" smtClean="0">
                <a:latin typeface="Arial" charset="0"/>
                <a:cs typeface="Times New Roman" pitchFamily="18" charset="0"/>
              </a:rPr>
              <a:t>relatively easy </a:t>
            </a:r>
            <a:r>
              <a:rPr lang="en-GB" dirty="0">
                <a:latin typeface="Arial" charset="0"/>
                <a:cs typeface="Times New Roman" pitchFamily="18" charset="0"/>
              </a:rPr>
              <a:t>– everyone should get full marks</a:t>
            </a:r>
          </a:p>
          <a:p>
            <a:pPr marL="457200" indent="-457200">
              <a:buFontTx/>
              <a:buChar char="•"/>
            </a:pPr>
            <a:r>
              <a:rPr lang="en-GB" dirty="0">
                <a:latin typeface="Arial" charset="0"/>
                <a:cs typeface="Times New Roman" pitchFamily="18" charset="0"/>
              </a:rPr>
              <a:t>For some sections, it may be difficult to get full marks, to discriminate among the most able </a:t>
            </a:r>
            <a:r>
              <a:rPr lang="en-GB" dirty="0" smtClean="0">
                <a:latin typeface="Arial" charset="0"/>
                <a:cs typeface="Times New Roman" pitchFamily="18" charset="0"/>
              </a:rPr>
              <a:t>students</a:t>
            </a:r>
          </a:p>
          <a:p>
            <a:pPr marL="457200" indent="-457200">
              <a:buFontTx/>
              <a:buChar char="•"/>
            </a:pPr>
            <a:r>
              <a:rPr lang="en-GB" dirty="0" smtClean="0">
                <a:latin typeface="Arial" charset="0"/>
                <a:cs typeface="Times New Roman" pitchFamily="18" charset="0"/>
              </a:rPr>
              <a:t>Pass mark is 50%</a:t>
            </a:r>
            <a:endParaRPr lang="en-GB" dirty="0"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8196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42988" y="142875"/>
            <a:ext cx="810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SAQ Example – </a:t>
            </a:r>
            <a:r>
              <a:rPr lang="en-GB" sz="1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Red shows the ‘model answer’ used in marking</a:t>
            </a:r>
          </a:p>
        </p:txBody>
      </p:sp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1143000" y="785813"/>
            <a:ext cx="7802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en-GB" sz="1800" b="1">
                <a:latin typeface="Arial" charset="0"/>
                <a:ea typeface="Times New Roman" pitchFamily="18" charset="0"/>
                <a:cs typeface="Arial" charset="0"/>
              </a:rPr>
              <a:t>A.   </a:t>
            </a:r>
            <a:r>
              <a:rPr lang="en-GB" sz="1800">
                <a:latin typeface="Arial" charset="0"/>
                <a:ea typeface="Times New Roman" pitchFamily="18" charset="0"/>
                <a:cs typeface="Arial" charset="0"/>
              </a:rPr>
              <a:t>What type of molecule is fibronectin, and where is it found?   </a:t>
            </a:r>
            <a:r>
              <a:rPr lang="en-GB" sz="1800" i="1">
                <a:latin typeface="Arial" charset="0"/>
                <a:ea typeface="Times New Roman" pitchFamily="18" charset="0"/>
                <a:cs typeface="Arial" charset="0"/>
              </a:rPr>
              <a:t>(2 marks)</a:t>
            </a:r>
            <a:endParaRPr lang="en-GB" sz="18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GB" sz="1800" i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A large, dimeric glycoprotein of extracellular matrices and body fluids.</a:t>
            </a:r>
            <a:endParaRPr lang="en-GB" sz="18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endParaRPr lang="en-GB" sz="1800">
              <a:ea typeface="Times New Roman" pitchFamily="18" charset="0"/>
              <a:cs typeface="Arial" charset="0"/>
            </a:endParaRP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1143000" y="1500188"/>
            <a:ext cx="7000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en-GB" sz="1800" b="1" dirty="0">
                <a:latin typeface="Arial" charset="0"/>
                <a:ea typeface="Times New Roman" pitchFamily="18" charset="0"/>
                <a:cs typeface="Arial" charset="0"/>
              </a:rPr>
              <a:t>B.   </a:t>
            </a:r>
            <a:r>
              <a:rPr lang="en-GB" sz="1800" dirty="0" err="1">
                <a:latin typeface="Arial" charset="0"/>
                <a:ea typeface="Times New Roman" pitchFamily="18" charset="0"/>
                <a:cs typeface="Arial" charset="0"/>
              </a:rPr>
              <a:t>Fibronectin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 is described as multi-domain molecule.  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Explain what this means.   </a:t>
            </a:r>
            <a:r>
              <a:rPr lang="en-GB" sz="1800" i="1" dirty="0">
                <a:latin typeface="Arial" charset="0"/>
                <a:ea typeface="Times New Roman" pitchFamily="18" charset="0"/>
                <a:cs typeface="Arial" charset="0"/>
              </a:rPr>
              <a:t>(3 marks)</a:t>
            </a:r>
            <a:endParaRPr lang="en-GB" sz="18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GB" sz="1800" i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It comprises a linear series of repeats (types I, II and III) which form a series of domains with the ability to interact with other extracellular molecules (e.g. collagens, fibrin, </a:t>
            </a:r>
            <a:r>
              <a:rPr lang="en-GB" sz="1800" i="1" dirty="0" err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glycosaminoglycans</a:t>
            </a:r>
            <a:r>
              <a:rPr lang="en-GB" sz="1800" i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such as </a:t>
            </a:r>
            <a:r>
              <a:rPr lang="en-GB" sz="1800" i="1" dirty="0" err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heparan</a:t>
            </a:r>
            <a:r>
              <a:rPr lang="en-GB" sz="1800" i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sulphate/heparin and cell surface receptors e.g. </a:t>
            </a:r>
            <a:r>
              <a:rPr lang="en-GB" sz="1800" i="1" dirty="0" err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integrins</a:t>
            </a:r>
            <a:r>
              <a:rPr lang="en-GB" sz="1800" i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and cell surface </a:t>
            </a:r>
            <a:r>
              <a:rPr lang="en-GB" sz="1800" i="1" dirty="0" err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proteoglycans</a:t>
            </a:r>
            <a:r>
              <a:rPr lang="en-GB" sz="1800" i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).	</a:t>
            </a:r>
            <a:endParaRPr lang="en-GB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8202" name="Rectangle 21"/>
          <p:cNvSpPr>
            <a:spLocks noChangeArrowheads="1"/>
          </p:cNvSpPr>
          <p:nvPr/>
        </p:nvSpPr>
        <p:spPr bwMode="auto">
          <a:xfrm>
            <a:off x="1143000" y="3571875"/>
            <a:ext cx="7643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en-GB" sz="1800" b="1">
                <a:latin typeface="Arial" charset="0"/>
                <a:ea typeface="Times New Roman" pitchFamily="18" charset="0"/>
                <a:cs typeface="Arial" charset="0"/>
              </a:rPr>
              <a:t>C.   </a:t>
            </a:r>
            <a:r>
              <a:rPr lang="en-GB" sz="1800">
                <a:latin typeface="Arial" charset="0"/>
                <a:ea typeface="Times New Roman" pitchFamily="18" charset="0"/>
                <a:cs typeface="Arial" charset="0"/>
              </a:rPr>
              <a:t>No naturally occurring mutations in the fibronectin protein have been found in man.  How do you interpret this?   </a:t>
            </a:r>
            <a:r>
              <a:rPr lang="en-GB" sz="1800" i="1">
                <a:latin typeface="Arial" charset="0"/>
                <a:ea typeface="Times New Roman" pitchFamily="18" charset="0"/>
                <a:cs typeface="Arial" charset="0"/>
              </a:rPr>
              <a:t>(2 marks)</a:t>
            </a:r>
            <a:br>
              <a:rPr lang="en-GB" sz="1800" i="1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GB" sz="1800" i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Either the mutations are silent and have no effect, or they compromise the function so much that they are embryonic lethal.			</a:t>
            </a:r>
            <a:endParaRPr lang="en-GB" sz="18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endParaRPr lang="en-GB" sz="1800" b="1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GB" sz="1800" b="1">
                <a:latin typeface="Arial" charset="0"/>
                <a:ea typeface="Times New Roman" pitchFamily="18" charset="0"/>
                <a:cs typeface="Arial" charset="0"/>
              </a:rPr>
              <a:t>D.</a:t>
            </a:r>
            <a:r>
              <a:rPr lang="en-GB" sz="1800">
                <a:latin typeface="Arial" charset="0"/>
                <a:ea typeface="Times New Roman" pitchFamily="18" charset="0"/>
                <a:cs typeface="Arial" charset="0"/>
              </a:rPr>
              <a:t>    What role does fibronectin have in wound healing?   </a:t>
            </a:r>
            <a:r>
              <a:rPr lang="en-GB" sz="1800" i="1">
                <a:latin typeface="Arial" charset="0"/>
                <a:ea typeface="Times New Roman" pitchFamily="18" charset="0"/>
                <a:cs typeface="Arial" charset="0"/>
              </a:rPr>
              <a:t>(3 marks)</a:t>
            </a:r>
            <a:endParaRPr lang="en-GB" sz="18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GB" sz="1800" i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Fibronectin derived from plasma and cells in the wound area becomes cross-linked to fibrin (from the cleavage of fibrinogen) to form a temporary matrix supporting cell migration, proliferation and tissue repair.</a:t>
            </a:r>
            <a:endParaRPr lang="en-GB" sz="18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00100" algn="l"/>
              </a:tabLst>
            </a:pPr>
            <a:endParaRPr lang="en-GB" sz="18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78943" y="2978943"/>
            <a:ext cx="6858000" cy="90011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Advice</a:t>
            </a:r>
            <a:endParaRPr lang="en-US" sz="2800" dirty="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9220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954088" y="26988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971550" y="692696"/>
            <a:ext cx="8172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Try and answer </a:t>
            </a:r>
            <a:r>
              <a:rPr lang="en-GB" dirty="0">
                <a:latin typeface="Arial" charset="0"/>
              </a:rPr>
              <a:t>every </a:t>
            </a:r>
            <a:r>
              <a:rPr lang="en-GB" dirty="0" smtClean="0">
                <a:latin typeface="Arial" charset="0"/>
              </a:rPr>
              <a:t>section!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Blanks mean zero </a:t>
            </a:r>
            <a:r>
              <a:rPr lang="en-GB" dirty="0" smtClean="0">
                <a:latin typeface="Arial" charset="0"/>
              </a:rPr>
              <a:t>marks!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Read the questions several times. 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Think.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What would the question setter expect you to </a:t>
            </a:r>
            <a:r>
              <a:rPr lang="en-GB" dirty="0" smtClean="0">
                <a:latin typeface="Arial" charset="0"/>
              </a:rPr>
              <a:t>know?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There is no negative marking. 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How will the question be marked?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Where will the marks go?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If you are asked for a list of items, </a:t>
            </a:r>
            <a:r>
              <a:rPr lang="en-GB" i="1" dirty="0" smtClean="0">
                <a:latin typeface="Arial" charset="0"/>
              </a:rPr>
              <a:t>ONLY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provide the number </a:t>
            </a:r>
            <a:r>
              <a:rPr lang="en-GB" dirty="0" smtClean="0">
                <a:latin typeface="Arial" charset="0"/>
              </a:rPr>
              <a:t>requested. Marking </a:t>
            </a:r>
            <a:r>
              <a:rPr lang="en-GB" dirty="0">
                <a:latin typeface="Arial" charset="0"/>
              </a:rPr>
              <a:t>will look at </a:t>
            </a:r>
            <a:r>
              <a:rPr lang="en-GB" dirty="0" smtClean="0">
                <a:latin typeface="Arial" charset="0"/>
              </a:rPr>
              <a:t>answers </a:t>
            </a:r>
            <a:r>
              <a:rPr lang="en-GB" dirty="0">
                <a:latin typeface="Arial" charset="0"/>
              </a:rPr>
              <a:t>in sequence of </a:t>
            </a:r>
            <a:r>
              <a:rPr lang="en-GB" dirty="0" smtClean="0">
                <a:latin typeface="Arial" charset="0"/>
              </a:rPr>
              <a:t>presentation, and extra subsequent answers will not gain marks, even if correct.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Only use the space available. 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Legibility is vital!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4100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560" y="188640"/>
            <a:ext cx="81010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GB" sz="3200" u="sng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Formative exam in January </a:t>
            </a:r>
          </a:p>
          <a:p>
            <a:pPr marL="457200" indent="-457200"/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n-GB" sz="2000" dirty="0">
                <a:latin typeface="Arial" charset="0"/>
                <a:cs typeface="Times New Roman" pitchFamily="18" charset="0"/>
              </a:rPr>
              <a:t>Similar format to the summative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exams</a:t>
            </a:r>
            <a:endParaRPr lang="en-GB" sz="2000" dirty="0">
              <a:latin typeface="Arial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n-GB" sz="2000" dirty="0">
                <a:latin typeface="Arial" charset="0"/>
                <a:cs typeface="Times New Roman" pitchFamily="18" charset="0"/>
              </a:rPr>
              <a:t>1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 hour 40 minutes </a:t>
            </a:r>
            <a:r>
              <a:rPr lang="en-GB" sz="2000" dirty="0">
                <a:latin typeface="Arial" charset="0"/>
                <a:cs typeface="Times New Roman" pitchFamily="18" charset="0"/>
              </a:rPr>
              <a:t>long</a:t>
            </a:r>
          </a:p>
          <a:p>
            <a:pPr marL="457200" indent="-457200">
              <a:buFontTx/>
              <a:buChar char="•"/>
            </a:pPr>
            <a:r>
              <a:rPr lang="en-GB" sz="2000" dirty="0">
                <a:latin typeface="Arial" charset="0"/>
                <a:cs typeface="Times New Roman" pitchFamily="18" charset="0"/>
              </a:rPr>
              <a:t>But it combines MCD and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Society and Health </a:t>
            </a:r>
            <a:r>
              <a:rPr lang="en-GB" sz="2000" dirty="0">
                <a:latin typeface="Arial" charset="0"/>
                <a:cs typeface="Times New Roman" pitchFamily="18" charset="0"/>
              </a:rPr>
              <a:t>(separate in summative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assessment)</a:t>
            </a:r>
            <a:endParaRPr lang="en-GB" sz="2000" dirty="0"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b="1" i="1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For </a:t>
            </a:r>
            <a:r>
              <a:rPr lang="en-GB" sz="2000" b="1" i="1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MCD </a:t>
            </a:r>
            <a:r>
              <a:rPr lang="en-GB" sz="2000" b="1" i="1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GB" sz="2000" b="1" i="1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80 minutes: </a:t>
            </a:r>
          </a:p>
          <a:p>
            <a:pPr marL="457200" indent="-457200"/>
            <a:r>
              <a:rPr lang="en-GB" sz="2000" dirty="0" smtClean="0">
                <a:latin typeface="Arial" charset="0"/>
                <a:cs typeface="Times New Roman" pitchFamily="18" charset="0"/>
              </a:rPr>
              <a:t>12 </a:t>
            </a:r>
            <a:r>
              <a:rPr lang="en-GB" sz="2000" dirty="0">
                <a:latin typeface="Arial" charset="0"/>
                <a:cs typeface="Times New Roman" pitchFamily="18" charset="0"/>
              </a:rPr>
              <a:t>Single Best Answer (SBA) questions =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15 min, </a:t>
            </a:r>
            <a:r>
              <a:rPr lang="en-GB" sz="2000" dirty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1.25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min/Q</a:t>
            </a:r>
          </a:p>
          <a:p>
            <a:pPr marL="457200" indent="-457200"/>
            <a:r>
              <a:rPr lang="en-GB" sz="2000" dirty="0" smtClean="0">
                <a:latin typeface="Arial" charset="0"/>
                <a:cs typeface="Times New Roman" pitchFamily="18" charset="0"/>
              </a:rPr>
              <a:t>12 Assertion Reason Questions (ARQ) = 25 min,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2 min/Q</a:t>
            </a:r>
            <a:endParaRPr lang="en-GB" sz="2000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dirty="0" smtClean="0">
                <a:latin typeface="Arial" charset="0"/>
                <a:cs typeface="Times New Roman" pitchFamily="18" charset="0"/>
              </a:rPr>
              <a:t>2 </a:t>
            </a:r>
            <a:r>
              <a:rPr lang="en-GB" sz="2000" dirty="0">
                <a:latin typeface="Arial" charset="0"/>
                <a:cs typeface="Times New Roman" pitchFamily="18" charset="0"/>
              </a:rPr>
              <a:t>Extended Matching Questions (EMQ) = 10 min, </a:t>
            </a:r>
            <a:r>
              <a:rPr lang="en-GB" sz="2000" dirty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5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min/Q</a:t>
            </a:r>
          </a:p>
          <a:p>
            <a:pPr marL="457200" indent="-457200"/>
            <a:r>
              <a:rPr lang="en-GB" sz="2000" dirty="0" smtClean="0">
                <a:latin typeface="Arial" charset="0"/>
                <a:cs typeface="Times New Roman" pitchFamily="18" charset="0"/>
              </a:rPr>
              <a:t>3 Short Answer Questions (SAQ) = 30 min,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10 min/Q</a:t>
            </a:r>
          </a:p>
          <a:p>
            <a:pPr marL="457200" indent="-457200"/>
            <a:endParaRPr lang="en-GB" sz="2000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dirty="0">
                <a:latin typeface="Arial" charset="0"/>
                <a:cs typeface="Times New Roman" pitchFamily="18" charset="0"/>
              </a:rPr>
              <a:t>-drawn from the 8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subject lecture courses </a:t>
            </a:r>
            <a:r>
              <a:rPr lang="en-GB" sz="2000" dirty="0">
                <a:latin typeface="Arial" charset="0"/>
                <a:cs typeface="Times New Roman" pitchFamily="18" charset="0"/>
              </a:rPr>
              <a:t>and the </a:t>
            </a:r>
            <a:r>
              <a:rPr lang="en-GB" sz="2000" dirty="0" err="1" smtClean="0">
                <a:latin typeface="Arial" charset="0"/>
                <a:cs typeface="Times New Roman" pitchFamily="18" charset="0"/>
              </a:rPr>
              <a:t>practicals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/tutorials, weighted approximately according to teaching time</a:t>
            </a:r>
            <a:endParaRPr lang="en-GB" sz="2000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marL="457200" indent="-457200"/>
            <a:r>
              <a:rPr lang="en-GB" sz="2000" b="1" i="1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For </a:t>
            </a:r>
            <a:r>
              <a:rPr lang="en-GB" sz="2000" b="1" i="1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Society and Health </a:t>
            </a:r>
            <a:r>
              <a:rPr lang="en-GB" sz="2000" b="1" i="1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GB" sz="2000" b="1" i="1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20 </a:t>
            </a:r>
            <a:r>
              <a:rPr lang="en-GB" sz="2000" b="1" i="1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minutes:</a:t>
            </a:r>
          </a:p>
          <a:p>
            <a:pPr marL="457200" indent="-457200"/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000" dirty="0" smtClean="0">
                <a:latin typeface="Arial" charset="0"/>
                <a:cs typeface="Times New Roman" pitchFamily="18" charset="0"/>
              </a:rPr>
              <a:t>16 </a:t>
            </a:r>
            <a:r>
              <a:rPr lang="en-GB" sz="2000" dirty="0">
                <a:latin typeface="Arial" charset="0"/>
                <a:cs typeface="Times New Roman" pitchFamily="18" charset="0"/>
              </a:rPr>
              <a:t>SBA </a:t>
            </a:r>
            <a:r>
              <a:rPr lang="en-GB" sz="2000" dirty="0" smtClean="0">
                <a:latin typeface="Arial" charset="0"/>
                <a:cs typeface="Times New Roman" pitchFamily="18" charset="0"/>
              </a:rPr>
              <a:t>questions = 20 min,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1.25 min/Q </a:t>
            </a:r>
            <a:r>
              <a:rPr lang="en-GB" sz="2000" dirty="0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971550" y="5661025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78943" y="2978943"/>
            <a:ext cx="6858000" cy="90011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Marking SAQs</a:t>
            </a:r>
            <a:endParaRPr lang="en-US" sz="2800" dirty="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1024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2988" y="188640"/>
            <a:ext cx="810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Marking SAQs</a:t>
            </a: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54088" y="26988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42988" y="980728"/>
            <a:ext cx="81010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latin typeface="Arial" charset="0"/>
              </a:rPr>
              <a:t>SAQs are marked by a ‘Marking College’ consisting of 12 to 20 </a:t>
            </a:r>
            <a:r>
              <a:rPr lang="en-GB" sz="2000" dirty="0" smtClean="0">
                <a:latin typeface="Arial" charset="0"/>
              </a:rPr>
              <a:t>academic staff </a:t>
            </a:r>
            <a:r>
              <a:rPr lang="en-GB" sz="2000" dirty="0">
                <a:latin typeface="Arial" charset="0"/>
              </a:rPr>
              <a:t>around a table</a:t>
            </a:r>
          </a:p>
          <a:p>
            <a:endParaRPr lang="en-GB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Each question is marked in </a:t>
            </a:r>
            <a:r>
              <a:rPr lang="en-GB" sz="2000" dirty="0" smtClean="0">
                <a:latin typeface="Arial" charset="0"/>
              </a:rPr>
              <a:t>turn (SAQ1, then SAQ2 etc)</a:t>
            </a:r>
            <a:endParaRPr lang="en-GB" sz="20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The marking college uses the model answers provided to them by the question setter, attributing marks as specified: Key words, key ideas. The question setter is usually a member of the Marking College</a:t>
            </a:r>
          </a:p>
          <a:p>
            <a:endParaRPr lang="en-GB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Questions are distributed randomly around the table: </a:t>
            </a:r>
            <a:r>
              <a:rPr lang="en-GB" sz="2000" dirty="0" smtClean="0">
                <a:latin typeface="Arial" charset="0"/>
              </a:rPr>
              <a:t>an individual student’s </a:t>
            </a:r>
            <a:r>
              <a:rPr lang="en-GB" sz="2000" dirty="0">
                <a:latin typeface="Arial" charset="0"/>
              </a:rPr>
              <a:t>paper will be marked by more than one marker</a:t>
            </a:r>
          </a:p>
          <a:p>
            <a:endParaRPr lang="en-GB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Any </a:t>
            </a:r>
            <a:r>
              <a:rPr lang="en-GB" sz="2000" dirty="0" smtClean="0">
                <a:latin typeface="Arial" charset="0"/>
              </a:rPr>
              <a:t>problem or ambiguity </a:t>
            </a:r>
            <a:r>
              <a:rPr lang="en-GB" sz="2000" dirty="0">
                <a:latin typeface="Arial" charset="0"/>
              </a:rPr>
              <a:t>is discussed openly across the </a:t>
            </a:r>
            <a:r>
              <a:rPr lang="en-GB" sz="2000" dirty="0" smtClean="0">
                <a:latin typeface="Arial" charset="0"/>
              </a:rPr>
              <a:t>table</a:t>
            </a:r>
            <a:endParaRPr lang="en-GB" sz="20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SAQs of </a:t>
            </a:r>
            <a:r>
              <a:rPr lang="en-GB" sz="2000" dirty="0" smtClean="0">
                <a:latin typeface="Arial" charset="0"/>
              </a:rPr>
              <a:t>all borderline </a:t>
            </a:r>
            <a:r>
              <a:rPr lang="en-GB" sz="2000" dirty="0">
                <a:latin typeface="Arial" charset="0"/>
              </a:rPr>
              <a:t>fail candidates are marked again by the Theme </a:t>
            </a:r>
            <a:r>
              <a:rPr lang="en-GB" sz="2000" dirty="0" smtClean="0">
                <a:latin typeface="Arial" charset="0"/>
              </a:rPr>
              <a:t>Leader and checked by the External Examiner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1126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7584" y="2132856"/>
            <a:ext cx="81010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dirty="0">
                <a:latin typeface="Arial" charset="0"/>
                <a:cs typeface="Times New Roman" pitchFamily="18" charset="0"/>
              </a:rPr>
              <a:t>Half the mark for the MCD part of the exam will be obtained from </a:t>
            </a:r>
            <a:r>
              <a:rPr lang="en-GB" dirty="0" smtClean="0">
                <a:latin typeface="Arial" charset="0"/>
                <a:cs typeface="Times New Roman" pitchFamily="18" charset="0"/>
              </a:rPr>
              <a:t>SBAs + ARQs</a:t>
            </a:r>
            <a:endParaRPr lang="en-GB" dirty="0"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latin typeface="Arial" charset="0"/>
                <a:cs typeface="Times New Roman" pitchFamily="18" charset="0"/>
              </a:rPr>
              <a:t>The other half will be obtained from EMQs + SAQs</a:t>
            </a:r>
          </a:p>
          <a:p>
            <a:pPr marL="457200" indent="-457200"/>
            <a:endParaRPr lang="en-GB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latin typeface="Arial" charset="0"/>
                <a:cs typeface="Times New Roman" pitchFamily="18" charset="0"/>
              </a:rPr>
              <a:t>-i.e. marks proportional to time spent on the questions</a:t>
            </a:r>
          </a:p>
          <a:p>
            <a:pPr marL="457200" indent="-457200">
              <a:buFontTx/>
              <a:buChar char="•"/>
            </a:pPr>
            <a:endParaRPr lang="en-GB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051720" y="692696"/>
            <a:ext cx="462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2800" u="sng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Formative exam in January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44812" y="3124200"/>
            <a:ext cx="6858000" cy="6096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336699"/>
                </a:solidFill>
                <a:latin typeface="Arial" charset="0"/>
              </a:rPr>
              <a:t>Difficulty of  examinations</a:t>
            </a:r>
            <a:endParaRPr lang="en-US" sz="280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13316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1916113"/>
            <a:ext cx="81010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latin typeface="Arial" charset="0"/>
                <a:cs typeface="Times New Roman" pitchFamily="18" charset="0"/>
              </a:rPr>
              <a:t>The questions used in the Formative, Summative or </a:t>
            </a:r>
            <a:r>
              <a:rPr lang="en-GB" sz="2800" dirty="0" err="1">
                <a:latin typeface="Arial" charset="0"/>
                <a:cs typeface="Times New Roman" pitchFamily="18" charset="0"/>
              </a:rPr>
              <a:t>Resit</a:t>
            </a:r>
            <a:r>
              <a:rPr lang="en-GB" sz="2800" dirty="0">
                <a:latin typeface="Arial" charset="0"/>
                <a:cs typeface="Times New Roman" pitchFamily="18" charset="0"/>
              </a:rPr>
              <a:t> examinations are equivalent. </a:t>
            </a:r>
          </a:p>
          <a:p>
            <a:pPr marL="457200" indent="-457200"/>
            <a:endParaRPr lang="en-GB" sz="2800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2800" dirty="0">
                <a:latin typeface="Arial" charset="0"/>
                <a:cs typeface="Times New Roman" pitchFamily="18" charset="0"/>
              </a:rPr>
              <a:t>If you hear that one exam is more difficult than another, this is due to students’ perception, not to any intent by the exam setters.</a:t>
            </a:r>
            <a:endParaRPr lang="en-GB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954088" y="26988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51720" y="548680"/>
            <a:ext cx="767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Exam results </a:t>
            </a:r>
            <a:r>
              <a:rPr lang="en-GB" sz="2800" dirty="0">
                <a:solidFill>
                  <a:srgbClr val="336699"/>
                </a:solidFill>
                <a:latin typeface="Arial" charset="0"/>
              </a:rPr>
              <a:t>-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2009 </a:t>
            </a:r>
            <a:r>
              <a:rPr lang="en-GB" sz="2800" dirty="0">
                <a:solidFill>
                  <a:srgbClr val="336699"/>
                </a:solidFill>
                <a:latin typeface="Arial" charset="0"/>
              </a:rPr>
              <a:t>to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2012</a:t>
            </a:r>
            <a:endParaRPr lang="en-US" sz="2800" dirty="0">
              <a:solidFill>
                <a:srgbClr val="336699"/>
              </a:solidFill>
              <a:latin typeface="Arial" charset="0"/>
            </a:endParaRPr>
          </a:p>
        </p:txBody>
      </p:sp>
      <p:graphicFrame>
        <p:nvGraphicFramePr>
          <p:cNvPr id="49328" name="Group 176"/>
          <p:cNvGraphicFramePr>
            <a:graphicFrameLocks noGrp="1"/>
          </p:cNvGraphicFramePr>
          <p:nvPr>
            <p:ph idx="1"/>
          </p:nvPr>
        </p:nvGraphicFramePr>
        <p:xfrm>
          <a:off x="1547664" y="1700808"/>
          <a:ext cx="5760958" cy="3484626"/>
        </p:xfrm>
        <a:graphic>
          <a:graphicData uri="http://schemas.openxmlformats.org/drawingml/2006/table">
            <a:tbl>
              <a:tblPr/>
              <a:tblGrid>
                <a:gridCol w="1296640"/>
                <a:gridCol w="1007616"/>
                <a:gridCol w="1152128"/>
                <a:gridCol w="1162720"/>
                <a:gridCol w="114185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Formative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exam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Pass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58.8%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58.5%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58.8%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58.7%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MCD summative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exam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% Pass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91.3%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89.0%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94.4%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92.1%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44812" y="3124200"/>
            <a:ext cx="6858000" cy="6096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336699"/>
                </a:solidFill>
                <a:latin typeface="Arial" charset="0"/>
              </a:rPr>
              <a:t>Further details</a:t>
            </a:r>
            <a:endParaRPr lang="en-US" sz="280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1536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2988" y="714375"/>
            <a:ext cx="8101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Further details of the arrangements for the January exam, including candidate numbers and venues for the written exam, will be e-mailed to students by the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FEO</a:t>
            </a: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54088" y="26988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971550" y="2571750"/>
            <a:ext cx="8172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Arial" charset="0"/>
              </a:rPr>
              <a:t>Good </a:t>
            </a:r>
            <a:r>
              <a:rPr lang="en-GB" sz="3200" dirty="0">
                <a:latin typeface="Arial" charset="0"/>
              </a:rPr>
              <a:t>luck for the </a:t>
            </a:r>
            <a:r>
              <a:rPr lang="en-GB" sz="3200" dirty="0" smtClean="0">
                <a:latin typeface="Arial" charset="0"/>
              </a:rPr>
              <a:t>formative exam</a:t>
            </a:r>
          </a:p>
          <a:p>
            <a:pPr algn="ctr"/>
            <a:r>
              <a:rPr lang="en-GB" sz="3200" dirty="0" smtClean="0">
                <a:latin typeface="Arial" charset="0"/>
              </a:rPr>
              <a:t>Do some revision</a:t>
            </a:r>
            <a:endParaRPr lang="en-GB" sz="3200" dirty="0">
              <a:latin typeface="Arial" charset="0"/>
            </a:endParaRPr>
          </a:p>
          <a:p>
            <a:pPr algn="ctr"/>
            <a:r>
              <a:rPr lang="en-GB" sz="3200" dirty="0">
                <a:latin typeface="Arial" charset="0"/>
              </a:rPr>
              <a:t>Have a good holiday break!</a:t>
            </a:r>
          </a:p>
        </p:txBody>
      </p:sp>
      <p:pic>
        <p:nvPicPr>
          <p:cNvPr id="15368" name="Picture 7" descr="photo_9261_200910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357688"/>
            <a:ext cx="2765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5175"/>
            <a:ext cx="7224713" cy="5492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Single Best Answer (SBA)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989138"/>
            <a:ext cx="7772400" cy="4114800"/>
          </a:xfrm>
        </p:spPr>
        <p:txBody>
          <a:bodyPr/>
          <a:lstStyle/>
          <a:p>
            <a:pPr marL="536575" indent="-536575" eaLnBrk="1" hangingPunct="1"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Stem statement +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completion words or statements</a:t>
            </a:r>
          </a:p>
          <a:p>
            <a:pPr marL="536575" indent="-536575" eaLnBrk="1" hangingPunct="1"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combination of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stem + completion is the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Best Answer</a:t>
            </a:r>
          </a:p>
          <a:p>
            <a:pPr marL="536575" indent="-536575" eaLnBrk="1" hangingPunct="1"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Attempt all questions: no negative marking</a:t>
            </a:r>
          </a:p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Multiple attempts score zero, even if one answer is correct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9155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>SBA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6E6E6F"/>
                </a:solidFill>
                <a:latin typeface="Arial" pitchFamily="34" charset="0"/>
                <a:cs typeface="Arial" pitchFamily="34" charset="0"/>
              </a:rPr>
              <a:t>Which of the following best defines the term 'nucleic acids'?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610600" cy="4552950"/>
          </a:xfrm>
          <a:noFill/>
        </p:spPr>
        <p:txBody>
          <a:bodyPr lIns="91440" tIns="45720" rIns="91440" bIns="45720"/>
          <a:lstStyle/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double helical polymers of nucleosides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double helical polymers of nucleotides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linear polymers of nucleosides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linear polymers of nucleotides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triple helical polymers of nucleotides</a:t>
            </a:r>
            <a:endParaRPr lang="en-US" sz="2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9155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>SBA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6E6E6F"/>
                </a:solidFill>
                <a:latin typeface="Arial" pitchFamily="34" charset="0"/>
                <a:cs typeface="Arial" pitchFamily="34" charset="0"/>
              </a:rPr>
              <a:t>Which of the following best defines the term 'nucleic acids'?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610600" cy="4552950"/>
          </a:xfrm>
          <a:noFill/>
        </p:spPr>
        <p:txBody>
          <a:bodyPr lIns="91440" tIns="45720" rIns="91440" bIns="45720"/>
          <a:lstStyle/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double helical polymers of nucleosides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double helical polymers of nucleotides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linear polymers of nucleosides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Nucleic acids are linear polymers of nucleotides</a:t>
            </a:r>
          </a:p>
          <a:p>
            <a:pPr marL="495300" indent="-495300" eaLnBrk="1" hangingPunct="1">
              <a:buFontTx/>
              <a:buAutoNum type="alphaUcPeriod"/>
            </a:pPr>
            <a:r>
              <a:rPr lang="en-GB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Nucleic acids are triple helical polymers of nucleotides</a:t>
            </a:r>
            <a:endParaRPr lang="en-US" sz="2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Extended Matching Question (EMQ)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772400" cy="4506913"/>
          </a:xfrm>
        </p:spPr>
        <p:txBody>
          <a:bodyPr/>
          <a:lstStyle/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Some information +/- visual data</a:t>
            </a:r>
          </a:p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 list of options (usually 10)</a:t>
            </a:r>
          </a:p>
          <a:p>
            <a:pPr marL="536575" indent="-536575"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 list of scenarios/statements/questions (usually 5)</a:t>
            </a:r>
          </a:p>
          <a:p>
            <a:pPr marL="536575" indent="-536575" eaLnBrk="1" hangingPunct="1">
              <a:lnSpc>
                <a:spcPct val="90000"/>
              </a:lnSpc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36575" indent="-536575"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For each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scenario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 select the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most appropriate </a:t>
            </a:r>
            <a:r>
              <a:rPr lang="en-GB" sz="2800" u="sng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from the list</a:t>
            </a:r>
          </a:p>
          <a:p>
            <a:pPr marL="536575" indent="-536575"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Each option may be used once, more than once, or not at all</a:t>
            </a:r>
          </a:p>
          <a:p>
            <a:pPr marL="536575" indent="-536575"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Multiple answers to a question will score zero, even if one answer is correct</a:t>
            </a:r>
          </a:p>
        </p:txBody>
      </p:sp>
      <p:pic>
        <p:nvPicPr>
          <p:cNvPr id="4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15350" cy="5746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 </a:t>
            </a: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Cells of the immune system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190750"/>
            <a:ext cx="4267200" cy="1944688"/>
          </a:xfrm>
          <a:noFill/>
        </p:spPr>
        <p:txBody>
          <a:bodyPr lIns="91440" tIns="45720" rIns="91440" bIns="45720"/>
          <a:lstStyle/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Plasma cell 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CD4+ T lymphocyte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CD8+ T lymphocyte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Neutrophil</a:t>
            </a: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Mast cell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2205038"/>
            <a:ext cx="4267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Natural killer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Monocyte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Macrophage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Dendritic</a:t>
            </a: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813690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latin typeface="Arial" charset="0"/>
              </a:rPr>
              <a:t>Secretes large amounts of antibody</a:t>
            </a:r>
            <a:endParaRPr lang="en-GB" sz="2000" i="0" dirty="0"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Contains granules of histamine and binds </a:t>
            </a:r>
            <a:r>
              <a:rPr lang="en-GB" sz="2000" dirty="0" err="1" smtClean="0">
                <a:solidFill>
                  <a:srgbClr val="040404"/>
                </a:solidFill>
                <a:latin typeface="Arial" charset="0"/>
              </a:rPr>
              <a:t>IgE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                          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Recognises antigen presented by MHC class I molecules</a:t>
            </a: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Most efficient cell type at inducing primary adaptive immune responses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79387" y="1196752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question, choose the SINGLE most appropriate answer from the list of options.  Each option may be used once, more than once, or not at all</a:t>
            </a:r>
          </a:p>
        </p:txBody>
      </p:sp>
      <p:pic>
        <p:nvPicPr>
          <p:cNvPr id="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15350" cy="5746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EMQ </a:t>
            </a: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Cells of the immune system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190750"/>
            <a:ext cx="4267200" cy="1944688"/>
          </a:xfrm>
          <a:noFill/>
        </p:spPr>
        <p:txBody>
          <a:bodyPr lIns="91440" tIns="45720" rIns="91440" bIns="45720"/>
          <a:lstStyle/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Plasma cell 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CD4+ T lymphocyte 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CD8+ T lymphocyte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Neutrophil</a:t>
            </a: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lphaUcPeriod"/>
            </a:pPr>
            <a:r>
              <a:rPr lang="en-GB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Mast cell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2205038"/>
            <a:ext cx="4267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Natural killer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Monocyte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Macrophage</a:t>
            </a:r>
            <a:r>
              <a:rPr lang="en-GB" sz="2400" i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Dendritic</a:t>
            </a:r>
            <a:r>
              <a:rPr lang="en-GB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cell</a:t>
            </a:r>
            <a:endParaRPr lang="en-GB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Tx/>
              <a:buAutoNum type="alphaUcPeriod" startAt="6"/>
            </a:pPr>
            <a:r>
              <a:rPr lang="en-GB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2400" i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813690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latin typeface="Arial" charset="0"/>
              </a:rPr>
              <a:t>Secretes large amounts of antibody        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A</a:t>
            </a:r>
            <a:endParaRPr lang="en-GB" sz="2000" i="0" dirty="0"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Contains granules of histamine and binds </a:t>
            </a:r>
            <a:r>
              <a:rPr lang="en-GB" sz="2000" dirty="0" err="1" smtClean="0">
                <a:solidFill>
                  <a:srgbClr val="040404"/>
                </a:solidFill>
                <a:latin typeface="Arial" charset="0"/>
              </a:rPr>
              <a:t>IgE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                              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Recognises antigen presented by MHC class I molecules</a:t>
            </a:r>
          </a:p>
          <a:p>
            <a:pPr marL="457200" indent="-369888" eaLnBrk="0" hangingPunct="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040404"/>
                </a:solidFill>
                <a:latin typeface="Arial" charset="0"/>
              </a:rPr>
              <a:t>Most efficient cell type at inducing primary adaptive immune responses</a:t>
            </a:r>
            <a:r>
              <a:rPr lang="en-GB" sz="2000" i="0" dirty="0" smtClean="0">
                <a:solidFill>
                  <a:srgbClr val="040404"/>
                </a:solidFill>
                <a:latin typeface="Arial" charset="0"/>
              </a:rPr>
              <a:t>  </a:t>
            </a:r>
            <a:endParaRPr lang="en-GB" sz="2000" i="0" dirty="0">
              <a:solidFill>
                <a:srgbClr val="040404"/>
              </a:solidFill>
              <a:latin typeface="Arial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79387" y="1196752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question, choose the SINGLE most appropriate answer from the list of options.  Each option may be used once, more than once, or not at all</a:t>
            </a:r>
          </a:p>
        </p:txBody>
      </p:sp>
      <p:pic>
        <p:nvPicPr>
          <p:cNvPr id="8" name="Picture 4" descr="IMP_ML_C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261100"/>
            <a:ext cx="15509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F_Simple_ppt">
  <a:themeElements>
    <a:clrScheme name="MAF_Simple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F_Simple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F_Simple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F_Simple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Office\Templates\MAF_Simple_ppt.pot</Template>
  <TotalTime>5239</TotalTime>
  <Words>1942</Words>
  <Application>Microsoft Office PowerPoint</Application>
  <PresentationFormat>On-screen Show (4:3)</PresentationFormat>
  <Paragraphs>481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MAF_Simple_ppt</vt:lpstr>
      <vt:lpstr>PowerPoint Presentation</vt:lpstr>
      <vt:lpstr>PowerPoint Presentation</vt:lpstr>
      <vt:lpstr>PowerPoint Presentation</vt:lpstr>
      <vt:lpstr>Single Best Answer (SBA) </vt:lpstr>
      <vt:lpstr>SBA  Which of the following best defines the term 'nucleic acids'? </vt:lpstr>
      <vt:lpstr>SBA  Which of the following best defines the term 'nucleic acids'? </vt:lpstr>
      <vt:lpstr>Extended Matching Question (EMQ)</vt:lpstr>
      <vt:lpstr>EMQ  - Cells of the immune system</vt:lpstr>
      <vt:lpstr>EMQ  - Cells of the immune system</vt:lpstr>
      <vt:lpstr>EMQ  - Cells of the immune system</vt:lpstr>
      <vt:lpstr>EMQ  - Cells of the immune system</vt:lpstr>
      <vt:lpstr>EMQ  - Cells of the immune system</vt:lpstr>
      <vt:lpstr>Assertion Reason Question (ARQ)</vt:lpstr>
      <vt:lpstr>Assertion Reason Question (ARQ)</vt:lpstr>
      <vt:lpstr>Assertion Reason Question (ARQ)</vt:lpstr>
      <vt:lpstr>Assertion Reason Question (ARQ)</vt:lpstr>
      <vt:lpstr>Assertion Reason Question (ARQ)</vt:lpstr>
      <vt:lpstr>Assertion Reason Question (ARQ)</vt:lpstr>
      <vt:lpstr>Assertion Reason Question (ARQ)</vt:lpstr>
      <vt:lpstr>PowerPoint Presentation</vt:lpstr>
      <vt:lpstr>Answer Sheets</vt:lpstr>
      <vt:lpstr>Answer Sheets</vt:lpstr>
      <vt:lpstr>Making your Mark</vt:lpstr>
      <vt:lpstr>SBA and ARQ</vt:lpstr>
      <vt:lpstr>EMQ</vt:lpstr>
      <vt:lpstr>For all machine-marked answer sheets</vt:lpstr>
      <vt:lpstr>PowerPoint Presentation</vt:lpstr>
      <vt:lpstr>PowerPoint Presentation</vt:lpstr>
      <vt:lpstr>Advice</vt:lpstr>
      <vt:lpstr>Marking SAQs</vt:lpstr>
      <vt:lpstr>PowerPoint Presentation</vt:lpstr>
      <vt:lpstr>Difficulty of  examinations</vt:lpstr>
      <vt:lpstr>PowerPoint Presentation</vt:lpstr>
      <vt:lpstr>Further details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Ferenczi</dc:creator>
  <cp:lastModifiedBy>Shiel, Nuala</cp:lastModifiedBy>
  <cp:revision>216</cp:revision>
  <dcterms:created xsi:type="dcterms:W3CDTF">2003-09-30T11:42:41Z</dcterms:created>
  <dcterms:modified xsi:type="dcterms:W3CDTF">2012-12-12T17:29:07Z</dcterms:modified>
</cp:coreProperties>
</file>