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2"/>
  </p:notesMasterIdLst>
  <p:sldIdLst>
    <p:sldId id="264" r:id="rId2"/>
    <p:sldId id="256" r:id="rId3"/>
    <p:sldId id="257" r:id="rId4"/>
    <p:sldId id="260" r:id="rId5"/>
    <p:sldId id="258" r:id="rId6"/>
    <p:sldId id="259" r:id="rId7"/>
    <p:sldId id="262" r:id="rId8"/>
    <p:sldId id="285" r:id="rId9"/>
    <p:sldId id="290" r:id="rId10"/>
    <p:sldId id="291" r:id="rId11"/>
    <p:sldId id="292" r:id="rId12"/>
    <p:sldId id="295" r:id="rId13"/>
    <p:sldId id="296" r:id="rId14"/>
    <p:sldId id="313" r:id="rId15"/>
    <p:sldId id="293" r:id="rId16"/>
    <p:sldId id="297" r:id="rId17"/>
    <p:sldId id="303" r:id="rId18"/>
    <p:sldId id="299" r:id="rId19"/>
    <p:sldId id="300" r:id="rId20"/>
    <p:sldId id="301" r:id="rId21"/>
    <p:sldId id="314" r:id="rId22"/>
    <p:sldId id="302" r:id="rId23"/>
    <p:sldId id="311" r:id="rId24"/>
    <p:sldId id="312" r:id="rId25"/>
    <p:sldId id="324" r:id="rId26"/>
    <p:sldId id="315" r:id="rId27"/>
    <p:sldId id="270" r:id="rId28"/>
    <p:sldId id="271" r:id="rId29"/>
    <p:sldId id="272" r:id="rId30"/>
    <p:sldId id="273" r:id="rId31"/>
    <p:sldId id="316" r:id="rId32"/>
    <p:sldId id="274" r:id="rId33"/>
    <p:sldId id="275" r:id="rId34"/>
    <p:sldId id="276" r:id="rId35"/>
    <p:sldId id="317" r:id="rId36"/>
    <p:sldId id="277" r:id="rId37"/>
    <p:sldId id="278" r:id="rId38"/>
    <p:sldId id="318" r:id="rId39"/>
    <p:sldId id="279" r:id="rId40"/>
    <p:sldId id="282" r:id="rId41"/>
    <p:sldId id="280" r:id="rId42"/>
    <p:sldId id="319" r:id="rId43"/>
    <p:sldId id="281" r:id="rId44"/>
    <p:sldId id="283" r:id="rId45"/>
    <p:sldId id="320" r:id="rId46"/>
    <p:sldId id="263" r:id="rId47"/>
    <p:sldId id="261" r:id="rId48"/>
    <p:sldId id="265" r:id="rId49"/>
    <p:sldId id="269" r:id="rId50"/>
    <p:sldId id="323" r:id="rId51"/>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5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40"/>
    </p:cViewPr>
  </p:sorterViewPr>
  <p:notesViewPr>
    <p:cSldViewPr>
      <p:cViewPr varScale="1">
        <p:scale>
          <a:sx n="40" d="100"/>
          <a:sy n="40" d="100"/>
        </p:scale>
        <p:origin x="-14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09" charset="0"/>
                <a:ea typeface="ＭＳ Ｐゴシック" pitchFamily="-109" charset="-128"/>
                <a:cs typeface="ＭＳ Ｐゴシック" pitchFamily="-109" charset="-128"/>
              </a:defRPr>
            </a:lvl1pPr>
          </a:lstStyle>
          <a:p>
            <a:pPr>
              <a:defRPr/>
            </a:pPr>
            <a:endParaRPr lang="en-US"/>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9" charset="0"/>
                <a:ea typeface="ＭＳ Ｐゴシック" pitchFamily="-109" charset="-128"/>
                <a:cs typeface="ＭＳ Ｐゴシック" pitchFamily="-109" charset="-128"/>
              </a:defRPr>
            </a:lvl1pPr>
          </a:lstStyle>
          <a:p>
            <a:pPr>
              <a:defRPr/>
            </a:pPr>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09" charset="0"/>
                <a:ea typeface="ＭＳ Ｐゴシック" pitchFamily="-109" charset="-128"/>
                <a:cs typeface="ＭＳ Ｐゴシック" pitchFamily="-109" charset="-128"/>
              </a:defRPr>
            </a:lvl1pPr>
          </a:lstStyle>
          <a:p>
            <a:pPr>
              <a:defRPr/>
            </a:pPr>
            <a:endParaRPr 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C909CEA3-C0A1-49D8-9188-D258A030071B}" type="slidenum">
              <a:rPr lang="en-GB"/>
              <a:pPr/>
              <a:t>‹#›</a:t>
            </a:fld>
            <a:endParaRPr lang="en-GB"/>
          </a:p>
        </p:txBody>
      </p:sp>
    </p:spTree>
    <p:extLst>
      <p:ext uri="{BB962C8B-B14F-4D97-AF65-F5344CB8AC3E}">
        <p14:creationId xmlns:p14="http://schemas.microsoft.com/office/powerpoint/2010/main" val="2592685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947134C-720E-466F-BDEF-4741CCD87066}" type="slidenum">
              <a:rPr lang="en-GB" sz="1200">
                <a:latin typeface="Times New Roman" pitchFamily="18" charset="0"/>
              </a:rPr>
              <a:pPr/>
              <a:t>1</a:t>
            </a:fld>
            <a:endParaRPr lang="en-GB" sz="1200">
              <a:latin typeface="Times New Roman" pitchFamily="18" charset="0"/>
            </a:endParaRPr>
          </a:p>
        </p:txBody>
      </p:sp>
      <p:sp>
        <p:nvSpPr>
          <p:cNvPr id="15362" name="Rectangle 2"/>
          <p:cNvSpPr>
            <a:spLocks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0B813FB-305D-44EE-99FF-35A20B1A07D4}" type="slidenum">
              <a:rPr lang="en-GB" sz="1200">
                <a:latin typeface="Times New Roman" pitchFamily="18" charset="0"/>
              </a:rPr>
              <a:pPr/>
              <a:t>25</a:t>
            </a:fld>
            <a:endParaRPr lang="en-GB" sz="1200">
              <a:latin typeface="Times New Roman" pitchFamily="18" charset="0"/>
            </a:endParaRPr>
          </a:p>
        </p:txBody>
      </p:sp>
      <p:sp>
        <p:nvSpPr>
          <p:cNvPr id="40962" name="Rectangle 2"/>
          <p:cNvSpPr>
            <a:spLocks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BA6A49D-27E0-4AF9-8FDF-8D178F28A155}" type="slidenum">
              <a:rPr lang="en-GB"/>
              <a:pPr/>
              <a:t>‹#›</a:t>
            </a:fld>
            <a:endParaRPr lang="en-GB"/>
          </a:p>
        </p:txBody>
      </p:sp>
    </p:spTree>
    <p:extLst>
      <p:ext uri="{BB962C8B-B14F-4D97-AF65-F5344CB8AC3E}">
        <p14:creationId xmlns:p14="http://schemas.microsoft.com/office/powerpoint/2010/main" val="4067427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818BA11-2A42-4CF7-BC93-54B4F349BE71}" type="slidenum">
              <a:rPr lang="en-GB"/>
              <a:pPr/>
              <a:t>‹#›</a:t>
            </a:fld>
            <a:endParaRPr lang="en-GB"/>
          </a:p>
        </p:txBody>
      </p:sp>
    </p:spTree>
    <p:extLst>
      <p:ext uri="{BB962C8B-B14F-4D97-AF65-F5344CB8AC3E}">
        <p14:creationId xmlns:p14="http://schemas.microsoft.com/office/powerpoint/2010/main" val="3745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75BE68C-DE87-40AE-AE7C-9913955869A2}" type="slidenum">
              <a:rPr lang="en-GB"/>
              <a:pPr/>
              <a:t>‹#›</a:t>
            </a:fld>
            <a:endParaRPr lang="en-GB"/>
          </a:p>
        </p:txBody>
      </p:sp>
    </p:spTree>
    <p:extLst>
      <p:ext uri="{BB962C8B-B14F-4D97-AF65-F5344CB8AC3E}">
        <p14:creationId xmlns:p14="http://schemas.microsoft.com/office/powerpoint/2010/main" val="337927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9D6C51D-6C7F-4607-ACB1-F71C8A9A1793}" type="slidenum">
              <a:rPr lang="en-GB"/>
              <a:pPr/>
              <a:t>‹#›</a:t>
            </a:fld>
            <a:endParaRPr lang="en-GB"/>
          </a:p>
        </p:txBody>
      </p:sp>
    </p:spTree>
    <p:extLst>
      <p:ext uri="{BB962C8B-B14F-4D97-AF65-F5344CB8AC3E}">
        <p14:creationId xmlns:p14="http://schemas.microsoft.com/office/powerpoint/2010/main" val="2532290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8A8050-E2E7-4F5E-91D3-E8CE766CBFA5}" type="slidenum">
              <a:rPr lang="en-GB"/>
              <a:pPr/>
              <a:t>‹#›</a:t>
            </a:fld>
            <a:endParaRPr lang="en-GB"/>
          </a:p>
        </p:txBody>
      </p:sp>
    </p:spTree>
    <p:extLst>
      <p:ext uri="{BB962C8B-B14F-4D97-AF65-F5344CB8AC3E}">
        <p14:creationId xmlns:p14="http://schemas.microsoft.com/office/powerpoint/2010/main" val="259154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28CF934-7E1E-4739-9DB1-0BF2830549E7}" type="slidenum">
              <a:rPr lang="en-GB"/>
              <a:pPr/>
              <a:t>‹#›</a:t>
            </a:fld>
            <a:endParaRPr lang="en-GB"/>
          </a:p>
        </p:txBody>
      </p:sp>
    </p:spTree>
    <p:extLst>
      <p:ext uri="{BB962C8B-B14F-4D97-AF65-F5344CB8AC3E}">
        <p14:creationId xmlns:p14="http://schemas.microsoft.com/office/powerpoint/2010/main" val="254231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07F8C78-4DEF-41AF-89BD-E048E548FCAC}" type="slidenum">
              <a:rPr lang="en-GB"/>
              <a:pPr/>
              <a:t>‹#›</a:t>
            </a:fld>
            <a:endParaRPr lang="en-GB"/>
          </a:p>
        </p:txBody>
      </p:sp>
    </p:spTree>
    <p:extLst>
      <p:ext uri="{BB962C8B-B14F-4D97-AF65-F5344CB8AC3E}">
        <p14:creationId xmlns:p14="http://schemas.microsoft.com/office/powerpoint/2010/main" val="4105707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44C7C9A-45BA-4699-A83C-4424F34BF95A}" type="slidenum">
              <a:rPr lang="en-GB"/>
              <a:pPr/>
              <a:t>‹#›</a:t>
            </a:fld>
            <a:endParaRPr lang="en-GB"/>
          </a:p>
        </p:txBody>
      </p:sp>
    </p:spTree>
    <p:extLst>
      <p:ext uri="{BB962C8B-B14F-4D97-AF65-F5344CB8AC3E}">
        <p14:creationId xmlns:p14="http://schemas.microsoft.com/office/powerpoint/2010/main" val="2857746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CC114FD-DA50-420E-8161-A71359B98C6D}" type="slidenum">
              <a:rPr lang="en-GB"/>
              <a:pPr/>
              <a:t>‹#›</a:t>
            </a:fld>
            <a:endParaRPr lang="en-GB"/>
          </a:p>
        </p:txBody>
      </p:sp>
    </p:spTree>
    <p:extLst>
      <p:ext uri="{BB962C8B-B14F-4D97-AF65-F5344CB8AC3E}">
        <p14:creationId xmlns:p14="http://schemas.microsoft.com/office/powerpoint/2010/main" val="170883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5325A7C-5320-4031-8CC0-C6CB4B6D097D}" type="slidenum">
              <a:rPr lang="en-GB"/>
              <a:pPr/>
              <a:t>‹#›</a:t>
            </a:fld>
            <a:endParaRPr lang="en-GB"/>
          </a:p>
        </p:txBody>
      </p:sp>
    </p:spTree>
    <p:extLst>
      <p:ext uri="{BB962C8B-B14F-4D97-AF65-F5344CB8AC3E}">
        <p14:creationId xmlns:p14="http://schemas.microsoft.com/office/powerpoint/2010/main" val="2362107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AA9C291-EC1C-4AD4-9CAB-C5A14179C5D9}" type="slidenum">
              <a:rPr lang="en-GB"/>
              <a:pPr/>
              <a:t>‹#›</a:t>
            </a:fld>
            <a:endParaRPr lang="en-GB"/>
          </a:p>
        </p:txBody>
      </p:sp>
    </p:spTree>
    <p:extLst>
      <p:ext uri="{BB962C8B-B14F-4D97-AF65-F5344CB8AC3E}">
        <p14:creationId xmlns:p14="http://schemas.microsoft.com/office/powerpoint/2010/main" val="1831312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9" charset="0"/>
                <a:ea typeface="ＭＳ Ｐゴシック" pitchFamily="-109" charset="-128"/>
                <a:cs typeface="ＭＳ Ｐゴシック" pitchFamily="-109"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9" charset="0"/>
                <a:ea typeface="ＭＳ Ｐゴシック" pitchFamily="-109" charset="-128"/>
                <a:cs typeface="ＭＳ Ｐゴシック" pitchFamily="-109"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EB1554FE-12CF-43A6-A4D7-BB84284554E5}"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685800" y="1143000"/>
            <a:ext cx="7772400" cy="1349375"/>
          </a:xfrm>
        </p:spPr>
        <p:txBody>
          <a:bodyPr/>
          <a:lstStyle/>
          <a:p>
            <a:r>
              <a:rPr lang="en-GB" sz="5400" dirty="0" smtClean="0">
                <a:latin typeface="Arial" pitchFamily="34" charset="0"/>
                <a:ea typeface="ＭＳ Ｐゴシック" pitchFamily="34" charset="-128"/>
                <a:cs typeface="Arial" pitchFamily="34" charset="0"/>
              </a:rPr>
              <a:t>Introducing Anatomy</a:t>
            </a:r>
            <a:br>
              <a:rPr lang="en-GB" sz="5400" dirty="0" smtClean="0">
                <a:latin typeface="Arial" pitchFamily="34" charset="0"/>
                <a:ea typeface="ＭＳ Ｐゴシック" pitchFamily="34" charset="-128"/>
                <a:cs typeface="Arial" pitchFamily="34" charset="0"/>
              </a:rPr>
            </a:br>
            <a:r>
              <a:rPr lang="en-GB" sz="5400" dirty="0" smtClean="0">
                <a:latin typeface="Arial" pitchFamily="34" charset="0"/>
                <a:ea typeface="ＭＳ Ｐゴシック" pitchFamily="34" charset="-128"/>
                <a:cs typeface="Arial" pitchFamily="34" charset="0"/>
              </a:rPr>
              <a:t>Part 1</a:t>
            </a:r>
          </a:p>
        </p:txBody>
      </p:sp>
      <p:sp>
        <p:nvSpPr>
          <p:cNvPr id="14338" name="Rectangle 3"/>
          <p:cNvSpPr>
            <a:spLocks noGrp="1" noChangeArrowheads="1"/>
          </p:cNvSpPr>
          <p:nvPr>
            <p:ph type="subTitle" idx="1"/>
          </p:nvPr>
        </p:nvSpPr>
        <p:spPr>
          <a:xfrm>
            <a:off x="1371600" y="3273425"/>
            <a:ext cx="6369050" cy="2316163"/>
          </a:xfrm>
        </p:spPr>
        <p:txBody>
          <a:bodyPr/>
          <a:lstStyle/>
          <a:p>
            <a:pPr eaLnBrk="1" hangingPunct="1"/>
            <a:r>
              <a:rPr lang="en-GB" dirty="0" smtClean="0">
                <a:latin typeface="Arial" pitchFamily="34" charset="0"/>
                <a:ea typeface="ＭＳ Ｐゴシック" pitchFamily="34" charset="-128"/>
                <a:cs typeface="Arial" pitchFamily="34" charset="0"/>
              </a:rPr>
              <a:t>Professor </a:t>
            </a:r>
            <a:r>
              <a:rPr lang="en-GB" dirty="0" smtClean="0">
                <a:latin typeface="Arial" pitchFamily="34" charset="0"/>
                <a:ea typeface="ＭＳ Ｐゴシック" pitchFamily="34" charset="-128"/>
                <a:cs typeface="Arial" pitchFamily="34" charset="0"/>
              </a:rPr>
              <a:t>D </a:t>
            </a:r>
            <a:r>
              <a:rPr lang="en-GB" dirty="0" err="1" smtClean="0">
                <a:latin typeface="Arial" pitchFamily="34" charset="0"/>
                <a:ea typeface="ＭＳ Ｐゴシック" pitchFamily="34" charset="-128"/>
                <a:cs typeface="Arial" pitchFamily="34" charset="0"/>
              </a:rPr>
              <a:t>Ceri</a:t>
            </a:r>
            <a:r>
              <a:rPr lang="en-GB" dirty="0" smtClean="0">
                <a:latin typeface="Arial" pitchFamily="34" charset="0"/>
                <a:ea typeface="ＭＳ Ｐゴシック" pitchFamily="34" charset="-128"/>
                <a:cs typeface="Arial" pitchFamily="34" charset="0"/>
              </a:rPr>
              <a:t> Davies</a:t>
            </a:r>
          </a:p>
          <a:p>
            <a:pPr eaLnBrk="1" hangingPunct="1"/>
            <a:endParaRPr lang="en-GB" sz="2400" dirty="0" smtClean="0">
              <a:latin typeface="Arial" pitchFamily="34" charset="0"/>
              <a:ea typeface="ＭＳ Ｐゴシック" pitchFamily="34" charset="-128"/>
              <a:cs typeface="Arial" pitchFamily="34" charset="0"/>
            </a:endParaRPr>
          </a:p>
          <a:p>
            <a:pPr eaLnBrk="1" hangingPunct="1"/>
            <a:r>
              <a:rPr lang="en-GB" sz="2800" dirty="0" smtClean="0">
                <a:latin typeface="Arial" pitchFamily="34" charset="0"/>
                <a:ea typeface="ＭＳ Ｐゴシック" pitchFamily="34" charset="-128"/>
                <a:cs typeface="Arial" pitchFamily="34" charset="0"/>
              </a:rPr>
              <a:t>Department of Surgery and Cancer </a:t>
            </a:r>
          </a:p>
          <a:p>
            <a:pPr eaLnBrk="1" hangingPunct="1"/>
            <a:r>
              <a:rPr lang="en-GB" sz="2800" dirty="0" smtClean="0">
                <a:latin typeface="Arial" pitchFamily="34" charset="0"/>
                <a:ea typeface="ＭＳ Ｐゴシック" pitchFamily="34" charset="-128"/>
                <a:cs typeface="Arial" pitchFamily="34" charset="0"/>
              </a:rPr>
              <a:t>Faculty of Medicine</a:t>
            </a:r>
            <a:endParaRPr lang="en-GB" sz="2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85800" y="533400"/>
            <a:ext cx="7772400" cy="1143000"/>
          </a:xfrm>
        </p:spPr>
        <p:txBody>
          <a:bodyPr/>
          <a:lstStyle/>
          <a:p>
            <a:r>
              <a:rPr lang="en-GB" sz="4800" b="1" smtClean="0">
                <a:latin typeface="Arial" pitchFamily="34" charset="0"/>
                <a:ea typeface="ＭＳ Ｐゴシック" pitchFamily="34" charset="-128"/>
                <a:cs typeface="Arial" pitchFamily="34" charset="0"/>
              </a:rPr>
              <a:t>Our Relations</a:t>
            </a:r>
            <a:br>
              <a:rPr lang="en-GB" sz="4800" b="1" smtClean="0">
                <a:latin typeface="Arial" pitchFamily="34" charset="0"/>
                <a:ea typeface="ＭＳ Ｐゴシック" pitchFamily="34" charset="-128"/>
                <a:cs typeface="Arial" pitchFamily="34" charset="0"/>
              </a:rPr>
            </a:br>
            <a:r>
              <a:rPr lang="en-GB" sz="4800" b="1" smtClean="0">
                <a:latin typeface="Arial" pitchFamily="34" charset="0"/>
                <a:ea typeface="ＭＳ Ｐゴシック" pitchFamily="34" charset="-128"/>
                <a:cs typeface="Arial" pitchFamily="34" charset="0"/>
              </a:rPr>
              <a:t>(The Primate Order)</a:t>
            </a:r>
          </a:p>
        </p:txBody>
      </p:sp>
      <p:pic>
        <p:nvPicPr>
          <p:cNvPr id="24578" name="Picture 3" descr="Evol12"/>
          <p:cNvPicPr>
            <a:picLocks noChangeAspect="1" noChangeArrowheads="1"/>
          </p:cNvPicPr>
          <p:nvPr/>
        </p:nvPicPr>
        <p:blipFill>
          <a:blip r:embed="rId2">
            <a:extLst>
              <a:ext uri="{28A0092B-C50C-407E-A947-70E740481C1C}">
                <a14:useLocalDpi xmlns:a14="http://schemas.microsoft.com/office/drawing/2010/main" val="0"/>
              </a:ext>
            </a:extLst>
          </a:blip>
          <a:srcRect l="3226" r="1076" b="6256"/>
          <a:stretch>
            <a:fillRect/>
          </a:stretch>
        </p:blipFill>
        <p:spPr bwMode="auto">
          <a:xfrm>
            <a:off x="1143000" y="2286000"/>
            <a:ext cx="6781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0"/>
            <a:ext cx="7772400" cy="1143000"/>
          </a:xfrm>
        </p:spPr>
        <p:txBody>
          <a:bodyPr/>
          <a:lstStyle/>
          <a:p>
            <a:r>
              <a:rPr lang="en-GB" sz="4800" b="1" smtClean="0">
                <a:latin typeface="Arial" pitchFamily="34" charset="0"/>
                <a:ea typeface="ＭＳ Ｐゴシック" pitchFamily="34" charset="-128"/>
                <a:cs typeface="Arial" pitchFamily="34" charset="0"/>
              </a:rPr>
              <a:t>The Timescale</a:t>
            </a:r>
          </a:p>
        </p:txBody>
      </p:sp>
      <p:pic>
        <p:nvPicPr>
          <p:cNvPr id="25602" name="Picture 3" descr="Evol11"/>
          <p:cNvPicPr>
            <a:picLocks noChangeAspect="1" noChangeArrowheads="1"/>
          </p:cNvPicPr>
          <p:nvPr/>
        </p:nvPicPr>
        <p:blipFill>
          <a:blip r:embed="rId2">
            <a:extLst>
              <a:ext uri="{28A0092B-C50C-407E-A947-70E740481C1C}">
                <a14:useLocalDpi xmlns:a14="http://schemas.microsoft.com/office/drawing/2010/main" val="0"/>
              </a:ext>
            </a:extLst>
          </a:blip>
          <a:srcRect l="2438" r="1219" b="1610"/>
          <a:stretch>
            <a:fillRect/>
          </a:stretch>
        </p:blipFill>
        <p:spPr bwMode="auto">
          <a:xfrm>
            <a:off x="1600200" y="1195388"/>
            <a:ext cx="6019800" cy="543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0" y="152400"/>
            <a:ext cx="9144000" cy="1981200"/>
          </a:xfrm>
        </p:spPr>
        <p:txBody>
          <a:bodyPr/>
          <a:lstStyle/>
          <a:p>
            <a:pPr algn="l"/>
            <a:r>
              <a:rPr lang="en-GB" sz="4000" b="1" smtClean="0">
                <a:latin typeface="Arial" pitchFamily="34" charset="0"/>
                <a:ea typeface="ＭＳ Ｐゴシック" pitchFamily="34" charset="-128"/>
                <a:cs typeface="Arial" pitchFamily="34" charset="0"/>
              </a:rPr>
              <a:t>Primate evolution provides evidence for stability with sudden stepwise changes - </a:t>
            </a:r>
            <a:r>
              <a:rPr lang="ja-JP" altLang="en-GB" sz="4000" b="1" smtClean="0">
                <a:latin typeface="Arial" pitchFamily="34" charset="0"/>
                <a:ea typeface="ＭＳ Ｐゴシック" pitchFamily="34" charset="-128"/>
                <a:cs typeface="Arial" pitchFamily="34" charset="0"/>
              </a:rPr>
              <a:t>‘</a:t>
            </a:r>
            <a:r>
              <a:rPr lang="en-GB" altLang="ja-JP" sz="4000" b="1" smtClean="0">
                <a:latin typeface="Arial" pitchFamily="34" charset="0"/>
                <a:ea typeface="ＭＳ Ｐゴシック" pitchFamily="34" charset="-128"/>
                <a:cs typeface="Arial" pitchFamily="34" charset="0"/>
              </a:rPr>
              <a:t>punctuated equilibrium</a:t>
            </a:r>
            <a:r>
              <a:rPr lang="ja-JP" altLang="en-GB" sz="4000" b="1" smtClean="0">
                <a:latin typeface="Arial" pitchFamily="34" charset="0"/>
                <a:ea typeface="ＭＳ Ｐゴシック" pitchFamily="34" charset="-128"/>
                <a:cs typeface="Arial" pitchFamily="34" charset="0"/>
              </a:rPr>
              <a:t>’</a:t>
            </a:r>
            <a:endParaRPr lang="en-GB" sz="4000" b="1" smtClean="0">
              <a:latin typeface="Arial" pitchFamily="34" charset="0"/>
              <a:ea typeface="ＭＳ Ｐゴシック" pitchFamily="34" charset="-128"/>
              <a:cs typeface="Arial" pitchFamily="34" charset="0"/>
            </a:endParaRPr>
          </a:p>
        </p:txBody>
      </p:sp>
      <p:pic>
        <p:nvPicPr>
          <p:cNvPr id="26626" name="Picture 3" descr="Evol10"/>
          <p:cNvPicPr>
            <a:picLocks noChangeAspect="1" noChangeArrowheads="1"/>
          </p:cNvPicPr>
          <p:nvPr/>
        </p:nvPicPr>
        <p:blipFill>
          <a:blip r:embed="rId2">
            <a:extLst>
              <a:ext uri="{28A0092B-C50C-407E-A947-70E740481C1C}">
                <a14:useLocalDpi xmlns:a14="http://schemas.microsoft.com/office/drawing/2010/main" val="0"/>
              </a:ext>
            </a:extLst>
          </a:blip>
          <a:srcRect b="21844"/>
          <a:stretch>
            <a:fillRect/>
          </a:stretch>
        </p:blipFill>
        <p:spPr bwMode="auto">
          <a:xfrm>
            <a:off x="0" y="2514600"/>
            <a:ext cx="91440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228600" y="76200"/>
            <a:ext cx="8686800" cy="2514600"/>
          </a:xfrm>
        </p:spPr>
        <p:txBody>
          <a:bodyPr/>
          <a:lstStyle/>
          <a:p>
            <a:pPr algn="l"/>
            <a:r>
              <a:rPr lang="en-GB" sz="3600" b="1" smtClean="0">
                <a:latin typeface="Arial" pitchFamily="34" charset="0"/>
                <a:ea typeface="ＭＳ Ｐゴシック" pitchFamily="34" charset="-128"/>
                <a:cs typeface="Arial" pitchFamily="34" charset="0"/>
              </a:rPr>
              <a:t>How a few genes slowing development could produce a step-like change</a:t>
            </a:r>
            <a:r>
              <a:rPr lang="en-GB" sz="3600" smtClean="0">
                <a:latin typeface="Arial" pitchFamily="34" charset="0"/>
                <a:ea typeface="ＭＳ Ｐゴシック" pitchFamily="34" charset="-128"/>
                <a:cs typeface="Arial" pitchFamily="34" charset="0"/>
              </a:rPr>
              <a:t>: retention of a more infantile skull form could lead to less face and more brain</a:t>
            </a:r>
          </a:p>
        </p:txBody>
      </p:sp>
      <p:pic>
        <p:nvPicPr>
          <p:cNvPr id="27650" name="Picture 3" descr="Evol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765425"/>
            <a:ext cx="431800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p:nvPr>
        </p:nvSpPr>
        <p:spPr>
          <a:xfrm>
            <a:off x="685800" y="1654175"/>
            <a:ext cx="7772400" cy="1470025"/>
          </a:xfrm>
        </p:spPr>
        <p:txBody>
          <a:bodyPr/>
          <a:lstStyle/>
          <a:p>
            <a:r>
              <a:rPr lang="en-GB" sz="4800" b="1" smtClean="0">
                <a:latin typeface="Arial" pitchFamily="34" charset="0"/>
                <a:ea typeface="ＭＳ Ｐゴシック" pitchFamily="34" charset="-128"/>
                <a:cs typeface="Arial" pitchFamily="34" charset="0"/>
              </a:rPr>
              <a:t>Erect Bipedal Gait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762000" y="0"/>
            <a:ext cx="7696200" cy="1752600"/>
          </a:xfrm>
        </p:spPr>
        <p:txBody>
          <a:bodyPr/>
          <a:lstStyle/>
          <a:p>
            <a:r>
              <a:rPr lang="en-GB" sz="4800" b="1" smtClean="0">
                <a:latin typeface="Arial" pitchFamily="34" charset="0"/>
                <a:ea typeface="ＭＳ Ｐゴシック" pitchFamily="34" charset="-128"/>
                <a:cs typeface="Arial" pitchFamily="34" charset="0"/>
              </a:rPr>
              <a:t>Proconsul</a:t>
            </a:r>
            <a:r>
              <a:rPr lang="en-GB" smtClean="0">
                <a:latin typeface="Arial" pitchFamily="34" charset="0"/>
                <a:ea typeface="ＭＳ Ｐゴシック" pitchFamily="34" charset="-128"/>
                <a:cs typeface="Arial" pitchFamily="34" charset="0"/>
              </a:rPr>
              <a:t/>
            </a:r>
            <a:br>
              <a:rPr lang="en-GB" smtClean="0">
                <a:latin typeface="Arial" pitchFamily="34" charset="0"/>
                <a:ea typeface="ＭＳ Ｐゴシック" pitchFamily="34" charset="-128"/>
                <a:cs typeface="Arial" pitchFamily="34" charset="0"/>
              </a:rPr>
            </a:br>
            <a:r>
              <a:rPr lang="en-GB" sz="3200" smtClean="0">
                <a:solidFill>
                  <a:schemeClr val="tx1"/>
                </a:solidFill>
                <a:latin typeface="Arial" pitchFamily="34" charset="0"/>
                <a:ea typeface="ＭＳ Ｐゴシック" pitchFamily="34" charset="-128"/>
                <a:cs typeface="Arial" pitchFamily="34" charset="0"/>
              </a:rPr>
              <a:t>A proto-ape from 18 M yr ago</a:t>
            </a:r>
            <a:br>
              <a:rPr lang="en-GB" sz="3200" smtClean="0">
                <a:solidFill>
                  <a:schemeClr val="tx1"/>
                </a:solidFill>
                <a:latin typeface="Arial" pitchFamily="34" charset="0"/>
                <a:ea typeface="ＭＳ Ｐゴシック" pitchFamily="34" charset="-128"/>
                <a:cs typeface="Arial" pitchFamily="34" charset="0"/>
              </a:rPr>
            </a:br>
            <a:r>
              <a:rPr lang="en-GB" sz="3200" smtClean="0">
                <a:solidFill>
                  <a:schemeClr val="tx1"/>
                </a:solidFill>
                <a:latin typeface="Arial" pitchFamily="34" charset="0"/>
                <a:ea typeface="ＭＳ Ｐゴシック" pitchFamily="34" charset="-128"/>
                <a:cs typeface="Arial" pitchFamily="34" charset="0"/>
              </a:rPr>
              <a:t>One of many species that were around </a:t>
            </a:r>
          </a:p>
        </p:txBody>
      </p:sp>
      <p:pic>
        <p:nvPicPr>
          <p:cNvPr id="29698" name="Picture 3" descr="Evol13"/>
          <p:cNvPicPr>
            <a:picLocks noChangeAspect="1" noChangeArrowheads="1"/>
          </p:cNvPicPr>
          <p:nvPr/>
        </p:nvPicPr>
        <p:blipFill>
          <a:blip r:embed="rId2">
            <a:extLst>
              <a:ext uri="{28A0092B-C50C-407E-A947-70E740481C1C}">
                <a14:useLocalDpi xmlns:a14="http://schemas.microsoft.com/office/drawing/2010/main" val="0"/>
              </a:ext>
            </a:extLst>
          </a:blip>
          <a:srcRect b="30646"/>
          <a:stretch>
            <a:fillRect/>
          </a:stretch>
        </p:blipFill>
        <p:spPr bwMode="auto">
          <a:xfrm>
            <a:off x="1828800" y="1905000"/>
            <a:ext cx="5181600"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685800" y="381000"/>
            <a:ext cx="7772400" cy="1143000"/>
          </a:xfrm>
        </p:spPr>
        <p:txBody>
          <a:bodyPr/>
          <a:lstStyle/>
          <a:p>
            <a:r>
              <a:rPr lang="en-GB" sz="4800" b="1" smtClean="0">
                <a:latin typeface="Arial" pitchFamily="34" charset="0"/>
                <a:ea typeface="ＭＳ Ｐゴシック" pitchFamily="34" charset="-128"/>
                <a:cs typeface="Arial" pitchFamily="34" charset="0"/>
              </a:rPr>
              <a:t>Down from the trees</a:t>
            </a:r>
          </a:p>
        </p:txBody>
      </p:sp>
      <p:pic>
        <p:nvPicPr>
          <p:cNvPr id="30722" name="Picture 3" descr="Evol18"/>
          <p:cNvPicPr>
            <a:picLocks noChangeAspect="1" noChangeArrowheads="1"/>
          </p:cNvPicPr>
          <p:nvPr/>
        </p:nvPicPr>
        <p:blipFill>
          <a:blip r:embed="rId2">
            <a:extLst>
              <a:ext uri="{28A0092B-C50C-407E-A947-70E740481C1C}">
                <a14:useLocalDpi xmlns:a14="http://schemas.microsoft.com/office/drawing/2010/main" val="0"/>
              </a:ext>
            </a:extLst>
          </a:blip>
          <a:srcRect l="1266" r="32912" b="5327"/>
          <a:stretch>
            <a:fillRect/>
          </a:stretch>
        </p:blipFill>
        <p:spPr bwMode="auto">
          <a:xfrm>
            <a:off x="328613" y="1920875"/>
            <a:ext cx="4395787"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4"/>
          <p:cNvSpPr txBox="1">
            <a:spLocks noChangeArrowheads="1"/>
          </p:cNvSpPr>
          <p:nvPr/>
        </p:nvSpPr>
        <p:spPr bwMode="auto">
          <a:xfrm>
            <a:off x="5029200" y="2201863"/>
            <a:ext cx="39624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GB">
                <a:cs typeface="Arial" pitchFamily="34" charset="0"/>
              </a:rPr>
              <a:t>Chimpanzees share 99% of our genes but are very different from us</a:t>
            </a:r>
          </a:p>
          <a:p>
            <a:pPr>
              <a:spcBef>
                <a:spcPct val="50000"/>
              </a:spcBef>
            </a:pPr>
            <a:r>
              <a:rPr lang="en-GB">
                <a:cs typeface="Arial" pitchFamily="34" charset="0"/>
              </a:rPr>
              <a:t>The line branched into the chimp-like apes and </a:t>
            </a:r>
            <a:r>
              <a:rPr lang="ja-JP" altLang="en-GB">
                <a:cs typeface="Arial" pitchFamily="34" charset="0"/>
              </a:rPr>
              <a:t>“</a:t>
            </a:r>
            <a:r>
              <a:rPr lang="en-GB" altLang="ja-JP">
                <a:cs typeface="Arial" pitchFamily="34" charset="0"/>
              </a:rPr>
              <a:t>Hominin</a:t>
            </a:r>
            <a:r>
              <a:rPr lang="ja-JP" altLang="en-GB">
                <a:cs typeface="Arial" pitchFamily="34" charset="0"/>
              </a:rPr>
              <a:t>”</a:t>
            </a:r>
            <a:r>
              <a:rPr lang="en-GB" altLang="ja-JP">
                <a:cs typeface="Arial" pitchFamily="34" charset="0"/>
              </a:rPr>
              <a:t> apes such as the many species of Australopithecus – more erect but probably still handy tree-climbers </a:t>
            </a:r>
            <a:endParaRPr lang="en-GB">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76200" y="228600"/>
            <a:ext cx="8991600" cy="1143000"/>
          </a:xfrm>
        </p:spPr>
        <p:txBody>
          <a:bodyPr/>
          <a:lstStyle/>
          <a:p>
            <a:r>
              <a:rPr lang="en-GB" sz="4800" b="1" smtClean="0">
                <a:latin typeface="Arial" pitchFamily="34" charset="0"/>
                <a:ea typeface="ＭＳ Ｐゴシック" pitchFamily="34" charset="-128"/>
                <a:cs typeface="Arial" pitchFamily="34" charset="0"/>
              </a:rPr>
              <a:t>Curvier backbones for bipeds</a:t>
            </a:r>
          </a:p>
        </p:txBody>
      </p:sp>
      <p:pic>
        <p:nvPicPr>
          <p:cNvPr id="31746" name="Picture 3" descr="Evol02"/>
          <p:cNvPicPr>
            <a:picLocks noChangeAspect="1" noChangeArrowheads="1"/>
          </p:cNvPicPr>
          <p:nvPr/>
        </p:nvPicPr>
        <p:blipFill>
          <a:blip r:embed="rId2">
            <a:extLst>
              <a:ext uri="{28A0092B-C50C-407E-A947-70E740481C1C}">
                <a14:useLocalDpi xmlns:a14="http://schemas.microsoft.com/office/drawing/2010/main" val="0"/>
              </a:ext>
            </a:extLst>
          </a:blip>
          <a:srcRect l="57005" r="5893"/>
          <a:stretch>
            <a:fillRect/>
          </a:stretch>
        </p:blipFill>
        <p:spPr bwMode="auto">
          <a:xfrm>
            <a:off x="881063" y="1828800"/>
            <a:ext cx="14652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4"/>
          <p:cNvSpPr txBox="1">
            <a:spLocks noChangeArrowheads="1"/>
          </p:cNvSpPr>
          <p:nvPr/>
        </p:nvSpPr>
        <p:spPr bwMode="auto">
          <a:xfrm>
            <a:off x="3200400" y="2403475"/>
            <a:ext cx="5257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GB" sz="2800">
                <a:cs typeface="Arial" pitchFamily="34" charset="0"/>
              </a:rPr>
              <a:t>The human spinal column has three antero-posterior curves, alternately forward and backward. Braced by ligaments and muscles, these produce springiness and shock-absorption in bipedal gaits such as walking and running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304800"/>
            <a:ext cx="7772400" cy="1143000"/>
          </a:xfrm>
        </p:spPr>
        <p:txBody>
          <a:bodyPr/>
          <a:lstStyle/>
          <a:p>
            <a:r>
              <a:rPr lang="en-GB" sz="4800" b="1" smtClean="0">
                <a:latin typeface="Arial" pitchFamily="34" charset="0"/>
                <a:ea typeface="ＭＳ Ｐゴシック" pitchFamily="34" charset="-128"/>
                <a:cs typeface="Arial" pitchFamily="34" charset="0"/>
              </a:rPr>
              <a:t>Australopithecus</a:t>
            </a:r>
            <a:r>
              <a:rPr lang="en-GB" smtClean="0">
                <a:ea typeface="ＭＳ Ｐゴシック" pitchFamily="34" charset="-128"/>
              </a:rPr>
              <a:t/>
            </a:r>
            <a:br>
              <a:rPr lang="en-GB" smtClean="0">
                <a:ea typeface="ＭＳ Ｐゴシック" pitchFamily="34" charset="-128"/>
              </a:rPr>
            </a:br>
            <a:r>
              <a:rPr lang="en-GB" sz="3600" smtClean="0">
                <a:latin typeface="Arial" pitchFamily="34" charset="0"/>
                <a:ea typeface="ＭＳ Ｐゴシック" pitchFamily="34" charset="-128"/>
                <a:cs typeface="Arial" pitchFamily="34" charset="0"/>
              </a:rPr>
              <a:t>Between a waddle and a sprint</a:t>
            </a:r>
            <a:endParaRPr lang="en-GB" smtClean="0">
              <a:latin typeface="Arial" pitchFamily="34" charset="0"/>
              <a:ea typeface="ＭＳ Ｐゴシック" pitchFamily="34" charset="-128"/>
              <a:cs typeface="Arial" pitchFamily="34" charset="0"/>
            </a:endParaRPr>
          </a:p>
        </p:txBody>
      </p:sp>
      <p:pic>
        <p:nvPicPr>
          <p:cNvPr id="32770" name="Picture 3" descr="Evol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77240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85800" y="381000"/>
            <a:ext cx="7772400" cy="1295400"/>
          </a:xfrm>
        </p:spPr>
        <p:txBody>
          <a:bodyPr/>
          <a:lstStyle/>
          <a:p>
            <a:r>
              <a:rPr lang="en-GB" sz="4800" b="1" smtClean="0">
                <a:latin typeface="Arial" pitchFamily="34" charset="0"/>
                <a:ea typeface="ＭＳ Ｐゴシック" pitchFamily="34" charset="-128"/>
                <a:cs typeface="Arial" pitchFamily="34" charset="0"/>
              </a:rPr>
              <a:t>Australopithecus</a:t>
            </a:r>
            <a:r>
              <a:rPr lang="en-GB" smtClean="0">
                <a:latin typeface="Arial" pitchFamily="34" charset="0"/>
                <a:ea typeface="ＭＳ Ｐゴシック" pitchFamily="34" charset="-128"/>
                <a:cs typeface="Arial" pitchFamily="34" charset="0"/>
              </a:rPr>
              <a:t/>
            </a:r>
            <a:br>
              <a:rPr lang="en-GB" smtClean="0">
                <a:latin typeface="Arial" pitchFamily="34" charset="0"/>
                <a:ea typeface="ＭＳ Ｐゴシック" pitchFamily="34" charset="-128"/>
                <a:cs typeface="Arial" pitchFamily="34" charset="0"/>
              </a:rPr>
            </a:br>
            <a:r>
              <a:rPr lang="en-GB" smtClean="0">
                <a:latin typeface="Arial" pitchFamily="34" charset="0"/>
                <a:ea typeface="ＭＳ Ｐゴシック" pitchFamily="34" charset="-128"/>
                <a:cs typeface="Arial" pitchFamily="34" charset="0"/>
              </a:rPr>
              <a:t>A grasping big toe</a:t>
            </a:r>
          </a:p>
        </p:txBody>
      </p:sp>
      <p:pic>
        <p:nvPicPr>
          <p:cNvPr id="33794" name="Picture 3" descr="Evol19"/>
          <p:cNvPicPr>
            <a:picLocks noChangeAspect="1" noChangeArrowheads="1"/>
          </p:cNvPicPr>
          <p:nvPr/>
        </p:nvPicPr>
        <p:blipFill>
          <a:blip r:embed="rId2">
            <a:extLst>
              <a:ext uri="{28A0092B-C50C-407E-A947-70E740481C1C}">
                <a14:useLocalDpi xmlns:a14="http://schemas.microsoft.com/office/drawing/2010/main" val="0"/>
              </a:ext>
            </a:extLst>
          </a:blip>
          <a:srcRect l="23781" t="6250" r="25540" b="28125"/>
          <a:stretch>
            <a:fillRect/>
          </a:stretch>
        </p:blipFill>
        <p:spPr bwMode="auto">
          <a:xfrm>
            <a:off x="1295400" y="2057400"/>
            <a:ext cx="2209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4"/>
          <p:cNvSpPr txBox="1">
            <a:spLocks noChangeArrowheads="1"/>
          </p:cNvSpPr>
          <p:nvPr/>
        </p:nvSpPr>
        <p:spPr bwMode="auto">
          <a:xfrm>
            <a:off x="3810000" y="3305175"/>
            <a:ext cx="4648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GB" sz="2800">
                <a:cs typeface="Arial" pitchFamily="34" charset="0"/>
              </a:rPr>
              <a:t>The opposable big toe of apes is still detectable in this Australopithecus foot from about 3.5 M Yr ago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85800" y="381000"/>
            <a:ext cx="7772400" cy="1143000"/>
          </a:xfrm>
        </p:spPr>
        <p:txBody>
          <a:bodyPr/>
          <a:lstStyle/>
          <a:p>
            <a:r>
              <a:rPr lang="en-GB" b="1" smtClean="0">
                <a:solidFill>
                  <a:srgbClr val="FFFF00"/>
                </a:solidFill>
                <a:latin typeface="Arial" pitchFamily="34" charset="0"/>
                <a:ea typeface="ＭＳ Ｐゴシック" pitchFamily="34" charset="-128"/>
                <a:cs typeface="Arial" pitchFamily="34" charset="0"/>
              </a:rPr>
              <a:t>Perceptions of Anatomy</a:t>
            </a:r>
            <a:endParaRPr lang="en-GB" b="1" smtClean="0">
              <a:latin typeface="Arial" pitchFamily="34" charset="0"/>
              <a:ea typeface="ＭＳ Ｐゴシック" pitchFamily="34" charset="-128"/>
              <a:cs typeface="Arial" pitchFamily="34" charset="0"/>
            </a:endParaRPr>
          </a:p>
        </p:txBody>
      </p:sp>
      <p:sp>
        <p:nvSpPr>
          <p:cNvPr id="6147" name="Rectangle 3"/>
          <p:cNvSpPr>
            <a:spLocks noGrp="1" noChangeArrowheads="1"/>
          </p:cNvSpPr>
          <p:nvPr>
            <p:ph type="body" idx="1"/>
          </p:nvPr>
        </p:nvSpPr>
        <p:spPr/>
        <p:txBody>
          <a:bodyPr/>
          <a:lstStyle/>
          <a:p>
            <a:pPr>
              <a:buClr>
                <a:srgbClr val="FF0000"/>
              </a:buClr>
            </a:pPr>
            <a:r>
              <a:rPr lang="en-GB" b="1" smtClean="0">
                <a:latin typeface="Arial" pitchFamily="34" charset="0"/>
                <a:ea typeface="ＭＳ Ｐゴシック" pitchFamily="34" charset="-128"/>
                <a:cs typeface="Arial" pitchFamily="34" charset="0"/>
              </a:rPr>
              <a:t>Rite of passage</a:t>
            </a:r>
          </a:p>
          <a:p>
            <a:pPr>
              <a:buClr>
                <a:srgbClr val="FF0000"/>
              </a:buClr>
            </a:pPr>
            <a:r>
              <a:rPr lang="en-GB" b="1" smtClean="0">
                <a:latin typeface="Arial" pitchFamily="34" charset="0"/>
                <a:ea typeface="ＭＳ Ｐゴシック" pitchFamily="34" charset="-128"/>
                <a:cs typeface="Arial" pitchFamily="34" charset="0"/>
              </a:rPr>
              <a:t>Too much information</a:t>
            </a:r>
          </a:p>
          <a:p>
            <a:pPr>
              <a:buClr>
                <a:srgbClr val="FF0000"/>
              </a:buClr>
            </a:pPr>
            <a:r>
              <a:rPr lang="en-GB" b="1" smtClean="0">
                <a:latin typeface="Arial" pitchFamily="34" charset="0"/>
                <a:ea typeface="ＭＳ Ｐゴシック" pitchFamily="34" charset="-128"/>
                <a:cs typeface="Arial" pitchFamily="34" charset="0"/>
              </a:rPr>
              <a:t>Unclear what really matters</a:t>
            </a:r>
          </a:p>
          <a:p>
            <a:pPr>
              <a:buClr>
                <a:srgbClr val="FF0000"/>
              </a:buClr>
            </a:pPr>
            <a:r>
              <a:rPr lang="en-GB" b="1" smtClean="0">
                <a:latin typeface="Arial" pitchFamily="34" charset="0"/>
                <a:ea typeface="ＭＳ Ｐゴシック" pitchFamily="34" charset="-128"/>
                <a:cs typeface="Arial" pitchFamily="34" charset="0"/>
              </a:rPr>
              <a:t>Usefulness not always evident</a:t>
            </a:r>
          </a:p>
          <a:p>
            <a:pPr>
              <a:buClr>
                <a:srgbClr val="FF0000"/>
              </a:buClr>
            </a:pPr>
            <a:r>
              <a:rPr lang="en-GB" b="1" smtClean="0">
                <a:latin typeface="Arial" pitchFamily="34" charset="0"/>
                <a:ea typeface="ＭＳ Ｐゴシック" pitchFamily="34" charset="-128"/>
                <a:cs typeface="Arial" pitchFamily="34" charset="0"/>
              </a:rPr>
              <a:t>People</a:t>
            </a:r>
            <a:r>
              <a:rPr lang="ja-JP" altLang="en-GB" b="1" smtClean="0">
                <a:latin typeface="Arial" pitchFamily="34" charset="0"/>
                <a:ea typeface="ＭＳ Ｐゴシック" pitchFamily="34" charset="-128"/>
                <a:cs typeface="Arial" pitchFamily="34" charset="0"/>
              </a:rPr>
              <a:t>’</a:t>
            </a:r>
            <a:r>
              <a:rPr lang="en-GB" altLang="ja-JP" b="1" smtClean="0">
                <a:latin typeface="Arial" pitchFamily="34" charset="0"/>
                <a:ea typeface="ＭＳ Ｐゴシック" pitchFamily="34" charset="-128"/>
                <a:cs typeface="Arial" pitchFamily="34" charset="0"/>
              </a:rPr>
              <a:t>s bodies vary</a:t>
            </a:r>
          </a:p>
          <a:p>
            <a:pPr>
              <a:buClr>
                <a:srgbClr val="FF0000"/>
              </a:buClr>
            </a:pPr>
            <a:r>
              <a:rPr lang="en-GB" b="1" smtClean="0">
                <a:latin typeface="Arial" pitchFamily="34" charset="0"/>
                <a:ea typeface="ＭＳ Ｐゴシック" pitchFamily="34" charset="-128"/>
                <a:cs typeface="Arial" pitchFamily="34" charset="0"/>
              </a:rPr>
              <a:t>Doctors treat living people</a:t>
            </a:r>
          </a:p>
          <a:p>
            <a:pPr>
              <a:buClr>
                <a:srgbClr val="FF0000"/>
              </a:buClr>
            </a:pPr>
            <a:r>
              <a:rPr lang="en-GB" b="1" smtClean="0">
                <a:latin typeface="Arial" pitchFamily="34" charset="0"/>
                <a:ea typeface="ＭＳ Ｐゴシック" pitchFamily="34" charset="-128"/>
                <a:cs typeface="Arial" pitchFamily="34" charset="0"/>
              </a:rPr>
              <a:t>I don</a:t>
            </a:r>
            <a:r>
              <a:rPr lang="ja-JP" altLang="en-GB" b="1" smtClean="0">
                <a:latin typeface="Arial" pitchFamily="34" charset="0"/>
                <a:ea typeface="ＭＳ Ｐゴシック" pitchFamily="34" charset="-128"/>
                <a:cs typeface="Arial" pitchFamily="34" charset="0"/>
              </a:rPr>
              <a:t>’</a:t>
            </a:r>
            <a:r>
              <a:rPr lang="en-GB" altLang="ja-JP" b="1" smtClean="0">
                <a:latin typeface="Arial" pitchFamily="34" charset="0"/>
                <a:ea typeface="ＭＳ Ｐゴシック" pitchFamily="34" charset="-128"/>
                <a:cs typeface="Arial" pitchFamily="34" charset="0"/>
              </a:rPr>
              <a:t>t want to be a surgeon</a:t>
            </a:r>
            <a:endParaRPr lang="en-GB" b="1"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228600"/>
            <a:ext cx="7772400" cy="1143000"/>
          </a:xfrm>
        </p:spPr>
        <p:txBody>
          <a:bodyPr/>
          <a:lstStyle/>
          <a:p>
            <a:r>
              <a:rPr lang="en-GB" sz="4800" b="1" smtClean="0">
                <a:latin typeface="Arial" pitchFamily="34" charset="0"/>
                <a:ea typeface="ＭＳ Ｐゴシック" pitchFamily="34" charset="-128"/>
                <a:cs typeface="Arial" pitchFamily="34" charset="0"/>
              </a:rPr>
              <a:t>Ancient footprints</a:t>
            </a:r>
          </a:p>
        </p:txBody>
      </p:sp>
      <p:pic>
        <p:nvPicPr>
          <p:cNvPr id="34818" name="Picture 3" descr="Evol01"/>
          <p:cNvPicPr>
            <a:picLocks noChangeAspect="1" noChangeArrowheads="1"/>
          </p:cNvPicPr>
          <p:nvPr/>
        </p:nvPicPr>
        <p:blipFill>
          <a:blip r:embed="rId2">
            <a:extLst>
              <a:ext uri="{28A0092B-C50C-407E-A947-70E740481C1C}">
                <a14:useLocalDpi xmlns:a14="http://schemas.microsoft.com/office/drawing/2010/main" val="0"/>
              </a:ext>
            </a:extLst>
          </a:blip>
          <a:srcRect l="4472" t="13637" b="3030"/>
          <a:stretch>
            <a:fillRect/>
          </a:stretch>
        </p:blipFill>
        <p:spPr bwMode="auto">
          <a:xfrm>
            <a:off x="838200" y="1752600"/>
            <a:ext cx="25606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4"/>
          <p:cNvSpPr txBox="1">
            <a:spLocks noChangeArrowheads="1"/>
          </p:cNvSpPr>
          <p:nvPr/>
        </p:nvSpPr>
        <p:spPr bwMode="auto">
          <a:xfrm>
            <a:off x="3733800" y="1985963"/>
            <a:ext cx="5181600"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GB" sz="2800">
                <a:cs typeface="Arial" pitchFamily="34" charset="0"/>
              </a:rPr>
              <a:t>This Australopithecus footprint also shows the grasping big toe. These adult prints were paralleled by those of a child, possibly holding hands with the adult.</a:t>
            </a:r>
          </a:p>
          <a:p>
            <a:pPr>
              <a:spcBef>
                <a:spcPct val="50000"/>
              </a:spcBef>
            </a:pPr>
            <a:r>
              <a:rPr lang="en-GB" sz="2800">
                <a:cs typeface="Arial" pitchFamily="34" charset="0"/>
              </a:rPr>
              <a:t>Australopithecines seem to have been more or less tree-climbing bipeds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ctrTitle"/>
          </p:nvPr>
        </p:nvSpPr>
        <p:spPr>
          <a:xfrm>
            <a:off x="685800" y="1676400"/>
            <a:ext cx="7772400" cy="2895600"/>
          </a:xfrm>
        </p:spPr>
        <p:txBody>
          <a:bodyPr/>
          <a:lstStyle/>
          <a:p>
            <a:r>
              <a:rPr lang="en-GB" sz="4800" b="1" smtClean="0">
                <a:latin typeface="Arial" pitchFamily="34" charset="0"/>
                <a:ea typeface="ＭＳ Ｐゴシック" pitchFamily="34" charset="-128"/>
                <a:cs typeface="Arial" pitchFamily="34" charset="0"/>
              </a:rPr>
              <a:t>The human foot does not have an opposable big toe, it is specialised for weight bearing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0" y="152400"/>
            <a:ext cx="9144000" cy="2667000"/>
          </a:xfrm>
        </p:spPr>
        <p:txBody>
          <a:bodyPr/>
          <a:lstStyle/>
          <a:p>
            <a:r>
              <a:rPr lang="en-GB" sz="4800" smtClean="0">
                <a:latin typeface="Arial" pitchFamily="34" charset="0"/>
                <a:ea typeface="ＭＳ Ｐゴシック" pitchFamily="34" charset="-128"/>
                <a:cs typeface="Arial" pitchFamily="34" charset="0"/>
              </a:rPr>
              <a:t>Balanced heads</a:t>
            </a:r>
            <a:r>
              <a:rPr lang="en-GB" smtClean="0">
                <a:ea typeface="ＭＳ Ｐゴシック" pitchFamily="34" charset="-128"/>
              </a:rPr>
              <a:t/>
            </a:r>
            <a:br>
              <a:rPr lang="en-GB" smtClean="0">
                <a:ea typeface="ＭＳ Ｐゴシック" pitchFamily="34" charset="-128"/>
              </a:rPr>
            </a:br>
            <a:r>
              <a:rPr lang="en-GB" sz="3600" smtClean="0">
                <a:latin typeface="Arial" pitchFamily="34" charset="0"/>
                <a:ea typeface="ＭＳ Ｐゴシック" pitchFamily="34" charset="-128"/>
                <a:cs typeface="Arial" pitchFamily="34" charset="0"/>
              </a:rPr>
              <a:t>Agile bipedalism requires the head to be balanced on the neck. Compare the base of the chimp skull with the human skull </a:t>
            </a:r>
            <a:endParaRPr lang="en-GB" smtClean="0">
              <a:latin typeface="Arial" pitchFamily="34" charset="0"/>
              <a:ea typeface="ＭＳ Ｐゴシック" pitchFamily="34" charset="-128"/>
              <a:cs typeface="Arial" pitchFamily="34" charset="0"/>
            </a:endParaRPr>
          </a:p>
        </p:txBody>
      </p:sp>
      <p:pic>
        <p:nvPicPr>
          <p:cNvPr id="36866" name="Picture 3" descr="Evol17"/>
          <p:cNvPicPr>
            <a:picLocks noChangeAspect="1" noChangeArrowheads="1"/>
          </p:cNvPicPr>
          <p:nvPr/>
        </p:nvPicPr>
        <p:blipFill>
          <a:blip r:embed="rId2">
            <a:extLst>
              <a:ext uri="{28A0092B-C50C-407E-A947-70E740481C1C}">
                <a14:useLocalDpi xmlns:a14="http://schemas.microsoft.com/office/drawing/2010/main" val="0"/>
              </a:ext>
            </a:extLst>
          </a:blip>
          <a:srcRect l="33333" r="1709"/>
          <a:stretch>
            <a:fillRect/>
          </a:stretch>
        </p:blipFill>
        <p:spPr bwMode="auto">
          <a:xfrm>
            <a:off x="1676400" y="3200400"/>
            <a:ext cx="579120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609600"/>
            <a:ext cx="7772400" cy="1295400"/>
          </a:xfrm>
        </p:spPr>
        <p:txBody>
          <a:bodyPr/>
          <a:lstStyle/>
          <a:p>
            <a:r>
              <a:rPr lang="en-GB" b="1" smtClean="0">
                <a:latin typeface="Arial" pitchFamily="34" charset="0"/>
                <a:ea typeface="ＭＳ Ｐゴシック" pitchFamily="34" charset="-128"/>
                <a:cs typeface="Arial" pitchFamily="34" charset="0"/>
              </a:rPr>
              <a:t>The physical penalties of human evolution </a:t>
            </a:r>
            <a:endParaRPr lang="en-GB" sz="4800" b="1" smtClean="0">
              <a:latin typeface="Arial" pitchFamily="34" charset="0"/>
              <a:ea typeface="ＭＳ Ｐゴシック" pitchFamily="34" charset="-128"/>
              <a:cs typeface="Arial" pitchFamily="34" charset="0"/>
            </a:endParaRPr>
          </a:p>
        </p:txBody>
      </p:sp>
      <p:sp>
        <p:nvSpPr>
          <p:cNvPr id="37890" name="Text Box 3"/>
          <p:cNvSpPr txBox="1">
            <a:spLocks noChangeArrowheads="1"/>
          </p:cNvSpPr>
          <p:nvPr/>
        </p:nvSpPr>
        <p:spPr bwMode="auto">
          <a:xfrm>
            <a:off x="457200" y="2619375"/>
            <a:ext cx="84582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GB" sz="2800">
                <a:cs typeface="Arial" pitchFamily="34" charset="0"/>
              </a:rPr>
              <a:t>In evolutionary terms the transition from climbing ape to running biped was very quick. The anatomical adjustments work fairly well but tend to give way in middle life.</a:t>
            </a:r>
          </a:p>
          <a:p>
            <a:pPr>
              <a:spcBef>
                <a:spcPct val="50000"/>
              </a:spcBef>
            </a:pPr>
            <a:r>
              <a:rPr lang="en-GB" sz="2800">
                <a:cs typeface="Arial" pitchFamily="34" charset="0"/>
              </a:rPr>
              <a:t>Think of a few examples and try to work out why these systems work less well after about 40 years of age.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ctrTitle"/>
          </p:nvPr>
        </p:nvSpPr>
        <p:spPr>
          <a:xfrm>
            <a:off x="685800" y="1730375"/>
            <a:ext cx="7772400" cy="2308225"/>
          </a:xfrm>
        </p:spPr>
        <p:txBody>
          <a:bodyPr/>
          <a:lstStyle/>
          <a:p>
            <a:r>
              <a:rPr lang="en-GB" sz="4800" b="1" smtClean="0">
                <a:latin typeface="Arial" pitchFamily="34" charset="0"/>
                <a:ea typeface="ＭＳ Ｐゴシック" pitchFamily="34" charset="-128"/>
                <a:cs typeface="Arial" pitchFamily="34" charset="0"/>
              </a:rPr>
              <a:t>The evolutionary penalties of modern medicine?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ctrTitle"/>
          </p:nvPr>
        </p:nvSpPr>
        <p:spPr>
          <a:xfrm>
            <a:off x="685800" y="1143000"/>
            <a:ext cx="7772400" cy="1277938"/>
          </a:xfrm>
        </p:spPr>
        <p:txBody>
          <a:bodyPr/>
          <a:lstStyle/>
          <a:p>
            <a:r>
              <a:rPr lang="en-GB" sz="4800" b="1" smtClean="0">
                <a:latin typeface="Arial" pitchFamily="34" charset="0"/>
                <a:ea typeface="ＭＳ Ｐゴシック" pitchFamily="34" charset="-128"/>
                <a:cs typeface="Arial" pitchFamily="34" charset="0"/>
              </a:rPr>
              <a:t>Introducing Anatomy</a:t>
            </a:r>
            <a:br>
              <a:rPr lang="en-GB" sz="4800" b="1" smtClean="0">
                <a:latin typeface="Arial" pitchFamily="34" charset="0"/>
                <a:ea typeface="ＭＳ Ｐゴシック" pitchFamily="34" charset="-128"/>
                <a:cs typeface="Arial" pitchFamily="34" charset="0"/>
              </a:rPr>
            </a:br>
            <a:r>
              <a:rPr lang="en-GB" sz="4800" b="1" smtClean="0">
                <a:latin typeface="Arial" pitchFamily="34" charset="0"/>
                <a:ea typeface="ＭＳ Ｐゴシック" pitchFamily="34" charset="-128"/>
                <a:cs typeface="Arial" pitchFamily="34" charset="0"/>
              </a:rPr>
              <a:t>Part 2</a:t>
            </a:r>
          </a:p>
        </p:txBody>
      </p:sp>
      <p:sp>
        <p:nvSpPr>
          <p:cNvPr id="39938" name="Rectangle 3"/>
          <p:cNvSpPr>
            <a:spLocks noGrp="1" noChangeArrowheads="1"/>
          </p:cNvSpPr>
          <p:nvPr>
            <p:ph type="subTitle" idx="1"/>
          </p:nvPr>
        </p:nvSpPr>
        <p:spPr>
          <a:xfrm>
            <a:off x="1371600" y="3273425"/>
            <a:ext cx="6369050" cy="2316163"/>
          </a:xfrm>
        </p:spPr>
        <p:txBody>
          <a:bodyPr/>
          <a:lstStyle/>
          <a:p>
            <a:pPr eaLnBrk="1" hangingPunct="1"/>
            <a:r>
              <a:rPr lang="en-GB" smtClean="0">
                <a:latin typeface="Arial" pitchFamily="34" charset="0"/>
                <a:ea typeface="ＭＳ Ｐゴシック" pitchFamily="34" charset="-128"/>
                <a:cs typeface="Arial" pitchFamily="34" charset="0"/>
              </a:rPr>
              <a:t>Professor D. Ceri Davies</a:t>
            </a:r>
          </a:p>
          <a:p>
            <a:pPr eaLnBrk="1" hangingPunct="1"/>
            <a:endParaRPr lang="en-GB" sz="2400" smtClean="0">
              <a:latin typeface="Arial" pitchFamily="34" charset="0"/>
              <a:ea typeface="ＭＳ Ｐゴシック" pitchFamily="34" charset="-128"/>
              <a:cs typeface="Arial" pitchFamily="34" charset="0"/>
            </a:endParaRPr>
          </a:p>
          <a:p>
            <a:pPr eaLnBrk="1" hangingPunct="1"/>
            <a:r>
              <a:rPr lang="en-GB" sz="2400" smtClean="0">
                <a:latin typeface="Arial" pitchFamily="34" charset="0"/>
                <a:ea typeface="ＭＳ Ｐゴシック" pitchFamily="34" charset="-128"/>
                <a:cs typeface="Arial" pitchFamily="34" charset="0"/>
              </a:rPr>
              <a:t>Department of Surgery and Cancer </a:t>
            </a:r>
          </a:p>
          <a:p>
            <a:pPr eaLnBrk="1" hangingPunct="1"/>
            <a:r>
              <a:rPr lang="en-GB" sz="2400" smtClean="0">
                <a:latin typeface="Arial" pitchFamily="34" charset="0"/>
                <a:ea typeface="ＭＳ Ｐゴシック" pitchFamily="34" charset="-128"/>
                <a:cs typeface="Arial" pitchFamily="34" charset="0"/>
              </a:rPr>
              <a:t>Faculty of Medicine</a:t>
            </a:r>
            <a:endParaRPr lang="en-GB" smtClean="0">
              <a:ea typeface="ＭＳ Ｐゴシック"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ctrTitle"/>
          </p:nvPr>
        </p:nvSpPr>
        <p:spPr>
          <a:xfrm>
            <a:off x="685800" y="1730375"/>
            <a:ext cx="7772400" cy="1470025"/>
          </a:xfrm>
        </p:spPr>
        <p:txBody>
          <a:bodyPr/>
          <a:lstStyle/>
          <a:p>
            <a:r>
              <a:rPr lang="en-GB" sz="5400" b="1" smtClean="0">
                <a:latin typeface="Arial" pitchFamily="34" charset="0"/>
                <a:ea typeface="ＭＳ Ｐゴシック" pitchFamily="34" charset="-128"/>
                <a:cs typeface="Arial" pitchFamily="34" charset="0"/>
              </a:rPr>
              <a:t>The Trunk and its contents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3010" name="Picture 3" descr="P_18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447675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4034" name="Picture 1" descr="P_204_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0"/>
            <a:ext cx="447833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5058" name="Picture 1" descr="P_211_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
            <a:ext cx="4916488" cy="80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533400" y="533400"/>
            <a:ext cx="8153400" cy="1143000"/>
          </a:xfrm>
        </p:spPr>
        <p:txBody>
          <a:bodyPr/>
          <a:lstStyle/>
          <a:p>
            <a:r>
              <a:rPr lang="en-GB" b="1" smtClean="0">
                <a:solidFill>
                  <a:srgbClr val="FFFF00"/>
                </a:solidFill>
                <a:latin typeface="Arial" pitchFamily="34" charset="0"/>
                <a:ea typeface="ＭＳ Ｐゴシック" pitchFamily="34" charset="-128"/>
                <a:cs typeface="Arial" pitchFamily="34" charset="0"/>
              </a:rPr>
              <a:t>All doctors need anatomy for:</a:t>
            </a:r>
            <a:endParaRPr lang="en-GB" smtClean="0">
              <a:latin typeface="Arial" pitchFamily="34" charset="0"/>
              <a:ea typeface="ＭＳ Ｐゴシック" pitchFamily="34" charset="-128"/>
              <a:cs typeface="Arial" pitchFamily="34" charset="0"/>
            </a:endParaRPr>
          </a:p>
        </p:txBody>
      </p:sp>
      <p:sp>
        <p:nvSpPr>
          <p:cNvPr id="7171" name="Rectangle 3"/>
          <p:cNvSpPr>
            <a:spLocks noGrp="1" noChangeArrowheads="1"/>
          </p:cNvSpPr>
          <p:nvPr>
            <p:ph type="body" idx="1"/>
          </p:nvPr>
        </p:nvSpPr>
        <p:spPr>
          <a:xfrm>
            <a:off x="685800" y="2133600"/>
            <a:ext cx="7772400" cy="4114800"/>
          </a:xfrm>
        </p:spPr>
        <p:txBody>
          <a:bodyPr/>
          <a:lstStyle/>
          <a:p>
            <a:pPr>
              <a:lnSpc>
                <a:spcPct val="140000"/>
              </a:lnSpc>
              <a:buClr>
                <a:srgbClr val="FF0000"/>
              </a:buClr>
            </a:pPr>
            <a:r>
              <a:rPr lang="en-GB" sz="2800" b="1" smtClean="0">
                <a:latin typeface="Arial" pitchFamily="34" charset="0"/>
                <a:ea typeface="ＭＳ Ｐゴシック" pitchFamily="34" charset="-128"/>
                <a:cs typeface="Arial" pitchFamily="34" charset="0"/>
              </a:rPr>
              <a:t>Physical examination of patients</a:t>
            </a:r>
          </a:p>
          <a:p>
            <a:pPr>
              <a:lnSpc>
                <a:spcPct val="140000"/>
              </a:lnSpc>
              <a:buClr>
                <a:srgbClr val="FF0000"/>
              </a:buClr>
            </a:pPr>
            <a:r>
              <a:rPr lang="en-GB" sz="2800" b="1" smtClean="0">
                <a:latin typeface="Arial" pitchFamily="34" charset="0"/>
                <a:ea typeface="ＭＳ Ｐゴシック" pitchFamily="34" charset="-128"/>
                <a:cs typeface="Arial" pitchFamily="34" charset="0"/>
              </a:rPr>
              <a:t>Interpreting imaging</a:t>
            </a:r>
          </a:p>
          <a:p>
            <a:pPr>
              <a:lnSpc>
                <a:spcPct val="140000"/>
              </a:lnSpc>
              <a:buClr>
                <a:srgbClr val="FF0000"/>
              </a:buClr>
            </a:pPr>
            <a:r>
              <a:rPr lang="en-GB" sz="2800" b="1" smtClean="0">
                <a:latin typeface="Arial" pitchFamily="34" charset="0"/>
                <a:ea typeface="ＭＳ Ｐゴシック" pitchFamily="34" charset="-128"/>
                <a:cs typeface="Arial" pitchFamily="34" charset="0"/>
              </a:rPr>
              <a:t>Carrying out routine procedures safely</a:t>
            </a:r>
          </a:p>
          <a:p>
            <a:pPr>
              <a:lnSpc>
                <a:spcPct val="140000"/>
              </a:lnSpc>
              <a:buClr>
                <a:srgbClr val="FF0000"/>
              </a:buClr>
            </a:pPr>
            <a:r>
              <a:rPr lang="en-GB" sz="2800" b="1" smtClean="0">
                <a:latin typeface="Arial" pitchFamily="34" charset="0"/>
                <a:ea typeface="ＭＳ Ｐゴシック" pitchFamily="34" charset="-128"/>
                <a:cs typeface="Arial" pitchFamily="34" charset="0"/>
              </a:rPr>
              <a:t>Effective use of emergency procedures</a:t>
            </a:r>
          </a:p>
          <a:p>
            <a:pPr>
              <a:lnSpc>
                <a:spcPct val="140000"/>
              </a:lnSpc>
              <a:buClr>
                <a:srgbClr val="FF0000"/>
              </a:buClr>
            </a:pPr>
            <a:r>
              <a:rPr lang="en-GB" sz="2800" b="1" smtClean="0">
                <a:latin typeface="Arial" pitchFamily="34" charset="0"/>
                <a:ea typeface="ＭＳ Ｐゴシック" pitchFamily="34" charset="-128"/>
                <a:cs typeface="Arial" pitchFamily="34" charset="0"/>
              </a:rPr>
              <a:t>Basis for postgraduate learning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6082" name="Picture 1" descr="P_21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464050"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ctrTitle"/>
          </p:nvPr>
        </p:nvSpPr>
        <p:spPr>
          <a:xfrm>
            <a:off x="685800" y="1730375"/>
            <a:ext cx="7772400" cy="1470025"/>
          </a:xfrm>
        </p:spPr>
        <p:txBody>
          <a:bodyPr/>
          <a:lstStyle/>
          <a:p>
            <a:r>
              <a:rPr lang="en-GB" sz="5400" b="1" smtClean="0">
                <a:latin typeface="Arial" pitchFamily="34" charset="0"/>
                <a:ea typeface="ＭＳ Ｐゴシック" pitchFamily="34" charset="-128"/>
                <a:cs typeface="Arial" pitchFamily="34" charset="0"/>
              </a:rPr>
              <a:t>The Thorax</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8130" name="Picture 1" descr="P_26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6200"/>
            <a:ext cx="5381625"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9154" name="Picture 1" descr="P_26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8663" y="0"/>
            <a:ext cx="5240337"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0178" name="Picture 1" descr="P_283_Botto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4950"/>
            <a:ext cx="9144000" cy="732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ctrTitle"/>
          </p:nvPr>
        </p:nvSpPr>
        <p:spPr>
          <a:xfrm>
            <a:off x="685800" y="1730375"/>
            <a:ext cx="7772400" cy="1470025"/>
          </a:xfrm>
        </p:spPr>
        <p:txBody>
          <a:bodyPr/>
          <a:lstStyle/>
          <a:p>
            <a:r>
              <a:rPr lang="en-GB" sz="5400" b="1" smtClean="0">
                <a:latin typeface="Arial" pitchFamily="34" charset="0"/>
                <a:ea typeface="ＭＳ Ｐゴシック" pitchFamily="34" charset="-128"/>
                <a:cs typeface="Arial" pitchFamily="34" charset="0"/>
              </a:rPr>
              <a:t>The Abdomen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2226" name="Picture 1" descr="P_291_Lef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6200"/>
            <a:ext cx="5105400" cy="706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3250" name="Picture 1" descr="P_301_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0025"/>
            <a:ext cx="9296400" cy="714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ctrTitle"/>
          </p:nvPr>
        </p:nvSpPr>
        <p:spPr>
          <a:xfrm>
            <a:off x="685800" y="1730375"/>
            <a:ext cx="7772400" cy="1470025"/>
          </a:xfrm>
        </p:spPr>
        <p:txBody>
          <a:bodyPr/>
          <a:lstStyle/>
          <a:p>
            <a:r>
              <a:rPr lang="en-GB" sz="5400" b="1" smtClean="0">
                <a:latin typeface="Arial" pitchFamily="34" charset="0"/>
                <a:ea typeface="ＭＳ Ｐゴシック" pitchFamily="34" charset="-128"/>
                <a:cs typeface="Arial" pitchFamily="34" charset="0"/>
              </a:rPr>
              <a:t>The Pelvis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5298" name="Picture 1" descr="P_323_Left_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4025900" cy="701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57200" y="609600"/>
            <a:ext cx="8305800" cy="1143000"/>
          </a:xfrm>
        </p:spPr>
        <p:txBody>
          <a:bodyPr/>
          <a:lstStyle/>
          <a:p>
            <a:r>
              <a:rPr lang="en-GB" b="1" smtClean="0">
                <a:latin typeface="Arial" pitchFamily="34" charset="0"/>
                <a:ea typeface="ＭＳ Ｐゴシック" pitchFamily="34" charset="-128"/>
                <a:cs typeface="Arial" pitchFamily="34" charset="0"/>
              </a:rPr>
              <a:t>Do you know enough anatomy to explain why:</a:t>
            </a:r>
            <a:endParaRPr lang="en-GB" smtClean="0">
              <a:latin typeface="Arial" pitchFamily="34" charset="0"/>
              <a:ea typeface="ＭＳ Ｐゴシック" pitchFamily="34" charset="-128"/>
              <a:cs typeface="Arial" pitchFamily="34" charset="0"/>
            </a:endParaRPr>
          </a:p>
        </p:txBody>
      </p:sp>
      <p:sp>
        <p:nvSpPr>
          <p:cNvPr id="10243" name="Rectangle 3"/>
          <p:cNvSpPr>
            <a:spLocks noGrp="1" noChangeArrowheads="1"/>
          </p:cNvSpPr>
          <p:nvPr>
            <p:ph type="body" idx="1"/>
          </p:nvPr>
        </p:nvSpPr>
        <p:spPr>
          <a:xfrm>
            <a:off x="685800" y="2438400"/>
            <a:ext cx="7772400" cy="4114800"/>
          </a:xfrm>
        </p:spPr>
        <p:txBody>
          <a:bodyPr/>
          <a:lstStyle/>
          <a:p>
            <a:pPr>
              <a:buClr>
                <a:srgbClr val="FF0000"/>
              </a:buClr>
            </a:pPr>
            <a:r>
              <a:rPr lang="en-GB" sz="2800" b="1" smtClean="0">
                <a:latin typeface="Arial" pitchFamily="34" charset="0"/>
                <a:ea typeface="ＭＳ Ｐゴシック" pitchFamily="34" charset="-128"/>
                <a:cs typeface="Arial" pitchFamily="34" charset="0"/>
              </a:rPr>
              <a:t>Pain from coronary heart disease may be felt in the arms and neck as well as the chest?</a:t>
            </a:r>
          </a:p>
          <a:p>
            <a:pPr>
              <a:buClr>
                <a:srgbClr val="FF0000"/>
              </a:buClr>
            </a:pPr>
            <a:r>
              <a:rPr lang="en-GB" sz="2800" b="1" smtClean="0">
                <a:latin typeface="Arial" pitchFamily="34" charset="0"/>
                <a:ea typeface="ＭＳ Ｐゴシック" pitchFamily="34" charset="-128"/>
                <a:cs typeface="Arial" pitchFamily="34" charset="0"/>
              </a:rPr>
              <a:t>Patients with lung cancer may have a hoarse voice?</a:t>
            </a:r>
          </a:p>
          <a:p>
            <a:pPr>
              <a:buClr>
                <a:srgbClr val="FF0000"/>
              </a:buClr>
            </a:pPr>
            <a:r>
              <a:rPr lang="en-GB" sz="2800" b="1" smtClean="0">
                <a:latin typeface="Arial" pitchFamily="34" charset="0"/>
                <a:ea typeface="ＭＳ Ｐゴシック" pitchFamily="34" charset="-128"/>
                <a:cs typeface="Arial" pitchFamily="34" charset="0"/>
              </a:rPr>
              <a:t>Bowel cancers often spread to the liver?</a:t>
            </a:r>
          </a:p>
          <a:p>
            <a:pPr>
              <a:buClr>
                <a:srgbClr val="FF0000"/>
              </a:buClr>
            </a:pPr>
            <a:r>
              <a:rPr lang="en-GB" sz="2800" b="1" smtClean="0">
                <a:latin typeface="Arial" pitchFamily="34" charset="0"/>
                <a:ea typeface="ＭＳ Ｐゴシック" pitchFamily="34" charset="-128"/>
                <a:cs typeface="Arial" pitchFamily="34" charset="0"/>
              </a:rPr>
              <a:t>Broken ribs can be fatal?</a:t>
            </a:r>
            <a:endParaRPr lang="en-GB" sz="2800"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6322" name="Picture 1" descr="P_358_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1125"/>
            <a:ext cx="9144000" cy="708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7346" name="Picture 1" descr="P_33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6825" y="0"/>
            <a:ext cx="416083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ctrTitle"/>
          </p:nvPr>
        </p:nvSpPr>
        <p:spPr>
          <a:xfrm>
            <a:off x="685800" y="1730375"/>
            <a:ext cx="7772400" cy="1470025"/>
          </a:xfrm>
        </p:spPr>
        <p:txBody>
          <a:bodyPr/>
          <a:lstStyle/>
          <a:p>
            <a:r>
              <a:rPr lang="en-GB" sz="5400" b="1" smtClean="0">
                <a:latin typeface="Arial" pitchFamily="34" charset="0"/>
                <a:ea typeface="ＭＳ Ｐゴシック" pitchFamily="34" charset="-128"/>
                <a:cs typeface="Arial" pitchFamily="34" charset="0"/>
              </a:rPr>
              <a:t>The Perineum</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9394" name="Picture 1" descr="P_336_Left_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1850" y="0"/>
            <a:ext cx="497363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60418" name="Picture 2" descr="P_361_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0"/>
            <a:ext cx="52705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ctrTitle"/>
          </p:nvPr>
        </p:nvSpPr>
        <p:spPr>
          <a:xfrm>
            <a:off x="685800" y="1730375"/>
            <a:ext cx="7772400" cy="1470025"/>
          </a:xfrm>
        </p:spPr>
        <p:txBody>
          <a:bodyPr/>
          <a:lstStyle/>
          <a:p>
            <a:r>
              <a:rPr lang="en-GB" sz="5400" b="1" smtClean="0">
                <a:latin typeface="Arial" pitchFamily="34" charset="0"/>
                <a:ea typeface="ＭＳ Ｐゴシック" pitchFamily="34" charset="-128"/>
                <a:cs typeface="Arial" pitchFamily="34" charset="0"/>
              </a:rPr>
              <a:t>Rules of the Dissecting Room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85800" y="228600"/>
            <a:ext cx="7772400" cy="1143000"/>
          </a:xfrm>
        </p:spPr>
        <p:txBody>
          <a:bodyPr/>
          <a:lstStyle/>
          <a:p>
            <a:r>
              <a:rPr lang="en-GB" b="1" smtClean="0">
                <a:latin typeface="Arial" pitchFamily="34" charset="0"/>
                <a:ea typeface="ＭＳ Ｐゴシック" pitchFamily="34" charset="-128"/>
                <a:cs typeface="Arial" pitchFamily="34" charset="0"/>
              </a:rPr>
              <a:t>The Law and Anatomy</a:t>
            </a:r>
            <a:endParaRPr lang="en-GB" smtClean="0">
              <a:latin typeface="Arial" pitchFamily="34" charset="0"/>
              <a:ea typeface="ＭＳ Ｐゴシック" pitchFamily="34" charset="-128"/>
              <a:cs typeface="Arial" pitchFamily="34" charset="0"/>
            </a:endParaRPr>
          </a:p>
        </p:txBody>
      </p:sp>
      <p:sp>
        <p:nvSpPr>
          <p:cNvPr id="13315" name="Rectangle 3"/>
          <p:cNvSpPr>
            <a:spLocks noGrp="1" noChangeArrowheads="1"/>
          </p:cNvSpPr>
          <p:nvPr>
            <p:ph type="body" idx="1"/>
          </p:nvPr>
        </p:nvSpPr>
        <p:spPr>
          <a:xfrm>
            <a:off x="685800" y="1524000"/>
            <a:ext cx="7772400" cy="4114800"/>
          </a:xfrm>
        </p:spPr>
        <p:txBody>
          <a:bodyPr/>
          <a:lstStyle/>
          <a:p>
            <a:pPr>
              <a:buClr>
                <a:srgbClr val="FF0000"/>
              </a:buClr>
            </a:pPr>
            <a:r>
              <a:rPr lang="en-GB" b="1" smtClean="0">
                <a:latin typeface="Arial" pitchFamily="34" charset="0"/>
                <a:ea typeface="ＭＳ Ｐゴシック" pitchFamily="34" charset="-128"/>
                <a:cs typeface="Arial" pitchFamily="34" charset="0"/>
              </a:rPr>
              <a:t>The right to dissect cadavers</a:t>
            </a:r>
          </a:p>
          <a:p>
            <a:pPr>
              <a:buClr>
                <a:srgbClr val="FF0000"/>
              </a:buClr>
            </a:pPr>
            <a:r>
              <a:rPr lang="en-GB" b="1" smtClean="0">
                <a:latin typeface="Arial" pitchFamily="34" charset="0"/>
                <a:ea typeface="ＭＳ Ｐゴシック" pitchFamily="34" charset="-128"/>
                <a:cs typeface="Arial" pitchFamily="34" charset="0"/>
              </a:rPr>
              <a:t>Anatomists and Resurrectionists</a:t>
            </a:r>
          </a:p>
          <a:p>
            <a:pPr>
              <a:buClr>
                <a:srgbClr val="FF0000"/>
              </a:buClr>
            </a:pPr>
            <a:r>
              <a:rPr lang="en-GB" b="1" smtClean="0">
                <a:latin typeface="Arial" pitchFamily="34" charset="0"/>
                <a:ea typeface="ＭＳ Ｐゴシック" pitchFamily="34" charset="-128"/>
                <a:cs typeface="Arial" pitchFamily="34" charset="0"/>
              </a:rPr>
              <a:t>The Anatomy Acts (1832, 1871, 1984) and the Human Tissue Act (2004), introduced for Anatomy in 2006</a:t>
            </a:r>
          </a:p>
          <a:p>
            <a:pPr>
              <a:buClr>
                <a:srgbClr val="FF0000"/>
              </a:buClr>
            </a:pPr>
            <a:r>
              <a:rPr lang="en-GB" b="1" smtClean="0">
                <a:latin typeface="Arial" pitchFamily="34" charset="0"/>
                <a:ea typeface="ＭＳ Ｐゴシック" pitchFamily="34" charset="-128"/>
                <a:cs typeface="Arial" pitchFamily="34" charset="0"/>
              </a:rPr>
              <a:t>Donations</a:t>
            </a:r>
          </a:p>
          <a:p>
            <a:pPr>
              <a:buClr>
                <a:srgbClr val="FF0000"/>
              </a:buClr>
            </a:pPr>
            <a:r>
              <a:rPr lang="en-GB" b="1" smtClean="0">
                <a:latin typeface="Arial" pitchFamily="34" charset="0"/>
                <a:ea typeface="ＭＳ Ｐゴシック" pitchFamily="34" charset="-128"/>
                <a:cs typeface="Arial" pitchFamily="34" charset="0"/>
              </a:rPr>
              <a:t>Licences </a:t>
            </a:r>
          </a:p>
          <a:p>
            <a:pPr>
              <a:buClr>
                <a:srgbClr val="FF0000"/>
              </a:buClr>
            </a:pPr>
            <a:r>
              <a:rPr lang="en-GB" b="1" smtClean="0">
                <a:latin typeface="Arial" pitchFamily="34" charset="0"/>
                <a:ea typeface="ＭＳ Ｐゴシック" pitchFamily="34" charset="-128"/>
                <a:cs typeface="Arial" pitchFamily="34" charset="0"/>
              </a:rPr>
              <a:t>Permitted uses</a:t>
            </a:r>
            <a:endParaRPr lang="en-GB"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381000" y="457200"/>
            <a:ext cx="8382000" cy="1143000"/>
          </a:xfrm>
        </p:spPr>
        <p:txBody>
          <a:bodyPr/>
          <a:lstStyle/>
          <a:p>
            <a:r>
              <a:rPr lang="en-GB" b="1" smtClean="0">
                <a:latin typeface="Arial" pitchFamily="34" charset="0"/>
                <a:ea typeface="ＭＳ Ｐゴシック" pitchFamily="34" charset="-128"/>
                <a:cs typeface="Arial" pitchFamily="34" charset="0"/>
              </a:rPr>
              <a:t>Conduct in the Dissecting Room</a:t>
            </a:r>
          </a:p>
        </p:txBody>
      </p:sp>
      <p:sp>
        <p:nvSpPr>
          <p:cNvPr id="11267" name="Rectangle 3"/>
          <p:cNvSpPr>
            <a:spLocks noGrp="1" noChangeArrowheads="1"/>
          </p:cNvSpPr>
          <p:nvPr>
            <p:ph type="body" idx="1"/>
          </p:nvPr>
        </p:nvSpPr>
        <p:spPr>
          <a:xfrm>
            <a:off x="684213" y="2133600"/>
            <a:ext cx="7772400" cy="2887663"/>
          </a:xfrm>
        </p:spPr>
        <p:txBody>
          <a:bodyPr/>
          <a:lstStyle/>
          <a:p>
            <a:pPr>
              <a:lnSpc>
                <a:spcPct val="90000"/>
              </a:lnSpc>
              <a:buClr>
                <a:srgbClr val="FF0000"/>
              </a:buClr>
            </a:pPr>
            <a:r>
              <a:rPr lang="en-GB" b="1" smtClean="0">
                <a:latin typeface="Arial" pitchFamily="34" charset="0"/>
                <a:ea typeface="ＭＳ Ｐゴシック" pitchFamily="34" charset="-128"/>
                <a:cs typeface="Arial" pitchFamily="34" charset="0"/>
              </a:rPr>
              <a:t>Respect the donors</a:t>
            </a:r>
            <a:r>
              <a:rPr lang="ja-JP" altLang="en-GB" b="1" smtClean="0">
                <a:latin typeface="Arial" pitchFamily="34" charset="0"/>
                <a:ea typeface="ＭＳ Ｐゴシック" pitchFamily="34" charset="-128"/>
                <a:cs typeface="Arial" pitchFamily="34" charset="0"/>
              </a:rPr>
              <a:t>’</a:t>
            </a:r>
            <a:r>
              <a:rPr lang="en-GB" altLang="ja-JP" b="1" smtClean="0">
                <a:latin typeface="Arial" pitchFamily="34" charset="0"/>
                <a:ea typeface="ＭＳ Ｐゴシック" pitchFamily="34" charset="-128"/>
                <a:cs typeface="Arial" pitchFamily="34" charset="0"/>
              </a:rPr>
              <a:t> remains</a:t>
            </a:r>
          </a:p>
          <a:p>
            <a:pPr>
              <a:lnSpc>
                <a:spcPct val="90000"/>
              </a:lnSpc>
              <a:buClr>
                <a:srgbClr val="FF0000"/>
              </a:buClr>
            </a:pPr>
            <a:r>
              <a:rPr lang="en-GB" b="1" smtClean="0">
                <a:latin typeface="Arial" pitchFamily="34" charset="0"/>
                <a:ea typeface="ＭＳ Ｐゴシック" pitchFamily="34" charset="-128"/>
                <a:cs typeface="Arial" pitchFamily="34" charset="0"/>
              </a:rPr>
              <a:t>Bring no visitors</a:t>
            </a:r>
          </a:p>
          <a:p>
            <a:pPr>
              <a:lnSpc>
                <a:spcPct val="90000"/>
              </a:lnSpc>
              <a:buClr>
                <a:srgbClr val="FF0000"/>
              </a:buClr>
            </a:pPr>
            <a:r>
              <a:rPr lang="en-GB" b="1" smtClean="0">
                <a:latin typeface="Arial" pitchFamily="34" charset="0"/>
                <a:ea typeface="ＭＳ Ｐゴシック" pitchFamily="34" charset="-128"/>
                <a:cs typeface="Arial" pitchFamily="34" charset="0"/>
              </a:rPr>
              <a:t>Take no photographs</a:t>
            </a:r>
          </a:p>
          <a:p>
            <a:pPr>
              <a:lnSpc>
                <a:spcPct val="90000"/>
              </a:lnSpc>
              <a:buClr>
                <a:srgbClr val="FF0000"/>
              </a:buClr>
            </a:pPr>
            <a:r>
              <a:rPr lang="en-GB" b="1" smtClean="0">
                <a:latin typeface="Arial" pitchFamily="34" charset="0"/>
                <a:ea typeface="ＭＳ Ｐゴシック" pitchFamily="34" charset="-128"/>
                <a:cs typeface="Arial" pitchFamily="34" charset="0"/>
              </a:rPr>
              <a:t>No mobile phones</a:t>
            </a:r>
          </a:p>
          <a:p>
            <a:pPr>
              <a:lnSpc>
                <a:spcPct val="90000"/>
              </a:lnSpc>
              <a:buClr>
                <a:srgbClr val="FF0000"/>
              </a:buClr>
            </a:pPr>
            <a:r>
              <a:rPr lang="en-GB" b="1" smtClean="0">
                <a:latin typeface="Arial" pitchFamily="34" charset="0"/>
                <a:ea typeface="ＭＳ Ｐゴシック" pitchFamily="34" charset="-128"/>
                <a:cs typeface="Arial" pitchFamily="34" charset="0"/>
              </a:rPr>
              <a:t>Remove nothing</a:t>
            </a:r>
          </a:p>
          <a:p>
            <a:pPr>
              <a:lnSpc>
                <a:spcPct val="90000"/>
              </a:lnSpc>
              <a:buClr>
                <a:srgbClr val="FF0000"/>
              </a:buClr>
            </a:pPr>
            <a:r>
              <a:rPr lang="en-GB" b="1" smtClean="0">
                <a:latin typeface="Arial" pitchFamily="34" charset="0"/>
                <a:ea typeface="ＭＳ Ｐゴシック" pitchFamily="34" charset="-128"/>
                <a:cs typeface="Arial" pitchFamily="34" charset="0"/>
              </a:rPr>
              <a:t>Do not detach labels from specimens</a:t>
            </a:r>
          </a:p>
          <a:p>
            <a:pPr>
              <a:lnSpc>
                <a:spcPct val="90000"/>
              </a:lnSpc>
              <a:buClr>
                <a:srgbClr val="FF0000"/>
              </a:buClr>
            </a:pPr>
            <a:r>
              <a:rPr lang="en-GB" b="1" smtClean="0">
                <a:latin typeface="Arial" pitchFamily="34" charset="0"/>
                <a:ea typeface="ＭＳ Ｐゴシック" pitchFamily="34" charset="-128"/>
                <a:cs typeface="Arial" pitchFamily="34" charset="0"/>
              </a:rPr>
              <a:t>Behave professionally</a:t>
            </a:r>
          </a:p>
          <a:p>
            <a:pPr>
              <a:lnSpc>
                <a:spcPct val="90000"/>
              </a:lnSpc>
            </a:pPr>
            <a:endParaRPr lang="en-GB" sz="2800" b="1" smtClean="0">
              <a:ea typeface="ＭＳ Ｐゴシック" pitchFamily="34" charset="-128"/>
            </a:endParaRPr>
          </a:p>
          <a:p>
            <a:pPr>
              <a:lnSpc>
                <a:spcPct val="90000"/>
              </a:lnSpc>
              <a:buFontTx/>
              <a:buNone/>
            </a:pPr>
            <a:endParaRPr lang="en-GB" sz="2800" b="1"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2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228600" y="0"/>
            <a:ext cx="8686800" cy="1143000"/>
          </a:xfrm>
        </p:spPr>
        <p:txBody>
          <a:bodyPr/>
          <a:lstStyle/>
          <a:p>
            <a:r>
              <a:rPr lang="en-GB" b="1" smtClean="0">
                <a:latin typeface="Arial" pitchFamily="34" charset="0"/>
                <a:ea typeface="ＭＳ Ｐゴシック" pitchFamily="34" charset="-128"/>
                <a:cs typeface="Arial" pitchFamily="34" charset="0"/>
              </a:rPr>
              <a:t>Safety in the Dissecting Room</a:t>
            </a:r>
          </a:p>
        </p:txBody>
      </p:sp>
      <p:sp>
        <p:nvSpPr>
          <p:cNvPr id="17411" name="Rectangle 3"/>
          <p:cNvSpPr>
            <a:spLocks noGrp="1" noChangeArrowheads="1"/>
          </p:cNvSpPr>
          <p:nvPr>
            <p:ph type="body" idx="1"/>
          </p:nvPr>
        </p:nvSpPr>
        <p:spPr>
          <a:xfrm>
            <a:off x="684213" y="1295400"/>
            <a:ext cx="7772400" cy="4824413"/>
          </a:xfrm>
        </p:spPr>
        <p:txBody>
          <a:bodyPr/>
          <a:lstStyle/>
          <a:p>
            <a:pPr marL="381000" indent="-381000">
              <a:lnSpc>
                <a:spcPct val="80000"/>
              </a:lnSpc>
              <a:buClr>
                <a:srgbClr val="FF0000"/>
              </a:buClr>
            </a:pPr>
            <a:r>
              <a:rPr lang="en-GB" sz="2400" smtClean="0">
                <a:latin typeface="Arial" pitchFamily="34" charset="0"/>
                <a:ea typeface="ＭＳ Ｐゴシック" pitchFamily="34" charset="-128"/>
                <a:cs typeface="Arial" pitchFamily="34" charset="0"/>
              </a:rPr>
              <a:t>Wear gowns, gloves and safety glasses </a:t>
            </a:r>
          </a:p>
          <a:p>
            <a:pPr marL="381000" indent="-381000">
              <a:lnSpc>
                <a:spcPct val="80000"/>
              </a:lnSpc>
              <a:buClr>
                <a:srgbClr val="FF0000"/>
              </a:buClr>
            </a:pPr>
            <a:r>
              <a:rPr lang="en-GB" sz="2400" smtClean="0">
                <a:latin typeface="Arial" pitchFamily="34" charset="0"/>
                <a:ea typeface="ＭＳ Ｐゴシック" pitchFamily="34" charset="-128"/>
                <a:cs typeface="Arial" pitchFamily="34" charset="0"/>
              </a:rPr>
              <a:t>Tie back long hair</a:t>
            </a:r>
          </a:p>
          <a:p>
            <a:pPr marL="381000" indent="-381000">
              <a:lnSpc>
                <a:spcPct val="80000"/>
              </a:lnSpc>
              <a:buClr>
                <a:srgbClr val="FF0000"/>
              </a:buClr>
            </a:pPr>
            <a:r>
              <a:rPr lang="en-GB" sz="2400" smtClean="0">
                <a:latin typeface="Arial" pitchFamily="34" charset="0"/>
                <a:ea typeface="ＭＳ Ｐゴシック" pitchFamily="34" charset="-128"/>
                <a:cs typeface="Arial" pitchFamily="34" charset="0"/>
              </a:rPr>
              <a:t>Wear closed shoes to protect your feet</a:t>
            </a:r>
          </a:p>
          <a:p>
            <a:pPr marL="381000" indent="-381000">
              <a:lnSpc>
                <a:spcPct val="80000"/>
              </a:lnSpc>
              <a:buClr>
                <a:srgbClr val="FF0000"/>
              </a:buClr>
            </a:pPr>
            <a:r>
              <a:rPr lang="en-GB" sz="2400" smtClean="0">
                <a:latin typeface="Arial" pitchFamily="34" charset="0"/>
                <a:ea typeface="ＭＳ Ｐゴシック" pitchFamily="34" charset="-128"/>
                <a:cs typeface="Arial" pitchFamily="34" charset="0"/>
              </a:rPr>
              <a:t>Put instruments in the steel tray when not in use</a:t>
            </a:r>
          </a:p>
          <a:p>
            <a:pPr marL="381000" indent="-381000">
              <a:lnSpc>
                <a:spcPct val="80000"/>
              </a:lnSpc>
              <a:buClr>
                <a:srgbClr val="FF0000"/>
              </a:buClr>
            </a:pPr>
            <a:r>
              <a:rPr lang="en-GB" sz="2400" smtClean="0">
                <a:latin typeface="Arial" pitchFamily="34" charset="0"/>
                <a:ea typeface="ＭＳ Ｐゴシック" pitchFamily="34" charset="-128"/>
                <a:cs typeface="Arial" pitchFamily="34" charset="0"/>
              </a:rPr>
              <a:t>Dispose of sharps in the sharps containers</a:t>
            </a:r>
          </a:p>
          <a:p>
            <a:pPr marL="381000" indent="-381000">
              <a:lnSpc>
                <a:spcPct val="80000"/>
              </a:lnSpc>
              <a:buClr>
                <a:srgbClr val="FF0000"/>
              </a:buClr>
            </a:pPr>
            <a:r>
              <a:rPr lang="en-GB" sz="2400" smtClean="0">
                <a:latin typeface="Arial" pitchFamily="34" charset="0"/>
                <a:ea typeface="ＭＳ Ｐゴシック" pitchFamily="34" charset="-128"/>
                <a:cs typeface="Arial" pitchFamily="34" charset="0"/>
              </a:rPr>
              <a:t>Wash any minor wound or contamination under the tap</a:t>
            </a:r>
          </a:p>
          <a:p>
            <a:pPr marL="381000" indent="-381000">
              <a:lnSpc>
                <a:spcPct val="80000"/>
              </a:lnSpc>
              <a:buClr>
                <a:srgbClr val="FF0000"/>
              </a:buClr>
            </a:pPr>
            <a:r>
              <a:rPr lang="en-GB" sz="2400" smtClean="0">
                <a:latin typeface="Arial" pitchFamily="34" charset="0"/>
                <a:ea typeface="ＭＳ Ｐゴシック" pitchFamily="34" charset="-128"/>
                <a:cs typeface="Arial" pitchFamily="34" charset="0"/>
              </a:rPr>
              <a:t>Report any injury or contamination immediately</a:t>
            </a:r>
          </a:p>
          <a:p>
            <a:pPr marL="381000" indent="-381000">
              <a:lnSpc>
                <a:spcPct val="80000"/>
              </a:lnSpc>
              <a:buClr>
                <a:srgbClr val="FF0000"/>
              </a:buClr>
            </a:pPr>
            <a:r>
              <a:rPr lang="en-GB" sz="2400" smtClean="0">
                <a:latin typeface="Arial" pitchFamily="34" charset="0"/>
                <a:ea typeface="ＭＳ Ｐゴシック" pitchFamily="34" charset="-128"/>
                <a:cs typeface="Arial" pitchFamily="34" charset="0"/>
              </a:rPr>
              <a:t>Don</a:t>
            </a:r>
            <a:r>
              <a:rPr lang="ja-JP" altLang="en-GB" sz="2400" smtClean="0">
                <a:latin typeface="Arial" pitchFamily="34" charset="0"/>
                <a:ea typeface="ＭＳ Ｐゴシック" pitchFamily="34" charset="-128"/>
                <a:cs typeface="Arial" pitchFamily="34" charset="0"/>
              </a:rPr>
              <a:t>’</a:t>
            </a:r>
            <a:r>
              <a:rPr lang="en-GB" altLang="ja-JP" sz="2400" smtClean="0">
                <a:latin typeface="Arial" pitchFamily="34" charset="0"/>
                <a:ea typeface="ＭＳ Ｐゴシック" pitchFamily="34" charset="-128"/>
                <a:cs typeface="Arial" pitchFamily="34" charset="0"/>
              </a:rPr>
              <a:t>t eat (includes chewing gum) or drink</a:t>
            </a:r>
          </a:p>
          <a:p>
            <a:pPr marL="381000" indent="-381000">
              <a:lnSpc>
                <a:spcPct val="80000"/>
              </a:lnSpc>
              <a:buClr>
                <a:srgbClr val="FF0000"/>
              </a:buClr>
            </a:pPr>
            <a:r>
              <a:rPr lang="en-GB" sz="2400" smtClean="0">
                <a:latin typeface="Arial" pitchFamily="34" charset="0"/>
                <a:ea typeface="ＭＳ Ｐゴシック" pitchFamily="34" charset="-128"/>
                <a:cs typeface="Arial" pitchFamily="34" charset="0"/>
              </a:rPr>
              <a:t>Report any spillage of fluid onto the floor </a:t>
            </a:r>
          </a:p>
          <a:p>
            <a:pPr marL="381000" indent="-381000">
              <a:lnSpc>
                <a:spcPct val="80000"/>
              </a:lnSpc>
              <a:buClr>
                <a:srgbClr val="FF0000"/>
              </a:buClr>
            </a:pPr>
            <a:r>
              <a:rPr lang="en-GB" sz="2400" smtClean="0">
                <a:latin typeface="Arial" pitchFamily="34" charset="0"/>
                <a:ea typeface="ＭＳ Ｐゴシック" pitchFamily="34" charset="-128"/>
                <a:cs typeface="Arial" pitchFamily="34" charset="0"/>
              </a:rPr>
              <a:t>If you feel faint, tell others, move away and sit on the floor </a:t>
            </a:r>
          </a:p>
          <a:p>
            <a:pPr marL="381000" indent="-381000">
              <a:lnSpc>
                <a:spcPct val="80000"/>
              </a:lnSpc>
              <a:buClr>
                <a:srgbClr val="FF0000"/>
              </a:buClr>
            </a:pPr>
            <a:r>
              <a:rPr lang="en-GB" sz="2400" smtClean="0">
                <a:latin typeface="Arial" pitchFamily="34" charset="0"/>
                <a:ea typeface="ＭＳ Ｐゴシック" pitchFamily="34" charset="-128"/>
                <a:cs typeface="Arial" pitchFamily="34" charset="0"/>
              </a:rPr>
              <a:t>Leave the room at once if instructed to do so </a:t>
            </a:r>
          </a:p>
          <a:p>
            <a:pPr marL="381000" indent="-381000">
              <a:lnSpc>
                <a:spcPct val="80000"/>
              </a:lnSpc>
              <a:buClr>
                <a:srgbClr val="FF0000"/>
              </a:buClr>
            </a:pPr>
            <a:r>
              <a:rPr lang="en-GB" sz="2400" smtClean="0">
                <a:latin typeface="Arial" pitchFamily="34" charset="0"/>
                <a:ea typeface="ＭＳ Ｐゴシック" pitchFamily="34" charset="-128"/>
                <a:cs typeface="Arial" pitchFamily="34" charset="0"/>
              </a:rPr>
              <a:t>Wash hands thoroughly before leaving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411">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411">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4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85719" y="1500175"/>
          <a:ext cx="8663794" cy="4947756"/>
        </p:xfrm>
        <a:graphic>
          <a:graphicData uri="http://schemas.openxmlformats.org/drawingml/2006/table">
            <a:tbl>
              <a:tblPr/>
              <a:tblGrid>
                <a:gridCol w="1483792"/>
                <a:gridCol w="1196667"/>
                <a:gridCol w="1196667"/>
                <a:gridCol w="1196667"/>
                <a:gridCol w="1196667"/>
                <a:gridCol w="1196667"/>
                <a:gridCol w="1196667"/>
              </a:tblGrid>
              <a:tr h="429666">
                <a:tc>
                  <a:txBody>
                    <a:bodyPr/>
                    <a:lstStyle/>
                    <a:p>
                      <a:pPr algn="ctr"/>
                      <a:endParaRPr lang="en-GB" dirty="0"/>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en-GB" b="1" dirty="0" smtClean="0"/>
                        <a:t>09.00</a:t>
                      </a:r>
                      <a:r>
                        <a:rPr lang="en-GB" b="1" baseline="0" dirty="0" smtClean="0"/>
                        <a:t> -10.15</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t>10:25 -11:25</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t>11:30 -12:30</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smtClean="0"/>
                        <a:t>13:55 -14:55</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t>15:00 -16:00</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t>16.15 -17.15</a:t>
                      </a:r>
                      <a:endParaRPr lang="en-GB" b="1" dirty="0"/>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6919">
                <a:tc>
                  <a:txBody>
                    <a:bodyPr/>
                    <a:lstStyle/>
                    <a:p>
                      <a:pPr algn="ctr"/>
                      <a:r>
                        <a:rPr lang="en-GB" b="1" dirty="0" smtClean="0"/>
                        <a:t>GROUP</a:t>
                      </a:r>
                      <a:r>
                        <a:rPr lang="en-GB" b="1" baseline="0" dirty="0" smtClean="0"/>
                        <a:t> A</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lang="en-GB" dirty="0" smtClean="0"/>
                        <a:t>LECTURE</a:t>
                      </a:r>
                      <a:endParaRPr lang="en-GB" dirty="0"/>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13</a:t>
                      </a:r>
                      <a:r>
                        <a:rPr lang="en-GB" baseline="30000" dirty="0" smtClean="0"/>
                        <a:t>th</a:t>
                      </a:r>
                      <a:r>
                        <a:rPr lang="en-GB" dirty="0" smtClean="0"/>
                        <a:t> Floor</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Dissecting Room</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GB" smtClean="0"/>
                        <a:t>Film</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lang="en-GB" dirty="0" smtClean="0"/>
                        <a:t>LECTURE</a:t>
                      </a:r>
                      <a:endParaRPr lang="en-GB" dirty="0"/>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6919">
                <a:tc>
                  <a:txBody>
                    <a:bodyPr/>
                    <a:lstStyle/>
                    <a:p>
                      <a:pPr algn="ctr"/>
                      <a:r>
                        <a:rPr lang="en-GB" b="1" dirty="0" smtClean="0"/>
                        <a:t>GROUP B</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GB" dirty="0" smtClean="0"/>
                        <a:t>Film</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Dissecting Room</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13</a:t>
                      </a:r>
                      <a:r>
                        <a:rPr lang="en-GB" baseline="30000" dirty="0" smtClean="0"/>
                        <a:t>th</a:t>
                      </a:r>
                      <a:r>
                        <a:rPr lang="en-GB" dirty="0" smtClean="0"/>
                        <a:t> Floor</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6919">
                <a:tc>
                  <a:txBody>
                    <a:bodyPr/>
                    <a:lstStyle/>
                    <a:p>
                      <a:pPr algn="ctr"/>
                      <a:r>
                        <a:rPr lang="en-GB" b="1" dirty="0" smtClean="0"/>
                        <a:t>GROUP C</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GB" dirty="0" smtClean="0"/>
                        <a:t>Film</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13</a:t>
                      </a:r>
                      <a:r>
                        <a:rPr lang="en-GB" baseline="30000" dirty="0" smtClean="0"/>
                        <a:t>th</a:t>
                      </a:r>
                      <a:r>
                        <a:rPr lang="en-GB" dirty="0" smtClean="0"/>
                        <a:t> Floor</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Dissecting Room</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6919">
                <a:tc>
                  <a:txBody>
                    <a:bodyPr/>
                    <a:lstStyle/>
                    <a:p>
                      <a:pPr algn="ctr"/>
                      <a:r>
                        <a:rPr lang="en-GB" b="1" dirty="0" smtClean="0"/>
                        <a:t>GROUP D</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vMerge="1">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Dissecting Room</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13</a:t>
                      </a:r>
                      <a:r>
                        <a:rPr lang="en-GB" baseline="30000" dirty="0" smtClean="0"/>
                        <a:t>th</a:t>
                      </a:r>
                      <a:r>
                        <a:rPr lang="en-GB" dirty="0" smtClean="0"/>
                        <a:t> Floor</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GB" dirty="0" smtClean="0"/>
                        <a:t>Film</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5538" name="TextBox 4"/>
          <p:cNvSpPr txBox="1">
            <a:spLocks noChangeArrowheads="1"/>
          </p:cNvSpPr>
          <p:nvPr/>
        </p:nvSpPr>
        <p:spPr bwMode="auto">
          <a:xfrm>
            <a:off x="714375" y="214313"/>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GB">
                <a:latin typeface="Calibri" pitchFamily="34" charset="0"/>
              </a:rPr>
              <a:t>MBBS Yr 1 Introduction to the Human Body</a:t>
            </a:r>
          </a:p>
        </p:txBody>
      </p:sp>
      <p:sp>
        <p:nvSpPr>
          <p:cNvPr id="65539" name="TextBox 5"/>
          <p:cNvSpPr txBox="1">
            <a:spLocks noChangeArrowheads="1"/>
          </p:cNvSpPr>
          <p:nvPr/>
        </p:nvSpPr>
        <p:spPr bwMode="auto">
          <a:xfrm>
            <a:off x="3000375" y="714375"/>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GB">
                <a:latin typeface="Calibri" pitchFamily="34" charset="0"/>
              </a:rPr>
              <a:t>Session Rotation Guide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GB" b="1" smtClean="0">
                <a:latin typeface="Arial" pitchFamily="34" charset="0"/>
                <a:ea typeface="ＭＳ Ｐゴシック" pitchFamily="34" charset="-128"/>
                <a:cs typeface="Arial" pitchFamily="34" charset="0"/>
              </a:rPr>
              <a:t>The Imperial Approach</a:t>
            </a:r>
            <a:endParaRPr lang="en-GB" smtClean="0">
              <a:latin typeface="Arial" pitchFamily="34" charset="0"/>
              <a:ea typeface="ＭＳ Ｐゴシック" pitchFamily="34" charset="-128"/>
              <a:cs typeface="Arial" pitchFamily="34" charset="0"/>
            </a:endParaRPr>
          </a:p>
        </p:txBody>
      </p:sp>
      <p:sp>
        <p:nvSpPr>
          <p:cNvPr id="8195" name="Rectangle 3"/>
          <p:cNvSpPr>
            <a:spLocks noGrp="1" noChangeArrowheads="1"/>
          </p:cNvSpPr>
          <p:nvPr>
            <p:ph type="body" idx="1"/>
          </p:nvPr>
        </p:nvSpPr>
        <p:spPr>
          <a:xfrm>
            <a:off x="685800" y="2286000"/>
            <a:ext cx="7772400" cy="4114800"/>
          </a:xfrm>
        </p:spPr>
        <p:txBody>
          <a:bodyPr/>
          <a:lstStyle/>
          <a:p>
            <a:pPr>
              <a:buClr>
                <a:srgbClr val="FF0000"/>
              </a:buClr>
            </a:pPr>
            <a:r>
              <a:rPr lang="en-GB" b="1" smtClean="0">
                <a:latin typeface="Arial" pitchFamily="34" charset="0"/>
                <a:ea typeface="ＭＳ Ｐゴシック" pitchFamily="34" charset="-128"/>
                <a:cs typeface="Arial" pitchFamily="34" charset="0"/>
              </a:rPr>
              <a:t>Relate to function in Systems Themes</a:t>
            </a:r>
          </a:p>
          <a:p>
            <a:pPr>
              <a:buClr>
                <a:srgbClr val="FF0000"/>
              </a:buClr>
            </a:pPr>
            <a:r>
              <a:rPr lang="en-GB" b="1" smtClean="0">
                <a:latin typeface="Arial" pitchFamily="34" charset="0"/>
                <a:ea typeface="ＭＳ Ｐゴシック" pitchFamily="34" charset="-128"/>
                <a:cs typeface="Arial" pitchFamily="34" charset="0"/>
              </a:rPr>
              <a:t>Eliminate trivial facts</a:t>
            </a:r>
          </a:p>
          <a:p>
            <a:pPr>
              <a:buClr>
                <a:srgbClr val="FF0000"/>
              </a:buClr>
            </a:pPr>
            <a:r>
              <a:rPr lang="en-GB" b="1" smtClean="0">
                <a:latin typeface="Arial" pitchFamily="34" charset="0"/>
                <a:ea typeface="ＭＳ Ｐゴシック" pitchFamily="34" charset="-128"/>
                <a:cs typeface="Arial" pitchFamily="34" charset="0"/>
              </a:rPr>
              <a:t>Relate to clinical skills </a:t>
            </a:r>
          </a:p>
          <a:p>
            <a:pPr>
              <a:buClr>
                <a:srgbClr val="FF0000"/>
              </a:buClr>
            </a:pPr>
            <a:r>
              <a:rPr lang="en-GB" b="1" smtClean="0">
                <a:latin typeface="Arial" pitchFamily="34" charset="0"/>
                <a:ea typeface="ＭＳ Ｐゴシック" pitchFamily="34" charset="-128"/>
                <a:cs typeface="Arial" pitchFamily="34" charset="0"/>
              </a:rPr>
              <a:t>Relate to serious clinical problems</a:t>
            </a:r>
          </a:p>
          <a:p>
            <a:pPr>
              <a:buClr>
                <a:srgbClr val="FF0000"/>
              </a:buClr>
            </a:pPr>
            <a:r>
              <a:rPr lang="en-GB" b="1" smtClean="0">
                <a:latin typeface="Arial" pitchFamily="34" charset="0"/>
                <a:ea typeface="ＭＳ Ｐゴシック" pitchFamily="34" charset="-128"/>
                <a:cs typeface="Arial" pitchFamily="34" charset="0"/>
              </a:rPr>
              <a:t>Taught by anatomists and clinicians</a:t>
            </a:r>
            <a:endParaRPr lang="en-GB"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85800" y="630238"/>
            <a:ext cx="7772400" cy="1143000"/>
          </a:xfrm>
        </p:spPr>
        <p:txBody>
          <a:bodyPr/>
          <a:lstStyle/>
          <a:p>
            <a:r>
              <a:rPr lang="en-GB" b="1" smtClean="0">
                <a:latin typeface="Arial" pitchFamily="34" charset="0"/>
                <a:ea typeface="ＭＳ Ｐゴシック" pitchFamily="34" charset="-128"/>
                <a:cs typeface="Arial" pitchFamily="34" charset="0"/>
              </a:rPr>
              <a:t>If you experience problems in the Dissecting Room</a:t>
            </a:r>
            <a:endParaRPr lang="en-GB" smtClean="0">
              <a:latin typeface="Arial" pitchFamily="34" charset="0"/>
              <a:ea typeface="ＭＳ Ｐゴシック" pitchFamily="34" charset="-128"/>
              <a:cs typeface="Arial" pitchFamily="34" charset="0"/>
            </a:endParaRPr>
          </a:p>
        </p:txBody>
      </p:sp>
      <p:sp>
        <p:nvSpPr>
          <p:cNvPr id="13315" name="Rectangle 3"/>
          <p:cNvSpPr>
            <a:spLocks noGrp="1" noChangeArrowheads="1"/>
          </p:cNvSpPr>
          <p:nvPr>
            <p:ph type="body" idx="1"/>
          </p:nvPr>
        </p:nvSpPr>
        <p:spPr>
          <a:xfrm>
            <a:off x="755650" y="2636838"/>
            <a:ext cx="7772400" cy="3095625"/>
          </a:xfrm>
        </p:spPr>
        <p:txBody>
          <a:bodyPr/>
          <a:lstStyle/>
          <a:p>
            <a:pPr>
              <a:buClr>
                <a:srgbClr val="FF0000"/>
              </a:buClr>
            </a:pPr>
            <a:r>
              <a:rPr lang="en-GB" b="1" smtClean="0">
                <a:latin typeface="Arial" pitchFamily="34" charset="0"/>
                <a:ea typeface="ＭＳ Ｐゴシック" pitchFamily="34" charset="-128"/>
                <a:cs typeface="Arial" pitchFamily="34" charset="0"/>
              </a:rPr>
              <a:t>It happens!</a:t>
            </a:r>
          </a:p>
          <a:p>
            <a:pPr>
              <a:buClr>
                <a:srgbClr val="FF0000"/>
              </a:buClr>
            </a:pPr>
            <a:r>
              <a:rPr lang="en-GB" b="1" smtClean="0">
                <a:latin typeface="Arial" pitchFamily="34" charset="0"/>
                <a:ea typeface="ＭＳ Ｐゴシック" pitchFamily="34" charset="-128"/>
                <a:cs typeface="Arial" pitchFamily="34" charset="0"/>
              </a:rPr>
              <a:t>Anatomy staff are here to help you deal with it – ask</a:t>
            </a:r>
          </a:p>
          <a:p>
            <a:pPr>
              <a:buClr>
                <a:srgbClr val="FF0000"/>
              </a:buClr>
            </a:pPr>
            <a:r>
              <a:rPr lang="en-GB" b="1" smtClean="0">
                <a:latin typeface="Arial" pitchFamily="34" charset="0"/>
                <a:ea typeface="ＭＳ Ｐゴシック" pitchFamily="34" charset="-128"/>
                <a:cs typeface="Arial" pitchFamily="34" charset="0"/>
              </a:rPr>
              <a:t>You also have Personal Tutors</a:t>
            </a:r>
          </a:p>
          <a:p>
            <a:pPr>
              <a:buClr>
                <a:srgbClr val="FF0000"/>
              </a:buClr>
              <a:buFontTx/>
              <a:buNone/>
            </a:pPr>
            <a:r>
              <a:rPr lang="en-GB" b="1" smtClean="0">
                <a:latin typeface="Arial" pitchFamily="34" charset="0"/>
                <a:ea typeface="ＭＳ Ｐゴシック" pitchFamily="34" charset="-128"/>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457200"/>
            <a:ext cx="7772400" cy="1143000"/>
          </a:xfrm>
        </p:spPr>
        <p:txBody>
          <a:bodyPr/>
          <a:lstStyle/>
          <a:p>
            <a:r>
              <a:rPr lang="en-GB" b="1" smtClean="0">
                <a:latin typeface="Arial" pitchFamily="34" charset="0"/>
                <a:ea typeface="ＭＳ Ｐゴシック" pitchFamily="34" charset="-128"/>
                <a:cs typeface="Arial" pitchFamily="34" charset="0"/>
              </a:rPr>
              <a:t>Main Learning Methods</a:t>
            </a:r>
          </a:p>
        </p:txBody>
      </p:sp>
      <p:sp>
        <p:nvSpPr>
          <p:cNvPr id="9219" name="Rectangle 3"/>
          <p:cNvSpPr>
            <a:spLocks noGrp="1" noChangeArrowheads="1"/>
          </p:cNvSpPr>
          <p:nvPr>
            <p:ph type="body" idx="1"/>
          </p:nvPr>
        </p:nvSpPr>
        <p:spPr>
          <a:xfrm>
            <a:off x="685800" y="1905000"/>
            <a:ext cx="7772400" cy="4114800"/>
          </a:xfrm>
        </p:spPr>
        <p:txBody>
          <a:bodyPr/>
          <a:lstStyle/>
          <a:p>
            <a:pPr>
              <a:lnSpc>
                <a:spcPct val="125000"/>
              </a:lnSpc>
              <a:buClr>
                <a:srgbClr val="FF0000"/>
              </a:buClr>
            </a:pPr>
            <a:r>
              <a:rPr lang="en-GB" b="1" smtClean="0">
                <a:latin typeface="Arial" pitchFamily="34" charset="0"/>
                <a:ea typeface="ＭＳ Ｐゴシック" pitchFamily="34" charset="-128"/>
                <a:cs typeface="Arial" pitchFamily="34" charset="0"/>
              </a:rPr>
              <a:t>Pre-dissected (prosected) specimens</a:t>
            </a:r>
          </a:p>
          <a:p>
            <a:pPr>
              <a:lnSpc>
                <a:spcPct val="125000"/>
              </a:lnSpc>
              <a:buClr>
                <a:srgbClr val="FF0000"/>
              </a:buClr>
            </a:pPr>
            <a:r>
              <a:rPr lang="en-GB" b="1" smtClean="0">
                <a:latin typeface="Arial" pitchFamily="34" charset="0"/>
                <a:ea typeface="ＭＳ Ｐゴシック" pitchFamily="34" charset="-128"/>
                <a:cs typeface="Arial" pitchFamily="34" charset="0"/>
              </a:rPr>
              <a:t>Dissection </a:t>
            </a:r>
          </a:p>
          <a:p>
            <a:pPr>
              <a:lnSpc>
                <a:spcPct val="125000"/>
              </a:lnSpc>
              <a:buClr>
                <a:srgbClr val="FF0000"/>
              </a:buClr>
            </a:pPr>
            <a:r>
              <a:rPr lang="en-GB" b="1" smtClean="0">
                <a:latin typeface="Arial" pitchFamily="34" charset="0"/>
                <a:ea typeface="ＭＳ Ｐゴシック" pitchFamily="34" charset="-128"/>
                <a:cs typeface="Arial" pitchFamily="34" charset="0"/>
              </a:rPr>
              <a:t>Skills-oriented living anatomy</a:t>
            </a:r>
          </a:p>
          <a:p>
            <a:pPr>
              <a:lnSpc>
                <a:spcPct val="125000"/>
              </a:lnSpc>
              <a:buClr>
                <a:srgbClr val="FF0000"/>
              </a:buClr>
            </a:pPr>
            <a:r>
              <a:rPr lang="en-GB" b="1" smtClean="0">
                <a:latin typeface="Arial" pitchFamily="34" charset="0"/>
                <a:ea typeface="ＭＳ Ｐゴシック" pitchFamily="34" charset="-128"/>
                <a:cs typeface="Arial" pitchFamily="34" charset="0"/>
              </a:rPr>
              <a:t>Study of imaging</a:t>
            </a:r>
          </a:p>
          <a:p>
            <a:pPr>
              <a:lnSpc>
                <a:spcPct val="125000"/>
              </a:lnSpc>
              <a:buClr>
                <a:srgbClr val="FF0000"/>
              </a:buClr>
            </a:pPr>
            <a:r>
              <a:rPr lang="en-GB" b="1" smtClean="0">
                <a:latin typeface="Arial" pitchFamily="34" charset="0"/>
                <a:ea typeface="ＭＳ Ｐゴシック" pitchFamily="34" charset="-128"/>
                <a:cs typeface="Arial" pitchFamily="34" charset="0"/>
              </a:rPr>
              <a:t>Osteology</a:t>
            </a:r>
          </a:p>
          <a:p>
            <a:pPr>
              <a:lnSpc>
                <a:spcPct val="125000"/>
              </a:lnSpc>
              <a:buClr>
                <a:srgbClr val="FF0000"/>
              </a:buClr>
            </a:pPr>
            <a:r>
              <a:rPr lang="en-GB" b="1" smtClean="0">
                <a:latin typeface="Arial" pitchFamily="34" charset="0"/>
                <a:ea typeface="ＭＳ Ｐゴシック" pitchFamily="34" charset="-128"/>
                <a:cs typeface="Arial" pitchFamily="34" charset="0"/>
              </a:rPr>
              <a:t>Self-directed learning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85800" y="228600"/>
            <a:ext cx="7772400" cy="1143000"/>
          </a:xfrm>
        </p:spPr>
        <p:txBody>
          <a:bodyPr/>
          <a:lstStyle/>
          <a:p>
            <a:r>
              <a:rPr lang="en-GB" b="1" smtClean="0">
                <a:latin typeface="Arial" pitchFamily="34" charset="0"/>
                <a:ea typeface="ＭＳ Ｐゴシック" pitchFamily="34" charset="-128"/>
                <a:cs typeface="Arial" pitchFamily="34" charset="0"/>
              </a:rPr>
              <a:t>Terminology</a:t>
            </a:r>
            <a:endParaRPr lang="en-GB" smtClean="0">
              <a:latin typeface="Arial" pitchFamily="34" charset="0"/>
              <a:ea typeface="ＭＳ Ｐゴシック" pitchFamily="34" charset="-128"/>
              <a:cs typeface="Arial" pitchFamily="34" charset="0"/>
            </a:endParaRPr>
          </a:p>
        </p:txBody>
      </p:sp>
      <p:sp>
        <p:nvSpPr>
          <p:cNvPr id="12291" name="Rectangle 3"/>
          <p:cNvSpPr>
            <a:spLocks noGrp="1" noChangeArrowheads="1"/>
          </p:cNvSpPr>
          <p:nvPr>
            <p:ph type="body" idx="1"/>
          </p:nvPr>
        </p:nvSpPr>
        <p:spPr>
          <a:xfrm>
            <a:off x="685800" y="1676400"/>
            <a:ext cx="7772400" cy="4114800"/>
          </a:xfrm>
        </p:spPr>
        <p:txBody>
          <a:bodyPr/>
          <a:lstStyle/>
          <a:p>
            <a:pPr>
              <a:lnSpc>
                <a:spcPct val="140000"/>
              </a:lnSpc>
              <a:buClr>
                <a:srgbClr val="FF0000"/>
              </a:buClr>
            </a:pPr>
            <a:r>
              <a:rPr lang="en-GB" b="1" smtClean="0">
                <a:latin typeface="Arial" pitchFamily="34" charset="0"/>
                <a:ea typeface="ＭＳ Ｐゴシック" pitchFamily="34" charset="-128"/>
                <a:cs typeface="Arial" pitchFamily="34" charset="0"/>
              </a:rPr>
              <a:t>The Anatomical Position and its value</a:t>
            </a:r>
          </a:p>
          <a:p>
            <a:pPr>
              <a:lnSpc>
                <a:spcPct val="140000"/>
              </a:lnSpc>
              <a:buClr>
                <a:srgbClr val="FF0000"/>
              </a:buClr>
            </a:pPr>
            <a:r>
              <a:rPr lang="en-GB" b="1" smtClean="0">
                <a:latin typeface="Arial" pitchFamily="34" charset="0"/>
                <a:ea typeface="ＭＳ Ｐゴシック" pitchFamily="34" charset="-128"/>
                <a:cs typeface="Arial" pitchFamily="34" charset="0"/>
              </a:rPr>
              <a:t>Positional terms</a:t>
            </a:r>
          </a:p>
          <a:p>
            <a:pPr>
              <a:lnSpc>
                <a:spcPct val="140000"/>
              </a:lnSpc>
              <a:buClr>
                <a:srgbClr val="FF0000"/>
              </a:buClr>
            </a:pPr>
            <a:r>
              <a:rPr lang="en-GB" b="1" smtClean="0">
                <a:latin typeface="Arial" pitchFamily="34" charset="0"/>
                <a:ea typeface="ＭＳ Ｐゴシック" pitchFamily="34" charset="-128"/>
                <a:cs typeface="Arial" pitchFamily="34" charset="0"/>
              </a:rPr>
              <a:t>Names - Latin or English?</a:t>
            </a:r>
          </a:p>
          <a:p>
            <a:pPr>
              <a:lnSpc>
                <a:spcPct val="140000"/>
              </a:lnSpc>
              <a:buClr>
                <a:srgbClr val="FF0000"/>
              </a:buClr>
            </a:pPr>
            <a:r>
              <a:rPr lang="en-GB" b="1" smtClean="0">
                <a:latin typeface="Arial" pitchFamily="34" charset="0"/>
                <a:ea typeface="ＭＳ Ｐゴシック" pitchFamily="34" charset="-128"/>
                <a:cs typeface="Arial" pitchFamily="34" charset="0"/>
              </a:rPr>
              <a:t>Widely understandable names for parts of the body </a:t>
            </a:r>
          </a:p>
          <a:p>
            <a:endParaRPr lang="en-GB" b="1"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685800" y="815975"/>
            <a:ext cx="7772400" cy="1470025"/>
          </a:xfrm>
        </p:spPr>
        <p:txBody>
          <a:bodyPr/>
          <a:lstStyle/>
          <a:p>
            <a:r>
              <a:rPr lang="en-GB" sz="4800" b="1" smtClean="0">
                <a:latin typeface="Arial" pitchFamily="34" charset="0"/>
                <a:ea typeface="ＭＳ Ｐゴシック" pitchFamily="34" charset="-128"/>
                <a:cs typeface="Arial" pitchFamily="34" charset="0"/>
              </a:rPr>
              <a:t>Human Evolution for Doctors</a:t>
            </a:r>
          </a:p>
        </p:txBody>
      </p:sp>
      <p:sp>
        <p:nvSpPr>
          <p:cNvPr id="22530" name="Rectangle 3"/>
          <p:cNvSpPr>
            <a:spLocks noGrp="1" noChangeArrowheads="1"/>
          </p:cNvSpPr>
          <p:nvPr>
            <p:ph type="subTitle" idx="1"/>
          </p:nvPr>
        </p:nvSpPr>
        <p:spPr>
          <a:xfrm>
            <a:off x="762000" y="3352800"/>
            <a:ext cx="7696200" cy="2743200"/>
          </a:xfrm>
        </p:spPr>
        <p:txBody>
          <a:bodyPr/>
          <a:lstStyle/>
          <a:p>
            <a:pPr algn="l" eaLnBrk="1" hangingPunct="1"/>
            <a:r>
              <a:rPr lang="en-GB" sz="2800" smtClean="0">
                <a:latin typeface="Arial" pitchFamily="34" charset="0"/>
                <a:ea typeface="ＭＳ Ｐゴシック" pitchFamily="34" charset="-128"/>
                <a:cs typeface="Arial" pitchFamily="34" charset="0"/>
              </a:rPr>
              <a:t>There is massive evidence that Darwinian evolution by natural selection generated all living organisms on this planet and continues with unabated force. Debate among biologists is about the details, not about the validity of the mechanism.</a:t>
            </a:r>
          </a:p>
          <a:p>
            <a:pPr algn="l" eaLnBrk="1" hangingPunct="1"/>
            <a:endParaRPr lang="en-US" sz="2400"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228600" y="228600"/>
            <a:ext cx="8763000" cy="1524000"/>
          </a:xfrm>
        </p:spPr>
        <p:txBody>
          <a:bodyPr/>
          <a:lstStyle/>
          <a:p>
            <a:r>
              <a:rPr lang="en-GB" smtClean="0">
                <a:ea typeface="ＭＳ Ｐゴシック" pitchFamily="34" charset="-128"/>
              </a:rPr>
              <a:t/>
            </a:r>
            <a:br>
              <a:rPr lang="en-GB" smtClean="0">
                <a:ea typeface="ＭＳ Ｐゴシック" pitchFamily="34" charset="-128"/>
              </a:rPr>
            </a:br>
            <a:r>
              <a:rPr lang="en-GB" b="1" smtClean="0">
                <a:latin typeface="Arial" pitchFamily="34" charset="0"/>
                <a:ea typeface="ＭＳ Ｐゴシック" pitchFamily="34" charset="-128"/>
                <a:cs typeface="Arial" pitchFamily="34" charset="0"/>
              </a:rPr>
              <a:t>Human Origins: </a:t>
            </a:r>
            <a:r>
              <a:rPr lang="en-GB" sz="4000" b="1" smtClean="0">
                <a:latin typeface="Arial" pitchFamily="34" charset="0"/>
                <a:ea typeface="ＭＳ Ｐゴシック" pitchFamily="34" charset="-128"/>
                <a:cs typeface="Arial" pitchFamily="34" charset="0"/>
              </a:rPr>
              <a:t>where did we come from – how have we evolved? </a:t>
            </a:r>
          </a:p>
        </p:txBody>
      </p:sp>
      <p:sp>
        <p:nvSpPr>
          <p:cNvPr id="23554" name="Rectangle 3"/>
          <p:cNvSpPr>
            <a:spLocks noGrp="1" noChangeArrowheads="1"/>
          </p:cNvSpPr>
          <p:nvPr>
            <p:ph type="body" idx="1"/>
          </p:nvPr>
        </p:nvSpPr>
        <p:spPr>
          <a:xfrm>
            <a:off x="609600" y="3048000"/>
            <a:ext cx="7772400" cy="3352800"/>
          </a:xfrm>
        </p:spPr>
        <p:txBody>
          <a:bodyPr/>
          <a:lstStyle/>
          <a:p>
            <a:pPr>
              <a:buClr>
                <a:srgbClr val="FF0000"/>
              </a:buClr>
            </a:pPr>
            <a:r>
              <a:rPr lang="en-GB" smtClean="0">
                <a:latin typeface="Arial" pitchFamily="34" charset="0"/>
                <a:ea typeface="ＭＳ Ｐゴシック" pitchFamily="34" charset="-128"/>
                <a:cs typeface="Arial" pitchFamily="34" charset="0"/>
              </a:rPr>
              <a:t>Down from the trees</a:t>
            </a:r>
          </a:p>
          <a:p>
            <a:pPr>
              <a:buClr>
                <a:srgbClr val="FF0000"/>
              </a:buClr>
            </a:pPr>
            <a:r>
              <a:rPr lang="en-GB" smtClean="0">
                <a:latin typeface="Arial" pitchFamily="34" charset="0"/>
                <a:ea typeface="ＭＳ Ｐゴシック" pitchFamily="34" charset="-128"/>
                <a:cs typeface="Arial" pitchFamily="34" charset="0"/>
              </a:rPr>
              <a:t>Walk erect</a:t>
            </a:r>
          </a:p>
          <a:p>
            <a:pPr>
              <a:buClr>
                <a:srgbClr val="FF0000"/>
              </a:buClr>
            </a:pPr>
            <a:r>
              <a:rPr lang="en-GB" smtClean="0">
                <a:latin typeface="Arial" pitchFamily="34" charset="0"/>
                <a:ea typeface="ＭＳ Ｐゴシック" pitchFamily="34" charset="-128"/>
                <a:cs typeface="Arial" pitchFamily="34" charset="0"/>
              </a:rPr>
              <a:t>Big brains</a:t>
            </a:r>
          </a:p>
          <a:p>
            <a:pPr>
              <a:buClr>
                <a:srgbClr val="FF0000"/>
              </a:buClr>
            </a:pPr>
            <a:r>
              <a:rPr lang="en-GB" smtClean="0">
                <a:latin typeface="Arial" pitchFamily="34" charset="0"/>
                <a:ea typeface="ＭＳ Ｐゴシック" pitchFamily="34" charset="-128"/>
                <a:cs typeface="Arial" pitchFamily="34" charset="0"/>
              </a:rPr>
              <a:t>Cultural development</a:t>
            </a:r>
          </a:p>
          <a:p>
            <a:pPr>
              <a:buClr>
                <a:srgbClr val="FF0000"/>
              </a:buClr>
            </a:pPr>
            <a:r>
              <a:rPr lang="en-GB" smtClean="0">
                <a:latin typeface="Arial" pitchFamily="34" charset="0"/>
                <a:ea typeface="ＭＳ Ｐゴシック" pitchFamily="34" charset="-128"/>
                <a:cs typeface="Arial" pitchFamily="34" charset="0"/>
              </a:rPr>
              <a:t>Pinnacle of evolution?</a:t>
            </a:r>
          </a:p>
          <a:p>
            <a:pPr>
              <a:buFontTx/>
              <a:buNone/>
            </a:pPr>
            <a:endParaRPr lang="en-GB" smtClean="0">
              <a:ea typeface="ＭＳ Ｐゴシック" pitchFamily="34" charset="-128"/>
            </a:endParaRPr>
          </a:p>
        </p:txBody>
      </p:sp>
      <p:pic>
        <p:nvPicPr>
          <p:cNvPr id="23555" name="Picture 5" descr="docu0027"/>
          <p:cNvPicPr>
            <a:picLocks noChangeAspect="1" noChangeArrowheads="1"/>
          </p:cNvPicPr>
          <p:nvPr/>
        </p:nvPicPr>
        <p:blipFill>
          <a:blip r:embed="rId2">
            <a:extLst>
              <a:ext uri="{28A0092B-C50C-407E-A947-70E740481C1C}">
                <a14:useLocalDpi xmlns:a14="http://schemas.microsoft.com/office/drawing/2010/main" val="0"/>
              </a:ext>
            </a:extLst>
          </a:blip>
          <a:srcRect r="4903"/>
          <a:stretch>
            <a:fillRect/>
          </a:stretch>
        </p:blipFill>
        <p:spPr bwMode="auto">
          <a:xfrm>
            <a:off x="5441950" y="2927350"/>
            <a:ext cx="28638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465</TotalTime>
  <Words>823</Words>
  <Application>Microsoft Office PowerPoint</Application>
  <PresentationFormat>On-screen Show (4:3)</PresentationFormat>
  <Paragraphs>145</Paragraphs>
  <Slides>50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ＭＳ Ｐゴシック</vt:lpstr>
      <vt:lpstr>Times New Roman</vt:lpstr>
      <vt:lpstr>Calibri</vt:lpstr>
      <vt:lpstr>Default Design</vt:lpstr>
      <vt:lpstr>Introducing Anatomy Part 1</vt:lpstr>
      <vt:lpstr>Perceptions of Anatomy</vt:lpstr>
      <vt:lpstr>All doctors need anatomy for:</vt:lpstr>
      <vt:lpstr>Do you know enough anatomy to explain why:</vt:lpstr>
      <vt:lpstr>The Imperial Approach</vt:lpstr>
      <vt:lpstr>Main Learning Methods</vt:lpstr>
      <vt:lpstr>Terminology</vt:lpstr>
      <vt:lpstr>Human Evolution for Doctors</vt:lpstr>
      <vt:lpstr> Human Origins: where did we come from – how have we evolved? </vt:lpstr>
      <vt:lpstr>Our Relations (The Primate Order)</vt:lpstr>
      <vt:lpstr>The Timescale</vt:lpstr>
      <vt:lpstr>Primate evolution provides evidence for stability with sudden stepwise changes - ‘punctuated equilibrium’</vt:lpstr>
      <vt:lpstr>How a few genes slowing development could produce a step-like change: retention of a more infantile skull form could lead to less face and more brain</vt:lpstr>
      <vt:lpstr>Erect Bipedal Gait</vt:lpstr>
      <vt:lpstr>Proconsul A proto-ape from 18 M yr ago One of many species that were around </vt:lpstr>
      <vt:lpstr>Down from the trees</vt:lpstr>
      <vt:lpstr>Curvier backbones for bipeds</vt:lpstr>
      <vt:lpstr>Australopithecus Between a waddle and a sprint</vt:lpstr>
      <vt:lpstr>Australopithecus A grasping big toe</vt:lpstr>
      <vt:lpstr>Ancient footprints</vt:lpstr>
      <vt:lpstr>The human foot does not have an opposable big toe, it is specialised for weight bearing</vt:lpstr>
      <vt:lpstr>Balanced heads Agile bipedalism requires the head to be balanced on the neck. Compare the base of the chimp skull with the human skull </vt:lpstr>
      <vt:lpstr>The physical penalties of human evolution </vt:lpstr>
      <vt:lpstr>The evolutionary penalties of modern medicine?</vt:lpstr>
      <vt:lpstr>Introducing Anatomy Part 2</vt:lpstr>
      <vt:lpstr>The Trunk and its contents</vt:lpstr>
      <vt:lpstr>PowerPoint Presentation</vt:lpstr>
      <vt:lpstr>PowerPoint Presentation</vt:lpstr>
      <vt:lpstr>PowerPoint Presentation</vt:lpstr>
      <vt:lpstr>PowerPoint Presentation</vt:lpstr>
      <vt:lpstr>The Thorax</vt:lpstr>
      <vt:lpstr>PowerPoint Presentation</vt:lpstr>
      <vt:lpstr>PowerPoint Presentation</vt:lpstr>
      <vt:lpstr>PowerPoint Presentation</vt:lpstr>
      <vt:lpstr>The Abdomen</vt:lpstr>
      <vt:lpstr>PowerPoint Presentation</vt:lpstr>
      <vt:lpstr>PowerPoint Presentation</vt:lpstr>
      <vt:lpstr>The Pelvis</vt:lpstr>
      <vt:lpstr>PowerPoint Presentation</vt:lpstr>
      <vt:lpstr>PowerPoint Presentation</vt:lpstr>
      <vt:lpstr>PowerPoint Presentation</vt:lpstr>
      <vt:lpstr>The Perineum</vt:lpstr>
      <vt:lpstr>PowerPoint Presentation</vt:lpstr>
      <vt:lpstr>PowerPoint Presentation</vt:lpstr>
      <vt:lpstr>Rules of the Dissecting Room</vt:lpstr>
      <vt:lpstr>The Law and Anatomy</vt:lpstr>
      <vt:lpstr>Conduct in the Dissecting Room</vt:lpstr>
      <vt:lpstr>Safety in the Dissecting Room</vt:lpstr>
      <vt:lpstr>PowerPoint Presentation</vt:lpstr>
      <vt:lpstr>If you experience problems in the Dissecting Room</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Melancholy of Anatomy</dc:title>
  <dc:creator>jaf30</dc:creator>
  <cp:lastModifiedBy>Shiel, Nuala</cp:lastModifiedBy>
  <cp:revision>58</cp:revision>
  <dcterms:created xsi:type="dcterms:W3CDTF">2011-10-06T21:06:55Z</dcterms:created>
  <dcterms:modified xsi:type="dcterms:W3CDTF">2012-10-05T12:45:46Z</dcterms:modified>
</cp:coreProperties>
</file>