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6" r:id="rId2"/>
    <p:sldId id="267" r:id="rId3"/>
    <p:sldId id="268" r:id="rId4"/>
    <p:sldId id="269" r:id="rId5"/>
    <p:sldId id="271" r:id="rId6"/>
    <p:sldId id="270" r:id="rId7"/>
    <p:sldId id="272" r:id="rId8"/>
    <p:sldId id="273" r:id="rId9"/>
    <p:sldId id="274" r:id="rId10"/>
    <p:sldId id="295" r:id="rId11"/>
    <p:sldId id="276" r:id="rId12"/>
    <p:sldId id="280" r:id="rId13"/>
    <p:sldId id="278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292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6" r:id="rId36"/>
    <p:sldId id="305" r:id="rId37"/>
    <p:sldId id="307" r:id="rId38"/>
    <p:sldId id="308" r:id="rId39"/>
    <p:sldId id="309" r:id="rId40"/>
    <p:sldId id="310" r:id="rId41"/>
    <p:sldId id="312" r:id="rId42"/>
    <p:sldId id="313" r:id="rId43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6E6E6F"/>
    <a:srgbClr val="DC0217"/>
    <a:srgbClr val="4B4F55"/>
    <a:srgbClr val="1B0807"/>
    <a:srgbClr val="C2C2C2"/>
    <a:srgbClr val="FFFFFF"/>
    <a:srgbClr val="E78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58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fld id="{59E88A4B-27DA-4733-8081-4903A3E2F1AC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027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fld id="{095A3C96-D9F3-4B23-A8B4-89CAB032A28D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2642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E80F7-2C20-4C30-A083-F3EC7E6F56E9}" type="slidenum">
              <a:rPr lang="da-DK"/>
              <a:pPr/>
              <a:t>1</a:t>
            </a:fld>
            <a:endParaRPr lang="da-DK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F1114CA-B24A-4059-B446-ABA144AF01C7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08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E43FD06-5326-4338-8077-528FC2DFFE16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32B0859-FCDF-40AA-B6DC-37BA16998189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878860B-E35D-4C2F-8347-C0B7FF031551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E77BA95-1A19-474E-8C1C-8D173B8CF957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40B10AF-FEAA-4E1C-BB5B-B6091EFCB23D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69D3D8E-EF50-440C-AF35-EC96B3635CDA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7312BBD-6457-40A3-A0B1-61610E5613A8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8238B61-B371-48BF-8747-F07F58BC0951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1310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1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E39F2-8B7A-4F43-A73D-6ADE2FECE373}" type="slidenum">
              <a:rPr lang="en-GB"/>
              <a:pPr/>
              <a:t>40</a:t>
            </a:fld>
            <a:endParaRPr lang="en-GB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F05CF59-31B2-45BF-9D2F-6A6562F6262B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69"/>
            <a:ext cx="5335831" cy="446735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B0D4A7B-FE71-4DDB-8C52-B356B68133A3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71CFF70-B2F8-4D38-9FFD-3646F848FA3D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160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0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8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77A72A2-B9C4-4375-82B4-913445383479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E5B89B5-E4FE-4449-B375-51D225647D68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9FCBF83-585F-465B-8BD1-B2F9933BE992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6135" y="754631"/>
            <a:ext cx="4715417" cy="372156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9766719-DE5F-49C2-9F02-C6F668BF1CBA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4812B1B-34DB-46FE-A0CA-1A48C2FB1AF8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FE62E85-1BCD-49C0-8A0A-CD16D5FE93ED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36588"/>
            <a:ext cx="4243387" cy="3184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5007" y="4032559"/>
            <a:ext cx="4840061" cy="3820318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pitchFamily="1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B65F17B2-F340-437C-B3C9-CA9D5211D0E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ＭＳ Ｐゴシック" pitchFamily="1" charset="-128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pitchFamily="1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pitchFamily="1" charset="-128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§"/>
        <a:defRPr sz="1400">
          <a:solidFill>
            <a:srgbClr val="4B4F55"/>
          </a:solidFill>
          <a:latin typeface="+mn-lt"/>
          <a:ea typeface="ＭＳ Ｐゴシック" pitchFamily="1" charset="-128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1" charset="-128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virology.ws/wp-content/uploads/2010/09/vp22_immunostaining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276872"/>
            <a:ext cx="7704856" cy="1008112"/>
          </a:xfrm>
          <a:noFill/>
        </p:spPr>
        <p:txBody>
          <a:bodyPr/>
          <a:lstStyle/>
          <a:p>
            <a:pPr eaLnBrk="1" hangingPunct="1"/>
            <a:r>
              <a:rPr lang="en-GB" sz="6000" dirty="0" smtClean="0">
                <a:latin typeface="Arial" pitchFamily="34" charset="0"/>
                <a:cs typeface="Arial" pitchFamily="34" charset="0"/>
              </a:rPr>
              <a:t>Viral properties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9592" y="3789040"/>
            <a:ext cx="7543800" cy="576064"/>
          </a:xfrm>
        </p:spPr>
        <p:txBody>
          <a:bodyPr/>
          <a:lstStyle/>
          <a:p>
            <a:pPr marL="0" indent="0" eaLnBrk="1" hangingPunct="1"/>
            <a:r>
              <a:rPr lang="en-US" sz="3200" dirty="0" smtClean="0"/>
              <a:t>Professor Wendy Barclay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827584" y="486916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en-US" sz="2400" i="0" dirty="0">
                <a:solidFill>
                  <a:srgbClr val="4B4F55"/>
                </a:solidFill>
                <a:latin typeface="Arial" charset="0"/>
              </a:rPr>
              <a:t>Course code (MBBS) </a:t>
            </a:r>
            <a:r>
              <a:rPr lang="en-US" sz="2400" i="0" dirty="0" smtClean="0">
                <a:solidFill>
                  <a:srgbClr val="4B4F55"/>
                </a:solidFill>
                <a:latin typeface="Arial" charset="0"/>
              </a:rPr>
              <a:t>: Microbiology 4</a:t>
            </a:r>
            <a:endParaRPr lang="en-US" sz="2400" i="0" dirty="0">
              <a:solidFill>
                <a:srgbClr val="4B4F55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400" i="0" dirty="0">
                <a:solidFill>
                  <a:srgbClr val="4B4F55"/>
                </a:solidFill>
                <a:latin typeface="Arial" charset="0"/>
              </a:rPr>
              <a:t>Course code (BMS) </a:t>
            </a:r>
            <a:r>
              <a:rPr lang="en-US" sz="2400" i="0" dirty="0" smtClean="0">
                <a:solidFill>
                  <a:srgbClr val="4B4F55"/>
                </a:solidFill>
                <a:latin typeface="Arial" charset="0"/>
              </a:rPr>
              <a:t>: IIP-L14</a:t>
            </a:r>
            <a:endParaRPr lang="en-US" sz="2400" i="0" dirty="0">
              <a:solidFill>
                <a:srgbClr val="4B4F55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/>
              <a:t>Virus Morphology</a:t>
            </a:r>
            <a:endParaRPr lang="en-GB" sz="3600" dirty="0"/>
          </a:p>
        </p:txBody>
      </p:sp>
      <p:pic>
        <p:nvPicPr>
          <p:cNvPr id="67586" name="Picture 2" descr="C:\Users\wbarclay\AppData\Local\Microsoft\Windows\Temporary Internet Files\Low\Content.IE5\AZCZ45LD\figure_01_03[1].jpg"/>
          <p:cNvPicPr>
            <a:picLocks noChangeAspect="1" noChangeArrowheads="1"/>
          </p:cNvPicPr>
          <p:nvPr/>
        </p:nvPicPr>
        <p:blipFill>
          <a:blip r:embed="rId2" cstate="print"/>
          <a:srcRect l="56709" t="46077" b="3658"/>
          <a:stretch>
            <a:fillRect/>
          </a:stretch>
        </p:blipFill>
        <p:spPr bwMode="auto">
          <a:xfrm>
            <a:off x="6012160" y="1196752"/>
            <a:ext cx="2748536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2636912"/>
            <a:ext cx="161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Non enveloped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611560" y="5229200"/>
            <a:ext cx="125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Enveloped</a:t>
            </a:r>
            <a:endParaRPr lang="en-GB" dirty="0"/>
          </a:p>
        </p:txBody>
      </p:sp>
      <p:pic>
        <p:nvPicPr>
          <p:cNvPr id="9" name="Picture 2" descr="C:\Users\wbarclay\AppData\Local\Microsoft\Windows\Temporary Internet Files\Low\Content.IE5\AZCZ45LD\figure_01_03[1].jpg"/>
          <p:cNvPicPr>
            <a:picLocks noChangeAspect="1" noChangeArrowheads="1"/>
          </p:cNvPicPr>
          <p:nvPr/>
        </p:nvPicPr>
        <p:blipFill>
          <a:blip r:embed="rId2" cstate="print"/>
          <a:srcRect l="57711" b="52690"/>
          <a:stretch>
            <a:fillRect/>
          </a:stretch>
        </p:blipFill>
        <p:spPr bwMode="auto">
          <a:xfrm>
            <a:off x="179512" y="1124744"/>
            <a:ext cx="2304256" cy="2093971"/>
          </a:xfrm>
          <a:prstGeom prst="rect">
            <a:avLst/>
          </a:prstGeom>
          <a:noFill/>
        </p:spPr>
      </p:pic>
      <p:pic>
        <p:nvPicPr>
          <p:cNvPr id="10" name="Picture 2" descr="C:\Users\wbarclay\AppData\Local\Microsoft\Windows\Temporary Internet Files\Low\Content.IE5\AZCZ45LD\figure_01_03[1].jpg"/>
          <p:cNvPicPr>
            <a:picLocks noChangeAspect="1" noChangeArrowheads="1"/>
          </p:cNvPicPr>
          <p:nvPr/>
        </p:nvPicPr>
        <p:blipFill>
          <a:blip r:embed="rId2" cstate="print"/>
          <a:srcRect l="5539" t="47311" r="47960" b="2955"/>
          <a:stretch>
            <a:fillRect/>
          </a:stretch>
        </p:blipFill>
        <p:spPr bwMode="auto">
          <a:xfrm>
            <a:off x="251520" y="3429000"/>
            <a:ext cx="2206366" cy="19168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83768" y="1772816"/>
            <a:ext cx="3018775" cy="1380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Symmetrical protein </a:t>
            </a:r>
            <a:r>
              <a:rPr lang="en-GB" b="1" dirty="0" err="1" smtClean="0">
                <a:solidFill>
                  <a:schemeClr val="tx1"/>
                </a:solidFill>
              </a:rPr>
              <a:t>capsid</a:t>
            </a:r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Adenovirus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Picornavirus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err="1" smtClean="0">
                <a:solidFill>
                  <a:schemeClr val="tx1"/>
                </a:solidFill>
              </a:rPr>
              <a:t>Calicivirus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Non-enveloped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3429000"/>
            <a:ext cx="3096344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Enveloped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Lipid </a:t>
            </a:r>
            <a:r>
              <a:rPr lang="en-GB" b="1" dirty="0" smtClean="0">
                <a:solidFill>
                  <a:schemeClr val="tx1"/>
                </a:solidFill>
              </a:rPr>
              <a:t>envelope</a:t>
            </a:r>
            <a:r>
              <a:rPr lang="en-GB" dirty="0" smtClean="0">
                <a:solidFill>
                  <a:schemeClr val="tx1"/>
                </a:solidFill>
              </a:rPr>
              <a:t> derived from host membrane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Pleiomorphic</a:t>
            </a:r>
            <a:r>
              <a:rPr lang="en-GB" dirty="0" smtClean="0">
                <a:solidFill>
                  <a:schemeClr val="tx1"/>
                </a:solidFill>
              </a:rPr>
              <a:t>: measles virus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Typical shape: Ebola virus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google.co.uk/url?source=imglanding&amp;ct=img&amp;q=http://students.cis.uab.edu/sajayi11/ebola.jpg&amp;sa=X&amp;ei=RGCaUPmtL4TF0QWKzoGwDw&amp;ved=0CAkQ8wc&amp;usg=AFQjCNE4B1F4IHlvTsTfas8LwsY9LkVIj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97152"/>
            <a:ext cx="2182097" cy="17011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228184" y="3933056"/>
            <a:ext cx="2467342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Combination of </a:t>
            </a:r>
            <a:r>
              <a:rPr lang="en-GB" dirty="0" err="1" smtClean="0">
                <a:solidFill>
                  <a:schemeClr val="tx1"/>
                </a:solidFill>
              </a:rPr>
              <a:t>capsid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and envelope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Herpes virus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Naming a virus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disease				Poliovirus, rabies</a:t>
            </a:r>
          </a:p>
          <a:p>
            <a:r>
              <a:rPr lang="en-GB" sz="2400" dirty="0" smtClean="0"/>
              <a:t>The person who discovered it	Epstein Barr virus</a:t>
            </a:r>
          </a:p>
          <a:p>
            <a:r>
              <a:rPr lang="en-GB" sz="2400" dirty="0" smtClean="0"/>
              <a:t>The place it was discovered	</a:t>
            </a:r>
            <a:r>
              <a:rPr lang="en-GB" sz="2400" dirty="0" err="1" smtClean="0"/>
              <a:t>Coxsackievirus</a:t>
            </a:r>
            <a:endParaRPr lang="en-GB" sz="2400" dirty="0" smtClean="0"/>
          </a:p>
          <a:p>
            <a:r>
              <a:rPr lang="en-GB" sz="2400" dirty="0" smtClean="0"/>
              <a:t>The part of the body affected	Rhinovirus, Hepatitis virus</a:t>
            </a:r>
          </a:p>
          <a:p>
            <a:r>
              <a:rPr lang="en-GB" sz="2400" dirty="0" smtClean="0"/>
              <a:t>The way it was spread		Dengue, Influenza</a:t>
            </a:r>
            <a:endParaRPr lang="en-GB" sz="2400" dirty="0"/>
          </a:p>
        </p:txBody>
      </p:sp>
      <p:pic>
        <p:nvPicPr>
          <p:cNvPr id="4" name="Picture 2" descr="http://t0.gstatic.com/images?q=tbn:ANd9GcQo_zxCEBr4WXLJyE0d_amMHULYjKtjmDYmGhcwbp0A8tekqEQT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630" y="4437112"/>
            <a:ext cx="1393537" cy="2140350"/>
          </a:xfrm>
          <a:prstGeom prst="rect">
            <a:avLst/>
          </a:prstGeom>
          <a:noFill/>
        </p:spPr>
      </p:pic>
      <p:pic>
        <p:nvPicPr>
          <p:cNvPr id="5" name="Picture 2" descr="http://www.knowabouthealth.com/wp-content/uploads/2010/09/common-cold-in-child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761" y="4581128"/>
            <a:ext cx="1719722" cy="1956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dirty="0" smtClean="0"/>
              <a:t>Viral families by nature of the genome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 r="44871"/>
          <a:stretch>
            <a:fillRect/>
          </a:stretch>
        </p:blipFill>
        <p:spPr bwMode="auto">
          <a:xfrm>
            <a:off x="467544" y="1412776"/>
            <a:ext cx="392643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99993" y="1484784"/>
            <a:ext cx="46440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tx1"/>
                </a:solidFill>
              </a:rPr>
              <a:t>Examples of specific viruses and their disease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Parvovirus B19;	fifth disease/Slap face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HSV1; cold sores, smallpox, 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Papillomavirus</a:t>
            </a:r>
            <a:r>
              <a:rPr lang="en-GB" dirty="0" smtClean="0">
                <a:solidFill>
                  <a:schemeClr val="tx1"/>
                </a:solidFill>
              </a:rPr>
              <a:t>; warts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Hepatitis B; </a:t>
            </a:r>
            <a:r>
              <a:rPr lang="en-GB" dirty="0" err="1" smtClean="0">
                <a:solidFill>
                  <a:schemeClr val="tx1"/>
                </a:solidFill>
              </a:rPr>
              <a:t>hepatocellular</a:t>
            </a:r>
            <a:r>
              <a:rPr lang="en-GB" dirty="0" smtClean="0">
                <a:solidFill>
                  <a:schemeClr val="tx1"/>
                </a:solidFill>
              </a:rPr>
              <a:t> carcinoma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HIV; AIDS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SARS, </a:t>
            </a:r>
            <a:r>
              <a:rPr lang="en-GB" dirty="0" err="1" smtClean="0">
                <a:solidFill>
                  <a:schemeClr val="tx1"/>
                </a:solidFill>
              </a:rPr>
              <a:t>norovirus</a:t>
            </a:r>
            <a:r>
              <a:rPr lang="en-GB" dirty="0" smtClean="0">
                <a:solidFill>
                  <a:schemeClr val="tx1"/>
                </a:solidFill>
              </a:rPr>
              <a:t>; winter </a:t>
            </a:r>
            <a:r>
              <a:rPr lang="en-GB" dirty="0" err="1" smtClean="0">
                <a:solidFill>
                  <a:schemeClr val="tx1"/>
                </a:solidFill>
              </a:rPr>
              <a:t>vomitting</a:t>
            </a:r>
            <a:r>
              <a:rPr lang="en-GB" dirty="0" smtClean="0">
                <a:solidFill>
                  <a:schemeClr val="tx1"/>
                </a:solidFill>
              </a:rPr>
              <a:t> disease, poliovirus; poliomyelitis, dengue virus; DHF,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Rotavirus; diarrhoea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Ebola, rabies, Lassa fever, Influenza, Measles, Mumps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central dogma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140153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DNA</a:t>
            </a:r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RNA</a:t>
            </a:r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protein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3284984"/>
            <a:ext cx="429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mRNA  5’ AUG- CCG-,,,,,, GAG- AAU- UAG 3’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1772816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Genome 	5’ ATG- CCG-,,,,,, GAG- AAT- TAG 3’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4509120"/>
            <a:ext cx="254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Met- </a:t>
            </a:r>
            <a:r>
              <a:rPr lang="en-GB" dirty="0" err="1" smtClean="0"/>
              <a:t>Pro,,,,,Asp</a:t>
            </a:r>
            <a:r>
              <a:rPr lang="en-GB" dirty="0" smtClean="0"/>
              <a:t>-Ile- STOP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10744" y="2420888"/>
            <a:ext cx="6733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Negative sense RNA 3’ UAC-GGC-,,,,,,CUC-UUA-AUC 5’</a:t>
            </a:r>
          </a:p>
          <a:p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1187624" y="2204864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1187624" y="3645024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Baltimore Classification</a:t>
            </a:r>
            <a:endParaRPr lang="en-GB" dirty="0"/>
          </a:p>
        </p:txBody>
      </p:sp>
      <p:pic>
        <p:nvPicPr>
          <p:cNvPr id="4" name="Picture 7" descr="Figure-1-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195746" cy="466664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Baltimore Classification System</a:t>
            </a:r>
            <a:endParaRPr lang="en-GB" dirty="0"/>
          </a:p>
        </p:txBody>
      </p:sp>
      <p:pic>
        <p:nvPicPr>
          <p:cNvPr id="68610" name="Picture 2" descr="C:\Users\wbarclay\AppData\Local\Microsoft\Windows\Temporary Internet Files\Low\Content.IE5\LF5NY0H6\figure_03_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1" y="1556792"/>
            <a:ext cx="3996992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generic virus replication cycle</a:t>
            </a:r>
            <a:endParaRPr lang="en-GB" dirty="0"/>
          </a:p>
        </p:txBody>
      </p:sp>
      <p:pic>
        <p:nvPicPr>
          <p:cNvPr id="69634" name="Picture 2" descr="C:\Users\wbarclay\AppData\Local\Microsoft\Windows\Temporary Internet Files\Low\Content.IE5\AZCZ45LD\figure_01_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76" y="1507260"/>
            <a:ext cx="5108040" cy="504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0" dirty="0">
                <a:solidFill>
                  <a:schemeClr val="accent1"/>
                </a:solidFill>
                <a:latin typeface="Calibri" charset="0"/>
              </a:rPr>
              <a:t>The replication cycle of HIV-1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074738"/>
            <a:ext cx="4824412" cy="552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dirty="0" smtClean="0"/>
              <a:t>Investigating viruses in the laboratory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34671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3200" b="1" i="0" dirty="0" err="1">
                <a:solidFill>
                  <a:srgbClr val="000000"/>
                </a:solidFill>
                <a:latin typeface="Calibri" charset="0"/>
              </a:rPr>
              <a:t>Cytopathic</a:t>
            </a:r>
            <a:r>
              <a:rPr lang="en-US" sz="3200" b="1" i="0" dirty="0">
                <a:solidFill>
                  <a:srgbClr val="000000"/>
                </a:solidFill>
                <a:latin typeface="Calibri" charset="0"/>
              </a:rPr>
              <a:t> effect </a:t>
            </a:r>
            <a:r>
              <a:rPr lang="en-US" sz="3200" i="0" dirty="0">
                <a:solidFill>
                  <a:srgbClr val="000000"/>
                </a:solidFill>
                <a:latin typeface="Calibri" charset="0"/>
              </a:rPr>
              <a:t>is usually a result of the virus </a:t>
            </a:r>
            <a:r>
              <a:rPr lang="en-US" sz="3200" i="0" dirty="0" err="1">
                <a:solidFill>
                  <a:srgbClr val="000000"/>
                </a:solidFill>
                <a:latin typeface="Calibri" charset="0"/>
              </a:rPr>
              <a:t>lysing</a:t>
            </a:r>
            <a:r>
              <a:rPr lang="en-US" sz="3200" i="0" dirty="0">
                <a:solidFill>
                  <a:srgbClr val="000000"/>
                </a:solidFill>
                <a:latin typeface="Calibri" charset="0"/>
              </a:rPr>
              <a:t> the cell.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3200" i="0" dirty="0">
                <a:solidFill>
                  <a:srgbClr val="000000"/>
                </a:solidFill>
                <a:latin typeface="Calibri" charset="0"/>
              </a:rPr>
              <a:t>This could be due to shut down of host protein synthesis or accumulation of viral proteins.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051050"/>
            <a:ext cx="4754563" cy="331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dirty="0" smtClean="0"/>
              <a:t>Viruses form plaques in cell </a:t>
            </a:r>
            <a:r>
              <a:rPr lang="en-US" sz="3600" dirty="0" err="1" smtClean="0"/>
              <a:t>monolayers</a:t>
            </a:r>
            <a:endParaRPr lang="en-US" sz="3600" dirty="0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4319587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Which of these diseases is not caused by a virus?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Smallpox</a:t>
            </a:r>
          </a:p>
          <a:p>
            <a:r>
              <a:rPr lang="en-GB" dirty="0" smtClean="0"/>
              <a:t>Chicken pox</a:t>
            </a:r>
          </a:p>
          <a:p>
            <a:r>
              <a:rPr lang="en-GB" dirty="0" smtClean="0"/>
              <a:t>cold sores</a:t>
            </a:r>
          </a:p>
          <a:p>
            <a:r>
              <a:rPr lang="en-GB" dirty="0" smtClean="0"/>
              <a:t>Poliomyelitis</a:t>
            </a:r>
          </a:p>
          <a:p>
            <a:r>
              <a:rPr lang="en-GB" dirty="0" smtClean="0"/>
              <a:t>colds and flu</a:t>
            </a:r>
          </a:p>
          <a:p>
            <a:r>
              <a:rPr lang="en-GB" dirty="0" smtClean="0"/>
              <a:t>cervical cancer</a:t>
            </a:r>
          </a:p>
          <a:p>
            <a:r>
              <a:rPr lang="en-GB" dirty="0" smtClean="0"/>
              <a:t>encephalitis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Diarrhoea and vomiting</a:t>
            </a:r>
          </a:p>
          <a:p>
            <a:r>
              <a:rPr lang="en-GB" dirty="0" smtClean="0"/>
              <a:t>Rabies</a:t>
            </a:r>
          </a:p>
          <a:p>
            <a:r>
              <a:rPr lang="en-GB" dirty="0" smtClean="0"/>
              <a:t>Haemorrhagic fevers</a:t>
            </a:r>
          </a:p>
          <a:p>
            <a:r>
              <a:rPr lang="en-GB" dirty="0" smtClean="0"/>
              <a:t>Warts</a:t>
            </a:r>
          </a:p>
          <a:p>
            <a:r>
              <a:rPr lang="en-GB" dirty="0" smtClean="0"/>
              <a:t>Hepatitis</a:t>
            </a:r>
          </a:p>
          <a:p>
            <a:r>
              <a:rPr lang="en-GB" dirty="0" smtClean="0"/>
              <a:t>Leukaemia</a:t>
            </a:r>
          </a:p>
          <a:p>
            <a:r>
              <a:rPr lang="en-GB" dirty="0" smtClean="0"/>
              <a:t>pneumonia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smtClean="0"/>
              <a:t>The plaque assay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141663"/>
            <a:ext cx="5738812" cy="302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2232025" cy="2246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Syncytia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dirty="0" smtClean="0"/>
              <a:t>Viruses with surface proteins that can fuse at neutral pH often fuse cells together</a:t>
            </a:r>
            <a:endParaRPr lang="en-GB" dirty="0"/>
          </a:p>
        </p:txBody>
      </p:sp>
      <p:pic>
        <p:nvPicPr>
          <p:cNvPr id="29698" name="Picture 2" descr="http://t1.gstatic.com/images?q=tbn:ANd9GcT7w7mCU5v_iUd4T5AEdoy-ulbYLIxNfrn1Haw-ymkclcylnKd1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3840427" cy="2880320"/>
          </a:xfrm>
          <a:prstGeom prst="rect">
            <a:avLst/>
          </a:prstGeom>
          <a:noFill/>
        </p:spPr>
      </p:pic>
      <p:pic>
        <p:nvPicPr>
          <p:cNvPr id="29700" name="Picture 4" descr="http://www.natap.org/2007/images/031507/Assay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81128"/>
            <a:ext cx="794782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Immunostaining</a:t>
            </a:r>
            <a:r>
              <a:rPr lang="en-GB" dirty="0" smtClean="0"/>
              <a:t> the infected cells</a:t>
            </a:r>
            <a:endParaRPr lang="en-GB" dirty="0"/>
          </a:p>
        </p:txBody>
      </p:sp>
      <p:pic>
        <p:nvPicPr>
          <p:cNvPr id="28674" name="Picture 2" descr="http://www.virology.ws/wp-content/uploads/2010/09/vp22_immunostaining-300x2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529870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step growth kinetics of virus</a:t>
            </a:r>
            <a:endParaRPr lang="en-GB" dirty="0"/>
          </a:p>
        </p:txBody>
      </p:sp>
      <p:pic>
        <p:nvPicPr>
          <p:cNvPr id="4" name="Picture 3" descr="http://www.garlandscience.com/res/9780815341505/figure/figure_03_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49685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Viral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Detecting viral genome </a:t>
            </a:r>
            <a:r>
              <a:rPr lang="en-GB" sz="3200" dirty="0" smtClean="0">
                <a:solidFill>
                  <a:schemeClr val="accent4">
                    <a:lumMod val="75000"/>
                  </a:schemeClr>
                </a:solidFill>
              </a:rPr>
              <a:t>PCR</a:t>
            </a:r>
          </a:p>
          <a:p>
            <a:r>
              <a:rPr lang="en-GB" sz="3200" dirty="0" smtClean="0"/>
              <a:t>Detecting viral antigen </a:t>
            </a:r>
            <a:r>
              <a:rPr lang="en-GB" sz="3200" dirty="0" smtClean="0">
                <a:solidFill>
                  <a:schemeClr val="accent4">
                    <a:lumMod val="75000"/>
                  </a:schemeClr>
                </a:solidFill>
              </a:rPr>
              <a:t>IFA, ELISA</a:t>
            </a:r>
          </a:p>
          <a:p>
            <a:r>
              <a:rPr lang="en-GB" sz="3200" dirty="0" smtClean="0"/>
              <a:t>Detecting virus particles </a:t>
            </a:r>
            <a:r>
              <a:rPr lang="en-GB" sz="3200" dirty="0" smtClean="0">
                <a:solidFill>
                  <a:schemeClr val="accent4">
                    <a:lumMod val="75000"/>
                  </a:schemeClr>
                </a:solidFill>
              </a:rPr>
              <a:t>EM, HA</a:t>
            </a:r>
          </a:p>
          <a:p>
            <a:r>
              <a:rPr lang="en-GB" sz="3200" dirty="0" smtClean="0"/>
              <a:t>Detecting virus </a:t>
            </a:r>
            <a:r>
              <a:rPr lang="en-GB" sz="3200" dirty="0" err="1" smtClean="0"/>
              <a:t>cytopathic</a:t>
            </a:r>
            <a:r>
              <a:rPr lang="en-GB" sz="3200" dirty="0" smtClean="0"/>
              <a:t> effect in cultured cells (</a:t>
            </a:r>
            <a:r>
              <a:rPr lang="en-GB" sz="3200" dirty="0" smtClean="0">
                <a:solidFill>
                  <a:schemeClr val="accent4">
                    <a:lumMod val="75000"/>
                  </a:schemeClr>
                </a:solidFill>
              </a:rPr>
              <a:t>Virus isolation</a:t>
            </a:r>
            <a:r>
              <a:rPr lang="en-GB" sz="3200" dirty="0" smtClean="0"/>
              <a:t>)</a:t>
            </a:r>
          </a:p>
          <a:p>
            <a:pPr>
              <a:buNone/>
            </a:pPr>
            <a:endParaRPr lang="en-GB" sz="3200" dirty="0" smtClean="0"/>
          </a:p>
          <a:p>
            <a:r>
              <a:rPr lang="en-GB" sz="3200" dirty="0" smtClean="0"/>
              <a:t>Detecting antibodies to virus (</a:t>
            </a:r>
            <a:r>
              <a:rPr lang="en-GB" sz="3200" dirty="0" smtClean="0">
                <a:solidFill>
                  <a:schemeClr val="accent4">
                    <a:lumMod val="75000"/>
                  </a:schemeClr>
                </a:solidFill>
              </a:rPr>
              <a:t>serology</a:t>
            </a:r>
            <a:r>
              <a:rPr lang="en-GB" sz="3200" dirty="0" smtClean="0"/>
              <a:t>)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ELISA</a:t>
            </a:r>
            <a:endParaRPr lang="en-GB" dirty="0"/>
          </a:p>
        </p:txBody>
      </p:sp>
      <p:pic>
        <p:nvPicPr>
          <p:cNvPr id="30722" name="Picture 2" descr="http://www.virology.ws/wp-content/uploads/2010/07/eli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857130" cy="4057873"/>
          </a:xfrm>
          <a:prstGeom prst="rect">
            <a:avLst/>
          </a:prstGeom>
          <a:noFill/>
        </p:spPr>
      </p:pic>
      <p:pic>
        <p:nvPicPr>
          <p:cNvPr id="30724" name="Picture 4" descr="http://www.aidsandhiv.org/wp-content/uploads/2011/09/HIV-ELISA-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71475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Ways to ‘see’ a virus</a:t>
            </a:r>
            <a:endParaRPr lang="en-GB" dirty="0"/>
          </a:p>
        </p:txBody>
      </p:sp>
      <p:pic>
        <p:nvPicPr>
          <p:cNvPr id="4" name="Picture 7" descr="Figure-2-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844824"/>
            <a:ext cx="3955081" cy="295232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" name="Picture 7" descr="Figure-2-1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3889375" cy="28098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Diagnostic virology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r>
              <a:rPr lang="en-GB" dirty="0" smtClean="0"/>
              <a:t>Source of the specimen</a:t>
            </a:r>
          </a:p>
          <a:p>
            <a:r>
              <a:rPr lang="en-GB" dirty="0" smtClean="0"/>
              <a:t>Purpose of test (therapy or surveillance)</a:t>
            </a:r>
          </a:p>
          <a:p>
            <a:r>
              <a:rPr lang="en-GB" dirty="0" smtClean="0"/>
              <a:t>Who will use it and where</a:t>
            </a:r>
          </a:p>
          <a:p>
            <a:r>
              <a:rPr lang="en-GB" dirty="0" smtClean="0"/>
              <a:t>What stage is the disease (active replication or antibody response</a:t>
            </a:r>
            <a:endParaRPr lang="en-GB" dirty="0"/>
          </a:p>
        </p:txBody>
      </p:sp>
      <p:pic>
        <p:nvPicPr>
          <p:cNvPr id="56322" name="Picture 2" descr="http://www.thehindu.com/multimedia/dynamic/00003/SWINE_FLU_VIRUS_TESTI_376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05388"/>
            <a:ext cx="3312368" cy="2827808"/>
          </a:xfrm>
          <a:prstGeom prst="rect">
            <a:avLst/>
          </a:prstGeom>
          <a:noFill/>
        </p:spPr>
      </p:pic>
      <p:pic>
        <p:nvPicPr>
          <p:cNvPr id="56324" name="Picture 4" descr="http://www.sciencephoto.com/image/274213/large/M5300456-AIDS_testing_in_Africa-SPL.jpg"/>
          <p:cNvPicPr>
            <a:picLocks noChangeAspect="1" noChangeArrowheads="1"/>
          </p:cNvPicPr>
          <p:nvPr/>
        </p:nvPicPr>
        <p:blipFill>
          <a:blip r:embed="rId3" cstate="print"/>
          <a:srcRect b="9769"/>
          <a:stretch>
            <a:fillRect/>
          </a:stretch>
        </p:blipFill>
        <p:spPr bwMode="auto">
          <a:xfrm>
            <a:off x="4139952" y="3717032"/>
            <a:ext cx="436245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i="0" dirty="0" smtClean="0">
                <a:solidFill>
                  <a:schemeClr val="accent1"/>
                </a:solidFill>
                <a:latin typeface="Calibri" charset="0"/>
              </a:rPr>
              <a:t>Transmission of viruses</a:t>
            </a:r>
            <a:endParaRPr lang="en-GB" sz="3600" b="1" i="0" dirty="0">
              <a:solidFill>
                <a:schemeClr val="accent1"/>
              </a:solidFill>
              <a:latin typeface="Calibri" charset="0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print"/>
          <a:srcRect t="4172"/>
          <a:stretch>
            <a:fillRect/>
          </a:stretch>
        </p:blipFill>
        <p:spPr bwMode="auto">
          <a:xfrm>
            <a:off x="3348038" y="1700213"/>
            <a:ext cx="5265737" cy="471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276475"/>
            <a:ext cx="3006725" cy="369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0" dirty="0">
                <a:solidFill>
                  <a:schemeClr val="accent1"/>
                </a:solidFill>
                <a:latin typeface="Calibri" charset="0"/>
              </a:rPr>
              <a:t>Transmission terminology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400">
                <a:solidFill>
                  <a:srgbClr val="000000"/>
                </a:solidFill>
                <a:latin typeface="Calibri" charset="0"/>
              </a:rPr>
              <a:t>Iatrogenic		HCW eg contaminated needles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400">
                <a:solidFill>
                  <a:srgbClr val="000000"/>
                </a:solidFill>
                <a:latin typeface="Calibri" charset="0"/>
              </a:rPr>
              <a:t>Nosocomial		Acquired in hospital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400">
                <a:solidFill>
                  <a:srgbClr val="000000"/>
                </a:solidFill>
                <a:latin typeface="Calibri" charset="0"/>
              </a:rPr>
              <a:t>Vertical		From parent to offspring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400">
                <a:solidFill>
                  <a:srgbClr val="000000"/>
                </a:solidFill>
                <a:latin typeface="Calibri" charset="0"/>
              </a:rPr>
              <a:t>Horizontal		All other forms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400">
                <a:solidFill>
                  <a:srgbClr val="000000"/>
                </a:solidFill>
                <a:latin typeface="Calibri" charset="0"/>
              </a:rPr>
              <a:t>Germ line 		Part of the host genome (eg intergrated 			retrovirus)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Infections of humans by viruses</a:t>
            </a:r>
            <a:endParaRPr lang="en-GB" dirty="0"/>
          </a:p>
        </p:txBody>
      </p:sp>
      <p:pic>
        <p:nvPicPr>
          <p:cNvPr id="56323" name="Picture 3" descr="C:\My Documents\teaching\human disease\queen3.jpg"/>
          <p:cNvPicPr>
            <a:picLocks noChangeAspect="1" noChangeArrowheads="1"/>
          </p:cNvPicPr>
          <p:nvPr/>
        </p:nvPicPr>
        <p:blipFill>
          <a:blip r:embed="rId2" cstate="print"/>
          <a:srcRect t="5661"/>
          <a:stretch>
            <a:fillRect/>
          </a:stretch>
        </p:blipFill>
        <p:spPr bwMode="auto">
          <a:xfrm>
            <a:off x="914400" y="2209800"/>
            <a:ext cx="3854450" cy="3810000"/>
          </a:xfrm>
          <a:prstGeom prst="rect">
            <a:avLst/>
          </a:prstGeom>
          <a:noFill/>
        </p:spPr>
      </p:pic>
      <p:pic>
        <p:nvPicPr>
          <p:cNvPr id="56324" name="Picture 4" descr="C:\My Documents\teaching\human disease\bio-hiv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133600"/>
            <a:ext cx="2895600" cy="2252663"/>
          </a:xfrm>
          <a:prstGeom prst="rect">
            <a:avLst/>
          </a:prstGeom>
          <a:noFill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17525" y="6061075"/>
            <a:ext cx="458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3 billion nucleotides, 100,000 genes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105400" y="4572000"/>
            <a:ext cx="371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10,000 nucleotides, 10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0" dirty="0">
                <a:solidFill>
                  <a:schemeClr val="accent1"/>
                </a:solidFill>
                <a:latin typeface="Calibri" charset="0"/>
              </a:rPr>
              <a:t>Virus routes of entry to the body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762872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Skin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Mucosal surfaces (</a:t>
            </a:r>
            <a:r>
              <a:rPr lang="en-GB" sz="3200" dirty="0" err="1">
                <a:solidFill>
                  <a:srgbClr val="000000"/>
                </a:solidFill>
                <a:latin typeface="Calibri" charset="0"/>
              </a:rPr>
              <a:t>Respiratory,Enteric</a:t>
            </a: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, Genital tract)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Conjunctiva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sz="32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Blood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Bites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350" y="4149725"/>
            <a:ext cx="3070225" cy="250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268413"/>
            <a:ext cx="2459037" cy="245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0" dirty="0">
                <a:solidFill>
                  <a:schemeClr val="accent1"/>
                </a:solidFill>
                <a:latin typeface="Calibri" charset="0"/>
              </a:rPr>
              <a:t>Different viruses enter through different routes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29" y="1628800"/>
            <a:ext cx="8352928" cy="5029174"/>
            <a:chOff x="-16" y="890"/>
            <a:chExt cx="5775" cy="3304"/>
          </a:xfrm>
        </p:grpSpPr>
        <p:pic>
          <p:nvPicPr>
            <p:cNvPr id="5018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2994"/>
            <a:stretch>
              <a:fillRect/>
            </a:stretch>
          </p:blipFill>
          <p:spPr bwMode="auto">
            <a:xfrm>
              <a:off x="-16" y="890"/>
              <a:ext cx="5775" cy="33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0181" name="Text Box 4"/>
            <p:cNvSpPr txBox="1">
              <a:spLocks noChangeArrowheads="1"/>
            </p:cNvSpPr>
            <p:nvPr/>
          </p:nvSpPr>
          <p:spPr bwMode="auto">
            <a:xfrm>
              <a:off x="-16" y="890"/>
              <a:ext cx="5775" cy="33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0" dirty="0">
                <a:solidFill>
                  <a:schemeClr val="accent1"/>
                </a:solidFill>
                <a:latin typeface="Calibri" charset="0"/>
              </a:rPr>
              <a:t>Viral dissemination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850" y="1052513"/>
            <a:ext cx="6910388" cy="5740400"/>
            <a:chOff x="204" y="663"/>
            <a:chExt cx="4353" cy="3616"/>
          </a:xfrm>
        </p:grpSpPr>
        <p:pic>
          <p:nvPicPr>
            <p:cNvPr id="5120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663"/>
              <a:ext cx="4353" cy="36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205" name="Text Box 4"/>
            <p:cNvSpPr txBox="1">
              <a:spLocks noChangeArrowheads="1"/>
            </p:cNvSpPr>
            <p:nvPr/>
          </p:nvSpPr>
          <p:spPr bwMode="auto">
            <a:xfrm>
              <a:off x="204" y="663"/>
              <a:ext cx="4353" cy="36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0" dirty="0">
                <a:solidFill>
                  <a:schemeClr val="accent1"/>
                </a:solidFill>
                <a:latin typeface="Calibri" charset="0"/>
              </a:rPr>
              <a:t>Dissemination from the site of entry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57200" y="2174875"/>
            <a:ext cx="4040188" cy="3951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98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Local infection</a:t>
            </a:r>
          </a:p>
          <a:p>
            <a:pPr hangingPunct="1">
              <a:lnSpc>
                <a:spcPct val="98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Primary </a:t>
            </a:r>
            <a:r>
              <a:rPr lang="en-GB" sz="2400" i="0" dirty="0" err="1">
                <a:solidFill>
                  <a:srgbClr val="000000"/>
                </a:solidFill>
                <a:latin typeface="Calibri" charset="0"/>
              </a:rPr>
              <a:t>viraemia</a:t>
            </a:r>
            <a:endParaRPr lang="en-GB" sz="2400" i="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98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Amplification</a:t>
            </a:r>
          </a:p>
          <a:p>
            <a:pPr hangingPunct="1">
              <a:lnSpc>
                <a:spcPct val="98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Secondary </a:t>
            </a:r>
            <a:r>
              <a:rPr lang="en-GB" sz="2400" i="0" dirty="0" err="1">
                <a:solidFill>
                  <a:srgbClr val="000000"/>
                </a:solidFill>
                <a:latin typeface="Calibri" charset="0"/>
              </a:rPr>
              <a:t>viraemia</a:t>
            </a:r>
            <a:endParaRPr lang="en-GB" sz="2400" i="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98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Target organ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4645025" y="2174875"/>
            <a:ext cx="4041775" cy="317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98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Local infection, apical release</a:t>
            </a:r>
          </a:p>
          <a:p>
            <a:pPr hangingPunct="1">
              <a:lnSpc>
                <a:spcPct val="98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Dissemination, basal release</a:t>
            </a:r>
          </a:p>
          <a:p>
            <a:pPr hangingPunct="1">
              <a:lnSpc>
                <a:spcPct val="98000"/>
              </a:lnSpc>
              <a:spcBef>
                <a:spcPts val="600"/>
              </a:spcBef>
              <a:buClr>
                <a:srgbClr val="8064A2"/>
              </a:buClr>
              <a:buFont typeface="Arial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400" i="0" dirty="0">
                <a:solidFill>
                  <a:srgbClr val="8064A2"/>
                </a:solidFill>
                <a:latin typeface="Calibri" charset="0"/>
              </a:rPr>
              <a:t>Systemic,</a:t>
            </a:r>
            <a:r>
              <a:rPr lang="en-GB" sz="2400" i="0" dirty="0">
                <a:solidFill>
                  <a:srgbClr val="000000"/>
                </a:solidFill>
                <a:latin typeface="Calibri" charset="0"/>
              </a:rPr>
              <a:t> haematogenous spread or neural spread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101600" y="5516563"/>
            <a:ext cx="595654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i="0" dirty="0" err="1">
                <a:solidFill>
                  <a:srgbClr val="8064A2"/>
                </a:solidFill>
              </a:rPr>
              <a:t>Viraemia</a:t>
            </a:r>
            <a:r>
              <a:rPr lang="en-GB" sz="3200" i="0" dirty="0">
                <a:solidFill>
                  <a:srgbClr val="000000"/>
                </a:solidFill>
              </a:rPr>
              <a:t>: Virus in the blood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0" dirty="0">
                <a:solidFill>
                  <a:schemeClr val="accent1"/>
                </a:solidFill>
                <a:latin typeface="Calibri" charset="0"/>
              </a:rPr>
              <a:t>Tropism</a:t>
            </a: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3200" i="0" dirty="0">
                <a:solidFill>
                  <a:srgbClr val="000000"/>
                </a:solidFill>
                <a:latin typeface="Calibri" charset="0"/>
              </a:rPr>
              <a:t>The predilection of viruses to infect certain tissues and not others.</a:t>
            </a:r>
          </a:p>
          <a:p>
            <a:pPr hangingPunct="1">
              <a:lnSpc>
                <a:spcPct val="9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3200" i="0" dirty="0">
                <a:solidFill>
                  <a:srgbClr val="000000"/>
                </a:solidFill>
                <a:latin typeface="Calibri" charset="0"/>
              </a:rPr>
              <a:t>Can be defined by receptor interactions (</a:t>
            </a:r>
            <a:r>
              <a:rPr lang="en-GB" sz="3200" i="0" dirty="0">
                <a:solidFill>
                  <a:srgbClr val="8064A2"/>
                </a:solidFill>
                <a:latin typeface="Calibri" charset="0"/>
              </a:rPr>
              <a:t>susceptibility</a:t>
            </a:r>
            <a:r>
              <a:rPr lang="en-GB" sz="3200" i="0" dirty="0">
                <a:solidFill>
                  <a:srgbClr val="000000"/>
                </a:solidFill>
                <a:latin typeface="Calibri" charset="0"/>
              </a:rPr>
              <a:t>) but also by ability to use the host cell to complete replication (</a:t>
            </a:r>
            <a:r>
              <a:rPr lang="en-GB" sz="3200" i="0" dirty="0" err="1">
                <a:solidFill>
                  <a:srgbClr val="8064A2"/>
                </a:solidFill>
                <a:latin typeface="Calibri" charset="0"/>
              </a:rPr>
              <a:t>permissivity</a:t>
            </a:r>
            <a:r>
              <a:rPr lang="en-GB" sz="3200" i="0" dirty="0">
                <a:solidFill>
                  <a:srgbClr val="000000"/>
                </a:solidFill>
                <a:latin typeface="Calibri" charset="0"/>
              </a:rPr>
              <a:t>) and whether the virus can reach a tissue (</a:t>
            </a:r>
            <a:r>
              <a:rPr lang="en-GB" sz="3200" i="0" dirty="0">
                <a:solidFill>
                  <a:srgbClr val="8064A2"/>
                </a:solidFill>
                <a:latin typeface="Calibri" charset="0"/>
              </a:rPr>
              <a:t>accessibility</a:t>
            </a:r>
            <a:r>
              <a:rPr lang="en-GB" sz="3200" i="0" dirty="0">
                <a:solidFill>
                  <a:srgbClr val="000000"/>
                </a:solidFill>
                <a:latin typeface="Calibri" charset="0"/>
              </a:rPr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0" dirty="0">
                <a:solidFill>
                  <a:schemeClr val="accent1"/>
                </a:solidFill>
                <a:latin typeface="Calibri" charset="0"/>
              </a:rPr>
              <a:t>Viral Rashes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395288" y="1628799"/>
            <a:ext cx="4330700" cy="467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200" i="0" dirty="0">
                <a:solidFill>
                  <a:srgbClr val="000000"/>
                </a:solidFill>
                <a:latin typeface="Calibri" charset="0"/>
              </a:rPr>
              <a:t>Systemic viral infection</a:t>
            </a:r>
          </a:p>
          <a:p>
            <a:pPr hangingPunct="1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200" i="0" dirty="0">
                <a:solidFill>
                  <a:srgbClr val="000000"/>
                </a:solidFill>
                <a:latin typeface="Calibri" charset="0"/>
              </a:rPr>
              <a:t>Virus leaves blood and enters skin</a:t>
            </a:r>
          </a:p>
          <a:p>
            <a:pPr hangingPunct="1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200" i="0" dirty="0">
                <a:solidFill>
                  <a:srgbClr val="000000"/>
                </a:solidFill>
                <a:latin typeface="Calibri" charset="0"/>
              </a:rPr>
              <a:t>Cells destroyed by virus replication</a:t>
            </a:r>
          </a:p>
          <a:p>
            <a:pPr hangingPunct="1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sz="2200" i="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200" i="0" dirty="0" err="1">
                <a:solidFill>
                  <a:srgbClr val="000000"/>
                </a:solidFill>
                <a:latin typeface="Calibri" charset="0"/>
              </a:rPr>
              <a:t>Koplik</a:t>
            </a:r>
            <a:r>
              <a:rPr lang="en-GB" sz="2200" i="0" dirty="0">
                <a:solidFill>
                  <a:srgbClr val="000000"/>
                </a:solidFill>
                <a:latin typeface="Calibri" charset="0"/>
              </a:rPr>
              <a:t> spots in the mouth from measles infection</a:t>
            </a:r>
          </a:p>
          <a:p>
            <a:pPr hangingPunct="1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200" i="0" dirty="0">
                <a:solidFill>
                  <a:srgbClr val="000000"/>
                </a:solidFill>
                <a:latin typeface="Calibri" charset="0"/>
              </a:rPr>
              <a:t>Lesion on mucus membranes of soft respiratory tract tissues occur before skin rashes: Measles and chicken pox spread through the air before the rash is visible.</a:t>
            </a: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 cstate="print"/>
          <a:srcRect l="6604" b="10477"/>
          <a:stretch>
            <a:fillRect/>
          </a:stretch>
        </p:blipFill>
        <p:spPr bwMode="auto">
          <a:xfrm>
            <a:off x="4859338" y="1268413"/>
            <a:ext cx="4075112" cy="259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860800"/>
            <a:ext cx="1833562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0" dirty="0" err="1">
                <a:solidFill>
                  <a:schemeClr val="accent1"/>
                </a:solidFill>
                <a:latin typeface="Calibri" charset="0"/>
              </a:rPr>
              <a:t>Varicella</a:t>
            </a:r>
            <a:r>
              <a:rPr lang="en-GB" sz="2400" b="1" i="0" dirty="0">
                <a:solidFill>
                  <a:schemeClr val="accent1"/>
                </a:solidFill>
                <a:latin typeface="Calibri" charset="0"/>
              </a:rPr>
              <a:t> Zoster Virus chicken pox: symptoms after secondary </a:t>
            </a:r>
            <a:r>
              <a:rPr lang="en-GB" sz="2400" b="1" i="0" dirty="0" err="1">
                <a:solidFill>
                  <a:schemeClr val="accent1"/>
                </a:solidFill>
                <a:latin typeface="Calibri" charset="0"/>
              </a:rPr>
              <a:t>viraemia</a:t>
            </a:r>
            <a:r>
              <a:rPr lang="en-GB" sz="2400" b="1" i="0" dirty="0">
                <a:solidFill>
                  <a:schemeClr val="accent1"/>
                </a:solidFill>
                <a:latin typeface="Calibri" charset="0"/>
              </a:rPr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48064" y="1628800"/>
            <a:ext cx="3157538" cy="5049838"/>
            <a:chOff x="3674" y="952"/>
            <a:chExt cx="1989" cy="3181"/>
          </a:xfrm>
        </p:grpSpPr>
        <p:pic>
          <p:nvPicPr>
            <p:cNvPr id="5427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4" y="952"/>
              <a:ext cx="1989" cy="3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4277" name="Text Box 4"/>
            <p:cNvSpPr txBox="1">
              <a:spLocks noChangeArrowheads="1"/>
            </p:cNvSpPr>
            <p:nvPr/>
          </p:nvSpPr>
          <p:spPr bwMode="auto">
            <a:xfrm>
              <a:off x="3674" y="952"/>
              <a:ext cx="1989" cy="3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6375" cy="484837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Virus enters body through respiratory route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VZV can infect many cell types including PBMCs and skin cells.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This leads to mild self limiting illness in most childhood cases.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From the skin site, it can infect sensory neurones where it remains latent.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In herpes zoster, or shingles, occurring in adulthood when cellular immunity is impaired,  virus is reactivated in the sensory neurone and causes a painful rash at the nerve endings.</a:t>
            </a:r>
            <a:endParaRPr lang="en-GB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i="0" dirty="0">
                <a:solidFill>
                  <a:schemeClr val="accent1"/>
                </a:solidFill>
                <a:latin typeface="Calibri" charset="0"/>
              </a:rPr>
              <a:t>Tropism of HIV determined by receptor use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98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800" i="0" dirty="0" smtClean="0">
                <a:solidFill>
                  <a:srgbClr val="000000"/>
                </a:solidFill>
                <a:latin typeface="Calibri" charset="0"/>
              </a:rPr>
              <a:t>CD4</a:t>
            </a:r>
            <a:endParaRPr lang="en-GB" sz="2800" i="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98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800" i="0" dirty="0">
                <a:solidFill>
                  <a:srgbClr val="000000"/>
                </a:solidFill>
                <a:latin typeface="Calibri" charset="0"/>
              </a:rPr>
              <a:t>CCR5 or </a:t>
            </a:r>
            <a:r>
              <a:rPr lang="en-GB" sz="2800" i="0" dirty="0" smtClean="0">
                <a:solidFill>
                  <a:srgbClr val="000000"/>
                </a:solidFill>
                <a:latin typeface="Calibri" charset="0"/>
              </a:rPr>
              <a:t>CXCR4</a:t>
            </a:r>
            <a:endParaRPr lang="en-GB" sz="2800" i="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98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sz="2800" i="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98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sz="2800" i="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98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800" i="0" dirty="0">
                <a:solidFill>
                  <a:srgbClr val="000000"/>
                </a:solidFill>
                <a:latin typeface="Calibri" charset="0"/>
              </a:rPr>
              <a:t>Viral attachment protein gp120</a:t>
            </a: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00213"/>
            <a:ext cx="3521075" cy="324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i="0" dirty="0">
                <a:solidFill>
                  <a:schemeClr val="accent1"/>
                </a:solidFill>
                <a:latin typeface="Calibri" charset="0"/>
              </a:rPr>
              <a:t>The tropism switch during HIV replication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708449" y="1556792"/>
            <a:ext cx="16994188" cy="4786311"/>
            <a:chOff x="-4695" y="1185"/>
            <a:chExt cx="10705" cy="3015"/>
          </a:xfrm>
        </p:grpSpPr>
        <p:pic>
          <p:nvPicPr>
            <p:cNvPr id="5837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" y="1593"/>
              <a:ext cx="5218" cy="26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8373" name="Text Box 4"/>
            <p:cNvSpPr txBox="1">
              <a:spLocks noChangeArrowheads="1"/>
            </p:cNvSpPr>
            <p:nvPr/>
          </p:nvSpPr>
          <p:spPr bwMode="auto">
            <a:xfrm>
              <a:off x="309" y="1185"/>
              <a:ext cx="5218" cy="26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695" y="1503"/>
              <a:ext cx="5218" cy="26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38" y="2033587"/>
            <a:ext cx="8283575" cy="413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-1260648" y="1772816"/>
            <a:ext cx="1440160" cy="46085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144000" y="1844824"/>
            <a:ext cx="1440160" cy="46085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179512" y="274638"/>
            <a:ext cx="896448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0" dirty="0">
                <a:solidFill>
                  <a:schemeClr val="accent1"/>
                </a:solidFill>
                <a:latin typeface="Calibri" charset="0"/>
              </a:rPr>
              <a:t>Influenza tropism is determined by availability of host proteases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75" y="1557338"/>
            <a:ext cx="6329363" cy="4716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447800" y="1600200"/>
          <a:ext cx="6630988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3" imgW="7621064" imgH="5668166" progId="">
                  <p:embed/>
                </p:oleObj>
              </mc:Choice>
              <mc:Fallback>
                <p:oleObj name="Photo Editor Photo" r:id="rId3" imgW="7621064" imgH="566816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00200"/>
                        <a:ext cx="6630988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>
            <a:normAutofit/>
          </a:bodyPr>
          <a:lstStyle/>
          <a:p>
            <a:r>
              <a:rPr lang="en-GB" dirty="0"/>
              <a:t>The influenza pandemic of 1918 killed 40 million people.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2819400" y="2057400"/>
            <a:ext cx="3794125" cy="288925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5000625" y="2454275"/>
            <a:ext cx="269875" cy="1036638"/>
          </a:xfrm>
          <a:prstGeom prst="downArrow">
            <a:avLst>
              <a:gd name="adj1" fmla="val 50000"/>
              <a:gd name="adj2" fmla="val 19207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2746375" y="2647950"/>
            <a:ext cx="306814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000" i="0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Clara </a:t>
            </a:r>
            <a:r>
              <a:rPr lang="en-GB" sz="2000" i="0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Tryptase</a:t>
            </a:r>
            <a:endParaRPr lang="en-GB" sz="2000" i="0" dirty="0">
              <a:solidFill>
                <a:srgbClr val="003300"/>
              </a:solidFill>
              <a:latin typeface="Times New Roman" pitchFamily="18" charset="0"/>
              <a:cs typeface="Arial" charset="0"/>
            </a:endParaRPr>
          </a:p>
          <a:p>
            <a:pPr defTabSz="762000" eaLnBrk="0" hangingPunct="0"/>
            <a:r>
              <a:rPr lang="en-GB" sz="2000" i="0" dirty="0" smtClean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(respiratory tract secretions)</a:t>
            </a:r>
            <a:endParaRPr lang="en-GB" sz="2000" i="0" dirty="0">
              <a:solidFill>
                <a:srgbClr val="00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5259388" y="3719513"/>
            <a:ext cx="1277937" cy="290512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2798763" y="3719513"/>
            <a:ext cx="2228850" cy="290512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4627563" y="3643313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R</a:t>
            </a: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762000" y="4495800"/>
            <a:ext cx="7513638" cy="2000250"/>
            <a:chOff x="480" y="2832"/>
            <a:chExt cx="4733" cy="1260"/>
          </a:xfrm>
        </p:grpSpPr>
        <p:sp>
          <p:nvSpPr>
            <p:cNvPr id="125024" name="Rectangle 96"/>
            <p:cNvSpPr>
              <a:spLocks noChangeArrowheads="1"/>
            </p:cNvSpPr>
            <p:nvPr/>
          </p:nvSpPr>
          <p:spPr bwMode="auto">
            <a:xfrm>
              <a:off x="1824" y="2832"/>
              <a:ext cx="2390" cy="182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25" name="AutoShape 97"/>
            <p:cNvSpPr>
              <a:spLocks noChangeArrowheads="1"/>
            </p:cNvSpPr>
            <p:nvPr/>
          </p:nvSpPr>
          <p:spPr bwMode="auto">
            <a:xfrm>
              <a:off x="3198" y="3082"/>
              <a:ext cx="170" cy="653"/>
            </a:xfrm>
            <a:prstGeom prst="downArrow">
              <a:avLst>
                <a:gd name="adj1" fmla="val 50000"/>
                <a:gd name="adj2" fmla="val 19207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26" name="Rectangle 98"/>
            <p:cNvSpPr>
              <a:spLocks noChangeArrowheads="1"/>
            </p:cNvSpPr>
            <p:nvPr/>
          </p:nvSpPr>
          <p:spPr bwMode="auto">
            <a:xfrm>
              <a:off x="1778" y="3204"/>
              <a:ext cx="90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GB" sz="2000" i="0" dirty="0" err="1">
                  <a:solidFill>
                    <a:srgbClr val="003300"/>
                  </a:solidFill>
                  <a:latin typeface="Times New Roman" pitchFamily="18" charset="0"/>
                  <a:cs typeface="Arial" charset="0"/>
                </a:rPr>
                <a:t>Furin</a:t>
              </a:r>
              <a:endParaRPr lang="en-GB" sz="2000" i="0" dirty="0">
                <a:solidFill>
                  <a:srgbClr val="003300"/>
                </a:solidFill>
                <a:latin typeface="Times New Roman" pitchFamily="18" charset="0"/>
                <a:cs typeface="Arial" charset="0"/>
              </a:endParaRPr>
            </a:p>
            <a:p>
              <a:pPr defTabSz="762000" eaLnBrk="0" hangingPunct="0"/>
              <a:r>
                <a:rPr lang="en-GB" sz="2000" i="0" dirty="0">
                  <a:solidFill>
                    <a:srgbClr val="003300"/>
                  </a:solidFill>
                  <a:latin typeface="Times New Roman" pitchFamily="18" charset="0"/>
                  <a:cs typeface="Arial" charset="0"/>
                </a:rPr>
                <a:t>(ubiquitous)</a:t>
              </a:r>
            </a:p>
          </p:txBody>
        </p:sp>
        <p:sp>
          <p:nvSpPr>
            <p:cNvPr id="125027" name="Rectangle 99"/>
            <p:cNvSpPr>
              <a:spLocks noChangeArrowheads="1"/>
            </p:cNvSpPr>
            <p:nvPr/>
          </p:nvSpPr>
          <p:spPr bwMode="auto">
            <a:xfrm>
              <a:off x="3361" y="3879"/>
              <a:ext cx="805" cy="18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28" name="Rectangle 100"/>
            <p:cNvSpPr>
              <a:spLocks noChangeArrowheads="1"/>
            </p:cNvSpPr>
            <p:nvPr/>
          </p:nvSpPr>
          <p:spPr bwMode="auto">
            <a:xfrm>
              <a:off x="1811" y="3879"/>
              <a:ext cx="1404" cy="18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29" name="Rectangle 101"/>
            <p:cNvSpPr>
              <a:spLocks noChangeArrowheads="1"/>
            </p:cNvSpPr>
            <p:nvPr/>
          </p:nvSpPr>
          <p:spPr bwMode="auto">
            <a:xfrm>
              <a:off x="2400" y="3840"/>
              <a:ext cx="7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GB" sz="2000" b="1" dirty="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KRRRRR</a:t>
              </a:r>
            </a:p>
          </p:txBody>
        </p:sp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480" y="2976"/>
              <a:ext cx="1012" cy="986"/>
              <a:chOff x="956" y="2190"/>
              <a:chExt cx="1322" cy="1244"/>
            </a:xfrm>
          </p:grpSpPr>
          <p:sp>
            <p:nvSpPr>
              <p:cNvPr id="125031" name="Oval 103"/>
              <p:cNvSpPr>
                <a:spLocks noChangeArrowheads="1"/>
              </p:cNvSpPr>
              <p:nvPr/>
            </p:nvSpPr>
            <p:spPr bwMode="auto">
              <a:xfrm>
                <a:off x="1161" y="2373"/>
                <a:ext cx="912" cy="86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9966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032" name="AutoShape 104"/>
              <p:cNvSpPr>
                <a:spLocks noChangeArrowheads="1"/>
              </p:cNvSpPr>
              <p:nvPr/>
            </p:nvSpPr>
            <p:spPr bwMode="auto">
              <a:xfrm>
                <a:off x="1572" y="223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033" name="AutoShape 105"/>
              <p:cNvSpPr>
                <a:spLocks noChangeArrowheads="1"/>
              </p:cNvSpPr>
              <p:nvPr/>
            </p:nvSpPr>
            <p:spPr bwMode="auto">
              <a:xfrm rot="-1731536">
                <a:off x="1318" y="2298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034" name="AutoShape 106"/>
              <p:cNvSpPr>
                <a:spLocks noChangeArrowheads="1"/>
              </p:cNvSpPr>
              <p:nvPr/>
            </p:nvSpPr>
            <p:spPr bwMode="auto">
              <a:xfrm rot="-3428101">
                <a:off x="1152" y="2429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035" name="AutoShape 107"/>
              <p:cNvSpPr>
                <a:spLocks noChangeArrowheads="1"/>
              </p:cNvSpPr>
              <p:nvPr/>
            </p:nvSpPr>
            <p:spPr bwMode="auto">
              <a:xfrm rot="-4530700">
                <a:off x="1065" y="2578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036" name="AutoShape 108"/>
              <p:cNvSpPr>
                <a:spLocks noChangeArrowheads="1"/>
              </p:cNvSpPr>
              <p:nvPr/>
            </p:nvSpPr>
            <p:spPr bwMode="auto">
              <a:xfrm rot="-6208555">
                <a:off x="1064" y="2831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037" name="AutoShape 109"/>
              <p:cNvSpPr>
                <a:spLocks noChangeArrowheads="1"/>
              </p:cNvSpPr>
              <p:nvPr/>
            </p:nvSpPr>
            <p:spPr bwMode="auto">
              <a:xfrm rot="-7565748">
                <a:off x="1117" y="296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038" name="AutoShape 110"/>
              <p:cNvSpPr>
                <a:spLocks noChangeArrowheads="1"/>
              </p:cNvSpPr>
              <p:nvPr/>
            </p:nvSpPr>
            <p:spPr bwMode="auto">
              <a:xfrm rot="-8367763">
                <a:off x="1265" y="313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039" name="AutoShape 111"/>
              <p:cNvSpPr>
                <a:spLocks noChangeArrowheads="1"/>
              </p:cNvSpPr>
              <p:nvPr/>
            </p:nvSpPr>
            <p:spPr bwMode="auto">
              <a:xfrm rot="-9558205">
                <a:off x="1432" y="321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040" name="AutoShape 112"/>
              <p:cNvSpPr>
                <a:spLocks noChangeArrowheads="1"/>
              </p:cNvSpPr>
              <p:nvPr/>
            </p:nvSpPr>
            <p:spPr bwMode="auto">
              <a:xfrm rot="9901211" flipH="1">
                <a:off x="1703" y="321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041" name="AutoShape 113"/>
              <p:cNvSpPr>
                <a:spLocks noChangeArrowheads="1"/>
              </p:cNvSpPr>
              <p:nvPr/>
            </p:nvSpPr>
            <p:spPr bwMode="auto">
              <a:xfrm rot="9414293" flipH="1">
                <a:off x="1824" y="317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042" name="AutoShape 114"/>
              <p:cNvSpPr>
                <a:spLocks noChangeArrowheads="1"/>
              </p:cNvSpPr>
              <p:nvPr/>
            </p:nvSpPr>
            <p:spPr bwMode="auto">
              <a:xfrm rot="7565748" flipH="1">
                <a:off x="2008" y="300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043" name="AutoShape 115"/>
              <p:cNvSpPr>
                <a:spLocks noChangeArrowheads="1"/>
              </p:cNvSpPr>
              <p:nvPr/>
            </p:nvSpPr>
            <p:spPr bwMode="auto">
              <a:xfrm rot="6208555" flipH="1">
                <a:off x="2085" y="2840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044" name="AutoShape 116"/>
              <p:cNvSpPr>
                <a:spLocks noChangeArrowheads="1"/>
              </p:cNvSpPr>
              <p:nvPr/>
            </p:nvSpPr>
            <p:spPr bwMode="auto">
              <a:xfrm rot="4530700" flipH="1">
                <a:off x="2078" y="2595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045" name="AutoShape 117"/>
              <p:cNvSpPr>
                <a:spLocks noChangeArrowheads="1"/>
              </p:cNvSpPr>
              <p:nvPr/>
            </p:nvSpPr>
            <p:spPr bwMode="auto">
              <a:xfrm rot="3428101" flipH="1">
                <a:off x="1990" y="2438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046" name="AutoShape 118"/>
              <p:cNvSpPr>
                <a:spLocks noChangeArrowheads="1"/>
              </p:cNvSpPr>
              <p:nvPr/>
            </p:nvSpPr>
            <p:spPr bwMode="auto">
              <a:xfrm rot="1731536" flipH="1">
                <a:off x="1842" y="2307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4" name="Group 119"/>
              <p:cNvGrpSpPr>
                <a:grpSpLocks/>
              </p:cNvGrpSpPr>
              <p:nvPr/>
            </p:nvGrpSpPr>
            <p:grpSpPr bwMode="auto">
              <a:xfrm>
                <a:off x="1563" y="3229"/>
                <a:ext cx="143" cy="205"/>
                <a:chOff x="1441" y="1824"/>
                <a:chExt cx="143" cy="205"/>
              </a:xfrm>
            </p:grpSpPr>
            <p:sp>
              <p:nvSpPr>
                <p:cNvPr id="125048" name="AutoShape 120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049" name="Oval 121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050" name="Oval 122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123"/>
              <p:cNvGrpSpPr>
                <a:grpSpLocks/>
              </p:cNvGrpSpPr>
              <p:nvPr/>
            </p:nvGrpSpPr>
            <p:grpSpPr bwMode="auto">
              <a:xfrm rot="1113049" flipV="1">
                <a:off x="1703" y="2199"/>
                <a:ext cx="143" cy="205"/>
                <a:chOff x="1441" y="1824"/>
                <a:chExt cx="143" cy="205"/>
              </a:xfrm>
            </p:grpSpPr>
            <p:sp>
              <p:nvSpPr>
                <p:cNvPr id="125052" name="AutoShape 124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053" name="Oval 125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054" name="Oval 126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127"/>
              <p:cNvGrpSpPr>
                <a:grpSpLocks/>
              </p:cNvGrpSpPr>
              <p:nvPr/>
            </p:nvGrpSpPr>
            <p:grpSpPr bwMode="auto">
              <a:xfrm rot="-1113049" flipH="1" flipV="1">
                <a:off x="1389" y="2190"/>
                <a:ext cx="143" cy="205"/>
                <a:chOff x="1441" y="1824"/>
                <a:chExt cx="143" cy="205"/>
              </a:xfrm>
            </p:grpSpPr>
            <p:sp>
              <p:nvSpPr>
                <p:cNvPr id="125056" name="AutoShape 128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057" name="Oval 129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058" name="Oval 130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" name="Group 131"/>
              <p:cNvGrpSpPr>
                <a:grpSpLocks/>
              </p:cNvGrpSpPr>
              <p:nvPr/>
            </p:nvGrpSpPr>
            <p:grpSpPr bwMode="auto">
              <a:xfrm rot="-5190893" flipH="1" flipV="1">
                <a:off x="987" y="2678"/>
                <a:ext cx="143" cy="205"/>
                <a:chOff x="1441" y="1824"/>
                <a:chExt cx="143" cy="205"/>
              </a:xfrm>
            </p:grpSpPr>
            <p:sp>
              <p:nvSpPr>
                <p:cNvPr id="125060" name="AutoShape 132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061" name="Oval 133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062" name="Oval 134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135"/>
              <p:cNvGrpSpPr>
                <a:grpSpLocks/>
              </p:cNvGrpSpPr>
              <p:nvPr/>
            </p:nvGrpSpPr>
            <p:grpSpPr bwMode="auto">
              <a:xfrm rot="-5172987">
                <a:off x="2104" y="2688"/>
                <a:ext cx="143" cy="205"/>
                <a:chOff x="1441" y="1824"/>
                <a:chExt cx="143" cy="205"/>
              </a:xfrm>
            </p:grpSpPr>
            <p:sp>
              <p:nvSpPr>
                <p:cNvPr id="125064" name="AutoShape 136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065" name="Oval 137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066" name="Oval 138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139"/>
              <p:cNvGrpSpPr>
                <a:grpSpLocks/>
              </p:cNvGrpSpPr>
              <p:nvPr/>
            </p:nvGrpSpPr>
            <p:grpSpPr bwMode="auto">
              <a:xfrm rot="2463853">
                <a:off x="1135" y="3055"/>
                <a:ext cx="143" cy="205"/>
                <a:chOff x="1441" y="1824"/>
                <a:chExt cx="143" cy="205"/>
              </a:xfrm>
            </p:grpSpPr>
            <p:sp>
              <p:nvSpPr>
                <p:cNvPr id="125068" name="AutoShape 140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069" name="Oval 141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070" name="Oval 142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oup 143"/>
              <p:cNvGrpSpPr>
                <a:grpSpLocks/>
              </p:cNvGrpSpPr>
              <p:nvPr/>
            </p:nvGrpSpPr>
            <p:grpSpPr bwMode="auto">
              <a:xfrm rot="19136147" flipH="1">
                <a:off x="1929" y="3090"/>
                <a:ext cx="143" cy="205"/>
                <a:chOff x="1441" y="1824"/>
                <a:chExt cx="143" cy="205"/>
              </a:xfrm>
            </p:grpSpPr>
            <p:sp>
              <p:nvSpPr>
                <p:cNvPr id="125072" name="AutoShape 144"/>
                <p:cNvSpPr>
                  <a:spLocks noChangeArrowheads="1"/>
                </p:cNvSpPr>
                <p:nvPr/>
              </p:nvSpPr>
              <p:spPr bwMode="auto">
                <a:xfrm>
                  <a:off x="1484" y="1824"/>
                  <a:ext cx="56" cy="148"/>
                </a:xfrm>
                <a:prstGeom prst="can">
                  <a:avLst>
                    <a:gd name="adj" fmla="val 66071"/>
                  </a:avLst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073" name="Oval 145"/>
                <p:cNvSpPr>
                  <a:spLocks noChangeArrowheads="1"/>
                </p:cNvSpPr>
                <p:nvPr/>
              </p:nvSpPr>
              <p:spPr bwMode="auto">
                <a:xfrm>
                  <a:off x="1441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074" name="Oval 146"/>
                <p:cNvSpPr>
                  <a:spLocks noChangeArrowheads="1"/>
                </p:cNvSpPr>
                <p:nvPr/>
              </p:nvSpPr>
              <p:spPr bwMode="auto">
                <a:xfrm>
                  <a:off x="1502" y="1955"/>
                  <a:ext cx="82" cy="7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25075" name="Freeform 147"/>
              <p:cNvSpPr>
                <a:spLocks/>
              </p:cNvSpPr>
              <p:nvPr/>
            </p:nvSpPr>
            <p:spPr bwMode="auto">
              <a:xfrm rot="4247563" flipV="1">
                <a:off x="1505" y="2619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076" name="Freeform 148"/>
              <p:cNvSpPr>
                <a:spLocks/>
              </p:cNvSpPr>
              <p:nvPr/>
            </p:nvSpPr>
            <p:spPr bwMode="auto">
              <a:xfrm rot="4247563" flipV="1">
                <a:off x="1429" y="2438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6600"/>
              </a:solidFill>
              <a:ln w="95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1" name="Group 149"/>
              <p:cNvGrpSpPr>
                <a:grpSpLocks/>
              </p:cNvGrpSpPr>
              <p:nvPr/>
            </p:nvGrpSpPr>
            <p:grpSpPr bwMode="auto">
              <a:xfrm>
                <a:off x="1340" y="2448"/>
                <a:ext cx="495" cy="727"/>
                <a:chOff x="1235" y="1035"/>
                <a:chExt cx="460" cy="666"/>
              </a:xfrm>
            </p:grpSpPr>
            <p:sp>
              <p:nvSpPr>
                <p:cNvPr id="125078" name="Freeform 150"/>
                <p:cNvSpPr>
                  <a:spLocks/>
                </p:cNvSpPr>
                <p:nvPr/>
              </p:nvSpPr>
              <p:spPr bwMode="auto">
                <a:xfrm rot="4247563" flipV="1">
                  <a:off x="1364" y="1113"/>
                  <a:ext cx="171" cy="206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079" name="Freeform 151"/>
                <p:cNvSpPr>
                  <a:spLocks/>
                </p:cNvSpPr>
                <p:nvPr/>
              </p:nvSpPr>
              <p:spPr bwMode="auto">
                <a:xfrm rot="4247563" flipV="1">
                  <a:off x="1452" y="1290"/>
                  <a:ext cx="152" cy="179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21" y="149"/>
                    </a:cxn>
                    <a:cxn ang="0">
                      <a:pos x="189" y="29"/>
                    </a:cxn>
                    <a:cxn ang="0">
                      <a:pos x="168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080" name="Freeform 152"/>
                <p:cNvSpPr>
                  <a:spLocks/>
                </p:cNvSpPr>
                <p:nvPr/>
              </p:nvSpPr>
              <p:spPr bwMode="auto">
                <a:xfrm rot="4247563" flipV="1">
                  <a:off x="1491" y="1381"/>
                  <a:ext cx="151" cy="179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21" y="149"/>
                    </a:cxn>
                    <a:cxn ang="0">
                      <a:pos x="189" y="29"/>
                    </a:cxn>
                    <a:cxn ang="0">
                      <a:pos x="168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89" h="149">
                      <a:moveTo>
                        <a:pt x="0" y="120"/>
                      </a:moveTo>
                      <a:lnTo>
                        <a:pt x="21" y="149"/>
                      </a:lnTo>
                      <a:lnTo>
                        <a:pt x="189" y="29"/>
                      </a:lnTo>
                      <a:lnTo>
                        <a:pt x="16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081" name="Freeform 153"/>
                <p:cNvSpPr>
                  <a:spLocks/>
                </p:cNvSpPr>
                <p:nvPr/>
              </p:nvSpPr>
              <p:spPr bwMode="auto">
                <a:xfrm rot="4247563" flipV="1">
                  <a:off x="1544" y="1479"/>
                  <a:ext cx="114" cy="143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21" y="118"/>
                    </a:cxn>
                    <a:cxn ang="0">
                      <a:pos x="141" y="28"/>
                    </a:cxn>
                    <a:cxn ang="0">
                      <a:pos x="120" y="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082" name="Freeform 154"/>
                <p:cNvSpPr>
                  <a:spLocks/>
                </p:cNvSpPr>
                <p:nvPr/>
              </p:nvSpPr>
              <p:spPr bwMode="auto">
                <a:xfrm rot="4247563" flipV="1">
                  <a:off x="1568" y="1574"/>
                  <a:ext cx="111" cy="143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21" y="118"/>
                    </a:cxn>
                    <a:cxn ang="0">
                      <a:pos x="141" y="28"/>
                    </a:cxn>
                    <a:cxn ang="0">
                      <a:pos x="120" y="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41" h="118">
                      <a:moveTo>
                        <a:pt x="0" y="90"/>
                      </a:moveTo>
                      <a:lnTo>
                        <a:pt x="21" y="118"/>
                      </a:lnTo>
                      <a:lnTo>
                        <a:pt x="141" y="28"/>
                      </a:lnTo>
                      <a:lnTo>
                        <a:pt x="12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083" name="Freeform 155"/>
                <p:cNvSpPr>
                  <a:spLocks/>
                </p:cNvSpPr>
                <p:nvPr/>
              </p:nvSpPr>
              <p:spPr bwMode="auto">
                <a:xfrm rot="4247563" flipV="1">
                  <a:off x="1253" y="1017"/>
                  <a:ext cx="171" cy="207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1" y="172"/>
                    </a:cxn>
                    <a:cxn ang="0">
                      <a:pos x="213" y="28"/>
                    </a:cxn>
                    <a:cxn ang="0">
                      <a:pos x="192" y="0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3" h="172">
                      <a:moveTo>
                        <a:pt x="0" y="144"/>
                      </a:moveTo>
                      <a:lnTo>
                        <a:pt x="21" y="172"/>
                      </a:lnTo>
                      <a:lnTo>
                        <a:pt x="213" y="28"/>
                      </a:lnTo>
                      <a:lnTo>
                        <a:pt x="192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 cmpd="sng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5084" name="Oval 156"/>
            <p:cNvSpPr>
              <a:spLocks noChangeArrowheads="1"/>
            </p:cNvSpPr>
            <p:nvPr/>
          </p:nvSpPr>
          <p:spPr bwMode="auto">
            <a:xfrm>
              <a:off x="637" y="3121"/>
              <a:ext cx="698" cy="68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85" name="AutoShape 157"/>
            <p:cNvSpPr>
              <a:spLocks noChangeArrowheads="1"/>
            </p:cNvSpPr>
            <p:nvPr/>
          </p:nvSpPr>
          <p:spPr bwMode="auto">
            <a:xfrm>
              <a:off x="952" y="3013"/>
              <a:ext cx="73" cy="114"/>
            </a:xfrm>
            <a:prstGeom prst="can">
              <a:avLst>
                <a:gd name="adj" fmla="val 39041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86" name="AutoShape 158"/>
            <p:cNvSpPr>
              <a:spLocks noChangeArrowheads="1"/>
            </p:cNvSpPr>
            <p:nvPr/>
          </p:nvSpPr>
          <p:spPr bwMode="auto">
            <a:xfrm rot="-1731536">
              <a:off x="757" y="3062"/>
              <a:ext cx="74" cy="114"/>
            </a:xfrm>
            <a:prstGeom prst="can">
              <a:avLst>
                <a:gd name="adj" fmla="val 38514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87" name="AutoShape 159"/>
            <p:cNvSpPr>
              <a:spLocks noChangeArrowheads="1"/>
            </p:cNvSpPr>
            <p:nvPr/>
          </p:nvSpPr>
          <p:spPr bwMode="auto">
            <a:xfrm rot="-3428101">
              <a:off x="628" y="3168"/>
              <a:ext cx="77" cy="110"/>
            </a:xfrm>
            <a:prstGeom prst="can">
              <a:avLst>
                <a:gd name="adj" fmla="val 35714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88" name="AutoShape 160"/>
            <p:cNvSpPr>
              <a:spLocks noChangeArrowheads="1"/>
            </p:cNvSpPr>
            <p:nvPr/>
          </p:nvSpPr>
          <p:spPr bwMode="auto">
            <a:xfrm rot="-4530700">
              <a:off x="562" y="3286"/>
              <a:ext cx="76" cy="110"/>
            </a:xfrm>
            <a:prstGeom prst="can">
              <a:avLst>
                <a:gd name="adj" fmla="val 36184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89" name="AutoShape 161"/>
            <p:cNvSpPr>
              <a:spLocks noChangeArrowheads="1"/>
            </p:cNvSpPr>
            <p:nvPr/>
          </p:nvSpPr>
          <p:spPr bwMode="auto">
            <a:xfrm rot="-6208555">
              <a:off x="562" y="3485"/>
              <a:ext cx="76" cy="111"/>
            </a:xfrm>
            <a:prstGeom prst="can">
              <a:avLst>
                <a:gd name="adj" fmla="val 36513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90" name="AutoShape 162"/>
            <p:cNvSpPr>
              <a:spLocks noChangeArrowheads="1"/>
            </p:cNvSpPr>
            <p:nvPr/>
          </p:nvSpPr>
          <p:spPr bwMode="auto">
            <a:xfrm rot="-7565748">
              <a:off x="602" y="3590"/>
              <a:ext cx="76" cy="110"/>
            </a:xfrm>
            <a:prstGeom prst="can">
              <a:avLst>
                <a:gd name="adj" fmla="val 36184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91" name="AutoShape 163"/>
            <p:cNvSpPr>
              <a:spLocks noChangeArrowheads="1"/>
            </p:cNvSpPr>
            <p:nvPr/>
          </p:nvSpPr>
          <p:spPr bwMode="auto">
            <a:xfrm rot="-8367763">
              <a:off x="717" y="3726"/>
              <a:ext cx="73" cy="114"/>
            </a:xfrm>
            <a:prstGeom prst="can">
              <a:avLst>
                <a:gd name="adj" fmla="val 39041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92" name="AutoShape 164"/>
            <p:cNvSpPr>
              <a:spLocks noChangeArrowheads="1"/>
            </p:cNvSpPr>
            <p:nvPr/>
          </p:nvSpPr>
          <p:spPr bwMode="auto">
            <a:xfrm rot="-9558205">
              <a:off x="844" y="3788"/>
              <a:ext cx="74" cy="114"/>
            </a:xfrm>
            <a:prstGeom prst="can">
              <a:avLst>
                <a:gd name="adj" fmla="val 38514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93" name="AutoShape 165"/>
            <p:cNvSpPr>
              <a:spLocks noChangeArrowheads="1"/>
            </p:cNvSpPr>
            <p:nvPr/>
          </p:nvSpPr>
          <p:spPr bwMode="auto">
            <a:xfrm rot="9901211" flipH="1">
              <a:off x="1052" y="3788"/>
              <a:ext cx="73" cy="114"/>
            </a:xfrm>
            <a:prstGeom prst="can">
              <a:avLst>
                <a:gd name="adj" fmla="val 39041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94" name="AutoShape 166"/>
            <p:cNvSpPr>
              <a:spLocks noChangeArrowheads="1"/>
            </p:cNvSpPr>
            <p:nvPr/>
          </p:nvSpPr>
          <p:spPr bwMode="auto">
            <a:xfrm rot="9414293" flipH="1">
              <a:off x="1144" y="3753"/>
              <a:ext cx="74" cy="114"/>
            </a:xfrm>
            <a:prstGeom prst="can">
              <a:avLst>
                <a:gd name="adj" fmla="val 38514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95" name="AutoShape 167"/>
            <p:cNvSpPr>
              <a:spLocks noChangeArrowheads="1"/>
            </p:cNvSpPr>
            <p:nvPr/>
          </p:nvSpPr>
          <p:spPr bwMode="auto">
            <a:xfrm rot="7565748" flipH="1">
              <a:off x="1284" y="3626"/>
              <a:ext cx="76" cy="110"/>
            </a:xfrm>
            <a:prstGeom prst="can">
              <a:avLst>
                <a:gd name="adj" fmla="val 36184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96" name="AutoShape 168"/>
            <p:cNvSpPr>
              <a:spLocks noChangeArrowheads="1"/>
            </p:cNvSpPr>
            <p:nvPr/>
          </p:nvSpPr>
          <p:spPr bwMode="auto">
            <a:xfrm rot="6208555" flipH="1">
              <a:off x="1343" y="3493"/>
              <a:ext cx="76" cy="110"/>
            </a:xfrm>
            <a:prstGeom prst="can">
              <a:avLst>
                <a:gd name="adj" fmla="val 36184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97" name="AutoShape 169"/>
            <p:cNvSpPr>
              <a:spLocks noChangeArrowheads="1"/>
            </p:cNvSpPr>
            <p:nvPr/>
          </p:nvSpPr>
          <p:spPr bwMode="auto">
            <a:xfrm rot="4530700" flipH="1">
              <a:off x="1338" y="3299"/>
              <a:ext cx="76" cy="110"/>
            </a:xfrm>
            <a:prstGeom prst="can">
              <a:avLst>
                <a:gd name="adj" fmla="val 36184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98" name="AutoShape 170"/>
            <p:cNvSpPr>
              <a:spLocks noChangeArrowheads="1"/>
            </p:cNvSpPr>
            <p:nvPr/>
          </p:nvSpPr>
          <p:spPr bwMode="auto">
            <a:xfrm rot="3428101" flipH="1">
              <a:off x="1270" y="3175"/>
              <a:ext cx="76" cy="110"/>
            </a:xfrm>
            <a:prstGeom prst="can">
              <a:avLst>
                <a:gd name="adj" fmla="val 36184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099" name="AutoShape 171"/>
            <p:cNvSpPr>
              <a:spLocks noChangeArrowheads="1"/>
            </p:cNvSpPr>
            <p:nvPr/>
          </p:nvSpPr>
          <p:spPr bwMode="auto">
            <a:xfrm rot="1731536" flipH="1">
              <a:off x="1158" y="3069"/>
              <a:ext cx="74" cy="114"/>
            </a:xfrm>
            <a:prstGeom prst="can">
              <a:avLst>
                <a:gd name="adj" fmla="val 38514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2" name="Group 172"/>
            <p:cNvGrpSpPr>
              <a:grpSpLocks/>
            </p:cNvGrpSpPr>
            <p:nvPr/>
          </p:nvGrpSpPr>
          <p:grpSpPr bwMode="auto">
            <a:xfrm>
              <a:off x="945" y="3800"/>
              <a:ext cx="109" cy="162"/>
              <a:chOff x="1441" y="1824"/>
              <a:chExt cx="143" cy="205"/>
            </a:xfrm>
          </p:grpSpPr>
          <p:sp>
            <p:nvSpPr>
              <p:cNvPr id="125101" name="AutoShape 17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102" name="Oval 17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103" name="Oval 17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176"/>
            <p:cNvGrpSpPr>
              <a:grpSpLocks/>
            </p:cNvGrpSpPr>
            <p:nvPr/>
          </p:nvGrpSpPr>
          <p:grpSpPr bwMode="auto">
            <a:xfrm rot="1113049" flipV="1">
              <a:off x="1052" y="2983"/>
              <a:ext cx="109" cy="163"/>
              <a:chOff x="1441" y="1824"/>
              <a:chExt cx="143" cy="205"/>
            </a:xfrm>
          </p:grpSpPr>
          <p:sp>
            <p:nvSpPr>
              <p:cNvPr id="125105" name="AutoShape 17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106" name="Oval 17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107" name="Oval 17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" name="Group 180"/>
            <p:cNvGrpSpPr>
              <a:grpSpLocks/>
            </p:cNvGrpSpPr>
            <p:nvPr/>
          </p:nvGrpSpPr>
          <p:grpSpPr bwMode="auto">
            <a:xfrm rot="-1113049" flipH="1" flipV="1">
              <a:off x="811" y="2976"/>
              <a:ext cx="110" cy="162"/>
              <a:chOff x="1441" y="1824"/>
              <a:chExt cx="143" cy="205"/>
            </a:xfrm>
          </p:grpSpPr>
          <p:sp>
            <p:nvSpPr>
              <p:cNvPr id="125109" name="AutoShape 18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110" name="Oval 18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111" name="Oval 18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5" name="Group 184"/>
            <p:cNvGrpSpPr>
              <a:grpSpLocks/>
            </p:cNvGrpSpPr>
            <p:nvPr/>
          </p:nvGrpSpPr>
          <p:grpSpPr bwMode="auto">
            <a:xfrm rot="-5190893" flipH="1" flipV="1">
              <a:off x="502" y="3365"/>
              <a:ext cx="114" cy="157"/>
              <a:chOff x="1441" y="1824"/>
              <a:chExt cx="143" cy="205"/>
            </a:xfrm>
          </p:grpSpPr>
          <p:sp>
            <p:nvSpPr>
              <p:cNvPr id="125113" name="AutoShape 18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114" name="Oval 18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115" name="Oval 18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" name="Group 188"/>
            <p:cNvGrpSpPr>
              <a:grpSpLocks/>
            </p:cNvGrpSpPr>
            <p:nvPr/>
          </p:nvGrpSpPr>
          <p:grpSpPr bwMode="auto">
            <a:xfrm rot="-5172987">
              <a:off x="1357" y="3373"/>
              <a:ext cx="114" cy="157"/>
              <a:chOff x="1441" y="1824"/>
              <a:chExt cx="143" cy="205"/>
            </a:xfrm>
          </p:grpSpPr>
          <p:sp>
            <p:nvSpPr>
              <p:cNvPr id="125117" name="AutoShape 18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118" name="Oval 19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119" name="Oval 19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192"/>
            <p:cNvGrpSpPr>
              <a:grpSpLocks/>
            </p:cNvGrpSpPr>
            <p:nvPr/>
          </p:nvGrpSpPr>
          <p:grpSpPr bwMode="auto">
            <a:xfrm rot="2463853">
              <a:off x="617" y="3662"/>
              <a:ext cx="109" cy="162"/>
              <a:chOff x="1441" y="1824"/>
              <a:chExt cx="143" cy="205"/>
            </a:xfrm>
          </p:grpSpPr>
          <p:sp>
            <p:nvSpPr>
              <p:cNvPr id="125121" name="AutoShape 19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122" name="Oval 19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123" name="Oval 19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8" name="Group 196"/>
            <p:cNvGrpSpPr>
              <a:grpSpLocks/>
            </p:cNvGrpSpPr>
            <p:nvPr/>
          </p:nvGrpSpPr>
          <p:grpSpPr bwMode="auto">
            <a:xfrm rot="19136147" flipH="1">
              <a:off x="1225" y="3689"/>
              <a:ext cx="109" cy="163"/>
              <a:chOff x="1441" y="1824"/>
              <a:chExt cx="143" cy="205"/>
            </a:xfrm>
          </p:grpSpPr>
          <p:sp>
            <p:nvSpPr>
              <p:cNvPr id="125125" name="AutoShape 19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126" name="Oval 19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127" name="Oval 19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25128" name="Freeform 200"/>
            <p:cNvSpPr>
              <a:spLocks/>
            </p:cNvSpPr>
            <p:nvPr/>
          </p:nvSpPr>
          <p:spPr bwMode="auto">
            <a:xfrm rot="4247563" flipV="1">
              <a:off x="898" y="3318"/>
              <a:ext cx="136" cy="159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CC00"/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129" name="Freeform 201"/>
            <p:cNvSpPr>
              <a:spLocks/>
            </p:cNvSpPr>
            <p:nvPr/>
          </p:nvSpPr>
          <p:spPr bwMode="auto">
            <a:xfrm rot="4247563" flipV="1">
              <a:off x="840" y="3175"/>
              <a:ext cx="136" cy="158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CC00"/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" name="Group 202"/>
            <p:cNvGrpSpPr>
              <a:grpSpLocks/>
            </p:cNvGrpSpPr>
            <p:nvPr/>
          </p:nvGrpSpPr>
          <p:grpSpPr bwMode="auto">
            <a:xfrm>
              <a:off x="774" y="3180"/>
              <a:ext cx="379" cy="577"/>
              <a:chOff x="1235" y="1035"/>
              <a:chExt cx="460" cy="666"/>
            </a:xfrm>
          </p:grpSpPr>
          <p:sp>
            <p:nvSpPr>
              <p:cNvPr id="125131" name="Freeform 203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CC00"/>
              </a:solidFill>
              <a:ln w="952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32" name="Freeform 204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CC00"/>
              </a:solidFill>
              <a:ln w="952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33" name="Freeform 205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CC00"/>
              </a:solidFill>
              <a:ln w="952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34" name="Freeform 206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CC00"/>
              </a:solidFill>
              <a:ln w="952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35" name="Freeform 207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CC00"/>
              </a:solidFill>
              <a:ln w="952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36" name="Freeform 208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CC00"/>
              </a:solidFill>
              <a:ln w="952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5137" name="Text Box 209"/>
            <p:cNvSpPr txBox="1">
              <a:spLocks noChangeArrowheads="1"/>
            </p:cNvSpPr>
            <p:nvPr/>
          </p:nvSpPr>
          <p:spPr bwMode="auto">
            <a:xfrm>
              <a:off x="4694" y="2931"/>
              <a:ext cx="51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i="0" dirty="0">
                  <a:cs typeface="Arial" charset="0"/>
                </a:rPr>
                <a:t>H5</a:t>
              </a:r>
            </a:p>
            <a:p>
              <a:r>
                <a:rPr lang="en-GB" sz="3600" i="0" dirty="0">
                  <a:cs typeface="Arial" charset="0"/>
                </a:rPr>
                <a:t>H7</a:t>
              </a:r>
            </a:p>
          </p:txBody>
        </p:sp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467544" y="2996952"/>
            <a:ext cx="1584176" cy="1511176"/>
            <a:chOff x="982" y="646"/>
            <a:chExt cx="1322" cy="1244"/>
          </a:xfrm>
        </p:grpSpPr>
        <p:sp>
          <p:nvSpPr>
            <p:cNvPr id="211" name="Oval 45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2" name="AutoShape 46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3" name="AutoShape 47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4" name="AutoShape 48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" name="AutoShape 49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" name="AutoShape 50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" name="AutoShape 51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" name="AutoShape 52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9" name="AutoShape 53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0" name="AutoShape 54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" name="AutoShape 55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2" name="AutoShape 56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3" name="AutoShape 57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4" name="AutoShape 58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" name="AutoShape 59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" name="AutoShape 60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1" name="Group 61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261" name="AutoShape 6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2" name="Oval 6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3" name="Oval 6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65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258" name="AutoShape 6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" name="Oval 6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0" name="Oval 6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3" name="Group 69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255" name="AutoShape 7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" name="Oval 7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" name="Oval 7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" name="Group 73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252" name="AutoShape 7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3" name="Oval 7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4" name="Oval 7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" name="Group 77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249" name="AutoShape 7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0" name="Oval 7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1" name="Oval 8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6" name="Group 81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246" name="AutoShape 8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" name="Oval 8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" name="Oval 8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7" name="Group 85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243" name="AutoShape 8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" name="Oval 8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" name="Oval 8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34" name="Freeform 89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" name="Freeform 90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" name="Group 91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237" name="Freeform 92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" name="Freeform 93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9" name="Freeform 94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0" name="Freeform 95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" name="Freeform 96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" name="Freeform 97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65" name="Oval 45"/>
          <p:cNvSpPr>
            <a:spLocks noChangeArrowheads="1"/>
          </p:cNvSpPr>
          <p:nvPr/>
        </p:nvSpPr>
        <p:spPr bwMode="auto">
          <a:xfrm>
            <a:off x="857215" y="1779095"/>
            <a:ext cx="1092866" cy="1049563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" name="AutoShape 46"/>
          <p:cNvSpPr>
            <a:spLocks noChangeArrowheads="1"/>
          </p:cNvSpPr>
          <p:nvPr/>
        </p:nvSpPr>
        <p:spPr bwMode="auto">
          <a:xfrm flipH="1">
            <a:off x="1403646" y="1412776"/>
            <a:ext cx="72009" cy="376037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" name="AutoShape 47"/>
          <p:cNvSpPr>
            <a:spLocks noChangeArrowheads="1"/>
          </p:cNvSpPr>
          <p:nvPr/>
        </p:nvSpPr>
        <p:spPr bwMode="auto">
          <a:xfrm rot="19868464">
            <a:off x="999896" y="1434465"/>
            <a:ext cx="95259" cy="440146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8" name="AutoShape 48"/>
          <p:cNvSpPr>
            <a:spLocks noChangeArrowheads="1"/>
          </p:cNvSpPr>
          <p:nvPr/>
        </p:nvSpPr>
        <p:spPr bwMode="auto">
          <a:xfrm rot="18171899">
            <a:off x="746633" y="1666470"/>
            <a:ext cx="135079" cy="398251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9" name="AutoShape 49"/>
          <p:cNvSpPr>
            <a:spLocks noChangeArrowheads="1"/>
          </p:cNvSpPr>
          <p:nvPr/>
        </p:nvSpPr>
        <p:spPr bwMode="auto">
          <a:xfrm rot="17069300">
            <a:off x="646127" y="1906304"/>
            <a:ext cx="115942" cy="36986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0" name="AutoShape 50"/>
          <p:cNvSpPr>
            <a:spLocks noChangeArrowheads="1"/>
          </p:cNvSpPr>
          <p:nvPr/>
        </p:nvSpPr>
        <p:spPr bwMode="auto">
          <a:xfrm rot="15391445">
            <a:off x="608551" y="2234905"/>
            <a:ext cx="119256" cy="441208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1" name="AutoShape 51"/>
          <p:cNvSpPr>
            <a:spLocks noChangeArrowheads="1"/>
          </p:cNvSpPr>
          <p:nvPr/>
        </p:nvSpPr>
        <p:spPr bwMode="auto">
          <a:xfrm rot="14034252">
            <a:off x="737143" y="2461938"/>
            <a:ext cx="103349" cy="363388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2" name="AutoShape 52"/>
          <p:cNvSpPr>
            <a:spLocks noChangeArrowheads="1"/>
          </p:cNvSpPr>
          <p:nvPr/>
        </p:nvSpPr>
        <p:spPr bwMode="auto">
          <a:xfrm rot="13232237">
            <a:off x="910853" y="2685415"/>
            <a:ext cx="130377" cy="387703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3" name="AutoShape 53"/>
          <p:cNvSpPr>
            <a:spLocks noChangeArrowheads="1"/>
          </p:cNvSpPr>
          <p:nvPr/>
        </p:nvSpPr>
        <p:spPr bwMode="auto">
          <a:xfrm rot="12041795">
            <a:off x="1137879" y="2781967"/>
            <a:ext cx="56439" cy="435073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4" name="AutoShape 54"/>
          <p:cNvSpPr>
            <a:spLocks noChangeArrowheads="1"/>
          </p:cNvSpPr>
          <p:nvPr/>
        </p:nvSpPr>
        <p:spPr bwMode="auto">
          <a:xfrm rot="9901211" flipH="1">
            <a:off x="1502994" y="2801205"/>
            <a:ext cx="138854" cy="32738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5" name="AutoShape 55"/>
          <p:cNvSpPr>
            <a:spLocks noChangeArrowheads="1"/>
          </p:cNvSpPr>
          <p:nvPr/>
        </p:nvSpPr>
        <p:spPr bwMode="auto">
          <a:xfrm rot="9414293" flipH="1">
            <a:off x="1687858" y="2746633"/>
            <a:ext cx="81981" cy="352531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" name="AutoShape 56"/>
          <p:cNvSpPr>
            <a:spLocks noChangeArrowheads="1"/>
          </p:cNvSpPr>
          <p:nvPr/>
        </p:nvSpPr>
        <p:spPr bwMode="auto">
          <a:xfrm rot="7565748" flipH="1">
            <a:off x="1961431" y="2513871"/>
            <a:ext cx="98514" cy="386194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" name="AutoShape 57"/>
          <p:cNvSpPr>
            <a:spLocks noChangeArrowheads="1"/>
          </p:cNvSpPr>
          <p:nvPr/>
        </p:nvSpPr>
        <p:spPr bwMode="auto">
          <a:xfrm rot="6208555" flipH="1">
            <a:off x="2045466" y="2283067"/>
            <a:ext cx="128476" cy="355815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" name="AutoShape 58"/>
          <p:cNvSpPr>
            <a:spLocks noChangeArrowheads="1"/>
          </p:cNvSpPr>
          <p:nvPr/>
        </p:nvSpPr>
        <p:spPr bwMode="auto">
          <a:xfrm rot="4530700" flipH="1">
            <a:off x="2072335" y="1961958"/>
            <a:ext cx="67717" cy="35121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9" name="AutoShape 59"/>
          <p:cNvSpPr>
            <a:spLocks noChangeArrowheads="1"/>
          </p:cNvSpPr>
          <p:nvPr/>
        </p:nvSpPr>
        <p:spPr bwMode="auto">
          <a:xfrm rot="3428101" flipH="1">
            <a:off x="1934983" y="1702849"/>
            <a:ext cx="129797" cy="382489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0" name="AutoShape 60"/>
          <p:cNvSpPr>
            <a:spLocks noChangeArrowheads="1"/>
          </p:cNvSpPr>
          <p:nvPr/>
        </p:nvSpPr>
        <p:spPr bwMode="auto">
          <a:xfrm rot="1731536" flipH="1">
            <a:off x="1722126" y="1509042"/>
            <a:ext cx="101650" cy="373932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9" name="Group 61"/>
          <p:cNvGrpSpPr>
            <a:grpSpLocks/>
          </p:cNvGrpSpPr>
          <p:nvPr/>
        </p:nvGrpSpPr>
        <p:grpSpPr bwMode="auto">
          <a:xfrm>
            <a:off x="1338939" y="2818940"/>
            <a:ext cx="171359" cy="249028"/>
            <a:chOff x="1441" y="1824"/>
            <a:chExt cx="143" cy="205"/>
          </a:xfrm>
        </p:grpSpPr>
        <p:sp>
          <p:nvSpPr>
            <p:cNvPr id="315" name="AutoShape 62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6" name="Oval 63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7" name="Oval 64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0" name="Group 65"/>
          <p:cNvGrpSpPr>
            <a:grpSpLocks/>
          </p:cNvGrpSpPr>
          <p:nvPr/>
        </p:nvGrpSpPr>
        <p:grpSpPr bwMode="auto">
          <a:xfrm rot="1113049" flipV="1">
            <a:off x="1506703" y="1567725"/>
            <a:ext cx="171359" cy="249028"/>
            <a:chOff x="1441" y="1824"/>
            <a:chExt cx="143" cy="205"/>
          </a:xfrm>
        </p:grpSpPr>
        <p:sp>
          <p:nvSpPr>
            <p:cNvPr id="312" name="AutoShape 66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3" name="Oval 67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4" name="Oval 68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" name="Group 69"/>
          <p:cNvGrpSpPr>
            <a:grpSpLocks/>
          </p:cNvGrpSpPr>
          <p:nvPr/>
        </p:nvGrpSpPr>
        <p:grpSpPr bwMode="auto">
          <a:xfrm rot="20486951" flipH="1" flipV="1">
            <a:off x="1130432" y="1556792"/>
            <a:ext cx="171359" cy="249028"/>
            <a:chOff x="1441" y="1824"/>
            <a:chExt cx="143" cy="205"/>
          </a:xfrm>
        </p:grpSpPr>
        <p:sp>
          <p:nvSpPr>
            <p:cNvPr id="309" name="AutoShape 7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0" name="Oval 7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1" name="Oval 7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5120" name="Group 73"/>
          <p:cNvGrpSpPr>
            <a:grpSpLocks/>
          </p:cNvGrpSpPr>
          <p:nvPr/>
        </p:nvGrpSpPr>
        <p:grpSpPr bwMode="auto">
          <a:xfrm rot="16409107" flipH="1" flipV="1">
            <a:off x="647531" y="2151287"/>
            <a:ext cx="173712" cy="245655"/>
            <a:chOff x="1441" y="1824"/>
            <a:chExt cx="143" cy="205"/>
          </a:xfrm>
        </p:grpSpPr>
        <p:sp>
          <p:nvSpPr>
            <p:cNvPr id="306" name="AutoShape 7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" name="Oval 7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" name="Oval 7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5124" name="Group 77"/>
          <p:cNvGrpSpPr>
            <a:grpSpLocks/>
          </p:cNvGrpSpPr>
          <p:nvPr/>
        </p:nvGrpSpPr>
        <p:grpSpPr bwMode="auto">
          <a:xfrm rot="16427013">
            <a:off x="1986052" y="2163435"/>
            <a:ext cx="173712" cy="245655"/>
            <a:chOff x="1441" y="1824"/>
            <a:chExt cx="143" cy="205"/>
          </a:xfrm>
        </p:grpSpPr>
        <p:sp>
          <p:nvSpPr>
            <p:cNvPr id="303" name="AutoShape 7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4" name="Oval 7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5" name="Oval 8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5130" name="Group 81"/>
          <p:cNvGrpSpPr>
            <a:grpSpLocks/>
          </p:cNvGrpSpPr>
          <p:nvPr/>
        </p:nvGrpSpPr>
        <p:grpSpPr bwMode="auto">
          <a:xfrm rot="2463853">
            <a:off x="826059" y="2607570"/>
            <a:ext cx="171359" cy="249028"/>
            <a:chOff x="1441" y="1824"/>
            <a:chExt cx="143" cy="205"/>
          </a:xfrm>
        </p:grpSpPr>
        <p:sp>
          <p:nvSpPr>
            <p:cNvPr id="300" name="AutoShape 82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1" name="Oval 83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2" name="Oval 84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5138" name="Group 85"/>
          <p:cNvGrpSpPr>
            <a:grpSpLocks/>
          </p:cNvGrpSpPr>
          <p:nvPr/>
        </p:nvGrpSpPr>
        <p:grpSpPr bwMode="auto">
          <a:xfrm rot="19136147" flipH="1">
            <a:off x="1777523" y="2650087"/>
            <a:ext cx="171359" cy="249028"/>
            <a:chOff x="1441" y="1824"/>
            <a:chExt cx="143" cy="205"/>
          </a:xfrm>
        </p:grpSpPr>
        <p:sp>
          <p:nvSpPr>
            <p:cNvPr id="297" name="AutoShape 86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8" name="Oval 87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9" name="Oval 88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88" name="Freeform 89"/>
          <p:cNvSpPr>
            <a:spLocks/>
          </p:cNvSpPr>
          <p:nvPr/>
        </p:nvSpPr>
        <p:spPr bwMode="auto">
          <a:xfrm rot="4247563" flipV="1">
            <a:off x="1268030" y="2079632"/>
            <a:ext cx="207726" cy="24805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9" name="Freeform 90"/>
          <p:cNvSpPr>
            <a:spLocks/>
          </p:cNvSpPr>
          <p:nvPr/>
        </p:nvSpPr>
        <p:spPr bwMode="auto">
          <a:xfrm rot="4247563" flipV="1">
            <a:off x="1176957" y="1859750"/>
            <a:ext cx="207726" cy="24685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25139" name="Group 91"/>
          <p:cNvGrpSpPr>
            <a:grpSpLocks/>
          </p:cNvGrpSpPr>
          <p:nvPr/>
        </p:nvGrpSpPr>
        <p:grpSpPr bwMode="auto">
          <a:xfrm>
            <a:off x="1071714" y="1870203"/>
            <a:ext cx="593167" cy="883139"/>
            <a:chOff x="1235" y="1035"/>
            <a:chExt cx="460" cy="666"/>
          </a:xfrm>
        </p:grpSpPr>
        <p:sp>
          <p:nvSpPr>
            <p:cNvPr id="291" name="Freeform 92"/>
            <p:cNvSpPr>
              <a:spLocks/>
            </p:cNvSpPr>
            <p:nvPr/>
          </p:nvSpPr>
          <p:spPr bwMode="auto">
            <a:xfrm rot="4247563" flipV="1">
              <a:off x="1364" y="1113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2" name="Freeform 93"/>
            <p:cNvSpPr>
              <a:spLocks/>
            </p:cNvSpPr>
            <p:nvPr/>
          </p:nvSpPr>
          <p:spPr bwMode="auto">
            <a:xfrm rot="4247563" flipV="1">
              <a:off x="1452" y="1290"/>
              <a:ext cx="152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" name="Freeform 94"/>
            <p:cNvSpPr>
              <a:spLocks/>
            </p:cNvSpPr>
            <p:nvPr/>
          </p:nvSpPr>
          <p:spPr bwMode="auto">
            <a:xfrm rot="4247563" flipV="1">
              <a:off x="1491" y="1381"/>
              <a:ext cx="151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4" name="Freeform 95"/>
            <p:cNvSpPr>
              <a:spLocks/>
            </p:cNvSpPr>
            <p:nvPr/>
          </p:nvSpPr>
          <p:spPr bwMode="auto">
            <a:xfrm rot="4247563" flipV="1">
              <a:off x="1544" y="1479"/>
              <a:ext cx="114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" name="Freeform 96"/>
            <p:cNvSpPr>
              <a:spLocks/>
            </p:cNvSpPr>
            <p:nvPr/>
          </p:nvSpPr>
          <p:spPr bwMode="auto">
            <a:xfrm rot="4247563" flipV="1">
              <a:off x="1568" y="1574"/>
              <a:ext cx="111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6" name="Freeform 97"/>
            <p:cNvSpPr>
              <a:spLocks/>
            </p:cNvSpPr>
            <p:nvPr/>
          </p:nvSpPr>
          <p:spPr bwMode="auto">
            <a:xfrm rot="4247563" flipV="1">
              <a:off x="1253" y="1017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1" name="Title 23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Influenza tropism is extended by mutations in HA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i="0" dirty="0" err="1">
                <a:solidFill>
                  <a:schemeClr val="accent1"/>
                </a:solidFill>
                <a:latin typeface="Calibri" charset="0"/>
              </a:rPr>
              <a:t>Pathogenicity</a:t>
            </a:r>
            <a:r>
              <a:rPr lang="en-GB" sz="3200" b="1" i="0" dirty="0">
                <a:solidFill>
                  <a:schemeClr val="accent1"/>
                </a:solidFill>
                <a:latin typeface="Calibri" charset="0"/>
              </a:rPr>
              <a:t> and virulence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457200" y="1628800"/>
            <a:ext cx="8229600" cy="499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hangingPunct="1">
              <a:lnSpc>
                <a:spcPct val="90000"/>
              </a:lnSpc>
              <a:spcBef>
                <a:spcPts val="750"/>
              </a:spcBef>
              <a:buClr>
                <a:srgbClr val="7030A0"/>
              </a:buClr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000" dirty="0" err="1">
                <a:solidFill>
                  <a:srgbClr val="7030A0"/>
                </a:solidFill>
                <a:latin typeface="Calibri" charset="0"/>
              </a:rPr>
              <a:t>Pathogenicity</a:t>
            </a:r>
            <a:r>
              <a:rPr lang="en-GB" sz="3000" dirty="0">
                <a:solidFill>
                  <a:srgbClr val="7030A0"/>
                </a:solidFill>
                <a:latin typeface="Calibri" charset="0"/>
              </a:rPr>
              <a:t> </a:t>
            </a:r>
            <a:r>
              <a:rPr lang="en-GB" sz="3000" dirty="0">
                <a:solidFill>
                  <a:srgbClr val="000000"/>
                </a:solidFill>
                <a:latin typeface="Calibri" charset="0"/>
              </a:rPr>
              <a:t>is the ability of the virus to cause disease</a:t>
            </a:r>
          </a:p>
          <a:p>
            <a:pPr marL="341313" indent="-341313" hangingPunct="1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000" dirty="0" smtClean="0">
                <a:solidFill>
                  <a:srgbClr val="000000"/>
                </a:solidFill>
                <a:latin typeface="Calibri" charset="0"/>
              </a:rPr>
              <a:t>Most </a:t>
            </a:r>
            <a:r>
              <a:rPr lang="en-GB" sz="3000" dirty="0" err="1" smtClean="0">
                <a:solidFill>
                  <a:srgbClr val="000000"/>
                </a:solidFill>
                <a:latin typeface="Calibri" charset="0"/>
              </a:rPr>
              <a:t>commensal</a:t>
            </a:r>
            <a:r>
              <a:rPr lang="en-GB" sz="3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3000" dirty="0">
                <a:solidFill>
                  <a:srgbClr val="000000"/>
                </a:solidFill>
                <a:latin typeface="Calibri" charset="0"/>
              </a:rPr>
              <a:t>microbes are not pathogenic.</a:t>
            </a:r>
          </a:p>
          <a:p>
            <a:pPr marL="341313" indent="-341313" hangingPunct="1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000" dirty="0">
                <a:solidFill>
                  <a:srgbClr val="000000"/>
                </a:solidFill>
                <a:latin typeface="Calibri" charset="0"/>
              </a:rPr>
              <a:t>Ebola virus is more pathogenic than rhinovirus.</a:t>
            </a:r>
          </a:p>
          <a:p>
            <a:pPr marL="341313" indent="-341313" hangingPunct="1">
              <a:lnSpc>
                <a:spcPct val="90000"/>
              </a:lnSpc>
              <a:spcBef>
                <a:spcPts val="750"/>
              </a:spcBef>
              <a:buClr>
                <a:srgbClr val="7030A0"/>
              </a:buClr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000" dirty="0">
                <a:solidFill>
                  <a:srgbClr val="7030A0"/>
                </a:solidFill>
                <a:latin typeface="Calibri" charset="0"/>
              </a:rPr>
              <a:t>Virulence </a:t>
            </a:r>
            <a:r>
              <a:rPr lang="en-GB" sz="3000" dirty="0">
                <a:solidFill>
                  <a:srgbClr val="000000"/>
                </a:solidFill>
                <a:latin typeface="Calibri" charset="0"/>
              </a:rPr>
              <a:t>describes the capacity of a virus to cause disease.</a:t>
            </a:r>
          </a:p>
          <a:p>
            <a:pPr marL="341313" indent="-341313" hangingPunct="1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000" dirty="0">
                <a:solidFill>
                  <a:srgbClr val="000000"/>
                </a:solidFill>
                <a:latin typeface="Calibri" charset="0"/>
              </a:rPr>
              <a:t>Viral disease depends on how much replication the virus undergoes but is affected by other factors too such as the host response.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information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18329" r="6250" b="45250"/>
          <a:stretch>
            <a:fillRect/>
          </a:stretch>
        </p:blipFill>
        <p:spPr bwMode="auto">
          <a:xfrm>
            <a:off x="0" y="1268760"/>
            <a:ext cx="88204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 l="1274" t="11610" r="28590" b="67719"/>
          <a:stretch>
            <a:fillRect/>
          </a:stretch>
        </p:blipFill>
        <p:spPr bwMode="auto">
          <a:xfrm>
            <a:off x="251520" y="3933056"/>
            <a:ext cx="68407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Proving a virus causes a disease: Koch’s Postulates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5266928" cy="4896544"/>
          </a:xfrm>
        </p:spPr>
        <p:txBody>
          <a:bodyPr>
            <a:normAutofit fontScale="47500" lnSpcReduction="20000"/>
          </a:bodyPr>
          <a:lstStyle/>
          <a:p>
            <a:r>
              <a:rPr lang="en-GB" sz="5100" dirty="0" smtClean="0"/>
              <a:t>The microorganism must be found in large numbers in all diseased animals, but not in healthy ones.</a:t>
            </a:r>
          </a:p>
          <a:p>
            <a:r>
              <a:rPr lang="en-GB" sz="5100" dirty="0" smtClean="0"/>
              <a:t>The organism must be isolated from a diseased animal and grown outside the body in a pure culture.</a:t>
            </a:r>
          </a:p>
          <a:p>
            <a:r>
              <a:rPr lang="en-GB" sz="5100" dirty="0" smtClean="0"/>
              <a:t>When the isolated microorganism is injected into other healthy animals, it must produce the same disease.</a:t>
            </a:r>
          </a:p>
          <a:p>
            <a:r>
              <a:rPr lang="en-GB" sz="5100" dirty="0" smtClean="0"/>
              <a:t>The suspected microorganism must be recovered from the experimental hosts, isolated, compared to the first microorganism, and found to be identical.</a:t>
            </a:r>
          </a:p>
          <a:p>
            <a:endParaRPr lang="en-GB" dirty="0"/>
          </a:p>
        </p:txBody>
      </p:sp>
      <p:pic>
        <p:nvPicPr>
          <p:cNvPr id="61442" name="Picture 2" descr="http://topics.info.com/image/400x200/Why-are-Kochs-postulates-signific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72816"/>
            <a:ext cx="2359521" cy="30057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6084168" y="4869160"/>
            <a:ext cx="287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Robert Koch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Yellow fever: spread by mosquitoes during the construction of the Panama Canal</a:t>
            </a:r>
            <a:endParaRPr lang="en-GB" dirty="0"/>
          </a:p>
        </p:txBody>
      </p:sp>
      <p:sp>
        <p:nvSpPr>
          <p:cNvPr id="60418" name="AutoShape 2" descr="data:image/jpeg;base64,/9j/4AAQSkZJRgABAQAAAQABAAD/2wCEAAkGBhQSERUUEhQVFRUVGBgXFxQYFhcYFxUYGBYcGBoXFhgXGyYeGhwkGhcUHy8gIycpLCwsFx4xNTAqNSYsLCkBCQoKBQUFDQUFDSkYEhgpKSkpKSkpKSkpKSkpKSkpKSkpKSkpKSkpKSkpKSkpKSkpKSkpKSkpKSkpKSkpKSkpKf/AABEIAOMA3gMBIgACEQEDEQH/xAAcAAABBQEBAQAAAAAAAAAAAAAFAAIDBAYBBwj/xABHEAABAwICBQcJBQgBAgcAAAABAAIRAyEEMQUGEkFRE2FxgZGx8CIjMjNyobTB0QcUQlKCFWJzkrLE4fFTg6IIQ0RUk7PC/8QAFAEBAAAAAAAAAAAAAAAAAAAAAP/EABQRAQAAAAAAAAAAAAAAAAAAAAD/2gAMAwEAAhEDEQA/APUqNKnVLnVqjhUNWpTY0VXM2Nhxa1rGtcPKLQ12RJ2+EBEdE4hzmua8y+m803OsNqILXQLAlrmkjiSuaR0dScyo51NpLmEOdsjaIAsNrOyratkltQuMkupkniThqMnrMnrQGFUxOk2U3bLiQYnIm0kfIq2szrJ65vsDd+85AaGlqfE9h+id+0mcT2FZJr+n/CkpVTvHV8ig1X7QZxPYUhpBnP2LOU6+5Oc+EGh/aDOfsK79/ZxPYgDcQn8txQHBj2cfcVz7+zj7igjah3Jz3oDJ0iziewrn7RZxPYUFc+y4X3sgOff2cT2FdGPZx9yDcrZNcedAaOPZx9xS/aDOPuKAipfNP5RAcGPZx9xS+/s4nsKB7aQq3QGzpFnE9hTXaTYOPYUFDxvTtsIDI0kzn7CuHSjOJtzFA9sbimOq3QaPC4xtSdmbGMu5ToRq8LVPaH9IRdAJ0vVe+pToU3Gnthz6lQRtNpsLRDJBAc5z2idwDjnCE43F/cyw4d9Su2oH+bdVdWMtLfONc4lwA2tkiY8puW9+s1Ga4B9GpTpscL3b98pB7TG5zXx0Sj2F0VRpuLqdJjHOADnNaGkgZAwEEmP9VU9h39JQ7VoeQ/2qfw1FENIeqqew7+kqhq56D+mn8NRQF1ntYKM1J/dA95WhQTTtOXDhA7ygz7wQc5+adtx9U/EwAq7bzPVwQWhX2jdPe4ADh81WDCO9KfF0EzHxxjqT2vJUVEdcWUu1uQPo1LwU8uzuoACJHv8AHQnNvPFBKHCEh0qLlLEHIJja4zF7bjKCw90BP25Cq/e2j0iB0kDvT6WKa7IyOIyQS7K6xqQdMQnBAnDguQukXXCEDS6ATmU2d8Ltrphp3zlB0vB3JrWCQuhvj6KRrboDGhWwH9I7giSG6F/H0juRJBmdZT5+l7LfjMMtMsxrP6+l7A+Mwy06CDH+qqew7+kofq56D+mn8NRV/SHqqnsO/pKoat+g7pp/DUUBdBtNu8qP3R3lGUE06fK/SO8oAVfZUYp86e48MwmNYRPTKCRpJF+3ikKXRzdKRb/m6c0HrugTBsz4nnTmp1NqW0AgrY/STKLC+oYA3bzzAcUBbp+tXB5Mck0yBkXmMzcWQ7SetjDUks2g0lrDM3GRAj38yBYrWfc0AbyTl/rmQWdK4etN3OcTbMuk8JPyQnG4Oo0SSW8zSb80zMBT1dci0Wgu/NHdxKZhdNFxDqsgG+d/fvneg5orStek8+USfyOk9V8jCM1MU4sFfDE0vzAOsTaZBsVQfQpyKsXyDRvnjwHvJV1+GIDxSEBwmN0G8RHFBpNWdcW1/NvhtUfhmz+dvA74WrZWkLwfSD30nA3a8GWuyII4GT3r1DU7WZuLoybVG+S9u6dxHMUGrLk3akpjRK6QUHS5cDrpC64CgTjf5KSmRKjD+K7JBQGNCm9Tpb3IohOg3eVU/T80WQZjWk+fp+wPjMKtOsvrWfPU/Y/vMKtQgr4/1VT2Hf0lUNW/Qd00/hqKI4z1b/Zd3IZqxPJkmL8lvH/tqOfBAZQLTrfOD2R/UUdQHTzyKgj8o73IBDxdcOXzUhN5O9SclKCsy3enPFrBSubHQEi9BG127mCq6XxWxQqOGYaVdc9ZnXLSbWUnMNi7fzc6DzA4jacTe5sM7cVG7DOJmOu09QlOdZ9+ySiGGlxEWHERYfJADrUnAeiRH4ePEnfwTcKS9wsTl0NXseq2DpBh5MCSPKJu423nNFzqthn50mCc4EE9MIAOp+r7H0pMmen3H5rS1tW6Rp7IAHAwD3ojhsIymIYA0DcpdrsQea6x/ZfUq+UyqDGQIA7ln9QxVw+NdQe3ZJBDs/w3BC9ocVida8IyniaFYCHOqta48ReJQaum9PcVDTOVlNN+dBGEwO4JzimlB0O5lLSF4UJ51IM+ZAY0LnU/T3FFEL0I70+kdyKIMvrWPPU/4f8Ad4VahZjW31lP2D8VhVp0EWK9B3snuQnVX1bv+l8LRRfE+g72T3ITqsfNn/pfDUUBpAtPN8sez8yjqCaeZ5QPADvKAYGn3qQLgvbcoyge4SMlA50c6eTa9yc1EXe5Bx7xnuWP14FmGOPCTzX3LVuPd1IbpbDB4BIG0J2TnBixAKDyqpRc4yfJNpMd/DNObiNnyWg5wHHM9uS0Wln1XMDcTsuEktrCA9hmwPEHJDNHaNNSswNEhpE8LHMyg3equjzRp7TjLnc+S0A0gALuHahVMQcx0JmM0dWcQKTqbQfxOBcRwgD6oLmJ1ppsB2jMcx+ibonXKlWOy033ghAdJ6mvqMANapt/idc7XQAbKzoDVX7vUa8uJMGbbj1oC+ltbKVEw91+ABJiM7ILpLHMxbqYbNnte0xFwZ38yI6w6t06lVtZ35YIJhp4b81n9B6EFHESHOLZNnAWngR0INyyrMJ53b0xkR/lSMqdUIER2pZrrhkk4xb3ygY85QnMCQsm0zfpQG9B5v8A09xRVCtBH0/09xRVBl9bvWU/4Z+Lwq1Cy+tnrafsf3eFWoQR4j0HdB7kI1UPmj0UfhaKL4j0HdB7kI1V9Weij8NSQG0G05VhwHEDvKMoLp5oJHR80AkkjxZPYYGWfHcmhvOnU+dA1zV3qXAF3NBWcyQMvoqldsgjs+qJFV30kGe0hoFtZsPuRJAMxfn5kM2RT8hgiAARexbY/wC1q3UHNyvzZTPQszpIl9cQ0tIsdo3dwyMQgtYKqTnuPjsWlwGIBjv8cyzG1sCCr+CxhjMe/ig1ob1IbUqFznARbimOx0tFr2tvHYgmsWjadQTUqPDIhzGuIk7rgyg0GKZNAhwBIv2IBiq3lN2SIJE9EysVVxb6Ty2k+pyRMEbRNuu612Fc19Wm1osGyOEBufvCA4H2uOv5KanU8eOpRubHUrNNB0LrheOZN2YK4ASg48XhPjLdaJ+i50yedO2EBjV8en+n5/4RhCdBZ1P09xRZBl9a/XUvYHxmFWoWY1q9dT9lvxmFWnQMrDyT0HuQjVb1Zyyo7wf/AE1LgjD8j0IJqn6s+zQ+GpIDqC6cbLv08eco0g2m2S4ezn1lAKaVM0JtFilc1A1onoXKjRuTgEqhQRlqjLE8lJA2rRWd1kwkRUbYixstG95yAQ/SdDaYRe/i6DIPxTSQZk8OdWKVTZi8cCgulKRpukbt0cFHT0nIbJPgIDWktYOTkNg2gRw5kEZjHVG+W8Uwc5a507txsr5otdaQT1d/aitPV+gWeUZ7B07kGN0nSgbTMQx7uAaRPSjn2a1zVe7aBljYvzkfRN01q9TaJpzJts2knJazVbQjcLSgDy3CXG1zw6AgLbMn6pwABt/tOietdB3IOEzvTS7h0JobBz8c6VRhBz70EzepKclE53E70ovfLx9EB3QmdT9PcUWQnQX4/wBPcUWQZjWsxWp+wPjMLK06zGtnrKfsH4vCrToG1Mj0IJql6s+zQ+Gpo3UyPQgmqY82fZofDU0B1CdMuEgcR8yiyF6WZJy3C/WUA+mE/YTGOKlAQNcxRvUrgmFyCFrFx1/8qY/WTIt2+LKhiNJNIcKUVHghuyHNkEmCTwAznmQTPaBdC9U9JuxTsVthvJtqCnTAz2QJ2jzm3YsxrZr3Bfh8Odpws+pYgTm1sZnnWP0RrRiMLUDqTi384IDmuAvBB4XyuJQei6y6oVSSafltjL8Q+q880jod7TGRGd/dzb16Xq/9qeGrQ2seQqb9q9Mnmfu6wFo8boujiGy5rXSLPBEwfyuCDwmmazMju359qNaGp4yu9rKfWfwgTm4/LetZpPUgipTZScSKhMlwHm2gSTbPhuuQtJGH0dhyXOFOm25c6Jc7vc48Agy+E0S3DY0U6r+Ue6mKrCRAkPLXgNvceSQecrVsiAF4XrBr7Vr48YpnkClak07mCbO4l0knpV7QP2hGk9zageKTnlw2XFzqYJnZO2PKbfmKD2Ym8qQ3QDResDatNrxVpPBzIdYc5m4dzEBF8PpRjnBoIJMxdt4zgAoJXs3qI5q4Xqo4XlA8kjPLpUWfXG/IrlSoeHjmSpmLfVBo9Cfj/T3FFEI0A+dv9PcUXQZrWn1tP2D8VhVpVmdax52n7B+Kwq0yBtTI9BQPVL1R9mh8NTRypkegoJqmPNn2aHw1NAdQ3SZv1fMokh2kzfq+aAa0KVqqVcSACTkM3EwAsrV+0AMrOY9gLAYD6btqeFjG7nQbKpUEgWn3oazHOc9/kuZTpWLiJNQxMsH5Y6yVE2gOTqODnTVlwL7OZLAAJGQFojKVkNYdc+Qotw+FrCtiAfOVYa8NvJ/dJyG+AL3QH6mnOSonEYtgYWyGAE7Tg7cG7nGBaTvNl5/p7X6vitptBooMf6bheo+BEFwHC0DtQPHVq9eqHYio6oeczbOAMgOYKSs38v8AoIKuGobMX4EqbE0xw7fkpcDhOUexhIbtPDZv+IxJ6JW9x2ouG5AljnBwa4h5cTdoJMjKLHKIQeWuoiUa1a1vxGBf5t20yfKpknYd0flPOPehFN4IkHrhNFPOBPBB7dp3XhlHADGU2hxe0Cm0/mducRuBBnoXhOndY6+LqbeIeXG8NyaziGtFh39KsvxVU0xRc9xpB20GH0Q7iBuzQ6thoOXFBQDrq1Qp7XiIXW4K/Nv8dS9DwWi9HOwJBIbUaJ5QyH7YbcRzHdvEHegwuDxtWi/lKToc3Iw3LgQRDutarBfaGWkVamFoOqtnzzPN1BaCSIN4JWa2LW8dnUoC03sg9owumqr6lB9MCrhq1jUpuMMkf+Y1zZaZzvzFXMZpzkqT6tZhDWOLc2+UBZpbffwK8RwGksRhyTQqvYCbtBselpkHrW6w+kKOkcOWvLuUbdzXO8qm4fip5AN6oORjNBuMFphldjXsMtPounPdEcRlCs0neP8AS8u0ZQODc7lZ2XEBla+w0wQRUbI2TfIj6re6t6SGJoh4dJEtdByc0x3QetButXD6zpb3IygmrLIFTLNt/wBKNoM1rT62l7B+Kwq0qzOtPrqXsf3eFWmQcfkUD1S9V+mh8NTRxyCaqDzZ9mh8PTQHED1nxYpU3vI9FhPejiBaz4blGlkA7TYLTMETlYjvQeZ4DW81KzBiHNZSbOQsTFtuZnf1q3Q0eMbWbV5IUsOwk7UQ+uBzWgc/BV/vuAw7vKZSa9hgyDDT+ouk9Co6d+0d1Q8ngmEn/mcLCPyNPe7sQXvtH00HNGEYfKfDqkfgYDtAHgXGLcBzrG0dHsptiLnt60sPTLdpzyXVHklziZJM8SrGIyjPjzIIKdGeboXKo4RzcycXx1KB9S9t2/5oIMQDx3nJPOl8Q9pYajtlw8rcXCbgmJPbfejepGHp1MYG1gCIJAd6LnAWBnPej/2nYSgMO17GhtXaa1uyNkuB9IEWkADPcelB5uSBaALdvOuzfmTBJMc+ZTyLFAhTOfRHjoTarMudcbTtewMH5KZ7Zjx1oITT7U44Xayk9Nz0KTK1/krOjcUaNVlQCdhwdB38198THOgrVtH1KZAqNcyctoFsjrVGs0gyO1bDWjXani6baTWkkGS4tgCMrG4Jm495WTqm6CH6qJtRzHB9Jxa8ZOBv0HmUxblI4qu9+Yz4INVonXlrmbFeGOIiYmk8HdkdjoIc3mC12oWj3021CWGmxzhstIjmJAnLLhkvKGUwbGPAXuWqmIL8HQcTtHk2gnjs+T8kGz1YFqnS3uRxBdWm2qc7h3I0gzOtDfPUvZb8ZhVplmNaPXUvZb8ZhVp0HHZFAtUfVH2aHw1NHKmR6CgmqPqv00PhqSA6g+mnQ6TkGz7yjCy2vGM5Kk47y3ZHSSflKDyHGt5So9zmiNoug9sQqlIyDFuzxxVrSNbZYBltKiypbcgewjYdJdtcCBl47lEzFTNr75yTKjhDoJveOYbu9C6WJJLuc+PkgvOque6N0qQOjxfxzKCm+BM3UrQZvkN3joQRNdsvmSMiljcUXOuXEjeSTHanVjDhwI9622E+y9z6O06sG1CJDdmWgncTM+5Bg4sZ7ZUbuKWJrBtRzCRtNJaR+8CQfeFxzrII3tt02VikzK6gda11ZpCwM+MkHKjYXKYsU+s6cuopjWiM+btQMFMm8GPdPSqmLaAeC9GOueCGC5J4EhjQKezm4Mg9e0CZ4EGV51iLzdBXpvm0k/TgoQ2S6Uyqdki/OmtqSHHf9EErXGIJyXrf2XYvlMGGkiadRzf0mHDvK8ia63Ut99kWP2a1amfxMDh0tMH3O9yD3DV02f0juRhBtXXWf+nuKMoM1rMPP0uhnxmGWlWZ1q9bS9nuxeFWmQNq5HoKCao+q/TQ+GpI3UyPQUD1Q9V+mh8NSQHl599puI8ukzdskn+aB816CvNvtSjlaf8AD/8A0f8ACDzbS1byh0KtSflf/S7j3AutuTGAQgrur7LjOV/FkKqOh5gwPEq/jSJm5PjNCqt3nhElAV5eGzMz7k/D1QQSTEbvG5DsMA/fbuRBlvlzoJMVVmLCe9GaevGLYzZFScgCRJB3dJ93MglctDb7oi5vx71YwOjalWRRpPqmJhoJjpgWQUGX2iRJJJLjmSbk9q58uxTmjUY8sqMdTLc2uBB7CoeTEnm/2g5VbfxuTqVSwHauQOpOoNBzsfG9AmVOO5NNfLPepHgKKqQcsx77oI6lYbxfcoKrrf4W8raKwH7KbVBHKlrfLLiXcqRJaRNhnZYCs+8ePGSChiXExPjxdRUKilxJgePG9QM4oJw/NH9QtIGlj6B3OcWHocIHvhAGN6Ldis6PxHJ1WP8AyOa7+V0/JB9S6rOMVJ/d+aPIDqu8EPgz6J7dohHkGZ1rHnaXsH4vCrTLNa0Dz1L2D8XhVpUDamR6CgWp/qv00PhqSPOFkB1REU/0UPh6Y+SA+vMPtYqxWp/wyf8AuK9PXln2tuivS56Uf95QeZV60mbJjam9cq1DPbuCeKtrZbrAIKGkHeSc80LfJNuhFMeZa7o7tyGUKhBtwQEsHT2WwYBOcKw2Pl0Ki2p44qw1pOe9BedhmwZPiM1uNQdaaGHocm+GOLi/aNg4QBc8RexixssHRFrnmXRUtvgE9oQHftE0jTxmIY+iSW02bLniWhxkkRvIAOay7acA3PMd/wBVLywnOZyz3rki/iOpA02E+OlcovaRBkG1+ZNDZETCfhsJMyb86B/3cbncZ5k59IZ/McUvuwi09/UqtfFhhI6piyCGvhG7W0CReY3dijr2PVdaXSOpGIpYUYh5bsuAdsAnbaHXBNo96zVVo7MzzoB+LdZQtyU2LO5R0OfJA9nu8cE51r+Aml9xEhSFlkH0t9mOM5TC03caNKekbTT/AErZrzD7B8TtYN43sds9W05w/qXp6DN6zeupex/d4VaRZvWX11L2R8ZhVpECQHVM+bt/x4f/AOhqPLO6G0e/kWinU5NwaKNXyA47VE7G02TAJaN4cCNkxxDRLyv7XvXUsoNI/wBZXo2h8U59Py4LmvqMLgIDuTeWbQG6dnLcZXnX2wOirT/hm/6yg8srH/e7xmutcVx53yLpASMxeUFPFOsULaUQxDN3YehVWUUElKtwVmlUNu9VDQi6nZKC6yocreIhGdUORGNZ94ANPMA3Bfs+SHD2hl0LP0277njxT6u1t5G4F4Qes/aNh8M7BueOTbVbHJGA0k7XoCBwm3NuXkdLamXbNzuHOpqtao67pdwmTA4Xy6FEdrgeOSBUjfm7bSrNJzZzm3js+SqjDOO49nvUtDBuBtPYfdF0FwtbvjolQ1qDD0b8lH+z6hMX7CpDo6oG+g85z5JvdAsfp/EVGMp1HTTp2ByJAAEHs4ITia4OXP4KJ4rRldoh+Hqtm8ljvcIQ2poqrnydT+R30QDq4zTWi0wrtTRlS/m6n8jvomt0PV/46n8jvogqAXyUzTZWH6Mq/wDG/wDkd9E9uiK0eqqf/G76IPXf/D1V8jFt4OpEdYePkvYF5D9gGCez73tseyeRjaaWzHKTEjnXpGsFV0UmNeaYq1RTfUbZzWlj3Q0nIuc1rJ/fteEFLWT11L2W/GYZaNZ3G4HZfTaaj6tWo+kAX7MtpUagqvMMaBHkgF0XLmjgFokCQLT2GAexzS5pqODXlj3s2hlfZIvFpz50kkBjDYdtNoYwBrWiABuCdUotd6QB6QD3pJII/ujPyN/lH0XRhWfkb/KF1JAhQb+VvYF0UG/lHYEkkC5Fv5R2BLkG/lHYFxJB0UW/lHYE4UxwHYkkgWwOC7sjgkkgWyEoSSQKEl1JBxdhJJAkkkkCSSSQJRYrDNqNLHtDmusWkSD1JJIK+A0PSokmmwNJgF13OIGQLnEmBwlXUkkH/9k="/>
          <p:cNvSpPr>
            <a:spLocks noChangeAspect="1" noChangeArrowheads="1"/>
          </p:cNvSpPr>
          <p:nvPr/>
        </p:nvSpPr>
        <p:spPr bwMode="auto">
          <a:xfrm>
            <a:off x="63500" y="-10493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0420" name="Picture 4" descr="http://upload.wikimedia.org/wikipedia/commons/thumb/4/4e/WalterReed.jpeg/200px-WalterRe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168352" cy="4087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6165304"/>
            <a:ext cx="262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Colonel Walter Reed 1901</a:t>
            </a:r>
            <a:endParaRPr lang="en-GB" dirty="0"/>
          </a:p>
        </p:txBody>
      </p:sp>
      <p:pic>
        <p:nvPicPr>
          <p:cNvPr id="7" name="Picture 7" descr="Figure-1-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16832"/>
            <a:ext cx="4680520" cy="417105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a virus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 lvl="0"/>
            <a:r>
              <a:rPr lang="en-US" sz="4800" dirty="0" smtClean="0"/>
              <a:t>Viruses are infectious OBLIGATE intracellular PARASITES.</a:t>
            </a:r>
            <a:endParaRPr lang="en-GB" sz="4800" dirty="0" smtClean="0"/>
          </a:p>
          <a:p>
            <a:pPr lvl="0"/>
            <a:r>
              <a:rPr lang="en-US" dirty="0" smtClean="0"/>
              <a:t>A virus has a genome that comprises DNA or RNA.</a:t>
            </a:r>
            <a:endParaRPr lang="en-GB" dirty="0" smtClean="0"/>
          </a:p>
          <a:p>
            <a:pPr lvl="0"/>
            <a:r>
              <a:rPr lang="en-US" dirty="0" smtClean="0"/>
              <a:t>Within an appropriate cell, the viral genome is replicated and directs the synthesis, by cellular systems, of more viral components and genomes.</a:t>
            </a:r>
            <a:endParaRPr lang="en-GB" dirty="0" smtClean="0"/>
          </a:p>
          <a:p>
            <a:pPr lvl="0"/>
            <a:r>
              <a:rPr lang="en-US" dirty="0" smtClean="0"/>
              <a:t>The components effect the transport of replicated viral genomes through the environment to new host cells.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Viruses are small</a:t>
            </a:r>
            <a:endParaRPr lang="en-GB" dirty="0"/>
          </a:p>
        </p:txBody>
      </p:sp>
      <p:pic>
        <p:nvPicPr>
          <p:cNvPr id="8" name="Picture 7" descr="Figure-1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1"/>
            <a:ext cx="6503394" cy="507738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Electron micrographs of negatively stained viruses</a:t>
            </a:r>
            <a:endParaRPr lang="en-GB" dirty="0"/>
          </a:p>
        </p:txBody>
      </p:sp>
      <p:pic>
        <p:nvPicPr>
          <p:cNvPr id="3" name="Picture 7" descr="Figure-1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13" y="2360613"/>
            <a:ext cx="8927405" cy="229252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5085184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Bacteriophage</a:t>
            </a:r>
            <a:r>
              <a:rPr lang="en-GB" dirty="0" smtClean="0"/>
              <a:t> T4		TMV		</a:t>
            </a:r>
            <a:r>
              <a:rPr lang="en-GB" dirty="0" err="1" smtClean="0"/>
              <a:t>Rhabdovirus</a:t>
            </a:r>
            <a:r>
              <a:rPr lang="en-GB" dirty="0" smtClean="0"/>
              <a:t>, VSV	Rotavirus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897</Words>
  <Application>Microsoft Office PowerPoint</Application>
  <PresentationFormat>On-screen Show (4:3)</PresentationFormat>
  <Paragraphs>205</Paragraphs>
  <Slides>42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Standarddesign</vt:lpstr>
      <vt:lpstr>Photo Editor Photo</vt:lpstr>
      <vt:lpstr>Viral properties</vt:lpstr>
      <vt:lpstr>Which of these diseases is not caused by a virus?</vt:lpstr>
      <vt:lpstr>Infections of humans by viruses</vt:lpstr>
      <vt:lpstr>The influenza pandemic of 1918 killed 40 million people.</vt:lpstr>
      <vt:lpstr>Proving a virus causes a disease: Koch’s Postulates</vt:lpstr>
      <vt:lpstr> Yellow fever: spread by mosquitoes during the construction of the Panama Canal</vt:lpstr>
      <vt:lpstr>Definition of a virus</vt:lpstr>
      <vt:lpstr>Viruses are small</vt:lpstr>
      <vt:lpstr>Electron micrographs of negatively stained viruses</vt:lpstr>
      <vt:lpstr>Virus Morphology</vt:lpstr>
      <vt:lpstr>Naming a virus</vt:lpstr>
      <vt:lpstr>Viral families by nature of the genome</vt:lpstr>
      <vt:lpstr>The central dogma</vt:lpstr>
      <vt:lpstr>Baltimore Classification</vt:lpstr>
      <vt:lpstr>The Baltimore Classification System</vt:lpstr>
      <vt:lpstr>A generic virus replication cycle</vt:lpstr>
      <vt:lpstr>PowerPoint Presentation</vt:lpstr>
      <vt:lpstr>Investigating viruses in the laboratory</vt:lpstr>
      <vt:lpstr>Viruses form plaques in cell monolayers</vt:lpstr>
      <vt:lpstr>The plaque assay</vt:lpstr>
      <vt:lpstr>Syncytia</vt:lpstr>
      <vt:lpstr>Immunostaining the infected cells</vt:lpstr>
      <vt:lpstr>Single step growth kinetics of virus</vt:lpstr>
      <vt:lpstr>Viral diagnosis</vt:lpstr>
      <vt:lpstr>ELISA</vt:lpstr>
      <vt:lpstr>Ways to ‘see’ a virus</vt:lpstr>
      <vt:lpstr>Diagnostic virology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Influenza tropism is extended by mutations in HA</vt:lpstr>
      <vt:lpstr>PowerPoint Presentation</vt:lpstr>
      <vt:lpstr>Sources of information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Shiel, Nuala</cp:lastModifiedBy>
  <cp:revision>180</cp:revision>
  <dcterms:modified xsi:type="dcterms:W3CDTF">2012-11-26T16:37:19Z</dcterms:modified>
</cp:coreProperties>
</file>