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6" r:id="rId2"/>
    <p:sldId id="292" r:id="rId3"/>
    <p:sldId id="267" r:id="rId4"/>
    <p:sldId id="296" r:id="rId5"/>
    <p:sldId id="268" r:id="rId6"/>
    <p:sldId id="269" r:id="rId7"/>
    <p:sldId id="293" r:id="rId8"/>
    <p:sldId id="294" r:id="rId9"/>
    <p:sldId id="297" r:id="rId10"/>
    <p:sldId id="295" r:id="rId11"/>
    <p:sldId id="274" r:id="rId12"/>
    <p:sldId id="275" r:id="rId13"/>
    <p:sldId id="276" r:id="rId14"/>
    <p:sldId id="277" r:id="rId15"/>
    <p:sldId id="298" r:id="rId16"/>
    <p:sldId id="304" r:id="rId17"/>
    <p:sldId id="300" r:id="rId18"/>
    <p:sldId id="301" r:id="rId19"/>
    <p:sldId id="302" r:id="rId20"/>
    <p:sldId id="303" r:id="rId21"/>
    <p:sldId id="299" r:id="rId22"/>
    <p:sldId id="306" r:id="rId23"/>
    <p:sldId id="307" r:id="rId24"/>
    <p:sldId id="280" r:id="rId25"/>
    <p:sldId id="281" r:id="rId26"/>
    <p:sldId id="282" r:id="rId27"/>
    <p:sldId id="283" r:id="rId28"/>
    <p:sldId id="284" r:id="rId29"/>
    <p:sldId id="285" r:id="rId30"/>
    <p:sldId id="305" r:id="rId31"/>
    <p:sldId id="286" r:id="rId32"/>
    <p:sldId id="287" r:id="rId33"/>
    <p:sldId id="308" r:id="rId34"/>
  </p:sldIdLst>
  <p:sldSz cx="9144000" cy="6858000" type="screen4x3"/>
  <p:notesSz cx="666908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  <a:srgbClr val="6E6E6F"/>
    <a:srgbClr val="DC0217"/>
    <a:srgbClr val="4B4F55"/>
    <a:srgbClr val="1B0807"/>
    <a:srgbClr val="C2C2C2"/>
    <a:srgbClr val="FFFFFF"/>
    <a:srgbClr val="E78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4660"/>
  </p:normalViewPr>
  <p:slideViewPr>
    <p:cSldViewPr>
      <p:cViewPr>
        <p:scale>
          <a:sx n="50" d="100"/>
          <a:sy n="50" d="100"/>
        </p:scale>
        <p:origin x="-804" y="-258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fld id="{59E88A4B-27DA-4733-8081-4903A3E2F1AC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0571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fld id="{095A3C96-D9F3-4B23-A8B4-89CAB032A28D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6752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E80F7-2C20-4C30-A083-F3EC7E6F56E9}" type="slidenum">
              <a:rPr lang="da-DK"/>
              <a:pPr/>
              <a:t>1</a:t>
            </a:fld>
            <a:endParaRPr lang="da-DK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</p:spPr>
        <p:txBody>
          <a:bodyPr/>
          <a:lstStyle/>
          <a:p>
            <a:pPr eaLnBrk="1" hangingPunct="1"/>
            <a:endParaRPr lang="en-US" sz="1000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B74B377-0EB8-42BF-B183-041BDAC1C171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138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636588"/>
            <a:ext cx="4243387" cy="3184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5007" y="4032559"/>
            <a:ext cx="4840061" cy="3820318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029F7B7-583E-40F7-8B74-991D1A9DF0D0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39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636588"/>
            <a:ext cx="4243387" cy="3184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9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5007" y="4032559"/>
            <a:ext cx="4840061" cy="3820318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71305DB-6B6B-491A-83C3-ABC76AC65C3C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140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636588"/>
            <a:ext cx="4243387" cy="3184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0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5007" y="4032559"/>
            <a:ext cx="4840061" cy="3820318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3900" i="0">
              <a:solidFill>
                <a:srgbClr val="C51538"/>
              </a:solidFill>
              <a:latin typeface="Impact" pitchFamily="1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fld id="{B65F17B2-F340-437C-B3C9-CA9D5211D0E1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ＭＳ Ｐゴシック" pitchFamily="1" charset="-128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  <a:ea typeface="ＭＳ Ｐゴシック" pitchFamily="1" charset="-128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  <a:ea typeface="ＭＳ Ｐゴシック" pitchFamily="1" charset="-128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1" charset="2"/>
        <a:buChar char="§"/>
        <a:defRPr sz="1400">
          <a:solidFill>
            <a:srgbClr val="4B4F55"/>
          </a:solidFill>
          <a:latin typeface="+mn-lt"/>
          <a:ea typeface="ＭＳ Ｐゴシック" pitchFamily="1" charset="-128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pitchFamily="1" charset="-128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2132856"/>
            <a:ext cx="7704856" cy="893440"/>
          </a:xfrm>
          <a:noFill/>
        </p:spPr>
        <p:txBody>
          <a:bodyPr/>
          <a:lstStyle/>
          <a:p>
            <a:pPr eaLnBrk="1" hangingPunct="1"/>
            <a:r>
              <a:rPr lang="en-GB" sz="5400" dirty="0" smtClean="0">
                <a:latin typeface="+mn-lt"/>
              </a:rPr>
              <a:t>Patterns of viral infection</a:t>
            </a:r>
          </a:p>
        </p:txBody>
      </p:sp>
      <p:sp>
        <p:nvSpPr>
          <p:cNvPr id="16387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99592" y="3573016"/>
            <a:ext cx="7543800" cy="576064"/>
          </a:xfrm>
        </p:spPr>
        <p:txBody>
          <a:bodyPr/>
          <a:lstStyle/>
          <a:p>
            <a:pPr marL="0" indent="0" eaLnBrk="1" hangingPunct="1"/>
            <a:r>
              <a:rPr lang="en-US" sz="3200" dirty="0" smtClean="0"/>
              <a:t>Professor Wendy Barclay</a:t>
            </a: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 bwMode="auto">
          <a:xfrm>
            <a:off x="827584" y="486916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r>
              <a:rPr lang="en-US" sz="2400" i="0" dirty="0">
                <a:solidFill>
                  <a:srgbClr val="4B4F55"/>
                </a:solidFill>
                <a:latin typeface="Arial" charset="0"/>
              </a:rPr>
              <a:t>Course code (MBBS) </a:t>
            </a:r>
            <a:r>
              <a:rPr lang="en-US" sz="2400" i="0" dirty="0" smtClean="0">
                <a:solidFill>
                  <a:srgbClr val="4B4F55"/>
                </a:solidFill>
                <a:latin typeface="Arial" charset="0"/>
              </a:rPr>
              <a:t>: Microbiology 6</a:t>
            </a:r>
            <a:endParaRPr lang="en-US" sz="2400" i="0" dirty="0">
              <a:solidFill>
                <a:srgbClr val="4B4F55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400" i="0" dirty="0">
                <a:solidFill>
                  <a:srgbClr val="4B4F55"/>
                </a:solidFill>
                <a:latin typeface="Arial" charset="0"/>
              </a:rPr>
              <a:t>Course code (BMS) </a:t>
            </a:r>
            <a:r>
              <a:rPr lang="en-US" sz="2400" i="0" dirty="0" smtClean="0">
                <a:solidFill>
                  <a:srgbClr val="4B4F55"/>
                </a:solidFill>
                <a:latin typeface="Arial" charset="0"/>
              </a:rPr>
              <a:t>: IIP-L16</a:t>
            </a:r>
            <a:endParaRPr lang="en-US" sz="2400" i="0" dirty="0">
              <a:solidFill>
                <a:srgbClr val="4B4F55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i="0" dirty="0">
                <a:solidFill>
                  <a:schemeClr val="accent1"/>
                </a:solidFill>
                <a:latin typeface="Impact" pitchFamily="34" charset="0"/>
              </a:rPr>
              <a:t>Persistent viral infections</a:t>
            </a:r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467544" y="1772816"/>
            <a:ext cx="5122912" cy="4853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hangingPunct="1">
              <a:lnSpc>
                <a:spcPct val="98000"/>
              </a:lnSpc>
              <a:spcBef>
                <a:spcPts val="700"/>
              </a:spcBef>
              <a:buClr>
                <a:srgbClr val="604A7B"/>
              </a:buClr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i="0" dirty="0">
                <a:solidFill>
                  <a:srgbClr val="604A7B"/>
                </a:solidFill>
                <a:latin typeface="Calibri" charset="0"/>
              </a:rPr>
              <a:t>Chronic</a:t>
            </a:r>
            <a:r>
              <a:rPr lang="en-GB" sz="2400" i="0" dirty="0">
                <a:solidFill>
                  <a:srgbClr val="000000"/>
                </a:solidFill>
                <a:latin typeface="Calibri" charset="0"/>
              </a:rPr>
              <a:t> infection with low level replication of viruses in tissues which regenerate.  </a:t>
            </a:r>
            <a:r>
              <a:rPr lang="en-GB" sz="2400" i="0" dirty="0" err="1">
                <a:solidFill>
                  <a:srgbClr val="000000"/>
                </a:solidFill>
                <a:latin typeface="Calibri" charset="0"/>
              </a:rPr>
              <a:t>Papillomaviruses</a:t>
            </a:r>
            <a:r>
              <a:rPr lang="en-GB" sz="2400" i="0" dirty="0">
                <a:solidFill>
                  <a:srgbClr val="000000"/>
                </a:solidFill>
                <a:latin typeface="Calibri" charset="0"/>
              </a:rPr>
              <a:t> in warts.</a:t>
            </a:r>
          </a:p>
          <a:p>
            <a:pPr marL="341313" indent="-341313" hangingPunct="1">
              <a:lnSpc>
                <a:spcPct val="98000"/>
              </a:lnSpc>
              <a:spcBef>
                <a:spcPts val="700"/>
              </a:spcBef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i="0" dirty="0">
                <a:solidFill>
                  <a:srgbClr val="000000"/>
                </a:solidFill>
                <a:latin typeface="Calibri" charset="0"/>
              </a:rPr>
              <a:t>Chronic carriers of hepatitis B and C viruses.</a:t>
            </a:r>
          </a:p>
          <a:p>
            <a:pPr marL="341313" indent="-341313" hangingPunct="1">
              <a:lnSpc>
                <a:spcPct val="98000"/>
              </a:lnSpc>
              <a:spcBef>
                <a:spcPts val="700"/>
              </a:spcBef>
              <a:buClr>
                <a:srgbClr val="604A7B"/>
              </a:buClr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i="0" dirty="0">
                <a:solidFill>
                  <a:srgbClr val="604A7B"/>
                </a:solidFill>
                <a:latin typeface="Calibri" charset="0"/>
              </a:rPr>
              <a:t>Latent</a:t>
            </a:r>
            <a:r>
              <a:rPr lang="en-GB" sz="2400" i="0" dirty="0">
                <a:solidFill>
                  <a:srgbClr val="000000"/>
                </a:solidFill>
                <a:latin typeface="Calibri" charset="0"/>
              </a:rPr>
              <a:t> infection where viral genomes are maintained but no virus is seen until episodes of reactivation when host immunity wanes.   Herpes viruses </a:t>
            </a:r>
            <a:r>
              <a:rPr lang="en-GB" sz="2400" i="0" dirty="0" err="1">
                <a:solidFill>
                  <a:srgbClr val="000000"/>
                </a:solidFill>
                <a:latin typeface="Calibri" charset="0"/>
              </a:rPr>
              <a:t>eg</a:t>
            </a:r>
            <a:r>
              <a:rPr lang="en-GB" sz="2400" i="0" dirty="0">
                <a:solidFill>
                  <a:srgbClr val="000000"/>
                </a:solidFill>
                <a:latin typeface="Calibri" charset="0"/>
              </a:rPr>
              <a:t> Herpes Simplex, </a:t>
            </a:r>
            <a:r>
              <a:rPr lang="en-GB" sz="2400" i="0" dirty="0" err="1" smtClean="0">
                <a:solidFill>
                  <a:srgbClr val="000000"/>
                </a:solidFill>
                <a:latin typeface="Calibri" charset="0"/>
              </a:rPr>
              <a:t>Varicella</a:t>
            </a:r>
            <a:r>
              <a:rPr lang="en-GB" sz="2400" i="0" dirty="0" smtClean="0">
                <a:solidFill>
                  <a:srgbClr val="000000"/>
                </a:solidFill>
                <a:latin typeface="Calibri" charset="0"/>
              </a:rPr>
              <a:t> Zoster</a:t>
            </a:r>
            <a:endParaRPr lang="en-GB" sz="2400" i="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49154" name="Picture 2" descr="http://www.google.co.uk/url?source=imglanding&amp;ct=img&amp;q=http://www.nhs.uk/Conditions/Warts/PublishingImages/warts1.JPG&amp;sa=X&amp;ei=cnSaUIjqN4a40QX-roHgAQ&amp;ved=0CAkQ8wc&amp;usg=AFQjCNHRMUeZJfIpCKqZVc73FOfe04wP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556792"/>
            <a:ext cx="3257550" cy="1885950"/>
          </a:xfrm>
          <a:prstGeom prst="rect">
            <a:avLst/>
          </a:prstGeom>
          <a:noFill/>
        </p:spPr>
      </p:pic>
      <p:pic>
        <p:nvPicPr>
          <p:cNvPr id="49156" name="Picture 4" descr="http://www.google.co.uk/url?source=imglanding&amp;ct=img&amp;q=http://www.nhs.uk/Conditions/Cold-sore/PublishingImages/M170345-Herpes_Cold_Sore_342x198.jpg&amp;sa=X&amp;ei=sXSaUP-lF6Kt0QWK_YCABg&amp;ved=0CAkQ8wc&amp;usg=AFQjCNHjx5WwCzKH08XYtdmqN80H4JwZQ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653136"/>
            <a:ext cx="3257550" cy="18859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Strategies for viral persistence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80927"/>
          </a:xfrm>
        </p:spPr>
        <p:txBody>
          <a:bodyPr>
            <a:normAutofit/>
          </a:bodyPr>
          <a:lstStyle/>
          <a:p>
            <a:r>
              <a:rPr lang="en-GB" dirty="0" smtClean="0"/>
              <a:t>Evading immune surveillance</a:t>
            </a:r>
          </a:p>
          <a:p>
            <a:r>
              <a:rPr lang="en-GB" dirty="0" smtClean="0"/>
              <a:t>	MHC </a:t>
            </a:r>
            <a:r>
              <a:rPr lang="en-GB" dirty="0" err="1" smtClean="0"/>
              <a:t>downregulation</a:t>
            </a:r>
            <a:r>
              <a:rPr lang="en-GB" dirty="0" smtClean="0"/>
              <a:t>, </a:t>
            </a:r>
          </a:p>
          <a:p>
            <a:r>
              <a:rPr lang="en-GB" dirty="0"/>
              <a:t>	</a:t>
            </a:r>
            <a:r>
              <a:rPr lang="en-GB" dirty="0" smtClean="0"/>
              <a:t>compensation for lost MHC class I; HCMV 	cytomegalovirus</a:t>
            </a:r>
          </a:p>
          <a:p>
            <a:endParaRPr lang="en-GB" dirty="0"/>
          </a:p>
          <a:p>
            <a:r>
              <a:rPr lang="en-GB" dirty="0" smtClean="0"/>
              <a:t>CTL escape by mutation. Hepatitis C virus.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Viral regulation of MHC class I antigen presentation</a:t>
            </a:r>
            <a:endParaRPr lang="en-GB" dirty="0"/>
          </a:p>
        </p:txBody>
      </p:sp>
      <p:pic>
        <p:nvPicPr>
          <p:cNvPr id="4" name="Picture 7" descr="Figure-5-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48248"/>
            <a:ext cx="6408712" cy="497617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Strategies for viral persistence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/>
          </a:bodyPr>
          <a:lstStyle/>
          <a:p>
            <a:r>
              <a:rPr lang="en-GB" dirty="0" smtClean="0"/>
              <a:t>Infecting tissues with reduced immune surveillance. </a:t>
            </a:r>
          </a:p>
          <a:p>
            <a:r>
              <a:rPr lang="en-GB" dirty="0" smtClean="0"/>
              <a:t>CNS; measles SSPE, herpes viruses </a:t>
            </a:r>
          </a:p>
          <a:p>
            <a:r>
              <a:rPr lang="en-GB" dirty="0" smtClean="0"/>
              <a:t>skin; </a:t>
            </a:r>
            <a:r>
              <a:rPr lang="en-GB" dirty="0" err="1" smtClean="0"/>
              <a:t>papillomavirus</a:t>
            </a:r>
            <a:endParaRPr lang="en-GB" dirty="0"/>
          </a:p>
        </p:txBody>
      </p:sp>
      <p:pic>
        <p:nvPicPr>
          <p:cNvPr id="4" name="Picture 2" descr="http://ledaomd.files.wordpress.com/2008/10/wa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686886"/>
            <a:ext cx="3888432" cy="264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>
            <a:normAutofit/>
          </a:bodyPr>
          <a:lstStyle/>
          <a:p>
            <a:r>
              <a:rPr lang="en-GB" dirty="0" smtClean="0"/>
              <a:t>Herpes simplex virus</a:t>
            </a:r>
          </a:p>
          <a:p>
            <a:r>
              <a:rPr lang="en-GB" dirty="0" smtClean="0"/>
              <a:t>No </a:t>
            </a:r>
            <a:r>
              <a:rPr lang="en-GB" dirty="0" err="1" smtClean="0"/>
              <a:t>virions</a:t>
            </a:r>
            <a:r>
              <a:rPr lang="en-GB" dirty="0" smtClean="0"/>
              <a:t> or viral proteins detected, except for Latency Associated transcripts or LATs.</a:t>
            </a:r>
          </a:p>
          <a:p>
            <a:r>
              <a:rPr lang="en-GB" dirty="0" smtClean="0"/>
              <a:t>Neurons do not divide, and contain hundreds of copies of HSV genome</a:t>
            </a:r>
          </a:p>
          <a:p>
            <a:r>
              <a:rPr lang="en-GB" dirty="0" smtClean="0"/>
              <a:t>Reactivation frequency varies between hosts</a:t>
            </a:r>
            <a:endParaRPr lang="en-GB" dirty="0"/>
          </a:p>
        </p:txBody>
      </p:sp>
      <p:pic>
        <p:nvPicPr>
          <p:cNvPr id="4" name="Picture 2" descr="http://www.symptomsofherpessite.info/wp-content/uploads/2011/05/Symptoms-of-Herpes-in-the-Mo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05064"/>
            <a:ext cx="3230150" cy="2422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143000"/>
            <a:ext cx="8839200" cy="4991100"/>
            <a:chOff x="96" y="1080"/>
            <a:chExt cx="5568" cy="314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696" y="1080"/>
              <a:ext cx="3508" cy="1358"/>
              <a:chOff x="1696" y="1080"/>
              <a:chExt cx="3508" cy="1358"/>
            </a:xfrm>
          </p:grpSpPr>
          <p:pic>
            <p:nvPicPr>
              <p:cNvPr id="31767" name="Picture 6" descr="latence A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96" y="1080"/>
                <a:ext cx="3508" cy="12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66" name="Text Box 8"/>
              <p:cNvSpPr txBox="1">
                <a:spLocks noChangeArrowheads="1"/>
              </p:cNvSpPr>
              <p:nvPr/>
            </p:nvSpPr>
            <p:spPr bwMode="auto">
              <a:xfrm>
                <a:off x="1746" y="2112"/>
                <a:ext cx="1030" cy="3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2"/>
                    </a:solidFill>
                    <a:latin typeface="Times New Roman" pitchFamily="18" charset="0"/>
                    <a:ea typeface="MS PGothic" pitchFamily="34" charset="-128"/>
                  </a:rPr>
                  <a:t>Infection by retrograde transport</a:t>
                </a:r>
                <a:endParaRPr lang="en-US" sz="1800" dirty="0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</p:grpSp>
        <p:sp>
          <p:nvSpPr>
            <p:cNvPr id="31752" name="Text Box 9"/>
            <p:cNvSpPr txBox="1">
              <a:spLocks noChangeArrowheads="1"/>
            </p:cNvSpPr>
            <p:nvPr/>
          </p:nvSpPr>
          <p:spPr bwMode="auto">
            <a:xfrm>
              <a:off x="3186" y="1200"/>
              <a:ext cx="1518" cy="4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i="0" dirty="0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</a:rPr>
                <a:t>2.</a:t>
              </a:r>
              <a:r>
                <a:rPr lang="en-US" sz="1400" i="0" dirty="0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</a:rPr>
                <a:t> Secondary site of infection and site of latent infection : sensory neuron</a:t>
              </a:r>
            </a:p>
          </p:txBody>
        </p:sp>
        <p:sp>
          <p:nvSpPr>
            <p:cNvPr id="31753" name="Text Box 10"/>
            <p:cNvSpPr txBox="1">
              <a:spLocks noChangeArrowheads="1"/>
            </p:cNvSpPr>
            <p:nvPr/>
          </p:nvSpPr>
          <p:spPr bwMode="auto">
            <a:xfrm>
              <a:off x="120" y="1172"/>
              <a:ext cx="1416" cy="4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i="0" dirty="0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</a:rPr>
                <a:t>1.</a:t>
              </a:r>
              <a:r>
                <a:rPr lang="en-US" sz="1400" i="0" dirty="0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</a:rPr>
                <a:t> Primary site of infection : productive infection of epithelial cells</a:t>
              </a:r>
            </a:p>
          </p:txBody>
        </p:sp>
        <p:sp>
          <p:nvSpPr>
            <p:cNvPr id="31754" name="Text Box 11"/>
            <p:cNvSpPr txBox="1">
              <a:spLocks noChangeArrowheads="1"/>
            </p:cNvSpPr>
            <p:nvPr/>
          </p:nvSpPr>
          <p:spPr bwMode="auto">
            <a:xfrm>
              <a:off x="96" y="2996"/>
              <a:ext cx="1344" cy="4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i="0" dirty="0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</a:rPr>
                <a:t>3.</a:t>
              </a:r>
              <a:r>
                <a:rPr lang="en-US" sz="1400" i="0" dirty="0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</a:rPr>
                <a:t> Site of recurrent infection : productive infection of epithelial cells</a:t>
              </a:r>
            </a:p>
          </p:txBody>
        </p:sp>
        <p:sp>
          <p:nvSpPr>
            <p:cNvPr id="31755" name="AutoShape 12"/>
            <p:cNvSpPr>
              <a:spLocks noChangeArrowheads="1"/>
            </p:cNvSpPr>
            <p:nvPr/>
          </p:nvSpPr>
          <p:spPr bwMode="auto">
            <a:xfrm>
              <a:off x="3426" y="201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chemeClr val="tx2"/>
                </a:solidFill>
                <a:latin typeface="Helvetica" pitchFamily="34" charset="0"/>
                <a:ea typeface="MS PGothic" pitchFamily="34" charset="-128"/>
              </a:endParaRPr>
            </a:p>
          </p:txBody>
        </p:sp>
        <p:sp>
          <p:nvSpPr>
            <p:cNvPr id="31756" name="Text Box 13"/>
            <p:cNvSpPr txBox="1">
              <a:spLocks noChangeArrowheads="1"/>
            </p:cNvSpPr>
            <p:nvPr/>
          </p:nvSpPr>
          <p:spPr bwMode="auto">
            <a:xfrm>
              <a:off x="3666" y="2302"/>
              <a:ext cx="11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solidFill>
                  <a:schemeClr val="tx2"/>
                </a:solidFill>
                <a:latin typeface="Times"/>
                <a:ea typeface="MS PGothic" pitchFamily="34" charset="-128"/>
              </a:endParaRPr>
            </a:p>
          </p:txBody>
        </p:sp>
        <p:sp>
          <p:nvSpPr>
            <p:cNvPr id="31757" name="Text Box 14"/>
            <p:cNvSpPr txBox="1">
              <a:spLocks noChangeArrowheads="1"/>
            </p:cNvSpPr>
            <p:nvPr/>
          </p:nvSpPr>
          <p:spPr bwMode="auto">
            <a:xfrm>
              <a:off x="3560" y="2357"/>
              <a:ext cx="1243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</a:rPr>
                <a:t>Viral DNA in latent state</a:t>
              </a:r>
            </a:p>
          </p:txBody>
        </p:sp>
        <p:sp>
          <p:nvSpPr>
            <p:cNvPr id="31758" name="Line 15"/>
            <p:cNvSpPr>
              <a:spLocks noChangeShapeType="1"/>
            </p:cNvSpPr>
            <p:nvPr/>
          </p:nvSpPr>
          <p:spPr bwMode="auto">
            <a:xfrm flipH="1" flipV="1">
              <a:off x="3456" y="201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536" y="2904"/>
              <a:ext cx="4128" cy="1320"/>
              <a:chOff x="1536" y="2904"/>
              <a:chExt cx="4128" cy="1320"/>
            </a:xfrm>
          </p:grpSpPr>
          <p:pic>
            <p:nvPicPr>
              <p:cNvPr id="31760" name="Picture 17" descr="latence B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77" y="2904"/>
                <a:ext cx="3533" cy="125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 Box 18"/>
              <p:cNvSpPr txBox="1">
                <a:spLocks noChangeArrowheads="1"/>
              </p:cNvSpPr>
              <p:nvPr/>
            </p:nvSpPr>
            <p:spPr bwMode="auto">
              <a:xfrm>
                <a:off x="1536" y="3888"/>
                <a:ext cx="1128" cy="3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defRPr/>
                </a:pPr>
                <a:r>
                  <a:rPr lang="en-US" sz="1400" smtClean="0">
                    <a:solidFill>
                      <a:schemeClr val="tx2"/>
                    </a:solidFill>
                    <a:latin typeface="Times New Roman" pitchFamily="18" charset="0"/>
                    <a:ea typeface="ＭＳ Ｐゴシック" charset="-128"/>
                  </a:rPr>
                  <a:t>Reactivation by anterograde transport</a:t>
                </a:r>
                <a:endParaRPr lang="en-US" sz="18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ＭＳ Ｐゴシック" charset="-128"/>
                </a:endParaRPr>
              </a:p>
            </p:txBody>
          </p:sp>
          <p:sp>
            <p:nvSpPr>
              <p:cNvPr id="31762" name="Text Box 19"/>
              <p:cNvSpPr txBox="1">
                <a:spLocks noChangeArrowheads="1"/>
              </p:cNvSpPr>
              <p:nvPr/>
            </p:nvSpPr>
            <p:spPr bwMode="auto">
              <a:xfrm>
                <a:off x="4434" y="4030"/>
                <a:ext cx="1230" cy="1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5701" tIns="47851" rIns="95701" bIns="47851">
                <a:spAutoFit/>
              </a:bodyPr>
              <a:lstStyle/>
              <a:p>
                <a:pPr algn="ctr" defTabSz="957263">
                  <a:spcBef>
                    <a:spcPct val="50000"/>
                  </a:spcBef>
                </a:pPr>
                <a:r>
                  <a:rPr lang="fr-FR" sz="1400" dirty="0" err="1">
                    <a:solidFill>
                      <a:schemeClr val="tx2"/>
                    </a:solidFill>
                    <a:latin typeface="Times New Roman" pitchFamily="18" charset="0"/>
                    <a:ea typeface="MS PGothic" pitchFamily="34" charset="-128"/>
                  </a:rPr>
                  <a:t>Neuroinvasion</a:t>
                </a:r>
                <a:endParaRPr lang="fr-FR" sz="1400" dirty="0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1763" name="Rectangle 20"/>
              <p:cNvSpPr>
                <a:spLocks noChangeArrowheads="1"/>
              </p:cNvSpPr>
              <p:nvPr/>
            </p:nvSpPr>
            <p:spPr bwMode="auto">
              <a:xfrm>
                <a:off x="1584" y="3840"/>
                <a:ext cx="864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chemeClr val="tx2"/>
                  </a:solidFill>
                  <a:latin typeface="Helvetica" pitchFamily="34" charset="0"/>
                  <a:ea typeface="MS PGothic" pitchFamily="34" charset="-128"/>
                </a:endParaRPr>
              </a:p>
            </p:txBody>
          </p:sp>
          <p:sp>
            <p:nvSpPr>
              <p:cNvPr id="31764" name="Rectangle 21"/>
              <p:cNvSpPr>
                <a:spLocks noChangeArrowheads="1"/>
              </p:cNvSpPr>
              <p:nvPr/>
            </p:nvSpPr>
            <p:spPr bwMode="auto">
              <a:xfrm>
                <a:off x="2592" y="388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chemeClr val="tx2"/>
                  </a:solidFill>
                  <a:latin typeface="Helvetica" pitchFamily="34" charset="0"/>
                  <a:ea typeface="MS PGothic" pitchFamily="34" charset="-128"/>
                </a:endParaRPr>
              </a:p>
            </p:txBody>
          </p:sp>
        </p:grpSp>
      </p:grpSp>
      <p:sp>
        <p:nvSpPr>
          <p:cNvPr id="31748" name="Rectangle 22"/>
          <p:cNvSpPr>
            <a:spLocks noChangeArrowheads="1"/>
          </p:cNvSpPr>
          <p:nvPr/>
        </p:nvSpPr>
        <p:spPr bwMode="auto">
          <a:xfrm>
            <a:off x="76200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600" dirty="0">
                <a:solidFill>
                  <a:schemeClr val="tx2"/>
                </a:solidFill>
                <a:latin typeface="Times"/>
                <a:ea typeface="MS PGothic" pitchFamily="34" charset="-128"/>
              </a:rPr>
              <a:t>CNS</a:t>
            </a:r>
          </a:p>
        </p:txBody>
      </p:sp>
      <p:sp>
        <p:nvSpPr>
          <p:cNvPr id="31749" name="Rectangle 23"/>
          <p:cNvSpPr>
            <a:spLocks noChangeArrowheads="1"/>
          </p:cNvSpPr>
          <p:nvPr/>
        </p:nvSpPr>
        <p:spPr bwMode="auto">
          <a:xfrm>
            <a:off x="7696200" y="5334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>
              <a:solidFill>
                <a:schemeClr val="tx2"/>
              </a:solidFill>
              <a:latin typeface="Times"/>
              <a:ea typeface="MS PGothic" pitchFamily="34" charset="-128"/>
            </a:endParaRPr>
          </a:p>
          <a:p>
            <a:pPr algn="ctr" eaLnBrk="1" hangingPunct="1"/>
            <a:endParaRPr lang="en-US" sz="240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31750" name="Rectangle 24"/>
          <p:cNvSpPr>
            <a:spLocks noChangeArrowheads="1"/>
          </p:cNvSpPr>
          <p:nvPr/>
        </p:nvSpPr>
        <p:spPr bwMode="auto">
          <a:xfrm>
            <a:off x="7696200" y="5314950"/>
            <a:ext cx="5778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chemeClr val="tx2"/>
                </a:solidFill>
                <a:latin typeface="Times"/>
                <a:ea typeface="MS PGothic" pitchFamily="34" charset="-128"/>
              </a:rPr>
              <a:t>CNS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58294" y="548680"/>
            <a:ext cx="6083718" cy="454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i="0" dirty="0" smtClean="0">
                <a:solidFill>
                  <a:schemeClr val="accent1"/>
                </a:solidFill>
                <a:latin typeface="Impact" pitchFamily="34" charset="0"/>
              </a:rPr>
              <a:t>Herpes Simplex Virus Latency and Reactivation</a:t>
            </a:r>
            <a:endParaRPr lang="en-GB" sz="2400" i="0" dirty="0">
              <a:solidFill>
                <a:schemeClr val="accent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Patterns of  virus infection</a:t>
            </a:r>
            <a:endParaRPr lang="en-GB" dirty="0"/>
          </a:p>
        </p:txBody>
      </p:sp>
      <p:pic>
        <p:nvPicPr>
          <p:cNvPr id="4" name="Picture 7" descr="Figure 5-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62" y="1898650"/>
            <a:ext cx="8486430" cy="397862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Human Immunodeficiency Virus</a:t>
            </a:r>
            <a:br>
              <a:rPr lang="en-GB" dirty="0" smtClean="0"/>
            </a:br>
            <a:r>
              <a:rPr lang="en-GB" dirty="0" smtClean="0"/>
              <a:t>The AIDS pandemic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6093296"/>
            <a:ext cx="4240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People living with HIV infection in 2009</a:t>
            </a:r>
            <a:endParaRPr lang="en-GB" dirty="0"/>
          </a:p>
        </p:txBody>
      </p:sp>
      <p:pic>
        <p:nvPicPr>
          <p:cNvPr id="6" name="Picture 2" descr="http://4.bp.blogspot.com/-JeWyWULkFEM/T_UTySAaiYI/AAAAAAAAG9Y/W5_qxkPZ0Vg/s1600/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5082918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replication cycle of HIV-1</a:t>
            </a:r>
            <a:endParaRPr lang="en-GB" dirty="0"/>
          </a:p>
        </p:txBody>
      </p:sp>
      <p:pic>
        <p:nvPicPr>
          <p:cNvPr id="4" name="Picture 3" descr="HIV Replication Cyc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075414"/>
            <a:ext cx="4824535" cy="552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Dynamics of HIV replication</a:t>
            </a:r>
            <a:endParaRPr lang="en-GB" dirty="0"/>
          </a:p>
        </p:txBody>
      </p:sp>
      <p:pic>
        <p:nvPicPr>
          <p:cNvPr id="4" name="Picture 7" descr="Figure-6-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628800"/>
            <a:ext cx="5661252" cy="36004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084168" y="1916832"/>
            <a:ext cx="2601615" cy="3951288"/>
          </a:xfrm>
        </p:spPr>
        <p:txBody>
          <a:bodyPr/>
          <a:lstStyle/>
          <a:p>
            <a:r>
              <a:rPr lang="en-GB" dirty="0" smtClean="0"/>
              <a:t>10</a:t>
            </a:r>
            <a:r>
              <a:rPr lang="en-GB" baseline="30000" dirty="0" smtClean="0"/>
              <a:t>10</a:t>
            </a:r>
            <a:r>
              <a:rPr lang="en-GB" dirty="0" smtClean="0"/>
              <a:t> new </a:t>
            </a:r>
            <a:r>
              <a:rPr lang="en-GB" dirty="0" err="1" smtClean="0"/>
              <a:t>virions</a:t>
            </a:r>
            <a:r>
              <a:rPr lang="en-GB" dirty="0" smtClean="0"/>
              <a:t> are produced every day</a:t>
            </a:r>
          </a:p>
          <a:p>
            <a:r>
              <a:rPr lang="en-GB" dirty="0" smtClean="0"/>
              <a:t>&gt;90% virus in blood comes from CD4+ cells that have a short half life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outcome of virus infection</a:t>
            </a:r>
            <a:endParaRPr lang="en-GB" dirty="0"/>
          </a:p>
        </p:txBody>
      </p:sp>
      <p:sp>
        <p:nvSpPr>
          <p:cNvPr id="5" name="Isosceles Triangle 4"/>
          <p:cNvSpPr/>
          <p:nvPr/>
        </p:nvSpPr>
        <p:spPr bwMode="auto">
          <a:xfrm>
            <a:off x="4048150" y="3907780"/>
            <a:ext cx="638175" cy="8112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 bwMode="auto">
          <a:xfrm>
            <a:off x="2771800" y="3717032"/>
            <a:ext cx="3282950" cy="30480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 bwMode="auto">
          <a:xfrm>
            <a:off x="2497163" y="2601020"/>
            <a:ext cx="1095376" cy="1116013"/>
          </a:xfrm>
          <a:prstGeom prst="ellipse">
            <a:avLst/>
          </a:prstGeom>
          <a:solidFill>
            <a:srgbClr val="D2767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6-Point Star 7"/>
          <p:cNvSpPr/>
          <p:nvPr/>
        </p:nvSpPr>
        <p:spPr bwMode="auto">
          <a:xfrm>
            <a:off x="5326089" y="2702618"/>
            <a:ext cx="820737" cy="1014412"/>
          </a:xfrm>
          <a:prstGeom prst="star6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195736" y="2132856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Virus virulence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2132856"/>
            <a:ext cx="152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Host response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course of HIV-1 disease</a:t>
            </a:r>
            <a:endParaRPr lang="en-GB" dirty="0"/>
          </a:p>
        </p:txBody>
      </p:sp>
      <p:pic>
        <p:nvPicPr>
          <p:cNvPr id="4" name="Picture 7" descr="Figure-6-1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563" y="1617663"/>
            <a:ext cx="5248669" cy="516572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i="0" dirty="0" err="1" smtClean="0">
                <a:solidFill>
                  <a:schemeClr val="accent1"/>
                </a:solidFill>
                <a:latin typeface="Impact" pitchFamily="34" charset="0"/>
              </a:rPr>
              <a:t>Oncogenesis</a:t>
            </a:r>
            <a:endParaRPr lang="en-GB" sz="2400" i="0" dirty="0">
              <a:solidFill>
                <a:schemeClr val="accent1"/>
              </a:solidFill>
              <a:latin typeface="Impac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5576" y="1556792"/>
            <a:ext cx="7543800" cy="4457700"/>
          </a:xfrm>
        </p:spPr>
        <p:txBody>
          <a:bodyPr/>
          <a:lstStyle/>
          <a:p>
            <a:r>
              <a:rPr lang="en-GB" sz="2400" dirty="0" smtClean="0"/>
              <a:t>Viruses that cause cancer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May encode </a:t>
            </a:r>
            <a:r>
              <a:rPr lang="en-GB" sz="2400" dirty="0" err="1" smtClean="0"/>
              <a:t>oncogenes</a:t>
            </a: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Interfere with the cell cycle in order to enhance their own replication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err="1" smtClean="0"/>
              <a:t>Papillomaviruses</a:t>
            </a:r>
            <a:r>
              <a:rPr lang="en-GB" sz="2400" dirty="0" smtClean="0"/>
              <a:t> encode inhibitors of tumour suppressor p53, E6 and E7 genes. This forces the cell into S phase.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HHV8 and Merkel cell </a:t>
            </a:r>
            <a:r>
              <a:rPr lang="en-GB" sz="2400" dirty="0" err="1" smtClean="0"/>
              <a:t>polyoma</a:t>
            </a:r>
            <a:r>
              <a:rPr lang="en-GB" sz="2400" dirty="0" smtClean="0"/>
              <a:t> virus discovered by Chang and Moore by finding non-human genetic material in tumours.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HTLV-1 cause adult leukaemia</a:t>
            </a:r>
            <a:endParaRPr lang="en-GB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Hepatitis B and C viruses cause </a:t>
            </a:r>
            <a:r>
              <a:rPr lang="en-GB" dirty="0" err="1" smtClean="0"/>
              <a:t>hepatocellular</a:t>
            </a:r>
            <a:r>
              <a:rPr lang="en-GB" dirty="0" smtClean="0"/>
              <a:t> carcinoma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4957936" cy="44577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350 million chronic carriers of HBV.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600,000 annual deaths</a:t>
            </a:r>
          </a:p>
          <a:p>
            <a:pPr>
              <a:buFont typeface="Arial" pitchFamily="34" charset="0"/>
              <a:buChar char="•"/>
            </a:pPr>
            <a:r>
              <a:rPr lang="en-GB" dirty="0" err="1" smtClean="0"/>
              <a:t>Hepadnavirus</a:t>
            </a:r>
            <a:r>
              <a:rPr lang="en-GB" dirty="0" smtClean="0"/>
              <a:t> utilizing a reverse transcription step in its replication cycle.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HBV spread by .blood and semen- much more infectious than HIV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Vaccination of </a:t>
            </a:r>
            <a:r>
              <a:rPr lang="en-GB" dirty="0" err="1" smtClean="0"/>
              <a:t>sAg</a:t>
            </a:r>
            <a:r>
              <a:rPr lang="en-GB" dirty="0" smtClean="0"/>
              <a:t> expressed from yeast.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Hepatitis C infected a lot of people in the ‘70s and ‘80s before blood was screened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We are now seeing a rise in liver cancer resulting from these chronic infections.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4% those infected by HCV will progress to </a:t>
            </a:r>
            <a:r>
              <a:rPr lang="en-GB" dirty="0" err="1" smtClean="0"/>
              <a:t>hepatocellular</a:t>
            </a:r>
            <a:r>
              <a:rPr lang="en-GB" dirty="0" smtClean="0"/>
              <a:t> carcinoma.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Antiviral therapies for HCV are improving.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4" name="Picture 3" descr="hepatit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772816"/>
            <a:ext cx="2857500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Epstein Barr Virus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7543800" cy="44577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A gamma herpes virus, the most common virus infection of mankind.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95% of us are infected with this virus.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In most people it causes a </a:t>
            </a:r>
            <a:r>
              <a:rPr lang="en-GB" dirty="0" err="1" smtClean="0"/>
              <a:t>lytic</a:t>
            </a:r>
            <a:r>
              <a:rPr lang="en-GB" dirty="0" smtClean="0"/>
              <a:t> infection in childhood or infectious mononucleosis in young adulthood. And then remains latent in B cells.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Passed on in saliva.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It also causes </a:t>
            </a:r>
            <a:r>
              <a:rPr lang="en-GB" dirty="0" err="1" smtClean="0"/>
              <a:t>Burkitts</a:t>
            </a:r>
            <a:r>
              <a:rPr lang="en-GB" dirty="0" smtClean="0"/>
              <a:t> lymphoma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err="1" smtClean="0"/>
              <a:t>Hodgkins</a:t>
            </a:r>
            <a:r>
              <a:rPr lang="en-GB" dirty="0" smtClean="0"/>
              <a:t> lymphoma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Nasopharyngeal carcinoma.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The incidence of these varies geographically </a:t>
            </a:r>
          </a:p>
          <a:p>
            <a:r>
              <a:rPr lang="en-GB" dirty="0" smtClean="0"/>
              <a:t>suggesting other predisposing factors to these outcomes.</a:t>
            </a:r>
            <a:endParaRPr lang="en-GB" dirty="0"/>
          </a:p>
        </p:txBody>
      </p:sp>
      <p:pic>
        <p:nvPicPr>
          <p:cNvPr id="4" name="Picture 3" descr="burkit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068960"/>
            <a:ext cx="2476500" cy="24669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 of infection can  vary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Virus sequence</a:t>
            </a:r>
          </a:p>
          <a:p>
            <a:r>
              <a:rPr lang="en-GB" dirty="0" smtClean="0"/>
              <a:t>Virus load</a:t>
            </a:r>
          </a:p>
          <a:p>
            <a:r>
              <a:rPr lang="en-GB" dirty="0" smtClean="0"/>
              <a:t>Host immune response/status</a:t>
            </a:r>
          </a:p>
          <a:p>
            <a:r>
              <a:rPr lang="en-GB" dirty="0" smtClean="0"/>
              <a:t>Host co-morbidity</a:t>
            </a:r>
          </a:p>
          <a:p>
            <a:r>
              <a:rPr lang="en-GB" dirty="0" smtClean="0"/>
              <a:t>Co infections</a:t>
            </a:r>
          </a:p>
          <a:p>
            <a:r>
              <a:rPr lang="en-GB" dirty="0" smtClean="0"/>
              <a:t>Other medications</a:t>
            </a:r>
          </a:p>
          <a:p>
            <a:r>
              <a:rPr lang="en-GB" dirty="0" smtClean="0"/>
              <a:t>Host genetics</a:t>
            </a:r>
          </a:p>
          <a:p>
            <a:r>
              <a:rPr lang="en-GB" dirty="0" smtClean="0"/>
              <a:t>Host age, gender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Viral sequence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397078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Two strains of poliovirus might vary in their virulence. A single mutation in the genome can mean that one strain acts as a live attenuated vaccine (Sabin) whilst another invades the </a:t>
            </a:r>
            <a:r>
              <a:rPr lang="en-GB" dirty="0" err="1" smtClean="0"/>
              <a:t>motorneurone</a:t>
            </a:r>
            <a:r>
              <a:rPr lang="en-GB" dirty="0" smtClean="0"/>
              <a:t> and causes flaccid paralysis (poliomyelitis).</a:t>
            </a:r>
          </a:p>
          <a:p>
            <a:endParaRPr lang="en-GB" dirty="0" smtClean="0"/>
          </a:p>
          <a:p>
            <a:r>
              <a:rPr lang="en-GB" dirty="0" smtClean="0"/>
              <a:t>1918 influenza Spanish influenza virus was much more pathogenic than seasonal influenza strains today.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13314" name="Picture 2" descr="http://ccat.sas.upenn.edu/goldenage/wonder/Archive/Images/Iron%20Lu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113" y="1700808"/>
            <a:ext cx="4611956" cy="3351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Viral load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r>
              <a:rPr lang="en-GB" dirty="0" smtClean="0"/>
              <a:t>The first child in the family to contract chicken pox often has a milder illness than the second child. This may be because the second child is in closer contact and become infected by a higher dose.</a:t>
            </a:r>
          </a:p>
          <a:p>
            <a:endParaRPr lang="en-GB" dirty="0" smtClean="0"/>
          </a:p>
          <a:p>
            <a:r>
              <a:rPr lang="en-GB" dirty="0" smtClean="0"/>
              <a:t>Might be affected by the route of transmission.</a:t>
            </a:r>
            <a:endParaRPr lang="en-GB" dirty="0"/>
          </a:p>
        </p:txBody>
      </p:sp>
      <p:pic>
        <p:nvPicPr>
          <p:cNvPr id="28674" name="Picture 2" descr="http://www.rash-pictures.com/images/4/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17032"/>
            <a:ext cx="3148947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Experimental demonstration that dose of virus affect disease outcome: Titration of dose of pH1N1 2009 influenza in mice</a:t>
            </a:r>
            <a:endParaRPr lang="en-GB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20297" t="22266" r="18426" b="13751"/>
          <a:stretch>
            <a:fillRect/>
          </a:stretch>
        </p:blipFill>
        <p:spPr bwMode="auto">
          <a:xfrm>
            <a:off x="1763688" y="1628800"/>
            <a:ext cx="59766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28184" y="6237312"/>
            <a:ext cx="2301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Itoh</a:t>
            </a:r>
            <a:r>
              <a:rPr lang="en-GB" dirty="0" smtClean="0"/>
              <a:t> et al. 2009 Nature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 Infections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4330824" cy="449309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Secondary bacterial infection following influenza </a:t>
            </a:r>
            <a:r>
              <a:rPr lang="en-GB" sz="2000" dirty="0" smtClean="0"/>
              <a:t>(</a:t>
            </a:r>
            <a:r>
              <a:rPr lang="en-GB" dirty="0" err="1" smtClean="0"/>
              <a:t>Morens</a:t>
            </a:r>
            <a:r>
              <a:rPr lang="en-GB" dirty="0" smtClean="0"/>
              <a:t> and </a:t>
            </a:r>
            <a:r>
              <a:rPr lang="en-GB" dirty="0" err="1" smtClean="0"/>
              <a:t>Taubenberger</a:t>
            </a:r>
            <a:r>
              <a:rPr lang="en-GB" dirty="0" smtClean="0"/>
              <a:t>). 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HHV8 causes Kaposi’s Sarcoma in HIV</a:t>
            </a:r>
          </a:p>
          <a:p>
            <a:r>
              <a:rPr lang="en-GB" dirty="0" smtClean="0"/>
              <a:t>      infected individuals.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Hepatitis delta virus, a small defective RNA virus that only infects people with  Hepatitis B virus infection.. suppresses HBV replication but causes severe liver disease with rapid progression to cirrhosis and hepatic </a:t>
            </a:r>
            <a:r>
              <a:rPr lang="en-GB" dirty="0" err="1" smtClean="0"/>
              <a:t>decompensation</a:t>
            </a:r>
            <a:r>
              <a:rPr lang="en-GB" dirty="0" smtClean="0"/>
              <a:t>.</a:t>
            </a:r>
          </a:p>
        </p:txBody>
      </p:sp>
      <p:pic>
        <p:nvPicPr>
          <p:cNvPr id="5" name="Picture 7" descr="Figure-6-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799"/>
            <a:ext cx="3816424" cy="455292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Genetic resistance and susceptibility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CCR5 delta 32 mutation protects against HIV-1 infection</a:t>
            </a:r>
          </a:p>
          <a:p>
            <a:endParaRPr lang="en-GB" dirty="0" smtClean="0"/>
          </a:p>
          <a:p>
            <a:r>
              <a:rPr lang="en-GB" dirty="0" smtClean="0"/>
              <a:t>KIRs can determine the outcome of hepatitis C virus infection</a:t>
            </a:r>
          </a:p>
          <a:p>
            <a:endParaRPr lang="en-GB" i="1" dirty="0" smtClean="0"/>
          </a:p>
          <a:p>
            <a:r>
              <a:rPr lang="en-GB" i="1" dirty="0" smtClean="0"/>
              <a:t>Mx1 </a:t>
            </a:r>
            <a:r>
              <a:rPr lang="en-GB" dirty="0" err="1" smtClean="0"/>
              <a:t>Orthomyxovirus</a:t>
            </a:r>
            <a:r>
              <a:rPr lang="en-GB" dirty="0" smtClean="0"/>
              <a:t> resistance locus in mice</a:t>
            </a:r>
          </a:p>
          <a:p>
            <a:r>
              <a:rPr lang="en-GB" dirty="0" smtClean="0"/>
              <a:t>IFITM3 associated with sever outcome in 2009 pH1N1 pandemic</a:t>
            </a:r>
          </a:p>
          <a:p>
            <a:endParaRPr lang="en-GB" i="1" dirty="0" smtClean="0"/>
          </a:p>
          <a:p>
            <a:r>
              <a:rPr lang="en-GB" i="1" dirty="0" err="1" smtClean="0"/>
              <a:t>Flv</a:t>
            </a:r>
            <a:r>
              <a:rPr lang="en-GB" dirty="0" smtClean="0"/>
              <a:t> </a:t>
            </a:r>
            <a:r>
              <a:rPr lang="en-GB" dirty="0" err="1" smtClean="0"/>
              <a:t>flavivirus</a:t>
            </a:r>
            <a:r>
              <a:rPr lang="en-GB" dirty="0" smtClean="0"/>
              <a:t> resistance  encodes the IFN stimulated gene 2’5’ OAS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Patterns of </a:t>
            </a:r>
            <a:r>
              <a:rPr lang="en-GB" dirty="0"/>
              <a:t>virus infection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Acute </a:t>
            </a:r>
            <a:r>
              <a:rPr lang="en-GB" dirty="0"/>
              <a:t>infection followed by viral clearance</a:t>
            </a:r>
          </a:p>
          <a:p>
            <a:r>
              <a:rPr lang="en-GB" dirty="0"/>
              <a:t>Acute infection but ‘accidental’ tissue infected with permanent damage despite viral clearance</a:t>
            </a:r>
          </a:p>
          <a:p>
            <a:r>
              <a:rPr lang="en-GB" b="1" dirty="0"/>
              <a:t>Persistent</a:t>
            </a:r>
            <a:r>
              <a:rPr lang="en-GB" dirty="0"/>
              <a:t> </a:t>
            </a:r>
            <a:r>
              <a:rPr lang="en-GB" dirty="0" smtClean="0"/>
              <a:t>infection: latent, slow, transforming</a:t>
            </a:r>
            <a:endParaRPr lang="en-GB" dirty="0"/>
          </a:p>
          <a:p>
            <a:r>
              <a:rPr lang="en-GB" b="1" dirty="0"/>
              <a:t>Long</a:t>
            </a:r>
            <a:r>
              <a:rPr lang="en-GB" dirty="0"/>
              <a:t> </a:t>
            </a:r>
            <a:r>
              <a:rPr lang="en-GB" dirty="0" smtClean="0"/>
              <a:t>incubations</a:t>
            </a:r>
          </a:p>
          <a:p>
            <a:r>
              <a:rPr lang="en-GB" b="1" dirty="0" err="1" smtClean="0"/>
              <a:t>Oncogenesis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Predisposing co-morbidities and conditions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Asthmatics and respiratory viruses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Obesity</a:t>
            </a:r>
          </a:p>
          <a:p>
            <a:pPr>
              <a:buFont typeface="Arial" pitchFamily="34" charset="0"/>
              <a:buChar char="•"/>
            </a:pPr>
            <a:r>
              <a:rPr lang="en-GB" dirty="0" err="1" smtClean="0"/>
              <a:t>Immunosuppression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err="1" smtClean="0"/>
              <a:t>Immundeficiency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Elderly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Diabetes mellitus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Pregnancy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Gender</a:t>
            </a:r>
            <a:endParaRPr lang="en-GB" dirty="0"/>
          </a:p>
        </p:txBody>
      </p:sp>
      <p:pic>
        <p:nvPicPr>
          <p:cNvPr id="53250" name="Picture 2" descr="http://www.nhs.uk/news/2011/01January/PublishingImages/107592691-man-flu-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88840"/>
            <a:ext cx="4157676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Influenza causes more illness and death in </a:t>
            </a:r>
            <a:r>
              <a:rPr lang="en-GB" u="sng" dirty="0" smtClean="0"/>
              <a:t>females </a:t>
            </a:r>
            <a:br>
              <a:rPr lang="en-GB" u="sng" dirty="0" smtClean="0"/>
            </a:br>
            <a:r>
              <a:rPr lang="en-GB" dirty="0" smtClean="0"/>
              <a:t>than in males</a:t>
            </a:r>
            <a:endParaRPr lang="en-GB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 l="50000" b="30924"/>
          <a:stretch>
            <a:fillRect/>
          </a:stretch>
        </p:blipFill>
        <p:spPr bwMode="auto">
          <a:xfrm>
            <a:off x="6300192" y="1916832"/>
            <a:ext cx="256434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32040" y="6237312"/>
            <a:ext cx="36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Robinson et al. </a:t>
            </a:r>
            <a:r>
              <a:rPr lang="en-GB" dirty="0" err="1" smtClean="0"/>
              <a:t>PLoS</a:t>
            </a:r>
            <a:r>
              <a:rPr lang="en-GB" dirty="0" smtClean="0"/>
              <a:t> Pathogens 2011.</a:t>
            </a:r>
            <a:endParaRPr lang="en-GB" dirty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 b="32554"/>
          <a:stretch>
            <a:fillRect/>
          </a:stretch>
        </p:blipFill>
        <p:spPr bwMode="auto">
          <a:xfrm>
            <a:off x="467544" y="1988840"/>
            <a:ext cx="5129829" cy="246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‘Man’ flu</a:t>
            </a:r>
            <a:endParaRPr lang="en-GB" dirty="0"/>
          </a:p>
        </p:txBody>
      </p:sp>
      <p:pic>
        <p:nvPicPr>
          <p:cNvPr id="5" name="Picture 4" descr="http://kingmagic.files.wordpress.com/2008/03/man-flu.jpg%3Fw%3D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44824"/>
            <a:ext cx="3312368" cy="4698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Patterns of  virus infection</a:t>
            </a:r>
            <a:endParaRPr lang="en-GB" dirty="0"/>
          </a:p>
        </p:txBody>
      </p:sp>
      <p:pic>
        <p:nvPicPr>
          <p:cNvPr id="4" name="Picture 7" descr="Figure 5-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62" y="1898650"/>
            <a:ext cx="8486430" cy="397862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acute </a:t>
            </a:r>
            <a:r>
              <a:rPr lang="en-GB" dirty="0" smtClean="0">
                <a:solidFill>
                  <a:schemeClr val="accent1"/>
                </a:solidFill>
              </a:rPr>
              <a:t>infection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" name="Picture 7" descr="Figure 5-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6937483" cy="445512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Acute infection and </a:t>
            </a:r>
            <a:r>
              <a:rPr lang="en-GB" dirty="0" smtClean="0"/>
              <a:t>clearance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Colds and influenza. </a:t>
            </a:r>
            <a:r>
              <a:rPr lang="en-GB" dirty="0" smtClean="0"/>
              <a:t> Many unapparent or asymptomatic infections.</a:t>
            </a:r>
          </a:p>
          <a:p>
            <a:r>
              <a:rPr lang="en-GB" dirty="0" smtClean="0"/>
              <a:t>Adaptive immune response provides immunity</a:t>
            </a:r>
          </a:p>
          <a:p>
            <a:r>
              <a:rPr lang="en-GB" dirty="0" smtClean="0"/>
              <a:t>Viruses continue to circulate in populations by antigenic variation</a:t>
            </a:r>
          </a:p>
        </p:txBody>
      </p:sp>
      <p:pic>
        <p:nvPicPr>
          <p:cNvPr id="5" name="Picture 2" descr="http://www.nhs.uk/news/2011/01January/PublishingImages/107592691-man-flu-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293096"/>
            <a:ext cx="2805286" cy="2332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i="0" dirty="0">
                <a:solidFill>
                  <a:schemeClr val="accent1"/>
                </a:solidFill>
                <a:latin typeface="Impact" pitchFamily="34" charset="0"/>
              </a:rPr>
              <a:t>Acute infection and death</a:t>
            </a:r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42792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9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i="0" dirty="0">
                <a:solidFill>
                  <a:srgbClr val="000000"/>
                </a:solidFill>
                <a:latin typeface="Calibri" charset="0"/>
              </a:rPr>
              <a:t>Smallpox.  </a:t>
            </a:r>
            <a:r>
              <a:rPr lang="en-GB" i="0" dirty="0" err="1">
                <a:solidFill>
                  <a:srgbClr val="000000"/>
                </a:solidFill>
                <a:latin typeface="Calibri" charset="0"/>
              </a:rPr>
              <a:t>Variola</a:t>
            </a:r>
            <a:r>
              <a:rPr lang="en-GB" i="0" dirty="0">
                <a:solidFill>
                  <a:srgbClr val="000000"/>
                </a:solidFill>
                <a:latin typeface="Calibri" charset="0"/>
              </a:rPr>
              <a:t> virus.  Mortality 20-80%.  Infection of skin.  Viral growth factors induce proliferation of skin resulting in pox. </a:t>
            </a:r>
          </a:p>
        </p:txBody>
      </p:sp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3912667" cy="2303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3250" name="Picture 2" descr="http://www.google.co.uk/url?source=imglanding&amp;ct=img&amp;q=http://www.niaid.nih.gov/SiteCollectionImages/topics/denguefever/michaelRossmannStory.JPG&amp;sa=X&amp;ei=J2yaUNn-IITF0QWKzoGwDw&amp;ved=0CAkQ8wc4Bg&amp;usg=AFQjCNECoioPw-5lslRWDw7rUmKud1jW7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77072"/>
            <a:ext cx="3810000" cy="2571751"/>
          </a:xfrm>
          <a:prstGeom prst="rect">
            <a:avLst/>
          </a:prstGeom>
          <a:noFill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44008" y="1556792"/>
            <a:ext cx="4042792" cy="40939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9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i="0" dirty="0" smtClean="0">
                <a:solidFill>
                  <a:srgbClr val="000000"/>
                </a:solidFill>
                <a:latin typeface="Calibri" charset="0"/>
              </a:rPr>
              <a:t>Dengue haemorrhagic fever. Responsible for 500,00 hospitalizations each year with 5% fatalities.</a:t>
            </a:r>
          </a:p>
          <a:p>
            <a:pPr hangingPunct="1">
              <a:lnSpc>
                <a:spcPct val="9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i="0" dirty="0" smtClean="0">
                <a:solidFill>
                  <a:srgbClr val="000000"/>
                </a:solidFill>
                <a:latin typeface="Calibri" charset="0"/>
              </a:rPr>
              <a:t>Leakage of blood plasma from capillaries.</a:t>
            </a:r>
          </a:p>
          <a:p>
            <a:pPr hangingPunct="1">
              <a:lnSpc>
                <a:spcPct val="9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i="0" dirty="0" smtClean="0">
                <a:solidFill>
                  <a:srgbClr val="000000"/>
                </a:solidFill>
                <a:latin typeface="Calibri" charset="0"/>
              </a:rPr>
              <a:t>Detected by increase in  red cell count and decrease in protein level in blood.</a:t>
            </a:r>
          </a:p>
          <a:p>
            <a:pPr hangingPunct="1">
              <a:lnSpc>
                <a:spcPct val="9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i="0" dirty="0" smtClean="0">
                <a:solidFill>
                  <a:srgbClr val="000000"/>
                </a:solidFill>
                <a:latin typeface="Calibri" charset="0"/>
              </a:rPr>
              <a:t> Tendency to severe bruising, and bleeding. Patient deteriorates even after fever drops; shock. Treat with iv fluid replacement.</a:t>
            </a:r>
          </a:p>
          <a:p>
            <a:pPr hangingPunct="1">
              <a:lnSpc>
                <a:spcPct val="9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GB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i="0" dirty="0">
                <a:solidFill>
                  <a:schemeClr val="accent1"/>
                </a:solidFill>
                <a:latin typeface="Impact" pitchFamily="34" charset="0"/>
              </a:rPr>
              <a:t>Acute infection with accidental pathogenesis</a:t>
            </a:r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3970338" cy="478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2400" i="0" dirty="0">
                <a:solidFill>
                  <a:srgbClr val="000000"/>
                </a:solidFill>
                <a:latin typeface="Calibri" charset="0"/>
              </a:rPr>
              <a:t>Poliovirus transmitted by </a:t>
            </a:r>
            <a:r>
              <a:rPr lang="en-GB" sz="2400" i="0" dirty="0" err="1">
                <a:solidFill>
                  <a:srgbClr val="000000"/>
                </a:solidFill>
                <a:latin typeface="Calibri" charset="0"/>
              </a:rPr>
              <a:t>fecal</a:t>
            </a:r>
            <a:r>
              <a:rPr lang="en-GB" sz="2400" i="0" dirty="0">
                <a:solidFill>
                  <a:srgbClr val="000000"/>
                </a:solidFill>
                <a:latin typeface="Calibri" charset="0"/>
              </a:rPr>
              <a:t> oral route, causing a localized infection of small intestine.</a:t>
            </a:r>
          </a:p>
          <a:p>
            <a:pPr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2400" i="0" dirty="0">
                <a:solidFill>
                  <a:srgbClr val="000000"/>
                </a:solidFill>
                <a:latin typeface="Calibri" charset="0"/>
              </a:rPr>
              <a:t>Poliomyelitis.  </a:t>
            </a:r>
            <a:r>
              <a:rPr lang="en-GB" sz="2400" i="0" dirty="0" err="1">
                <a:solidFill>
                  <a:srgbClr val="000000"/>
                </a:solidFill>
                <a:latin typeface="Calibri" charset="0"/>
              </a:rPr>
              <a:t>Neurovirulent</a:t>
            </a:r>
            <a:r>
              <a:rPr lang="en-GB" sz="2400" i="0" dirty="0">
                <a:solidFill>
                  <a:srgbClr val="000000"/>
                </a:solidFill>
                <a:latin typeface="Calibri" charset="0"/>
              </a:rPr>
              <a:t> virus infects motor neurons causing paralysis.</a:t>
            </a:r>
          </a:p>
          <a:p>
            <a:pPr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GB" sz="2400" i="0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2400" i="0" dirty="0">
                <a:solidFill>
                  <a:srgbClr val="000000"/>
                </a:solidFill>
                <a:latin typeface="Calibri" charset="0"/>
              </a:rPr>
              <a:t>Rubella causes mild rash except in early stage </a:t>
            </a:r>
            <a:r>
              <a:rPr lang="en-GB" sz="2400" i="0" dirty="0" err="1">
                <a:solidFill>
                  <a:srgbClr val="000000"/>
                </a:solidFill>
                <a:latin typeface="Calibri" charset="0"/>
              </a:rPr>
              <a:t>fetus</a:t>
            </a:r>
            <a:r>
              <a:rPr lang="en-GB" sz="2400" i="0" dirty="0">
                <a:solidFill>
                  <a:srgbClr val="000000"/>
                </a:solidFill>
                <a:latin typeface="Calibri" charset="0"/>
              </a:rPr>
              <a:t> where virus has a strong tropism for dividing neuronal tissue</a:t>
            </a:r>
            <a:r>
              <a:rPr lang="en-GB" sz="2400" i="0" dirty="0" smtClean="0">
                <a:solidFill>
                  <a:srgbClr val="000000"/>
                </a:solidFill>
                <a:latin typeface="Calibri" charset="0"/>
              </a:rPr>
              <a:t>. Leads to a classic triad</a:t>
            </a:r>
          </a:p>
          <a:p>
            <a:pPr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2400" i="0" dirty="0" smtClean="0">
                <a:solidFill>
                  <a:srgbClr val="000000"/>
                </a:solidFill>
                <a:latin typeface="Calibri" charset="0"/>
              </a:rPr>
              <a:t>Deafness</a:t>
            </a:r>
          </a:p>
          <a:p>
            <a:pPr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2400" i="0" dirty="0" smtClean="0">
                <a:solidFill>
                  <a:srgbClr val="000000"/>
                </a:solidFill>
                <a:latin typeface="Calibri" charset="0"/>
              </a:rPr>
              <a:t>Eye abnormalities (cataracts)</a:t>
            </a:r>
          </a:p>
          <a:p>
            <a:pPr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2400" i="0" dirty="0" smtClean="0">
                <a:solidFill>
                  <a:srgbClr val="000000"/>
                </a:solidFill>
                <a:latin typeface="Calibri" charset="0"/>
              </a:rPr>
              <a:t>Congenital heart disease</a:t>
            </a:r>
            <a:endParaRPr lang="en-GB" sz="2400" i="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2190903" cy="3364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02" name="Picture 2" descr="http://www.google.co.uk/url?source=imglanding&amp;ct=img&amp;q=http://www.pathguy.com/sol/53732.jpg&amp;sa=X&amp;ei=xG6aUKa9MOmk0QWR84CIDw&amp;ved=0CAkQ8wc&amp;usg=AFQjCNH2IvcrPN-b875gt3KBOSwsxt8pj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789040"/>
            <a:ext cx="2010977" cy="285333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Patterns of  virus infection</a:t>
            </a:r>
            <a:endParaRPr lang="en-GB" dirty="0"/>
          </a:p>
        </p:txBody>
      </p:sp>
      <p:pic>
        <p:nvPicPr>
          <p:cNvPr id="4" name="Picture 7" descr="Figure 5-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62" y="1898650"/>
            <a:ext cx="8486430" cy="397862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1053</Words>
  <Application>Microsoft Office PowerPoint</Application>
  <PresentationFormat>On-screen Show (4:3)</PresentationFormat>
  <Paragraphs>154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Standarddesign</vt:lpstr>
      <vt:lpstr>Patterns of viral infection</vt:lpstr>
      <vt:lpstr>The outcome of virus infection</vt:lpstr>
      <vt:lpstr>Patterns of virus infection</vt:lpstr>
      <vt:lpstr>Patterns of  virus infection</vt:lpstr>
      <vt:lpstr>Typical acute infection</vt:lpstr>
      <vt:lpstr>Acute infection and clearance </vt:lpstr>
      <vt:lpstr>PowerPoint Presentation</vt:lpstr>
      <vt:lpstr>PowerPoint Presentation</vt:lpstr>
      <vt:lpstr>Patterns of  virus infection</vt:lpstr>
      <vt:lpstr>PowerPoint Presentation</vt:lpstr>
      <vt:lpstr>Strategies for viral persistence</vt:lpstr>
      <vt:lpstr>Viral regulation of MHC class I antigen presentation</vt:lpstr>
      <vt:lpstr>Strategies for viral persistence</vt:lpstr>
      <vt:lpstr>Latency</vt:lpstr>
      <vt:lpstr>PowerPoint Presentation</vt:lpstr>
      <vt:lpstr>Patterns of  virus infection</vt:lpstr>
      <vt:lpstr>Human Immunodeficiency Virus The AIDS pandemic</vt:lpstr>
      <vt:lpstr>The replication cycle of HIV-1</vt:lpstr>
      <vt:lpstr>Dynamics of HIV replication</vt:lpstr>
      <vt:lpstr>The course of HIV-1 disease</vt:lpstr>
      <vt:lpstr>PowerPoint Presentation</vt:lpstr>
      <vt:lpstr>Hepatitis B and C viruses cause hepatocellular carcinoma</vt:lpstr>
      <vt:lpstr>Epstein Barr Virus</vt:lpstr>
      <vt:lpstr>Outcome of infection can  vary</vt:lpstr>
      <vt:lpstr>Viral sequence</vt:lpstr>
      <vt:lpstr>Viral load</vt:lpstr>
      <vt:lpstr>Experimental demonstration that dose of virus affect disease outcome: Titration of dose of pH1N1 2009 influenza in mice</vt:lpstr>
      <vt:lpstr>Co Infections</vt:lpstr>
      <vt:lpstr>Genetic resistance and susceptibility</vt:lpstr>
      <vt:lpstr>Predisposing co-morbidities and conditions</vt:lpstr>
      <vt:lpstr>Gender</vt:lpstr>
      <vt:lpstr>Influenza causes more illness and death in females  than in males</vt:lpstr>
      <vt:lpstr>‘Man’ flu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Seipp, Karsten</dc:creator>
  <cp:lastModifiedBy>Shiel, Nuala</cp:lastModifiedBy>
  <cp:revision>182</cp:revision>
  <dcterms:modified xsi:type="dcterms:W3CDTF">2012-11-30T13:21:39Z</dcterms:modified>
</cp:coreProperties>
</file>