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66" r:id="rId2"/>
    <p:sldId id="267" r:id="rId3"/>
    <p:sldId id="268" r:id="rId4"/>
    <p:sldId id="270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7" r:id="rId40"/>
    <p:sldId id="308" r:id="rId41"/>
    <p:sldId id="315" r:id="rId42"/>
    <p:sldId id="316" r:id="rId43"/>
    <p:sldId id="317" r:id="rId44"/>
    <p:sldId id="310" r:id="rId45"/>
    <p:sldId id="312" r:id="rId46"/>
    <p:sldId id="313" r:id="rId47"/>
    <p:sldId id="314" r:id="rId48"/>
  </p:sldIdLst>
  <p:sldSz cx="9144000" cy="6858000" type="screen4x3"/>
  <p:notesSz cx="6669088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1" charset="0"/>
        <a:ea typeface="+mn-ea"/>
        <a:cs typeface="Times New Roman" pitchFamily="1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404"/>
    <a:srgbClr val="6E6E6F"/>
    <a:srgbClr val="DC0217"/>
    <a:srgbClr val="4B4F55"/>
    <a:srgbClr val="1B0807"/>
    <a:srgbClr val="C2C2C2"/>
    <a:srgbClr val="FFFFFF"/>
    <a:srgbClr val="E78E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6" autoAdjust="0"/>
    <p:restoredTop sz="94660"/>
  </p:normalViewPr>
  <p:slideViewPr>
    <p:cSldViewPr>
      <p:cViewPr>
        <p:scale>
          <a:sx n="50" d="100"/>
          <a:sy n="50" d="100"/>
        </p:scale>
        <p:origin x="-804" y="-246"/>
      </p:cViewPr>
      <p:guideLst>
        <p:guide orient="horz" pos="4032"/>
        <p:guide pos="528"/>
        <p:guide pos="52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59E88A4B-27DA-4733-8081-4903A3E2F1AC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644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Times New Roman" pitchFamily="1" charset="0"/>
              </a:defRPr>
            </a:lvl1pPr>
          </a:lstStyle>
          <a:p>
            <a:fld id="{095A3C96-D9F3-4B23-A8B4-89CAB032A28D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6916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E80F7-2C20-4C30-A083-F3EC7E6F56E9}" type="slidenum">
              <a:rPr lang="da-DK"/>
              <a:pPr/>
              <a:t>1</a:t>
            </a:fld>
            <a:endParaRPr lang="da-DK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7725" y="744538"/>
            <a:ext cx="3417888" cy="2563812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0" y="3640138"/>
            <a:ext cx="4891088" cy="5541962"/>
          </a:xfrm>
          <a:noFill/>
          <a:ln/>
        </p:spPr>
        <p:txBody>
          <a:bodyPr/>
          <a:lstStyle/>
          <a:p>
            <a:pPr eaLnBrk="1" hangingPunct="1"/>
            <a:endParaRPr lang="en-US" sz="1000" smtClean="0">
              <a:latin typeface="Times New Roman" pitchFamily="1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02983E-D6D2-4539-9237-6C3239A51074}" type="slidenum">
              <a:rPr lang="en-GB"/>
              <a:pPr/>
              <a:t>24</a:t>
            </a:fld>
            <a:endParaRPr lang="en-GB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87759" y="4729163"/>
            <a:ext cx="4892015" cy="4487862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50888"/>
            <a:ext cx="4945062" cy="3709987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17642A-E68D-4E54-A199-6A6F9E9B9FE4}" type="slidenum">
              <a:rPr lang="en-GB"/>
              <a:pPr/>
              <a:t>25</a:t>
            </a:fld>
            <a:endParaRPr lang="en-GB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776867" y="7939"/>
            <a:ext cx="2892221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776867" y="9448801"/>
            <a:ext cx="28922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 eaLnBrk="0" hangingPunct="0"/>
            <a:r>
              <a:rPr lang="en-GB" sz="1000" i="1">
                <a:latin typeface="Times New Roman" pitchFamily="18" charset="0"/>
              </a:rPr>
              <a:t>3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9448801"/>
            <a:ext cx="289066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7939"/>
            <a:ext cx="2890665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843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50888"/>
            <a:ext cx="4945062" cy="3709987"/>
          </a:xfrm>
          <a:ln w="12700" cap="flat">
            <a:solidFill>
              <a:schemeClr val="tx1"/>
            </a:solidFill>
          </a:ln>
        </p:spPr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7759" y="4729163"/>
            <a:ext cx="4892015" cy="4487862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6 hours</a:t>
            </a:r>
            <a:r>
              <a:rPr lang="en-GB" baseline="0" dirty="0" smtClean="0"/>
              <a:t> 10,000 viruses per cell millions of cells</a:t>
            </a:r>
          </a:p>
          <a:p>
            <a:r>
              <a:rPr lang="en-GB" baseline="0" dirty="0" smtClean="0"/>
              <a:t> absolute parasite </a:t>
            </a:r>
            <a:r>
              <a:rPr lang="en-GB" baseline="0" dirty="0" err="1" smtClean="0"/>
              <a:t>intimiate</a:t>
            </a:r>
            <a:r>
              <a:rPr lang="en-GB" baseline="0" dirty="0" smtClean="0"/>
              <a:t> interaction inside the cell with factors that can be species specific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84C74-FA3A-4D3F-AA24-C562F97802F8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7B1EC8-16B7-4665-9DBF-7E64C13DD5E5}" type="slidenum">
              <a:rPr lang="en-GB"/>
              <a:pPr/>
              <a:t>30</a:t>
            </a:fld>
            <a:endParaRPr lang="en-GB"/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777607" y="1"/>
            <a:ext cx="2891481" cy="49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777607" y="9428584"/>
            <a:ext cx="2891481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 defTabSz="762000" eaLnBrk="0" hangingPunct="0"/>
            <a:r>
              <a:rPr lang="en-GB" sz="1000" i="1">
                <a:latin typeface="Times New Roman" pitchFamily="18" charset="0"/>
              </a:rPr>
              <a:t>6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9428584"/>
            <a:ext cx="2889938" cy="498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1"/>
            <a:ext cx="2889938" cy="49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271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50888"/>
            <a:ext cx="4945062" cy="3709987"/>
          </a:xfrm>
          <a:ln w="12700" cap="flat">
            <a:solidFill>
              <a:schemeClr val="tx1"/>
            </a:solidFill>
          </a:ln>
        </p:spPr>
      </p:sp>
      <p:sp>
        <p:nvSpPr>
          <p:cNvPr id="7271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87669" y="4728940"/>
            <a:ext cx="4892208" cy="4487668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6E5F4F-2B40-4CF0-97B7-C5DFA8B157A4}" type="slidenum">
              <a:rPr lang="en-GB"/>
              <a:pPr/>
              <a:t>37</a:t>
            </a:fld>
            <a:endParaRPr lang="en-GB"/>
          </a:p>
        </p:txBody>
      </p:sp>
      <p:sp>
        <p:nvSpPr>
          <p:cNvPr id="209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2013" y="750888"/>
            <a:ext cx="4945062" cy="3709987"/>
          </a:xfrm>
          <a:ln w="12700" cap="flat">
            <a:solidFill>
              <a:schemeClr val="tx1"/>
            </a:solidFill>
          </a:ln>
        </p:spPr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7669" y="4713430"/>
            <a:ext cx="4892208" cy="4466987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Front_Top_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52400"/>
            <a:ext cx="25146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857250" y="3429000"/>
            <a:ext cx="75247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 sz="3900" i="0">
              <a:solidFill>
                <a:srgbClr val="C51538"/>
              </a:solidFill>
              <a:latin typeface="Impact" pitchFamily="1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38200" y="2438400"/>
            <a:ext cx="75438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562600"/>
            <a:ext cx="7543800" cy="228600"/>
          </a:xfrm>
        </p:spPr>
        <p:txBody>
          <a:bodyPr/>
          <a:lstStyle>
            <a:lvl1pPr>
              <a:defRPr sz="1600"/>
            </a:lvl1pPr>
          </a:lstStyle>
          <a:p>
            <a:r>
              <a:rPr lang="da-DK"/>
              <a:t>Name of speaker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838200" y="6553200"/>
            <a:ext cx="75438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>
                <a:solidFill>
                  <a:srgbClr val="6A6F77"/>
                </a:solidFill>
                <a:latin typeface="Verdana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8610600" y="6648450"/>
            <a:ext cx="419100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>
                <a:solidFill>
                  <a:schemeClr val="tx1"/>
                </a:solidFill>
              </a:defRPr>
            </a:lvl1pPr>
          </a:lstStyle>
          <a:p>
            <a:fld id="{B65F17B2-F340-437C-B3C9-CA9D5211D0E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6096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096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543800" cy="638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6DAFCE-98A5-4B30-8130-5B456B5F625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E24B9E-6C29-4DE3-843C-98BB56E1AA2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43100"/>
            <a:ext cx="36957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174625" indent="-174625">
              <a:buFont typeface="Arial" pitchFamily="34" charset="0"/>
              <a:buNone/>
              <a:tabLst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9" descr="Second_Top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09600"/>
            <a:ext cx="75438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43100"/>
            <a:ext cx="75438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</a:p>
        </p:txBody>
      </p:sp>
      <p:pic>
        <p:nvPicPr>
          <p:cNvPr id="1029" name="Picture 40" descr="IMP_Logo_2Colour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38200" y="120650"/>
            <a:ext cx="152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2" r:id="rId13"/>
    <p:sldLayoutId id="214748375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+mn-lt"/>
          <a:ea typeface="ＭＳ Ｐゴシック" pitchFamily="1" charset="-128"/>
          <a:cs typeface="+mn-cs"/>
        </a:defRPr>
      </a:lvl1pPr>
      <a:lvl2pPr marL="571500" indent="-1905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+mn-lt"/>
          <a:ea typeface="ＭＳ Ｐゴシック" pitchFamily="1" charset="-128"/>
        </a:defRPr>
      </a:lvl2pPr>
      <a:lvl3pPr marL="952500" indent="-1905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+mn-lt"/>
          <a:ea typeface="ＭＳ Ｐゴシック" pitchFamily="1" charset="-128"/>
        </a:defRPr>
      </a:lvl3pPr>
      <a:lvl4pPr marL="1333500" indent="-190500" algn="l" rtl="0" eaLnBrk="0" fontAlgn="base" hangingPunct="0">
        <a:spcBef>
          <a:spcPct val="20000"/>
        </a:spcBef>
        <a:spcAft>
          <a:spcPct val="0"/>
        </a:spcAft>
        <a:buFont typeface="Wingdings" pitchFamily="1" charset="2"/>
        <a:buChar char="§"/>
        <a:defRPr sz="1400">
          <a:solidFill>
            <a:srgbClr val="4B4F55"/>
          </a:solidFill>
          <a:latin typeface="+mn-lt"/>
          <a:ea typeface="ＭＳ Ｐゴシック" pitchFamily="1" charset="-128"/>
        </a:defRPr>
      </a:lvl4pPr>
      <a:lvl5pPr marL="1727200" indent="-203200" algn="l" rtl="0" eaLnBrk="0" fontAlgn="base" hangingPunct="0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1" charset="-128"/>
        </a:defRPr>
      </a:lvl5pPr>
      <a:lvl6pPr marL="21844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6pPr>
      <a:lvl7pPr marL="26416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7pPr>
      <a:lvl8pPr marL="30988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8pPr>
      <a:lvl9pPr marL="3556000" indent="-203200" algn="l" rtl="0" fontAlgn="base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3.wmf"/><Relationship Id="rId4" Type="http://schemas.openxmlformats.org/officeDocument/2006/relationships/image" Target="../media/image34.wmf"/><Relationship Id="rId9" Type="http://schemas.openxmlformats.org/officeDocument/2006/relationships/oleObject" Target="../embeddings/oleObject2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arlandscience.com/res/9780815341505/figure/table_05_01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99592" y="1916832"/>
            <a:ext cx="7416824" cy="1584176"/>
          </a:xfrm>
          <a:noFill/>
        </p:spPr>
        <p:txBody>
          <a:bodyPr/>
          <a:lstStyle/>
          <a:p>
            <a:pPr eaLnBrk="1" hangingPunct="1"/>
            <a:r>
              <a:rPr lang="en-GB" sz="4800" dirty="0" smtClean="0">
                <a:latin typeface="+mn-lt"/>
              </a:rPr>
              <a:t>Prevention and treatment of viral disease</a:t>
            </a:r>
          </a:p>
        </p:txBody>
      </p:sp>
      <p:sp>
        <p:nvSpPr>
          <p:cNvPr id="16387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99592" y="3933056"/>
            <a:ext cx="7543800" cy="576064"/>
          </a:xfrm>
        </p:spPr>
        <p:txBody>
          <a:bodyPr/>
          <a:lstStyle/>
          <a:p>
            <a:pPr marL="0" indent="0" eaLnBrk="1" hangingPunct="1"/>
            <a:r>
              <a:rPr lang="en-US" sz="3200" dirty="0" smtClean="0"/>
              <a:t>Professor Wendy Barclay</a:t>
            </a:r>
          </a:p>
        </p:txBody>
      </p:sp>
      <p:sp>
        <p:nvSpPr>
          <p:cNvPr id="4" name="Rectangle 15"/>
          <p:cNvSpPr txBox="1">
            <a:spLocks noChangeArrowheads="1"/>
          </p:cNvSpPr>
          <p:nvPr/>
        </p:nvSpPr>
        <p:spPr bwMode="auto">
          <a:xfrm>
            <a:off x="899592" y="4869160"/>
            <a:ext cx="75438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en-US" sz="2400" i="0" dirty="0">
                <a:solidFill>
                  <a:srgbClr val="4B4F55"/>
                </a:solidFill>
                <a:latin typeface="Arial" charset="0"/>
              </a:rPr>
              <a:t>Course code (MBBS) </a:t>
            </a:r>
            <a:r>
              <a:rPr lang="en-US" sz="2400" i="0" dirty="0" smtClean="0">
                <a:solidFill>
                  <a:srgbClr val="4B4F55"/>
                </a:solidFill>
                <a:latin typeface="Arial" charset="0"/>
              </a:rPr>
              <a:t>: Microbiology 7</a:t>
            </a:r>
            <a:endParaRPr lang="en-US" sz="2400" i="0" dirty="0">
              <a:solidFill>
                <a:srgbClr val="4B4F55"/>
              </a:solidFill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2400" i="0" dirty="0">
                <a:solidFill>
                  <a:srgbClr val="4B4F55"/>
                </a:solidFill>
                <a:latin typeface="Arial" charset="0"/>
              </a:rPr>
              <a:t>Course code (BMS) </a:t>
            </a:r>
            <a:r>
              <a:rPr lang="en-US" sz="2400" i="0" dirty="0" smtClean="0">
                <a:solidFill>
                  <a:srgbClr val="4B4F55"/>
                </a:solidFill>
                <a:latin typeface="Arial" charset="0"/>
              </a:rPr>
              <a:t>: IIP-L20</a:t>
            </a:r>
            <a:endParaRPr lang="en-US" sz="2400" i="0" dirty="0">
              <a:solidFill>
                <a:srgbClr val="4B4F55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Attenuation of virus to make a live virus vaccine</a:t>
            </a:r>
            <a:endParaRPr lang="en-GB" dirty="0"/>
          </a:p>
        </p:txBody>
      </p:sp>
      <p:pic>
        <p:nvPicPr>
          <p:cNvPr id="4" name="Picture 8" descr="Figure-8-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933" y="2204864"/>
            <a:ext cx="8998067" cy="248124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genetic basis of poliovirus attenuation</a:t>
            </a:r>
            <a:endParaRPr lang="en-GB" dirty="0"/>
          </a:p>
        </p:txBody>
      </p:sp>
      <p:pic>
        <p:nvPicPr>
          <p:cNvPr id="4" name="Picture 7" descr="Figure-8-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4250"/>
          <a:stretch>
            <a:fillRect/>
          </a:stretch>
        </p:blipFill>
        <p:spPr bwMode="auto">
          <a:xfrm>
            <a:off x="34826" y="1700808"/>
            <a:ext cx="9101146" cy="302433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Pros and cons of live </a:t>
            </a:r>
            <a:r>
              <a:rPr lang="en-GB" dirty="0" err="1" smtClean="0"/>
              <a:t>vs</a:t>
            </a:r>
            <a:r>
              <a:rPr lang="en-GB" dirty="0" smtClean="0"/>
              <a:t> inactivated vaccines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Live vaccine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Rapid broad, long lived immunity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Dose sparing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Cellular immunity</a:t>
            </a:r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BUT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Requires attenuation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May revert</a:t>
            </a: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Inactivated vaccine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Safe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Can be made from wild type virus</a:t>
            </a:r>
          </a:p>
          <a:p>
            <a:endParaRPr lang="en-GB" dirty="0"/>
          </a:p>
          <a:p>
            <a:endParaRPr lang="en-GB" dirty="0" smtClean="0"/>
          </a:p>
          <a:p>
            <a:pPr>
              <a:buNone/>
            </a:pPr>
            <a:r>
              <a:rPr lang="en-GB" dirty="0" smtClean="0"/>
              <a:t>BUT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Frequent boosting required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High doses needed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Examples of viruses for which both live and inactivated vaccines are available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Influenza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Inactivated virus or HA subunit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Updated regularly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DOES NOT give the recipient the flu!!!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LAIV is cold adapted</a:t>
            </a:r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FluMist</a:t>
            </a:r>
            <a:r>
              <a:rPr lang="en-GB" dirty="0" smtClean="0"/>
              <a:t> delivered </a:t>
            </a:r>
            <a:r>
              <a:rPr lang="en-GB" dirty="0" err="1" smtClean="0"/>
              <a:t>intranasally</a:t>
            </a: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Updated regularly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Poliovirus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Salk inactivated vaccine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Sabin live attenuated vaccine 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1 in 7 million vaccinations associated with poliomyelitis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Persisting in </a:t>
            </a:r>
            <a:r>
              <a:rPr lang="en-GB" dirty="0" err="1" smtClean="0"/>
              <a:t>immunosupressed</a:t>
            </a:r>
            <a:r>
              <a:rPr lang="en-GB" dirty="0" smtClean="0"/>
              <a:t> individuals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Salk will be required for the ‘end game’.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Recombinant attenuated virus  vaccines</a:t>
            </a:r>
            <a:endParaRPr lang="en-GB" dirty="0"/>
          </a:p>
        </p:txBody>
      </p:sp>
      <p:pic>
        <p:nvPicPr>
          <p:cNvPr id="7" name="Picture 7" descr="Figure-8-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3366" y="1844824"/>
            <a:ext cx="3936866" cy="4355369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 rot="-3312168">
            <a:off x="4061619" y="4404519"/>
            <a:ext cx="968375" cy="1571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79" name="Rectangle 3"/>
          <p:cNvSpPr>
            <a:spLocks noChangeArrowheads="1"/>
          </p:cNvSpPr>
          <p:nvPr/>
        </p:nvSpPr>
        <p:spPr bwMode="auto">
          <a:xfrm rot="-3322029">
            <a:off x="4747419" y="3680619"/>
            <a:ext cx="625475" cy="157163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80" name="Oval 4"/>
          <p:cNvSpPr>
            <a:spLocks noChangeArrowheads="1"/>
          </p:cNvSpPr>
          <p:nvPr/>
        </p:nvSpPr>
        <p:spPr bwMode="auto">
          <a:xfrm>
            <a:off x="2178050" y="3616325"/>
            <a:ext cx="1447800" cy="1371600"/>
          </a:xfrm>
          <a:prstGeom prst="ellipse">
            <a:avLst/>
          </a:prstGeom>
          <a:gradFill rotWithShape="1">
            <a:gsLst>
              <a:gs pos="0">
                <a:srgbClr val="008000">
                  <a:gamma/>
                  <a:shade val="46275"/>
                  <a:invGamma/>
                </a:srgbClr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81" name="AutoShape 5"/>
          <p:cNvSpPr>
            <a:spLocks noChangeArrowheads="1"/>
          </p:cNvSpPr>
          <p:nvPr/>
        </p:nvSpPr>
        <p:spPr bwMode="auto">
          <a:xfrm>
            <a:off x="2830513" y="3400425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82" name="AutoShape 6"/>
          <p:cNvSpPr>
            <a:spLocks noChangeArrowheads="1"/>
          </p:cNvSpPr>
          <p:nvPr/>
        </p:nvSpPr>
        <p:spPr bwMode="auto">
          <a:xfrm rot="-1731536">
            <a:off x="2427288" y="3497263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83" name="AutoShape 7"/>
          <p:cNvSpPr>
            <a:spLocks noChangeArrowheads="1"/>
          </p:cNvSpPr>
          <p:nvPr/>
        </p:nvSpPr>
        <p:spPr bwMode="auto">
          <a:xfrm rot="-3428101">
            <a:off x="2163763" y="3705225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84" name="AutoShape 8"/>
          <p:cNvSpPr>
            <a:spLocks noChangeArrowheads="1"/>
          </p:cNvSpPr>
          <p:nvPr/>
        </p:nvSpPr>
        <p:spPr bwMode="auto">
          <a:xfrm rot="-4530700">
            <a:off x="2025650" y="3941763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85" name="AutoShape 9"/>
          <p:cNvSpPr>
            <a:spLocks noChangeArrowheads="1"/>
          </p:cNvSpPr>
          <p:nvPr/>
        </p:nvSpPr>
        <p:spPr bwMode="auto">
          <a:xfrm rot="-6208555">
            <a:off x="2024063" y="4343400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86" name="AutoShape 10"/>
          <p:cNvSpPr>
            <a:spLocks noChangeArrowheads="1"/>
          </p:cNvSpPr>
          <p:nvPr/>
        </p:nvSpPr>
        <p:spPr bwMode="auto">
          <a:xfrm rot="-7565748">
            <a:off x="2108200" y="4551363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87" name="AutoShape 11"/>
          <p:cNvSpPr>
            <a:spLocks noChangeArrowheads="1"/>
          </p:cNvSpPr>
          <p:nvPr/>
        </p:nvSpPr>
        <p:spPr bwMode="auto">
          <a:xfrm rot="-8367763">
            <a:off x="2343150" y="4827588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88" name="AutoShape 12"/>
          <p:cNvSpPr>
            <a:spLocks noChangeArrowheads="1"/>
          </p:cNvSpPr>
          <p:nvPr/>
        </p:nvSpPr>
        <p:spPr bwMode="auto">
          <a:xfrm rot="-9558205">
            <a:off x="2608263" y="4951413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89" name="AutoShape 13"/>
          <p:cNvSpPr>
            <a:spLocks noChangeArrowheads="1"/>
          </p:cNvSpPr>
          <p:nvPr/>
        </p:nvSpPr>
        <p:spPr bwMode="auto">
          <a:xfrm rot="9901211" flipH="1">
            <a:off x="3038475" y="4951413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90" name="AutoShape 14"/>
          <p:cNvSpPr>
            <a:spLocks noChangeArrowheads="1"/>
          </p:cNvSpPr>
          <p:nvPr/>
        </p:nvSpPr>
        <p:spPr bwMode="auto">
          <a:xfrm rot="9414293" flipH="1">
            <a:off x="3230563" y="4881563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91" name="AutoShape 15"/>
          <p:cNvSpPr>
            <a:spLocks noChangeArrowheads="1"/>
          </p:cNvSpPr>
          <p:nvPr/>
        </p:nvSpPr>
        <p:spPr bwMode="auto">
          <a:xfrm rot="7565748" flipH="1">
            <a:off x="3522663" y="4622800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92" name="AutoShape 16"/>
          <p:cNvSpPr>
            <a:spLocks noChangeArrowheads="1"/>
          </p:cNvSpPr>
          <p:nvPr/>
        </p:nvSpPr>
        <p:spPr bwMode="auto">
          <a:xfrm rot="6208555" flipH="1">
            <a:off x="3644900" y="4357688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93" name="AutoShape 17"/>
          <p:cNvSpPr>
            <a:spLocks noChangeArrowheads="1"/>
          </p:cNvSpPr>
          <p:nvPr/>
        </p:nvSpPr>
        <p:spPr bwMode="auto">
          <a:xfrm rot="4530700" flipH="1">
            <a:off x="3633788" y="3968750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94" name="AutoShape 18"/>
          <p:cNvSpPr>
            <a:spLocks noChangeArrowheads="1"/>
          </p:cNvSpPr>
          <p:nvPr/>
        </p:nvSpPr>
        <p:spPr bwMode="auto">
          <a:xfrm rot="3428101" flipH="1">
            <a:off x="3494088" y="3719513"/>
            <a:ext cx="152400" cy="228600"/>
          </a:xfrm>
          <a:prstGeom prst="can">
            <a:avLst>
              <a:gd name="adj" fmla="val 37500"/>
            </a:avLst>
          </a:prstGeom>
          <a:solidFill>
            <a:srgbClr val="0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795" name="AutoShape 19"/>
          <p:cNvSpPr>
            <a:spLocks noChangeArrowheads="1"/>
          </p:cNvSpPr>
          <p:nvPr/>
        </p:nvSpPr>
        <p:spPr bwMode="auto">
          <a:xfrm rot="1731536" flipH="1">
            <a:off x="3259138" y="3511550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816225" y="4975225"/>
            <a:ext cx="227013" cy="325438"/>
            <a:chOff x="1441" y="1824"/>
            <a:chExt cx="143" cy="205"/>
          </a:xfrm>
        </p:grpSpPr>
        <p:sp>
          <p:nvSpPr>
            <p:cNvPr id="203797" name="AutoShape 2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798" name="Oval 2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799" name="Oval 2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 rot="1113049" flipV="1">
            <a:off x="3038475" y="3340100"/>
            <a:ext cx="227013" cy="325438"/>
            <a:chOff x="1441" y="1824"/>
            <a:chExt cx="143" cy="205"/>
          </a:xfrm>
        </p:grpSpPr>
        <p:sp>
          <p:nvSpPr>
            <p:cNvPr id="203801" name="AutoShape 2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02" name="Oval 2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03" name="Oval 2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 rot="-1113049" flipH="1" flipV="1">
            <a:off x="2540000" y="3325813"/>
            <a:ext cx="227013" cy="325437"/>
            <a:chOff x="1441" y="1824"/>
            <a:chExt cx="143" cy="205"/>
          </a:xfrm>
        </p:grpSpPr>
        <p:sp>
          <p:nvSpPr>
            <p:cNvPr id="203805" name="AutoShape 2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06" name="Oval 3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07" name="Oval 3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2"/>
          <p:cNvGrpSpPr>
            <a:grpSpLocks/>
          </p:cNvGrpSpPr>
          <p:nvPr/>
        </p:nvGrpSpPr>
        <p:grpSpPr bwMode="auto">
          <a:xfrm rot="-5190893" flipH="1" flipV="1">
            <a:off x="1901825" y="4100513"/>
            <a:ext cx="227013" cy="325437"/>
            <a:chOff x="1441" y="1824"/>
            <a:chExt cx="143" cy="205"/>
          </a:xfrm>
        </p:grpSpPr>
        <p:sp>
          <p:nvSpPr>
            <p:cNvPr id="203809" name="AutoShape 3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10" name="Oval 3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11" name="Oval 3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 rot="-5172987">
            <a:off x="3675062" y="4116388"/>
            <a:ext cx="227013" cy="325438"/>
            <a:chOff x="1441" y="1824"/>
            <a:chExt cx="143" cy="205"/>
          </a:xfrm>
        </p:grpSpPr>
        <p:sp>
          <p:nvSpPr>
            <p:cNvPr id="203813" name="AutoShape 3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14" name="Oval 3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15" name="Oval 3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 rot="2463853">
            <a:off x="2136775" y="4699000"/>
            <a:ext cx="227013" cy="325438"/>
            <a:chOff x="1441" y="1824"/>
            <a:chExt cx="143" cy="205"/>
          </a:xfrm>
        </p:grpSpPr>
        <p:sp>
          <p:nvSpPr>
            <p:cNvPr id="203817" name="AutoShape 4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18" name="Oval 4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19" name="Oval 4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 rot="19136147" flipH="1">
            <a:off x="3397250" y="4754563"/>
            <a:ext cx="227013" cy="325437"/>
            <a:chOff x="1441" y="1824"/>
            <a:chExt cx="143" cy="205"/>
          </a:xfrm>
        </p:grpSpPr>
        <p:sp>
          <p:nvSpPr>
            <p:cNvPr id="203821" name="AutoShape 4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22" name="Oval 4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23" name="Oval 4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3824" name="Freeform 48"/>
          <p:cNvSpPr>
            <a:spLocks/>
          </p:cNvSpPr>
          <p:nvPr/>
        </p:nvSpPr>
        <p:spPr bwMode="auto">
          <a:xfrm rot="4247563" flipV="1">
            <a:off x="2724150" y="4006850"/>
            <a:ext cx="271463" cy="32861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8000"/>
          </a:solidFill>
          <a:ln w="9525" cmpd="sng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3825" name="Freeform 49"/>
          <p:cNvSpPr>
            <a:spLocks/>
          </p:cNvSpPr>
          <p:nvPr/>
        </p:nvSpPr>
        <p:spPr bwMode="auto">
          <a:xfrm rot="4247563" flipV="1">
            <a:off x="2604294" y="3718719"/>
            <a:ext cx="271463" cy="3270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8000"/>
          </a:solidFill>
          <a:ln w="9525" cmpd="sng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9" name="Group 50"/>
          <p:cNvGrpSpPr>
            <a:grpSpLocks/>
          </p:cNvGrpSpPr>
          <p:nvPr/>
        </p:nvGrpSpPr>
        <p:grpSpPr bwMode="auto">
          <a:xfrm>
            <a:off x="2462213" y="3735388"/>
            <a:ext cx="785812" cy="1154112"/>
            <a:chOff x="1235" y="1035"/>
            <a:chExt cx="460" cy="666"/>
          </a:xfrm>
        </p:grpSpPr>
        <p:sp>
          <p:nvSpPr>
            <p:cNvPr id="203827" name="Freeform 51"/>
            <p:cNvSpPr>
              <a:spLocks/>
            </p:cNvSpPr>
            <p:nvPr/>
          </p:nvSpPr>
          <p:spPr bwMode="auto">
            <a:xfrm rot="4247563" flipV="1">
              <a:off x="1364" y="1113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8000"/>
            </a:solidFill>
            <a:ln w="9525" cmpd="sng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3828" name="Freeform 52"/>
            <p:cNvSpPr>
              <a:spLocks/>
            </p:cNvSpPr>
            <p:nvPr/>
          </p:nvSpPr>
          <p:spPr bwMode="auto">
            <a:xfrm rot="4247563" flipV="1">
              <a:off x="1452" y="1290"/>
              <a:ext cx="152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8000"/>
            </a:solidFill>
            <a:ln w="9525" cmpd="sng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3829" name="Freeform 53"/>
            <p:cNvSpPr>
              <a:spLocks/>
            </p:cNvSpPr>
            <p:nvPr/>
          </p:nvSpPr>
          <p:spPr bwMode="auto">
            <a:xfrm rot="4247563" flipV="1">
              <a:off x="1491" y="1381"/>
              <a:ext cx="151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8000"/>
            </a:solidFill>
            <a:ln w="9525" cmpd="sng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3830" name="Freeform 54"/>
            <p:cNvSpPr>
              <a:spLocks/>
            </p:cNvSpPr>
            <p:nvPr/>
          </p:nvSpPr>
          <p:spPr bwMode="auto">
            <a:xfrm rot="4247563" flipV="1">
              <a:off x="1544" y="1479"/>
              <a:ext cx="114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8000"/>
            </a:solidFill>
            <a:ln w="9525" cmpd="sng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3831" name="Freeform 55"/>
            <p:cNvSpPr>
              <a:spLocks/>
            </p:cNvSpPr>
            <p:nvPr/>
          </p:nvSpPr>
          <p:spPr bwMode="auto">
            <a:xfrm rot="4247563" flipV="1">
              <a:off x="1568" y="1574"/>
              <a:ext cx="111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8000"/>
            </a:solidFill>
            <a:ln w="9525" cmpd="sng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3832" name="Freeform 56"/>
            <p:cNvSpPr>
              <a:spLocks/>
            </p:cNvSpPr>
            <p:nvPr/>
          </p:nvSpPr>
          <p:spPr bwMode="auto">
            <a:xfrm rot="4247563" flipV="1">
              <a:off x="1253" y="1017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8000"/>
            </a:solidFill>
            <a:ln w="9525" cmpd="sng">
              <a:solidFill>
                <a:srgbClr val="00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03833" name="Oval 57"/>
          <p:cNvSpPr>
            <a:spLocks noChangeArrowheads="1"/>
          </p:cNvSpPr>
          <p:nvPr/>
        </p:nvSpPr>
        <p:spPr bwMode="auto">
          <a:xfrm>
            <a:off x="6635750" y="3527425"/>
            <a:ext cx="1447800" cy="1371600"/>
          </a:xfrm>
          <a:prstGeom prst="ellipse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34" name="AutoShape 58"/>
          <p:cNvSpPr>
            <a:spLocks noChangeArrowheads="1"/>
          </p:cNvSpPr>
          <p:nvPr/>
        </p:nvSpPr>
        <p:spPr bwMode="auto">
          <a:xfrm>
            <a:off x="7288213" y="3311525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35" name="AutoShape 59"/>
          <p:cNvSpPr>
            <a:spLocks noChangeArrowheads="1"/>
          </p:cNvSpPr>
          <p:nvPr/>
        </p:nvSpPr>
        <p:spPr bwMode="auto">
          <a:xfrm rot="-1731536">
            <a:off x="6884988" y="3408363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36" name="AutoShape 60"/>
          <p:cNvSpPr>
            <a:spLocks noChangeArrowheads="1"/>
          </p:cNvSpPr>
          <p:nvPr/>
        </p:nvSpPr>
        <p:spPr bwMode="auto">
          <a:xfrm rot="-3428101">
            <a:off x="6621463" y="3616325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37" name="AutoShape 61"/>
          <p:cNvSpPr>
            <a:spLocks noChangeArrowheads="1"/>
          </p:cNvSpPr>
          <p:nvPr/>
        </p:nvSpPr>
        <p:spPr bwMode="auto">
          <a:xfrm rot="-4530700">
            <a:off x="6483350" y="3852863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38" name="AutoShape 62"/>
          <p:cNvSpPr>
            <a:spLocks noChangeArrowheads="1"/>
          </p:cNvSpPr>
          <p:nvPr/>
        </p:nvSpPr>
        <p:spPr bwMode="auto">
          <a:xfrm rot="-6208555">
            <a:off x="6481763" y="4254500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39" name="AutoShape 63"/>
          <p:cNvSpPr>
            <a:spLocks noChangeArrowheads="1"/>
          </p:cNvSpPr>
          <p:nvPr/>
        </p:nvSpPr>
        <p:spPr bwMode="auto">
          <a:xfrm rot="-7565748">
            <a:off x="6565900" y="4462463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40" name="AutoShape 64"/>
          <p:cNvSpPr>
            <a:spLocks noChangeArrowheads="1"/>
          </p:cNvSpPr>
          <p:nvPr/>
        </p:nvSpPr>
        <p:spPr bwMode="auto">
          <a:xfrm rot="-8367763">
            <a:off x="6800850" y="4738688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41" name="AutoShape 65"/>
          <p:cNvSpPr>
            <a:spLocks noChangeArrowheads="1"/>
          </p:cNvSpPr>
          <p:nvPr/>
        </p:nvSpPr>
        <p:spPr bwMode="auto">
          <a:xfrm rot="-9558205">
            <a:off x="7065963" y="4862513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42" name="AutoShape 66"/>
          <p:cNvSpPr>
            <a:spLocks noChangeArrowheads="1"/>
          </p:cNvSpPr>
          <p:nvPr/>
        </p:nvSpPr>
        <p:spPr bwMode="auto">
          <a:xfrm rot="9901211" flipH="1">
            <a:off x="7496175" y="4862513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43" name="AutoShape 67"/>
          <p:cNvSpPr>
            <a:spLocks noChangeArrowheads="1"/>
          </p:cNvSpPr>
          <p:nvPr/>
        </p:nvSpPr>
        <p:spPr bwMode="auto">
          <a:xfrm rot="9414293" flipH="1">
            <a:off x="7688263" y="4792663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44" name="AutoShape 68"/>
          <p:cNvSpPr>
            <a:spLocks noChangeArrowheads="1"/>
          </p:cNvSpPr>
          <p:nvPr/>
        </p:nvSpPr>
        <p:spPr bwMode="auto">
          <a:xfrm rot="7565748" flipH="1">
            <a:off x="7980363" y="4533900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45" name="AutoShape 69"/>
          <p:cNvSpPr>
            <a:spLocks noChangeArrowheads="1"/>
          </p:cNvSpPr>
          <p:nvPr/>
        </p:nvSpPr>
        <p:spPr bwMode="auto">
          <a:xfrm rot="6208555" flipH="1">
            <a:off x="8102600" y="4268788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46" name="AutoShape 70"/>
          <p:cNvSpPr>
            <a:spLocks noChangeArrowheads="1"/>
          </p:cNvSpPr>
          <p:nvPr/>
        </p:nvSpPr>
        <p:spPr bwMode="auto">
          <a:xfrm rot="4530700" flipH="1">
            <a:off x="8091488" y="3879850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47" name="AutoShape 71"/>
          <p:cNvSpPr>
            <a:spLocks noChangeArrowheads="1"/>
          </p:cNvSpPr>
          <p:nvPr/>
        </p:nvSpPr>
        <p:spPr bwMode="auto">
          <a:xfrm rot="3428101" flipH="1">
            <a:off x="7951788" y="3630613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3848" name="AutoShape 72"/>
          <p:cNvSpPr>
            <a:spLocks noChangeArrowheads="1"/>
          </p:cNvSpPr>
          <p:nvPr/>
        </p:nvSpPr>
        <p:spPr bwMode="auto">
          <a:xfrm rot="1731536" flipH="1">
            <a:off x="7716838" y="3422650"/>
            <a:ext cx="152400" cy="228600"/>
          </a:xfrm>
          <a:prstGeom prst="can">
            <a:avLst>
              <a:gd name="adj" fmla="val 37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0" name="Group 73"/>
          <p:cNvGrpSpPr>
            <a:grpSpLocks/>
          </p:cNvGrpSpPr>
          <p:nvPr/>
        </p:nvGrpSpPr>
        <p:grpSpPr bwMode="auto">
          <a:xfrm>
            <a:off x="7273925" y="4886325"/>
            <a:ext cx="227013" cy="325438"/>
            <a:chOff x="1441" y="1824"/>
            <a:chExt cx="143" cy="205"/>
          </a:xfrm>
        </p:grpSpPr>
        <p:sp>
          <p:nvSpPr>
            <p:cNvPr id="203850" name="AutoShape 7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51" name="Oval 7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52" name="Oval 7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1" name="Group 77"/>
          <p:cNvGrpSpPr>
            <a:grpSpLocks/>
          </p:cNvGrpSpPr>
          <p:nvPr/>
        </p:nvGrpSpPr>
        <p:grpSpPr bwMode="auto">
          <a:xfrm rot="1113049" flipV="1">
            <a:off x="7496175" y="3251200"/>
            <a:ext cx="227013" cy="325438"/>
            <a:chOff x="1441" y="1824"/>
            <a:chExt cx="143" cy="205"/>
          </a:xfrm>
        </p:grpSpPr>
        <p:sp>
          <p:nvSpPr>
            <p:cNvPr id="203854" name="AutoShape 7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55" name="Oval 7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56" name="Oval 8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81"/>
          <p:cNvGrpSpPr>
            <a:grpSpLocks/>
          </p:cNvGrpSpPr>
          <p:nvPr/>
        </p:nvGrpSpPr>
        <p:grpSpPr bwMode="auto">
          <a:xfrm rot="-1113049" flipH="1" flipV="1">
            <a:off x="6997700" y="3236913"/>
            <a:ext cx="227013" cy="325437"/>
            <a:chOff x="1441" y="1824"/>
            <a:chExt cx="143" cy="205"/>
          </a:xfrm>
        </p:grpSpPr>
        <p:sp>
          <p:nvSpPr>
            <p:cNvPr id="203858" name="AutoShape 82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59" name="Oval 83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60" name="Oval 84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85"/>
          <p:cNvGrpSpPr>
            <a:grpSpLocks/>
          </p:cNvGrpSpPr>
          <p:nvPr/>
        </p:nvGrpSpPr>
        <p:grpSpPr bwMode="auto">
          <a:xfrm rot="-5190893" flipH="1" flipV="1">
            <a:off x="6359525" y="4011613"/>
            <a:ext cx="227013" cy="325437"/>
            <a:chOff x="1441" y="1824"/>
            <a:chExt cx="143" cy="205"/>
          </a:xfrm>
        </p:grpSpPr>
        <p:sp>
          <p:nvSpPr>
            <p:cNvPr id="203862" name="AutoShape 8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63" name="Oval 8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64" name="Oval 8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89"/>
          <p:cNvGrpSpPr>
            <a:grpSpLocks/>
          </p:cNvGrpSpPr>
          <p:nvPr/>
        </p:nvGrpSpPr>
        <p:grpSpPr bwMode="auto">
          <a:xfrm rot="-5172987">
            <a:off x="8132762" y="4027488"/>
            <a:ext cx="227013" cy="325438"/>
            <a:chOff x="1441" y="1824"/>
            <a:chExt cx="143" cy="205"/>
          </a:xfrm>
        </p:grpSpPr>
        <p:sp>
          <p:nvSpPr>
            <p:cNvPr id="203866" name="AutoShape 9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67" name="Oval 9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68" name="Oval 9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93"/>
          <p:cNvGrpSpPr>
            <a:grpSpLocks/>
          </p:cNvGrpSpPr>
          <p:nvPr/>
        </p:nvGrpSpPr>
        <p:grpSpPr bwMode="auto">
          <a:xfrm rot="2463853">
            <a:off x="6594475" y="4610100"/>
            <a:ext cx="227013" cy="325438"/>
            <a:chOff x="1441" y="1824"/>
            <a:chExt cx="143" cy="205"/>
          </a:xfrm>
        </p:grpSpPr>
        <p:sp>
          <p:nvSpPr>
            <p:cNvPr id="203870" name="AutoShape 9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71" name="Oval 9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72" name="Oval 9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97"/>
          <p:cNvGrpSpPr>
            <a:grpSpLocks/>
          </p:cNvGrpSpPr>
          <p:nvPr/>
        </p:nvGrpSpPr>
        <p:grpSpPr bwMode="auto">
          <a:xfrm rot="19136147" flipH="1">
            <a:off x="7854950" y="4665663"/>
            <a:ext cx="227013" cy="325437"/>
            <a:chOff x="1441" y="1824"/>
            <a:chExt cx="143" cy="205"/>
          </a:xfrm>
        </p:grpSpPr>
        <p:sp>
          <p:nvSpPr>
            <p:cNvPr id="203874" name="AutoShape 9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75" name="Oval 9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03876" name="Oval 10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3877" name="Freeform 101"/>
          <p:cNvSpPr>
            <a:spLocks/>
          </p:cNvSpPr>
          <p:nvPr/>
        </p:nvSpPr>
        <p:spPr bwMode="auto">
          <a:xfrm rot="4247563" flipV="1">
            <a:off x="7181850" y="3917950"/>
            <a:ext cx="271463" cy="328613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8000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3878" name="Freeform 102"/>
          <p:cNvSpPr>
            <a:spLocks/>
          </p:cNvSpPr>
          <p:nvPr/>
        </p:nvSpPr>
        <p:spPr bwMode="auto">
          <a:xfrm rot="4247563" flipV="1">
            <a:off x="7061994" y="3629819"/>
            <a:ext cx="271463" cy="32702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chemeClr val="tx2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3879" name="Freeform 103"/>
          <p:cNvSpPr>
            <a:spLocks/>
          </p:cNvSpPr>
          <p:nvPr/>
        </p:nvSpPr>
        <p:spPr bwMode="auto">
          <a:xfrm rot="4247563" flipV="1">
            <a:off x="7139781" y="3783807"/>
            <a:ext cx="295275" cy="3508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chemeClr val="tx2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3880" name="Freeform 104"/>
          <p:cNvSpPr>
            <a:spLocks/>
          </p:cNvSpPr>
          <p:nvPr/>
        </p:nvSpPr>
        <p:spPr bwMode="auto">
          <a:xfrm rot="4247563" flipV="1">
            <a:off x="7287419" y="4091782"/>
            <a:ext cx="263525" cy="30638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chemeClr val="tx2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3881" name="Freeform 105"/>
          <p:cNvSpPr>
            <a:spLocks/>
          </p:cNvSpPr>
          <p:nvPr/>
        </p:nvSpPr>
        <p:spPr bwMode="auto">
          <a:xfrm rot="4247563" flipV="1">
            <a:off x="7354888" y="4248150"/>
            <a:ext cx="261938" cy="306387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chemeClr val="folHlink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3882" name="Freeform 106"/>
          <p:cNvSpPr>
            <a:spLocks/>
          </p:cNvSpPr>
          <p:nvPr/>
        </p:nvSpPr>
        <p:spPr bwMode="auto">
          <a:xfrm rot="4247563" flipV="1">
            <a:off x="7445376" y="4418012"/>
            <a:ext cx="196850" cy="24447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chemeClr val="tx2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3883" name="Freeform 107"/>
          <p:cNvSpPr>
            <a:spLocks/>
          </p:cNvSpPr>
          <p:nvPr/>
        </p:nvSpPr>
        <p:spPr bwMode="auto">
          <a:xfrm rot="4247563" flipV="1">
            <a:off x="7487444" y="4582319"/>
            <a:ext cx="192087" cy="244475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chemeClr val="tx2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3884" name="Freeform 108"/>
          <p:cNvSpPr>
            <a:spLocks/>
          </p:cNvSpPr>
          <p:nvPr/>
        </p:nvSpPr>
        <p:spPr bwMode="auto">
          <a:xfrm rot="4247563" flipV="1">
            <a:off x="6948488" y="3617913"/>
            <a:ext cx="296862" cy="35401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chemeClr val="tx2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3885" name="Text Box 109"/>
          <p:cNvSpPr txBox="1">
            <a:spLocks noChangeArrowheads="1"/>
          </p:cNvSpPr>
          <p:nvPr/>
        </p:nvSpPr>
        <p:spPr bwMode="auto">
          <a:xfrm>
            <a:off x="1690688" y="5233988"/>
            <a:ext cx="31273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Arial" charset="0"/>
              </a:rPr>
              <a:t>Highly pathogenic virus</a:t>
            </a:r>
          </a:p>
        </p:txBody>
      </p:sp>
      <p:sp>
        <p:nvSpPr>
          <p:cNvPr id="203886" name="Line 110"/>
          <p:cNvSpPr>
            <a:spLocks noChangeShapeType="1"/>
          </p:cNvSpPr>
          <p:nvPr/>
        </p:nvSpPr>
        <p:spPr bwMode="auto">
          <a:xfrm rot="21030424" flipV="1">
            <a:off x="2946400" y="3651250"/>
            <a:ext cx="21399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3887" name="Line 111"/>
          <p:cNvSpPr>
            <a:spLocks noChangeShapeType="1"/>
          </p:cNvSpPr>
          <p:nvPr/>
        </p:nvSpPr>
        <p:spPr bwMode="auto">
          <a:xfrm rot="1397866" flipV="1">
            <a:off x="2709863" y="4613275"/>
            <a:ext cx="1609725" cy="3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3888" name="Text Box 112"/>
          <p:cNvSpPr txBox="1">
            <a:spLocks noChangeArrowheads="1"/>
          </p:cNvSpPr>
          <p:nvPr/>
        </p:nvSpPr>
        <p:spPr bwMode="auto">
          <a:xfrm>
            <a:off x="6534150" y="5268913"/>
            <a:ext cx="186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  <a:cs typeface="Arial" charset="0"/>
              </a:rPr>
              <a:t>Vaccine virus</a:t>
            </a:r>
          </a:p>
        </p:txBody>
      </p:sp>
      <p:sp>
        <p:nvSpPr>
          <p:cNvPr id="203889" name="Text Box 113"/>
          <p:cNvSpPr txBox="1">
            <a:spLocks noChangeArrowheads="1"/>
          </p:cNvSpPr>
          <p:nvPr/>
        </p:nvSpPr>
        <p:spPr bwMode="auto">
          <a:xfrm>
            <a:off x="1544638" y="2192338"/>
            <a:ext cx="501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cs typeface="Arial" charset="0"/>
              </a:rPr>
              <a:t>HA</a:t>
            </a:r>
          </a:p>
        </p:txBody>
      </p:sp>
      <p:sp>
        <p:nvSpPr>
          <p:cNvPr id="203890" name="Line 114"/>
          <p:cNvSpPr>
            <a:spLocks noChangeShapeType="1"/>
          </p:cNvSpPr>
          <p:nvPr/>
        </p:nvSpPr>
        <p:spPr bwMode="auto">
          <a:xfrm>
            <a:off x="1709738" y="2533650"/>
            <a:ext cx="358775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3891" name="Line 115"/>
          <p:cNvSpPr>
            <a:spLocks noChangeShapeType="1"/>
          </p:cNvSpPr>
          <p:nvPr/>
        </p:nvSpPr>
        <p:spPr bwMode="auto">
          <a:xfrm rot="-1400305">
            <a:off x="1925638" y="2389188"/>
            <a:ext cx="21590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3892" name="Text Box 116"/>
          <p:cNvSpPr txBox="1">
            <a:spLocks noChangeArrowheads="1"/>
          </p:cNvSpPr>
          <p:nvPr/>
        </p:nvSpPr>
        <p:spPr bwMode="auto">
          <a:xfrm>
            <a:off x="1060450" y="318135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cs typeface="Arial" charset="0"/>
              </a:rPr>
              <a:t>NA</a:t>
            </a:r>
          </a:p>
        </p:txBody>
      </p:sp>
      <p:sp>
        <p:nvSpPr>
          <p:cNvPr id="203893" name="Line 117"/>
          <p:cNvSpPr>
            <a:spLocks noChangeShapeType="1"/>
          </p:cNvSpPr>
          <p:nvPr/>
        </p:nvSpPr>
        <p:spPr bwMode="auto">
          <a:xfrm>
            <a:off x="1277938" y="3468688"/>
            <a:ext cx="503237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9" name="Title 1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Engineering safe influenza H5 vaccine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Subunit vaccines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Hepatitis B virus</a:t>
            </a:r>
          </a:p>
          <a:p>
            <a:r>
              <a:rPr lang="en-GB" sz="2400" dirty="0" err="1" smtClean="0"/>
              <a:t>sAg</a:t>
            </a:r>
            <a:r>
              <a:rPr lang="en-GB" sz="2400" dirty="0" smtClean="0"/>
              <a:t> cloned and expressed in yeast</a:t>
            </a:r>
            <a:endParaRPr lang="en-GB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sz="2400" dirty="0" err="1" smtClean="0"/>
              <a:t>Papillomavirus</a:t>
            </a:r>
            <a:endParaRPr lang="en-GB" sz="2400" dirty="0" smtClean="0"/>
          </a:p>
          <a:p>
            <a:r>
              <a:rPr lang="en-GB" sz="2400" dirty="0" smtClean="0"/>
              <a:t>Virus Like Particles from recombinant coat proteins</a:t>
            </a:r>
          </a:p>
          <a:p>
            <a:r>
              <a:rPr lang="en-GB" sz="2400" dirty="0" err="1" smtClean="0"/>
              <a:t>Gardasil</a:t>
            </a:r>
            <a:r>
              <a:rPr lang="en-GB" sz="2400" dirty="0" smtClean="0"/>
              <a:t> and </a:t>
            </a:r>
            <a:r>
              <a:rPr lang="en-GB" sz="2400" dirty="0" err="1" smtClean="0"/>
              <a:t>Cervarix</a:t>
            </a:r>
            <a:endParaRPr lang="en-GB" sz="2400" dirty="0"/>
          </a:p>
        </p:txBody>
      </p:sp>
      <p:pic>
        <p:nvPicPr>
          <p:cNvPr id="5" name="Picture 2" descr="http://drugster.info/img/ail/520_523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29000"/>
            <a:ext cx="3096344" cy="32672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Viruses as vectors of pathogen subunits</a:t>
            </a:r>
            <a:endParaRPr lang="en-GB" dirty="0"/>
          </a:p>
        </p:txBody>
      </p:sp>
      <p:pic>
        <p:nvPicPr>
          <p:cNvPr id="3" name="Picture 7" descr="Figure-8-11"/>
          <p:cNvPicPr>
            <a:picLocks noChangeAspect="1" noChangeArrowheads="1"/>
          </p:cNvPicPr>
          <p:nvPr/>
        </p:nvPicPr>
        <p:blipFill>
          <a:blip r:embed="rId2" cstate="print"/>
          <a:srcRect b="68500"/>
          <a:stretch>
            <a:fillRect/>
          </a:stretch>
        </p:blipFill>
        <p:spPr bwMode="auto">
          <a:xfrm>
            <a:off x="723730" y="1556792"/>
            <a:ext cx="8173748" cy="417646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Thai trial </a:t>
            </a:r>
            <a:r>
              <a:rPr lang="en-GB" smtClean="0"/>
              <a:t>RV-144 </a:t>
            </a:r>
            <a:br>
              <a:rPr lang="en-GB" smtClean="0"/>
            </a:br>
            <a:r>
              <a:rPr lang="en-GB" smtClean="0"/>
              <a:t>to </a:t>
            </a:r>
            <a:r>
              <a:rPr lang="en-GB" dirty="0" smtClean="0"/>
              <a:t>test </a:t>
            </a:r>
            <a:r>
              <a:rPr lang="en-GB" smtClean="0"/>
              <a:t>HIV vaccine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Combination of canary pox vector that delivers HIV antigens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Boosted with subunit gp120 of </a:t>
            </a:r>
            <a:r>
              <a:rPr lang="en-GB" sz="2400" dirty="0" err="1" smtClean="0"/>
              <a:t>clade</a:t>
            </a:r>
            <a:r>
              <a:rPr lang="en-GB" sz="2400" dirty="0" smtClean="0"/>
              <a:t> E</a:t>
            </a:r>
          </a:p>
          <a:p>
            <a:pPr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38% efficacy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But no one understands why!</a:t>
            </a:r>
            <a:endParaRPr lang="en-GB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Antiviral treatment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err="1" smtClean="0"/>
              <a:t>Interferons</a:t>
            </a:r>
            <a:r>
              <a:rPr lang="en-GB" sz="28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Drugs with specific antiviral activity</a:t>
            </a:r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pPr>
              <a:buFont typeface="Arial" pitchFamily="34" charset="0"/>
              <a:buChar char="•"/>
            </a:pPr>
            <a:endParaRPr lang="en-GB" sz="2800" dirty="0" smtClean="0"/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Treatment that alleviate symptoms but do not inhibit virus replication</a:t>
            </a:r>
            <a:endParaRPr lang="en-GB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Prophylaxis and Therapy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3200" b="1" dirty="0" smtClean="0"/>
              <a:t>Prophylaxis </a:t>
            </a:r>
            <a:r>
              <a:rPr lang="en-GB" sz="3200" dirty="0" smtClean="0"/>
              <a:t>is preventing disease before the </a:t>
            </a:r>
            <a:r>
              <a:rPr lang="en-GB" sz="3200" dirty="0" err="1" smtClean="0"/>
              <a:t>aetiologic</a:t>
            </a:r>
            <a:r>
              <a:rPr lang="en-GB" sz="3200" dirty="0" smtClean="0"/>
              <a:t> agent is acquired, by vaccination or giving drug before infection.</a:t>
            </a:r>
          </a:p>
          <a:p>
            <a:pPr>
              <a:buFont typeface="Arial" pitchFamily="34" charset="0"/>
              <a:buChar char="•"/>
            </a:pPr>
            <a:r>
              <a:rPr lang="en-GB" sz="3200" b="1" dirty="0" smtClean="0"/>
              <a:t>Therapy </a:t>
            </a:r>
            <a:r>
              <a:rPr lang="en-GB" sz="3200" dirty="0" smtClean="0"/>
              <a:t>is treating the disease after the  host has been infected.</a:t>
            </a:r>
            <a:endParaRPr lang="en-GB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GB" sz="3200"/>
              <a:t>Interferons- the hosts natural antiviral system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429000" y="1981200"/>
            <a:ext cx="5486400" cy="41148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800" dirty="0" smtClean="0"/>
              <a:t>Discovered by Isaacs and </a:t>
            </a:r>
            <a:r>
              <a:rPr lang="en-GB" sz="2800" dirty="0" err="1" smtClean="0"/>
              <a:t>Lindemann</a:t>
            </a:r>
            <a:r>
              <a:rPr lang="en-GB" sz="2800" dirty="0" smtClean="0"/>
              <a:t>. 1957.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 smtClean="0"/>
              <a:t>Recombinant interferon 1981-1982</a:t>
            </a:r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GB" sz="2800" dirty="0"/>
              <a:t>Side effects due to induction of cytokines and other ISGs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Some viruses are resistant; strains of hepatitis C virus.</a:t>
            </a:r>
          </a:p>
        </p:txBody>
      </p:sp>
      <p:pic>
        <p:nvPicPr>
          <p:cNvPr id="82947" name="Picture 3" descr="\\Ams-shargreaves\shared\Wagner basic viro\WBV8\8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00808"/>
            <a:ext cx="2331091" cy="49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Antiviral Drugs</a:t>
            </a:r>
            <a:endParaRPr lang="en-GB" dirty="0"/>
          </a:p>
        </p:txBody>
      </p:sp>
      <p:pic>
        <p:nvPicPr>
          <p:cNvPr id="14338" name="Picture 2" descr="http://www.garlandscience.com/res/9780815341505/figure/figure_06_02.jpg"/>
          <p:cNvPicPr>
            <a:picLocks noChangeAspect="1" noChangeArrowheads="1"/>
          </p:cNvPicPr>
          <p:nvPr/>
        </p:nvPicPr>
        <p:blipFill>
          <a:blip r:embed="rId2" cstate="print"/>
          <a:srcRect b="4401"/>
          <a:stretch>
            <a:fillRect/>
          </a:stretch>
        </p:blipFill>
        <p:spPr bwMode="auto">
          <a:xfrm>
            <a:off x="323528" y="1988840"/>
            <a:ext cx="8221179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generic virus replication cycle</a:t>
            </a:r>
            <a:endParaRPr lang="en-GB" dirty="0"/>
          </a:p>
        </p:txBody>
      </p:sp>
      <p:pic>
        <p:nvPicPr>
          <p:cNvPr id="69634" name="Picture 2" descr="C:\Users\wbarclay\AppData\Local\Microsoft\Windows\Temporary Internet Files\Low\Content.IE5\AZCZ45LD\figure_01_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176" y="1507260"/>
            <a:ext cx="5108040" cy="5048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Targets for antiviral drugs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In reality most antiviral drugs target viral enzymes.</a:t>
            </a:r>
          </a:p>
          <a:p>
            <a:endParaRPr lang="en-GB"/>
          </a:p>
          <a:p>
            <a:r>
              <a:rPr lang="en-GB"/>
              <a:t>Increased understanding of structure of viral components and enzymes can lead to </a:t>
            </a:r>
            <a:r>
              <a:rPr lang="en-GB" b="1"/>
              <a:t>rational drug design</a:t>
            </a:r>
            <a:r>
              <a:rPr lang="en-GB"/>
              <a:t>.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6400" y="1752600"/>
            <a:ext cx="6284913" cy="4879975"/>
            <a:chOff x="793" y="384"/>
            <a:chExt cx="4176" cy="3458"/>
          </a:xfrm>
        </p:grpSpPr>
        <p:pic>
          <p:nvPicPr>
            <p:cNvPr id="15365" name="Picture 5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3" y="384"/>
              <a:ext cx="4176" cy="3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851" y="413"/>
              <a:ext cx="4052" cy="3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 defTabSz="762000" eaLnBrk="0" hangingPunct="0">
                <a:spcBef>
                  <a:spcPct val="20000"/>
                </a:spcBef>
                <a:buFontTx/>
                <a:buChar char="•"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15367" name="Line 7"/>
          <p:cNvSpPr>
            <a:spLocks noChangeShapeType="1"/>
          </p:cNvSpPr>
          <p:nvPr/>
        </p:nvSpPr>
        <p:spPr bwMode="auto">
          <a:xfrm flipH="1" flipV="1">
            <a:off x="1447800" y="2057400"/>
            <a:ext cx="320040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406400" y="1816100"/>
            <a:ext cx="97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400">
                <a:latin typeface="Times New Roman" pitchFamily="18" charset="0"/>
              </a:rPr>
              <a:t>3’ -OH</a:t>
            </a:r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382000" cy="1143000"/>
          </a:xfrm>
        </p:spPr>
        <p:txBody>
          <a:bodyPr>
            <a:normAutofit/>
          </a:bodyPr>
          <a:lstStyle/>
          <a:p>
            <a:r>
              <a:rPr lang="en-GB" sz="2800" dirty="0"/>
              <a:t>Structures of nucleoside analogues which inhibit viral replication.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703263" y="6248400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165475" y="6248400"/>
            <a:ext cx="2813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  <a:ln/>
        </p:spPr>
        <p:txBody>
          <a:bodyPr lIns="92075" tIns="46038" rIns="92075" bIns="46038"/>
          <a:lstStyle/>
          <a:p>
            <a:r>
              <a:rPr lang="en-GB"/>
              <a:t>Chain termination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  <a:noFill/>
          <a:ln/>
        </p:spPr>
        <p:txBody>
          <a:bodyPr lIns="92075" tIns="46038" rIns="92075" bIns="46038"/>
          <a:lstStyle/>
          <a:p>
            <a:r>
              <a:rPr lang="en-GB" sz="2800"/>
              <a:t>modified nucleoside incorporated into DNA</a:t>
            </a:r>
          </a:p>
          <a:p>
            <a:r>
              <a:rPr lang="en-GB" sz="2800"/>
              <a:t>lack of 3’ -OH prevents phosphodiester bond formation 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953000" y="914400"/>
            <a:ext cx="3827463" cy="5562600"/>
            <a:chOff x="3117" y="1248"/>
            <a:chExt cx="2030" cy="2600"/>
          </a:xfrm>
        </p:grpSpPr>
        <p:pic>
          <p:nvPicPr>
            <p:cNvPr id="17415" name="Picture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" y="1248"/>
              <a:ext cx="2030" cy="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16" name="Rectangle 8"/>
            <p:cNvSpPr>
              <a:spLocks noChangeArrowheads="1"/>
            </p:cNvSpPr>
            <p:nvPr/>
          </p:nvSpPr>
          <p:spPr bwMode="auto">
            <a:xfrm>
              <a:off x="3175" y="1277"/>
              <a:ext cx="1906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 defTabSz="762000" eaLnBrk="0" hangingPunct="0">
                <a:spcBef>
                  <a:spcPct val="20000"/>
                </a:spcBef>
                <a:buFontTx/>
                <a:buChar char="•"/>
              </a:pP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Acyclovir specificity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220072" y="1600200"/>
            <a:ext cx="3466728" cy="45259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Only activated inside a virus infected cells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Higher affinity for viral DNA polymerase than for host cell polymerase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Resistance is rare but maps to </a:t>
            </a:r>
            <a:r>
              <a:rPr lang="en-GB" dirty="0" err="1" smtClean="0"/>
              <a:t>thymidine</a:t>
            </a:r>
            <a:r>
              <a:rPr lang="en-GB" dirty="0" smtClean="0"/>
              <a:t> </a:t>
            </a:r>
            <a:r>
              <a:rPr lang="en-GB" dirty="0" err="1" smtClean="0"/>
              <a:t>kinase</a:t>
            </a:r>
            <a:r>
              <a:rPr lang="en-GB" dirty="0" smtClean="0"/>
              <a:t>.</a:t>
            </a:r>
            <a:endParaRPr lang="en-GB" dirty="0"/>
          </a:p>
        </p:txBody>
      </p:sp>
      <p:pic>
        <p:nvPicPr>
          <p:cNvPr id="3" name="Picture 2" descr="http://www.garlandscience.com/res/9780815341505/figure/figure_06_10.jpg"/>
          <p:cNvPicPr/>
          <p:nvPr/>
        </p:nvPicPr>
        <p:blipFill>
          <a:blip r:embed="rId2" cstate="print"/>
          <a:srcRect b="4167"/>
          <a:stretch>
            <a:fillRect/>
          </a:stretch>
        </p:blipFill>
        <p:spPr bwMode="auto">
          <a:xfrm>
            <a:off x="467544" y="1700808"/>
            <a:ext cx="324036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Freeform 4"/>
          <p:cNvSpPr>
            <a:spLocks/>
          </p:cNvSpPr>
          <p:nvPr/>
        </p:nvSpPr>
        <p:spPr bwMode="auto">
          <a:xfrm>
            <a:off x="2987675" y="1447800"/>
            <a:ext cx="4937125" cy="2590800"/>
          </a:xfrm>
          <a:custGeom>
            <a:avLst/>
            <a:gdLst/>
            <a:ahLst/>
            <a:cxnLst>
              <a:cxn ang="0">
                <a:pos x="280" y="2"/>
              </a:cxn>
              <a:cxn ang="0">
                <a:pos x="219" y="14"/>
              </a:cxn>
              <a:cxn ang="0">
                <a:pos x="163" y="38"/>
              </a:cxn>
              <a:cxn ang="0">
                <a:pos x="114" y="71"/>
              </a:cxn>
              <a:cxn ang="0">
                <a:pos x="71" y="114"/>
              </a:cxn>
              <a:cxn ang="0">
                <a:pos x="38" y="163"/>
              </a:cxn>
              <a:cxn ang="0">
                <a:pos x="14" y="219"/>
              </a:cxn>
              <a:cxn ang="0">
                <a:pos x="2" y="280"/>
              </a:cxn>
              <a:cxn ang="0">
                <a:pos x="0" y="1560"/>
              </a:cxn>
              <a:cxn ang="0">
                <a:pos x="6" y="1623"/>
              </a:cxn>
              <a:cxn ang="0">
                <a:pos x="25" y="1681"/>
              </a:cxn>
              <a:cxn ang="0">
                <a:pos x="53" y="1734"/>
              </a:cxn>
              <a:cxn ang="0">
                <a:pos x="92" y="1781"/>
              </a:cxn>
              <a:cxn ang="0">
                <a:pos x="138" y="1819"/>
              </a:cxn>
              <a:cxn ang="0">
                <a:pos x="191" y="1847"/>
              </a:cxn>
              <a:cxn ang="0">
                <a:pos x="249" y="1866"/>
              </a:cxn>
              <a:cxn ang="0">
                <a:pos x="312" y="1872"/>
              </a:cxn>
              <a:cxn ang="0">
                <a:pos x="2408" y="1870"/>
              </a:cxn>
              <a:cxn ang="0">
                <a:pos x="2469" y="1858"/>
              </a:cxn>
              <a:cxn ang="0">
                <a:pos x="2525" y="1834"/>
              </a:cxn>
              <a:cxn ang="0">
                <a:pos x="2574" y="1801"/>
              </a:cxn>
              <a:cxn ang="0">
                <a:pos x="2617" y="1758"/>
              </a:cxn>
              <a:cxn ang="0">
                <a:pos x="2650" y="1709"/>
              </a:cxn>
              <a:cxn ang="0">
                <a:pos x="2674" y="1653"/>
              </a:cxn>
              <a:cxn ang="0">
                <a:pos x="2686" y="1592"/>
              </a:cxn>
              <a:cxn ang="0">
                <a:pos x="2688" y="312"/>
              </a:cxn>
              <a:cxn ang="0">
                <a:pos x="2682" y="249"/>
              </a:cxn>
              <a:cxn ang="0">
                <a:pos x="2663" y="191"/>
              </a:cxn>
              <a:cxn ang="0">
                <a:pos x="2635" y="138"/>
              </a:cxn>
              <a:cxn ang="0">
                <a:pos x="2597" y="92"/>
              </a:cxn>
              <a:cxn ang="0">
                <a:pos x="2550" y="53"/>
              </a:cxn>
              <a:cxn ang="0">
                <a:pos x="2497" y="25"/>
              </a:cxn>
              <a:cxn ang="0">
                <a:pos x="2439" y="6"/>
              </a:cxn>
              <a:cxn ang="0">
                <a:pos x="2376" y="0"/>
              </a:cxn>
            </a:cxnLst>
            <a:rect l="0" t="0" r="r" b="b"/>
            <a:pathLst>
              <a:path w="2688" h="1872">
                <a:moveTo>
                  <a:pt x="312" y="0"/>
                </a:moveTo>
                <a:lnTo>
                  <a:pt x="280" y="2"/>
                </a:lnTo>
                <a:lnTo>
                  <a:pt x="249" y="6"/>
                </a:lnTo>
                <a:lnTo>
                  <a:pt x="219" y="14"/>
                </a:lnTo>
                <a:lnTo>
                  <a:pt x="191" y="25"/>
                </a:lnTo>
                <a:lnTo>
                  <a:pt x="163" y="38"/>
                </a:lnTo>
                <a:lnTo>
                  <a:pt x="138" y="53"/>
                </a:lnTo>
                <a:lnTo>
                  <a:pt x="114" y="71"/>
                </a:lnTo>
                <a:lnTo>
                  <a:pt x="92" y="92"/>
                </a:lnTo>
                <a:lnTo>
                  <a:pt x="71" y="114"/>
                </a:lnTo>
                <a:lnTo>
                  <a:pt x="53" y="138"/>
                </a:lnTo>
                <a:lnTo>
                  <a:pt x="38" y="163"/>
                </a:lnTo>
                <a:lnTo>
                  <a:pt x="25" y="191"/>
                </a:lnTo>
                <a:lnTo>
                  <a:pt x="14" y="219"/>
                </a:lnTo>
                <a:lnTo>
                  <a:pt x="6" y="249"/>
                </a:lnTo>
                <a:lnTo>
                  <a:pt x="2" y="280"/>
                </a:lnTo>
                <a:lnTo>
                  <a:pt x="0" y="312"/>
                </a:lnTo>
                <a:lnTo>
                  <a:pt x="0" y="1560"/>
                </a:lnTo>
                <a:lnTo>
                  <a:pt x="2" y="1592"/>
                </a:lnTo>
                <a:lnTo>
                  <a:pt x="6" y="1623"/>
                </a:lnTo>
                <a:lnTo>
                  <a:pt x="14" y="1653"/>
                </a:lnTo>
                <a:lnTo>
                  <a:pt x="25" y="1681"/>
                </a:lnTo>
                <a:lnTo>
                  <a:pt x="38" y="1709"/>
                </a:lnTo>
                <a:lnTo>
                  <a:pt x="53" y="1734"/>
                </a:lnTo>
                <a:lnTo>
                  <a:pt x="71" y="1758"/>
                </a:lnTo>
                <a:lnTo>
                  <a:pt x="92" y="1781"/>
                </a:lnTo>
                <a:lnTo>
                  <a:pt x="114" y="1801"/>
                </a:lnTo>
                <a:lnTo>
                  <a:pt x="138" y="1819"/>
                </a:lnTo>
                <a:lnTo>
                  <a:pt x="163" y="1834"/>
                </a:lnTo>
                <a:lnTo>
                  <a:pt x="191" y="1847"/>
                </a:lnTo>
                <a:lnTo>
                  <a:pt x="219" y="1858"/>
                </a:lnTo>
                <a:lnTo>
                  <a:pt x="249" y="1866"/>
                </a:lnTo>
                <a:lnTo>
                  <a:pt x="280" y="1870"/>
                </a:lnTo>
                <a:lnTo>
                  <a:pt x="312" y="1872"/>
                </a:lnTo>
                <a:lnTo>
                  <a:pt x="2376" y="1872"/>
                </a:lnTo>
                <a:lnTo>
                  <a:pt x="2408" y="1870"/>
                </a:lnTo>
                <a:lnTo>
                  <a:pt x="2439" y="1866"/>
                </a:lnTo>
                <a:lnTo>
                  <a:pt x="2469" y="1858"/>
                </a:lnTo>
                <a:lnTo>
                  <a:pt x="2497" y="1847"/>
                </a:lnTo>
                <a:lnTo>
                  <a:pt x="2525" y="1834"/>
                </a:lnTo>
                <a:lnTo>
                  <a:pt x="2550" y="1819"/>
                </a:lnTo>
                <a:lnTo>
                  <a:pt x="2574" y="1801"/>
                </a:lnTo>
                <a:lnTo>
                  <a:pt x="2597" y="1781"/>
                </a:lnTo>
                <a:lnTo>
                  <a:pt x="2617" y="1758"/>
                </a:lnTo>
                <a:lnTo>
                  <a:pt x="2635" y="1734"/>
                </a:lnTo>
                <a:lnTo>
                  <a:pt x="2650" y="1709"/>
                </a:lnTo>
                <a:lnTo>
                  <a:pt x="2663" y="1681"/>
                </a:lnTo>
                <a:lnTo>
                  <a:pt x="2674" y="1653"/>
                </a:lnTo>
                <a:lnTo>
                  <a:pt x="2682" y="1623"/>
                </a:lnTo>
                <a:lnTo>
                  <a:pt x="2686" y="1592"/>
                </a:lnTo>
                <a:lnTo>
                  <a:pt x="2688" y="1560"/>
                </a:lnTo>
                <a:lnTo>
                  <a:pt x="2688" y="312"/>
                </a:lnTo>
                <a:lnTo>
                  <a:pt x="2686" y="280"/>
                </a:lnTo>
                <a:lnTo>
                  <a:pt x="2682" y="249"/>
                </a:lnTo>
                <a:lnTo>
                  <a:pt x="2674" y="219"/>
                </a:lnTo>
                <a:lnTo>
                  <a:pt x="2663" y="191"/>
                </a:lnTo>
                <a:lnTo>
                  <a:pt x="2650" y="163"/>
                </a:lnTo>
                <a:lnTo>
                  <a:pt x="2635" y="138"/>
                </a:lnTo>
                <a:lnTo>
                  <a:pt x="2617" y="114"/>
                </a:lnTo>
                <a:lnTo>
                  <a:pt x="2597" y="92"/>
                </a:lnTo>
                <a:lnTo>
                  <a:pt x="2574" y="71"/>
                </a:lnTo>
                <a:lnTo>
                  <a:pt x="2550" y="53"/>
                </a:lnTo>
                <a:lnTo>
                  <a:pt x="2525" y="38"/>
                </a:lnTo>
                <a:lnTo>
                  <a:pt x="2497" y="25"/>
                </a:lnTo>
                <a:lnTo>
                  <a:pt x="2469" y="14"/>
                </a:lnTo>
                <a:lnTo>
                  <a:pt x="2439" y="6"/>
                </a:lnTo>
                <a:lnTo>
                  <a:pt x="2408" y="2"/>
                </a:lnTo>
                <a:lnTo>
                  <a:pt x="2376" y="0"/>
                </a:lnTo>
                <a:lnTo>
                  <a:pt x="312" y="0"/>
                </a:lnTo>
                <a:close/>
              </a:path>
            </a:pathLst>
          </a:custGeom>
          <a:gradFill rotWithShape="0">
            <a:gsLst>
              <a:gs pos="0">
                <a:srgbClr val="FF9999">
                  <a:gamma/>
                  <a:shade val="46275"/>
                  <a:invGamma/>
                </a:srgbClr>
              </a:gs>
              <a:gs pos="50000">
                <a:srgbClr val="FF9999"/>
              </a:gs>
              <a:gs pos="100000">
                <a:srgbClr val="FF9999">
                  <a:gamma/>
                  <a:shade val="46275"/>
                  <a:invGamma/>
                </a:srgbClr>
              </a:gs>
            </a:gsLst>
            <a:lin ang="5400000" scaled="1"/>
          </a:gradFill>
          <a:ln w="38100" cmpd="sng">
            <a:solidFill>
              <a:srgbClr val="FF505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28" name="Oval 527"/>
          <p:cNvSpPr/>
          <p:nvPr/>
        </p:nvSpPr>
        <p:spPr>
          <a:xfrm>
            <a:off x="3059832" y="1772816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539750" y="260350"/>
            <a:ext cx="77755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6034088" y="2322513"/>
            <a:ext cx="5810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6057900" y="2370138"/>
            <a:ext cx="596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GB" sz="1600">
                <a:solidFill>
                  <a:srgbClr val="000000"/>
                </a:solidFill>
                <a:cs typeface="Arial" charset="0"/>
              </a:rPr>
              <a:t>mRNA</a:t>
            </a:r>
            <a:endParaRPr lang="en-GB" sz="2400">
              <a:cs typeface="Arial" charset="0"/>
            </a:endParaRPr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6597650" y="2951163"/>
            <a:ext cx="5826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21" name="Rectangle 9"/>
          <p:cNvSpPr>
            <a:spLocks noChangeArrowheads="1"/>
          </p:cNvSpPr>
          <p:nvPr/>
        </p:nvSpPr>
        <p:spPr bwMode="auto">
          <a:xfrm>
            <a:off x="7939088" y="2333625"/>
            <a:ext cx="322262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3843338" y="4727575"/>
            <a:ext cx="40322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23" name="Rectangle 11"/>
          <p:cNvSpPr>
            <a:spLocks noChangeArrowheads="1"/>
          </p:cNvSpPr>
          <p:nvPr/>
        </p:nvSpPr>
        <p:spPr bwMode="auto">
          <a:xfrm>
            <a:off x="5402263" y="2951163"/>
            <a:ext cx="19050" cy="3429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24" name="Freeform 12"/>
          <p:cNvSpPr>
            <a:spLocks/>
          </p:cNvSpPr>
          <p:nvPr/>
        </p:nvSpPr>
        <p:spPr bwMode="auto">
          <a:xfrm>
            <a:off x="5541963" y="3556000"/>
            <a:ext cx="252412" cy="20478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25" name="Freeform 13"/>
          <p:cNvSpPr>
            <a:spLocks/>
          </p:cNvSpPr>
          <p:nvPr/>
        </p:nvSpPr>
        <p:spPr bwMode="auto">
          <a:xfrm>
            <a:off x="5599113" y="3613150"/>
            <a:ext cx="249237" cy="20478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26" name="Oval 14"/>
          <p:cNvSpPr>
            <a:spLocks noChangeArrowheads="1"/>
          </p:cNvSpPr>
          <p:nvPr/>
        </p:nvSpPr>
        <p:spPr bwMode="auto">
          <a:xfrm>
            <a:off x="4343400" y="1600200"/>
            <a:ext cx="2362200" cy="22479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27" name="Oval 15"/>
          <p:cNvSpPr>
            <a:spLocks noChangeArrowheads="1"/>
          </p:cNvSpPr>
          <p:nvPr/>
        </p:nvSpPr>
        <p:spPr bwMode="auto">
          <a:xfrm>
            <a:off x="4343400" y="1600200"/>
            <a:ext cx="2362200" cy="2247900"/>
          </a:xfrm>
          <a:prstGeom prst="ellipse">
            <a:avLst/>
          </a:prstGeom>
          <a:gradFill rotWithShape="0">
            <a:gsLst>
              <a:gs pos="0">
                <a:srgbClr val="FF7C80"/>
              </a:gs>
              <a:gs pos="100000">
                <a:srgbClr val="FF7C8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28" name="Rectangle 16"/>
          <p:cNvSpPr>
            <a:spLocks noChangeArrowheads="1"/>
          </p:cNvSpPr>
          <p:nvPr/>
        </p:nvSpPr>
        <p:spPr bwMode="auto">
          <a:xfrm>
            <a:off x="5227638" y="2665413"/>
            <a:ext cx="60642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>
            <a:off x="5292725" y="1989138"/>
            <a:ext cx="1489075" cy="144462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730" name="Line 18"/>
          <p:cNvSpPr>
            <a:spLocks noChangeShapeType="1"/>
          </p:cNvSpPr>
          <p:nvPr/>
        </p:nvSpPr>
        <p:spPr bwMode="auto">
          <a:xfrm>
            <a:off x="7239000" y="2209800"/>
            <a:ext cx="3048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731" name="Line 19"/>
          <p:cNvSpPr>
            <a:spLocks noChangeShapeType="1"/>
          </p:cNvSpPr>
          <p:nvPr/>
        </p:nvSpPr>
        <p:spPr bwMode="auto">
          <a:xfrm>
            <a:off x="6324600" y="2895600"/>
            <a:ext cx="457200" cy="3810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732" name="AutoShape 20"/>
          <p:cNvSpPr>
            <a:spLocks noChangeArrowheads="1"/>
          </p:cNvSpPr>
          <p:nvPr/>
        </p:nvSpPr>
        <p:spPr bwMode="auto">
          <a:xfrm rot="-5400000">
            <a:off x="2584450" y="592138"/>
            <a:ext cx="304800" cy="1371600"/>
          </a:xfrm>
          <a:prstGeom prst="curvedLeftArrow">
            <a:avLst>
              <a:gd name="adj1" fmla="val 90000"/>
              <a:gd name="adj2" fmla="val 180000"/>
              <a:gd name="adj3" fmla="val 33333"/>
            </a:avLst>
          </a:prstGeom>
          <a:solidFill>
            <a:srgbClr val="CC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733" name="Freeform 21"/>
          <p:cNvSpPr>
            <a:spLocks/>
          </p:cNvSpPr>
          <p:nvPr/>
        </p:nvSpPr>
        <p:spPr bwMode="auto">
          <a:xfrm rot="-4247563">
            <a:off x="6819900" y="3170238"/>
            <a:ext cx="315913" cy="2873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34" name="Freeform 22"/>
          <p:cNvSpPr>
            <a:spLocks/>
          </p:cNvSpPr>
          <p:nvPr/>
        </p:nvSpPr>
        <p:spPr bwMode="auto">
          <a:xfrm rot="-4247563">
            <a:off x="6715125" y="3506788"/>
            <a:ext cx="315913" cy="2873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35" name="Freeform 23"/>
          <p:cNvSpPr>
            <a:spLocks/>
          </p:cNvSpPr>
          <p:nvPr/>
        </p:nvSpPr>
        <p:spPr bwMode="auto">
          <a:xfrm rot="-4247563">
            <a:off x="6770687" y="3344863"/>
            <a:ext cx="315913" cy="2873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36" name="Freeform 24"/>
          <p:cNvSpPr>
            <a:spLocks/>
          </p:cNvSpPr>
          <p:nvPr/>
        </p:nvSpPr>
        <p:spPr bwMode="auto">
          <a:xfrm rot="-4247563">
            <a:off x="6896894" y="3059906"/>
            <a:ext cx="279400" cy="2492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37" name="Freeform 25"/>
          <p:cNvSpPr>
            <a:spLocks/>
          </p:cNvSpPr>
          <p:nvPr/>
        </p:nvSpPr>
        <p:spPr bwMode="auto">
          <a:xfrm rot="-4247563">
            <a:off x="6951663" y="2892425"/>
            <a:ext cx="277812" cy="249238"/>
          </a:xfrm>
          <a:custGeom>
            <a:avLst/>
            <a:gdLst/>
            <a:ahLst/>
            <a:cxnLst>
              <a:cxn ang="0">
                <a:pos x="0" y="120"/>
              </a:cxn>
              <a:cxn ang="0">
                <a:pos x="21" y="149"/>
              </a:cxn>
              <a:cxn ang="0">
                <a:pos x="189" y="29"/>
              </a:cxn>
              <a:cxn ang="0">
                <a:pos x="168" y="0"/>
              </a:cxn>
              <a:cxn ang="0">
                <a:pos x="0" y="120"/>
              </a:cxn>
            </a:cxnLst>
            <a:rect l="0" t="0" r="r" b="b"/>
            <a:pathLst>
              <a:path w="189" h="149">
                <a:moveTo>
                  <a:pt x="0" y="120"/>
                </a:moveTo>
                <a:lnTo>
                  <a:pt x="21" y="149"/>
                </a:lnTo>
                <a:lnTo>
                  <a:pt x="189" y="29"/>
                </a:lnTo>
                <a:lnTo>
                  <a:pt x="168" y="0"/>
                </a:lnTo>
                <a:lnTo>
                  <a:pt x="0" y="12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38" name="Freeform 26"/>
          <p:cNvSpPr>
            <a:spLocks/>
          </p:cNvSpPr>
          <p:nvPr/>
        </p:nvSpPr>
        <p:spPr bwMode="auto">
          <a:xfrm rot="-4247563">
            <a:off x="7033419" y="2769394"/>
            <a:ext cx="209550" cy="198438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39" name="Freeform 27"/>
          <p:cNvSpPr>
            <a:spLocks/>
          </p:cNvSpPr>
          <p:nvPr/>
        </p:nvSpPr>
        <p:spPr bwMode="auto">
          <a:xfrm rot="-4247563">
            <a:off x="7066756" y="2594769"/>
            <a:ext cx="206375" cy="198438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40" name="Freeform 28"/>
          <p:cNvSpPr>
            <a:spLocks/>
          </p:cNvSpPr>
          <p:nvPr/>
        </p:nvSpPr>
        <p:spPr bwMode="auto">
          <a:xfrm rot="-4247563">
            <a:off x="6615112" y="3519488"/>
            <a:ext cx="315913" cy="287338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41" name="Freeform 29"/>
          <p:cNvSpPr>
            <a:spLocks/>
          </p:cNvSpPr>
          <p:nvPr/>
        </p:nvSpPr>
        <p:spPr bwMode="auto">
          <a:xfrm rot="-4247563">
            <a:off x="7112794" y="2442369"/>
            <a:ext cx="206375" cy="198437"/>
          </a:xfrm>
          <a:custGeom>
            <a:avLst/>
            <a:gdLst/>
            <a:ahLst/>
            <a:cxnLst>
              <a:cxn ang="0">
                <a:pos x="0" y="90"/>
              </a:cxn>
              <a:cxn ang="0">
                <a:pos x="21" y="118"/>
              </a:cxn>
              <a:cxn ang="0">
                <a:pos x="141" y="28"/>
              </a:cxn>
              <a:cxn ang="0">
                <a:pos x="120" y="0"/>
              </a:cxn>
              <a:cxn ang="0">
                <a:pos x="0" y="90"/>
              </a:cxn>
            </a:cxnLst>
            <a:rect l="0" t="0" r="r" b="b"/>
            <a:pathLst>
              <a:path w="141" h="118">
                <a:moveTo>
                  <a:pt x="0" y="90"/>
                </a:moveTo>
                <a:lnTo>
                  <a:pt x="21" y="118"/>
                </a:lnTo>
                <a:lnTo>
                  <a:pt x="141" y="28"/>
                </a:lnTo>
                <a:lnTo>
                  <a:pt x="120" y="0"/>
                </a:lnTo>
                <a:lnTo>
                  <a:pt x="0" y="90"/>
                </a:lnTo>
                <a:close/>
              </a:path>
            </a:pathLst>
          </a:custGeom>
          <a:solidFill>
            <a:srgbClr val="0033CC"/>
          </a:solidFill>
          <a:ln w="9525" cmpd="sng">
            <a:solidFill>
              <a:srgbClr val="0033CC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5742" name="AutoShape 30"/>
          <p:cNvSpPr>
            <a:spLocks noChangeArrowheads="1"/>
          </p:cNvSpPr>
          <p:nvPr/>
        </p:nvSpPr>
        <p:spPr bwMode="auto">
          <a:xfrm>
            <a:off x="7772400" y="3733800"/>
            <a:ext cx="304800" cy="1371600"/>
          </a:xfrm>
          <a:prstGeom prst="curvedLeftArrow">
            <a:avLst>
              <a:gd name="adj1" fmla="val 90000"/>
              <a:gd name="adj2" fmla="val 18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743" name="Oval 31"/>
          <p:cNvSpPr>
            <a:spLocks noChangeArrowheads="1"/>
          </p:cNvSpPr>
          <p:nvPr/>
        </p:nvSpPr>
        <p:spPr bwMode="auto">
          <a:xfrm>
            <a:off x="7696200" y="24384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5744" name="Oval 32"/>
          <p:cNvSpPr>
            <a:spLocks noChangeArrowheads="1"/>
          </p:cNvSpPr>
          <p:nvPr/>
        </p:nvSpPr>
        <p:spPr bwMode="auto">
          <a:xfrm>
            <a:off x="7696200" y="27432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5745" name="Oval 33"/>
          <p:cNvSpPr>
            <a:spLocks noChangeArrowheads="1"/>
          </p:cNvSpPr>
          <p:nvPr/>
        </p:nvSpPr>
        <p:spPr bwMode="auto">
          <a:xfrm>
            <a:off x="7696200" y="30480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5746" name="Oval 34"/>
          <p:cNvSpPr>
            <a:spLocks noChangeArrowheads="1"/>
          </p:cNvSpPr>
          <p:nvPr/>
        </p:nvSpPr>
        <p:spPr bwMode="auto">
          <a:xfrm>
            <a:off x="7467600" y="2590800"/>
            <a:ext cx="152400" cy="152400"/>
          </a:xfrm>
          <a:prstGeom prst="ellipse">
            <a:avLst/>
          </a:prstGeom>
          <a:solidFill>
            <a:srgbClr val="0033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sz="2400">
              <a:latin typeface="Times New Roman" pitchFamily="18" charset="0"/>
              <a:cs typeface="Arial" charset="0"/>
            </a:endParaRPr>
          </a:p>
        </p:txBody>
      </p:sp>
      <p:sp>
        <p:nvSpPr>
          <p:cNvPr id="115747" name="Freeform 35"/>
          <p:cNvSpPr>
            <a:spLocks/>
          </p:cNvSpPr>
          <p:nvPr/>
        </p:nvSpPr>
        <p:spPr bwMode="auto">
          <a:xfrm rot="-4247563">
            <a:off x="4629151" y="2435225"/>
            <a:ext cx="315912" cy="287337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4427538" y="1844675"/>
            <a:ext cx="639762" cy="1230313"/>
            <a:chOff x="3024" y="1296"/>
            <a:chExt cx="403" cy="775"/>
          </a:xfrm>
        </p:grpSpPr>
        <p:sp>
          <p:nvSpPr>
            <p:cNvPr id="115749" name="Freeform 37"/>
            <p:cNvSpPr>
              <a:spLocks/>
            </p:cNvSpPr>
            <p:nvPr/>
          </p:nvSpPr>
          <p:spPr bwMode="auto">
            <a:xfrm rot="-4247563">
              <a:off x="3078" y="1873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750" name="Freeform 38"/>
            <p:cNvSpPr>
              <a:spLocks/>
            </p:cNvSpPr>
            <p:nvPr/>
          </p:nvSpPr>
          <p:spPr bwMode="auto">
            <a:xfrm rot="-4247563">
              <a:off x="3113" y="1771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751" name="Freeform 39"/>
            <p:cNvSpPr>
              <a:spLocks/>
            </p:cNvSpPr>
            <p:nvPr/>
          </p:nvSpPr>
          <p:spPr bwMode="auto">
            <a:xfrm rot="-4247563">
              <a:off x="3193" y="1591"/>
              <a:ext cx="176" cy="15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752" name="Freeform 40"/>
            <p:cNvSpPr>
              <a:spLocks/>
            </p:cNvSpPr>
            <p:nvPr/>
          </p:nvSpPr>
          <p:spPr bwMode="auto">
            <a:xfrm rot="-4247563">
              <a:off x="3227" y="1486"/>
              <a:ext cx="175" cy="15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753" name="Freeform 41"/>
            <p:cNvSpPr>
              <a:spLocks/>
            </p:cNvSpPr>
            <p:nvPr/>
          </p:nvSpPr>
          <p:spPr bwMode="auto">
            <a:xfrm rot="-4247563">
              <a:off x="3279" y="1408"/>
              <a:ext cx="132" cy="12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754" name="Freeform 42"/>
            <p:cNvSpPr>
              <a:spLocks/>
            </p:cNvSpPr>
            <p:nvPr/>
          </p:nvSpPr>
          <p:spPr bwMode="auto">
            <a:xfrm rot="-4247563">
              <a:off x="3300" y="1298"/>
              <a:ext cx="130" cy="12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755" name="Freeform 43"/>
            <p:cNvSpPr>
              <a:spLocks/>
            </p:cNvSpPr>
            <p:nvPr/>
          </p:nvSpPr>
          <p:spPr bwMode="auto">
            <a:xfrm rot="-4247563">
              <a:off x="3015" y="1881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44"/>
          <p:cNvGrpSpPr>
            <a:grpSpLocks/>
          </p:cNvGrpSpPr>
          <p:nvPr/>
        </p:nvGrpSpPr>
        <p:grpSpPr bwMode="auto">
          <a:xfrm>
            <a:off x="1331640" y="1700808"/>
            <a:ext cx="935782" cy="863327"/>
            <a:chOff x="982" y="646"/>
            <a:chExt cx="1322" cy="1244"/>
          </a:xfrm>
        </p:grpSpPr>
        <p:sp>
          <p:nvSpPr>
            <p:cNvPr id="115757" name="Oval 45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58" name="AutoShape 46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59" name="AutoShape 47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60" name="AutoShape 48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61" name="AutoShape 49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62" name="AutoShape 50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63" name="AutoShape 51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64" name="AutoShape 52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65" name="AutoShape 53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66" name="AutoShape 54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67" name="AutoShape 55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68" name="AutoShape 56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69" name="AutoShape 57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70" name="AutoShape 58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71" name="AutoShape 59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772" name="AutoShape 60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" name="Group 61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115774" name="AutoShape 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75" name="Oval 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76" name="Oval 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115778" name="AutoShape 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79" name="Oval 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80" name="Oval 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69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115782" name="AutoShape 7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83" name="Oval 7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84" name="Oval 7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73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115786" name="AutoShape 7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87" name="Oval 7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88" name="Oval 7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77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115790" name="AutoShape 7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91" name="Oval 7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92" name="Oval 8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81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115794" name="AutoShape 8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95" name="Oval 8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96" name="Oval 8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85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115798" name="AutoShape 8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799" name="Oval 8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00" name="Oval 8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5801" name="Freeform 89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802" name="Freeform 90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" name="Group 91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115804" name="Freeform 92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05" name="Freeform 93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06" name="Freeform 94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07" name="Freeform 95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08" name="Freeform 96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809" name="Freeform 97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2" name="Group 98"/>
          <p:cNvGrpSpPr>
            <a:grpSpLocks/>
          </p:cNvGrpSpPr>
          <p:nvPr/>
        </p:nvGrpSpPr>
        <p:grpSpPr bwMode="auto">
          <a:xfrm rot="-5172987">
            <a:off x="7994651" y="3035300"/>
            <a:ext cx="227012" cy="325437"/>
            <a:chOff x="1441" y="1824"/>
            <a:chExt cx="143" cy="205"/>
          </a:xfrm>
        </p:grpSpPr>
        <p:sp>
          <p:nvSpPr>
            <p:cNvPr id="115811" name="AutoShape 9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12" name="Oval 10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13" name="Oval 10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3" name="Group 102"/>
          <p:cNvGrpSpPr>
            <a:grpSpLocks/>
          </p:cNvGrpSpPr>
          <p:nvPr/>
        </p:nvGrpSpPr>
        <p:grpSpPr bwMode="auto">
          <a:xfrm rot="-5172987">
            <a:off x="7969250" y="2119313"/>
            <a:ext cx="227013" cy="325437"/>
            <a:chOff x="1441" y="1824"/>
            <a:chExt cx="143" cy="205"/>
          </a:xfrm>
        </p:grpSpPr>
        <p:sp>
          <p:nvSpPr>
            <p:cNvPr id="115815" name="AutoShape 10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16" name="Oval 10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17" name="Oval 10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4" name="Group 106"/>
          <p:cNvGrpSpPr>
            <a:grpSpLocks/>
          </p:cNvGrpSpPr>
          <p:nvPr/>
        </p:nvGrpSpPr>
        <p:grpSpPr bwMode="auto">
          <a:xfrm rot="-5172987">
            <a:off x="7966869" y="2620169"/>
            <a:ext cx="228600" cy="325438"/>
            <a:chOff x="1441" y="1824"/>
            <a:chExt cx="143" cy="205"/>
          </a:xfrm>
        </p:grpSpPr>
        <p:sp>
          <p:nvSpPr>
            <p:cNvPr id="115819" name="AutoShape 10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20" name="Oval 10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21" name="Oval 10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rgbClr val="0099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5" name="Group 110"/>
          <p:cNvGrpSpPr>
            <a:grpSpLocks/>
          </p:cNvGrpSpPr>
          <p:nvPr/>
        </p:nvGrpSpPr>
        <p:grpSpPr bwMode="auto">
          <a:xfrm rot="-5172987">
            <a:off x="7994650" y="3436938"/>
            <a:ext cx="227013" cy="325437"/>
            <a:chOff x="1441" y="1824"/>
            <a:chExt cx="143" cy="205"/>
          </a:xfrm>
        </p:grpSpPr>
        <p:sp>
          <p:nvSpPr>
            <p:cNvPr id="115823" name="AutoShape 11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24" name="Oval 11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25" name="Oval 11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114"/>
          <p:cNvGrpSpPr>
            <a:grpSpLocks/>
          </p:cNvGrpSpPr>
          <p:nvPr/>
        </p:nvGrpSpPr>
        <p:grpSpPr bwMode="auto">
          <a:xfrm rot="-5172987">
            <a:off x="7953376" y="1733550"/>
            <a:ext cx="227012" cy="325437"/>
            <a:chOff x="1441" y="1824"/>
            <a:chExt cx="143" cy="205"/>
          </a:xfrm>
        </p:grpSpPr>
        <p:sp>
          <p:nvSpPr>
            <p:cNvPr id="115827" name="AutoShape 11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28" name="Oval 11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29" name="Oval 11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15830" name="AutoShape 118"/>
          <p:cNvSpPr>
            <a:spLocks noChangeArrowheads="1"/>
          </p:cNvSpPr>
          <p:nvPr/>
        </p:nvSpPr>
        <p:spPr bwMode="auto">
          <a:xfrm rot="5280656" flipH="1">
            <a:off x="7977188" y="251301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831" name="AutoShape 119"/>
          <p:cNvSpPr>
            <a:spLocks noChangeArrowheads="1"/>
          </p:cNvSpPr>
          <p:nvPr/>
        </p:nvSpPr>
        <p:spPr bwMode="auto">
          <a:xfrm rot="5280656" flipH="1">
            <a:off x="7978775" y="197326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832" name="AutoShape 120"/>
          <p:cNvSpPr>
            <a:spLocks noChangeArrowheads="1"/>
          </p:cNvSpPr>
          <p:nvPr/>
        </p:nvSpPr>
        <p:spPr bwMode="auto">
          <a:xfrm rot="5280656" flipH="1">
            <a:off x="7980363" y="3332163"/>
            <a:ext cx="152400" cy="228600"/>
          </a:xfrm>
          <a:prstGeom prst="can">
            <a:avLst>
              <a:gd name="adj" fmla="val 375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833" name="AutoShape 121"/>
          <p:cNvSpPr>
            <a:spLocks noChangeArrowheads="1"/>
          </p:cNvSpPr>
          <p:nvPr/>
        </p:nvSpPr>
        <p:spPr bwMode="auto">
          <a:xfrm rot="5280656" flipH="1">
            <a:off x="7978775" y="2333625"/>
            <a:ext cx="152400" cy="228600"/>
          </a:xfrm>
          <a:prstGeom prst="can">
            <a:avLst>
              <a:gd name="adj" fmla="val 37500"/>
            </a:avLst>
          </a:prstGeom>
          <a:solidFill>
            <a:srgbClr val="0033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834" name="AutoShape 122"/>
          <p:cNvSpPr>
            <a:spLocks noChangeArrowheads="1"/>
          </p:cNvSpPr>
          <p:nvPr/>
        </p:nvSpPr>
        <p:spPr bwMode="auto">
          <a:xfrm rot="5280656" flipH="1">
            <a:off x="7951788" y="2887663"/>
            <a:ext cx="152400" cy="228600"/>
          </a:xfrm>
          <a:prstGeom prst="can">
            <a:avLst>
              <a:gd name="adj" fmla="val 37500"/>
            </a:avLst>
          </a:prstGeom>
          <a:solidFill>
            <a:srgbClr val="0033CC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17" name="Group 124"/>
          <p:cNvGrpSpPr>
            <a:grpSpLocks/>
          </p:cNvGrpSpPr>
          <p:nvPr/>
        </p:nvGrpSpPr>
        <p:grpSpPr bwMode="auto">
          <a:xfrm>
            <a:off x="5292725" y="4797425"/>
            <a:ext cx="1817688" cy="1739900"/>
            <a:chOff x="3504" y="2976"/>
            <a:chExt cx="1145" cy="1096"/>
          </a:xfrm>
        </p:grpSpPr>
        <p:sp>
          <p:nvSpPr>
            <p:cNvPr id="115837" name="Oval 125"/>
            <p:cNvSpPr>
              <a:spLocks noChangeArrowheads="1"/>
            </p:cNvSpPr>
            <p:nvPr/>
          </p:nvSpPr>
          <p:spPr bwMode="auto">
            <a:xfrm>
              <a:off x="3682" y="3137"/>
              <a:ext cx="789" cy="761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38" name="AutoShape 126"/>
            <p:cNvSpPr>
              <a:spLocks noChangeArrowheads="1"/>
            </p:cNvSpPr>
            <p:nvPr/>
          </p:nvSpPr>
          <p:spPr bwMode="auto">
            <a:xfrm>
              <a:off x="4038" y="3017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39" name="AutoShape 127"/>
            <p:cNvSpPr>
              <a:spLocks noChangeArrowheads="1"/>
            </p:cNvSpPr>
            <p:nvPr/>
          </p:nvSpPr>
          <p:spPr bwMode="auto">
            <a:xfrm rot="-1731536">
              <a:off x="3818" y="3071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40" name="AutoShape 128"/>
            <p:cNvSpPr>
              <a:spLocks noChangeArrowheads="1"/>
            </p:cNvSpPr>
            <p:nvPr/>
          </p:nvSpPr>
          <p:spPr bwMode="auto">
            <a:xfrm rot="-3428101">
              <a:off x="3674" y="3187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41" name="AutoShape 129"/>
            <p:cNvSpPr>
              <a:spLocks noChangeArrowheads="1"/>
            </p:cNvSpPr>
            <p:nvPr/>
          </p:nvSpPr>
          <p:spPr bwMode="auto">
            <a:xfrm rot="-4530700">
              <a:off x="3597" y="3320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42" name="AutoShape 130"/>
            <p:cNvSpPr>
              <a:spLocks noChangeArrowheads="1"/>
            </p:cNvSpPr>
            <p:nvPr/>
          </p:nvSpPr>
          <p:spPr bwMode="auto">
            <a:xfrm rot="-6208555">
              <a:off x="3597" y="3542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43" name="AutoShape 131"/>
            <p:cNvSpPr>
              <a:spLocks noChangeArrowheads="1"/>
            </p:cNvSpPr>
            <p:nvPr/>
          </p:nvSpPr>
          <p:spPr bwMode="auto">
            <a:xfrm rot="-7565748">
              <a:off x="3642" y="3658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44" name="AutoShape 132"/>
            <p:cNvSpPr>
              <a:spLocks noChangeArrowheads="1"/>
            </p:cNvSpPr>
            <p:nvPr/>
          </p:nvSpPr>
          <p:spPr bwMode="auto">
            <a:xfrm rot="-8367763">
              <a:off x="3772" y="380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45" name="AutoShape 133"/>
            <p:cNvSpPr>
              <a:spLocks noChangeArrowheads="1"/>
            </p:cNvSpPr>
            <p:nvPr/>
          </p:nvSpPr>
          <p:spPr bwMode="auto">
            <a:xfrm rot="-9558205">
              <a:off x="3916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46" name="AutoShape 134"/>
            <p:cNvSpPr>
              <a:spLocks noChangeArrowheads="1"/>
            </p:cNvSpPr>
            <p:nvPr/>
          </p:nvSpPr>
          <p:spPr bwMode="auto">
            <a:xfrm rot="9901211" flipH="1">
              <a:off x="4151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47" name="AutoShape 135"/>
            <p:cNvSpPr>
              <a:spLocks noChangeArrowheads="1"/>
            </p:cNvSpPr>
            <p:nvPr/>
          </p:nvSpPr>
          <p:spPr bwMode="auto">
            <a:xfrm rot="9414293" flipH="1">
              <a:off x="4256" y="383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48" name="AutoShape 136"/>
            <p:cNvSpPr>
              <a:spLocks noChangeArrowheads="1"/>
            </p:cNvSpPr>
            <p:nvPr/>
          </p:nvSpPr>
          <p:spPr bwMode="auto">
            <a:xfrm rot="7565748" flipH="1">
              <a:off x="4414" y="3697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49" name="AutoShape 137"/>
            <p:cNvSpPr>
              <a:spLocks noChangeArrowheads="1"/>
            </p:cNvSpPr>
            <p:nvPr/>
          </p:nvSpPr>
          <p:spPr bwMode="auto">
            <a:xfrm rot="6208555" flipH="1">
              <a:off x="4482" y="3549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50" name="AutoShape 138"/>
            <p:cNvSpPr>
              <a:spLocks noChangeArrowheads="1"/>
            </p:cNvSpPr>
            <p:nvPr/>
          </p:nvSpPr>
          <p:spPr bwMode="auto">
            <a:xfrm rot="4530700" flipH="1">
              <a:off x="4475" y="3334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51" name="AutoShape 139"/>
            <p:cNvSpPr>
              <a:spLocks noChangeArrowheads="1"/>
            </p:cNvSpPr>
            <p:nvPr/>
          </p:nvSpPr>
          <p:spPr bwMode="auto">
            <a:xfrm rot="3428101" flipH="1">
              <a:off x="4399" y="3196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852" name="AutoShape 140"/>
            <p:cNvSpPr>
              <a:spLocks noChangeArrowheads="1"/>
            </p:cNvSpPr>
            <p:nvPr/>
          </p:nvSpPr>
          <p:spPr bwMode="auto">
            <a:xfrm rot="1731536" flipH="1">
              <a:off x="4271" y="3079"/>
              <a:ext cx="84" cy="127"/>
            </a:xfrm>
            <a:prstGeom prst="can">
              <a:avLst>
                <a:gd name="adj" fmla="val 37798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8" name="Group 141"/>
            <p:cNvGrpSpPr>
              <a:grpSpLocks/>
            </p:cNvGrpSpPr>
            <p:nvPr/>
          </p:nvGrpSpPr>
          <p:grpSpPr bwMode="auto">
            <a:xfrm>
              <a:off x="4030" y="3891"/>
              <a:ext cx="124" cy="181"/>
              <a:chOff x="1441" y="1824"/>
              <a:chExt cx="143" cy="205"/>
            </a:xfrm>
          </p:grpSpPr>
          <p:sp>
            <p:nvSpPr>
              <p:cNvPr id="115854" name="AutoShape 14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55" name="Oval 14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56" name="Oval 14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9" name="Group 145"/>
            <p:cNvGrpSpPr>
              <a:grpSpLocks/>
            </p:cNvGrpSpPr>
            <p:nvPr/>
          </p:nvGrpSpPr>
          <p:grpSpPr bwMode="auto">
            <a:xfrm rot="1113049" flipV="1">
              <a:off x="4151" y="2984"/>
              <a:ext cx="124" cy="181"/>
              <a:chOff x="1441" y="1824"/>
              <a:chExt cx="143" cy="205"/>
            </a:xfrm>
          </p:grpSpPr>
          <p:sp>
            <p:nvSpPr>
              <p:cNvPr id="115858" name="AutoShape 14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59" name="Oval 14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60" name="Oval 14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" name="Group 149"/>
            <p:cNvGrpSpPr>
              <a:grpSpLocks/>
            </p:cNvGrpSpPr>
            <p:nvPr/>
          </p:nvGrpSpPr>
          <p:grpSpPr bwMode="auto">
            <a:xfrm rot="-1113049" flipH="1" flipV="1">
              <a:off x="3879" y="2976"/>
              <a:ext cx="124" cy="181"/>
              <a:chOff x="1441" y="1824"/>
              <a:chExt cx="143" cy="205"/>
            </a:xfrm>
          </p:grpSpPr>
          <p:sp>
            <p:nvSpPr>
              <p:cNvPr id="115862" name="AutoShape 15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63" name="Oval 15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64" name="Oval 15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" name="Group 153"/>
            <p:cNvGrpSpPr>
              <a:grpSpLocks/>
            </p:cNvGrpSpPr>
            <p:nvPr/>
          </p:nvGrpSpPr>
          <p:grpSpPr bwMode="auto">
            <a:xfrm rot="-5190893" flipH="1" flipV="1">
              <a:off x="3530" y="3407"/>
              <a:ext cx="126" cy="178"/>
              <a:chOff x="1441" y="1824"/>
              <a:chExt cx="143" cy="205"/>
            </a:xfrm>
          </p:grpSpPr>
          <p:sp>
            <p:nvSpPr>
              <p:cNvPr id="115866" name="AutoShape 15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67" name="Oval 15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68" name="Oval 15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157"/>
            <p:cNvGrpSpPr>
              <a:grpSpLocks/>
            </p:cNvGrpSpPr>
            <p:nvPr/>
          </p:nvGrpSpPr>
          <p:grpSpPr bwMode="auto">
            <a:xfrm rot="-5172987">
              <a:off x="4497" y="3416"/>
              <a:ext cx="126" cy="178"/>
              <a:chOff x="1441" y="1824"/>
              <a:chExt cx="143" cy="205"/>
            </a:xfrm>
          </p:grpSpPr>
          <p:sp>
            <p:nvSpPr>
              <p:cNvPr id="115870" name="AutoShape 15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71" name="Oval 15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72" name="Oval 16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3" name="Group 161"/>
            <p:cNvGrpSpPr>
              <a:grpSpLocks/>
            </p:cNvGrpSpPr>
            <p:nvPr/>
          </p:nvGrpSpPr>
          <p:grpSpPr bwMode="auto">
            <a:xfrm rot="2463853">
              <a:off x="3659" y="3738"/>
              <a:ext cx="124" cy="181"/>
              <a:chOff x="1441" y="1824"/>
              <a:chExt cx="143" cy="205"/>
            </a:xfrm>
          </p:grpSpPr>
          <p:sp>
            <p:nvSpPr>
              <p:cNvPr id="115874" name="AutoShape 1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75" name="Oval 1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76" name="Oval 1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" name="Group 165"/>
            <p:cNvGrpSpPr>
              <a:grpSpLocks/>
            </p:cNvGrpSpPr>
            <p:nvPr/>
          </p:nvGrpSpPr>
          <p:grpSpPr bwMode="auto">
            <a:xfrm rot="19136147" flipH="1">
              <a:off x="4347" y="3769"/>
              <a:ext cx="124" cy="181"/>
              <a:chOff x="1441" y="1824"/>
              <a:chExt cx="143" cy="205"/>
            </a:xfrm>
          </p:grpSpPr>
          <p:sp>
            <p:nvSpPr>
              <p:cNvPr id="115878" name="AutoShape 1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79" name="Oval 1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880" name="Oval 1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5881" name="Freeform 169"/>
            <p:cNvSpPr>
              <a:spLocks/>
            </p:cNvSpPr>
            <p:nvPr/>
          </p:nvSpPr>
          <p:spPr bwMode="auto">
            <a:xfrm rot="4247563" flipV="1">
              <a:off x="3979" y="3355"/>
              <a:ext cx="150" cy="17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882" name="Freeform 170"/>
            <p:cNvSpPr>
              <a:spLocks/>
            </p:cNvSpPr>
            <p:nvPr/>
          </p:nvSpPr>
          <p:spPr bwMode="auto">
            <a:xfrm rot="4247563" flipV="1">
              <a:off x="3912" y="3196"/>
              <a:ext cx="151" cy="178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883" name="Freeform 171"/>
            <p:cNvSpPr>
              <a:spLocks/>
            </p:cNvSpPr>
            <p:nvPr/>
          </p:nvSpPr>
          <p:spPr bwMode="auto">
            <a:xfrm rot="4247563" flipV="1">
              <a:off x="3955" y="3281"/>
              <a:ext cx="164" cy="19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884" name="Freeform 172"/>
            <p:cNvSpPr>
              <a:spLocks/>
            </p:cNvSpPr>
            <p:nvPr/>
          </p:nvSpPr>
          <p:spPr bwMode="auto">
            <a:xfrm rot="4247563" flipV="1">
              <a:off x="4035" y="3452"/>
              <a:ext cx="147" cy="168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885" name="Freeform 173"/>
            <p:cNvSpPr>
              <a:spLocks/>
            </p:cNvSpPr>
            <p:nvPr/>
          </p:nvSpPr>
          <p:spPr bwMode="auto">
            <a:xfrm rot="4247563" flipV="1">
              <a:off x="4073" y="3539"/>
              <a:ext cx="145" cy="16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886" name="Freeform 174"/>
            <p:cNvSpPr>
              <a:spLocks/>
            </p:cNvSpPr>
            <p:nvPr/>
          </p:nvSpPr>
          <p:spPr bwMode="auto">
            <a:xfrm rot="4247563" flipV="1">
              <a:off x="4122" y="3633"/>
              <a:ext cx="109" cy="13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887" name="Freeform 175"/>
            <p:cNvSpPr>
              <a:spLocks/>
            </p:cNvSpPr>
            <p:nvPr/>
          </p:nvSpPr>
          <p:spPr bwMode="auto">
            <a:xfrm rot="4247563" flipV="1">
              <a:off x="4145" y="3724"/>
              <a:ext cx="107" cy="13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888" name="Freeform 176"/>
            <p:cNvSpPr>
              <a:spLocks/>
            </p:cNvSpPr>
            <p:nvPr/>
          </p:nvSpPr>
          <p:spPr bwMode="auto">
            <a:xfrm rot="4247563" flipV="1">
              <a:off x="3851" y="3189"/>
              <a:ext cx="165" cy="19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5889" name="Line 177"/>
          <p:cNvSpPr>
            <a:spLocks noChangeShapeType="1"/>
          </p:cNvSpPr>
          <p:nvPr/>
        </p:nvSpPr>
        <p:spPr bwMode="auto">
          <a:xfrm>
            <a:off x="2700338" y="1773238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5890" name="Line 178"/>
          <p:cNvSpPr>
            <a:spLocks noChangeShapeType="1"/>
          </p:cNvSpPr>
          <p:nvPr/>
        </p:nvSpPr>
        <p:spPr bwMode="auto">
          <a:xfrm>
            <a:off x="2700338" y="2276475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5891" name="Line 179"/>
          <p:cNvSpPr>
            <a:spLocks noChangeShapeType="1"/>
          </p:cNvSpPr>
          <p:nvPr/>
        </p:nvSpPr>
        <p:spPr bwMode="auto">
          <a:xfrm>
            <a:off x="2700338" y="2708275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5892" name="Line 180"/>
          <p:cNvSpPr>
            <a:spLocks noChangeShapeType="1"/>
          </p:cNvSpPr>
          <p:nvPr/>
        </p:nvSpPr>
        <p:spPr bwMode="auto">
          <a:xfrm>
            <a:off x="2700338" y="3068638"/>
            <a:ext cx="2873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5893" name="AutoShape 181"/>
          <p:cNvSpPr>
            <a:spLocks noChangeArrowheads="1"/>
          </p:cNvSpPr>
          <p:nvPr/>
        </p:nvSpPr>
        <p:spPr bwMode="auto">
          <a:xfrm rot="9408084">
            <a:off x="2339975" y="1989138"/>
            <a:ext cx="647700" cy="144462"/>
          </a:xfrm>
          <a:prstGeom prst="lightningBol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894" name="AutoShape 182"/>
          <p:cNvSpPr>
            <a:spLocks noChangeArrowheads="1"/>
          </p:cNvSpPr>
          <p:nvPr/>
        </p:nvSpPr>
        <p:spPr bwMode="auto">
          <a:xfrm rot="9408084">
            <a:off x="2339975" y="2852738"/>
            <a:ext cx="647700" cy="144462"/>
          </a:xfrm>
          <a:prstGeom prst="lightningBol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895" name="Line 183"/>
          <p:cNvSpPr>
            <a:spLocks noChangeShapeType="1"/>
          </p:cNvSpPr>
          <p:nvPr/>
        </p:nvSpPr>
        <p:spPr bwMode="auto">
          <a:xfrm>
            <a:off x="2484438" y="3357563"/>
            <a:ext cx="5032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5896" name="Line 184"/>
          <p:cNvSpPr>
            <a:spLocks noChangeShapeType="1"/>
          </p:cNvSpPr>
          <p:nvPr/>
        </p:nvSpPr>
        <p:spPr bwMode="auto">
          <a:xfrm>
            <a:off x="2484438" y="2349500"/>
            <a:ext cx="5032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5897" name="Line 185"/>
          <p:cNvSpPr>
            <a:spLocks noChangeShapeType="1"/>
          </p:cNvSpPr>
          <p:nvPr/>
        </p:nvSpPr>
        <p:spPr bwMode="auto">
          <a:xfrm>
            <a:off x="2484438" y="2492375"/>
            <a:ext cx="503237" cy="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5898" name="Oval 186"/>
          <p:cNvSpPr>
            <a:spLocks noChangeArrowheads="1"/>
          </p:cNvSpPr>
          <p:nvPr/>
        </p:nvSpPr>
        <p:spPr bwMode="auto">
          <a:xfrm>
            <a:off x="2339975" y="3284538"/>
            <a:ext cx="144463" cy="1444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899" name="Oval 187"/>
          <p:cNvSpPr>
            <a:spLocks noChangeArrowheads="1"/>
          </p:cNvSpPr>
          <p:nvPr/>
        </p:nvSpPr>
        <p:spPr bwMode="auto">
          <a:xfrm>
            <a:off x="2555875" y="2636838"/>
            <a:ext cx="144463" cy="144462"/>
          </a:xfrm>
          <a:prstGeom prst="ellipse">
            <a:avLst/>
          </a:pr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5" name="Group 188"/>
          <p:cNvGrpSpPr>
            <a:grpSpLocks/>
          </p:cNvGrpSpPr>
          <p:nvPr/>
        </p:nvGrpSpPr>
        <p:grpSpPr bwMode="auto">
          <a:xfrm>
            <a:off x="5003800" y="2205038"/>
            <a:ext cx="639763" cy="1230312"/>
            <a:chOff x="3160" y="1432"/>
            <a:chExt cx="403" cy="775"/>
          </a:xfrm>
        </p:grpSpPr>
        <p:grpSp>
          <p:nvGrpSpPr>
            <p:cNvPr id="26" name="Group 189"/>
            <p:cNvGrpSpPr>
              <a:grpSpLocks/>
            </p:cNvGrpSpPr>
            <p:nvPr/>
          </p:nvGrpSpPr>
          <p:grpSpPr bwMode="auto">
            <a:xfrm>
              <a:off x="3160" y="1432"/>
              <a:ext cx="403" cy="775"/>
              <a:chOff x="3024" y="1296"/>
              <a:chExt cx="403" cy="775"/>
            </a:xfrm>
          </p:grpSpPr>
          <p:sp>
            <p:nvSpPr>
              <p:cNvPr id="115902" name="Freeform 190"/>
              <p:cNvSpPr>
                <a:spLocks/>
              </p:cNvSpPr>
              <p:nvPr/>
            </p:nvSpPr>
            <p:spPr bwMode="auto">
              <a:xfrm rot="-4247563">
                <a:off x="3078" y="1873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03" name="Freeform 191"/>
              <p:cNvSpPr>
                <a:spLocks/>
              </p:cNvSpPr>
              <p:nvPr/>
            </p:nvSpPr>
            <p:spPr bwMode="auto">
              <a:xfrm rot="-4247563">
                <a:off x="3113" y="177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04" name="Freeform 192"/>
              <p:cNvSpPr>
                <a:spLocks/>
              </p:cNvSpPr>
              <p:nvPr/>
            </p:nvSpPr>
            <p:spPr bwMode="auto">
              <a:xfrm rot="-4247563">
                <a:off x="3193" y="1591"/>
                <a:ext cx="176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05" name="Freeform 193"/>
              <p:cNvSpPr>
                <a:spLocks/>
              </p:cNvSpPr>
              <p:nvPr/>
            </p:nvSpPr>
            <p:spPr bwMode="auto">
              <a:xfrm rot="-4247563">
                <a:off x="3227" y="1486"/>
                <a:ext cx="175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06" name="Freeform 194"/>
              <p:cNvSpPr>
                <a:spLocks/>
              </p:cNvSpPr>
              <p:nvPr/>
            </p:nvSpPr>
            <p:spPr bwMode="auto">
              <a:xfrm rot="-4247563">
                <a:off x="3279" y="1408"/>
                <a:ext cx="132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07" name="Freeform 195"/>
              <p:cNvSpPr>
                <a:spLocks/>
              </p:cNvSpPr>
              <p:nvPr/>
            </p:nvSpPr>
            <p:spPr bwMode="auto">
              <a:xfrm rot="-4247563">
                <a:off x="3300" y="1298"/>
                <a:ext cx="130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08" name="Freeform 196"/>
              <p:cNvSpPr>
                <a:spLocks/>
              </p:cNvSpPr>
              <p:nvPr/>
            </p:nvSpPr>
            <p:spPr bwMode="auto">
              <a:xfrm rot="-4247563">
                <a:off x="3015" y="188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5909" name="Freeform 197"/>
            <p:cNvSpPr>
              <a:spLocks/>
            </p:cNvSpPr>
            <p:nvPr/>
          </p:nvSpPr>
          <p:spPr bwMode="auto">
            <a:xfrm rot="-4247563">
              <a:off x="3280" y="1797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accent1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7" name="Group 198"/>
          <p:cNvGrpSpPr>
            <a:grpSpLocks/>
          </p:cNvGrpSpPr>
          <p:nvPr/>
        </p:nvGrpSpPr>
        <p:grpSpPr bwMode="auto">
          <a:xfrm>
            <a:off x="5651500" y="2492375"/>
            <a:ext cx="639763" cy="1230313"/>
            <a:chOff x="3160" y="1432"/>
            <a:chExt cx="403" cy="775"/>
          </a:xfrm>
        </p:grpSpPr>
        <p:grpSp>
          <p:nvGrpSpPr>
            <p:cNvPr id="28" name="Group 199"/>
            <p:cNvGrpSpPr>
              <a:grpSpLocks/>
            </p:cNvGrpSpPr>
            <p:nvPr/>
          </p:nvGrpSpPr>
          <p:grpSpPr bwMode="auto">
            <a:xfrm>
              <a:off x="3160" y="1432"/>
              <a:ext cx="403" cy="775"/>
              <a:chOff x="3024" y="1296"/>
              <a:chExt cx="403" cy="775"/>
            </a:xfrm>
          </p:grpSpPr>
          <p:sp>
            <p:nvSpPr>
              <p:cNvPr id="115912" name="Freeform 200"/>
              <p:cNvSpPr>
                <a:spLocks/>
              </p:cNvSpPr>
              <p:nvPr/>
            </p:nvSpPr>
            <p:spPr bwMode="auto">
              <a:xfrm rot="-4247563">
                <a:off x="3078" y="1873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13" name="Freeform 201"/>
              <p:cNvSpPr>
                <a:spLocks/>
              </p:cNvSpPr>
              <p:nvPr/>
            </p:nvSpPr>
            <p:spPr bwMode="auto">
              <a:xfrm rot="-4247563">
                <a:off x="3113" y="177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14" name="Freeform 202"/>
              <p:cNvSpPr>
                <a:spLocks/>
              </p:cNvSpPr>
              <p:nvPr/>
            </p:nvSpPr>
            <p:spPr bwMode="auto">
              <a:xfrm rot="-4247563">
                <a:off x="3193" y="1591"/>
                <a:ext cx="176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15" name="Freeform 203"/>
              <p:cNvSpPr>
                <a:spLocks/>
              </p:cNvSpPr>
              <p:nvPr/>
            </p:nvSpPr>
            <p:spPr bwMode="auto">
              <a:xfrm rot="-4247563">
                <a:off x="3227" y="1486"/>
                <a:ext cx="175" cy="157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16" name="Freeform 204"/>
              <p:cNvSpPr>
                <a:spLocks/>
              </p:cNvSpPr>
              <p:nvPr/>
            </p:nvSpPr>
            <p:spPr bwMode="auto">
              <a:xfrm rot="-4247563">
                <a:off x="3279" y="1408"/>
                <a:ext cx="132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17" name="Freeform 205"/>
              <p:cNvSpPr>
                <a:spLocks/>
              </p:cNvSpPr>
              <p:nvPr/>
            </p:nvSpPr>
            <p:spPr bwMode="auto">
              <a:xfrm rot="-4247563">
                <a:off x="3300" y="1298"/>
                <a:ext cx="130" cy="125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918" name="Freeform 206"/>
              <p:cNvSpPr>
                <a:spLocks/>
              </p:cNvSpPr>
              <p:nvPr/>
            </p:nvSpPr>
            <p:spPr bwMode="auto">
              <a:xfrm rot="-4247563">
                <a:off x="3015" y="1881"/>
                <a:ext cx="199" cy="18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15919" name="Freeform 207"/>
            <p:cNvSpPr>
              <a:spLocks/>
            </p:cNvSpPr>
            <p:nvPr/>
          </p:nvSpPr>
          <p:spPr bwMode="auto">
            <a:xfrm rot="-4247563">
              <a:off x="3280" y="1797"/>
              <a:ext cx="199" cy="18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5921" name="Line 209"/>
          <p:cNvSpPr>
            <a:spLocks noChangeShapeType="1"/>
          </p:cNvSpPr>
          <p:nvPr/>
        </p:nvSpPr>
        <p:spPr bwMode="auto">
          <a:xfrm>
            <a:off x="4932363" y="2492375"/>
            <a:ext cx="241300" cy="30956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15922" name="Line 210"/>
          <p:cNvSpPr>
            <a:spLocks noChangeShapeType="1"/>
          </p:cNvSpPr>
          <p:nvPr/>
        </p:nvSpPr>
        <p:spPr bwMode="auto">
          <a:xfrm>
            <a:off x="5580063" y="2852738"/>
            <a:ext cx="241300" cy="23653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9" name="Group 260"/>
          <p:cNvGrpSpPr>
            <a:grpSpLocks/>
          </p:cNvGrpSpPr>
          <p:nvPr/>
        </p:nvGrpSpPr>
        <p:grpSpPr bwMode="auto">
          <a:xfrm>
            <a:off x="7019925" y="4941888"/>
            <a:ext cx="1817688" cy="1739900"/>
            <a:chOff x="3504" y="2976"/>
            <a:chExt cx="1145" cy="1096"/>
          </a:xfrm>
        </p:grpSpPr>
        <p:sp>
          <p:nvSpPr>
            <p:cNvPr id="115973" name="Oval 261"/>
            <p:cNvSpPr>
              <a:spLocks noChangeArrowheads="1"/>
            </p:cNvSpPr>
            <p:nvPr/>
          </p:nvSpPr>
          <p:spPr bwMode="auto">
            <a:xfrm>
              <a:off x="3682" y="3137"/>
              <a:ext cx="789" cy="761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74" name="AutoShape 262"/>
            <p:cNvSpPr>
              <a:spLocks noChangeArrowheads="1"/>
            </p:cNvSpPr>
            <p:nvPr/>
          </p:nvSpPr>
          <p:spPr bwMode="auto">
            <a:xfrm>
              <a:off x="4038" y="3017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75" name="AutoShape 263"/>
            <p:cNvSpPr>
              <a:spLocks noChangeArrowheads="1"/>
            </p:cNvSpPr>
            <p:nvPr/>
          </p:nvSpPr>
          <p:spPr bwMode="auto">
            <a:xfrm rot="-1731536">
              <a:off x="3818" y="3071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76" name="AutoShape 264"/>
            <p:cNvSpPr>
              <a:spLocks noChangeArrowheads="1"/>
            </p:cNvSpPr>
            <p:nvPr/>
          </p:nvSpPr>
          <p:spPr bwMode="auto">
            <a:xfrm rot="-3428101">
              <a:off x="3674" y="3187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77" name="AutoShape 265"/>
            <p:cNvSpPr>
              <a:spLocks noChangeArrowheads="1"/>
            </p:cNvSpPr>
            <p:nvPr/>
          </p:nvSpPr>
          <p:spPr bwMode="auto">
            <a:xfrm rot="-4530700">
              <a:off x="3597" y="3320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78" name="AutoShape 266"/>
            <p:cNvSpPr>
              <a:spLocks noChangeArrowheads="1"/>
            </p:cNvSpPr>
            <p:nvPr/>
          </p:nvSpPr>
          <p:spPr bwMode="auto">
            <a:xfrm rot="-6208555">
              <a:off x="3597" y="3542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79" name="AutoShape 267"/>
            <p:cNvSpPr>
              <a:spLocks noChangeArrowheads="1"/>
            </p:cNvSpPr>
            <p:nvPr/>
          </p:nvSpPr>
          <p:spPr bwMode="auto">
            <a:xfrm rot="-7565748">
              <a:off x="3642" y="3658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80" name="AutoShape 268"/>
            <p:cNvSpPr>
              <a:spLocks noChangeArrowheads="1"/>
            </p:cNvSpPr>
            <p:nvPr/>
          </p:nvSpPr>
          <p:spPr bwMode="auto">
            <a:xfrm rot="-8367763">
              <a:off x="3772" y="380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81" name="AutoShape 269"/>
            <p:cNvSpPr>
              <a:spLocks noChangeArrowheads="1"/>
            </p:cNvSpPr>
            <p:nvPr/>
          </p:nvSpPr>
          <p:spPr bwMode="auto">
            <a:xfrm rot="-9558205">
              <a:off x="3916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82" name="AutoShape 270"/>
            <p:cNvSpPr>
              <a:spLocks noChangeArrowheads="1"/>
            </p:cNvSpPr>
            <p:nvPr/>
          </p:nvSpPr>
          <p:spPr bwMode="auto">
            <a:xfrm rot="9901211" flipH="1">
              <a:off x="4151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83" name="AutoShape 271"/>
            <p:cNvSpPr>
              <a:spLocks noChangeArrowheads="1"/>
            </p:cNvSpPr>
            <p:nvPr/>
          </p:nvSpPr>
          <p:spPr bwMode="auto">
            <a:xfrm rot="9414293" flipH="1">
              <a:off x="4256" y="383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84" name="AutoShape 272"/>
            <p:cNvSpPr>
              <a:spLocks noChangeArrowheads="1"/>
            </p:cNvSpPr>
            <p:nvPr/>
          </p:nvSpPr>
          <p:spPr bwMode="auto">
            <a:xfrm rot="7565748" flipH="1">
              <a:off x="4414" y="3697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85" name="AutoShape 273"/>
            <p:cNvSpPr>
              <a:spLocks noChangeArrowheads="1"/>
            </p:cNvSpPr>
            <p:nvPr/>
          </p:nvSpPr>
          <p:spPr bwMode="auto">
            <a:xfrm rot="6208555" flipH="1">
              <a:off x="4482" y="3549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86" name="AutoShape 274"/>
            <p:cNvSpPr>
              <a:spLocks noChangeArrowheads="1"/>
            </p:cNvSpPr>
            <p:nvPr/>
          </p:nvSpPr>
          <p:spPr bwMode="auto">
            <a:xfrm rot="4530700" flipH="1">
              <a:off x="4475" y="3334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87" name="AutoShape 275"/>
            <p:cNvSpPr>
              <a:spLocks noChangeArrowheads="1"/>
            </p:cNvSpPr>
            <p:nvPr/>
          </p:nvSpPr>
          <p:spPr bwMode="auto">
            <a:xfrm rot="3428101" flipH="1">
              <a:off x="4399" y="3196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5988" name="AutoShape 276"/>
            <p:cNvSpPr>
              <a:spLocks noChangeArrowheads="1"/>
            </p:cNvSpPr>
            <p:nvPr/>
          </p:nvSpPr>
          <p:spPr bwMode="auto">
            <a:xfrm rot="1731536" flipH="1">
              <a:off x="4271" y="3079"/>
              <a:ext cx="84" cy="127"/>
            </a:xfrm>
            <a:prstGeom prst="can">
              <a:avLst>
                <a:gd name="adj" fmla="val 37798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" name="Group 277"/>
            <p:cNvGrpSpPr>
              <a:grpSpLocks/>
            </p:cNvGrpSpPr>
            <p:nvPr/>
          </p:nvGrpSpPr>
          <p:grpSpPr bwMode="auto">
            <a:xfrm>
              <a:off x="4030" y="3891"/>
              <a:ext cx="124" cy="181"/>
              <a:chOff x="1441" y="1824"/>
              <a:chExt cx="143" cy="205"/>
            </a:xfrm>
          </p:grpSpPr>
          <p:sp>
            <p:nvSpPr>
              <p:cNvPr id="115990" name="AutoShape 27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991" name="Oval 27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992" name="Oval 28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" name="Group 281"/>
            <p:cNvGrpSpPr>
              <a:grpSpLocks/>
            </p:cNvGrpSpPr>
            <p:nvPr/>
          </p:nvGrpSpPr>
          <p:grpSpPr bwMode="auto">
            <a:xfrm rot="1113049" flipV="1">
              <a:off x="4151" y="2984"/>
              <a:ext cx="124" cy="181"/>
              <a:chOff x="1441" y="1824"/>
              <a:chExt cx="143" cy="205"/>
            </a:xfrm>
          </p:grpSpPr>
          <p:sp>
            <p:nvSpPr>
              <p:cNvPr id="115994" name="AutoShape 28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995" name="Oval 28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996" name="Oval 28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712" name="Group 285"/>
            <p:cNvGrpSpPr>
              <a:grpSpLocks/>
            </p:cNvGrpSpPr>
            <p:nvPr/>
          </p:nvGrpSpPr>
          <p:grpSpPr bwMode="auto">
            <a:xfrm rot="-1113049" flipH="1" flipV="1">
              <a:off x="3879" y="2976"/>
              <a:ext cx="124" cy="181"/>
              <a:chOff x="1441" y="1824"/>
              <a:chExt cx="143" cy="205"/>
            </a:xfrm>
          </p:grpSpPr>
          <p:sp>
            <p:nvSpPr>
              <p:cNvPr id="115998" name="AutoShape 28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5999" name="Oval 28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00" name="Oval 28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713" name="Group 289"/>
            <p:cNvGrpSpPr>
              <a:grpSpLocks/>
            </p:cNvGrpSpPr>
            <p:nvPr/>
          </p:nvGrpSpPr>
          <p:grpSpPr bwMode="auto">
            <a:xfrm rot="-5190893" flipH="1" flipV="1">
              <a:off x="3530" y="3407"/>
              <a:ext cx="126" cy="178"/>
              <a:chOff x="1441" y="1824"/>
              <a:chExt cx="143" cy="205"/>
            </a:xfrm>
          </p:grpSpPr>
          <p:sp>
            <p:nvSpPr>
              <p:cNvPr id="116002" name="AutoShape 29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03" name="Oval 29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04" name="Oval 29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715" name="Group 293"/>
            <p:cNvGrpSpPr>
              <a:grpSpLocks/>
            </p:cNvGrpSpPr>
            <p:nvPr/>
          </p:nvGrpSpPr>
          <p:grpSpPr bwMode="auto">
            <a:xfrm rot="-5172987">
              <a:off x="4497" y="3416"/>
              <a:ext cx="126" cy="178"/>
              <a:chOff x="1441" y="1824"/>
              <a:chExt cx="143" cy="205"/>
            </a:xfrm>
          </p:grpSpPr>
          <p:sp>
            <p:nvSpPr>
              <p:cNvPr id="116006" name="AutoShape 29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07" name="Oval 29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08" name="Oval 29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720" name="Group 297"/>
            <p:cNvGrpSpPr>
              <a:grpSpLocks/>
            </p:cNvGrpSpPr>
            <p:nvPr/>
          </p:nvGrpSpPr>
          <p:grpSpPr bwMode="auto">
            <a:xfrm rot="2463853">
              <a:off x="3659" y="3738"/>
              <a:ext cx="124" cy="181"/>
              <a:chOff x="1441" y="1824"/>
              <a:chExt cx="143" cy="205"/>
            </a:xfrm>
          </p:grpSpPr>
          <p:sp>
            <p:nvSpPr>
              <p:cNvPr id="116010" name="AutoShape 29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11" name="Oval 29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12" name="Oval 30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748" name="Group 301"/>
            <p:cNvGrpSpPr>
              <a:grpSpLocks/>
            </p:cNvGrpSpPr>
            <p:nvPr/>
          </p:nvGrpSpPr>
          <p:grpSpPr bwMode="auto">
            <a:xfrm rot="19136147" flipH="1">
              <a:off x="4347" y="3769"/>
              <a:ext cx="124" cy="181"/>
              <a:chOff x="1441" y="1824"/>
              <a:chExt cx="143" cy="205"/>
            </a:xfrm>
          </p:grpSpPr>
          <p:sp>
            <p:nvSpPr>
              <p:cNvPr id="116014" name="AutoShape 30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15" name="Oval 30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16" name="Oval 30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6017" name="Freeform 305"/>
            <p:cNvSpPr>
              <a:spLocks/>
            </p:cNvSpPr>
            <p:nvPr/>
          </p:nvSpPr>
          <p:spPr bwMode="auto">
            <a:xfrm rot="4247563" flipV="1">
              <a:off x="3979" y="3355"/>
              <a:ext cx="150" cy="17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18" name="Freeform 306"/>
            <p:cNvSpPr>
              <a:spLocks/>
            </p:cNvSpPr>
            <p:nvPr/>
          </p:nvSpPr>
          <p:spPr bwMode="auto">
            <a:xfrm rot="4247563" flipV="1">
              <a:off x="3912" y="3196"/>
              <a:ext cx="151" cy="178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19" name="Freeform 307"/>
            <p:cNvSpPr>
              <a:spLocks/>
            </p:cNvSpPr>
            <p:nvPr/>
          </p:nvSpPr>
          <p:spPr bwMode="auto">
            <a:xfrm rot="4247563" flipV="1">
              <a:off x="3955" y="3281"/>
              <a:ext cx="164" cy="19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20" name="Freeform 308"/>
            <p:cNvSpPr>
              <a:spLocks/>
            </p:cNvSpPr>
            <p:nvPr/>
          </p:nvSpPr>
          <p:spPr bwMode="auto">
            <a:xfrm rot="4247563" flipV="1">
              <a:off x="4035" y="3452"/>
              <a:ext cx="147" cy="168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21" name="Freeform 309"/>
            <p:cNvSpPr>
              <a:spLocks/>
            </p:cNvSpPr>
            <p:nvPr/>
          </p:nvSpPr>
          <p:spPr bwMode="auto">
            <a:xfrm rot="4247563" flipV="1">
              <a:off x="4073" y="3539"/>
              <a:ext cx="145" cy="16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22" name="Freeform 310"/>
            <p:cNvSpPr>
              <a:spLocks/>
            </p:cNvSpPr>
            <p:nvPr/>
          </p:nvSpPr>
          <p:spPr bwMode="auto">
            <a:xfrm rot="4247563" flipV="1">
              <a:off x="4122" y="3633"/>
              <a:ext cx="109" cy="13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23" name="Freeform 311"/>
            <p:cNvSpPr>
              <a:spLocks/>
            </p:cNvSpPr>
            <p:nvPr/>
          </p:nvSpPr>
          <p:spPr bwMode="auto">
            <a:xfrm rot="4247563" flipV="1">
              <a:off x="4145" y="3724"/>
              <a:ext cx="107" cy="13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24" name="Freeform 312"/>
            <p:cNvSpPr>
              <a:spLocks/>
            </p:cNvSpPr>
            <p:nvPr/>
          </p:nvSpPr>
          <p:spPr bwMode="auto">
            <a:xfrm rot="4247563" flipV="1">
              <a:off x="3851" y="3189"/>
              <a:ext cx="165" cy="19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5756" name="Group 313"/>
          <p:cNvGrpSpPr>
            <a:grpSpLocks/>
          </p:cNvGrpSpPr>
          <p:nvPr/>
        </p:nvGrpSpPr>
        <p:grpSpPr bwMode="auto">
          <a:xfrm>
            <a:off x="6227763" y="3860800"/>
            <a:ext cx="1817687" cy="1739900"/>
            <a:chOff x="3504" y="2976"/>
            <a:chExt cx="1145" cy="1096"/>
          </a:xfrm>
        </p:grpSpPr>
        <p:sp>
          <p:nvSpPr>
            <p:cNvPr id="116026" name="Oval 314"/>
            <p:cNvSpPr>
              <a:spLocks noChangeArrowheads="1"/>
            </p:cNvSpPr>
            <p:nvPr/>
          </p:nvSpPr>
          <p:spPr bwMode="auto">
            <a:xfrm>
              <a:off x="3682" y="3137"/>
              <a:ext cx="789" cy="761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27" name="AutoShape 315"/>
            <p:cNvSpPr>
              <a:spLocks noChangeArrowheads="1"/>
            </p:cNvSpPr>
            <p:nvPr/>
          </p:nvSpPr>
          <p:spPr bwMode="auto">
            <a:xfrm>
              <a:off x="4038" y="3017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28" name="AutoShape 316"/>
            <p:cNvSpPr>
              <a:spLocks noChangeArrowheads="1"/>
            </p:cNvSpPr>
            <p:nvPr/>
          </p:nvSpPr>
          <p:spPr bwMode="auto">
            <a:xfrm rot="-1731536">
              <a:off x="3818" y="3071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29" name="AutoShape 317"/>
            <p:cNvSpPr>
              <a:spLocks noChangeArrowheads="1"/>
            </p:cNvSpPr>
            <p:nvPr/>
          </p:nvSpPr>
          <p:spPr bwMode="auto">
            <a:xfrm rot="-3428101">
              <a:off x="3674" y="3187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30" name="AutoShape 318"/>
            <p:cNvSpPr>
              <a:spLocks noChangeArrowheads="1"/>
            </p:cNvSpPr>
            <p:nvPr/>
          </p:nvSpPr>
          <p:spPr bwMode="auto">
            <a:xfrm rot="-4530700">
              <a:off x="3597" y="3320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31" name="AutoShape 319"/>
            <p:cNvSpPr>
              <a:spLocks noChangeArrowheads="1"/>
            </p:cNvSpPr>
            <p:nvPr/>
          </p:nvSpPr>
          <p:spPr bwMode="auto">
            <a:xfrm rot="-6208555">
              <a:off x="3597" y="3542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32" name="AutoShape 320"/>
            <p:cNvSpPr>
              <a:spLocks noChangeArrowheads="1"/>
            </p:cNvSpPr>
            <p:nvPr/>
          </p:nvSpPr>
          <p:spPr bwMode="auto">
            <a:xfrm rot="-7565748">
              <a:off x="3642" y="3658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33" name="AutoShape 321"/>
            <p:cNvSpPr>
              <a:spLocks noChangeArrowheads="1"/>
            </p:cNvSpPr>
            <p:nvPr/>
          </p:nvSpPr>
          <p:spPr bwMode="auto">
            <a:xfrm rot="-8367763">
              <a:off x="3772" y="380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34" name="AutoShape 322"/>
            <p:cNvSpPr>
              <a:spLocks noChangeArrowheads="1"/>
            </p:cNvSpPr>
            <p:nvPr/>
          </p:nvSpPr>
          <p:spPr bwMode="auto">
            <a:xfrm rot="-9558205">
              <a:off x="3916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35" name="AutoShape 323"/>
            <p:cNvSpPr>
              <a:spLocks noChangeArrowheads="1"/>
            </p:cNvSpPr>
            <p:nvPr/>
          </p:nvSpPr>
          <p:spPr bwMode="auto">
            <a:xfrm rot="9901211" flipH="1">
              <a:off x="4151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36" name="AutoShape 324"/>
            <p:cNvSpPr>
              <a:spLocks noChangeArrowheads="1"/>
            </p:cNvSpPr>
            <p:nvPr/>
          </p:nvSpPr>
          <p:spPr bwMode="auto">
            <a:xfrm rot="9414293" flipH="1">
              <a:off x="4256" y="383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37" name="AutoShape 325"/>
            <p:cNvSpPr>
              <a:spLocks noChangeArrowheads="1"/>
            </p:cNvSpPr>
            <p:nvPr/>
          </p:nvSpPr>
          <p:spPr bwMode="auto">
            <a:xfrm rot="7565748" flipH="1">
              <a:off x="4414" y="3697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38" name="AutoShape 326"/>
            <p:cNvSpPr>
              <a:spLocks noChangeArrowheads="1"/>
            </p:cNvSpPr>
            <p:nvPr/>
          </p:nvSpPr>
          <p:spPr bwMode="auto">
            <a:xfrm rot="6208555" flipH="1">
              <a:off x="4482" y="3549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39" name="AutoShape 327"/>
            <p:cNvSpPr>
              <a:spLocks noChangeArrowheads="1"/>
            </p:cNvSpPr>
            <p:nvPr/>
          </p:nvSpPr>
          <p:spPr bwMode="auto">
            <a:xfrm rot="4530700" flipH="1">
              <a:off x="4475" y="3334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40" name="AutoShape 328"/>
            <p:cNvSpPr>
              <a:spLocks noChangeArrowheads="1"/>
            </p:cNvSpPr>
            <p:nvPr/>
          </p:nvSpPr>
          <p:spPr bwMode="auto">
            <a:xfrm rot="3428101" flipH="1">
              <a:off x="4399" y="3196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41" name="AutoShape 329"/>
            <p:cNvSpPr>
              <a:spLocks noChangeArrowheads="1"/>
            </p:cNvSpPr>
            <p:nvPr/>
          </p:nvSpPr>
          <p:spPr bwMode="auto">
            <a:xfrm rot="1731536" flipH="1">
              <a:off x="4271" y="3079"/>
              <a:ext cx="84" cy="127"/>
            </a:xfrm>
            <a:prstGeom prst="can">
              <a:avLst>
                <a:gd name="adj" fmla="val 37798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5773" name="Group 330"/>
            <p:cNvGrpSpPr>
              <a:grpSpLocks/>
            </p:cNvGrpSpPr>
            <p:nvPr/>
          </p:nvGrpSpPr>
          <p:grpSpPr bwMode="auto">
            <a:xfrm>
              <a:off x="4030" y="3891"/>
              <a:ext cx="124" cy="181"/>
              <a:chOff x="1441" y="1824"/>
              <a:chExt cx="143" cy="205"/>
            </a:xfrm>
          </p:grpSpPr>
          <p:sp>
            <p:nvSpPr>
              <p:cNvPr id="116043" name="AutoShape 33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44" name="Oval 33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45" name="Oval 33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777" name="Group 334"/>
            <p:cNvGrpSpPr>
              <a:grpSpLocks/>
            </p:cNvGrpSpPr>
            <p:nvPr/>
          </p:nvGrpSpPr>
          <p:grpSpPr bwMode="auto">
            <a:xfrm rot="1113049" flipV="1">
              <a:off x="4151" y="2984"/>
              <a:ext cx="124" cy="181"/>
              <a:chOff x="1441" y="1824"/>
              <a:chExt cx="143" cy="205"/>
            </a:xfrm>
          </p:grpSpPr>
          <p:sp>
            <p:nvSpPr>
              <p:cNvPr id="116047" name="AutoShape 33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48" name="Oval 33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49" name="Oval 33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781" name="Group 338"/>
            <p:cNvGrpSpPr>
              <a:grpSpLocks/>
            </p:cNvGrpSpPr>
            <p:nvPr/>
          </p:nvGrpSpPr>
          <p:grpSpPr bwMode="auto">
            <a:xfrm rot="-1113049" flipH="1" flipV="1">
              <a:off x="3879" y="2976"/>
              <a:ext cx="124" cy="181"/>
              <a:chOff x="1441" y="1824"/>
              <a:chExt cx="143" cy="205"/>
            </a:xfrm>
          </p:grpSpPr>
          <p:sp>
            <p:nvSpPr>
              <p:cNvPr id="116051" name="AutoShape 33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52" name="Oval 34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53" name="Oval 34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785" name="Group 342"/>
            <p:cNvGrpSpPr>
              <a:grpSpLocks/>
            </p:cNvGrpSpPr>
            <p:nvPr/>
          </p:nvGrpSpPr>
          <p:grpSpPr bwMode="auto">
            <a:xfrm rot="-5190893" flipH="1" flipV="1">
              <a:off x="3530" y="3407"/>
              <a:ext cx="126" cy="178"/>
              <a:chOff x="1441" y="1824"/>
              <a:chExt cx="143" cy="205"/>
            </a:xfrm>
          </p:grpSpPr>
          <p:sp>
            <p:nvSpPr>
              <p:cNvPr id="116055" name="AutoShape 34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56" name="Oval 34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57" name="Oval 34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789" name="Group 346"/>
            <p:cNvGrpSpPr>
              <a:grpSpLocks/>
            </p:cNvGrpSpPr>
            <p:nvPr/>
          </p:nvGrpSpPr>
          <p:grpSpPr bwMode="auto">
            <a:xfrm rot="-5172987">
              <a:off x="4497" y="3416"/>
              <a:ext cx="126" cy="178"/>
              <a:chOff x="1441" y="1824"/>
              <a:chExt cx="143" cy="205"/>
            </a:xfrm>
          </p:grpSpPr>
          <p:sp>
            <p:nvSpPr>
              <p:cNvPr id="116059" name="AutoShape 34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60" name="Oval 34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61" name="Oval 34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793" name="Group 350"/>
            <p:cNvGrpSpPr>
              <a:grpSpLocks/>
            </p:cNvGrpSpPr>
            <p:nvPr/>
          </p:nvGrpSpPr>
          <p:grpSpPr bwMode="auto">
            <a:xfrm rot="2463853">
              <a:off x="3659" y="3738"/>
              <a:ext cx="124" cy="181"/>
              <a:chOff x="1441" y="1824"/>
              <a:chExt cx="143" cy="205"/>
            </a:xfrm>
          </p:grpSpPr>
          <p:sp>
            <p:nvSpPr>
              <p:cNvPr id="116063" name="AutoShape 35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64" name="Oval 35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65" name="Oval 35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797" name="Group 354"/>
            <p:cNvGrpSpPr>
              <a:grpSpLocks/>
            </p:cNvGrpSpPr>
            <p:nvPr/>
          </p:nvGrpSpPr>
          <p:grpSpPr bwMode="auto">
            <a:xfrm rot="19136147" flipH="1">
              <a:off x="4347" y="3769"/>
              <a:ext cx="124" cy="181"/>
              <a:chOff x="1441" y="1824"/>
              <a:chExt cx="143" cy="205"/>
            </a:xfrm>
          </p:grpSpPr>
          <p:sp>
            <p:nvSpPr>
              <p:cNvPr id="116067" name="AutoShape 35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68" name="Oval 35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69" name="Oval 35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6070" name="Freeform 358"/>
            <p:cNvSpPr>
              <a:spLocks/>
            </p:cNvSpPr>
            <p:nvPr/>
          </p:nvSpPr>
          <p:spPr bwMode="auto">
            <a:xfrm rot="4247563" flipV="1">
              <a:off x="3979" y="3355"/>
              <a:ext cx="150" cy="17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71" name="Freeform 359"/>
            <p:cNvSpPr>
              <a:spLocks/>
            </p:cNvSpPr>
            <p:nvPr/>
          </p:nvSpPr>
          <p:spPr bwMode="auto">
            <a:xfrm rot="4247563" flipV="1">
              <a:off x="3912" y="3196"/>
              <a:ext cx="151" cy="178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72" name="Freeform 360"/>
            <p:cNvSpPr>
              <a:spLocks/>
            </p:cNvSpPr>
            <p:nvPr/>
          </p:nvSpPr>
          <p:spPr bwMode="auto">
            <a:xfrm rot="4247563" flipV="1">
              <a:off x="3955" y="3281"/>
              <a:ext cx="164" cy="19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73" name="Freeform 361"/>
            <p:cNvSpPr>
              <a:spLocks/>
            </p:cNvSpPr>
            <p:nvPr/>
          </p:nvSpPr>
          <p:spPr bwMode="auto">
            <a:xfrm rot="4247563" flipV="1">
              <a:off x="4035" y="3452"/>
              <a:ext cx="147" cy="168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74" name="Freeform 362"/>
            <p:cNvSpPr>
              <a:spLocks/>
            </p:cNvSpPr>
            <p:nvPr/>
          </p:nvSpPr>
          <p:spPr bwMode="auto">
            <a:xfrm rot="4247563" flipV="1">
              <a:off x="4073" y="3539"/>
              <a:ext cx="145" cy="16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75" name="Freeform 363"/>
            <p:cNvSpPr>
              <a:spLocks/>
            </p:cNvSpPr>
            <p:nvPr/>
          </p:nvSpPr>
          <p:spPr bwMode="auto">
            <a:xfrm rot="4247563" flipV="1">
              <a:off x="4122" y="3633"/>
              <a:ext cx="109" cy="13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76" name="Freeform 364"/>
            <p:cNvSpPr>
              <a:spLocks/>
            </p:cNvSpPr>
            <p:nvPr/>
          </p:nvSpPr>
          <p:spPr bwMode="auto">
            <a:xfrm rot="4247563" flipV="1">
              <a:off x="4145" y="3724"/>
              <a:ext cx="107" cy="13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077" name="Freeform 365"/>
            <p:cNvSpPr>
              <a:spLocks/>
            </p:cNvSpPr>
            <p:nvPr/>
          </p:nvSpPr>
          <p:spPr bwMode="auto">
            <a:xfrm rot="4247563" flipV="1">
              <a:off x="3851" y="3189"/>
              <a:ext cx="165" cy="19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5803" name="Group 366"/>
          <p:cNvGrpSpPr>
            <a:grpSpLocks/>
          </p:cNvGrpSpPr>
          <p:nvPr/>
        </p:nvGrpSpPr>
        <p:grpSpPr bwMode="auto">
          <a:xfrm>
            <a:off x="3924300" y="4292600"/>
            <a:ext cx="1817688" cy="1739900"/>
            <a:chOff x="3504" y="2976"/>
            <a:chExt cx="1145" cy="1096"/>
          </a:xfrm>
        </p:grpSpPr>
        <p:sp>
          <p:nvSpPr>
            <p:cNvPr id="116079" name="Oval 367"/>
            <p:cNvSpPr>
              <a:spLocks noChangeArrowheads="1"/>
            </p:cNvSpPr>
            <p:nvPr/>
          </p:nvSpPr>
          <p:spPr bwMode="auto">
            <a:xfrm>
              <a:off x="3682" y="3137"/>
              <a:ext cx="789" cy="761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cs typeface="Arial" charset="0"/>
              </a:endParaRPr>
            </a:p>
          </p:txBody>
        </p:sp>
        <p:sp>
          <p:nvSpPr>
            <p:cNvPr id="116080" name="AutoShape 368"/>
            <p:cNvSpPr>
              <a:spLocks noChangeArrowheads="1"/>
            </p:cNvSpPr>
            <p:nvPr/>
          </p:nvSpPr>
          <p:spPr bwMode="auto">
            <a:xfrm>
              <a:off x="4038" y="3017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81" name="AutoShape 369"/>
            <p:cNvSpPr>
              <a:spLocks noChangeArrowheads="1"/>
            </p:cNvSpPr>
            <p:nvPr/>
          </p:nvSpPr>
          <p:spPr bwMode="auto">
            <a:xfrm rot="-1731536">
              <a:off x="3818" y="3071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82" name="AutoShape 370"/>
            <p:cNvSpPr>
              <a:spLocks noChangeArrowheads="1"/>
            </p:cNvSpPr>
            <p:nvPr/>
          </p:nvSpPr>
          <p:spPr bwMode="auto">
            <a:xfrm rot="-3428101">
              <a:off x="3674" y="3187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83" name="AutoShape 371"/>
            <p:cNvSpPr>
              <a:spLocks noChangeArrowheads="1"/>
            </p:cNvSpPr>
            <p:nvPr/>
          </p:nvSpPr>
          <p:spPr bwMode="auto">
            <a:xfrm rot="-4530700">
              <a:off x="3597" y="3320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84" name="AutoShape 372"/>
            <p:cNvSpPr>
              <a:spLocks noChangeArrowheads="1"/>
            </p:cNvSpPr>
            <p:nvPr/>
          </p:nvSpPr>
          <p:spPr bwMode="auto">
            <a:xfrm rot="-6208555">
              <a:off x="3597" y="3542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85" name="AutoShape 373"/>
            <p:cNvSpPr>
              <a:spLocks noChangeArrowheads="1"/>
            </p:cNvSpPr>
            <p:nvPr/>
          </p:nvSpPr>
          <p:spPr bwMode="auto">
            <a:xfrm rot="-7565748">
              <a:off x="3642" y="3658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86" name="AutoShape 374"/>
            <p:cNvSpPr>
              <a:spLocks noChangeArrowheads="1"/>
            </p:cNvSpPr>
            <p:nvPr/>
          </p:nvSpPr>
          <p:spPr bwMode="auto">
            <a:xfrm rot="-8367763">
              <a:off x="3772" y="380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87" name="AutoShape 375"/>
            <p:cNvSpPr>
              <a:spLocks noChangeArrowheads="1"/>
            </p:cNvSpPr>
            <p:nvPr/>
          </p:nvSpPr>
          <p:spPr bwMode="auto">
            <a:xfrm rot="-9558205">
              <a:off x="3916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88" name="AutoShape 376"/>
            <p:cNvSpPr>
              <a:spLocks noChangeArrowheads="1"/>
            </p:cNvSpPr>
            <p:nvPr/>
          </p:nvSpPr>
          <p:spPr bwMode="auto">
            <a:xfrm rot="9901211" flipH="1">
              <a:off x="4151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89" name="AutoShape 377"/>
            <p:cNvSpPr>
              <a:spLocks noChangeArrowheads="1"/>
            </p:cNvSpPr>
            <p:nvPr/>
          </p:nvSpPr>
          <p:spPr bwMode="auto">
            <a:xfrm rot="9414293" flipH="1">
              <a:off x="4256" y="383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90" name="AutoShape 378"/>
            <p:cNvSpPr>
              <a:spLocks noChangeArrowheads="1"/>
            </p:cNvSpPr>
            <p:nvPr/>
          </p:nvSpPr>
          <p:spPr bwMode="auto">
            <a:xfrm rot="7565748" flipH="1">
              <a:off x="4414" y="3697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91" name="AutoShape 379"/>
            <p:cNvSpPr>
              <a:spLocks noChangeArrowheads="1"/>
            </p:cNvSpPr>
            <p:nvPr/>
          </p:nvSpPr>
          <p:spPr bwMode="auto">
            <a:xfrm rot="6208555" flipH="1">
              <a:off x="4482" y="3549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92" name="AutoShape 380"/>
            <p:cNvSpPr>
              <a:spLocks noChangeArrowheads="1"/>
            </p:cNvSpPr>
            <p:nvPr/>
          </p:nvSpPr>
          <p:spPr bwMode="auto">
            <a:xfrm rot="4530700" flipH="1">
              <a:off x="4475" y="3334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93" name="AutoShape 381"/>
            <p:cNvSpPr>
              <a:spLocks noChangeArrowheads="1"/>
            </p:cNvSpPr>
            <p:nvPr/>
          </p:nvSpPr>
          <p:spPr bwMode="auto">
            <a:xfrm rot="3428101" flipH="1">
              <a:off x="4399" y="3196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094" name="AutoShape 382"/>
            <p:cNvSpPr>
              <a:spLocks noChangeArrowheads="1"/>
            </p:cNvSpPr>
            <p:nvPr/>
          </p:nvSpPr>
          <p:spPr bwMode="auto">
            <a:xfrm rot="1731536" flipH="1">
              <a:off x="4271" y="3079"/>
              <a:ext cx="84" cy="127"/>
            </a:xfrm>
            <a:prstGeom prst="can">
              <a:avLst>
                <a:gd name="adj" fmla="val 37798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5810" name="Group 383"/>
            <p:cNvGrpSpPr>
              <a:grpSpLocks/>
            </p:cNvGrpSpPr>
            <p:nvPr/>
          </p:nvGrpSpPr>
          <p:grpSpPr bwMode="auto">
            <a:xfrm>
              <a:off x="4030" y="3891"/>
              <a:ext cx="124" cy="181"/>
              <a:chOff x="1441" y="1824"/>
              <a:chExt cx="143" cy="205"/>
            </a:xfrm>
          </p:grpSpPr>
          <p:sp>
            <p:nvSpPr>
              <p:cNvPr id="116096" name="AutoShape 38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97" name="Oval 38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098" name="Oval 38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814" name="Group 387"/>
            <p:cNvGrpSpPr>
              <a:grpSpLocks/>
            </p:cNvGrpSpPr>
            <p:nvPr/>
          </p:nvGrpSpPr>
          <p:grpSpPr bwMode="auto">
            <a:xfrm rot="1113049" flipV="1">
              <a:off x="4151" y="2984"/>
              <a:ext cx="124" cy="181"/>
              <a:chOff x="1441" y="1824"/>
              <a:chExt cx="143" cy="205"/>
            </a:xfrm>
          </p:grpSpPr>
          <p:sp>
            <p:nvSpPr>
              <p:cNvPr id="116100" name="AutoShape 38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01" name="Oval 38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02" name="Oval 39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818" name="Group 391"/>
            <p:cNvGrpSpPr>
              <a:grpSpLocks/>
            </p:cNvGrpSpPr>
            <p:nvPr/>
          </p:nvGrpSpPr>
          <p:grpSpPr bwMode="auto">
            <a:xfrm rot="-1113049" flipH="1" flipV="1">
              <a:off x="3879" y="2976"/>
              <a:ext cx="124" cy="181"/>
              <a:chOff x="1441" y="1824"/>
              <a:chExt cx="143" cy="205"/>
            </a:xfrm>
          </p:grpSpPr>
          <p:sp>
            <p:nvSpPr>
              <p:cNvPr id="116104" name="AutoShape 39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05" name="Oval 39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06" name="Oval 39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822" name="Group 395"/>
            <p:cNvGrpSpPr>
              <a:grpSpLocks/>
            </p:cNvGrpSpPr>
            <p:nvPr/>
          </p:nvGrpSpPr>
          <p:grpSpPr bwMode="auto">
            <a:xfrm rot="-5190893" flipH="1" flipV="1">
              <a:off x="3530" y="3407"/>
              <a:ext cx="126" cy="178"/>
              <a:chOff x="1441" y="1824"/>
              <a:chExt cx="143" cy="205"/>
            </a:xfrm>
          </p:grpSpPr>
          <p:sp>
            <p:nvSpPr>
              <p:cNvPr id="116108" name="AutoShape 39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09" name="Oval 39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10" name="Oval 39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826" name="Group 399"/>
            <p:cNvGrpSpPr>
              <a:grpSpLocks/>
            </p:cNvGrpSpPr>
            <p:nvPr/>
          </p:nvGrpSpPr>
          <p:grpSpPr bwMode="auto">
            <a:xfrm rot="-5172987">
              <a:off x="4497" y="3416"/>
              <a:ext cx="126" cy="178"/>
              <a:chOff x="1441" y="1824"/>
              <a:chExt cx="143" cy="205"/>
            </a:xfrm>
          </p:grpSpPr>
          <p:sp>
            <p:nvSpPr>
              <p:cNvPr id="116112" name="AutoShape 40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13" name="Oval 40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14" name="Oval 40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835" name="Group 403"/>
            <p:cNvGrpSpPr>
              <a:grpSpLocks/>
            </p:cNvGrpSpPr>
            <p:nvPr/>
          </p:nvGrpSpPr>
          <p:grpSpPr bwMode="auto">
            <a:xfrm rot="2463853">
              <a:off x="3659" y="3738"/>
              <a:ext cx="124" cy="181"/>
              <a:chOff x="1441" y="1824"/>
              <a:chExt cx="143" cy="205"/>
            </a:xfrm>
          </p:grpSpPr>
          <p:sp>
            <p:nvSpPr>
              <p:cNvPr id="116116" name="AutoShape 40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17" name="Oval 40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18" name="Oval 40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836" name="Group 407"/>
            <p:cNvGrpSpPr>
              <a:grpSpLocks/>
            </p:cNvGrpSpPr>
            <p:nvPr/>
          </p:nvGrpSpPr>
          <p:grpSpPr bwMode="auto">
            <a:xfrm rot="19136147" flipH="1">
              <a:off x="4347" y="3769"/>
              <a:ext cx="124" cy="181"/>
              <a:chOff x="1441" y="1824"/>
              <a:chExt cx="143" cy="205"/>
            </a:xfrm>
          </p:grpSpPr>
          <p:sp>
            <p:nvSpPr>
              <p:cNvPr id="116120" name="AutoShape 40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21" name="Oval 40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22" name="Oval 41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6123" name="Freeform 411"/>
            <p:cNvSpPr>
              <a:spLocks/>
            </p:cNvSpPr>
            <p:nvPr/>
          </p:nvSpPr>
          <p:spPr bwMode="auto">
            <a:xfrm rot="4247563" flipV="1">
              <a:off x="3979" y="3355"/>
              <a:ext cx="150" cy="17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24" name="Freeform 412"/>
            <p:cNvSpPr>
              <a:spLocks/>
            </p:cNvSpPr>
            <p:nvPr/>
          </p:nvSpPr>
          <p:spPr bwMode="auto">
            <a:xfrm rot="4247563" flipV="1">
              <a:off x="3912" y="3196"/>
              <a:ext cx="151" cy="178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25" name="Freeform 413"/>
            <p:cNvSpPr>
              <a:spLocks/>
            </p:cNvSpPr>
            <p:nvPr/>
          </p:nvSpPr>
          <p:spPr bwMode="auto">
            <a:xfrm rot="4247563" flipV="1">
              <a:off x="3955" y="3281"/>
              <a:ext cx="164" cy="19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26" name="Freeform 414"/>
            <p:cNvSpPr>
              <a:spLocks/>
            </p:cNvSpPr>
            <p:nvPr/>
          </p:nvSpPr>
          <p:spPr bwMode="auto">
            <a:xfrm rot="4247563" flipV="1">
              <a:off x="4035" y="3452"/>
              <a:ext cx="147" cy="168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27" name="Freeform 415"/>
            <p:cNvSpPr>
              <a:spLocks/>
            </p:cNvSpPr>
            <p:nvPr/>
          </p:nvSpPr>
          <p:spPr bwMode="auto">
            <a:xfrm rot="4247563" flipV="1">
              <a:off x="4073" y="3539"/>
              <a:ext cx="145" cy="16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28" name="Freeform 416"/>
            <p:cNvSpPr>
              <a:spLocks/>
            </p:cNvSpPr>
            <p:nvPr/>
          </p:nvSpPr>
          <p:spPr bwMode="auto">
            <a:xfrm rot="4247563" flipV="1">
              <a:off x="4122" y="3633"/>
              <a:ext cx="109" cy="13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29" name="Freeform 417"/>
            <p:cNvSpPr>
              <a:spLocks/>
            </p:cNvSpPr>
            <p:nvPr/>
          </p:nvSpPr>
          <p:spPr bwMode="auto">
            <a:xfrm rot="4247563" flipV="1">
              <a:off x="4145" y="3724"/>
              <a:ext cx="107" cy="13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30" name="Freeform 418"/>
            <p:cNvSpPr>
              <a:spLocks/>
            </p:cNvSpPr>
            <p:nvPr/>
          </p:nvSpPr>
          <p:spPr bwMode="auto">
            <a:xfrm rot="4247563" flipV="1">
              <a:off x="3851" y="3189"/>
              <a:ext cx="165" cy="19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5853" name="Group 419"/>
          <p:cNvGrpSpPr>
            <a:grpSpLocks/>
          </p:cNvGrpSpPr>
          <p:nvPr/>
        </p:nvGrpSpPr>
        <p:grpSpPr bwMode="auto">
          <a:xfrm>
            <a:off x="5292725" y="4076700"/>
            <a:ext cx="1817688" cy="1739900"/>
            <a:chOff x="3504" y="2976"/>
            <a:chExt cx="1145" cy="1096"/>
          </a:xfrm>
        </p:grpSpPr>
        <p:sp>
          <p:nvSpPr>
            <p:cNvPr id="116132" name="Oval 420"/>
            <p:cNvSpPr>
              <a:spLocks noChangeArrowheads="1"/>
            </p:cNvSpPr>
            <p:nvPr/>
          </p:nvSpPr>
          <p:spPr bwMode="auto">
            <a:xfrm>
              <a:off x="3682" y="3137"/>
              <a:ext cx="789" cy="761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33" name="AutoShape 421"/>
            <p:cNvSpPr>
              <a:spLocks noChangeArrowheads="1"/>
            </p:cNvSpPr>
            <p:nvPr/>
          </p:nvSpPr>
          <p:spPr bwMode="auto">
            <a:xfrm>
              <a:off x="4038" y="3017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34" name="AutoShape 422"/>
            <p:cNvSpPr>
              <a:spLocks noChangeArrowheads="1"/>
            </p:cNvSpPr>
            <p:nvPr/>
          </p:nvSpPr>
          <p:spPr bwMode="auto">
            <a:xfrm rot="-1731536">
              <a:off x="3818" y="3071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35" name="AutoShape 423"/>
            <p:cNvSpPr>
              <a:spLocks noChangeArrowheads="1"/>
            </p:cNvSpPr>
            <p:nvPr/>
          </p:nvSpPr>
          <p:spPr bwMode="auto">
            <a:xfrm rot="-3428101">
              <a:off x="3674" y="3187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36" name="AutoShape 424"/>
            <p:cNvSpPr>
              <a:spLocks noChangeArrowheads="1"/>
            </p:cNvSpPr>
            <p:nvPr/>
          </p:nvSpPr>
          <p:spPr bwMode="auto">
            <a:xfrm rot="-4530700">
              <a:off x="3597" y="3320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37" name="AutoShape 425"/>
            <p:cNvSpPr>
              <a:spLocks noChangeArrowheads="1"/>
            </p:cNvSpPr>
            <p:nvPr/>
          </p:nvSpPr>
          <p:spPr bwMode="auto">
            <a:xfrm rot="-6208555">
              <a:off x="3597" y="3542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38" name="AutoShape 426"/>
            <p:cNvSpPr>
              <a:spLocks noChangeArrowheads="1"/>
            </p:cNvSpPr>
            <p:nvPr/>
          </p:nvSpPr>
          <p:spPr bwMode="auto">
            <a:xfrm rot="-7565748">
              <a:off x="3642" y="3658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39" name="AutoShape 427"/>
            <p:cNvSpPr>
              <a:spLocks noChangeArrowheads="1"/>
            </p:cNvSpPr>
            <p:nvPr/>
          </p:nvSpPr>
          <p:spPr bwMode="auto">
            <a:xfrm rot="-8367763">
              <a:off x="3772" y="380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40" name="AutoShape 428"/>
            <p:cNvSpPr>
              <a:spLocks noChangeArrowheads="1"/>
            </p:cNvSpPr>
            <p:nvPr/>
          </p:nvSpPr>
          <p:spPr bwMode="auto">
            <a:xfrm rot="-9558205">
              <a:off x="3916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41" name="AutoShape 429"/>
            <p:cNvSpPr>
              <a:spLocks noChangeArrowheads="1"/>
            </p:cNvSpPr>
            <p:nvPr/>
          </p:nvSpPr>
          <p:spPr bwMode="auto">
            <a:xfrm rot="9901211" flipH="1">
              <a:off x="4151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42" name="AutoShape 430"/>
            <p:cNvSpPr>
              <a:spLocks noChangeArrowheads="1"/>
            </p:cNvSpPr>
            <p:nvPr/>
          </p:nvSpPr>
          <p:spPr bwMode="auto">
            <a:xfrm rot="9414293" flipH="1">
              <a:off x="4256" y="383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43" name="AutoShape 431"/>
            <p:cNvSpPr>
              <a:spLocks noChangeArrowheads="1"/>
            </p:cNvSpPr>
            <p:nvPr/>
          </p:nvSpPr>
          <p:spPr bwMode="auto">
            <a:xfrm rot="7565748" flipH="1">
              <a:off x="4414" y="3697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44" name="AutoShape 432"/>
            <p:cNvSpPr>
              <a:spLocks noChangeArrowheads="1"/>
            </p:cNvSpPr>
            <p:nvPr/>
          </p:nvSpPr>
          <p:spPr bwMode="auto">
            <a:xfrm rot="6208555" flipH="1">
              <a:off x="4482" y="3549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45" name="AutoShape 433"/>
            <p:cNvSpPr>
              <a:spLocks noChangeArrowheads="1"/>
            </p:cNvSpPr>
            <p:nvPr/>
          </p:nvSpPr>
          <p:spPr bwMode="auto">
            <a:xfrm rot="4530700" flipH="1">
              <a:off x="4475" y="3334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46" name="AutoShape 434"/>
            <p:cNvSpPr>
              <a:spLocks noChangeArrowheads="1"/>
            </p:cNvSpPr>
            <p:nvPr/>
          </p:nvSpPr>
          <p:spPr bwMode="auto">
            <a:xfrm rot="3428101" flipH="1">
              <a:off x="4399" y="3196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47" name="AutoShape 435"/>
            <p:cNvSpPr>
              <a:spLocks noChangeArrowheads="1"/>
            </p:cNvSpPr>
            <p:nvPr/>
          </p:nvSpPr>
          <p:spPr bwMode="auto">
            <a:xfrm rot="1731536" flipH="1">
              <a:off x="4271" y="3079"/>
              <a:ext cx="84" cy="127"/>
            </a:xfrm>
            <a:prstGeom prst="can">
              <a:avLst>
                <a:gd name="adj" fmla="val 37798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5857" name="Group 436"/>
            <p:cNvGrpSpPr>
              <a:grpSpLocks/>
            </p:cNvGrpSpPr>
            <p:nvPr/>
          </p:nvGrpSpPr>
          <p:grpSpPr bwMode="auto">
            <a:xfrm>
              <a:off x="4030" y="3891"/>
              <a:ext cx="124" cy="181"/>
              <a:chOff x="1441" y="1824"/>
              <a:chExt cx="143" cy="205"/>
            </a:xfrm>
          </p:grpSpPr>
          <p:sp>
            <p:nvSpPr>
              <p:cNvPr id="116149" name="AutoShape 43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50" name="Oval 43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51" name="Oval 43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861" name="Group 440"/>
            <p:cNvGrpSpPr>
              <a:grpSpLocks/>
            </p:cNvGrpSpPr>
            <p:nvPr/>
          </p:nvGrpSpPr>
          <p:grpSpPr bwMode="auto">
            <a:xfrm rot="1113049" flipV="1">
              <a:off x="4151" y="2984"/>
              <a:ext cx="124" cy="181"/>
              <a:chOff x="1441" y="1824"/>
              <a:chExt cx="143" cy="205"/>
            </a:xfrm>
          </p:grpSpPr>
          <p:sp>
            <p:nvSpPr>
              <p:cNvPr id="116153" name="AutoShape 44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54" name="Oval 44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55" name="Oval 44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865" name="Group 444"/>
            <p:cNvGrpSpPr>
              <a:grpSpLocks/>
            </p:cNvGrpSpPr>
            <p:nvPr/>
          </p:nvGrpSpPr>
          <p:grpSpPr bwMode="auto">
            <a:xfrm rot="-1113049" flipH="1" flipV="1">
              <a:off x="3879" y="2976"/>
              <a:ext cx="124" cy="181"/>
              <a:chOff x="1441" y="1824"/>
              <a:chExt cx="143" cy="205"/>
            </a:xfrm>
          </p:grpSpPr>
          <p:sp>
            <p:nvSpPr>
              <p:cNvPr id="116157" name="AutoShape 44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58" name="Oval 44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59" name="Oval 44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869" name="Group 448"/>
            <p:cNvGrpSpPr>
              <a:grpSpLocks/>
            </p:cNvGrpSpPr>
            <p:nvPr/>
          </p:nvGrpSpPr>
          <p:grpSpPr bwMode="auto">
            <a:xfrm rot="-5190893" flipH="1" flipV="1">
              <a:off x="3530" y="3407"/>
              <a:ext cx="126" cy="178"/>
              <a:chOff x="1441" y="1824"/>
              <a:chExt cx="143" cy="205"/>
            </a:xfrm>
          </p:grpSpPr>
          <p:sp>
            <p:nvSpPr>
              <p:cNvPr id="116161" name="AutoShape 44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62" name="Oval 45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63" name="Oval 45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873" name="Group 452"/>
            <p:cNvGrpSpPr>
              <a:grpSpLocks/>
            </p:cNvGrpSpPr>
            <p:nvPr/>
          </p:nvGrpSpPr>
          <p:grpSpPr bwMode="auto">
            <a:xfrm rot="-5172987">
              <a:off x="4497" y="3416"/>
              <a:ext cx="126" cy="178"/>
              <a:chOff x="1441" y="1824"/>
              <a:chExt cx="143" cy="205"/>
            </a:xfrm>
          </p:grpSpPr>
          <p:sp>
            <p:nvSpPr>
              <p:cNvPr id="116165" name="AutoShape 45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66" name="Oval 45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67" name="Oval 45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877" name="Group 456"/>
            <p:cNvGrpSpPr>
              <a:grpSpLocks/>
            </p:cNvGrpSpPr>
            <p:nvPr/>
          </p:nvGrpSpPr>
          <p:grpSpPr bwMode="auto">
            <a:xfrm rot="2463853">
              <a:off x="3659" y="3738"/>
              <a:ext cx="124" cy="181"/>
              <a:chOff x="1441" y="1824"/>
              <a:chExt cx="143" cy="205"/>
            </a:xfrm>
          </p:grpSpPr>
          <p:sp>
            <p:nvSpPr>
              <p:cNvPr id="116169" name="AutoShape 45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70" name="Oval 45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71" name="Oval 45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00" name="Group 460"/>
            <p:cNvGrpSpPr>
              <a:grpSpLocks/>
            </p:cNvGrpSpPr>
            <p:nvPr/>
          </p:nvGrpSpPr>
          <p:grpSpPr bwMode="auto">
            <a:xfrm rot="19136147" flipH="1">
              <a:off x="4347" y="3769"/>
              <a:ext cx="124" cy="181"/>
              <a:chOff x="1441" y="1824"/>
              <a:chExt cx="143" cy="205"/>
            </a:xfrm>
          </p:grpSpPr>
          <p:sp>
            <p:nvSpPr>
              <p:cNvPr id="116173" name="AutoShape 46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74" name="Oval 46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175" name="Oval 46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6176" name="Freeform 464"/>
            <p:cNvSpPr>
              <a:spLocks/>
            </p:cNvSpPr>
            <p:nvPr/>
          </p:nvSpPr>
          <p:spPr bwMode="auto">
            <a:xfrm rot="4247563" flipV="1">
              <a:off x="3979" y="3355"/>
              <a:ext cx="150" cy="17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77" name="Freeform 465"/>
            <p:cNvSpPr>
              <a:spLocks/>
            </p:cNvSpPr>
            <p:nvPr/>
          </p:nvSpPr>
          <p:spPr bwMode="auto">
            <a:xfrm rot="4247563" flipV="1">
              <a:off x="3912" y="3196"/>
              <a:ext cx="151" cy="178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78" name="Freeform 466"/>
            <p:cNvSpPr>
              <a:spLocks/>
            </p:cNvSpPr>
            <p:nvPr/>
          </p:nvSpPr>
          <p:spPr bwMode="auto">
            <a:xfrm rot="4247563" flipV="1">
              <a:off x="3955" y="3281"/>
              <a:ext cx="164" cy="19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79" name="Freeform 467"/>
            <p:cNvSpPr>
              <a:spLocks/>
            </p:cNvSpPr>
            <p:nvPr/>
          </p:nvSpPr>
          <p:spPr bwMode="auto">
            <a:xfrm rot="4247563" flipV="1">
              <a:off x="4035" y="3452"/>
              <a:ext cx="147" cy="168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80" name="Freeform 468"/>
            <p:cNvSpPr>
              <a:spLocks/>
            </p:cNvSpPr>
            <p:nvPr/>
          </p:nvSpPr>
          <p:spPr bwMode="auto">
            <a:xfrm rot="4247563" flipV="1">
              <a:off x="4073" y="3539"/>
              <a:ext cx="145" cy="16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81" name="Freeform 469"/>
            <p:cNvSpPr>
              <a:spLocks/>
            </p:cNvSpPr>
            <p:nvPr/>
          </p:nvSpPr>
          <p:spPr bwMode="auto">
            <a:xfrm rot="4247563" flipV="1">
              <a:off x="4122" y="3633"/>
              <a:ext cx="109" cy="13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82" name="Freeform 470"/>
            <p:cNvSpPr>
              <a:spLocks/>
            </p:cNvSpPr>
            <p:nvPr/>
          </p:nvSpPr>
          <p:spPr bwMode="auto">
            <a:xfrm rot="4247563" flipV="1">
              <a:off x="4145" y="3724"/>
              <a:ext cx="107" cy="13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183" name="Freeform 471"/>
            <p:cNvSpPr>
              <a:spLocks/>
            </p:cNvSpPr>
            <p:nvPr/>
          </p:nvSpPr>
          <p:spPr bwMode="auto">
            <a:xfrm rot="4247563" flipV="1">
              <a:off x="3851" y="3189"/>
              <a:ext cx="165" cy="19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5901" name="Group 472"/>
          <p:cNvGrpSpPr>
            <a:grpSpLocks/>
          </p:cNvGrpSpPr>
          <p:nvPr/>
        </p:nvGrpSpPr>
        <p:grpSpPr bwMode="auto">
          <a:xfrm>
            <a:off x="4427538" y="5118100"/>
            <a:ext cx="1817687" cy="1739900"/>
            <a:chOff x="3504" y="2976"/>
            <a:chExt cx="1145" cy="1096"/>
          </a:xfrm>
        </p:grpSpPr>
        <p:sp>
          <p:nvSpPr>
            <p:cNvPr id="116185" name="Oval 473"/>
            <p:cNvSpPr>
              <a:spLocks noChangeArrowheads="1"/>
            </p:cNvSpPr>
            <p:nvPr/>
          </p:nvSpPr>
          <p:spPr bwMode="auto">
            <a:xfrm>
              <a:off x="3682" y="3137"/>
              <a:ext cx="789" cy="761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86" name="AutoShape 474"/>
            <p:cNvSpPr>
              <a:spLocks noChangeArrowheads="1"/>
            </p:cNvSpPr>
            <p:nvPr/>
          </p:nvSpPr>
          <p:spPr bwMode="auto">
            <a:xfrm>
              <a:off x="4038" y="3017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87" name="AutoShape 475"/>
            <p:cNvSpPr>
              <a:spLocks noChangeArrowheads="1"/>
            </p:cNvSpPr>
            <p:nvPr/>
          </p:nvSpPr>
          <p:spPr bwMode="auto">
            <a:xfrm rot="-1731536">
              <a:off x="3818" y="3071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88" name="AutoShape 476"/>
            <p:cNvSpPr>
              <a:spLocks noChangeArrowheads="1"/>
            </p:cNvSpPr>
            <p:nvPr/>
          </p:nvSpPr>
          <p:spPr bwMode="auto">
            <a:xfrm rot="-3428101">
              <a:off x="3674" y="3187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89" name="AutoShape 477"/>
            <p:cNvSpPr>
              <a:spLocks noChangeArrowheads="1"/>
            </p:cNvSpPr>
            <p:nvPr/>
          </p:nvSpPr>
          <p:spPr bwMode="auto">
            <a:xfrm rot="-4530700">
              <a:off x="3597" y="3320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90" name="AutoShape 478"/>
            <p:cNvSpPr>
              <a:spLocks noChangeArrowheads="1"/>
            </p:cNvSpPr>
            <p:nvPr/>
          </p:nvSpPr>
          <p:spPr bwMode="auto">
            <a:xfrm rot="-6208555">
              <a:off x="3597" y="3542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91" name="AutoShape 479"/>
            <p:cNvSpPr>
              <a:spLocks noChangeArrowheads="1"/>
            </p:cNvSpPr>
            <p:nvPr/>
          </p:nvSpPr>
          <p:spPr bwMode="auto">
            <a:xfrm rot="-7565748">
              <a:off x="3642" y="3658"/>
              <a:ext cx="85" cy="124"/>
            </a:xfrm>
            <a:prstGeom prst="can">
              <a:avLst>
                <a:gd name="adj" fmla="val 36471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92" name="AutoShape 480"/>
            <p:cNvSpPr>
              <a:spLocks noChangeArrowheads="1"/>
            </p:cNvSpPr>
            <p:nvPr/>
          </p:nvSpPr>
          <p:spPr bwMode="auto">
            <a:xfrm rot="-8367763">
              <a:off x="3772" y="380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93" name="AutoShape 481"/>
            <p:cNvSpPr>
              <a:spLocks noChangeArrowheads="1"/>
            </p:cNvSpPr>
            <p:nvPr/>
          </p:nvSpPr>
          <p:spPr bwMode="auto">
            <a:xfrm rot="-9558205">
              <a:off x="3916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94" name="AutoShape 482"/>
            <p:cNvSpPr>
              <a:spLocks noChangeArrowheads="1"/>
            </p:cNvSpPr>
            <p:nvPr/>
          </p:nvSpPr>
          <p:spPr bwMode="auto">
            <a:xfrm rot="9901211" flipH="1">
              <a:off x="4151" y="3878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95" name="AutoShape 483"/>
            <p:cNvSpPr>
              <a:spLocks noChangeArrowheads="1"/>
            </p:cNvSpPr>
            <p:nvPr/>
          </p:nvSpPr>
          <p:spPr bwMode="auto">
            <a:xfrm rot="9414293" flipH="1">
              <a:off x="4256" y="3839"/>
              <a:ext cx="83" cy="127"/>
            </a:xfrm>
            <a:prstGeom prst="can">
              <a:avLst>
                <a:gd name="adj" fmla="val 38253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96" name="AutoShape 484"/>
            <p:cNvSpPr>
              <a:spLocks noChangeArrowheads="1"/>
            </p:cNvSpPr>
            <p:nvPr/>
          </p:nvSpPr>
          <p:spPr bwMode="auto">
            <a:xfrm rot="7565748" flipH="1">
              <a:off x="4414" y="3697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97" name="AutoShape 485"/>
            <p:cNvSpPr>
              <a:spLocks noChangeArrowheads="1"/>
            </p:cNvSpPr>
            <p:nvPr/>
          </p:nvSpPr>
          <p:spPr bwMode="auto">
            <a:xfrm rot="6208555" flipH="1">
              <a:off x="4482" y="3549"/>
              <a:ext cx="84" cy="125"/>
            </a:xfrm>
            <a:prstGeom prst="can">
              <a:avLst>
                <a:gd name="adj" fmla="val 37202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98" name="AutoShape 486"/>
            <p:cNvSpPr>
              <a:spLocks noChangeArrowheads="1"/>
            </p:cNvSpPr>
            <p:nvPr/>
          </p:nvSpPr>
          <p:spPr bwMode="auto">
            <a:xfrm rot="4530700" flipH="1">
              <a:off x="4475" y="3334"/>
              <a:ext cx="85" cy="125"/>
            </a:xfrm>
            <a:prstGeom prst="can">
              <a:avLst>
                <a:gd name="adj" fmla="val 3676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199" name="AutoShape 487"/>
            <p:cNvSpPr>
              <a:spLocks noChangeArrowheads="1"/>
            </p:cNvSpPr>
            <p:nvPr/>
          </p:nvSpPr>
          <p:spPr bwMode="auto">
            <a:xfrm rot="3428101" flipH="1">
              <a:off x="4399" y="3196"/>
              <a:ext cx="84" cy="124"/>
            </a:xfrm>
            <a:prstGeom prst="can">
              <a:avLst>
                <a:gd name="adj" fmla="val 36905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6200" name="AutoShape 488"/>
            <p:cNvSpPr>
              <a:spLocks noChangeArrowheads="1"/>
            </p:cNvSpPr>
            <p:nvPr/>
          </p:nvSpPr>
          <p:spPr bwMode="auto">
            <a:xfrm rot="1731536" flipH="1">
              <a:off x="4271" y="3079"/>
              <a:ext cx="84" cy="127"/>
            </a:xfrm>
            <a:prstGeom prst="can">
              <a:avLst>
                <a:gd name="adj" fmla="val 37798"/>
              </a:avLst>
            </a:prstGeom>
            <a:solidFill>
              <a:srgbClr val="00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5910" name="Group 489"/>
            <p:cNvGrpSpPr>
              <a:grpSpLocks/>
            </p:cNvGrpSpPr>
            <p:nvPr/>
          </p:nvGrpSpPr>
          <p:grpSpPr bwMode="auto">
            <a:xfrm>
              <a:off x="4030" y="3891"/>
              <a:ext cx="124" cy="181"/>
              <a:chOff x="1441" y="1824"/>
              <a:chExt cx="143" cy="205"/>
            </a:xfrm>
          </p:grpSpPr>
          <p:sp>
            <p:nvSpPr>
              <p:cNvPr id="116202" name="AutoShape 49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03" name="Oval 49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04" name="Oval 49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11" name="Group 493"/>
            <p:cNvGrpSpPr>
              <a:grpSpLocks/>
            </p:cNvGrpSpPr>
            <p:nvPr/>
          </p:nvGrpSpPr>
          <p:grpSpPr bwMode="auto">
            <a:xfrm rot="1113049" flipV="1">
              <a:off x="4151" y="2984"/>
              <a:ext cx="124" cy="181"/>
              <a:chOff x="1441" y="1824"/>
              <a:chExt cx="143" cy="205"/>
            </a:xfrm>
          </p:grpSpPr>
          <p:sp>
            <p:nvSpPr>
              <p:cNvPr id="116206" name="AutoShape 49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07" name="Oval 49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08" name="Oval 49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20" name="Group 497"/>
            <p:cNvGrpSpPr>
              <a:grpSpLocks/>
            </p:cNvGrpSpPr>
            <p:nvPr/>
          </p:nvGrpSpPr>
          <p:grpSpPr bwMode="auto">
            <a:xfrm rot="-1113049" flipH="1" flipV="1">
              <a:off x="3879" y="2976"/>
              <a:ext cx="124" cy="181"/>
              <a:chOff x="1441" y="1824"/>
              <a:chExt cx="143" cy="205"/>
            </a:xfrm>
          </p:grpSpPr>
          <p:sp>
            <p:nvSpPr>
              <p:cNvPr id="116210" name="AutoShape 49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11" name="Oval 49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12" name="Oval 50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23" name="Group 501"/>
            <p:cNvGrpSpPr>
              <a:grpSpLocks/>
            </p:cNvGrpSpPr>
            <p:nvPr/>
          </p:nvGrpSpPr>
          <p:grpSpPr bwMode="auto">
            <a:xfrm rot="-5190893" flipH="1" flipV="1">
              <a:off x="3530" y="3407"/>
              <a:ext cx="126" cy="178"/>
              <a:chOff x="1441" y="1824"/>
              <a:chExt cx="143" cy="205"/>
            </a:xfrm>
          </p:grpSpPr>
          <p:sp>
            <p:nvSpPr>
              <p:cNvPr id="116214" name="AutoShape 50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15" name="Oval 50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16" name="Oval 50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24" name="Group 505"/>
            <p:cNvGrpSpPr>
              <a:grpSpLocks/>
            </p:cNvGrpSpPr>
            <p:nvPr/>
          </p:nvGrpSpPr>
          <p:grpSpPr bwMode="auto">
            <a:xfrm rot="-5172987">
              <a:off x="4497" y="3416"/>
              <a:ext cx="126" cy="178"/>
              <a:chOff x="1441" y="1824"/>
              <a:chExt cx="143" cy="205"/>
            </a:xfrm>
          </p:grpSpPr>
          <p:sp>
            <p:nvSpPr>
              <p:cNvPr id="116218" name="AutoShape 50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19" name="Oval 50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20" name="Oval 50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25" name="Group 509"/>
            <p:cNvGrpSpPr>
              <a:grpSpLocks/>
            </p:cNvGrpSpPr>
            <p:nvPr/>
          </p:nvGrpSpPr>
          <p:grpSpPr bwMode="auto">
            <a:xfrm rot="2463853">
              <a:off x="3659" y="3738"/>
              <a:ext cx="124" cy="181"/>
              <a:chOff x="1441" y="1824"/>
              <a:chExt cx="143" cy="205"/>
            </a:xfrm>
          </p:grpSpPr>
          <p:sp>
            <p:nvSpPr>
              <p:cNvPr id="116222" name="AutoShape 51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23" name="Oval 51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24" name="Oval 51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26" name="Group 513"/>
            <p:cNvGrpSpPr>
              <a:grpSpLocks/>
            </p:cNvGrpSpPr>
            <p:nvPr/>
          </p:nvGrpSpPr>
          <p:grpSpPr bwMode="auto">
            <a:xfrm rot="19136147" flipH="1">
              <a:off x="4347" y="3769"/>
              <a:ext cx="124" cy="181"/>
              <a:chOff x="1441" y="1824"/>
              <a:chExt cx="143" cy="205"/>
            </a:xfrm>
          </p:grpSpPr>
          <p:sp>
            <p:nvSpPr>
              <p:cNvPr id="116226" name="AutoShape 51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27" name="Oval 51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16228" name="Oval 51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116229" name="Freeform 517"/>
            <p:cNvSpPr>
              <a:spLocks/>
            </p:cNvSpPr>
            <p:nvPr/>
          </p:nvSpPr>
          <p:spPr bwMode="auto">
            <a:xfrm rot="4247563" flipV="1">
              <a:off x="3979" y="3355"/>
              <a:ext cx="150" cy="179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230" name="Freeform 518"/>
            <p:cNvSpPr>
              <a:spLocks/>
            </p:cNvSpPr>
            <p:nvPr/>
          </p:nvSpPr>
          <p:spPr bwMode="auto">
            <a:xfrm rot="4247563" flipV="1">
              <a:off x="3912" y="3196"/>
              <a:ext cx="151" cy="178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231" name="Freeform 519"/>
            <p:cNvSpPr>
              <a:spLocks/>
            </p:cNvSpPr>
            <p:nvPr/>
          </p:nvSpPr>
          <p:spPr bwMode="auto">
            <a:xfrm rot="4247563" flipV="1">
              <a:off x="3955" y="3281"/>
              <a:ext cx="164" cy="19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232" name="Freeform 520"/>
            <p:cNvSpPr>
              <a:spLocks/>
            </p:cNvSpPr>
            <p:nvPr/>
          </p:nvSpPr>
          <p:spPr bwMode="auto">
            <a:xfrm rot="4247563" flipV="1">
              <a:off x="4035" y="3452"/>
              <a:ext cx="147" cy="168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233" name="Freeform 521"/>
            <p:cNvSpPr>
              <a:spLocks/>
            </p:cNvSpPr>
            <p:nvPr/>
          </p:nvSpPr>
          <p:spPr bwMode="auto">
            <a:xfrm rot="4247563" flipV="1">
              <a:off x="4073" y="3539"/>
              <a:ext cx="145" cy="167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234" name="Freeform 522"/>
            <p:cNvSpPr>
              <a:spLocks/>
            </p:cNvSpPr>
            <p:nvPr/>
          </p:nvSpPr>
          <p:spPr bwMode="auto">
            <a:xfrm rot="4247563" flipV="1">
              <a:off x="4122" y="3633"/>
              <a:ext cx="109" cy="134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235" name="Freeform 523"/>
            <p:cNvSpPr>
              <a:spLocks/>
            </p:cNvSpPr>
            <p:nvPr/>
          </p:nvSpPr>
          <p:spPr bwMode="auto">
            <a:xfrm rot="4247563" flipV="1">
              <a:off x="4145" y="3724"/>
              <a:ext cx="107" cy="13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236" name="Freeform 524"/>
            <p:cNvSpPr>
              <a:spLocks/>
            </p:cNvSpPr>
            <p:nvPr/>
          </p:nvSpPr>
          <p:spPr bwMode="auto">
            <a:xfrm rot="4247563" flipV="1">
              <a:off x="3851" y="3189"/>
              <a:ext cx="165" cy="193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33CC"/>
            </a:solidFill>
            <a:ln w="9525" cmpd="sng">
              <a:solidFill>
                <a:srgbClr val="0033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73" name="Title 4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Influenza replication</a:t>
            </a:r>
            <a:endParaRPr lang="en-GB" dirty="0"/>
          </a:p>
        </p:txBody>
      </p:sp>
      <p:grpSp>
        <p:nvGrpSpPr>
          <p:cNvPr id="115927" name="Group 44"/>
          <p:cNvGrpSpPr>
            <a:grpSpLocks/>
          </p:cNvGrpSpPr>
          <p:nvPr/>
        </p:nvGrpSpPr>
        <p:grpSpPr bwMode="auto">
          <a:xfrm>
            <a:off x="3275856" y="2060848"/>
            <a:ext cx="279326" cy="295647"/>
            <a:chOff x="982" y="646"/>
            <a:chExt cx="1322" cy="1244"/>
          </a:xfrm>
        </p:grpSpPr>
        <p:sp>
          <p:nvSpPr>
            <p:cNvPr id="475" name="Oval 45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6" name="AutoShape 46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7" name="AutoShape 47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8" name="AutoShape 48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9" name="AutoShape 49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0" name="AutoShape 50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1" name="AutoShape 51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2" name="AutoShape 52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3" name="AutoShape 53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4" name="AutoShape 54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5" name="AutoShape 55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6" name="AutoShape 56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7" name="AutoShape 57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8" name="AutoShape 58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89" name="AutoShape 59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90" name="AutoShape 60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5928" name="Group 61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525" name="AutoShape 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6" name="Oval 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7" name="Oval 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29" name="Group 65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522" name="AutoShape 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3" name="Oval 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4" name="Oval 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30" name="Group 69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519" name="AutoShape 7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0" name="Oval 7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21" name="Oval 7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31" name="Group 73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516" name="AutoShape 7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7" name="Oval 7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8" name="Oval 7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32" name="Group 77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513" name="AutoShape 7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4" name="Oval 7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5" name="Oval 8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33" name="Group 81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510" name="AutoShape 8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1" name="Oval 8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12" name="Oval 8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34" name="Group 85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507" name="AutoShape 8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08" name="Oval 8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09" name="Oval 8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98" name="Freeform 89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9" name="Freeform 90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15935" name="Group 91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501" name="Freeform 92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2" name="Freeform 93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3" name="Freeform 94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4" name="Freeform 95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5" name="Freeform 96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6" name="Freeform 97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29" name="Oval 528"/>
          <p:cNvSpPr/>
          <p:nvPr/>
        </p:nvSpPr>
        <p:spPr>
          <a:xfrm>
            <a:off x="3203848" y="2852936"/>
            <a:ext cx="914400" cy="9144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5968" name="Group 44"/>
          <p:cNvGrpSpPr>
            <a:grpSpLocks/>
          </p:cNvGrpSpPr>
          <p:nvPr/>
        </p:nvGrpSpPr>
        <p:grpSpPr bwMode="auto">
          <a:xfrm>
            <a:off x="3851920" y="3212976"/>
            <a:ext cx="279326" cy="295647"/>
            <a:chOff x="982" y="646"/>
            <a:chExt cx="1322" cy="1244"/>
          </a:xfrm>
        </p:grpSpPr>
        <p:sp>
          <p:nvSpPr>
            <p:cNvPr id="531" name="Oval 45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2" name="AutoShape 46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3" name="AutoShape 47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4" name="AutoShape 48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5" name="AutoShape 49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6" name="AutoShape 50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7" name="AutoShape 51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8" name="AutoShape 52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39" name="AutoShape 53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0" name="AutoShape 54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1" name="AutoShape 55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2" name="AutoShape 56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3" name="AutoShape 57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4" name="AutoShape 58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5" name="AutoShape 59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6" name="AutoShape 60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5969" name="Group 61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581" name="AutoShape 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2" name="Oval 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3" name="Oval 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70" name="Group 65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578" name="AutoShape 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9" name="Oval 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80" name="Oval 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71" name="Group 69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575" name="AutoShape 7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6" name="Oval 7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7" name="Oval 7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72" name="Group 73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572" name="AutoShape 7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3" name="Oval 7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4" name="Oval 7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89" name="Group 77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569" name="AutoShape 7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0" name="Oval 7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71" name="Oval 8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93" name="Group 81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566" name="AutoShape 8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7" name="Oval 8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8" name="Oval 8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997" name="Group 85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563" name="AutoShape 8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4" name="Oval 8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565" name="Oval 8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554" name="Freeform 89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5" name="Freeform 90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8" name="Group 91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557" name="Freeform 92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8" name="Freeform 93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59" name="Freeform 94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0" name="Freeform 95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1" name="Freeform 96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62" name="Freeform 97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5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5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723900"/>
            <a:ext cx="7775575" cy="5259388"/>
            <a:chOff x="432" y="456"/>
            <a:chExt cx="4898" cy="3313"/>
          </a:xfrm>
        </p:grpSpPr>
        <p:pic>
          <p:nvPicPr>
            <p:cNvPr id="70661" name="Picture 5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2" y="456"/>
              <a:ext cx="4898" cy="3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0662" name="Rectangle 6"/>
            <p:cNvSpPr>
              <a:spLocks noChangeArrowheads="1"/>
            </p:cNvSpPr>
            <p:nvPr/>
          </p:nvSpPr>
          <p:spPr bwMode="auto">
            <a:xfrm>
              <a:off x="490" y="485"/>
              <a:ext cx="4774" cy="3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 defTabSz="762000" eaLnBrk="0" hangingPunct="0">
                <a:spcBef>
                  <a:spcPct val="20000"/>
                </a:spcBef>
                <a:buFontTx/>
                <a:buChar char="•"/>
              </a:pPr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6735763" y="288925"/>
            <a:ext cx="2038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400">
                <a:latin typeface="Times New Roman" pitchFamily="18" charset="0"/>
              </a:rPr>
              <a:t>The role of M2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/>
            <a:r>
              <a:rPr lang="en-GB" sz="3200" i="0" dirty="0" smtClean="0">
                <a:solidFill>
                  <a:schemeClr val="accent1"/>
                </a:solidFill>
                <a:latin typeface="+mn-lt"/>
              </a:rPr>
              <a:t>M2 the influenza virus ion channel</a:t>
            </a:r>
            <a:endParaRPr lang="en-GB" sz="3200" i="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51920" y="1988840"/>
            <a:ext cx="1860550" cy="4117975"/>
            <a:chOff x="3543" y="1248"/>
            <a:chExt cx="1172" cy="2594"/>
          </a:xfrm>
        </p:grpSpPr>
        <p:pic>
          <p:nvPicPr>
            <p:cNvPr id="69638" name="Pictur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43" y="1248"/>
              <a:ext cx="1172" cy="2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639" name="Rectangle 7"/>
            <p:cNvSpPr>
              <a:spLocks noChangeArrowheads="1"/>
            </p:cNvSpPr>
            <p:nvPr/>
          </p:nvSpPr>
          <p:spPr bwMode="auto">
            <a:xfrm>
              <a:off x="3601" y="1277"/>
              <a:ext cx="1048" cy="2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 defTabSz="762000" eaLnBrk="0" hangingPunct="0">
                <a:spcBef>
                  <a:spcPct val="20000"/>
                </a:spcBef>
                <a:buFontTx/>
                <a:buChar char="•"/>
              </a:pPr>
              <a:endParaRPr lang="en-US" sz="2400">
                <a:latin typeface="Times New Roman" pitchFamily="18" charset="0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3528" y="1844824"/>
            <a:ext cx="3310136" cy="3471788"/>
            <a:chOff x="432" y="1248"/>
            <a:chExt cx="2408" cy="2600"/>
          </a:xfrm>
        </p:grpSpPr>
        <p:pic>
          <p:nvPicPr>
            <p:cNvPr id="69641" name="Picture 9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2" y="1248"/>
              <a:ext cx="2408" cy="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642" name="Rectangle 10"/>
            <p:cNvSpPr>
              <a:spLocks noChangeArrowheads="1"/>
            </p:cNvSpPr>
            <p:nvPr/>
          </p:nvSpPr>
          <p:spPr bwMode="auto">
            <a:xfrm>
              <a:off x="490" y="1277"/>
              <a:ext cx="2284" cy="25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 defTabSz="762000" eaLnBrk="0" hangingPunct="0">
                <a:spcBef>
                  <a:spcPct val="20000"/>
                </a:spcBef>
                <a:buFontTx/>
                <a:buChar char="•"/>
              </a:pPr>
              <a:endParaRPr lang="en-US" sz="2400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Defending ourselves against viruses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Vaccines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Prophylactic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Live or inactive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Herd immunity or defined target group?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Safety &gt; efficacy (RSV vaccine in 1970s!)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Governments and WHO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Antiviral drugs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Therapeutic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Random screen or rational design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Define target group: very sick or over the counter?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Individuals</a:t>
            </a:r>
          </a:p>
          <a:p>
            <a:pPr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dirty="0" err="1" smtClean="0"/>
              <a:t>Adamantanes</a:t>
            </a:r>
            <a:endParaRPr lang="en-GB" dirty="0"/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259263" cy="4525963"/>
          </a:xfrm>
          <a:noFill/>
          <a:ln/>
        </p:spPr>
        <p:txBody>
          <a:bodyPr lIns="92075" tIns="46038" rIns="92075" bIns="46038"/>
          <a:lstStyle/>
          <a:p>
            <a:pPr>
              <a:buFontTx/>
              <a:buNone/>
            </a:pPr>
            <a:r>
              <a:rPr lang="en-GB" sz="2800"/>
              <a:t>Amantidine/Rimantadine</a:t>
            </a:r>
          </a:p>
          <a:p>
            <a:r>
              <a:rPr lang="en-GB" sz="2800"/>
              <a:t>cyclic amines with bulky, cagelike structures</a:t>
            </a:r>
          </a:p>
          <a:p>
            <a:r>
              <a:rPr lang="en-GB" sz="2800"/>
              <a:t>Byproducts of petroleum refinement</a:t>
            </a:r>
          </a:p>
          <a:p>
            <a:r>
              <a:rPr lang="en-GB" sz="2800"/>
              <a:t>Active against influenza A virus only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716017" y="1628800"/>
            <a:ext cx="3240360" cy="2438152"/>
            <a:chOff x="2928" y="1641"/>
            <a:chExt cx="2402" cy="1808"/>
          </a:xfrm>
        </p:grpSpPr>
        <p:pic>
          <p:nvPicPr>
            <p:cNvPr id="71687" name="Picture 7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1641"/>
              <a:ext cx="2402" cy="1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2986" y="1670"/>
              <a:ext cx="2278" cy="17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342900" indent="-342900" defTabSz="762000" eaLnBrk="0" hangingPunct="0">
                <a:spcBef>
                  <a:spcPct val="20000"/>
                </a:spcBef>
                <a:buFontTx/>
                <a:buChar char="•"/>
              </a:pPr>
              <a:endParaRPr lang="en-US" sz="2400">
                <a:latin typeface="Times New Roman" pitchFamily="18" charset="0"/>
              </a:endParaRPr>
            </a:p>
          </p:txBody>
        </p:sp>
      </p:grpSp>
      <p:pic>
        <p:nvPicPr>
          <p:cNvPr id="9" name="Picture 7" descr="Figure-9-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437112"/>
            <a:ext cx="3230563" cy="2097087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Resistance to </a:t>
            </a:r>
            <a:r>
              <a:rPr lang="en-GB" dirty="0" err="1" smtClean="0"/>
              <a:t>amantadine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Single point mutations e.g. S31N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Little cost to fitness, resistant virus virulent and transmissible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Most H3N2 circulating viruses are </a:t>
            </a:r>
            <a:r>
              <a:rPr lang="en-GB" dirty="0" err="1" smtClean="0"/>
              <a:t>amantadine</a:t>
            </a:r>
            <a:r>
              <a:rPr lang="en-GB" dirty="0" smtClean="0"/>
              <a:t> resistant.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 Many H5N1 strains are resistant due to overuse in poultry industry. </a:t>
            </a:r>
            <a:endParaRPr lang="en-GB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1"/>
                </a:solidFill>
              </a:rPr>
              <a:t>The predominance of </a:t>
            </a:r>
            <a:r>
              <a:rPr lang="en-GB" dirty="0" err="1" smtClean="0">
                <a:solidFill>
                  <a:schemeClr val="accent1"/>
                </a:solidFill>
              </a:rPr>
              <a:t>amantadine</a:t>
            </a:r>
            <a:r>
              <a:rPr lang="en-GB" dirty="0" smtClean="0">
                <a:solidFill>
                  <a:schemeClr val="accent1"/>
                </a:solidFill>
              </a:rPr>
              <a:t> resistance in H3N2 community isolates</a:t>
            </a:r>
            <a:endParaRPr lang="en-GB" dirty="0">
              <a:solidFill>
                <a:schemeClr val="accent1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454" y="1564062"/>
            <a:ext cx="7665938" cy="481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667375" y="2324100"/>
            <a:ext cx="2495550" cy="36576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CCFF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400050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2" name="Oval 4"/>
          <p:cNvSpPr>
            <a:spLocks noChangeArrowheads="1"/>
          </p:cNvSpPr>
          <p:nvPr/>
        </p:nvSpPr>
        <p:spPr bwMode="auto">
          <a:xfrm>
            <a:off x="6578600" y="2825750"/>
            <a:ext cx="1187450" cy="2425700"/>
          </a:xfrm>
          <a:prstGeom prst="ellipse">
            <a:avLst/>
          </a:prstGeom>
          <a:gradFill rotWithShape="0">
            <a:gsLst>
              <a:gs pos="0">
                <a:srgbClr val="FFCCFF">
                  <a:gamma/>
                  <a:shade val="69804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>
            <a:off x="5114925" y="24384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5114925" y="26670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5" name="Line 7"/>
          <p:cNvSpPr>
            <a:spLocks noChangeShapeType="1"/>
          </p:cNvSpPr>
          <p:nvPr/>
        </p:nvSpPr>
        <p:spPr bwMode="auto">
          <a:xfrm>
            <a:off x="5114925" y="2895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6" name="Line 8"/>
          <p:cNvSpPr>
            <a:spLocks noChangeShapeType="1"/>
          </p:cNvSpPr>
          <p:nvPr/>
        </p:nvSpPr>
        <p:spPr bwMode="auto">
          <a:xfrm>
            <a:off x="5114925" y="31242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5114925" y="45720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5114925" y="4800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114925" y="50292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5114925" y="52578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114925" y="5562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400050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/>
            <a:r>
              <a:rPr lang="en-GB" sz="3200" i="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role of neuraminidase</a:t>
            </a:r>
            <a:endParaRPr lang="en-GB" sz="3200" i="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924300" y="1916113"/>
            <a:ext cx="1223963" cy="1150937"/>
            <a:chOff x="982" y="646"/>
            <a:chExt cx="1322" cy="1244"/>
          </a:xfrm>
        </p:grpSpPr>
        <p:sp>
          <p:nvSpPr>
            <p:cNvPr id="43024" name="Oval 16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5" name="AutoShape 17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6" name="AutoShape 18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7" name="AutoShape 19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8" name="AutoShape 20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29" name="AutoShape 21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0" name="AutoShape 22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1" name="AutoShape 23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2" name="AutoShape 24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3" name="AutoShape 25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4" name="AutoShape 26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5" name="AutoShape 27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6" name="AutoShape 28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7" name="AutoShape 29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8" name="AutoShape 30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39" name="AutoShape 31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" name="Group 32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041" name="AutoShape 3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42" name="Oval 3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43" name="Oval 3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" name="Group 36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045" name="AutoShape 3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46" name="Oval 3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47" name="Oval 3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5" name="Group 40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049" name="AutoShape 4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50" name="Oval 4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51" name="Oval 4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" name="Group 44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053" name="AutoShape 4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54" name="Oval 4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55" name="Oval 4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7" name="Group 48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057" name="AutoShape 4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58" name="Oval 5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59" name="Oval 5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52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061" name="AutoShape 5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62" name="Oval 5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63" name="Oval 5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56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065" name="AutoShape 5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66" name="Oval 5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67" name="Oval 5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068" name="Freeform 60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069" name="Freeform 61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071" name="Freeform 63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2" name="Freeform 64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3" name="Freeform 65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4" name="Freeform 66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5" name="Freeform 67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76" name="Freeform 68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1" name="Group 69"/>
          <p:cNvGrpSpPr>
            <a:grpSpLocks/>
          </p:cNvGrpSpPr>
          <p:nvPr/>
        </p:nvGrpSpPr>
        <p:grpSpPr bwMode="auto">
          <a:xfrm>
            <a:off x="2916238" y="4149725"/>
            <a:ext cx="1223962" cy="1223963"/>
            <a:chOff x="982" y="646"/>
            <a:chExt cx="1322" cy="1244"/>
          </a:xfrm>
        </p:grpSpPr>
        <p:sp>
          <p:nvSpPr>
            <p:cNvPr id="43078" name="Oval 70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79" name="AutoShape 71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0" name="AutoShape 72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1" name="AutoShape 73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2" name="AutoShape 74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3" name="AutoShape 75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4" name="AutoShape 76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5" name="AutoShape 77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6" name="AutoShape 78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7" name="AutoShape 79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8" name="AutoShape 80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89" name="AutoShape 81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90" name="AutoShape 82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91" name="AutoShape 83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92" name="AutoShape 84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093" name="AutoShape 85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2" name="Group 86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095" name="AutoShape 8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96" name="Oval 8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097" name="Oval 8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90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099" name="AutoShape 9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00" name="Oval 9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01" name="Oval 9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94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103" name="AutoShape 9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04" name="Oval 9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05" name="Oval 9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98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107" name="AutoShape 9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08" name="Oval 10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09" name="Oval 10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" name="Group 102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111" name="AutoShape 10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12" name="Oval 10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13" name="Oval 10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106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115" name="AutoShape 10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16" name="Oval 10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17" name="Oval 10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8" name="Group 110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119" name="AutoShape 11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20" name="Oval 11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21" name="Oval 11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122" name="Freeform 114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23" name="Freeform 115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9" name="Group 116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125" name="Freeform 117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6" name="Freeform 118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7" name="Freeform 119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8" name="Freeform 120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29" name="Freeform 121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30" name="Freeform 122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0" name="Group 123"/>
          <p:cNvGrpSpPr>
            <a:grpSpLocks/>
          </p:cNvGrpSpPr>
          <p:nvPr/>
        </p:nvGrpSpPr>
        <p:grpSpPr bwMode="auto">
          <a:xfrm>
            <a:off x="3492500" y="3860800"/>
            <a:ext cx="1223963" cy="1223963"/>
            <a:chOff x="982" y="646"/>
            <a:chExt cx="1322" cy="1244"/>
          </a:xfrm>
        </p:grpSpPr>
        <p:sp>
          <p:nvSpPr>
            <p:cNvPr id="43132" name="Oval 124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3" name="AutoShape 125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4" name="AutoShape 126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5" name="AutoShape 127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6" name="AutoShape 128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7" name="AutoShape 129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8" name="AutoShape 130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39" name="AutoShape 131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0" name="AutoShape 132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1" name="AutoShape 133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2" name="AutoShape 134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3" name="AutoShape 135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4" name="AutoShape 136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5" name="AutoShape 137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6" name="AutoShape 138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47" name="AutoShape 139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1" name="Group 140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149" name="AutoShape 14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50" name="Oval 14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51" name="Oval 14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144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153" name="AutoShape 14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54" name="Oval 14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55" name="Oval 14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3" name="Group 148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157" name="AutoShape 14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58" name="Oval 15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59" name="Oval 15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" name="Group 152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161" name="AutoShape 15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62" name="Oval 15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63" name="Oval 15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156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165" name="AutoShape 15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66" name="Oval 15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67" name="Oval 15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6" name="Group 160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169" name="AutoShape 16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70" name="Oval 16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71" name="Oval 16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" name="Group 164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173" name="AutoShape 16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74" name="Oval 16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175" name="Oval 16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176" name="Freeform 168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177" name="Freeform 169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8" name="Group 170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179" name="Freeform 171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0" name="Freeform 172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1" name="Freeform 173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2" name="Freeform 174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3" name="Freeform 175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84" name="Freeform 176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9" name="Group 177"/>
          <p:cNvGrpSpPr>
            <a:grpSpLocks/>
          </p:cNvGrpSpPr>
          <p:nvPr/>
        </p:nvGrpSpPr>
        <p:grpSpPr bwMode="auto">
          <a:xfrm>
            <a:off x="4284663" y="3933825"/>
            <a:ext cx="1223962" cy="1223963"/>
            <a:chOff x="982" y="646"/>
            <a:chExt cx="1322" cy="1244"/>
          </a:xfrm>
        </p:grpSpPr>
        <p:sp>
          <p:nvSpPr>
            <p:cNvPr id="43186" name="Oval 178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87" name="AutoShape 179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88" name="AutoShape 180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89" name="AutoShape 181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0" name="AutoShape 182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1" name="AutoShape 183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2" name="AutoShape 184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3" name="AutoShape 185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4" name="AutoShape 186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5" name="AutoShape 187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6" name="AutoShape 188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7" name="AutoShape 189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8" name="AutoShape 190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199" name="AutoShape 191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00" name="AutoShape 192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01" name="AutoShape 193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30" name="Group 194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203" name="AutoShape 19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04" name="Oval 19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05" name="Oval 19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" name="Group 198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207" name="AutoShape 19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08" name="Oval 20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09" name="Oval 20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26" name="Group 202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211" name="AutoShape 20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12" name="Oval 20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13" name="Oval 20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30" name="Group 206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215" name="AutoShape 20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16" name="Oval 20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17" name="Oval 20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34" name="Group 210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219" name="AutoShape 21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20" name="Oval 21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21" name="Oval 21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38" name="Group 214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223" name="AutoShape 21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24" name="Oval 21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25" name="Oval 21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42" name="Group 218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227" name="AutoShape 21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28" name="Oval 22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29" name="Oval 22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230" name="Freeform 222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31" name="Freeform 223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448" name="Group 224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233" name="Freeform 225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4" name="Freeform 226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5" name="Freeform 227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6" name="Freeform 228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7" name="Freeform 229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38" name="Freeform 230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455" name="Group 231"/>
          <p:cNvGrpSpPr>
            <a:grpSpLocks/>
          </p:cNvGrpSpPr>
          <p:nvPr/>
        </p:nvGrpSpPr>
        <p:grpSpPr bwMode="auto">
          <a:xfrm>
            <a:off x="3563938" y="4797425"/>
            <a:ext cx="1223962" cy="1223963"/>
            <a:chOff x="982" y="646"/>
            <a:chExt cx="1322" cy="1244"/>
          </a:xfrm>
        </p:grpSpPr>
        <p:sp>
          <p:nvSpPr>
            <p:cNvPr id="43240" name="Oval 232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1" name="AutoShape 233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2" name="AutoShape 234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3" name="AutoShape 235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4" name="AutoShape 236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5" name="AutoShape 237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6" name="AutoShape 238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7" name="AutoShape 239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8" name="AutoShape 240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49" name="AutoShape 241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50" name="AutoShape 242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51" name="AutoShape 243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52" name="AutoShape 244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53" name="AutoShape 245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54" name="AutoShape 246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55" name="AutoShape 247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472" name="Group 248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257" name="AutoShape 24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58" name="Oval 25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59" name="Oval 25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76" name="Group 252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261" name="AutoShape 25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62" name="Oval 25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63" name="Oval 25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80" name="Group 256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265" name="AutoShape 25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66" name="Oval 25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67" name="Oval 25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84" name="Group 260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269" name="AutoShape 26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70" name="Oval 26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71" name="Oval 26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88" name="Group 264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273" name="AutoShape 26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74" name="Oval 26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75" name="Oval 26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92" name="Group 268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277" name="AutoShape 26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78" name="Oval 27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79" name="Oval 27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496" name="Group 272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281" name="AutoShape 27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82" name="Oval 27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283" name="Oval 27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284" name="Freeform 276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285" name="Freeform 277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502" name="Group 278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287" name="Freeform 279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8" name="Freeform 280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89" name="Freeform 281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0" name="Freeform 282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1" name="Freeform 283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92" name="Freeform 284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509" name="Group 285"/>
          <p:cNvGrpSpPr>
            <a:grpSpLocks/>
          </p:cNvGrpSpPr>
          <p:nvPr/>
        </p:nvGrpSpPr>
        <p:grpSpPr bwMode="auto">
          <a:xfrm>
            <a:off x="3779838" y="5013325"/>
            <a:ext cx="1223962" cy="1223963"/>
            <a:chOff x="982" y="646"/>
            <a:chExt cx="1322" cy="1244"/>
          </a:xfrm>
        </p:grpSpPr>
        <p:sp>
          <p:nvSpPr>
            <p:cNvPr id="43294" name="Oval 286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95" name="AutoShape 287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96" name="AutoShape 288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97" name="AutoShape 289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98" name="AutoShape 290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299" name="AutoShape 291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0" name="AutoShape 292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1" name="AutoShape 293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2" name="AutoShape 294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3" name="AutoShape 295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4" name="AutoShape 296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5" name="AutoShape 297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6" name="AutoShape 298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7" name="AutoShape 299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8" name="AutoShape 300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09" name="AutoShape 301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510" name="Group 302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311" name="AutoShape 30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12" name="Oval 30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13" name="Oval 30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511" name="Group 306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315" name="AutoShape 30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16" name="Oval 30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17" name="Oval 30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512" name="Group 310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319" name="AutoShape 31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20" name="Oval 31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21" name="Oval 31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513" name="Group 314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323" name="AutoShape 31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24" name="Oval 31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25" name="Oval 31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514" name="Group 318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327" name="AutoShape 31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28" name="Oval 32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29" name="Oval 32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515" name="Group 322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331" name="AutoShape 32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32" name="Oval 32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33" name="Oval 32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516" name="Group 326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335" name="AutoShape 32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36" name="Oval 32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37" name="Oval 32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338" name="Freeform 330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39" name="Freeform 331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517" name="Group 332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341" name="Freeform 333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2" name="Freeform 334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3" name="Freeform 335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4" name="Freeform 336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5" name="Freeform 337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46" name="Freeform 338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518" name="Group 339"/>
          <p:cNvGrpSpPr>
            <a:grpSpLocks/>
          </p:cNvGrpSpPr>
          <p:nvPr/>
        </p:nvGrpSpPr>
        <p:grpSpPr bwMode="auto">
          <a:xfrm>
            <a:off x="3995738" y="5229225"/>
            <a:ext cx="1223962" cy="1223963"/>
            <a:chOff x="982" y="646"/>
            <a:chExt cx="1322" cy="1244"/>
          </a:xfrm>
        </p:grpSpPr>
        <p:sp>
          <p:nvSpPr>
            <p:cNvPr id="43348" name="Oval 340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49" name="AutoShape 341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0" name="AutoShape 342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1" name="AutoShape 343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2" name="AutoShape 344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3" name="AutoShape 345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4" name="AutoShape 346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5" name="AutoShape 347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6" name="AutoShape 348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7" name="AutoShape 349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8" name="AutoShape 350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59" name="AutoShape 351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60" name="AutoShape 352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61" name="AutoShape 353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62" name="AutoShape 354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363" name="AutoShape 355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519" name="Group 356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365" name="AutoShape 35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66" name="Oval 35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67" name="Oval 35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08" name="Group 360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369" name="AutoShape 36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0" name="Oval 36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1" name="Oval 36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09" name="Group 364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373" name="AutoShape 36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4" name="Oval 36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5" name="Oval 36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23" name="Group 368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377" name="AutoShape 36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8" name="Oval 37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79" name="Oval 37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40" name="Group 372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381" name="AutoShape 37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82" name="Oval 37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83" name="Oval 37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44" name="Group 376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385" name="AutoShape 37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86" name="Oval 37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87" name="Oval 37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48" name="Group 380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389" name="AutoShape 38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90" name="Oval 38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391" name="Oval 38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392" name="Freeform 384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393" name="Freeform 385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052" name="Group 386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395" name="Freeform 387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96" name="Freeform 388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97" name="Freeform 389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98" name="Freeform 390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99" name="Freeform 391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00" name="Freeform 392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056" name="Group 393"/>
          <p:cNvGrpSpPr>
            <a:grpSpLocks/>
          </p:cNvGrpSpPr>
          <p:nvPr/>
        </p:nvGrpSpPr>
        <p:grpSpPr bwMode="auto">
          <a:xfrm>
            <a:off x="4211638" y="5445125"/>
            <a:ext cx="1223962" cy="1223963"/>
            <a:chOff x="982" y="646"/>
            <a:chExt cx="1322" cy="1244"/>
          </a:xfrm>
        </p:grpSpPr>
        <p:sp>
          <p:nvSpPr>
            <p:cNvPr id="43402" name="Oval 394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3" name="AutoShape 395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4" name="AutoShape 396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5" name="AutoShape 397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6" name="AutoShape 398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7" name="AutoShape 399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8" name="AutoShape 400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09" name="AutoShape 401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0" name="AutoShape 402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1" name="AutoShape 403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2" name="AutoShape 404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3" name="AutoShape 405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4" name="AutoShape 406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5" name="AutoShape 407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6" name="AutoShape 408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17" name="AutoShape 409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060" name="Group 410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419" name="AutoShape 41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20" name="Oval 41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21" name="Oval 41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64" name="Group 414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423" name="AutoShape 41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24" name="Oval 41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25" name="Oval 41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70" name="Group 418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427" name="AutoShape 41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28" name="Oval 42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29" name="Oval 42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77" name="Group 422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431" name="AutoShape 42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32" name="Oval 42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33" name="Oval 42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94" name="Group 426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435" name="AutoShape 42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36" name="Oval 42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37" name="Oval 42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098" name="Group 430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439" name="AutoShape 43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40" name="Oval 43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41" name="Oval 43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02" name="Group 434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443" name="AutoShape 43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44" name="Oval 43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45" name="Oval 43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446" name="Freeform 438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447" name="Freeform 439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106" name="Group 440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449" name="Freeform 441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50" name="Freeform 442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51" name="Freeform 443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52" name="Freeform 444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53" name="Freeform 445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54" name="Freeform 446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3110" name="Group 447"/>
          <p:cNvGrpSpPr>
            <a:grpSpLocks/>
          </p:cNvGrpSpPr>
          <p:nvPr/>
        </p:nvGrpSpPr>
        <p:grpSpPr bwMode="auto">
          <a:xfrm>
            <a:off x="4140200" y="4724400"/>
            <a:ext cx="1223963" cy="1223963"/>
            <a:chOff x="982" y="646"/>
            <a:chExt cx="1322" cy="1244"/>
          </a:xfrm>
        </p:grpSpPr>
        <p:sp>
          <p:nvSpPr>
            <p:cNvPr id="43456" name="Oval 448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57" name="AutoShape 449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58" name="AutoShape 450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59" name="AutoShape 451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0" name="AutoShape 452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1" name="AutoShape 453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2" name="AutoShape 454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3" name="AutoShape 455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4" name="AutoShape 456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5" name="AutoShape 457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6" name="AutoShape 458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7" name="AutoShape 459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8" name="AutoShape 460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69" name="AutoShape 461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70" name="AutoShape 462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471" name="AutoShape 463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3114" name="Group 464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3473" name="AutoShape 46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74" name="Oval 46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75" name="Oval 46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18" name="Group 468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3477" name="AutoShape 46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78" name="Oval 47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79" name="Oval 47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24" name="Group 472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3481" name="AutoShape 47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82" name="Oval 47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83" name="Oval 47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31" name="Group 476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3485" name="AutoShape 47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86" name="Oval 47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87" name="Oval 47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48" name="Group 480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3489" name="AutoShape 48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90" name="Oval 48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91" name="Oval 48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52" name="Group 484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3493" name="AutoShape 48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94" name="Oval 48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95" name="Oval 48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3156" name="Group 488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3497" name="AutoShape 48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98" name="Oval 49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3499" name="Oval 49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3500" name="Freeform 492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3501" name="Freeform 493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3160" name="Group 494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3503" name="Freeform 495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04" name="Freeform 496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05" name="Freeform 497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06" name="Freeform 498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07" name="Freeform 499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08" name="Freeform 500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3048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/>
            <a:r>
              <a:rPr lang="en-GB" sz="3200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virus neuraminidase enzyme destroys cell surface receptor</a:t>
            </a: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514350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781675" y="2324100"/>
            <a:ext cx="2495550" cy="36576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CCFF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37" name="Oval 5"/>
          <p:cNvSpPr>
            <a:spLocks noChangeArrowheads="1"/>
          </p:cNvSpPr>
          <p:nvPr/>
        </p:nvSpPr>
        <p:spPr bwMode="auto">
          <a:xfrm>
            <a:off x="6692900" y="2825750"/>
            <a:ext cx="1187450" cy="2425700"/>
          </a:xfrm>
          <a:prstGeom prst="ellipse">
            <a:avLst/>
          </a:prstGeom>
          <a:gradFill rotWithShape="0">
            <a:gsLst>
              <a:gs pos="0">
                <a:srgbClr val="FFCCFF">
                  <a:gamma/>
                  <a:shade val="69804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38" name="Line 6"/>
          <p:cNvSpPr>
            <a:spLocks noChangeShapeType="1"/>
          </p:cNvSpPr>
          <p:nvPr/>
        </p:nvSpPr>
        <p:spPr bwMode="auto">
          <a:xfrm>
            <a:off x="5229225" y="24384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>
            <a:off x="5229225" y="26670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5229225" y="2895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5229225" y="31242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4042" name="Oval 10"/>
          <p:cNvSpPr>
            <a:spLocks noChangeArrowheads="1"/>
          </p:cNvSpPr>
          <p:nvPr/>
        </p:nvSpPr>
        <p:spPr bwMode="auto">
          <a:xfrm>
            <a:off x="4284663" y="1844675"/>
            <a:ext cx="746125" cy="798513"/>
          </a:xfrm>
          <a:prstGeom prst="ellipse">
            <a:avLst/>
          </a:prstGeom>
          <a:gradFill rotWithShape="0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3" name="AutoShape 11"/>
          <p:cNvSpPr>
            <a:spLocks noChangeArrowheads="1"/>
          </p:cNvSpPr>
          <p:nvPr/>
        </p:nvSpPr>
        <p:spPr bwMode="auto">
          <a:xfrm>
            <a:off x="4643438" y="1743075"/>
            <a:ext cx="77787" cy="133350"/>
          </a:xfrm>
          <a:prstGeom prst="can">
            <a:avLst>
              <a:gd name="adj" fmla="val 4285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 rot="-1731536">
            <a:off x="4435475" y="1800225"/>
            <a:ext cx="79375" cy="133350"/>
          </a:xfrm>
          <a:prstGeom prst="can">
            <a:avLst>
              <a:gd name="adj" fmla="val 420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5" name="AutoShape 13"/>
          <p:cNvSpPr>
            <a:spLocks noChangeArrowheads="1"/>
          </p:cNvSpPr>
          <p:nvPr/>
        </p:nvSpPr>
        <p:spPr bwMode="auto">
          <a:xfrm rot="-3428101">
            <a:off x="4294982" y="1928018"/>
            <a:ext cx="88900" cy="119063"/>
          </a:xfrm>
          <a:prstGeom prst="can">
            <a:avLst>
              <a:gd name="adj" fmla="val 33482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6" name="AutoShape 14"/>
          <p:cNvSpPr>
            <a:spLocks noChangeArrowheads="1"/>
          </p:cNvSpPr>
          <p:nvPr/>
        </p:nvSpPr>
        <p:spPr bwMode="auto">
          <a:xfrm rot="-4530700">
            <a:off x="4224338" y="2066925"/>
            <a:ext cx="88900" cy="117475"/>
          </a:xfrm>
          <a:prstGeom prst="can">
            <a:avLst>
              <a:gd name="adj" fmla="val 33036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7" name="AutoShape 15"/>
          <p:cNvSpPr>
            <a:spLocks noChangeArrowheads="1"/>
          </p:cNvSpPr>
          <p:nvPr/>
        </p:nvSpPr>
        <p:spPr bwMode="auto">
          <a:xfrm rot="-6208555">
            <a:off x="4222751" y="2301875"/>
            <a:ext cx="88900" cy="117475"/>
          </a:xfrm>
          <a:prstGeom prst="can">
            <a:avLst>
              <a:gd name="adj" fmla="val 33036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 rot="-7565748">
            <a:off x="4266407" y="2421731"/>
            <a:ext cx="88900" cy="119063"/>
          </a:xfrm>
          <a:prstGeom prst="can">
            <a:avLst>
              <a:gd name="adj" fmla="val 33482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49" name="AutoShape 17"/>
          <p:cNvSpPr>
            <a:spLocks noChangeArrowheads="1"/>
          </p:cNvSpPr>
          <p:nvPr/>
        </p:nvSpPr>
        <p:spPr bwMode="auto">
          <a:xfrm rot="-8367763">
            <a:off x="4392613" y="2574925"/>
            <a:ext cx="77787" cy="133350"/>
          </a:xfrm>
          <a:prstGeom prst="can">
            <a:avLst>
              <a:gd name="adj" fmla="val 4285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0" name="AutoShape 18"/>
          <p:cNvSpPr>
            <a:spLocks noChangeArrowheads="1"/>
          </p:cNvSpPr>
          <p:nvPr/>
        </p:nvSpPr>
        <p:spPr bwMode="auto">
          <a:xfrm rot="-9558205">
            <a:off x="4529138" y="2647950"/>
            <a:ext cx="77787" cy="133350"/>
          </a:xfrm>
          <a:prstGeom prst="can">
            <a:avLst>
              <a:gd name="adj" fmla="val 4285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1" name="AutoShape 19"/>
          <p:cNvSpPr>
            <a:spLocks noChangeArrowheads="1"/>
          </p:cNvSpPr>
          <p:nvPr/>
        </p:nvSpPr>
        <p:spPr bwMode="auto">
          <a:xfrm rot="9901211" flipH="1">
            <a:off x="4749800" y="2647950"/>
            <a:ext cx="79375" cy="133350"/>
          </a:xfrm>
          <a:prstGeom prst="can">
            <a:avLst>
              <a:gd name="adj" fmla="val 420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2" name="AutoShape 20"/>
          <p:cNvSpPr>
            <a:spLocks noChangeArrowheads="1"/>
          </p:cNvSpPr>
          <p:nvPr/>
        </p:nvSpPr>
        <p:spPr bwMode="auto">
          <a:xfrm rot="9414293" flipH="1">
            <a:off x="4848225" y="2606675"/>
            <a:ext cx="79375" cy="133350"/>
          </a:xfrm>
          <a:prstGeom prst="can">
            <a:avLst>
              <a:gd name="adj" fmla="val 42000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3" name="AutoShape 21"/>
          <p:cNvSpPr>
            <a:spLocks noChangeArrowheads="1"/>
          </p:cNvSpPr>
          <p:nvPr/>
        </p:nvSpPr>
        <p:spPr bwMode="auto">
          <a:xfrm rot="7565748" flipH="1">
            <a:off x="4994276" y="2463800"/>
            <a:ext cx="88900" cy="117475"/>
          </a:xfrm>
          <a:prstGeom prst="can">
            <a:avLst>
              <a:gd name="adj" fmla="val 33036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4" name="AutoShape 22"/>
          <p:cNvSpPr>
            <a:spLocks noChangeArrowheads="1"/>
          </p:cNvSpPr>
          <p:nvPr/>
        </p:nvSpPr>
        <p:spPr bwMode="auto">
          <a:xfrm rot="6208555" flipH="1">
            <a:off x="5056188" y="2309812"/>
            <a:ext cx="88900" cy="117475"/>
          </a:xfrm>
          <a:prstGeom prst="can">
            <a:avLst>
              <a:gd name="adj" fmla="val 33036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5" name="AutoShape 23"/>
          <p:cNvSpPr>
            <a:spLocks noChangeArrowheads="1"/>
          </p:cNvSpPr>
          <p:nvPr/>
        </p:nvSpPr>
        <p:spPr bwMode="auto">
          <a:xfrm rot="4530700" flipH="1">
            <a:off x="5051426" y="2082800"/>
            <a:ext cx="88900" cy="117475"/>
          </a:xfrm>
          <a:prstGeom prst="can">
            <a:avLst>
              <a:gd name="adj" fmla="val 33036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6" name="AutoShape 24"/>
          <p:cNvSpPr>
            <a:spLocks noChangeArrowheads="1"/>
          </p:cNvSpPr>
          <p:nvPr/>
        </p:nvSpPr>
        <p:spPr bwMode="auto">
          <a:xfrm rot="3428101" flipH="1">
            <a:off x="4980781" y="1937544"/>
            <a:ext cx="87313" cy="117475"/>
          </a:xfrm>
          <a:prstGeom prst="can">
            <a:avLst>
              <a:gd name="adj" fmla="val 33636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4057" name="AutoShape 25"/>
          <p:cNvSpPr>
            <a:spLocks noChangeArrowheads="1"/>
          </p:cNvSpPr>
          <p:nvPr/>
        </p:nvSpPr>
        <p:spPr bwMode="auto">
          <a:xfrm rot="1731536" flipH="1">
            <a:off x="4864100" y="1808163"/>
            <a:ext cx="77788" cy="133350"/>
          </a:xfrm>
          <a:prstGeom prst="can">
            <a:avLst>
              <a:gd name="adj" fmla="val 4285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635500" y="2662238"/>
            <a:ext cx="117475" cy="188912"/>
            <a:chOff x="1441" y="1824"/>
            <a:chExt cx="143" cy="205"/>
          </a:xfrm>
        </p:grpSpPr>
        <p:sp>
          <p:nvSpPr>
            <p:cNvPr id="44059" name="AutoShape 2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60" name="Oval 2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61" name="Oval 2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 rot="1113049" flipV="1">
            <a:off x="4749800" y="1708150"/>
            <a:ext cx="117475" cy="190500"/>
            <a:chOff x="1441" y="1824"/>
            <a:chExt cx="143" cy="205"/>
          </a:xfrm>
        </p:grpSpPr>
        <p:sp>
          <p:nvSpPr>
            <p:cNvPr id="44063" name="AutoShape 3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64" name="Oval 3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65" name="Oval 3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" name="Group 34"/>
          <p:cNvGrpSpPr>
            <a:grpSpLocks/>
          </p:cNvGrpSpPr>
          <p:nvPr/>
        </p:nvGrpSpPr>
        <p:grpSpPr bwMode="auto">
          <a:xfrm rot="-1113049" flipH="1" flipV="1">
            <a:off x="4494213" y="1700213"/>
            <a:ext cx="115887" cy="188912"/>
            <a:chOff x="1441" y="1824"/>
            <a:chExt cx="143" cy="205"/>
          </a:xfrm>
        </p:grpSpPr>
        <p:sp>
          <p:nvSpPr>
            <p:cNvPr id="44067" name="AutoShape 3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68" name="Oval 3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69" name="Oval 3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 rot="-5190893" flipH="1" flipV="1">
            <a:off x="4156869" y="2162969"/>
            <a:ext cx="133350" cy="166688"/>
            <a:chOff x="1441" y="1824"/>
            <a:chExt cx="143" cy="205"/>
          </a:xfrm>
        </p:grpSpPr>
        <p:sp>
          <p:nvSpPr>
            <p:cNvPr id="44071" name="AutoShape 3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72" name="Oval 4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73" name="Oval 4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 rot="-5172987">
            <a:off x="5069682" y="2172494"/>
            <a:ext cx="133350" cy="166687"/>
            <a:chOff x="1441" y="1824"/>
            <a:chExt cx="143" cy="205"/>
          </a:xfrm>
        </p:grpSpPr>
        <p:sp>
          <p:nvSpPr>
            <p:cNvPr id="44075" name="AutoShape 4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76" name="Oval 4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77" name="Oval 4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 rot="2463853">
            <a:off x="4286250" y="2500313"/>
            <a:ext cx="117475" cy="190500"/>
            <a:chOff x="1441" y="1824"/>
            <a:chExt cx="143" cy="205"/>
          </a:xfrm>
        </p:grpSpPr>
        <p:sp>
          <p:nvSpPr>
            <p:cNvPr id="44079" name="AutoShape 4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80" name="Oval 4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81" name="Oval 4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 rot="19136147" flipH="1">
            <a:off x="4933950" y="2533650"/>
            <a:ext cx="117475" cy="188913"/>
            <a:chOff x="1441" y="1824"/>
            <a:chExt cx="143" cy="205"/>
          </a:xfrm>
        </p:grpSpPr>
        <p:sp>
          <p:nvSpPr>
            <p:cNvPr id="44083" name="AutoShape 5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84" name="Oval 5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85" name="Oval 5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4086" name="Freeform 54"/>
          <p:cNvSpPr>
            <a:spLocks/>
          </p:cNvSpPr>
          <p:nvPr/>
        </p:nvSpPr>
        <p:spPr bwMode="auto">
          <a:xfrm rot="4247563" flipV="1">
            <a:off x="4579937" y="2108201"/>
            <a:ext cx="157163" cy="169862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4087" name="Freeform 55"/>
          <p:cNvSpPr>
            <a:spLocks/>
          </p:cNvSpPr>
          <p:nvPr/>
        </p:nvSpPr>
        <p:spPr bwMode="auto">
          <a:xfrm rot="4247563" flipV="1">
            <a:off x="4518026" y="1939925"/>
            <a:ext cx="158750" cy="168275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21" y="172"/>
              </a:cxn>
              <a:cxn ang="0">
                <a:pos x="213" y="28"/>
              </a:cxn>
              <a:cxn ang="0">
                <a:pos x="192" y="0"/>
              </a:cxn>
              <a:cxn ang="0">
                <a:pos x="0" y="144"/>
              </a:cxn>
            </a:cxnLst>
            <a:rect l="0" t="0" r="r" b="b"/>
            <a:pathLst>
              <a:path w="213" h="172">
                <a:moveTo>
                  <a:pt x="0" y="144"/>
                </a:moveTo>
                <a:lnTo>
                  <a:pt x="21" y="172"/>
                </a:lnTo>
                <a:lnTo>
                  <a:pt x="213" y="28"/>
                </a:lnTo>
                <a:lnTo>
                  <a:pt x="192" y="0"/>
                </a:lnTo>
                <a:lnTo>
                  <a:pt x="0" y="144"/>
                </a:lnTo>
                <a:close/>
              </a:path>
            </a:pathLst>
          </a:custGeom>
          <a:solidFill>
            <a:srgbClr val="000099"/>
          </a:solidFill>
          <a:ln w="9525" cmpd="sng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9" name="Group 56"/>
          <p:cNvGrpSpPr>
            <a:grpSpLocks/>
          </p:cNvGrpSpPr>
          <p:nvPr/>
        </p:nvGrpSpPr>
        <p:grpSpPr bwMode="auto">
          <a:xfrm>
            <a:off x="4454525" y="1938338"/>
            <a:ext cx="403225" cy="673100"/>
            <a:chOff x="1235" y="1035"/>
            <a:chExt cx="460" cy="666"/>
          </a:xfrm>
        </p:grpSpPr>
        <p:sp>
          <p:nvSpPr>
            <p:cNvPr id="44089" name="Freeform 57"/>
            <p:cNvSpPr>
              <a:spLocks/>
            </p:cNvSpPr>
            <p:nvPr/>
          </p:nvSpPr>
          <p:spPr bwMode="auto">
            <a:xfrm rot="4247563" flipV="1">
              <a:off x="1364" y="1113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0" name="Freeform 58"/>
            <p:cNvSpPr>
              <a:spLocks/>
            </p:cNvSpPr>
            <p:nvPr/>
          </p:nvSpPr>
          <p:spPr bwMode="auto">
            <a:xfrm rot="4247563" flipV="1">
              <a:off x="1452" y="1290"/>
              <a:ext cx="152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1" name="Freeform 59"/>
            <p:cNvSpPr>
              <a:spLocks/>
            </p:cNvSpPr>
            <p:nvPr/>
          </p:nvSpPr>
          <p:spPr bwMode="auto">
            <a:xfrm rot="4247563" flipV="1">
              <a:off x="1491" y="1381"/>
              <a:ext cx="151" cy="179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21" y="149"/>
                </a:cxn>
                <a:cxn ang="0">
                  <a:pos x="189" y="29"/>
                </a:cxn>
                <a:cxn ang="0">
                  <a:pos x="168" y="0"/>
                </a:cxn>
                <a:cxn ang="0">
                  <a:pos x="0" y="120"/>
                </a:cxn>
              </a:cxnLst>
              <a:rect l="0" t="0" r="r" b="b"/>
              <a:pathLst>
                <a:path w="189" h="149">
                  <a:moveTo>
                    <a:pt x="0" y="120"/>
                  </a:moveTo>
                  <a:lnTo>
                    <a:pt x="21" y="149"/>
                  </a:lnTo>
                  <a:lnTo>
                    <a:pt x="189" y="29"/>
                  </a:lnTo>
                  <a:lnTo>
                    <a:pt x="168" y="0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2" name="Freeform 60"/>
            <p:cNvSpPr>
              <a:spLocks/>
            </p:cNvSpPr>
            <p:nvPr/>
          </p:nvSpPr>
          <p:spPr bwMode="auto">
            <a:xfrm rot="4247563" flipV="1">
              <a:off x="1544" y="1479"/>
              <a:ext cx="114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3" name="Freeform 61"/>
            <p:cNvSpPr>
              <a:spLocks/>
            </p:cNvSpPr>
            <p:nvPr/>
          </p:nvSpPr>
          <p:spPr bwMode="auto">
            <a:xfrm rot="4247563" flipV="1">
              <a:off x="1568" y="1574"/>
              <a:ext cx="111" cy="143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" y="118"/>
                </a:cxn>
                <a:cxn ang="0">
                  <a:pos x="141" y="28"/>
                </a:cxn>
                <a:cxn ang="0">
                  <a:pos x="120" y="0"/>
                </a:cxn>
                <a:cxn ang="0">
                  <a:pos x="0" y="90"/>
                </a:cxn>
              </a:cxnLst>
              <a:rect l="0" t="0" r="r" b="b"/>
              <a:pathLst>
                <a:path w="141" h="118">
                  <a:moveTo>
                    <a:pt x="0" y="90"/>
                  </a:moveTo>
                  <a:lnTo>
                    <a:pt x="21" y="118"/>
                  </a:lnTo>
                  <a:lnTo>
                    <a:pt x="141" y="28"/>
                  </a:lnTo>
                  <a:lnTo>
                    <a:pt x="120" y="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094" name="Freeform 62"/>
            <p:cNvSpPr>
              <a:spLocks/>
            </p:cNvSpPr>
            <p:nvPr/>
          </p:nvSpPr>
          <p:spPr bwMode="auto">
            <a:xfrm rot="4247563" flipV="1">
              <a:off x="1253" y="1017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1116013" y="5084763"/>
            <a:ext cx="1079500" cy="1150937"/>
            <a:chOff x="982" y="646"/>
            <a:chExt cx="1322" cy="1244"/>
          </a:xfrm>
        </p:grpSpPr>
        <p:sp>
          <p:nvSpPr>
            <p:cNvPr id="44096" name="Oval 64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97" name="AutoShape 65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98" name="AutoShape 66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099" name="AutoShape 67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0" name="AutoShape 68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1" name="AutoShape 69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2" name="AutoShape 70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3" name="AutoShape 71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4" name="AutoShape 72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5" name="AutoShape 73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6" name="AutoShape 74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7" name="AutoShape 75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8" name="AutoShape 76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09" name="AutoShape 77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0" name="AutoShape 78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11" name="AutoShape 79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1" name="Group 80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4113" name="AutoShape 8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14" name="Oval 8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15" name="Oval 8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2" name="Group 84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4117" name="AutoShape 8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18" name="Oval 8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19" name="Oval 8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88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4121" name="AutoShape 8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22" name="Oval 9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23" name="Oval 9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4" name="Group 92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4125" name="AutoShape 9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26" name="Oval 9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27" name="Oval 9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5" name="Group 96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4129" name="AutoShape 9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30" name="Oval 9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31" name="Oval 9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6" name="Group 100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4133" name="AutoShape 10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34" name="Oval 10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35" name="Oval 10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104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4137" name="AutoShape 10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38" name="Oval 10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39" name="Oval 10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4140" name="Freeform 108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41" name="Freeform 109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8" name="Group 110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4143" name="Freeform 111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4" name="Freeform 112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5" name="Freeform 113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6" name="Freeform 114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7" name="Freeform 115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48" name="Freeform 116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9" name="Group 117"/>
          <p:cNvGrpSpPr>
            <a:grpSpLocks/>
          </p:cNvGrpSpPr>
          <p:nvPr/>
        </p:nvGrpSpPr>
        <p:grpSpPr bwMode="auto">
          <a:xfrm>
            <a:off x="1763713" y="2492375"/>
            <a:ext cx="1079500" cy="1150938"/>
            <a:chOff x="982" y="646"/>
            <a:chExt cx="1322" cy="1244"/>
          </a:xfrm>
        </p:grpSpPr>
        <p:sp>
          <p:nvSpPr>
            <p:cNvPr id="44150" name="Oval 118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1" name="AutoShape 119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2" name="AutoShape 120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3" name="AutoShape 121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4" name="AutoShape 122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5" name="AutoShape 123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6" name="AutoShape 124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7" name="AutoShape 125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8" name="AutoShape 126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59" name="AutoShape 127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60" name="AutoShape 128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61" name="AutoShape 129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62" name="AutoShape 130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63" name="AutoShape 131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64" name="AutoShape 132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165" name="AutoShape 133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0" name="Group 134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4167" name="AutoShape 13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68" name="Oval 13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69" name="Oval 13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" name="Group 138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4171" name="AutoShape 13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72" name="Oval 14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73" name="Oval 14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142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4175" name="AutoShape 14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76" name="Oval 14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77" name="Oval 14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3" name="Group 146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4179" name="AutoShape 14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80" name="Oval 14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81" name="Oval 14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4" name="Group 150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4183" name="AutoShape 15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84" name="Oval 15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85" name="Oval 15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5" name="Group 154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4187" name="AutoShape 15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88" name="Oval 15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89" name="Oval 15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6" name="Group 158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4191" name="AutoShape 15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92" name="Oval 16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193" name="Oval 16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4194" name="Freeform 162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195" name="Freeform 163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7" name="Group 164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4197" name="Freeform 165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98" name="Freeform 166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99" name="Freeform 167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00" name="Freeform 168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01" name="Freeform 169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02" name="Freeform 170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8" name="Group 171"/>
          <p:cNvGrpSpPr>
            <a:grpSpLocks/>
          </p:cNvGrpSpPr>
          <p:nvPr/>
        </p:nvGrpSpPr>
        <p:grpSpPr bwMode="auto">
          <a:xfrm>
            <a:off x="2771775" y="4076700"/>
            <a:ext cx="1079500" cy="1150938"/>
            <a:chOff x="982" y="646"/>
            <a:chExt cx="1322" cy="1244"/>
          </a:xfrm>
        </p:grpSpPr>
        <p:sp>
          <p:nvSpPr>
            <p:cNvPr id="44204" name="Oval 172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05" name="AutoShape 173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06" name="AutoShape 174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07" name="AutoShape 175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08" name="AutoShape 176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09" name="AutoShape 177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0" name="AutoShape 178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1" name="AutoShape 179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2" name="AutoShape 180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3" name="AutoShape 181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4" name="AutoShape 182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5" name="AutoShape 183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6" name="AutoShape 184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7" name="AutoShape 185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8" name="AutoShape 186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19" name="AutoShape 187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9" name="Group 188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4221" name="AutoShape 18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22" name="Oval 19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23" name="Oval 19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" name="Group 192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4225" name="AutoShape 19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26" name="Oval 19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27" name="Oval 19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" name="Group 196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4229" name="AutoShape 19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30" name="Oval 19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31" name="Oval 19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166" name="Group 200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4233" name="AutoShape 20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34" name="Oval 20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35" name="Oval 20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170" name="Group 204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4237" name="AutoShape 20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38" name="Oval 20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39" name="Oval 20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174" name="Group 208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4241" name="AutoShape 20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42" name="Oval 21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43" name="Oval 21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178" name="Group 212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4245" name="AutoShape 21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46" name="Oval 21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47" name="Oval 21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4248" name="Freeform 216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249" name="Freeform 217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182" name="Group 218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4251" name="Freeform 219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52" name="Freeform 220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53" name="Freeform 221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54" name="Freeform 222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55" name="Freeform 223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56" name="Freeform 224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4186" name="Group 225"/>
          <p:cNvGrpSpPr>
            <a:grpSpLocks/>
          </p:cNvGrpSpPr>
          <p:nvPr/>
        </p:nvGrpSpPr>
        <p:grpSpPr bwMode="auto">
          <a:xfrm>
            <a:off x="323850" y="3213100"/>
            <a:ext cx="1079500" cy="1150938"/>
            <a:chOff x="982" y="646"/>
            <a:chExt cx="1322" cy="1244"/>
          </a:xfrm>
        </p:grpSpPr>
        <p:sp>
          <p:nvSpPr>
            <p:cNvPr id="44258" name="Oval 226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59" name="AutoShape 227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0" name="AutoShape 228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1" name="AutoShape 229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2" name="AutoShape 230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3" name="AutoShape 231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4" name="AutoShape 232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5" name="AutoShape 233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6" name="AutoShape 234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7" name="AutoShape 235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8" name="AutoShape 236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69" name="AutoShape 237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70" name="AutoShape 238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71" name="AutoShape 239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72" name="AutoShape 240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273" name="AutoShape 241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4190" name="Group 242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4275" name="AutoShape 24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76" name="Oval 24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77" name="Oval 24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196" name="Group 246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4279" name="AutoShape 24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80" name="Oval 24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81" name="Oval 24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03" name="Group 250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4283" name="AutoShape 25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84" name="Oval 25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85" name="Oval 25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20" name="Group 254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4287" name="AutoShape 25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88" name="Oval 25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89" name="Oval 25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24" name="Group 258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4291" name="AutoShape 25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92" name="Oval 26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93" name="Oval 26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28" name="Group 262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4295" name="AutoShape 26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96" name="Oval 26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297" name="Oval 26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32" name="Group 266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4299" name="AutoShape 26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00" name="Oval 26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01" name="Oval 26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4302" name="Freeform 270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303" name="Freeform 271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236" name="Group 272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4305" name="Freeform 273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06" name="Freeform 274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07" name="Freeform 275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08" name="Freeform 276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09" name="Freeform 277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10" name="Freeform 278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4240" name="Group 279"/>
          <p:cNvGrpSpPr>
            <a:grpSpLocks/>
          </p:cNvGrpSpPr>
          <p:nvPr/>
        </p:nvGrpSpPr>
        <p:grpSpPr bwMode="auto">
          <a:xfrm>
            <a:off x="2555875" y="5373688"/>
            <a:ext cx="1079500" cy="1150937"/>
            <a:chOff x="982" y="646"/>
            <a:chExt cx="1322" cy="1244"/>
          </a:xfrm>
        </p:grpSpPr>
        <p:sp>
          <p:nvSpPr>
            <p:cNvPr id="44312" name="Oval 280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3" name="AutoShape 281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4" name="AutoShape 282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5" name="AutoShape 283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6" name="AutoShape 284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7" name="AutoShape 285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8" name="AutoShape 286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19" name="AutoShape 287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0" name="AutoShape 288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1" name="AutoShape 289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2" name="AutoShape 290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3" name="AutoShape 291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4" name="AutoShape 292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5" name="AutoShape 293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6" name="AutoShape 294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27" name="AutoShape 295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4244" name="Group 296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4329" name="AutoShape 29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30" name="Oval 29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31" name="Oval 29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50" name="Group 300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4333" name="AutoShape 30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34" name="Oval 30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35" name="Oval 30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57" name="Group 304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4337" name="AutoShape 305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38" name="Oval 306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39" name="Oval 307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74" name="Group 308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4341" name="AutoShape 309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42" name="Oval 310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43" name="Oval 311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78" name="Group 312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4345" name="AutoShape 313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46" name="Oval 314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47" name="Oval 315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82" name="Group 316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4349" name="AutoShape 317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50" name="Oval 318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51" name="Oval 319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4286" name="Group 320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4353" name="AutoShape 321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54" name="Oval 322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4355" name="Oval 323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4356" name="Freeform 324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357" name="Freeform 325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4290" name="Group 326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4359" name="Freeform 327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60" name="Freeform 328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61" name="Freeform 329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62" name="Freeform 330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63" name="Freeform 331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64" name="Freeform 332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4294" name="Group 333"/>
          <p:cNvGrpSpPr>
            <a:grpSpLocks/>
          </p:cNvGrpSpPr>
          <p:nvPr/>
        </p:nvGrpSpPr>
        <p:grpSpPr bwMode="auto">
          <a:xfrm rot="-5190893" flipH="1" flipV="1">
            <a:off x="5668169" y="4348956"/>
            <a:ext cx="133350" cy="166688"/>
            <a:chOff x="1441" y="1824"/>
            <a:chExt cx="143" cy="205"/>
          </a:xfrm>
        </p:grpSpPr>
        <p:sp>
          <p:nvSpPr>
            <p:cNvPr id="44366" name="AutoShape 33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67" name="Oval 33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68" name="Oval 33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298" name="Group 337"/>
          <p:cNvGrpSpPr>
            <a:grpSpLocks/>
          </p:cNvGrpSpPr>
          <p:nvPr/>
        </p:nvGrpSpPr>
        <p:grpSpPr bwMode="auto">
          <a:xfrm rot="-5190893" flipH="1" flipV="1">
            <a:off x="5668169" y="4491831"/>
            <a:ext cx="133350" cy="166688"/>
            <a:chOff x="1441" y="1824"/>
            <a:chExt cx="143" cy="205"/>
          </a:xfrm>
        </p:grpSpPr>
        <p:sp>
          <p:nvSpPr>
            <p:cNvPr id="44370" name="AutoShape 338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71" name="Oval 339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72" name="Oval 340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304" name="Group 341"/>
          <p:cNvGrpSpPr>
            <a:grpSpLocks/>
          </p:cNvGrpSpPr>
          <p:nvPr/>
        </p:nvGrpSpPr>
        <p:grpSpPr bwMode="auto">
          <a:xfrm rot="-5190893" flipH="1" flipV="1">
            <a:off x="5668169" y="4707731"/>
            <a:ext cx="133350" cy="166688"/>
            <a:chOff x="1441" y="1824"/>
            <a:chExt cx="143" cy="205"/>
          </a:xfrm>
        </p:grpSpPr>
        <p:sp>
          <p:nvSpPr>
            <p:cNvPr id="44374" name="AutoShape 342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75" name="Oval 343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76" name="Oval 344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311" name="Group 345"/>
          <p:cNvGrpSpPr>
            <a:grpSpLocks/>
          </p:cNvGrpSpPr>
          <p:nvPr/>
        </p:nvGrpSpPr>
        <p:grpSpPr bwMode="auto">
          <a:xfrm rot="-5190893" flipH="1" flipV="1">
            <a:off x="5596732" y="4996656"/>
            <a:ext cx="133350" cy="166687"/>
            <a:chOff x="1441" y="1824"/>
            <a:chExt cx="143" cy="205"/>
          </a:xfrm>
        </p:grpSpPr>
        <p:sp>
          <p:nvSpPr>
            <p:cNvPr id="44378" name="AutoShape 346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79" name="Oval 347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80" name="Oval 348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328" name="Group 349"/>
          <p:cNvGrpSpPr>
            <a:grpSpLocks/>
          </p:cNvGrpSpPr>
          <p:nvPr/>
        </p:nvGrpSpPr>
        <p:grpSpPr bwMode="auto">
          <a:xfrm rot="-5190893" flipH="1" flipV="1">
            <a:off x="5596732" y="5141119"/>
            <a:ext cx="133350" cy="166687"/>
            <a:chOff x="1441" y="1824"/>
            <a:chExt cx="143" cy="205"/>
          </a:xfrm>
        </p:grpSpPr>
        <p:sp>
          <p:nvSpPr>
            <p:cNvPr id="44382" name="AutoShape 350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83" name="Oval 351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84" name="Oval 352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332" name="Group 353"/>
          <p:cNvGrpSpPr>
            <a:grpSpLocks/>
          </p:cNvGrpSpPr>
          <p:nvPr/>
        </p:nvGrpSpPr>
        <p:grpSpPr bwMode="auto">
          <a:xfrm rot="-5190893" flipH="1" flipV="1">
            <a:off x="5668169" y="5357019"/>
            <a:ext cx="133350" cy="166688"/>
            <a:chOff x="1441" y="1824"/>
            <a:chExt cx="143" cy="205"/>
          </a:xfrm>
        </p:grpSpPr>
        <p:sp>
          <p:nvSpPr>
            <p:cNvPr id="44386" name="AutoShape 354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87" name="Oval 355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4388" name="Oval 356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0" y="457200"/>
            <a:ext cx="9258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/>
            <a:r>
              <a:rPr lang="en-GB" sz="3600" i="0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Inhibiting NA inhibits virus spread 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5438775" y="2324100"/>
            <a:ext cx="2495550" cy="3657600"/>
          </a:xfrm>
          <a:prstGeom prst="rect">
            <a:avLst/>
          </a:prstGeom>
          <a:gradFill rotWithShape="0">
            <a:gsLst>
              <a:gs pos="0">
                <a:srgbClr val="FFCCFF"/>
              </a:gs>
              <a:gs pos="100000">
                <a:srgbClr val="FFCCFF">
                  <a:gamma/>
                  <a:shade val="89804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rgbClr val="FF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171450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1" name="Oval 5"/>
          <p:cNvSpPr>
            <a:spLocks noChangeArrowheads="1"/>
          </p:cNvSpPr>
          <p:nvPr/>
        </p:nvSpPr>
        <p:spPr bwMode="auto">
          <a:xfrm>
            <a:off x="6350000" y="2825750"/>
            <a:ext cx="1187450" cy="2425700"/>
          </a:xfrm>
          <a:prstGeom prst="ellipse">
            <a:avLst/>
          </a:prstGeom>
          <a:gradFill rotWithShape="0">
            <a:gsLst>
              <a:gs pos="0">
                <a:srgbClr val="FFCCFF">
                  <a:gamma/>
                  <a:shade val="69804"/>
                  <a:invGamma/>
                </a:srgbClr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>
            <a:off x="4886325" y="24384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>
            <a:off x="4886325" y="26670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4" name="Line 8"/>
          <p:cNvSpPr>
            <a:spLocks noChangeShapeType="1"/>
          </p:cNvSpPr>
          <p:nvPr/>
        </p:nvSpPr>
        <p:spPr bwMode="auto">
          <a:xfrm>
            <a:off x="4886325" y="2895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5" name="Line 9"/>
          <p:cNvSpPr>
            <a:spLocks noChangeShapeType="1"/>
          </p:cNvSpPr>
          <p:nvPr/>
        </p:nvSpPr>
        <p:spPr bwMode="auto">
          <a:xfrm>
            <a:off x="4886325" y="31242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6" name="Line 10"/>
          <p:cNvSpPr>
            <a:spLocks noChangeShapeType="1"/>
          </p:cNvSpPr>
          <p:nvPr/>
        </p:nvSpPr>
        <p:spPr bwMode="auto">
          <a:xfrm>
            <a:off x="4886325" y="45720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4886325" y="4800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8" name="Line 12"/>
          <p:cNvSpPr>
            <a:spLocks noChangeShapeType="1"/>
          </p:cNvSpPr>
          <p:nvPr/>
        </p:nvSpPr>
        <p:spPr bwMode="auto">
          <a:xfrm>
            <a:off x="4886325" y="50292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>
            <a:off x="4886325" y="52578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4886325" y="5562600"/>
            <a:ext cx="514350" cy="0"/>
          </a:xfrm>
          <a:prstGeom prst="line">
            <a:avLst/>
          </a:prstGeom>
          <a:noFill/>
          <a:ln w="76200">
            <a:solidFill>
              <a:srgbClr val="FF3399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71450" y="609600"/>
            <a:ext cx="8743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057775" y="3962400"/>
            <a:ext cx="685800" cy="304800"/>
            <a:chOff x="3564" y="2496"/>
            <a:chExt cx="432" cy="192"/>
          </a:xfrm>
        </p:grpSpPr>
        <p:sp>
          <p:nvSpPr>
            <p:cNvPr id="45073" name="Line 17"/>
            <p:cNvSpPr>
              <a:spLocks noChangeShapeType="1"/>
            </p:cNvSpPr>
            <p:nvPr/>
          </p:nvSpPr>
          <p:spPr bwMode="auto">
            <a:xfrm>
              <a:off x="3564" y="2496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 flipH="1">
              <a:off x="3564" y="2496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5057775" y="5257800"/>
            <a:ext cx="685800" cy="304800"/>
            <a:chOff x="3564" y="3312"/>
            <a:chExt cx="432" cy="192"/>
          </a:xfrm>
        </p:grpSpPr>
        <p:sp>
          <p:nvSpPr>
            <p:cNvPr id="45076" name="Line 20"/>
            <p:cNvSpPr>
              <a:spLocks noChangeShapeType="1"/>
            </p:cNvSpPr>
            <p:nvPr/>
          </p:nvSpPr>
          <p:spPr bwMode="auto">
            <a:xfrm>
              <a:off x="3564" y="3312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5077" name="Line 21"/>
            <p:cNvSpPr>
              <a:spLocks noChangeShapeType="1"/>
            </p:cNvSpPr>
            <p:nvPr/>
          </p:nvSpPr>
          <p:spPr bwMode="auto">
            <a:xfrm flipH="1">
              <a:off x="3564" y="3312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057775" y="4876800"/>
            <a:ext cx="685800" cy="304800"/>
            <a:chOff x="3564" y="3072"/>
            <a:chExt cx="432" cy="192"/>
          </a:xfrm>
        </p:grpSpPr>
        <p:sp>
          <p:nvSpPr>
            <p:cNvPr id="45079" name="Line 23"/>
            <p:cNvSpPr>
              <a:spLocks noChangeShapeType="1"/>
            </p:cNvSpPr>
            <p:nvPr/>
          </p:nvSpPr>
          <p:spPr bwMode="auto">
            <a:xfrm>
              <a:off x="3564" y="3072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5080" name="Line 24"/>
            <p:cNvSpPr>
              <a:spLocks noChangeShapeType="1"/>
            </p:cNvSpPr>
            <p:nvPr/>
          </p:nvSpPr>
          <p:spPr bwMode="auto">
            <a:xfrm flipH="1">
              <a:off x="3564" y="3072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787900" y="4797425"/>
            <a:ext cx="685800" cy="304800"/>
            <a:chOff x="3564" y="2784"/>
            <a:chExt cx="432" cy="192"/>
          </a:xfrm>
        </p:grpSpPr>
        <p:sp>
          <p:nvSpPr>
            <p:cNvPr id="45082" name="Line 26"/>
            <p:cNvSpPr>
              <a:spLocks noChangeShapeType="1"/>
            </p:cNvSpPr>
            <p:nvPr/>
          </p:nvSpPr>
          <p:spPr bwMode="auto">
            <a:xfrm>
              <a:off x="3564" y="2784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45083" name="Line 27"/>
            <p:cNvSpPr>
              <a:spLocks noChangeShapeType="1"/>
            </p:cNvSpPr>
            <p:nvPr/>
          </p:nvSpPr>
          <p:spPr bwMode="auto">
            <a:xfrm flipH="1">
              <a:off x="3564" y="2784"/>
              <a:ext cx="432" cy="19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3851275" y="1412875"/>
            <a:ext cx="1152525" cy="1223963"/>
            <a:chOff x="982" y="646"/>
            <a:chExt cx="1322" cy="1244"/>
          </a:xfrm>
        </p:grpSpPr>
        <p:sp>
          <p:nvSpPr>
            <p:cNvPr id="45085" name="Oval 29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6" name="AutoShape 30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7" name="AutoShape 31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8" name="AutoShape 32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89" name="AutoShape 33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0" name="AutoShape 34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1" name="AutoShape 35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2" name="AutoShape 36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3" name="AutoShape 37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4" name="AutoShape 38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5" name="AutoShape 39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6" name="AutoShape 40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7" name="AutoShape 41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8" name="AutoShape 42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099" name="AutoShape 43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00" name="AutoShape 44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7" name="Group 45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5102" name="AutoShape 4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3" name="Oval 4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4" name="Oval 4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8" name="Group 49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5106" name="AutoShape 5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7" name="Oval 5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08" name="Oval 5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9" name="Group 53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5110" name="AutoShape 5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1" name="Oval 5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2" name="Oval 5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0" name="Group 57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5114" name="AutoShape 5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5" name="Oval 5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6" name="Oval 6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" name="Group 61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5118" name="AutoShape 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19" name="Oval 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20" name="Oval 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2" name="Group 65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5122" name="AutoShape 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23" name="Oval 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24" name="Oval 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3" name="Group 69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5126" name="AutoShape 7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27" name="Oval 7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28" name="Oval 7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129" name="Freeform 73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30" name="Freeform 74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14" name="Group 75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5132" name="Freeform 76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33" name="Freeform 77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34" name="Freeform 78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35" name="Freeform 79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36" name="Freeform 80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37" name="Freeform 81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5" name="Group 82"/>
          <p:cNvGrpSpPr>
            <a:grpSpLocks/>
          </p:cNvGrpSpPr>
          <p:nvPr/>
        </p:nvGrpSpPr>
        <p:grpSpPr bwMode="auto">
          <a:xfrm>
            <a:off x="4067175" y="5157788"/>
            <a:ext cx="1152525" cy="1223962"/>
            <a:chOff x="982" y="646"/>
            <a:chExt cx="1322" cy="1244"/>
          </a:xfrm>
        </p:grpSpPr>
        <p:sp>
          <p:nvSpPr>
            <p:cNvPr id="45139" name="Oval 83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0" name="AutoShape 84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1" name="AutoShape 85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2" name="AutoShape 86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3" name="AutoShape 87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4" name="AutoShape 88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5" name="AutoShape 89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6" name="AutoShape 90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7" name="AutoShape 91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8" name="AutoShape 92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49" name="AutoShape 93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50" name="AutoShape 94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51" name="AutoShape 95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52" name="AutoShape 96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53" name="AutoShape 97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54" name="AutoShape 98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16" name="Group 99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5156" name="AutoShape 10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57" name="Oval 10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58" name="Oval 10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7" name="Group 103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5160" name="AutoShape 10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61" name="Oval 10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62" name="Oval 10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8" name="Group 107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5164" name="AutoShape 10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65" name="Oval 10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66" name="Oval 11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9" name="Group 111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5168" name="AutoShape 11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69" name="Oval 11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70" name="Oval 11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0" name="Group 115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5172" name="AutoShape 11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73" name="Oval 11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74" name="Oval 11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1" name="Group 119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5176" name="AutoShape 12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77" name="Oval 12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78" name="Oval 12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2" name="Group 123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5180" name="AutoShape 12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81" name="Oval 12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182" name="Oval 12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183" name="Freeform 127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184" name="Freeform 128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3" name="Group 129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5186" name="Freeform 130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87" name="Freeform 131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88" name="Freeform 132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89" name="Freeform 133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90" name="Freeform 134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91" name="Freeform 135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24" name="Group 136"/>
          <p:cNvGrpSpPr>
            <a:grpSpLocks/>
          </p:cNvGrpSpPr>
          <p:nvPr/>
        </p:nvGrpSpPr>
        <p:grpSpPr bwMode="auto">
          <a:xfrm>
            <a:off x="3419475" y="4724400"/>
            <a:ext cx="1152525" cy="1223963"/>
            <a:chOff x="982" y="646"/>
            <a:chExt cx="1322" cy="1244"/>
          </a:xfrm>
        </p:grpSpPr>
        <p:sp>
          <p:nvSpPr>
            <p:cNvPr id="45193" name="Oval 137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94" name="AutoShape 138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95" name="AutoShape 139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96" name="AutoShape 140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97" name="AutoShape 141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98" name="AutoShape 142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199" name="AutoShape 143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0" name="AutoShape 144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1" name="AutoShape 145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2" name="AutoShape 146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3" name="AutoShape 147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4" name="AutoShape 148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5" name="AutoShape 149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6" name="AutoShape 150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7" name="AutoShape 151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08" name="AutoShape 152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25" name="Group 153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5210" name="AutoShape 15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11" name="Oval 15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12" name="Oval 15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6" name="Group 157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5214" name="AutoShape 15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15" name="Oval 15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16" name="Oval 16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7" name="Group 161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5218" name="AutoShape 1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19" name="Oval 1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20" name="Oval 1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8" name="Group 165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5222" name="AutoShape 1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23" name="Oval 1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24" name="Oval 1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29" name="Group 169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5226" name="AutoShape 17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27" name="Oval 17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28" name="Oval 17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0" name="Group 173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5230" name="AutoShape 17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31" name="Oval 17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32" name="Oval 17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31" name="Group 177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5234" name="AutoShape 17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35" name="Oval 17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36" name="Oval 18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237" name="Freeform 181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238" name="Freeform 182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5056" name="Group 183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5240" name="Freeform 184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41" name="Freeform 185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42" name="Freeform 186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43" name="Freeform 187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44" name="Freeform 188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45" name="Freeform 189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5057" name="Group 190"/>
          <p:cNvGrpSpPr>
            <a:grpSpLocks/>
          </p:cNvGrpSpPr>
          <p:nvPr/>
        </p:nvGrpSpPr>
        <p:grpSpPr bwMode="auto">
          <a:xfrm>
            <a:off x="3419475" y="3644900"/>
            <a:ext cx="1152525" cy="1223963"/>
            <a:chOff x="982" y="646"/>
            <a:chExt cx="1322" cy="1244"/>
          </a:xfrm>
        </p:grpSpPr>
        <p:sp>
          <p:nvSpPr>
            <p:cNvPr id="45247" name="Oval 191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48" name="AutoShape 192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49" name="AutoShape 193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0" name="AutoShape 194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1" name="AutoShape 195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2" name="AutoShape 196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3" name="AutoShape 197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4" name="AutoShape 198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5" name="AutoShape 199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6" name="AutoShape 200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7" name="AutoShape 201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8" name="AutoShape 202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59" name="AutoShape 203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60" name="AutoShape 204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61" name="AutoShape 205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262" name="AutoShape 206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5072" name="Group 207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5264" name="AutoShape 20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65" name="Oval 20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66" name="Oval 21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075" name="Group 211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5268" name="AutoShape 21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69" name="Oval 21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70" name="Oval 21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078" name="Group 215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5272" name="AutoShape 21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73" name="Oval 21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74" name="Oval 21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081" name="Group 219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5276" name="AutoShape 22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77" name="Oval 22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78" name="Oval 22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084" name="Group 223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5280" name="AutoShape 22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81" name="Oval 22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82" name="Oval 22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01" name="Group 227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5284" name="AutoShape 22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85" name="Oval 22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86" name="Oval 23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05" name="Group 231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5288" name="AutoShape 23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89" name="Oval 23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290" name="Oval 23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291" name="Freeform 235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292" name="Freeform 236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5109" name="Group 237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5294" name="Freeform 238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95" name="Freeform 239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96" name="Freeform 240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97" name="Freeform 241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98" name="Freeform 242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99" name="Freeform 243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5113" name="Group 244"/>
          <p:cNvGrpSpPr>
            <a:grpSpLocks/>
          </p:cNvGrpSpPr>
          <p:nvPr/>
        </p:nvGrpSpPr>
        <p:grpSpPr bwMode="auto">
          <a:xfrm>
            <a:off x="3924300" y="4221163"/>
            <a:ext cx="1152525" cy="1223962"/>
            <a:chOff x="982" y="646"/>
            <a:chExt cx="1322" cy="1244"/>
          </a:xfrm>
        </p:grpSpPr>
        <p:sp>
          <p:nvSpPr>
            <p:cNvPr id="45301" name="Oval 245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2" name="AutoShape 246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3" name="AutoShape 247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4" name="AutoShape 248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5" name="AutoShape 249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6" name="AutoShape 250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7" name="AutoShape 251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8" name="AutoShape 252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09" name="AutoShape 253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0" name="AutoShape 254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1" name="AutoShape 255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2" name="AutoShape 256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3" name="AutoShape 257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4" name="AutoShape 258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5" name="AutoShape 259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16" name="AutoShape 260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5117" name="Group 261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5318" name="AutoShape 26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19" name="Oval 26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20" name="Oval 26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21" name="Group 265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5322" name="AutoShape 26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23" name="Oval 26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24" name="Oval 26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25" name="Group 269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5326" name="AutoShape 27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27" name="Oval 27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28" name="Oval 27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31" name="Group 273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5330" name="AutoShape 27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31" name="Oval 27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32" name="Oval 27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38" name="Group 277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5334" name="AutoShape 27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35" name="Oval 27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36" name="Oval 28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55" name="Group 281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5338" name="AutoShape 28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39" name="Oval 28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40" name="Oval 28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59" name="Group 285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5342" name="AutoShape 28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43" name="Oval 28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44" name="Oval 28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345" name="Freeform 289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346" name="Freeform 290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5163" name="Group 291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5348" name="Freeform 292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49" name="Freeform 293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50" name="Freeform 294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51" name="Freeform 295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52" name="Freeform 296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53" name="Freeform 297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5167" name="Group 298"/>
          <p:cNvGrpSpPr>
            <a:grpSpLocks/>
          </p:cNvGrpSpPr>
          <p:nvPr/>
        </p:nvGrpSpPr>
        <p:grpSpPr bwMode="auto">
          <a:xfrm>
            <a:off x="3924300" y="3789363"/>
            <a:ext cx="1152525" cy="1223962"/>
            <a:chOff x="982" y="646"/>
            <a:chExt cx="1322" cy="1244"/>
          </a:xfrm>
        </p:grpSpPr>
        <p:sp>
          <p:nvSpPr>
            <p:cNvPr id="45355" name="Oval 299"/>
            <p:cNvSpPr>
              <a:spLocks noChangeArrowheads="1"/>
            </p:cNvSpPr>
            <p:nvPr/>
          </p:nvSpPr>
          <p:spPr bwMode="auto">
            <a:xfrm>
              <a:off x="1187" y="829"/>
              <a:ext cx="912" cy="864"/>
            </a:xfrm>
            <a:prstGeom prst="ellipse">
              <a:avLst/>
            </a:prstGeom>
            <a:gradFill rotWithShape="0">
              <a:gsLst>
                <a:gs pos="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56" name="AutoShape 300"/>
            <p:cNvSpPr>
              <a:spLocks noChangeArrowheads="1"/>
            </p:cNvSpPr>
            <p:nvPr/>
          </p:nvSpPr>
          <p:spPr bwMode="auto">
            <a:xfrm>
              <a:off x="1598" y="69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57" name="AutoShape 301"/>
            <p:cNvSpPr>
              <a:spLocks noChangeArrowheads="1"/>
            </p:cNvSpPr>
            <p:nvPr/>
          </p:nvSpPr>
          <p:spPr bwMode="auto">
            <a:xfrm rot="-1731536">
              <a:off x="1344" y="75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58" name="AutoShape 302"/>
            <p:cNvSpPr>
              <a:spLocks noChangeArrowheads="1"/>
            </p:cNvSpPr>
            <p:nvPr/>
          </p:nvSpPr>
          <p:spPr bwMode="auto">
            <a:xfrm rot="-3428101">
              <a:off x="1178" y="885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59" name="AutoShape 303"/>
            <p:cNvSpPr>
              <a:spLocks noChangeArrowheads="1"/>
            </p:cNvSpPr>
            <p:nvPr/>
          </p:nvSpPr>
          <p:spPr bwMode="auto">
            <a:xfrm rot="-4530700">
              <a:off x="1091" y="103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0" name="AutoShape 304"/>
            <p:cNvSpPr>
              <a:spLocks noChangeArrowheads="1"/>
            </p:cNvSpPr>
            <p:nvPr/>
          </p:nvSpPr>
          <p:spPr bwMode="auto">
            <a:xfrm rot="-6208555">
              <a:off x="1090" y="1287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1" name="AutoShape 305"/>
            <p:cNvSpPr>
              <a:spLocks noChangeArrowheads="1"/>
            </p:cNvSpPr>
            <p:nvPr/>
          </p:nvSpPr>
          <p:spPr bwMode="auto">
            <a:xfrm rot="-7565748">
              <a:off x="1143" y="141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2" name="AutoShape 306"/>
            <p:cNvSpPr>
              <a:spLocks noChangeArrowheads="1"/>
            </p:cNvSpPr>
            <p:nvPr/>
          </p:nvSpPr>
          <p:spPr bwMode="auto">
            <a:xfrm rot="-8367763">
              <a:off x="1291" y="1592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3" name="AutoShape 307"/>
            <p:cNvSpPr>
              <a:spLocks noChangeArrowheads="1"/>
            </p:cNvSpPr>
            <p:nvPr/>
          </p:nvSpPr>
          <p:spPr bwMode="auto">
            <a:xfrm rot="-9558205">
              <a:off x="1458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4" name="AutoShape 308"/>
            <p:cNvSpPr>
              <a:spLocks noChangeArrowheads="1"/>
            </p:cNvSpPr>
            <p:nvPr/>
          </p:nvSpPr>
          <p:spPr bwMode="auto">
            <a:xfrm rot="9901211" flipH="1">
              <a:off x="1729" y="1670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5" name="AutoShape 309"/>
            <p:cNvSpPr>
              <a:spLocks noChangeArrowheads="1"/>
            </p:cNvSpPr>
            <p:nvPr/>
          </p:nvSpPr>
          <p:spPr bwMode="auto">
            <a:xfrm rot="9414293" flipH="1">
              <a:off x="1850" y="162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6" name="AutoShape 310"/>
            <p:cNvSpPr>
              <a:spLocks noChangeArrowheads="1"/>
            </p:cNvSpPr>
            <p:nvPr/>
          </p:nvSpPr>
          <p:spPr bwMode="auto">
            <a:xfrm rot="7565748" flipH="1">
              <a:off x="2034" y="14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7" name="AutoShape 311"/>
            <p:cNvSpPr>
              <a:spLocks noChangeArrowheads="1"/>
            </p:cNvSpPr>
            <p:nvPr/>
          </p:nvSpPr>
          <p:spPr bwMode="auto">
            <a:xfrm rot="6208555" flipH="1">
              <a:off x="2111" y="12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8" name="AutoShape 312"/>
            <p:cNvSpPr>
              <a:spLocks noChangeArrowheads="1"/>
            </p:cNvSpPr>
            <p:nvPr/>
          </p:nvSpPr>
          <p:spPr bwMode="auto">
            <a:xfrm rot="4530700" flipH="1">
              <a:off x="2104" y="1051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69" name="AutoShape 313"/>
            <p:cNvSpPr>
              <a:spLocks noChangeArrowheads="1"/>
            </p:cNvSpPr>
            <p:nvPr/>
          </p:nvSpPr>
          <p:spPr bwMode="auto">
            <a:xfrm rot="3428101" flipH="1">
              <a:off x="2016" y="89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370" name="AutoShape 314"/>
            <p:cNvSpPr>
              <a:spLocks noChangeArrowheads="1"/>
            </p:cNvSpPr>
            <p:nvPr/>
          </p:nvSpPr>
          <p:spPr bwMode="auto">
            <a:xfrm rot="1731536" flipH="1">
              <a:off x="1868" y="763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00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5171" name="Group 315"/>
            <p:cNvGrpSpPr>
              <a:grpSpLocks/>
            </p:cNvGrpSpPr>
            <p:nvPr/>
          </p:nvGrpSpPr>
          <p:grpSpPr bwMode="auto">
            <a:xfrm>
              <a:off x="1589" y="1685"/>
              <a:ext cx="143" cy="205"/>
              <a:chOff x="1441" y="1824"/>
              <a:chExt cx="143" cy="205"/>
            </a:xfrm>
          </p:grpSpPr>
          <p:sp>
            <p:nvSpPr>
              <p:cNvPr id="45372" name="AutoShape 31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73" name="Oval 31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74" name="Oval 31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75" name="Group 319"/>
            <p:cNvGrpSpPr>
              <a:grpSpLocks/>
            </p:cNvGrpSpPr>
            <p:nvPr/>
          </p:nvGrpSpPr>
          <p:grpSpPr bwMode="auto">
            <a:xfrm rot="1113049" flipV="1">
              <a:off x="1729" y="655"/>
              <a:ext cx="143" cy="205"/>
              <a:chOff x="1441" y="1824"/>
              <a:chExt cx="143" cy="205"/>
            </a:xfrm>
          </p:grpSpPr>
          <p:sp>
            <p:nvSpPr>
              <p:cNvPr id="45376" name="AutoShape 32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77" name="Oval 32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78" name="Oval 32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79" name="Group 323"/>
            <p:cNvGrpSpPr>
              <a:grpSpLocks/>
            </p:cNvGrpSpPr>
            <p:nvPr/>
          </p:nvGrpSpPr>
          <p:grpSpPr bwMode="auto">
            <a:xfrm rot="-1113049" flipH="1" flipV="1">
              <a:off x="1415" y="646"/>
              <a:ext cx="143" cy="205"/>
              <a:chOff x="1441" y="1824"/>
              <a:chExt cx="143" cy="205"/>
            </a:xfrm>
          </p:grpSpPr>
          <p:sp>
            <p:nvSpPr>
              <p:cNvPr id="45380" name="AutoShape 324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81" name="Oval 325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82" name="Oval 326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85" name="Group 327"/>
            <p:cNvGrpSpPr>
              <a:grpSpLocks/>
            </p:cNvGrpSpPr>
            <p:nvPr/>
          </p:nvGrpSpPr>
          <p:grpSpPr bwMode="auto">
            <a:xfrm rot="-5190893" flipH="1" flipV="1">
              <a:off x="1013" y="1134"/>
              <a:ext cx="143" cy="205"/>
              <a:chOff x="1441" y="1824"/>
              <a:chExt cx="143" cy="205"/>
            </a:xfrm>
          </p:grpSpPr>
          <p:sp>
            <p:nvSpPr>
              <p:cNvPr id="45384" name="AutoShape 328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85" name="Oval 329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86" name="Oval 330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192" name="Group 331"/>
            <p:cNvGrpSpPr>
              <a:grpSpLocks/>
            </p:cNvGrpSpPr>
            <p:nvPr/>
          </p:nvGrpSpPr>
          <p:grpSpPr bwMode="auto">
            <a:xfrm rot="-5172987">
              <a:off x="2130" y="1144"/>
              <a:ext cx="143" cy="205"/>
              <a:chOff x="1441" y="1824"/>
              <a:chExt cx="143" cy="205"/>
            </a:xfrm>
          </p:grpSpPr>
          <p:sp>
            <p:nvSpPr>
              <p:cNvPr id="45388" name="AutoShape 332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89" name="Oval 333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90" name="Oval 334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209" name="Group 335"/>
            <p:cNvGrpSpPr>
              <a:grpSpLocks/>
            </p:cNvGrpSpPr>
            <p:nvPr/>
          </p:nvGrpSpPr>
          <p:grpSpPr bwMode="auto">
            <a:xfrm rot="2463853">
              <a:off x="1161" y="1511"/>
              <a:ext cx="143" cy="205"/>
              <a:chOff x="1441" y="1824"/>
              <a:chExt cx="143" cy="205"/>
            </a:xfrm>
          </p:grpSpPr>
          <p:sp>
            <p:nvSpPr>
              <p:cNvPr id="45392" name="AutoShape 336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93" name="Oval 337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94" name="Oval 338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45213" name="Group 339"/>
            <p:cNvGrpSpPr>
              <a:grpSpLocks/>
            </p:cNvGrpSpPr>
            <p:nvPr/>
          </p:nvGrpSpPr>
          <p:grpSpPr bwMode="auto">
            <a:xfrm rot="19136147" flipH="1">
              <a:off x="1955" y="1546"/>
              <a:ext cx="143" cy="205"/>
              <a:chOff x="1441" y="1824"/>
              <a:chExt cx="143" cy="205"/>
            </a:xfrm>
          </p:grpSpPr>
          <p:sp>
            <p:nvSpPr>
              <p:cNvPr id="45396" name="AutoShape 340"/>
              <p:cNvSpPr>
                <a:spLocks noChangeArrowheads="1"/>
              </p:cNvSpPr>
              <p:nvPr/>
            </p:nvSpPr>
            <p:spPr bwMode="auto">
              <a:xfrm>
                <a:off x="1484" y="1824"/>
                <a:ext cx="56" cy="148"/>
              </a:xfrm>
              <a:prstGeom prst="can">
                <a:avLst>
                  <a:gd name="adj" fmla="val 66071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97" name="Oval 341"/>
              <p:cNvSpPr>
                <a:spLocks noChangeArrowheads="1"/>
              </p:cNvSpPr>
              <p:nvPr/>
            </p:nvSpPr>
            <p:spPr bwMode="auto">
              <a:xfrm>
                <a:off x="1441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398" name="Oval 342"/>
              <p:cNvSpPr>
                <a:spLocks noChangeArrowheads="1"/>
              </p:cNvSpPr>
              <p:nvPr/>
            </p:nvSpPr>
            <p:spPr bwMode="auto">
              <a:xfrm>
                <a:off x="1502" y="1955"/>
                <a:ext cx="82" cy="74"/>
              </a:xfrm>
              <a:prstGeom prst="ellipse">
                <a:avLst/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45399" name="Freeform 343"/>
            <p:cNvSpPr>
              <a:spLocks/>
            </p:cNvSpPr>
            <p:nvPr/>
          </p:nvSpPr>
          <p:spPr bwMode="auto">
            <a:xfrm rot="4247563" flipV="1">
              <a:off x="1531" y="1075"/>
              <a:ext cx="171" cy="207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400" name="Freeform 344"/>
            <p:cNvSpPr>
              <a:spLocks/>
            </p:cNvSpPr>
            <p:nvPr/>
          </p:nvSpPr>
          <p:spPr bwMode="auto">
            <a:xfrm rot="4247563" flipV="1">
              <a:off x="1455" y="894"/>
              <a:ext cx="171" cy="206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1" y="172"/>
                </a:cxn>
                <a:cxn ang="0">
                  <a:pos x="213" y="28"/>
                </a:cxn>
                <a:cxn ang="0">
                  <a:pos x="192" y="0"/>
                </a:cxn>
                <a:cxn ang="0">
                  <a:pos x="0" y="144"/>
                </a:cxn>
              </a:cxnLst>
              <a:rect l="0" t="0" r="r" b="b"/>
              <a:pathLst>
                <a:path w="213" h="172">
                  <a:moveTo>
                    <a:pt x="0" y="144"/>
                  </a:moveTo>
                  <a:lnTo>
                    <a:pt x="21" y="172"/>
                  </a:lnTo>
                  <a:lnTo>
                    <a:pt x="213" y="28"/>
                  </a:lnTo>
                  <a:lnTo>
                    <a:pt x="192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0099"/>
            </a:solidFill>
            <a:ln w="9525" cmpd="sng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45217" name="Group 345"/>
            <p:cNvGrpSpPr>
              <a:grpSpLocks/>
            </p:cNvGrpSpPr>
            <p:nvPr/>
          </p:nvGrpSpPr>
          <p:grpSpPr bwMode="auto">
            <a:xfrm>
              <a:off x="1366" y="904"/>
              <a:ext cx="495" cy="727"/>
              <a:chOff x="1235" y="1035"/>
              <a:chExt cx="460" cy="666"/>
            </a:xfrm>
          </p:grpSpPr>
          <p:sp>
            <p:nvSpPr>
              <p:cNvPr id="45402" name="Freeform 346"/>
              <p:cNvSpPr>
                <a:spLocks/>
              </p:cNvSpPr>
              <p:nvPr/>
            </p:nvSpPr>
            <p:spPr bwMode="auto">
              <a:xfrm rot="4247563" flipV="1">
                <a:off x="1364" y="1113"/>
                <a:ext cx="171" cy="20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03" name="Freeform 347"/>
              <p:cNvSpPr>
                <a:spLocks/>
              </p:cNvSpPr>
              <p:nvPr/>
            </p:nvSpPr>
            <p:spPr bwMode="auto">
              <a:xfrm rot="4247563" flipV="1">
                <a:off x="1452" y="1290"/>
                <a:ext cx="152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04" name="Freeform 348"/>
              <p:cNvSpPr>
                <a:spLocks/>
              </p:cNvSpPr>
              <p:nvPr/>
            </p:nvSpPr>
            <p:spPr bwMode="auto">
              <a:xfrm rot="4247563" flipV="1">
                <a:off x="1491" y="1381"/>
                <a:ext cx="151" cy="179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21" y="149"/>
                  </a:cxn>
                  <a:cxn ang="0">
                    <a:pos x="189" y="29"/>
                  </a:cxn>
                  <a:cxn ang="0">
                    <a:pos x="168" y="0"/>
                  </a:cxn>
                  <a:cxn ang="0">
                    <a:pos x="0" y="120"/>
                  </a:cxn>
                </a:cxnLst>
                <a:rect l="0" t="0" r="r" b="b"/>
                <a:pathLst>
                  <a:path w="189" h="149">
                    <a:moveTo>
                      <a:pt x="0" y="120"/>
                    </a:moveTo>
                    <a:lnTo>
                      <a:pt x="21" y="149"/>
                    </a:lnTo>
                    <a:lnTo>
                      <a:pt x="189" y="29"/>
                    </a:lnTo>
                    <a:lnTo>
                      <a:pt x="168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05" name="Freeform 349"/>
              <p:cNvSpPr>
                <a:spLocks/>
              </p:cNvSpPr>
              <p:nvPr/>
            </p:nvSpPr>
            <p:spPr bwMode="auto">
              <a:xfrm rot="4247563" flipV="1">
                <a:off x="1544" y="1479"/>
                <a:ext cx="114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06" name="Freeform 350"/>
              <p:cNvSpPr>
                <a:spLocks/>
              </p:cNvSpPr>
              <p:nvPr/>
            </p:nvSpPr>
            <p:spPr bwMode="auto">
              <a:xfrm rot="4247563" flipV="1">
                <a:off x="1568" y="1574"/>
                <a:ext cx="111" cy="143"/>
              </a:xfrm>
              <a:custGeom>
                <a:avLst/>
                <a:gdLst/>
                <a:ahLst/>
                <a:cxnLst>
                  <a:cxn ang="0">
                    <a:pos x="0" y="90"/>
                  </a:cxn>
                  <a:cxn ang="0">
                    <a:pos x="21" y="118"/>
                  </a:cxn>
                  <a:cxn ang="0">
                    <a:pos x="141" y="28"/>
                  </a:cxn>
                  <a:cxn ang="0">
                    <a:pos x="120" y="0"/>
                  </a:cxn>
                  <a:cxn ang="0">
                    <a:pos x="0" y="90"/>
                  </a:cxn>
                </a:cxnLst>
                <a:rect l="0" t="0" r="r" b="b"/>
                <a:pathLst>
                  <a:path w="141" h="118">
                    <a:moveTo>
                      <a:pt x="0" y="90"/>
                    </a:moveTo>
                    <a:lnTo>
                      <a:pt x="21" y="118"/>
                    </a:lnTo>
                    <a:lnTo>
                      <a:pt x="141" y="28"/>
                    </a:lnTo>
                    <a:lnTo>
                      <a:pt x="120" y="0"/>
                    </a:lnTo>
                    <a:lnTo>
                      <a:pt x="0" y="90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07" name="Freeform 351"/>
              <p:cNvSpPr>
                <a:spLocks/>
              </p:cNvSpPr>
              <p:nvPr/>
            </p:nvSpPr>
            <p:spPr bwMode="auto">
              <a:xfrm rot="4247563" flipV="1">
                <a:off x="1253" y="1017"/>
                <a:ext cx="171" cy="207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1" y="172"/>
                  </a:cxn>
                  <a:cxn ang="0">
                    <a:pos x="213" y="28"/>
                  </a:cxn>
                  <a:cxn ang="0">
                    <a:pos x="192" y="0"/>
                  </a:cxn>
                  <a:cxn ang="0">
                    <a:pos x="0" y="144"/>
                  </a:cxn>
                </a:cxnLst>
                <a:rect l="0" t="0" r="r" b="b"/>
                <a:pathLst>
                  <a:path w="213" h="172">
                    <a:moveTo>
                      <a:pt x="0" y="144"/>
                    </a:moveTo>
                    <a:lnTo>
                      <a:pt x="21" y="172"/>
                    </a:lnTo>
                    <a:lnTo>
                      <a:pt x="213" y="28"/>
                    </a:lnTo>
                    <a:lnTo>
                      <a:pt x="192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000099"/>
              </a:solidFill>
              <a:ln w="9525" cmpd="sng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45221" name="Group 352"/>
          <p:cNvGrpSpPr>
            <a:grpSpLocks/>
          </p:cNvGrpSpPr>
          <p:nvPr/>
        </p:nvGrpSpPr>
        <p:grpSpPr bwMode="auto">
          <a:xfrm rot="-5190893" flipH="1" flipV="1">
            <a:off x="5309394" y="4133056"/>
            <a:ext cx="133350" cy="166688"/>
            <a:chOff x="1441" y="1824"/>
            <a:chExt cx="143" cy="205"/>
          </a:xfrm>
        </p:grpSpPr>
        <p:sp>
          <p:nvSpPr>
            <p:cNvPr id="45409" name="AutoShape 35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10" name="Oval 35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11" name="Oval 35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225" name="Group 356"/>
          <p:cNvGrpSpPr>
            <a:grpSpLocks/>
          </p:cNvGrpSpPr>
          <p:nvPr/>
        </p:nvGrpSpPr>
        <p:grpSpPr bwMode="auto">
          <a:xfrm rot="-5190893" flipH="1" flipV="1">
            <a:off x="5309394" y="4707731"/>
            <a:ext cx="133350" cy="166688"/>
            <a:chOff x="1441" y="1824"/>
            <a:chExt cx="143" cy="205"/>
          </a:xfrm>
        </p:grpSpPr>
        <p:sp>
          <p:nvSpPr>
            <p:cNvPr id="45413" name="AutoShape 357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14" name="Oval 358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15" name="Oval 359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229" name="Group 360"/>
          <p:cNvGrpSpPr>
            <a:grpSpLocks/>
          </p:cNvGrpSpPr>
          <p:nvPr/>
        </p:nvGrpSpPr>
        <p:grpSpPr bwMode="auto">
          <a:xfrm rot="-5190893" flipH="1" flipV="1">
            <a:off x="5211762" y="4433888"/>
            <a:ext cx="360363" cy="71438"/>
            <a:chOff x="1441" y="1824"/>
            <a:chExt cx="143" cy="205"/>
          </a:xfrm>
        </p:grpSpPr>
        <p:sp>
          <p:nvSpPr>
            <p:cNvPr id="45417" name="AutoShape 361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18" name="Oval 362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19" name="Oval 363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233" name="Group 364"/>
          <p:cNvGrpSpPr>
            <a:grpSpLocks/>
          </p:cNvGrpSpPr>
          <p:nvPr/>
        </p:nvGrpSpPr>
        <p:grpSpPr bwMode="auto">
          <a:xfrm rot="-5190893" flipH="1" flipV="1">
            <a:off x="5309394" y="4564856"/>
            <a:ext cx="133350" cy="166688"/>
            <a:chOff x="1441" y="1824"/>
            <a:chExt cx="143" cy="205"/>
          </a:xfrm>
        </p:grpSpPr>
        <p:sp>
          <p:nvSpPr>
            <p:cNvPr id="45421" name="AutoShape 365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22" name="Oval 366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23" name="Oval 367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239" name="Group 368"/>
          <p:cNvGrpSpPr>
            <a:grpSpLocks/>
          </p:cNvGrpSpPr>
          <p:nvPr/>
        </p:nvGrpSpPr>
        <p:grpSpPr bwMode="auto">
          <a:xfrm rot="-5190893" flipH="1" flipV="1">
            <a:off x="5309394" y="4996656"/>
            <a:ext cx="133350" cy="166688"/>
            <a:chOff x="1441" y="1824"/>
            <a:chExt cx="143" cy="205"/>
          </a:xfrm>
        </p:grpSpPr>
        <p:sp>
          <p:nvSpPr>
            <p:cNvPr id="45425" name="AutoShape 369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26" name="Oval 370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27" name="Oval 371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5246" name="Group 372"/>
          <p:cNvGrpSpPr>
            <a:grpSpLocks/>
          </p:cNvGrpSpPr>
          <p:nvPr/>
        </p:nvGrpSpPr>
        <p:grpSpPr bwMode="auto">
          <a:xfrm rot="-5190893" flipH="1" flipV="1">
            <a:off x="5309394" y="5357019"/>
            <a:ext cx="133350" cy="166688"/>
            <a:chOff x="1441" y="1824"/>
            <a:chExt cx="143" cy="205"/>
          </a:xfrm>
        </p:grpSpPr>
        <p:sp>
          <p:nvSpPr>
            <p:cNvPr id="45429" name="AutoShape 373"/>
            <p:cNvSpPr>
              <a:spLocks noChangeArrowheads="1"/>
            </p:cNvSpPr>
            <p:nvPr/>
          </p:nvSpPr>
          <p:spPr bwMode="auto">
            <a:xfrm>
              <a:off x="1484" y="1824"/>
              <a:ext cx="56" cy="148"/>
            </a:xfrm>
            <a:prstGeom prst="can">
              <a:avLst>
                <a:gd name="adj" fmla="val 66071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30" name="Oval 374"/>
            <p:cNvSpPr>
              <a:spLocks noChangeArrowheads="1"/>
            </p:cNvSpPr>
            <p:nvPr/>
          </p:nvSpPr>
          <p:spPr bwMode="auto">
            <a:xfrm>
              <a:off x="1441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5431" name="Oval 375"/>
            <p:cNvSpPr>
              <a:spLocks noChangeArrowheads="1"/>
            </p:cNvSpPr>
            <p:nvPr/>
          </p:nvSpPr>
          <p:spPr bwMode="auto">
            <a:xfrm>
              <a:off x="1502" y="1955"/>
              <a:ext cx="82" cy="74"/>
            </a:xfrm>
            <a:prstGeom prst="ellipse">
              <a:avLst/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928802"/>
            <a:ext cx="3571900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764704"/>
            <a:ext cx="7543800" cy="638175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+mn-lt"/>
              </a:rPr>
              <a:t>The crystal structure of the neuraminidase protein allowed rational drug design</a:t>
            </a:r>
            <a:endParaRPr lang="en-GB" sz="2800" dirty="0">
              <a:latin typeface="+mn-lt"/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3984" y="1714488"/>
            <a:ext cx="4573768" cy="4357306"/>
            <a:chOff x="2238" y="854"/>
            <a:chExt cx="3668" cy="3707"/>
          </a:xfrm>
        </p:grpSpPr>
        <p:pic>
          <p:nvPicPr>
            <p:cNvPr id="5" name="Picture 4" descr="slide7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38" y="854"/>
              <a:ext cx="3668" cy="3707"/>
            </a:xfrm>
            <a:prstGeom prst="rect">
              <a:avLst/>
            </a:prstGeom>
            <a:noFill/>
          </p:spPr>
        </p:pic>
        <p:sp>
          <p:nvSpPr>
            <p:cNvPr id="6" name="Line 5"/>
            <p:cNvSpPr>
              <a:spLocks noChangeShapeType="1"/>
            </p:cNvSpPr>
            <p:nvPr/>
          </p:nvSpPr>
          <p:spPr bwMode="auto">
            <a:xfrm flipH="1" flipV="1">
              <a:off x="3479" y="1230"/>
              <a:ext cx="445" cy="9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2352" y="972"/>
              <a:ext cx="1631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>
                  <a:cs typeface="Arial" charset="0"/>
                </a:rPr>
                <a:t>RNA</a:t>
              </a:r>
              <a:r>
                <a:rPr lang="en-US" sz="2800" b="1" dirty="0">
                  <a:solidFill>
                    <a:schemeClr val="bg1"/>
                  </a:solidFill>
                  <a:cs typeface="Arial" charset="0"/>
                </a:rPr>
                <a:t> </a:t>
              </a:r>
              <a:r>
                <a:rPr lang="en-US" sz="2800" b="1" dirty="0">
                  <a:cs typeface="Arial" charset="0"/>
                </a:rPr>
                <a:t>segments</a:t>
              </a:r>
              <a:endParaRPr lang="en-US" sz="2800" b="1" dirty="0">
                <a:solidFill>
                  <a:schemeClr val="bg1"/>
                </a:solidFill>
                <a:cs typeface="Arial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235" y="1075"/>
              <a:ext cx="87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 dirty="0">
                  <a:cs typeface="Arial" charset="0"/>
                </a:rPr>
                <a:t>N</a:t>
              </a:r>
              <a:r>
                <a:rPr lang="en-US" sz="2800" b="1" dirty="0" smtClean="0">
                  <a:cs typeface="Arial" charset="0"/>
                </a:rPr>
                <a:t>A</a:t>
              </a:r>
              <a:endParaRPr lang="en-US" sz="2800" b="1" dirty="0">
                <a:cs typeface="Arial" charset="0"/>
              </a:endParaRP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747" y="1355"/>
              <a:ext cx="563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</a:pPr>
              <a:r>
                <a:rPr lang="en-US" sz="2800" b="1">
                  <a:cs typeface="Arial" charset="0"/>
                </a:rPr>
                <a:t>HA</a:t>
              </a:r>
              <a:endParaRPr lang="en-US" sz="2800" b="1">
                <a:solidFill>
                  <a:schemeClr val="bg1"/>
                </a:solidFill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GB" dirty="0">
                <a:latin typeface="+mn-lt"/>
              </a:rPr>
              <a:t>Neuraminidase inhibitors</a:t>
            </a:r>
          </a:p>
        </p:txBody>
      </p:sp>
      <p:pic>
        <p:nvPicPr>
          <p:cNvPr id="208899" name="Picture 3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916832"/>
            <a:ext cx="2590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89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916832"/>
            <a:ext cx="2543175" cy="2263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2089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1916832"/>
            <a:ext cx="2438400" cy="2170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441325" y="4338563"/>
            <a:ext cx="181292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en-GB" sz="2800" b="1">
                <a:latin typeface="Times New Roman" pitchFamily="18" charset="0"/>
                <a:cs typeface="Arial" charset="0"/>
              </a:rPr>
              <a:t>Sialic Acid</a:t>
            </a:r>
          </a:p>
        </p:txBody>
      </p:sp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3886200" y="4271888"/>
            <a:ext cx="1387475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en-GB" sz="2800" b="1">
                <a:latin typeface="Times New Roman" pitchFamily="18" charset="0"/>
                <a:cs typeface="Arial" charset="0"/>
              </a:rPr>
              <a:t>Relenza</a:t>
            </a:r>
          </a:p>
        </p:txBody>
      </p:sp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6705600" y="4221088"/>
            <a:ext cx="1409700" cy="5191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defTabSz="762000" eaLnBrk="0" hangingPunct="0"/>
            <a:r>
              <a:rPr lang="en-GB" sz="2800" b="1">
                <a:latin typeface="Times New Roman" pitchFamily="18" charset="0"/>
                <a:cs typeface="Arial" charset="0"/>
              </a:rPr>
              <a:t>Tamiflu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635896" y="4797152"/>
          <a:ext cx="1974850" cy="174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ISIS/Draw Sketch" r:id="rId7" imgW="2466720" imgH="2180880" progId="">
                  <p:embed/>
                </p:oleObj>
              </mc:Choice>
              <mc:Fallback>
                <p:oleObj name="ISIS/Draw Sketch" r:id="rId7" imgW="2466720" imgH="21808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896" y="4797152"/>
                        <a:ext cx="1974850" cy="174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6300192" y="4725144"/>
          <a:ext cx="2212975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ISIS/Draw Sketch" r:id="rId9" imgW="2771640" imgH="1685880" progId="">
                  <p:embed/>
                </p:oleObj>
              </mc:Choice>
              <mc:Fallback>
                <p:oleObj name="ISIS/Draw Sketch" r:id="rId9" imgW="2771640" imgH="16858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192" y="4725144"/>
                        <a:ext cx="2212975" cy="134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771800" y="6237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zanamivir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020272" y="6165304"/>
            <a:ext cx="1223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oseltamivir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genome of HIV-1</a:t>
            </a:r>
            <a:endParaRPr lang="en-GB" dirty="0"/>
          </a:p>
        </p:txBody>
      </p:sp>
      <p:pic>
        <p:nvPicPr>
          <p:cNvPr id="4" name="Picture 7" descr="Figure-6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7318"/>
          <a:stretch>
            <a:fillRect/>
          </a:stretch>
        </p:blipFill>
        <p:spPr bwMode="auto">
          <a:xfrm>
            <a:off x="251520" y="2420888"/>
            <a:ext cx="8662540" cy="152323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67744" y="764704"/>
            <a:ext cx="6552728" cy="568863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4860032" y="3356992"/>
            <a:ext cx="3024336" cy="26642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" y="343704"/>
            <a:ext cx="2376264" cy="191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1979712" y="1124744"/>
            <a:ext cx="648072" cy="57606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0"/>
          <p:cNvGrpSpPr/>
          <p:nvPr/>
        </p:nvGrpSpPr>
        <p:grpSpPr>
          <a:xfrm>
            <a:off x="2483768" y="1556792"/>
            <a:ext cx="695696" cy="816472"/>
            <a:chOff x="2796184" y="956344"/>
            <a:chExt cx="695696" cy="816472"/>
          </a:xfrm>
        </p:grpSpPr>
        <p:sp>
          <p:nvSpPr>
            <p:cNvPr id="9" name="Rectangle 8"/>
            <p:cNvSpPr/>
            <p:nvPr/>
          </p:nvSpPr>
          <p:spPr>
            <a:xfrm>
              <a:off x="3275856" y="1268760"/>
              <a:ext cx="216024" cy="504056"/>
            </a:xfrm>
            <a:prstGeom prst="rect">
              <a:avLst/>
            </a:prstGeom>
            <a:scene3d>
              <a:camera prst="orthographicFront">
                <a:rot lat="0" lon="0" rev="27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Pie 9"/>
            <p:cNvSpPr/>
            <p:nvPr/>
          </p:nvSpPr>
          <p:spPr>
            <a:xfrm>
              <a:off x="2796184" y="956344"/>
              <a:ext cx="504056" cy="482352"/>
            </a:xfrm>
            <a:prstGeom prst="pie">
              <a:avLst/>
            </a:prstGeom>
            <a:scene3d>
              <a:camera prst="orthographicFront">
                <a:rot lat="0" lon="0" rev="54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7" name="Freeform 16"/>
          <p:cNvSpPr/>
          <p:nvPr/>
        </p:nvSpPr>
        <p:spPr>
          <a:xfrm>
            <a:off x="2975632" y="1306480"/>
            <a:ext cx="483616" cy="491744"/>
          </a:xfrm>
          <a:custGeom>
            <a:avLst/>
            <a:gdLst>
              <a:gd name="connsiteX0" fmla="*/ 0 w 483616"/>
              <a:gd name="connsiteY0" fmla="*/ 489712 h 491744"/>
              <a:gd name="connsiteX1" fmla="*/ 24384 w 483616"/>
              <a:gd name="connsiteY1" fmla="*/ 99568 h 491744"/>
              <a:gd name="connsiteX2" fmla="*/ 24384 w 483616"/>
              <a:gd name="connsiteY2" fmla="*/ 99568 h 491744"/>
              <a:gd name="connsiteX3" fmla="*/ 134112 w 483616"/>
              <a:gd name="connsiteY3" fmla="*/ 489712 h 491744"/>
              <a:gd name="connsiteX4" fmla="*/ 170688 w 483616"/>
              <a:gd name="connsiteY4" fmla="*/ 111760 h 491744"/>
              <a:gd name="connsiteX5" fmla="*/ 268224 w 483616"/>
              <a:gd name="connsiteY5" fmla="*/ 453136 h 491744"/>
              <a:gd name="connsiteX6" fmla="*/ 316992 w 483616"/>
              <a:gd name="connsiteY6" fmla="*/ 75184 h 491744"/>
              <a:gd name="connsiteX7" fmla="*/ 426720 w 483616"/>
              <a:gd name="connsiteY7" fmla="*/ 428752 h 491744"/>
              <a:gd name="connsiteX8" fmla="*/ 475488 w 483616"/>
              <a:gd name="connsiteY8" fmla="*/ 62992 h 491744"/>
              <a:gd name="connsiteX9" fmla="*/ 475488 w 483616"/>
              <a:gd name="connsiteY9" fmla="*/ 50800 h 49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616" h="491744">
                <a:moveTo>
                  <a:pt x="0" y="489712"/>
                </a:moveTo>
                <a:lnTo>
                  <a:pt x="24384" y="99568"/>
                </a:lnTo>
                <a:lnTo>
                  <a:pt x="24384" y="99568"/>
                </a:lnTo>
                <a:cubicBezTo>
                  <a:pt x="42672" y="164592"/>
                  <a:pt x="109728" y="487680"/>
                  <a:pt x="134112" y="489712"/>
                </a:cubicBezTo>
                <a:cubicBezTo>
                  <a:pt x="158496" y="491744"/>
                  <a:pt x="148336" y="117856"/>
                  <a:pt x="170688" y="111760"/>
                </a:cubicBezTo>
                <a:cubicBezTo>
                  <a:pt x="193040" y="105664"/>
                  <a:pt x="243840" y="459232"/>
                  <a:pt x="268224" y="453136"/>
                </a:cubicBezTo>
                <a:cubicBezTo>
                  <a:pt x="292608" y="447040"/>
                  <a:pt x="290576" y="79248"/>
                  <a:pt x="316992" y="75184"/>
                </a:cubicBezTo>
                <a:cubicBezTo>
                  <a:pt x="343408" y="71120"/>
                  <a:pt x="400304" y="430784"/>
                  <a:pt x="426720" y="428752"/>
                </a:cubicBezTo>
                <a:cubicBezTo>
                  <a:pt x="453136" y="426720"/>
                  <a:pt x="467360" y="125984"/>
                  <a:pt x="475488" y="62992"/>
                </a:cubicBezTo>
                <a:cubicBezTo>
                  <a:pt x="483616" y="0"/>
                  <a:pt x="479552" y="25400"/>
                  <a:pt x="475488" y="50800"/>
                </a:cubicBezTo>
              </a:path>
            </a:pathLst>
          </a:custGeom>
          <a:ln/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771800" y="2420888"/>
            <a:ext cx="567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CD4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3347864" y="1484784"/>
            <a:ext cx="787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CCR5</a:t>
            </a:r>
          </a:p>
          <a:p>
            <a:r>
              <a:rPr lang="en-GB" dirty="0" smtClean="0"/>
              <a:t>CXCR4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rot="16200000" flipH="1">
            <a:off x="3383868" y="2384884"/>
            <a:ext cx="432048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419872" y="2996952"/>
            <a:ext cx="1008112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923928" y="3068960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RNA</a:t>
            </a:r>
            <a:endParaRPr lang="en-GB" dirty="0"/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3348658" y="3716238"/>
            <a:ext cx="1008112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3232416" y="4335392"/>
            <a:ext cx="1152128" cy="635760"/>
          </a:xfrm>
          <a:custGeom>
            <a:avLst/>
            <a:gdLst>
              <a:gd name="connsiteX0" fmla="*/ 0 w 483616"/>
              <a:gd name="connsiteY0" fmla="*/ 489712 h 491744"/>
              <a:gd name="connsiteX1" fmla="*/ 24384 w 483616"/>
              <a:gd name="connsiteY1" fmla="*/ 99568 h 491744"/>
              <a:gd name="connsiteX2" fmla="*/ 24384 w 483616"/>
              <a:gd name="connsiteY2" fmla="*/ 99568 h 491744"/>
              <a:gd name="connsiteX3" fmla="*/ 134112 w 483616"/>
              <a:gd name="connsiteY3" fmla="*/ 489712 h 491744"/>
              <a:gd name="connsiteX4" fmla="*/ 170688 w 483616"/>
              <a:gd name="connsiteY4" fmla="*/ 111760 h 491744"/>
              <a:gd name="connsiteX5" fmla="*/ 268224 w 483616"/>
              <a:gd name="connsiteY5" fmla="*/ 453136 h 491744"/>
              <a:gd name="connsiteX6" fmla="*/ 316992 w 483616"/>
              <a:gd name="connsiteY6" fmla="*/ 75184 h 491744"/>
              <a:gd name="connsiteX7" fmla="*/ 426720 w 483616"/>
              <a:gd name="connsiteY7" fmla="*/ 428752 h 491744"/>
              <a:gd name="connsiteX8" fmla="*/ 475488 w 483616"/>
              <a:gd name="connsiteY8" fmla="*/ 62992 h 491744"/>
              <a:gd name="connsiteX9" fmla="*/ 475488 w 483616"/>
              <a:gd name="connsiteY9" fmla="*/ 50800 h 49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616" h="491744">
                <a:moveTo>
                  <a:pt x="0" y="489712"/>
                </a:moveTo>
                <a:lnTo>
                  <a:pt x="24384" y="99568"/>
                </a:lnTo>
                <a:lnTo>
                  <a:pt x="24384" y="99568"/>
                </a:lnTo>
                <a:cubicBezTo>
                  <a:pt x="42672" y="164592"/>
                  <a:pt x="109728" y="487680"/>
                  <a:pt x="134112" y="489712"/>
                </a:cubicBezTo>
                <a:cubicBezTo>
                  <a:pt x="158496" y="491744"/>
                  <a:pt x="148336" y="117856"/>
                  <a:pt x="170688" y="111760"/>
                </a:cubicBezTo>
                <a:cubicBezTo>
                  <a:pt x="193040" y="105664"/>
                  <a:pt x="243840" y="459232"/>
                  <a:pt x="268224" y="453136"/>
                </a:cubicBezTo>
                <a:cubicBezTo>
                  <a:pt x="292608" y="447040"/>
                  <a:pt x="290576" y="79248"/>
                  <a:pt x="316992" y="75184"/>
                </a:cubicBezTo>
                <a:cubicBezTo>
                  <a:pt x="343408" y="71120"/>
                  <a:pt x="400304" y="430784"/>
                  <a:pt x="426720" y="428752"/>
                </a:cubicBezTo>
                <a:cubicBezTo>
                  <a:pt x="453136" y="426720"/>
                  <a:pt x="467360" y="125984"/>
                  <a:pt x="475488" y="62992"/>
                </a:cubicBezTo>
                <a:cubicBezTo>
                  <a:pt x="483616" y="0"/>
                  <a:pt x="479552" y="25400"/>
                  <a:pt x="475488" y="50800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1" name="Freeform 40"/>
          <p:cNvSpPr/>
          <p:nvPr/>
        </p:nvSpPr>
        <p:spPr>
          <a:xfrm>
            <a:off x="3088400" y="4407400"/>
            <a:ext cx="1152128" cy="635760"/>
          </a:xfrm>
          <a:custGeom>
            <a:avLst/>
            <a:gdLst>
              <a:gd name="connsiteX0" fmla="*/ 0 w 483616"/>
              <a:gd name="connsiteY0" fmla="*/ 489712 h 491744"/>
              <a:gd name="connsiteX1" fmla="*/ 24384 w 483616"/>
              <a:gd name="connsiteY1" fmla="*/ 99568 h 491744"/>
              <a:gd name="connsiteX2" fmla="*/ 24384 w 483616"/>
              <a:gd name="connsiteY2" fmla="*/ 99568 h 491744"/>
              <a:gd name="connsiteX3" fmla="*/ 134112 w 483616"/>
              <a:gd name="connsiteY3" fmla="*/ 489712 h 491744"/>
              <a:gd name="connsiteX4" fmla="*/ 170688 w 483616"/>
              <a:gd name="connsiteY4" fmla="*/ 111760 h 491744"/>
              <a:gd name="connsiteX5" fmla="*/ 268224 w 483616"/>
              <a:gd name="connsiteY5" fmla="*/ 453136 h 491744"/>
              <a:gd name="connsiteX6" fmla="*/ 316992 w 483616"/>
              <a:gd name="connsiteY6" fmla="*/ 75184 h 491744"/>
              <a:gd name="connsiteX7" fmla="*/ 426720 w 483616"/>
              <a:gd name="connsiteY7" fmla="*/ 428752 h 491744"/>
              <a:gd name="connsiteX8" fmla="*/ 475488 w 483616"/>
              <a:gd name="connsiteY8" fmla="*/ 62992 h 491744"/>
              <a:gd name="connsiteX9" fmla="*/ 475488 w 483616"/>
              <a:gd name="connsiteY9" fmla="*/ 50800 h 49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616" h="491744">
                <a:moveTo>
                  <a:pt x="0" y="489712"/>
                </a:moveTo>
                <a:lnTo>
                  <a:pt x="24384" y="99568"/>
                </a:lnTo>
                <a:lnTo>
                  <a:pt x="24384" y="99568"/>
                </a:lnTo>
                <a:cubicBezTo>
                  <a:pt x="42672" y="164592"/>
                  <a:pt x="109728" y="487680"/>
                  <a:pt x="134112" y="489712"/>
                </a:cubicBezTo>
                <a:cubicBezTo>
                  <a:pt x="158496" y="491744"/>
                  <a:pt x="148336" y="117856"/>
                  <a:pt x="170688" y="111760"/>
                </a:cubicBezTo>
                <a:cubicBezTo>
                  <a:pt x="193040" y="105664"/>
                  <a:pt x="243840" y="459232"/>
                  <a:pt x="268224" y="453136"/>
                </a:cubicBezTo>
                <a:cubicBezTo>
                  <a:pt x="292608" y="447040"/>
                  <a:pt x="290576" y="79248"/>
                  <a:pt x="316992" y="75184"/>
                </a:cubicBezTo>
                <a:cubicBezTo>
                  <a:pt x="343408" y="71120"/>
                  <a:pt x="400304" y="430784"/>
                  <a:pt x="426720" y="428752"/>
                </a:cubicBezTo>
                <a:cubicBezTo>
                  <a:pt x="453136" y="426720"/>
                  <a:pt x="467360" y="125984"/>
                  <a:pt x="475488" y="62992"/>
                </a:cubicBezTo>
                <a:cubicBezTo>
                  <a:pt x="483616" y="0"/>
                  <a:pt x="479552" y="25400"/>
                  <a:pt x="475488" y="50800"/>
                </a:cubicBezTo>
              </a:path>
            </a:pathLst>
          </a:custGeom>
          <a:ln>
            <a:solidFill>
              <a:schemeClr val="accent2">
                <a:lumMod val="50000"/>
              </a:schemeClr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2" name="Straight Arrow Connector 41"/>
          <p:cNvCxnSpPr>
            <a:stCxn id="45" idx="3"/>
          </p:cNvCxnSpPr>
          <p:nvPr/>
        </p:nvCxnSpPr>
        <p:spPr>
          <a:xfrm>
            <a:off x="4173350" y="5125834"/>
            <a:ext cx="1550778" cy="2473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63888" y="494116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  <a:r>
              <a:rPr lang="en-GB" dirty="0" smtClean="0"/>
              <a:t>NA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3779912" y="3429000"/>
            <a:ext cx="115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Reverse </a:t>
            </a:r>
          </a:p>
          <a:p>
            <a:pPr algn="ctr"/>
            <a:r>
              <a:rPr lang="en-GB" sz="1400" dirty="0" smtClean="0"/>
              <a:t>Transcriptase</a:t>
            </a:r>
            <a:endParaRPr lang="en-GB" sz="1400" dirty="0"/>
          </a:p>
        </p:txBody>
      </p:sp>
      <p:grpSp>
        <p:nvGrpSpPr>
          <p:cNvPr id="3" name="Group 66"/>
          <p:cNvGrpSpPr/>
          <p:nvPr/>
        </p:nvGrpSpPr>
        <p:grpSpPr>
          <a:xfrm>
            <a:off x="5796136" y="5085184"/>
            <a:ext cx="1527792" cy="575944"/>
            <a:chOff x="5297408" y="3918576"/>
            <a:chExt cx="1527792" cy="575944"/>
          </a:xfrm>
        </p:grpSpPr>
        <p:sp>
          <p:nvSpPr>
            <p:cNvPr id="50" name="Freeform 49"/>
            <p:cNvSpPr/>
            <p:nvPr/>
          </p:nvSpPr>
          <p:spPr>
            <a:xfrm>
              <a:off x="5872328" y="4030200"/>
              <a:ext cx="447672" cy="347728"/>
            </a:xfrm>
            <a:custGeom>
              <a:avLst/>
              <a:gdLst>
                <a:gd name="connsiteX0" fmla="*/ 0 w 483616"/>
                <a:gd name="connsiteY0" fmla="*/ 489712 h 491744"/>
                <a:gd name="connsiteX1" fmla="*/ 24384 w 483616"/>
                <a:gd name="connsiteY1" fmla="*/ 99568 h 491744"/>
                <a:gd name="connsiteX2" fmla="*/ 24384 w 483616"/>
                <a:gd name="connsiteY2" fmla="*/ 99568 h 491744"/>
                <a:gd name="connsiteX3" fmla="*/ 134112 w 483616"/>
                <a:gd name="connsiteY3" fmla="*/ 489712 h 491744"/>
                <a:gd name="connsiteX4" fmla="*/ 170688 w 483616"/>
                <a:gd name="connsiteY4" fmla="*/ 111760 h 491744"/>
                <a:gd name="connsiteX5" fmla="*/ 268224 w 483616"/>
                <a:gd name="connsiteY5" fmla="*/ 453136 h 491744"/>
                <a:gd name="connsiteX6" fmla="*/ 316992 w 483616"/>
                <a:gd name="connsiteY6" fmla="*/ 75184 h 491744"/>
                <a:gd name="connsiteX7" fmla="*/ 426720 w 483616"/>
                <a:gd name="connsiteY7" fmla="*/ 428752 h 491744"/>
                <a:gd name="connsiteX8" fmla="*/ 475488 w 483616"/>
                <a:gd name="connsiteY8" fmla="*/ 62992 h 491744"/>
                <a:gd name="connsiteX9" fmla="*/ 475488 w 483616"/>
                <a:gd name="connsiteY9" fmla="*/ 50800 h 49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616" h="491744">
                  <a:moveTo>
                    <a:pt x="0" y="489712"/>
                  </a:moveTo>
                  <a:lnTo>
                    <a:pt x="24384" y="99568"/>
                  </a:lnTo>
                  <a:lnTo>
                    <a:pt x="24384" y="99568"/>
                  </a:lnTo>
                  <a:cubicBezTo>
                    <a:pt x="42672" y="164592"/>
                    <a:pt x="109728" y="487680"/>
                    <a:pt x="134112" y="489712"/>
                  </a:cubicBezTo>
                  <a:cubicBezTo>
                    <a:pt x="158496" y="491744"/>
                    <a:pt x="148336" y="117856"/>
                    <a:pt x="170688" y="111760"/>
                  </a:cubicBezTo>
                  <a:cubicBezTo>
                    <a:pt x="193040" y="105664"/>
                    <a:pt x="243840" y="459232"/>
                    <a:pt x="268224" y="453136"/>
                  </a:cubicBezTo>
                  <a:cubicBezTo>
                    <a:pt x="292608" y="447040"/>
                    <a:pt x="290576" y="79248"/>
                    <a:pt x="316992" y="75184"/>
                  </a:cubicBezTo>
                  <a:cubicBezTo>
                    <a:pt x="343408" y="71120"/>
                    <a:pt x="400304" y="430784"/>
                    <a:pt x="426720" y="428752"/>
                  </a:cubicBezTo>
                  <a:cubicBezTo>
                    <a:pt x="453136" y="426720"/>
                    <a:pt x="467360" y="125984"/>
                    <a:pt x="475488" y="62992"/>
                  </a:cubicBezTo>
                  <a:cubicBezTo>
                    <a:pt x="483616" y="0"/>
                    <a:pt x="479552" y="25400"/>
                    <a:pt x="475488" y="50800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801464" y="4053440"/>
              <a:ext cx="447672" cy="347728"/>
            </a:xfrm>
            <a:custGeom>
              <a:avLst/>
              <a:gdLst>
                <a:gd name="connsiteX0" fmla="*/ 0 w 483616"/>
                <a:gd name="connsiteY0" fmla="*/ 489712 h 491744"/>
                <a:gd name="connsiteX1" fmla="*/ 24384 w 483616"/>
                <a:gd name="connsiteY1" fmla="*/ 99568 h 491744"/>
                <a:gd name="connsiteX2" fmla="*/ 24384 w 483616"/>
                <a:gd name="connsiteY2" fmla="*/ 99568 h 491744"/>
                <a:gd name="connsiteX3" fmla="*/ 134112 w 483616"/>
                <a:gd name="connsiteY3" fmla="*/ 489712 h 491744"/>
                <a:gd name="connsiteX4" fmla="*/ 170688 w 483616"/>
                <a:gd name="connsiteY4" fmla="*/ 111760 h 491744"/>
                <a:gd name="connsiteX5" fmla="*/ 268224 w 483616"/>
                <a:gd name="connsiteY5" fmla="*/ 453136 h 491744"/>
                <a:gd name="connsiteX6" fmla="*/ 316992 w 483616"/>
                <a:gd name="connsiteY6" fmla="*/ 75184 h 491744"/>
                <a:gd name="connsiteX7" fmla="*/ 426720 w 483616"/>
                <a:gd name="connsiteY7" fmla="*/ 428752 h 491744"/>
                <a:gd name="connsiteX8" fmla="*/ 475488 w 483616"/>
                <a:gd name="connsiteY8" fmla="*/ 62992 h 491744"/>
                <a:gd name="connsiteX9" fmla="*/ 475488 w 483616"/>
                <a:gd name="connsiteY9" fmla="*/ 50800 h 49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616" h="491744">
                  <a:moveTo>
                    <a:pt x="0" y="489712"/>
                  </a:moveTo>
                  <a:lnTo>
                    <a:pt x="24384" y="99568"/>
                  </a:lnTo>
                  <a:lnTo>
                    <a:pt x="24384" y="99568"/>
                  </a:lnTo>
                  <a:cubicBezTo>
                    <a:pt x="42672" y="164592"/>
                    <a:pt x="109728" y="487680"/>
                    <a:pt x="134112" y="489712"/>
                  </a:cubicBezTo>
                  <a:cubicBezTo>
                    <a:pt x="158496" y="491744"/>
                    <a:pt x="148336" y="117856"/>
                    <a:pt x="170688" y="111760"/>
                  </a:cubicBezTo>
                  <a:cubicBezTo>
                    <a:pt x="193040" y="105664"/>
                    <a:pt x="243840" y="459232"/>
                    <a:pt x="268224" y="453136"/>
                  </a:cubicBezTo>
                  <a:cubicBezTo>
                    <a:pt x="292608" y="447040"/>
                    <a:pt x="290576" y="79248"/>
                    <a:pt x="316992" y="75184"/>
                  </a:cubicBezTo>
                  <a:cubicBezTo>
                    <a:pt x="343408" y="71120"/>
                    <a:pt x="400304" y="430784"/>
                    <a:pt x="426720" y="428752"/>
                  </a:cubicBezTo>
                  <a:cubicBezTo>
                    <a:pt x="453136" y="426720"/>
                    <a:pt x="467360" y="125984"/>
                    <a:pt x="475488" y="62992"/>
                  </a:cubicBezTo>
                  <a:cubicBezTo>
                    <a:pt x="483616" y="0"/>
                    <a:pt x="479552" y="25400"/>
                    <a:pt x="475488" y="50800"/>
                  </a:cubicBezTo>
                </a:path>
              </a:pathLst>
            </a:custGeom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6377528" y="3918576"/>
              <a:ext cx="447672" cy="347728"/>
            </a:xfrm>
            <a:custGeom>
              <a:avLst/>
              <a:gdLst>
                <a:gd name="connsiteX0" fmla="*/ 0 w 483616"/>
                <a:gd name="connsiteY0" fmla="*/ 489712 h 491744"/>
                <a:gd name="connsiteX1" fmla="*/ 24384 w 483616"/>
                <a:gd name="connsiteY1" fmla="*/ 99568 h 491744"/>
                <a:gd name="connsiteX2" fmla="*/ 24384 w 483616"/>
                <a:gd name="connsiteY2" fmla="*/ 99568 h 491744"/>
                <a:gd name="connsiteX3" fmla="*/ 134112 w 483616"/>
                <a:gd name="connsiteY3" fmla="*/ 489712 h 491744"/>
                <a:gd name="connsiteX4" fmla="*/ 170688 w 483616"/>
                <a:gd name="connsiteY4" fmla="*/ 111760 h 491744"/>
                <a:gd name="connsiteX5" fmla="*/ 268224 w 483616"/>
                <a:gd name="connsiteY5" fmla="*/ 453136 h 491744"/>
                <a:gd name="connsiteX6" fmla="*/ 316992 w 483616"/>
                <a:gd name="connsiteY6" fmla="*/ 75184 h 491744"/>
                <a:gd name="connsiteX7" fmla="*/ 426720 w 483616"/>
                <a:gd name="connsiteY7" fmla="*/ 428752 h 491744"/>
                <a:gd name="connsiteX8" fmla="*/ 475488 w 483616"/>
                <a:gd name="connsiteY8" fmla="*/ 62992 h 491744"/>
                <a:gd name="connsiteX9" fmla="*/ 475488 w 483616"/>
                <a:gd name="connsiteY9" fmla="*/ 50800 h 49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616" h="491744">
                  <a:moveTo>
                    <a:pt x="0" y="489712"/>
                  </a:moveTo>
                  <a:lnTo>
                    <a:pt x="24384" y="99568"/>
                  </a:lnTo>
                  <a:lnTo>
                    <a:pt x="24384" y="99568"/>
                  </a:lnTo>
                  <a:cubicBezTo>
                    <a:pt x="42672" y="164592"/>
                    <a:pt x="109728" y="487680"/>
                    <a:pt x="134112" y="489712"/>
                  </a:cubicBezTo>
                  <a:cubicBezTo>
                    <a:pt x="158496" y="491744"/>
                    <a:pt x="148336" y="117856"/>
                    <a:pt x="170688" y="111760"/>
                  </a:cubicBezTo>
                  <a:cubicBezTo>
                    <a:pt x="193040" y="105664"/>
                    <a:pt x="243840" y="459232"/>
                    <a:pt x="268224" y="453136"/>
                  </a:cubicBezTo>
                  <a:cubicBezTo>
                    <a:pt x="292608" y="447040"/>
                    <a:pt x="290576" y="79248"/>
                    <a:pt x="316992" y="75184"/>
                  </a:cubicBezTo>
                  <a:cubicBezTo>
                    <a:pt x="343408" y="71120"/>
                    <a:pt x="400304" y="430784"/>
                    <a:pt x="426720" y="428752"/>
                  </a:cubicBezTo>
                  <a:cubicBezTo>
                    <a:pt x="453136" y="426720"/>
                    <a:pt x="467360" y="125984"/>
                    <a:pt x="475488" y="62992"/>
                  </a:cubicBezTo>
                  <a:cubicBezTo>
                    <a:pt x="483616" y="0"/>
                    <a:pt x="479552" y="25400"/>
                    <a:pt x="475488" y="50800"/>
                  </a:cubicBezTo>
                </a:path>
              </a:pathLst>
            </a:custGeom>
            <a:ln>
              <a:solidFill>
                <a:srgbClr val="FFFF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6306664" y="3941816"/>
              <a:ext cx="447672" cy="347728"/>
            </a:xfrm>
            <a:custGeom>
              <a:avLst/>
              <a:gdLst>
                <a:gd name="connsiteX0" fmla="*/ 0 w 483616"/>
                <a:gd name="connsiteY0" fmla="*/ 489712 h 491744"/>
                <a:gd name="connsiteX1" fmla="*/ 24384 w 483616"/>
                <a:gd name="connsiteY1" fmla="*/ 99568 h 491744"/>
                <a:gd name="connsiteX2" fmla="*/ 24384 w 483616"/>
                <a:gd name="connsiteY2" fmla="*/ 99568 h 491744"/>
                <a:gd name="connsiteX3" fmla="*/ 134112 w 483616"/>
                <a:gd name="connsiteY3" fmla="*/ 489712 h 491744"/>
                <a:gd name="connsiteX4" fmla="*/ 170688 w 483616"/>
                <a:gd name="connsiteY4" fmla="*/ 111760 h 491744"/>
                <a:gd name="connsiteX5" fmla="*/ 268224 w 483616"/>
                <a:gd name="connsiteY5" fmla="*/ 453136 h 491744"/>
                <a:gd name="connsiteX6" fmla="*/ 316992 w 483616"/>
                <a:gd name="connsiteY6" fmla="*/ 75184 h 491744"/>
                <a:gd name="connsiteX7" fmla="*/ 426720 w 483616"/>
                <a:gd name="connsiteY7" fmla="*/ 428752 h 491744"/>
                <a:gd name="connsiteX8" fmla="*/ 475488 w 483616"/>
                <a:gd name="connsiteY8" fmla="*/ 62992 h 491744"/>
                <a:gd name="connsiteX9" fmla="*/ 475488 w 483616"/>
                <a:gd name="connsiteY9" fmla="*/ 50800 h 49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616" h="491744">
                  <a:moveTo>
                    <a:pt x="0" y="489712"/>
                  </a:moveTo>
                  <a:lnTo>
                    <a:pt x="24384" y="99568"/>
                  </a:lnTo>
                  <a:lnTo>
                    <a:pt x="24384" y="99568"/>
                  </a:lnTo>
                  <a:cubicBezTo>
                    <a:pt x="42672" y="164592"/>
                    <a:pt x="109728" y="487680"/>
                    <a:pt x="134112" y="489712"/>
                  </a:cubicBezTo>
                  <a:cubicBezTo>
                    <a:pt x="158496" y="491744"/>
                    <a:pt x="148336" y="117856"/>
                    <a:pt x="170688" y="111760"/>
                  </a:cubicBezTo>
                  <a:cubicBezTo>
                    <a:pt x="193040" y="105664"/>
                    <a:pt x="243840" y="459232"/>
                    <a:pt x="268224" y="453136"/>
                  </a:cubicBezTo>
                  <a:cubicBezTo>
                    <a:pt x="292608" y="447040"/>
                    <a:pt x="290576" y="79248"/>
                    <a:pt x="316992" y="75184"/>
                  </a:cubicBezTo>
                  <a:cubicBezTo>
                    <a:pt x="343408" y="71120"/>
                    <a:pt x="400304" y="430784"/>
                    <a:pt x="426720" y="428752"/>
                  </a:cubicBezTo>
                  <a:cubicBezTo>
                    <a:pt x="453136" y="426720"/>
                    <a:pt x="467360" y="125984"/>
                    <a:pt x="475488" y="62992"/>
                  </a:cubicBezTo>
                  <a:cubicBezTo>
                    <a:pt x="483616" y="0"/>
                    <a:pt x="479552" y="25400"/>
                    <a:pt x="475488" y="50800"/>
                  </a:cubicBezTo>
                </a:path>
              </a:pathLst>
            </a:custGeom>
            <a:ln>
              <a:solidFill>
                <a:srgbClr val="FFFF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56" name="Freeform 55"/>
            <p:cNvSpPr/>
            <p:nvPr/>
          </p:nvSpPr>
          <p:spPr>
            <a:xfrm>
              <a:off x="5368272" y="4111360"/>
              <a:ext cx="447672" cy="347728"/>
            </a:xfrm>
            <a:custGeom>
              <a:avLst/>
              <a:gdLst>
                <a:gd name="connsiteX0" fmla="*/ 0 w 483616"/>
                <a:gd name="connsiteY0" fmla="*/ 489712 h 491744"/>
                <a:gd name="connsiteX1" fmla="*/ 24384 w 483616"/>
                <a:gd name="connsiteY1" fmla="*/ 99568 h 491744"/>
                <a:gd name="connsiteX2" fmla="*/ 24384 w 483616"/>
                <a:gd name="connsiteY2" fmla="*/ 99568 h 491744"/>
                <a:gd name="connsiteX3" fmla="*/ 134112 w 483616"/>
                <a:gd name="connsiteY3" fmla="*/ 489712 h 491744"/>
                <a:gd name="connsiteX4" fmla="*/ 170688 w 483616"/>
                <a:gd name="connsiteY4" fmla="*/ 111760 h 491744"/>
                <a:gd name="connsiteX5" fmla="*/ 268224 w 483616"/>
                <a:gd name="connsiteY5" fmla="*/ 453136 h 491744"/>
                <a:gd name="connsiteX6" fmla="*/ 316992 w 483616"/>
                <a:gd name="connsiteY6" fmla="*/ 75184 h 491744"/>
                <a:gd name="connsiteX7" fmla="*/ 426720 w 483616"/>
                <a:gd name="connsiteY7" fmla="*/ 428752 h 491744"/>
                <a:gd name="connsiteX8" fmla="*/ 475488 w 483616"/>
                <a:gd name="connsiteY8" fmla="*/ 62992 h 491744"/>
                <a:gd name="connsiteX9" fmla="*/ 475488 w 483616"/>
                <a:gd name="connsiteY9" fmla="*/ 50800 h 49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616" h="491744">
                  <a:moveTo>
                    <a:pt x="0" y="489712"/>
                  </a:moveTo>
                  <a:lnTo>
                    <a:pt x="24384" y="99568"/>
                  </a:lnTo>
                  <a:lnTo>
                    <a:pt x="24384" y="99568"/>
                  </a:lnTo>
                  <a:cubicBezTo>
                    <a:pt x="42672" y="164592"/>
                    <a:pt x="109728" y="487680"/>
                    <a:pt x="134112" y="489712"/>
                  </a:cubicBezTo>
                  <a:cubicBezTo>
                    <a:pt x="158496" y="491744"/>
                    <a:pt x="148336" y="117856"/>
                    <a:pt x="170688" y="111760"/>
                  </a:cubicBezTo>
                  <a:cubicBezTo>
                    <a:pt x="193040" y="105664"/>
                    <a:pt x="243840" y="459232"/>
                    <a:pt x="268224" y="453136"/>
                  </a:cubicBezTo>
                  <a:cubicBezTo>
                    <a:pt x="292608" y="447040"/>
                    <a:pt x="290576" y="79248"/>
                    <a:pt x="316992" y="75184"/>
                  </a:cubicBezTo>
                  <a:cubicBezTo>
                    <a:pt x="343408" y="71120"/>
                    <a:pt x="400304" y="430784"/>
                    <a:pt x="426720" y="428752"/>
                  </a:cubicBezTo>
                  <a:cubicBezTo>
                    <a:pt x="453136" y="426720"/>
                    <a:pt x="467360" y="125984"/>
                    <a:pt x="475488" y="62992"/>
                  </a:cubicBezTo>
                  <a:cubicBezTo>
                    <a:pt x="483616" y="0"/>
                    <a:pt x="479552" y="25400"/>
                    <a:pt x="475488" y="50800"/>
                  </a:cubicBezTo>
                </a:path>
              </a:pathLst>
            </a:custGeom>
            <a:ln>
              <a:solidFill>
                <a:srgbClr val="FFFF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2060"/>
                </a:solidFill>
              </a:endParaRP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297408" y="4146792"/>
              <a:ext cx="447672" cy="347728"/>
            </a:xfrm>
            <a:custGeom>
              <a:avLst/>
              <a:gdLst>
                <a:gd name="connsiteX0" fmla="*/ 0 w 483616"/>
                <a:gd name="connsiteY0" fmla="*/ 489712 h 491744"/>
                <a:gd name="connsiteX1" fmla="*/ 24384 w 483616"/>
                <a:gd name="connsiteY1" fmla="*/ 99568 h 491744"/>
                <a:gd name="connsiteX2" fmla="*/ 24384 w 483616"/>
                <a:gd name="connsiteY2" fmla="*/ 99568 h 491744"/>
                <a:gd name="connsiteX3" fmla="*/ 134112 w 483616"/>
                <a:gd name="connsiteY3" fmla="*/ 489712 h 491744"/>
                <a:gd name="connsiteX4" fmla="*/ 170688 w 483616"/>
                <a:gd name="connsiteY4" fmla="*/ 111760 h 491744"/>
                <a:gd name="connsiteX5" fmla="*/ 268224 w 483616"/>
                <a:gd name="connsiteY5" fmla="*/ 453136 h 491744"/>
                <a:gd name="connsiteX6" fmla="*/ 316992 w 483616"/>
                <a:gd name="connsiteY6" fmla="*/ 75184 h 491744"/>
                <a:gd name="connsiteX7" fmla="*/ 426720 w 483616"/>
                <a:gd name="connsiteY7" fmla="*/ 428752 h 491744"/>
                <a:gd name="connsiteX8" fmla="*/ 475488 w 483616"/>
                <a:gd name="connsiteY8" fmla="*/ 62992 h 491744"/>
                <a:gd name="connsiteX9" fmla="*/ 475488 w 483616"/>
                <a:gd name="connsiteY9" fmla="*/ 50800 h 491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83616" h="491744">
                  <a:moveTo>
                    <a:pt x="0" y="489712"/>
                  </a:moveTo>
                  <a:lnTo>
                    <a:pt x="24384" y="99568"/>
                  </a:lnTo>
                  <a:lnTo>
                    <a:pt x="24384" y="99568"/>
                  </a:lnTo>
                  <a:cubicBezTo>
                    <a:pt x="42672" y="164592"/>
                    <a:pt x="109728" y="487680"/>
                    <a:pt x="134112" y="489712"/>
                  </a:cubicBezTo>
                  <a:cubicBezTo>
                    <a:pt x="158496" y="491744"/>
                    <a:pt x="148336" y="117856"/>
                    <a:pt x="170688" y="111760"/>
                  </a:cubicBezTo>
                  <a:cubicBezTo>
                    <a:pt x="193040" y="105664"/>
                    <a:pt x="243840" y="459232"/>
                    <a:pt x="268224" y="453136"/>
                  </a:cubicBezTo>
                  <a:cubicBezTo>
                    <a:pt x="292608" y="447040"/>
                    <a:pt x="290576" y="79248"/>
                    <a:pt x="316992" y="75184"/>
                  </a:cubicBezTo>
                  <a:cubicBezTo>
                    <a:pt x="343408" y="71120"/>
                    <a:pt x="400304" y="430784"/>
                    <a:pt x="426720" y="428752"/>
                  </a:cubicBezTo>
                  <a:cubicBezTo>
                    <a:pt x="453136" y="426720"/>
                    <a:pt x="467360" y="125984"/>
                    <a:pt x="475488" y="62992"/>
                  </a:cubicBezTo>
                  <a:cubicBezTo>
                    <a:pt x="483616" y="0"/>
                    <a:pt x="479552" y="25400"/>
                    <a:pt x="475488" y="50800"/>
                  </a:cubicBezTo>
                </a:path>
              </a:pathLst>
            </a:custGeom>
            <a:ln>
              <a:solidFill>
                <a:srgbClr val="FFFF00"/>
              </a:solidFill>
            </a:ln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2060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999968" y="5588096"/>
            <a:ext cx="949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Provirus</a:t>
            </a:r>
            <a:endParaRPr lang="en-GB" dirty="0"/>
          </a:p>
        </p:txBody>
      </p:sp>
      <p:sp>
        <p:nvSpPr>
          <p:cNvPr id="66" name="TextBox 65"/>
          <p:cNvSpPr txBox="1"/>
          <p:nvPr/>
        </p:nvSpPr>
        <p:spPr>
          <a:xfrm>
            <a:off x="4355976" y="5301208"/>
            <a:ext cx="861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Integrase</a:t>
            </a:r>
            <a:endParaRPr lang="en-GB" sz="1400" dirty="0"/>
          </a:p>
        </p:txBody>
      </p:sp>
      <p:grpSp>
        <p:nvGrpSpPr>
          <p:cNvPr id="6" name="Group 87"/>
          <p:cNvGrpSpPr/>
          <p:nvPr/>
        </p:nvGrpSpPr>
        <p:grpSpPr>
          <a:xfrm>
            <a:off x="6588224" y="3917432"/>
            <a:ext cx="1116978" cy="261610"/>
            <a:chOff x="6948264" y="3140968"/>
            <a:chExt cx="1116978" cy="261610"/>
          </a:xfrm>
        </p:grpSpPr>
        <p:cxnSp>
          <p:nvCxnSpPr>
            <p:cNvPr id="83" name="Straight Connector 82"/>
            <p:cNvCxnSpPr/>
            <p:nvPr/>
          </p:nvCxnSpPr>
          <p:spPr>
            <a:xfrm>
              <a:off x="6948264" y="3284984"/>
              <a:ext cx="432048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/>
            <p:cNvSpPr txBox="1"/>
            <p:nvPr/>
          </p:nvSpPr>
          <p:spPr>
            <a:xfrm>
              <a:off x="7308304" y="3140968"/>
              <a:ext cx="7569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AAAAAAA</a:t>
              </a:r>
              <a:endParaRPr lang="en-GB" sz="1100" dirty="0"/>
            </a:p>
          </p:txBody>
        </p:sp>
      </p:grpSp>
      <p:cxnSp>
        <p:nvCxnSpPr>
          <p:cNvPr id="85" name="Straight Arrow Connector 84"/>
          <p:cNvCxnSpPr/>
          <p:nvPr/>
        </p:nvCxnSpPr>
        <p:spPr>
          <a:xfrm rot="10800000">
            <a:off x="5940152" y="4581128"/>
            <a:ext cx="503262" cy="359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88"/>
          <p:cNvGrpSpPr/>
          <p:nvPr/>
        </p:nvGrpSpPr>
        <p:grpSpPr>
          <a:xfrm>
            <a:off x="5220072" y="3917432"/>
            <a:ext cx="1116978" cy="261610"/>
            <a:chOff x="6948264" y="3140968"/>
            <a:chExt cx="1116978" cy="261610"/>
          </a:xfrm>
        </p:grpSpPr>
        <p:cxnSp>
          <p:nvCxnSpPr>
            <p:cNvPr id="90" name="Straight Connector 89"/>
            <p:cNvCxnSpPr/>
            <p:nvPr/>
          </p:nvCxnSpPr>
          <p:spPr>
            <a:xfrm>
              <a:off x="6948264" y="3284984"/>
              <a:ext cx="432048" cy="158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TextBox 90"/>
            <p:cNvSpPr txBox="1"/>
            <p:nvPr/>
          </p:nvSpPr>
          <p:spPr>
            <a:xfrm>
              <a:off x="7308304" y="3140968"/>
              <a:ext cx="7569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smtClean="0"/>
                <a:t>AAAAAAA</a:t>
              </a:r>
              <a:endParaRPr lang="en-GB" sz="1100" dirty="0"/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623656" y="4077072"/>
            <a:ext cx="1077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Subgenomic</a:t>
            </a:r>
            <a:endParaRPr lang="en-GB" sz="1400" dirty="0" smtClean="0"/>
          </a:p>
          <a:p>
            <a:pPr algn="ctr"/>
            <a:r>
              <a:rPr lang="en-GB" sz="1400" dirty="0" smtClean="0"/>
              <a:t>RNA</a:t>
            </a:r>
            <a:endParaRPr lang="en-GB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5220072" y="4077072"/>
            <a:ext cx="8370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Genomic</a:t>
            </a:r>
          </a:p>
          <a:p>
            <a:pPr algn="ctr"/>
            <a:r>
              <a:rPr lang="en-GB" sz="1400" dirty="0" smtClean="0"/>
              <a:t>RNA</a:t>
            </a:r>
            <a:endParaRPr lang="en-GB" sz="1400" dirty="0"/>
          </a:p>
        </p:txBody>
      </p:sp>
      <p:cxnSp>
        <p:nvCxnSpPr>
          <p:cNvPr id="100" name="Straight Arrow Connector 99"/>
          <p:cNvCxnSpPr/>
          <p:nvPr/>
        </p:nvCxnSpPr>
        <p:spPr>
          <a:xfrm flipV="1">
            <a:off x="6453318" y="4582272"/>
            <a:ext cx="432842" cy="35969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rot="5400000" flipH="1" flipV="1">
            <a:off x="6804423" y="3500833"/>
            <a:ext cx="791738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http://www.avert.org/apps/media_gallery/files/images/117/electron-micrograph-of-an-hiv-particle-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1196752"/>
            <a:ext cx="792088" cy="792088"/>
          </a:xfrm>
          <a:prstGeom prst="rect">
            <a:avLst/>
          </a:prstGeom>
          <a:noFill/>
        </p:spPr>
      </p:pic>
      <p:sp>
        <p:nvSpPr>
          <p:cNvPr id="108" name="TextBox 107"/>
          <p:cNvSpPr txBox="1"/>
          <p:nvPr/>
        </p:nvSpPr>
        <p:spPr>
          <a:xfrm>
            <a:off x="6588224" y="2780928"/>
            <a:ext cx="13848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Virion</a:t>
            </a:r>
            <a:r>
              <a:rPr lang="en-GB" sz="1400" dirty="0" smtClean="0"/>
              <a:t> Packaging</a:t>
            </a:r>
            <a:endParaRPr lang="en-GB" sz="1400" dirty="0"/>
          </a:p>
        </p:txBody>
      </p:sp>
      <p:cxnSp>
        <p:nvCxnSpPr>
          <p:cNvPr id="110" name="Straight Arrow Connector 109"/>
          <p:cNvCxnSpPr/>
          <p:nvPr/>
        </p:nvCxnSpPr>
        <p:spPr>
          <a:xfrm rot="5400000" flipH="1" flipV="1">
            <a:off x="5399870" y="3608448"/>
            <a:ext cx="647722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rot="5400000" flipH="1" flipV="1">
            <a:off x="7093074" y="2204864"/>
            <a:ext cx="28723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/>
          <p:cNvSpPr txBox="1"/>
          <p:nvPr/>
        </p:nvSpPr>
        <p:spPr>
          <a:xfrm>
            <a:off x="2483768" y="836712"/>
            <a:ext cx="20720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1. Binding and Entry</a:t>
            </a:r>
            <a:endParaRPr lang="en-GB" dirty="0"/>
          </a:p>
        </p:txBody>
      </p:sp>
      <p:sp>
        <p:nvSpPr>
          <p:cNvPr id="118" name="TextBox 117"/>
          <p:cNvSpPr txBox="1"/>
          <p:nvPr/>
        </p:nvSpPr>
        <p:spPr>
          <a:xfrm>
            <a:off x="1331640" y="3573016"/>
            <a:ext cx="241983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2. Reverse Transcription</a:t>
            </a:r>
            <a:endParaRPr lang="en-GB" dirty="0"/>
          </a:p>
        </p:txBody>
      </p:sp>
      <p:sp>
        <p:nvSpPr>
          <p:cNvPr id="119" name="TextBox 118"/>
          <p:cNvSpPr txBox="1"/>
          <p:nvPr/>
        </p:nvSpPr>
        <p:spPr>
          <a:xfrm>
            <a:off x="3851920" y="5733256"/>
            <a:ext cx="161133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3. Integration</a:t>
            </a:r>
            <a:endParaRPr lang="en-GB" dirty="0"/>
          </a:p>
        </p:txBody>
      </p:sp>
      <p:sp>
        <p:nvSpPr>
          <p:cNvPr id="120" name="TextBox 119"/>
          <p:cNvSpPr txBox="1"/>
          <p:nvPr/>
        </p:nvSpPr>
        <p:spPr>
          <a:xfrm>
            <a:off x="7020272" y="4581128"/>
            <a:ext cx="18085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  <a:r>
              <a:rPr lang="en-GB" dirty="0" smtClean="0"/>
              <a:t>. Transcription</a:t>
            </a:r>
            <a:endParaRPr lang="en-GB" dirty="0"/>
          </a:p>
        </p:txBody>
      </p:sp>
      <p:sp>
        <p:nvSpPr>
          <p:cNvPr id="121" name="TextBox 120"/>
          <p:cNvSpPr txBox="1"/>
          <p:nvPr/>
        </p:nvSpPr>
        <p:spPr>
          <a:xfrm>
            <a:off x="7308304" y="3140968"/>
            <a:ext cx="180850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  <a:r>
              <a:rPr lang="en-GB" dirty="0" smtClean="0"/>
              <a:t>. Transcription</a:t>
            </a:r>
            <a:endParaRPr lang="en-GB" dirty="0"/>
          </a:p>
        </p:txBody>
      </p:sp>
      <p:sp>
        <p:nvSpPr>
          <p:cNvPr id="122" name="Freeform 121"/>
          <p:cNvSpPr/>
          <p:nvPr/>
        </p:nvSpPr>
        <p:spPr>
          <a:xfrm>
            <a:off x="5220072" y="2852936"/>
            <a:ext cx="883791" cy="350795"/>
          </a:xfrm>
          <a:custGeom>
            <a:avLst/>
            <a:gdLst>
              <a:gd name="connsiteX0" fmla="*/ 403999 w 1099815"/>
              <a:gd name="connsiteY0" fmla="*/ 275572 h 638827"/>
              <a:gd name="connsiteX1" fmla="*/ 441577 w 1099815"/>
              <a:gd name="connsiteY1" fmla="*/ 288098 h 638827"/>
              <a:gd name="connsiteX2" fmla="*/ 479155 w 1099815"/>
              <a:gd name="connsiteY2" fmla="*/ 313150 h 638827"/>
              <a:gd name="connsiteX3" fmla="*/ 566837 w 1099815"/>
              <a:gd name="connsiteY3" fmla="*/ 388307 h 638827"/>
              <a:gd name="connsiteX4" fmla="*/ 591889 w 1099815"/>
              <a:gd name="connsiteY4" fmla="*/ 425885 h 638827"/>
              <a:gd name="connsiteX5" fmla="*/ 641993 w 1099815"/>
              <a:gd name="connsiteY5" fmla="*/ 526093 h 638827"/>
              <a:gd name="connsiteX6" fmla="*/ 679572 w 1099815"/>
              <a:gd name="connsiteY6" fmla="*/ 551145 h 638827"/>
              <a:gd name="connsiteX7" fmla="*/ 717150 w 1099815"/>
              <a:gd name="connsiteY7" fmla="*/ 526093 h 638827"/>
              <a:gd name="connsiteX8" fmla="*/ 767254 w 1099815"/>
              <a:gd name="connsiteY8" fmla="*/ 438411 h 638827"/>
              <a:gd name="connsiteX9" fmla="*/ 729676 w 1099815"/>
              <a:gd name="connsiteY9" fmla="*/ 313150 h 638827"/>
              <a:gd name="connsiteX10" fmla="*/ 679572 w 1099815"/>
              <a:gd name="connsiteY10" fmla="*/ 300624 h 638827"/>
              <a:gd name="connsiteX11" fmla="*/ 641993 w 1099815"/>
              <a:gd name="connsiteY11" fmla="*/ 313150 h 638827"/>
              <a:gd name="connsiteX12" fmla="*/ 604415 w 1099815"/>
              <a:gd name="connsiteY12" fmla="*/ 350729 h 638827"/>
              <a:gd name="connsiteX13" fmla="*/ 566837 w 1099815"/>
              <a:gd name="connsiteY13" fmla="*/ 375781 h 638827"/>
              <a:gd name="connsiteX14" fmla="*/ 554311 w 1099815"/>
              <a:gd name="connsiteY14" fmla="*/ 551145 h 638827"/>
              <a:gd name="connsiteX15" fmla="*/ 579363 w 1099815"/>
              <a:gd name="connsiteY15" fmla="*/ 626301 h 638827"/>
              <a:gd name="connsiteX16" fmla="*/ 529259 w 1099815"/>
              <a:gd name="connsiteY16" fmla="*/ 613775 h 638827"/>
              <a:gd name="connsiteX17" fmla="*/ 429051 w 1099815"/>
              <a:gd name="connsiteY17" fmla="*/ 551145 h 638827"/>
              <a:gd name="connsiteX18" fmla="*/ 328843 w 1099815"/>
              <a:gd name="connsiteY18" fmla="*/ 438411 h 638827"/>
              <a:gd name="connsiteX19" fmla="*/ 316317 w 1099815"/>
              <a:gd name="connsiteY19" fmla="*/ 400833 h 638827"/>
              <a:gd name="connsiteX20" fmla="*/ 353895 w 1099815"/>
              <a:gd name="connsiteY20" fmla="*/ 375781 h 638827"/>
              <a:gd name="connsiteX21" fmla="*/ 641993 w 1099815"/>
              <a:gd name="connsiteY21" fmla="*/ 350729 h 638827"/>
              <a:gd name="connsiteX22" fmla="*/ 629467 w 1099815"/>
              <a:gd name="connsiteY22" fmla="*/ 237994 h 638827"/>
              <a:gd name="connsiteX23" fmla="*/ 616941 w 1099815"/>
              <a:gd name="connsiteY23" fmla="*/ 137786 h 638827"/>
              <a:gd name="connsiteX24" fmla="*/ 591889 w 1099815"/>
              <a:gd name="connsiteY24" fmla="*/ 100208 h 638827"/>
              <a:gd name="connsiteX25" fmla="*/ 579363 w 1099815"/>
              <a:gd name="connsiteY25" fmla="*/ 62630 h 638827"/>
              <a:gd name="connsiteX26" fmla="*/ 554311 w 1099815"/>
              <a:gd name="connsiteY26" fmla="*/ 12526 h 638827"/>
              <a:gd name="connsiteX27" fmla="*/ 504207 w 1099815"/>
              <a:gd name="connsiteY27" fmla="*/ 0 h 638827"/>
              <a:gd name="connsiteX28" fmla="*/ 466629 w 1099815"/>
              <a:gd name="connsiteY28" fmla="*/ 37578 h 638827"/>
              <a:gd name="connsiteX29" fmla="*/ 416525 w 1099815"/>
              <a:gd name="connsiteY29" fmla="*/ 75156 h 638827"/>
              <a:gd name="connsiteX30" fmla="*/ 378947 w 1099815"/>
              <a:gd name="connsiteY30" fmla="*/ 150312 h 638827"/>
              <a:gd name="connsiteX31" fmla="*/ 403999 w 1099815"/>
              <a:gd name="connsiteY31" fmla="*/ 225468 h 638827"/>
              <a:gd name="connsiteX32" fmla="*/ 454103 w 1099815"/>
              <a:gd name="connsiteY32" fmla="*/ 263046 h 638827"/>
              <a:gd name="connsiteX33" fmla="*/ 566837 w 1099815"/>
              <a:gd name="connsiteY33" fmla="*/ 350729 h 638827"/>
              <a:gd name="connsiteX34" fmla="*/ 591889 w 1099815"/>
              <a:gd name="connsiteY34" fmla="*/ 400833 h 638827"/>
              <a:gd name="connsiteX35" fmla="*/ 667046 w 1099815"/>
              <a:gd name="connsiteY35" fmla="*/ 475989 h 638827"/>
              <a:gd name="connsiteX36" fmla="*/ 679572 w 1099815"/>
              <a:gd name="connsiteY36" fmla="*/ 513567 h 638827"/>
              <a:gd name="connsiteX37" fmla="*/ 641993 w 1099815"/>
              <a:gd name="connsiteY37" fmla="*/ 526093 h 638827"/>
              <a:gd name="connsiteX38" fmla="*/ 541785 w 1099815"/>
              <a:gd name="connsiteY38" fmla="*/ 513567 h 638827"/>
              <a:gd name="connsiteX39" fmla="*/ 466629 w 1099815"/>
              <a:gd name="connsiteY39" fmla="*/ 475989 h 638827"/>
              <a:gd name="connsiteX40" fmla="*/ 378947 w 1099815"/>
              <a:gd name="connsiteY40" fmla="*/ 413359 h 638827"/>
              <a:gd name="connsiteX41" fmla="*/ 328843 w 1099815"/>
              <a:gd name="connsiteY41" fmla="*/ 388307 h 638827"/>
              <a:gd name="connsiteX42" fmla="*/ 253687 w 1099815"/>
              <a:gd name="connsiteY42" fmla="*/ 313150 h 638827"/>
              <a:gd name="connsiteX43" fmla="*/ 216109 w 1099815"/>
              <a:gd name="connsiteY43" fmla="*/ 275572 h 638827"/>
              <a:gd name="connsiteX44" fmla="*/ 178530 w 1099815"/>
              <a:gd name="connsiteY44" fmla="*/ 263046 h 638827"/>
              <a:gd name="connsiteX45" fmla="*/ 128426 w 1099815"/>
              <a:gd name="connsiteY45" fmla="*/ 225468 h 638827"/>
              <a:gd name="connsiteX46" fmla="*/ 90848 w 1099815"/>
              <a:gd name="connsiteY46" fmla="*/ 200416 h 638827"/>
              <a:gd name="connsiteX47" fmla="*/ 28218 w 1099815"/>
              <a:gd name="connsiteY47" fmla="*/ 212942 h 638827"/>
              <a:gd name="connsiteX48" fmla="*/ 3166 w 1099815"/>
              <a:gd name="connsiteY48" fmla="*/ 263046 h 638827"/>
              <a:gd name="connsiteX49" fmla="*/ 40744 w 1099815"/>
              <a:gd name="connsiteY49" fmla="*/ 363255 h 638827"/>
              <a:gd name="connsiteX50" fmla="*/ 115900 w 1099815"/>
              <a:gd name="connsiteY50" fmla="*/ 413359 h 638827"/>
              <a:gd name="connsiteX51" fmla="*/ 153478 w 1099815"/>
              <a:gd name="connsiteY51" fmla="*/ 438411 h 638827"/>
              <a:gd name="connsiteX52" fmla="*/ 203583 w 1099815"/>
              <a:gd name="connsiteY52" fmla="*/ 425885 h 638827"/>
              <a:gd name="connsiteX53" fmla="*/ 278739 w 1099815"/>
              <a:gd name="connsiteY53" fmla="*/ 375781 h 638827"/>
              <a:gd name="connsiteX54" fmla="*/ 316317 w 1099815"/>
              <a:gd name="connsiteY54" fmla="*/ 313150 h 638827"/>
              <a:gd name="connsiteX55" fmla="*/ 353895 w 1099815"/>
              <a:gd name="connsiteY55" fmla="*/ 325676 h 638827"/>
              <a:gd name="connsiteX56" fmla="*/ 391473 w 1099815"/>
              <a:gd name="connsiteY56" fmla="*/ 350729 h 638827"/>
              <a:gd name="connsiteX57" fmla="*/ 441577 w 1099815"/>
              <a:gd name="connsiteY57" fmla="*/ 375781 h 638827"/>
              <a:gd name="connsiteX58" fmla="*/ 554311 w 1099815"/>
              <a:gd name="connsiteY58" fmla="*/ 450937 h 638827"/>
              <a:gd name="connsiteX59" fmla="*/ 641993 w 1099815"/>
              <a:gd name="connsiteY59" fmla="*/ 488515 h 638827"/>
              <a:gd name="connsiteX60" fmla="*/ 679572 w 1099815"/>
              <a:gd name="connsiteY60" fmla="*/ 526093 h 638827"/>
              <a:gd name="connsiteX61" fmla="*/ 554311 w 1099815"/>
              <a:gd name="connsiteY61" fmla="*/ 501041 h 638827"/>
              <a:gd name="connsiteX62" fmla="*/ 429051 w 1099815"/>
              <a:gd name="connsiteY62" fmla="*/ 526093 h 638827"/>
              <a:gd name="connsiteX63" fmla="*/ 479155 w 1099815"/>
              <a:gd name="connsiteY63" fmla="*/ 638827 h 638827"/>
              <a:gd name="connsiteX64" fmla="*/ 704624 w 1099815"/>
              <a:gd name="connsiteY64" fmla="*/ 613775 h 638827"/>
              <a:gd name="connsiteX65" fmla="*/ 742202 w 1099815"/>
              <a:gd name="connsiteY65" fmla="*/ 588723 h 638827"/>
              <a:gd name="connsiteX66" fmla="*/ 817358 w 1099815"/>
              <a:gd name="connsiteY66" fmla="*/ 513567 h 638827"/>
              <a:gd name="connsiteX67" fmla="*/ 967670 w 1099815"/>
              <a:gd name="connsiteY67" fmla="*/ 475989 h 638827"/>
              <a:gd name="connsiteX68" fmla="*/ 992722 w 1099815"/>
              <a:gd name="connsiteY68" fmla="*/ 513567 h 638827"/>
              <a:gd name="connsiteX69" fmla="*/ 1005248 w 1099815"/>
              <a:gd name="connsiteY69" fmla="*/ 551145 h 638827"/>
              <a:gd name="connsiteX70" fmla="*/ 1055352 w 1099815"/>
              <a:gd name="connsiteY70" fmla="*/ 626301 h 638827"/>
              <a:gd name="connsiteX71" fmla="*/ 1080404 w 1099815"/>
              <a:gd name="connsiteY71" fmla="*/ 576197 h 638827"/>
              <a:gd name="connsiteX72" fmla="*/ 1080404 w 1099815"/>
              <a:gd name="connsiteY72" fmla="*/ 388307 h 638827"/>
              <a:gd name="connsiteX73" fmla="*/ 1055352 w 1099815"/>
              <a:gd name="connsiteY73" fmla="*/ 325676 h 638827"/>
              <a:gd name="connsiteX74" fmla="*/ 905040 w 1099815"/>
              <a:gd name="connsiteY74" fmla="*/ 200416 h 638827"/>
              <a:gd name="connsiteX75" fmla="*/ 867462 w 1099815"/>
              <a:gd name="connsiteY75" fmla="*/ 187890 h 638827"/>
              <a:gd name="connsiteX76" fmla="*/ 767254 w 1099815"/>
              <a:gd name="connsiteY76" fmla="*/ 212942 h 638827"/>
              <a:gd name="connsiteX77" fmla="*/ 729676 w 1099815"/>
              <a:gd name="connsiteY77" fmla="*/ 313150 h 638827"/>
              <a:gd name="connsiteX78" fmla="*/ 779780 w 1099815"/>
              <a:gd name="connsiteY78" fmla="*/ 425885 h 638827"/>
              <a:gd name="connsiteX79" fmla="*/ 854936 w 1099815"/>
              <a:gd name="connsiteY79" fmla="*/ 413359 h 638827"/>
              <a:gd name="connsiteX80" fmla="*/ 892514 w 1099815"/>
              <a:gd name="connsiteY80" fmla="*/ 375781 h 638827"/>
              <a:gd name="connsiteX81" fmla="*/ 917566 w 1099815"/>
              <a:gd name="connsiteY81" fmla="*/ 288098 h 638827"/>
              <a:gd name="connsiteX82" fmla="*/ 879988 w 1099815"/>
              <a:gd name="connsiteY82" fmla="*/ 425885 h 638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099815" h="638827">
                <a:moveTo>
                  <a:pt x="403999" y="275572"/>
                </a:moveTo>
                <a:cubicBezTo>
                  <a:pt x="416525" y="279747"/>
                  <a:pt x="429767" y="282193"/>
                  <a:pt x="441577" y="288098"/>
                </a:cubicBezTo>
                <a:cubicBezTo>
                  <a:pt x="455042" y="294831"/>
                  <a:pt x="466905" y="304400"/>
                  <a:pt x="479155" y="313150"/>
                </a:cubicBezTo>
                <a:cubicBezTo>
                  <a:pt x="513303" y="337542"/>
                  <a:pt x="540060" y="356175"/>
                  <a:pt x="566837" y="388307"/>
                </a:cubicBezTo>
                <a:cubicBezTo>
                  <a:pt x="576475" y="399872"/>
                  <a:pt x="584680" y="412669"/>
                  <a:pt x="591889" y="425885"/>
                </a:cubicBezTo>
                <a:cubicBezTo>
                  <a:pt x="609772" y="458670"/>
                  <a:pt x="610920" y="505378"/>
                  <a:pt x="641993" y="526093"/>
                </a:cubicBezTo>
                <a:lnTo>
                  <a:pt x="679572" y="551145"/>
                </a:lnTo>
                <a:cubicBezTo>
                  <a:pt x="692098" y="542794"/>
                  <a:pt x="706505" y="536738"/>
                  <a:pt x="717150" y="526093"/>
                </a:cubicBezTo>
                <a:cubicBezTo>
                  <a:pt x="734855" y="508388"/>
                  <a:pt x="757430" y="458060"/>
                  <a:pt x="767254" y="438411"/>
                </a:cubicBezTo>
                <a:cubicBezTo>
                  <a:pt x="762547" y="400757"/>
                  <a:pt x="775273" y="335949"/>
                  <a:pt x="729676" y="313150"/>
                </a:cubicBezTo>
                <a:cubicBezTo>
                  <a:pt x="714278" y="305451"/>
                  <a:pt x="696273" y="304799"/>
                  <a:pt x="679572" y="300624"/>
                </a:cubicBezTo>
                <a:cubicBezTo>
                  <a:pt x="667046" y="304799"/>
                  <a:pt x="652979" y="305826"/>
                  <a:pt x="641993" y="313150"/>
                </a:cubicBezTo>
                <a:cubicBezTo>
                  <a:pt x="627254" y="322976"/>
                  <a:pt x="618024" y="339388"/>
                  <a:pt x="604415" y="350729"/>
                </a:cubicBezTo>
                <a:cubicBezTo>
                  <a:pt x="592850" y="360367"/>
                  <a:pt x="579363" y="367430"/>
                  <a:pt x="566837" y="375781"/>
                </a:cubicBezTo>
                <a:cubicBezTo>
                  <a:pt x="536529" y="466704"/>
                  <a:pt x="531639" y="445344"/>
                  <a:pt x="554311" y="551145"/>
                </a:cubicBezTo>
                <a:cubicBezTo>
                  <a:pt x="559844" y="576966"/>
                  <a:pt x="604982" y="632706"/>
                  <a:pt x="579363" y="626301"/>
                </a:cubicBezTo>
                <a:cubicBezTo>
                  <a:pt x="562662" y="622126"/>
                  <a:pt x="545378" y="619820"/>
                  <a:pt x="529259" y="613775"/>
                </a:cubicBezTo>
                <a:cubicBezTo>
                  <a:pt x="493479" y="600358"/>
                  <a:pt x="457201" y="576480"/>
                  <a:pt x="429051" y="551145"/>
                </a:cubicBezTo>
                <a:cubicBezTo>
                  <a:pt x="398871" y="523983"/>
                  <a:pt x="349913" y="480551"/>
                  <a:pt x="328843" y="438411"/>
                </a:cubicBezTo>
                <a:cubicBezTo>
                  <a:pt x="322938" y="426601"/>
                  <a:pt x="320492" y="413359"/>
                  <a:pt x="316317" y="400833"/>
                </a:cubicBezTo>
                <a:cubicBezTo>
                  <a:pt x="328843" y="392482"/>
                  <a:pt x="339016" y="378070"/>
                  <a:pt x="353895" y="375781"/>
                </a:cubicBezTo>
                <a:cubicBezTo>
                  <a:pt x="449169" y="361123"/>
                  <a:pt x="555775" y="393838"/>
                  <a:pt x="641993" y="350729"/>
                </a:cubicBezTo>
                <a:cubicBezTo>
                  <a:pt x="675811" y="333820"/>
                  <a:pt x="633885" y="275545"/>
                  <a:pt x="629467" y="237994"/>
                </a:cubicBezTo>
                <a:cubicBezTo>
                  <a:pt x="625534" y="204562"/>
                  <a:pt x="625798" y="170262"/>
                  <a:pt x="616941" y="137786"/>
                </a:cubicBezTo>
                <a:cubicBezTo>
                  <a:pt x="612980" y="123262"/>
                  <a:pt x="598622" y="113673"/>
                  <a:pt x="591889" y="100208"/>
                </a:cubicBezTo>
                <a:cubicBezTo>
                  <a:pt x="585984" y="88398"/>
                  <a:pt x="584564" y="74766"/>
                  <a:pt x="579363" y="62630"/>
                </a:cubicBezTo>
                <a:cubicBezTo>
                  <a:pt x="572007" y="45467"/>
                  <a:pt x="568656" y="24480"/>
                  <a:pt x="554311" y="12526"/>
                </a:cubicBezTo>
                <a:cubicBezTo>
                  <a:pt x="541086" y="1505"/>
                  <a:pt x="520908" y="4175"/>
                  <a:pt x="504207" y="0"/>
                </a:cubicBezTo>
                <a:cubicBezTo>
                  <a:pt x="491681" y="12526"/>
                  <a:pt x="480079" y="26050"/>
                  <a:pt x="466629" y="37578"/>
                </a:cubicBezTo>
                <a:cubicBezTo>
                  <a:pt x="450778" y="51164"/>
                  <a:pt x="431287" y="60394"/>
                  <a:pt x="416525" y="75156"/>
                </a:cubicBezTo>
                <a:cubicBezTo>
                  <a:pt x="392243" y="99438"/>
                  <a:pt x="389135" y="119749"/>
                  <a:pt x="378947" y="150312"/>
                </a:cubicBezTo>
                <a:cubicBezTo>
                  <a:pt x="387298" y="175364"/>
                  <a:pt x="382873" y="209624"/>
                  <a:pt x="403999" y="225468"/>
                </a:cubicBezTo>
                <a:cubicBezTo>
                  <a:pt x="420700" y="237994"/>
                  <a:pt x="437000" y="251074"/>
                  <a:pt x="454103" y="263046"/>
                </a:cubicBezTo>
                <a:cubicBezTo>
                  <a:pt x="491108" y="288949"/>
                  <a:pt x="539088" y="311880"/>
                  <a:pt x="566837" y="350729"/>
                </a:cubicBezTo>
                <a:cubicBezTo>
                  <a:pt x="577690" y="365924"/>
                  <a:pt x="580224" y="386252"/>
                  <a:pt x="591889" y="400833"/>
                </a:cubicBezTo>
                <a:cubicBezTo>
                  <a:pt x="614022" y="428498"/>
                  <a:pt x="667046" y="475989"/>
                  <a:pt x="667046" y="475989"/>
                </a:cubicBezTo>
                <a:cubicBezTo>
                  <a:pt x="671221" y="488515"/>
                  <a:pt x="685477" y="501757"/>
                  <a:pt x="679572" y="513567"/>
                </a:cubicBezTo>
                <a:cubicBezTo>
                  <a:pt x="673667" y="525377"/>
                  <a:pt x="655197" y="526093"/>
                  <a:pt x="641993" y="526093"/>
                </a:cubicBezTo>
                <a:cubicBezTo>
                  <a:pt x="608330" y="526093"/>
                  <a:pt x="575188" y="517742"/>
                  <a:pt x="541785" y="513567"/>
                </a:cubicBezTo>
                <a:cubicBezTo>
                  <a:pt x="434092" y="441771"/>
                  <a:pt x="570349" y="527849"/>
                  <a:pt x="466629" y="475989"/>
                </a:cubicBezTo>
                <a:cubicBezTo>
                  <a:pt x="440130" y="462739"/>
                  <a:pt x="401642" y="427544"/>
                  <a:pt x="378947" y="413359"/>
                </a:cubicBezTo>
                <a:cubicBezTo>
                  <a:pt x="363113" y="403463"/>
                  <a:pt x="343424" y="399972"/>
                  <a:pt x="328843" y="388307"/>
                </a:cubicBezTo>
                <a:cubicBezTo>
                  <a:pt x="301178" y="366174"/>
                  <a:pt x="278739" y="338202"/>
                  <a:pt x="253687" y="313150"/>
                </a:cubicBezTo>
                <a:cubicBezTo>
                  <a:pt x="241161" y="300624"/>
                  <a:pt x="232914" y="281174"/>
                  <a:pt x="216109" y="275572"/>
                </a:cubicBezTo>
                <a:lnTo>
                  <a:pt x="178530" y="263046"/>
                </a:lnTo>
                <a:cubicBezTo>
                  <a:pt x="161829" y="250520"/>
                  <a:pt x="145414" y="237602"/>
                  <a:pt x="128426" y="225468"/>
                </a:cubicBezTo>
                <a:cubicBezTo>
                  <a:pt x="116176" y="216718"/>
                  <a:pt x="105786" y="202283"/>
                  <a:pt x="90848" y="200416"/>
                </a:cubicBezTo>
                <a:cubicBezTo>
                  <a:pt x="69722" y="197775"/>
                  <a:pt x="49095" y="208767"/>
                  <a:pt x="28218" y="212942"/>
                </a:cubicBezTo>
                <a:cubicBezTo>
                  <a:pt x="19867" y="229643"/>
                  <a:pt x="5228" y="244488"/>
                  <a:pt x="3166" y="263046"/>
                </a:cubicBezTo>
                <a:cubicBezTo>
                  <a:pt x="0" y="291542"/>
                  <a:pt x="17067" y="342537"/>
                  <a:pt x="40744" y="363255"/>
                </a:cubicBezTo>
                <a:cubicBezTo>
                  <a:pt x="63403" y="383082"/>
                  <a:pt x="90848" y="396658"/>
                  <a:pt x="115900" y="413359"/>
                </a:cubicBezTo>
                <a:lnTo>
                  <a:pt x="153478" y="438411"/>
                </a:lnTo>
                <a:cubicBezTo>
                  <a:pt x="170180" y="434236"/>
                  <a:pt x="188185" y="433584"/>
                  <a:pt x="203583" y="425885"/>
                </a:cubicBezTo>
                <a:cubicBezTo>
                  <a:pt x="230513" y="412420"/>
                  <a:pt x="278739" y="375781"/>
                  <a:pt x="278739" y="375781"/>
                </a:cubicBezTo>
                <a:cubicBezTo>
                  <a:pt x="284015" y="359954"/>
                  <a:pt x="291754" y="318063"/>
                  <a:pt x="316317" y="313150"/>
                </a:cubicBezTo>
                <a:cubicBezTo>
                  <a:pt x="329264" y="310560"/>
                  <a:pt x="341369" y="321501"/>
                  <a:pt x="353895" y="325676"/>
                </a:cubicBezTo>
                <a:cubicBezTo>
                  <a:pt x="366421" y="334027"/>
                  <a:pt x="378402" y="343260"/>
                  <a:pt x="391473" y="350729"/>
                </a:cubicBezTo>
                <a:cubicBezTo>
                  <a:pt x="407685" y="359993"/>
                  <a:pt x="425743" y="365885"/>
                  <a:pt x="441577" y="375781"/>
                </a:cubicBezTo>
                <a:cubicBezTo>
                  <a:pt x="525495" y="428230"/>
                  <a:pt x="457060" y="402312"/>
                  <a:pt x="554311" y="450937"/>
                </a:cubicBezTo>
                <a:cubicBezTo>
                  <a:pt x="608831" y="478197"/>
                  <a:pt x="581172" y="445072"/>
                  <a:pt x="641993" y="488515"/>
                </a:cubicBezTo>
                <a:cubicBezTo>
                  <a:pt x="656408" y="498811"/>
                  <a:pt x="697109" y="523588"/>
                  <a:pt x="679572" y="526093"/>
                </a:cubicBezTo>
                <a:cubicBezTo>
                  <a:pt x="637419" y="532115"/>
                  <a:pt x="554311" y="501041"/>
                  <a:pt x="554311" y="501041"/>
                </a:cubicBezTo>
                <a:cubicBezTo>
                  <a:pt x="512558" y="509392"/>
                  <a:pt x="459160" y="495984"/>
                  <a:pt x="429051" y="526093"/>
                </a:cubicBezTo>
                <a:cubicBezTo>
                  <a:pt x="373362" y="581782"/>
                  <a:pt x="452880" y="621310"/>
                  <a:pt x="479155" y="638827"/>
                </a:cubicBezTo>
                <a:cubicBezTo>
                  <a:pt x="489640" y="638078"/>
                  <a:pt x="651145" y="636695"/>
                  <a:pt x="704624" y="613775"/>
                </a:cubicBezTo>
                <a:cubicBezTo>
                  <a:pt x="718461" y="607845"/>
                  <a:pt x="730950" y="598725"/>
                  <a:pt x="742202" y="588723"/>
                </a:cubicBezTo>
                <a:cubicBezTo>
                  <a:pt x="768682" y="565185"/>
                  <a:pt x="783747" y="524771"/>
                  <a:pt x="817358" y="513567"/>
                </a:cubicBezTo>
                <a:cubicBezTo>
                  <a:pt x="916608" y="480484"/>
                  <a:pt x="866466" y="492856"/>
                  <a:pt x="967670" y="475989"/>
                </a:cubicBezTo>
                <a:cubicBezTo>
                  <a:pt x="976021" y="488515"/>
                  <a:pt x="985989" y="500102"/>
                  <a:pt x="992722" y="513567"/>
                </a:cubicBezTo>
                <a:cubicBezTo>
                  <a:pt x="998627" y="525377"/>
                  <a:pt x="998836" y="539603"/>
                  <a:pt x="1005248" y="551145"/>
                </a:cubicBezTo>
                <a:cubicBezTo>
                  <a:pt x="1019870" y="577465"/>
                  <a:pt x="1055352" y="626301"/>
                  <a:pt x="1055352" y="626301"/>
                </a:cubicBezTo>
                <a:cubicBezTo>
                  <a:pt x="1063703" y="609600"/>
                  <a:pt x="1075038" y="594082"/>
                  <a:pt x="1080404" y="576197"/>
                </a:cubicBezTo>
                <a:cubicBezTo>
                  <a:pt x="1099815" y="511494"/>
                  <a:pt x="1094738" y="455202"/>
                  <a:pt x="1080404" y="388307"/>
                </a:cubicBezTo>
                <a:cubicBezTo>
                  <a:pt x="1075693" y="366321"/>
                  <a:pt x="1068577" y="343861"/>
                  <a:pt x="1055352" y="325676"/>
                </a:cubicBezTo>
                <a:cubicBezTo>
                  <a:pt x="1033026" y="294978"/>
                  <a:pt x="946685" y="214298"/>
                  <a:pt x="905040" y="200416"/>
                </a:cubicBezTo>
                <a:lnTo>
                  <a:pt x="867462" y="187890"/>
                </a:lnTo>
                <a:cubicBezTo>
                  <a:pt x="834059" y="196241"/>
                  <a:pt x="796778" y="195228"/>
                  <a:pt x="767254" y="212942"/>
                </a:cubicBezTo>
                <a:cubicBezTo>
                  <a:pt x="747989" y="224501"/>
                  <a:pt x="734298" y="294664"/>
                  <a:pt x="729676" y="313150"/>
                </a:cubicBezTo>
                <a:cubicBezTo>
                  <a:pt x="734396" y="341467"/>
                  <a:pt x="731719" y="415205"/>
                  <a:pt x="779780" y="425885"/>
                </a:cubicBezTo>
                <a:cubicBezTo>
                  <a:pt x="804573" y="431395"/>
                  <a:pt x="829884" y="417534"/>
                  <a:pt x="854936" y="413359"/>
                </a:cubicBezTo>
                <a:cubicBezTo>
                  <a:pt x="867462" y="400833"/>
                  <a:pt x="882688" y="390520"/>
                  <a:pt x="892514" y="375781"/>
                </a:cubicBezTo>
                <a:cubicBezTo>
                  <a:pt x="899702" y="364998"/>
                  <a:pt x="915896" y="294780"/>
                  <a:pt x="917566" y="288098"/>
                </a:cubicBezTo>
                <a:cubicBezTo>
                  <a:pt x="904111" y="422649"/>
                  <a:pt x="942572" y="394593"/>
                  <a:pt x="879988" y="425885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4" name="TextBox 123"/>
          <p:cNvSpPr txBox="1"/>
          <p:nvPr/>
        </p:nvSpPr>
        <p:spPr>
          <a:xfrm>
            <a:off x="4572000" y="1196752"/>
            <a:ext cx="18301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Mature </a:t>
            </a:r>
            <a:r>
              <a:rPr lang="en-GB" sz="1400" dirty="0" err="1" smtClean="0"/>
              <a:t>virion</a:t>
            </a:r>
            <a:r>
              <a:rPr lang="en-GB" sz="1400" dirty="0" smtClean="0"/>
              <a:t> proteins</a:t>
            </a:r>
            <a:endParaRPr lang="en-GB" sz="1400" dirty="0"/>
          </a:p>
        </p:txBody>
      </p:sp>
      <p:cxnSp>
        <p:nvCxnSpPr>
          <p:cNvPr id="125" name="Straight Arrow Connector 124"/>
          <p:cNvCxnSpPr/>
          <p:nvPr/>
        </p:nvCxnSpPr>
        <p:spPr>
          <a:xfrm rot="5400000" flipH="1" flipV="1">
            <a:off x="5510472" y="2634544"/>
            <a:ext cx="432048" cy="473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1" descr="http://images.sciencedaily.com/2009/06/090612163537-lar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1152128" cy="864096"/>
          </a:xfrm>
          <a:prstGeom prst="rect">
            <a:avLst/>
          </a:prstGeom>
          <a:noFill/>
        </p:spPr>
      </p:pic>
      <p:cxnSp>
        <p:nvCxnSpPr>
          <p:cNvPr id="128" name="Straight Arrow Connector 127"/>
          <p:cNvCxnSpPr>
            <a:endCxn id="103" idx="1"/>
          </p:cNvCxnSpPr>
          <p:nvPr/>
        </p:nvCxnSpPr>
        <p:spPr>
          <a:xfrm>
            <a:off x="6015310" y="2358260"/>
            <a:ext cx="576062" cy="1692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4572000" y="2492896"/>
            <a:ext cx="1127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HIV Protease</a:t>
            </a:r>
            <a:endParaRPr lang="en-GB" sz="1400" dirty="0"/>
          </a:p>
        </p:txBody>
      </p:sp>
      <p:cxnSp>
        <p:nvCxnSpPr>
          <p:cNvPr id="59" name="Straight Connector 58"/>
          <p:cNvCxnSpPr/>
          <p:nvPr/>
        </p:nvCxnSpPr>
        <p:spPr>
          <a:xfrm rot="16200000" flipH="1">
            <a:off x="3491880" y="4077072"/>
            <a:ext cx="288032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V="1">
            <a:off x="903026" y="4124028"/>
            <a:ext cx="2685914" cy="32868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251520" y="4293096"/>
            <a:ext cx="129234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0" u="sng" dirty="0" smtClean="0">
                <a:solidFill>
                  <a:srgbClr val="FF0000"/>
                </a:solidFill>
              </a:rPr>
              <a:t>NRTI</a:t>
            </a:r>
          </a:p>
          <a:p>
            <a:r>
              <a:rPr lang="en-GB" sz="1100" i="0" dirty="0" smtClean="0">
                <a:solidFill>
                  <a:srgbClr val="FF0000"/>
                </a:solidFill>
              </a:rPr>
              <a:t>e.g. </a:t>
            </a:r>
            <a:r>
              <a:rPr lang="en-GB" sz="1100" i="0" dirty="0" err="1" smtClean="0">
                <a:solidFill>
                  <a:srgbClr val="FF0000"/>
                </a:solidFill>
              </a:rPr>
              <a:t>Zidovudine</a:t>
            </a:r>
            <a:endParaRPr lang="en-GB" sz="1100" i="0" dirty="0" smtClean="0">
              <a:solidFill>
                <a:srgbClr val="FF0000"/>
              </a:solidFill>
            </a:endParaRPr>
          </a:p>
          <a:p>
            <a:r>
              <a:rPr lang="en-GB" sz="1100" i="0" dirty="0" smtClean="0">
                <a:solidFill>
                  <a:srgbClr val="FF0000"/>
                </a:solidFill>
              </a:rPr>
              <a:t>        </a:t>
            </a:r>
            <a:r>
              <a:rPr lang="en-GB" sz="1100" i="0" dirty="0" err="1" smtClean="0">
                <a:solidFill>
                  <a:srgbClr val="FF0000"/>
                </a:solidFill>
              </a:rPr>
              <a:t>Stavudine</a:t>
            </a:r>
            <a:endParaRPr lang="en-GB" sz="1100" i="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79512" y="5805264"/>
            <a:ext cx="12634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0" u="sng" dirty="0" smtClean="0">
                <a:solidFill>
                  <a:srgbClr val="FF0000"/>
                </a:solidFill>
              </a:rPr>
              <a:t>NNRTI</a:t>
            </a:r>
          </a:p>
          <a:p>
            <a:r>
              <a:rPr lang="en-GB" sz="1100" i="0" dirty="0" smtClean="0">
                <a:solidFill>
                  <a:srgbClr val="FF0000"/>
                </a:solidFill>
              </a:rPr>
              <a:t>e.g. </a:t>
            </a:r>
            <a:r>
              <a:rPr lang="en-GB" sz="1100" i="0" dirty="0" err="1" smtClean="0">
                <a:solidFill>
                  <a:srgbClr val="FF0000"/>
                </a:solidFill>
              </a:rPr>
              <a:t>Efavirenz</a:t>
            </a:r>
            <a:endParaRPr lang="en-GB" sz="1100" i="0" dirty="0" smtClean="0">
              <a:solidFill>
                <a:srgbClr val="FF0000"/>
              </a:solidFill>
            </a:endParaRPr>
          </a:p>
          <a:p>
            <a:r>
              <a:rPr lang="en-GB" sz="1100" i="0" dirty="0" smtClean="0">
                <a:solidFill>
                  <a:srgbClr val="FF0000"/>
                </a:solidFill>
              </a:rPr>
              <a:t>        </a:t>
            </a:r>
            <a:r>
              <a:rPr lang="en-GB" sz="1100" i="0" dirty="0" err="1" smtClean="0">
                <a:solidFill>
                  <a:srgbClr val="FF0000"/>
                </a:solidFill>
              </a:rPr>
              <a:t>Viramune</a:t>
            </a:r>
            <a:endParaRPr lang="en-GB" sz="1100" i="0" dirty="0">
              <a:solidFill>
                <a:srgbClr val="FF0000"/>
              </a:solidFill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 rot="10800000" flipV="1">
            <a:off x="1043608" y="4208562"/>
            <a:ext cx="2604814" cy="16687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6200000" flipH="1">
            <a:off x="5346704" y="2438272"/>
            <a:ext cx="225897" cy="1911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10800000" flipV="1">
            <a:off x="5448622" y="329966"/>
            <a:ext cx="1427634" cy="22224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6801100" y="50104"/>
            <a:ext cx="2424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0" u="sng" dirty="0" smtClean="0">
                <a:solidFill>
                  <a:srgbClr val="FF0000"/>
                </a:solidFill>
              </a:rPr>
              <a:t>Protease Inhibitors</a:t>
            </a:r>
          </a:p>
          <a:p>
            <a:r>
              <a:rPr lang="en-GB" sz="1100" i="0" dirty="0" smtClean="0">
                <a:solidFill>
                  <a:srgbClr val="FF0000"/>
                </a:solidFill>
              </a:rPr>
              <a:t>e.g. </a:t>
            </a:r>
            <a:r>
              <a:rPr lang="en-GB" sz="1100" i="0" dirty="0" err="1" smtClean="0">
                <a:solidFill>
                  <a:srgbClr val="FF0000"/>
                </a:solidFill>
              </a:rPr>
              <a:t>Atazanavir</a:t>
            </a:r>
            <a:r>
              <a:rPr lang="en-GB" sz="1100" i="0" dirty="0" smtClean="0">
                <a:solidFill>
                  <a:srgbClr val="FF0000"/>
                </a:solidFill>
              </a:rPr>
              <a:t> (with </a:t>
            </a:r>
            <a:r>
              <a:rPr lang="en-GB" sz="1100" i="0" dirty="0" err="1" smtClean="0">
                <a:solidFill>
                  <a:srgbClr val="FF0000"/>
                </a:solidFill>
              </a:rPr>
              <a:t>Ritonavir</a:t>
            </a:r>
            <a:r>
              <a:rPr lang="en-GB" sz="1100" i="0" dirty="0" smtClean="0">
                <a:solidFill>
                  <a:srgbClr val="FF0000"/>
                </a:solidFill>
              </a:rPr>
              <a:t>)</a:t>
            </a:r>
            <a:endParaRPr lang="en-GB" sz="1100" i="0" dirty="0">
              <a:solidFill>
                <a:srgbClr val="FF0000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699792" y="0"/>
            <a:ext cx="129394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0" u="sng" dirty="0" smtClean="0">
                <a:solidFill>
                  <a:srgbClr val="FF0000"/>
                </a:solidFill>
              </a:rPr>
              <a:t>Entry Inhibitors</a:t>
            </a:r>
          </a:p>
          <a:p>
            <a:r>
              <a:rPr lang="en-GB" sz="1100" i="0" dirty="0" smtClean="0">
                <a:solidFill>
                  <a:srgbClr val="FF0000"/>
                </a:solidFill>
              </a:rPr>
              <a:t>e.g. </a:t>
            </a:r>
            <a:r>
              <a:rPr lang="en-GB" sz="1100" i="0" dirty="0" err="1" smtClean="0">
                <a:solidFill>
                  <a:srgbClr val="FF0000"/>
                </a:solidFill>
              </a:rPr>
              <a:t>Enfuvirtide</a:t>
            </a:r>
            <a:endParaRPr lang="en-GB" sz="1100" i="0" dirty="0" smtClean="0">
              <a:solidFill>
                <a:srgbClr val="FF0000"/>
              </a:solidFill>
            </a:endParaRPr>
          </a:p>
          <a:p>
            <a:r>
              <a:rPr lang="en-GB" sz="1100" i="0" dirty="0" smtClean="0">
                <a:solidFill>
                  <a:srgbClr val="FF0000"/>
                </a:solidFill>
              </a:rPr>
              <a:t>        </a:t>
            </a:r>
            <a:r>
              <a:rPr lang="en-GB" sz="1100" i="0" dirty="0" err="1" smtClean="0">
                <a:solidFill>
                  <a:srgbClr val="FF0000"/>
                </a:solidFill>
              </a:rPr>
              <a:t>Maraviroc</a:t>
            </a:r>
            <a:endParaRPr lang="en-GB" sz="1100" i="0" dirty="0">
              <a:solidFill>
                <a:srgbClr val="FF0000"/>
              </a:solidFill>
            </a:endParaRPr>
          </a:p>
        </p:txBody>
      </p:sp>
      <p:cxnSp>
        <p:nvCxnSpPr>
          <p:cNvPr id="93" name="Straight Connector 92"/>
          <p:cNvCxnSpPr/>
          <p:nvPr/>
        </p:nvCxnSpPr>
        <p:spPr>
          <a:xfrm rot="16200000" flipH="1">
            <a:off x="2161306" y="514250"/>
            <a:ext cx="216024" cy="21602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 flipV="1">
            <a:off x="2267744" y="317440"/>
            <a:ext cx="406996" cy="3032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6591372" y="2358258"/>
            <a:ext cx="2111475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6. </a:t>
            </a:r>
            <a:r>
              <a:rPr lang="en-GB" dirty="0" err="1" smtClean="0"/>
              <a:t>Virion</a:t>
            </a:r>
            <a:r>
              <a:rPr lang="en-GB" dirty="0" smtClean="0"/>
              <a:t> Assembly</a:t>
            </a:r>
            <a:endParaRPr lang="en-GB" dirty="0"/>
          </a:p>
        </p:txBody>
      </p:sp>
      <p:sp>
        <p:nvSpPr>
          <p:cNvPr id="106" name="TextBox 105"/>
          <p:cNvSpPr txBox="1"/>
          <p:nvPr/>
        </p:nvSpPr>
        <p:spPr>
          <a:xfrm>
            <a:off x="7918798" y="980728"/>
            <a:ext cx="1187624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7. Budding </a:t>
            </a:r>
          </a:p>
          <a:p>
            <a:pPr algn="ctr"/>
            <a:r>
              <a:rPr lang="en-GB" dirty="0" smtClean="0"/>
              <a:t>and </a:t>
            </a:r>
          </a:p>
          <a:p>
            <a:pPr algn="ctr"/>
            <a:r>
              <a:rPr lang="en-GB" dirty="0" smtClean="0"/>
              <a:t>exit</a:t>
            </a:r>
          </a:p>
          <a:p>
            <a:pPr algn="ctr"/>
            <a:endParaRPr lang="en-GB" dirty="0"/>
          </a:p>
        </p:txBody>
      </p:sp>
      <p:cxnSp>
        <p:nvCxnSpPr>
          <p:cNvPr id="69" name="Straight Connector 68"/>
          <p:cNvCxnSpPr/>
          <p:nvPr/>
        </p:nvCxnSpPr>
        <p:spPr>
          <a:xfrm flipV="1">
            <a:off x="5004048" y="5517232"/>
            <a:ext cx="216024" cy="14401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>
            <a:off x="5076056" y="5601766"/>
            <a:ext cx="2448272" cy="63554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7524328" y="5877272"/>
            <a:ext cx="12859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i="0" u="sng" dirty="0" err="1" smtClean="0">
                <a:solidFill>
                  <a:srgbClr val="FF0000"/>
                </a:solidFill>
              </a:rPr>
              <a:t>Integrase</a:t>
            </a:r>
            <a:endParaRPr lang="en-GB" sz="1100" i="0" u="sng" dirty="0" smtClean="0">
              <a:solidFill>
                <a:srgbClr val="FF0000"/>
              </a:solidFill>
            </a:endParaRPr>
          </a:p>
          <a:p>
            <a:r>
              <a:rPr lang="en-GB" sz="1100" i="0" u="sng" dirty="0" smtClean="0">
                <a:solidFill>
                  <a:srgbClr val="FF0000"/>
                </a:solidFill>
              </a:rPr>
              <a:t>Inhibitors</a:t>
            </a:r>
          </a:p>
          <a:p>
            <a:r>
              <a:rPr lang="en-GB" sz="1100" i="0" dirty="0" smtClean="0">
                <a:solidFill>
                  <a:srgbClr val="FF0000"/>
                </a:solidFill>
              </a:rPr>
              <a:t>e.g. </a:t>
            </a:r>
            <a:r>
              <a:rPr lang="en-GB" sz="1100" i="0" dirty="0" err="1" smtClean="0">
                <a:solidFill>
                  <a:srgbClr val="FF0000"/>
                </a:solidFill>
              </a:rPr>
              <a:t>Raltegravir</a:t>
            </a:r>
            <a:endParaRPr lang="en-GB" sz="1100" i="0" dirty="0">
              <a:solidFill>
                <a:srgbClr val="FF0000"/>
              </a:solidFill>
            </a:endParaRPr>
          </a:p>
        </p:txBody>
      </p:sp>
      <p:sp>
        <p:nvSpPr>
          <p:cNvPr id="73" name="Title 7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immunological basis of protection after vaccination</a:t>
            </a:r>
            <a:endParaRPr lang="en-GB" dirty="0"/>
          </a:p>
        </p:txBody>
      </p:sp>
      <p:pic>
        <p:nvPicPr>
          <p:cNvPr id="5" name="Picture 7" descr="Figure-8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1"/>
            <a:ext cx="7776864" cy="4808712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110709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NRTI</a:t>
            </a:r>
          </a:p>
          <a:p>
            <a:r>
              <a:rPr lang="en-GB" sz="1600" dirty="0" err="1" smtClean="0"/>
              <a:t>Zidovudine</a:t>
            </a:r>
            <a:endParaRPr lang="en-GB" sz="1600" dirty="0" smtClean="0"/>
          </a:p>
          <a:p>
            <a:r>
              <a:rPr lang="en-GB" sz="1600" dirty="0" err="1" smtClean="0"/>
              <a:t>Stavudine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3501008"/>
            <a:ext cx="99475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NNRTI</a:t>
            </a:r>
          </a:p>
          <a:p>
            <a:r>
              <a:rPr lang="en-GB" sz="1600" dirty="0" err="1" smtClean="0"/>
              <a:t>Efavirenz</a:t>
            </a:r>
            <a:endParaRPr lang="en-GB" sz="1600" dirty="0" smtClean="0"/>
          </a:p>
          <a:p>
            <a:r>
              <a:rPr lang="en-GB" sz="1600" dirty="0" err="1" smtClean="0"/>
              <a:t>Viramune</a:t>
            </a:r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7020272" y="548680"/>
            <a:ext cx="162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Entry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6021288"/>
            <a:ext cx="370139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Protease Inhibitors</a:t>
            </a:r>
          </a:p>
          <a:p>
            <a:r>
              <a:rPr lang="en-GB" sz="1600" dirty="0" err="1" smtClean="0"/>
              <a:t>Atazanavir</a:t>
            </a:r>
            <a:r>
              <a:rPr lang="en-GB" sz="1600" dirty="0" smtClean="0"/>
              <a:t> (generally taken with </a:t>
            </a:r>
            <a:r>
              <a:rPr lang="en-GB" sz="1600" dirty="0" err="1" smtClean="0"/>
              <a:t>Ritonavir</a:t>
            </a:r>
            <a:r>
              <a:rPr lang="en-GB" sz="1600" dirty="0" smtClean="0"/>
              <a:t>)</a:t>
            </a:r>
            <a:endParaRPr lang="en-GB" sz="1600" dirty="0"/>
          </a:p>
        </p:txBody>
      </p:sp>
      <p:pic>
        <p:nvPicPr>
          <p:cNvPr id="15362" name="Picture 2" descr="http://www.bmb.leeds.ac.uk/mbiology/ug/ugteach/dental/tutorials/images/antibiotics/zidovudi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620688"/>
            <a:ext cx="864096" cy="864097"/>
          </a:xfrm>
          <a:prstGeom prst="rect">
            <a:avLst/>
          </a:prstGeom>
          <a:noFill/>
        </p:spPr>
      </p:pic>
      <p:cxnSp>
        <p:nvCxnSpPr>
          <p:cNvPr id="11" name="Straight Arrow Connector 10"/>
          <p:cNvCxnSpPr/>
          <p:nvPr/>
        </p:nvCxnSpPr>
        <p:spPr>
          <a:xfrm>
            <a:off x="1907704" y="980728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29138" y="1853772"/>
            <a:ext cx="23070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Looks like an Nucleotide </a:t>
            </a:r>
          </a:p>
          <a:p>
            <a:r>
              <a:rPr lang="en-GB" sz="1600" dirty="0" smtClean="0"/>
              <a:t>but doesn’t polymerise – </a:t>
            </a:r>
          </a:p>
          <a:p>
            <a:r>
              <a:rPr lang="en-GB" sz="1400" dirty="0" smtClean="0"/>
              <a:t>stops</a:t>
            </a:r>
            <a:r>
              <a:rPr lang="en-GB" sz="1600" dirty="0" smtClean="0"/>
              <a:t> chain 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2780928"/>
            <a:ext cx="1814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Reverse Transcriptase </a:t>
            </a:r>
          </a:p>
          <a:p>
            <a:r>
              <a:rPr lang="en-GB" sz="1200" dirty="0" smtClean="0"/>
              <a:t>generating DNA from RNA</a:t>
            </a:r>
            <a:endParaRPr lang="en-GB" sz="1200" dirty="0"/>
          </a:p>
        </p:txBody>
      </p:sp>
      <p:pic>
        <p:nvPicPr>
          <p:cNvPr id="15366" name="Picture 6" descr="http://iv.nucleusinc.com/imagescooked/17748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170" y="1412776"/>
            <a:ext cx="1593533" cy="1410277"/>
          </a:xfrm>
          <a:prstGeom prst="rect">
            <a:avLst/>
          </a:prstGeom>
          <a:noFill/>
        </p:spPr>
      </p:pic>
      <p:pic>
        <p:nvPicPr>
          <p:cNvPr id="15368" name="Picture 8" descr="http://dailymed.nlm.nih.gov/dailymed/image.cfm?id=38721&amp;type=img&amp;name=viramune-stru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501008"/>
            <a:ext cx="890036" cy="720080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>
          <a:xfrm>
            <a:off x="1115616" y="3933056"/>
            <a:ext cx="36004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372" name="Picture 12" descr="http://dailymed.nlm.nih.gov/dailymed/image.cfm?id=19640&amp;type=img&amp;name=fuzeon-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1268760"/>
            <a:ext cx="2139237" cy="1368152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6588224" y="3068960"/>
            <a:ext cx="24292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Binds HIV gp41 preventing </a:t>
            </a:r>
          </a:p>
          <a:p>
            <a:r>
              <a:rPr lang="en-GB" sz="1600" dirty="0" smtClean="0"/>
              <a:t>Membrane fusion</a:t>
            </a:r>
          </a:p>
          <a:p>
            <a:r>
              <a:rPr lang="en-GB" sz="1600" dirty="0" smtClean="0"/>
              <a:t>pore formation and entry</a:t>
            </a:r>
            <a:endParaRPr lang="en-GB" sz="1600" dirty="0"/>
          </a:p>
        </p:txBody>
      </p:sp>
      <p:pic>
        <p:nvPicPr>
          <p:cNvPr id="15375" name="Picture 15" descr="http://www.proteopedia.org/wiki/images/a/a0/HIV_Protease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725144"/>
            <a:ext cx="1859795" cy="1119838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179512" y="332656"/>
            <a:ext cx="4176464" cy="3024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179512" y="3429000"/>
            <a:ext cx="4176464" cy="18722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4499992" y="476672"/>
            <a:ext cx="4464496" cy="3888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4499992" y="4509120"/>
            <a:ext cx="4464496" cy="21602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3208977" y="0"/>
            <a:ext cx="59350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i="0" dirty="0" smtClean="0">
                <a:solidFill>
                  <a:schemeClr val="accent1"/>
                </a:solidFill>
              </a:rPr>
              <a:t>How do the HIV </a:t>
            </a:r>
            <a:r>
              <a:rPr lang="en-GB" sz="2400" i="0" dirty="0" err="1" smtClean="0">
                <a:solidFill>
                  <a:schemeClr val="accent1"/>
                </a:solidFill>
              </a:rPr>
              <a:t>antiretrovirals</a:t>
            </a:r>
            <a:r>
              <a:rPr lang="en-GB" sz="2400" i="0" dirty="0" smtClean="0">
                <a:solidFill>
                  <a:schemeClr val="accent1"/>
                </a:solidFill>
              </a:rPr>
              <a:t> work</a:t>
            </a:r>
            <a:r>
              <a:rPr lang="en-GB" sz="2400" dirty="0" smtClean="0"/>
              <a:t>?</a:t>
            </a:r>
            <a:endParaRPr lang="en-GB" sz="2400" dirty="0"/>
          </a:p>
        </p:txBody>
      </p:sp>
      <p:sp>
        <p:nvSpPr>
          <p:cNvPr id="15377" name="AutoShape 17" descr="data:image/jpg;base64,/9j/4AAQSkZJRgABAQAAAQABAAD/2wCEAAkGBhQQEBUTEhIREhAUGBcXFxYYFhIVFxYWFBEVGBgXFBIZHCYeGxkjGRUXHy8gIysrLCwuHx4xNTYqOCcrLCkBCQoKBQUFDQUFDSkYEhgpKSkpKSkpKSkpKSkpKSkpKSkpKSkpKSkpKSkpKSkpKSkpKSkpKSkpKSkpKSkpKSkpKf/AABEIALgBEgMBIgACEQEDEQH/xAAbAAEAAwEBAQEAAAAAAAAAAAAABAUGAwECB//EAEgQAAICAQMDAQQECgYGCwAAAAECAAMRBBIhBRMxQQYiMlEUI2FxFTM1QlJic3SBswcWQ1ORsiQ0gqHE8AhERWN1lKKxtLXT/8QAFAEBAAAAAAAAAAAAAAAAAAAAAP/EABQRAQAAAAAAAAAAAAAAAAAAAAD/2gAMAwEAAhEDEQA/AP3GIiAiIgIiICIiAiIgIiICIiAiIgIiICIiAiIgIiICIiAiJVe0HXho1rY1s6u5VtvlVWm21nC/nYWo8eflk8ELWcdVq0qQvYyoi+WYgAc45P38SBX1Sy5bhQtYeuwVhnZipBqrfuYUZOBZ8ORux8S5yK0ALbuFdvUNQnJcGlUoLL8NSuwRCQc4GX2ldxIKwLXR9frscJiyt2yUW2uyo2ADJKBwM4HJHxDjIGRLKZ/Wamx0KarQdyvgsa3rvTg5UhWCWEg4PCcemZ7o9TZWgektq9MfQsRqKsHBX3+bCDkFbCrrtIO48AL+JF0HUq71LVuGAO1hyGVsA7XQ4ZGwR7rAHkSVAREQEREBERAREQEREBERAREQEREBERAREQEREBERAREQEREBIXUOmC5qSxwKrC+MAhs0W1bTn0xaT/CTZ4YGPp0NaaaurT22PTr7VKsdwcUHTqWUPw34mnaGOHGc5LDJ1ml0iVIErRK0GcKqhVGSScKOBySZkul+7pOkOfhUVA/fZoXRf/UwmygJSdSQaa+u9AFF1iVX8DDAoy1Of11fYu7Pwkg5wm27lN7U+9VXWPitvpC/7Fy2scecBKmP++A0n5R1H7vpf5utlzKbSflHUfu+l/m62XMBERAREQEREBERAREQEREBERAREQEREBERAREQERK3qfU3SyuqpFe6wOw3MURVr2BixAJPNicAc88jECdfeqKXdlVFBLMSAFAGSSx4AA9TKr8L3Xc6agFBzvuZqVf5dpQjMQR+cQByMbucQ9TpNtidwfTdaSGVTlKqgrD6xayWFQBAwx3MW8HziZ+DdVZzZq+18loqrGM+Q73i3fj0IVPXI5AASdD1pbG7bK9N2M9qzaGKjGWXaSrqCQCVJAPnyJYTO9QV1T/Tlo1GmHvGyuqxDSQCA5qLuwA5+sRsrnJAALDrZZbo0azuLdo1BdjYz92tFG52FgDG0BcnBAbjGWyMBeyr1XW/eNdCHUWrwwUqK6zxgXWnhTyCVAZ8c7Txnl+DrdR/rLCuv0pqewZz/e3DaW+W0ADyTu422mm0yVIErVUReAqgKoHyCjgQMxWq0aSvSawGqupa1XUqwNWaSprdnIHafeiNtcFc4GX5ln+FrNP7upR3Qf29SblOfAelSbFbyOAV8HIztFyRKf8AAZo50bLV86m3GlhjjagI7TeBleMZyp4wHn9aqj8Camxv0V094P8Ai6Ko/iZws1Ox0t1e3vHd2NPWTay8YZkUAGyza3LAYRSQOCzP37mru93YmlX859wuc/PtAYUcZwz55xlDJnT+kV0ZKKdzY3OxZ3fGcb7GJY+Tx4GTjzAjdK0thvt1FiCruJUi17g7Bamubc7L7oYm4japYDbncc4FtEQEREBERAREQEREBERAREQEREBERAREQEREBERASm1n5Q037HVf59JLmU2s/KGm/Y6r/PpIHns2N4uvbmyy21MnkhKLrKkTP6I2uwHGC7epJN1KP2atCG/Tk/WVWu+DnJr1NtlqP8sEl14/QPqCJeQPCMzH9SOzQdToHwU13hP1Ut0hsCAeiqXKgDgKFAAAmxmN131nTupagfBqKr2rPo1SaU11uPsYJuBzypU8ZwA2Ins8E9gIiICIiAiIgIiICIiAiIgJD6xq2p091iAF663dQQSCyISAQOfI9JMiBlOpXPp9HqHTVtZYdLbcoY1lg4ryLKiMAJk4xgrnbjHIb7q9orE1Vg1CPUgqq2VrnUMztbdkqlSlidqcjB4GfQyR0bQVd3XVdqoVGxVKCusBlfS1swcAe8CXbznyZO6x0nvKdgo3sArG2ruK9YLHYwDKcbm3Dnz98Cdp9QtiK6Mro4DKykFWVhkMrDgggg5nSR+n6XtVV1l2sKIq72+Jtqgbm+04yZIgIiICIiAiIgIiICIlJqme/VPp+49VVdVVjds7XsN1moUqbPKKBR5TDe9wRgQJGq66isa6g1948pXzt5x9bZ8NY8/EQThsBiCJFbo2oscXveleoQMqKlYepVfaWV9xD2ZKLlga+FGAuW3W+k0aVKErRUUeABj/AJP2ztAzet1eWT6TnRaheK71KvU28jKCxlxg+7lLFUkgFcldwl/TdYgwdPTd+vXbsB+01uPdJ84DNj5mW9lYYEEAgjBB5BB8gj5Sp/Aj18aa9qkP9m695F/ZBmBQAcBQdgwMKOchD6jYxA+mXV1UvwNPWGZ7P+7NnL25GMpWinnblh57X6S3WI1br9G0jqUZPdN1iMNrKSCUqUjI93cxB8oRzYaDpCUktl7LWGGtsO5yPlnwq552KAucnHJkfW6+1rjRp+0roiWO1gdlIse1UVFVgc5qcliePdwGydoW0SB0jq66iqtxhWdA+zILAEkePUZBGZPgIiQ+r9R+j0Pbt3bRwM4ySQACfQZI55+4+IEyJU6HX2rcKNR2md0axWrDqu1HrVlZWYnObFIIPPPC4G62gIiICIiAiIgJD6h1aujG8tls4VUssYgeW2VqW2jIy2MDI+cmSn6pprV1FeoqrFpWuyopuCH6x6mD7jxgGvBHnnIzjECQ3X6AltncBrpQWOwDMBWay4YEA7htBPu5lhmY3rHshZqE1hbPdtoCV9u6+qs2DTsp3Vq4UrvP54PHmTxq2fWNQ1wem2u04Q7DWa7FXYtlbb1YBveJI5I24wQAk9FP+la39rV/8OmXOZ+N+xOhsbr/AFLS3ajVPVXl0A1WsXAayvt5YWBmK1Mqck+J+m/1Vq/T1n/ndf8A/tAkdR6wKWVAlltjAtsrClgikBnO5lGASBgHcc8Az6p6zW7Mq7jtqruzjgpabQuPXP1TcED0/hXWdBemxbdMd7bWQi+7UWYDlDuFjF24NY9zgHJ5U8n41Xskl9z2ahKNQTp6qlNlSMQ6NeXcAqQobuJ4+X2CBd6HWC6pLVztsVXGeDh1DDI+eDO8yXs3Y9WpXTd82rXp8WLwe3ZUakUFSitWpUkqSW7gy3AUFtbAREQK7q3UXrauupVa60sF3kqgCIWYsQCfAwABK272uFOwXhKz3zp7W3EorfQ21CshxkgjYMEDGT5xzx/pG6j9D0L6wBu7psMm1lU/WOtTDLIy4If1U+PSV39HOuHU9LXrGrtpcaiyzLOH7zDTnT7ye2g27WKgKBjtjk8wNT0LrA1dbWLjYLLUUgkhhXYyhvA84ziWMi9P6eKQwUk77LLDnHBscsQMegJkqAlLpfylqP3bSfz9fLqUul/KWo/dtJ/P18C6iIgJWa3rgrsKLVdcVANnbCHtq2cFgzAsSATtQM3HjkZs5muqXtp777K3o5pSy7uG0dmusWAWqqIe4MB/cyp934ve4DQ6fULYiujBkcBlYHIZWGQQfUEHMha/o3cfuJbbRbgKz19rLopYqrCxHGAWYggAjc2DyZ36XoBp6K6VJZakSsE4yRWgUE44zgSVAoOpdDwlS10V2VUjCruau9OR71GozwxA9Succtzxy6f150ythe5V+PNe3U0ngfXaesYdc/2tQ2+uCoLzSSJrul13bS6AspBVwSrqc/mWKQy5GQcHkEg5BIgRtR7QINq1fXXOoZK1zyrD3XdsYrT9Zv4ZJAPwvSHuDfSn3B129qvK1oCQc7vjewEfHkDgYVeSfn2QAOioswoe6tLbCFVd9llas7sFABYk5JlzArdF0bYxd7rbrdpRXs7QKKxBKotaKoyVUkkEnAySAAOVV+ooYLaPpFRIAtQBbFycDvVDhh83THn4FAJFvPGGRAp6/amso9my4VLW1qOVXbdWi5LVEMfTBAfaSCCBjmTh1Ne7XVht1lb2DjjbW1SnP25uX/fKejomoGlbSl6hUmnaisjcWs+q2I9vujZgAZC7skk5HAkHqPs5VpNl1Ro0QWmyp3rVKNzu1DJ3LhWwRM1MC7A43DHmBsYmZ6b1TUNTWzC0syISewOSUBJ+KewNLERAREQE5JpUV2cIodsbmAAZseNzeTj7Z1nLUala1Luyoi8lmIAH3k+IGG9l+iqntB1S7LFzXpflgC5XLDHrzQuD9pm+mU0mrWvWXas03V6e+uhDa1bD3qGvy9tZ9+tNtqjcygDYxO0YLamuwMAQQQRkEcgg+CD8oH1ERARMT7T+0F1D6so57I0wCkbfqrnr1BrtU/IvWEPnkoeAGM+7ut6kBwFPbGuqr7vcTIrbXUIU7e3ONrFPuOYGzieCewKD2/QHpWuyAR9F1B5GeRQ5B+8EAyD/AEUdP7HRtGu4Nur7mcY/Hu1uP4dzH8Jb9d16bHoC9621GUVKquSGXBNgb3VTB5LkA+BkkAxvZjVV00U6Q5puprSsVvwxFaBc1tyLF8HKk4zg4IIAX8REBKfTVn8IXtg7Tp9KAcHBIu1xIB8EjcvH2j5y3JmI9luv3udGl9hLNR3WJ2ju12aat0sbHGQ/cU+OVyRhlJDcRPAZ7ATG+1n/AGj/AOGn/i5spkOuINQ+rSndcbdIdOe2EYVv9cRvZnUZPdHugk8HOMjIa4T2RdB1Ku9c1tnHBBDKynPh62AZT9jAGSoCeGezOe1PUrFaivTWqNQbTlModyrpdQ4V1PIRmRRnj7CPMCX7G/k7Sfu9P8pZcTEUe0l1ro9G61H1TKKyyp9X+DRZsLEcbXySPOQR9k0HstrLLaGa3Is72pXGQ20JqrVVdwABAUAZ+yBbxEQEREBERAREQInVtf8AR9Pbdt3dqt7NucbtiFsZwcZxiUuq9uafrOw1Op7dFt7du6tsGs1gIxXIXdvOGPyP8Lrq2g+kUW0k7RbW9e7Gcb0K5x64zIPWfZwandmxl3UW0eM8XNWS3J8jt+PtgeUdfOoZ006ruFSWAuSArPbbWy2IBkMhqbK5Bzlfd8ztp+hguLbz37gcqSMJX+yqyQvn4uWPqSAAIvRNGg1ertTcvvJUynG3cqC1nTHI3fSOR8wT5Yy+gJUP0U0kvpCtRPLUkYpsPqSFGUc+N65+1WlvECoX2g2qRZTety4BRa3sDM2QO3aBtKkggMduPzts+PwfbqudT9XSf+rqxO4enfsXG7IODWMp6EuPNR7Qf61b9/SP/t7psBAjfgqnaydmrY6Ctl2LtasAgIy4wVAZuDxyZ9P0+sqV2IAW3/CpHcDBw5HqwdVbPnIBkiIFMNdfp+L071f97SpyBn+10+S3yOa92efdXAyzfqvG/SUeuQvfsBHOCGIqXBxn48/o4Bad1O8JUWY7VUqSdzJgB1zyoJ/h6+PWS4EXQdMroXFaBc/EeSzHn3nc5Z2JJJZiSSST5n3rNDXcuy2tLEP5rKGH+BneIFMNLqNN+Kb6TSP7Oxz3VHn3NQ2d58gCzHkZcY59PWLbfdo09it6veprSv8A2fisPrheD4LLnMuIgVen6JlxZfY19inK592us+hrpHAYD85tzcnBAJElp06pQgFVYFalEwq+4hABVOPdXCqMDjgfKSYgU56EaedJZ2B/dFd9HPkirIKHPPuMozkkEkmV9Xte5LqalV11C1qckq9TdQOmL/MOpByORypzyQuolNb7KUtszv3V3NerbgDufUC9kOBgoXC+6f0V9QDAqG9pV1RqoYWq1mpupcKNTUuyltTjGoAAOeypIVueR4yDrKNOtahUVUQeFUBQPuA4EgVdArUVgF8VXWXryvL2m4kHj4frmx9w5+dnAga7otdp3jNdw8WoSjjxwSPjXge42VOBkcSG/V7NKMalDYmQFurUYZmO1EercWWxmIXIypJX4c4F3MZ/S31d9L002V47ne0+08Hay6hHDYIIOCg4MC72ajU/FnS0fohgb3HyZ192oHn4SzYx7yHIEvS9GprC7akBU7gxG5t5VlLl2yxch3BYkk7myeTJgnsCOnTqgdwrrDbi+Qqg72Xaz5x8RXgnyROlNCoCFVVBLMQABlnYsxOPUsSSfUmdIgIiICIiAiIgZ7omoezZc+oINllqdltmwit7VAqHDBwK9xOWyA/HgrV9K9pbzXoGvBqqdN1tzvRtsxonfcwHKAkb/TGMfZNXV0qpLWtWtFufhnCjcRx5P8B/gJUULx9HNWn7+mANAINdbVgBQ1WASmAdh2hthweQQIF5ptSlqB62V0YZVlIZSPmGHBE6ys9nemtp9OK327t1jHBZsdy53wbGAZyA2C7DLHJPJn1resqrmqod7U/3YPwZHDXPg9tPXJGTg7Qx4gR+g/jtb+8/8HpZczJ963T3NllrsufcwdT9GusK1oq1agEtW5VQuHBywJC483Gn6+u4V3K2nuJ2hXwFdvlVb8L58gA7seQCCAFpERAy3WtC76lyoB3fg0r7yAkafqVttuFJz7tZDf8Atk8TUCYnXUDGoQ1seoPa7UP22LbS+amTUYwqqoH5wxg5m3EBERAqvaa/Zpy3dSnlffe4adRlvHdKPjPyxz9ktRIvUOnreoVjaADn6u26k5wRy1TKSOfGcf4Svr6wdMAmrArAAC3BrHqYAAe/YwzW3BJDkjHO5ucBdRAMQESpt6+GYpp0bUWAkHaQtSEHB7l590YPBC7mGD7pwZ8/SdVT71qV31n4uyGV6/urcnuDHPBDfJWyAAuIkbQ9RrvXdU6uoODg/C2ASrDyrDIypwRJMBERASHX1ihhYVupK057pFiEV7QSe4c+7gA+ceDO2tqL1OqnDMrAHkYJUgHImU1Ome3QXVLpXW5NFbRuYBSzmnaKqv01JXO4Hb8OM5O0Nd313bNy78btuRu2g4J2+cZIGZ+b/wDSA1ITpGC2He6vb5ySu5jgjxgAmX+o01+l1JuDW6oChhutNNap9arHJop3chTwEck7fAyRT/0iezZ6to9O7XNVQ1mlZawiF1OosrqJawMQcLcTgcZHkwNt0O0tpaWJLE1VkknJJNakkn1MnTNdI9nNTpdPVRVrE7dSKi7tOC21RgZIsGTiT6NDqgwL6qtkBG5Rp9pIzyA3cOOPXECz7y5I3DK+eRxkZ5+XE+s+nrMBqNIp6ddX2LTrxo71vYVuC1raZg3cfgXb35UDfk4I+YtQmoo1dljkalhpwFIrNCj6/kM4L+B7xwCcDgEnEDVxIXR+o/SKVt27d2eM55VipwcA4yMjIBxjIU5AmwEREBERASs67rGRa1Q7WusWrfgEoGViWVTwWAU4zkA8kEDBs5w1mjS5CjjKn7SCCDkMrAgqwOCGBBBAIIMCp0vcd7tK91h7a1OLh20tK2tZlTtULwaiNyhTg48rua20WhSlAlaBFGTgepJyWJ8lieSTyTyZ8aDpqUKQgPJyzMz2Ox8ZexyWbAAAyTgAAcASVA+LqVdSjqGRgVZSAQwIwQQeCCPSU7dHen3adlmnYjdRaSQgyPxL84AA/FkY8YK4ObuIGS6ZrbCmi1BtsZ9WUFtZP1a79O9jLXX+ZsZAvz4O7JyZrZEp6RSlrWpTUtz/ABWBFDtnzlwMnxJcBERAREQERECj1HTW0qmzTMAiglqHLmraMn6o8mojnAAK44wOCsd83ac6nV3GvTCs29qouoWsV7s2Wr9Y525OF2j0wxAY3XVfxFv7N/8AIZQVnuV9Po8hkFti+jVU6dRz88XW6c7fXn0BgTadFfaApP0OhRha6jWbNuMBXcoVrwOMV+PRuOfv+r7JzVq9Srj9Nhchx6OjjO3OM7SrY8MJcxAzo04uu23L9G1wTcltL531qwB2sy4cKbACtikDeCPizJ3S+oWG6yi7YbK0qs3oGVXW1rVH1bElWBpbIywwV58gcfacbEqvHxUXVt96uTS4x65S1sfaFPpGl/KWo/dtJ/P18C6iIgIiIEbX6AXLtLWJg5DI7IwPI+JT8iRgyq6/pVq0tVdaha0v0KKo8BV1+mCgfcABL6UftCzWvVpkCb3+v3PuKj6Jfp3AwpBJNj1+uMBvPAIXYnsyfVfbQ6YagWVFbKdOtqqEutXeUtJWyytSoXNY5OOMniapWz98D6nDWaQWoUJdQccozIwIOQQynPkTvECPodCtNYRAdoyeSSSzMWZmY8lizEk/MmSIiAiIgIiICIiAiIgIiICIiAiIgIiICIiBF6r+It/Zv/kMobQU0mi1ADMNOqO4RWZ2qfStWwVV5bBdLCvrsHqBNNbWGUqRlSCCPmCMGU9ehv0oApI1FIGBVYQrqAOO3f4YDGNrj1+IYwQuK7AwDKQVIyCDkEHwQfUT6mZ6dXnK6O/sOnDaW9O6KR6BaRYroPlhymDwMYxMdNY4y9um0yDO7YGubA53C2zYifca349eeAddPeerTLzudbLf1aayWzn9axETznliPhMaX8paj920n8/XyLoLOCNEjWF8btXcXZDgcFdzBrVxyBXiv3uCMmWvTukipmdne25woax9oJVN21QqgKFBdzgDyxgT4iICIiAkDqXSRcVYWWU2puC2V7NwV9u9cOrKVJRD48qCMYk+IFTZ7NVFLkzYFvqFLe9khFSxchmBO7FjcnPpIVHSWHUe8tHbUI4d804sLEFWUr9aW9CLPdGBt+Z0cQEREBERAREQEREBERAREQEREBERAREQEREBERAREQInUOlVXgdxAxXlWBZXQn1SxSGU+OVIPiQ09ngxHftt1IXG1bNgUYOcslaqrtnHLg4wMYyxb2IFtERAREQEREBERAREQEREBERAREQERE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379" name="Picture 19" descr="http://www.ganfyd.org/images/7/7d/Atazanavi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725144"/>
            <a:ext cx="1032049" cy="691813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15379" idx="1"/>
          </p:cNvCxnSpPr>
          <p:nvPr/>
        </p:nvCxnSpPr>
        <p:spPr>
          <a:xfrm rot="10800000" flipV="1">
            <a:off x="5580112" y="5071050"/>
            <a:ext cx="1008112" cy="1413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660232" y="5445224"/>
            <a:ext cx="2197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Binds enzyme active site</a:t>
            </a:r>
          </a:p>
          <a:p>
            <a:r>
              <a:rPr lang="en-GB" sz="1600" dirty="0" smtClean="0"/>
              <a:t>and inhibits activity</a:t>
            </a:r>
          </a:p>
          <a:p>
            <a:r>
              <a:rPr lang="en-GB" sz="1600" dirty="0" smtClean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091730" y="4505972"/>
            <a:ext cx="21979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HIV Protease</a:t>
            </a:r>
          </a:p>
        </p:txBody>
      </p:sp>
      <p:grpSp>
        <p:nvGrpSpPr>
          <p:cNvPr id="2" name="Group 63"/>
          <p:cNvGrpSpPr/>
          <p:nvPr/>
        </p:nvGrpSpPr>
        <p:grpSpPr>
          <a:xfrm>
            <a:off x="5578550" y="2398730"/>
            <a:ext cx="216024" cy="1152128"/>
            <a:chOff x="5578550" y="1988840"/>
            <a:chExt cx="216024" cy="1152128"/>
          </a:xfrm>
        </p:grpSpPr>
        <p:sp>
          <p:nvSpPr>
            <p:cNvPr id="34" name="Oval 33"/>
            <p:cNvSpPr/>
            <p:nvPr/>
          </p:nvSpPr>
          <p:spPr>
            <a:xfrm>
              <a:off x="5578550" y="1988840"/>
              <a:ext cx="72008" cy="115212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5650558" y="1988840"/>
              <a:ext cx="72008" cy="115212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/>
            <p:cNvSpPr/>
            <p:nvPr/>
          </p:nvSpPr>
          <p:spPr>
            <a:xfrm>
              <a:off x="5722566" y="1988840"/>
              <a:ext cx="72008" cy="115212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9" name="Oval 38"/>
          <p:cNvSpPr/>
          <p:nvPr/>
        </p:nvSpPr>
        <p:spPr>
          <a:xfrm>
            <a:off x="5466064" y="2460228"/>
            <a:ext cx="1440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/>
          <p:cNvSpPr/>
          <p:nvPr/>
        </p:nvSpPr>
        <p:spPr>
          <a:xfrm>
            <a:off x="5610080" y="2469176"/>
            <a:ext cx="1440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5754096" y="2460228"/>
            <a:ext cx="144016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148064" y="1534634"/>
            <a:ext cx="1080120" cy="93610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T Helper cell</a:t>
            </a:r>
            <a:endParaRPr lang="en-GB" sz="1200" dirty="0"/>
          </a:p>
        </p:txBody>
      </p:sp>
      <p:sp>
        <p:nvSpPr>
          <p:cNvPr id="45" name="Oval 44"/>
          <p:cNvSpPr/>
          <p:nvPr/>
        </p:nvSpPr>
        <p:spPr>
          <a:xfrm>
            <a:off x="5364088" y="3406842"/>
            <a:ext cx="648072" cy="64807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HIV</a:t>
            </a:r>
            <a:endParaRPr lang="en-GB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4716016" y="3645024"/>
            <a:ext cx="4940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gp41</a:t>
            </a:r>
            <a:endParaRPr lang="en-GB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4644008" y="3140968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gp120</a:t>
            </a:r>
            <a:endParaRPr lang="en-GB" sz="1200" dirty="0"/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5292080" y="2470738"/>
            <a:ext cx="28803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/>
          <p:nvPr/>
        </p:nvSpPr>
        <p:spPr>
          <a:xfrm>
            <a:off x="5292080" y="2470738"/>
            <a:ext cx="216024" cy="43204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dirty="0"/>
          </a:p>
        </p:txBody>
      </p:sp>
      <p:cxnSp>
        <p:nvCxnSpPr>
          <p:cNvPr id="52" name="Straight Connector 51"/>
          <p:cNvCxnSpPr>
            <a:endCxn id="39" idx="4"/>
          </p:cNvCxnSpPr>
          <p:nvPr/>
        </p:nvCxnSpPr>
        <p:spPr>
          <a:xfrm flipV="1">
            <a:off x="5076056" y="2964284"/>
            <a:ext cx="462016" cy="2486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004048" y="3212976"/>
            <a:ext cx="576064" cy="44255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7" name="Freeform 56"/>
          <p:cNvSpPr/>
          <p:nvPr/>
        </p:nvSpPr>
        <p:spPr>
          <a:xfrm>
            <a:off x="5220072" y="2254714"/>
            <a:ext cx="216024" cy="288032"/>
          </a:xfrm>
          <a:custGeom>
            <a:avLst/>
            <a:gdLst>
              <a:gd name="connsiteX0" fmla="*/ 0 w 483616"/>
              <a:gd name="connsiteY0" fmla="*/ 489712 h 491744"/>
              <a:gd name="connsiteX1" fmla="*/ 24384 w 483616"/>
              <a:gd name="connsiteY1" fmla="*/ 99568 h 491744"/>
              <a:gd name="connsiteX2" fmla="*/ 24384 w 483616"/>
              <a:gd name="connsiteY2" fmla="*/ 99568 h 491744"/>
              <a:gd name="connsiteX3" fmla="*/ 134112 w 483616"/>
              <a:gd name="connsiteY3" fmla="*/ 489712 h 491744"/>
              <a:gd name="connsiteX4" fmla="*/ 170688 w 483616"/>
              <a:gd name="connsiteY4" fmla="*/ 111760 h 491744"/>
              <a:gd name="connsiteX5" fmla="*/ 268224 w 483616"/>
              <a:gd name="connsiteY5" fmla="*/ 453136 h 491744"/>
              <a:gd name="connsiteX6" fmla="*/ 316992 w 483616"/>
              <a:gd name="connsiteY6" fmla="*/ 75184 h 491744"/>
              <a:gd name="connsiteX7" fmla="*/ 426720 w 483616"/>
              <a:gd name="connsiteY7" fmla="*/ 428752 h 491744"/>
              <a:gd name="connsiteX8" fmla="*/ 475488 w 483616"/>
              <a:gd name="connsiteY8" fmla="*/ 62992 h 491744"/>
              <a:gd name="connsiteX9" fmla="*/ 475488 w 483616"/>
              <a:gd name="connsiteY9" fmla="*/ 50800 h 49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616" h="491744">
                <a:moveTo>
                  <a:pt x="0" y="489712"/>
                </a:moveTo>
                <a:lnTo>
                  <a:pt x="24384" y="99568"/>
                </a:lnTo>
                <a:lnTo>
                  <a:pt x="24384" y="99568"/>
                </a:lnTo>
                <a:cubicBezTo>
                  <a:pt x="42672" y="164592"/>
                  <a:pt x="109728" y="487680"/>
                  <a:pt x="134112" y="489712"/>
                </a:cubicBezTo>
                <a:cubicBezTo>
                  <a:pt x="158496" y="491744"/>
                  <a:pt x="148336" y="117856"/>
                  <a:pt x="170688" y="111760"/>
                </a:cubicBezTo>
                <a:cubicBezTo>
                  <a:pt x="193040" y="105664"/>
                  <a:pt x="243840" y="459232"/>
                  <a:pt x="268224" y="453136"/>
                </a:cubicBezTo>
                <a:cubicBezTo>
                  <a:pt x="292608" y="447040"/>
                  <a:pt x="290576" y="79248"/>
                  <a:pt x="316992" y="75184"/>
                </a:cubicBezTo>
                <a:cubicBezTo>
                  <a:pt x="343408" y="71120"/>
                  <a:pt x="400304" y="430784"/>
                  <a:pt x="426720" y="428752"/>
                </a:cubicBezTo>
                <a:cubicBezTo>
                  <a:pt x="453136" y="426720"/>
                  <a:pt x="467360" y="125984"/>
                  <a:pt x="475488" y="62992"/>
                </a:cubicBezTo>
                <a:cubicBezTo>
                  <a:pt x="483616" y="0"/>
                  <a:pt x="479552" y="25400"/>
                  <a:pt x="475488" y="50800"/>
                </a:cubicBezTo>
              </a:path>
            </a:pathLst>
          </a:custGeom>
          <a:ln/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TextBox 57"/>
          <p:cNvSpPr txBox="1"/>
          <p:nvPr/>
        </p:nvSpPr>
        <p:spPr>
          <a:xfrm>
            <a:off x="4686048" y="2152314"/>
            <a:ext cx="585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CCR5</a:t>
            </a:r>
          </a:p>
          <a:p>
            <a:r>
              <a:rPr lang="en-GB" sz="1200" dirty="0" smtClean="0"/>
              <a:t>CXCR4</a:t>
            </a:r>
            <a:endParaRPr lang="en-GB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4644008" y="2686762"/>
            <a:ext cx="4395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CD4</a:t>
            </a:r>
            <a:endParaRPr lang="en-GB" sz="1200" dirty="0"/>
          </a:p>
        </p:txBody>
      </p:sp>
      <p:cxnSp>
        <p:nvCxnSpPr>
          <p:cNvPr id="63" name="Straight Connector 62"/>
          <p:cNvCxnSpPr/>
          <p:nvPr/>
        </p:nvCxnSpPr>
        <p:spPr>
          <a:xfrm flipV="1">
            <a:off x="5056598" y="2713553"/>
            <a:ext cx="226916" cy="962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Rectangle 64"/>
          <p:cNvSpPr/>
          <p:nvPr/>
        </p:nvSpPr>
        <p:spPr>
          <a:xfrm>
            <a:off x="7020272" y="2780928"/>
            <a:ext cx="1098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 smtClean="0"/>
              <a:t>Enfuvirtide</a:t>
            </a:r>
            <a:endParaRPr lang="en-GB" sz="1600" dirty="0" smtClean="0"/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5983754" y="2398731"/>
            <a:ext cx="802980" cy="720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6200000" flipH="1">
            <a:off x="5799653" y="2445637"/>
            <a:ext cx="385534" cy="2158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499992" y="433070"/>
            <a:ext cx="21135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CCR5,CXCR4 inhibitors </a:t>
            </a:r>
          </a:p>
          <a:p>
            <a:r>
              <a:rPr lang="en-GB" sz="1600" dirty="0" smtClean="0"/>
              <a:t>e.g. </a:t>
            </a:r>
            <a:r>
              <a:rPr lang="en-GB" sz="1600" dirty="0" err="1" smtClean="0"/>
              <a:t>Maraviroc</a:t>
            </a:r>
            <a:r>
              <a:rPr lang="en-GB" sz="1600" dirty="0" smtClean="0"/>
              <a:t> </a:t>
            </a:r>
          </a:p>
          <a:p>
            <a:r>
              <a:rPr lang="en-GB" sz="1600" dirty="0" smtClean="0"/>
              <a:t>Blocks gp120/CXCR4</a:t>
            </a:r>
          </a:p>
          <a:p>
            <a:r>
              <a:rPr lang="en-GB" sz="1600" dirty="0" smtClean="0"/>
              <a:t>interaction</a:t>
            </a:r>
            <a:endParaRPr lang="en-GB" sz="1600" dirty="0"/>
          </a:p>
        </p:txBody>
      </p:sp>
      <p:cxnSp>
        <p:nvCxnSpPr>
          <p:cNvPr id="72" name="Straight Connector 71"/>
          <p:cNvCxnSpPr/>
          <p:nvPr/>
        </p:nvCxnSpPr>
        <p:spPr>
          <a:xfrm rot="16200000" flipH="1">
            <a:off x="4824028" y="1808820"/>
            <a:ext cx="50405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10800000" flipV="1">
            <a:off x="4932040" y="2132856"/>
            <a:ext cx="432048" cy="720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Rectangle 79"/>
          <p:cNvSpPr/>
          <p:nvPr/>
        </p:nvSpPr>
        <p:spPr>
          <a:xfrm>
            <a:off x="179512" y="5373216"/>
            <a:ext cx="4176464" cy="13681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TextBox 80"/>
          <p:cNvSpPr txBox="1"/>
          <p:nvPr/>
        </p:nvSpPr>
        <p:spPr>
          <a:xfrm>
            <a:off x="179512" y="5373216"/>
            <a:ext cx="199650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err="1" smtClean="0"/>
              <a:t>Integrase</a:t>
            </a:r>
            <a:r>
              <a:rPr lang="en-GB" u="sng" dirty="0" smtClean="0"/>
              <a:t> Inhibitors</a:t>
            </a:r>
          </a:p>
          <a:p>
            <a:r>
              <a:rPr lang="en-GB" sz="1600" dirty="0" err="1" smtClean="0"/>
              <a:t>Raltegravir</a:t>
            </a:r>
            <a:r>
              <a:rPr lang="en-GB" sz="1600" dirty="0" smtClean="0"/>
              <a:t> – </a:t>
            </a:r>
          </a:p>
          <a:p>
            <a:r>
              <a:rPr lang="en-GB" sz="1600" dirty="0" smtClean="0"/>
              <a:t>Blocks virus/host </a:t>
            </a:r>
          </a:p>
          <a:p>
            <a:r>
              <a:rPr lang="en-GB" sz="1600" dirty="0" smtClean="0"/>
              <a:t>DNA transfer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3728" y="3501008"/>
            <a:ext cx="21240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Box 82"/>
          <p:cNvSpPr txBox="1"/>
          <p:nvPr/>
        </p:nvSpPr>
        <p:spPr>
          <a:xfrm>
            <a:off x="179512" y="4365104"/>
            <a:ext cx="173586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‘</a:t>
            </a:r>
            <a:r>
              <a:rPr lang="en-GB" sz="1400" dirty="0" err="1" smtClean="0"/>
              <a:t>Allosteric</a:t>
            </a:r>
            <a:r>
              <a:rPr lang="en-GB" sz="1400" dirty="0" smtClean="0"/>
              <a:t> </a:t>
            </a:r>
          </a:p>
          <a:p>
            <a:r>
              <a:rPr lang="en-GB" sz="1400" dirty="0" smtClean="0"/>
              <a:t>Inhibitor’</a:t>
            </a:r>
          </a:p>
          <a:p>
            <a:r>
              <a:rPr lang="en-GB" sz="1400" dirty="0" smtClean="0"/>
              <a:t>(binds enzyme but </a:t>
            </a:r>
          </a:p>
          <a:p>
            <a:r>
              <a:rPr lang="en-GB" sz="1400" dirty="0" smtClean="0"/>
              <a:t>not at the active site)</a:t>
            </a:r>
            <a:endParaRPr lang="en-GB" sz="1400" dirty="0"/>
          </a:p>
        </p:txBody>
      </p:sp>
      <p:cxnSp>
        <p:nvCxnSpPr>
          <p:cNvPr id="96" name="Straight Connector 95"/>
          <p:cNvCxnSpPr/>
          <p:nvPr/>
        </p:nvCxnSpPr>
        <p:spPr>
          <a:xfrm>
            <a:off x="2627784" y="6453336"/>
            <a:ext cx="43204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3275856" y="6453336"/>
            <a:ext cx="43204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2627784" y="6597352"/>
            <a:ext cx="1080120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Arc 100"/>
          <p:cNvSpPr/>
          <p:nvPr/>
        </p:nvSpPr>
        <p:spPr>
          <a:xfrm>
            <a:off x="2740270" y="5661248"/>
            <a:ext cx="864096" cy="432048"/>
          </a:xfrm>
          <a:prstGeom prst="arc">
            <a:avLst>
              <a:gd name="adj1" fmla="val 6761233"/>
              <a:gd name="adj2" fmla="val 4117302"/>
            </a:avLst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" name="Straight Arrow Connector 103"/>
          <p:cNvCxnSpPr/>
          <p:nvPr/>
        </p:nvCxnSpPr>
        <p:spPr>
          <a:xfrm rot="5400000">
            <a:off x="2992298" y="6273316"/>
            <a:ext cx="36004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2791258" y="5373216"/>
            <a:ext cx="784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Viral DNA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835696" y="6381328"/>
            <a:ext cx="7920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Host DNA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907704" y="5949280"/>
            <a:ext cx="761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 smtClean="0"/>
              <a:t>Integrase</a:t>
            </a:r>
            <a:endParaRPr lang="en-GB" sz="1200" dirty="0" smtClean="0"/>
          </a:p>
        </p:txBody>
      </p:sp>
      <p:cxnSp>
        <p:nvCxnSpPr>
          <p:cNvPr id="114" name="Straight Arrow Connector 113"/>
          <p:cNvCxnSpPr/>
          <p:nvPr/>
        </p:nvCxnSpPr>
        <p:spPr>
          <a:xfrm>
            <a:off x="2629372" y="6093296"/>
            <a:ext cx="43046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3388342" y="6114316"/>
            <a:ext cx="8711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Integration</a:t>
            </a:r>
          </a:p>
        </p:txBody>
      </p:sp>
      <p:cxnSp>
        <p:nvCxnSpPr>
          <p:cNvPr id="117" name="Straight Connector 116"/>
          <p:cNvCxnSpPr/>
          <p:nvPr/>
        </p:nvCxnSpPr>
        <p:spPr>
          <a:xfrm>
            <a:off x="3059832" y="6237312"/>
            <a:ext cx="21602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4101" name="Picture 5" descr="http://www.biologyreference.com/images/biol_03_img03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548680"/>
            <a:ext cx="1128497" cy="971576"/>
          </a:xfrm>
          <a:prstGeom prst="rect">
            <a:avLst/>
          </a:prstGeom>
          <a:noFill/>
        </p:spPr>
      </p:pic>
      <p:sp>
        <p:nvSpPr>
          <p:cNvPr id="125" name="TextBox 124"/>
          <p:cNvSpPr txBox="1"/>
          <p:nvPr/>
        </p:nvSpPr>
        <p:spPr>
          <a:xfrm>
            <a:off x="3089800" y="1556792"/>
            <a:ext cx="12490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Normal nucleotide</a:t>
            </a:r>
            <a:endParaRPr lang="en-GB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Antiviral therapy for hepatitis c virus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HCV is a </a:t>
            </a:r>
            <a:r>
              <a:rPr lang="en-GB" dirty="0" err="1" smtClean="0"/>
              <a:t>hepatotropic</a:t>
            </a:r>
            <a:r>
              <a:rPr lang="en-GB" dirty="0" smtClean="0"/>
              <a:t> </a:t>
            </a:r>
            <a:r>
              <a:rPr lang="en-GB" dirty="0" err="1" smtClean="0"/>
              <a:t>flavivirus</a:t>
            </a:r>
            <a:r>
              <a:rPr lang="en-GB" dirty="0" smtClean="0"/>
              <a:t> that was spread widely in the 1970s in blood products before screening was put in place.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170 million people are chronically infected and 4% will proceed to </a:t>
            </a:r>
            <a:r>
              <a:rPr lang="en-GB" dirty="0" err="1" smtClean="0"/>
              <a:t>hepatocellular</a:t>
            </a:r>
            <a:r>
              <a:rPr lang="en-GB" dirty="0" smtClean="0"/>
              <a:t> carcinoma.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For more than 20 years therapy relied on interferon treatment with </a:t>
            </a:r>
            <a:r>
              <a:rPr lang="en-GB" dirty="0" err="1" smtClean="0"/>
              <a:t>ribavirin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This was only effective  (produced a sustained </a:t>
            </a:r>
            <a:r>
              <a:rPr lang="en-GB" dirty="0" err="1" smtClean="0"/>
              <a:t>virological</a:t>
            </a:r>
            <a:r>
              <a:rPr lang="en-GB" dirty="0" smtClean="0"/>
              <a:t> response SVR) in 50% patients infected with the most common genotype 1 of the virus, and carried unpleasant side effects.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Targets for antiviral drugs for HCV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NS3-4A is the virally encoded protease that processes the </a:t>
            </a:r>
            <a:r>
              <a:rPr lang="en-GB" dirty="0" err="1" smtClean="0"/>
              <a:t>polyprotein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NS5B is the viral polymerase that replicates the RNA genome.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NS5A is  </a:t>
            </a:r>
            <a:r>
              <a:rPr lang="en-GB" dirty="0" err="1" smtClean="0"/>
              <a:t>phosphoprotein</a:t>
            </a:r>
            <a:r>
              <a:rPr lang="en-GB" dirty="0" smtClean="0"/>
              <a:t> required by the virus for replication.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structure of these 2 targets has been solved by crystallography allowing rational based drug design of DAAs directly acting </a:t>
            </a:r>
            <a:r>
              <a:rPr lang="en-GB" dirty="0" err="1" smtClean="0"/>
              <a:t>antivirals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 first generation protease inhibitors were </a:t>
            </a:r>
            <a:r>
              <a:rPr lang="en-GB" dirty="0" err="1" smtClean="0"/>
              <a:t>telaprivir</a:t>
            </a:r>
            <a:r>
              <a:rPr lang="en-GB" dirty="0" smtClean="0"/>
              <a:t> and </a:t>
            </a:r>
            <a:r>
              <a:rPr lang="en-GB" dirty="0" err="1" smtClean="0"/>
              <a:t>boceprivir</a:t>
            </a:r>
            <a:r>
              <a:rPr lang="en-GB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GB" dirty="0" err="1" smtClean="0"/>
              <a:t>Monotherapy</a:t>
            </a:r>
            <a:r>
              <a:rPr lang="en-GB" dirty="0" smtClean="0"/>
              <a:t> results in rapid selection of resistant mutants.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They have been used successfully in combination with IFN and RBVN.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HCV antiviral therapy 2012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28800"/>
            <a:ext cx="3672408" cy="4772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New generation therapy combines protease inhibitor </a:t>
            </a:r>
            <a:r>
              <a:rPr lang="en-GB" sz="2000" dirty="0" err="1" smtClean="0"/>
              <a:t>asunaprevir</a:t>
            </a:r>
            <a:r>
              <a:rPr lang="en-GB" sz="2000" dirty="0" smtClean="0"/>
              <a:t> with NS5A inhibitor </a:t>
            </a:r>
            <a:r>
              <a:rPr lang="en-GB" sz="2000" dirty="0" err="1" smtClean="0"/>
              <a:t>daclastivir</a:t>
            </a:r>
            <a:r>
              <a:rPr lang="en-GB" sz="2000" dirty="0" smtClean="0"/>
              <a:t>, either with or without IFN and RBVN.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Patients </a:t>
            </a:r>
            <a:r>
              <a:rPr lang="en-GB" sz="2000" dirty="0" err="1" smtClean="0"/>
              <a:t>enroled</a:t>
            </a:r>
            <a:r>
              <a:rPr lang="en-GB" sz="2000" dirty="0" smtClean="0"/>
              <a:t> in the trial had previously failed to respond to IFN and RBVN, but 36% of these showed SVR with the 2 DAAs (group A).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9/10 patients receiving the combination of 4 drugs had prolonged SVR. (group B).</a:t>
            </a:r>
            <a:endParaRPr lang="en-GB" sz="20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 l="52043" t="14391" r="19903" b="21625"/>
          <a:stretch>
            <a:fillRect/>
          </a:stretch>
        </p:blipFill>
        <p:spPr bwMode="auto">
          <a:xfrm>
            <a:off x="5004048" y="1556792"/>
            <a:ext cx="3024336" cy="517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search for new </a:t>
            </a:r>
            <a:r>
              <a:rPr lang="en-GB" dirty="0" err="1" smtClean="0"/>
              <a:t>antivirals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>
            <a:normAutofit/>
          </a:bodyPr>
          <a:lstStyle/>
          <a:p>
            <a:r>
              <a:rPr lang="en-GB" dirty="0" smtClean="0"/>
              <a:t>Is there a need?</a:t>
            </a:r>
          </a:p>
          <a:p>
            <a:endParaRPr lang="en-GB" dirty="0"/>
          </a:p>
          <a:p>
            <a:r>
              <a:rPr lang="en-GB" dirty="0" smtClean="0"/>
              <a:t>HSV </a:t>
            </a:r>
            <a:r>
              <a:rPr lang="en-GB" dirty="0" err="1" smtClean="0"/>
              <a:t>helicase-primase</a:t>
            </a:r>
            <a:r>
              <a:rPr lang="en-GB" dirty="0" smtClean="0"/>
              <a:t> inhibitors are better than acyclovir but not developed (</a:t>
            </a:r>
            <a:r>
              <a:rPr lang="en-GB" dirty="0" err="1" smtClean="0"/>
              <a:t>Scahffer</a:t>
            </a:r>
            <a:r>
              <a:rPr lang="en-GB" dirty="0" smtClean="0"/>
              <a:t>. Nat Med 2002)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7" descr="Figure-9-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7255146" cy="324036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High throughput screen with drug libraries</a:t>
            </a:r>
            <a:endParaRPr lang="en-GB" dirty="0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 cstate="print"/>
          <a:srcRect t="56183" r="8005"/>
          <a:stretch>
            <a:fillRect/>
          </a:stretch>
        </p:blipFill>
        <p:spPr bwMode="auto">
          <a:xfrm>
            <a:off x="467544" y="1700808"/>
            <a:ext cx="6786078" cy="189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3" cstate="print"/>
          <a:srcRect b="49359"/>
          <a:stretch>
            <a:fillRect/>
          </a:stretch>
        </p:blipFill>
        <p:spPr bwMode="auto">
          <a:xfrm>
            <a:off x="714348" y="3786190"/>
            <a:ext cx="3639854" cy="2708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072066" y="4786322"/>
            <a:ext cx="2271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Influenza inhibition by</a:t>
            </a:r>
          </a:p>
          <a:p>
            <a:r>
              <a:rPr lang="en-GB" dirty="0" smtClean="0"/>
              <a:t>NA channel opener</a:t>
            </a:r>
          </a:p>
          <a:p>
            <a:r>
              <a:rPr lang="en-GB" dirty="0" smtClean="0"/>
              <a:t>and PKC inhibitor</a:t>
            </a:r>
            <a:endParaRPr lang="en-GB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Genome wide screen to find new host targets</a:t>
            </a:r>
            <a:endParaRPr lang="en-GB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52574"/>
            <a:ext cx="8011076" cy="5305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future for broad spectrum </a:t>
            </a:r>
            <a:r>
              <a:rPr lang="en-GB" dirty="0" err="1" smtClean="0"/>
              <a:t>antivirals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844824"/>
            <a:ext cx="3312368" cy="44577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GB" dirty="0" smtClean="0"/>
              <a:t>Inducing interferon like profiles</a:t>
            </a:r>
            <a:endParaRPr lang="en-GB" dirty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Affecting availability of nucleoside precursors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Affecting membranes: </a:t>
            </a:r>
            <a:r>
              <a:rPr lang="en-GB" dirty="0" err="1" smtClean="0"/>
              <a:t>squalamine</a:t>
            </a:r>
            <a:r>
              <a:rPr lang="en-GB" dirty="0" smtClean="0"/>
              <a:t> from the dogfish shark, LJ001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Inhibiting host cell functions that several different viruses use.</a:t>
            </a:r>
            <a:endParaRPr lang="en-GB" dirty="0"/>
          </a:p>
        </p:txBody>
      </p:sp>
      <p:pic>
        <p:nvPicPr>
          <p:cNvPr id="5" name="Picture 6" descr="http://www.virology.ws/wp-content/uploads/2010/09/enveloped_virus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5" t="13879" r="2312" b="17116"/>
          <a:stretch/>
        </p:blipFill>
        <p:spPr bwMode="auto">
          <a:xfrm>
            <a:off x="4980645" y="2366092"/>
            <a:ext cx="2012030" cy="191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3757243" y="1721423"/>
            <a:ext cx="648072" cy="64807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96114" y="1779132"/>
            <a:ext cx="532531" cy="53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ＭＳ Ｐゴシック" pitchFamily="1" charset="-128"/>
                <a:cs typeface="+mn-cs"/>
              </a:rPr>
              <a:t>1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ＭＳ Ｐゴシック" pitchFamily="1" charset="-128"/>
              <a:cs typeface="+mn-cs"/>
              <a:sym typeface="Symbol"/>
            </a:endParaRPr>
          </a:p>
        </p:txBody>
      </p:sp>
      <p:grpSp>
        <p:nvGrpSpPr>
          <p:cNvPr id="8" name="Group 510"/>
          <p:cNvGrpSpPr>
            <a:grpSpLocks noChangeAspect="1"/>
          </p:cNvGrpSpPr>
          <p:nvPr/>
        </p:nvGrpSpPr>
        <p:grpSpPr bwMode="auto">
          <a:xfrm>
            <a:off x="4633404" y="5549025"/>
            <a:ext cx="185982" cy="515711"/>
            <a:chOff x="1993" y="2638"/>
            <a:chExt cx="115" cy="319"/>
          </a:xfrm>
        </p:grpSpPr>
        <p:sp>
          <p:nvSpPr>
            <p:cNvPr id="9" name="AutoShape 511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" name="AutoShape 512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" name="Oval 513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2" name="Group 514"/>
          <p:cNvGrpSpPr>
            <a:grpSpLocks noChangeAspect="1"/>
          </p:cNvGrpSpPr>
          <p:nvPr/>
        </p:nvGrpSpPr>
        <p:grpSpPr bwMode="auto">
          <a:xfrm>
            <a:off x="4819390" y="5537940"/>
            <a:ext cx="185982" cy="515711"/>
            <a:chOff x="1993" y="2638"/>
            <a:chExt cx="115" cy="319"/>
          </a:xfrm>
        </p:grpSpPr>
        <p:sp>
          <p:nvSpPr>
            <p:cNvPr id="13" name="AutoShape 515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4" name="AutoShape 516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5" name="Oval 517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6" name="Group 493"/>
          <p:cNvGrpSpPr>
            <a:grpSpLocks noChangeAspect="1"/>
          </p:cNvGrpSpPr>
          <p:nvPr/>
        </p:nvGrpSpPr>
        <p:grpSpPr bwMode="auto">
          <a:xfrm>
            <a:off x="5018852" y="5541694"/>
            <a:ext cx="185241" cy="515711"/>
            <a:chOff x="1993" y="2638"/>
            <a:chExt cx="115" cy="319"/>
          </a:xfrm>
        </p:grpSpPr>
        <p:sp>
          <p:nvSpPr>
            <p:cNvPr id="17" name="AutoShape 494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8" name="AutoShape 495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9" name="Oval 496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0" name="Group 497"/>
          <p:cNvGrpSpPr>
            <a:grpSpLocks noChangeAspect="1"/>
          </p:cNvGrpSpPr>
          <p:nvPr/>
        </p:nvGrpSpPr>
        <p:grpSpPr bwMode="auto">
          <a:xfrm>
            <a:off x="5204092" y="5543311"/>
            <a:ext cx="185241" cy="515711"/>
            <a:chOff x="1993" y="2638"/>
            <a:chExt cx="115" cy="319"/>
          </a:xfrm>
        </p:grpSpPr>
        <p:sp>
          <p:nvSpPr>
            <p:cNvPr id="21" name="AutoShape 498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2" name="AutoShape 499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3" name="Oval 500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4" name="Group 514"/>
          <p:cNvGrpSpPr>
            <a:grpSpLocks noChangeAspect="1"/>
          </p:cNvGrpSpPr>
          <p:nvPr/>
        </p:nvGrpSpPr>
        <p:grpSpPr bwMode="auto">
          <a:xfrm>
            <a:off x="5771460" y="5537940"/>
            <a:ext cx="185982" cy="515711"/>
            <a:chOff x="1993" y="2638"/>
            <a:chExt cx="115" cy="319"/>
          </a:xfrm>
        </p:grpSpPr>
        <p:sp>
          <p:nvSpPr>
            <p:cNvPr id="25" name="AutoShape 515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" name="AutoShape 516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7" name="Oval 517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8" name="Group 493"/>
          <p:cNvGrpSpPr>
            <a:grpSpLocks noChangeAspect="1"/>
          </p:cNvGrpSpPr>
          <p:nvPr/>
        </p:nvGrpSpPr>
        <p:grpSpPr bwMode="auto">
          <a:xfrm rot="10800000">
            <a:off x="5760882" y="6030523"/>
            <a:ext cx="185241" cy="515711"/>
            <a:chOff x="1993" y="2638"/>
            <a:chExt cx="115" cy="319"/>
          </a:xfrm>
        </p:grpSpPr>
        <p:sp>
          <p:nvSpPr>
            <p:cNvPr id="29" name="AutoShape 494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0" name="AutoShape 495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" name="Oval 496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2" name="Group 510"/>
          <p:cNvGrpSpPr>
            <a:grpSpLocks noChangeAspect="1"/>
          </p:cNvGrpSpPr>
          <p:nvPr/>
        </p:nvGrpSpPr>
        <p:grpSpPr bwMode="auto">
          <a:xfrm rot="10800000">
            <a:off x="5193519" y="6023192"/>
            <a:ext cx="185982" cy="515711"/>
            <a:chOff x="1993" y="2638"/>
            <a:chExt cx="115" cy="319"/>
          </a:xfrm>
        </p:grpSpPr>
        <p:sp>
          <p:nvSpPr>
            <p:cNvPr id="33" name="AutoShape 511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AutoShape 512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Oval 513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36" name="Group 514"/>
          <p:cNvGrpSpPr>
            <a:grpSpLocks noChangeAspect="1"/>
          </p:cNvGrpSpPr>
          <p:nvPr/>
        </p:nvGrpSpPr>
        <p:grpSpPr bwMode="auto">
          <a:xfrm rot="10800000">
            <a:off x="5007533" y="6034277"/>
            <a:ext cx="185982" cy="515711"/>
            <a:chOff x="1993" y="2638"/>
            <a:chExt cx="115" cy="319"/>
          </a:xfrm>
        </p:grpSpPr>
        <p:sp>
          <p:nvSpPr>
            <p:cNvPr id="37" name="AutoShape 515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AutoShape 516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Oval 517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0" name="Group 493"/>
          <p:cNvGrpSpPr>
            <a:grpSpLocks noChangeAspect="1"/>
          </p:cNvGrpSpPr>
          <p:nvPr/>
        </p:nvGrpSpPr>
        <p:grpSpPr bwMode="auto">
          <a:xfrm rot="10800000">
            <a:off x="4808812" y="6030523"/>
            <a:ext cx="185241" cy="515711"/>
            <a:chOff x="1993" y="2638"/>
            <a:chExt cx="115" cy="319"/>
          </a:xfrm>
        </p:grpSpPr>
        <p:sp>
          <p:nvSpPr>
            <p:cNvPr id="41" name="AutoShape 494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AutoShape 495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Oval 496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4" name="Group 497"/>
          <p:cNvGrpSpPr>
            <a:grpSpLocks noChangeAspect="1"/>
          </p:cNvGrpSpPr>
          <p:nvPr/>
        </p:nvGrpSpPr>
        <p:grpSpPr bwMode="auto">
          <a:xfrm rot="10800000">
            <a:off x="4623572" y="6028906"/>
            <a:ext cx="185241" cy="515711"/>
            <a:chOff x="1993" y="2638"/>
            <a:chExt cx="115" cy="319"/>
          </a:xfrm>
        </p:grpSpPr>
        <p:sp>
          <p:nvSpPr>
            <p:cNvPr id="45" name="AutoShape 498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6" name="AutoShape 499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7" name="Oval 500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8" name="Group 493"/>
          <p:cNvGrpSpPr>
            <a:grpSpLocks noChangeAspect="1"/>
          </p:cNvGrpSpPr>
          <p:nvPr/>
        </p:nvGrpSpPr>
        <p:grpSpPr bwMode="auto">
          <a:xfrm>
            <a:off x="5986660" y="5557275"/>
            <a:ext cx="185241" cy="515711"/>
            <a:chOff x="1993" y="2638"/>
            <a:chExt cx="115" cy="319"/>
          </a:xfrm>
        </p:grpSpPr>
        <p:sp>
          <p:nvSpPr>
            <p:cNvPr id="49" name="AutoShape 494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0" name="AutoShape 495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1" name="Oval 496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2" name="Group 497"/>
          <p:cNvGrpSpPr>
            <a:grpSpLocks noChangeAspect="1"/>
          </p:cNvGrpSpPr>
          <p:nvPr/>
        </p:nvGrpSpPr>
        <p:grpSpPr bwMode="auto">
          <a:xfrm>
            <a:off x="6171900" y="5558892"/>
            <a:ext cx="185241" cy="515711"/>
            <a:chOff x="1993" y="2638"/>
            <a:chExt cx="115" cy="319"/>
          </a:xfrm>
        </p:grpSpPr>
        <p:sp>
          <p:nvSpPr>
            <p:cNvPr id="53" name="AutoShape 498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4" name="AutoShape 499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5" name="Oval 500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56" name="Group 505"/>
          <p:cNvGrpSpPr>
            <a:grpSpLocks noChangeAspect="1"/>
          </p:cNvGrpSpPr>
          <p:nvPr/>
        </p:nvGrpSpPr>
        <p:grpSpPr bwMode="auto">
          <a:xfrm>
            <a:off x="6357140" y="5564605"/>
            <a:ext cx="185982" cy="515711"/>
            <a:chOff x="1993" y="2638"/>
            <a:chExt cx="115" cy="319"/>
          </a:xfrm>
        </p:grpSpPr>
        <p:sp>
          <p:nvSpPr>
            <p:cNvPr id="57" name="AutoShape 506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8" name="AutoShape 507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59" name="Oval 508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60" name="Group 5"/>
          <p:cNvGrpSpPr/>
          <p:nvPr/>
        </p:nvGrpSpPr>
        <p:grpSpPr>
          <a:xfrm>
            <a:off x="7113397" y="5553521"/>
            <a:ext cx="763923" cy="1008294"/>
            <a:chOff x="3627323" y="5291686"/>
            <a:chExt cx="763923" cy="1008294"/>
          </a:xfrm>
        </p:grpSpPr>
        <p:grpSp>
          <p:nvGrpSpPr>
            <p:cNvPr id="61" name="Group 497"/>
            <p:cNvGrpSpPr>
              <a:grpSpLocks noChangeAspect="1"/>
            </p:cNvGrpSpPr>
            <p:nvPr/>
          </p:nvGrpSpPr>
          <p:grpSpPr bwMode="auto">
            <a:xfrm>
              <a:off x="3637896" y="5297057"/>
              <a:ext cx="185241" cy="515711"/>
              <a:chOff x="1993" y="2638"/>
              <a:chExt cx="115" cy="319"/>
            </a:xfrm>
          </p:grpSpPr>
          <p:sp>
            <p:nvSpPr>
              <p:cNvPr id="90" name="AutoShape 498"/>
              <p:cNvSpPr>
                <a:spLocks noChangeAspect="1" noChangeArrowheads="1"/>
              </p:cNvSpPr>
              <p:nvPr/>
            </p:nvSpPr>
            <p:spPr bwMode="auto">
              <a:xfrm flipV="1">
                <a:off x="1993" y="2692"/>
                <a:ext cx="49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1" name="AutoShape 49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57" y="2693"/>
                <a:ext cx="51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92" name="Oval 500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2002" y="2638"/>
                <a:ext cx="99" cy="65"/>
              </a:xfrm>
              <a:prstGeom prst="ellipse">
                <a:avLst/>
              </a:prstGeom>
              <a:solidFill>
                <a:srgbClr val="FFC83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2" name="Group 505"/>
            <p:cNvGrpSpPr>
              <a:grpSpLocks noChangeAspect="1"/>
            </p:cNvGrpSpPr>
            <p:nvPr/>
          </p:nvGrpSpPr>
          <p:grpSpPr bwMode="auto">
            <a:xfrm>
              <a:off x="3823136" y="5302770"/>
              <a:ext cx="185982" cy="515711"/>
              <a:chOff x="1993" y="2638"/>
              <a:chExt cx="115" cy="319"/>
            </a:xfrm>
          </p:grpSpPr>
          <p:sp>
            <p:nvSpPr>
              <p:cNvPr id="87" name="AutoShape 506"/>
              <p:cNvSpPr>
                <a:spLocks noChangeAspect="1" noChangeArrowheads="1"/>
              </p:cNvSpPr>
              <p:nvPr/>
            </p:nvSpPr>
            <p:spPr bwMode="auto">
              <a:xfrm flipV="1">
                <a:off x="1993" y="2692"/>
                <a:ext cx="49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8" name="AutoShape 507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57" y="2693"/>
                <a:ext cx="51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9" name="Oval 508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2002" y="2638"/>
                <a:ext cx="99" cy="65"/>
              </a:xfrm>
              <a:prstGeom prst="ellipse">
                <a:avLst/>
              </a:prstGeom>
              <a:solidFill>
                <a:srgbClr val="FFC83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3" name="Group 510"/>
            <p:cNvGrpSpPr>
              <a:grpSpLocks noChangeAspect="1"/>
            </p:cNvGrpSpPr>
            <p:nvPr/>
          </p:nvGrpSpPr>
          <p:grpSpPr bwMode="auto">
            <a:xfrm>
              <a:off x="4019278" y="5302771"/>
              <a:ext cx="185982" cy="515711"/>
              <a:chOff x="1993" y="2638"/>
              <a:chExt cx="115" cy="319"/>
            </a:xfrm>
          </p:grpSpPr>
          <p:sp>
            <p:nvSpPr>
              <p:cNvPr id="84" name="AutoShape 511"/>
              <p:cNvSpPr>
                <a:spLocks noChangeAspect="1" noChangeArrowheads="1"/>
              </p:cNvSpPr>
              <p:nvPr/>
            </p:nvSpPr>
            <p:spPr bwMode="auto">
              <a:xfrm flipV="1">
                <a:off x="1993" y="2692"/>
                <a:ext cx="49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5" name="AutoShape 51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57" y="2693"/>
                <a:ext cx="51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6" name="Oval 513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2002" y="2638"/>
                <a:ext cx="99" cy="65"/>
              </a:xfrm>
              <a:prstGeom prst="ellipse">
                <a:avLst/>
              </a:prstGeom>
              <a:solidFill>
                <a:srgbClr val="FFC83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4" name="Group 514"/>
            <p:cNvGrpSpPr>
              <a:grpSpLocks noChangeAspect="1"/>
            </p:cNvGrpSpPr>
            <p:nvPr/>
          </p:nvGrpSpPr>
          <p:grpSpPr bwMode="auto">
            <a:xfrm>
              <a:off x="4205264" y="5291686"/>
              <a:ext cx="185982" cy="515711"/>
              <a:chOff x="1993" y="2638"/>
              <a:chExt cx="115" cy="319"/>
            </a:xfrm>
          </p:grpSpPr>
          <p:sp>
            <p:nvSpPr>
              <p:cNvPr id="81" name="AutoShape 515"/>
              <p:cNvSpPr>
                <a:spLocks noChangeAspect="1" noChangeArrowheads="1"/>
              </p:cNvSpPr>
              <p:nvPr/>
            </p:nvSpPr>
            <p:spPr bwMode="auto">
              <a:xfrm flipV="1">
                <a:off x="1993" y="2692"/>
                <a:ext cx="49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2" name="AutoShape 516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57" y="2693"/>
                <a:ext cx="51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3" name="Oval 517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2002" y="2638"/>
                <a:ext cx="99" cy="65"/>
              </a:xfrm>
              <a:prstGeom prst="ellipse">
                <a:avLst/>
              </a:prstGeom>
              <a:solidFill>
                <a:srgbClr val="FFC83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5" name="Group 493"/>
            <p:cNvGrpSpPr>
              <a:grpSpLocks noChangeAspect="1"/>
            </p:cNvGrpSpPr>
            <p:nvPr/>
          </p:nvGrpSpPr>
          <p:grpSpPr bwMode="auto">
            <a:xfrm rot="10800000">
              <a:off x="4194686" y="5784269"/>
              <a:ext cx="185241" cy="515711"/>
              <a:chOff x="1993" y="2638"/>
              <a:chExt cx="115" cy="319"/>
            </a:xfrm>
          </p:grpSpPr>
          <p:sp>
            <p:nvSpPr>
              <p:cNvPr id="78" name="AutoShape 494"/>
              <p:cNvSpPr>
                <a:spLocks noChangeAspect="1" noChangeArrowheads="1"/>
              </p:cNvSpPr>
              <p:nvPr/>
            </p:nvSpPr>
            <p:spPr bwMode="auto">
              <a:xfrm flipV="1">
                <a:off x="1993" y="2692"/>
                <a:ext cx="49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9" name="AutoShape 495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57" y="2693"/>
                <a:ext cx="51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0" name="Oval 496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2002" y="2638"/>
                <a:ext cx="99" cy="65"/>
              </a:xfrm>
              <a:prstGeom prst="ellipse">
                <a:avLst/>
              </a:prstGeom>
              <a:solidFill>
                <a:srgbClr val="FFC83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6" name="Group 497"/>
            <p:cNvGrpSpPr>
              <a:grpSpLocks noChangeAspect="1"/>
            </p:cNvGrpSpPr>
            <p:nvPr/>
          </p:nvGrpSpPr>
          <p:grpSpPr bwMode="auto">
            <a:xfrm rot="10800000">
              <a:off x="4009446" y="5782652"/>
              <a:ext cx="185241" cy="515711"/>
              <a:chOff x="1993" y="2638"/>
              <a:chExt cx="115" cy="319"/>
            </a:xfrm>
          </p:grpSpPr>
          <p:sp>
            <p:nvSpPr>
              <p:cNvPr id="75" name="AutoShape 498"/>
              <p:cNvSpPr>
                <a:spLocks noChangeAspect="1" noChangeArrowheads="1"/>
              </p:cNvSpPr>
              <p:nvPr/>
            </p:nvSpPr>
            <p:spPr bwMode="auto">
              <a:xfrm flipV="1">
                <a:off x="1993" y="2692"/>
                <a:ext cx="49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" name="AutoShape 49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57" y="2693"/>
                <a:ext cx="51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7" name="Oval 500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2002" y="2638"/>
                <a:ext cx="99" cy="65"/>
              </a:xfrm>
              <a:prstGeom prst="ellipse">
                <a:avLst/>
              </a:prstGeom>
              <a:solidFill>
                <a:srgbClr val="FFC83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7" name="Group 505"/>
            <p:cNvGrpSpPr>
              <a:grpSpLocks noChangeAspect="1"/>
            </p:cNvGrpSpPr>
            <p:nvPr/>
          </p:nvGrpSpPr>
          <p:grpSpPr bwMode="auto">
            <a:xfrm rot="10800000">
              <a:off x="3823465" y="5776939"/>
              <a:ext cx="185982" cy="515711"/>
              <a:chOff x="1993" y="2638"/>
              <a:chExt cx="115" cy="319"/>
            </a:xfrm>
          </p:grpSpPr>
          <p:sp>
            <p:nvSpPr>
              <p:cNvPr id="72" name="AutoShape 506"/>
              <p:cNvSpPr>
                <a:spLocks noChangeAspect="1" noChangeArrowheads="1"/>
              </p:cNvSpPr>
              <p:nvPr/>
            </p:nvSpPr>
            <p:spPr bwMode="auto">
              <a:xfrm flipV="1">
                <a:off x="1993" y="2692"/>
                <a:ext cx="49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3" name="AutoShape 507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57" y="2693"/>
                <a:ext cx="51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" name="Oval 508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2002" y="2638"/>
                <a:ext cx="99" cy="65"/>
              </a:xfrm>
              <a:prstGeom prst="ellipse">
                <a:avLst/>
              </a:prstGeom>
              <a:solidFill>
                <a:srgbClr val="FFC83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68" name="Group 510"/>
            <p:cNvGrpSpPr>
              <a:grpSpLocks noChangeAspect="1"/>
            </p:cNvGrpSpPr>
            <p:nvPr/>
          </p:nvGrpSpPr>
          <p:grpSpPr bwMode="auto">
            <a:xfrm rot="10800000">
              <a:off x="3627323" y="5776938"/>
              <a:ext cx="185982" cy="515711"/>
              <a:chOff x="1993" y="2638"/>
              <a:chExt cx="115" cy="319"/>
            </a:xfrm>
          </p:grpSpPr>
          <p:sp>
            <p:nvSpPr>
              <p:cNvPr id="69" name="AutoShape 511"/>
              <p:cNvSpPr>
                <a:spLocks noChangeAspect="1" noChangeArrowheads="1"/>
              </p:cNvSpPr>
              <p:nvPr/>
            </p:nvSpPr>
            <p:spPr bwMode="auto">
              <a:xfrm flipV="1">
                <a:off x="1993" y="2692"/>
                <a:ext cx="49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0" name="AutoShape 51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57" y="2693"/>
                <a:ext cx="51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1" name="Oval 513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2002" y="2638"/>
                <a:ext cx="99" cy="65"/>
              </a:xfrm>
              <a:prstGeom prst="ellipse">
                <a:avLst/>
              </a:prstGeom>
              <a:solidFill>
                <a:srgbClr val="FFC83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grpSp>
        <p:nvGrpSpPr>
          <p:cNvPr id="93" name="Group 505"/>
          <p:cNvGrpSpPr>
            <a:grpSpLocks noChangeAspect="1"/>
          </p:cNvGrpSpPr>
          <p:nvPr/>
        </p:nvGrpSpPr>
        <p:grpSpPr bwMode="auto">
          <a:xfrm rot="10800000">
            <a:off x="6357469" y="6038774"/>
            <a:ext cx="185982" cy="515711"/>
            <a:chOff x="1993" y="2638"/>
            <a:chExt cx="115" cy="319"/>
          </a:xfrm>
        </p:grpSpPr>
        <p:sp>
          <p:nvSpPr>
            <p:cNvPr id="94" name="AutoShape 506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5" name="AutoShape 507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6" name="Oval 508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97" name="Group 510"/>
          <p:cNvGrpSpPr>
            <a:grpSpLocks noChangeAspect="1"/>
          </p:cNvGrpSpPr>
          <p:nvPr/>
        </p:nvGrpSpPr>
        <p:grpSpPr bwMode="auto">
          <a:xfrm rot="10800000">
            <a:off x="6161327" y="6038773"/>
            <a:ext cx="185982" cy="515711"/>
            <a:chOff x="1993" y="2638"/>
            <a:chExt cx="115" cy="319"/>
          </a:xfrm>
        </p:grpSpPr>
        <p:sp>
          <p:nvSpPr>
            <p:cNvPr id="98" name="AutoShape 511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9" name="AutoShape 512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0" name="Oval 513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1" name="Group 514"/>
          <p:cNvGrpSpPr>
            <a:grpSpLocks noChangeAspect="1"/>
          </p:cNvGrpSpPr>
          <p:nvPr/>
        </p:nvGrpSpPr>
        <p:grpSpPr bwMode="auto">
          <a:xfrm rot="10800000">
            <a:off x="5975341" y="6049858"/>
            <a:ext cx="185982" cy="515711"/>
            <a:chOff x="1993" y="2638"/>
            <a:chExt cx="115" cy="319"/>
          </a:xfrm>
        </p:grpSpPr>
        <p:sp>
          <p:nvSpPr>
            <p:cNvPr id="102" name="AutoShape 515"/>
            <p:cNvSpPr>
              <a:spLocks noChangeAspect="1" noChangeArrowheads="1"/>
            </p:cNvSpPr>
            <p:nvPr/>
          </p:nvSpPr>
          <p:spPr bwMode="auto">
            <a:xfrm flipV="1">
              <a:off x="1993" y="2692"/>
              <a:ext cx="49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3" name="AutoShape 516"/>
            <p:cNvSpPr>
              <a:spLocks noChangeAspect="1" noChangeArrowheads="1"/>
            </p:cNvSpPr>
            <p:nvPr/>
          </p:nvSpPr>
          <p:spPr bwMode="auto">
            <a:xfrm flipH="1" flipV="1">
              <a:off x="2057" y="2693"/>
              <a:ext cx="51" cy="264"/>
            </a:xfrm>
            <a:prstGeom prst="lightningBol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4" name="Oval 517"/>
            <p:cNvSpPr>
              <a:spLocks noChangeAspect="1" noChangeArrowheads="1"/>
            </p:cNvSpPr>
            <p:nvPr/>
          </p:nvSpPr>
          <p:spPr bwMode="auto">
            <a:xfrm rot="10800000" flipV="1">
              <a:off x="2002" y="2638"/>
              <a:ext cx="99" cy="65"/>
            </a:xfrm>
            <a:prstGeom prst="ellipse">
              <a:avLst/>
            </a:prstGeom>
            <a:solidFill>
              <a:srgbClr val="FFC832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105" name="Group 196"/>
          <p:cNvGrpSpPr>
            <a:grpSpLocks noChangeAspect="1"/>
          </p:cNvGrpSpPr>
          <p:nvPr/>
        </p:nvGrpSpPr>
        <p:grpSpPr>
          <a:xfrm>
            <a:off x="5297737" y="5206280"/>
            <a:ext cx="659705" cy="1651720"/>
            <a:chOff x="3790950" y="2216779"/>
            <a:chExt cx="1747838" cy="4376109"/>
          </a:xfrm>
        </p:grpSpPr>
        <p:sp>
          <p:nvSpPr>
            <p:cNvPr id="106" name="Freeform 1442"/>
            <p:cNvSpPr>
              <a:spLocks/>
            </p:cNvSpPr>
            <p:nvPr/>
          </p:nvSpPr>
          <p:spPr bwMode="auto">
            <a:xfrm>
              <a:off x="3827463" y="3006757"/>
              <a:ext cx="1711325" cy="3586131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80" y="335"/>
                </a:cxn>
                <a:cxn ang="0">
                  <a:pos x="304" y="421"/>
                </a:cxn>
                <a:cxn ang="0">
                  <a:pos x="3" y="585"/>
                </a:cxn>
                <a:cxn ang="0">
                  <a:pos x="287" y="731"/>
                </a:cxn>
                <a:cxn ang="0">
                  <a:pos x="20" y="937"/>
                </a:cxn>
                <a:cxn ang="0">
                  <a:pos x="347" y="946"/>
                </a:cxn>
                <a:cxn ang="0">
                  <a:pos x="356" y="249"/>
                </a:cxn>
                <a:cxn ang="0">
                  <a:pos x="751" y="172"/>
                </a:cxn>
                <a:cxn ang="0">
                  <a:pos x="450" y="335"/>
                </a:cxn>
                <a:cxn ang="0">
                  <a:pos x="803" y="370"/>
                </a:cxn>
                <a:cxn ang="0">
                  <a:pos x="467" y="516"/>
                </a:cxn>
                <a:cxn ang="0">
                  <a:pos x="820" y="567"/>
                </a:cxn>
                <a:cxn ang="0">
                  <a:pos x="502" y="748"/>
                </a:cxn>
                <a:cxn ang="0">
                  <a:pos x="828" y="817"/>
                </a:cxn>
                <a:cxn ang="0">
                  <a:pos x="399" y="1006"/>
                </a:cxn>
                <a:cxn ang="0">
                  <a:pos x="699" y="1109"/>
                </a:cxn>
                <a:cxn ang="0">
                  <a:pos x="459" y="1272"/>
                </a:cxn>
                <a:cxn ang="0">
                  <a:pos x="880" y="1272"/>
                </a:cxn>
                <a:cxn ang="0">
                  <a:pos x="510" y="1470"/>
                </a:cxn>
                <a:cxn ang="0">
                  <a:pos x="846" y="1530"/>
                </a:cxn>
                <a:cxn ang="0">
                  <a:pos x="562" y="1676"/>
                </a:cxn>
                <a:cxn ang="0">
                  <a:pos x="768" y="1702"/>
                </a:cxn>
                <a:cxn ang="0">
                  <a:pos x="1078" y="1952"/>
                </a:cxn>
              </a:cxnLst>
              <a:rect l="0" t="0" r="r" b="b"/>
              <a:pathLst>
                <a:path w="1078" h="1952">
                  <a:moveTo>
                    <a:pt x="356" y="0"/>
                  </a:moveTo>
                  <a:cubicBezTo>
                    <a:pt x="310" y="56"/>
                    <a:pt x="89" y="265"/>
                    <a:pt x="80" y="335"/>
                  </a:cubicBezTo>
                  <a:cubicBezTo>
                    <a:pt x="71" y="405"/>
                    <a:pt x="317" y="379"/>
                    <a:pt x="304" y="421"/>
                  </a:cubicBezTo>
                  <a:cubicBezTo>
                    <a:pt x="291" y="463"/>
                    <a:pt x="6" y="533"/>
                    <a:pt x="3" y="585"/>
                  </a:cubicBezTo>
                  <a:cubicBezTo>
                    <a:pt x="0" y="637"/>
                    <a:pt x="284" y="672"/>
                    <a:pt x="287" y="731"/>
                  </a:cubicBezTo>
                  <a:cubicBezTo>
                    <a:pt x="290" y="790"/>
                    <a:pt x="10" y="901"/>
                    <a:pt x="20" y="937"/>
                  </a:cubicBezTo>
                  <a:cubicBezTo>
                    <a:pt x="30" y="973"/>
                    <a:pt x="291" y="1061"/>
                    <a:pt x="347" y="946"/>
                  </a:cubicBezTo>
                  <a:cubicBezTo>
                    <a:pt x="403" y="831"/>
                    <a:pt x="289" y="378"/>
                    <a:pt x="356" y="249"/>
                  </a:cubicBezTo>
                  <a:cubicBezTo>
                    <a:pt x="423" y="120"/>
                    <a:pt x="735" y="158"/>
                    <a:pt x="751" y="172"/>
                  </a:cubicBezTo>
                  <a:cubicBezTo>
                    <a:pt x="767" y="186"/>
                    <a:pt x="441" y="302"/>
                    <a:pt x="450" y="335"/>
                  </a:cubicBezTo>
                  <a:cubicBezTo>
                    <a:pt x="459" y="368"/>
                    <a:pt x="800" y="340"/>
                    <a:pt x="803" y="370"/>
                  </a:cubicBezTo>
                  <a:cubicBezTo>
                    <a:pt x="806" y="400"/>
                    <a:pt x="464" y="483"/>
                    <a:pt x="467" y="516"/>
                  </a:cubicBezTo>
                  <a:cubicBezTo>
                    <a:pt x="470" y="549"/>
                    <a:pt x="814" y="528"/>
                    <a:pt x="820" y="567"/>
                  </a:cubicBezTo>
                  <a:cubicBezTo>
                    <a:pt x="826" y="606"/>
                    <a:pt x="501" y="706"/>
                    <a:pt x="502" y="748"/>
                  </a:cubicBezTo>
                  <a:cubicBezTo>
                    <a:pt x="503" y="790"/>
                    <a:pt x="845" y="774"/>
                    <a:pt x="828" y="817"/>
                  </a:cubicBezTo>
                  <a:cubicBezTo>
                    <a:pt x="811" y="860"/>
                    <a:pt x="421" y="957"/>
                    <a:pt x="399" y="1006"/>
                  </a:cubicBezTo>
                  <a:cubicBezTo>
                    <a:pt x="377" y="1055"/>
                    <a:pt x="689" y="1065"/>
                    <a:pt x="699" y="1109"/>
                  </a:cubicBezTo>
                  <a:cubicBezTo>
                    <a:pt x="709" y="1153"/>
                    <a:pt x="429" y="1245"/>
                    <a:pt x="459" y="1272"/>
                  </a:cubicBezTo>
                  <a:cubicBezTo>
                    <a:pt x="489" y="1299"/>
                    <a:pt x="871" y="1239"/>
                    <a:pt x="880" y="1272"/>
                  </a:cubicBezTo>
                  <a:cubicBezTo>
                    <a:pt x="889" y="1305"/>
                    <a:pt x="516" y="1427"/>
                    <a:pt x="510" y="1470"/>
                  </a:cubicBezTo>
                  <a:cubicBezTo>
                    <a:pt x="504" y="1513"/>
                    <a:pt x="837" y="1496"/>
                    <a:pt x="846" y="1530"/>
                  </a:cubicBezTo>
                  <a:cubicBezTo>
                    <a:pt x="855" y="1564"/>
                    <a:pt x="575" y="1647"/>
                    <a:pt x="562" y="1676"/>
                  </a:cubicBezTo>
                  <a:cubicBezTo>
                    <a:pt x="549" y="1705"/>
                    <a:pt x="682" y="1656"/>
                    <a:pt x="768" y="1702"/>
                  </a:cubicBezTo>
                  <a:cubicBezTo>
                    <a:pt x="854" y="1748"/>
                    <a:pt x="966" y="1850"/>
                    <a:pt x="1078" y="1952"/>
                  </a:cubicBezTo>
                </a:path>
              </a:pathLst>
            </a:custGeom>
            <a:noFill/>
            <a:ln w="635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1443"/>
            <p:cNvSpPr>
              <a:spLocks/>
            </p:cNvSpPr>
            <p:nvPr/>
          </p:nvSpPr>
          <p:spPr bwMode="auto">
            <a:xfrm>
              <a:off x="3790950" y="2216779"/>
              <a:ext cx="850900" cy="789978"/>
            </a:xfrm>
            <a:custGeom>
              <a:avLst/>
              <a:gdLst/>
              <a:ahLst/>
              <a:cxnLst>
                <a:cxn ang="0">
                  <a:pos x="379" y="430"/>
                </a:cxn>
                <a:cxn ang="0">
                  <a:pos x="490" y="249"/>
                </a:cxn>
                <a:cxn ang="0">
                  <a:pos x="103" y="344"/>
                </a:cxn>
                <a:cxn ang="0">
                  <a:pos x="370" y="103"/>
                </a:cxn>
                <a:cxn ang="0">
                  <a:pos x="0" y="0"/>
                </a:cxn>
              </a:cxnLst>
              <a:rect l="0" t="0" r="r" b="b"/>
              <a:pathLst>
                <a:path w="536" h="430">
                  <a:moveTo>
                    <a:pt x="379" y="430"/>
                  </a:moveTo>
                  <a:cubicBezTo>
                    <a:pt x="398" y="400"/>
                    <a:pt x="536" y="263"/>
                    <a:pt x="490" y="249"/>
                  </a:cubicBezTo>
                  <a:cubicBezTo>
                    <a:pt x="444" y="235"/>
                    <a:pt x="123" y="368"/>
                    <a:pt x="103" y="344"/>
                  </a:cubicBezTo>
                  <a:cubicBezTo>
                    <a:pt x="83" y="320"/>
                    <a:pt x="387" y="160"/>
                    <a:pt x="370" y="103"/>
                  </a:cubicBezTo>
                  <a:cubicBezTo>
                    <a:pt x="353" y="46"/>
                    <a:pt x="176" y="23"/>
                    <a:pt x="0" y="0"/>
                  </a:cubicBezTo>
                </a:path>
              </a:pathLst>
            </a:custGeom>
            <a:noFill/>
            <a:ln w="635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8" name="Group 1220"/>
          <p:cNvGrpSpPr>
            <a:grpSpLocks noChangeAspect="1"/>
          </p:cNvGrpSpPr>
          <p:nvPr/>
        </p:nvGrpSpPr>
        <p:grpSpPr>
          <a:xfrm>
            <a:off x="6545066" y="5190383"/>
            <a:ext cx="659705" cy="1651720"/>
            <a:chOff x="3790950" y="2216779"/>
            <a:chExt cx="1747838" cy="4376109"/>
          </a:xfrm>
        </p:grpSpPr>
        <p:sp>
          <p:nvSpPr>
            <p:cNvPr id="109" name="Freeform 1442"/>
            <p:cNvSpPr>
              <a:spLocks/>
            </p:cNvSpPr>
            <p:nvPr/>
          </p:nvSpPr>
          <p:spPr bwMode="auto">
            <a:xfrm>
              <a:off x="3827463" y="3006757"/>
              <a:ext cx="1711325" cy="3586131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80" y="335"/>
                </a:cxn>
                <a:cxn ang="0">
                  <a:pos x="304" y="421"/>
                </a:cxn>
                <a:cxn ang="0">
                  <a:pos x="3" y="585"/>
                </a:cxn>
                <a:cxn ang="0">
                  <a:pos x="287" y="731"/>
                </a:cxn>
                <a:cxn ang="0">
                  <a:pos x="20" y="937"/>
                </a:cxn>
                <a:cxn ang="0">
                  <a:pos x="347" y="946"/>
                </a:cxn>
                <a:cxn ang="0">
                  <a:pos x="356" y="249"/>
                </a:cxn>
                <a:cxn ang="0">
                  <a:pos x="751" y="172"/>
                </a:cxn>
                <a:cxn ang="0">
                  <a:pos x="450" y="335"/>
                </a:cxn>
                <a:cxn ang="0">
                  <a:pos x="803" y="370"/>
                </a:cxn>
                <a:cxn ang="0">
                  <a:pos x="467" y="516"/>
                </a:cxn>
                <a:cxn ang="0">
                  <a:pos x="820" y="567"/>
                </a:cxn>
                <a:cxn ang="0">
                  <a:pos x="502" y="748"/>
                </a:cxn>
                <a:cxn ang="0">
                  <a:pos x="828" y="817"/>
                </a:cxn>
                <a:cxn ang="0">
                  <a:pos x="399" y="1006"/>
                </a:cxn>
                <a:cxn ang="0">
                  <a:pos x="699" y="1109"/>
                </a:cxn>
                <a:cxn ang="0">
                  <a:pos x="459" y="1272"/>
                </a:cxn>
                <a:cxn ang="0">
                  <a:pos x="880" y="1272"/>
                </a:cxn>
                <a:cxn ang="0">
                  <a:pos x="510" y="1470"/>
                </a:cxn>
                <a:cxn ang="0">
                  <a:pos x="846" y="1530"/>
                </a:cxn>
                <a:cxn ang="0">
                  <a:pos x="562" y="1676"/>
                </a:cxn>
                <a:cxn ang="0">
                  <a:pos x="768" y="1702"/>
                </a:cxn>
                <a:cxn ang="0">
                  <a:pos x="1078" y="1952"/>
                </a:cxn>
              </a:cxnLst>
              <a:rect l="0" t="0" r="r" b="b"/>
              <a:pathLst>
                <a:path w="1078" h="1952">
                  <a:moveTo>
                    <a:pt x="356" y="0"/>
                  </a:moveTo>
                  <a:cubicBezTo>
                    <a:pt x="310" y="56"/>
                    <a:pt x="89" y="265"/>
                    <a:pt x="80" y="335"/>
                  </a:cubicBezTo>
                  <a:cubicBezTo>
                    <a:pt x="71" y="405"/>
                    <a:pt x="317" y="379"/>
                    <a:pt x="304" y="421"/>
                  </a:cubicBezTo>
                  <a:cubicBezTo>
                    <a:pt x="291" y="463"/>
                    <a:pt x="6" y="533"/>
                    <a:pt x="3" y="585"/>
                  </a:cubicBezTo>
                  <a:cubicBezTo>
                    <a:pt x="0" y="637"/>
                    <a:pt x="284" y="672"/>
                    <a:pt x="287" y="731"/>
                  </a:cubicBezTo>
                  <a:cubicBezTo>
                    <a:pt x="290" y="790"/>
                    <a:pt x="10" y="901"/>
                    <a:pt x="20" y="937"/>
                  </a:cubicBezTo>
                  <a:cubicBezTo>
                    <a:pt x="30" y="973"/>
                    <a:pt x="291" y="1061"/>
                    <a:pt x="347" y="946"/>
                  </a:cubicBezTo>
                  <a:cubicBezTo>
                    <a:pt x="403" y="831"/>
                    <a:pt x="289" y="378"/>
                    <a:pt x="356" y="249"/>
                  </a:cubicBezTo>
                  <a:cubicBezTo>
                    <a:pt x="423" y="120"/>
                    <a:pt x="735" y="158"/>
                    <a:pt x="751" y="172"/>
                  </a:cubicBezTo>
                  <a:cubicBezTo>
                    <a:pt x="767" y="186"/>
                    <a:pt x="441" y="302"/>
                    <a:pt x="450" y="335"/>
                  </a:cubicBezTo>
                  <a:cubicBezTo>
                    <a:pt x="459" y="368"/>
                    <a:pt x="800" y="340"/>
                    <a:pt x="803" y="370"/>
                  </a:cubicBezTo>
                  <a:cubicBezTo>
                    <a:pt x="806" y="400"/>
                    <a:pt x="464" y="483"/>
                    <a:pt x="467" y="516"/>
                  </a:cubicBezTo>
                  <a:cubicBezTo>
                    <a:pt x="470" y="549"/>
                    <a:pt x="814" y="528"/>
                    <a:pt x="820" y="567"/>
                  </a:cubicBezTo>
                  <a:cubicBezTo>
                    <a:pt x="826" y="606"/>
                    <a:pt x="501" y="706"/>
                    <a:pt x="502" y="748"/>
                  </a:cubicBezTo>
                  <a:cubicBezTo>
                    <a:pt x="503" y="790"/>
                    <a:pt x="845" y="774"/>
                    <a:pt x="828" y="817"/>
                  </a:cubicBezTo>
                  <a:cubicBezTo>
                    <a:pt x="811" y="860"/>
                    <a:pt x="421" y="957"/>
                    <a:pt x="399" y="1006"/>
                  </a:cubicBezTo>
                  <a:cubicBezTo>
                    <a:pt x="377" y="1055"/>
                    <a:pt x="689" y="1065"/>
                    <a:pt x="699" y="1109"/>
                  </a:cubicBezTo>
                  <a:cubicBezTo>
                    <a:pt x="709" y="1153"/>
                    <a:pt x="429" y="1245"/>
                    <a:pt x="459" y="1272"/>
                  </a:cubicBezTo>
                  <a:cubicBezTo>
                    <a:pt x="489" y="1299"/>
                    <a:pt x="871" y="1239"/>
                    <a:pt x="880" y="1272"/>
                  </a:cubicBezTo>
                  <a:cubicBezTo>
                    <a:pt x="889" y="1305"/>
                    <a:pt x="516" y="1427"/>
                    <a:pt x="510" y="1470"/>
                  </a:cubicBezTo>
                  <a:cubicBezTo>
                    <a:pt x="504" y="1513"/>
                    <a:pt x="837" y="1496"/>
                    <a:pt x="846" y="1530"/>
                  </a:cubicBezTo>
                  <a:cubicBezTo>
                    <a:pt x="855" y="1564"/>
                    <a:pt x="575" y="1647"/>
                    <a:pt x="562" y="1676"/>
                  </a:cubicBezTo>
                  <a:cubicBezTo>
                    <a:pt x="549" y="1705"/>
                    <a:pt x="682" y="1656"/>
                    <a:pt x="768" y="1702"/>
                  </a:cubicBezTo>
                  <a:cubicBezTo>
                    <a:pt x="854" y="1748"/>
                    <a:pt x="966" y="1850"/>
                    <a:pt x="1078" y="1952"/>
                  </a:cubicBezTo>
                </a:path>
              </a:pathLst>
            </a:custGeom>
            <a:noFill/>
            <a:ln w="63500">
              <a:solidFill>
                <a:srgbClr val="96969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1443"/>
            <p:cNvSpPr>
              <a:spLocks/>
            </p:cNvSpPr>
            <p:nvPr/>
          </p:nvSpPr>
          <p:spPr bwMode="auto">
            <a:xfrm>
              <a:off x="3790950" y="2216779"/>
              <a:ext cx="850900" cy="789978"/>
            </a:xfrm>
            <a:custGeom>
              <a:avLst/>
              <a:gdLst/>
              <a:ahLst/>
              <a:cxnLst>
                <a:cxn ang="0">
                  <a:pos x="379" y="430"/>
                </a:cxn>
                <a:cxn ang="0">
                  <a:pos x="490" y="249"/>
                </a:cxn>
                <a:cxn ang="0">
                  <a:pos x="103" y="344"/>
                </a:cxn>
                <a:cxn ang="0">
                  <a:pos x="370" y="103"/>
                </a:cxn>
                <a:cxn ang="0">
                  <a:pos x="0" y="0"/>
                </a:cxn>
              </a:cxnLst>
              <a:rect l="0" t="0" r="r" b="b"/>
              <a:pathLst>
                <a:path w="536" h="430">
                  <a:moveTo>
                    <a:pt x="379" y="430"/>
                  </a:moveTo>
                  <a:cubicBezTo>
                    <a:pt x="398" y="400"/>
                    <a:pt x="536" y="263"/>
                    <a:pt x="490" y="249"/>
                  </a:cubicBezTo>
                  <a:cubicBezTo>
                    <a:pt x="444" y="235"/>
                    <a:pt x="123" y="368"/>
                    <a:pt x="103" y="344"/>
                  </a:cubicBezTo>
                  <a:cubicBezTo>
                    <a:pt x="83" y="320"/>
                    <a:pt x="387" y="160"/>
                    <a:pt x="370" y="103"/>
                  </a:cubicBezTo>
                  <a:cubicBezTo>
                    <a:pt x="353" y="46"/>
                    <a:pt x="176" y="23"/>
                    <a:pt x="0" y="0"/>
                  </a:cubicBezTo>
                </a:path>
              </a:pathLst>
            </a:custGeom>
            <a:noFill/>
            <a:ln w="63500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11" name="Explosion 1 110"/>
          <p:cNvSpPr/>
          <p:nvPr/>
        </p:nvSpPr>
        <p:spPr>
          <a:xfrm>
            <a:off x="3587508" y="2742343"/>
            <a:ext cx="471203" cy="406908"/>
          </a:xfrm>
          <a:prstGeom prst="irregularSeal1">
            <a:avLst/>
          </a:prstGeom>
          <a:solidFill>
            <a:srgbClr val="80008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2" name="Multiply 111"/>
          <p:cNvSpPr/>
          <p:nvPr/>
        </p:nvSpPr>
        <p:spPr>
          <a:xfrm>
            <a:off x="4933619" y="4191783"/>
            <a:ext cx="2350535" cy="1931431"/>
          </a:xfrm>
          <a:prstGeom prst="mathMultiply">
            <a:avLst>
              <a:gd name="adj1" fmla="val 9569"/>
            </a:avLst>
          </a:prstGeom>
          <a:solidFill>
            <a:srgbClr val="FF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3" name="Group 35"/>
          <p:cNvGrpSpPr/>
          <p:nvPr/>
        </p:nvGrpSpPr>
        <p:grpSpPr>
          <a:xfrm>
            <a:off x="3870073" y="5541694"/>
            <a:ext cx="753500" cy="1008294"/>
            <a:chOff x="383999" y="5279859"/>
            <a:chExt cx="753500" cy="1008294"/>
          </a:xfrm>
        </p:grpSpPr>
        <p:grpSp>
          <p:nvGrpSpPr>
            <p:cNvPr id="114" name="Group 497"/>
            <p:cNvGrpSpPr>
              <a:grpSpLocks noChangeAspect="1"/>
            </p:cNvGrpSpPr>
            <p:nvPr/>
          </p:nvGrpSpPr>
          <p:grpSpPr bwMode="auto">
            <a:xfrm>
              <a:off x="765948" y="5281476"/>
              <a:ext cx="185241" cy="515711"/>
              <a:chOff x="1993" y="2638"/>
              <a:chExt cx="115" cy="319"/>
            </a:xfrm>
          </p:grpSpPr>
          <p:sp>
            <p:nvSpPr>
              <p:cNvPr id="144" name="AutoShape 498"/>
              <p:cNvSpPr>
                <a:spLocks noChangeAspect="1" noChangeArrowheads="1"/>
              </p:cNvSpPr>
              <p:nvPr/>
            </p:nvSpPr>
            <p:spPr bwMode="auto">
              <a:xfrm flipV="1">
                <a:off x="1993" y="2692"/>
                <a:ext cx="49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5" name="AutoShape 499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57" y="2693"/>
                <a:ext cx="51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6" name="Oval 500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2002" y="2638"/>
                <a:ext cx="99" cy="65"/>
              </a:xfrm>
              <a:prstGeom prst="ellipse">
                <a:avLst/>
              </a:prstGeom>
              <a:solidFill>
                <a:srgbClr val="FFC83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5" name="Group 505"/>
            <p:cNvGrpSpPr>
              <a:grpSpLocks noChangeAspect="1"/>
            </p:cNvGrpSpPr>
            <p:nvPr/>
          </p:nvGrpSpPr>
          <p:grpSpPr bwMode="auto">
            <a:xfrm>
              <a:off x="951188" y="5287189"/>
              <a:ext cx="185982" cy="515711"/>
              <a:chOff x="1993" y="2638"/>
              <a:chExt cx="115" cy="319"/>
            </a:xfrm>
          </p:grpSpPr>
          <p:sp>
            <p:nvSpPr>
              <p:cNvPr id="141" name="AutoShape 506"/>
              <p:cNvSpPr>
                <a:spLocks noChangeAspect="1" noChangeArrowheads="1"/>
              </p:cNvSpPr>
              <p:nvPr/>
            </p:nvSpPr>
            <p:spPr bwMode="auto">
              <a:xfrm flipV="1">
                <a:off x="1993" y="2692"/>
                <a:ext cx="49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2" name="AutoShape 507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57" y="2693"/>
                <a:ext cx="51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3" name="Oval 508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2002" y="2638"/>
                <a:ext cx="99" cy="65"/>
              </a:xfrm>
              <a:prstGeom prst="ellipse">
                <a:avLst/>
              </a:prstGeom>
              <a:solidFill>
                <a:srgbClr val="FFC83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6" name="Group 505"/>
            <p:cNvGrpSpPr>
              <a:grpSpLocks noChangeAspect="1"/>
            </p:cNvGrpSpPr>
            <p:nvPr/>
          </p:nvGrpSpPr>
          <p:grpSpPr bwMode="auto">
            <a:xfrm rot="10800000">
              <a:off x="951517" y="5761358"/>
              <a:ext cx="185982" cy="515711"/>
              <a:chOff x="1993" y="2638"/>
              <a:chExt cx="115" cy="319"/>
            </a:xfrm>
          </p:grpSpPr>
          <p:sp>
            <p:nvSpPr>
              <p:cNvPr id="138" name="AutoShape 506"/>
              <p:cNvSpPr>
                <a:spLocks noChangeAspect="1" noChangeArrowheads="1"/>
              </p:cNvSpPr>
              <p:nvPr/>
            </p:nvSpPr>
            <p:spPr bwMode="auto">
              <a:xfrm flipV="1">
                <a:off x="1993" y="2692"/>
                <a:ext cx="49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9" name="AutoShape 507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57" y="2693"/>
                <a:ext cx="51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40" name="Oval 508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2002" y="2638"/>
                <a:ext cx="99" cy="65"/>
              </a:xfrm>
              <a:prstGeom prst="ellipse">
                <a:avLst/>
              </a:prstGeom>
              <a:solidFill>
                <a:srgbClr val="FFC83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7" name="Group 510"/>
            <p:cNvGrpSpPr>
              <a:grpSpLocks noChangeAspect="1"/>
            </p:cNvGrpSpPr>
            <p:nvPr/>
          </p:nvGrpSpPr>
          <p:grpSpPr bwMode="auto">
            <a:xfrm rot="10800000">
              <a:off x="755375" y="5761357"/>
              <a:ext cx="185982" cy="515711"/>
              <a:chOff x="1993" y="2638"/>
              <a:chExt cx="115" cy="319"/>
            </a:xfrm>
          </p:grpSpPr>
          <p:sp>
            <p:nvSpPr>
              <p:cNvPr id="135" name="AutoShape 511"/>
              <p:cNvSpPr>
                <a:spLocks noChangeAspect="1" noChangeArrowheads="1"/>
              </p:cNvSpPr>
              <p:nvPr/>
            </p:nvSpPr>
            <p:spPr bwMode="auto">
              <a:xfrm flipV="1">
                <a:off x="1993" y="2692"/>
                <a:ext cx="49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6" name="AutoShape 512"/>
              <p:cNvSpPr>
                <a:spLocks noChangeAspect="1" noChangeArrowheads="1"/>
              </p:cNvSpPr>
              <p:nvPr/>
            </p:nvSpPr>
            <p:spPr bwMode="auto">
              <a:xfrm flipH="1" flipV="1">
                <a:off x="2057" y="2693"/>
                <a:ext cx="51" cy="264"/>
              </a:xfrm>
              <a:prstGeom prst="lightningBol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37" name="Oval 513"/>
              <p:cNvSpPr>
                <a:spLocks noChangeAspect="1" noChangeArrowheads="1"/>
              </p:cNvSpPr>
              <p:nvPr/>
            </p:nvSpPr>
            <p:spPr bwMode="auto">
              <a:xfrm rot="10800000" flipV="1">
                <a:off x="2002" y="2638"/>
                <a:ext cx="99" cy="65"/>
              </a:xfrm>
              <a:prstGeom prst="ellipse">
                <a:avLst/>
              </a:prstGeom>
              <a:solidFill>
                <a:srgbClr val="FFC832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grpSp>
          <p:nvGrpSpPr>
            <p:cNvPr id="118" name="Group 202"/>
            <p:cNvGrpSpPr/>
            <p:nvPr/>
          </p:nvGrpSpPr>
          <p:grpSpPr>
            <a:xfrm>
              <a:off x="383999" y="5279859"/>
              <a:ext cx="381950" cy="1008294"/>
              <a:chOff x="723691" y="5279859"/>
              <a:chExt cx="381950" cy="1008294"/>
            </a:xfrm>
          </p:grpSpPr>
          <p:grpSp>
            <p:nvGrpSpPr>
              <p:cNvPr id="119" name="Group 493"/>
              <p:cNvGrpSpPr>
                <a:grpSpLocks noChangeAspect="1"/>
              </p:cNvGrpSpPr>
              <p:nvPr/>
            </p:nvGrpSpPr>
            <p:grpSpPr bwMode="auto">
              <a:xfrm>
                <a:off x="920400" y="5279859"/>
                <a:ext cx="185241" cy="515711"/>
                <a:chOff x="1993" y="2638"/>
                <a:chExt cx="115" cy="319"/>
              </a:xfrm>
            </p:grpSpPr>
            <p:sp>
              <p:nvSpPr>
                <p:cNvPr id="132" name="AutoShape 494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3" y="2692"/>
                  <a:ext cx="49" cy="264"/>
                </a:xfrm>
                <a:prstGeom prst="lightningBol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3" name="AutoShape 495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7" y="2693"/>
                  <a:ext cx="51" cy="264"/>
                </a:xfrm>
                <a:prstGeom prst="lightningBol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4" name="Oval 496"/>
                <p:cNvSpPr>
                  <a:spLocks noChangeAspect="1" noChangeArrowheads="1"/>
                </p:cNvSpPr>
                <p:nvPr/>
              </p:nvSpPr>
              <p:spPr bwMode="auto">
                <a:xfrm rot="10800000" flipV="1">
                  <a:off x="2002" y="2638"/>
                  <a:ext cx="99" cy="65"/>
                </a:xfrm>
                <a:prstGeom prst="ellipse">
                  <a:avLst/>
                </a:prstGeom>
                <a:solidFill>
                  <a:srgbClr val="FFC8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0" name="Group 514"/>
              <p:cNvGrpSpPr>
                <a:grpSpLocks noChangeAspect="1"/>
              </p:cNvGrpSpPr>
              <p:nvPr/>
            </p:nvGrpSpPr>
            <p:grpSpPr bwMode="auto">
              <a:xfrm rot="10800000">
                <a:off x="909081" y="5772442"/>
                <a:ext cx="185982" cy="515711"/>
                <a:chOff x="1993" y="2638"/>
                <a:chExt cx="115" cy="319"/>
              </a:xfrm>
            </p:grpSpPr>
            <p:sp>
              <p:nvSpPr>
                <p:cNvPr id="129" name="AutoShape 515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3" y="2692"/>
                  <a:ext cx="49" cy="264"/>
                </a:xfrm>
                <a:prstGeom prst="lightningBol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0" name="AutoShape 516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7" y="2693"/>
                  <a:ext cx="51" cy="264"/>
                </a:xfrm>
                <a:prstGeom prst="lightningBol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31" name="Oval 517"/>
                <p:cNvSpPr>
                  <a:spLocks noChangeAspect="1" noChangeArrowheads="1"/>
                </p:cNvSpPr>
                <p:nvPr/>
              </p:nvSpPr>
              <p:spPr bwMode="auto">
                <a:xfrm rot="10800000" flipV="1">
                  <a:off x="2002" y="2638"/>
                  <a:ext cx="99" cy="65"/>
                </a:xfrm>
                <a:prstGeom prst="ellipse">
                  <a:avLst/>
                </a:prstGeom>
                <a:solidFill>
                  <a:srgbClr val="FFC8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1" name="Group 510"/>
              <p:cNvGrpSpPr>
                <a:grpSpLocks noChangeAspect="1"/>
              </p:cNvGrpSpPr>
              <p:nvPr/>
            </p:nvGrpSpPr>
            <p:grpSpPr bwMode="auto">
              <a:xfrm>
                <a:off x="733523" y="5281260"/>
                <a:ext cx="185982" cy="515711"/>
                <a:chOff x="1993" y="2638"/>
                <a:chExt cx="115" cy="319"/>
              </a:xfrm>
            </p:grpSpPr>
            <p:sp>
              <p:nvSpPr>
                <p:cNvPr id="126" name="AutoShape 511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3" y="2692"/>
                  <a:ext cx="49" cy="264"/>
                </a:xfrm>
                <a:prstGeom prst="lightningBol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7" name="AutoShape 512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7" y="2693"/>
                  <a:ext cx="51" cy="264"/>
                </a:xfrm>
                <a:prstGeom prst="lightningBol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8" name="Oval 513"/>
                <p:cNvSpPr>
                  <a:spLocks noChangeAspect="1" noChangeArrowheads="1"/>
                </p:cNvSpPr>
                <p:nvPr/>
              </p:nvSpPr>
              <p:spPr bwMode="auto">
                <a:xfrm rot="10800000" flipV="1">
                  <a:off x="2002" y="2638"/>
                  <a:ext cx="99" cy="65"/>
                </a:xfrm>
                <a:prstGeom prst="ellipse">
                  <a:avLst/>
                </a:prstGeom>
                <a:solidFill>
                  <a:srgbClr val="FFC8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22" name="Group 497"/>
              <p:cNvGrpSpPr>
                <a:grpSpLocks noChangeAspect="1"/>
              </p:cNvGrpSpPr>
              <p:nvPr/>
            </p:nvGrpSpPr>
            <p:grpSpPr bwMode="auto">
              <a:xfrm rot="10800000">
                <a:off x="723691" y="5761141"/>
                <a:ext cx="185241" cy="515711"/>
                <a:chOff x="1993" y="2638"/>
                <a:chExt cx="115" cy="319"/>
              </a:xfrm>
            </p:grpSpPr>
            <p:sp>
              <p:nvSpPr>
                <p:cNvPr id="123" name="AutoShape 498"/>
                <p:cNvSpPr>
                  <a:spLocks noChangeAspect="1" noChangeArrowheads="1"/>
                </p:cNvSpPr>
                <p:nvPr/>
              </p:nvSpPr>
              <p:spPr bwMode="auto">
                <a:xfrm flipV="1">
                  <a:off x="1993" y="2692"/>
                  <a:ext cx="49" cy="264"/>
                </a:xfrm>
                <a:prstGeom prst="lightningBol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4" name="AutoShape 499"/>
                <p:cNvSpPr>
                  <a:spLocks noChangeAspect="1" noChangeArrowheads="1"/>
                </p:cNvSpPr>
                <p:nvPr/>
              </p:nvSpPr>
              <p:spPr bwMode="auto">
                <a:xfrm flipH="1" flipV="1">
                  <a:off x="2057" y="2693"/>
                  <a:ext cx="51" cy="264"/>
                </a:xfrm>
                <a:prstGeom prst="lightningBol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25" name="Oval 500"/>
                <p:cNvSpPr>
                  <a:spLocks noChangeAspect="1" noChangeArrowheads="1"/>
                </p:cNvSpPr>
                <p:nvPr/>
              </p:nvSpPr>
              <p:spPr bwMode="auto">
                <a:xfrm rot="10800000" flipV="1">
                  <a:off x="2002" y="2638"/>
                  <a:ext cx="99" cy="65"/>
                </a:xfrm>
                <a:prstGeom prst="ellipse">
                  <a:avLst/>
                </a:prstGeom>
                <a:solidFill>
                  <a:srgbClr val="FFC832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147" name="Explosion 1 146"/>
          <p:cNvSpPr/>
          <p:nvPr/>
        </p:nvSpPr>
        <p:spPr>
          <a:xfrm>
            <a:off x="4055884" y="3122412"/>
            <a:ext cx="471203" cy="406908"/>
          </a:xfrm>
          <a:prstGeom prst="irregularSeal1">
            <a:avLst/>
          </a:prstGeom>
          <a:solidFill>
            <a:srgbClr val="80008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8" name="Content Placeholder 2"/>
          <p:cNvSpPr txBox="1">
            <a:spLocks/>
          </p:cNvSpPr>
          <p:nvPr/>
        </p:nvSpPr>
        <p:spPr>
          <a:xfrm>
            <a:off x="4427984" y="1737222"/>
            <a:ext cx="4438836" cy="77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00" dirty="0" smtClean="0"/>
              <a:t>LJ001 (Wolf </a:t>
            </a:r>
            <a:r>
              <a:rPr lang="en-GB" sz="2600" i="1" dirty="0" smtClean="0"/>
              <a:t>et al., </a:t>
            </a:r>
            <a:r>
              <a:rPr lang="en-GB" sz="2600" dirty="0" smtClean="0"/>
              <a:t>2010)</a:t>
            </a:r>
            <a:endParaRPr lang="en-GB" sz="2600" dirty="0" smtClean="0">
              <a:sym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77457E-6 L 0.00035 0.168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8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7.22543E-6 C 0.01945 -0.00832 0.03698 -0.00346 0.05799 -0.00231 C 0.07622 0.00255 0.09445 0.00764 0.11233 0.01411 C 0.1158 0.01712 0.11892 0.02151 0.12292 0.02336 C 0.12639 0.02498 0.13021 0.02544 0.13333 0.02798 C 0.13646 0.03076 0.13889 0.03515 0.14219 0.03746 C 0.14705 0.0407 0.1533 0.04024 0.15799 0.0444 C 0.16476 0.05041 0.16129 0.0481 0.16858 0.05133 C 0.18542 0.07446 0.1632 0.04486 0.17899 0.06313 C 0.19132 0.07746 0.18299 0.07261 0.19306 0.077 C 0.19566 0.0807 0.19948 0.08278 0.20191 0.08648 C 0.20695 0.09388 0.21094 0.10428 0.2158 0.11214 C 0.21945 0.11792 0.22465 0.12024 0.22813 0.12625 C 0.23281 0.13411 0.23698 0.14243 0.24219 0.1496 C 0.24653 0.16694 0.24011 0.14613 0.24913 0.16116 C 0.25035 0.16301 0.25 0.16602 0.25087 0.1681 C 0.25174 0.16995 0.25347 0.1711 0.25452 0.17295 C 0.25955 0.18197 0.26267 0.19099 0.26858 0.19862 C 0.2691 0.20093 0.26945 0.20347 0.27031 0.20555 C 0.27118 0.2081 0.27292 0.20995 0.27379 0.21249 C 0.28195 0.23746 0.27292 0.21781 0.28073 0.23353 C 0.28507 0.2511 0.28854 0.26683 0.29827 0.28047 C 0.29948 0.28509 0.30191 0.29434 0.30191 0.29434 " pathEditMode="relative" ptsTypes="ffffffffffffffffffffffA">
                                      <p:cBhvr>
                                        <p:cTn id="10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90751E-6 C 0.00556 0.07538 0.00157 0.15122 -0.00173 0.22659 C 0.00035 0.3355 6.66667E-6 0.28879 6.66667E-6 0.36671 " pathEditMode="relative" ptsTypes="ffA">
                                      <p:cBhvr>
                                        <p:cTn id="18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112" grpId="0" animBg="1"/>
      <p:bldP spid="1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Successful  virus vaccination</a:t>
            </a:r>
            <a:endParaRPr lang="en-GB" dirty="0"/>
          </a:p>
        </p:txBody>
      </p:sp>
      <p:pic>
        <p:nvPicPr>
          <p:cNvPr id="4" name="Picture 7" descr="Figure-8-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2857"/>
          <a:stretch>
            <a:fillRect/>
          </a:stretch>
        </p:blipFill>
        <p:spPr bwMode="auto">
          <a:xfrm>
            <a:off x="1115616" y="1916832"/>
            <a:ext cx="7550704" cy="3816424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History of </a:t>
            </a:r>
            <a:r>
              <a:rPr lang="en-GB" dirty="0" err="1" smtClean="0"/>
              <a:t>variolation</a:t>
            </a:r>
            <a:r>
              <a:rPr lang="en-GB" dirty="0" smtClean="0"/>
              <a:t> and smallpox vaccination</a:t>
            </a:r>
            <a:endParaRPr lang="en-GB" dirty="0"/>
          </a:p>
        </p:txBody>
      </p:sp>
      <p:pic>
        <p:nvPicPr>
          <p:cNvPr id="4098" name="Picture 2" descr="http://www.sciencephoto.com/image/138976/large/C0076018-Lady_Mary_Wortley_Montagu-SP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953453" cy="32403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51571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Lady Mary </a:t>
            </a:r>
            <a:r>
              <a:rPr lang="en-GB" dirty="0" err="1" smtClean="0"/>
              <a:t>Wortley</a:t>
            </a:r>
            <a:r>
              <a:rPr lang="en-GB" dirty="0" smtClean="0"/>
              <a:t> Montague</a:t>
            </a:r>
            <a:endParaRPr lang="en-GB" dirty="0"/>
          </a:p>
        </p:txBody>
      </p:sp>
      <p:pic>
        <p:nvPicPr>
          <p:cNvPr id="4100" name="Picture 4" descr="http://open.jorum.ac.uk/xmlui/bitstream/handle/123456789/946/Items/S320_1_002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05064"/>
            <a:ext cx="3604688" cy="2583955"/>
          </a:xfrm>
          <a:prstGeom prst="rect">
            <a:avLst/>
          </a:prstGeom>
          <a:noFill/>
        </p:spPr>
      </p:pic>
      <p:sp>
        <p:nvSpPr>
          <p:cNvPr id="4102" name="AutoShape 6" descr="data:image/jpeg;base64,/9j/4AAQSkZJRgABAQAAAQABAAD/2wCEAAkGBhQSERUUExIUFBUVGBQXFxUUFBQUFxcUGBcYFRgXGhcXHCYeFxwlGRUWHy8gJycpLCwsFR4xNTAqNSYrLCkBCQoKDgwOGg8PGiwfHxwpKSkpKSwsKSwpKSkpKSkpLCkpKSkpKSksKSksKSwsNiwsLCwsKSwsLCkpNSkpKSwpKf/AABEIAIcAoAMBIgACEQEDEQH/xAAbAAABBQEBAAAAAAAAAAAAAAAEAAIDBQYBB//EAD0QAAEDAgQEBAMFBgUFAAAAAAEAAhEDIQQFEjFBUWFxBiKBkROhwQcjMrHRFFJicuHwFyQzQoJjkrLC8f/EABkBAAMBAQEAAAAAAAAAAAAAAAIDBAEABf/EACIRAAMAAwACAwADAQAAAAAAAAABAgMRIRIxBCJBMlFhE//aAAwDAQACEQMRAD8A8zc1MKc5yYUI7g5inofohx0I90TQ4+iJ+jl7JGUS9wa0SSrzB5XTbb4fxH83k6RzIYPqq/L8SaT5kQQZsL9FpcrzfDEhuhwqG3nkBx5NI/uymy00uDYnaAsdlFER900SJBBDPYSqfNMifSbrklhIAJ3Ei08DdeiUsopGPLMGQHX3M+t0D4iwQrsdTbUpB0aneabDiBsQDulRl6bUo82lM0Qisxy91Goab41C8gy0g7EHihnG4Vae1tC2OO6lAsojuiNNlxrLbL2fdOPQ/mlicPGIp2B1Bpj/AIhTZQyaLux/MFMzDDPFQkA7NuP5QFOn9mFraBcQxorOjafnx+afih97/wAEG6qZgDkpKmIcXSQJAi3JH4Nmsiptsu6V2i8G3FS6EwQdoM/F/KVuMIAGDsFjKLPxfylbbDM8o7BTZRsnkSlFJLQtZ4f8JF4DqwLQbhmxI5u5dlbeSY6yecboz+Ay99V2mmzUe1vU7BarLPs5quE1KtOmDymofYW+a1eEwzabQ1jQ3sAEaKYsHAet/wA1Ffyaf8SmcSRTf4Z0SwRi3h38bGBp6i8/n2UI8Atp3Li6fwuabHqDwWjNUAQ0W5AkD2TP22GlkW5kn3HVSO7f6OnhThr2tayfJ5mmpq0Frhs0n/aTcAmxIWXz7MCGuY0DQJGojzaiSSAQdjseBharFVWUqQ1AEiZvuZsOvBed5ziC+o7gLQ3aI6dk/B9qMteM7Aq+ILgATYTHqoGjzBSRK4G3Xp60iFttkwElGRZCsF0Y0JTHVwNy/GtZTIJgkm0Ha36JYnE/EGlsFziAInmhPggojJ3BmJZYwLmBO10pylugpe9Iv8F4NrOpzoBMSAD5jHBVAwDqeovpkRvI2PGeK9EwHialwcLRPAjuDcFGV84w9bUGupufFh5NRHHjKkn5FrjQ940eKmzwZ4wfVH9E3PsOGV3BogTIC7SMwea9B9SZJ+hdFlnditnhD5G9ljsMJJHOy0lHGNAALhYc1HmY2EAZLk1KmxtQNDnmJJvE3O+yvqdeJtaYtBtz/osg/wAQtpsDaTRqIAAMwItfmmYfxcQCNOwlsX83GZ4ILx5KfkxkuFxM3dLEDkQOd/mpn6XbHhNtliaHjF+rzNaQSDaZb25qzw/iFlR8MMkDaCJ5pdYbkJVL9F9UbHUdFG1kiUPhsQRO5B2MfmAj6b2OHWJMG/sg3/ZujLeM6P3AeN2uA6QT+se6wj6xc4uJ3uvTfE2A1Yaq1pk6SY4y3zW+a89wuAa8wTCuwVMzsTaqnpAmnkkBcK0zDIQxuqm4u5g2PpFoVXTN1UrVLghw5fSXijwLII8EeTZAMo7KlyfEtbiWF4lrpaQeTgQga+K0jqoMHUc6sw2HmbE7TPFdUNpgTSVI9Oo5fQmqWN+7DGNe5zySC5wPE2sB7onBeHcPQd8V1RzmXdTp8AeF4m3UqlwmWvqV9TA0EXIeWeWDyeLjcq//AGI1n/DpEu0kl9QgaGCLyWwOBtxsvMfl5ey/662zAeKYdXuI139BZBtEJvijM21MS/4ZmkzyUzxLG21d3GT6oXCY+THFemk1KIKpNsOfPZMGGkfid7qT4kp4eED0EmU1QmZCYBJ2gKUs6cr901UMFDmiOKkp1CDOxF54qOYTHVFmtmbNBgvFjmmKhsYGoC4jjZX+Bz6jV1NDvMBYOEF0XJB5HksBSZqj3Uxo97JOTBL9DYyP9PTKTtRdpnU0Bw1GRJF7dj81mHYek0kkQZPlA2M7KgGJe0hwe/cSNRurR2ELml2sTvpl2qJudo+cqZ4/DjY+K8vSJqmPnyhvl+qpMeB8QRx3Wzwfh2mymw1XONR92027nkPr2WPzBxdWcdOkNOkCRaDG/G6ZipP0BkB4Fu6Kr1NLd7qB4iTyQr6mrr05KuVsnutDKrpuj8ipg16YO2oSg2xKKyzFClVZUOzXAuHNoN/kjyL6tC4402ev4PI8M8gvdJtZ0gRF9olV32k+I2YXBjC4eGmqDIZAAp7EkDcuMjfYFaDMPEVDC4M13eYOH3bBE1HO/CBP8IBJ4X6LxDOcyfiajqlTdx4bAcGjoBZeb8bE7e36RRlvS0isc7jCa3fY+6l+FA/sLpor1FJFsmoYh3CfojKdeDJUNCjEHlKtcHSaWkkA/rugqFvo5VwrBXIaYgWA23/RQtda4Ur2pjhZD6YzQ3WDtI73SGHLg4gSBEkX32kJpbBReX19FSd2kQ5vNkwR9V3kY5JcHhpLQBwSxdAio4EFoBgSOHRXxy0NeNO1r8wTLT7ILO2gOiZ3v6/0KW76GpTRTVKJIsdvfuth4Lzsa/g1Wt1afJUsCQN2nr+ayT4vE/0UYpk6bxB3uD6ckGXGsi0w5rwfD07xF4hZRDXxTLxZuob8wCNrLzfEYx9WqdLRqquJDG83Enc/Vb7w5kdDG4dv7USKgLmtdrI1D97lq4KH/Dk4eo803trBzYb+HUwzIjmZgdiVLiuI2n7DtOumRxnh6vTY59TSXEFvwmyS0kSDMQbBZ5o/vZetfBgPLgQSaToIvLPLUbvaBf1WEznCUziHll2OII7lWYs2+Mny4v0pmNtfouh3HdT4lsAJjGKqXtE/jomxOMe9rA95IptDGC8NaOACHLCRMWnv1XSDtt1SFOBcm65LXAm9ip7Quh1zfZI27pjbbd0ezAtrjx2go6nVii43VcXWnoUTXf8A5cCd4S6YaInbd1C111M89FDTHylJ0P2c0/Rdos8ycwp7XXlcZs1GXV9bKLj/ALSGP7Mkj5KuzJuo6r6DcGLDf9UsjxXkrU+bS9v8zQRHtCuMkYDTaOn0SMj8XsPF3hmGiYPDaEXgcsfVfAEN4vdZoH1PZbGjl4JBLW+wV7hMpBMuHYRb2U9Z+ehrhIz+AYC1tOn+Boidu59VoHUWkMk8WgmBYG3H81W505mHeXMBLbB0A6Qec/RZ+r4sbrZq1aA7zBu5bG57cklY6yfZBulrptcb4ObiGOAqFhBeAbEXMAkNiTbdY3GfZfjWWaKdUc2GD7Phcw32oVKTiPh6mSdMu0uvzlaXKvtapugPa5vPUJHuExLNAqnL4YzFfZpji2W02TyNRgMe6gwH2e4gyK33Lh+GwqNI43a6x24Ld5t9puGA8ry521gYHeyqmePaL7GoG83EH5DcrVm+Rr0d/wA8beyjp/Z5ULtIrsneDTeFR5nk9eh/q07TZwMt9+BW4f4vpvadBOkfiqOkudwAYBYDus94i8RCpQ0AAanA7yYaeiZizZ/JJm3jjxbMqb36JrW2CmAG6ZWeOPy4dF6ZBoRf+RRtVs0xy29lXsdPUCUdXf5G9kFf2FPQcun3TwIldptUlRt0tD/ZAwJwZ7QU5th1Ka91rLgQ7IHRiKY4OcWf94LY9yFoPDhDZad2lwPoSsphMR8N7X/ulp9iD9FZ5tXAxFQt2cZHZwB+qVkny4Eq0z0PBQSDIO3JXlOr5d9pFl4nSxMiDzJEWIFogj1sjXZxWEhlWoxhM6A9xA9TzU7+N/obvZ6HnpYWu1GdLS4MmwcR+J3VeUE3P99VYYrOaxoOY6o4iWnhfmSePqqqmfmqMEOEwLpcGvbKnoiyGdKscFgnOG3vZHevZi2CY7gEKKZ5rSUcouCbxw4LuKylpkxpPRdOWfQLj9M5J2m3eFJFt0c/KCdjK4clqcrJiud9Zng2gGVC8SjjlNW8U3GLki4CCe0gwRBsPU8Lbpm0/wBFNNMWGbcq5wOWVazQ2nSe8/wiYE8TsFe+HvAj4DsSXU2v0n4LY1kcNX7m8xut7hfB9MMHwdTYg2qvAseIClrN+Lo5Jb2eN0hdKu6SYslccVDXcY5I1XBnj0e5q6yko6b5UlJ0bodh+PBppFFZk+XMd+9Tp+4BYf8AxUFaqRbmZUmL/wBGieMVG+zg7/3W7FtaB6B83SCiWoJj0S2rsuZx3EfhjiUPhsO59mtJ/IeqkquWtyjCt+G09AUNW4Rvj5MByzw4BBdBPyVqMFGyNpkDZdFUKSrdDEtArcLCbVwLuHtz6IqrjQBNlV43xG0AiR6IZTfEY3oGJa1xI/8AhUlJznXAsqGhUdicRpYJBMu5ADnyW2w2A0i6PJqOHT3oB+wucLzf0/JGeHMJTbiWl7GuMHQ4geVwE26wCj3EBqo8zxeghzfxNIcO4ugmm+HNG5qNJJfwFwocgzNzHEAw6/r6KDIc6biqILbcC07tcN2lUOf1X0xULLEteARYglphNXFoDW2Yd7hyQbySeAXUlSFRIwW/vsu6vkuJIP0J+jpN5UmYn/LsP/Uq+2liSSdK6hNP6lQaxCmp4kx0SSRUkIx02xwJI7rX5bifumdoSSUub0iyDlbMtO5kXEidx0VLifFLtmj6JJLscJ+xeW3PorK+a1Hm5PuhXVCd0klcpSXCDybfT1HwrkzKFFv7zoc4xck336K3xVIAfNJJeJT3W2emvRR5jmGgdli84zzUYCSSr+PKbFZaaXAnwXnZw2KaXE6KsMfHAk+V0dDbsStd46xLabQ473IHPyuAn1ISSTcqSyC8Tfif/9k="/>
          <p:cNvSpPr>
            <a:spLocks noChangeAspect="1" noChangeArrowheads="1"/>
          </p:cNvSpPr>
          <p:nvPr/>
        </p:nvSpPr>
        <p:spPr bwMode="auto">
          <a:xfrm>
            <a:off x="63500" y="-630238"/>
            <a:ext cx="15240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04" name="AutoShape 8" descr="data:image/jpeg;base64,/9j/4AAQSkZJRgABAQAAAQABAAD/2wCEAAkGBhQSERUUExIUFBUVGBQXFxUUFBQUFxcUGBcYFRgXGhcXHCYeFxwlGRUWHy8gJycpLCwsFR4xNTAqNSYrLCkBCQoKDgwOGg8PGiwfHxwpKSkpKSwsKSwpKSkpKSkpLCkpKSkpKSksKSksKSwsNiwsLCwsKSwsLCkpNSkpKSwpKf/AABEIAIcAoAMBIgACEQEDEQH/xAAbAAABBQEBAAAAAAAAAAAAAAAEAAIDBQYBB//EAD0QAAEDAgQEBAMFBgUFAAAAAAEAAhEDIQQFEjFBUWFxBiKBkROhwQcjMrHRFFJicuHwFyQzQoJjkrLC8f/EABkBAAMBAQEAAAAAAAAAAAAAAAIDBAEABf/EACIRAAMAAwACAwADAQAAAAAAAAABAgMRIRIxBCJBMlFhE//aAAwDAQACEQMRAD8A8zc1MKc5yYUI7g5inofohx0I90TQ4+iJ+jl7JGUS9wa0SSrzB5XTbb4fxH83k6RzIYPqq/L8SaT5kQQZsL9FpcrzfDEhuhwqG3nkBx5NI/uymy00uDYnaAsdlFER900SJBBDPYSqfNMifSbrklhIAJ3Ei08DdeiUsopGPLMGQHX3M+t0D4iwQrsdTbUpB0aneabDiBsQDulRl6bUo82lM0Qisxy91Goab41C8gy0g7EHihnG4Vae1tC2OO6lAsojuiNNlxrLbL2fdOPQ/mlicPGIp2B1Bpj/AIhTZQyaLux/MFMzDDPFQkA7NuP5QFOn9mFraBcQxorOjafnx+afih97/wAEG6qZgDkpKmIcXSQJAi3JH4Nmsiptsu6V2i8G3FS6EwQdoM/F/KVuMIAGDsFjKLPxfylbbDM8o7BTZRsnkSlFJLQtZ4f8JF4DqwLQbhmxI5u5dlbeSY6yecboz+Ay99V2mmzUe1vU7BarLPs5quE1KtOmDymofYW+a1eEwzabQ1jQ3sAEaKYsHAet/wA1Ffyaf8SmcSRTf4Z0SwRi3h38bGBp6i8/n2UI8Atp3Li6fwuabHqDwWjNUAQ0W5AkD2TP22GlkW5kn3HVSO7f6OnhThr2tayfJ5mmpq0Frhs0n/aTcAmxIWXz7MCGuY0DQJGojzaiSSAQdjseBharFVWUqQ1AEiZvuZsOvBed5ziC+o7gLQ3aI6dk/B9qMteM7Aq+ILgATYTHqoGjzBSRK4G3Xp60iFttkwElGRZCsF0Y0JTHVwNy/GtZTIJgkm0Ha36JYnE/EGlsFziAInmhPggojJ3BmJZYwLmBO10pylugpe9Iv8F4NrOpzoBMSAD5jHBVAwDqeovpkRvI2PGeK9EwHialwcLRPAjuDcFGV84w9bUGupufFh5NRHHjKkn5FrjQ940eKmzwZ4wfVH9E3PsOGV3BogTIC7SMwea9B9SZJ+hdFlnditnhD5G9ljsMJJHOy0lHGNAALhYc1HmY2EAZLk1KmxtQNDnmJJvE3O+yvqdeJtaYtBtz/osg/wAQtpsDaTRqIAAMwItfmmYfxcQCNOwlsX83GZ4ILx5KfkxkuFxM3dLEDkQOd/mpn6XbHhNtliaHjF+rzNaQSDaZb25qzw/iFlR8MMkDaCJ5pdYbkJVL9F9UbHUdFG1kiUPhsQRO5B2MfmAj6b2OHWJMG/sg3/ZujLeM6P3AeN2uA6QT+se6wj6xc4uJ3uvTfE2A1Yaq1pk6SY4y3zW+a89wuAa8wTCuwVMzsTaqnpAmnkkBcK0zDIQxuqm4u5g2PpFoVXTN1UrVLghw5fSXijwLII8EeTZAMo7KlyfEtbiWF4lrpaQeTgQga+K0jqoMHUc6sw2HmbE7TPFdUNpgTSVI9Oo5fQmqWN+7DGNe5zySC5wPE2sB7onBeHcPQd8V1RzmXdTp8AeF4m3UqlwmWvqV9TA0EXIeWeWDyeLjcq//AGI1n/DpEu0kl9QgaGCLyWwOBtxsvMfl5ey/662zAeKYdXuI139BZBtEJvijM21MS/4ZmkzyUzxLG21d3GT6oXCY+THFemk1KIKpNsOfPZMGGkfid7qT4kp4eED0EmU1QmZCYBJ2gKUs6cr901UMFDmiOKkp1CDOxF54qOYTHVFmtmbNBgvFjmmKhsYGoC4jjZX+Bz6jV1NDvMBYOEF0XJB5HksBSZqj3Uxo97JOTBL9DYyP9PTKTtRdpnU0Bw1GRJF7dj81mHYek0kkQZPlA2M7KgGJe0hwe/cSNRurR2ELml2sTvpl2qJudo+cqZ4/DjY+K8vSJqmPnyhvl+qpMeB8QRx3Wzwfh2mymw1XONR92027nkPr2WPzBxdWcdOkNOkCRaDG/G6ZipP0BkB4Fu6Kr1NLd7qB4iTyQr6mrr05KuVsnutDKrpuj8ipg16YO2oSg2xKKyzFClVZUOzXAuHNoN/kjyL6tC4402ev4PI8M8gvdJtZ0gRF9olV32k+I2YXBjC4eGmqDIZAAp7EkDcuMjfYFaDMPEVDC4M13eYOH3bBE1HO/CBP8IBJ4X6LxDOcyfiajqlTdx4bAcGjoBZeb8bE7e36RRlvS0isc7jCa3fY+6l+FA/sLpor1FJFsmoYh3CfojKdeDJUNCjEHlKtcHSaWkkA/rugqFvo5VwrBXIaYgWA23/RQtda4Ur2pjhZD6YzQ3WDtI73SGHLg4gSBEkX32kJpbBReX19FSd2kQ5vNkwR9V3kY5JcHhpLQBwSxdAio4EFoBgSOHRXxy0NeNO1r8wTLT7ILO2gOiZ3v6/0KW76GpTRTVKJIsdvfuth4Lzsa/g1Wt1afJUsCQN2nr+ayT4vE/0UYpk6bxB3uD6ckGXGsi0w5rwfD07xF4hZRDXxTLxZuob8wCNrLzfEYx9WqdLRqquJDG83Enc/Vb7w5kdDG4dv7USKgLmtdrI1D97lq4KH/Dk4eo803trBzYb+HUwzIjmZgdiVLiuI2n7DtOumRxnh6vTY59TSXEFvwmyS0kSDMQbBZ5o/vZetfBgPLgQSaToIvLPLUbvaBf1WEznCUziHll2OII7lWYs2+Mny4v0pmNtfouh3HdT4lsAJjGKqXtE/jomxOMe9rA95IptDGC8NaOACHLCRMWnv1XSDtt1SFOBcm65LXAm9ip7Quh1zfZI27pjbbd0ezAtrjx2go6nVii43VcXWnoUTXf8A5cCd4S6YaInbd1C111M89FDTHylJ0P2c0/Rdos8ycwp7XXlcZs1GXV9bKLj/ALSGP7Mkj5KuzJuo6r6DcGLDf9UsjxXkrU+bS9v8zQRHtCuMkYDTaOn0SMj8XsPF3hmGiYPDaEXgcsfVfAEN4vdZoH1PZbGjl4JBLW+wV7hMpBMuHYRb2U9Z+ehrhIz+AYC1tOn+Boidu59VoHUWkMk8WgmBYG3H81W505mHeXMBLbB0A6Qec/RZ+r4sbrZq1aA7zBu5bG57cklY6yfZBulrptcb4ObiGOAqFhBeAbEXMAkNiTbdY3GfZfjWWaKdUc2GD7Phcw32oVKTiPh6mSdMu0uvzlaXKvtapugPa5vPUJHuExLNAqnL4YzFfZpji2W02TyNRgMe6gwH2e4gyK33Lh+GwqNI43a6x24Ld5t9puGA8ry521gYHeyqmePaL7GoG83EH5DcrVm+Rr0d/wA8beyjp/Z5ULtIrsneDTeFR5nk9eh/q07TZwMt9+BW4f4vpvadBOkfiqOkudwAYBYDus94i8RCpQ0AAanA7yYaeiZizZ/JJm3jjxbMqb36JrW2CmAG6ZWeOPy4dF6ZBoRf+RRtVs0xy29lXsdPUCUdXf5G9kFf2FPQcun3TwIldptUlRt0tD/ZAwJwZ7QU5th1Ka91rLgQ7IHRiKY4OcWf94LY9yFoPDhDZad2lwPoSsphMR8N7X/ulp9iD9FZ5tXAxFQt2cZHZwB+qVkny4Eq0z0PBQSDIO3JXlOr5d9pFl4nSxMiDzJEWIFogj1sjXZxWEhlWoxhM6A9xA9TzU7+N/obvZ6HnpYWu1GdLS4MmwcR+J3VeUE3P99VYYrOaxoOY6o4iWnhfmSePqqqmfmqMEOEwLpcGvbKnoiyGdKscFgnOG3vZHevZi2CY7gEKKZ5rSUcouCbxw4LuKylpkxpPRdOWfQLj9M5J2m3eFJFt0c/KCdjK4clqcrJiud9Zng2gGVC8SjjlNW8U3GLki4CCe0gwRBsPU8Lbpm0/wBFNNMWGbcq5wOWVazQ2nSe8/wiYE8TsFe+HvAj4DsSXU2v0n4LY1kcNX7m8xut7hfB9MMHwdTYg2qvAseIClrN+Lo5Jb2eN0hdKu6SYslccVDXcY5I1XBnj0e5q6yko6b5UlJ0bodh+PBppFFZk+XMd+9Tp+4BYf8AxUFaqRbmZUmL/wBGieMVG+zg7/3W7FtaB6B83SCiWoJj0S2rsuZx3EfhjiUPhsO59mtJ/IeqkquWtyjCt+G09AUNW4Rvj5MByzw4BBdBPyVqMFGyNpkDZdFUKSrdDEtArcLCbVwLuHtz6IqrjQBNlV43xG0AiR6IZTfEY3oGJa1xI/8AhUlJznXAsqGhUdicRpYJBMu5ADnyW2w2A0i6PJqOHT3oB+wucLzf0/JGeHMJTbiWl7GuMHQ4geVwE26wCj3EBqo8zxeghzfxNIcO4ugmm+HNG5qNJJfwFwocgzNzHEAw6/r6KDIc6biqILbcC07tcN2lUOf1X0xULLEteARYglphNXFoDW2Yd7hyQbySeAXUlSFRIwW/vsu6vkuJIP0J+jpN5UmYn/LsP/Uq+2liSSdK6hNP6lQaxCmp4kx0SSRUkIx02xwJI7rX5bifumdoSSUub0iyDlbMtO5kXEidx0VLifFLtmj6JJLscJ+xeW3PorK+a1Hm5PuhXVCd0klcpSXCDybfT1HwrkzKFFv7zoc4xck336K3xVIAfNJJeJT3W2emvRR5jmGgdli84zzUYCSSr+PKbFZaaXAnwXnZw2KaXE6KsMfHAk+V0dDbsStd46xLabQ473IHPyuAn1ISSTcqSyC8Tfif/9k="/>
          <p:cNvSpPr>
            <a:spLocks noChangeAspect="1" noChangeArrowheads="1"/>
          </p:cNvSpPr>
          <p:nvPr/>
        </p:nvSpPr>
        <p:spPr bwMode="auto">
          <a:xfrm>
            <a:off x="63500" y="-630238"/>
            <a:ext cx="1524000" cy="12858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6" name="Picture 10" descr="http://www.abpischools.org.uk/res/coresourceimport/resources04/history/images/jen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628800"/>
            <a:ext cx="2808312" cy="23730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7299777" y="1916832"/>
            <a:ext cx="1844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Edward Jenner </a:t>
            </a:r>
          </a:p>
          <a:p>
            <a:r>
              <a:rPr lang="en-GB" dirty="0" smtClean="0"/>
              <a:t>and James Phipps</a:t>
            </a:r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Eradication of a virus from the planet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5220072" y="1484784"/>
            <a:ext cx="3466728" cy="4641379"/>
          </a:xfrm>
        </p:spPr>
        <p:txBody>
          <a:bodyPr/>
          <a:lstStyle/>
          <a:p>
            <a:pPr marL="609600" indent="-6096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animal reservoir</a:t>
            </a: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 latent or persistent infection</a:t>
            </a: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Smallpox was an easily recognised disease</a:t>
            </a: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vaccine was effective against all strains of virus</a:t>
            </a: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Vaccine properties.  Potency, low cost, abundance, heat stability, easy administration</a:t>
            </a: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WHO determination</a:t>
            </a:r>
          </a:p>
          <a:p>
            <a:pPr marL="609600" indent="-609600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lang="en-GB" sz="1800" dirty="0" smtClean="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$250 million </a:t>
            </a:r>
          </a:p>
          <a:p>
            <a:endParaRPr lang="en-GB" dirty="0"/>
          </a:p>
        </p:txBody>
      </p:sp>
      <p:pic>
        <p:nvPicPr>
          <p:cNvPr id="4" name="Picture 2" descr="http://corvustristis.files.wordpress.com/2010/10/smallpox-is-d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3888674" cy="42930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27784" y="6088559"/>
            <a:ext cx="1656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1977</a:t>
            </a:r>
            <a:endParaRPr lang="en-GB" sz="4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Different types of viral vaccines</a:t>
            </a:r>
            <a:endParaRPr lang="en-GB" dirty="0"/>
          </a:p>
        </p:txBody>
      </p:sp>
      <p:pic>
        <p:nvPicPr>
          <p:cNvPr id="4" name="Picture 7" descr="Figure-8-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7024058" cy="506338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Human virus vaccines</a:t>
            </a:r>
            <a:endParaRPr lang="en-GB" dirty="0"/>
          </a:p>
        </p:txBody>
      </p:sp>
      <p:pic>
        <p:nvPicPr>
          <p:cNvPr id="4" name="Picture 3" descr="http://www.garlandscience.com/res/9780815341505/figure/table_05_01.jpg">
            <a:hlinkClick r:id="rId2" tgtFrame="FULL_IMAGE_9780815341505_CH05_T0001"/>
          </p:cNvPr>
          <p:cNvPicPr/>
          <p:nvPr/>
        </p:nvPicPr>
        <p:blipFill>
          <a:blip r:embed="rId3" cstate="print"/>
          <a:srcRect t="4286" b="10000"/>
          <a:stretch>
            <a:fillRect/>
          </a:stretch>
        </p:blipFill>
        <p:spPr bwMode="auto">
          <a:xfrm>
            <a:off x="1259632" y="1844824"/>
            <a:ext cx="62646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 smtClean="0">
            <a:ln>
              <a:noFill/>
            </a:ln>
            <a:solidFill>
              <a:srgbClr val="6E6E6F"/>
            </a:solidFill>
            <a:effectLst/>
            <a:latin typeface="Verdana" pitchFamily="34" charset="0"/>
            <a:cs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 marL="363538" indent="-363538">
          <a:spcBef>
            <a:spcPts val="0"/>
          </a:spcBef>
          <a:spcAft>
            <a:spcPts val="0"/>
          </a:spcAft>
          <a:defRPr sz="1800" i="0" dirty="0" smtClean="0">
            <a:solidFill>
              <a:srgbClr val="040404"/>
            </a:solidFill>
            <a:latin typeface="+mn-lt"/>
          </a:defRPr>
        </a:defPPr>
      </a:lstStyle>
    </a:tx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</TotalTime>
  <Words>1229</Words>
  <Application>Microsoft Office PowerPoint</Application>
  <PresentationFormat>On-screen Show (4:3)</PresentationFormat>
  <Paragraphs>287</Paragraphs>
  <Slides>47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Standarddesign</vt:lpstr>
      <vt:lpstr>ISIS/Draw Sketch</vt:lpstr>
      <vt:lpstr>Prevention and treatment of viral disease</vt:lpstr>
      <vt:lpstr>Prophylaxis and Therapy</vt:lpstr>
      <vt:lpstr>Defending ourselves against viruses</vt:lpstr>
      <vt:lpstr>The immunological basis of protection after vaccination</vt:lpstr>
      <vt:lpstr>Successful  virus vaccination</vt:lpstr>
      <vt:lpstr>History of variolation and smallpox vaccination</vt:lpstr>
      <vt:lpstr>Eradication of a virus from the planet</vt:lpstr>
      <vt:lpstr>Different types of viral vaccines</vt:lpstr>
      <vt:lpstr>Human virus vaccines</vt:lpstr>
      <vt:lpstr>Attenuation of virus to make a live virus vaccine</vt:lpstr>
      <vt:lpstr>The genetic basis of poliovirus attenuation</vt:lpstr>
      <vt:lpstr>Pros and cons of live vs inactivated vaccines</vt:lpstr>
      <vt:lpstr>Examples of viruses for which both live and inactivated vaccines are available</vt:lpstr>
      <vt:lpstr>Recombinant attenuated virus  vaccines</vt:lpstr>
      <vt:lpstr>Engineering safe influenza H5 vaccine</vt:lpstr>
      <vt:lpstr>Subunit vaccines</vt:lpstr>
      <vt:lpstr>Viruses as vectors of pathogen subunits</vt:lpstr>
      <vt:lpstr>The Thai trial RV-144  to test HIV vaccine</vt:lpstr>
      <vt:lpstr>Antiviral treatment</vt:lpstr>
      <vt:lpstr>Interferons- the hosts natural antiviral system</vt:lpstr>
      <vt:lpstr>Antiviral Drugs</vt:lpstr>
      <vt:lpstr>A generic virus replication cycle</vt:lpstr>
      <vt:lpstr>Targets for antiviral drugs</vt:lpstr>
      <vt:lpstr>Structures of nucleoside analogues which inhibit viral replication.</vt:lpstr>
      <vt:lpstr>Chain termination</vt:lpstr>
      <vt:lpstr>Acyclovir specificity</vt:lpstr>
      <vt:lpstr>Influenza replication</vt:lpstr>
      <vt:lpstr>PowerPoint Presentation</vt:lpstr>
      <vt:lpstr>PowerPoint Presentation</vt:lpstr>
      <vt:lpstr>Adamantanes</vt:lpstr>
      <vt:lpstr>Resistance to amantadine</vt:lpstr>
      <vt:lpstr>The predominance of amantadine resistance in H3N2 community isolates</vt:lpstr>
      <vt:lpstr>PowerPoint Presentation</vt:lpstr>
      <vt:lpstr>PowerPoint Presentation</vt:lpstr>
      <vt:lpstr>PowerPoint Presentation</vt:lpstr>
      <vt:lpstr>The crystal structure of the neuraminidase protein allowed rational drug design</vt:lpstr>
      <vt:lpstr>Neuraminidase inhibitors</vt:lpstr>
      <vt:lpstr>The genome of HIV-1</vt:lpstr>
      <vt:lpstr>PowerPoint Presentation</vt:lpstr>
      <vt:lpstr>PowerPoint Presentation</vt:lpstr>
      <vt:lpstr>Antiviral therapy for hepatitis c virus</vt:lpstr>
      <vt:lpstr>Targets for antiviral drugs for HCV</vt:lpstr>
      <vt:lpstr>HCV antiviral therapy 2012</vt:lpstr>
      <vt:lpstr>The search for new antivirals</vt:lpstr>
      <vt:lpstr>High throughput screen with drug libraries</vt:lpstr>
      <vt:lpstr>Genome wide screen to find new host targets</vt:lpstr>
      <vt:lpstr>The future for broad spectrum antivirals</vt:lpstr>
    </vt:vector>
  </TitlesOfParts>
  <Company>Publications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 College London</dc:title>
  <dc:creator>Seipp, Karsten</dc:creator>
  <cp:lastModifiedBy>Shiel, Nuala</cp:lastModifiedBy>
  <cp:revision>184</cp:revision>
  <dcterms:modified xsi:type="dcterms:W3CDTF">2012-12-04T14:53:12Z</dcterms:modified>
</cp:coreProperties>
</file>