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47"/>
  </p:notesMasterIdLst>
  <p:handoutMasterIdLst>
    <p:handoutMasterId r:id="rId48"/>
  </p:handoutMasterIdLst>
  <p:sldIdLst>
    <p:sldId id="259" r:id="rId3"/>
    <p:sldId id="257" r:id="rId4"/>
    <p:sldId id="302" r:id="rId5"/>
    <p:sldId id="279" r:id="rId6"/>
    <p:sldId id="303" r:id="rId7"/>
    <p:sldId id="304" r:id="rId8"/>
    <p:sldId id="281" r:id="rId9"/>
    <p:sldId id="280" r:id="rId10"/>
    <p:sldId id="265" r:id="rId11"/>
    <p:sldId id="305" r:id="rId12"/>
    <p:sldId id="306" r:id="rId13"/>
    <p:sldId id="307" r:id="rId14"/>
    <p:sldId id="308" r:id="rId15"/>
    <p:sldId id="258" r:id="rId16"/>
    <p:sldId id="310" r:id="rId17"/>
    <p:sldId id="311" r:id="rId18"/>
    <p:sldId id="312" r:id="rId19"/>
    <p:sldId id="313" r:id="rId20"/>
    <p:sldId id="293" r:id="rId21"/>
    <p:sldId id="315" r:id="rId22"/>
    <p:sldId id="264" r:id="rId23"/>
    <p:sldId id="316" r:id="rId24"/>
    <p:sldId id="275" r:id="rId25"/>
    <p:sldId id="267" r:id="rId26"/>
    <p:sldId id="256" r:id="rId27"/>
    <p:sldId id="274" r:id="rId28"/>
    <p:sldId id="266" r:id="rId29"/>
    <p:sldId id="277" r:id="rId30"/>
    <p:sldId id="301" r:id="rId31"/>
    <p:sldId id="317" r:id="rId32"/>
    <p:sldId id="278" r:id="rId33"/>
    <p:sldId id="268" r:id="rId34"/>
    <p:sldId id="294" r:id="rId35"/>
    <p:sldId id="282" r:id="rId36"/>
    <p:sldId id="291" r:id="rId37"/>
    <p:sldId id="295" r:id="rId38"/>
    <p:sldId id="290" r:id="rId39"/>
    <p:sldId id="285" r:id="rId40"/>
    <p:sldId id="296" r:id="rId41"/>
    <p:sldId id="284" r:id="rId42"/>
    <p:sldId id="287" r:id="rId43"/>
    <p:sldId id="298" r:id="rId44"/>
    <p:sldId id="297" r:id="rId45"/>
    <p:sldId id="288" r:id="rId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46" autoAdjust="0"/>
    <p:restoredTop sz="86175" autoAdjust="0"/>
  </p:normalViewPr>
  <p:slideViewPr>
    <p:cSldViewPr snapToGrid="0" snapToObjects="1">
      <p:cViewPr>
        <p:scale>
          <a:sx n="50" d="100"/>
          <a:sy n="50" d="100"/>
        </p:scale>
        <p:origin x="-804" y="-168"/>
      </p:cViewPr>
      <p:guideLst>
        <p:guide orient="horz" pos="2160"/>
        <p:guide pos="2880"/>
      </p:guideLst>
    </p:cSldViewPr>
  </p:slideViewPr>
  <p:notesTextViewPr>
    <p:cViewPr>
      <p:scale>
        <a:sx n="100" d="100"/>
        <a:sy n="100" d="100"/>
      </p:scale>
      <p:origin x="0" y="0"/>
    </p:cViewPr>
  </p:notesTextViewPr>
  <p:sorterViewPr>
    <p:cViewPr>
      <p:scale>
        <a:sx n="33" d="100"/>
        <a:sy n="33"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AEA3742-FC10-284D-A7C1-31782D324A64}" type="datetimeFigureOut">
              <a:rPr lang="en-US" smtClean="0"/>
              <a:pPr/>
              <a:t>11/28/2012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2AB289A-1776-B34D-93A7-F0746EDA6791}" type="slidenum">
              <a:rPr lang="en-US" smtClean="0"/>
              <a:pPr/>
              <a:t>‹#›</a:t>
            </a:fld>
            <a:endParaRPr lang="en-US"/>
          </a:p>
        </p:txBody>
      </p:sp>
    </p:spTree>
    <p:extLst>
      <p:ext uri="{BB962C8B-B14F-4D97-AF65-F5344CB8AC3E}">
        <p14:creationId xmlns:p14="http://schemas.microsoft.com/office/powerpoint/2010/main" val="18727395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6933D0-A4BE-7D49-BAAB-5DF7CC03D3FC}" type="datetimeFigureOut">
              <a:rPr lang="en-US" smtClean="0"/>
              <a:pPr/>
              <a:t>11/28/2012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34AA39-E846-3A43-B7A1-0156A7145B3D}" type="slidenum">
              <a:rPr lang="en-US" smtClean="0"/>
              <a:pPr/>
              <a:t>‹#›</a:t>
            </a:fld>
            <a:endParaRPr lang="en-US"/>
          </a:p>
        </p:txBody>
      </p:sp>
    </p:spTree>
    <p:extLst>
      <p:ext uri="{BB962C8B-B14F-4D97-AF65-F5344CB8AC3E}">
        <p14:creationId xmlns:p14="http://schemas.microsoft.com/office/powerpoint/2010/main" val="14362232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nature.com/nri/journal/v8/n1/full/nri2233.html"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AC7E80F7-2C20-4C30-A083-F3EC7E6F56E9}" type="slidenum">
              <a:rPr lang="da-DK"/>
              <a:pPr/>
              <a:t>1</a:t>
            </a:fld>
            <a:endParaRPr lang="da-DK"/>
          </a:p>
        </p:txBody>
      </p:sp>
      <p:sp>
        <p:nvSpPr>
          <p:cNvPr id="17411" name="Rectangle 2"/>
          <p:cNvSpPr>
            <a:spLocks noGrp="1" noRot="1" noChangeAspect="1" noChangeArrowheads="1" noTextEdit="1"/>
          </p:cNvSpPr>
          <p:nvPr>
            <p:ph type="sldImg"/>
          </p:nvPr>
        </p:nvSpPr>
        <p:spPr>
          <a:xfrm>
            <a:off x="1054100" y="685800"/>
            <a:ext cx="3149600" cy="2362200"/>
          </a:xfrm>
          <a:ln/>
        </p:spPr>
      </p:sp>
      <p:sp>
        <p:nvSpPr>
          <p:cNvPr id="17412" name="Rectangle 3"/>
          <p:cNvSpPr>
            <a:spLocks noGrp="1" noChangeArrowheads="1"/>
          </p:cNvSpPr>
          <p:nvPr>
            <p:ph type="body" idx="1"/>
          </p:nvPr>
        </p:nvSpPr>
        <p:spPr>
          <a:xfrm>
            <a:off x="914183" y="3353141"/>
            <a:ext cx="5029635" cy="5105022"/>
          </a:xfrm>
          <a:noFill/>
          <a:ln/>
        </p:spPr>
        <p:txBody>
          <a:bodyPr/>
          <a:lstStyle/>
          <a:p>
            <a:pPr eaLnBrk="1" hangingPunct="1"/>
            <a:endParaRPr lang="en-US" sz="1000" smtClean="0">
              <a:latin typeface="Times New Roman" pitchFamily="1"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A460E295-C8DF-7940-94E3-00D5207FAFB0}" type="slidenum">
              <a:rPr lang="en-US">
                <a:latin typeface="Helvetica" pitchFamily="34" charset="0"/>
              </a:rPr>
              <a:pPr/>
              <a:t>16</a:t>
            </a:fld>
            <a:endParaRPr lang="en-US">
              <a:latin typeface="Helvetica" pitchFamily="34" charset="0"/>
            </a:endParaRPr>
          </a:p>
        </p:txBody>
      </p:sp>
      <p:sp>
        <p:nvSpPr>
          <p:cNvPr id="44035" name="Rectangle 1026"/>
          <p:cNvSpPr>
            <a:spLocks noGrp="1" noRot="1" noChangeAspect="1" noChangeArrowheads="1" noTextEdit="1"/>
          </p:cNvSpPr>
          <p:nvPr>
            <p:ph type="sldImg"/>
          </p:nvPr>
        </p:nvSpPr>
        <p:spPr>
          <a:ln/>
        </p:spPr>
      </p:sp>
      <p:sp>
        <p:nvSpPr>
          <p:cNvPr id="44036" name="Rectangle 1027"/>
          <p:cNvSpPr>
            <a:spLocks noGrp="1" noChangeArrowheads="1"/>
          </p:cNvSpPr>
          <p:nvPr>
            <p:ph type="body" idx="1"/>
          </p:nvPr>
        </p:nvSpPr>
        <p:spPr>
          <a:noFill/>
          <a:ln/>
        </p:spPr>
        <p:txBody>
          <a:bodyPr/>
          <a:lstStyle/>
          <a:p>
            <a:endParaRPr lang="en-US">
              <a:latin typeface="Times"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663CECEC-22A1-144E-AD3F-D311654F0A87}" type="slidenum">
              <a:rPr lang="en-US">
                <a:latin typeface="Helvetica" pitchFamily="34" charset="0"/>
              </a:rPr>
              <a:pPr/>
              <a:t>17</a:t>
            </a:fld>
            <a:endParaRPr lang="en-US">
              <a:latin typeface="Helvetica" pitchFamily="34"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endParaRPr lang="en-US">
              <a:latin typeface="Times"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90E68E3C-2CBA-C64C-852E-FB99A26C590A}" type="slidenum">
              <a:rPr lang="en-US">
                <a:latin typeface="Helvetica" pitchFamily="34" charset="0"/>
              </a:rPr>
              <a:pPr/>
              <a:t>18</a:t>
            </a:fld>
            <a:endParaRPr lang="en-US">
              <a:latin typeface="Helvetica" pitchFamily="34"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endParaRPr lang="en-US">
              <a:latin typeface="Times"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Regulatory T (Treg) cell heterogeneity and suppression of distinct classes of the immune response. Treg cells generated in the thymus or extrathymically can further specialize through upregulation or activation of transcription factors in response to different environmental stimuli. These environmental response factors can cooperate with Foxp3 to confer to Treg cells a transient or lasting cell state, enabling their tailored function under particular environmental or inflammatory conditions; for example, STAT3 activation in response to IL-10 leads to the generation of pSTAT3</a:t>
            </a:r>
            <a:r>
              <a:rPr lang="en-US" baseline="30000" smtClean="0"/>
              <a:t>+</a:t>
            </a:r>
            <a:r>
              <a:rPr lang="en-US" smtClean="0"/>
              <a:t> Treg cells capable of suppressing Th17 responses, or activation of STAT1 in response to IFN-γ or other STAT1-signaling cytokines leads to generation of Tbet</a:t>
            </a:r>
            <a:r>
              <a:rPr lang="en-US" baseline="30000" smtClean="0"/>
              <a:t>+</a:t>
            </a:r>
            <a:r>
              <a:rPr lang="en-US" smtClean="0"/>
              <a:t> Treg cells. In a given tissue, Treg cells, upon instruction by the tissue environment, induce expression of tissue-specific transcription factors whose cooperation with Foxp3 results in a distinct tissue-specific Treg cell transcriptional signature and function, and also supports Treg cell subset homeostasis</a:t>
            </a:r>
          </a:p>
          <a:p>
            <a:pPr>
              <a:spcBef>
                <a:spcPct val="0"/>
              </a:spcBef>
            </a:pPr>
            <a:r>
              <a:rPr lang="en-US" b="1" smtClean="0"/>
              <a:t>Annual Review of Immunology, 2012 </a:t>
            </a:r>
            <a:r>
              <a:rPr lang="en-US" smtClean="0"/>
              <a:t>Vol. 30: 531-564</a:t>
            </a:r>
          </a:p>
          <a:p>
            <a:pPr>
              <a:spcBef>
                <a:spcPct val="0"/>
              </a:spcBef>
            </a:pPr>
            <a:endParaRPr lang="en-US" smtClean="0"/>
          </a:p>
        </p:txBody>
      </p:sp>
      <p:sp>
        <p:nvSpPr>
          <p:cNvPr id="153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1B89C40-6FC7-1541-9B01-F93BBAB4DA79}" type="slidenum">
              <a:rPr lang="en-US"/>
              <a:pPr/>
              <a:t>19</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A8170407-E4A8-7C43-896E-45D2F651D4E5}" type="slidenum">
              <a:rPr lang="en-US">
                <a:latin typeface="Helvetica" pitchFamily="34" charset="0"/>
              </a:rPr>
              <a:pPr/>
              <a:t>20</a:t>
            </a:fld>
            <a:endParaRPr lang="en-US">
              <a:latin typeface="Helvetica" pitchFamily="34"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endParaRPr lang="en-US">
              <a:latin typeface="Times"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D6714B14-3D07-0942-AD3B-4D77CE980079}" type="slidenum">
              <a:rPr lang="en-US">
                <a:latin typeface="Helvetica" pitchFamily="34" charset="0"/>
              </a:rPr>
              <a:pPr/>
              <a:t>22</a:t>
            </a:fld>
            <a:endParaRPr lang="en-US">
              <a:latin typeface="Helvetica" pitchFamily="34"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endParaRPr lang="en-US">
              <a:latin typeface="Times"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1031"/>
          <p:cNvSpPr>
            <a:spLocks noGrp="1" noChangeArrowheads="1"/>
          </p:cNvSpPr>
          <p:nvPr>
            <p:ph type="sldNum" sz="quarter" idx="5"/>
          </p:nvPr>
        </p:nvSpPr>
        <p:spPr>
          <a:noFill/>
        </p:spPr>
        <p:txBody>
          <a:bodyPr/>
          <a:lstStyle/>
          <a:p>
            <a:fld id="{5F54C2A3-3B15-4E44-8BA5-697034C08564}" type="slidenum">
              <a:rPr lang="en-US"/>
              <a:pPr/>
              <a:t>24</a:t>
            </a:fld>
            <a:endParaRPr lang="en-US"/>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a:prstDash val="solid"/>
          </a:ln>
        </p:spPr>
        <p:txBody>
          <a:bodyPr/>
          <a:lstStyle/>
          <a:p>
            <a:pPr eaLnBrk="1" hangingPunct="1"/>
            <a:endParaRPr lang="en-US">
              <a:latin typeface="Times" pitchFamily="34" charset="0"/>
              <a:ea typeface="ＭＳ Ｐゴシック" pitchFamily="34" charset="-128"/>
              <a:cs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1031"/>
          <p:cNvSpPr>
            <a:spLocks noGrp="1" noChangeArrowheads="1"/>
          </p:cNvSpPr>
          <p:nvPr>
            <p:ph type="sldNum" sz="quarter" idx="5"/>
          </p:nvPr>
        </p:nvSpPr>
        <p:spPr>
          <a:noFill/>
        </p:spPr>
        <p:txBody>
          <a:bodyPr/>
          <a:lstStyle/>
          <a:p>
            <a:fld id="{05289AB1-E856-CB4F-9313-809B83744068}" type="slidenum">
              <a:rPr lang="en-US"/>
              <a:pPr/>
              <a:t>27</a:t>
            </a:fld>
            <a:endParaRPr lang="en-US"/>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a:prstDash val="solid"/>
          </a:ln>
        </p:spPr>
        <p:txBody>
          <a:bodyPr/>
          <a:lstStyle/>
          <a:p>
            <a:pPr eaLnBrk="1" hangingPunct="1"/>
            <a:endParaRPr lang="en-US">
              <a:latin typeface="Times" pitchFamily="34" charset="0"/>
              <a:ea typeface="ＭＳ Ｐゴシック" pitchFamily="34" charset="-128"/>
              <a:cs typeface="ＭＳ Ｐゴシック"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The balance between T</a:t>
            </a:r>
            <a:r>
              <a:rPr lang="en-US" b="1" baseline="-25000" dirty="0" smtClean="0"/>
              <a:t>H</a:t>
            </a:r>
            <a:r>
              <a:rPr lang="en-US" b="1" dirty="0" smtClean="0"/>
              <a:t>1 and T</a:t>
            </a:r>
            <a:r>
              <a:rPr lang="en-US" b="1" baseline="-25000" dirty="0" smtClean="0"/>
              <a:t>H</a:t>
            </a:r>
            <a:r>
              <a:rPr lang="en-US" b="1" dirty="0" smtClean="0"/>
              <a:t>2 cell activation determines the outcome of intracellular infections.</a:t>
            </a:r>
            <a:r>
              <a:rPr lang="en-US" dirty="0" smtClean="0"/>
              <a:t> Naive CD4</a:t>
            </a:r>
            <a:r>
              <a:rPr lang="en-US" baseline="30000" dirty="0" smtClean="0"/>
              <a:t>+</a:t>
            </a:r>
            <a:r>
              <a:rPr lang="en-US" dirty="0" smtClean="0"/>
              <a:t> T lymphocytes may differentiate into T</a:t>
            </a:r>
            <a:r>
              <a:rPr lang="en-US" baseline="-25000" dirty="0" smtClean="0"/>
              <a:t>H</a:t>
            </a:r>
            <a:r>
              <a:rPr lang="en-US" dirty="0" smtClean="0"/>
              <a:t>1 cells, which activate phagocytes to kill ingested microbes, and T</a:t>
            </a:r>
            <a:r>
              <a:rPr lang="en-US" baseline="-25000" dirty="0" smtClean="0"/>
              <a:t>H</a:t>
            </a:r>
            <a:r>
              <a:rPr lang="en-US" dirty="0" smtClean="0"/>
              <a:t>2 cells, which inhibit macrophage activation. The balance between these two subsets may influence the outcome of infections, as illustrated by </a:t>
            </a:r>
            <a:r>
              <a:rPr lang="en-US" i="1" dirty="0" err="1" smtClean="0"/>
              <a:t>Leishmania</a:t>
            </a:r>
            <a:r>
              <a:rPr lang="en-US" dirty="0" smtClean="0"/>
              <a:t> infection in mice and leprosy in humans. IFN, interferon; IL, interleukin; TNF, tumor necrosis factor.</a:t>
            </a:r>
            <a:endParaRPr lang="en-US" dirty="0"/>
          </a:p>
        </p:txBody>
      </p:sp>
      <p:sp>
        <p:nvSpPr>
          <p:cNvPr id="4" name="Slide Number Placeholder 3"/>
          <p:cNvSpPr>
            <a:spLocks noGrp="1"/>
          </p:cNvSpPr>
          <p:nvPr>
            <p:ph type="sldNum" sz="quarter" idx="10"/>
          </p:nvPr>
        </p:nvSpPr>
        <p:spPr/>
        <p:txBody>
          <a:bodyPr/>
          <a:lstStyle/>
          <a:p>
            <a:fld id="{1434AA39-E846-3A43-B7A1-0156A7145B3D}" type="slidenum">
              <a:rPr lang="en-US" smtClean="0"/>
              <a:pPr/>
              <a:t>29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BAECD1CB-585A-9B47-852D-B13C2E280D77}" type="slidenum">
              <a:rPr lang="en-GB">
                <a:latin typeface="Times" pitchFamily="34" charset="0"/>
              </a:rPr>
              <a:pPr/>
              <a:t>30</a:t>
            </a:fld>
            <a:endParaRPr lang="en-GB">
              <a:latin typeface="Times" pitchFamily="34"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a:latin typeface="Times" pitchFamily="34" charset="0"/>
              <a:ea typeface="ＭＳ Ｐゴシック" pitchFamily="34" charset="-128"/>
              <a:cs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E84610BF-162F-AF4E-A3E7-0B0B220D1B78}" type="slidenum">
              <a:rPr lang="en-US">
                <a:latin typeface="Helvetica" pitchFamily="34" charset="0"/>
              </a:rPr>
              <a:pPr/>
              <a:t>3</a:t>
            </a:fld>
            <a:endParaRPr lang="en-US">
              <a:latin typeface="Helvetica" pitchFamily="34"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endParaRPr lang="en-US">
              <a:latin typeface="Times"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Figure 1</a:t>
            </a:r>
            <a:r>
              <a:rPr lang="en-US" dirty="0" smtClean="0"/>
              <a:t>  Functional </a:t>
            </a:r>
            <a:r>
              <a:rPr lang="en-US" dirty="0" err="1" smtClean="0"/>
              <a:t>Breg</a:t>
            </a:r>
            <a:r>
              <a:rPr lang="en-US" dirty="0" smtClean="0"/>
              <a:t> </a:t>
            </a:r>
            <a:r>
              <a:rPr lang="en-US" dirty="0" err="1" smtClean="0"/>
              <a:t>effector</a:t>
            </a:r>
            <a:r>
              <a:rPr lang="en-US" dirty="0" smtClean="0"/>
              <a:t> differentiation and regulatory mechanisms. Modification of the two-step pathway for </a:t>
            </a:r>
            <a:r>
              <a:rPr lang="en-US" dirty="0" err="1" smtClean="0"/>
              <a:t>Breg</a:t>
            </a:r>
            <a:r>
              <a:rPr lang="en-US" dirty="0" smtClean="0"/>
              <a:t> development previously proposed in Reference 28. (</a:t>
            </a:r>
            <a:r>
              <a:rPr lang="en-US" i="1" dirty="0" smtClean="0"/>
              <a:t>a</a:t>
            </a:r>
            <a:r>
              <a:rPr lang="en-US" dirty="0" smtClean="0"/>
              <a:t>) Step 1: a common progenitor, namely </a:t>
            </a:r>
            <a:r>
              <a:rPr lang="en-US" dirty="0" err="1" smtClean="0"/>
              <a:t>autoreactive</a:t>
            </a:r>
            <a:r>
              <a:rPr lang="en-US" dirty="0" smtClean="0"/>
              <a:t> T2-MZP </a:t>
            </a:r>
            <a:r>
              <a:rPr lang="en-US" dirty="0" err="1" smtClean="0"/>
              <a:t>Bregs</a:t>
            </a:r>
            <a:r>
              <a:rPr lang="en-US" dirty="0" smtClean="0"/>
              <a:t>, produces IL-10 after TLR stimulation. Step 2: </a:t>
            </a:r>
            <a:r>
              <a:rPr lang="en-US" dirty="0" err="1" smtClean="0"/>
              <a:t>Bregs</a:t>
            </a:r>
            <a:r>
              <a:rPr lang="en-US" dirty="0" smtClean="0"/>
              <a:t> are further activated and release an optimal amount of IL-10 in response to CD154</a:t>
            </a:r>
            <a:r>
              <a:rPr lang="en-US" baseline="30000" dirty="0" smtClean="0"/>
              <a:t>+</a:t>
            </a:r>
            <a:r>
              <a:rPr lang="en-US" dirty="0" smtClean="0"/>
              <a:t>CD4</a:t>
            </a:r>
            <a:r>
              <a:rPr lang="en-US" baseline="30000" dirty="0" smtClean="0"/>
              <a:t>+</a:t>
            </a:r>
            <a:r>
              <a:rPr lang="en-US" dirty="0" smtClean="0"/>
              <a:t> T cells. This step also requires antigen recognition. The chief mechanism of suppression is via the release of IL-10, leading to the suppression of Th1, Th17 responses, and TNF-α from </a:t>
            </a:r>
            <a:r>
              <a:rPr lang="en-US" dirty="0" err="1" smtClean="0"/>
              <a:t>monocytes</a:t>
            </a:r>
            <a:r>
              <a:rPr lang="en-US" dirty="0" smtClean="0"/>
              <a:t>. IL-10 released by </a:t>
            </a:r>
            <a:r>
              <a:rPr lang="en-US" dirty="0" err="1" smtClean="0"/>
              <a:t>Bregs</a:t>
            </a:r>
            <a:r>
              <a:rPr lang="en-US" dirty="0" smtClean="0"/>
              <a:t> is pivotal for the differentiation of Tr1 cells and Foxp3</a:t>
            </a:r>
            <a:r>
              <a:rPr lang="en-US" baseline="30000" dirty="0" smtClean="0"/>
              <a:t>+</a:t>
            </a:r>
            <a:r>
              <a:rPr lang="en-US" dirty="0" smtClean="0"/>
              <a:t> </a:t>
            </a:r>
            <a:r>
              <a:rPr lang="en-US" dirty="0" err="1" smtClean="0"/>
              <a:t>Tregs</a:t>
            </a:r>
            <a:r>
              <a:rPr lang="en-US" dirty="0" smtClean="0"/>
              <a:t>, resulting in immune regulation at the site of inflammation such as the joint and central nervous system. (</a:t>
            </a:r>
            <a:r>
              <a:rPr lang="en-US" i="1" dirty="0" err="1" smtClean="0"/>
              <a:t>b</a:t>
            </a:r>
            <a:r>
              <a:rPr lang="en-US" dirty="0" smtClean="0"/>
              <a:t>) </a:t>
            </a:r>
            <a:r>
              <a:rPr lang="en-US" dirty="0" err="1" smtClean="0"/>
              <a:t>Bregs</a:t>
            </a:r>
            <a:r>
              <a:rPr lang="en-US" dirty="0" smtClean="0"/>
              <a:t> can also inhibit </a:t>
            </a:r>
            <a:r>
              <a:rPr lang="en-US" dirty="0" err="1" smtClean="0"/>
              <a:t>cytotoxic</a:t>
            </a:r>
            <a:r>
              <a:rPr lang="en-US" dirty="0" smtClean="0"/>
              <a:t> CD8</a:t>
            </a:r>
            <a:r>
              <a:rPr lang="en-US" baseline="30000" dirty="0" smtClean="0"/>
              <a:t>+</a:t>
            </a:r>
            <a:r>
              <a:rPr lang="en-US" dirty="0" smtClean="0"/>
              <a:t> T cells, thereby impairing effective clearance of tumors. (</a:t>
            </a:r>
            <a:r>
              <a:rPr lang="en-US" i="1" dirty="0" err="1" smtClean="0"/>
              <a:t>c</a:t>
            </a:r>
            <a:r>
              <a:rPr lang="en-US" dirty="0" smtClean="0"/>
              <a:t>) Additional mechanisms of suppression are displayed. (Abbreviations: BAFF, B cell activating factor; BCR, B cell receptor; IFN-γ, interferon-</a:t>
            </a:r>
            <a:r>
              <a:rPr lang="en-US" dirty="0" err="1" smtClean="0"/>
              <a:t>γ</a:t>
            </a:r>
            <a:r>
              <a:rPr lang="en-US" dirty="0" smtClean="0"/>
              <a:t>; T2-MZP, transitional-2 marginal zone precursor; TGF-β, transforming growth factor-</a:t>
            </a:r>
            <a:r>
              <a:rPr lang="en-US" dirty="0" err="1" smtClean="0"/>
              <a:t>β</a:t>
            </a:r>
            <a:r>
              <a:rPr lang="en-US" dirty="0" smtClean="0"/>
              <a:t>; TLR, Toll-like receptor; TNF-α, tumor necrosis factor-</a:t>
            </a:r>
            <a:r>
              <a:rPr lang="en-US" dirty="0" err="1" smtClean="0"/>
              <a:t>α</a:t>
            </a:r>
            <a:r>
              <a:rPr lang="en-US" dirty="0" smtClean="0"/>
              <a:t>.)</a:t>
            </a:r>
          </a:p>
          <a:p>
            <a:pPr>
              <a:spcBef>
                <a:spcPct val="0"/>
              </a:spcBef>
            </a:pPr>
            <a:endParaRPr lang="en-US" dirty="0" smtClean="0"/>
          </a:p>
        </p:txBody>
      </p:sp>
      <p:sp>
        <p:nvSpPr>
          <p:cNvPr id="153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8812488-D1CB-AF43-92A5-5EE6C409A6BC}" type="slidenum">
              <a:rPr lang="en-US"/>
              <a:pPr/>
              <a:t>34</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p:spPr>
        <p:txBody>
          <a:bodyPr/>
          <a:lstStyle/>
          <a:p>
            <a:fld id="{0E78A471-D789-41F3-8A64-F8CE717DD838}" type="slidenum">
              <a:rPr lang="en-GB"/>
              <a:pPr/>
              <a:t>37</a:t>
            </a:fld>
            <a:endParaRPr lang="en-GB"/>
          </a:p>
        </p:txBody>
      </p:sp>
      <p:sp>
        <p:nvSpPr>
          <p:cNvPr id="4099" name="Rectangle 1"/>
          <p:cNvSpPr txBox="1">
            <a:spLocks noGrp="1" noRot="1" noChangeAspect="1" noChangeArrowheads="1" noTextEdit="1"/>
          </p:cNvSpPr>
          <p:nvPr>
            <p:ph type="sldImg"/>
          </p:nvPr>
        </p:nvSpPr>
        <p:spPr>
          <a:xfrm>
            <a:off x="1003786" y="695134"/>
            <a:ext cx="4848989" cy="3428152"/>
          </a:xfrm>
          <a:solidFill>
            <a:srgbClr val="FFFFFF"/>
          </a:solidFill>
          <a:ln>
            <a:solidFill>
              <a:srgbClr val="000000"/>
            </a:solidFill>
            <a:miter lim="800000"/>
          </a:ln>
        </p:spPr>
      </p:sp>
      <p:sp>
        <p:nvSpPr>
          <p:cNvPr id="4100" name="Text Box 2"/>
          <p:cNvSpPr txBox="1">
            <a:spLocks noGrp="1" noChangeArrowheads="1"/>
          </p:cNvSpPr>
          <p:nvPr>
            <p:ph type="body" idx="1"/>
          </p:nvPr>
        </p:nvSpPr>
        <p:spPr>
          <a:xfrm>
            <a:off x="685512" y="4343230"/>
            <a:ext cx="5486976" cy="4115139"/>
          </a:xfrm>
          <a:noFill/>
          <a:ln/>
        </p:spPr>
        <p:txBody>
          <a:bodyPr tIns="9279"/>
          <a:lstStyle/>
          <a:p>
            <a:pPr algn="just">
              <a:lnSpc>
                <a:spcPct val="93000"/>
              </a:lnSpc>
              <a:spcBef>
                <a:spcPct val="0"/>
              </a:spcBef>
              <a:tabLst>
                <a:tab pos="634643" algn="l"/>
                <a:tab pos="1269286" algn="l"/>
                <a:tab pos="1903929" algn="l"/>
                <a:tab pos="2538573" algn="l"/>
                <a:tab pos="3173216" algn="l"/>
                <a:tab pos="3807859" algn="l"/>
                <a:tab pos="4442502" algn="l"/>
                <a:tab pos="5077145" algn="l"/>
              </a:tabLst>
            </a:pPr>
            <a:endParaRPr lang="en-GB" dirty="0" smtClean="0">
              <a:latin typeface="Arial" charset="0"/>
              <a:ea typeface="DejaVu Sans" charset="0"/>
              <a:cs typeface="DejaVu Sans" charset="0"/>
            </a:endParaRPr>
          </a:p>
          <a:p>
            <a:pPr algn="just">
              <a:lnSpc>
                <a:spcPct val="93000"/>
              </a:lnSpc>
              <a:spcBef>
                <a:spcPct val="0"/>
              </a:spcBef>
              <a:tabLst>
                <a:tab pos="634643" algn="l"/>
                <a:tab pos="1269286" algn="l"/>
                <a:tab pos="1903929" algn="l"/>
                <a:tab pos="2538573" algn="l"/>
                <a:tab pos="3173216" algn="l"/>
                <a:tab pos="3807859" algn="l"/>
                <a:tab pos="4442502" algn="l"/>
                <a:tab pos="5077145" algn="l"/>
              </a:tabLst>
            </a:pPr>
            <a:endParaRPr lang="en-GB" dirty="0" smtClean="0">
              <a:latin typeface="Arial" charset="0"/>
              <a:ea typeface="DejaVu Sans" charset="0"/>
              <a:cs typeface="DejaVu Sans" charset="0"/>
            </a:endParaRPr>
          </a:p>
          <a:p>
            <a:pPr algn="just">
              <a:lnSpc>
                <a:spcPct val="93000"/>
              </a:lnSpc>
              <a:spcBef>
                <a:spcPct val="0"/>
              </a:spcBef>
              <a:tabLst>
                <a:tab pos="634643" algn="l"/>
                <a:tab pos="1269286" algn="l"/>
                <a:tab pos="1903929" algn="l"/>
                <a:tab pos="2538573" algn="l"/>
                <a:tab pos="3173216" algn="l"/>
                <a:tab pos="3807859" algn="l"/>
                <a:tab pos="4442502" algn="l"/>
                <a:tab pos="5077145" algn="l"/>
              </a:tabLst>
            </a:pPr>
            <a:endParaRPr lang="en-GB" dirty="0" smtClean="0">
              <a:latin typeface="Arial" charset="0"/>
              <a:ea typeface="DejaVu Sans" charset="0"/>
              <a:cs typeface="DejaVu Sans" charset="0"/>
            </a:endParaRPr>
          </a:p>
          <a:p>
            <a:pPr algn="just">
              <a:lnSpc>
                <a:spcPct val="93000"/>
              </a:lnSpc>
              <a:spcBef>
                <a:spcPct val="0"/>
              </a:spcBef>
              <a:tabLst>
                <a:tab pos="634643" algn="l"/>
                <a:tab pos="1269286" algn="l"/>
                <a:tab pos="1903929" algn="l"/>
                <a:tab pos="2538573" algn="l"/>
                <a:tab pos="3173216" algn="l"/>
                <a:tab pos="3807859" algn="l"/>
                <a:tab pos="4442502" algn="l"/>
                <a:tab pos="5077145" algn="l"/>
              </a:tabLst>
            </a:pPr>
            <a:r>
              <a:rPr dirty="0"/>
              <a:t>The three major macrophage subtypes and some of the biochemical and physiological properties of each. ↑↓ designates high or low expression in this subpopulation, relative to the other three; ++, +, − designates relative activity from high (++) to absent (−).</a:t>
            </a:r>
          </a:p>
          <a:p>
            <a:endParaRPr dirty="0"/>
          </a:p>
          <a:p>
            <a:r>
              <a:rPr lang="en-GB" dirty="0"/>
              <a:t>© This slide is made available for non-commercial use only. Please note that permission may be required for re-use of images in which the copyright is owned by a third party.</a:t>
            </a: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Fig. 1. L-</a:t>
            </a:r>
            <a:r>
              <a:rPr lang="en-US" dirty="0" err="1" smtClean="0"/>
              <a:t>arginine</a:t>
            </a:r>
            <a:r>
              <a:rPr lang="en-US" dirty="0" smtClean="0"/>
              <a:t> metabolism in myeloid cells. Unbroken lines indicate activation whereas broken lines indicate inhibition. Pathways activated by Th1-type cytokines are indicated in blue; in red are the Th2-dependent pathways. Abbreviations: Arg1, </a:t>
            </a:r>
            <a:r>
              <a:rPr lang="en-US" dirty="0" err="1" smtClean="0"/>
              <a:t>arginase</a:t>
            </a:r>
            <a:r>
              <a:rPr lang="en-US" dirty="0" smtClean="0"/>
              <a:t> 1; IFN-γ, interferon-</a:t>
            </a:r>
            <a:r>
              <a:rPr lang="en-US" dirty="0" err="1" smtClean="0"/>
              <a:t>γ</a:t>
            </a:r>
            <a:r>
              <a:rPr lang="en-US" dirty="0" smtClean="0"/>
              <a:t>; IL-4, interleukin-4; NO, nitric oxide; NOHA, N</a:t>
            </a:r>
            <a:r>
              <a:rPr lang="en-US" baseline="30000" dirty="0" smtClean="0"/>
              <a:t>G</a:t>
            </a:r>
            <a:r>
              <a:rPr lang="en-US" dirty="0" smtClean="0"/>
              <a:t>-</a:t>
            </a:r>
            <a:r>
              <a:rPr lang="en-US" dirty="0" err="1" smtClean="0"/>
              <a:t>hydroxyarginine</a:t>
            </a:r>
            <a:r>
              <a:rPr lang="en-US" dirty="0" smtClean="0"/>
              <a:t>; NOS2, inducible nitric oxide </a:t>
            </a:r>
            <a:r>
              <a:rPr lang="en-US" dirty="0" err="1" smtClean="0"/>
              <a:t>synthase</a:t>
            </a:r>
            <a:r>
              <a:rPr lang="en-US" dirty="0" smtClean="0"/>
              <a:t>; ODC, </a:t>
            </a:r>
            <a:r>
              <a:rPr lang="en-US" dirty="0" err="1" smtClean="0"/>
              <a:t>ornithine</a:t>
            </a:r>
            <a:r>
              <a:rPr lang="en-US" dirty="0" smtClean="0"/>
              <a:t> </a:t>
            </a:r>
            <a:r>
              <a:rPr lang="en-US" dirty="0" err="1" smtClean="0"/>
              <a:t>decarboxylase</a:t>
            </a:r>
            <a:r>
              <a:rPr lang="en-US" dirty="0" smtClean="0"/>
              <a:t>; TNF-α, tumor necrosis factor-</a:t>
            </a:r>
            <a:r>
              <a:rPr lang="en-US" dirty="0" err="1" smtClean="0"/>
              <a:t>α</a:t>
            </a:r>
            <a:r>
              <a:rPr lang="en-US" dirty="0" smtClean="0"/>
              <a:t>; TGF-β, transforming growth factor-</a:t>
            </a:r>
            <a:r>
              <a:rPr lang="en-US" dirty="0" err="1" smtClean="0"/>
              <a:t>β</a:t>
            </a:r>
            <a:r>
              <a:rPr lang="en-US" dirty="0" smtClean="0"/>
              <a:t>.</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Trends</a:t>
            </a:r>
            <a:r>
              <a:rPr lang="en-US" baseline="0" dirty="0" smtClean="0"/>
              <a:t> in Immunology, 2003, </a:t>
            </a:r>
            <a:r>
              <a:rPr lang="en-US" baseline="0" dirty="0" err="1" smtClean="0"/>
              <a:t>vol</a:t>
            </a:r>
            <a:r>
              <a:rPr lang="en-US" baseline="0" dirty="0" smtClean="0"/>
              <a:t>  24, issue 6, </a:t>
            </a:r>
            <a:r>
              <a:rPr lang="en-US" baseline="0" dirty="0" err="1" smtClean="0"/>
              <a:t>p</a:t>
            </a:r>
            <a:r>
              <a:rPr lang="en-US" baseline="0" smtClean="0"/>
              <a:t> 301-305</a:t>
            </a:r>
            <a:endParaRPr lang="en-US" smtClean="0"/>
          </a:p>
          <a:p>
            <a:endParaRPr lang="en-US"/>
          </a:p>
        </p:txBody>
      </p:sp>
      <p:sp>
        <p:nvSpPr>
          <p:cNvPr id="4" name="Slide Number Placeholder 3"/>
          <p:cNvSpPr>
            <a:spLocks noGrp="1"/>
          </p:cNvSpPr>
          <p:nvPr>
            <p:ph type="sldNum" sz="quarter" idx="10"/>
          </p:nvPr>
        </p:nvSpPr>
        <p:spPr/>
        <p:txBody>
          <a:bodyPr/>
          <a:lstStyle/>
          <a:p>
            <a:fld id="{E9B1805A-A84E-8C4F-AB51-97696440DE13}" type="slidenum">
              <a:rPr lang="en-US" smtClean="0"/>
              <a:pPr/>
              <a:t>38</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Fig. 2. L-</a:t>
            </a:r>
            <a:r>
              <a:rPr lang="en-US" dirty="0" err="1" smtClean="0"/>
              <a:t>Arg</a:t>
            </a:r>
            <a:r>
              <a:rPr lang="en-US" dirty="0" smtClean="0"/>
              <a:t> metabolism in </a:t>
            </a:r>
            <a:r>
              <a:rPr lang="en-US" dirty="0" err="1" smtClean="0"/>
              <a:t>MSCs</a:t>
            </a:r>
            <a:r>
              <a:rPr lang="en-US" dirty="0" smtClean="0"/>
              <a:t> and regulation of T-lymphocyte activation. According to the prevailing cytokine response, NOS2, Arg1 or both enzymes are induced in myeloid cells and restrain T-lymphocyte activation. (a) IFN-γ released by Th1 lymphocytes induces NOS2 and its product, NO. By interfering with the IL-2R signaling pathway, NO prevents proliferation but does not block the initial TCR-dependent events of activation, such as CD69 expression and IL-2 release. This block is reversible within the first day or two of stimulation. (</a:t>
            </a:r>
            <a:r>
              <a:rPr lang="en-US" dirty="0" err="1" smtClean="0"/>
              <a:t>b</a:t>
            </a:r>
            <a:r>
              <a:rPr lang="en-US" dirty="0" smtClean="0"/>
              <a:t>) Th2 cells secrete IL-4 and IL-13, which induce in </a:t>
            </a:r>
            <a:r>
              <a:rPr lang="en-US" dirty="0" err="1" smtClean="0"/>
              <a:t>MSCs</a:t>
            </a:r>
            <a:r>
              <a:rPr lang="en-US" dirty="0" smtClean="0"/>
              <a:t> the expression of Arg1 and the transporter CAT-2B. </a:t>
            </a:r>
            <a:r>
              <a:rPr lang="en-US" dirty="0" err="1" smtClean="0"/>
              <a:t>MSCs</a:t>
            </a:r>
            <a:r>
              <a:rPr lang="en-US" dirty="0" smtClean="0"/>
              <a:t> then deplete the local environment of L-</a:t>
            </a:r>
            <a:r>
              <a:rPr lang="en-US" dirty="0" err="1" smtClean="0"/>
              <a:t>Arg</a:t>
            </a:r>
            <a:r>
              <a:rPr lang="en-US" dirty="0" smtClean="0"/>
              <a:t>, which results in an impaired expression of the CD3 </a:t>
            </a:r>
            <a:r>
              <a:rPr lang="en-US" dirty="0" err="1" smtClean="0"/>
              <a:t>ζ</a:t>
            </a:r>
            <a:r>
              <a:rPr lang="en-US" dirty="0" smtClean="0"/>
              <a:t> chain, particularly in CD8</a:t>
            </a:r>
            <a:r>
              <a:rPr lang="en-US" baseline="30000" dirty="0" smtClean="0"/>
              <a:t>+</a:t>
            </a:r>
            <a:r>
              <a:rPr lang="en-US" dirty="0" smtClean="0"/>
              <a:t>T lymphocytes. The signal transduction from the TCR is thus altered leading to a proliferative arrest. (</a:t>
            </a:r>
            <a:r>
              <a:rPr lang="en-US" dirty="0" err="1" smtClean="0"/>
              <a:t>c</a:t>
            </a:r>
            <a:r>
              <a:rPr lang="en-US" dirty="0" smtClean="0"/>
              <a:t>) When both enzymes are activated, in addition to the previously described pathways, production of ONOO</a:t>
            </a:r>
            <a:r>
              <a:rPr lang="en-US" baseline="30000" dirty="0" smtClean="0"/>
              <a:t>−</a:t>
            </a:r>
            <a:r>
              <a:rPr lang="en-US" dirty="0" smtClean="0"/>
              <a:t> is also triggered. By nitrating </a:t>
            </a:r>
            <a:r>
              <a:rPr lang="en-US" dirty="0" err="1" smtClean="0"/>
              <a:t>tyrosines</a:t>
            </a:r>
            <a:r>
              <a:rPr lang="en-US" dirty="0" smtClean="0"/>
              <a:t> on several proteins, </a:t>
            </a:r>
            <a:r>
              <a:rPr lang="en-US" dirty="0" err="1" smtClean="0"/>
              <a:t>peroxynitrites</a:t>
            </a:r>
            <a:r>
              <a:rPr lang="en-US" dirty="0" smtClean="0"/>
              <a:t> induce T-lymphocyte apoptosis. Abbreviations: Arg1, type 1 </a:t>
            </a:r>
            <a:r>
              <a:rPr lang="en-US" dirty="0" err="1" smtClean="0"/>
              <a:t>arginine</a:t>
            </a:r>
            <a:r>
              <a:rPr lang="en-US" dirty="0" smtClean="0"/>
              <a:t>; CAT-2B, cationic amino acid transporter 2B; </a:t>
            </a:r>
            <a:r>
              <a:rPr lang="en-US" dirty="0" err="1" smtClean="0"/>
              <a:t>Cyt</a:t>
            </a:r>
            <a:r>
              <a:rPr lang="en-US" dirty="0" smtClean="0"/>
              <a:t> C, </a:t>
            </a:r>
            <a:r>
              <a:rPr lang="en-US" dirty="0" err="1" smtClean="0"/>
              <a:t>cytochrome</a:t>
            </a:r>
            <a:r>
              <a:rPr lang="en-US" dirty="0" smtClean="0"/>
              <a:t> C; IFN-γ, interferon-</a:t>
            </a:r>
            <a:r>
              <a:rPr lang="en-US" dirty="0" err="1" smtClean="0"/>
              <a:t>γ</a:t>
            </a:r>
            <a:r>
              <a:rPr lang="en-US" dirty="0" smtClean="0"/>
              <a:t>; IL-4, interleukin-4; IL-2R, IL-2 receptor; L-</a:t>
            </a:r>
            <a:r>
              <a:rPr lang="en-US" dirty="0" err="1" smtClean="0"/>
              <a:t>Arg</a:t>
            </a:r>
            <a:r>
              <a:rPr lang="en-US" dirty="0" smtClean="0"/>
              <a:t>, L-</a:t>
            </a:r>
            <a:r>
              <a:rPr lang="en-US" dirty="0" err="1" smtClean="0"/>
              <a:t>arginine</a:t>
            </a:r>
            <a:r>
              <a:rPr lang="en-US" dirty="0" smtClean="0"/>
              <a:t>; </a:t>
            </a:r>
            <a:r>
              <a:rPr lang="en-US" dirty="0" err="1" smtClean="0"/>
              <a:t>MSCs</a:t>
            </a:r>
            <a:r>
              <a:rPr lang="en-US" dirty="0" smtClean="0"/>
              <a:t>, myeloid suppressor cells; NO, nitric oxide; NOS2, inducible nitric oxide </a:t>
            </a:r>
            <a:r>
              <a:rPr lang="en-US" dirty="0" err="1" smtClean="0"/>
              <a:t>synthase</a:t>
            </a:r>
            <a:r>
              <a:rPr lang="en-US" dirty="0" smtClean="0"/>
              <a:t>; ONOO</a:t>
            </a:r>
            <a:r>
              <a:rPr lang="en-US" baseline="30000" dirty="0" smtClean="0"/>
              <a:t>−</a:t>
            </a:r>
            <a:r>
              <a:rPr lang="en-US" dirty="0" smtClean="0"/>
              <a:t>, </a:t>
            </a:r>
            <a:r>
              <a:rPr lang="en-US" dirty="0" err="1" smtClean="0"/>
              <a:t>peroxynitrite</a:t>
            </a:r>
            <a:r>
              <a:rPr lang="en-US" dirty="0" smtClean="0"/>
              <a:t>; STAT5, signal transducer and activator of transcription 5; TCR, T-cell receptor.</a:t>
            </a:r>
          </a:p>
          <a:p>
            <a:r>
              <a:rPr lang="en-US" dirty="0" smtClean="0"/>
              <a:t>Trends</a:t>
            </a:r>
            <a:r>
              <a:rPr lang="en-US" baseline="0" dirty="0" smtClean="0"/>
              <a:t> in Immunology, 2003, </a:t>
            </a:r>
            <a:r>
              <a:rPr lang="en-US" baseline="0" dirty="0" err="1" smtClean="0"/>
              <a:t>vol</a:t>
            </a:r>
            <a:r>
              <a:rPr lang="en-US" baseline="0" dirty="0" smtClean="0"/>
              <a:t>  24, issue 6, </a:t>
            </a:r>
            <a:r>
              <a:rPr lang="en-US" baseline="0" dirty="0" err="1" smtClean="0"/>
              <a:t>p</a:t>
            </a:r>
            <a:r>
              <a:rPr lang="en-US" baseline="0" smtClean="0"/>
              <a:t> 301-305</a:t>
            </a:r>
            <a:endParaRPr lang="en-US"/>
          </a:p>
        </p:txBody>
      </p:sp>
      <p:sp>
        <p:nvSpPr>
          <p:cNvPr id="4" name="Slide Number Placeholder 3"/>
          <p:cNvSpPr>
            <a:spLocks noGrp="1"/>
          </p:cNvSpPr>
          <p:nvPr>
            <p:ph type="sldNum" sz="quarter" idx="10"/>
          </p:nvPr>
        </p:nvSpPr>
        <p:spPr/>
        <p:txBody>
          <a:bodyPr/>
          <a:lstStyle/>
          <a:p>
            <a:fld id="{04546D8B-CED6-C242-AC51-A5FF276236DA}" type="slidenum">
              <a:rPr lang="en-US" smtClean="0"/>
              <a:pPr/>
              <a:t>40</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Antigen-presenting cells (</a:t>
            </a:r>
            <a:r>
              <a:rPr lang="en-US" dirty="0" err="1" smtClean="0"/>
              <a:t>APCs</a:t>
            </a:r>
            <a:r>
              <a:rPr lang="en-US" dirty="0" smtClean="0"/>
              <a:t>) that express </a:t>
            </a:r>
            <a:r>
              <a:rPr lang="en-US" dirty="0" err="1" smtClean="0"/>
              <a:t>indoleamine</a:t>
            </a:r>
            <a:r>
              <a:rPr lang="en-US" dirty="0" smtClean="0"/>
              <a:t> 2,3-dioxygenase (IDO) or </a:t>
            </a:r>
            <a:r>
              <a:rPr lang="en-US" dirty="0" err="1" smtClean="0"/>
              <a:t>arginase</a:t>
            </a:r>
            <a:r>
              <a:rPr lang="en-US" dirty="0" smtClean="0"/>
              <a:t> deplete tryptophan (</a:t>
            </a:r>
            <a:r>
              <a:rPr lang="en-US" dirty="0" err="1" smtClean="0"/>
              <a:t>Trp</a:t>
            </a:r>
            <a:r>
              <a:rPr lang="en-US" dirty="0" smtClean="0"/>
              <a:t>) or </a:t>
            </a:r>
            <a:r>
              <a:rPr lang="en-US" dirty="0" err="1" smtClean="0"/>
              <a:t>arginine</a:t>
            </a:r>
            <a:r>
              <a:rPr lang="en-US" dirty="0" smtClean="0"/>
              <a:t> (</a:t>
            </a:r>
            <a:r>
              <a:rPr lang="en-US" dirty="0" err="1" smtClean="0"/>
              <a:t>Arg</a:t>
            </a:r>
            <a:r>
              <a:rPr lang="en-US" dirty="0" smtClean="0"/>
              <a:t>) in T cells, increasing uncharged </a:t>
            </a:r>
            <a:r>
              <a:rPr lang="en-US" dirty="0" err="1" smtClean="0"/>
              <a:t>tRNA</a:t>
            </a:r>
            <a:r>
              <a:rPr lang="en-US" dirty="0" smtClean="0"/>
              <a:t> levels, which then activate the ribosomal stress-response </a:t>
            </a:r>
            <a:r>
              <a:rPr lang="en-US" dirty="0" err="1" smtClean="0"/>
              <a:t>kinase</a:t>
            </a:r>
            <a:r>
              <a:rPr lang="en-US" dirty="0" smtClean="0"/>
              <a:t> GCN2 (general control non-</a:t>
            </a:r>
            <a:r>
              <a:rPr lang="en-US" dirty="0" err="1" smtClean="0"/>
              <a:t>derepressible</a:t>
            </a:r>
            <a:r>
              <a:rPr lang="en-US" dirty="0" smtClean="0"/>
              <a:t> 2) in naive or </a:t>
            </a:r>
            <a:r>
              <a:rPr lang="en-US" dirty="0" err="1" smtClean="0"/>
              <a:t>forkhead</a:t>
            </a:r>
            <a:r>
              <a:rPr lang="en-US" dirty="0" smtClean="0"/>
              <a:t> box P3 (FOXP3)</a:t>
            </a:r>
            <a:r>
              <a:rPr lang="en-US" baseline="30000" dirty="0" smtClean="0"/>
              <a:t>+</a:t>
            </a:r>
            <a:r>
              <a:rPr lang="en-US" dirty="0" smtClean="0"/>
              <a:t>CD4</a:t>
            </a:r>
            <a:r>
              <a:rPr lang="en-US" baseline="30000" dirty="0" smtClean="0"/>
              <a:t>+</a:t>
            </a:r>
            <a:r>
              <a:rPr lang="en-US" dirty="0" smtClean="0"/>
              <a:t>CD25</a:t>
            </a:r>
            <a:r>
              <a:rPr lang="en-US" baseline="30000" dirty="0" smtClean="0"/>
              <a:t>+</a:t>
            </a:r>
            <a:r>
              <a:rPr lang="en-US" dirty="0" smtClean="0"/>
              <a:t> regulatory T (</a:t>
            </a:r>
            <a:r>
              <a:rPr lang="en-US" dirty="0" err="1" smtClean="0"/>
              <a:t>T</a:t>
            </a:r>
            <a:r>
              <a:rPr lang="en-US" baseline="-25000" dirty="0" err="1" smtClean="0"/>
              <a:t>Reg</a:t>
            </a:r>
            <a:r>
              <a:rPr lang="en-US" dirty="0" smtClean="0"/>
              <a:t>) cells that recognize antigen on </a:t>
            </a:r>
            <a:r>
              <a:rPr lang="en-US" dirty="0" err="1" smtClean="0"/>
              <a:t>APCs</a:t>
            </a:r>
            <a:r>
              <a:rPr lang="en-US" dirty="0" smtClean="0"/>
              <a:t>. Together with antigen-specific activation signals via the T-cell receptor (TCR) and co-stimulatory molecule CD28 (signal 1 and signal 2), induced metabolic stress responses may cause naive and </a:t>
            </a:r>
            <a:r>
              <a:rPr lang="en-US" dirty="0" err="1" smtClean="0"/>
              <a:t>T</a:t>
            </a:r>
            <a:r>
              <a:rPr lang="en-US" baseline="-25000" dirty="0" err="1" smtClean="0"/>
              <a:t>Reg</a:t>
            </a:r>
            <a:r>
              <a:rPr lang="en-US" dirty="0" smtClean="0"/>
              <a:t> cells to undergo the regulatory cellular responses indicated in the text boxes. Additionally, amino-acid </a:t>
            </a:r>
            <a:r>
              <a:rPr lang="en-US" dirty="0" err="1" smtClean="0"/>
              <a:t>catabolites</a:t>
            </a:r>
            <a:r>
              <a:rPr lang="en-US" dirty="0" smtClean="0"/>
              <a:t> may alter T-cell and </a:t>
            </a:r>
            <a:r>
              <a:rPr lang="en-US" dirty="0" err="1" smtClean="0"/>
              <a:t>T</a:t>
            </a:r>
            <a:r>
              <a:rPr lang="en-US" baseline="-25000" dirty="0" err="1" smtClean="0"/>
              <a:t>Reg</a:t>
            </a:r>
            <a:r>
              <a:rPr lang="en-US" dirty="0" smtClean="0"/>
              <a:t>-cell responses to antigen-specific activation</a:t>
            </a:r>
            <a:r>
              <a:rPr lang="en-US" baseline="30000" dirty="0" smtClean="0">
                <a:hlinkClick r:id="rId3"/>
              </a:rPr>
              <a:t>70</a:t>
            </a:r>
            <a:r>
              <a:rPr lang="en-US" dirty="0" smtClean="0"/>
              <a:t>. </a:t>
            </a:r>
            <a:r>
              <a:rPr lang="en-US" dirty="0" err="1" smtClean="0"/>
              <a:t>APCs</a:t>
            </a:r>
            <a:r>
              <a:rPr lang="en-US" dirty="0" smtClean="0"/>
              <a:t> themselves might undergo similar stress responses, which could alter their phenotypic and functional characteristics</a:t>
            </a:r>
            <a:r>
              <a:rPr lang="en-US" baseline="30000" dirty="0" smtClean="0">
                <a:hlinkClick r:id="rId3"/>
              </a:rPr>
              <a:t>70</a:t>
            </a:r>
            <a:r>
              <a:rPr lang="en-US" dirty="0" smtClean="0"/>
              <a:t>.</a:t>
            </a:r>
          </a:p>
          <a:p>
            <a:pPr marL="0" marR="0" indent="0" algn="l" defTabSz="457200" rtl="0" eaLnBrk="1" fontAlgn="auto" latinLnBrk="0" hangingPunct="1">
              <a:lnSpc>
                <a:spcPct val="100000"/>
              </a:lnSpc>
              <a:spcBef>
                <a:spcPts val="0"/>
              </a:spcBef>
              <a:spcAft>
                <a:spcPts val="0"/>
              </a:spcAft>
              <a:buClrTx/>
              <a:buSzTx/>
              <a:buFontTx/>
              <a:buNone/>
              <a:tabLst/>
              <a:defRPr/>
            </a:pPr>
            <a:r>
              <a:rPr lang="en-US" smtClean="0"/>
              <a:t>Nature Reviews Immunology 8, 74-80 (January 2008)</a:t>
            </a:r>
          </a:p>
          <a:p>
            <a:endParaRPr lang="en-US"/>
          </a:p>
        </p:txBody>
      </p:sp>
      <p:sp>
        <p:nvSpPr>
          <p:cNvPr id="4" name="Slide Number Placeholder 3"/>
          <p:cNvSpPr>
            <a:spLocks noGrp="1"/>
          </p:cNvSpPr>
          <p:nvPr>
            <p:ph type="sldNum" sz="quarter" idx="10"/>
          </p:nvPr>
        </p:nvSpPr>
        <p:spPr/>
        <p:txBody>
          <a:bodyPr/>
          <a:lstStyle/>
          <a:p>
            <a:fld id="{776D7069-E477-0748-B765-94012EA79302}" type="slidenum">
              <a:rPr lang="en-US" smtClean="0"/>
              <a:pPr/>
              <a:t>41</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Figure 3: </a:t>
            </a:r>
            <a:r>
              <a:rPr lang="en-US" dirty="0" smtClean="0"/>
              <a:t> </a:t>
            </a:r>
            <a:r>
              <a:rPr lang="en-US" b="1" dirty="0" smtClean="0"/>
              <a:t>T cell dysfunction induced by </a:t>
            </a:r>
            <a:r>
              <a:rPr lang="en-US" b="1" dirty="0" err="1" smtClean="0"/>
              <a:t>arginase</a:t>
            </a:r>
            <a:r>
              <a:rPr lang="en-US" b="1" dirty="0" smtClean="0"/>
              <a:t> I.</a:t>
            </a:r>
            <a:r>
              <a:rPr lang="en-US" dirty="0" smtClean="0"/>
              <a:t> Tumor cells expressing COX-2 and releasing PGE2 induces the expression of </a:t>
            </a:r>
            <a:r>
              <a:rPr lang="en-US" dirty="0" err="1" smtClean="0"/>
              <a:t>arginase</a:t>
            </a:r>
            <a:r>
              <a:rPr lang="en-US" dirty="0" smtClean="0"/>
              <a:t> I and CAT-2B in MDSC. This leads to a reduction of extra cellular levels of L-</a:t>
            </a:r>
            <a:r>
              <a:rPr lang="en-US" dirty="0" err="1" smtClean="0"/>
              <a:t>Arg</a:t>
            </a:r>
            <a:r>
              <a:rPr lang="en-US" dirty="0" smtClean="0"/>
              <a:t>, which finally activates GCN2 and blocks the expression of multiple genes including CD3 </a:t>
            </a:r>
            <a:r>
              <a:rPr lang="en-US" dirty="0" err="1" smtClean="0"/>
              <a:t>z</a:t>
            </a:r>
            <a:r>
              <a:rPr lang="en-US" dirty="0" smtClean="0"/>
              <a:t>, </a:t>
            </a:r>
            <a:r>
              <a:rPr lang="en-US" dirty="0" err="1" smtClean="0"/>
              <a:t>cyclin</a:t>
            </a:r>
            <a:r>
              <a:rPr lang="en-US" dirty="0" smtClean="0"/>
              <a:t> D3 and cdk4. A similar reduction occurs in patients with cancer, but through the release of </a:t>
            </a:r>
            <a:r>
              <a:rPr lang="en-US" dirty="0" err="1" smtClean="0"/>
              <a:t>arginase</a:t>
            </a:r>
            <a:r>
              <a:rPr lang="en-US" dirty="0" smtClean="0"/>
              <a:t> into the extracellular environment.</a:t>
            </a:r>
          </a:p>
          <a:p>
            <a:endParaRPr lang="en-US" dirty="0" smtClean="0"/>
          </a:p>
          <a:p>
            <a:r>
              <a:rPr lang="en-US" dirty="0" err="1" smtClean="0"/>
              <a:t>Raber</a:t>
            </a:r>
            <a:r>
              <a:rPr lang="en-US" dirty="0" smtClean="0"/>
              <a:t>, Ochoa, Rodriguez,</a:t>
            </a:r>
            <a:r>
              <a:rPr lang="en-US" baseline="0" dirty="0" smtClean="0"/>
              <a:t> Immunological Investigation </a:t>
            </a:r>
            <a:r>
              <a:rPr lang="en-US" dirty="0" smtClean="0"/>
              <a:t>2012, Vol. 41, No. 6-7 , Pages 614-634 (doi:10.3109/08820139.2012.680634) </a:t>
            </a:r>
            <a:br>
              <a:rPr lang="en-US" dirty="0" smtClean="0"/>
            </a:br>
            <a:endParaRPr lang="en-US" dirty="0"/>
          </a:p>
        </p:txBody>
      </p:sp>
      <p:sp>
        <p:nvSpPr>
          <p:cNvPr id="4" name="Slide Number Placeholder 3"/>
          <p:cNvSpPr>
            <a:spLocks noGrp="1"/>
          </p:cNvSpPr>
          <p:nvPr>
            <p:ph type="sldNum" sz="quarter" idx="10"/>
          </p:nvPr>
        </p:nvSpPr>
        <p:spPr/>
        <p:txBody>
          <a:bodyPr/>
          <a:lstStyle/>
          <a:p>
            <a:fld id="{C625A0AD-505D-024A-96A8-04F4D7A7A114}" type="slidenum">
              <a:rPr lang="en-US" smtClean="0"/>
              <a:pPr/>
              <a:t>42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A4BC6F7A-EA9E-8741-B9E2-5D75E4CED5B0}" type="slidenum">
              <a:rPr lang="en-US">
                <a:latin typeface="Helvetica" pitchFamily="34" charset="0"/>
              </a:rPr>
              <a:pPr/>
              <a:t>5</a:t>
            </a:fld>
            <a:endParaRPr lang="en-US">
              <a:latin typeface="Helvetica" pitchFamily="34"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endParaRPr lang="en-US">
              <a:latin typeface="Times"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CC224A4A-C6D0-6B4D-9BE7-702133D294D6}" type="slidenum">
              <a:rPr lang="en-US">
                <a:latin typeface="Helvetica" pitchFamily="34" charset="0"/>
              </a:rPr>
              <a:pPr/>
              <a:t>6</a:t>
            </a:fld>
            <a:endParaRPr lang="en-US">
              <a:latin typeface="Helvetica" pitchFamily="34"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endParaRPr lang="en-US">
              <a:latin typeface="Times"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B3CA8F61-8AEE-E641-9E68-7E6DA79DD03B}" type="slidenum">
              <a:rPr lang="en-US">
                <a:latin typeface="Helvetica" pitchFamily="34" charset="0"/>
              </a:rPr>
              <a:pPr/>
              <a:t>10</a:t>
            </a:fld>
            <a:endParaRPr lang="en-US">
              <a:latin typeface="Helvetica" pitchFamily="34"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endParaRPr lang="en-US">
              <a:latin typeface="Times"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61F87B5F-F8B9-BA46-8FB3-8082C88BFFBC}" type="slidenum">
              <a:rPr lang="en-US">
                <a:latin typeface="Helvetica" pitchFamily="34" charset="0"/>
              </a:rPr>
              <a:pPr/>
              <a:t>11</a:t>
            </a:fld>
            <a:endParaRPr lang="en-US">
              <a:latin typeface="Helvetica" pitchFamily="34"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endParaRPr lang="en-US">
              <a:latin typeface="Times"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2A191FC4-DD56-6645-9E49-57DC02AC4105}" type="slidenum">
              <a:rPr lang="en-US">
                <a:latin typeface="Helvetica" pitchFamily="34" charset="0"/>
              </a:rPr>
              <a:pPr/>
              <a:t>12</a:t>
            </a:fld>
            <a:endParaRPr lang="en-US">
              <a:latin typeface="Helvetica" pitchFamily="34"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endParaRPr lang="en-US">
              <a:latin typeface="Times"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9A2547E3-EA5A-144F-BF14-9561EBDD4411}" type="slidenum">
              <a:rPr lang="en-US">
                <a:latin typeface="Helvetica" pitchFamily="34" charset="0"/>
              </a:rPr>
              <a:pPr/>
              <a:t>13</a:t>
            </a:fld>
            <a:endParaRPr lang="en-US">
              <a:latin typeface="Helvetica" pitchFamily="34"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endParaRPr lang="en-US">
              <a:latin typeface="Times"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96581437-81C1-8543-892F-20E3F210CBF9}" type="slidenum">
              <a:rPr lang="en-US">
                <a:latin typeface="Helvetica" pitchFamily="34" charset="0"/>
              </a:rPr>
              <a:pPr/>
              <a:t>15</a:t>
            </a:fld>
            <a:endParaRPr lang="en-US">
              <a:latin typeface="Helvetica" pitchFamily="34" charset="0"/>
            </a:endParaRPr>
          </a:p>
        </p:txBody>
      </p:sp>
      <p:sp>
        <p:nvSpPr>
          <p:cNvPr id="41987" name="Rectangle 1026"/>
          <p:cNvSpPr>
            <a:spLocks noGrp="1" noRot="1" noChangeAspect="1" noChangeArrowheads="1" noTextEdit="1"/>
          </p:cNvSpPr>
          <p:nvPr>
            <p:ph type="sldImg"/>
          </p:nvPr>
        </p:nvSpPr>
        <p:spPr>
          <a:ln/>
        </p:spPr>
      </p:sp>
      <p:sp>
        <p:nvSpPr>
          <p:cNvPr id="41988" name="Rectangle 1027"/>
          <p:cNvSpPr>
            <a:spLocks noGrp="1" noChangeArrowheads="1"/>
          </p:cNvSpPr>
          <p:nvPr>
            <p:ph type="body" idx="1"/>
          </p:nvPr>
        </p:nvSpPr>
        <p:spPr>
          <a:noFill/>
          <a:ln/>
        </p:spPr>
        <p:txBody>
          <a:bodyPr/>
          <a:lstStyle/>
          <a:p>
            <a:endParaRPr lang="en-US">
              <a:latin typeface="Times"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AC26A91A-BBBD-2E46-80A3-A6942BF0B0F7}" type="datetimeFigureOut">
              <a:rPr lang="en-US" smtClean="0"/>
              <a:pPr/>
              <a:t>11/28/2012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3F15F9-8EA0-7E4D-9592-065B77D976B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AC26A91A-BBBD-2E46-80A3-A6942BF0B0F7}" type="datetimeFigureOut">
              <a:rPr lang="en-US" smtClean="0"/>
              <a:pPr/>
              <a:t>11/28/2012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3F15F9-8EA0-7E4D-9592-065B77D976B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AC26A91A-BBBD-2E46-80A3-A6942BF0B0F7}" type="datetimeFigureOut">
              <a:rPr lang="en-US" smtClean="0"/>
              <a:pPr/>
              <a:t>11/28/2012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3F15F9-8EA0-7E4D-9592-065B77D976BC}"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226720" cy="114348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6481" y="1604329"/>
            <a:ext cx="8226720" cy="219335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6481" y="3935934"/>
            <a:ext cx="8226720" cy="2193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endParaRPr lang="en-US"/>
          </a:p>
        </p:txBody>
      </p:sp>
      <p:sp>
        <p:nvSpPr>
          <p:cNvPr id="6" name="Rectangle 4"/>
          <p:cNvSpPr>
            <a:spLocks noGrp="1" noChangeArrowheads="1"/>
          </p:cNvSpPr>
          <p:nvPr>
            <p:ph type="ftr" idx="11"/>
          </p:nvPr>
        </p:nvSpPr>
        <p:spPr>
          <a:ln/>
        </p:spPr>
        <p:txBody>
          <a:bodyPr/>
          <a:lstStyle>
            <a:lvl1pPr>
              <a:defRPr/>
            </a:lvl1pPr>
          </a:lstStyle>
          <a:p>
            <a:endParaRPr lang="en-US"/>
          </a:p>
        </p:txBody>
      </p:sp>
      <p:sp>
        <p:nvSpPr>
          <p:cNvPr id="7" name="Rectangle 5"/>
          <p:cNvSpPr>
            <a:spLocks noGrp="1" noChangeArrowheads="1"/>
          </p:cNvSpPr>
          <p:nvPr>
            <p:ph type="sldNum" idx="12"/>
          </p:nvPr>
        </p:nvSpPr>
        <p:spPr>
          <a:ln/>
        </p:spPr>
        <p:txBody>
          <a:bodyPr/>
          <a:lstStyle>
            <a:lvl1pPr>
              <a:defRPr/>
            </a:lvl1pPr>
          </a:lstStyle>
          <a:p>
            <a:fld id="{D165E9B0-7DA8-466E-963D-86F25D5E43BA}" type="slidenum">
              <a:rPr lang="en-GB"/>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0" descr="Front_Top_A"/>
          <p:cNvPicPr>
            <a:picLocks noChangeAspect="1" noChangeArrowheads="1"/>
          </p:cNvPicPr>
          <p:nvPr userDrawn="1"/>
        </p:nvPicPr>
        <p:blipFill>
          <a:blip r:embed="rId2"/>
          <a:srcRect/>
          <a:stretch>
            <a:fillRect/>
          </a:stretch>
        </p:blipFill>
        <p:spPr bwMode="auto">
          <a:xfrm>
            <a:off x="0" y="0"/>
            <a:ext cx="9144000" cy="1863725"/>
          </a:xfrm>
          <a:prstGeom prst="rect">
            <a:avLst/>
          </a:prstGeom>
          <a:noFill/>
          <a:ln w="9525">
            <a:noFill/>
            <a:miter lim="800000"/>
            <a:headEnd/>
            <a:tailEnd/>
          </a:ln>
        </p:spPr>
      </p:pic>
      <p:pic>
        <p:nvPicPr>
          <p:cNvPr id="5" name="Picture 17" descr="IMP_Logo_White"/>
          <p:cNvPicPr>
            <a:picLocks noChangeAspect="1" noChangeArrowheads="1"/>
          </p:cNvPicPr>
          <p:nvPr userDrawn="1"/>
        </p:nvPicPr>
        <p:blipFill>
          <a:blip r:embed="rId3"/>
          <a:srcRect/>
          <a:stretch>
            <a:fillRect/>
          </a:stretch>
        </p:blipFill>
        <p:spPr bwMode="auto">
          <a:xfrm>
            <a:off x="838200" y="152400"/>
            <a:ext cx="2514600" cy="661988"/>
          </a:xfrm>
          <a:prstGeom prst="rect">
            <a:avLst/>
          </a:prstGeom>
          <a:noFill/>
          <a:ln w="9525">
            <a:noFill/>
            <a:miter lim="800000"/>
            <a:headEnd/>
            <a:tailEnd/>
          </a:ln>
        </p:spPr>
      </p:pic>
      <p:sp>
        <p:nvSpPr>
          <p:cNvPr id="6" name="Rectangle 22"/>
          <p:cNvSpPr>
            <a:spLocks noChangeArrowheads="1"/>
          </p:cNvSpPr>
          <p:nvPr userDrawn="1"/>
        </p:nvSpPr>
        <p:spPr bwMode="auto">
          <a:xfrm>
            <a:off x="857250" y="3429000"/>
            <a:ext cx="7524750" cy="533400"/>
          </a:xfrm>
          <a:prstGeom prst="rect">
            <a:avLst/>
          </a:prstGeom>
          <a:noFill/>
          <a:ln w="9525">
            <a:noFill/>
            <a:miter lim="800000"/>
            <a:headEnd/>
            <a:tailEnd/>
          </a:ln>
        </p:spPr>
        <p:txBody>
          <a:bodyPr lIns="0" tIns="0" rIns="0" bIns="0"/>
          <a:lstStyle/>
          <a:p>
            <a:endParaRPr lang="en-US" sz="3900" i="0">
              <a:solidFill>
                <a:srgbClr val="C51538"/>
              </a:solidFill>
              <a:latin typeface="Impact" pitchFamily="1" charset="0"/>
            </a:endParaRPr>
          </a:p>
        </p:txBody>
      </p:sp>
      <p:sp>
        <p:nvSpPr>
          <p:cNvPr id="10244" name="Rectangle 4"/>
          <p:cNvSpPr>
            <a:spLocks noGrp="1" noChangeArrowheads="1"/>
          </p:cNvSpPr>
          <p:nvPr>
            <p:ph type="ctrTitle"/>
          </p:nvPr>
        </p:nvSpPr>
        <p:spPr>
          <a:xfrm>
            <a:off x="838200" y="2438400"/>
            <a:ext cx="7543800" cy="533400"/>
          </a:xfrm>
        </p:spPr>
        <p:txBody>
          <a:bodyPr anchor="t"/>
          <a:lstStyle>
            <a:lvl1pPr>
              <a:defRPr sz="3900"/>
            </a:lvl1pPr>
          </a:lstStyle>
          <a:p>
            <a:r>
              <a:rPr lang="da-DK"/>
              <a:t>Click to edit Master title style</a:t>
            </a:r>
          </a:p>
        </p:txBody>
      </p:sp>
      <p:sp>
        <p:nvSpPr>
          <p:cNvPr id="10250" name="Rectangle 10"/>
          <p:cNvSpPr>
            <a:spLocks noGrp="1" noChangeArrowheads="1"/>
          </p:cNvSpPr>
          <p:nvPr>
            <p:ph type="subTitle" sz="quarter" idx="1"/>
          </p:nvPr>
        </p:nvSpPr>
        <p:spPr>
          <a:xfrm>
            <a:off x="838200" y="5562600"/>
            <a:ext cx="7543800" cy="228600"/>
          </a:xfrm>
        </p:spPr>
        <p:txBody>
          <a:bodyPr/>
          <a:lstStyle>
            <a:lvl1pPr>
              <a:defRPr sz="1600"/>
            </a:lvl1pPr>
          </a:lstStyle>
          <a:p>
            <a:r>
              <a:rPr lang="da-DK"/>
              <a:t>Name of speaker</a:t>
            </a:r>
          </a:p>
        </p:txBody>
      </p:sp>
      <p:sp>
        <p:nvSpPr>
          <p:cNvPr id="7" name="Rectangle 9"/>
          <p:cNvSpPr>
            <a:spLocks noGrp="1" noChangeArrowheads="1"/>
          </p:cNvSpPr>
          <p:nvPr>
            <p:ph type="ftr" sz="quarter" idx="10"/>
          </p:nvPr>
        </p:nvSpPr>
        <p:spPr bwMode="auto">
          <a:xfrm>
            <a:off x="838200" y="6553200"/>
            <a:ext cx="7543800" cy="228600"/>
          </a:xfrm>
          <a:prstGeom prst="rect">
            <a:avLst/>
          </a:prstGeom>
          <a:ln>
            <a:miter lim="800000"/>
            <a:headEnd/>
            <a:tailEnd/>
          </a:ln>
        </p:spPr>
        <p:txBody>
          <a:bodyPr vert="horz" wrap="square" lIns="0" tIns="0" rIns="0" bIns="0" numCol="1" anchor="t" anchorCtr="0" compatLnSpc="1">
            <a:prstTxWarp prst="textNoShape">
              <a:avLst/>
            </a:prstTxWarp>
          </a:bodyPr>
          <a:lstStyle>
            <a:lvl1pPr>
              <a:defRPr sz="600" i="0">
                <a:solidFill>
                  <a:srgbClr val="6A6F77"/>
                </a:solidFill>
                <a:latin typeface="Verdana" pitchFamily="34" charset="0"/>
                <a:ea typeface="+mn-ea"/>
                <a:cs typeface="Times New Roman" pitchFamily="18" charset="0"/>
              </a:defRPr>
            </a:lvl1pPr>
          </a:lstStyle>
          <a:p>
            <a:pPr>
              <a:defRPr/>
            </a:pPr>
            <a:r>
              <a:rPr lang="da-DK"/>
              <a:t>sdfgafgafga</a:t>
            </a:r>
          </a:p>
        </p:txBody>
      </p:sp>
      <p:sp>
        <p:nvSpPr>
          <p:cNvPr id="8" name="Rectangle 11"/>
          <p:cNvSpPr>
            <a:spLocks noGrp="1" noChangeArrowheads="1"/>
          </p:cNvSpPr>
          <p:nvPr>
            <p:ph type="sldNum" sz="quarter" idx="11"/>
          </p:nvPr>
        </p:nvSpPr>
        <p:spPr bwMode="auto">
          <a:xfrm>
            <a:off x="8610600" y="6648450"/>
            <a:ext cx="419100" cy="152400"/>
          </a:xfrm>
          <a:prstGeom prst="rect">
            <a:avLst/>
          </a:prstGeom>
          <a:ln>
            <a:miter lim="800000"/>
            <a:headEnd/>
            <a:tailEnd/>
          </a:ln>
        </p:spPr>
        <p:txBody>
          <a:bodyPr vert="horz" wrap="square" lIns="0" tIns="0" rIns="0" bIns="0" numCol="1" anchor="t" anchorCtr="0" compatLnSpc="1">
            <a:prstTxWarp prst="textNoShape">
              <a:avLst/>
            </a:prstTxWarp>
          </a:bodyPr>
          <a:lstStyle>
            <a:lvl1pPr algn="r">
              <a:defRPr sz="600" i="0">
                <a:solidFill>
                  <a:schemeClr val="tx1"/>
                </a:solidFill>
              </a:defRPr>
            </a:lvl1pPr>
          </a:lstStyle>
          <a:p>
            <a:fld id="{B65F17B2-F340-437C-B3C9-CA9D5211D0E1}" type="slidenum">
              <a:rPr lang="da-DK"/>
              <a:pPr/>
              <a:t>‹#›</a:t>
            </a:fld>
            <a:endParaRPr lang="da-DK"/>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943100"/>
            <a:ext cx="3695700" cy="4457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86300" y="1943100"/>
            <a:ext cx="3695700" cy="4457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AC26A91A-BBBD-2E46-80A3-A6942BF0B0F7}" type="datetimeFigureOut">
              <a:rPr lang="en-US" smtClean="0"/>
              <a:pPr/>
              <a:t>11/28/2012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3F15F9-8EA0-7E4D-9592-065B77D976BC}"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174625" indent="-174625">
              <a:buFont typeface="Arial" pitchFamily="34" charset="0"/>
              <a:buNone/>
              <a:tabLst/>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609600"/>
            <a:ext cx="1885950" cy="57912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609600"/>
            <a:ext cx="55054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838200" y="609600"/>
            <a:ext cx="7543800" cy="63817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838200" y="1943100"/>
            <a:ext cx="3695700" cy="4457700"/>
          </a:xfrm>
        </p:spPr>
        <p:txBody>
          <a:bodyPr/>
          <a:lstStyle>
            <a:lvl1pPr>
              <a:buFont typeface="Arial" pitchFamily="34" charset="0"/>
              <a:buNone/>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hart Placeholder 3"/>
          <p:cNvSpPr>
            <a:spLocks noGrp="1"/>
          </p:cNvSpPr>
          <p:nvPr>
            <p:ph type="chart" sz="half" idx="2"/>
          </p:nvPr>
        </p:nvSpPr>
        <p:spPr>
          <a:xfrm>
            <a:off x="4686300" y="1943100"/>
            <a:ext cx="3695700" cy="4457700"/>
          </a:xfrm>
        </p:spPr>
        <p:txBody>
          <a:bodyPr/>
          <a:lstStyle/>
          <a:p>
            <a:pPr lvl="0"/>
            <a:endParaRPr lang="en-GB" noProof="0" smtClean="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AC26A91A-BBBD-2E46-80A3-A6942BF0B0F7}" type="datetimeFigureOut">
              <a:rPr lang="en-US" smtClean="0"/>
              <a:pPr/>
              <a:t>11/28/2012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3F15F9-8EA0-7E4D-9592-065B77D976B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AC26A91A-BBBD-2E46-80A3-A6942BF0B0F7}" type="datetimeFigureOut">
              <a:rPr lang="en-US" smtClean="0"/>
              <a:pPr/>
              <a:t>11/28/2012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3F15F9-8EA0-7E4D-9592-065B77D976B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AC26A91A-BBBD-2E46-80A3-A6942BF0B0F7}" type="datetimeFigureOut">
              <a:rPr lang="en-US" smtClean="0"/>
              <a:pPr/>
              <a:t>11/28/2012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3F15F9-8EA0-7E4D-9592-065B77D976B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AC26A91A-BBBD-2E46-80A3-A6942BF0B0F7}" type="datetimeFigureOut">
              <a:rPr lang="en-US" smtClean="0"/>
              <a:pPr/>
              <a:t>11/28/2012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3F15F9-8EA0-7E4D-9592-065B77D976B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26A91A-BBBD-2E46-80A3-A6942BF0B0F7}" type="datetimeFigureOut">
              <a:rPr lang="en-US" smtClean="0"/>
              <a:pPr/>
              <a:t>11/28/2012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3F15F9-8EA0-7E4D-9592-065B77D976B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AC26A91A-BBBD-2E46-80A3-A6942BF0B0F7}" type="datetimeFigureOut">
              <a:rPr lang="en-US" smtClean="0"/>
              <a:pPr/>
              <a:t>11/28/2012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3F15F9-8EA0-7E4D-9592-065B77D976B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AC26A91A-BBBD-2E46-80A3-A6942BF0B0F7}" type="datetimeFigureOut">
              <a:rPr lang="en-US" smtClean="0"/>
              <a:pPr/>
              <a:t>11/28/2012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3F15F9-8EA0-7E4D-9592-065B77D976B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26A91A-BBBD-2E46-80A3-A6942BF0B0F7}" type="datetimeFigureOut">
              <a:rPr lang="en-US" smtClean="0"/>
              <a:pPr/>
              <a:t>11/28/2012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3F15F9-8EA0-7E4D-9592-065B77D976B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3"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39" descr="Second_Top"/>
          <p:cNvPicPr>
            <a:picLocks noChangeAspect="1" noChangeArrowheads="1"/>
          </p:cNvPicPr>
          <p:nvPr userDrawn="1"/>
        </p:nvPicPr>
        <p:blipFill>
          <a:blip r:embed="rId14"/>
          <a:srcRect/>
          <a:stretch>
            <a:fillRect/>
          </a:stretch>
        </p:blipFill>
        <p:spPr bwMode="auto">
          <a:xfrm>
            <a:off x="0" y="0"/>
            <a:ext cx="9144000" cy="1479550"/>
          </a:xfrm>
          <a:prstGeom prst="rect">
            <a:avLst/>
          </a:prstGeom>
          <a:noFill/>
          <a:ln w="9525">
            <a:noFill/>
            <a:miter lim="800000"/>
            <a:headEnd/>
            <a:tailEnd/>
          </a:ln>
        </p:spPr>
      </p:pic>
      <p:sp>
        <p:nvSpPr>
          <p:cNvPr id="1027" name="Rectangle 25"/>
          <p:cNvSpPr>
            <a:spLocks noGrp="1" noChangeArrowheads="1"/>
          </p:cNvSpPr>
          <p:nvPr>
            <p:ph type="title"/>
          </p:nvPr>
        </p:nvSpPr>
        <p:spPr bwMode="auto">
          <a:xfrm>
            <a:off x="838200" y="609600"/>
            <a:ext cx="7543800" cy="63817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da-DK" smtClean="0"/>
              <a:t>Click to edit Master title style</a:t>
            </a:r>
          </a:p>
        </p:txBody>
      </p:sp>
      <p:sp>
        <p:nvSpPr>
          <p:cNvPr id="1028" name="Rectangle 26"/>
          <p:cNvSpPr>
            <a:spLocks noGrp="1" noChangeArrowheads="1"/>
          </p:cNvSpPr>
          <p:nvPr>
            <p:ph type="body" idx="1"/>
          </p:nvPr>
        </p:nvSpPr>
        <p:spPr bwMode="auto">
          <a:xfrm>
            <a:off x="838200" y="1943100"/>
            <a:ext cx="7543800" cy="44577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p>
        </p:txBody>
      </p:sp>
      <p:pic>
        <p:nvPicPr>
          <p:cNvPr id="1029" name="Picture 40" descr="IMP_Logo_2Colour"/>
          <p:cNvPicPr>
            <a:picLocks noChangeAspect="1" noChangeArrowheads="1"/>
          </p:cNvPicPr>
          <p:nvPr userDrawn="1"/>
        </p:nvPicPr>
        <p:blipFill>
          <a:blip r:embed="rId15"/>
          <a:srcRect/>
          <a:stretch>
            <a:fillRect/>
          </a:stretch>
        </p:blipFill>
        <p:spPr bwMode="auto">
          <a:xfrm>
            <a:off x="838200" y="120650"/>
            <a:ext cx="1524000" cy="4000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0" fontAlgn="base" hangingPunct="0">
        <a:spcBef>
          <a:spcPct val="0"/>
        </a:spcBef>
        <a:spcAft>
          <a:spcPct val="0"/>
        </a:spcAft>
        <a:defRPr sz="2600">
          <a:solidFill>
            <a:srgbClr val="C51538"/>
          </a:solidFill>
          <a:latin typeface="Impact" pitchFamily="34" charset="0"/>
          <a:ea typeface="ＭＳ Ｐゴシック" pitchFamily="1" charset="-128"/>
          <a:cs typeface="+mj-cs"/>
        </a:defRPr>
      </a:lvl1pPr>
      <a:lvl2pPr algn="l" rtl="0" eaLnBrk="0" fontAlgn="base" hangingPunct="0">
        <a:spcBef>
          <a:spcPct val="0"/>
        </a:spcBef>
        <a:spcAft>
          <a:spcPct val="0"/>
        </a:spcAft>
        <a:defRPr sz="2600">
          <a:solidFill>
            <a:srgbClr val="C51538"/>
          </a:solidFill>
          <a:latin typeface="Impact" pitchFamily="34" charset="0"/>
          <a:ea typeface="ＭＳ Ｐゴシック" pitchFamily="1" charset="-128"/>
        </a:defRPr>
      </a:lvl2pPr>
      <a:lvl3pPr algn="l" rtl="0" eaLnBrk="0" fontAlgn="base" hangingPunct="0">
        <a:spcBef>
          <a:spcPct val="0"/>
        </a:spcBef>
        <a:spcAft>
          <a:spcPct val="0"/>
        </a:spcAft>
        <a:defRPr sz="2600">
          <a:solidFill>
            <a:srgbClr val="C51538"/>
          </a:solidFill>
          <a:latin typeface="Impact" pitchFamily="34" charset="0"/>
          <a:ea typeface="ＭＳ Ｐゴシック" pitchFamily="1" charset="-128"/>
        </a:defRPr>
      </a:lvl3pPr>
      <a:lvl4pPr algn="l" rtl="0" eaLnBrk="0" fontAlgn="base" hangingPunct="0">
        <a:spcBef>
          <a:spcPct val="0"/>
        </a:spcBef>
        <a:spcAft>
          <a:spcPct val="0"/>
        </a:spcAft>
        <a:defRPr sz="2600">
          <a:solidFill>
            <a:srgbClr val="C51538"/>
          </a:solidFill>
          <a:latin typeface="Impact" pitchFamily="34" charset="0"/>
          <a:ea typeface="ＭＳ Ｐゴシック" pitchFamily="1" charset="-128"/>
        </a:defRPr>
      </a:lvl4pPr>
      <a:lvl5pPr algn="l" rtl="0" eaLnBrk="0" fontAlgn="base" hangingPunct="0">
        <a:spcBef>
          <a:spcPct val="0"/>
        </a:spcBef>
        <a:spcAft>
          <a:spcPct val="0"/>
        </a:spcAft>
        <a:defRPr sz="2600">
          <a:solidFill>
            <a:srgbClr val="C51538"/>
          </a:solidFill>
          <a:latin typeface="Impact" pitchFamily="34" charset="0"/>
          <a:ea typeface="ＭＳ Ｐゴシック" pitchFamily="1" charset="-128"/>
        </a:defRPr>
      </a:lvl5pPr>
      <a:lvl6pPr marL="457200" algn="l" rtl="0" fontAlgn="base">
        <a:spcBef>
          <a:spcPct val="0"/>
        </a:spcBef>
        <a:spcAft>
          <a:spcPct val="0"/>
        </a:spcAft>
        <a:defRPr sz="2600">
          <a:solidFill>
            <a:srgbClr val="C51538"/>
          </a:solidFill>
          <a:latin typeface="Impact" pitchFamily="34" charset="0"/>
        </a:defRPr>
      </a:lvl6pPr>
      <a:lvl7pPr marL="914400" algn="l" rtl="0" fontAlgn="base">
        <a:spcBef>
          <a:spcPct val="0"/>
        </a:spcBef>
        <a:spcAft>
          <a:spcPct val="0"/>
        </a:spcAft>
        <a:defRPr sz="2600">
          <a:solidFill>
            <a:srgbClr val="C51538"/>
          </a:solidFill>
          <a:latin typeface="Impact" pitchFamily="34" charset="0"/>
        </a:defRPr>
      </a:lvl7pPr>
      <a:lvl8pPr marL="1371600" algn="l" rtl="0" fontAlgn="base">
        <a:spcBef>
          <a:spcPct val="0"/>
        </a:spcBef>
        <a:spcAft>
          <a:spcPct val="0"/>
        </a:spcAft>
        <a:defRPr sz="2600">
          <a:solidFill>
            <a:srgbClr val="C51538"/>
          </a:solidFill>
          <a:latin typeface="Impact" pitchFamily="34" charset="0"/>
        </a:defRPr>
      </a:lvl8pPr>
      <a:lvl9pPr marL="1828800" algn="l" rtl="0" fontAlgn="base">
        <a:spcBef>
          <a:spcPct val="0"/>
        </a:spcBef>
        <a:spcAft>
          <a:spcPct val="0"/>
        </a:spcAft>
        <a:defRPr sz="2600">
          <a:solidFill>
            <a:srgbClr val="C51538"/>
          </a:solidFill>
          <a:latin typeface="Impact" pitchFamily="34" charset="0"/>
        </a:defRPr>
      </a:lvl9pPr>
    </p:titleStyle>
    <p:bodyStyle>
      <a:lvl1pPr marL="342900" indent="-342900" algn="l" rtl="0" eaLnBrk="0" fontAlgn="base" hangingPunct="0">
        <a:spcBef>
          <a:spcPct val="20000"/>
        </a:spcBef>
        <a:spcAft>
          <a:spcPct val="0"/>
        </a:spcAft>
        <a:defRPr>
          <a:solidFill>
            <a:srgbClr val="4B4F55"/>
          </a:solidFill>
          <a:latin typeface="+mn-lt"/>
          <a:ea typeface="ＭＳ Ｐゴシック" pitchFamily="1" charset="-128"/>
          <a:cs typeface="+mn-cs"/>
        </a:defRPr>
      </a:lvl1pPr>
      <a:lvl2pPr marL="571500" indent="-190500" algn="l" rtl="0" eaLnBrk="0" fontAlgn="base" hangingPunct="0">
        <a:spcBef>
          <a:spcPct val="20000"/>
        </a:spcBef>
        <a:spcAft>
          <a:spcPct val="0"/>
        </a:spcAft>
        <a:buChar char="•"/>
        <a:defRPr sz="1600">
          <a:solidFill>
            <a:srgbClr val="4B4F55"/>
          </a:solidFill>
          <a:latin typeface="+mn-lt"/>
          <a:ea typeface="ＭＳ Ｐゴシック" pitchFamily="1" charset="-128"/>
        </a:defRPr>
      </a:lvl2pPr>
      <a:lvl3pPr marL="952500" indent="-190500" algn="l" rtl="0" eaLnBrk="0" fontAlgn="base" hangingPunct="0">
        <a:spcBef>
          <a:spcPct val="20000"/>
        </a:spcBef>
        <a:spcAft>
          <a:spcPct val="0"/>
        </a:spcAft>
        <a:buChar char="»"/>
        <a:defRPr sz="1600">
          <a:solidFill>
            <a:srgbClr val="4B4F55"/>
          </a:solidFill>
          <a:latin typeface="+mn-lt"/>
          <a:ea typeface="ＭＳ Ｐゴシック" pitchFamily="1" charset="-128"/>
        </a:defRPr>
      </a:lvl3pPr>
      <a:lvl4pPr marL="1333500" indent="-190500" algn="l" rtl="0" eaLnBrk="0" fontAlgn="base" hangingPunct="0">
        <a:spcBef>
          <a:spcPct val="20000"/>
        </a:spcBef>
        <a:spcAft>
          <a:spcPct val="0"/>
        </a:spcAft>
        <a:buFont typeface="Wingdings" pitchFamily="1" charset="2"/>
        <a:buChar char="§"/>
        <a:defRPr sz="1400">
          <a:solidFill>
            <a:srgbClr val="4B4F55"/>
          </a:solidFill>
          <a:latin typeface="+mn-lt"/>
          <a:ea typeface="ＭＳ Ｐゴシック" pitchFamily="1" charset="-128"/>
        </a:defRPr>
      </a:lvl4pPr>
      <a:lvl5pPr marL="1727200" indent="-203200" algn="l" rtl="0" eaLnBrk="0" fontAlgn="base" hangingPunct="0">
        <a:spcBef>
          <a:spcPct val="20000"/>
        </a:spcBef>
        <a:spcAft>
          <a:spcPct val="0"/>
        </a:spcAft>
        <a:buChar char="°"/>
        <a:defRPr sz="1400">
          <a:solidFill>
            <a:srgbClr val="4B4F55"/>
          </a:solidFill>
          <a:latin typeface="+mn-lt"/>
          <a:ea typeface="ＭＳ Ｐゴシック" pitchFamily="1" charset="-128"/>
        </a:defRPr>
      </a:lvl5pPr>
      <a:lvl6pPr marL="2184400" indent="-203200" algn="l" rtl="0" fontAlgn="base">
        <a:spcBef>
          <a:spcPct val="20000"/>
        </a:spcBef>
        <a:spcAft>
          <a:spcPct val="0"/>
        </a:spcAft>
        <a:buChar char="°"/>
        <a:defRPr sz="1400">
          <a:solidFill>
            <a:srgbClr val="4B4F55"/>
          </a:solidFill>
          <a:latin typeface="+mn-lt"/>
        </a:defRPr>
      </a:lvl6pPr>
      <a:lvl7pPr marL="2641600" indent="-203200" algn="l" rtl="0" fontAlgn="base">
        <a:spcBef>
          <a:spcPct val="20000"/>
        </a:spcBef>
        <a:spcAft>
          <a:spcPct val="0"/>
        </a:spcAft>
        <a:buChar char="°"/>
        <a:defRPr sz="1400">
          <a:solidFill>
            <a:srgbClr val="4B4F55"/>
          </a:solidFill>
          <a:latin typeface="+mn-lt"/>
        </a:defRPr>
      </a:lvl7pPr>
      <a:lvl8pPr marL="3098800" indent="-203200" algn="l" rtl="0" fontAlgn="base">
        <a:spcBef>
          <a:spcPct val="20000"/>
        </a:spcBef>
        <a:spcAft>
          <a:spcPct val="0"/>
        </a:spcAft>
        <a:buChar char="°"/>
        <a:defRPr sz="1400">
          <a:solidFill>
            <a:srgbClr val="4B4F55"/>
          </a:solidFill>
          <a:latin typeface="+mn-lt"/>
        </a:defRPr>
      </a:lvl8pPr>
      <a:lvl9pPr marL="3556000" indent="-203200" algn="l" rtl="0" fontAlgn="base">
        <a:spcBef>
          <a:spcPct val="20000"/>
        </a:spcBef>
        <a:spcAft>
          <a:spcPct val="0"/>
        </a:spcAft>
        <a:buChar char="°"/>
        <a:defRPr sz="1400">
          <a:solidFill>
            <a:srgbClr val="4B4F5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hyperlink" Target="http://onlinelibrary.wiley.com/doi/10.1002/eji.201141717/full" TargetMode="External"/><Relationship Id="rId5" Type="http://schemas.openxmlformats.org/officeDocument/2006/relationships/hyperlink" Target="http://onlinelibrary.wiley.com/doi/10.1002/eji.v41.9/issuetoc" TargetMode="External"/><Relationship Id="rId4" Type="http://schemas.openxmlformats.org/officeDocument/2006/relationships/image" Target="../media/image20.png"/></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899592" y="1924050"/>
            <a:ext cx="7704856" cy="1524000"/>
          </a:xfrm>
          <a:noFill/>
        </p:spPr>
        <p:txBody>
          <a:bodyPr/>
          <a:lstStyle/>
          <a:p>
            <a:pPr eaLnBrk="1" hangingPunct="1"/>
            <a:r>
              <a:rPr lang="en-GB" sz="4800" dirty="0" smtClean="0">
                <a:latin typeface="Arial" pitchFamily="34" charset="0"/>
                <a:cs typeface="Arial" pitchFamily="34" charset="0"/>
              </a:rPr>
              <a:t>Regulation of lymphocyte responses</a:t>
            </a:r>
          </a:p>
        </p:txBody>
      </p:sp>
      <p:sp>
        <p:nvSpPr>
          <p:cNvPr id="16387" name="Rectangle 15"/>
          <p:cNvSpPr>
            <a:spLocks noGrp="1" noChangeArrowheads="1"/>
          </p:cNvSpPr>
          <p:nvPr>
            <p:ph type="subTitle" sz="quarter" idx="1"/>
          </p:nvPr>
        </p:nvSpPr>
        <p:spPr>
          <a:xfrm>
            <a:off x="899592" y="3789040"/>
            <a:ext cx="7543800" cy="630560"/>
          </a:xfrm>
        </p:spPr>
        <p:txBody>
          <a:bodyPr/>
          <a:lstStyle/>
          <a:p>
            <a:pPr marL="0" indent="0" eaLnBrk="1" hangingPunct="1"/>
            <a:r>
              <a:rPr lang="en-US" sz="3200" dirty="0" smtClean="0"/>
              <a:t>Dr Ingrid Muller</a:t>
            </a:r>
          </a:p>
        </p:txBody>
      </p:sp>
      <p:sp>
        <p:nvSpPr>
          <p:cNvPr id="4" name="Rectangle 15"/>
          <p:cNvSpPr txBox="1">
            <a:spLocks noChangeArrowheads="1"/>
          </p:cNvSpPr>
          <p:nvPr/>
        </p:nvSpPr>
        <p:spPr bwMode="auto">
          <a:xfrm>
            <a:off x="827584" y="4869160"/>
            <a:ext cx="7543800" cy="609600"/>
          </a:xfrm>
          <a:prstGeom prst="rect">
            <a:avLst/>
          </a:prstGeom>
          <a:noFill/>
          <a:ln w="9525">
            <a:noFill/>
            <a:miter lim="800000"/>
            <a:headEnd/>
            <a:tailEnd/>
          </a:ln>
        </p:spPr>
        <p:txBody>
          <a:bodyPr lIns="0" tIns="0" rIns="0" bIns="0"/>
          <a:lstStyle/>
          <a:p>
            <a:pPr>
              <a:spcBef>
                <a:spcPct val="20000"/>
              </a:spcBef>
            </a:pPr>
            <a:r>
              <a:rPr lang="en-US" sz="2400" i="0" dirty="0">
                <a:solidFill>
                  <a:srgbClr val="4B4F55"/>
                </a:solidFill>
                <a:latin typeface="Arial" charset="0"/>
              </a:rPr>
              <a:t>Course code (MBBS) </a:t>
            </a:r>
            <a:r>
              <a:rPr lang="en-US" sz="2400" i="0" dirty="0" smtClean="0">
                <a:solidFill>
                  <a:srgbClr val="4B4F55"/>
                </a:solidFill>
                <a:latin typeface="Arial" charset="0"/>
              </a:rPr>
              <a:t>: Immunology 8</a:t>
            </a:r>
            <a:endParaRPr lang="en-US" sz="2400" i="0" dirty="0">
              <a:solidFill>
                <a:srgbClr val="4B4F55"/>
              </a:solidFill>
              <a:latin typeface="Arial" charset="0"/>
            </a:endParaRPr>
          </a:p>
          <a:p>
            <a:pPr>
              <a:spcBef>
                <a:spcPct val="20000"/>
              </a:spcBef>
            </a:pPr>
            <a:r>
              <a:rPr lang="en-US" sz="2400" i="0" dirty="0">
                <a:solidFill>
                  <a:srgbClr val="4B4F55"/>
                </a:solidFill>
                <a:latin typeface="Arial" charset="0"/>
              </a:rPr>
              <a:t>Course code (BMS) </a:t>
            </a:r>
            <a:r>
              <a:rPr lang="en-US" sz="2400" i="0" dirty="0" smtClean="0">
                <a:solidFill>
                  <a:srgbClr val="4B4F55"/>
                </a:solidFill>
                <a:latin typeface="Arial" charset="0"/>
              </a:rPr>
              <a:t>: IIP-L9</a:t>
            </a:r>
            <a:endParaRPr lang="en-US" sz="2400" i="0" dirty="0">
              <a:solidFill>
                <a:srgbClr val="4B4F55"/>
              </a:solidFill>
              <a:latin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ChangeArrowheads="1"/>
          </p:cNvSpPr>
          <p:nvPr/>
        </p:nvSpPr>
        <p:spPr bwMode="auto">
          <a:xfrm>
            <a:off x="762000" y="228600"/>
            <a:ext cx="7907338" cy="1220788"/>
          </a:xfrm>
          <a:prstGeom prst="rect">
            <a:avLst/>
          </a:prstGeom>
          <a:noFill/>
          <a:ln w="9525">
            <a:noFill/>
            <a:miter lim="800000"/>
            <a:headEnd/>
            <a:tailEnd/>
          </a:ln>
        </p:spPr>
        <p:txBody>
          <a:bodyPr anchor="ctr">
            <a:prstTxWarp prst="textNoShape">
              <a:avLst/>
            </a:prstTxWarp>
          </a:bodyPr>
          <a:lstStyle/>
          <a:p>
            <a:r>
              <a:rPr lang="en-US" sz="3200" dirty="0">
                <a:latin typeface="Arial"/>
              </a:rPr>
              <a:t>Autoimmunity</a:t>
            </a:r>
            <a:endParaRPr lang="en-US" sz="2800" u="sng" dirty="0">
              <a:latin typeface="Arial"/>
            </a:endParaRPr>
          </a:p>
        </p:txBody>
      </p:sp>
      <p:sp>
        <p:nvSpPr>
          <p:cNvPr id="25603" name="Rectangle 5"/>
          <p:cNvSpPr>
            <a:spLocks noChangeArrowheads="1"/>
          </p:cNvSpPr>
          <p:nvPr/>
        </p:nvSpPr>
        <p:spPr bwMode="auto">
          <a:xfrm>
            <a:off x="521401" y="1890165"/>
            <a:ext cx="8382000" cy="3058856"/>
          </a:xfrm>
          <a:prstGeom prst="rect">
            <a:avLst/>
          </a:prstGeom>
          <a:noFill/>
          <a:ln w="9525">
            <a:noFill/>
            <a:miter lim="800000"/>
            <a:headEnd/>
            <a:tailEnd/>
          </a:ln>
        </p:spPr>
        <p:txBody>
          <a:bodyPr>
            <a:prstTxWarp prst="textNoShape">
              <a:avLst/>
            </a:prstTxWarp>
          </a:bodyPr>
          <a:lstStyle/>
          <a:p>
            <a:pPr marL="342900" indent="-342900" algn="l">
              <a:spcBef>
                <a:spcPct val="20000"/>
              </a:spcBef>
              <a:buFontTx/>
              <a:buChar char="•"/>
            </a:pPr>
            <a:r>
              <a:rPr lang="en-US" dirty="0">
                <a:latin typeface="Arial"/>
              </a:rPr>
              <a:t>Definition: immune response against self (auto-) </a:t>
            </a:r>
            <a:r>
              <a:rPr lang="en-US" dirty="0" smtClean="0">
                <a:latin typeface="Arial"/>
              </a:rPr>
              <a:t>antigen = pathologic</a:t>
            </a:r>
            <a:endParaRPr lang="en-US" dirty="0">
              <a:latin typeface="Arial"/>
            </a:endParaRPr>
          </a:p>
          <a:p>
            <a:pPr marL="742950" lvl="1" indent="-285750" algn="l">
              <a:spcBef>
                <a:spcPct val="20000"/>
              </a:spcBef>
              <a:buFontTx/>
              <a:buChar char="–"/>
            </a:pPr>
            <a:r>
              <a:rPr lang="en-US" dirty="0">
                <a:latin typeface="Arial"/>
                <a:ea typeface="ＭＳ Ｐゴシック" pitchFamily="34" charset="-128"/>
                <a:cs typeface="ＭＳ Ｐゴシック" pitchFamily="34" charset="-128"/>
              </a:rPr>
              <a:t>Disorders are often classified under “immune-mediated inflammatory diseases”</a:t>
            </a:r>
          </a:p>
          <a:p>
            <a:pPr marL="742950" lvl="1" indent="-285750" algn="l">
              <a:spcBef>
                <a:spcPct val="20000"/>
              </a:spcBef>
              <a:buFontTx/>
              <a:buChar char="–"/>
            </a:pPr>
            <a:endParaRPr lang="en-US" sz="2000" dirty="0">
              <a:latin typeface="Arial"/>
              <a:ea typeface="ＭＳ Ｐゴシック" pitchFamily="34" charset="-128"/>
              <a:cs typeface="ＭＳ Ｐゴシック" pitchFamily="34" charset="-128"/>
            </a:endParaRPr>
          </a:p>
          <a:p>
            <a:pPr marL="342900" indent="-342900" algn="l">
              <a:spcBef>
                <a:spcPct val="20000"/>
              </a:spcBef>
              <a:buFontTx/>
              <a:buChar char="•"/>
            </a:pPr>
            <a:r>
              <a:rPr lang="en-US" dirty="0">
                <a:latin typeface="Arial"/>
              </a:rPr>
              <a:t>General principles:</a:t>
            </a:r>
          </a:p>
          <a:p>
            <a:pPr marL="742950" lvl="1" indent="-285750" algn="l">
              <a:spcBef>
                <a:spcPct val="20000"/>
              </a:spcBef>
              <a:buFontTx/>
              <a:buChar char="–"/>
            </a:pPr>
            <a:r>
              <a:rPr lang="en-US" dirty="0">
                <a:latin typeface="Arial"/>
                <a:ea typeface="ＭＳ Ｐゴシック" pitchFamily="34" charset="-128"/>
                <a:cs typeface="ＭＳ Ｐゴシック" pitchFamily="34" charset="-128"/>
              </a:rPr>
              <a:t>Pathogenesis: Susceptibility genes + environmental triggers</a:t>
            </a:r>
          </a:p>
          <a:p>
            <a:pPr marL="742950" lvl="1" indent="-285750" algn="l">
              <a:spcBef>
                <a:spcPct val="20000"/>
              </a:spcBef>
              <a:buFontTx/>
              <a:buChar char="–"/>
            </a:pPr>
            <a:r>
              <a:rPr lang="en-US" dirty="0">
                <a:latin typeface="Arial"/>
                <a:ea typeface="ＭＳ Ｐゴシック" pitchFamily="34" charset="-128"/>
                <a:cs typeface="ＭＳ Ｐゴシック" pitchFamily="34" charset="-128"/>
              </a:rPr>
              <a:t>Systemic or organ-specific</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5"/>
          <p:cNvSpPr txBox="1">
            <a:spLocks noChangeArrowheads="1"/>
          </p:cNvSpPr>
          <p:nvPr/>
        </p:nvSpPr>
        <p:spPr bwMode="auto">
          <a:xfrm>
            <a:off x="5103055" y="944563"/>
            <a:ext cx="3854239" cy="3477875"/>
          </a:xfrm>
          <a:prstGeom prst="rect">
            <a:avLst/>
          </a:prstGeom>
          <a:noFill/>
          <a:ln w="9525">
            <a:noFill/>
            <a:miter lim="800000"/>
            <a:headEnd/>
            <a:tailEnd/>
          </a:ln>
        </p:spPr>
        <p:txBody>
          <a:bodyPr wrap="none">
            <a:prstTxWarp prst="textNoShape">
              <a:avLst/>
            </a:prstTxWarp>
            <a:spAutoFit/>
          </a:bodyPr>
          <a:lstStyle/>
          <a:p>
            <a:pPr algn="l"/>
            <a:r>
              <a:rPr lang="en-US" sz="2000" dirty="0" smtClean="0">
                <a:latin typeface="Arial"/>
              </a:rPr>
              <a:t>Lymphocytes </a:t>
            </a:r>
            <a:r>
              <a:rPr lang="en-US" sz="2000" dirty="0">
                <a:latin typeface="Arial"/>
              </a:rPr>
              <a:t>that </a:t>
            </a:r>
          </a:p>
          <a:p>
            <a:pPr algn="l"/>
            <a:r>
              <a:rPr lang="en-US" sz="2000" dirty="0" err="1" smtClean="0">
                <a:latin typeface="Arial"/>
              </a:rPr>
              <a:t>recognise</a:t>
            </a:r>
            <a:r>
              <a:rPr lang="en-US" sz="2000" dirty="0" smtClean="0">
                <a:latin typeface="Arial"/>
              </a:rPr>
              <a:t> </a:t>
            </a:r>
            <a:r>
              <a:rPr lang="en-US" sz="2000" dirty="0">
                <a:latin typeface="Arial"/>
              </a:rPr>
              <a:t>self antigens</a:t>
            </a:r>
            <a:r>
              <a:rPr lang="en-US" sz="2000" dirty="0" smtClean="0">
                <a:latin typeface="Arial"/>
              </a:rPr>
              <a:t> before</a:t>
            </a:r>
          </a:p>
          <a:p>
            <a:pPr algn="l"/>
            <a:r>
              <a:rPr lang="en-US" sz="2000" dirty="0" smtClean="0">
                <a:latin typeface="Arial"/>
              </a:rPr>
              <a:t>maturation in </a:t>
            </a:r>
            <a:r>
              <a:rPr lang="en-US" sz="2000" dirty="0">
                <a:latin typeface="Arial"/>
              </a:rPr>
              <a:t>the generative</a:t>
            </a:r>
            <a:r>
              <a:rPr lang="en-US" sz="2000" dirty="0" smtClean="0">
                <a:latin typeface="Arial"/>
              </a:rPr>
              <a:t> </a:t>
            </a:r>
          </a:p>
          <a:p>
            <a:pPr algn="l"/>
            <a:r>
              <a:rPr lang="en-US" sz="2000" dirty="0" smtClean="0">
                <a:latin typeface="Arial"/>
              </a:rPr>
              <a:t>organs are eliminated </a:t>
            </a:r>
            <a:r>
              <a:rPr lang="en-US" sz="2000" dirty="0">
                <a:latin typeface="Arial"/>
              </a:rPr>
              <a:t>(deletion</a:t>
            </a:r>
            <a:r>
              <a:rPr lang="en-US" sz="2000" dirty="0" smtClean="0">
                <a:latin typeface="Arial"/>
              </a:rPr>
              <a:t>)</a:t>
            </a:r>
          </a:p>
          <a:p>
            <a:pPr algn="l"/>
            <a:r>
              <a:rPr lang="en-US" sz="2000" dirty="0" smtClean="0">
                <a:latin typeface="Arial"/>
              </a:rPr>
              <a:t>or made harmless</a:t>
            </a:r>
          </a:p>
          <a:p>
            <a:pPr algn="l"/>
            <a:endParaRPr lang="en-US" sz="2000" dirty="0" smtClean="0">
              <a:latin typeface="Arial"/>
            </a:endParaRPr>
          </a:p>
          <a:p>
            <a:pPr algn="l"/>
            <a:r>
              <a:rPr lang="en-US" sz="2000" dirty="0">
                <a:latin typeface="Arial"/>
              </a:rPr>
              <a:t>Some</a:t>
            </a:r>
            <a:r>
              <a:rPr lang="en-US" sz="2000" dirty="0" smtClean="0">
                <a:latin typeface="Arial"/>
              </a:rPr>
              <a:t> B cells may change </a:t>
            </a:r>
            <a:endParaRPr lang="en-US" sz="2000" dirty="0">
              <a:latin typeface="Arial"/>
            </a:endParaRPr>
          </a:p>
          <a:p>
            <a:pPr algn="l"/>
            <a:r>
              <a:rPr lang="en-US" sz="2000" dirty="0">
                <a:latin typeface="Arial"/>
              </a:rPr>
              <a:t>their </a:t>
            </a:r>
            <a:r>
              <a:rPr lang="en-US" sz="2000" dirty="0" smtClean="0">
                <a:latin typeface="Arial"/>
              </a:rPr>
              <a:t>specificity and some T </a:t>
            </a:r>
          </a:p>
          <a:p>
            <a:pPr algn="l"/>
            <a:r>
              <a:rPr lang="en-US" sz="2000" dirty="0" smtClean="0">
                <a:latin typeface="Arial"/>
              </a:rPr>
              <a:t>cells develop </a:t>
            </a:r>
            <a:r>
              <a:rPr lang="en-US" sz="2000" dirty="0">
                <a:latin typeface="Arial"/>
              </a:rPr>
              <a:t>into </a:t>
            </a:r>
          </a:p>
          <a:p>
            <a:pPr algn="l"/>
            <a:r>
              <a:rPr lang="en-US" sz="2000" dirty="0">
                <a:latin typeface="Arial"/>
              </a:rPr>
              <a:t>regulatory (suppressive) </a:t>
            </a:r>
          </a:p>
          <a:p>
            <a:pPr algn="l"/>
            <a:r>
              <a:rPr lang="en-US" sz="2000" dirty="0">
                <a:latin typeface="Arial"/>
              </a:rPr>
              <a:t>T lymphocytes</a:t>
            </a:r>
          </a:p>
        </p:txBody>
      </p:sp>
      <p:sp>
        <p:nvSpPr>
          <p:cNvPr id="27651" name="Text Box 6"/>
          <p:cNvSpPr txBox="1">
            <a:spLocks noChangeArrowheads="1"/>
          </p:cNvSpPr>
          <p:nvPr/>
        </p:nvSpPr>
        <p:spPr bwMode="auto">
          <a:xfrm>
            <a:off x="1312863" y="247650"/>
            <a:ext cx="5314601" cy="523220"/>
          </a:xfrm>
          <a:prstGeom prst="rect">
            <a:avLst/>
          </a:prstGeom>
          <a:noFill/>
          <a:ln w="9525">
            <a:noFill/>
            <a:miter lim="800000"/>
            <a:headEnd/>
            <a:tailEnd/>
          </a:ln>
        </p:spPr>
        <p:txBody>
          <a:bodyPr wrap="none">
            <a:prstTxWarp prst="textNoShape">
              <a:avLst/>
            </a:prstTxWarp>
            <a:spAutoFit/>
          </a:bodyPr>
          <a:lstStyle/>
          <a:p>
            <a:r>
              <a:rPr lang="en-US" sz="2800" dirty="0">
                <a:latin typeface="Arial"/>
              </a:rPr>
              <a:t>Central and peripheral tolerance</a:t>
            </a:r>
          </a:p>
        </p:txBody>
      </p:sp>
      <p:pic>
        <p:nvPicPr>
          <p:cNvPr id="27652" name="Picture 7"/>
          <p:cNvPicPr>
            <a:picLocks noChangeAspect="1" noChangeArrowheads="1"/>
          </p:cNvPicPr>
          <p:nvPr/>
        </p:nvPicPr>
        <p:blipFill>
          <a:blip r:embed="rId3"/>
          <a:srcRect/>
          <a:stretch>
            <a:fillRect/>
          </a:stretch>
        </p:blipFill>
        <p:spPr bwMode="auto">
          <a:xfrm>
            <a:off x="367708" y="944563"/>
            <a:ext cx="4522788" cy="5638800"/>
          </a:xfrm>
          <a:prstGeom prst="rect">
            <a:avLst/>
          </a:prstGeom>
          <a:noFill/>
          <a:ln w="9525">
            <a:noFill/>
            <a:miter lim="800000"/>
            <a:headEnd/>
            <a:tailEnd/>
          </a:ln>
        </p:spPr>
      </p:pic>
      <p:sp>
        <p:nvSpPr>
          <p:cNvPr id="27653" name="Text Box 8"/>
          <p:cNvSpPr txBox="1">
            <a:spLocks noChangeArrowheads="1"/>
          </p:cNvSpPr>
          <p:nvPr/>
        </p:nvSpPr>
        <p:spPr bwMode="auto">
          <a:xfrm>
            <a:off x="533400" y="6583363"/>
            <a:ext cx="5740400" cy="274637"/>
          </a:xfrm>
          <a:prstGeom prst="rect">
            <a:avLst/>
          </a:prstGeom>
          <a:noFill/>
          <a:ln w="9525">
            <a:noFill/>
            <a:miter lim="800000"/>
            <a:headEnd/>
            <a:tailEnd/>
          </a:ln>
        </p:spPr>
        <p:txBody>
          <a:bodyPr wrap="none">
            <a:prstTxWarp prst="textNoShape">
              <a:avLst/>
            </a:prstTxWarp>
            <a:spAutoFit/>
          </a:bodyPr>
          <a:lstStyle/>
          <a:p>
            <a:pPr algn="l"/>
            <a:r>
              <a:rPr lang="en-US" sz="1200" b="0"/>
              <a:t>From Abbas, Lichtman and Pillai. Cellular and Molecular Immunology 6th ed, 2007</a:t>
            </a:r>
            <a:endParaRPr lang="en-US" sz="14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498725" y="944563"/>
            <a:ext cx="1289050" cy="911225"/>
            <a:chOff x="1632" y="432"/>
            <a:chExt cx="812" cy="574"/>
          </a:xfrm>
        </p:grpSpPr>
        <p:grpSp>
          <p:nvGrpSpPr>
            <p:cNvPr id="3" name="Group 3"/>
            <p:cNvGrpSpPr>
              <a:grpSpLocks/>
            </p:cNvGrpSpPr>
            <p:nvPr/>
          </p:nvGrpSpPr>
          <p:grpSpPr bwMode="auto">
            <a:xfrm>
              <a:off x="1632" y="432"/>
              <a:ext cx="717" cy="574"/>
              <a:chOff x="661" y="2925"/>
              <a:chExt cx="1251" cy="995"/>
            </a:xfrm>
          </p:grpSpPr>
          <p:sp>
            <p:nvSpPr>
              <p:cNvPr id="33893" name="Freeform 4"/>
              <p:cNvSpPr>
                <a:spLocks/>
              </p:cNvSpPr>
              <p:nvPr/>
            </p:nvSpPr>
            <p:spPr bwMode="auto">
              <a:xfrm>
                <a:off x="661" y="2925"/>
                <a:ext cx="1251" cy="995"/>
              </a:xfrm>
              <a:custGeom>
                <a:avLst/>
                <a:gdLst>
                  <a:gd name="T0" fmla="*/ 78 w 1251"/>
                  <a:gd name="T1" fmla="*/ 238 h 995"/>
                  <a:gd name="T2" fmla="*/ 118 w 1251"/>
                  <a:gd name="T3" fmla="*/ 336 h 995"/>
                  <a:gd name="T4" fmla="*/ 96 w 1251"/>
                  <a:gd name="T5" fmla="*/ 446 h 995"/>
                  <a:gd name="T6" fmla="*/ 163 w 1251"/>
                  <a:gd name="T7" fmla="*/ 531 h 995"/>
                  <a:gd name="T8" fmla="*/ 166 w 1251"/>
                  <a:gd name="T9" fmla="*/ 563 h 995"/>
                  <a:gd name="T10" fmla="*/ 112 w 1251"/>
                  <a:gd name="T11" fmla="*/ 576 h 995"/>
                  <a:gd name="T12" fmla="*/ 40 w 1251"/>
                  <a:gd name="T13" fmla="*/ 579 h 995"/>
                  <a:gd name="T14" fmla="*/ 0 w 1251"/>
                  <a:gd name="T15" fmla="*/ 648 h 995"/>
                  <a:gd name="T16" fmla="*/ 35 w 1251"/>
                  <a:gd name="T17" fmla="*/ 752 h 995"/>
                  <a:gd name="T18" fmla="*/ 171 w 1251"/>
                  <a:gd name="T19" fmla="*/ 872 h 995"/>
                  <a:gd name="T20" fmla="*/ 270 w 1251"/>
                  <a:gd name="T21" fmla="*/ 894 h 995"/>
                  <a:gd name="T22" fmla="*/ 342 w 1251"/>
                  <a:gd name="T23" fmla="*/ 944 h 995"/>
                  <a:gd name="T24" fmla="*/ 454 w 1251"/>
                  <a:gd name="T25" fmla="*/ 934 h 995"/>
                  <a:gd name="T26" fmla="*/ 582 w 1251"/>
                  <a:gd name="T27" fmla="*/ 990 h 995"/>
                  <a:gd name="T28" fmla="*/ 726 w 1251"/>
                  <a:gd name="T29" fmla="*/ 931 h 995"/>
                  <a:gd name="T30" fmla="*/ 784 w 1251"/>
                  <a:gd name="T31" fmla="*/ 931 h 995"/>
                  <a:gd name="T32" fmla="*/ 936 w 1251"/>
                  <a:gd name="T33" fmla="*/ 995 h 995"/>
                  <a:gd name="T34" fmla="*/ 1112 w 1251"/>
                  <a:gd name="T35" fmla="*/ 955 h 995"/>
                  <a:gd name="T36" fmla="*/ 1144 w 1251"/>
                  <a:gd name="T37" fmla="*/ 904 h 995"/>
                  <a:gd name="T38" fmla="*/ 1056 w 1251"/>
                  <a:gd name="T39" fmla="*/ 830 h 995"/>
                  <a:gd name="T40" fmla="*/ 1054 w 1251"/>
                  <a:gd name="T41" fmla="*/ 787 h 995"/>
                  <a:gd name="T42" fmla="*/ 1112 w 1251"/>
                  <a:gd name="T43" fmla="*/ 771 h 995"/>
                  <a:gd name="T44" fmla="*/ 1152 w 1251"/>
                  <a:gd name="T45" fmla="*/ 758 h 995"/>
                  <a:gd name="T46" fmla="*/ 1251 w 1251"/>
                  <a:gd name="T47" fmla="*/ 563 h 995"/>
                  <a:gd name="T48" fmla="*/ 1150 w 1251"/>
                  <a:gd name="T49" fmla="*/ 494 h 995"/>
                  <a:gd name="T50" fmla="*/ 1150 w 1251"/>
                  <a:gd name="T51" fmla="*/ 288 h 995"/>
                  <a:gd name="T52" fmla="*/ 1078 w 1251"/>
                  <a:gd name="T53" fmla="*/ 163 h 995"/>
                  <a:gd name="T54" fmla="*/ 944 w 1251"/>
                  <a:gd name="T55" fmla="*/ 144 h 995"/>
                  <a:gd name="T56" fmla="*/ 798 w 1251"/>
                  <a:gd name="T57" fmla="*/ 56 h 995"/>
                  <a:gd name="T58" fmla="*/ 662 w 1251"/>
                  <a:gd name="T59" fmla="*/ 0 h 995"/>
                  <a:gd name="T60" fmla="*/ 526 w 1251"/>
                  <a:gd name="T61" fmla="*/ 8 h 995"/>
                  <a:gd name="T62" fmla="*/ 507 w 1251"/>
                  <a:gd name="T63" fmla="*/ 27 h 995"/>
                  <a:gd name="T64" fmla="*/ 531 w 1251"/>
                  <a:gd name="T65" fmla="*/ 99 h 995"/>
                  <a:gd name="T66" fmla="*/ 504 w 1251"/>
                  <a:gd name="T67" fmla="*/ 144 h 995"/>
                  <a:gd name="T68" fmla="*/ 432 w 1251"/>
                  <a:gd name="T69" fmla="*/ 75 h 995"/>
                  <a:gd name="T70" fmla="*/ 379 w 1251"/>
                  <a:gd name="T71" fmla="*/ 70 h 995"/>
                  <a:gd name="T72" fmla="*/ 336 w 1251"/>
                  <a:gd name="T73" fmla="*/ 96 h 995"/>
                  <a:gd name="T74" fmla="*/ 254 w 1251"/>
                  <a:gd name="T75" fmla="*/ 152 h 995"/>
                  <a:gd name="T76" fmla="*/ 144 w 1251"/>
                  <a:gd name="T77" fmla="*/ 182 h 995"/>
                  <a:gd name="T78" fmla="*/ 107 w 1251"/>
                  <a:gd name="T79" fmla="*/ 192 h 995"/>
                  <a:gd name="T80" fmla="*/ 78 w 1251"/>
                  <a:gd name="T81" fmla="*/ 238 h 99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51"/>
                  <a:gd name="T124" fmla="*/ 0 h 995"/>
                  <a:gd name="T125" fmla="*/ 1251 w 1251"/>
                  <a:gd name="T126" fmla="*/ 995 h 99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51" h="995">
                    <a:moveTo>
                      <a:pt x="78" y="238"/>
                    </a:moveTo>
                    <a:cubicBezTo>
                      <a:pt x="118" y="334"/>
                      <a:pt x="118" y="299"/>
                      <a:pt x="118" y="336"/>
                    </a:cubicBezTo>
                    <a:lnTo>
                      <a:pt x="96" y="446"/>
                    </a:lnTo>
                    <a:lnTo>
                      <a:pt x="163" y="531"/>
                    </a:lnTo>
                    <a:lnTo>
                      <a:pt x="166" y="563"/>
                    </a:lnTo>
                    <a:cubicBezTo>
                      <a:pt x="114" y="576"/>
                      <a:pt x="132" y="576"/>
                      <a:pt x="112" y="576"/>
                    </a:cubicBezTo>
                    <a:lnTo>
                      <a:pt x="40" y="579"/>
                    </a:lnTo>
                    <a:lnTo>
                      <a:pt x="0" y="648"/>
                    </a:lnTo>
                    <a:lnTo>
                      <a:pt x="35" y="752"/>
                    </a:lnTo>
                    <a:lnTo>
                      <a:pt x="171" y="872"/>
                    </a:lnTo>
                    <a:lnTo>
                      <a:pt x="270" y="894"/>
                    </a:lnTo>
                    <a:cubicBezTo>
                      <a:pt x="339" y="944"/>
                      <a:pt x="310" y="944"/>
                      <a:pt x="342" y="944"/>
                    </a:cubicBezTo>
                    <a:lnTo>
                      <a:pt x="454" y="934"/>
                    </a:lnTo>
                    <a:lnTo>
                      <a:pt x="582" y="990"/>
                    </a:lnTo>
                    <a:lnTo>
                      <a:pt x="726" y="931"/>
                    </a:lnTo>
                    <a:lnTo>
                      <a:pt x="784" y="931"/>
                    </a:lnTo>
                    <a:lnTo>
                      <a:pt x="936" y="995"/>
                    </a:lnTo>
                    <a:lnTo>
                      <a:pt x="1112" y="955"/>
                    </a:lnTo>
                    <a:lnTo>
                      <a:pt x="1144" y="904"/>
                    </a:lnTo>
                    <a:lnTo>
                      <a:pt x="1056" y="830"/>
                    </a:lnTo>
                    <a:lnTo>
                      <a:pt x="1054" y="787"/>
                    </a:lnTo>
                    <a:lnTo>
                      <a:pt x="1112" y="771"/>
                    </a:lnTo>
                    <a:lnTo>
                      <a:pt x="1152" y="758"/>
                    </a:lnTo>
                    <a:lnTo>
                      <a:pt x="1251" y="563"/>
                    </a:lnTo>
                    <a:lnTo>
                      <a:pt x="1150" y="494"/>
                    </a:lnTo>
                    <a:lnTo>
                      <a:pt x="1150" y="288"/>
                    </a:lnTo>
                    <a:lnTo>
                      <a:pt x="1078" y="163"/>
                    </a:lnTo>
                    <a:lnTo>
                      <a:pt x="944" y="144"/>
                    </a:lnTo>
                    <a:lnTo>
                      <a:pt x="798" y="56"/>
                    </a:lnTo>
                    <a:lnTo>
                      <a:pt x="662" y="0"/>
                    </a:lnTo>
                    <a:lnTo>
                      <a:pt x="526" y="8"/>
                    </a:lnTo>
                    <a:lnTo>
                      <a:pt x="507" y="27"/>
                    </a:lnTo>
                    <a:lnTo>
                      <a:pt x="531" y="99"/>
                    </a:lnTo>
                    <a:lnTo>
                      <a:pt x="504" y="144"/>
                    </a:lnTo>
                    <a:lnTo>
                      <a:pt x="432" y="75"/>
                    </a:lnTo>
                    <a:lnTo>
                      <a:pt x="379" y="70"/>
                    </a:lnTo>
                    <a:lnTo>
                      <a:pt x="336" y="96"/>
                    </a:lnTo>
                    <a:lnTo>
                      <a:pt x="254" y="152"/>
                    </a:lnTo>
                    <a:lnTo>
                      <a:pt x="144" y="182"/>
                    </a:lnTo>
                    <a:lnTo>
                      <a:pt x="107" y="192"/>
                    </a:lnTo>
                    <a:lnTo>
                      <a:pt x="78" y="238"/>
                    </a:lnTo>
                    <a:close/>
                  </a:path>
                </a:pathLst>
              </a:custGeom>
              <a:gradFill rotWithShape="0">
                <a:gsLst>
                  <a:gs pos="0">
                    <a:schemeClr val="bg1"/>
                  </a:gs>
                  <a:gs pos="100000">
                    <a:srgbClr val="FFDF5E"/>
                  </a:gs>
                </a:gsLst>
                <a:path path="rect">
                  <a:fillToRect l="50000" t="50000" r="50000" b="50000"/>
                </a:path>
              </a:gradFill>
              <a:ln w="3175">
                <a:solidFill>
                  <a:srgbClr val="808080"/>
                </a:solidFill>
                <a:round/>
                <a:headEnd/>
                <a:tailEnd/>
              </a:ln>
            </p:spPr>
            <p:txBody>
              <a:bodyPr wrap="none" anchor="ctr">
                <a:prstTxWarp prst="textNoShape">
                  <a:avLst/>
                </a:prstTxWarp>
              </a:bodyPr>
              <a:lstStyle/>
              <a:p>
                <a:endParaRPr lang="en-US">
                  <a:latin typeface="Arial"/>
                </a:endParaRPr>
              </a:p>
            </p:txBody>
          </p:sp>
          <p:sp>
            <p:nvSpPr>
              <p:cNvPr id="33894" name="Freeform 5"/>
              <p:cNvSpPr>
                <a:spLocks/>
              </p:cNvSpPr>
              <p:nvPr/>
            </p:nvSpPr>
            <p:spPr bwMode="auto">
              <a:xfrm>
                <a:off x="1000" y="3211"/>
                <a:ext cx="544" cy="421"/>
              </a:xfrm>
              <a:custGeom>
                <a:avLst/>
                <a:gdLst>
                  <a:gd name="T0" fmla="*/ 171 w 544"/>
                  <a:gd name="T1" fmla="*/ 93 h 421"/>
                  <a:gd name="T2" fmla="*/ 232 w 544"/>
                  <a:gd name="T3" fmla="*/ 18 h 421"/>
                  <a:gd name="T4" fmla="*/ 288 w 544"/>
                  <a:gd name="T5" fmla="*/ 0 h 421"/>
                  <a:gd name="T6" fmla="*/ 360 w 544"/>
                  <a:gd name="T7" fmla="*/ 10 h 421"/>
                  <a:gd name="T8" fmla="*/ 456 w 544"/>
                  <a:gd name="T9" fmla="*/ 98 h 421"/>
                  <a:gd name="T10" fmla="*/ 541 w 544"/>
                  <a:gd name="T11" fmla="*/ 258 h 421"/>
                  <a:gd name="T12" fmla="*/ 544 w 544"/>
                  <a:gd name="T13" fmla="*/ 304 h 421"/>
                  <a:gd name="T14" fmla="*/ 515 w 544"/>
                  <a:gd name="T15" fmla="*/ 357 h 421"/>
                  <a:gd name="T16" fmla="*/ 453 w 544"/>
                  <a:gd name="T17" fmla="*/ 378 h 421"/>
                  <a:gd name="T18" fmla="*/ 379 w 544"/>
                  <a:gd name="T19" fmla="*/ 378 h 421"/>
                  <a:gd name="T20" fmla="*/ 323 w 544"/>
                  <a:gd name="T21" fmla="*/ 370 h 421"/>
                  <a:gd name="T22" fmla="*/ 267 w 544"/>
                  <a:gd name="T23" fmla="*/ 381 h 421"/>
                  <a:gd name="T24" fmla="*/ 192 w 544"/>
                  <a:gd name="T25" fmla="*/ 397 h 421"/>
                  <a:gd name="T26" fmla="*/ 96 w 544"/>
                  <a:gd name="T27" fmla="*/ 421 h 421"/>
                  <a:gd name="T28" fmla="*/ 24 w 544"/>
                  <a:gd name="T29" fmla="*/ 365 h 421"/>
                  <a:gd name="T30" fmla="*/ 0 w 544"/>
                  <a:gd name="T31" fmla="*/ 288 h 421"/>
                  <a:gd name="T32" fmla="*/ 0 w 544"/>
                  <a:gd name="T33" fmla="*/ 221 h 421"/>
                  <a:gd name="T34" fmla="*/ 56 w 544"/>
                  <a:gd name="T35" fmla="*/ 133 h 421"/>
                  <a:gd name="T36" fmla="*/ 117 w 544"/>
                  <a:gd name="T37" fmla="*/ 112 h 421"/>
                  <a:gd name="T38" fmla="*/ 171 w 544"/>
                  <a:gd name="T39" fmla="*/ 93 h 42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44"/>
                  <a:gd name="T61" fmla="*/ 0 h 421"/>
                  <a:gd name="T62" fmla="*/ 544 w 544"/>
                  <a:gd name="T63" fmla="*/ 421 h 42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44" h="421">
                    <a:moveTo>
                      <a:pt x="171" y="93"/>
                    </a:moveTo>
                    <a:lnTo>
                      <a:pt x="232" y="18"/>
                    </a:lnTo>
                    <a:lnTo>
                      <a:pt x="288" y="0"/>
                    </a:lnTo>
                    <a:cubicBezTo>
                      <a:pt x="360" y="13"/>
                      <a:pt x="360" y="37"/>
                      <a:pt x="360" y="10"/>
                    </a:cubicBezTo>
                    <a:lnTo>
                      <a:pt x="456" y="98"/>
                    </a:lnTo>
                    <a:lnTo>
                      <a:pt x="541" y="258"/>
                    </a:lnTo>
                    <a:lnTo>
                      <a:pt x="544" y="304"/>
                    </a:lnTo>
                    <a:lnTo>
                      <a:pt x="515" y="357"/>
                    </a:lnTo>
                    <a:lnTo>
                      <a:pt x="453" y="378"/>
                    </a:lnTo>
                    <a:lnTo>
                      <a:pt x="379" y="378"/>
                    </a:lnTo>
                    <a:lnTo>
                      <a:pt x="323" y="370"/>
                    </a:lnTo>
                    <a:cubicBezTo>
                      <a:pt x="268" y="381"/>
                      <a:pt x="287" y="381"/>
                      <a:pt x="267" y="381"/>
                    </a:cubicBezTo>
                    <a:lnTo>
                      <a:pt x="192" y="397"/>
                    </a:lnTo>
                    <a:lnTo>
                      <a:pt x="96" y="421"/>
                    </a:lnTo>
                    <a:lnTo>
                      <a:pt x="24" y="365"/>
                    </a:lnTo>
                    <a:lnTo>
                      <a:pt x="0" y="288"/>
                    </a:lnTo>
                    <a:lnTo>
                      <a:pt x="0" y="221"/>
                    </a:lnTo>
                    <a:lnTo>
                      <a:pt x="56" y="133"/>
                    </a:lnTo>
                    <a:lnTo>
                      <a:pt x="117" y="112"/>
                    </a:lnTo>
                    <a:lnTo>
                      <a:pt x="171" y="93"/>
                    </a:lnTo>
                    <a:close/>
                  </a:path>
                </a:pathLst>
              </a:custGeom>
              <a:gradFill rotWithShape="0">
                <a:gsLst>
                  <a:gs pos="0">
                    <a:srgbClr val="FFDEE8"/>
                  </a:gs>
                  <a:gs pos="100000">
                    <a:srgbClr val="E3A6BE"/>
                  </a:gs>
                </a:gsLst>
                <a:path path="rect">
                  <a:fillToRect l="50000" t="50000" r="50000" b="50000"/>
                </a:path>
              </a:gradFill>
              <a:ln w="3175">
                <a:solidFill>
                  <a:schemeClr val="bg2"/>
                </a:solidFill>
                <a:round/>
                <a:headEnd/>
                <a:tailEnd/>
              </a:ln>
            </p:spPr>
            <p:txBody>
              <a:bodyPr wrap="none" anchor="ctr">
                <a:prstTxWarp prst="textNoShape">
                  <a:avLst/>
                </a:prstTxWarp>
              </a:bodyPr>
              <a:lstStyle/>
              <a:p>
                <a:endParaRPr lang="en-US">
                  <a:latin typeface="Arial"/>
                </a:endParaRPr>
              </a:p>
            </p:txBody>
          </p:sp>
        </p:grpSp>
        <p:sp>
          <p:nvSpPr>
            <p:cNvPr id="33889" name="Text Box 6"/>
            <p:cNvSpPr txBox="1">
              <a:spLocks noChangeArrowheads="1"/>
            </p:cNvSpPr>
            <p:nvPr/>
          </p:nvSpPr>
          <p:spPr bwMode="auto">
            <a:xfrm>
              <a:off x="1776" y="796"/>
              <a:ext cx="349" cy="194"/>
            </a:xfrm>
            <a:prstGeom prst="rect">
              <a:avLst/>
            </a:prstGeom>
            <a:noFill/>
            <a:ln w="9525">
              <a:noFill/>
              <a:miter lim="800000"/>
              <a:headEnd/>
              <a:tailEnd/>
            </a:ln>
          </p:spPr>
          <p:txBody>
            <a:bodyPr wrap="none">
              <a:prstTxWarp prst="textNoShape">
                <a:avLst/>
              </a:prstTxWarp>
              <a:spAutoFit/>
            </a:bodyPr>
            <a:lstStyle/>
            <a:p>
              <a:pPr algn="l"/>
              <a:r>
                <a:rPr lang="en-US" sz="1400">
                  <a:latin typeface="Arial"/>
                </a:rPr>
                <a:t>APC</a:t>
              </a:r>
              <a:endParaRPr lang="en-US" b="0">
                <a:latin typeface="Arial"/>
              </a:endParaRPr>
            </a:p>
          </p:txBody>
        </p:sp>
        <p:sp>
          <p:nvSpPr>
            <p:cNvPr id="33890" name="Freeform 7"/>
            <p:cNvSpPr>
              <a:spLocks/>
            </p:cNvSpPr>
            <p:nvPr/>
          </p:nvSpPr>
          <p:spPr bwMode="auto">
            <a:xfrm rot="5400000">
              <a:off x="2244" y="689"/>
              <a:ext cx="80" cy="174"/>
            </a:xfrm>
            <a:custGeom>
              <a:avLst/>
              <a:gdLst>
                <a:gd name="T0" fmla="*/ 104 w 140"/>
                <a:gd name="T1" fmla="*/ 4 h 304"/>
                <a:gd name="T2" fmla="*/ 106 w 140"/>
                <a:gd name="T3" fmla="*/ 16 h 304"/>
                <a:gd name="T4" fmla="*/ 106 w 140"/>
                <a:gd name="T5" fmla="*/ 24 h 304"/>
                <a:gd name="T6" fmla="*/ 104 w 140"/>
                <a:gd name="T7" fmla="*/ 32 h 304"/>
                <a:gd name="T8" fmla="*/ 100 w 140"/>
                <a:gd name="T9" fmla="*/ 40 h 304"/>
                <a:gd name="T10" fmla="*/ 96 w 140"/>
                <a:gd name="T11" fmla="*/ 46 h 304"/>
                <a:gd name="T12" fmla="*/ 92 w 140"/>
                <a:gd name="T13" fmla="*/ 50 h 304"/>
                <a:gd name="T14" fmla="*/ 86 w 140"/>
                <a:gd name="T15" fmla="*/ 54 h 304"/>
                <a:gd name="T16" fmla="*/ 80 w 140"/>
                <a:gd name="T17" fmla="*/ 56 h 304"/>
                <a:gd name="T18" fmla="*/ 72 w 140"/>
                <a:gd name="T19" fmla="*/ 58 h 304"/>
                <a:gd name="T20" fmla="*/ 66 w 140"/>
                <a:gd name="T21" fmla="*/ 56 h 304"/>
                <a:gd name="T22" fmla="*/ 60 w 140"/>
                <a:gd name="T23" fmla="*/ 54 h 304"/>
                <a:gd name="T24" fmla="*/ 54 w 140"/>
                <a:gd name="T25" fmla="*/ 50 h 304"/>
                <a:gd name="T26" fmla="*/ 50 w 140"/>
                <a:gd name="T27" fmla="*/ 46 h 304"/>
                <a:gd name="T28" fmla="*/ 46 w 140"/>
                <a:gd name="T29" fmla="*/ 40 h 304"/>
                <a:gd name="T30" fmla="*/ 42 w 140"/>
                <a:gd name="T31" fmla="*/ 32 h 304"/>
                <a:gd name="T32" fmla="*/ 40 w 140"/>
                <a:gd name="T33" fmla="*/ 24 h 304"/>
                <a:gd name="T34" fmla="*/ 40 w 140"/>
                <a:gd name="T35" fmla="*/ 16 h 304"/>
                <a:gd name="T36" fmla="*/ 40 w 140"/>
                <a:gd name="T37" fmla="*/ 8 h 304"/>
                <a:gd name="T38" fmla="*/ 42 w 140"/>
                <a:gd name="T39" fmla="*/ 0 h 304"/>
                <a:gd name="T40" fmla="*/ 34 w 140"/>
                <a:gd name="T41" fmla="*/ 4 h 304"/>
                <a:gd name="T42" fmla="*/ 26 w 140"/>
                <a:gd name="T43" fmla="*/ 10 h 304"/>
                <a:gd name="T44" fmla="*/ 18 w 140"/>
                <a:gd name="T45" fmla="*/ 18 h 304"/>
                <a:gd name="T46" fmla="*/ 12 w 140"/>
                <a:gd name="T47" fmla="*/ 26 h 304"/>
                <a:gd name="T48" fmla="*/ 8 w 140"/>
                <a:gd name="T49" fmla="*/ 36 h 304"/>
                <a:gd name="T50" fmla="*/ 4 w 140"/>
                <a:gd name="T51" fmla="*/ 46 h 304"/>
                <a:gd name="T52" fmla="*/ 2 w 140"/>
                <a:gd name="T53" fmla="*/ 56 h 304"/>
                <a:gd name="T54" fmla="*/ 0 w 140"/>
                <a:gd name="T55" fmla="*/ 68 h 304"/>
                <a:gd name="T56" fmla="*/ 0 w 140"/>
                <a:gd name="T57" fmla="*/ 230 h 304"/>
                <a:gd name="T58" fmla="*/ 2 w 140"/>
                <a:gd name="T59" fmla="*/ 244 h 304"/>
                <a:gd name="T60" fmla="*/ 6 w 140"/>
                <a:gd name="T61" fmla="*/ 258 h 304"/>
                <a:gd name="T62" fmla="*/ 12 w 140"/>
                <a:gd name="T63" fmla="*/ 272 h 304"/>
                <a:gd name="T64" fmla="*/ 20 w 140"/>
                <a:gd name="T65" fmla="*/ 282 h 304"/>
                <a:gd name="T66" fmla="*/ 32 w 140"/>
                <a:gd name="T67" fmla="*/ 292 h 304"/>
                <a:gd name="T68" fmla="*/ 44 w 140"/>
                <a:gd name="T69" fmla="*/ 298 h 304"/>
                <a:gd name="T70" fmla="*/ 56 w 140"/>
                <a:gd name="T71" fmla="*/ 302 h 304"/>
                <a:gd name="T72" fmla="*/ 70 w 140"/>
                <a:gd name="T73" fmla="*/ 304 h 304"/>
                <a:gd name="T74" fmla="*/ 84 w 140"/>
                <a:gd name="T75" fmla="*/ 302 h 304"/>
                <a:gd name="T76" fmla="*/ 96 w 140"/>
                <a:gd name="T77" fmla="*/ 298 h 304"/>
                <a:gd name="T78" fmla="*/ 108 w 140"/>
                <a:gd name="T79" fmla="*/ 292 h 304"/>
                <a:gd name="T80" fmla="*/ 120 w 140"/>
                <a:gd name="T81" fmla="*/ 282 h 304"/>
                <a:gd name="T82" fmla="*/ 128 w 140"/>
                <a:gd name="T83" fmla="*/ 272 h 304"/>
                <a:gd name="T84" fmla="*/ 134 w 140"/>
                <a:gd name="T85" fmla="*/ 258 h 304"/>
                <a:gd name="T86" fmla="*/ 138 w 140"/>
                <a:gd name="T87" fmla="*/ 244 h 304"/>
                <a:gd name="T88" fmla="*/ 140 w 140"/>
                <a:gd name="T89" fmla="*/ 230 h 304"/>
                <a:gd name="T90" fmla="*/ 140 w 140"/>
                <a:gd name="T91" fmla="*/ 68 h 304"/>
                <a:gd name="T92" fmla="*/ 138 w 140"/>
                <a:gd name="T93" fmla="*/ 58 h 304"/>
                <a:gd name="T94" fmla="*/ 136 w 140"/>
                <a:gd name="T95" fmla="*/ 48 h 304"/>
                <a:gd name="T96" fmla="*/ 134 w 140"/>
                <a:gd name="T97" fmla="*/ 38 h 304"/>
                <a:gd name="T98" fmla="*/ 130 w 140"/>
                <a:gd name="T99" fmla="*/ 30 h 304"/>
                <a:gd name="T100" fmla="*/ 118 w 140"/>
                <a:gd name="T101" fmla="*/ 14 h 304"/>
                <a:gd name="T102" fmla="*/ 112 w 140"/>
                <a:gd name="T103" fmla="*/ 8 h 304"/>
                <a:gd name="T104" fmla="*/ 106 w 140"/>
                <a:gd name="T105" fmla="*/ 4 h 30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40"/>
                <a:gd name="T160" fmla="*/ 0 h 304"/>
                <a:gd name="T161" fmla="*/ 140 w 140"/>
                <a:gd name="T162" fmla="*/ 304 h 30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40" h="304">
                  <a:moveTo>
                    <a:pt x="104" y="4"/>
                  </a:moveTo>
                  <a:lnTo>
                    <a:pt x="106" y="16"/>
                  </a:lnTo>
                  <a:lnTo>
                    <a:pt x="106" y="24"/>
                  </a:lnTo>
                  <a:lnTo>
                    <a:pt x="104" y="32"/>
                  </a:lnTo>
                  <a:lnTo>
                    <a:pt x="100" y="40"/>
                  </a:lnTo>
                  <a:lnTo>
                    <a:pt x="96" y="46"/>
                  </a:lnTo>
                  <a:lnTo>
                    <a:pt x="92" y="50"/>
                  </a:lnTo>
                  <a:lnTo>
                    <a:pt x="86" y="54"/>
                  </a:lnTo>
                  <a:lnTo>
                    <a:pt x="80" y="56"/>
                  </a:lnTo>
                  <a:lnTo>
                    <a:pt x="72" y="58"/>
                  </a:lnTo>
                  <a:lnTo>
                    <a:pt x="66" y="56"/>
                  </a:lnTo>
                  <a:lnTo>
                    <a:pt x="60" y="54"/>
                  </a:lnTo>
                  <a:lnTo>
                    <a:pt x="54" y="50"/>
                  </a:lnTo>
                  <a:lnTo>
                    <a:pt x="50" y="46"/>
                  </a:lnTo>
                  <a:lnTo>
                    <a:pt x="46" y="40"/>
                  </a:lnTo>
                  <a:lnTo>
                    <a:pt x="42" y="32"/>
                  </a:lnTo>
                  <a:lnTo>
                    <a:pt x="40" y="24"/>
                  </a:lnTo>
                  <a:lnTo>
                    <a:pt x="40" y="16"/>
                  </a:lnTo>
                  <a:lnTo>
                    <a:pt x="40" y="8"/>
                  </a:lnTo>
                  <a:lnTo>
                    <a:pt x="42" y="0"/>
                  </a:lnTo>
                  <a:lnTo>
                    <a:pt x="34" y="4"/>
                  </a:lnTo>
                  <a:lnTo>
                    <a:pt x="26" y="10"/>
                  </a:lnTo>
                  <a:lnTo>
                    <a:pt x="18" y="18"/>
                  </a:lnTo>
                  <a:lnTo>
                    <a:pt x="12" y="26"/>
                  </a:lnTo>
                  <a:lnTo>
                    <a:pt x="8" y="36"/>
                  </a:lnTo>
                  <a:lnTo>
                    <a:pt x="4" y="46"/>
                  </a:lnTo>
                  <a:lnTo>
                    <a:pt x="2" y="56"/>
                  </a:lnTo>
                  <a:lnTo>
                    <a:pt x="0" y="68"/>
                  </a:lnTo>
                  <a:lnTo>
                    <a:pt x="0" y="230"/>
                  </a:lnTo>
                  <a:lnTo>
                    <a:pt x="2" y="244"/>
                  </a:lnTo>
                  <a:lnTo>
                    <a:pt x="6" y="258"/>
                  </a:lnTo>
                  <a:lnTo>
                    <a:pt x="12" y="272"/>
                  </a:lnTo>
                  <a:lnTo>
                    <a:pt x="20" y="282"/>
                  </a:lnTo>
                  <a:lnTo>
                    <a:pt x="32" y="292"/>
                  </a:lnTo>
                  <a:lnTo>
                    <a:pt x="44" y="298"/>
                  </a:lnTo>
                  <a:lnTo>
                    <a:pt x="56" y="302"/>
                  </a:lnTo>
                  <a:lnTo>
                    <a:pt x="70" y="304"/>
                  </a:lnTo>
                  <a:lnTo>
                    <a:pt x="84" y="302"/>
                  </a:lnTo>
                  <a:lnTo>
                    <a:pt x="96" y="298"/>
                  </a:lnTo>
                  <a:lnTo>
                    <a:pt x="108" y="292"/>
                  </a:lnTo>
                  <a:lnTo>
                    <a:pt x="120" y="282"/>
                  </a:lnTo>
                  <a:lnTo>
                    <a:pt x="128" y="272"/>
                  </a:lnTo>
                  <a:lnTo>
                    <a:pt x="134" y="258"/>
                  </a:lnTo>
                  <a:lnTo>
                    <a:pt x="138" y="244"/>
                  </a:lnTo>
                  <a:lnTo>
                    <a:pt x="140" y="230"/>
                  </a:lnTo>
                  <a:lnTo>
                    <a:pt x="140" y="68"/>
                  </a:lnTo>
                  <a:lnTo>
                    <a:pt x="138" y="58"/>
                  </a:lnTo>
                  <a:lnTo>
                    <a:pt x="136" y="48"/>
                  </a:lnTo>
                  <a:lnTo>
                    <a:pt x="134" y="38"/>
                  </a:lnTo>
                  <a:lnTo>
                    <a:pt x="130" y="30"/>
                  </a:lnTo>
                  <a:lnTo>
                    <a:pt x="118" y="14"/>
                  </a:lnTo>
                  <a:lnTo>
                    <a:pt x="112" y="8"/>
                  </a:lnTo>
                  <a:lnTo>
                    <a:pt x="106" y="4"/>
                  </a:lnTo>
                </a:path>
              </a:pathLst>
            </a:custGeom>
            <a:gradFill rotWithShape="0">
              <a:gsLst>
                <a:gs pos="0">
                  <a:schemeClr val="bg1"/>
                </a:gs>
                <a:gs pos="100000">
                  <a:srgbClr val="66E1E3"/>
                </a:gs>
              </a:gsLst>
              <a:lin ang="5400000" scaled="1"/>
            </a:gradFill>
            <a:ln w="12700">
              <a:solidFill>
                <a:schemeClr val="bg2"/>
              </a:solidFill>
              <a:round/>
              <a:headEnd/>
              <a:tailEnd/>
            </a:ln>
          </p:spPr>
          <p:txBody>
            <a:bodyPr>
              <a:prstTxWarp prst="textNoShape">
                <a:avLst/>
              </a:prstTxWarp>
            </a:bodyPr>
            <a:lstStyle/>
            <a:p>
              <a:endParaRPr lang="en-US">
                <a:latin typeface="Arial"/>
              </a:endParaRPr>
            </a:p>
          </p:txBody>
        </p:sp>
        <p:sp>
          <p:nvSpPr>
            <p:cNvPr id="33891" name="Freeform 8"/>
            <p:cNvSpPr>
              <a:spLocks/>
            </p:cNvSpPr>
            <p:nvPr/>
          </p:nvSpPr>
          <p:spPr bwMode="auto">
            <a:xfrm rot="5400000">
              <a:off x="2297" y="513"/>
              <a:ext cx="55" cy="238"/>
            </a:xfrm>
            <a:custGeom>
              <a:avLst/>
              <a:gdLst>
                <a:gd name="T0" fmla="*/ 66 w 96"/>
                <a:gd name="T1" fmla="*/ 98 h 416"/>
                <a:gd name="T2" fmla="*/ 78 w 96"/>
                <a:gd name="T3" fmla="*/ 90 h 416"/>
                <a:gd name="T4" fmla="*/ 88 w 96"/>
                <a:gd name="T5" fmla="*/ 80 h 416"/>
                <a:gd name="T6" fmla="*/ 94 w 96"/>
                <a:gd name="T7" fmla="*/ 66 h 416"/>
                <a:gd name="T8" fmla="*/ 96 w 96"/>
                <a:gd name="T9" fmla="*/ 52 h 416"/>
                <a:gd name="T10" fmla="*/ 96 w 96"/>
                <a:gd name="T11" fmla="*/ 42 h 416"/>
                <a:gd name="T12" fmla="*/ 92 w 96"/>
                <a:gd name="T13" fmla="*/ 32 h 416"/>
                <a:gd name="T14" fmla="*/ 88 w 96"/>
                <a:gd name="T15" fmla="*/ 24 h 416"/>
                <a:gd name="T16" fmla="*/ 82 w 96"/>
                <a:gd name="T17" fmla="*/ 16 h 416"/>
                <a:gd name="T18" fmla="*/ 76 w 96"/>
                <a:gd name="T19" fmla="*/ 10 h 416"/>
                <a:gd name="T20" fmla="*/ 66 w 96"/>
                <a:gd name="T21" fmla="*/ 4 h 416"/>
                <a:gd name="T22" fmla="*/ 58 w 96"/>
                <a:gd name="T23" fmla="*/ 2 h 416"/>
                <a:gd name="T24" fmla="*/ 48 w 96"/>
                <a:gd name="T25" fmla="*/ 0 h 416"/>
                <a:gd name="T26" fmla="*/ 38 w 96"/>
                <a:gd name="T27" fmla="*/ 2 h 416"/>
                <a:gd name="T28" fmla="*/ 30 w 96"/>
                <a:gd name="T29" fmla="*/ 4 h 416"/>
                <a:gd name="T30" fmla="*/ 22 w 96"/>
                <a:gd name="T31" fmla="*/ 10 h 416"/>
                <a:gd name="T32" fmla="*/ 14 w 96"/>
                <a:gd name="T33" fmla="*/ 16 h 416"/>
                <a:gd name="T34" fmla="*/ 8 w 96"/>
                <a:gd name="T35" fmla="*/ 24 h 416"/>
                <a:gd name="T36" fmla="*/ 4 w 96"/>
                <a:gd name="T37" fmla="*/ 32 h 416"/>
                <a:gd name="T38" fmla="*/ 2 w 96"/>
                <a:gd name="T39" fmla="*/ 42 h 416"/>
                <a:gd name="T40" fmla="*/ 0 w 96"/>
                <a:gd name="T41" fmla="*/ 52 h 416"/>
                <a:gd name="T42" fmla="*/ 0 w 96"/>
                <a:gd name="T43" fmla="*/ 60 h 416"/>
                <a:gd name="T44" fmla="*/ 2 w 96"/>
                <a:gd name="T45" fmla="*/ 68 h 416"/>
                <a:gd name="T46" fmla="*/ 10 w 96"/>
                <a:gd name="T47" fmla="*/ 80 h 416"/>
                <a:gd name="T48" fmla="*/ 20 w 96"/>
                <a:gd name="T49" fmla="*/ 92 h 416"/>
                <a:gd name="T50" fmla="*/ 32 w 96"/>
                <a:gd name="T51" fmla="*/ 100 h 416"/>
                <a:gd name="T52" fmla="*/ 30 w 96"/>
                <a:gd name="T53" fmla="*/ 108 h 416"/>
                <a:gd name="T54" fmla="*/ 28 w 96"/>
                <a:gd name="T55" fmla="*/ 118 h 416"/>
                <a:gd name="T56" fmla="*/ 28 w 96"/>
                <a:gd name="T57" fmla="*/ 138 h 416"/>
                <a:gd name="T58" fmla="*/ 12 w 96"/>
                <a:gd name="T59" fmla="*/ 378 h 416"/>
                <a:gd name="T60" fmla="*/ 12 w 96"/>
                <a:gd name="T61" fmla="*/ 386 h 416"/>
                <a:gd name="T62" fmla="*/ 16 w 96"/>
                <a:gd name="T63" fmla="*/ 394 h 416"/>
                <a:gd name="T64" fmla="*/ 18 w 96"/>
                <a:gd name="T65" fmla="*/ 400 h 416"/>
                <a:gd name="T66" fmla="*/ 22 w 96"/>
                <a:gd name="T67" fmla="*/ 406 h 416"/>
                <a:gd name="T68" fmla="*/ 28 w 96"/>
                <a:gd name="T69" fmla="*/ 410 h 416"/>
                <a:gd name="T70" fmla="*/ 34 w 96"/>
                <a:gd name="T71" fmla="*/ 414 h 416"/>
                <a:gd name="T72" fmla="*/ 40 w 96"/>
                <a:gd name="T73" fmla="*/ 416 h 416"/>
                <a:gd name="T74" fmla="*/ 48 w 96"/>
                <a:gd name="T75" fmla="*/ 416 h 416"/>
                <a:gd name="T76" fmla="*/ 56 w 96"/>
                <a:gd name="T77" fmla="*/ 416 h 416"/>
                <a:gd name="T78" fmla="*/ 62 w 96"/>
                <a:gd name="T79" fmla="*/ 414 h 416"/>
                <a:gd name="T80" fmla="*/ 68 w 96"/>
                <a:gd name="T81" fmla="*/ 410 h 416"/>
                <a:gd name="T82" fmla="*/ 74 w 96"/>
                <a:gd name="T83" fmla="*/ 406 h 416"/>
                <a:gd name="T84" fmla="*/ 78 w 96"/>
                <a:gd name="T85" fmla="*/ 400 h 416"/>
                <a:gd name="T86" fmla="*/ 82 w 96"/>
                <a:gd name="T87" fmla="*/ 394 h 416"/>
                <a:gd name="T88" fmla="*/ 84 w 96"/>
                <a:gd name="T89" fmla="*/ 386 h 416"/>
                <a:gd name="T90" fmla="*/ 84 w 96"/>
                <a:gd name="T91" fmla="*/ 378 h 416"/>
                <a:gd name="T92" fmla="*/ 74 w 96"/>
                <a:gd name="T93" fmla="*/ 138 h 416"/>
                <a:gd name="T94" fmla="*/ 72 w 96"/>
                <a:gd name="T95" fmla="*/ 118 h 416"/>
                <a:gd name="T96" fmla="*/ 70 w 96"/>
                <a:gd name="T97" fmla="*/ 108 h 416"/>
                <a:gd name="T98" fmla="*/ 68 w 96"/>
                <a:gd name="T99" fmla="*/ 98 h 41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6"/>
                <a:gd name="T151" fmla="*/ 0 h 416"/>
                <a:gd name="T152" fmla="*/ 96 w 96"/>
                <a:gd name="T153" fmla="*/ 416 h 41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6" h="416">
                  <a:moveTo>
                    <a:pt x="66" y="98"/>
                  </a:moveTo>
                  <a:lnTo>
                    <a:pt x="78" y="90"/>
                  </a:lnTo>
                  <a:lnTo>
                    <a:pt x="88" y="80"/>
                  </a:lnTo>
                  <a:lnTo>
                    <a:pt x="94" y="66"/>
                  </a:lnTo>
                  <a:lnTo>
                    <a:pt x="96" y="52"/>
                  </a:lnTo>
                  <a:lnTo>
                    <a:pt x="96" y="42"/>
                  </a:lnTo>
                  <a:lnTo>
                    <a:pt x="92" y="32"/>
                  </a:lnTo>
                  <a:lnTo>
                    <a:pt x="88" y="24"/>
                  </a:lnTo>
                  <a:lnTo>
                    <a:pt x="82" y="16"/>
                  </a:lnTo>
                  <a:lnTo>
                    <a:pt x="76" y="10"/>
                  </a:lnTo>
                  <a:lnTo>
                    <a:pt x="66" y="4"/>
                  </a:lnTo>
                  <a:lnTo>
                    <a:pt x="58" y="2"/>
                  </a:lnTo>
                  <a:lnTo>
                    <a:pt x="48" y="0"/>
                  </a:lnTo>
                  <a:lnTo>
                    <a:pt x="38" y="2"/>
                  </a:lnTo>
                  <a:lnTo>
                    <a:pt x="30" y="4"/>
                  </a:lnTo>
                  <a:lnTo>
                    <a:pt x="22" y="10"/>
                  </a:lnTo>
                  <a:lnTo>
                    <a:pt x="14" y="16"/>
                  </a:lnTo>
                  <a:lnTo>
                    <a:pt x="8" y="24"/>
                  </a:lnTo>
                  <a:lnTo>
                    <a:pt x="4" y="32"/>
                  </a:lnTo>
                  <a:lnTo>
                    <a:pt x="2" y="42"/>
                  </a:lnTo>
                  <a:lnTo>
                    <a:pt x="0" y="52"/>
                  </a:lnTo>
                  <a:lnTo>
                    <a:pt x="0" y="60"/>
                  </a:lnTo>
                  <a:lnTo>
                    <a:pt x="2" y="68"/>
                  </a:lnTo>
                  <a:lnTo>
                    <a:pt x="10" y="80"/>
                  </a:lnTo>
                  <a:lnTo>
                    <a:pt x="20" y="92"/>
                  </a:lnTo>
                  <a:lnTo>
                    <a:pt x="32" y="100"/>
                  </a:lnTo>
                  <a:lnTo>
                    <a:pt x="30" y="108"/>
                  </a:lnTo>
                  <a:lnTo>
                    <a:pt x="28" y="118"/>
                  </a:lnTo>
                  <a:lnTo>
                    <a:pt x="28" y="138"/>
                  </a:lnTo>
                  <a:lnTo>
                    <a:pt x="12" y="378"/>
                  </a:lnTo>
                  <a:lnTo>
                    <a:pt x="12" y="386"/>
                  </a:lnTo>
                  <a:lnTo>
                    <a:pt x="16" y="394"/>
                  </a:lnTo>
                  <a:lnTo>
                    <a:pt x="18" y="400"/>
                  </a:lnTo>
                  <a:lnTo>
                    <a:pt x="22" y="406"/>
                  </a:lnTo>
                  <a:lnTo>
                    <a:pt x="28" y="410"/>
                  </a:lnTo>
                  <a:lnTo>
                    <a:pt x="34" y="414"/>
                  </a:lnTo>
                  <a:lnTo>
                    <a:pt x="40" y="416"/>
                  </a:lnTo>
                  <a:lnTo>
                    <a:pt x="48" y="416"/>
                  </a:lnTo>
                  <a:lnTo>
                    <a:pt x="56" y="416"/>
                  </a:lnTo>
                  <a:lnTo>
                    <a:pt x="62" y="414"/>
                  </a:lnTo>
                  <a:lnTo>
                    <a:pt x="68" y="410"/>
                  </a:lnTo>
                  <a:lnTo>
                    <a:pt x="74" y="406"/>
                  </a:lnTo>
                  <a:lnTo>
                    <a:pt x="78" y="400"/>
                  </a:lnTo>
                  <a:lnTo>
                    <a:pt x="82" y="394"/>
                  </a:lnTo>
                  <a:lnTo>
                    <a:pt x="84" y="386"/>
                  </a:lnTo>
                  <a:lnTo>
                    <a:pt x="84" y="378"/>
                  </a:lnTo>
                  <a:lnTo>
                    <a:pt x="74" y="138"/>
                  </a:lnTo>
                  <a:lnTo>
                    <a:pt x="72" y="118"/>
                  </a:lnTo>
                  <a:lnTo>
                    <a:pt x="70" y="108"/>
                  </a:lnTo>
                  <a:lnTo>
                    <a:pt x="68" y="98"/>
                  </a:lnTo>
                </a:path>
              </a:pathLst>
            </a:custGeom>
            <a:gradFill rotWithShape="0">
              <a:gsLst>
                <a:gs pos="0">
                  <a:schemeClr val="bg1"/>
                </a:gs>
                <a:gs pos="100000">
                  <a:srgbClr val="7F4730"/>
                </a:gs>
              </a:gsLst>
              <a:lin ang="5400000" scaled="1"/>
            </a:gradFill>
            <a:ln w="12700">
              <a:solidFill>
                <a:schemeClr val="bg2"/>
              </a:solidFill>
              <a:round/>
              <a:headEnd/>
              <a:tailEnd/>
            </a:ln>
          </p:spPr>
          <p:txBody>
            <a:bodyPr>
              <a:prstTxWarp prst="textNoShape">
                <a:avLst/>
              </a:prstTxWarp>
            </a:bodyPr>
            <a:lstStyle/>
            <a:p>
              <a:endParaRPr lang="en-US">
                <a:latin typeface="Arial"/>
              </a:endParaRPr>
            </a:p>
          </p:txBody>
        </p:sp>
        <p:sp>
          <p:nvSpPr>
            <p:cNvPr id="33892" name="Oval 9"/>
            <p:cNvSpPr>
              <a:spLocks noChangeArrowheads="1"/>
            </p:cNvSpPr>
            <p:nvPr/>
          </p:nvSpPr>
          <p:spPr bwMode="auto">
            <a:xfrm rot="5400000">
              <a:off x="2368" y="756"/>
              <a:ext cx="28" cy="32"/>
            </a:xfrm>
            <a:prstGeom prst="ellipse">
              <a:avLst/>
            </a:prstGeom>
            <a:gradFill rotWithShape="0">
              <a:gsLst>
                <a:gs pos="0">
                  <a:schemeClr val="bg1"/>
                </a:gs>
                <a:gs pos="100000">
                  <a:srgbClr val="E31A16"/>
                </a:gs>
              </a:gsLst>
              <a:path path="shape">
                <a:fillToRect l="50000" t="50000" r="50000" b="50000"/>
              </a:path>
            </a:gradFill>
            <a:ln w="9525">
              <a:solidFill>
                <a:schemeClr val="bg2"/>
              </a:solidFill>
              <a:round/>
              <a:headEnd/>
              <a:tailEnd/>
            </a:ln>
          </p:spPr>
          <p:txBody>
            <a:bodyPr wrap="none" anchor="ctr">
              <a:prstTxWarp prst="textNoShape">
                <a:avLst/>
              </a:prstTxWarp>
            </a:bodyPr>
            <a:lstStyle/>
            <a:p>
              <a:endParaRPr lang="en-US">
                <a:latin typeface="Arial"/>
              </a:endParaRPr>
            </a:p>
          </p:txBody>
        </p:sp>
      </p:grpSp>
      <p:sp>
        <p:nvSpPr>
          <p:cNvPr id="33795" name="Text Box 10"/>
          <p:cNvSpPr txBox="1">
            <a:spLocks noChangeArrowheads="1"/>
          </p:cNvSpPr>
          <p:nvPr/>
        </p:nvSpPr>
        <p:spPr bwMode="auto">
          <a:xfrm>
            <a:off x="3641725" y="1446213"/>
            <a:ext cx="556563" cy="307777"/>
          </a:xfrm>
          <a:prstGeom prst="rect">
            <a:avLst/>
          </a:prstGeom>
          <a:noFill/>
          <a:ln w="9525">
            <a:noFill/>
            <a:miter lim="800000"/>
            <a:headEnd/>
            <a:tailEnd/>
          </a:ln>
        </p:spPr>
        <p:txBody>
          <a:bodyPr wrap="none">
            <a:prstTxWarp prst="textNoShape">
              <a:avLst/>
            </a:prstTxWarp>
            <a:spAutoFit/>
          </a:bodyPr>
          <a:lstStyle/>
          <a:p>
            <a:pPr algn="l"/>
            <a:r>
              <a:rPr lang="en-US" sz="1400">
                <a:latin typeface="Arial"/>
              </a:rPr>
              <a:t>TCR</a:t>
            </a:r>
            <a:endParaRPr lang="en-US" sz="1800">
              <a:latin typeface="Arial"/>
            </a:endParaRPr>
          </a:p>
        </p:txBody>
      </p:sp>
      <p:sp>
        <p:nvSpPr>
          <p:cNvPr id="33796" name="Line 11"/>
          <p:cNvSpPr>
            <a:spLocks noChangeShapeType="1"/>
          </p:cNvSpPr>
          <p:nvPr/>
        </p:nvSpPr>
        <p:spPr bwMode="auto">
          <a:xfrm>
            <a:off x="5021263" y="1535113"/>
            <a:ext cx="449262" cy="0"/>
          </a:xfrm>
          <a:prstGeom prst="line">
            <a:avLst/>
          </a:prstGeom>
          <a:noFill/>
          <a:ln w="28575">
            <a:solidFill>
              <a:schemeClr val="tx1"/>
            </a:solidFill>
            <a:round/>
            <a:headEnd/>
            <a:tailEnd type="triangle" w="med" len="med"/>
          </a:ln>
        </p:spPr>
        <p:txBody>
          <a:bodyPr wrap="none" anchor="ctr">
            <a:prstTxWarp prst="textNoShape">
              <a:avLst/>
            </a:prstTxWarp>
          </a:bodyPr>
          <a:lstStyle/>
          <a:p>
            <a:endParaRPr lang="en-US">
              <a:latin typeface="Arial"/>
            </a:endParaRPr>
          </a:p>
        </p:txBody>
      </p:sp>
      <p:grpSp>
        <p:nvGrpSpPr>
          <p:cNvPr id="4" name="Group 12"/>
          <p:cNvGrpSpPr>
            <a:grpSpLocks/>
          </p:cNvGrpSpPr>
          <p:nvPr/>
        </p:nvGrpSpPr>
        <p:grpSpPr bwMode="auto">
          <a:xfrm>
            <a:off x="4103688" y="1104900"/>
            <a:ext cx="749300" cy="754063"/>
            <a:chOff x="304" y="560"/>
            <a:chExt cx="776" cy="768"/>
          </a:xfrm>
        </p:grpSpPr>
        <p:sp>
          <p:nvSpPr>
            <p:cNvPr id="33886" name="Oval 13"/>
            <p:cNvSpPr>
              <a:spLocks noChangeArrowheads="1"/>
            </p:cNvSpPr>
            <p:nvPr/>
          </p:nvSpPr>
          <p:spPr bwMode="auto">
            <a:xfrm>
              <a:off x="304" y="560"/>
              <a:ext cx="776" cy="768"/>
            </a:xfrm>
            <a:prstGeom prst="ellipse">
              <a:avLst/>
            </a:prstGeom>
            <a:gradFill rotWithShape="0">
              <a:gsLst>
                <a:gs pos="0">
                  <a:srgbClr val="FFFFFF"/>
                </a:gs>
                <a:gs pos="100000">
                  <a:srgbClr val="9CDCC1"/>
                </a:gs>
              </a:gsLst>
              <a:path path="shape">
                <a:fillToRect l="50000" t="50000" r="50000" b="50000"/>
              </a:path>
            </a:gradFill>
            <a:ln w="9525">
              <a:solidFill>
                <a:srgbClr val="63A186"/>
              </a:solidFill>
              <a:round/>
              <a:headEnd/>
              <a:tailEnd/>
            </a:ln>
          </p:spPr>
          <p:txBody>
            <a:bodyPr wrap="none" anchor="ctr">
              <a:prstTxWarp prst="textNoShape">
                <a:avLst/>
              </a:prstTxWarp>
            </a:bodyPr>
            <a:lstStyle/>
            <a:p>
              <a:endParaRPr lang="en-US">
                <a:latin typeface="Arial"/>
              </a:endParaRPr>
            </a:p>
          </p:txBody>
        </p:sp>
        <p:sp>
          <p:nvSpPr>
            <p:cNvPr id="33887" name="Oval 14"/>
            <p:cNvSpPr>
              <a:spLocks noChangeArrowheads="1"/>
            </p:cNvSpPr>
            <p:nvPr/>
          </p:nvSpPr>
          <p:spPr bwMode="auto">
            <a:xfrm>
              <a:off x="424" y="685"/>
              <a:ext cx="520" cy="515"/>
            </a:xfrm>
            <a:prstGeom prst="ellipse">
              <a:avLst/>
            </a:prstGeom>
            <a:gradFill rotWithShape="0">
              <a:gsLst>
                <a:gs pos="0">
                  <a:srgbClr val="FFFFFF"/>
                </a:gs>
                <a:gs pos="100000">
                  <a:srgbClr val="4DA376"/>
                </a:gs>
              </a:gsLst>
              <a:path path="shape">
                <a:fillToRect l="50000" t="50000" r="50000" b="50000"/>
              </a:path>
            </a:gradFill>
            <a:ln w="9525">
              <a:solidFill>
                <a:srgbClr val="63A186"/>
              </a:solidFill>
              <a:round/>
              <a:headEnd/>
              <a:tailEnd/>
            </a:ln>
          </p:spPr>
          <p:txBody>
            <a:bodyPr wrap="none" anchor="ctr">
              <a:prstTxWarp prst="textNoShape">
                <a:avLst/>
              </a:prstTxWarp>
            </a:bodyPr>
            <a:lstStyle/>
            <a:p>
              <a:endParaRPr lang="en-US">
                <a:latin typeface="Arial"/>
              </a:endParaRPr>
            </a:p>
          </p:txBody>
        </p:sp>
      </p:grpSp>
      <p:sp>
        <p:nvSpPr>
          <p:cNvPr id="111631" name="Text Box 15"/>
          <p:cNvSpPr txBox="1">
            <a:spLocks noChangeArrowheads="1"/>
          </p:cNvSpPr>
          <p:nvPr/>
        </p:nvSpPr>
        <p:spPr bwMode="auto">
          <a:xfrm>
            <a:off x="4227513" y="765175"/>
            <a:ext cx="731991" cy="369332"/>
          </a:xfrm>
          <a:prstGeom prst="rect">
            <a:avLst/>
          </a:prstGeom>
          <a:noFill/>
          <a:ln w="9525">
            <a:noFill/>
            <a:miter lim="800000"/>
            <a:headEnd/>
            <a:tailEnd/>
          </a:ln>
          <a:effectLst/>
        </p:spPr>
        <p:txBody>
          <a:bodyPr wrap="none">
            <a:prstTxWarp prst="textNoShape">
              <a:avLst/>
            </a:prstTxWarp>
            <a:spAutoFit/>
          </a:bodyPr>
          <a:lstStyle/>
          <a:p>
            <a:pPr algn="l">
              <a:defRPr/>
            </a:pPr>
            <a:r>
              <a:rPr lang="en-US" sz="1800">
                <a:effectLst>
                  <a:outerShdw blurRad="38100" dist="38100" dir="2700000" algn="tl">
                    <a:srgbClr val="DDDDDD"/>
                  </a:outerShdw>
                </a:effectLst>
                <a:latin typeface="Arial"/>
              </a:rPr>
              <a:t>T cell</a:t>
            </a:r>
          </a:p>
        </p:txBody>
      </p:sp>
      <p:sp>
        <p:nvSpPr>
          <p:cNvPr id="33799" name="Freeform 16"/>
          <p:cNvSpPr>
            <a:spLocks/>
          </p:cNvSpPr>
          <p:nvPr/>
        </p:nvSpPr>
        <p:spPr bwMode="auto">
          <a:xfrm rot="5400000">
            <a:off x="3976688" y="1079500"/>
            <a:ext cx="117475" cy="396875"/>
          </a:xfrm>
          <a:custGeom>
            <a:avLst/>
            <a:gdLst>
              <a:gd name="T0" fmla="*/ 72 w 120"/>
              <a:gd name="T1" fmla="*/ 370 h 412"/>
              <a:gd name="T2" fmla="*/ 86 w 120"/>
              <a:gd name="T3" fmla="*/ 374 h 412"/>
              <a:gd name="T4" fmla="*/ 104 w 120"/>
              <a:gd name="T5" fmla="*/ 390 h 412"/>
              <a:gd name="T6" fmla="*/ 118 w 120"/>
              <a:gd name="T7" fmla="*/ 386 h 412"/>
              <a:gd name="T8" fmla="*/ 118 w 120"/>
              <a:gd name="T9" fmla="*/ 356 h 412"/>
              <a:gd name="T10" fmla="*/ 112 w 120"/>
              <a:gd name="T11" fmla="*/ 334 h 412"/>
              <a:gd name="T12" fmla="*/ 102 w 120"/>
              <a:gd name="T13" fmla="*/ 314 h 412"/>
              <a:gd name="T14" fmla="*/ 86 w 120"/>
              <a:gd name="T15" fmla="*/ 302 h 412"/>
              <a:gd name="T16" fmla="*/ 78 w 120"/>
              <a:gd name="T17" fmla="*/ 198 h 412"/>
              <a:gd name="T18" fmla="*/ 92 w 120"/>
              <a:gd name="T19" fmla="*/ 184 h 412"/>
              <a:gd name="T20" fmla="*/ 96 w 120"/>
              <a:gd name="T21" fmla="*/ 164 h 412"/>
              <a:gd name="T22" fmla="*/ 96 w 120"/>
              <a:gd name="T23" fmla="*/ 28 h 412"/>
              <a:gd name="T24" fmla="*/ 90 w 120"/>
              <a:gd name="T25" fmla="*/ 16 h 412"/>
              <a:gd name="T26" fmla="*/ 82 w 120"/>
              <a:gd name="T27" fmla="*/ 6 h 412"/>
              <a:gd name="T28" fmla="*/ 68 w 120"/>
              <a:gd name="T29" fmla="*/ 0 h 412"/>
              <a:gd name="T30" fmla="*/ 54 w 120"/>
              <a:gd name="T31" fmla="*/ 0 h 412"/>
              <a:gd name="T32" fmla="*/ 42 w 120"/>
              <a:gd name="T33" fmla="*/ 6 h 412"/>
              <a:gd name="T34" fmla="*/ 32 w 120"/>
              <a:gd name="T35" fmla="*/ 16 h 412"/>
              <a:gd name="T36" fmla="*/ 28 w 120"/>
              <a:gd name="T37" fmla="*/ 28 h 412"/>
              <a:gd name="T38" fmla="*/ 26 w 120"/>
              <a:gd name="T39" fmla="*/ 164 h 412"/>
              <a:gd name="T40" fmla="*/ 32 w 120"/>
              <a:gd name="T41" fmla="*/ 186 h 412"/>
              <a:gd name="T42" fmla="*/ 48 w 120"/>
              <a:gd name="T43" fmla="*/ 198 h 412"/>
              <a:gd name="T44" fmla="*/ 38 w 120"/>
              <a:gd name="T45" fmla="*/ 298 h 412"/>
              <a:gd name="T46" fmla="*/ 22 w 120"/>
              <a:gd name="T47" fmla="*/ 312 h 412"/>
              <a:gd name="T48" fmla="*/ 8 w 120"/>
              <a:gd name="T49" fmla="*/ 330 h 412"/>
              <a:gd name="T50" fmla="*/ 2 w 120"/>
              <a:gd name="T51" fmla="*/ 354 h 412"/>
              <a:gd name="T52" fmla="*/ 2 w 120"/>
              <a:gd name="T53" fmla="*/ 380 h 412"/>
              <a:gd name="T54" fmla="*/ 8 w 120"/>
              <a:gd name="T55" fmla="*/ 402 h 412"/>
              <a:gd name="T56" fmla="*/ 16 w 120"/>
              <a:gd name="T57" fmla="*/ 402 h 412"/>
              <a:gd name="T58" fmla="*/ 24 w 120"/>
              <a:gd name="T59" fmla="*/ 388 h 412"/>
              <a:gd name="T60" fmla="*/ 38 w 120"/>
              <a:gd name="T61" fmla="*/ 376 h 412"/>
              <a:gd name="T62" fmla="*/ 54 w 120"/>
              <a:gd name="T63" fmla="*/ 370 h 4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0"/>
              <a:gd name="T97" fmla="*/ 0 h 412"/>
              <a:gd name="T98" fmla="*/ 120 w 120"/>
              <a:gd name="T99" fmla="*/ 412 h 41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0" h="412">
                <a:moveTo>
                  <a:pt x="64" y="368"/>
                </a:moveTo>
                <a:lnTo>
                  <a:pt x="72" y="370"/>
                </a:lnTo>
                <a:lnTo>
                  <a:pt x="80" y="370"/>
                </a:lnTo>
                <a:lnTo>
                  <a:pt x="86" y="374"/>
                </a:lnTo>
                <a:lnTo>
                  <a:pt x="92" y="378"/>
                </a:lnTo>
                <a:lnTo>
                  <a:pt x="104" y="390"/>
                </a:lnTo>
                <a:lnTo>
                  <a:pt x="112" y="404"/>
                </a:lnTo>
                <a:lnTo>
                  <a:pt x="118" y="386"/>
                </a:lnTo>
                <a:lnTo>
                  <a:pt x="120" y="368"/>
                </a:lnTo>
                <a:lnTo>
                  <a:pt x="118" y="356"/>
                </a:lnTo>
                <a:lnTo>
                  <a:pt x="116" y="344"/>
                </a:lnTo>
                <a:lnTo>
                  <a:pt x="112" y="334"/>
                </a:lnTo>
                <a:lnTo>
                  <a:pt x="108" y="324"/>
                </a:lnTo>
                <a:lnTo>
                  <a:pt x="102" y="314"/>
                </a:lnTo>
                <a:lnTo>
                  <a:pt x="94" y="308"/>
                </a:lnTo>
                <a:lnTo>
                  <a:pt x="86" y="302"/>
                </a:lnTo>
                <a:lnTo>
                  <a:pt x="78" y="298"/>
                </a:lnTo>
                <a:lnTo>
                  <a:pt x="78" y="198"/>
                </a:lnTo>
                <a:lnTo>
                  <a:pt x="86" y="192"/>
                </a:lnTo>
                <a:lnTo>
                  <a:pt x="92" y="184"/>
                </a:lnTo>
                <a:lnTo>
                  <a:pt x="96" y="174"/>
                </a:lnTo>
                <a:lnTo>
                  <a:pt x="96" y="164"/>
                </a:lnTo>
                <a:lnTo>
                  <a:pt x="96" y="36"/>
                </a:lnTo>
                <a:lnTo>
                  <a:pt x="96" y="28"/>
                </a:lnTo>
                <a:lnTo>
                  <a:pt x="94" y="22"/>
                </a:lnTo>
                <a:lnTo>
                  <a:pt x="90" y="16"/>
                </a:lnTo>
                <a:lnTo>
                  <a:pt x="86" y="10"/>
                </a:lnTo>
                <a:lnTo>
                  <a:pt x="82" y="6"/>
                </a:lnTo>
                <a:lnTo>
                  <a:pt x="76" y="2"/>
                </a:lnTo>
                <a:lnTo>
                  <a:pt x="68" y="0"/>
                </a:lnTo>
                <a:lnTo>
                  <a:pt x="62" y="0"/>
                </a:lnTo>
                <a:lnTo>
                  <a:pt x="54" y="0"/>
                </a:lnTo>
                <a:lnTo>
                  <a:pt x="48" y="2"/>
                </a:lnTo>
                <a:lnTo>
                  <a:pt x="42" y="6"/>
                </a:lnTo>
                <a:lnTo>
                  <a:pt x="38" y="10"/>
                </a:lnTo>
                <a:lnTo>
                  <a:pt x="32" y="16"/>
                </a:lnTo>
                <a:lnTo>
                  <a:pt x="30" y="22"/>
                </a:lnTo>
                <a:lnTo>
                  <a:pt x="28" y="28"/>
                </a:lnTo>
                <a:lnTo>
                  <a:pt x="26" y="36"/>
                </a:lnTo>
                <a:lnTo>
                  <a:pt x="26" y="164"/>
                </a:lnTo>
                <a:lnTo>
                  <a:pt x="28" y="176"/>
                </a:lnTo>
                <a:lnTo>
                  <a:pt x="32" y="186"/>
                </a:lnTo>
                <a:lnTo>
                  <a:pt x="40" y="192"/>
                </a:lnTo>
                <a:lnTo>
                  <a:pt x="48" y="198"/>
                </a:lnTo>
                <a:lnTo>
                  <a:pt x="48" y="296"/>
                </a:lnTo>
                <a:lnTo>
                  <a:pt x="38" y="298"/>
                </a:lnTo>
                <a:lnTo>
                  <a:pt x="30" y="304"/>
                </a:lnTo>
                <a:lnTo>
                  <a:pt x="22" y="312"/>
                </a:lnTo>
                <a:lnTo>
                  <a:pt x="14" y="320"/>
                </a:lnTo>
                <a:lnTo>
                  <a:pt x="8" y="330"/>
                </a:lnTo>
                <a:lnTo>
                  <a:pt x="4" y="342"/>
                </a:lnTo>
                <a:lnTo>
                  <a:pt x="2" y="354"/>
                </a:lnTo>
                <a:lnTo>
                  <a:pt x="0" y="368"/>
                </a:lnTo>
                <a:lnTo>
                  <a:pt x="2" y="380"/>
                </a:lnTo>
                <a:lnTo>
                  <a:pt x="4" y="392"/>
                </a:lnTo>
                <a:lnTo>
                  <a:pt x="8" y="402"/>
                </a:lnTo>
                <a:lnTo>
                  <a:pt x="12" y="412"/>
                </a:lnTo>
                <a:lnTo>
                  <a:pt x="16" y="402"/>
                </a:lnTo>
                <a:lnTo>
                  <a:pt x="20" y="394"/>
                </a:lnTo>
                <a:lnTo>
                  <a:pt x="24" y="388"/>
                </a:lnTo>
                <a:lnTo>
                  <a:pt x="30" y="380"/>
                </a:lnTo>
                <a:lnTo>
                  <a:pt x="38" y="376"/>
                </a:lnTo>
                <a:lnTo>
                  <a:pt x="46" y="372"/>
                </a:lnTo>
                <a:lnTo>
                  <a:pt x="54" y="370"/>
                </a:lnTo>
                <a:lnTo>
                  <a:pt x="62" y="368"/>
                </a:lnTo>
              </a:path>
            </a:pathLst>
          </a:custGeom>
          <a:gradFill rotWithShape="0">
            <a:gsLst>
              <a:gs pos="0">
                <a:srgbClr val="C2AE8E"/>
              </a:gs>
              <a:gs pos="100000">
                <a:schemeClr val="bg1"/>
              </a:gs>
            </a:gsLst>
            <a:lin ang="5400000" scaled="1"/>
          </a:gradFill>
          <a:ln w="9525">
            <a:solidFill>
              <a:schemeClr val="bg2"/>
            </a:solidFill>
            <a:round/>
            <a:headEnd/>
            <a:tailEnd/>
          </a:ln>
        </p:spPr>
        <p:txBody>
          <a:bodyPr>
            <a:prstTxWarp prst="textNoShape">
              <a:avLst/>
            </a:prstTxWarp>
          </a:bodyPr>
          <a:lstStyle/>
          <a:p>
            <a:endParaRPr lang="en-US">
              <a:latin typeface="Arial"/>
            </a:endParaRPr>
          </a:p>
        </p:txBody>
      </p:sp>
      <p:sp>
        <p:nvSpPr>
          <p:cNvPr id="33800" name="Freeform 17"/>
          <p:cNvSpPr>
            <a:spLocks/>
          </p:cNvSpPr>
          <p:nvPr/>
        </p:nvSpPr>
        <p:spPr bwMode="auto">
          <a:xfrm rot="5400000">
            <a:off x="3930650" y="1246188"/>
            <a:ext cx="82550" cy="387350"/>
          </a:xfrm>
          <a:custGeom>
            <a:avLst/>
            <a:gdLst>
              <a:gd name="T0" fmla="*/ 64 w 84"/>
              <a:gd name="T1" fmla="*/ 32 h 400"/>
              <a:gd name="T2" fmla="*/ 64 w 84"/>
              <a:gd name="T3" fmla="*/ 268 h 400"/>
              <a:gd name="T4" fmla="*/ 50 w 84"/>
              <a:gd name="T5" fmla="*/ 274 h 400"/>
              <a:gd name="T6" fmla="*/ 38 w 84"/>
              <a:gd name="T7" fmla="*/ 282 h 400"/>
              <a:gd name="T8" fmla="*/ 28 w 84"/>
              <a:gd name="T9" fmla="*/ 294 h 400"/>
              <a:gd name="T10" fmla="*/ 18 w 84"/>
              <a:gd name="T11" fmla="*/ 306 h 400"/>
              <a:gd name="T12" fmla="*/ 10 w 84"/>
              <a:gd name="T13" fmla="*/ 318 h 400"/>
              <a:gd name="T14" fmla="*/ 4 w 84"/>
              <a:gd name="T15" fmla="*/ 334 h 400"/>
              <a:gd name="T16" fmla="*/ 0 w 84"/>
              <a:gd name="T17" fmla="*/ 350 h 400"/>
              <a:gd name="T18" fmla="*/ 0 w 84"/>
              <a:gd name="T19" fmla="*/ 366 h 400"/>
              <a:gd name="T20" fmla="*/ 0 w 84"/>
              <a:gd name="T21" fmla="*/ 384 h 400"/>
              <a:gd name="T22" fmla="*/ 4 w 84"/>
              <a:gd name="T23" fmla="*/ 400 h 400"/>
              <a:gd name="T24" fmla="*/ 12 w 84"/>
              <a:gd name="T25" fmla="*/ 390 h 400"/>
              <a:gd name="T26" fmla="*/ 20 w 84"/>
              <a:gd name="T27" fmla="*/ 382 h 400"/>
              <a:gd name="T28" fmla="*/ 28 w 84"/>
              <a:gd name="T29" fmla="*/ 372 h 400"/>
              <a:gd name="T30" fmla="*/ 38 w 84"/>
              <a:gd name="T31" fmla="*/ 366 h 400"/>
              <a:gd name="T32" fmla="*/ 48 w 84"/>
              <a:gd name="T33" fmla="*/ 360 h 400"/>
              <a:gd name="T34" fmla="*/ 60 w 84"/>
              <a:gd name="T35" fmla="*/ 354 h 400"/>
              <a:gd name="T36" fmla="*/ 72 w 84"/>
              <a:gd name="T37" fmla="*/ 352 h 400"/>
              <a:gd name="T38" fmla="*/ 84 w 84"/>
              <a:gd name="T39" fmla="*/ 350 h 400"/>
              <a:gd name="T40" fmla="*/ 84 w 84"/>
              <a:gd name="T41" fmla="*/ 2 h 400"/>
              <a:gd name="T42" fmla="*/ 84 w 84"/>
              <a:gd name="T43" fmla="*/ 0 h 400"/>
              <a:gd name="T44" fmla="*/ 76 w 84"/>
              <a:gd name="T45" fmla="*/ 6 h 400"/>
              <a:gd name="T46" fmla="*/ 70 w 84"/>
              <a:gd name="T47" fmla="*/ 12 h 400"/>
              <a:gd name="T48" fmla="*/ 66 w 84"/>
              <a:gd name="T49" fmla="*/ 22 h 400"/>
              <a:gd name="T50" fmla="*/ 66 w 84"/>
              <a:gd name="T51" fmla="*/ 32 h 4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4"/>
              <a:gd name="T79" fmla="*/ 0 h 400"/>
              <a:gd name="T80" fmla="*/ 84 w 84"/>
              <a:gd name="T81" fmla="*/ 400 h 40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4" h="400">
                <a:moveTo>
                  <a:pt x="64" y="32"/>
                </a:moveTo>
                <a:lnTo>
                  <a:pt x="64" y="268"/>
                </a:lnTo>
                <a:lnTo>
                  <a:pt x="50" y="274"/>
                </a:lnTo>
                <a:lnTo>
                  <a:pt x="38" y="282"/>
                </a:lnTo>
                <a:lnTo>
                  <a:pt x="28" y="294"/>
                </a:lnTo>
                <a:lnTo>
                  <a:pt x="18" y="306"/>
                </a:lnTo>
                <a:lnTo>
                  <a:pt x="10" y="318"/>
                </a:lnTo>
                <a:lnTo>
                  <a:pt x="4" y="334"/>
                </a:lnTo>
                <a:lnTo>
                  <a:pt x="0" y="350"/>
                </a:lnTo>
                <a:lnTo>
                  <a:pt x="0" y="366"/>
                </a:lnTo>
                <a:lnTo>
                  <a:pt x="0" y="384"/>
                </a:lnTo>
                <a:lnTo>
                  <a:pt x="4" y="400"/>
                </a:lnTo>
                <a:lnTo>
                  <a:pt x="12" y="390"/>
                </a:lnTo>
                <a:lnTo>
                  <a:pt x="20" y="382"/>
                </a:lnTo>
                <a:lnTo>
                  <a:pt x="28" y="372"/>
                </a:lnTo>
                <a:lnTo>
                  <a:pt x="38" y="366"/>
                </a:lnTo>
                <a:lnTo>
                  <a:pt x="48" y="360"/>
                </a:lnTo>
                <a:lnTo>
                  <a:pt x="60" y="354"/>
                </a:lnTo>
                <a:lnTo>
                  <a:pt x="72" y="352"/>
                </a:lnTo>
                <a:lnTo>
                  <a:pt x="84" y="350"/>
                </a:lnTo>
                <a:lnTo>
                  <a:pt x="84" y="2"/>
                </a:lnTo>
                <a:lnTo>
                  <a:pt x="84" y="0"/>
                </a:lnTo>
                <a:lnTo>
                  <a:pt x="76" y="6"/>
                </a:lnTo>
                <a:lnTo>
                  <a:pt x="70" y="12"/>
                </a:lnTo>
                <a:lnTo>
                  <a:pt x="66" y="22"/>
                </a:lnTo>
                <a:lnTo>
                  <a:pt x="66" y="32"/>
                </a:lnTo>
              </a:path>
            </a:pathLst>
          </a:custGeom>
          <a:gradFill rotWithShape="0">
            <a:gsLst>
              <a:gs pos="0">
                <a:srgbClr val="B286E3"/>
              </a:gs>
              <a:gs pos="100000">
                <a:schemeClr val="bg1"/>
              </a:gs>
            </a:gsLst>
            <a:lin ang="5400000" scaled="1"/>
          </a:gradFill>
          <a:ln w="12700">
            <a:solidFill>
              <a:schemeClr val="bg2"/>
            </a:solidFill>
            <a:round/>
            <a:headEnd/>
            <a:tailEnd/>
          </a:ln>
        </p:spPr>
        <p:txBody>
          <a:bodyPr>
            <a:prstTxWarp prst="textNoShape">
              <a:avLst/>
            </a:prstTxWarp>
          </a:bodyPr>
          <a:lstStyle/>
          <a:p>
            <a:endParaRPr lang="en-US">
              <a:latin typeface="Arial"/>
            </a:endParaRPr>
          </a:p>
        </p:txBody>
      </p:sp>
      <p:sp>
        <p:nvSpPr>
          <p:cNvPr id="33801" name="Freeform 18"/>
          <p:cNvSpPr>
            <a:spLocks/>
          </p:cNvSpPr>
          <p:nvPr/>
        </p:nvSpPr>
        <p:spPr bwMode="auto">
          <a:xfrm rot="5400000">
            <a:off x="3934619" y="1353344"/>
            <a:ext cx="79375" cy="382587"/>
          </a:xfrm>
          <a:custGeom>
            <a:avLst/>
            <a:gdLst>
              <a:gd name="T0" fmla="*/ 24 w 80"/>
              <a:gd name="T1" fmla="*/ 272 h 396"/>
              <a:gd name="T2" fmla="*/ 24 w 80"/>
              <a:gd name="T3" fmla="*/ 32 h 396"/>
              <a:gd name="T4" fmla="*/ 22 w 80"/>
              <a:gd name="T5" fmla="*/ 20 h 396"/>
              <a:gd name="T6" fmla="*/ 16 w 80"/>
              <a:gd name="T7" fmla="*/ 12 h 396"/>
              <a:gd name="T8" fmla="*/ 10 w 80"/>
              <a:gd name="T9" fmla="*/ 4 h 396"/>
              <a:gd name="T10" fmla="*/ 0 w 80"/>
              <a:gd name="T11" fmla="*/ 0 h 396"/>
              <a:gd name="T12" fmla="*/ 0 w 80"/>
              <a:gd name="T13" fmla="*/ 2 h 396"/>
              <a:gd name="T14" fmla="*/ 0 w 80"/>
              <a:gd name="T15" fmla="*/ 350 h 396"/>
              <a:gd name="T16" fmla="*/ 12 w 80"/>
              <a:gd name="T17" fmla="*/ 352 h 396"/>
              <a:gd name="T18" fmla="*/ 24 w 80"/>
              <a:gd name="T19" fmla="*/ 354 h 396"/>
              <a:gd name="T20" fmla="*/ 34 w 80"/>
              <a:gd name="T21" fmla="*/ 360 h 396"/>
              <a:gd name="T22" fmla="*/ 44 w 80"/>
              <a:gd name="T23" fmla="*/ 364 h 396"/>
              <a:gd name="T24" fmla="*/ 60 w 80"/>
              <a:gd name="T25" fmla="*/ 378 h 396"/>
              <a:gd name="T26" fmla="*/ 76 w 80"/>
              <a:gd name="T27" fmla="*/ 396 h 396"/>
              <a:gd name="T28" fmla="*/ 78 w 80"/>
              <a:gd name="T29" fmla="*/ 382 h 396"/>
              <a:gd name="T30" fmla="*/ 80 w 80"/>
              <a:gd name="T31" fmla="*/ 366 h 396"/>
              <a:gd name="T32" fmla="*/ 78 w 80"/>
              <a:gd name="T33" fmla="*/ 352 h 396"/>
              <a:gd name="T34" fmla="*/ 76 w 80"/>
              <a:gd name="T35" fmla="*/ 336 h 396"/>
              <a:gd name="T36" fmla="*/ 70 w 80"/>
              <a:gd name="T37" fmla="*/ 322 h 396"/>
              <a:gd name="T38" fmla="*/ 64 w 80"/>
              <a:gd name="T39" fmla="*/ 310 h 396"/>
              <a:gd name="T40" fmla="*/ 56 w 80"/>
              <a:gd name="T41" fmla="*/ 298 h 396"/>
              <a:gd name="T42" fmla="*/ 46 w 80"/>
              <a:gd name="T43" fmla="*/ 288 h 396"/>
              <a:gd name="T44" fmla="*/ 36 w 80"/>
              <a:gd name="T45" fmla="*/ 280 h 396"/>
              <a:gd name="T46" fmla="*/ 24 w 80"/>
              <a:gd name="T47" fmla="*/ 272 h 3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0"/>
              <a:gd name="T73" fmla="*/ 0 h 396"/>
              <a:gd name="T74" fmla="*/ 80 w 80"/>
              <a:gd name="T75" fmla="*/ 396 h 3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0" h="396">
                <a:moveTo>
                  <a:pt x="24" y="272"/>
                </a:moveTo>
                <a:lnTo>
                  <a:pt x="24" y="32"/>
                </a:lnTo>
                <a:lnTo>
                  <a:pt x="22" y="20"/>
                </a:lnTo>
                <a:lnTo>
                  <a:pt x="16" y="12"/>
                </a:lnTo>
                <a:lnTo>
                  <a:pt x="10" y="4"/>
                </a:lnTo>
                <a:lnTo>
                  <a:pt x="0" y="0"/>
                </a:lnTo>
                <a:lnTo>
                  <a:pt x="0" y="2"/>
                </a:lnTo>
                <a:lnTo>
                  <a:pt x="0" y="350"/>
                </a:lnTo>
                <a:lnTo>
                  <a:pt x="12" y="352"/>
                </a:lnTo>
                <a:lnTo>
                  <a:pt x="24" y="354"/>
                </a:lnTo>
                <a:lnTo>
                  <a:pt x="34" y="360"/>
                </a:lnTo>
                <a:lnTo>
                  <a:pt x="44" y="364"/>
                </a:lnTo>
                <a:lnTo>
                  <a:pt x="60" y="378"/>
                </a:lnTo>
                <a:lnTo>
                  <a:pt x="76" y="396"/>
                </a:lnTo>
                <a:lnTo>
                  <a:pt x="78" y="382"/>
                </a:lnTo>
                <a:lnTo>
                  <a:pt x="80" y="366"/>
                </a:lnTo>
                <a:lnTo>
                  <a:pt x="78" y="352"/>
                </a:lnTo>
                <a:lnTo>
                  <a:pt x="76" y="336"/>
                </a:lnTo>
                <a:lnTo>
                  <a:pt x="70" y="322"/>
                </a:lnTo>
                <a:lnTo>
                  <a:pt x="64" y="310"/>
                </a:lnTo>
                <a:lnTo>
                  <a:pt x="56" y="298"/>
                </a:lnTo>
                <a:lnTo>
                  <a:pt x="46" y="288"/>
                </a:lnTo>
                <a:lnTo>
                  <a:pt x="36" y="280"/>
                </a:lnTo>
                <a:lnTo>
                  <a:pt x="24" y="272"/>
                </a:lnTo>
                <a:close/>
              </a:path>
            </a:pathLst>
          </a:custGeom>
          <a:gradFill rotWithShape="0">
            <a:gsLst>
              <a:gs pos="0">
                <a:srgbClr val="B286E3"/>
              </a:gs>
              <a:gs pos="100000">
                <a:schemeClr val="bg1"/>
              </a:gs>
            </a:gsLst>
            <a:lin ang="5400000" scaled="1"/>
          </a:gradFill>
          <a:ln w="12700">
            <a:solidFill>
              <a:schemeClr val="bg2"/>
            </a:solidFill>
            <a:round/>
            <a:headEnd/>
            <a:tailEnd/>
          </a:ln>
        </p:spPr>
        <p:txBody>
          <a:bodyPr>
            <a:prstTxWarp prst="textNoShape">
              <a:avLst/>
            </a:prstTxWarp>
          </a:bodyPr>
          <a:lstStyle/>
          <a:p>
            <a:endParaRPr lang="en-US">
              <a:latin typeface="Arial"/>
            </a:endParaRPr>
          </a:p>
        </p:txBody>
      </p:sp>
      <p:sp>
        <p:nvSpPr>
          <p:cNvPr id="33802" name="Text Box 19"/>
          <p:cNvSpPr txBox="1">
            <a:spLocks noChangeArrowheads="1"/>
          </p:cNvSpPr>
          <p:nvPr/>
        </p:nvSpPr>
        <p:spPr bwMode="auto">
          <a:xfrm>
            <a:off x="3717925" y="903288"/>
            <a:ext cx="643676" cy="369332"/>
          </a:xfrm>
          <a:prstGeom prst="rect">
            <a:avLst/>
          </a:prstGeom>
          <a:noFill/>
          <a:ln w="9525">
            <a:noFill/>
            <a:miter lim="800000"/>
            <a:headEnd/>
            <a:tailEnd/>
          </a:ln>
        </p:spPr>
        <p:txBody>
          <a:bodyPr wrap="none">
            <a:prstTxWarp prst="textNoShape">
              <a:avLst/>
            </a:prstTxWarp>
            <a:spAutoFit/>
          </a:bodyPr>
          <a:lstStyle/>
          <a:p>
            <a:pPr algn="l"/>
            <a:r>
              <a:rPr lang="en-US" sz="1400">
                <a:latin typeface="Arial"/>
              </a:rPr>
              <a:t>CD28</a:t>
            </a:r>
            <a:r>
              <a:rPr lang="en-US" sz="1800">
                <a:latin typeface="Arial"/>
              </a:rPr>
              <a:t> </a:t>
            </a:r>
          </a:p>
        </p:txBody>
      </p:sp>
      <p:sp>
        <p:nvSpPr>
          <p:cNvPr id="33803" name="Arc 20"/>
          <p:cNvSpPr>
            <a:spLocks/>
          </p:cNvSpPr>
          <p:nvPr/>
        </p:nvSpPr>
        <p:spPr bwMode="auto">
          <a:xfrm rot="5400000" flipV="1">
            <a:off x="4234656" y="1266032"/>
            <a:ext cx="242887" cy="361950"/>
          </a:xfrm>
          <a:custGeom>
            <a:avLst/>
            <a:gdLst>
              <a:gd name="T0" fmla="*/ 150815 w 21600"/>
              <a:gd name="T1" fmla="*/ 0 h 35720"/>
              <a:gd name="T2" fmla="*/ 119791 w 21600"/>
              <a:gd name="T3" fmla="*/ 361950 h 35720"/>
              <a:gd name="T4" fmla="*/ 0 w 21600"/>
              <a:gd name="T5" fmla="*/ 171561 h 35720"/>
              <a:gd name="T6" fmla="*/ 0 60000 65536"/>
              <a:gd name="T7" fmla="*/ 0 60000 65536"/>
              <a:gd name="T8" fmla="*/ 0 60000 65536"/>
              <a:gd name="T9" fmla="*/ 0 w 21600"/>
              <a:gd name="T10" fmla="*/ 0 h 35720"/>
              <a:gd name="T11" fmla="*/ 21600 w 21600"/>
              <a:gd name="T12" fmla="*/ 35720 h 35720"/>
            </a:gdLst>
            <a:ahLst/>
            <a:cxnLst>
              <a:cxn ang="T6">
                <a:pos x="T0" y="T1"/>
              </a:cxn>
              <a:cxn ang="T7">
                <a:pos x="T2" y="T3"/>
              </a:cxn>
              <a:cxn ang="T8">
                <a:pos x="T4" y="T5"/>
              </a:cxn>
            </a:cxnLst>
            <a:rect l="T9" t="T10" r="T11" b="T12"/>
            <a:pathLst>
              <a:path w="21600" h="35720" fill="none" extrusionOk="0">
                <a:moveTo>
                  <a:pt x="13412" y="-1"/>
                </a:moveTo>
                <a:cubicBezTo>
                  <a:pt x="18584" y="4096"/>
                  <a:pt x="21600" y="10332"/>
                  <a:pt x="21600" y="16931"/>
                </a:cubicBezTo>
                <a:cubicBezTo>
                  <a:pt x="21600" y="24708"/>
                  <a:pt x="17419" y="31885"/>
                  <a:pt x="10653" y="35720"/>
                </a:cubicBezTo>
              </a:path>
              <a:path w="21600" h="35720" stroke="0" extrusionOk="0">
                <a:moveTo>
                  <a:pt x="13412" y="-1"/>
                </a:moveTo>
                <a:cubicBezTo>
                  <a:pt x="18584" y="4096"/>
                  <a:pt x="21600" y="10332"/>
                  <a:pt x="21600" y="16931"/>
                </a:cubicBezTo>
                <a:cubicBezTo>
                  <a:pt x="21600" y="24708"/>
                  <a:pt x="17419" y="31885"/>
                  <a:pt x="10653" y="35720"/>
                </a:cubicBezTo>
                <a:lnTo>
                  <a:pt x="0" y="16931"/>
                </a:lnTo>
                <a:close/>
              </a:path>
            </a:pathLst>
          </a:custGeom>
          <a:noFill/>
          <a:ln w="25400">
            <a:solidFill>
              <a:schemeClr val="tx1"/>
            </a:solidFill>
            <a:round/>
            <a:headEnd/>
            <a:tailEnd type="triangle" w="med" len="med"/>
          </a:ln>
        </p:spPr>
        <p:txBody>
          <a:bodyPr wrap="none" anchor="ctr">
            <a:prstTxWarp prst="textNoShape">
              <a:avLst/>
            </a:prstTxWarp>
          </a:bodyPr>
          <a:lstStyle/>
          <a:p>
            <a:endParaRPr lang="en-US">
              <a:latin typeface="Arial"/>
            </a:endParaRPr>
          </a:p>
        </p:txBody>
      </p:sp>
      <p:grpSp>
        <p:nvGrpSpPr>
          <p:cNvPr id="5" name="Group 21"/>
          <p:cNvGrpSpPr>
            <a:grpSpLocks/>
          </p:cNvGrpSpPr>
          <p:nvPr/>
        </p:nvGrpSpPr>
        <p:grpSpPr bwMode="auto">
          <a:xfrm>
            <a:off x="5622925" y="1020763"/>
            <a:ext cx="534988" cy="573087"/>
            <a:chOff x="4384" y="2132"/>
            <a:chExt cx="642" cy="675"/>
          </a:xfrm>
        </p:grpSpPr>
        <p:sp>
          <p:nvSpPr>
            <p:cNvPr id="33884" name="Oval 22"/>
            <p:cNvSpPr>
              <a:spLocks noChangeArrowheads="1"/>
            </p:cNvSpPr>
            <p:nvPr/>
          </p:nvSpPr>
          <p:spPr bwMode="auto">
            <a:xfrm>
              <a:off x="4384" y="2132"/>
              <a:ext cx="642" cy="675"/>
            </a:xfrm>
            <a:prstGeom prst="ellipse">
              <a:avLst/>
            </a:prstGeom>
            <a:solidFill>
              <a:srgbClr val="E6AE92"/>
            </a:solidFill>
            <a:ln w="9525">
              <a:solidFill>
                <a:srgbClr val="63A186"/>
              </a:solidFill>
              <a:round/>
              <a:headEnd/>
              <a:tailEnd/>
            </a:ln>
          </p:spPr>
          <p:txBody>
            <a:bodyPr wrap="none" anchor="ctr">
              <a:prstTxWarp prst="textNoShape">
                <a:avLst/>
              </a:prstTxWarp>
            </a:bodyPr>
            <a:lstStyle/>
            <a:p>
              <a:endParaRPr lang="en-US">
                <a:latin typeface="Arial"/>
              </a:endParaRPr>
            </a:p>
          </p:txBody>
        </p:sp>
        <p:sp>
          <p:nvSpPr>
            <p:cNvPr id="33885" name="Oval 23"/>
            <p:cNvSpPr>
              <a:spLocks noChangeArrowheads="1"/>
            </p:cNvSpPr>
            <p:nvPr/>
          </p:nvSpPr>
          <p:spPr bwMode="auto">
            <a:xfrm>
              <a:off x="4483" y="2242"/>
              <a:ext cx="430" cy="453"/>
            </a:xfrm>
            <a:prstGeom prst="ellipse">
              <a:avLst/>
            </a:prstGeom>
            <a:gradFill rotWithShape="0">
              <a:gsLst>
                <a:gs pos="0">
                  <a:srgbClr val="685F07"/>
                </a:gs>
                <a:gs pos="50000">
                  <a:srgbClr val="E1CD0F"/>
                </a:gs>
                <a:gs pos="100000">
                  <a:srgbClr val="685F07"/>
                </a:gs>
              </a:gsLst>
              <a:lin ang="5400000" scaled="1"/>
            </a:gradFill>
            <a:ln w="9525">
              <a:solidFill>
                <a:srgbClr val="63A186"/>
              </a:solidFill>
              <a:round/>
              <a:headEnd/>
              <a:tailEnd/>
            </a:ln>
          </p:spPr>
          <p:txBody>
            <a:bodyPr wrap="none" anchor="ctr">
              <a:prstTxWarp prst="textNoShape">
                <a:avLst/>
              </a:prstTxWarp>
            </a:bodyPr>
            <a:lstStyle/>
            <a:p>
              <a:endParaRPr lang="en-US">
                <a:latin typeface="Arial"/>
              </a:endParaRPr>
            </a:p>
          </p:txBody>
        </p:sp>
      </p:grpSp>
      <p:sp>
        <p:nvSpPr>
          <p:cNvPr id="111640" name="Text Box 24"/>
          <p:cNvSpPr txBox="1">
            <a:spLocks noChangeArrowheads="1"/>
          </p:cNvSpPr>
          <p:nvPr/>
        </p:nvSpPr>
        <p:spPr bwMode="auto">
          <a:xfrm>
            <a:off x="6464300" y="1055688"/>
            <a:ext cx="1146969" cy="646331"/>
          </a:xfrm>
          <a:prstGeom prst="rect">
            <a:avLst/>
          </a:prstGeom>
          <a:noFill/>
          <a:ln w="9525">
            <a:noFill/>
            <a:miter lim="800000"/>
            <a:headEnd/>
            <a:tailEnd/>
          </a:ln>
          <a:effectLst/>
        </p:spPr>
        <p:txBody>
          <a:bodyPr wrap="none">
            <a:prstTxWarp prst="textNoShape">
              <a:avLst/>
            </a:prstTxWarp>
            <a:spAutoFit/>
          </a:bodyPr>
          <a:lstStyle/>
          <a:p>
            <a:pPr>
              <a:defRPr/>
            </a:pPr>
            <a:r>
              <a:rPr lang="en-US" sz="1800">
                <a:effectLst>
                  <a:outerShdw blurRad="38100" dist="38100" dir="2700000" algn="tl">
                    <a:srgbClr val="DDDDDD"/>
                  </a:outerShdw>
                </a:effectLst>
                <a:latin typeface="Arial"/>
              </a:rPr>
              <a:t>Activated</a:t>
            </a:r>
          </a:p>
          <a:p>
            <a:pPr>
              <a:defRPr/>
            </a:pPr>
            <a:r>
              <a:rPr lang="en-US" sz="1800">
                <a:effectLst>
                  <a:outerShdw blurRad="38100" dist="38100" dir="2700000" algn="tl">
                    <a:srgbClr val="DDDDDD"/>
                  </a:outerShdw>
                </a:effectLst>
                <a:latin typeface="Arial"/>
              </a:rPr>
              <a:t>T cells</a:t>
            </a:r>
          </a:p>
        </p:txBody>
      </p:sp>
      <p:sp>
        <p:nvSpPr>
          <p:cNvPr id="33806" name="Arc 25"/>
          <p:cNvSpPr>
            <a:spLocks/>
          </p:cNvSpPr>
          <p:nvPr/>
        </p:nvSpPr>
        <p:spPr bwMode="auto">
          <a:xfrm rot="-5400000">
            <a:off x="4279901" y="1144587"/>
            <a:ext cx="303212" cy="360363"/>
          </a:xfrm>
          <a:custGeom>
            <a:avLst/>
            <a:gdLst>
              <a:gd name="T0" fmla="*/ 188272 w 21600"/>
              <a:gd name="T1" fmla="*/ 0 h 35720"/>
              <a:gd name="T2" fmla="*/ 149542 w 21600"/>
              <a:gd name="T3" fmla="*/ 360363 h 35720"/>
              <a:gd name="T4" fmla="*/ 0 w 21600"/>
              <a:gd name="T5" fmla="*/ 170809 h 35720"/>
              <a:gd name="T6" fmla="*/ 0 60000 65536"/>
              <a:gd name="T7" fmla="*/ 0 60000 65536"/>
              <a:gd name="T8" fmla="*/ 0 60000 65536"/>
              <a:gd name="T9" fmla="*/ 0 w 21600"/>
              <a:gd name="T10" fmla="*/ 0 h 35720"/>
              <a:gd name="T11" fmla="*/ 21600 w 21600"/>
              <a:gd name="T12" fmla="*/ 35720 h 35720"/>
            </a:gdLst>
            <a:ahLst/>
            <a:cxnLst>
              <a:cxn ang="T6">
                <a:pos x="T0" y="T1"/>
              </a:cxn>
              <a:cxn ang="T7">
                <a:pos x="T2" y="T3"/>
              </a:cxn>
              <a:cxn ang="T8">
                <a:pos x="T4" y="T5"/>
              </a:cxn>
            </a:cxnLst>
            <a:rect l="T9" t="T10" r="T11" b="T12"/>
            <a:pathLst>
              <a:path w="21600" h="35720" fill="none" extrusionOk="0">
                <a:moveTo>
                  <a:pt x="13412" y="-1"/>
                </a:moveTo>
                <a:cubicBezTo>
                  <a:pt x="18584" y="4096"/>
                  <a:pt x="21600" y="10332"/>
                  <a:pt x="21600" y="16931"/>
                </a:cubicBezTo>
                <a:cubicBezTo>
                  <a:pt x="21600" y="24708"/>
                  <a:pt x="17419" y="31885"/>
                  <a:pt x="10653" y="35720"/>
                </a:cubicBezTo>
              </a:path>
              <a:path w="21600" h="35720" stroke="0" extrusionOk="0">
                <a:moveTo>
                  <a:pt x="13412" y="-1"/>
                </a:moveTo>
                <a:cubicBezTo>
                  <a:pt x="18584" y="4096"/>
                  <a:pt x="21600" y="10332"/>
                  <a:pt x="21600" y="16931"/>
                </a:cubicBezTo>
                <a:cubicBezTo>
                  <a:pt x="21600" y="24708"/>
                  <a:pt x="17419" y="31885"/>
                  <a:pt x="10653" y="35720"/>
                </a:cubicBezTo>
                <a:lnTo>
                  <a:pt x="0" y="16931"/>
                </a:lnTo>
                <a:close/>
              </a:path>
            </a:pathLst>
          </a:custGeom>
          <a:noFill/>
          <a:ln w="25400">
            <a:solidFill>
              <a:schemeClr val="tx1"/>
            </a:solidFill>
            <a:round/>
            <a:headEnd/>
            <a:tailEnd type="triangle" w="med" len="med"/>
          </a:ln>
        </p:spPr>
        <p:txBody>
          <a:bodyPr wrap="none" anchor="ctr">
            <a:prstTxWarp prst="textNoShape">
              <a:avLst/>
            </a:prstTxWarp>
          </a:bodyPr>
          <a:lstStyle/>
          <a:p>
            <a:endParaRPr lang="en-US">
              <a:latin typeface="Arial"/>
            </a:endParaRPr>
          </a:p>
        </p:txBody>
      </p:sp>
      <p:grpSp>
        <p:nvGrpSpPr>
          <p:cNvPr id="6" name="Group 26"/>
          <p:cNvGrpSpPr>
            <a:grpSpLocks/>
          </p:cNvGrpSpPr>
          <p:nvPr/>
        </p:nvGrpSpPr>
        <p:grpSpPr bwMode="auto">
          <a:xfrm>
            <a:off x="5775325" y="1173163"/>
            <a:ext cx="534988" cy="573087"/>
            <a:chOff x="4384" y="2132"/>
            <a:chExt cx="642" cy="675"/>
          </a:xfrm>
        </p:grpSpPr>
        <p:sp>
          <p:nvSpPr>
            <p:cNvPr id="33882" name="Oval 27"/>
            <p:cNvSpPr>
              <a:spLocks noChangeArrowheads="1"/>
            </p:cNvSpPr>
            <p:nvPr/>
          </p:nvSpPr>
          <p:spPr bwMode="auto">
            <a:xfrm>
              <a:off x="4384" y="2132"/>
              <a:ext cx="642" cy="675"/>
            </a:xfrm>
            <a:prstGeom prst="ellipse">
              <a:avLst/>
            </a:prstGeom>
            <a:solidFill>
              <a:srgbClr val="E6AE92"/>
            </a:solidFill>
            <a:ln w="9525">
              <a:solidFill>
                <a:srgbClr val="63A186"/>
              </a:solidFill>
              <a:round/>
              <a:headEnd/>
              <a:tailEnd/>
            </a:ln>
          </p:spPr>
          <p:txBody>
            <a:bodyPr wrap="none" anchor="ctr">
              <a:prstTxWarp prst="textNoShape">
                <a:avLst/>
              </a:prstTxWarp>
            </a:bodyPr>
            <a:lstStyle/>
            <a:p>
              <a:endParaRPr lang="en-US">
                <a:latin typeface="Arial"/>
              </a:endParaRPr>
            </a:p>
          </p:txBody>
        </p:sp>
        <p:sp>
          <p:nvSpPr>
            <p:cNvPr id="33883" name="Oval 28"/>
            <p:cNvSpPr>
              <a:spLocks noChangeArrowheads="1"/>
            </p:cNvSpPr>
            <p:nvPr/>
          </p:nvSpPr>
          <p:spPr bwMode="auto">
            <a:xfrm>
              <a:off x="4483" y="2242"/>
              <a:ext cx="430" cy="453"/>
            </a:xfrm>
            <a:prstGeom prst="ellipse">
              <a:avLst/>
            </a:prstGeom>
            <a:gradFill rotWithShape="0">
              <a:gsLst>
                <a:gs pos="0">
                  <a:srgbClr val="685F07"/>
                </a:gs>
                <a:gs pos="50000">
                  <a:srgbClr val="E1CD0F"/>
                </a:gs>
                <a:gs pos="100000">
                  <a:srgbClr val="685F07"/>
                </a:gs>
              </a:gsLst>
              <a:lin ang="5400000" scaled="1"/>
            </a:gradFill>
            <a:ln w="9525">
              <a:solidFill>
                <a:srgbClr val="63A186"/>
              </a:solidFill>
              <a:round/>
              <a:headEnd/>
              <a:tailEnd/>
            </a:ln>
          </p:spPr>
          <p:txBody>
            <a:bodyPr wrap="none" anchor="ctr">
              <a:prstTxWarp prst="textNoShape">
                <a:avLst/>
              </a:prstTxWarp>
            </a:bodyPr>
            <a:lstStyle/>
            <a:p>
              <a:endParaRPr lang="en-US">
                <a:latin typeface="Arial"/>
              </a:endParaRPr>
            </a:p>
          </p:txBody>
        </p:sp>
      </p:grpSp>
      <p:grpSp>
        <p:nvGrpSpPr>
          <p:cNvPr id="7" name="Group 29"/>
          <p:cNvGrpSpPr>
            <a:grpSpLocks/>
          </p:cNvGrpSpPr>
          <p:nvPr/>
        </p:nvGrpSpPr>
        <p:grpSpPr bwMode="auto">
          <a:xfrm>
            <a:off x="5927725" y="1325563"/>
            <a:ext cx="534988" cy="573087"/>
            <a:chOff x="4384" y="2132"/>
            <a:chExt cx="642" cy="675"/>
          </a:xfrm>
        </p:grpSpPr>
        <p:sp>
          <p:nvSpPr>
            <p:cNvPr id="33880" name="Oval 30"/>
            <p:cNvSpPr>
              <a:spLocks noChangeArrowheads="1"/>
            </p:cNvSpPr>
            <p:nvPr/>
          </p:nvSpPr>
          <p:spPr bwMode="auto">
            <a:xfrm>
              <a:off x="4384" y="2132"/>
              <a:ext cx="642" cy="675"/>
            </a:xfrm>
            <a:prstGeom prst="ellipse">
              <a:avLst/>
            </a:prstGeom>
            <a:solidFill>
              <a:srgbClr val="E6AE92"/>
            </a:solidFill>
            <a:ln w="9525">
              <a:solidFill>
                <a:srgbClr val="63A186"/>
              </a:solidFill>
              <a:round/>
              <a:headEnd/>
              <a:tailEnd/>
            </a:ln>
          </p:spPr>
          <p:txBody>
            <a:bodyPr wrap="none" anchor="ctr">
              <a:prstTxWarp prst="textNoShape">
                <a:avLst/>
              </a:prstTxWarp>
            </a:bodyPr>
            <a:lstStyle/>
            <a:p>
              <a:endParaRPr lang="en-US">
                <a:latin typeface="Arial"/>
              </a:endParaRPr>
            </a:p>
          </p:txBody>
        </p:sp>
        <p:sp>
          <p:nvSpPr>
            <p:cNvPr id="33881" name="Oval 31"/>
            <p:cNvSpPr>
              <a:spLocks noChangeArrowheads="1"/>
            </p:cNvSpPr>
            <p:nvPr/>
          </p:nvSpPr>
          <p:spPr bwMode="auto">
            <a:xfrm>
              <a:off x="4483" y="2242"/>
              <a:ext cx="430" cy="453"/>
            </a:xfrm>
            <a:prstGeom prst="ellipse">
              <a:avLst/>
            </a:prstGeom>
            <a:gradFill rotWithShape="0">
              <a:gsLst>
                <a:gs pos="0">
                  <a:srgbClr val="685F07"/>
                </a:gs>
                <a:gs pos="50000">
                  <a:srgbClr val="E1CD0F"/>
                </a:gs>
                <a:gs pos="100000">
                  <a:srgbClr val="685F07"/>
                </a:gs>
              </a:gsLst>
              <a:lin ang="5400000" scaled="1"/>
            </a:gradFill>
            <a:ln w="9525">
              <a:solidFill>
                <a:srgbClr val="63A186"/>
              </a:solidFill>
              <a:round/>
              <a:headEnd/>
              <a:tailEnd/>
            </a:ln>
          </p:spPr>
          <p:txBody>
            <a:bodyPr wrap="none" anchor="ctr">
              <a:prstTxWarp prst="textNoShape">
                <a:avLst/>
              </a:prstTxWarp>
            </a:bodyPr>
            <a:lstStyle/>
            <a:p>
              <a:endParaRPr lang="en-US">
                <a:latin typeface="Arial"/>
              </a:endParaRPr>
            </a:p>
          </p:txBody>
        </p:sp>
      </p:grpSp>
      <p:grpSp>
        <p:nvGrpSpPr>
          <p:cNvPr id="8" name="Group 32"/>
          <p:cNvGrpSpPr>
            <a:grpSpLocks/>
          </p:cNvGrpSpPr>
          <p:nvPr/>
        </p:nvGrpSpPr>
        <p:grpSpPr bwMode="auto">
          <a:xfrm>
            <a:off x="1944688" y="2165350"/>
            <a:ext cx="1289050" cy="911225"/>
            <a:chOff x="1632" y="432"/>
            <a:chExt cx="812" cy="574"/>
          </a:xfrm>
        </p:grpSpPr>
        <p:grpSp>
          <p:nvGrpSpPr>
            <p:cNvPr id="9" name="Group 33"/>
            <p:cNvGrpSpPr>
              <a:grpSpLocks/>
            </p:cNvGrpSpPr>
            <p:nvPr/>
          </p:nvGrpSpPr>
          <p:grpSpPr bwMode="auto">
            <a:xfrm>
              <a:off x="1632" y="432"/>
              <a:ext cx="717" cy="574"/>
              <a:chOff x="661" y="2925"/>
              <a:chExt cx="1251" cy="995"/>
            </a:xfrm>
          </p:grpSpPr>
          <p:sp>
            <p:nvSpPr>
              <p:cNvPr id="33878" name="Freeform 34"/>
              <p:cNvSpPr>
                <a:spLocks/>
              </p:cNvSpPr>
              <p:nvPr/>
            </p:nvSpPr>
            <p:spPr bwMode="auto">
              <a:xfrm>
                <a:off x="661" y="2925"/>
                <a:ext cx="1251" cy="995"/>
              </a:xfrm>
              <a:custGeom>
                <a:avLst/>
                <a:gdLst>
                  <a:gd name="T0" fmla="*/ 78 w 1251"/>
                  <a:gd name="T1" fmla="*/ 238 h 995"/>
                  <a:gd name="T2" fmla="*/ 118 w 1251"/>
                  <a:gd name="T3" fmla="*/ 336 h 995"/>
                  <a:gd name="T4" fmla="*/ 96 w 1251"/>
                  <a:gd name="T5" fmla="*/ 446 h 995"/>
                  <a:gd name="T6" fmla="*/ 163 w 1251"/>
                  <a:gd name="T7" fmla="*/ 531 h 995"/>
                  <a:gd name="T8" fmla="*/ 166 w 1251"/>
                  <a:gd name="T9" fmla="*/ 563 h 995"/>
                  <a:gd name="T10" fmla="*/ 112 w 1251"/>
                  <a:gd name="T11" fmla="*/ 576 h 995"/>
                  <a:gd name="T12" fmla="*/ 40 w 1251"/>
                  <a:gd name="T13" fmla="*/ 579 h 995"/>
                  <a:gd name="T14" fmla="*/ 0 w 1251"/>
                  <a:gd name="T15" fmla="*/ 648 h 995"/>
                  <a:gd name="T16" fmla="*/ 35 w 1251"/>
                  <a:gd name="T17" fmla="*/ 752 h 995"/>
                  <a:gd name="T18" fmla="*/ 171 w 1251"/>
                  <a:gd name="T19" fmla="*/ 872 h 995"/>
                  <a:gd name="T20" fmla="*/ 270 w 1251"/>
                  <a:gd name="T21" fmla="*/ 894 h 995"/>
                  <a:gd name="T22" fmla="*/ 342 w 1251"/>
                  <a:gd name="T23" fmla="*/ 944 h 995"/>
                  <a:gd name="T24" fmla="*/ 454 w 1251"/>
                  <a:gd name="T25" fmla="*/ 934 h 995"/>
                  <a:gd name="T26" fmla="*/ 582 w 1251"/>
                  <a:gd name="T27" fmla="*/ 990 h 995"/>
                  <a:gd name="T28" fmla="*/ 726 w 1251"/>
                  <a:gd name="T29" fmla="*/ 931 h 995"/>
                  <a:gd name="T30" fmla="*/ 784 w 1251"/>
                  <a:gd name="T31" fmla="*/ 931 h 995"/>
                  <a:gd name="T32" fmla="*/ 936 w 1251"/>
                  <a:gd name="T33" fmla="*/ 995 h 995"/>
                  <a:gd name="T34" fmla="*/ 1112 w 1251"/>
                  <a:gd name="T35" fmla="*/ 955 h 995"/>
                  <a:gd name="T36" fmla="*/ 1144 w 1251"/>
                  <a:gd name="T37" fmla="*/ 904 h 995"/>
                  <a:gd name="T38" fmla="*/ 1056 w 1251"/>
                  <a:gd name="T39" fmla="*/ 830 h 995"/>
                  <a:gd name="T40" fmla="*/ 1054 w 1251"/>
                  <a:gd name="T41" fmla="*/ 787 h 995"/>
                  <a:gd name="T42" fmla="*/ 1112 w 1251"/>
                  <a:gd name="T43" fmla="*/ 771 h 995"/>
                  <a:gd name="T44" fmla="*/ 1152 w 1251"/>
                  <a:gd name="T45" fmla="*/ 758 h 995"/>
                  <a:gd name="T46" fmla="*/ 1251 w 1251"/>
                  <a:gd name="T47" fmla="*/ 563 h 995"/>
                  <a:gd name="T48" fmla="*/ 1150 w 1251"/>
                  <a:gd name="T49" fmla="*/ 494 h 995"/>
                  <a:gd name="T50" fmla="*/ 1150 w 1251"/>
                  <a:gd name="T51" fmla="*/ 288 h 995"/>
                  <a:gd name="T52" fmla="*/ 1078 w 1251"/>
                  <a:gd name="T53" fmla="*/ 163 h 995"/>
                  <a:gd name="T54" fmla="*/ 944 w 1251"/>
                  <a:gd name="T55" fmla="*/ 144 h 995"/>
                  <a:gd name="T56" fmla="*/ 798 w 1251"/>
                  <a:gd name="T57" fmla="*/ 56 h 995"/>
                  <a:gd name="T58" fmla="*/ 662 w 1251"/>
                  <a:gd name="T59" fmla="*/ 0 h 995"/>
                  <a:gd name="T60" fmla="*/ 526 w 1251"/>
                  <a:gd name="T61" fmla="*/ 8 h 995"/>
                  <a:gd name="T62" fmla="*/ 507 w 1251"/>
                  <a:gd name="T63" fmla="*/ 27 h 995"/>
                  <a:gd name="T64" fmla="*/ 531 w 1251"/>
                  <a:gd name="T65" fmla="*/ 99 h 995"/>
                  <a:gd name="T66" fmla="*/ 504 w 1251"/>
                  <a:gd name="T67" fmla="*/ 144 h 995"/>
                  <a:gd name="T68" fmla="*/ 432 w 1251"/>
                  <a:gd name="T69" fmla="*/ 75 h 995"/>
                  <a:gd name="T70" fmla="*/ 379 w 1251"/>
                  <a:gd name="T71" fmla="*/ 70 h 995"/>
                  <a:gd name="T72" fmla="*/ 336 w 1251"/>
                  <a:gd name="T73" fmla="*/ 96 h 995"/>
                  <a:gd name="T74" fmla="*/ 254 w 1251"/>
                  <a:gd name="T75" fmla="*/ 152 h 995"/>
                  <a:gd name="T76" fmla="*/ 144 w 1251"/>
                  <a:gd name="T77" fmla="*/ 182 h 995"/>
                  <a:gd name="T78" fmla="*/ 107 w 1251"/>
                  <a:gd name="T79" fmla="*/ 192 h 995"/>
                  <a:gd name="T80" fmla="*/ 78 w 1251"/>
                  <a:gd name="T81" fmla="*/ 238 h 99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51"/>
                  <a:gd name="T124" fmla="*/ 0 h 995"/>
                  <a:gd name="T125" fmla="*/ 1251 w 1251"/>
                  <a:gd name="T126" fmla="*/ 995 h 99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51" h="995">
                    <a:moveTo>
                      <a:pt x="78" y="238"/>
                    </a:moveTo>
                    <a:cubicBezTo>
                      <a:pt x="118" y="334"/>
                      <a:pt x="118" y="299"/>
                      <a:pt x="118" y="336"/>
                    </a:cubicBezTo>
                    <a:lnTo>
                      <a:pt x="96" y="446"/>
                    </a:lnTo>
                    <a:lnTo>
                      <a:pt x="163" y="531"/>
                    </a:lnTo>
                    <a:lnTo>
                      <a:pt x="166" y="563"/>
                    </a:lnTo>
                    <a:cubicBezTo>
                      <a:pt x="114" y="576"/>
                      <a:pt x="132" y="576"/>
                      <a:pt x="112" y="576"/>
                    </a:cubicBezTo>
                    <a:lnTo>
                      <a:pt x="40" y="579"/>
                    </a:lnTo>
                    <a:lnTo>
                      <a:pt x="0" y="648"/>
                    </a:lnTo>
                    <a:lnTo>
                      <a:pt x="35" y="752"/>
                    </a:lnTo>
                    <a:lnTo>
                      <a:pt x="171" y="872"/>
                    </a:lnTo>
                    <a:lnTo>
                      <a:pt x="270" y="894"/>
                    </a:lnTo>
                    <a:cubicBezTo>
                      <a:pt x="339" y="944"/>
                      <a:pt x="310" y="944"/>
                      <a:pt x="342" y="944"/>
                    </a:cubicBezTo>
                    <a:lnTo>
                      <a:pt x="454" y="934"/>
                    </a:lnTo>
                    <a:lnTo>
                      <a:pt x="582" y="990"/>
                    </a:lnTo>
                    <a:lnTo>
                      <a:pt x="726" y="931"/>
                    </a:lnTo>
                    <a:lnTo>
                      <a:pt x="784" y="931"/>
                    </a:lnTo>
                    <a:lnTo>
                      <a:pt x="936" y="995"/>
                    </a:lnTo>
                    <a:lnTo>
                      <a:pt x="1112" y="955"/>
                    </a:lnTo>
                    <a:lnTo>
                      <a:pt x="1144" y="904"/>
                    </a:lnTo>
                    <a:lnTo>
                      <a:pt x="1056" y="830"/>
                    </a:lnTo>
                    <a:lnTo>
                      <a:pt x="1054" y="787"/>
                    </a:lnTo>
                    <a:lnTo>
                      <a:pt x="1112" y="771"/>
                    </a:lnTo>
                    <a:lnTo>
                      <a:pt x="1152" y="758"/>
                    </a:lnTo>
                    <a:lnTo>
                      <a:pt x="1251" y="563"/>
                    </a:lnTo>
                    <a:lnTo>
                      <a:pt x="1150" y="494"/>
                    </a:lnTo>
                    <a:lnTo>
                      <a:pt x="1150" y="288"/>
                    </a:lnTo>
                    <a:lnTo>
                      <a:pt x="1078" y="163"/>
                    </a:lnTo>
                    <a:lnTo>
                      <a:pt x="944" y="144"/>
                    </a:lnTo>
                    <a:lnTo>
                      <a:pt x="798" y="56"/>
                    </a:lnTo>
                    <a:lnTo>
                      <a:pt x="662" y="0"/>
                    </a:lnTo>
                    <a:lnTo>
                      <a:pt x="526" y="8"/>
                    </a:lnTo>
                    <a:lnTo>
                      <a:pt x="507" y="27"/>
                    </a:lnTo>
                    <a:lnTo>
                      <a:pt x="531" y="99"/>
                    </a:lnTo>
                    <a:lnTo>
                      <a:pt x="504" y="144"/>
                    </a:lnTo>
                    <a:lnTo>
                      <a:pt x="432" y="75"/>
                    </a:lnTo>
                    <a:lnTo>
                      <a:pt x="379" y="70"/>
                    </a:lnTo>
                    <a:lnTo>
                      <a:pt x="336" y="96"/>
                    </a:lnTo>
                    <a:lnTo>
                      <a:pt x="254" y="152"/>
                    </a:lnTo>
                    <a:lnTo>
                      <a:pt x="144" y="182"/>
                    </a:lnTo>
                    <a:lnTo>
                      <a:pt x="107" y="192"/>
                    </a:lnTo>
                    <a:lnTo>
                      <a:pt x="78" y="238"/>
                    </a:lnTo>
                    <a:close/>
                  </a:path>
                </a:pathLst>
              </a:custGeom>
              <a:gradFill rotWithShape="0">
                <a:gsLst>
                  <a:gs pos="0">
                    <a:schemeClr val="bg1"/>
                  </a:gs>
                  <a:gs pos="100000">
                    <a:srgbClr val="FFDF5E"/>
                  </a:gs>
                </a:gsLst>
                <a:path path="rect">
                  <a:fillToRect l="50000" t="50000" r="50000" b="50000"/>
                </a:path>
              </a:gradFill>
              <a:ln w="3175">
                <a:solidFill>
                  <a:srgbClr val="808080"/>
                </a:solidFill>
                <a:round/>
                <a:headEnd/>
                <a:tailEnd/>
              </a:ln>
            </p:spPr>
            <p:txBody>
              <a:bodyPr wrap="none" anchor="ctr">
                <a:prstTxWarp prst="textNoShape">
                  <a:avLst/>
                </a:prstTxWarp>
              </a:bodyPr>
              <a:lstStyle/>
              <a:p>
                <a:endParaRPr lang="en-US">
                  <a:latin typeface="Arial"/>
                </a:endParaRPr>
              </a:p>
            </p:txBody>
          </p:sp>
          <p:sp>
            <p:nvSpPr>
              <p:cNvPr id="33879" name="Freeform 35"/>
              <p:cNvSpPr>
                <a:spLocks/>
              </p:cNvSpPr>
              <p:nvPr/>
            </p:nvSpPr>
            <p:spPr bwMode="auto">
              <a:xfrm>
                <a:off x="1000" y="3211"/>
                <a:ext cx="544" cy="421"/>
              </a:xfrm>
              <a:custGeom>
                <a:avLst/>
                <a:gdLst>
                  <a:gd name="T0" fmla="*/ 171 w 544"/>
                  <a:gd name="T1" fmla="*/ 93 h 421"/>
                  <a:gd name="T2" fmla="*/ 232 w 544"/>
                  <a:gd name="T3" fmla="*/ 18 h 421"/>
                  <a:gd name="T4" fmla="*/ 288 w 544"/>
                  <a:gd name="T5" fmla="*/ 0 h 421"/>
                  <a:gd name="T6" fmla="*/ 360 w 544"/>
                  <a:gd name="T7" fmla="*/ 10 h 421"/>
                  <a:gd name="T8" fmla="*/ 456 w 544"/>
                  <a:gd name="T9" fmla="*/ 98 h 421"/>
                  <a:gd name="T10" fmla="*/ 541 w 544"/>
                  <a:gd name="T11" fmla="*/ 258 h 421"/>
                  <a:gd name="T12" fmla="*/ 544 w 544"/>
                  <a:gd name="T13" fmla="*/ 304 h 421"/>
                  <a:gd name="T14" fmla="*/ 515 w 544"/>
                  <a:gd name="T15" fmla="*/ 357 h 421"/>
                  <a:gd name="T16" fmla="*/ 453 w 544"/>
                  <a:gd name="T17" fmla="*/ 378 h 421"/>
                  <a:gd name="T18" fmla="*/ 379 w 544"/>
                  <a:gd name="T19" fmla="*/ 378 h 421"/>
                  <a:gd name="T20" fmla="*/ 323 w 544"/>
                  <a:gd name="T21" fmla="*/ 370 h 421"/>
                  <a:gd name="T22" fmla="*/ 267 w 544"/>
                  <a:gd name="T23" fmla="*/ 381 h 421"/>
                  <a:gd name="T24" fmla="*/ 192 w 544"/>
                  <a:gd name="T25" fmla="*/ 397 h 421"/>
                  <a:gd name="T26" fmla="*/ 96 w 544"/>
                  <a:gd name="T27" fmla="*/ 421 h 421"/>
                  <a:gd name="T28" fmla="*/ 24 w 544"/>
                  <a:gd name="T29" fmla="*/ 365 h 421"/>
                  <a:gd name="T30" fmla="*/ 0 w 544"/>
                  <a:gd name="T31" fmla="*/ 288 h 421"/>
                  <a:gd name="T32" fmla="*/ 0 w 544"/>
                  <a:gd name="T33" fmla="*/ 221 h 421"/>
                  <a:gd name="T34" fmla="*/ 56 w 544"/>
                  <a:gd name="T35" fmla="*/ 133 h 421"/>
                  <a:gd name="T36" fmla="*/ 117 w 544"/>
                  <a:gd name="T37" fmla="*/ 112 h 421"/>
                  <a:gd name="T38" fmla="*/ 171 w 544"/>
                  <a:gd name="T39" fmla="*/ 93 h 42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44"/>
                  <a:gd name="T61" fmla="*/ 0 h 421"/>
                  <a:gd name="T62" fmla="*/ 544 w 544"/>
                  <a:gd name="T63" fmla="*/ 421 h 42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44" h="421">
                    <a:moveTo>
                      <a:pt x="171" y="93"/>
                    </a:moveTo>
                    <a:lnTo>
                      <a:pt x="232" y="18"/>
                    </a:lnTo>
                    <a:lnTo>
                      <a:pt x="288" y="0"/>
                    </a:lnTo>
                    <a:cubicBezTo>
                      <a:pt x="360" y="13"/>
                      <a:pt x="360" y="37"/>
                      <a:pt x="360" y="10"/>
                    </a:cubicBezTo>
                    <a:lnTo>
                      <a:pt x="456" y="98"/>
                    </a:lnTo>
                    <a:lnTo>
                      <a:pt x="541" y="258"/>
                    </a:lnTo>
                    <a:lnTo>
                      <a:pt x="544" y="304"/>
                    </a:lnTo>
                    <a:lnTo>
                      <a:pt x="515" y="357"/>
                    </a:lnTo>
                    <a:lnTo>
                      <a:pt x="453" y="378"/>
                    </a:lnTo>
                    <a:lnTo>
                      <a:pt x="379" y="378"/>
                    </a:lnTo>
                    <a:lnTo>
                      <a:pt x="323" y="370"/>
                    </a:lnTo>
                    <a:cubicBezTo>
                      <a:pt x="268" y="381"/>
                      <a:pt x="287" y="381"/>
                      <a:pt x="267" y="381"/>
                    </a:cubicBezTo>
                    <a:lnTo>
                      <a:pt x="192" y="397"/>
                    </a:lnTo>
                    <a:lnTo>
                      <a:pt x="96" y="421"/>
                    </a:lnTo>
                    <a:lnTo>
                      <a:pt x="24" y="365"/>
                    </a:lnTo>
                    <a:lnTo>
                      <a:pt x="0" y="288"/>
                    </a:lnTo>
                    <a:lnTo>
                      <a:pt x="0" y="221"/>
                    </a:lnTo>
                    <a:lnTo>
                      <a:pt x="56" y="133"/>
                    </a:lnTo>
                    <a:lnTo>
                      <a:pt x="117" y="112"/>
                    </a:lnTo>
                    <a:lnTo>
                      <a:pt x="171" y="93"/>
                    </a:lnTo>
                    <a:close/>
                  </a:path>
                </a:pathLst>
              </a:custGeom>
              <a:gradFill rotWithShape="0">
                <a:gsLst>
                  <a:gs pos="0">
                    <a:srgbClr val="FFDEE8"/>
                  </a:gs>
                  <a:gs pos="100000">
                    <a:srgbClr val="E3A6BE"/>
                  </a:gs>
                </a:gsLst>
                <a:path path="rect">
                  <a:fillToRect l="50000" t="50000" r="50000" b="50000"/>
                </a:path>
              </a:gradFill>
              <a:ln w="3175">
                <a:solidFill>
                  <a:schemeClr val="bg2"/>
                </a:solidFill>
                <a:round/>
                <a:headEnd/>
                <a:tailEnd/>
              </a:ln>
            </p:spPr>
            <p:txBody>
              <a:bodyPr wrap="none" anchor="ctr">
                <a:prstTxWarp prst="textNoShape">
                  <a:avLst/>
                </a:prstTxWarp>
              </a:bodyPr>
              <a:lstStyle/>
              <a:p>
                <a:endParaRPr lang="en-US">
                  <a:latin typeface="Arial"/>
                </a:endParaRPr>
              </a:p>
            </p:txBody>
          </p:sp>
        </p:grpSp>
        <p:sp>
          <p:nvSpPr>
            <p:cNvPr id="33874" name="Text Box 36"/>
            <p:cNvSpPr txBox="1">
              <a:spLocks noChangeArrowheads="1"/>
            </p:cNvSpPr>
            <p:nvPr/>
          </p:nvSpPr>
          <p:spPr bwMode="auto">
            <a:xfrm>
              <a:off x="1776" y="796"/>
              <a:ext cx="349" cy="194"/>
            </a:xfrm>
            <a:prstGeom prst="rect">
              <a:avLst/>
            </a:prstGeom>
            <a:noFill/>
            <a:ln w="9525">
              <a:noFill/>
              <a:miter lim="800000"/>
              <a:headEnd/>
              <a:tailEnd/>
            </a:ln>
          </p:spPr>
          <p:txBody>
            <a:bodyPr wrap="none">
              <a:prstTxWarp prst="textNoShape">
                <a:avLst/>
              </a:prstTxWarp>
              <a:spAutoFit/>
            </a:bodyPr>
            <a:lstStyle/>
            <a:p>
              <a:pPr algn="l"/>
              <a:r>
                <a:rPr lang="en-US" sz="1400">
                  <a:latin typeface="Arial"/>
                </a:rPr>
                <a:t>APC</a:t>
              </a:r>
              <a:endParaRPr lang="en-US" b="0">
                <a:latin typeface="Arial"/>
              </a:endParaRPr>
            </a:p>
          </p:txBody>
        </p:sp>
        <p:sp>
          <p:nvSpPr>
            <p:cNvPr id="33875" name="Freeform 37"/>
            <p:cNvSpPr>
              <a:spLocks/>
            </p:cNvSpPr>
            <p:nvPr/>
          </p:nvSpPr>
          <p:spPr bwMode="auto">
            <a:xfrm rot="5400000">
              <a:off x="2244" y="689"/>
              <a:ext cx="80" cy="174"/>
            </a:xfrm>
            <a:custGeom>
              <a:avLst/>
              <a:gdLst>
                <a:gd name="T0" fmla="*/ 104 w 140"/>
                <a:gd name="T1" fmla="*/ 4 h 304"/>
                <a:gd name="T2" fmla="*/ 106 w 140"/>
                <a:gd name="T3" fmla="*/ 16 h 304"/>
                <a:gd name="T4" fmla="*/ 106 w 140"/>
                <a:gd name="T5" fmla="*/ 24 h 304"/>
                <a:gd name="T6" fmla="*/ 104 w 140"/>
                <a:gd name="T7" fmla="*/ 32 h 304"/>
                <a:gd name="T8" fmla="*/ 100 w 140"/>
                <a:gd name="T9" fmla="*/ 40 h 304"/>
                <a:gd name="T10" fmla="*/ 96 w 140"/>
                <a:gd name="T11" fmla="*/ 46 h 304"/>
                <a:gd name="T12" fmla="*/ 92 w 140"/>
                <a:gd name="T13" fmla="*/ 50 h 304"/>
                <a:gd name="T14" fmla="*/ 86 w 140"/>
                <a:gd name="T15" fmla="*/ 54 h 304"/>
                <a:gd name="T16" fmla="*/ 80 w 140"/>
                <a:gd name="T17" fmla="*/ 56 h 304"/>
                <a:gd name="T18" fmla="*/ 72 w 140"/>
                <a:gd name="T19" fmla="*/ 58 h 304"/>
                <a:gd name="T20" fmla="*/ 66 w 140"/>
                <a:gd name="T21" fmla="*/ 56 h 304"/>
                <a:gd name="T22" fmla="*/ 60 w 140"/>
                <a:gd name="T23" fmla="*/ 54 h 304"/>
                <a:gd name="T24" fmla="*/ 54 w 140"/>
                <a:gd name="T25" fmla="*/ 50 h 304"/>
                <a:gd name="T26" fmla="*/ 50 w 140"/>
                <a:gd name="T27" fmla="*/ 46 h 304"/>
                <a:gd name="T28" fmla="*/ 46 w 140"/>
                <a:gd name="T29" fmla="*/ 40 h 304"/>
                <a:gd name="T30" fmla="*/ 42 w 140"/>
                <a:gd name="T31" fmla="*/ 32 h 304"/>
                <a:gd name="T32" fmla="*/ 40 w 140"/>
                <a:gd name="T33" fmla="*/ 24 h 304"/>
                <a:gd name="T34" fmla="*/ 40 w 140"/>
                <a:gd name="T35" fmla="*/ 16 h 304"/>
                <a:gd name="T36" fmla="*/ 40 w 140"/>
                <a:gd name="T37" fmla="*/ 8 h 304"/>
                <a:gd name="T38" fmla="*/ 42 w 140"/>
                <a:gd name="T39" fmla="*/ 0 h 304"/>
                <a:gd name="T40" fmla="*/ 34 w 140"/>
                <a:gd name="T41" fmla="*/ 4 h 304"/>
                <a:gd name="T42" fmla="*/ 26 w 140"/>
                <a:gd name="T43" fmla="*/ 10 h 304"/>
                <a:gd name="T44" fmla="*/ 18 w 140"/>
                <a:gd name="T45" fmla="*/ 18 h 304"/>
                <a:gd name="T46" fmla="*/ 12 w 140"/>
                <a:gd name="T47" fmla="*/ 26 h 304"/>
                <a:gd name="T48" fmla="*/ 8 w 140"/>
                <a:gd name="T49" fmla="*/ 36 h 304"/>
                <a:gd name="T50" fmla="*/ 4 w 140"/>
                <a:gd name="T51" fmla="*/ 46 h 304"/>
                <a:gd name="T52" fmla="*/ 2 w 140"/>
                <a:gd name="T53" fmla="*/ 56 h 304"/>
                <a:gd name="T54" fmla="*/ 0 w 140"/>
                <a:gd name="T55" fmla="*/ 68 h 304"/>
                <a:gd name="T56" fmla="*/ 0 w 140"/>
                <a:gd name="T57" fmla="*/ 230 h 304"/>
                <a:gd name="T58" fmla="*/ 2 w 140"/>
                <a:gd name="T59" fmla="*/ 244 h 304"/>
                <a:gd name="T60" fmla="*/ 6 w 140"/>
                <a:gd name="T61" fmla="*/ 258 h 304"/>
                <a:gd name="T62" fmla="*/ 12 w 140"/>
                <a:gd name="T63" fmla="*/ 272 h 304"/>
                <a:gd name="T64" fmla="*/ 20 w 140"/>
                <a:gd name="T65" fmla="*/ 282 h 304"/>
                <a:gd name="T66" fmla="*/ 32 w 140"/>
                <a:gd name="T67" fmla="*/ 292 h 304"/>
                <a:gd name="T68" fmla="*/ 44 w 140"/>
                <a:gd name="T69" fmla="*/ 298 h 304"/>
                <a:gd name="T70" fmla="*/ 56 w 140"/>
                <a:gd name="T71" fmla="*/ 302 h 304"/>
                <a:gd name="T72" fmla="*/ 70 w 140"/>
                <a:gd name="T73" fmla="*/ 304 h 304"/>
                <a:gd name="T74" fmla="*/ 84 w 140"/>
                <a:gd name="T75" fmla="*/ 302 h 304"/>
                <a:gd name="T76" fmla="*/ 96 w 140"/>
                <a:gd name="T77" fmla="*/ 298 h 304"/>
                <a:gd name="T78" fmla="*/ 108 w 140"/>
                <a:gd name="T79" fmla="*/ 292 h 304"/>
                <a:gd name="T80" fmla="*/ 120 w 140"/>
                <a:gd name="T81" fmla="*/ 282 h 304"/>
                <a:gd name="T82" fmla="*/ 128 w 140"/>
                <a:gd name="T83" fmla="*/ 272 h 304"/>
                <a:gd name="T84" fmla="*/ 134 w 140"/>
                <a:gd name="T85" fmla="*/ 258 h 304"/>
                <a:gd name="T86" fmla="*/ 138 w 140"/>
                <a:gd name="T87" fmla="*/ 244 h 304"/>
                <a:gd name="T88" fmla="*/ 140 w 140"/>
                <a:gd name="T89" fmla="*/ 230 h 304"/>
                <a:gd name="T90" fmla="*/ 140 w 140"/>
                <a:gd name="T91" fmla="*/ 68 h 304"/>
                <a:gd name="T92" fmla="*/ 138 w 140"/>
                <a:gd name="T93" fmla="*/ 58 h 304"/>
                <a:gd name="T94" fmla="*/ 136 w 140"/>
                <a:gd name="T95" fmla="*/ 48 h 304"/>
                <a:gd name="T96" fmla="*/ 134 w 140"/>
                <a:gd name="T97" fmla="*/ 38 h 304"/>
                <a:gd name="T98" fmla="*/ 130 w 140"/>
                <a:gd name="T99" fmla="*/ 30 h 304"/>
                <a:gd name="T100" fmla="*/ 118 w 140"/>
                <a:gd name="T101" fmla="*/ 14 h 304"/>
                <a:gd name="T102" fmla="*/ 112 w 140"/>
                <a:gd name="T103" fmla="*/ 8 h 304"/>
                <a:gd name="T104" fmla="*/ 106 w 140"/>
                <a:gd name="T105" fmla="*/ 4 h 30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40"/>
                <a:gd name="T160" fmla="*/ 0 h 304"/>
                <a:gd name="T161" fmla="*/ 140 w 140"/>
                <a:gd name="T162" fmla="*/ 304 h 30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40" h="304">
                  <a:moveTo>
                    <a:pt x="104" y="4"/>
                  </a:moveTo>
                  <a:lnTo>
                    <a:pt x="106" y="16"/>
                  </a:lnTo>
                  <a:lnTo>
                    <a:pt x="106" y="24"/>
                  </a:lnTo>
                  <a:lnTo>
                    <a:pt x="104" y="32"/>
                  </a:lnTo>
                  <a:lnTo>
                    <a:pt x="100" y="40"/>
                  </a:lnTo>
                  <a:lnTo>
                    <a:pt x="96" y="46"/>
                  </a:lnTo>
                  <a:lnTo>
                    <a:pt x="92" y="50"/>
                  </a:lnTo>
                  <a:lnTo>
                    <a:pt x="86" y="54"/>
                  </a:lnTo>
                  <a:lnTo>
                    <a:pt x="80" y="56"/>
                  </a:lnTo>
                  <a:lnTo>
                    <a:pt x="72" y="58"/>
                  </a:lnTo>
                  <a:lnTo>
                    <a:pt x="66" y="56"/>
                  </a:lnTo>
                  <a:lnTo>
                    <a:pt x="60" y="54"/>
                  </a:lnTo>
                  <a:lnTo>
                    <a:pt x="54" y="50"/>
                  </a:lnTo>
                  <a:lnTo>
                    <a:pt x="50" y="46"/>
                  </a:lnTo>
                  <a:lnTo>
                    <a:pt x="46" y="40"/>
                  </a:lnTo>
                  <a:lnTo>
                    <a:pt x="42" y="32"/>
                  </a:lnTo>
                  <a:lnTo>
                    <a:pt x="40" y="24"/>
                  </a:lnTo>
                  <a:lnTo>
                    <a:pt x="40" y="16"/>
                  </a:lnTo>
                  <a:lnTo>
                    <a:pt x="40" y="8"/>
                  </a:lnTo>
                  <a:lnTo>
                    <a:pt x="42" y="0"/>
                  </a:lnTo>
                  <a:lnTo>
                    <a:pt x="34" y="4"/>
                  </a:lnTo>
                  <a:lnTo>
                    <a:pt x="26" y="10"/>
                  </a:lnTo>
                  <a:lnTo>
                    <a:pt x="18" y="18"/>
                  </a:lnTo>
                  <a:lnTo>
                    <a:pt x="12" y="26"/>
                  </a:lnTo>
                  <a:lnTo>
                    <a:pt x="8" y="36"/>
                  </a:lnTo>
                  <a:lnTo>
                    <a:pt x="4" y="46"/>
                  </a:lnTo>
                  <a:lnTo>
                    <a:pt x="2" y="56"/>
                  </a:lnTo>
                  <a:lnTo>
                    <a:pt x="0" y="68"/>
                  </a:lnTo>
                  <a:lnTo>
                    <a:pt x="0" y="230"/>
                  </a:lnTo>
                  <a:lnTo>
                    <a:pt x="2" y="244"/>
                  </a:lnTo>
                  <a:lnTo>
                    <a:pt x="6" y="258"/>
                  </a:lnTo>
                  <a:lnTo>
                    <a:pt x="12" y="272"/>
                  </a:lnTo>
                  <a:lnTo>
                    <a:pt x="20" y="282"/>
                  </a:lnTo>
                  <a:lnTo>
                    <a:pt x="32" y="292"/>
                  </a:lnTo>
                  <a:lnTo>
                    <a:pt x="44" y="298"/>
                  </a:lnTo>
                  <a:lnTo>
                    <a:pt x="56" y="302"/>
                  </a:lnTo>
                  <a:lnTo>
                    <a:pt x="70" y="304"/>
                  </a:lnTo>
                  <a:lnTo>
                    <a:pt x="84" y="302"/>
                  </a:lnTo>
                  <a:lnTo>
                    <a:pt x="96" y="298"/>
                  </a:lnTo>
                  <a:lnTo>
                    <a:pt x="108" y="292"/>
                  </a:lnTo>
                  <a:lnTo>
                    <a:pt x="120" y="282"/>
                  </a:lnTo>
                  <a:lnTo>
                    <a:pt x="128" y="272"/>
                  </a:lnTo>
                  <a:lnTo>
                    <a:pt x="134" y="258"/>
                  </a:lnTo>
                  <a:lnTo>
                    <a:pt x="138" y="244"/>
                  </a:lnTo>
                  <a:lnTo>
                    <a:pt x="140" y="230"/>
                  </a:lnTo>
                  <a:lnTo>
                    <a:pt x="140" y="68"/>
                  </a:lnTo>
                  <a:lnTo>
                    <a:pt x="138" y="58"/>
                  </a:lnTo>
                  <a:lnTo>
                    <a:pt x="136" y="48"/>
                  </a:lnTo>
                  <a:lnTo>
                    <a:pt x="134" y="38"/>
                  </a:lnTo>
                  <a:lnTo>
                    <a:pt x="130" y="30"/>
                  </a:lnTo>
                  <a:lnTo>
                    <a:pt x="118" y="14"/>
                  </a:lnTo>
                  <a:lnTo>
                    <a:pt x="112" y="8"/>
                  </a:lnTo>
                  <a:lnTo>
                    <a:pt x="106" y="4"/>
                  </a:lnTo>
                </a:path>
              </a:pathLst>
            </a:custGeom>
            <a:gradFill rotWithShape="0">
              <a:gsLst>
                <a:gs pos="0">
                  <a:schemeClr val="bg1"/>
                </a:gs>
                <a:gs pos="100000">
                  <a:srgbClr val="66E1E3"/>
                </a:gs>
              </a:gsLst>
              <a:lin ang="5400000" scaled="1"/>
            </a:gradFill>
            <a:ln w="12700">
              <a:solidFill>
                <a:schemeClr val="bg2"/>
              </a:solidFill>
              <a:round/>
              <a:headEnd/>
              <a:tailEnd/>
            </a:ln>
          </p:spPr>
          <p:txBody>
            <a:bodyPr>
              <a:prstTxWarp prst="textNoShape">
                <a:avLst/>
              </a:prstTxWarp>
            </a:bodyPr>
            <a:lstStyle/>
            <a:p>
              <a:endParaRPr lang="en-US">
                <a:latin typeface="Arial"/>
              </a:endParaRPr>
            </a:p>
          </p:txBody>
        </p:sp>
        <p:sp>
          <p:nvSpPr>
            <p:cNvPr id="33876" name="Freeform 38"/>
            <p:cNvSpPr>
              <a:spLocks/>
            </p:cNvSpPr>
            <p:nvPr/>
          </p:nvSpPr>
          <p:spPr bwMode="auto">
            <a:xfrm rot="5400000">
              <a:off x="2297" y="513"/>
              <a:ext cx="55" cy="238"/>
            </a:xfrm>
            <a:custGeom>
              <a:avLst/>
              <a:gdLst>
                <a:gd name="T0" fmla="*/ 66 w 96"/>
                <a:gd name="T1" fmla="*/ 98 h 416"/>
                <a:gd name="T2" fmla="*/ 78 w 96"/>
                <a:gd name="T3" fmla="*/ 90 h 416"/>
                <a:gd name="T4" fmla="*/ 88 w 96"/>
                <a:gd name="T5" fmla="*/ 80 h 416"/>
                <a:gd name="T6" fmla="*/ 94 w 96"/>
                <a:gd name="T7" fmla="*/ 66 h 416"/>
                <a:gd name="T8" fmla="*/ 96 w 96"/>
                <a:gd name="T9" fmla="*/ 52 h 416"/>
                <a:gd name="T10" fmla="*/ 96 w 96"/>
                <a:gd name="T11" fmla="*/ 42 h 416"/>
                <a:gd name="T12" fmla="*/ 92 w 96"/>
                <a:gd name="T13" fmla="*/ 32 h 416"/>
                <a:gd name="T14" fmla="*/ 88 w 96"/>
                <a:gd name="T15" fmla="*/ 24 h 416"/>
                <a:gd name="T16" fmla="*/ 82 w 96"/>
                <a:gd name="T17" fmla="*/ 16 h 416"/>
                <a:gd name="T18" fmla="*/ 76 w 96"/>
                <a:gd name="T19" fmla="*/ 10 h 416"/>
                <a:gd name="T20" fmla="*/ 66 w 96"/>
                <a:gd name="T21" fmla="*/ 4 h 416"/>
                <a:gd name="T22" fmla="*/ 58 w 96"/>
                <a:gd name="T23" fmla="*/ 2 h 416"/>
                <a:gd name="T24" fmla="*/ 48 w 96"/>
                <a:gd name="T25" fmla="*/ 0 h 416"/>
                <a:gd name="T26" fmla="*/ 38 w 96"/>
                <a:gd name="T27" fmla="*/ 2 h 416"/>
                <a:gd name="T28" fmla="*/ 30 w 96"/>
                <a:gd name="T29" fmla="*/ 4 h 416"/>
                <a:gd name="T30" fmla="*/ 22 w 96"/>
                <a:gd name="T31" fmla="*/ 10 h 416"/>
                <a:gd name="T32" fmla="*/ 14 w 96"/>
                <a:gd name="T33" fmla="*/ 16 h 416"/>
                <a:gd name="T34" fmla="*/ 8 w 96"/>
                <a:gd name="T35" fmla="*/ 24 h 416"/>
                <a:gd name="T36" fmla="*/ 4 w 96"/>
                <a:gd name="T37" fmla="*/ 32 h 416"/>
                <a:gd name="T38" fmla="*/ 2 w 96"/>
                <a:gd name="T39" fmla="*/ 42 h 416"/>
                <a:gd name="T40" fmla="*/ 0 w 96"/>
                <a:gd name="T41" fmla="*/ 52 h 416"/>
                <a:gd name="T42" fmla="*/ 0 w 96"/>
                <a:gd name="T43" fmla="*/ 60 h 416"/>
                <a:gd name="T44" fmla="*/ 2 w 96"/>
                <a:gd name="T45" fmla="*/ 68 h 416"/>
                <a:gd name="T46" fmla="*/ 10 w 96"/>
                <a:gd name="T47" fmla="*/ 80 h 416"/>
                <a:gd name="T48" fmla="*/ 20 w 96"/>
                <a:gd name="T49" fmla="*/ 92 h 416"/>
                <a:gd name="T50" fmla="*/ 32 w 96"/>
                <a:gd name="T51" fmla="*/ 100 h 416"/>
                <a:gd name="T52" fmla="*/ 30 w 96"/>
                <a:gd name="T53" fmla="*/ 108 h 416"/>
                <a:gd name="T54" fmla="*/ 28 w 96"/>
                <a:gd name="T55" fmla="*/ 118 h 416"/>
                <a:gd name="T56" fmla="*/ 28 w 96"/>
                <a:gd name="T57" fmla="*/ 138 h 416"/>
                <a:gd name="T58" fmla="*/ 12 w 96"/>
                <a:gd name="T59" fmla="*/ 378 h 416"/>
                <a:gd name="T60" fmla="*/ 12 w 96"/>
                <a:gd name="T61" fmla="*/ 386 h 416"/>
                <a:gd name="T62" fmla="*/ 16 w 96"/>
                <a:gd name="T63" fmla="*/ 394 h 416"/>
                <a:gd name="T64" fmla="*/ 18 w 96"/>
                <a:gd name="T65" fmla="*/ 400 h 416"/>
                <a:gd name="T66" fmla="*/ 22 w 96"/>
                <a:gd name="T67" fmla="*/ 406 h 416"/>
                <a:gd name="T68" fmla="*/ 28 w 96"/>
                <a:gd name="T69" fmla="*/ 410 h 416"/>
                <a:gd name="T70" fmla="*/ 34 w 96"/>
                <a:gd name="T71" fmla="*/ 414 h 416"/>
                <a:gd name="T72" fmla="*/ 40 w 96"/>
                <a:gd name="T73" fmla="*/ 416 h 416"/>
                <a:gd name="T74" fmla="*/ 48 w 96"/>
                <a:gd name="T75" fmla="*/ 416 h 416"/>
                <a:gd name="T76" fmla="*/ 56 w 96"/>
                <a:gd name="T77" fmla="*/ 416 h 416"/>
                <a:gd name="T78" fmla="*/ 62 w 96"/>
                <a:gd name="T79" fmla="*/ 414 h 416"/>
                <a:gd name="T80" fmla="*/ 68 w 96"/>
                <a:gd name="T81" fmla="*/ 410 h 416"/>
                <a:gd name="T82" fmla="*/ 74 w 96"/>
                <a:gd name="T83" fmla="*/ 406 h 416"/>
                <a:gd name="T84" fmla="*/ 78 w 96"/>
                <a:gd name="T85" fmla="*/ 400 h 416"/>
                <a:gd name="T86" fmla="*/ 82 w 96"/>
                <a:gd name="T87" fmla="*/ 394 h 416"/>
                <a:gd name="T88" fmla="*/ 84 w 96"/>
                <a:gd name="T89" fmla="*/ 386 h 416"/>
                <a:gd name="T90" fmla="*/ 84 w 96"/>
                <a:gd name="T91" fmla="*/ 378 h 416"/>
                <a:gd name="T92" fmla="*/ 74 w 96"/>
                <a:gd name="T93" fmla="*/ 138 h 416"/>
                <a:gd name="T94" fmla="*/ 72 w 96"/>
                <a:gd name="T95" fmla="*/ 118 h 416"/>
                <a:gd name="T96" fmla="*/ 70 w 96"/>
                <a:gd name="T97" fmla="*/ 108 h 416"/>
                <a:gd name="T98" fmla="*/ 68 w 96"/>
                <a:gd name="T99" fmla="*/ 98 h 41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6"/>
                <a:gd name="T151" fmla="*/ 0 h 416"/>
                <a:gd name="T152" fmla="*/ 96 w 96"/>
                <a:gd name="T153" fmla="*/ 416 h 41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6" h="416">
                  <a:moveTo>
                    <a:pt x="66" y="98"/>
                  </a:moveTo>
                  <a:lnTo>
                    <a:pt x="78" y="90"/>
                  </a:lnTo>
                  <a:lnTo>
                    <a:pt x="88" y="80"/>
                  </a:lnTo>
                  <a:lnTo>
                    <a:pt x="94" y="66"/>
                  </a:lnTo>
                  <a:lnTo>
                    <a:pt x="96" y="52"/>
                  </a:lnTo>
                  <a:lnTo>
                    <a:pt x="96" y="42"/>
                  </a:lnTo>
                  <a:lnTo>
                    <a:pt x="92" y="32"/>
                  </a:lnTo>
                  <a:lnTo>
                    <a:pt x="88" y="24"/>
                  </a:lnTo>
                  <a:lnTo>
                    <a:pt x="82" y="16"/>
                  </a:lnTo>
                  <a:lnTo>
                    <a:pt x="76" y="10"/>
                  </a:lnTo>
                  <a:lnTo>
                    <a:pt x="66" y="4"/>
                  </a:lnTo>
                  <a:lnTo>
                    <a:pt x="58" y="2"/>
                  </a:lnTo>
                  <a:lnTo>
                    <a:pt x="48" y="0"/>
                  </a:lnTo>
                  <a:lnTo>
                    <a:pt x="38" y="2"/>
                  </a:lnTo>
                  <a:lnTo>
                    <a:pt x="30" y="4"/>
                  </a:lnTo>
                  <a:lnTo>
                    <a:pt x="22" y="10"/>
                  </a:lnTo>
                  <a:lnTo>
                    <a:pt x="14" y="16"/>
                  </a:lnTo>
                  <a:lnTo>
                    <a:pt x="8" y="24"/>
                  </a:lnTo>
                  <a:lnTo>
                    <a:pt x="4" y="32"/>
                  </a:lnTo>
                  <a:lnTo>
                    <a:pt x="2" y="42"/>
                  </a:lnTo>
                  <a:lnTo>
                    <a:pt x="0" y="52"/>
                  </a:lnTo>
                  <a:lnTo>
                    <a:pt x="0" y="60"/>
                  </a:lnTo>
                  <a:lnTo>
                    <a:pt x="2" y="68"/>
                  </a:lnTo>
                  <a:lnTo>
                    <a:pt x="10" y="80"/>
                  </a:lnTo>
                  <a:lnTo>
                    <a:pt x="20" y="92"/>
                  </a:lnTo>
                  <a:lnTo>
                    <a:pt x="32" y="100"/>
                  </a:lnTo>
                  <a:lnTo>
                    <a:pt x="30" y="108"/>
                  </a:lnTo>
                  <a:lnTo>
                    <a:pt x="28" y="118"/>
                  </a:lnTo>
                  <a:lnTo>
                    <a:pt x="28" y="138"/>
                  </a:lnTo>
                  <a:lnTo>
                    <a:pt x="12" y="378"/>
                  </a:lnTo>
                  <a:lnTo>
                    <a:pt x="12" y="386"/>
                  </a:lnTo>
                  <a:lnTo>
                    <a:pt x="16" y="394"/>
                  </a:lnTo>
                  <a:lnTo>
                    <a:pt x="18" y="400"/>
                  </a:lnTo>
                  <a:lnTo>
                    <a:pt x="22" y="406"/>
                  </a:lnTo>
                  <a:lnTo>
                    <a:pt x="28" y="410"/>
                  </a:lnTo>
                  <a:lnTo>
                    <a:pt x="34" y="414"/>
                  </a:lnTo>
                  <a:lnTo>
                    <a:pt x="40" y="416"/>
                  </a:lnTo>
                  <a:lnTo>
                    <a:pt x="48" y="416"/>
                  </a:lnTo>
                  <a:lnTo>
                    <a:pt x="56" y="416"/>
                  </a:lnTo>
                  <a:lnTo>
                    <a:pt x="62" y="414"/>
                  </a:lnTo>
                  <a:lnTo>
                    <a:pt x="68" y="410"/>
                  </a:lnTo>
                  <a:lnTo>
                    <a:pt x="74" y="406"/>
                  </a:lnTo>
                  <a:lnTo>
                    <a:pt x="78" y="400"/>
                  </a:lnTo>
                  <a:lnTo>
                    <a:pt x="82" y="394"/>
                  </a:lnTo>
                  <a:lnTo>
                    <a:pt x="84" y="386"/>
                  </a:lnTo>
                  <a:lnTo>
                    <a:pt x="84" y="378"/>
                  </a:lnTo>
                  <a:lnTo>
                    <a:pt x="74" y="138"/>
                  </a:lnTo>
                  <a:lnTo>
                    <a:pt x="72" y="118"/>
                  </a:lnTo>
                  <a:lnTo>
                    <a:pt x="70" y="108"/>
                  </a:lnTo>
                  <a:lnTo>
                    <a:pt x="68" y="98"/>
                  </a:lnTo>
                </a:path>
              </a:pathLst>
            </a:custGeom>
            <a:gradFill rotWithShape="0">
              <a:gsLst>
                <a:gs pos="0">
                  <a:schemeClr val="bg1"/>
                </a:gs>
                <a:gs pos="100000">
                  <a:srgbClr val="7F4730"/>
                </a:gs>
              </a:gsLst>
              <a:lin ang="5400000" scaled="1"/>
            </a:gradFill>
            <a:ln w="12700">
              <a:solidFill>
                <a:schemeClr val="bg2"/>
              </a:solidFill>
              <a:round/>
              <a:headEnd/>
              <a:tailEnd/>
            </a:ln>
          </p:spPr>
          <p:txBody>
            <a:bodyPr>
              <a:prstTxWarp prst="textNoShape">
                <a:avLst/>
              </a:prstTxWarp>
            </a:bodyPr>
            <a:lstStyle/>
            <a:p>
              <a:endParaRPr lang="en-US">
                <a:latin typeface="Arial"/>
              </a:endParaRPr>
            </a:p>
          </p:txBody>
        </p:sp>
        <p:sp>
          <p:nvSpPr>
            <p:cNvPr id="33877" name="Oval 39"/>
            <p:cNvSpPr>
              <a:spLocks noChangeArrowheads="1"/>
            </p:cNvSpPr>
            <p:nvPr/>
          </p:nvSpPr>
          <p:spPr bwMode="auto">
            <a:xfrm rot="5400000">
              <a:off x="2368" y="756"/>
              <a:ext cx="28" cy="32"/>
            </a:xfrm>
            <a:prstGeom prst="ellipse">
              <a:avLst/>
            </a:prstGeom>
            <a:gradFill rotWithShape="0">
              <a:gsLst>
                <a:gs pos="0">
                  <a:schemeClr val="bg1"/>
                </a:gs>
                <a:gs pos="100000">
                  <a:srgbClr val="E31A16"/>
                </a:gs>
              </a:gsLst>
              <a:path path="shape">
                <a:fillToRect l="50000" t="50000" r="50000" b="50000"/>
              </a:path>
            </a:gradFill>
            <a:ln w="9525">
              <a:solidFill>
                <a:schemeClr val="bg2"/>
              </a:solidFill>
              <a:round/>
              <a:headEnd/>
              <a:tailEnd/>
            </a:ln>
          </p:spPr>
          <p:txBody>
            <a:bodyPr wrap="none" anchor="ctr">
              <a:prstTxWarp prst="textNoShape">
                <a:avLst/>
              </a:prstTxWarp>
            </a:bodyPr>
            <a:lstStyle/>
            <a:p>
              <a:endParaRPr lang="en-US">
                <a:latin typeface="Arial"/>
              </a:endParaRPr>
            </a:p>
          </p:txBody>
        </p:sp>
      </p:grpSp>
      <p:sp>
        <p:nvSpPr>
          <p:cNvPr id="33810" name="Text Box 40"/>
          <p:cNvSpPr txBox="1">
            <a:spLocks noChangeArrowheads="1"/>
          </p:cNvSpPr>
          <p:nvPr/>
        </p:nvSpPr>
        <p:spPr bwMode="auto">
          <a:xfrm>
            <a:off x="3087688" y="2667000"/>
            <a:ext cx="556563" cy="307777"/>
          </a:xfrm>
          <a:prstGeom prst="rect">
            <a:avLst/>
          </a:prstGeom>
          <a:noFill/>
          <a:ln w="9525">
            <a:noFill/>
            <a:miter lim="800000"/>
            <a:headEnd/>
            <a:tailEnd/>
          </a:ln>
        </p:spPr>
        <p:txBody>
          <a:bodyPr wrap="none">
            <a:prstTxWarp prst="textNoShape">
              <a:avLst/>
            </a:prstTxWarp>
            <a:spAutoFit/>
          </a:bodyPr>
          <a:lstStyle/>
          <a:p>
            <a:pPr algn="l"/>
            <a:r>
              <a:rPr lang="en-US" sz="1400">
                <a:latin typeface="Arial"/>
              </a:rPr>
              <a:t>TCR</a:t>
            </a:r>
            <a:endParaRPr lang="en-US" sz="1800">
              <a:latin typeface="Arial"/>
            </a:endParaRPr>
          </a:p>
        </p:txBody>
      </p:sp>
      <p:sp>
        <p:nvSpPr>
          <p:cNvPr id="33811" name="Line 41"/>
          <p:cNvSpPr>
            <a:spLocks noChangeShapeType="1"/>
          </p:cNvSpPr>
          <p:nvPr/>
        </p:nvSpPr>
        <p:spPr bwMode="auto">
          <a:xfrm>
            <a:off x="5257800" y="2743200"/>
            <a:ext cx="449263" cy="0"/>
          </a:xfrm>
          <a:prstGeom prst="line">
            <a:avLst/>
          </a:prstGeom>
          <a:noFill/>
          <a:ln w="28575">
            <a:solidFill>
              <a:schemeClr val="tx1"/>
            </a:solidFill>
            <a:round/>
            <a:headEnd/>
            <a:tailEnd type="triangle" w="med" len="med"/>
          </a:ln>
        </p:spPr>
        <p:txBody>
          <a:bodyPr wrap="none" anchor="ctr">
            <a:prstTxWarp prst="textNoShape">
              <a:avLst/>
            </a:prstTxWarp>
          </a:bodyPr>
          <a:lstStyle/>
          <a:p>
            <a:endParaRPr lang="en-US">
              <a:latin typeface="Arial"/>
            </a:endParaRPr>
          </a:p>
        </p:txBody>
      </p:sp>
      <p:grpSp>
        <p:nvGrpSpPr>
          <p:cNvPr id="10" name="Group 42"/>
          <p:cNvGrpSpPr>
            <a:grpSpLocks/>
          </p:cNvGrpSpPr>
          <p:nvPr/>
        </p:nvGrpSpPr>
        <p:grpSpPr bwMode="auto">
          <a:xfrm>
            <a:off x="3549650" y="2325688"/>
            <a:ext cx="749300" cy="754062"/>
            <a:chOff x="304" y="560"/>
            <a:chExt cx="776" cy="768"/>
          </a:xfrm>
        </p:grpSpPr>
        <p:sp>
          <p:nvSpPr>
            <p:cNvPr id="33871" name="Oval 43"/>
            <p:cNvSpPr>
              <a:spLocks noChangeArrowheads="1"/>
            </p:cNvSpPr>
            <p:nvPr/>
          </p:nvSpPr>
          <p:spPr bwMode="auto">
            <a:xfrm>
              <a:off x="304" y="560"/>
              <a:ext cx="776" cy="768"/>
            </a:xfrm>
            <a:prstGeom prst="ellipse">
              <a:avLst/>
            </a:prstGeom>
            <a:gradFill rotWithShape="0">
              <a:gsLst>
                <a:gs pos="0">
                  <a:srgbClr val="FFFFFF"/>
                </a:gs>
                <a:gs pos="100000">
                  <a:srgbClr val="9CDCC1"/>
                </a:gs>
              </a:gsLst>
              <a:path path="shape">
                <a:fillToRect l="50000" t="50000" r="50000" b="50000"/>
              </a:path>
            </a:gradFill>
            <a:ln w="9525">
              <a:solidFill>
                <a:srgbClr val="63A186"/>
              </a:solidFill>
              <a:round/>
              <a:headEnd/>
              <a:tailEnd/>
            </a:ln>
          </p:spPr>
          <p:txBody>
            <a:bodyPr wrap="none" anchor="ctr">
              <a:prstTxWarp prst="textNoShape">
                <a:avLst/>
              </a:prstTxWarp>
            </a:bodyPr>
            <a:lstStyle/>
            <a:p>
              <a:endParaRPr lang="en-US">
                <a:latin typeface="Arial"/>
              </a:endParaRPr>
            </a:p>
          </p:txBody>
        </p:sp>
        <p:sp>
          <p:nvSpPr>
            <p:cNvPr id="33872" name="Oval 44"/>
            <p:cNvSpPr>
              <a:spLocks noChangeArrowheads="1"/>
            </p:cNvSpPr>
            <p:nvPr/>
          </p:nvSpPr>
          <p:spPr bwMode="auto">
            <a:xfrm>
              <a:off x="424" y="685"/>
              <a:ext cx="520" cy="515"/>
            </a:xfrm>
            <a:prstGeom prst="ellipse">
              <a:avLst/>
            </a:prstGeom>
            <a:gradFill rotWithShape="0">
              <a:gsLst>
                <a:gs pos="0">
                  <a:srgbClr val="FFFFFF"/>
                </a:gs>
                <a:gs pos="100000">
                  <a:srgbClr val="4DA376"/>
                </a:gs>
              </a:gsLst>
              <a:path path="shape">
                <a:fillToRect l="50000" t="50000" r="50000" b="50000"/>
              </a:path>
            </a:gradFill>
            <a:ln w="9525">
              <a:solidFill>
                <a:srgbClr val="63A186"/>
              </a:solidFill>
              <a:round/>
              <a:headEnd/>
              <a:tailEnd/>
            </a:ln>
          </p:spPr>
          <p:txBody>
            <a:bodyPr wrap="none" anchor="ctr">
              <a:prstTxWarp prst="textNoShape">
                <a:avLst/>
              </a:prstTxWarp>
            </a:bodyPr>
            <a:lstStyle/>
            <a:p>
              <a:endParaRPr lang="en-US">
                <a:latin typeface="Arial"/>
              </a:endParaRPr>
            </a:p>
          </p:txBody>
        </p:sp>
      </p:grpSp>
      <p:sp>
        <p:nvSpPr>
          <p:cNvPr id="33813" name="Freeform 45"/>
          <p:cNvSpPr>
            <a:spLocks/>
          </p:cNvSpPr>
          <p:nvPr/>
        </p:nvSpPr>
        <p:spPr bwMode="auto">
          <a:xfrm rot="5400000">
            <a:off x="3422650" y="2300288"/>
            <a:ext cx="117475" cy="396875"/>
          </a:xfrm>
          <a:custGeom>
            <a:avLst/>
            <a:gdLst>
              <a:gd name="T0" fmla="*/ 72 w 120"/>
              <a:gd name="T1" fmla="*/ 370 h 412"/>
              <a:gd name="T2" fmla="*/ 86 w 120"/>
              <a:gd name="T3" fmla="*/ 374 h 412"/>
              <a:gd name="T4" fmla="*/ 104 w 120"/>
              <a:gd name="T5" fmla="*/ 390 h 412"/>
              <a:gd name="T6" fmla="*/ 118 w 120"/>
              <a:gd name="T7" fmla="*/ 386 h 412"/>
              <a:gd name="T8" fmla="*/ 118 w 120"/>
              <a:gd name="T9" fmla="*/ 356 h 412"/>
              <a:gd name="T10" fmla="*/ 112 w 120"/>
              <a:gd name="T11" fmla="*/ 334 h 412"/>
              <a:gd name="T12" fmla="*/ 102 w 120"/>
              <a:gd name="T13" fmla="*/ 314 h 412"/>
              <a:gd name="T14" fmla="*/ 86 w 120"/>
              <a:gd name="T15" fmla="*/ 302 h 412"/>
              <a:gd name="T16" fmla="*/ 78 w 120"/>
              <a:gd name="T17" fmla="*/ 198 h 412"/>
              <a:gd name="T18" fmla="*/ 92 w 120"/>
              <a:gd name="T19" fmla="*/ 184 h 412"/>
              <a:gd name="T20" fmla="*/ 96 w 120"/>
              <a:gd name="T21" fmla="*/ 164 h 412"/>
              <a:gd name="T22" fmla="*/ 96 w 120"/>
              <a:gd name="T23" fmla="*/ 28 h 412"/>
              <a:gd name="T24" fmla="*/ 90 w 120"/>
              <a:gd name="T25" fmla="*/ 16 h 412"/>
              <a:gd name="T26" fmla="*/ 82 w 120"/>
              <a:gd name="T27" fmla="*/ 6 h 412"/>
              <a:gd name="T28" fmla="*/ 68 w 120"/>
              <a:gd name="T29" fmla="*/ 0 h 412"/>
              <a:gd name="T30" fmla="*/ 54 w 120"/>
              <a:gd name="T31" fmla="*/ 0 h 412"/>
              <a:gd name="T32" fmla="*/ 42 w 120"/>
              <a:gd name="T33" fmla="*/ 6 h 412"/>
              <a:gd name="T34" fmla="*/ 32 w 120"/>
              <a:gd name="T35" fmla="*/ 16 h 412"/>
              <a:gd name="T36" fmla="*/ 28 w 120"/>
              <a:gd name="T37" fmla="*/ 28 h 412"/>
              <a:gd name="T38" fmla="*/ 26 w 120"/>
              <a:gd name="T39" fmla="*/ 164 h 412"/>
              <a:gd name="T40" fmla="*/ 32 w 120"/>
              <a:gd name="T41" fmla="*/ 186 h 412"/>
              <a:gd name="T42" fmla="*/ 48 w 120"/>
              <a:gd name="T43" fmla="*/ 198 h 412"/>
              <a:gd name="T44" fmla="*/ 38 w 120"/>
              <a:gd name="T45" fmla="*/ 298 h 412"/>
              <a:gd name="T46" fmla="*/ 22 w 120"/>
              <a:gd name="T47" fmla="*/ 312 h 412"/>
              <a:gd name="T48" fmla="*/ 8 w 120"/>
              <a:gd name="T49" fmla="*/ 330 h 412"/>
              <a:gd name="T50" fmla="*/ 2 w 120"/>
              <a:gd name="T51" fmla="*/ 354 h 412"/>
              <a:gd name="T52" fmla="*/ 2 w 120"/>
              <a:gd name="T53" fmla="*/ 380 h 412"/>
              <a:gd name="T54" fmla="*/ 8 w 120"/>
              <a:gd name="T55" fmla="*/ 402 h 412"/>
              <a:gd name="T56" fmla="*/ 16 w 120"/>
              <a:gd name="T57" fmla="*/ 402 h 412"/>
              <a:gd name="T58" fmla="*/ 24 w 120"/>
              <a:gd name="T59" fmla="*/ 388 h 412"/>
              <a:gd name="T60" fmla="*/ 38 w 120"/>
              <a:gd name="T61" fmla="*/ 376 h 412"/>
              <a:gd name="T62" fmla="*/ 54 w 120"/>
              <a:gd name="T63" fmla="*/ 370 h 4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0"/>
              <a:gd name="T97" fmla="*/ 0 h 412"/>
              <a:gd name="T98" fmla="*/ 120 w 120"/>
              <a:gd name="T99" fmla="*/ 412 h 41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0" h="412">
                <a:moveTo>
                  <a:pt x="64" y="368"/>
                </a:moveTo>
                <a:lnTo>
                  <a:pt x="72" y="370"/>
                </a:lnTo>
                <a:lnTo>
                  <a:pt x="80" y="370"/>
                </a:lnTo>
                <a:lnTo>
                  <a:pt x="86" y="374"/>
                </a:lnTo>
                <a:lnTo>
                  <a:pt x="92" y="378"/>
                </a:lnTo>
                <a:lnTo>
                  <a:pt x="104" y="390"/>
                </a:lnTo>
                <a:lnTo>
                  <a:pt x="112" y="404"/>
                </a:lnTo>
                <a:lnTo>
                  <a:pt x="118" y="386"/>
                </a:lnTo>
                <a:lnTo>
                  <a:pt x="120" y="368"/>
                </a:lnTo>
                <a:lnTo>
                  <a:pt x="118" y="356"/>
                </a:lnTo>
                <a:lnTo>
                  <a:pt x="116" y="344"/>
                </a:lnTo>
                <a:lnTo>
                  <a:pt x="112" y="334"/>
                </a:lnTo>
                <a:lnTo>
                  <a:pt x="108" y="324"/>
                </a:lnTo>
                <a:lnTo>
                  <a:pt x="102" y="314"/>
                </a:lnTo>
                <a:lnTo>
                  <a:pt x="94" y="308"/>
                </a:lnTo>
                <a:lnTo>
                  <a:pt x="86" y="302"/>
                </a:lnTo>
                <a:lnTo>
                  <a:pt x="78" y="298"/>
                </a:lnTo>
                <a:lnTo>
                  <a:pt x="78" y="198"/>
                </a:lnTo>
                <a:lnTo>
                  <a:pt x="86" y="192"/>
                </a:lnTo>
                <a:lnTo>
                  <a:pt x="92" y="184"/>
                </a:lnTo>
                <a:lnTo>
                  <a:pt x="96" y="174"/>
                </a:lnTo>
                <a:lnTo>
                  <a:pt x="96" y="164"/>
                </a:lnTo>
                <a:lnTo>
                  <a:pt x="96" y="36"/>
                </a:lnTo>
                <a:lnTo>
                  <a:pt x="96" y="28"/>
                </a:lnTo>
                <a:lnTo>
                  <a:pt x="94" y="22"/>
                </a:lnTo>
                <a:lnTo>
                  <a:pt x="90" y="16"/>
                </a:lnTo>
                <a:lnTo>
                  <a:pt x="86" y="10"/>
                </a:lnTo>
                <a:lnTo>
                  <a:pt x="82" y="6"/>
                </a:lnTo>
                <a:lnTo>
                  <a:pt x="76" y="2"/>
                </a:lnTo>
                <a:lnTo>
                  <a:pt x="68" y="0"/>
                </a:lnTo>
                <a:lnTo>
                  <a:pt x="62" y="0"/>
                </a:lnTo>
                <a:lnTo>
                  <a:pt x="54" y="0"/>
                </a:lnTo>
                <a:lnTo>
                  <a:pt x="48" y="2"/>
                </a:lnTo>
                <a:lnTo>
                  <a:pt x="42" y="6"/>
                </a:lnTo>
                <a:lnTo>
                  <a:pt x="38" y="10"/>
                </a:lnTo>
                <a:lnTo>
                  <a:pt x="32" y="16"/>
                </a:lnTo>
                <a:lnTo>
                  <a:pt x="30" y="22"/>
                </a:lnTo>
                <a:lnTo>
                  <a:pt x="28" y="28"/>
                </a:lnTo>
                <a:lnTo>
                  <a:pt x="26" y="36"/>
                </a:lnTo>
                <a:lnTo>
                  <a:pt x="26" y="164"/>
                </a:lnTo>
                <a:lnTo>
                  <a:pt x="28" y="176"/>
                </a:lnTo>
                <a:lnTo>
                  <a:pt x="32" y="186"/>
                </a:lnTo>
                <a:lnTo>
                  <a:pt x="40" y="192"/>
                </a:lnTo>
                <a:lnTo>
                  <a:pt x="48" y="198"/>
                </a:lnTo>
                <a:lnTo>
                  <a:pt x="48" y="296"/>
                </a:lnTo>
                <a:lnTo>
                  <a:pt x="38" y="298"/>
                </a:lnTo>
                <a:lnTo>
                  <a:pt x="30" y="304"/>
                </a:lnTo>
                <a:lnTo>
                  <a:pt x="22" y="312"/>
                </a:lnTo>
                <a:lnTo>
                  <a:pt x="14" y="320"/>
                </a:lnTo>
                <a:lnTo>
                  <a:pt x="8" y="330"/>
                </a:lnTo>
                <a:lnTo>
                  <a:pt x="4" y="342"/>
                </a:lnTo>
                <a:lnTo>
                  <a:pt x="2" y="354"/>
                </a:lnTo>
                <a:lnTo>
                  <a:pt x="0" y="368"/>
                </a:lnTo>
                <a:lnTo>
                  <a:pt x="2" y="380"/>
                </a:lnTo>
                <a:lnTo>
                  <a:pt x="4" y="392"/>
                </a:lnTo>
                <a:lnTo>
                  <a:pt x="8" y="402"/>
                </a:lnTo>
                <a:lnTo>
                  <a:pt x="12" y="412"/>
                </a:lnTo>
                <a:lnTo>
                  <a:pt x="16" y="402"/>
                </a:lnTo>
                <a:lnTo>
                  <a:pt x="20" y="394"/>
                </a:lnTo>
                <a:lnTo>
                  <a:pt x="24" y="388"/>
                </a:lnTo>
                <a:lnTo>
                  <a:pt x="30" y="380"/>
                </a:lnTo>
                <a:lnTo>
                  <a:pt x="38" y="376"/>
                </a:lnTo>
                <a:lnTo>
                  <a:pt x="46" y="372"/>
                </a:lnTo>
                <a:lnTo>
                  <a:pt x="54" y="370"/>
                </a:lnTo>
                <a:lnTo>
                  <a:pt x="62" y="368"/>
                </a:lnTo>
              </a:path>
            </a:pathLst>
          </a:custGeom>
          <a:solidFill>
            <a:srgbClr val="FF0000"/>
          </a:solidFill>
          <a:ln w="9525">
            <a:solidFill>
              <a:srgbClr val="FF0000"/>
            </a:solidFill>
            <a:round/>
            <a:headEnd/>
            <a:tailEnd/>
          </a:ln>
        </p:spPr>
        <p:txBody>
          <a:bodyPr>
            <a:prstTxWarp prst="textNoShape">
              <a:avLst/>
            </a:prstTxWarp>
          </a:bodyPr>
          <a:lstStyle/>
          <a:p>
            <a:endParaRPr lang="en-US">
              <a:latin typeface="Arial"/>
            </a:endParaRPr>
          </a:p>
        </p:txBody>
      </p:sp>
      <p:sp>
        <p:nvSpPr>
          <p:cNvPr id="33814" name="Freeform 46"/>
          <p:cNvSpPr>
            <a:spLocks/>
          </p:cNvSpPr>
          <p:nvPr/>
        </p:nvSpPr>
        <p:spPr bwMode="auto">
          <a:xfrm rot="5400000">
            <a:off x="3376613" y="2466975"/>
            <a:ext cx="82550" cy="387350"/>
          </a:xfrm>
          <a:custGeom>
            <a:avLst/>
            <a:gdLst>
              <a:gd name="T0" fmla="*/ 64 w 84"/>
              <a:gd name="T1" fmla="*/ 32 h 400"/>
              <a:gd name="T2" fmla="*/ 64 w 84"/>
              <a:gd name="T3" fmla="*/ 268 h 400"/>
              <a:gd name="T4" fmla="*/ 50 w 84"/>
              <a:gd name="T5" fmla="*/ 274 h 400"/>
              <a:gd name="T6" fmla="*/ 38 w 84"/>
              <a:gd name="T7" fmla="*/ 282 h 400"/>
              <a:gd name="T8" fmla="*/ 28 w 84"/>
              <a:gd name="T9" fmla="*/ 294 h 400"/>
              <a:gd name="T10" fmla="*/ 18 w 84"/>
              <a:gd name="T11" fmla="*/ 306 h 400"/>
              <a:gd name="T12" fmla="*/ 10 w 84"/>
              <a:gd name="T13" fmla="*/ 318 h 400"/>
              <a:gd name="T14" fmla="*/ 4 w 84"/>
              <a:gd name="T15" fmla="*/ 334 h 400"/>
              <a:gd name="T16" fmla="*/ 0 w 84"/>
              <a:gd name="T17" fmla="*/ 350 h 400"/>
              <a:gd name="T18" fmla="*/ 0 w 84"/>
              <a:gd name="T19" fmla="*/ 366 h 400"/>
              <a:gd name="T20" fmla="*/ 0 w 84"/>
              <a:gd name="T21" fmla="*/ 384 h 400"/>
              <a:gd name="T22" fmla="*/ 4 w 84"/>
              <a:gd name="T23" fmla="*/ 400 h 400"/>
              <a:gd name="T24" fmla="*/ 12 w 84"/>
              <a:gd name="T25" fmla="*/ 390 h 400"/>
              <a:gd name="T26" fmla="*/ 20 w 84"/>
              <a:gd name="T27" fmla="*/ 382 h 400"/>
              <a:gd name="T28" fmla="*/ 28 w 84"/>
              <a:gd name="T29" fmla="*/ 372 h 400"/>
              <a:gd name="T30" fmla="*/ 38 w 84"/>
              <a:gd name="T31" fmla="*/ 366 h 400"/>
              <a:gd name="T32" fmla="*/ 48 w 84"/>
              <a:gd name="T33" fmla="*/ 360 h 400"/>
              <a:gd name="T34" fmla="*/ 60 w 84"/>
              <a:gd name="T35" fmla="*/ 354 h 400"/>
              <a:gd name="T36" fmla="*/ 72 w 84"/>
              <a:gd name="T37" fmla="*/ 352 h 400"/>
              <a:gd name="T38" fmla="*/ 84 w 84"/>
              <a:gd name="T39" fmla="*/ 350 h 400"/>
              <a:gd name="T40" fmla="*/ 84 w 84"/>
              <a:gd name="T41" fmla="*/ 2 h 400"/>
              <a:gd name="T42" fmla="*/ 84 w 84"/>
              <a:gd name="T43" fmla="*/ 0 h 400"/>
              <a:gd name="T44" fmla="*/ 76 w 84"/>
              <a:gd name="T45" fmla="*/ 6 h 400"/>
              <a:gd name="T46" fmla="*/ 70 w 84"/>
              <a:gd name="T47" fmla="*/ 12 h 400"/>
              <a:gd name="T48" fmla="*/ 66 w 84"/>
              <a:gd name="T49" fmla="*/ 22 h 400"/>
              <a:gd name="T50" fmla="*/ 66 w 84"/>
              <a:gd name="T51" fmla="*/ 32 h 4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4"/>
              <a:gd name="T79" fmla="*/ 0 h 400"/>
              <a:gd name="T80" fmla="*/ 84 w 84"/>
              <a:gd name="T81" fmla="*/ 400 h 40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4" h="400">
                <a:moveTo>
                  <a:pt x="64" y="32"/>
                </a:moveTo>
                <a:lnTo>
                  <a:pt x="64" y="268"/>
                </a:lnTo>
                <a:lnTo>
                  <a:pt x="50" y="274"/>
                </a:lnTo>
                <a:lnTo>
                  <a:pt x="38" y="282"/>
                </a:lnTo>
                <a:lnTo>
                  <a:pt x="28" y="294"/>
                </a:lnTo>
                <a:lnTo>
                  <a:pt x="18" y="306"/>
                </a:lnTo>
                <a:lnTo>
                  <a:pt x="10" y="318"/>
                </a:lnTo>
                <a:lnTo>
                  <a:pt x="4" y="334"/>
                </a:lnTo>
                <a:lnTo>
                  <a:pt x="0" y="350"/>
                </a:lnTo>
                <a:lnTo>
                  <a:pt x="0" y="366"/>
                </a:lnTo>
                <a:lnTo>
                  <a:pt x="0" y="384"/>
                </a:lnTo>
                <a:lnTo>
                  <a:pt x="4" y="400"/>
                </a:lnTo>
                <a:lnTo>
                  <a:pt x="12" y="390"/>
                </a:lnTo>
                <a:lnTo>
                  <a:pt x="20" y="382"/>
                </a:lnTo>
                <a:lnTo>
                  <a:pt x="28" y="372"/>
                </a:lnTo>
                <a:lnTo>
                  <a:pt x="38" y="366"/>
                </a:lnTo>
                <a:lnTo>
                  <a:pt x="48" y="360"/>
                </a:lnTo>
                <a:lnTo>
                  <a:pt x="60" y="354"/>
                </a:lnTo>
                <a:lnTo>
                  <a:pt x="72" y="352"/>
                </a:lnTo>
                <a:lnTo>
                  <a:pt x="84" y="350"/>
                </a:lnTo>
                <a:lnTo>
                  <a:pt x="84" y="2"/>
                </a:lnTo>
                <a:lnTo>
                  <a:pt x="84" y="0"/>
                </a:lnTo>
                <a:lnTo>
                  <a:pt x="76" y="6"/>
                </a:lnTo>
                <a:lnTo>
                  <a:pt x="70" y="12"/>
                </a:lnTo>
                <a:lnTo>
                  <a:pt x="66" y="22"/>
                </a:lnTo>
                <a:lnTo>
                  <a:pt x="66" y="32"/>
                </a:lnTo>
              </a:path>
            </a:pathLst>
          </a:custGeom>
          <a:gradFill rotWithShape="0">
            <a:gsLst>
              <a:gs pos="0">
                <a:srgbClr val="B286E3"/>
              </a:gs>
              <a:gs pos="100000">
                <a:schemeClr val="bg1"/>
              </a:gs>
            </a:gsLst>
            <a:lin ang="5400000" scaled="1"/>
          </a:gradFill>
          <a:ln w="12700">
            <a:solidFill>
              <a:schemeClr val="bg2"/>
            </a:solidFill>
            <a:round/>
            <a:headEnd/>
            <a:tailEnd/>
          </a:ln>
        </p:spPr>
        <p:txBody>
          <a:bodyPr>
            <a:prstTxWarp prst="textNoShape">
              <a:avLst/>
            </a:prstTxWarp>
          </a:bodyPr>
          <a:lstStyle/>
          <a:p>
            <a:endParaRPr lang="en-US">
              <a:latin typeface="Arial"/>
            </a:endParaRPr>
          </a:p>
        </p:txBody>
      </p:sp>
      <p:sp>
        <p:nvSpPr>
          <p:cNvPr id="33815" name="Freeform 47"/>
          <p:cNvSpPr>
            <a:spLocks/>
          </p:cNvSpPr>
          <p:nvPr/>
        </p:nvSpPr>
        <p:spPr bwMode="auto">
          <a:xfrm rot="5400000">
            <a:off x="3380581" y="2574132"/>
            <a:ext cx="79375" cy="382588"/>
          </a:xfrm>
          <a:custGeom>
            <a:avLst/>
            <a:gdLst>
              <a:gd name="T0" fmla="*/ 24 w 80"/>
              <a:gd name="T1" fmla="*/ 272 h 396"/>
              <a:gd name="T2" fmla="*/ 24 w 80"/>
              <a:gd name="T3" fmla="*/ 32 h 396"/>
              <a:gd name="T4" fmla="*/ 22 w 80"/>
              <a:gd name="T5" fmla="*/ 20 h 396"/>
              <a:gd name="T6" fmla="*/ 16 w 80"/>
              <a:gd name="T7" fmla="*/ 12 h 396"/>
              <a:gd name="T8" fmla="*/ 10 w 80"/>
              <a:gd name="T9" fmla="*/ 4 h 396"/>
              <a:gd name="T10" fmla="*/ 0 w 80"/>
              <a:gd name="T11" fmla="*/ 0 h 396"/>
              <a:gd name="T12" fmla="*/ 0 w 80"/>
              <a:gd name="T13" fmla="*/ 2 h 396"/>
              <a:gd name="T14" fmla="*/ 0 w 80"/>
              <a:gd name="T15" fmla="*/ 350 h 396"/>
              <a:gd name="T16" fmla="*/ 12 w 80"/>
              <a:gd name="T17" fmla="*/ 352 h 396"/>
              <a:gd name="T18" fmla="*/ 24 w 80"/>
              <a:gd name="T19" fmla="*/ 354 h 396"/>
              <a:gd name="T20" fmla="*/ 34 w 80"/>
              <a:gd name="T21" fmla="*/ 360 h 396"/>
              <a:gd name="T22" fmla="*/ 44 w 80"/>
              <a:gd name="T23" fmla="*/ 364 h 396"/>
              <a:gd name="T24" fmla="*/ 60 w 80"/>
              <a:gd name="T25" fmla="*/ 378 h 396"/>
              <a:gd name="T26" fmla="*/ 76 w 80"/>
              <a:gd name="T27" fmla="*/ 396 h 396"/>
              <a:gd name="T28" fmla="*/ 78 w 80"/>
              <a:gd name="T29" fmla="*/ 382 h 396"/>
              <a:gd name="T30" fmla="*/ 80 w 80"/>
              <a:gd name="T31" fmla="*/ 366 h 396"/>
              <a:gd name="T32" fmla="*/ 78 w 80"/>
              <a:gd name="T33" fmla="*/ 352 h 396"/>
              <a:gd name="T34" fmla="*/ 76 w 80"/>
              <a:gd name="T35" fmla="*/ 336 h 396"/>
              <a:gd name="T36" fmla="*/ 70 w 80"/>
              <a:gd name="T37" fmla="*/ 322 h 396"/>
              <a:gd name="T38" fmla="*/ 64 w 80"/>
              <a:gd name="T39" fmla="*/ 310 h 396"/>
              <a:gd name="T40" fmla="*/ 56 w 80"/>
              <a:gd name="T41" fmla="*/ 298 h 396"/>
              <a:gd name="T42" fmla="*/ 46 w 80"/>
              <a:gd name="T43" fmla="*/ 288 h 396"/>
              <a:gd name="T44" fmla="*/ 36 w 80"/>
              <a:gd name="T45" fmla="*/ 280 h 396"/>
              <a:gd name="T46" fmla="*/ 24 w 80"/>
              <a:gd name="T47" fmla="*/ 272 h 3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0"/>
              <a:gd name="T73" fmla="*/ 0 h 396"/>
              <a:gd name="T74" fmla="*/ 80 w 80"/>
              <a:gd name="T75" fmla="*/ 396 h 3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0" h="396">
                <a:moveTo>
                  <a:pt x="24" y="272"/>
                </a:moveTo>
                <a:lnTo>
                  <a:pt x="24" y="32"/>
                </a:lnTo>
                <a:lnTo>
                  <a:pt x="22" y="20"/>
                </a:lnTo>
                <a:lnTo>
                  <a:pt x="16" y="12"/>
                </a:lnTo>
                <a:lnTo>
                  <a:pt x="10" y="4"/>
                </a:lnTo>
                <a:lnTo>
                  <a:pt x="0" y="0"/>
                </a:lnTo>
                <a:lnTo>
                  <a:pt x="0" y="2"/>
                </a:lnTo>
                <a:lnTo>
                  <a:pt x="0" y="350"/>
                </a:lnTo>
                <a:lnTo>
                  <a:pt x="12" y="352"/>
                </a:lnTo>
                <a:lnTo>
                  <a:pt x="24" y="354"/>
                </a:lnTo>
                <a:lnTo>
                  <a:pt x="34" y="360"/>
                </a:lnTo>
                <a:lnTo>
                  <a:pt x="44" y="364"/>
                </a:lnTo>
                <a:lnTo>
                  <a:pt x="60" y="378"/>
                </a:lnTo>
                <a:lnTo>
                  <a:pt x="76" y="396"/>
                </a:lnTo>
                <a:lnTo>
                  <a:pt x="78" y="382"/>
                </a:lnTo>
                <a:lnTo>
                  <a:pt x="80" y="366"/>
                </a:lnTo>
                <a:lnTo>
                  <a:pt x="78" y="352"/>
                </a:lnTo>
                <a:lnTo>
                  <a:pt x="76" y="336"/>
                </a:lnTo>
                <a:lnTo>
                  <a:pt x="70" y="322"/>
                </a:lnTo>
                <a:lnTo>
                  <a:pt x="64" y="310"/>
                </a:lnTo>
                <a:lnTo>
                  <a:pt x="56" y="298"/>
                </a:lnTo>
                <a:lnTo>
                  <a:pt x="46" y="288"/>
                </a:lnTo>
                <a:lnTo>
                  <a:pt x="36" y="280"/>
                </a:lnTo>
                <a:lnTo>
                  <a:pt x="24" y="272"/>
                </a:lnTo>
                <a:close/>
              </a:path>
            </a:pathLst>
          </a:custGeom>
          <a:gradFill rotWithShape="0">
            <a:gsLst>
              <a:gs pos="0">
                <a:srgbClr val="B286E3"/>
              </a:gs>
              <a:gs pos="100000">
                <a:schemeClr val="bg1"/>
              </a:gs>
            </a:gsLst>
            <a:lin ang="5400000" scaled="1"/>
          </a:gradFill>
          <a:ln w="12700">
            <a:solidFill>
              <a:schemeClr val="bg2"/>
            </a:solidFill>
            <a:round/>
            <a:headEnd/>
            <a:tailEnd/>
          </a:ln>
        </p:spPr>
        <p:txBody>
          <a:bodyPr>
            <a:prstTxWarp prst="textNoShape">
              <a:avLst/>
            </a:prstTxWarp>
          </a:bodyPr>
          <a:lstStyle/>
          <a:p>
            <a:endParaRPr lang="en-US">
              <a:latin typeface="Arial"/>
            </a:endParaRPr>
          </a:p>
        </p:txBody>
      </p:sp>
      <p:sp>
        <p:nvSpPr>
          <p:cNvPr id="33816" name="Arc 48"/>
          <p:cNvSpPr>
            <a:spLocks/>
          </p:cNvSpPr>
          <p:nvPr/>
        </p:nvSpPr>
        <p:spPr bwMode="auto">
          <a:xfrm rot="-5400000">
            <a:off x="3725862" y="2365376"/>
            <a:ext cx="303213" cy="360362"/>
          </a:xfrm>
          <a:custGeom>
            <a:avLst/>
            <a:gdLst>
              <a:gd name="T0" fmla="*/ 188273 w 21600"/>
              <a:gd name="T1" fmla="*/ 0 h 35720"/>
              <a:gd name="T2" fmla="*/ 149543 w 21600"/>
              <a:gd name="T3" fmla="*/ 360362 h 35720"/>
              <a:gd name="T4" fmla="*/ 0 w 21600"/>
              <a:gd name="T5" fmla="*/ 170809 h 35720"/>
              <a:gd name="T6" fmla="*/ 0 60000 65536"/>
              <a:gd name="T7" fmla="*/ 0 60000 65536"/>
              <a:gd name="T8" fmla="*/ 0 60000 65536"/>
              <a:gd name="T9" fmla="*/ 0 w 21600"/>
              <a:gd name="T10" fmla="*/ 0 h 35720"/>
              <a:gd name="T11" fmla="*/ 21600 w 21600"/>
              <a:gd name="T12" fmla="*/ 35720 h 35720"/>
            </a:gdLst>
            <a:ahLst/>
            <a:cxnLst>
              <a:cxn ang="T6">
                <a:pos x="T0" y="T1"/>
              </a:cxn>
              <a:cxn ang="T7">
                <a:pos x="T2" y="T3"/>
              </a:cxn>
              <a:cxn ang="T8">
                <a:pos x="T4" y="T5"/>
              </a:cxn>
            </a:cxnLst>
            <a:rect l="T9" t="T10" r="T11" b="T12"/>
            <a:pathLst>
              <a:path w="21600" h="35720" fill="none" extrusionOk="0">
                <a:moveTo>
                  <a:pt x="13412" y="-1"/>
                </a:moveTo>
                <a:cubicBezTo>
                  <a:pt x="18584" y="4096"/>
                  <a:pt x="21600" y="10332"/>
                  <a:pt x="21600" y="16931"/>
                </a:cubicBezTo>
                <a:cubicBezTo>
                  <a:pt x="21600" y="24708"/>
                  <a:pt x="17419" y="31885"/>
                  <a:pt x="10653" y="35720"/>
                </a:cubicBezTo>
              </a:path>
              <a:path w="21600" h="35720" stroke="0" extrusionOk="0">
                <a:moveTo>
                  <a:pt x="13412" y="-1"/>
                </a:moveTo>
                <a:cubicBezTo>
                  <a:pt x="18584" y="4096"/>
                  <a:pt x="21600" y="10332"/>
                  <a:pt x="21600" y="16931"/>
                </a:cubicBezTo>
                <a:cubicBezTo>
                  <a:pt x="21600" y="24708"/>
                  <a:pt x="17419" y="31885"/>
                  <a:pt x="10653" y="35720"/>
                </a:cubicBezTo>
                <a:lnTo>
                  <a:pt x="0" y="16931"/>
                </a:lnTo>
                <a:close/>
              </a:path>
            </a:pathLst>
          </a:custGeom>
          <a:noFill/>
          <a:ln w="25400">
            <a:solidFill>
              <a:schemeClr val="tx1"/>
            </a:solidFill>
            <a:round/>
            <a:headEnd/>
            <a:tailEnd type="triangle" w="med" len="med"/>
          </a:ln>
        </p:spPr>
        <p:txBody>
          <a:bodyPr wrap="none" anchor="ctr">
            <a:prstTxWarp prst="textNoShape">
              <a:avLst/>
            </a:prstTxWarp>
          </a:bodyPr>
          <a:lstStyle/>
          <a:p>
            <a:endParaRPr lang="en-US">
              <a:latin typeface="Arial"/>
            </a:endParaRPr>
          </a:p>
        </p:txBody>
      </p:sp>
      <p:grpSp>
        <p:nvGrpSpPr>
          <p:cNvPr id="11" name="Group 49"/>
          <p:cNvGrpSpPr>
            <a:grpSpLocks/>
          </p:cNvGrpSpPr>
          <p:nvPr/>
        </p:nvGrpSpPr>
        <p:grpSpPr bwMode="auto">
          <a:xfrm>
            <a:off x="5867400" y="2425700"/>
            <a:ext cx="609600" cy="590550"/>
            <a:chOff x="304" y="560"/>
            <a:chExt cx="776" cy="768"/>
          </a:xfrm>
        </p:grpSpPr>
        <p:sp>
          <p:nvSpPr>
            <p:cNvPr id="33869" name="Oval 50"/>
            <p:cNvSpPr>
              <a:spLocks noChangeArrowheads="1"/>
            </p:cNvSpPr>
            <p:nvPr/>
          </p:nvSpPr>
          <p:spPr bwMode="auto">
            <a:xfrm>
              <a:off x="304" y="560"/>
              <a:ext cx="776" cy="768"/>
            </a:xfrm>
            <a:prstGeom prst="ellipse">
              <a:avLst/>
            </a:prstGeom>
            <a:gradFill rotWithShape="0">
              <a:gsLst>
                <a:gs pos="0">
                  <a:srgbClr val="FFFFFF"/>
                </a:gs>
                <a:gs pos="100000">
                  <a:srgbClr val="9CDCC1"/>
                </a:gs>
              </a:gsLst>
              <a:path path="shape">
                <a:fillToRect l="50000" t="50000" r="50000" b="50000"/>
              </a:path>
            </a:gradFill>
            <a:ln w="9525">
              <a:solidFill>
                <a:srgbClr val="63A186"/>
              </a:solidFill>
              <a:round/>
              <a:headEnd/>
              <a:tailEnd/>
            </a:ln>
          </p:spPr>
          <p:txBody>
            <a:bodyPr wrap="none" anchor="ctr">
              <a:prstTxWarp prst="textNoShape">
                <a:avLst/>
              </a:prstTxWarp>
            </a:bodyPr>
            <a:lstStyle/>
            <a:p>
              <a:endParaRPr lang="en-US">
                <a:latin typeface="Arial"/>
              </a:endParaRPr>
            </a:p>
          </p:txBody>
        </p:sp>
        <p:sp>
          <p:nvSpPr>
            <p:cNvPr id="33870" name="Oval 51"/>
            <p:cNvSpPr>
              <a:spLocks noChangeArrowheads="1"/>
            </p:cNvSpPr>
            <p:nvPr/>
          </p:nvSpPr>
          <p:spPr bwMode="auto">
            <a:xfrm>
              <a:off x="424" y="685"/>
              <a:ext cx="520" cy="515"/>
            </a:xfrm>
            <a:prstGeom prst="ellipse">
              <a:avLst/>
            </a:prstGeom>
            <a:gradFill rotWithShape="0">
              <a:gsLst>
                <a:gs pos="0">
                  <a:srgbClr val="FFFFFF"/>
                </a:gs>
                <a:gs pos="100000">
                  <a:srgbClr val="4DA376"/>
                </a:gs>
              </a:gsLst>
              <a:path path="shape">
                <a:fillToRect l="50000" t="50000" r="50000" b="50000"/>
              </a:path>
            </a:gradFill>
            <a:ln w="9525">
              <a:solidFill>
                <a:srgbClr val="63A186"/>
              </a:solidFill>
              <a:round/>
              <a:headEnd/>
              <a:tailEnd/>
            </a:ln>
          </p:spPr>
          <p:txBody>
            <a:bodyPr wrap="none" anchor="ctr">
              <a:prstTxWarp prst="textNoShape">
                <a:avLst/>
              </a:prstTxWarp>
            </a:bodyPr>
            <a:lstStyle/>
            <a:p>
              <a:endParaRPr lang="en-US">
                <a:latin typeface="Arial"/>
              </a:endParaRPr>
            </a:p>
          </p:txBody>
        </p:sp>
      </p:grpSp>
      <p:sp>
        <p:nvSpPr>
          <p:cNvPr id="33818" name="Text Box 52"/>
          <p:cNvSpPr txBox="1">
            <a:spLocks noChangeArrowheads="1"/>
          </p:cNvSpPr>
          <p:nvPr/>
        </p:nvSpPr>
        <p:spPr bwMode="auto">
          <a:xfrm>
            <a:off x="6562725" y="2308225"/>
            <a:ext cx="2045301" cy="646331"/>
          </a:xfrm>
          <a:prstGeom prst="rect">
            <a:avLst/>
          </a:prstGeom>
          <a:noFill/>
          <a:ln w="9525">
            <a:noFill/>
            <a:miter lim="800000"/>
            <a:headEnd/>
            <a:tailEnd/>
          </a:ln>
        </p:spPr>
        <p:txBody>
          <a:bodyPr wrap="none">
            <a:prstTxWarp prst="textNoShape">
              <a:avLst/>
            </a:prstTxWarp>
            <a:spAutoFit/>
          </a:bodyPr>
          <a:lstStyle/>
          <a:p>
            <a:r>
              <a:rPr lang="en-US" sz="1800">
                <a:latin typeface="Arial"/>
              </a:rPr>
              <a:t>Functional</a:t>
            </a:r>
          </a:p>
          <a:p>
            <a:r>
              <a:rPr lang="en-US" sz="1800">
                <a:latin typeface="Arial"/>
              </a:rPr>
              <a:t>unresponsiveness</a:t>
            </a:r>
            <a:endParaRPr lang="en-US" b="0">
              <a:latin typeface="Arial"/>
            </a:endParaRPr>
          </a:p>
        </p:txBody>
      </p:sp>
      <p:sp>
        <p:nvSpPr>
          <p:cNvPr id="33819" name="Text Box 53"/>
          <p:cNvSpPr txBox="1">
            <a:spLocks noChangeArrowheads="1"/>
          </p:cNvSpPr>
          <p:nvPr/>
        </p:nvSpPr>
        <p:spPr bwMode="auto">
          <a:xfrm>
            <a:off x="392113" y="1044575"/>
            <a:ext cx="2335212" cy="701675"/>
          </a:xfrm>
          <a:prstGeom prst="rect">
            <a:avLst/>
          </a:prstGeom>
          <a:noFill/>
          <a:ln w="9525">
            <a:noFill/>
            <a:miter lim="800000"/>
            <a:headEnd/>
            <a:tailEnd/>
          </a:ln>
        </p:spPr>
        <p:txBody>
          <a:bodyPr>
            <a:prstTxWarp prst="textNoShape">
              <a:avLst/>
            </a:prstTxWarp>
            <a:spAutoFit/>
          </a:bodyPr>
          <a:lstStyle/>
          <a:p>
            <a:r>
              <a:rPr lang="en-US" sz="2000" i="1">
                <a:latin typeface="Arial"/>
              </a:rPr>
              <a:t>Normal T cell</a:t>
            </a:r>
          </a:p>
          <a:p>
            <a:r>
              <a:rPr lang="en-US" sz="2000" i="1">
                <a:latin typeface="Arial"/>
              </a:rPr>
              <a:t>response</a:t>
            </a:r>
            <a:endParaRPr lang="en-US" b="0">
              <a:latin typeface="Arial"/>
            </a:endParaRPr>
          </a:p>
        </p:txBody>
      </p:sp>
      <p:sp>
        <p:nvSpPr>
          <p:cNvPr id="33820" name="Text Box 54"/>
          <p:cNvSpPr txBox="1">
            <a:spLocks noChangeArrowheads="1"/>
          </p:cNvSpPr>
          <p:nvPr/>
        </p:nvSpPr>
        <p:spPr bwMode="auto">
          <a:xfrm>
            <a:off x="660400" y="2403475"/>
            <a:ext cx="1059879" cy="400110"/>
          </a:xfrm>
          <a:prstGeom prst="rect">
            <a:avLst/>
          </a:prstGeom>
          <a:noFill/>
          <a:ln w="9525">
            <a:noFill/>
            <a:miter lim="800000"/>
            <a:headEnd/>
            <a:tailEnd/>
          </a:ln>
        </p:spPr>
        <p:txBody>
          <a:bodyPr wrap="none">
            <a:prstTxWarp prst="textNoShape">
              <a:avLst/>
            </a:prstTxWarp>
            <a:spAutoFit/>
          </a:bodyPr>
          <a:lstStyle/>
          <a:p>
            <a:r>
              <a:rPr lang="en-US" sz="2000" i="1">
                <a:latin typeface="Arial"/>
              </a:rPr>
              <a:t>Anergy </a:t>
            </a:r>
          </a:p>
        </p:txBody>
      </p:sp>
      <p:sp>
        <p:nvSpPr>
          <p:cNvPr id="33821" name="Text Box 55"/>
          <p:cNvSpPr txBox="1">
            <a:spLocks noChangeArrowheads="1"/>
          </p:cNvSpPr>
          <p:nvPr/>
        </p:nvSpPr>
        <p:spPr bwMode="auto">
          <a:xfrm>
            <a:off x="5556250" y="3536950"/>
            <a:ext cx="2350273" cy="1015663"/>
          </a:xfrm>
          <a:prstGeom prst="rect">
            <a:avLst/>
          </a:prstGeom>
          <a:noFill/>
          <a:ln w="9525">
            <a:noFill/>
            <a:miter lim="800000"/>
            <a:headEnd/>
            <a:tailEnd/>
          </a:ln>
        </p:spPr>
        <p:txBody>
          <a:bodyPr wrap="none">
            <a:prstTxWarp prst="textNoShape">
              <a:avLst/>
            </a:prstTxWarp>
            <a:spAutoFit/>
          </a:bodyPr>
          <a:lstStyle/>
          <a:p>
            <a:r>
              <a:rPr lang="en-US" sz="2000">
                <a:latin typeface="Arial"/>
              </a:rPr>
              <a:t>Apoptosis</a:t>
            </a:r>
          </a:p>
          <a:p>
            <a:r>
              <a:rPr lang="en-US" sz="2000">
                <a:latin typeface="Arial"/>
              </a:rPr>
              <a:t>(activation-induced</a:t>
            </a:r>
          </a:p>
          <a:p>
            <a:r>
              <a:rPr lang="en-US" sz="2000">
                <a:latin typeface="Arial"/>
              </a:rPr>
              <a:t>cell death)</a:t>
            </a:r>
            <a:endParaRPr lang="en-US">
              <a:latin typeface="Arial"/>
            </a:endParaRPr>
          </a:p>
        </p:txBody>
      </p:sp>
      <p:grpSp>
        <p:nvGrpSpPr>
          <p:cNvPr id="12" name="Group 56"/>
          <p:cNvGrpSpPr>
            <a:grpSpLocks/>
          </p:cNvGrpSpPr>
          <p:nvPr/>
        </p:nvGrpSpPr>
        <p:grpSpPr bwMode="auto">
          <a:xfrm>
            <a:off x="3584575" y="3657600"/>
            <a:ext cx="681038" cy="704850"/>
            <a:chOff x="2258" y="2399"/>
            <a:chExt cx="337" cy="349"/>
          </a:xfrm>
        </p:grpSpPr>
        <p:sp>
          <p:nvSpPr>
            <p:cNvPr id="33867" name="Oval 57"/>
            <p:cNvSpPr>
              <a:spLocks noChangeArrowheads="1"/>
            </p:cNvSpPr>
            <p:nvPr/>
          </p:nvSpPr>
          <p:spPr bwMode="auto">
            <a:xfrm>
              <a:off x="2258" y="2399"/>
              <a:ext cx="337" cy="349"/>
            </a:xfrm>
            <a:prstGeom prst="ellipse">
              <a:avLst/>
            </a:prstGeom>
            <a:solidFill>
              <a:srgbClr val="E6AE92"/>
            </a:solidFill>
            <a:ln w="9525">
              <a:solidFill>
                <a:srgbClr val="63A186"/>
              </a:solidFill>
              <a:round/>
              <a:headEnd/>
              <a:tailEnd/>
            </a:ln>
          </p:spPr>
          <p:txBody>
            <a:bodyPr wrap="none" anchor="ctr">
              <a:prstTxWarp prst="textNoShape">
                <a:avLst/>
              </a:prstTxWarp>
            </a:bodyPr>
            <a:lstStyle/>
            <a:p>
              <a:endParaRPr lang="en-US">
                <a:latin typeface="Arial"/>
              </a:endParaRPr>
            </a:p>
          </p:txBody>
        </p:sp>
        <p:sp>
          <p:nvSpPr>
            <p:cNvPr id="33868" name="Oval 58"/>
            <p:cNvSpPr>
              <a:spLocks noChangeArrowheads="1"/>
            </p:cNvSpPr>
            <p:nvPr/>
          </p:nvSpPr>
          <p:spPr bwMode="auto">
            <a:xfrm>
              <a:off x="2310" y="2455"/>
              <a:ext cx="226" cy="235"/>
            </a:xfrm>
            <a:prstGeom prst="ellipse">
              <a:avLst/>
            </a:prstGeom>
            <a:gradFill rotWithShape="0">
              <a:gsLst>
                <a:gs pos="0">
                  <a:srgbClr val="685F07"/>
                </a:gs>
                <a:gs pos="50000">
                  <a:srgbClr val="E1CD0F"/>
                </a:gs>
                <a:gs pos="100000">
                  <a:srgbClr val="685F07"/>
                </a:gs>
              </a:gsLst>
              <a:lin ang="5400000" scaled="1"/>
            </a:gradFill>
            <a:ln w="9525">
              <a:solidFill>
                <a:srgbClr val="63A186"/>
              </a:solidFill>
              <a:round/>
              <a:headEnd/>
              <a:tailEnd/>
            </a:ln>
          </p:spPr>
          <p:txBody>
            <a:bodyPr wrap="none" anchor="ctr">
              <a:prstTxWarp prst="textNoShape">
                <a:avLst/>
              </a:prstTxWarp>
            </a:bodyPr>
            <a:lstStyle/>
            <a:p>
              <a:endParaRPr lang="en-US">
                <a:latin typeface="Arial"/>
              </a:endParaRPr>
            </a:p>
          </p:txBody>
        </p:sp>
      </p:grpSp>
      <p:sp>
        <p:nvSpPr>
          <p:cNvPr id="33823" name="Freeform 59"/>
          <p:cNvSpPr>
            <a:spLocks/>
          </p:cNvSpPr>
          <p:nvPr/>
        </p:nvSpPr>
        <p:spPr bwMode="auto">
          <a:xfrm rot="5400000">
            <a:off x="3493294" y="3793331"/>
            <a:ext cx="85725" cy="284163"/>
          </a:xfrm>
          <a:custGeom>
            <a:avLst/>
            <a:gdLst>
              <a:gd name="T0" fmla="*/ 72 w 120"/>
              <a:gd name="T1" fmla="*/ 370 h 412"/>
              <a:gd name="T2" fmla="*/ 86 w 120"/>
              <a:gd name="T3" fmla="*/ 374 h 412"/>
              <a:gd name="T4" fmla="*/ 104 w 120"/>
              <a:gd name="T5" fmla="*/ 390 h 412"/>
              <a:gd name="T6" fmla="*/ 118 w 120"/>
              <a:gd name="T7" fmla="*/ 386 h 412"/>
              <a:gd name="T8" fmla="*/ 118 w 120"/>
              <a:gd name="T9" fmla="*/ 356 h 412"/>
              <a:gd name="T10" fmla="*/ 112 w 120"/>
              <a:gd name="T11" fmla="*/ 334 h 412"/>
              <a:gd name="T12" fmla="*/ 102 w 120"/>
              <a:gd name="T13" fmla="*/ 314 h 412"/>
              <a:gd name="T14" fmla="*/ 86 w 120"/>
              <a:gd name="T15" fmla="*/ 302 h 412"/>
              <a:gd name="T16" fmla="*/ 78 w 120"/>
              <a:gd name="T17" fmla="*/ 198 h 412"/>
              <a:gd name="T18" fmla="*/ 92 w 120"/>
              <a:gd name="T19" fmla="*/ 184 h 412"/>
              <a:gd name="T20" fmla="*/ 96 w 120"/>
              <a:gd name="T21" fmla="*/ 164 h 412"/>
              <a:gd name="T22" fmla="*/ 96 w 120"/>
              <a:gd name="T23" fmla="*/ 28 h 412"/>
              <a:gd name="T24" fmla="*/ 90 w 120"/>
              <a:gd name="T25" fmla="*/ 16 h 412"/>
              <a:gd name="T26" fmla="*/ 82 w 120"/>
              <a:gd name="T27" fmla="*/ 6 h 412"/>
              <a:gd name="T28" fmla="*/ 68 w 120"/>
              <a:gd name="T29" fmla="*/ 0 h 412"/>
              <a:gd name="T30" fmla="*/ 54 w 120"/>
              <a:gd name="T31" fmla="*/ 0 h 412"/>
              <a:gd name="T32" fmla="*/ 42 w 120"/>
              <a:gd name="T33" fmla="*/ 6 h 412"/>
              <a:gd name="T34" fmla="*/ 32 w 120"/>
              <a:gd name="T35" fmla="*/ 16 h 412"/>
              <a:gd name="T36" fmla="*/ 28 w 120"/>
              <a:gd name="T37" fmla="*/ 28 h 412"/>
              <a:gd name="T38" fmla="*/ 26 w 120"/>
              <a:gd name="T39" fmla="*/ 164 h 412"/>
              <a:gd name="T40" fmla="*/ 32 w 120"/>
              <a:gd name="T41" fmla="*/ 186 h 412"/>
              <a:gd name="T42" fmla="*/ 48 w 120"/>
              <a:gd name="T43" fmla="*/ 198 h 412"/>
              <a:gd name="T44" fmla="*/ 38 w 120"/>
              <a:gd name="T45" fmla="*/ 298 h 412"/>
              <a:gd name="T46" fmla="*/ 22 w 120"/>
              <a:gd name="T47" fmla="*/ 312 h 412"/>
              <a:gd name="T48" fmla="*/ 8 w 120"/>
              <a:gd name="T49" fmla="*/ 330 h 412"/>
              <a:gd name="T50" fmla="*/ 2 w 120"/>
              <a:gd name="T51" fmla="*/ 354 h 412"/>
              <a:gd name="T52" fmla="*/ 2 w 120"/>
              <a:gd name="T53" fmla="*/ 380 h 412"/>
              <a:gd name="T54" fmla="*/ 8 w 120"/>
              <a:gd name="T55" fmla="*/ 402 h 412"/>
              <a:gd name="T56" fmla="*/ 16 w 120"/>
              <a:gd name="T57" fmla="*/ 402 h 412"/>
              <a:gd name="T58" fmla="*/ 24 w 120"/>
              <a:gd name="T59" fmla="*/ 388 h 412"/>
              <a:gd name="T60" fmla="*/ 38 w 120"/>
              <a:gd name="T61" fmla="*/ 376 h 412"/>
              <a:gd name="T62" fmla="*/ 54 w 120"/>
              <a:gd name="T63" fmla="*/ 370 h 4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0"/>
              <a:gd name="T97" fmla="*/ 0 h 412"/>
              <a:gd name="T98" fmla="*/ 120 w 120"/>
              <a:gd name="T99" fmla="*/ 412 h 41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0" h="412">
                <a:moveTo>
                  <a:pt x="64" y="368"/>
                </a:moveTo>
                <a:lnTo>
                  <a:pt x="72" y="370"/>
                </a:lnTo>
                <a:lnTo>
                  <a:pt x="80" y="370"/>
                </a:lnTo>
                <a:lnTo>
                  <a:pt x="86" y="374"/>
                </a:lnTo>
                <a:lnTo>
                  <a:pt x="92" y="378"/>
                </a:lnTo>
                <a:lnTo>
                  <a:pt x="104" y="390"/>
                </a:lnTo>
                <a:lnTo>
                  <a:pt x="112" y="404"/>
                </a:lnTo>
                <a:lnTo>
                  <a:pt x="118" y="386"/>
                </a:lnTo>
                <a:lnTo>
                  <a:pt x="120" y="368"/>
                </a:lnTo>
                <a:lnTo>
                  <a:pt x="118" y="356"/>
                </a:lnTo>
                <a:lnTo>
                  <a:pt x="116" y="344"/>
                </a:lnTo>
                <a:lnTo>
                  <a:pt x="112" y="334"/>
                </a:lnTo>
                <a:lnTo>
                  <a:pt x="108" y="324"/>
                </a:lnTo>
                <a:lnTo>
                  <a:pt x="102" y="314"/>
                </a:lnTo>
                <a:lnTo>
                  <a:pt x="94" y="308"/>
                </a:lnTo>
                <a:lnTo>
                  <a:pt x="86" y="302"/>
                </a:lnTo>
                <a:lnTo>
                  <a:pt x="78" y="298"/>
                </a:lnTo>
                <a:lnTo>
                  <a:pt x="78" y="198"/>
                </a:lnTo>
                <a:lnTo>
                  <a:pt x="86" y="192"/>
                </a:lnTo>
                <a:lnTo>
                  <a:pt x="92" y="184"/>
                </a:lnTo>
                <a:lnTo>
                  <a:pt x="96" y="174"/>
                </a:lnTo>
                <a:lnTo>
                  <a:pt x="96" y="164"/>
                </a:lnTo>
                <a:lnTo>
                  <a:pt x="96" y="36"/>
                </a:lnTo>
                <a:lnTo>
                  <a:pt x="96" y="28"/>
                </a:lnTo>
                <a:lnTo>
                  <a:pt x="94" y="22"/>
                </a:lnTo>
                <a:lnTo>
                  <a:pt x="90" y="16"/>
                </a:lnTo>
                <a:lnTo>
                  <a:pt x="86" y="10"/>
                </a:lnTo>
                <a:lnTo>
                  <a:pt x="82" y="6"/>
                </a:lnTo>
                <a:lnTo>
                  <a:pt x="76" y="2"/>
                </a:lnTo>
                <a:lnTo>
                  <a:pt x="68" y="0"/>
                </a:lnTo>
                <a:lnTo>
                  <a:pt x="62" y="0"/>
                </a:lnTo>
                <a:lnTo>
                  <a:pt x="54" y="0"/>
                </a:lnTo>
                <a:lnTo>
                  <a:pt x="48" y="2"/>
                </a:lnTo>
                <a:lnTo>
                  <a:pt x="42" y="6"/>
                </a:lnTo>
                <a:lnTo>
                  <a:pt x="38" y="10"/>
                </a:lnTo>
                <a:lnTo>
                  <a:pt x="32" y="16"/>
                </a:lnTo>
                <a:lnTo>
                  <a:pt x="30" y="22"/>
                </a:lnTo>
                <a:lnTo>
                  <a:pt x="28" y="28"/>
                </a:lnTo>
                <a:lnTo>
                  <a:pt x="26" y="36"/>
                </a:lnTo>
                <a:lnTo>
                  <a:pt x="26" y="164"/>
                </a:lnTo>
                <a:lnTo>
                  <a:pt x="28" y="176"/>
                </a:lnTo>
                <a:lnTo>
                  <a:pt x="32" y="186"/>
                </a:lnTo>
                <a:lnTo>
                  <a:pt x="40" y="192"/>
                </a:lnTo>
                <a:lnTo>
                  <a:pt x="48" y="198"/>
                </a:lnTo>
                <a:lnTo>
                  <a:pt x="48" y="296"/>
                </a:lnTo>
                <a:lnTo>
                  <a:pt x="38" y="298"/>
                </a:lnTo>
                <a:lnTo>
                  <a:pt x="30" y="304"/>
                </a:lnTo>
                <a:lnTo>
                  <a:pt x="22" y="312"/>
                </a:lnTo>
                <a:lnTo>
                  <a:pt x="14" y="320"/>
                </a:lnTo>
                <a:lnTo>
                  <a:pt x="8" y="330"/>
                </a:lnTo>
                <a:lnTo>
                  <a:pt x="4" y="342"/>
                </a:lnTo>
                <a:lnTo>
                  <a:pt x="2" y="354"/>
                </a:lnTo>
                <a:lnTo>
                  <a:pt x="0" y="368"/>
                </a:lnTo>
                <a:lnTo>
                  <a:pt x="2" y="380"/>
                </a:lnTo>
                <a:lnTo>
                  <a:pt x="4" y="392"/>
                </a:lnTo>
                <a:lnTo>
                  <a:pt x="8" y="402"/>
                </a:lnTo>
                <a:lnTo>
                  <a:pt x="12" y="412"/>
                </a:lnTo>
                <a:lnTo>
                  <a:pt x="16" y="402"/>
                </a:lnTo>
                <a:lnTo>
                  <a:pt x="20" y="394"/>
                </a:lnTo>
                <a:lnTo>
                  <a:pt x="24" y="388"/>
                </a:lnTo>
                <a:lnTo>
                  <a:pt x="30" y="380"/>
                </a:lnTo>
                <a:lnTo>
                  <a:pt x="38" y="376"/>
                </a:lnTo>
                <a:lnTo>
                  <a:pt x="46" y="372"/>
                </a:lnTo>
                <a:lnTo>
                  <a:pt x="54" y="370"/>
                </a:lnTo>
                <a:lnTo>
                  <a:pt x="62" y="368"/>
                </a:lnTo>
              </a:path>
            </a:pathLst>
          </a:custGeom>
          <a:gradFill rotWithShape="0">
            <a:gsLst>
              <a:gs pos="0">
                <a:srgbClr val="C2AE8E"/>
              </a:gs>
              <a:gs pos="100000">
                <a:schemeClr val="bg1"/>
              </a:gs>
            </a:gsLst>
            <a:lin ang="5400000" scaled="1"/>
          </a:gradFill>
          <a:ln w="9525">
            <a:solidFill>
              <a:schemeClr val="bg2"/>
            </a:solidFill>
            <a:round/>
            <a:headEnd/>
            <a:tailEnd/>
          </a:ln>
        </p:spPr>
        <p:txBody>
          <a:bodyPr>
            <a:prstTxWarp prst="textNoShape">
              <a:avLst/>
            </a:prstTxWarp>
          </a:bodyPr>
          <a:lstStyle/>
          <a:p>
            <a:endParaRPr lang="en-US">
              <a:latin typeface="Arial"/>
            </a:endParaRPr>
          </a:p>
        </p:txBody>
      </p:sp>
      <p:sp>
        <p:nvSpPr>
          <p:cNvPr id="33824" name="Freeform 60"/>
          <p:cNvSpPr>
            <a:spLocks/>
          </p:cNvSpPr>
          <p:nvPr/>
        </p:nvSpPr>
        <p:spPr bwMode="auto">
          <a:xfrm rot="5400000">
            <a:off x="3461544" y="3915569"/>
            <a:ext cx="58737" cy="276225"/>
          </a:xfrm>
          <a:custGeom>
            <a:avLst/>
            <a:gdLst>
              <a:gd name="T0" fmla="*/ 64 w 84"/>
              <a:gd name="T1" fmla="*/ 32 h 400"/>
              <a:gd name="T2" fmla="*/ 64 w 84"/>
              <a:gd name="T3" fmla="*/ 268 h 400"/>
              <a:gd name="T4" fmla="*/ 50 w 84"/>
              <a:gd name="T5" fmla="*/ 274 h 400"/>
              <a:gd name="T6" fmla="*/ 38 w 84"/>
              <a:gd name="T7" fmla="*/ 282 h 400"/>
              <a:gd name="T8" fmla="*/ 28 w 84"/>
              <a:gd name="T9" fmla="*/ 294 h 400"/>
              <a:gd name="T10" fmla="*/ 18 w 84"/>
              <a:gd name="T11" fmla="*/ 306 h 400"/>
              <a:gd name="T12" fmla="*/ 10 w 84"/>
              <a:gd name="T13" fmla="*/ 318 h 400"/>
              <a:gd name="T14" fmla="*/ 4 w 84"/>
              <a:gd name="T15" fmla="*/ 334 h 400"/>
              <a:gd name="T16" fmla="*/ 0 w 84"/>
              <a:gd name="T17" fmla="*/ 350 h 400"/>
              <a:gd name="T18" fmla="*/ 0 w 84"/>
              <a:gd name="T19" fmla="*/ 366 h 400"/>
              <a:gd name="T20" fmla="*/ 0 w 84"/>
              <a:gd name="T21" fmla="*/ 384 h 400"/>
              <a:gd name="T22" fmla="*/ 4 w 84"/>
              <a:gd name="T23" fmla="*/ 400 h 400"/>
              <a:gd name="T24" fmla="*/ 12 w 84"/>
              <a:gd name="T25" fmla="*/ 390 h 400"/>
              <a:gd name="T26" fmla="*/ 20 w 84"/>
              <a:gd name="T27" fmla="*/ 382 h 400"/>
              <a:gd name="T28" fmla="*/ 28 w 84"/>
              <a:gd name="T29" fmla="*/ 372 h 400"/>
              <a:gd name="T30" fmla="*/ 38 w 84"/>
              <a:gd name="T31" fmla="*/ 366 h 400"/>
              <a:gd name="T32" fmla="*/ 48 w 84"/>
              <a:gd name="T33" fmla="*/ 360 h 400"/>
              <a:gd name="T34" fmla="*/ 60 w 84"/>
              <a:gd name="T35" fmla="*/ 354 h 400"/>
              <a:gd name="T36" fmla="*/ 72 w 84"/>
              <a:gd name="T37" fmla="*/ 352 h 400"/>
              <a:gd name="T38" fmla="*/ 84 w 84"/>
              <a:gd name="T39" fmla="*/ 350 h 400"/>
              <a:gd name="T40" fmla="*/ 84 w 84"/>
              <a:gd name="T41" fmla="*/ 2 h 400"/>
              <a:gd name="T42" fmla="*/ 84 w 84"/>
              <a:gd name="T43" fmla="*/ 0 h 400"/>
              <a:gd name="T44" fmla="*/ 76 w 84"/>
              <a:gd name="T45" fmla="*/ 6 h 400"/>
              <a:gd name="T46" fmla="*/ 70 w 84"/>
              <a:gd name="T47" fmla="*/ 12 h 400"/>
              <a:gd name="T48" fmla="*/ 66 w 84"/>
              <a:gd name="T49" fmla="*/ 22 h 400"/>
              <a:gd name="T50" fmla="*/ 66 w 84"/>
              <a:gd name="T51" fmla="*/ 32 h 4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4"/>
              <a:gd name="T79" fmla="*/ 0 h 400"/>
              <a:gd name="T80" fmla="*/ 84 w 84"/>
              <a:gd name="T81" fmla="*/ 400 h 40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4" h="400">
                <a:moveTo>
                  <a:pt x="64" y="32"/>
                </a:moveTo>
                <a:lnTo>
                  <a:pt x="64" y="268"/>
                </a:lnTo>
                <a:lnTo>
                  <a:pt x="50" y="274"/>
                </a:lnTo>
                <a:lnTo>
                  <a:pt x="38" y="282"/>
                </a:lnTo>
                <a:lnTo>
                  <a:pt x="28" y="294"/>
                </a:lnTo>
                <a:lnTo>
                  <a:pt x="18" y="306"/>
                </a:lnTo>
                <a:lnTo>
                  <a:pt x="10" y="318"/>
                </a:lnTo>
                <a:lnTo>
                  <a:pt x="4" y="334"/>
                </a:lnTo>
                <a:lnTo>
                  <a:pt x="0" y="350"/>
                </a:lnTo>
                <a:lnTo>
                  <a:pt x="0" y="366"/>
                </a:lnTo>
                <a:lnTo>
                  <a:pt x="0" y="384"/>
                </a:lnTo>
                <a:lnTo>
                  <a:pt x="4" y="400"/>
                </a:lnTo>
                <a:lnTo>
                  <a:pt x="12" y="390"/>
                </a:lnTo>
                <a:lnTo>
                  <a:pt x="20" y="382"/>
                </a:lnTo>
                <a:lnTo>
                  <a:pt x="28" y="372"/>
                </a:lnTo>
                <a:lnTo>
                  <a:pt x="38" y="366"/>
                </a:lnTo>
                <a:lnTo>
                  <a:pt x="48" y="360"/>
                </a:lnTo>
                <a:lnTo>
                  <a:pt x="60" y="354"/>
                </a:lnTo>
                <a:lnTo>
                  <a:pt x="72" y="352"/>
                </a:lnTo>
                <a:lnTo>
                  <a:pt x="84" y="350"/>
                </a:lnTo>
                <a:lnTo>
                  <a:pt x="84" y="2"/>
                </a:lnTo>
                <a:lnTo>
                  <a:pt x="84" y="0"/>
                </a:lnTo>
                <a:lnTo>
                  <a:pt x="76" y="6"/>
                </a:lnTo>
                <a:lnTo>
                  <a:pt x="70" y="12"/>
                </a:lnTo>
                <a:lnTo>
                  <a:pt x="66" y="22"/>
                </a:lnTo>
                <a:lnTo>
                  <a:pt x="66" y="32"/>
                </a:lnTo>
              </a:path>
            </a:pathLst>
          </a:custGeom>
          <a:gradFill rotWithShape="0">
            <a:gsLst>
              <a:gs pos="0">
                <a:srgbClr val="B286E3"/>
              </a:gs>
              <a:gs pos="100000">
                <a:schemeClr val="bg1"/>
              </a:gs>
            </a:gsLst>
            <a:lin ang="5400000" scaled="1"/>
          </a:gradFill>
          <a:ln w="12700">
            <a:solidFill>
              <a:schemeClr val="bg2"/>
            </a:solidFill>
            <a:round/>
            <a:headEnd/>
            <a:tailEnd/>
          </a:ln>
        </p:spPr>
        <p:txBody>
          <a:bodyPr>
            <a:prstTxWarp prst="textNoShape">
              <a:avLst/>
            </a:prstTxWarp>
          </a:bodyPr>
          <a:lstStyle/>
          <a:p>
            <a:endParaRPr lang="en-US">
              <a:latin typeface="Arial"/>
            </a:endParaRPr>
          </a:p>
        </p:txBody>
      </p:sp>
      <p:sp>
        <p:nvSpPr>
          <p:cNvPr id="33825" name="Freeform 61"/>
          <p:cNvSpPr>
            <a:spLocks/>
          </p:cNvSpPr>
          <p:nvPr/>
        </p:nvSpPr>
        <p:spPr bwMode="auto">
          <a:xfrm rot="5400000">
            <a:off x="3463132" y="3993356"/>
            <a:ext cx="57150" cy="274637"/>
          </a:xfrm>
          <a:custGeom>
            <a:avLst/>
            <a:gdLst>
              <a:gd name="T0" fmla="*/ 24 w 80"/>
              <a:gd name="T1" fmla="*/ 272 h 396"/>
              <a:gd name="T2" fmla="*/ 24 w 80"/>
              <a:gd name="T3" fmla="*/ 32 h 396"/>
              <a:gd name="T4" fmla="*/ 22 w 80"/>
              <a:gd name="T5" fmla="*/ 20 h 396"/>
              <a:gd name="T6" fmla="*/ 16 w 80"/>
              <a:gd name="T7" fmla="*/ 12 h 396"/>
              <a:gd name="T8" fmla="*/ 10 w 80"/>
              <a:gd name="T9" fmla="*/ 4 h 396"/>
              <a:gd name="T10" fmla="*/ 0 w 80"/>
              <a:gd name="T11" fmla="*/ 0 h 396"/>
              <a:gd name="T12" fmla="*/ 0 w 80"/>
              <a:gd name="T13" fmla="*/ 2 h 396"/>
              <a:gd name="T14" fmla="*/ 0 w 80"/>
              <a:gd name="T15" fmla="*/ 350 h 396"/>
              <a:gd name="T16" fmla="*/ 12 w 80"/>
              <a:gd name="T17" fmla="*/ 352 h 396"/>
              <a:gd name="T18" fmla="*/ 24 w 80"/>
              <a:gd name="T19" fmla="*/ 354 h 396"/>
              <a:gd name="T20" fmla="*/ 34 w 80"/>
              <a:gd name="T21" fmla="*/ 360 h 396"/>
              <a:gd name="T22" fmla="*/ 44 w 80"/>
              <a:gd name="T23" fmla="*/ 364 h 396"/>
              <a:gd name="T24" fmla="*/ 60 w 80"/>
              <a:gd name="T25" fmla="*/ 378 h 396"/>
              <a:gd name="T26" fmla="*/ 76 w 80"/>
              <a:gd name="T27" fmla="*/ 396 h 396"/>
              <a:gd name="T28" fmla="*/ 78 w 80"/>
              <a:gd name="T29" fmla="*/ 382 h 396"/>
              <a:gd name="T30" fmla="*/ 80 w 80"/>
              <a:gd name="T31" fmla="*/ 366 h 396"/>
              <a:gd name="T32" fmla="*/ 78 w 80"/>
              <a:gd name="T33" fmla="*/ 352 h 396"/>
              <a:gd name="T34" fmla="*/ 76 w 80"/>
              <a:gd name="T35" fmla="*/ 336 h 396"/>
              <a:gd name="T36" fmla="*/ 70 w 80"/>
              <a:gd name="T37" fmla="*/ 322 h 396"/>
              <a:gd name="T38" fmla="*/ 64 w 80"/>
              <a:gd name="T39" fmla="*/ 310 h 396"/>
              <a:gd name="T40" fmla="*/ 56 w 80"/>
              <a:gd name="T41" fmla="*/ 298 h 396"/>
              <a:gd name="T42" fmla="*/ 46 w 80"/>
              <a:gd name="T43" fmla="*/ 288 h 396"/>
              <a:gd name="T44" fmla="*/ 36 w 80"/>
              <a:gd name="T45" fmla="*/ 280 h 396"/>
              <a:gd name="T46" fmla="*/ 24 w 80"/>
              <a:gd name="T47" fmla="*/ 272 h 3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0"/>
              <a:gd name="T73" fmla="*/ 0 h 396"/>
              <a:gd name="T74" fmla="*/ 80 w 80"/>
              <a:gd name="T75" fmla="*/ 396 h 3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0" h="396">
                <a:moveTo>
                  <a:pt x="24" y="272"/>
                </a:moveTo>
                <a:lnTo>
                  <a:pt x="24" y="32"/>
                </a:lnTo>
                <a:lnTo>
                  <a:pt x="22" y="20"/>
                </a:lnTo>
                <a:lnTo>
                  <a:pt x="16" y="12"/>
                </a:lnTo>
                <a:lnTo>
                  <a:pt x="10" y="4"/>
                </a:lnTo>
                <a:lnTo>
                  <a:pt x="0" y="0"/>
                </a:lnTo>
                <a:lnTo>
                  <a:pt x="0" y="2"/>
                </a:lnTo>
                <a:lnTo>
                  <a:pt x="0" y="350"/>
                </a:lnTo>
                <a:lnTo>
                  <a:pt x="12" y="352"/>
                </a:lnTo>
                <a:lnTo>
                  <a:pt x="24" y="354"/>
                </a:lnTo>
                <a:lnTo>
                  <a:pt x="34" y="360"/>
                </a:lnTo>
                <a:lnTo>
                  <a:pt x="44" y="364"/>
                </a:lnTo>
                <a:lnTo>
                  <a:pt x="60" y="378"/>
                </a:lnTo>
                <a:lnTo>
                  <a:pt x="76" y="396"/>
                </a:lnTo>
                <a:lnTo>
                  <a:pt x="78" y="382"/>
                </a:lnTo>
                <a:lnTo>
                  <a:pt x="80" y="366"/>
                </a:lnTo>
                <a:lnTo>
                  <a:pt x="78" y="352"/>
                </a:lnTo>
                <a:lnTo>
                  <a:pt x="76" y="336"/>
                </a:lnTo>
                <a:lnTo>
                  <a:pt x="70" y="322"/>
                </a:lnTo>
                <a:lnTo>
                  <a:pt x="64" y="310"/>
                </a:lnTo>
                <a:lnTo>
                  <a:pt x="56" y="298"/>
                </a:lnTo>
                <a:lnTo>
                  <a:pt x="46" y="288"/>
                </a:lnTo>
                <a:lnTo>
                  <a:pt x="36" y="280"/>
                </a:lnTo>
                <a:lnTo>
                  <a:pt x="24" y="272"/>
                </a:lnTo>
                <a:close/>
              </a:path>
            </a:pathLst>
          </a:custGeom>
          <a:gradFill rotWithShape="0">
            <a:gsLst>
              <a:gs pos="0">
                <a:srgbClr val="B286E3"/>
              </a:gs>
              <a:gs pos="100000">
                <a:schemeClr val="bg1"/>
              </a:gs>
            </a:gsLst>
            <a:lin ang="5400000" scaled="1"/>
          </a:gradFill>
          <a:ln w="12700">
            <a:solidFill>
              <a:schemeClr val="bg2"/>
            </a:solidFill>
            <a:round/>
            <a:headEnd/>
            <a:tailEnd/>
          </a:ln>
        </p:spPr>
        <p:txBody>
          <a:bodyPr>
            <a:prstTxWarp prst="textNoShape">
              <a:avLst/>
            </a:prstTxWarp>
          </a:bodyPr>
          <a:lstStyle/>
          <a:p>
            <a:endParaRPr lang="en-US">
              <a:latin typeface="Arial"/>
            </a:endParaRPr>
          </a:p>
        </p:txBody>
      </p:sp>
      <p:grpSp>
        <p:nvGrpSpPr>
          <p:cNvPr id="13" name="Group 62"/>
          <p:cNvGrpSpPr>
            <a:grpSpLocks/>
          </p:cNvGrpSpPr>
          <p:nvPr/>
        </p:nvGrpSpPr>
        <p:grpSpPr bwMode="auto">
          <a:xfrm>
            <a:off x="2057400" y="3579813"/>
            <a:ext cx="1289050" cy="911225"/>
            <a:chOff x="1632" y="432"/>
            <a:chExt cx="812" cy="574"/>
          </a:xfrm>
        </p:grpSpPr>
        <p:grpSp>
          <p:nvGrpSpPr>
            <p:cNvPr id="14" name="Group 63"/>
            <p:cNvGrpSpPr>
              <a:grpSpLocks/>
            </p:cNvGrpSpPr>
            <p:nvPr/>
          </p:nvGrpSpPr>
          <p:grpSpPr bwMode="auto">
            <a:xfrm>
              <a:off x="1632" y="432"/>
              <a:ext cx="717" cy="574"/>
              <a:chOff x="661" y="2925"/>
              <a:chExt cx="1251" cy="995"/>
            </a:xfrm>
          </p:grpSpPr>
          <p:sp>
            <p:nvSpPr>
              <p:cNvPr id="33865" name="Freeform 64"/>
              <p:cNvSpPr>
                <a:spLocks/>
              </p:cNvSpPr>
              <p:nvPr/>
            </p:nvSpPr>
            <p:spPr bwMode="auto">
              <a:xfrm>
                <a:off x="661" y="2925"/>
                <a:ext cx="1251" cy="995"/>
              </a:xfrm>
              <a:custGeom>
                <a:avLst/>
                <a:gdLst>
                  <a:gd name="T0" fmla="*/ 78 w 1251"/>
                  <a:gd name="T1" fmla="*/ 238 h 995"/>
                  <a:gd name="T2" fmla="*/ 118 w 1251"/>
                  <a:gd name="T3" fmla="*/ 336 h 995"/>
                  <a:gd name="T4" fmla="*/ 96 w 1251"/>
                  <a:gd name="T5" fmla="*/ 446 h 995"/>
                  <a:gd name="T6" fmla="*/ 163 w 1251"/>
                  <a:gd name="T7" fmla="*/ 531 h 995"/>
                  <a:gd name="T8" fmla="*/ 166 w 1251"/>
                  <a:gd name="T9" fmla="*/ 563 h 995"/>
                  <a:gd name="T10" fmla="*/ 112 w 1251"/>
                  <a:gd name="T11" fmla="*/ 576 h 995"/>
                  <a:gd name="T12" fmla="*/ 40 w 1251"/>
                  <a:gd name="T13" fmla="*/ 579 h 995"/>
                  <a:gd name="T14" fmla="*/ 0 w 1251"/>
                  <a:gd name="T15" fmla="*/ 648 h 995"/>
                  <a:gd name="T16" fmla="*/ 35 w 1251"/>
                  <a:gd name="T17" fmla="*/ 752 h 995"/>
                  <a:gd name="T18" fmla="*/ 171 w 1251"/>
                  <a:gd name="T19" fmla="*/ 872 h 995"/>
                  <a:gd name="T20" fmla="*/ 270 w 1251"/>
                  <a:gd name="T21" fmla="*/ 894 h 995"/>
                  <a:gd name="T22" fmla="*/ 342 w 1251"/>
                  <a:gd name="T23" fmla="*/ 944 h 995"/>
                  <a:gd name="T24" fmla="*/ 454 w 1251"/>
                  <a:gd name="T25" fmla="*/ 934 h 995"/>
                  <a:gd name="T26" fmla="*/ 582 w 1251"/>
                  <a:gd name="T27" fmla="*/ 990 h 995"/>
                  <a:gd name="T28" fmla="*/ 726 w 1251"/>
                  <a:gd name="T29" fmla="*/ 931 h 995"/>
                  <a:gd name="T30" fmla="*/ 784 w 1251"/>
                  <a:gd name="T31" fmla="*/ 931 h 995"/>
                  <a:gd name="T32" fmla="*/ 936 w 1251"/>
                  <a:gd name="T33" fmla="*/ 995 h 995"/>
                  <a:gd name="T34" fmla="*/ 1112 w 1251"/>
                  <a:gd name="T35" fmla="*/ 955 h 995"/>
                  <a:gd name="T36" fmla="*/ 1144 w 1251"/>
                  <a:gd name="T37" fmla="*/ 904 h 995"/>
                  <a:gd name="T38" fmla="*/ 1056 w 1251"/>
                  <a:gd name="T39" fmla="*/ 830 h 995"/>
                  <a:gd name="T40" fmla="*/ 1054 w 1251"/>
                  <a:gd name="T41" fmla="*/ 787 h 995"/>
                  <a:gd name="T42" fmla="*/ 1112 w 1251"/>
                  <a:gd name="T43" fmla="*/ 771 h 995"/>
                  <a:gd name="T44" fmla="*/ 1152 w 1251"/>
                  <a:gd name="T45" fmla="*/ 758 h 995"/>
                  <a:gd name="T46" fmla="*/ 1251 w 1251"/>
                  <a:gd name="T47" fmla="*/ 563 h 995"/>
                  <a:gd name="T48" fmla="*/ 1150 w 1251"/>
                  <a:gd name="T49" fmla="*/ 494 h 995"/>
                  <a:gd name="T50" fmla="*/ 1150 w 1251"/>
                  <a:gd name="T51" fmla="*/ 288 h 995"/>
                  <a:gd name="T52" fmla="*/ 1078 w 1251"/>
                  <a:gd name="T53" fmla="*/ 163 h 995"/>
                  <a:gd name="T54" fmla="*/ 944 w 1251"/>
                  <a:gd name="T55" fmla="*/ 144 h 995"/>
                  <a:gd name="T56" fmla="*/ 798 w 1251"/>
                  <a:gd name="T57" fmla="*/ 56 h 995"/>
                  <a:gd name="T58" fmla="*/ 662 w 1251"/>
                  <a:gd name="T59" fmla="*/ 0 h 995"/>
                  <a:gd name="T60" fmla="*/ 526 w 1251"/>
                  <a:gd name="T61" fmla="*/ 8 h 995"/>
                  <a:gd name="T62" fmla="*/ 507 w 1251"/>
                  <a:gd name="T63" fmla="*/ 27 h 995"/>
                  <a:gd name="T64" fmla="*/ 531 w 1251"/>
                  <a:gd name="T65" fmla="*/ 99 h 995"/>
                  <a:gd name="T66" fmla="*/ 504 w 1251"/>
                  <a:gd name="T67" fmla="*/ 144 h 995"/>
                  <a:gd name="T68" fmla="*/ 432 w 1251"/>
                  <a:gd name="T69" fmla="*/ 75 h 995"/>
                  <a:gd name="T70" fmla="*/ 379 w 1251"/>
                  <a:gd name="T71" fmla="*/ 70 h 995"/>
                  <a:gd name="T72" fmla="*/ 336 w 1251"/>
                  <a:gd name="T73" fmla="*/ 96 h 995"/>
                  <a:gd name="T74" fmla="*/ 254 w 1251"/>
                  <a:gd name="T75" fmla="*/ 152 h 995"/>
                  <a:gd name="T76" fmla="*/ 144 w 1251"/>
                  <a:gd name="T77" fmla="*/ 182 h 995"/>
                  <a:gd name="T78" fmla="*/ 107 w 1251"/>
                  <a:gd name="T79" fmla="*/ 192 h 995"/>
                  <a:gd name="T80" fmla="*/ 78 w 1251"/>
                  <a:gd name="T81" fmla="*/ 238 h 99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51"/>
                  <a:gd name="T124" fmla="*/ 0 h 995"/>
                  <a:gd name="T125" fmla="*/ 1251 w 1251"/>
                  <a:gd name="T126" fmla="*/ 995 h 99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51" h="995">
                    <a:moveTo>
                      <a:pt x="78" y="238"/>
                    </a:moveTo>
                    <a:cubicBezTo>
                      <a:pt x="118" y="334"/>
                      <a:pt x="118" y="299"/>
                      <a:pt x="118" y="336"/>
                    </a:cubicBezTo>
                    <a:lnTo>
                      <a:pt x="96" y="446"/>
                    </a:lnTo>
                    <a:lnTo>
                      <a:pt x="163" y="531"/>
                    </a:lnTo>
                    <a:lnTo>
                      <a:pt x="166" y="563"/>
                    </a:lnTo>
                    <a:cubicBezTo>
                      <a:pt x="114" y="576"/>
                      <a:pt x="132" y="576"/>
                      <a:pt x="112" y="576"/>
                    </a:cubicBezTo>
                    <a:lnTo>
                      <a:pt x="40" y="579"/>
                    </a:lnTo>
                    <a:lnTo>
                      <a:pt x="0" y="648"/>
                    </a:lnTo>
                    <a:lnTo>
                      <a:pt x="35" y="752"/>
                    </a:lnTo>
                    <a:lnTo>
                      <a:pt x="171" y="872"/>
                    </a:lnTo>
                    <a:lnTo>
                      <a:pt x="270" y="894"/>
                    </a:lnTo>
                    <a:cubicBezTo>
                      <a:pt x="339" y="944"/>
                      <a:pt x="310" y="944"/>
                      <a:pt x="342" y="944"/>
                    </a:cubicBezTo>
                    <a:lnTo>
                      <a:pt x="454" y="934"/>
                    </a:lnTo>
                    <a:lnTo>
                      <a:pt x="582" y="990"/>
                    </a:lnTo>
                    <a:lnTo>
                      <a:pt x="726" y="931"/>
                    </a:lnTo>
                    <a:lnTo>
                      <a:pt x="784" y="931"/>
                    </a:lnTo>
                    <a:lnTo>
                      <a:pt x="936" y="995"/>
                    </a:lnTo>
                    <a:lnTo>
                      <a:pt x="1112" y="955"/>
                    </a:lnTo>
                    <a:lnTo>
                      <a:pt x="1144" y="904"/>
                    </a:lnTo>
                    <a:lnTo>
                      <a:pt x="1056" y="830"/>
                    </a:lnTo>
                    <a:lnTo>
                      <a:pt x="1054" y="787"/>
                    </a:lnTo>
                    <a:lnTo>
                      <a:pt x="1112" y="771"/>
                    </a:lnTo>
                    <a:lnTo>
                      <a:pt x="1152" y="758"/>
                    </a:lnTo>
                    <a:lnTo>
                      <a:pt x="1251" y="563"/>
                    </a:lnTo>
                    <a:lnTo>
                      <a:pt x="1150" y="494"/>
                    </a:lnTo>
                    <a:lnTo>
                      <a:pt x="1150" y="288"/>
                    </a:lnTo>
                    <a:lnTo>
                      <a:pt x="1078" y="163"/>
                    </a:lnTo>
                    <a:lnTo>
                      <a:pt x="944" y="144"/>
                    </a:lnTo>
                    <a:lnTo>
                      <a:pt x="798" y="56"/>
                    </a:lnTo>
                    <a:lnTo>
                      <a:pt x="662" y="0"/>
                    </a:lnTo>
                    <a:lnTo>
                      <a:pt x="526" y="8"/>
                    </a:lnTo>
                    <a:lnTo>
                      <a:pt x="507" y="27"/>
                    </a:lnTo>
                    <a:lnTo>
                      <a:pt x="531" y="99"/>
                    </a:lnTo>
                    <a:lnTo>
                      <a:pt x="504" y="144"/>
                    </a:lnTo>
                    <a:lnTo>
                      <a:pt x="432" y="75"/>
                    </a:lnTo>
                    <a:lnTo>
                      <a:pt x="379" y="70"/>
                    </a:lnTo>
                    <a:lnTo>
                      <a:pt x="336" y="96"/>
                    </a:lnTo>
                    <a:lnTo>
                      <a:pt x="254" y="152"/>
                    </a:lnTo>
                    <a:lnTo>
                      <a:pt x="144" y="182"/>
                    </a:lnTo>
                    <a:lnTo>
                      <a:pt x="107" y="192"/>
                    </a:lnTo>
                    <a:lnTo>
                      <a:pt x="78" y="238"/>
                    </a:lnTo>
                    <a:close/>
                  </a:path>
                </a:pathLst>
              </a:custGeom>
              <a:gradFill rotWithShape="0">
                <a:gsLst>
                  <a:gs pos="0">
                    <a:schemeClr val="bg1"/>
                  </a:gs>
                  <a:gs pos="100000">
                    <a:srgbClr val="FFDF5E"/>
                  </a:gs>
                </a:gsLst>
                <a:path path="rect">
                  <a:fillToRect l="50000" t="50000" r="50000" b="50000"/>
                </a:path>
              </a:gradFill>
              <a:ln w="3175">
                <a:solidFill>
                  <a:srgbClr val="808080"/>
                </a:solidFill>
                <a:round/>
                <a:headEnd/>
                <a:tailEnd/>
              </a:ln>
            </p:spPr>
            <p:txBody>
              <a:bodyPr wrap="none" anchor="ctr">
                <a:prstTxWarp prst="textNoShape">
                  <a:avLst/>
                </a:prstTxWarp>
              </a:bodyPr>
              <a:lstStyle/>
              <a:p>
                <a:endParaRPr lang="en-US">
                  <a:latin typeface="Arial"/>
                </a:endParaRPr>
              </a:p>
            </p:txBody>
          </p:sp>
          <p:sp>
            <p:nvSpPr>
              <p:cNvPr id="33866" name="Freeform 65"/>
              <p:cNvSpPr>
                <a:spLocks/>
              </p:cNvSpPr>
              <p:nvPr/>
            </p:nvSpPr>
            <p:spPr bwMode="auto">
              <a:xfrm>
                <a:off x="1000" y="3211"/>
                <a:ext cx="544" cy="421"/>
              </a:xfrm>
              <a:custGeom>
                <a:avLst/>
                <a:gdLst>
                  <a:gd name="T0" fmla="*/ 171 w 544"/>
                  <a:gd name="T1" fmla="*/ 93 h 421"/>
                  <a:gd name="T2" fmla="*/ 232 w 544"/>
                  <a:gd name="T3" fmla="*/ 18 h 421"/>
                  <a:gd name="T4" fmla="*/ 288 w 544"/>
                  <a:gd name="T5" fmla="*/ 0 h 421"/>
                  <a:gd name="T6" fmla="*/ 360 w 544"/>
                  <a:gd name="T7" fmla="*/ 10 h 421"/>
                  <a:gd name="T8" fmla="*/ 456 w 544"/>
                  <a:gd name="T9" fmla="*/ 98 h 421"/>
                  <a:gd name="T10" fmla="*/ 541 w 544"/>
                  <a:gd name="T11" fmla="*/ 258 h 421"/>
                  <a:gd name="T12" fmla="*/ 544 w 544"/>
                  <a:gd name="T13" fmla="*/ 304 h 421"/>
                  <a:gd name="T14" fmla="*/ 515 w 544"/>
                  <a:gd name="T15" fmla="*/ 357 h 421"/>
                  <a:gd name="T16" fmla="*/ 453 w 544"/>
                  <a:gd name="T17" fmla="*/ 378 h 421"/>
                  <a:gd name="T18" fmla="*/ 379 w 544"/>
                  <a:gd name="T19" fmla="*/ 378 h 421"/>
                  <a:gd name="T20" fmla="*/ 323 w 544"/>
                  <a:gd name="T21" fmla="*/ 370 h 421"/>
                  <a:gd name="T22" fmla="*/ 267 w 544"/>
                  <a:gd name="T23" fmla="*/ 381 h 421"/>
                  <a:gd name="T24" fmla="*/ 192 w 544"/>
                  <a:gd name="T25" fmla="*/ 397 h 421"/>
                  <a:gd name="T26" fmla="*/ 96 w 544"/>
                  <a:gd name="T27" fmla="*/ 421 h 421"/>
                  <a:gd name="T28" fmla="*/ 24 w 544"/>
                  <a:gd name="T29" fmla="*/ 365 h 421"/>
                  <a:gd name="T30" fmla="*/ 0 w 544"/>
                  <a:gd name="T31" fmla="*/ 288 h 421"/>
                  <a:gd name="T32" fmla="*/ 0 w 544"/>
                  <a:gd name="T33" fmla="*/ 221 h 421"/>
                  <a:gd name="T34" fmla="*/ 56 w 544"/>
                  <a:gd name="T35" fmla="*/ 133 h 421"/>
                  <a:gd name="T36" fmla="*/ 117 w 544"/>
                  <a:gd name="T37" fmla="*/ 112 h 421"/>
                  <a:gd name="T38" fmla="*/ 171 w 544"/>
                  <a:gd name="T39" fmla="*/ 93 h 42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44"/>
                  <a:gd name="T61" fmla="*/ 0 h 421"/>
                  <a:gd name="T62" fmla="*/ 544 w 544"/>
                  <a:gd name="T63" fmla="*/ 421 h 42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44" h="421">
                    <a:moveTo>
                      <a:pt x="171" y="93"/>
                    </a:moveTo>
                    <a:lnTo>
                      <a:pt x="232" y="18"/>
                    </a:lnTo>
                    <a:lnTo>
                      <a:pt x="288" y="0"/>
                    </a:lnTo>
                    <a:cubicBezTo>
                      <a:pt x="360" y="13"/>
                      <a:pt x="360" y="37"/>
                      <a:pt x="360" y="10"/>
                    </a:cubicBezTo>
                    <a:lnTo>
                      <a:pt x="456" y="98"/>
                    </a:lnTo>
                    <a:lnTo>
                      <a:pt x="541" y="258"/>
                    </a:lnTo>
                    <a:lnTo>
                      <a:pt x="544" y="304"/>
                    </a:lnTo>
                    <a:lnTo>
                      <a:pt x="515" y="357"/>
                    </a:lnTo>
                    <a:lnTo>
                      <a:pt x="453" y="378"/>
                    </a:lnTo>
                    <a:lnTo>
                      <a:pt x="379" y="378"/>
                    </a:lnTo>
                    <a:lnTo>
                      <a:pt x="323" y="370"/>
                    </a:lnTo>
                    <a:cubicBezTo>
                      <a:pt x="268" y="381"/>
                      <a:pt x="287" y="381"/>
                      <a:pt x="267" y="381"/>
                    </a:cubicBezTo>
                    <a:lnTo>
                      <a:pt x="192" y="397"/>
                    </a:lnTo>
                    <a:lnTo>
                      <a:pt x="96" y="421"/>
                    </a:lnTo>
                    <a:lnTo>
                      <a:pt x="24" y="365"/>
                    </a:lnTo>
                    <a:lnTo>
                      <a:pt x="0" y="288"/>
                    </a:lnTo>
                    <a:lnTo>
                      <a:pt x="0" y="221"/>
                    </a:lnTo>
                    <a:lnTo>
                      <a:pt x="56" y="133"/>
                    </a:lnTo>
                    <a:lnTo>
                      <a:pt x="117" y="112"/>
                    </a:lnTo>
                    <a:lnTo>
                      <a:pt x="171" y="93"/>
                    </a:lnTo>
                    <a:close/>
                  </a:path>
                </a:pathLst>
              </a:custGeom>
              <a:gradFill rotWithShape="0">
                <a:gsLst>
                  <a:gs pos="0">
                    <a:srgbClr val="FFDEE8"/>
                  </a:gs>
                  <a:gs pos="100000">
                    <a:srgbClr val="E3A6BE"/>
                  </a:gs>
                </a:gsLst>
                <a:path path="rect">
                  <a:fillToRect l="50000" t="50000" r="50000" b="50000"/>
                </a:path>
              </a:gradFill>
              <a:ln w="3175">
                <a:solidFill>
                  <a:schemeClr val="bg2"/>
                </a:solidFill>
                <a:round/>
                <a:headEnd/>
                <a:tailEnd/>
              </a:ln>
            </p:spPr>
            <p:txBody>
              <a:bodyPr wrap="none" anchor="ctr">
                <a:prstTxWarp prst="textNoShape">
                  <a:avLst/>
                </a:prstTxWarp>
              </a:bodyPr>
              <a:lstStyle/>
              <a:p>
                <a:endParaRPr lang="en-US">
                  <a:latin typeface="Arial"/>
                </a:endParaRPr>
              </a:p>
            </p:txBody>
          </p:sp>
        </p:grpSp>
        <p:sp>
          <p:nvSpPr>
            <p:cNvPr id="33861" name="Text Box 66"/>
            <p:cNvSpPr txBox="1">
              <a:spLocks noChangeArrowheads="1"/>
            </p:cNvSpPr>
            <p:nvPr/>
          </p:nvSpPr>
          <p:spPr bwMode="auto">
            <a:xfrm>
              <a:off x="1776" y="796"/>
              <a:ext cx="349" cy="194"/>
            </a:xfrm>
            <a:prstGeom prst="rect">
              <a:avLst/>
            </a:prstGeom>
            <a:noFill/>
            <a:ln w="9525">
              <a:noFill/>
              <a:miter lim="800000"/>
              <a:headEnd/>
              <a:tailEnd/>
            </a:ln>
          </p:spPr>
          <p:txBody>
            <a:bodyPr wrap="none">
              <a:prstTxWarp prst="textNoShape">
                <a:avLst/>
              </a:prstTxWarp>
              <a:spAutoFit/>
            </a:bodyPr>
            <a:lstStyle/>
            <a:p>
              <a:pPr algn="l"/>
              <a:r>
                <a:rPr lang="en-US" sz="1400">
                  <a:latin typeface="Arial"/>
                </a:rPr>
                <a:t>APC</a:t>
              </a:r>
              <a:endParaRPr lang="en-US" b="0">
                <a:latin typeface="Arial"/>
              </a:endParaRPr>
            </a:p>
          </p:txBody>
        </p:sp>
        <p:sp>
          <p:nvSpPr>
            <p:cNvPr id="33862" name="Freeform 67"/>
            <p:cNvSpPr>
              <a:spLocks/>
            </p:cNvSpPr>
            <p:nvPr/>
          </p:nvSpPr>
          <p:spPr bwMode="auto">
            <a:xfrm rot="5400000">
              <a:off x="2244" y="689"/>
              <a:ext cx="80" cy="174"/>
            </a:xfrm>
            <a:custGeom>
              <a:avLst/>
              <a:gdLst>
                <a:gd name="T0" fmla="*/ 104 w 140"/>
                <a:gd name="T1" fmla="*/ 4 h 304"/>
                <a:gd name="T2" fmla="*/ 106 w 140"/>
                <a:gd name="T3" fmla="*/ 16 h 304"/>
                <a:gd name="T4" fmla="*/ 106 w 140"/>
                <a:gd name="T5" fmla="*/ 24 h 304"/>
                <a:gd name="T6" fmla="*/ 104 w 140"/>
                <a:gd name="T7" fmla="*/ 32 h 304"/>
                <a:gd name="T8" fmla="*/ 100 w 140"/>
                <a:gd name="T9" fmla="*/ 40 h 304"/>
                <a:gd name="T10" fmla="*/ 96 w 140"/>
                <a:gd name="T11" fmla="*/ 46 h 304"/>
                <a:gd name="T12" fmla="*/ 92 w 140"/>
                <a:gd name="T13" fmla="*/ 50 h 304"/>
                <a:gd name="T14" fmla="*/ 86 w 140"/>
                <a:gd name="T15" fmla="*/ 54 h 304"/>
                <a:gd name="T16" fmla="*/ 80 w 140"/>
                <a:gd name="T17" fmla="*/ 56 h 304"/>
                <a:gd name="T18" fmla="*/ 72 w 140"/>
                <a:gd name="T19" fmla="*/ 58 h 304"/>
                <a:gd name="T20" fmla="*/ 66 w 140"/>
                <a:gd name="T21" fmla="*/ 56 h 304"/>
                <a:gd name="T22" fmla="*/ 60 w 140"/>
                <a:gd name="T23" fmla="*/ 54 h 304"/>
                <a:gd name="T24" fmla="*/ 54 w 140"/>
                <a:gd name="T25" fmla="*/ 50 h 304"/>
                <a:gd name="T26" fmla="*/ 50 w 140"/>
                <a:gd name="T27" fmla="*/ 46 h 304"/>
                <a:gd name="T28" fmla="*/ 46 w 140"/>
                <a:gd name="T29" fmla="*/ 40 h 304"/>
                <a:gd name="T30" fmla="*/ 42 w 140"/>
                <a:gd name="T31" fmla="*/ 32 h 304"/>
                <a:gd name="T32" fmla="*/ 40 w 140"/>
                <a:gd name="T33" fmla="*/ 24 h 304"/>
                <a:gd name="T34" fmla="*/ 40 w 140"/>
                <a:gd name="T35" fmla="*/ 16 h 304"/>
                <a:gd name="T36" fmla="*/ 40 w 140"/>
                <a:gd name="T37" fmla="*/ 8 h 304"/>
                <a:gd name="T38" fmla="*/ 42 w 140"/>
                <a:gd name="T39" fmla="*/ 0 h 304"/>
                <a:gd name="T40" fmla="*/ 34 w 140"/>
                <a:gd name="T41" fmla="*/ 4 h 304"/>
                <a:gd name="T42" fmla="*/ 26 w 140"/>
                <a:gd name="T43" fmla="*/ 10 h 304"/>
                <a:gd name="T44" fmla="*/ 18 w 140"/>
                <a:gd name="T45" fmla="*/ 18 h 304"/>
                <a:gd name="T46" fmla="*/ 12 w 140"/>
                <a:gd name="T47" fmla="*/ 26 h 304"/>
                <a:gd name="T48" fmla="*/ 8 w 140"/>
                <a:gd name="T49" fmla="*/ 36 h 304"/>
                <a:gd name="T50" fmla="*/ 4 w 140"/>
                <a:gd name="T51" fmla="*/ 46 h 304"/>
                <a:gd name="T52" fmla="*/ 2 w 140"/>
                <a:gd name="T53" fmla="*/ 56 h 304"/>
                <a:gd name="T54" fmla="*/ 0 w 140"/>
                <a:gd name="T55" fmla="*/ 68 h 304"/>
                <a:gd name="T56" fmla="*/ 0 w 140"/>
                <a:gd name="T57" fmla="*/ 230 h 304"/>
                <a:gd name="T58" fmla="*/ 2 w 140"/>
                <a:gd name="T59" fmla="*/ 244 h 304"/>
                <a:gd name="T60" fmla="*/ 6 w 140"/>
                <a:gd name="T61" fmla="*/ 258 h 304"/>
                <a:gd name="T62" fmla="*/ 12 w 140"/>
                <a:gd name="T63" fmla="*/ 272 h 304"/>
                <a:gd name="T64" fmla="*/ 20 w 140"/>
                <a:gd name="T65" fmla="*/ 282 h 304"/>
                <a:gd name="T66" fmla="*/ 32 w 140"/>
                <a:gd name="T67" fmla="*/ 292 h 304"/>
                <a:gd name="T68" fmla="*/ 44 w 140"/>
                <a:gd name="T69" fmla="*/ 298 h 304"/>
                <a:gd name="T70" fmla="*/ 56 w 140"/>
                <a:gd name="T71" fmla="*/ 302 h 304"/>
                <a:gd name="T72" fmla="*/ 70 w 140"/>
                <a:gd name="T73" fmla="*/ 304 h 304"/>
                <a:gd name="T74" fmla="*/ 84 w 140"/>
                <a:gd name="T75" fmla="*/ 302 h 304"/>
                <a:gd name="T76" fmla="*/ 96 w 140"/>
                <a:gd name="T77" fmla="*/ 298 h 304"/>
                <a:gd name="T78" fmla="*/ 108 w 140"/>
                <a:gd name="T79" fmla="*/ 292 h 304"/>
                <a:gd name="T80" fmla="*/ 120 w 140"/>
                <a:gd name="T81" fmla="*/ 282 h 304"/>
                <a:gd name="T82" fmla="*/ 128 w 140"/>
                <a:gd name="T83" fmla="*/ 272 h 304"/>
                <a:gd name="T84" fmla="*/ 134 w 140"/>
                <a:gd name="T85" fmla="*/ 258 h 304"/>
                <a:gd name="T86" fmla="*/ 138 w 140"/>
                <a:gd name="T87" fmla="*/ 244 h 304"/>
                <a:gd name="T88" fmla="*/ 140 w 140"/>
                <a:gd name="T89" fmla="*/ 230 h 304"/>
                <a:gd name="T90" fmla="*/ 140 w 140"/>
                <a:gd name="T91" fmla="*/ 68 h 304"/>
                <a:gd name="T92" fmla="*/ 138 w 140"/>
                <a:gd name="T93" fmla="*/ 58 h 304"/>
                <a:gd name="T94" fmla="*/ 136 w 140"/>
                <a:gd name="T95" fmla="*/ 48 h 304"/>
                <a:gd name="T96" fmla="*/ 134 w 140"/>
                <a:gd name="T97" fmla="*/ 38 h 304"/>
                <a:gd name="T98" fmla="*/ 130 w 140"/>
                <a:gd name="T99" fmla="*/ 30 h 304"/>
                <a:gd name="T100" fmla="*/ 118 w 140"/>
                <a:gd name="T101" fmla="*/ 14 h 304"/>
                <a:gd name="T102" fmla="*/ 112 w 140"/>
                <a:gd name="T103" fmla="*/ 8 h 304"/>
                <a:gd name="T104" fmla="*/ 106 w 140"/>
                <a:gd name="T105" fmla="*/ 4 h 30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40"/>
                <a:gd name="T160" fmla="*/ 0 h 304"/>
                <a:gd name="T161" fmla="*/ 140 w 140"/>
                <a:gd name="T162" fmla="*/ 304 h 30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40" h="304">
                  <a:moveTo>
                    <a:pt x="104" y="4"/>
                  </a:moveTo>
                  <a:lnTo>
                    <a:pt x="106" y="16"/>
                  </a:lnTo>
                  <a:lnTo>
                    <a:pt x="106" y="24"/>
                  </a:lnTo>
                  <a:lnTo>
                    <a:pt x="104" y="32"/>
                  </a:lnTo>
                  <a:lnTo>
                    <a:pt x="100" y="40"/>
                  </a:lnTo>
                  <a:lnTo>
                    <a:pt x="96" y="46"/>
                  </a:lnTo>
                  <a:lnTo>
                    <a:pt x="92" y="50"/>
                  </a:lnTo>
                  <a:lnTo>
                    <a:pt x="86" y="54"/>
                  </a:lnTo>
                  <a:lnTo>
                    <a:pt x="80" y="56"/>
                  </a:lnTo>
                  <a:lnTo>
                    <a:pt x="72" y="58"/>
                  </a:lnTo>
                  <a:lnTo>
                    <a:pt x="66" y="56"/>
                  </a:lnTo>
                  <a:lnTo>
                    <a:pt x="60" y="54"/>
                  </a:lnTo>
                  <a:lnTo>
                    <a:pt x="54" y="50"/>
                  </a:lnTo>
                  <a:lnTo>
                    <a:pt x="50" y="46"/>
                  </a:lnTo>
                  <a:lnTo>
                    <a:pt x="46" y="40"/>
                  </a:lnTo>
                  <a:lnTo>
                    <a:pt x="42" y="32"/>
                  </a:lnTo>
                  <a:lnTo>
                    <a:pt x="40" y="24"/>
                  </a:lnTo>
                  <a:lnTo>
                    <a:pt x="40" y="16"/>
                  </a:lnTo>
                  <a:lnTo>
                    <a:pt x="40" y="8"/>
                  </a:lnTo>
                  <a:lnTo>
                    <a:pt x="42" y="0"/>
                  </a:lnTo>
                  <a:lnTo>
                    <a:pt x="34" y="4"/>
                  </a:lnTo>
                  <a:lnTo>
                    <a:pt x="26" y="10"/>
                  </a:lnTo>
                  <a:lnTo>
                    <a:pt x="18" y="18"/>
                  </a:lnTo>
                  <a:lnTo>
                    <a:pt x="12" y="26"/>
                  </a:lnTo>
                  <a:lnTo>
                    <a:pt x="8" y="36"/>
                  </a:lnTo>
                  <a:lnTo>
                    <a:pt x="4" y="46"/>
                  </a:lnTo>
                  <a:lnTo>
                    <a:pt x="2" y="56"/>
                  </a:lnTo>
                  <a:lnTo>
                    <a:pt x="0" y="68"/>
                  </a:lnTo>
                  <a:lnTo>
                    <a:pt x="0" y="230"/>
                  </a:lnTo>
                  <a:lnTo>
                    <a:pt x="2" y="244"/>
                  </a:lnTo>
                  <a:lnTo>
                    <a:pt x="6" y="258"/>
                  </a:lnTo>
                  <a:lnTo>
                    <a:pt x="12" y="272"/>
                  </a:lnTo>
                  <a:lnTo>
                    <a:pt x="20" y="282"/>
                  </a:lnTo>
                  <a:lnTo>
                    <a:pt x="32" y="292"/>
                  </a:lnTo>
                  <a:lnTo>
                    <a:pt x="44" y="298"/>
                  </a:lnTo>
                  <a:lnTo>
                    <a:pt x="56" y="302"/>
                  </a:lnTo>
                  <a:lnTo>
                    <a:pt x="70" y="304"/>
                  </a:lnTo>
                  <a:lnTo>
                    <a:pt x="84" y="302"/>
                  </a:lnTo>
                  <a:lnTo>
                    <a:pt x="96" y="298"/>
                  </a:lnTo>
                  <a:lnTo>
                    <a:pt x="108" y="292"/>
                  </a:lnTo>
                  <a:lnTo>
                    <a:pt x="120" y="282"/>
                  </a:lnTo>
                  <a:lnTo>
                    <a:pt x="128" y="272"/>
                  </a:lnTo>
                  <a:lnTo>
                    <a:pt x="134" y="258"/>
                  </a:lnTo>
                  <a:lnTo>
                    <a:pt x="138" y="244"/>
                  </a:lnTo>
                  <a:lnTo>
                    <a:pt x="140" y="230"/>
                  </a:lnTo>
                  <a:lnTo>
                    <a:pt x="140" y="68"/>
                  </a:lnTo>
                  <a:lnTo>
                    <a:pt x="138" y="58"/>
                  </a:lnTo>
                  <a:lnTo>
                    <a:pt x="136" y="48"/>
                  </a:lnTo>
                  <a:lnTo>
                    <a:pt x="134" y="38"/>
                  </a:lnTo>
                  <a:lnTo>
                    <a:pt x="130" y="30"/>
                  </a:lnTo>
                  <a:lnTo>
                    <a:pt x="118" y="14"/>
                  </a:lnTo>
                  <a:lnTo>
                    <a:pt x="112" y="8"/>
                  </a:lnTo>
                  <a:lnTo>
                    <a:pt x="106" y="4"/>
                  </a:lnTo>
                </a:path>
              </a:pathLst>
            </a:custGeom>
            <a:gradFill rotWithShape="0">
              <a:gsLst>
                <a:gs pos="0">
                  <a:schemeClr val="bg1"/>
                </a:gs>
                <a:gs pos="100000">
                  <a:srgbClr val="66E1E3"/>
                </a:gs>
              </a:gsLst>
              <a:lin ang="5400000" scaled="1"/>
            </a:gradFill>
            <a:ln w="12700">
              <a:solidFill>
                <a:schemeClr val="bg2"/>
              </a:solidFill>
              <a:round/>
              <a:headEnd/>
              <a:tailEnd/>
            </a:ln>
          </p:spPr>
          <p:txBody>
            <a:bodyPr>
              <a:prstTxWarp prst="textNoShape">
                <a:avLst/>
              </a:prstTxWarp>
            </a:bodyPr>
            <a:lstStyle/>
            <a:p>
              <a:endParaRPr lang="en-US">
                <a:latin typeface="Arial"/>
              </a:endParaRPr>
            </a:p>
          </p:txBody>
        </p:sp>
        <p:sp>
          <p:nvSpPr>
            <p:cNvPr id="33863" name="Freeform 68"/>
            <p:cNvSpPr>
              <a:spLocks/>
            </p:cNvSpPr>
            <p:nvPr/>
          </p:nvSpPr>
          <p:spPr bwMode="auto">
            <a:xfrm rot="5400000">
              <a:off x="2297" y="513"/>
              <a:ext cx="55" cy="238"/>
            </a:xfrm>
            <a:custGeom>
              <a:avLst/>
              <a:gdLst>
                <a:gd name="T0" fmla="*/ 66 w 96"/>
                <a:gd name="T1" fmla="*/ 98 h 416"/>
                <a:gd name="T2" fmla="*/ 78 w 96"/>
                <a:gd name="T3" fmla="*/ 90 h 416"/>
                <a:gd name="T4" fmla="*/ 88 w 96"/>
                <a:gd name="T5" fmla="*/ 80 h 416"/>
                <a:gd name="T6" fmla="*/ 94 w 96"/>
                <a:gd name="T7" fmla="*/ 66 h 416"/>
                <a:gd name="T8" fmla="*/ 96 w 96"/>
                <a:gd name="T9" fmla="*/ 52 h 416"/>
                <a:gd name="T10" fmla="*/ 96 w 96"/>
                <a:gd name="T11" fmla="*/ 42 h 416"/>
                <a:gd name="T12" fmla="*/ 92 w 96"/>
                <a:gd name="T13" fmla="*/ 32 h 416"/>
                <a:gd name="T14" fmla="*/ 88 w 96"/>
                <a:gd name="T15" fmla="*/ 24 h 416"/>
                <a:gd name="T16" fmla="*/ 82 w 96"/>
                <a:gd name="T17" fmla="*/ 16 h 416"/>
                <a:gd name="T18" fmla="*/ 76 w 96"/>
                <a:gd name="T19" fmla="*/ 10 h 416"/>
                <a:gd name="T20" fmla="*/ 66 w 96"/>
                <a:gd name="T21" fmla="*/ 4 h 416"/>
                <a:gd name="T22" fmla="*/ 58 w 96"/>
                <a:gd name="T23" fmla="*/ 2 h 416"/>
                <a:gd name="T24" fmla="*/ 48 w 96"/>
                <a:gd name="T25" fmla="*/ 0 h 416"/>
                <a:gd name="T26" fmla="*/ 38 w 96"/>
                <a:gd name="T27" fmla="*/ 2 h 416"/>
                <a:gd name="T28" fmla="*/ 30 w 96"/>
                <a:gd name="T29" fmla="*/ 4 h 416"/>
                <a:gd name="T30" fmla="*/ 22 w 96"/>
                <a:gd name="T31" fmla="*/ 10 h 416"/>
                <a:gd name="T32" fmla="*/ 14 w 96"/>
                <a:gd name="T33" fmla="*/ 16 h 416"/>
                <a:gd name="T34" fmla="*/ 8 w 96"/>
                <a:gd name="T35" fmla="*/ 24 h 416"/>
                <a:gd name="T36" fmla="*/ 4 w 96"/>
                <a:gd name="T37" fmla="*/ 32 h 416"/>
                <a:gd name="T38" fmla="*/ 2 w 96"/>
                <a:gd name="T39" fmla="*/ 42 h 416"/>
                <a:gd name="T40" fmla="*/ 0 w 96"/>
                <a:gd name="T41" fmla="*/ 52 h 416"/>
                <a:gd name="T42" fmla="*/ 0 w 96"/>
                <a:gd name="T43" fmla="*/ 60 h 416"/>
                <a:gd name="T44" fmla="*/ 2 w 96"/>
                <a:gd name="T45" fmla="*/ 68 h 416"/>
                <a:gd name="T46" fmla="*/ 10 w 96"/>
                <a:gd name="T47" fmla="*/ 80 h 416"/>
                <a:gd name="T48" fmla="*/ 20 w 96"/>
                <a:gd name="T49" fmla="*/ 92 h 416"/>
                <a:gd name="T50" fmla="*/ 32 w 96"/>
                <a:gd name="T51" fmla="*/ 100 h 416"/>
                <a:gd name="T52" fmla="*/ 30 w 96"/>
                <a:gd name="T53" fmla="*/ 108 h 416"/>
                <a:gd name="T54" fmla="*/ 28 w 96"/>
                <a:gd name="T55" fmla="*/ 118 h 416"/>
                <a:gd name="T56" fmla="*/ 28 w 96"/>
                <a:gd name="T57" fmla="*/ 138 h 416"/>
                <a:gd name="T58" fmla="*/ 12 w 96"/>
                <a:gd name="T59" fmla="*/ 378 h 416"/>
                <a:gd name="T60" fmla="*/ 12 w 96"/>
                <a:gd name="T61" fmla="*/ 386 h 416"/>
                <a:gd name="T62" fmla="*/ 16 w 96"/>
                <a:gd name="T63" fmla="*/ 394 h 416"/>
                <a:gd name="T64" fmla="*/ 18 w 96"/>
                <a:gd name="T65" fmla="*/ 400 h 416"/>
                <a:gd name="T66" fmla="*/ 22 w 96"/>
                <a:gd name="T67" fmla="*/ 406 h 416"/>
                <a:gd name="T68" fmla="*/ 28 w 96"/>
                <a:gd name="T69" fmla="*/ 410 h 416"/>
                <a:gd name="T70" fmla="*/ 34 w 96"/>
                <a:gd name="T71" fmla="*/ 414 h 416"/>
                <a:gd name="T72" fmla="*/ 40 w 96"/>
                <a:gd name="T73" fmla="*/ 416 h 416"/>
                <a:gd name="T74" fmla="*/ 48 w 96"/>
                <a:gd name="T75" fmla="*/ 416 h 416"/>
                <a:gd name="T76" fmla="*/ 56 w 96"/>
                <a:gd name="T77" fmla="*/ 416 h 416"/>
                <a:gd name="T78" fmla="*/ 62 w 96"/>
                <a:gd name="T79" fmla="*/ 414 h 416"/>
                <a:gd name="T80" fmla="*/ 68 w 96"/>
                <a:gd name="T81" fmla="*/ 410 h 416"/>
                <a:gd name="T82" fmla="*/ 74 w 96"/>
                <a:gd name="T83" fmla="*/ 406 h 416"/>
                <a:gd name="T84" fmla="*/ 78 w 96"/>
                <a:gd name="T85" fmla="*/ 400 h 416"/>
                <a:gd name="T86" fmla="*/ 82 w 96"/>
                <a:gd name="T87" fmla="*/ 394 h 416"/>
                <a:gd name="T88" fmla="*/ 84 w 96"/>
                <a:gd name="T89" fmla="*/ 386 h 416"/>
                <a:gd name="T90" fmla="*/ 84 w 96"/>
                <a:gd name="T91" fmla="*/ 378 h 416"/>
                <a:gd name="T92" fmla="*/ 74 w 96"/>
                <a:gd name="T93" fmla="*/ 138 h 416"/>
                <a:gd name="T94" fmla="*/ 72 w 96"/>
                <a:gd name="T95" fmla="*/ 118 h 416"/>
                <a:gd name="T96" fmla="*/ 70 w 96"/>
                <a:gd name="T97" fmla="*/ 108 h 416"/>
                <a:gd name="T98" fmla="*/ 68 w 96"/>
                <a:gd name="T99" fmla="*/ 98 h 41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6"/>
                <a:gd name="T151" fmla="*/ 0 h 416"/>
                <a:gd name="T152" fmla="*/ 96 w 96"/>
                <a:gd name="T153" fmla="*/ 416 h 41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6" h="416">
                  <a:moveTo>
                    <a:pt x="66" y="98"/>
                  </a:moveTo>
                  <a:lnTo>
                    <a:pt x="78" y="90"/>
                  </a:lnTo>
                  <a:lnTo>
                    <a:pt x="88" y="80"/>
                  </a:lnTo>
                  <a:lnTo>
                    <a:pt x="94" y="66"/>
                  </a:lnTo>
                  <a:lnTo>
                    <a:pt x="96" y="52"/>
                  </a:lnTo>
                  <a:lnTo>
                    <a:pt x="96" y="42"/>
                  </a:lnTo>
                  <a:lnTo>
                    <a:pt x="92" y="32"/>
                  </a:lnTo>
                  <a:lnTo>
                    <a:pt x="88" y="24"/>
                  </a:lnTo>
                  <a:lnTo>
                    <a:pt x="82" y="16"/>
                  </a:lnTo>
                  <a:lnTo>
                    <a:pt x="76" y="10"/>
                  </a:lnTo>
                  <a:lnTo>
                    <a:pt x="66" y="4"/>
                  </a:lnTo>
                  <a:lnTo>
                    <a:pt x="58" y="2"/>
                  </a:lnTo>
                  <a:lnTo>
                    <a:pt x="48" y="0"/>
                  </a:lnTo>
                  <a:lnTo>
                    <a:pt x="38" y="2"/>
                  </a:lnTo>
                  <a:lnTo>
                    <a:pt x="30" y="4"/>
                  </a:lnTo>
                  <a:lnTo>
                    <a:pt x="22" y="10"/>
                  </a:lnTo>
                  <a:lnTo>
                    <a:pt x="14" y="16"/>
                  </a:lnTo>
                  <a:lnTo>
                    <a:pt x="8" y="24"/>
                  </a:lnTo>
                  <a:lnTo>
                    <a:pt x="4" y="32"/>
                  </a:lnTo>
                  <a:lnTo>
                    <a:pt x="2" y="42"/>
                  </a:lnTo>
                  <a:lnTo>
                    <a:pt x="0" y="52"/>
                  </a:lnTo>
                  <a:lnTo>
                    <a:pt x="0" y="60"/>
                  </a:lnTo>
                  <a:lnTo>
                    <a:pt x="2" y="68"/>
                  </a:lnTo>
                  <a:lnTo>
                    <a:pt x="10" y="80"/>
                  </a:lnTo>
                  <a:lnTo>
                    <a:pt x="20" y="92"/>
                  </a:lnTo>
                  <a:lnTo>
                    <a:pt x="32" y="100"/>
                  </a:lnTo>
                  <a:lnTo>
                    <a:pt x="30" y="108"/>
                  </a:lnTo>
                  <a:lnTo>
                    <a:pt x="28" y="118"/>
                  </a:lnTo>
                  <a:lnTo>
                    <a:pt x="28" y="138"/>
                  </a:lnTo>
                  <a:lnTo>
                    <a:pt x="12" y="378"/>
                  </a:lnTo>
                  <a:lnTo>
                    <a:pt x="12" y="386"/>
                  </a:lnTo>
                  <a:lnTo>
                    <a:pt x="16" y="394"/>
                  </a:lnTo>
                  <a:lnTo>
                    <a:pt x="18" y="400"/>
                  </a:lnTo>
                  <a:lnTo>
                    <a:pt x="22" y="406"/>
                  </a:lnTo>
                  <a:lnTo>
                    <a:pt x="28" y="410"/>
                  </a:lnTo>
                  <a:lnTo>
                    <a:pt x="34" y="414"/>
                  </a:lnTo>
                  <a:lnTo>
                    <a:pt x="40" y="416"/>
                  </a:lnTo>
                  <a:lnTo>
                    <a:pt x="48" y="416"/>
                  </a:lnTo>
                  <a:lnTo>
                    <a:pt x="56" y="416"/>
                  </a:lnTo>
                  <a:lnTo>
                    <a:pt x="62" y="414"/>
                  </a:lnTo>
                  <a:lnTo>
                    <a:pt x="68" y="410"/>
                  </a:lnTo>
                  <a:lnTo>
                    <a:pt x="74" y="406"/>
                  </a:lnTo>
                  <a:lnTo>
                    <a:pt x="78" y="400"/>
                  </a:lnTo>
                  <a:lnTo>
                    <a:pt x="82" y="394"/>
                  </a:lnTo>
                  <a:lnTo>
                    <a:pt x="84" y="386"/>
                  </a:lnTo>
                  <a:lnTo>
                    <a:pt x="84" y="378"/>
                  </a:lnTo>
                  <a:lnTo>
                    <a:pt x="74" y="138"/>
                  </a:lnTo>
                  <a:lnTo>
                    <a:pt x="72" y="118"/>
                  </a:lnTo>
                  <a:lnTo>
                    <a:pt x="70" y="108"/>
                  </a:lnTo>
                  <a:lnTo>
                    <a:pt x="68" y="98"/>
                  </a:lnTo>
                </a:path>
              </a:pathLst>
            </a:custGeom>
            <a:gradFill rotWithShape="0">
              <a:gsLst>
                <a:gs pos="0">
                  <a:schemeClr val="bg1"/>
                </a:gs>
                <a:gs pos="100000">
                  <a:srgbClr val="7F4730"/>
                </a:gs>
              </a:gsLst>
              <a:lin ang="5400000" scaled="1"/>
            </a:gradFill>
            <a:ln w="12700">
              <a:solidFill>
                <a:schemeClr val="bg2"/>
              </a:solidFill>
              <a:round/>
              <a:headEnd/>
              <a:tailEnd/>
            </a:ln>
          </p:spPr>
          <p:txBody>
            <a:bodyPr>
              <a:prstTxWarp prst="textNoShape">
                <a:avLst/>
              </a:prstTxWarp>
            </a:bodyPr>
            <a:lstStyle/>
            <a:p>
              <a:endParaRPr lang="en-US">
                <a:latin typeface="Arial"/>
              </a:endParaRPr>
            </a:p>
          </p:txBody>
        </p:sp>
        <p:sp>
          <p:nvSpPr>
            <p:cNvPr id="33864" name="Oval 69"/>
            <p:cNvSpPr>
              <a:spLocks noChangeArrowheads="1"/>
            </p:cNvSpPr>
            <p:nvPr/>
          </p:nvSpPr>
          <p:spPr bwMode="auto">
            <a:xfrm rot="5400000">
              <a:off x="2368" y="756"/>
              <a:ext cx="28" cy="32"/>
            </a:xfrm>
            <a:prstGeom prst="ellipse">
              <a:avLst/>
            </a:prstGeom>
            <a:gradFill rotWithShape="0">
              <a:gsLst>
                <a:gs pos="0">
                  <a:schemeClr val="bg1"/>
                </a:gs>
                <a:gs pos="100000">
                  <a:srgbClr val="E31A16"/>
                </a:gs>
              </a:gsLst>
              <a:path path="shape">
                <a:fillToRect l="50000" t="50000" r="50000" b="50000"/>
              </a:path>
            </a:gradFill>
            <a:ln w="9525">
              <a:solidFill>
                <a:schemeClr val="bg2"/>
              </a:solidFill>
              <a:round/>
              <a:headEnd/>
              <a:tailEnd/>
            </a:ln>
          </p:spPr>
          <p:txBody>
            <a:bodyPr wrap="none" anchor="ctr">
              <a:prstTxWarp prst="textNoShape">
                <a:avLst/>
              </a:prstTxWarp>
            </a:bodyPr>
            <a:lstStyle/>
            <a:p>
              <a:endParaRPr lang="en-US">
                <a:latin typeface="Arial"/>
              </a:endParaRPr>
            </a:p>
          </p:txBody>
        </p:sp>
      </p:grpSp>
      <p:sp>
        <p:nvSpPr>
          <p:cNvPr id="33827" name="Text Box 70"/>
          <p:cNvSpPr txBox="1">
            <a:spLocks noChangeArrowheads="1"/>
          </p:cNvSpPr>
          <p:nvPr/>
        </p:nvSpPr>
        <p:spPr bwMode="auto">
          <a:xfrm>
            <a:off x="715963" y="3797300"/>
            <a:ext cx="1188244" cy="400110"/>
          </a:xfrm>
          <a:prstGeom prst="rect">
            <a:avLst/>
          </a:prstGeom>
          <a:noFill/>
          <a:ln w="9525">
            <a:noFill/>
            <a:miter lim="800000"/>
            <a:headEnd/>
            <a:tailEnd/>
          </a:ln>
        </p:spPr>
        <p:txBody>
          <a:bodyPr wrap="none">
            <a:prstTxWarp prst="textNoShape">
              <a:avLst/>
            </a:prstTxWarp>
            <a:spAutoFit/>
          </a:bodyPr>
          <a:lstStyle/>
          <a:p>
            <a:r>
              <a:rPr lang="en-US" sz="2000" i="1">
                <a:latin typeface="Arial"/>
              </a:rPr>
              <a:t>Deletion </a:t>
            </a:r>
          </a:p>
        </p:txBody>
      </p:sp>
      <p:grpSp>
        <p:nvGrpSpPr>
          <p:cNvPr id="15" name="Group 71"/>
          <p:cNvGrpSpPr>
            <a:grpSpLocks/>
          </p:cNvGrpSpPr>
          <p:nvPr/>
        </p:nvGrpSpPr>
        <p:grpSpPr bwMode="auto">
          <a:xfrm>
            <a:off x="2632075" y="4965700"/>
            <a:ext cx="1289050" cy="911225"/>
            <a:chOff x="1632" y="432"/>
            <a:chExt cx="812" cy="574"/>
          </a:xfrm>
        </p:grpSpPr>
        <p:grpSp>
          <p:nvGrpSpPr>
            <p:cNvPr id="16" name="Group 72"/>
            <p:cNvGrpSpPr>
              <a:grpSpLocks/>
            </p:cNvGrpSpPr>
            <p:nvPr/>
          </p:nvGrpSpPr>
          <p:grpSpPr bwMode="auto">
            <a:xfrm>
              <a:off x="1632" y="432"/>
              <a:ext cx="717" cy="574"/>
              <a:chOff x="661" y="2925"/>
              <a:chExt cx="1251" cy="995"/>
            </a:xfrm>
          </p:grpSpPr>
          <p:sp>
            <p:nvSpPr>
              <p:cNvPr id="33858" name="Freeform 73"/>
              <p:cNvSpPr>
                <a:spLocks/>
              </p:cNvSpPr>
              <p:nvPr/>
            </p:nvSpPr>
            <p:spPr bwMode="auto">
              <a:xfrm>
                <a:off x="661" y="2925"/>
                <a:ext cx="1251" cy="995"/>
              </a:xfrm>
              <a:custGeom>
                <a:avLst/>
                <a:gdLst>
                  <a:gd name="T0" fmla="*/ 78 w 1251"/>
                  <a:gd name="T1" fmla="*/ 238 h 995"/>
                  <a:gd name="T2" fmla="*/ 118 w 1251"/>
                  <a:gd name="T3" fmla="*/ 336 h 995"/>
                  <a:gd name="T4" fmla="*/ 96 w 1251"/>
                  <a:gd name="T5" fmla="*/ 446 h 995"/>
                  <a:gd name="T6" fmla="*/ 163 w 1251"/>
                  <a:gd name="T7" fmla="*/ 531 h 995"/>
                  <a:gd name="T8" fmla="*/ 166 w 1251"/>
                  <a:gd name="T9" fmla="*/ 563 h 995"/>
                  <a:gd name="T10" fmla="*/ 112 w 1251"/>
                  <a:gd name="T11" fmla="*/ 576 h 995"/>
                  <a:gd name="T12" fmla="*/ 40 w 1251"/>
                  <a:gd name="T13" fmla="*/ 579 h 995"/>
                  <a:gd name="T14" fmla="*/ 0 w 1251"/>
                  <a:gd name="T15" fmla="*/ 648 h 995"/>
                  <a:gd name="T16" fmla="*/ 35 w 1251"/>
                  <a:gd name="T17" fmla="*/ 752 h 995"/>
                  <a:gd name="T18" fmla="*/ 171 w 1251"/>
                  <a:gd name="T19" fmla="*/ 872 h 995"/>
                  <a:gd name="T20" fmla="*/ 270 w 1251"/>
                  <a:gd name="T21" fmla="*/ 894 h 995"/>
                  <a:gd name="T22" fmla="*/ 342 w 1251"/>
                  <a:gd name="T23" fmla="*/ 944 h 995"/>
                  <a:gd name="T24" fmla="*/ 454 w 1251"/>
                  <a:gd name="T25" fmla="*/ 934 h 995"/>
                  <a:gd name="T26" fmla="*/ 582 w 1251"/>
                  <a:gd name="T27" fmla="*/ 990 h 995"/>
                  <a:gd name="T28" fmla="*/ 726 w 1251"/>
                  <a:gd name="T29" fmla="*/ 931 h 995"/>
                  <a:gd name="T30" fmla="*/ 784 w 1251"/>
                  <a:gd name="T31" fmla="*/ 931 h 995"/>
                  <a:gd name="T32" fmla="*/ 936 w 1251"/>
                  <a:gd name="T33" fmla="*/ 995 h 995"/>
                  <a:gd name="T34" fmla="*/ 1112 w 1251"/>
                  <a:gd name="T35" fmla="*/ 955 h 995"/>
                  <a:gd name="T36" fmla="*/ 1144 w 1251"/>
                  <a:gd name="T37" fmla="*/ 904 h 995"/>
                  <a:gd name="T38" fmla="*/ 1056 w 1251"/>
                  <a:gd name="T39" fmla="*/ 830 h 995"/>
                  <a:gd name="T40" fmla="*/ 1054 w 1251"/>
                  <a:gd name="T41" fmla="*/ 787 h 995"/>
                  <a:gd name="T42" fmla="*/ 1112 w 1251"/>
                  <a:gd name="T43" fmla="*/ 771 h 995"/>
                  <a:gd name="T44" fmla="*/ 1152 w 1251"/>
                  <a:gd name="T45" fmla="*/ 758 h 995"/>
                  <a:gd name="T46" fmla="*/ 1251 w 1251"/>
                  <a:gd name="T47" fmla="*/ 563 h 995"/>
                  <a:gd name="T48" fmla="*/ 1150 w 1251"/>
                  <a:gd name="T49" fmla="*/ 494 h 995"/>
                  <a:gd name="T50" fmla="*/ 1150 w 1251"/>
                  <a:gd name="T51" fmla="*/ 288 h 995"/>
                  <a:gd name="T52" fmla="*/ 1078 w 1251"/>
                  <a:gd name="T53" fmla="*/ 163 h 995"/>
                  <a:gd name="T54" fmla="*/ 944 w 1251"/>
                  <a:gd name="T55" fmla="*/ 144 h 995"/>
                  <a:gd name="T56" fmla="*/ 798 w 1251"/>
                  <a:gd name="T57" fmla="*/ 56 h 995"/>
                  <a:gd name="T58" fmla="*/ 662 w 1251"/>
                  <a:gd name="T59" fmla="*/ 0 h 995"/>
                  <a:gd name="T60" fmla="*/ 526 w 1251"/>
                  <a:gd name="T61" fmla="*/ 8 h 995"/>
                  <a:gd name="T62" fmla="*/ 507 w 1251"/>
                  <a:gd name="T63" fmla="*/ 27 h 995"/>
                  <a:gd name="T64" fmla="*/ 531 w 1251"/>
                  <a:gd name="T65" fmla="*/ 99 h 995"/>
                  <a:gd name="T66" fmla="*/ 504 w 1251"/>
                  <a:gd name="T67" fmla="*/ 144 h 995"/>
                  <a:gd name="T68" fmla="*/ 432 w 1251"/>
                  <a:gd name="T69" fmla="*/ 75 h 995"/>
                  <a:gd name="T70" fmla="*/ 379 w 1251"/>
                  <a:gd name="T71" fmla="*/ 70 h 995"/>
                  <a:gd name="T72" fmla="*/ 336 w 1251"/>
                  <a:gd name="T73" fmla="*/ 96 h 995"/>
                  <a:gd name="T74" fmla="*/ 254 w 1251"/>
                  <a:gd name="T75" fmla="*/ 152 h 995"/>
                  <a:gd name="T76" fmla="*/ 144 w 1251"/>
                  <a:gd name="T77" fmla="*/ 182 h 995"/>
                  <a:gd name="T78" fmla="*/ 107 w 1251"/>
                  <a:gd name="T79" fmla="*/ 192 h 995"/>
                  <a:gd name="T80" fmla="*/ 78 w 1251"/>
                  <a:gd name="T81" fmla="*/ 238 h 99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51"/>
                  <a:gd name="T124" fmla="*/ 0 h 995"/>
                  <a:gd name="T125" fmla="*/ 1251 w 1251"/>
                  <a:gd name="T126" fmla="*/ 995 h 99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51" h="995">
                    <a:moveTo>
                      <a:pt x="78" y="238"/>
                    </a:moveTo>
                    <a:cubicBezTo>
                      <a:pt x="118" y="334"/>
                      <a:pt x="118" y="299"/>
                      <a:pt x="118" y="336"/>
                    </a:cubicBezTo>
                    <a:lnTo>
                      <a:pt x="96" y="446"/>
                    </a:lnTo>
                    <a:lnTo>
                      <a:pt x="163" y="531"/>
                    </a:lnTo>
                    <a:lnTo>
                      <a:pt x="166" y="563"/>
                    </a:lnTo>
                    <a:cubicBezTo>
                      <a:pt x="114" y="576"/>
                      <a:pt x="132" y="576"/>
                      <a:pt x="112" y="576"/>
                    </a:cubicBezTo>
                    <a:lnTo>
                      <a:pt x="40" y="579"/>
                    </a:lnTo>
                    <a:lnTo>
                      <a:pt x="0" y="648"/>
                    </a:lnTo>
                    <a:lnTo>
                      <a:pt x="35" y="752"/>
                    </a:lnTo>
                    <a:lnTo>
                      <a:pt x="171" y="872"/>
                    </a:lnTo>
                    <a:lnTo>
                      <a:pt x="270" y="894"/>
                    </a:lnTo>
                    <a:cubicBezTo>
                      <a:pt x="339" y="944"/>
                      <a:pt x="310" y="944"/>
                      <a:pt x="342" y="944"/>
                    </a:cubicBezTo>
                    <a:lnTo>
                      <a:pt x="454" y="934"/>
                    </a:lnTo>
                    <a:lnTo>
                      <a:pt x="582" y="990"/>
                    </a:lnTo>
                    <a:lnTo>
                      <a:pt x="726" y="931"/>
                    </a:lnTo>
                    <a:lnTo>
                      <a:pt x="784" y="931"/>
                    </a:lnTo>
                    <a:lnTo>
                      <a:pt x="936" y="995"/>
                    </a:lnTo>
                    <a:lnTo>
                      <a:pt x="1112" y="955"/>
                    </a:lnTo>
                    <a:lnTo>
                      <a:pt x="1144" y="904"/>
                    </a:lnTo>
                    <a:lnTo>
                      <a:pt x="1056" y="830"/>
                    </a:lnTo>
                    <a:lnTo>
                      <a:pt x="1054" y="787"/>
                    </a:lnTo>
                    <a:lnTo>
                      <a:pt x="1112" y="771"/>
                    </a:lnTo>
                    <a:lnTo>
                      <a:pt x="1152" y="758"/>
                    </a:lnTo>
                    <a:lnTo>
                      <a:pt x="1251" y="563"/>
                    </a:lnTo>
                    <a:lnTo>
                      <a:pt x="1150" y="494"/>
                    </a:lnTo>
                    <a:lnTo>
                      <a:pt x="1150" y="288"/>
                    </a:lnTo>
                    <a:lnTo>
                      <a:pt x="1078" y="163"/>
                    </a:lnTo>
                    <a:lnTo>
                      <a:pt x="944" y="144"/>
                    </a:lnTo>
                    <a:lnTo>
                      <a:pt x="798" y="56"/>
                    </a:lnTo>
                    <a:lnTo>
                      <a:pt x="662" y="0"/>
                    </a:lnTo>
                    <a:lnTo>
                      <a:pt x="526" y="8"/>
                    </a:lnTo>
                    <a:lnTo>
                      <a:pt x="507" y="27"/>
                    </a:lnTo>
                    <a:lnTo>
                      <a:pt x="531" y="99"/>
                    </a:lnTo>
                    <a:lnTo>
                      <a:pt x="504" y="144"/>
                    </a:lnTo>
                    <a:lnTo>
                      <a:pt x="432" y="75"/>
                    </a:lnTo>
                    <a:lnTo>
                      <a:pt x="379" y="70"/>
                    </a:lnTo>
                    <a:lnTo>
                      <a:pt x="336" y="96"/>
                    </a:lnTo>
                    <a:lnTo>
                      <a:pt x="254" y="152"/>
                    </a:lnTo>
                    <a:lnTo>
                      <a:pt x="144" y="182"/>
                    </a:lnTo>
                    <a:lnTo>
                      <a:pt x="107" y="192"/>
                    </a:lnTo>
                    <a:lnTo>
                      <a:pt x="78" y="238"/>
                    </a:lnTo>
                    <a:close/>
                  </a:path>
                </a:pathLst>
              </a:custGeom>
              <a:gradFill rotWithShape="0">
                <a:gsLst>
                  <a:gs pos="0">
                    <a:schemeClr val="bg1"/>
                  </a:gs>
                  <a:gs pos="100000">
                    <a:srgbClr val="FFDF5E"/>
                  </a:gs>
                </a:gsLst>
                <a:path path="rect">
                  <a:fillToRect l="50000" t="50000" r="50000" b="50000"/>
                </a:path>
              </a:gradFill>
              <a:ln w="3175">
                <a:solidFill>
                  <a:srgbClr val="808080"/>
                </a:solidFill>
                <a:round/>
                <a:headEnd/>
                <a:tailEnd/>
              </a:ln>
            </p:spPr>
            <p:txBody>
              <a:bodyPr wrap="none" anchor="ctr">
                <a:prstTxWarp prst="textNoShape">
                  <a:avLst/>
                </a:prstTxWarp>
              </a:bodyPr>
              <a:lstStyle/>
              <a:p>
                <a:endParaRPr lang="en-US">
                  <a:latin typeface="Arial"/>
                </a:endParaRPr>
              </a:p>
            </p:txBody>
          </p:sp>
          <p:sp>
            <p:nvSpPr>
              <p:cNvPr id="33859" name="Freeform 74"/>
              <p:cNvSpPr>
                <a:spLocks/>
              </p:cNvSpPr>
              <p:nvPr/>
            </p:nvSpPr>
            <p:spPr bwMode="auto">
              <a:xfrm>
                <a:off x="1000" y="3211"/>
                <a:ext cx="544" cy="421"/>
              </a:xfrm>
              <a:custGeom>
                <a:avLst/>
                <a:gdLst>
                  <a:gd name="T0" fmla="*/ 171 w 544"/>
                  <a:gd name="T1" fmla="*/ 93 h 421"/>
                  <a:gd name="T2" fmla="*/ 232 w 544"/>
                  <a:gd name="T3" fmla="*/ 18 h 421"/>
                  <a:gd name="T4" fmla="*/ 288 w 544"/>
                  <a:gd name="T5" fmla="*/ 0 h 421"/>
                  <a:gd name="T6" fmla="*/ 360 w 544"/>
                  <a:gd name="T7" fmla="*/ 10 h 421"/>
                  <a:gd name="T8" fmla="*/ 456 w 544"/>
                  <a:gd name="T9" fmla="*/ 98 h 421"/>
                  <a:gd name="T10" fmla="*/ 541 w 544"/>
                  <a:gd name="T11" fmla="*/ 258 h 421"/>
                  <a:gd name="T12" fmla="*/ 544 w 544"/>
                  <a:gd name="T13" fmla="*/ 304 h 421"/>
                  <a:gd name="T14" fmla="*/ 515 w 544"/>
                  <a:gd name="T15" fmla="*/ 357 h 421"/>
                  <a:gd name="T16" fmla="*/ 453 w 544"/>
                  <a:gd name="T17" fmla="*/ 378 h 421"/>
                  <a:gd name="T18" fmla="*/ 379 w 544"/>
                  <a:gd name="T19" fmla="*/ 378 h 421"/>
                  <a:gd name="T20" fmla="*/ 323 w 544"/>
                  <a:gd name="T21" fmla="*/ 370 h 421"/>
                  <a:gd name="T22" fmla="*/ 267 w 544"/>
                  <a:gd name="T23" fmla="*/ 381 h 421"/>
                  <a:gd name="T24" fmla="*/ 192 w 544"/>
                  <a:gd name="T25" fmla="*/ 397 h 421"/>
                  <a:gd name="T26" fmla="*/ 96 w 544"/>
                  <a:gd name="T27" fmla="*/ 421 h 421"/>
                  <a:gd name="T28" fmla="*/ 24 w 544"/>
                  <a:gd name="T29" fmla="*/ 365 h 421"/>
                  <a:gd name="T30" fmla="*/ 0 w 544"/>
                  <a:gd name="T31" fmla="*/ 288 h 421"/>
                  <a:gd name="T32" fmla="*/ 0 w 544"/>
                  <a:gd name="T33" fmla="*/ 221 h 421"/>
                  <a:gd name="T34" fmla="*/ 56 w 544"/>
                  <a:gd name="T35" fmla="*/ 133 h 421"/>
                  <a:gd name="T36" fmla="*/ 117 w 544"/>
                  <a:gd name="T37" fmla="*/ 112 h 421"/>
                  <a:gd name="T38" fmla="*/ 171 w 544"/>
                  <a:gd name="T39" fmla="*/ 93 h 42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44"/>
                  <a:gd name="T61" fmla="*/ 0 h 421"/>
                  <a:gd name="T62" fmla="*/ 544 w 544"/>
                  <a:gd name="T63" fmla="*/ 421 h 42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44" h="421">
                    <a:moveTo>
                      <a:pt x="171" y="93"/>
                    </a:moveTo>
                    <a:lnTo>
                      <a:pt x="232" y="18"/>
                    </a:lnTo>
                    <a:lnTo>
                      <a:pt x="288" y="0"/>
                    </a:lnTo>
                    <a:cubicBezTo>
                      <a:pt x="360" y="13"/>
                      <a:pt x="360" y="37"/>
                      <a:pt x="360" y="10"/>
                    </a:cubicBezTo>
                    <a:lnTo>
                      <a:pt x="456" y="98"/>
                    </a:lnTo>
                    <a:lnTo>
                      <a:pt x="541" y="258"/>
                    </a:lnTo>
                    <a:lnTo>
                      <a:pt x="544" y="304"/>
                    </a:lnTo>
                    <a:lnTo>
                      <a:pt x="515" y="357"/>
                    </a:lnTo>
                    <a:lnTo>
                      <a:pt x="453" y="378"/>
                    </a:lnTo>
                    <a:lnTo>
                      <a:pt x="379" y="378"/>
                    </a:lnTo>
                    <a:lnTo>
                      <a:pt x="323" y="370"/>
                    </a:lnTo>
                    <a:cubicBezTo>
                      <a:pt x="268" y="381"/>
                      <a:pt x="287" y="381"/>
                      <a:pt x="267" y="381"/>
                    </a:cubicBezTo>
                    <a:lnTo>
                      <a:pt x="192" y="397"/>
                    </a:lnTo>
                    <a:lnTo>
                      <a:pt x="96" y="421"/>
                    </a:lnTo>
                    <a:lnTo>
                      <a:pt x="24" y="365"/>
                    </a:lnTo>
                    <a:lnTo>
                      <a:pt x="0" y="288"/>
                    </a:lnTo>
                    <a:lnTo>
                      <a:pt x="0" y="221"/>
                    </a:lnTo>
                    <a:lnTo>
                      <a:pt x="56" y="133"/>
                    </a:lnTo>
                    <a:lnTo>
                      <a:pt x="117" y="112"/>
                    </a:lnTo>
                    <a:lnTo>
                      <a:pt x="171" y="93"/>
                    </a:lnTo>
                    <a:close/>
                  </a:path>
                </a:pathLst>
              </a:custGeom>
              <a:gradFill rotWithShape="0">
                <a:gsLst>
                  <a:gs pos="0">
                    <a:srgbClr val="FFDEE8"/>
                  </a:gs>
                  <a:gs pos="100000">
                    <a:srgbClr val="E3A6BE"/>
                  </a:gs>
                </a:gsLst>
                <a:path path="rect">
                  <a:fillToRect l="50000" t="50000" r="50000" b="50000"/>
                </a:path>
              </a:gradFill>
              <a:ln w="3175">
                <a:solidFill>
                  <a:schemeClr val="bg2"/>
                </a:solidFill>
                <a:round/>
                <a:headEnd/>
                <a:tailEnd/>
              </a:ln>
            </p:spPr>
            <p:txBody>
              <a:bodyPr wrap="none" anchor="ctr">
                <a:prstTxWarp prst="textNoShape">
                  <a:avLst/>
                </a:prstTxWarp>
              </a:bodyPr>
              <a:lstStyle/>
              <a:p>
                <a:endParaRPr lang="en-US">
                  <a:latin typeface="Arial"/>
                </a:endParaRPr>
              </a:p>
            </p:txBody>
          </p:sp>
        </p:grpSp>
        <p:sp>
          <p:nvSpPr>
            <p:cNvPr id="33854" name="Text Box 75"/>
            <p:cNvSpPr txBox="1">
              <a:spLocks noChangeArrowheads="1"/>
            </p:cNvSpPr>
            <p:nvPr/>
          </p:nvSpPr>
          <p:spPr bwMode="auto">
            <a:xfrm>
              <a:off x="1776" y="796"/>
              <a:ext cx="349" cy="194"/>
            </a:xfrm>
            <a:prstGeom prst="rect">
              <a:avLst/>
            </a:prstGeom>
            <a:noFill/>
            <a:ln w="9525">
              <a:noFill/>
              <a:miter lim="800000"/>
              <a:headEnd/>
              <a:tailEnd/>
            </a:ln>
          </p:spPr>
          <p:txBody>
            <a:bodyPr wrap="none">
              <a:prstTxWarp prst="textNoShape">
                <a:avLst/>
              </a:prstTxWarp>
              <a:spAutoFit/>
            </a:bodyPr>
            <a:lstStyle/>
            <a:p>
              <a:pPr algn="l"/>
              <a:r>
                <a:rPr lang="en-US" sz="1400">
                  <a:latin typeface="Arial"/>
                </a:rPr>
                <a:t>APC</a:t>
              </a:r>
              <a:endParaRPr lang="en-US" b="0">
                <a:latin typeface="Arial"/>
              </a:endParaRPr>
            </a:p>
          </p:txBody>
        </p:sp>
        <p:sp>
          <p:nvSpPr>
            <p:cNvPr id="33855" name="Freeform 76"/>
            <p:cNvSpPr>
              <a:spLocks/>
            </p:cNvSpPr>
            <p:nvPr/>
          </p:nvSpPr>
          <p:spPr bwMode="auto">
            <a:xfrm rot="5400000">
              <a:off x="2244" y="689"/>
              <a:ext cx="80" cy="174"/>
            </a:xfrm>
            <a:custGeom>
              <a:avLst/>
              <a:gdLst>
                <a:gd name="T0" fmla="*/ 104 w 140"/>
                <a:gd name="T1" fmla="*/ 4 h 304"/>
                <a:gd name="T2" fmla="*/ 106 w 140"/>
                <a:gd name="T3" fmla="*/ 16 h 304"/>
                <a:gd name="T4" fmla="*/ 106 w 140"/>
                <a:gd name="T5" fmla="*/ 24 h 304"/>
                <a:gd name="T6" fmla="*/ 104 w 140"/>
                <a:gd name="T7" fmla="*/ 32 h 304"/>
                <a:gd name="T8" fmla="*/ 100 w 140"/>
                <a:gd name="T9" fmla="*/ 40 h 304"/>
                <a:gd name="T10" fmla="*/ 96 w 140"/>
                <a:gd name="T11" fmla="*/ 46 h 304"/>
                <a:gd name="T12" fmla="*/ 92 w 140"/>
                <a:gd name="T13" fmla="*/ 50 h 304"/>
                <a:gd name="T14" fmla="*/ 86 w 140"/>
                <a:gd name="T15" fmla="*/ 54 h 304"/>
                <a:gd name="T16" fmla="*/ 80 w 140"/>
                <a:gd name="T17" fmla="*/ 56 h 304"/>
                <a:gd name="T18" fmla="*/ 72 w 140"/>
                <a:gd name="T19" fmla="*/ 58 h 304"/>
                <a:gd name="T20" fmla="*/ 66 w 140"/>
                <a:gd name="T21" fmla="*/ 56 h 304"/>
                <a:gd name="T22" fmla="*/ 60 w 140"/>
                <a:gd name="T23" fmla="*/ 54 h 304"/>
                <a:gd name="T24" fmla="*/ 54 w 140"/>
                <a:gd name="T25" fmla="*/ 50 h 304"/>
                <a:gd name="T26" fmla="*/ 50 w 140"/>
                <a:gd name="T27" fmla="*/ 46 h 304"/>
                <a:gd name="T28" fmla="*/ 46 w 140"/>
                <a:gd name="T29" fmla="*/ 40 h 304"/>
                <a:gd name="T30" fmla="*/ 42 w 140"/>
                <a:gd name="T31" fmla="*/ 32 h 304"/>
                <a:gd name="T32" fmla="*/ 40 w 140"/>
                <a:gd name="T33" fmla="*/ 24 h 304"/>
                <a:gd name="T34" fmla="*/ 40 w 140"/>
                <a:gd name="T35" fmla="*/ 16 h 304"/>
                <a:gd name="T36" fmla="*/ 40 w 140"/>
                <a:gd name="T37" fmla="*/ 8 h 304"/>
                <a:gd name="T38" fmla="*/ 42 w 140"/>
                <a:gd name="T39" fmla="*/ 0 h 304"/>
                <a:gd name="T40" fmla="*/ 34 w 140"/>
                <a:gd name="T41" fmla="*/ 4 h 304"/>
                <a:gd name="T42" fmla="*/ 26 w 140"/>
                <a:gd name="T43" fmla="*/ 10 h 304"/>
                <a:gd name="T44" fmla="*/ 18 w 140"/>
                <a:gd name="T45" fmla="*/ 18 h 304"/>
                <a:gd name="T46" fmla="*/ 12 w 140"/>
                <a:gd name="T47" fmla="*/ 26 h 304"/>
                <a:gd name="T48" fmla="*/ 8 w 140"/>
                <a:gd name="T49" fmla="*/ 36 h 304"/>
                <a:gd name="T50" fmla="*/ 4 w 140"/>
                <a:gd name="T51" fmla="*/ 46 h 304"/>
                <a:gd name="T52" fmla="*/ 2 w 140"/>
                <a:gd name="T53" fmla="*/ 56 h 304"/>
                <a:gd name="T54" fmla="*/ 0 w 140"/>
                <a:gd name="T55" fmla="*/ 68 h 304"/>
                <a:gd name="T56" fmla="*/ 0 w 140"/>
                <a:gd name="T57" fmla="*/ 230 h 304"/>
                <a:gd name="T58" fmla="*/ 2 w 140"/>
                <a:gd name="T59" fmla="*/ 244 h 304"/>
                <a:gd name="T60" fmla="*/ 6 w 140"/>
                <a:gd name="T61" fmla="*/ 258 h 304"/>
                <a:gd name="T62" fmla="*/ 12 w 140"/>
                <a:gd name="T63" fmla="*/ 272 h 304"/>
                <a:gd name="T64" fmla="*/ 20 w 140"/>
                <a:gd name="T65" fmla="*/ 282 h 304"/>
                <a:gd name="T66" fmla="*/ 32 w 140"/>
                <a:gd name="T67" fmla="*/ 292 h 304"/>
                <a:gd name="T68" fmla="*/ 44 w 140"/>
                <a:gd name="T69" fmla="*/ 298 h 304"/>
                <a:gd name="T70" fmla="*/ 56 w 140"/>
                <a:gd name="T71" fmla="*/ 302 h 304"/>
                <a:gd name="T72" fmla="*/ 70 w 140"/>
                <a:gd name="T73" fmla="*/ 304 h 304"/>
                <a:gd name="T74" fmla="*/ 84 w 140"/>
                <a:gd name="T75" fmla="*/ 302 h 304"/>
                <a:gd name="T76" fmla="*/ 96 w 140"/>
                <a:gd name="T77" fmla="*/ 298 h 304"/>
                <a:gd name="T78" fmla="*/ 108 w 140"/>
                <a:gd name="T79" fmla="*/ 292 h 304"/>
                <a:gd name="T80" fmla="*/ 120 w 140"/>
                <a:gd name="T81" fmla="*/ 282 h 304"/>
                <a:gd name="T82" fmla="*/ 128 w 140"/>
                <a:gd name="T83" fmla="*/ 272 h 304"/>
                <a:gd name="T84" fmla="*/ 134 w 140"/>
                <a:gd name="T85" fmla="*/ 258 h 304"/>
                <a:gd name="T86" fmla="*/ 138 w 140"/>
                <a:gd name="T87" fmla="*/ 244 h 304"/>
                <a:gd name="T88" fmla="*/ 140 w 140"/>
                <a:gd name="T89" fmla="*/ 230 h 304"/>
                <a:gd name="T90" fmla="*/ 140 w 140"/>
                <a:gd name="T91" fmla="*/ 68 h 304"/>
                <a:gd name="T92" fmla="*/ 138 w 140"/>
                <a:gd name="T93" fmla="*/ 58 h 304"/>
                <a:gd name="T94" fmla="*/ 136 w 140"/>
                <a:gd name="T95" fmla="*/ 48 h 304"/>
                <a:gd name="T96" fmla="*/ 134 w 140"/>
                <a:gd name="T97" fmla="*/ 38 h 304"/>
                <a:gd name="T98" fmla="*/ 130 w 140"/>
                <a:gd name="T99" fmla="*/ 30 h 304"/>
                <a:gd name="T100" fmla="*/ 118 w 140"/>
                <a:gd name="T101" fmla="*/ 14 h 304"/>
                <a:gd name="T102" fmla="*/ 112 w 140"/>
                <a:gd name="T103" fmla="*/ 8 h 304"/>
                <a:gd name="T104" fmla="*/ 106 w 140"/>
                <a:gd name="T105" fmla="*/ 4 h 30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40"/>
                <a:gd name="T160" fmla="*/ 0 h 304"/>
                <a:gd name="T161" fmla="*/ 140 w 140"/>
                <a:gd name="T162" fmla="*/ 304 h 30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40" h="304">
                  <a:moveTo>
                    <a:pt x="104" y="4"/>
                  </a:moveTo>
                  <a:lnTo>
                    <a:pt x="106" y="16"/>
                  </a:lnTo>
                  <a:lnTo>
                    <a:pt x="106" y="24"/>
                  </a:lnTo>
                  <a:lnTo>
                    <a:pt x="104" y="32"/>
                  </a:lnTo>
                  <a:lnTo>
                    <a:pt x="100" y="40"/>
                  </a:lnTo>
                  <a:lnTo>
                    <a:pt x="96" y="46"/>
                  </a:lnTo>
                  <a:lnTo>
                    <a:pt x="92" y="50"/>
                  </a:lnTo>
                  <a:lnTo>
                    <a:pt x="86" y="54"/>
                  </a:lnTo>
                  <a:lnTo>
                    <a:pt x="80" y="56"/>
                  </a:lnTo>
                  <a:lnTo>
                    <a:pt x="72" y="58"/>
                  </a:lnTo>
                  <a:lnTo>
                    <a:pt x="66" y="56"/>
                  </a:lnTo>
                  <a:lnTo>
                    <a:pt x="60" y="54"/>
                  </a:lnTo>
                  <a:lnTo>
                    <a:pt x="54" y="50"/>
                  </a:lnTo>
                  <a:lnTo>
                    <a:pt x="50" y="46"/>
                  </a:lnTo>
                  <a:lnTo>
                    <a:pt x="46" y="40"/>
                  </a:lnTo>
                  <a:lnTo>
                    <a:pt x="42" y="32"/>
                  </a:lnTo>
                  <a:lnTo>
                    <a:pt x="40" y="24"/>
                  </a:lnTo>
                  <a:lnTo>
                    <a:pt x="40" y="16"/>
                  </a:lnTo>
                  <a:lnTo>
                    <a:pt x="40" y="8"/>
                  </a:lnTo>
                  <a:lnTo>
                    <a:pt x="42" y="0"/>
                  </a:lnTo>
                  <a:lnTo>
                    <a:pt x="34" y="4"/>
                  </a:lnTo>
                  <a:lnTo>
                    <a:pt x="26" y="10"/>
                  </a:lnTo>
                  <a:lnTo>
                    <a:pt x="18" y="18"/>
                  </a:lnTo>
                  <a:lnTo>
                    <a:pt x="12" y="26"/>
                  </a:lnTo>
                  <a:lnTo>
                    <a:pt x="8" y="36"/>
                  </a:lnTo>
                  <a:lnTo>
                    <a:pt x="4" y="46"/>
                  </a:lnTo>
                  <a:lnTo>
                    <a:pt x="2" y="56"/>
                  </a:lnTo>
                  <a:lnTo>
                    <a:pt x="0" y="68"/>
                  </a:lnTo>
                  <a:lnTo>
                    <a:pt x="0" y="230"/>
                  </a:lnTo>
                  <a:lnTo>
                    <a:pt x="2" y="244"/>
                  </a:lnTo>
                  <a:lnTo>
                    <a:pt x="6" y="258"/>
                  </a:lnTo>
                  <a:lnTo>
                    <a:pt x="12" y="272"/>
                  </a:lnTo>
                  <a:lnTo>
                    <a:pt x="20" y="282"/>
                  </a:lnTo>
                  <a:lnTo>
                    <a:pt x="32" y="292"/>
                  </a:lnTo>
                  <a:lnTo>
                    <a:pt x="44" y="298"/>
                  </a:lnTo>
                  <a:lnTo>
                    <a:pt x="56" y="302"/>
                  </a:lnTo>
                  <a:lnTo>
                    <a:pt x="70" y="304"/>
                  </a:lnTo>
                  <a:lnTo>
                    <a:pt x="84" y="302"/>
                  </a:lnTo>
                  <a:lnTo>
                    <a:pt x="96" y="298"/>
                  </a:lnTo>
                  <a:lnTo>
                    <a:pt x="108" y="292"/>
                  </a:lnTo>
                  <a:lnTo>
                    <a:pt x="120" y="282"/>
                  </a:lnTo>
                  <a:lnTo>
                    <a:pt x="128" y="272"/>
                  </a:lnTo>
                  <a:lnTo>
                    <a:pt x="134" y="258"/>
                  </a:lnTo>
                  <a:lnTo>
                    <a:pt x="138" y="244"/>
                  </a:lnTo>
                  <a:lnTo>
                    <a:pt x="140" y="230"/>
                  </a:lnTo>
                  <a:lnTo>
                    <a:pt x="140" y="68"/>
                  </a:lnTo>
                  <a:lnTo>
                    <a:pt x="138" y="58"/>
                  </a:lnTo>
                  <a:lnTo>
                    <a:pt x="136" y="48"/>
                  </a:lnTo>
                  <a:lnTo>
                    <a:pt x="134" y="38"/>
                  </a:lnTo>
                  <a:lnTo>
                    <a:pt x="130" y="30"/>
                  </a:lnTo>
                  <a:lnTo>
                    <a:pt x="118" y="14"/>
                  </a:lnTo>
                  <a:lnTo>
                    <a:pt x="112" y="8"/>
                  </a:lnTo>
                  <a:lnTo>
                    <a:pt x="106" y="4"/>
                  </a:lnTo>
                </a:path>
              </a:pathLst>
            </a:custGeom>
            <a:gradFill rotWithShape="0">
              <a:gsLst>
                <a:gs pos="0">
                  <a:schemeClr val="bg1"/>
                </a:gs>
                <a:gs pos="100000">
                  <a:srgbClr val="66E1E3"/>
                </a:gs>
              </a:gsLst>
              <a:lin ang="5400000" scaled="1"/>
            </a:gradFill>
            <a:ln w="12700">
              <a:solidFill>
                <a:schemeClr val="bg2"/>
              </a:solidFill>
              <a:round/>
              <a:headEnd/>
              <a:tailEnd/>
            </a:ln>
          </p:spPr>
          <p:txBody>
            <a:bodyPr>
              <a:prstTxWarp prst="textNoShape">
                <a:avLst/>
              </a:prstTxWarp>
            </a:bodyPr>
            <a:lstStyle/>
            <a:p>
              <a:endParaRPr lang="en-US">
                <a:latin typeface="Arial"/>
              </a:endParaRPr>
            </a:p>
          </p:txBody>
        </p:sp>
        <p:sp>
          <p:nvSpPr>
            <p:cNvPr id="33856" name="Freeform 77"/>
            <p:cNvSpPr>
              <a:spLocks/>
            </p:cNvSpPr>
            <p:nvPr/>
          </p:nvSpPr>
          <p:spPr bwMode="auto">
            <a:xfrm rot="5400000">
              <a:off x="2297" y="513"/>
              <a:ext cx="55" cy="238"/>
            </a:xfrm>
            <a:custGeom>
              <a:avLst/>
              <a:gdLst>
                <a:gd name="T0" fmla="*/ 66 w 96"/>
                <a:gd name="T1" fmla="*/ 98 h 416"/>
                <a:gd name="T2" fmla="*/ 78 w 96"/>
                <a:gd name="T3" fmla="*/ 90 h 416"/>
                <a:gd name="T4" fmla="*/ 88 w 96"/>
                <a:gd name="T5" fmla="*/ 80 h 416"/>
                <a:gd name="T6" fmla="*/ 94 w 96"/>
                <a:gd name="T7" fmla="*/ 66 h 416"/>
                <a:gd name="T8" fmla="*/ 96 w 96"/>
                <a:gd name="T9" fmla="*/ 52 h 416"/>
                <a:gd name="T10" fmla="*/ 96 w 96"/>
                <a:gd name="T11" fmla="*/ 42 h 416"/>
                <a:gd name="T12" fmla="*/ 92 w 96"/>
                <a:gd name="T13" fmla="*/ 32 h 416"/>
                <a:gd name="T14" fmla="*/ 88 w 96"/>
                <a:gd name="T15" fmla="*/ 24 h 416"/>
                <a:gd name="T16" fmla="*/ 82 w 96"/>
                <a:gd name="T17" fmla="*/ 16 h 416"/>
                <a:gd name="T18" fmla="*/ 76 w 96"/>
                <a:gd name="T19" fmla="*/ 10 h 416"/>
                <a:gd name="T20" fmla="*/ 66 w 96"/>
                <a:gd name="T21" fmla="*/ 4 h 416"/>
                <a:gd name="T22" fmla="*/ 58 w 96"/>
                <a:gd name="T23" fmla="*/ 2 h 416"/>
                <a:gd name="T24" fmla="*/ 48 w 96"/>
                <a:gd name="T25" fmla="*/ 0 h 416"/>
                <a:gd name="T26" fmla="*/ 38 w 96"/>
                <a:gd name="T27" fmla="*/ 2 h 416"/>
                <a:gd name="T28" fmla="*/ 30 w 96"/>
                <a:gd name="T29" fmla="*/ 4 h 416"/>
                <a:gd name="T30" fmla="*/ 22 w 96"/>
                <a:gd name="T31" fmla="*/ 10 h 416"/>
                <a:gd name="T32" fmla="*/ 14 w 96"/>
                <a:gd name="T33" fmla="*/ 16 h 416"/>
                <a:gd name="T34" fmla="*/ 8 w 96"/>
                <a:gd name="T35" fmla="*/ 24 h 416"/>
                <a:gd name="T36" fmla="*/ 4 w 96"/>
                <a:gd name="T37" fmla="*/ 32 h 416"/>
                <a:gd name="T38" fmla="*/ 2 w 96"/>
                <a:gd name="T39" fmla="*/ 42 h 416"/>
                <a:gd name="T40" fmla="*/ 0 w 96"/>
                <a:gd name="T41" fmla="*/ 52 h 416"/>
                <a:gd name="T42" fmla="*/ 0 w 96"/>
                <a:gd name="T43" fmla="*/ 60 h 416"/>
                <a:gd name="T44" fmla="*/ 2 w 96"/>
                <a:gd name="T45" fmla="*/ 68 h 416"/>
                <a:gd name="T46" fmla="*/ 10 w 96"/>
                <a:gd name="T47" fmla="*/ 80 h 416"/>
                <a:gd name="T48" fmla="*/ 20 w 96"/>
                <a:gd name="T49" fmla="*/ 92 h 416"/>
                <a:gd name="T50" fmla="*/ 32 w 96"/>
                <a:gd name="T51" fmla="*/ 100 h 416"/>
                <a:gd name="T52" fmla="*/ 30 w 96"/>
                <a:gd name="T53" fmla="*/ 108 h 416"/>
                <a:gd name="T54" fmla="*/ 28 w 96"/>
                <a:gd name="T55" fmla="*/ 118 h 416"/>
                <a:gd name="T56" fmla="*/ 28 w 96"/>
                <a:gd name="T57" fmla="*/ 138 h 416"/>
                <a:gd name="T58" fmla="*/ 12 w 96"/>
                <a:gd name="T59" fmla="*/ 378 h 416"/>
                <a:gd name="T60" fmla="*/ 12 w 96"/>
                <a:gd name="T61" fmla="*/ 386 h 416"/>
                <a:gd name="T62" fmla="*/ 16 w 96"/>
                <a:gd name="T63" fmla="*/ 394 h 416"/>
                <a:gd name="T64" fmla="*/ 18 w 96"/>
                <a:gd name="T65" fmla="*/ 400 h 416"/>
                <a:gd name="T66" fmla="*/ 22 w 96"/>
                <a:gd name="T67" fmla="*/ 406 h 416"/>
                <a:gd name="T68" fmla="*/ 28 w 96"/>
                <a:gd name="T69" fmla="*/ 410 h 416"/>
                <a:gd name="T70" fmla="*/ 34 w 96"/>
                <a:gd name="T71" fmla="*/ 414 h 416"/>
                <a:gd name="T72" fmla="*/ 40 w 96"/>
                <a:gd name="T73" fmla="*/ 416 h 416"/>
                <a:gd name="T74" fmla="*/ 48 w 96"/>
                <a:gd name="T75" fmla="*/ 416 h 416"/>
                <a:gd name="T76" fmla="*/ 56 w 96"/>
                <a:gd name="T77" fmla="*/ 416 h 416"/>
                <a:gd name="T78" fmla="*/ 62 w 96"/>
                <a:gd name="T79" fmla="*/ 414 h 416"/>
                <a:gd name="T80" fmla="*/ 68 w 96"/>
                <a:gd name="T81" fmla="*/ 410 h 416"/>
                <a:gd name="T82" fmla="*/ 74 w 96"/>
                <a:gd name="T83" fmla="*/ 406 h 416"/>
                <a:gd name="T84" fmla="*/ 78 w 96"/>
                <a:gd name="T85" fmla="*/ 400 h 416"/>
                <a:gd name="T86" fmla="*/ 82 w 96"/>
                <a:gd name="T87" fmla="*/ 394 h 416"/>
                <a:gd name="T88" fmla="*/ 84 w 96"/>
                <a:gd name="T89" fmla="*/ 386 h 416"/>
                <a:gd name="T90" fmla="*/ 84 w 96"/>
                <a:gd name="T91" fmla="*/ 378 h 416"/>
                <a:gd name="T92" fmla="*/ 74 w 96"/>
                <a:gd name="T93" fmla="*/ 138 h 416"/>
                <a:gd name="T94" fmla="*/ 72 w 96"/>
                <a:gd name="T95" fmla="*/ 118 h 416"/>
                <a:gd name="T96" fmla="*/ 70 w 96"/>
                <a:gd name="T97" fmla="*/ 108 h 416"/>
                <a:gd name="T98" fmla="*/ 68 w 96"/>
                <a:gd name="T99" fmla="*/ 98 h 41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6"/>
                <a:gd name="T151" fmla="*/ 0 h 416"/>
                <a:gd name="T152" fmla="*/ 96 w 96"/>
                <a:gd name="T153" fmla="*/ 416 h 41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6" h="416">
                  <a:moveTo>
                    <a:pt x="66" y="98"/>
                  </a:moveTo>
                  <a:lnTo>
                    <a:pt x="78" y="90"/>
                  </a:lnTo>
                  <a:lnTo>
                    <a:pt x="88" y="80"/>
                  </a:lnTo>
                  <a:lnTo>
                    <a:pt x="94" y="66"/>
                  </a:lnTo>
                  <a:lnTo>
                    <a:pt x="96" y="52"/>
                  </a:lnTo>
                  <a:lnTo>
                    <a:pt x="96" y="42"/>
                  </a:lnTo>
                  <a:lnTo>
                    <a:pt x="92" y="32"/>
                  </a:lnTo>
                  <a:lnTo>
                    <a:pt x="88" y="24"/>
                  </a:lnTo>
                  <a:lnTo>
                    <a:pt x="82" y="16"/>
                  </a:lnTo>
                  <a:lnTo>
                    <a:pt x="76" y="10"/>
                  </a:lnTo>
                  <a:lnTo>
                    <a:pt x="66" y="4"/>
                  </a:lnTo>
                  <a:lnTo>
                    <a:pt x="58" y="2"/>
                  </a:lnTo>
                  <a:lnTo>
                    <a:pt x="48" y="0"/>
                  </a:lnTo>
                  <a:lnTo>
                    <a:pt x="38" y="2"/>
                  </a:lnTo>
                  <a:lnTo>
                    <a:pt x="30" y="4"/>
                  </a:lnTo>
                  <a:lnTo>
                    <a:pt x="22" y="10"/>
                  </a:lnTo>
                  <a:lnTo>
                    <a:pt x="14" y="16"/>
                  </a:lnTo>
                  <a:lnTo>
                    <a:pt x="8" y="24"/>
                  </a:lnTo>
                  <a:lnTo>
                    <a:pt x="4" y="32"/>
                  </a:lnTo>
                  <a:lnTo>
                    <a:pt x="2" y="42"/>
                  </a:lnTo>
                  <a:lnTo>
                    <a:pt x="0" y="52"/>
                  </a:lnTo>
                  <a:lnTo>
                    <a:pt x="0" y="60"/>
                  </a:lnTo>
                  <a:lnTo>
                    <a:pt x="2" y="68"/>
                  </a:lnTo>
                  <a:lnTo>
                    <a:pt x="10" y="80"/>
                  </a:lnTo>
                  <a:lnTo>
                    <a:pt x="20" y="92"/>
                  </a:lnTo>
                  <a:lnTo>
                    <a:pt x="32" y="100"/>
                  </a:lnTo>
                  <a:lnTo>
                    <a:pt x="30" y="108"/>
                  </a:lnTo>
                  <a:lnTo>
                    <a:pt x="28" y="118"/>
                  </a:lnTo>
                  <a:lnTo>
                    <a:pt x="28" y="138"/>
                  </a:lnTo>
                  <a:lnTo>
                    <a:pt x="12" y="378"/>
                  </a:lnTo>
                  <a:lnTo>
                    <a:pt x="12" y="386"/>
                  </a:lnTo>
                  <a:lnTo>
                    <a:pt x="16" y="394"/>
                  </a:lnTo>
                  <a:lnTo>
                    <a:pt x="18" y="400"/>
                  </a:lnTo>
                  <a:lnTo>
                    <a:pt x="22" y="406"/>
                  </a:lnTo>
                  <a:lnTo>
                    <a:pt x="28" y="410"/>
                  </a:lnTo>
                  <a:lnTo>
                    <a:pt x="34" y="414"/>
                  </a:lnTo>
                  <a:lnTo>
                    <a:pt x="40" y="416"/>
                  </a:lnTo>
                  <a:lnTo>
                    <a:pt x="48" y="416"/>
                  </a:lnTo>
                  <a:lnTo>
                    <a:pt x="56" y="416"/>
                  </a:lnTo>
                  <a:lnTo>
                    <a:pt x="62" y="414"/>
                  </a:lnTo>
                  <a:lnTo>
                    <a:pt x="68" y="410"/>
                  </a:lnTo>
                  <a:lnTo>
                    <a:pt x="74" y="406"/>
                  </a:lnTo>
                  <a:lnTo>
                    <a:pt x="78" y="400"/>
                  </a:lnTo>
                  <a:lnTo>
                    <a:pt x="82" y="394"/>
                  </a:lnTo>
                  <a:lnTo>
                    <a:pt x="84" y="386"/>
                  </a:lnTo>
                  <a:lnTo>
                    <a:pt x="84" y="378"/>
                  </a:lnTo>
                  <a:lnTo>
                    <a:pt x="74" y="138"/>
                  </a:lnTo>
                  <a:lnTo>
                    <a:pt x="72" y="118"/>
                  </a:lnTo>
                  <a:lnTo>
                    <a:pt x="70" y="108"/>
                  </a:lnTo>
                  <a:lnTo>
                    <a:pt x="68" y="98"/>
                  </a:lnTo>
                </a:path>
              </a:pathLst>
            </a:custGeom>
            <a:gradFill rotWithShape="0">
              <a:gsLst>
                <a:gs pos="0">
                  <a:schemeClr val="bg1"/>
                </a:gs>
                <a:gs pos="100000">
                  <a:srgbClr val="7F4730"/>
                </a:gs>
              </a:gsLst>
              <a:lin ang="5400000" scaled="1"/>
            </a:gradFill>
            <a:ln w="12700">
              <a:solidFill>
                <a:schemeClr val="bg2"/>
              </a:solidFill>
              <a:round/>
              <a:headEnd/>
              <a:tailEnd/>
            </a:ln>
          </p:spPr>
          <p:txBody>
            <a:bodyPr>
              <a:prstTxWarp prst="textNoShape">
                <a:avLst/>
              </a:prstTxWarp>
            </a:bodyPr>
            <a:lstStyle/>
            <a:p>
              <a:endParaRPr lang="en-US">
                <a:latin typeface="Arial"/>
              </a:endParaRPr>
            </a:p>
          </p:txBody>
        </p:sp>
        <p:sp>
          <p:nvSpPr>
            <p:cNvPr id="33857" name="Oval 78"/>
            <p:cNvSpPr>
              <a:spLocks noChangeArrowheads="1"/>
            </p:cNvSpPr>
            <p:nvPr/>
          </p:nvSpPr>
          <p:spPr bwMode="auto">
            <a:xfrm rot="5400000">
              <a:off x="2368" y="756"/>
              <a:ext cx="28" cy="32"/>
            </a:xfrm>
            <a:prstGeom prst="ellipse">
              <a:avLst/>
            </a:prstGeom>
            <a:gradFill rotWithShape="0">
              <a:gsLst>
                <a:gs pos="0">
                  <a:schemeClr val="bg1"/>
                </a:gs>
                <a:gs pos="100000">
                  <a:srgbClr val="E31A16"/>
                </a:gs>
              </a:gsLst>
              <a:path path="shape">
                <a:fillToRect l="50000" t="50000" r="50000" b="50000"/>
              </a:path>
            </a:gradFill>
            <a:ln w="9525">
              <a:solidFill>
                <a:schemeClr val="bg2"/>
              </a:solidFill>
              <a:round/>
              <a:headEnd/>
              <a:tailEnd/>
            </a:ln>
          </p:spPr>
          <p:txBody>
            <a:bodyPr wrap="none" anchor="ctr">
              <a:prstTxWarp prst="textNoShape">
                <a:avLst/>
              </a:prstTxWarp>
            </a:bodyPr>
            <a:lstStyle/>
            <a:p>
              <a:endParaRPr lang="en-US">
                <a:latin typeface="Arial"/>
              </a:endParaRPr>
            </a:p>
          </p:txBody>
        </p:sp>
      </p:grpSp>
      <p:grpSp>
        <p:nvGrpSpPr>
          <p:cNvPr id="17" name="Group 79"/>
          <p:cNvGrpSpPr>
            <a:grpSpLocks/>
          </p:cNvGrpSpPr>
          <p:nvPr/>
        </p:nvGrpSpPr>
        <p:grpSpPr bwMode="auto">
          <a:xfrm>
            <a:off x="4237038" y="5126038"/>
            <a:ext cx="749300" cy="754062"/>
            <a:chOff x="304" y="560"/>
            <a:chExt cx="776" cy="768"/>
          </a:xfrm>
        </p:grpSpPr>
        <p:sp>
          <p:nvSpPr>
            <p:cNvPr id="33851" name="Oval 80"/>
            <p:cNvSpPr>
              <a:spLocks noChangeArrowheads="1"/>
            </p:cNvSpPr>
            <p:nvPr/>
          </p:nvSpPr>
          <p:spPr bwMode="auto">
            <a:xfrm>
              <a:off x="304" y="560"/>
              <a:ext cx="776" cy="768"/>
            </a:xfrm>
            <a:prstGeom prst="ellipse">
              <a:avLst/>
            </a:prstGeom>
            <a:gradFill rotWithShape="0">
              <a:gsLst>
                <a:gs pos="0">
                  <a:srgbClr val="FFFFFF"/>
                </a:gs>
                <a:gs pos="100000">
                  <a:srgbClr val="9CDCC1"/>
                </a:gs>
              </a:gsLst>
              <a:path path="shape">
                <a:fillToRect l="50000" t="50000" r="50000" b="50000"/>
              </a:path>
            </a:gradFill>
            <a:ln w="9525">
              <a:solidFill>
                <a:srgbClr val="63A186"/>
              </a:solidFill>
              <a:round/>
              <a:headEnd/>
              <a:tailEnd/>
            </a:ln>
          </p:spPr>
          <p:txBody>
            <a:bodyPr wrap="none" anchor="ctr">
              <a:prstTxWarp prst="textNoShape">
                <a:avLst/>
              </a:prstTxWarp>
            </a:bodyPr>
            <a:lstStyle/>
            <a:p>
              <a:endParaRPr lang="en-US">
                <a:latin typeface="Arial"/>
              </a:endParaRPr>
            </a:p>
          </p:txBody>
        </p:sp>
        <p:sp>
          <p:nvSpPr>
            <p:cNvPr id="33852" name="Oval 81"/>
            <p:cNvSpPr>
              <a:spLocks noChangeArrowheads="1"/>
            </p:cNvSpPr>
            <p:nvPr/>
          </p:nvSpPr>
          <p:spPr bwMode="auto">
            <a:xfrm>
              <a:off x="424" y="685"/>
              <a:ext cx="520" cy="515"/>
            </a:xfrm>
            <a:prstGeom prst="ellipse">
              <a:avLst/>
            </a:prstGeom>
            <a:gradFill rotWithShape="0">
              <a:gsLst>
                <a:gs pos="0">
                  <a:srgbClr val="FFFFFF"/>
                </a:gs>
                <a:gs pos="100000">
                  <a:srgbClr val="4DA376"/>
                </a:gs>
              </a:gsLst>
              <a:path path="shape">
                <a:fillToRect l="50000" t="50000" r="50000" b="50000"/>
              </a:path>
            </a:gradFill>
            <a:ln w="9525">
              <a:solidFill>
                <a:srgbClr val="63A186"/>
              </a:solidFill>
              <a:round/>
              <a:headEnd/>
              <a:tailEnd/>
            </a:ln>
          </p:spPr>
          <p:txBody>
            <a:bodyPr wrap="none" anchor="ctr">
              <a:prstTxWarp prst="textNoShape">
                <a:avLst/>
              </a:prstTxWarp>
            </a:bodyPr>
            <a:lstStyle/>
            <a:p>
              <a:endParaRPr lang="en-US">
                <a:latin typeface="Arial"/>
              </a:endParaRPr>
            </a:p>
          </p:txBody>
        </p:sp>
      </p:grpSp>
      <p:sp>
        <p:nvSpPr>
          <p:cNvPr id="33830" name="Freeform 82"/>
          <p:cNvSpPr>
            <a:spLocks/>
          </p:cNvSpPr>
          <p:nvPr/>
        </p:nvSpPr>
        <p:spPr bwMode="auto">
          <a:xfrm rot="5400000">
            <a:off x="4110038" y="5100638"/>
            <a:ext cx="117475" cy="396875"/>
          </a:xfrm>
          <a:custGeom>
            <a:avLst/>
            <a:gdLst>
              <a:gd name="T0" fmla="*/ 72 w 120"/>
              <a:gd name="T1" fmla="*/ 370 h 412"/>
              <a:gd name="T2" fmla="*/ 86 w 120"/>
              <a:gd name="T3" fmla="*/ 374 h 412"/>
              <a:gd name="T4" fmla="*/ 104 w 120"/>
              <a:gd name="T5" fmla="*/ 390 h 412"/>
              <a:gd name="T6" fmla="*/ 118 w 120"/>
              <a:gd name="T7" fmla="*/ 386 h 412"/>
              <a:gd name="T8" fmla="*/ 118 w 120"/>
              <a:gd name="T9" fmla="*/ 356 h 412"/>
              <a:gd name="T10" fmla="*/ 112 w 120"/>
              <a:gd name="T11" fmla="*/ 334 h 412"/>
              <a:gd name="T12" fmla="*/ 102 w 120"/>
              <a:gd name="T13" fmla="*/ 314 h 412"/>
              <a:gd name="T14" fmla="*/ 86 w 120"/>
              <a:gd name="T15" fmla="*/ 302 h 412"/>
              <a:gd name="T16" fmla="*/ 78 w 120"/>
              <a:gd name="T17" fmla="*/ 198 h 412"/>
              <a:gd name="T18" fmla="*/ 92 w 120"/>
              <a:gd name="T19" fmla="*/ 184 h 412"/>
              <a:gd name="T20" fmla="*/ 96 w 120"/>
              <a:gd name="T21" fmla="*/ 164 h 412"/>
              <a:gd name="T22" fmla="*/ 96 w 120"/>
              <a:gd name="T23" fmla="*/ 28 h 412"/>
              <a:gd name="T24" fmla="*/ 90 w 120"/>
              <a:gd name="T25" fmla="*/ 16 h 412"/>
              <a:gd name="T26" fmla="*/ 82 w 120"/>
              <a:gd name="T27" fmla="*/ 6 h 412"/>
              <a:gd name="T28" fmla="*/ 68 w 120"/>
              <a:gd name="T29" fmla="*/ 0 h 412"/>
              <a:gd name="T30" fmla="*/ 54 w 120"/>
              <a:gd name="T31" fmla="*/ 0 h 412"/>
              <a:gd name="T32" fmla="*/ 42 w 120"/>
              <a:gd name="T33" fmla="*/ 6 h 412"/>
              <a:gd name="T34" fmla="*/ 32 w 120"/>
              <a:gd name="T35" fmla="*/ 16 h 412"/>
              <a:gd name="T36" fmla="*/ 28 w 120"/>
              <a:gd name="T37" fmla="*/ 28 h 412"/>
              <a:gd name="T38" fmla="*/ 26 w 120"/>
              <a:gd name="T39" fmla="*/ 164 h 412"/>
              <a:gd name="T40" fmla="*/ 32 w 120"/>
              <a:gd name="T41" fmla="*/ 186 h 412"/>
              <a:gd name="T42" fmla="*/ 48 w 120"/>
              <a:gd name="T43" fmla="*/ 198 h 412"/>
              <a:gd name="T44" fmla="*/ 38 w 120"/>
              <a:gd name="T45" fmla="*/ 298 h 412"/>
              <a:gd name="T46" fmla="*/ 22 w 120"/>
              <a:gd name="T47" fmla="*/ 312 h 412"/>
              <a:gd name="T48" fmla="*/ 8 w 120"/>
              <a:gd name="T49" fmla="*/ 330 h 412"/>
              <a:gd name="T50" fmla="*/ 2 w 120"/>
              <a:gd name="T51" fmla="*/ 354 h 412"/>
              <a:gd name="T52" fmla="*/ 2 w 120"/>
              <a:gd name="T53" fmla="*/ 380 h 412"/>
              <a:gd name="T54" fmla="*/ 8 w 120"/>
              <a:gd name="T55" fmla="*/ 402 h 412"/>
              <a:gd name="T56" fmla="*/ 16 w 120"/>
              <a:gd name="T57" fmla="*/ 402 h 412"/>
              <a:gd name="T58" fmla="*/ 24 w 120"/>
              <a:gd name="T59" fmla="*/ 388 h 412"/>
              <a:gd name="T60" fmla="*/ 38 w 120"/>
              <a:gd name="T61" fmla="*/ 376 h 412"/>
              <a:gd name="T62" fmla="*/ 54 w 120"/>
              <a:gd name="T63" fmla="*/ 370 h 4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0"/>
              <a:gd name="T97" fmla="*/ 0 h 412"/>
              <a:gd name="T98" fmla="*/ 120 w 120"/>
              <a:gd name="T99" fmla="*/ 412 h 41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0" h="412">
                <a:moveTo>
                  <a:pt x="64" y="368"/>
                </a:moveTo>
                <a:lnTo>
                  <a:pt x="72" y="370"/>
                </a:lnTo>
                <a:lnTo>
                  <a:pt x="80" y="370"/>
                </a:lnTo>
                <a:lnTo>
                  <a:pt x="86" y="374"/>
                </a:lnTo>
                <a:lnTo>
                  <a:pt x="92" y="378"/>
                </a:lnTo>
                <a:lnTo>
                  <a:pt x="104" y="390"/>
                </a:lnTo>
                <a:lnTo>
                  <a:pt x="112" y="404"/>
                </a:lnTo>
                <a:lnTo>
                  <a:pt x="118" y="386"/>
                </a:lnTo>
                <a:lnTo>
                  <a:pt x="120" y="368"/>
                </a:lnTo>
                <a:lnTo>
                  <a:pt x="118" y="356"/>
                </a:lnTo>
                <a:lnTo>
                  <a:pt x="116" y="344"/>
                </a:lnTo>
                <a:lnTo>
                  <a:pt x="112" y="334"/>
                </a:lnTo>
                <a:lnTo>
                  <a:pt x="108" y="324"/>
                </a:lnTo>
                <a:lnTo>
                  <a:pt x="102" y="314"/>
                </a:lnTo>
                <a:lnTo>
                  <a:pt x="94" y="308"/>
                </a:lnTo>
                <a:lnTo>
                  <a:pt x="86" y="302"/>
                </a:lnTo>
                <a:lnTo>
                  <a:pt x="78" y="298"/>
                </a:lnTo>
                <a:lnTo>
                  <a:pt x="78" y="198"/>
                </a:lnTo>
                <a:lnTo>
                  <a:pt x="86" y="192"/>
                </a:lnTo>
                <a:lnTo>
                  <a:pt x="92" y="184"/>
                </a:lnTo>
                <a:lnTo>
                  <a:pt x="96" y="174"/>
                </a:lnTo>
                <a:lnTo>
                  <a:pt x="96" y="164"/>
                </a:lnTo>
                <a:lnTo>
                  <a:pt x="96" y="36"/>
                </a:lnTo>
                <a:lnTo>
                  <a:pt x="96" y="28"/>
                </a:lnTo>
                <a:lnTo>
                  <a:pt x="94" y="22"/>
                </a:lnTo>
                <a:lnTo>
                  <a:pt x="90" y="16"/>
                </a:lnTo>
                <a:lnTo>
                  <a:pt x="86" y="10"/>
                </a:lnTo>
                <a:lnTo>
                  <a:pt x="82" y="6"/>
                </a:lnTo>
                <a:lnTo>
                  <a:pt x="76" y="2"/>
                </a:lnTo>
                <a:lnTo>
                  <a:pt x="68" y="0"/>
                </a:lnTo>
                <a:lnTo>
                  <a:pt x="62" y="0"/>
                </a:lnTo>
                <a:lnTo>
                  <a:pt x="54" y="0"/>
                </a:lnTo>
                <a:lnTo>
                  <a:pt x="48" y="2"/>
                </a:lnTo>
                <a:lnTo>
                  <a:pt x="42" y="6"/>
                </a:lnTo>
                <a:lnTo>
                  <a:pt x="38" y="10"/>
                </a:lnTo>
                <a:lnTo>
                  <a:pt x="32" y="16"/>
                </a:lnTo>
                <a:lnTo>
                  <a:pt x="30" y="22"/>
                </a:lnTo>
                <a:lnTo>
                  <a:pt x="28" y="28"/>
                </a:lnTo>
                <a:lnTo>
                  <a:pt x="26" y="36"/>
                </a:lnTo>
                <a:lnTo>
                  <a:pt x="26" y="164"/>
                </a:lnTo>
                <a:lnTo>
                  <a:pt x="28" y="176"/>
                </a:lnTo>
                <a:lnTo>
                  <a:pt x="32" y="186"/>
                </a:lnTo>
                <a:lnTo>
                  <a:pt x="40" y="192"/>
                </a:lnTo>
                <a:lnTo>
                  <a:pt x="48" y="198"/>
                </a:lnTo>
                <a:lnTo>
                  <a:pt x="48" y="296"/>
                </a:lnTo>
                <a:lnTo>
                  <a:pt x="38" y="298"/>
                </a:lnTo>
                <a:lnTo>
                  <a:pt x="30" y="304"/>
                </a:lnTo>
                <a:lnTo>
                  <a:pt x="22" y="312"/>
                </a:lnTo>
                <a:lnTo>
                  <a:pt x="14" y="320"/>
                </a:lnTo>
                <a:lnTo>
                  <a:pt x="8" y="330"/>
                </a:lnTo>
                <a:lnTo>
                  <a:pt x="4" y="342"/>
                </a:lnTo>
                <a:lnTo>
                  <a:pt x="2" y="354"/>
                </a:lnTo>
                <a:lnTo>
                  <a:pt x="0" y="368"/>
                </a:lnTo>
                <a:lnTo>
                  <a:pt x="2" y="380"/>
                </a:lnTo>
                <a:lnTo>
                  <a:pt x="4" y="392"/>
                </a:lnTo>
                <a:lnTo>
                  <a:pt x="8" y="402"/>
                </a:lnTo>
                <a:lnTo>
                  <a:pt x="12" y="412"/>
                </a:lnTo>
                <a:lnTo>
                  <a:pt x="16" y="402"/>
                </a:lnTo>
                <a:lnTo>
                  <a:pt x="20" y="394"/>
                </a:lnTo>
                <a:lnTo>
                  <a:pt x="24" y="388"/>
                </a:lnTo>
                <a:lnTo>
                  <a:pt x="30" y="380"/>
                </a:lnTo>
                <a:lnTo>
                  <a:pt x="38" y="376"/>
                </a:lnTo>
                <a:lnTo>
                  <a:pt x="46" y="372"/>
                </a:lnTo>
                <a:lnTo>
                  <a:pt x="54" y="370"/>
                </a:lnTo>
                <a:lnTo>
                  <a:pt x="62" y="368"/>
                </a:lnTo>
              </a:path>
            </a:pathLst>
          </a:custGeom>
          <a:gradFill rotWithShape="0">
            <a:gsLst>
              <a:gs pos="0">
                <a:srgbClr val="C2AE8E"/>
              </a:gs>
              <a:gs pos="100000">
                <a:schemeClr val="bg1"/>
              </a:gs>
            </a:gsLst>
            <a:lin ang="5400000" scaled="1"/>
          </a:gradFill>
          <a:ln w="9525">
            <a:solidFill>
              <a:schemeClr val="bg2"/>
            </a:solidFill>
            <a:round/>
            <a:headEnd/>
            <a:tailEnd/>
          </a:ln>
        </p:spPr>
        <p:txBody>
          <a:bodyPr>
            <a:prstTxWarp prst="textNoShape">
              <a:avLst/>
            </a:prstTxWarp>
          </a:bodyPr>
          <a:lstStyle/>
          <a:p>
            <a:endParaRPr lang="en-US">
              <a:latin typeface="Arial"/>
            </a:endParaRPr>
          </a:p>
        </p:txBody>
      </p:sp>
      <p:sp>
        <p:nvSpPr>
          <p:cNvPr id="33831" name="Freeform 83"/>
          <p:cNvSpPr>
            <a:spLocks/>
          </p:cNvSpPr>
          <p:nvPr/>
        </p:nvSpPr>
        <p:spPr bwMode="auto">
          <a:xfrm rot="5400000">
            <a:off x="4064000" y="5267325"/>
            <a:ext cx="82550" cy="387350"/>
          </a:xfrm>
          <a:custGeom>
            <a:avLst/>
            <a:gdLst>
              <a:gd name="T0" fmla="*/ 64 w 84"/>
              <a:gd name="T1" fmla="*/ 32 h 400"/>
              <a:gd name="T2" fmla="*/ 64 w 84"/>
              <a:gd name="T3" fmla="*/ 268 h 400"/>
              <a:gd name="T4" fmla="*/ 50 w 84"/>
              <a:gd name="T5" fmla="*/ 274 h 400"/>
              <a:gd name="T6" fmla="*/ 38 w 84"/>
              <a:gd name="T7" fmla="*/ 282 h 400"/>
              <a:gd name="T8" fmla="*/ 28 w 84"/>
              <a:gd name="T9" fmla="*/ 294 h 400"/>
              <a:gd name="T10" fmla="*/ 18 w 84"/>
              <a:gd name="T11" fmla="*/ 306 h 400"/>
              <a:gd name="T12" fmla="*/ 10 w 84"/>
              <a:gd name="T13" fmla="*/ 318 h 400"/>
              <a:gd name="T14" fmla="*/ 4 w 84"/>
              <a:gd name="T15" fmla="*/ 334 h 400"/>
              <a:gd name="T16" fmla="*/ 0 w 84"/>
              <a:gd name="T17" fmla="*/ 350 h 400"/>
              <a:gd name="T18" fmla="*/ 0 w 84"/>
              <a:gd name="T19" fmla="*/ 366 h 400"/>
              <a:gd name="T20" fmla="*/ 0 w 84"/>
              <a:gd name="T21" fmla="*/ 384 h 400"/>
              <a:gd name="T22" fmla="*/ 4 w 84"/>
              <a:gd name="T23" fmla="*/ 400 h 400"/>
              <a:gd name="T24" fmla="*/ 12 w 84"/>
              <a:gd name="T25" fmla="*/ 390 h 400"/>
              <a:gd name="T26" fmla="*/ 20 w 84"/>
              <a:gd name="T27" fmla="*/ 382 h 400"/>
              <a:gd name="T28" fmla="*/ 28 w 84"/>
              <a:gd name="T29" fmla="*/ 372 h 400"/>
              <a:gd name="T30" fmla="*/ 38 w 84"/>
              <a:gd name="T31" fmla="*/ 366 h 400"/>
              <a:gd name="T32" fmla="*/ 48 w 84"/>
              <a:gd name="T33" fmla="*/ 360 h 400"/>
              <a:gd name="T34" fmla="*/ 60 w 84"/>
              <a:gd name="T35" fmla="*/ 354 h 400"/>
              <a:gd name="T36" fmla="*/ 72 w 84"/>
              <a:gd name="T37" fmla="*/ 352 h 400"/>
              <a:gd name="T38" fmla="*/ 84 w 84"/>
              <a:gd name="T39" fmla="*/ 350 h 400"/>
              <a:gd name="T40" fmla="*/ 84 w 84"/>
              <a:gd name="T41" fmla="*/ 2 h 400"/>
              <a:gd name="T42" fmla="*/ 84 w 84"/>
              <a:gd name="T43" fmla="*/ 0 h 400"/>
              <a:gd name="T44" fmla="*/ 76 w 84"/>
              <a:gd name="T45" fmla="*/ 6 h 400"/>
              <a:gd name="T46" fmla="*/ 70 w 84"/>
              <a:gd name="T47" fmla="*/ 12 h 400"/>
              <a:gd name="T48" fmla="*/ 66 w 84"/>
              <a:gd name="T49" fmla="*/ 22 h 400"/>
              <a:gd name="T50" fmla="*/ 66 w 84"/>
              <a:gd name="T51" fmla="*/ 32 h 4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4"/>
              <a:gd name="T79" fmla="*/ 0 h 400"/>
              <a:gd name="T80" fmla="*/ 84 w 84"/>
              <a:gd name="T81" fmla="*/ 400 h 40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4" h="400">
                <a:moveTo>
                  <a:pt x="64" y="32"/>
                </a:moveTo>
                <a:lnTo>
                  <a:pt x="64" y="268"/>
                </a:lnTo>
                <a:lnTo>
                  <a:pt x="50" y="274"/>
                </a:lnTo>
                <a:lnTo>
                  <a:pt x="38" y="282"/>
                </a:lnTo>
                <a:lnTo>
                  <a:pt x="28" y="294"/>
                </a:lnTo>
                <a:lnTo>
                  <a:pt x="18" y="306"/>
                </a:lnTo>
                <a:lnTo>
                  <a:pt x="10" y="318"/>
                </a:lnTo>
                <a:lnTo>
                  <a:pt x="4" y="334"/>
                </a:lnTo>
                <a:lnTo>
                  <a:pt x="0" y="350"/>
                </a:lnTo>
                <a:lnTo>
                  <a:pt x="0" y="366"/>
                </a:lnTo>
                <a:lnTo>
                  <a:pt x="0" y="384"/>
                </a:lnTo>
                <a:lnTo>
                  <a:pt x="4" y="400"/>
                </a:lnTo>
                <a:lnTo>
                  <a:pt x="12" y="390"/>
                </a:lnTo>
                <a:lnTo>
                  <a:pt x="20" y="382"/>
                </a:lnTo>
                <a:lnTo>
                  <a:pt x="28" y="372"/>
                </a:lnTo>
                <a:lnTo>
                  <a:pt x="38" y="366"/>
                </a:lnTo>
                <a:lnTo>
                  <a:pt x="48" y="360"/>
                </a:lnTo>
                <a:lnTo>
                  <a:pt x="60" y="354"/>
                </a:lnTo>
                <a:lnTo>
                  <a:pt x="72" y="352"/>
                </a:lnTo>
                <a:lnTo>
                  <a:pt x="84" y="350"/>
                </a:lnTo>
                <a:lnTo>
                  <a:pt x="84" y="2"/>
                </a:lnTo>
                <a:lnTo>
                  <a:pt x="84" y="0"/>
                </a:lnTo>
                <a:lnTo>
                  <a:pt x="76" y="6"/>
                </a:lnTo>
                <a:lnTo>
                  <a:pt x="70" y="12"/>
                </a:lnTo>
                <a:lnTo>
                  <a:pt x="66" y="22"/>
                </a:lnTo>
                <a:lnTo>
                  <a:pt x="66" y="32"/>
                </a:lnTo>
              </a:path>
            </a:pathLst>
          </a:custGeom>
          <a:gradFill rotWithShape="0">
            <a:gsLst>
              <a:gs pos="0">
                <a:srgbClr val="B286E3"/>
              </a:gs>
              <a:gs pos="100000">
                <a:schemeClr val="bg1"/>
              </a:gs>
            </a:gsLst>
            <a:lin ang="5400000" scaled="1"/>
          </a:gradFill>
          <a:ln w="12700">
            <a:solidFill>
              <a:schemeClr val="bg2"/>
            </a:solidFill>
            <a:round/>
            <a:headEnd/>
            <a:tailEnd/>
          </a:ln>
        </p:spPr>
        <p:txBody>
          <a:bodyPr>
            <a:prstTxWarp prst="textNoShape">
              <a:avLst/>
            </a:prstTxWarp>
          </a:bodyPr>
          <a:lstStyle/>
          <a:p>
            <a:endParaRPr lang="en-US">
              <a:latin typeface="Arial"/>
            </a:endParaRPr>
          </a:p>
        </p:txBody>
      </p:sp>
      <p:sp>
        <p:nvSpPr>
          <p:cNvPr id="33832" name="Freeform 84"/>
          <p:cNvSpPr>
            <a:spLocks/>
          </p:cNvSpPr>
          <p:nvPr/>
        </p:nvSpPr>
        <p:spPr bwMode="auto">
          <a:xfrm rot="5400000">
            <a:off x="4067969" y="5374482"/>
            <a:ext cx="79375" cy="382587"/>
          </a:xfrm>
          <a:custGeom>
            <a:avLst/>
            <a:gdLst>
              <a:gd name="T0" fmla="*/ 24 w 80"/>
              <a:gd name="T1" fmla="*/ 272 h 396"/>
              <a:gd name="T2" fmla="*/ 24 w 80"/>
              <a:gd name="T3" fmla="*/ 32 h 396"/>
              <a:gd name="T4" fmla="*/ 22 w 80"/>
              <a:gd name="T5" fmla="*/ 20 h 396"/>
              <a:gd name="T6" fmla="*/ 16 w 80"/>
              <a:gd name="T7" fmla="*/ 12 h 396"/>
              <a:gd name="T8" fmla="*/ 10 w 80"/>
              <a:gd name="T9" fmla="*/ 4 h 396"/>
              <a:gd name="T10" fmla="*/ 0 w 80"/>
              <a:gd name="T11" fmla="*/ 0 h 396"/>
              <a:gd name="T12" fmla="*/ 0 w 80"/>
              <a:gd name="T13" fmla="*/ 2 h 396"/>
              <a:gd name="T14" fmla="*/ 0 w 80"/>
              <a:gd name="T15" fmla="*/ 350 h 396"/>
              <a:gd name="T16" fmla="*/ 12 w 80"/>
              <a:gd name="T17" fmla="*/ 352 h 396"/>
              <a:gd name="T18" fmla="*/ 24 w 80"/>
              <a:gd name="T19" fmla="*/ 354 h 396"/>
              <a:gd name="T20" fmla="*/ 34 w 80"/>
              <a:gd name="T21" fmla="*/ 360 h 396"/>
              <a:gd name="T22" fmla="*/ 44 w 80"/>
              <a:gd name="T23" fmla="*/ 364 h 396"/>
              <a:gd name="T24" fmla="*/ 60 w 80"/>
              <a:gd name="T25" fmla="*/ 378 h 396"/>
              <a:gd name="T26" fmla="*/ 76 w 80"/>
              <a:gd name="T27" fmla="*/ 396 h 396"/>
              <a:gd name="T28" fmla="*/ 78 w 80"/>
              <a:gd name="T29" fmla="*/ 382 h 396"/>
              <a:gd name="T30" fmla="*/ 80 w 80"/>
              <a:gd name="T31" fmla="*/ 366 h 396"/>
              <a:gd name="T32" fmla="*/ 78 w 80"/>
              <a:gd name="T33" fmla="*/ 352 h 396"/>
              <a:gd name="T34" fmla="*/ 76 w 80"/>
              <a:gd name="T35" fmla="*/ 336 h 396"/>
              <a:gd name="T36" fmla="*/ 70 w 80"/>
              <a:gd name="T37" fmla="*/ 322 h 396"/>
              <a:gd name="T38" fmla="*/ 64 w 80"/>
              <a:gd name="T39" fmla="*/ 310 h 396"/>
              <a:gd name="T40" fmla="*/ 56 w 80"/>
              <a:gd name="T41" fmla="*/ 298 h 396"/>
              <a:gd name="T42" fmla="*/ 46 w 80"/>
              <a:gd name="T43" fmla="*/ 288 h 396"/>
              <a:gd name="T44" fmla="*/ 36 w 80"/>
              <a:gd name="T45" fmla="*/ 280 h 396"/>
              <a:gd name="T46" fmla="*/ 24 w 80"/>
              <a:gd name="T47" fmla="*/ 272 h 3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0"/>
              <a:gd name="T73" fmla="*/ 0 h 396"/>
              <a:gd name="T74" fmla="*/ 80 w 80"/>
              <a:gd name="T75" fmla="*/ 396 h 3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0" h="396">
                <a:moveTo>
                  <a:pt x="24" y="272"/>
                </a:moveTo>
                <a:lnTo>
                  <a:pt x="24" y="32"/>
                </a:lnTo>
                <a:lnTo>
                  <a:pt x="22" y="20"/>
                </a:lnTo>
                <a:lnTo>
                  <a:pt x="16" y="12"/>
                </a:lnTo>
                <a:lnTo>
                  <a:pt x="10" y="4"/>
                </a:lnTo>
                <a:lnTo>
                  <a:pt x="0" y="0"/>
                </a:lnTo>
                <a:lnTo>
                  <a:pt x="0" y="2"/>
                </a:lnTo>
                <a:lnTo>
                  <a:pt x="0" y="350"/>
                </a:lnTo>
                <a:lnTo>
                  <a:pt x="12" y="352"/>
                </a:lnTo>
                <a:lnTo>
                  <a:pt x="24" y="354"/>
                </a:lnTo>
                <a:lnTo>
                  <a:pt x="34" y="360"/>
                </a:lnTo>
                <a:lnTo>
                  <a:pt x="44" y="364"/>
                </a:lnTo>
                <a:lnTo>
                  <a:pt x="60" y="378"/>
                </a:lnTo>
                <a:lnTo>
                  <a:pt x="76" y="396"/>
                </a:lnTo>
                <a:lnTo>
                  <a:pt x="78" y="382"/>
                </a:lnTo>
                <a:lnTo>
                  <a:pt x="80" y="366"/>
                </a:lnTo>
                <a:lnTo>
                  <a:pt x="78" y="352"/>
                </a:lnTo>
                <a:lnTo>
                  <a:pt x="76" y="336"/>
                </a:lnTo>
                <a:lnTo>
                  <a:pt x="70" y="322"/>
                </a:lnTo>
                <a:lnTo>
                  <a:pt x="64" y="310"/>
                </a:lnTo>
                <a:lnTo>
                  <a:pt x="56" y="298"/>
                </a:lnTo>
                <a:lnTo>
                  <a:pt x="46" y="288"/>
                </a:lnTo>
                <a:lnTo>
                  <a:pt x="36" y="280"/>
                </a:lnTo>
                <a:lnTo>
                  <a:pt x="24" y="272"/>
                </a:lnTo>
                <a:close/>
              </a:path>
            </a:pathLst>
          </a:custGeom>
          <a:gradFill rotWithShape="0">
            <a:gsLst>
              <a:gs pos="0">
                <a:srgbClr val="B286E3"/>
              </a:gs>
              <a:gs pos="100000">
                <a:schemeClr val="bg1"/>
              </a:gs>
            </a:gsLst>
            <a:lin ang="5400000" scaled="1"/>
          </a:gradFill>
          <a:ln w="12700">
            <a:solidFill>
              <a:schemeClr val="bg2"/>
            </a:solidFill>
            <a:round/>
            <a:headEnd/>
            <a:tailEnd/>
          </a:ln>
        </p:spPr>
        <p:txBody>
          <a:bodyPr>
            <a:prstTxWarp prst="textNoShape">
              <a:avLst/>
            </a:prstTxWarp>
          </a:bodyPr>
          <a:lstStyle/>
          <a:p>
            <a:endParaRPr lang="en-US">
              <a:latin typeface="Arial"/>
            </a:endParaRPr>
          </a:p>
        </p:txBody>
      </p:sp>
      <p:sp>
        <p:nvSpPr>
          <p:cNvPr id="33833" name="Text Box 85"/>
          <p:cNvSpPr txBox="1">
            <a:spLocks noChangeArrowheads="1"/>
          </p:cNvSpPr>
          <p:nvPr/>
        </p:nvSpPr>
        <p:spPr bwMode="auto">
          <a:xfrm>
            <a:off x="3851275" y="4924425"/>
            <a:ext cx="184666" cy="369332"/>
          </a:xfrm>
          <a:prstGeom prst="rect">
            <a:avLst/>
          </a:prstGeom>
          <a:noFill/>
          <a:ln w="9525">
            <a:noFill/>
            <a:miter lim="800000"/>
            <a:headEnd/>
            <a:tailEnd/>
          </a:ln>
        </p:spPr>
        <p:txBody>
          <a:bodyPr wrap="none">
            <a:prstTxWarp prst="textNoShape">
              <a:avLst/>
            </a:prstTxWarp>
            <a:spAutoFit/>
          </a:bodyPr>
          <a:lstStyle/>
          <a:p>
            <a:pPr algn="l"/>
            <a:r>
              <a:rPr lang="en-US" sz="1800">
                <a:latin typeface="Arial"/>
              </a:rPr>
              <a:t> </a:t>
            </a:r>
          </a:p>
        </p:txBody>
      </p:sp>
      <p:sp>
        <p:nvSpPr>
          <p:cNvPr id="33834" name="Oval 86"/>
          <p:cNvSpPr>
            <a:spLocks noChangeArrowheads="1"/>
          </p:cNvSpPr>
          <p:nvPr/>
        </p:nvSpPr>
        <p:spPr bwMode="auto">
          <a:xfrm>
            <a:off x="3683000" y="6081713"/>
            <a:ext cx="534988" cy="573087"/>
          </a:xfrm>
          <a:prstGeom prst="ellipse">
            <a:avLst/>
          </a:prstGeom>
          <a:solidFill>
            <a:srgbClr val="E6AE92"/>
          </a:solidFill>
          <a:ln w="9525">
            <a:solidFill>
              <a:srgbClr val="63A186"/>
            </a:solidFill>
            <a:round/>
            <a:headEnd/>
            <a:tailEnd/>
          </a:ln>
        </p:spPr>
        <p:txBody>
          <a:bodyPr wrap="none" anchor="ctr">
            <a:prstTxWarp prst="textNoShape">
              <a:avLst/>
            </a:prstTxWarp>
          </a:bodyPr>
          <a:lstStyle/>
          <a:p>
            <a:endParaRPr lang="en-US">
              <a:latin typeface="Arial"/>
            </a:endParaRPr>
          </a:p>
        </p:txBody>
      </p:sp>
      <p:sp>
        <p:nvSpPr>
          <p:cNvPr id="33835" name="Oval 87"/>
          <p:cNvSpPr>
            <a:spLocks noChangeArrowheads="1"/>
          </p:cNvSpPr>
          <p:nvPr/>
        </p:nvSpPr>
        <p:spPr bwMode="auto">
          <a:xfrm>
            <a:off x="3765550" y="6175375"/>
            <a:ext cx="358775" cy="384175"/>
          </a:xfrm>
          <a:prstGeom prst="ellipse">
            <a:avLst/>
          </a:prstGeom>
          <a:solidFill>
            <a:srgbClr val="FF0000"/>
          </a:solidFill>
          <a:ln w="9525">
            <a:solidFill>
              <a:srgbClr val="63A186"/>
            </a:solidFill>
            <a:round/>
            <a:headEnd/>
            <a:tailEnd/>
          </a:ln>
        </p:spPr>
        <p:txBody>
          <a:bodyPr wrap="none" anchor="ctr">
            <a:prstTxWarp prst="textNoShape">
              <a:avLst/>
            </a:prstTxWarp>
          </a:bodyPr>
          <a:lstStyle/>
          <a:p>
            <a:endParaRPr lang="en-US">
              <a:latin typeface="Arial"/>
            </a:endParaRPr>
          </a:p>
        </p:txBody>
      </p:sp>
      <p:sp>
        <p:nvSpPr>
          <p:cNvPr id="33836" name="Line 88"/>
          <p:cNvSpPr>
            <a:spLocks noChangeShapeType="1"/>
          </p:cNvSpPr>
          <p:nvPr/>
        </p:nvSpPr>
        <p:spPr bwMode="auto">
          <a:xfrm flipV="1">
            <a:off x="3970338" y="5705475"/>
            <a:ext cx="0" cy="342900"/>
          </a:xfrm>
          <a:prstGeom prst="line">
            <a:avLst/>
          </a:prstGeom>
          <a:noFill/>
          <a:ln w="28575">
            <a:solidFill>
              <a:schemeClr val="tx1"/>
            </a:solidFill>
            <a:round/>
            <a:headEnd/>
            <a:tailEnd type="triangle" w="med" len="med"/>
          </a:ln>
        </p:spPr>
        <p:txBody>
          <a:bodyPr wrap="none" anchor="ctr">
            <a:prstTxWarp prst="textNoShape">
              <a:avLst/>
            </a:prstTxWarp>
          </a:bodyPr>
          <a:lstStyle/>
          <a:p>
            <a:endParaRPr lang="en-US">
              <a:latin typeface="Arial"/>
            </a:endParaRPr>
          </a:p>
        </p:txBody>
      </p:sp>
      <p:sp>
        <p:nvSpPr>
          <p:cNvPr id="33837" name="Line 89"/>
          <p:cNvSpPr>
            <a:spLocks noChangeShapeType="1"/>
          </p:cNvSpPr>
          <p:nvPr/>
        </p:nvSpPr>
        <p:spPr bwMode="auto">
          <a:xfrm>
            <a:off x="5165725" y="5502275"/>
            <a:ext cx="609600" cy="0"/>
          </a:xfrm>
          <a:prstGeom prst="line">
            <a:avLst/>
          </a:prstGeom>
          <a:noFill/>
          <a:ln w="28575">
            <a:solidFill>
              <a:schemeClr val="tx1"/>
            </a:solidFill>
            <a:round/>
            <a:headEnd/>
            <a:tailEnd type="triangle" w="med" len="med"/>
          </a:ln>
        </p:spPr>
        <p:txBody>
          <a:bodyPr wrap="none" anchor="ctr">
            <a:prstTxWarp prst="textNoShape">
              <a:avLst/>
            </a:prstTxWarp>
          </a:bodyPr>
          <a:lstStyle/>
          <a:p>
            <a:endParaRPr lang="en-US">
              <a:latin typeface="Arial"/>
            </a:endParaRPr>
          </a:p>
        </p:txBody>
      </p:sp>
      <p:sp>
        <p:nvSpPr>
          <p:cNvPr id="33838" name="Text Box 90"/>
          <p:cNvSpPr txBox="1">
            <a:spLocks noChangeArrowheads="1"/>
          </p:cNvSpPr>
          <p:nvPr/>
        </p:nvSpPr>
        <p:spPr bwMode="auto">
          <a:xfrm>
            <a:off x="5857875" y="5164138"/>
            <a:ext cx="1159843" cy="646331"/>
          </a:xfrm>
          <a:prstGeom prst="rect">
            <a:avLst/>
          </a:prstGeom>
          <a:noFill/>
          <a:ln w="9525">
            <a:noFill/>
            <a:miter lim="800000"/>
            <a:headEnd/>
            <a:tailEnd/>
          </a:ln>
        </p:spPr>
        <p:txBody>
          <a:bodyPr wrap="none">
            <a:prstTxWarp prst="textNoShape">
              <a:avLst/>
            </a:prstTxWarp>
            <a:spAutoFit/>
          </a:bodyPr>
          <a:lstStyle/>
          <a:p>
            <a:r>
              <a:rPr lang="en-US" sz="1800">
                <a:latin typeface="Arial"/>
              </a:rPr>
              <a:t>Block in</a:t>
            </a:r>
          </a:p>
          <a:p>
            <a:r>
              <a:rPr lang="en-US" sz="1800">
                <a:latin typeface="Arial"/>
              </a:rPr>
              <a:t>activation</a:t>
            </a:r>
          </a:p>
        </p:txBody>
      </p:sp>
      <p:sp>
        <p:nvSpPr>
          <p:cNvPr id="33839" name="Text Box 91"/>
          <p:cNvSpPr txBox="1">
            <a:spLocks noChangeArrowheads="1"/>
          </p:cNvSpPr>
          <p:nvPr/>
        </p:nvSpPr>
        <p:spPr bwMode="auto">
          <a:xfrm>
            <a:off x="873125" y="5194300"/>
            <a:ext cx="1722438" cy="396875"/>
          </a:xfrm>
          <a:prstGeom prst="rect">
            <a:avLst/>
          </a:prstGeom>
          <a:noFill/>
          <a:ln w="9525">
            <a:noFill/>
            <a:miter lim="800000"/>
            <a:headEnd/>
            <a:tailEnd/>
          </a:ln>
        </p:spPr>
        <p:txBody>
          <a:bodyPr wrap="none">
            <a:prstTxWarp prst="textNoShape">
              <a:avLst/>
            </a:prstTxWarp>
            <a:spAutoFit/>
          </a:bodyPr>
          <a:lstStyle/>
          <a:p>
            <a:r>
              <a:rPr lang="en-US" sz="2000" i="1">
                <a:latin typeface="Arial"/>
              </a:rPr>
              <a:t>Suppression </a:t>
            </a:r>
          </a:p>
        </p:txBody>
      </p:sp>
      <p:sp>
        <p:nvSpPr>
          <p:cNvPr id="33840" name="Text Box 92"/>
          <p:cNvSpPr txBox="1">
            <a:spLocks noChangeArrowheads="1"/>
          </p:cNvSpPr>
          <p:nvPr/>
        </p:nvSpPr>
        <p:spPr bwMode="auto">
          <a:xfrm>
            <a:off x="4127500" y="6046788"/>
            <a:ext cx="1222375" cy="581025"/>
          </a:xfrm>
          <a:prstGeom prst="rect">
            <a:avLst/>
          </a:prstGeom>
          <a:noFill/>
          <a:ln w="9525">
            <a:noFill/>
            <a:miter lim="800000"/>
            <a:headEnd/>
            <a:tailEnd/>
          </a:ln>
        </p:spPr>
        <p:txBody>
          <a:bodyPr wrap="none">
            <a:prstTxWarp prst="textNoShape">
              <a:avLst/>
            </a:prstTxWarp>
            <a:spAutoFit/>
          </a:bodyPr>
          <a:lstStyle/>
          <a:p>
            <a:r>
              <a:rPr lang="en-US" sz="1600">
                <a:latin typeface="Arial"/>
              </a:rPr>
              <a:t>Regulatory</a:t>
            </a:r>
          </a:p>
          <a:p>
            <a:r>
              <a:rPr lang="en-US" sz="1600">
                <a:latin typeface="Arial"/>
              </a:rPr>
              <a:t>T cell</a:t>
            </a:r>
          </a:p>
        </p:txBody>
      </p:sp>
      <p:sp>
        <p:nvSpPr>
          <p:cNvPr id="33841" name="Text Box 93"/>
          <p:cNvSpPr txBox="1">
            <a:spLocks noChangeArrowheads="1"/>
          </p:cNvSpPr>
          <p:nvPr/>
        </p:nvSpPr>
        <p:spPr bwMode="auto">
          <a:xfrm>
            <a:off x="2665413" y="139700"/>
            <a:ext cx="3398261" cy="523220"/>
          </a:xfrm>
          <a:prstGeom prst="rect">
            <a:avLst/>
          </a:prstGeom>
          <a:noFill/>
          <a:ln w="9525">
            <a:noFill/>
            <a:miter lim="800000"/>
            <a:headEnd/>
            <a:tailEnd/>
          </a:ln>
        </p:spPr>
        <p:txBody>
          <a:bodyPr wrap="none">
            <a:prstTxWarp prst="textNoShape">
              <a:avLst/>
            </a:prstTxWarp>
            <a:spAutoFit/>
          </a:bodyPr>
          <a:lstStyle/>
          <a:p>
            <a:r>
              <a:rPr lang="en-US" sz="2800" dirty="0">
                <a:latin typeface="Arial"/>
              </a:rPr>
              <a:t>Peripheral tolerance</a:t>
            </a:r>
          </a:p>
        </p:txBody>
      </p:sp>
      <p:sp>
        <p:nvSpPr>
          <p:cNvPr id="33842" name="Line 94"/>
          <p:cNvSpPr>
            <a:spLocks noChangeShapeType="1"/>
          </p:cNvSpPr>
          <p:nvPr/>
        </p:nvSpPr>
        <p:spPr bwMode="auto">
          <a:xfrm>
            <a:off x="782638" y="2066925"/>
            <a:ext cx="7239000" cy="0"/>
          </a:xfrm>
          <a:prstGeom prst="line">
            <a:avLst/>
          </a:prstGeom>
          <a:noFill/>
          <a:ln w="9525">
            <a:solidFill>
              <a:schemeClr val="tx1"/>
            </a:solidFill>
            <a:prstDash val="dashDot"/>
            <a:round/>
            <a:headEnd/>
            <a:tailEnd/>
          </a:ln>
        </p:spPr>
        <p:txBody>
          <a:bodyPr wrap="none" anchor="ctr">
            <a:prstTxWarp prst="textNoShape">
              <a:avLst/>
            </a:prstTxWarp>
          </a:bodyPr>
          <a:lstStyle/>
          <a:p>
            <a:endParaRPr lang="en-US">
              <a:latin typeface="Arial"/>
            </a:endParaRPr>
          </a:p>
        </p:txBody>
      </p:sp>
      <p:sp>
        <p:nvSpPr>
          <p:cNvPr id="33843" name="Text Box 95"/>
          <p:cNvSpPr txBox="1">
            <a:spLocks noChangeArrowheads="1"/>
          </p:cNvSpPr>
          <p:nvPr/>
        </p:nvSpPr>
        <p:spPr bwMode="auto">
          <a:xfrm>
            <a:off x="3862388" y="2473325"/>
            <a:ext cx="1270976" cy="369332"/>
          </a:xfrm>
          <a:prstGeom prst="rect">
            <a:avLst/>
          </a:prstGeom>
          <a:noFill/>
          <a:ln w="9525">
            <a:noFill/>
            <a:miter lim="800000"/>
            <a:headEnd/>
            <a:tailEnd/>
          </a:ln>
        </p:spPr>
        <p:txBody>
          <a:bodyPr wrap="none">
            <a:prstTxWarp prst="textNoShape">
              <a:avLst/>
            </a:prstTxWarp>
            <a:spAutoFit/>
          </a:bodyPr>
          <a:lstStyle/>
          <a:p>
            <a:r>
              <a:rPr lang="en-US" sz="1800">
                <a:solidFill>
                  <a:srgbClr val="FF0000"/>
                </a:solidFill>
                <a:latin typeface="Arial"/>
              </a:rPr>
              <a:t>Off signals</a:t>
            </a:r>
            <a:endParaRPr lang="en-US" sz="1800" u="sng">
              <a:latin typeface="Arial"/>
            </a:endParaRPr>
          </a:p>
        </p:txBody>
      </p:sp>
      <p:sp>
        <p:nvSpPr>
          <p:cNvPr id="33844" name="Line 96"/>
          <p:cNvSpPr>
            <a:spLocks noChangeShapeType="1"/>
          </p:cNvSpPr>
          <p:nvPr/>
        </p:nvSpPr>
        <p:spPr bwMode="auto">
          <a:xfrm>
            <a:off x="4419600" y="4038600"/>
            <a:ext cx="449263" cy="0"/>
          </a:xfrm>
          <a:prstGeom prst="line">
            <a:avLst/>
          </a:prstGeom>
          <a:noFill/>
          <a:ln w="28575">
            <a:solidFill>
              <a:schemeClr val="tx1"/>
            </a:solidFill>
            <a:round/>
            <a:headEnd/>
            <a:tailEnd type="triangle" w="med" len="med"/>
          </a:ln>
        </p:spPr>
        <p:txBody>
          <a:bodyPr wrap="none" anchor="ctr">
            <a:prstTxWarp prst="textNoShape">
              <a:avLst/>
            </a:prstTxWarp>
          </a:bodyPr>
          <a:lstStyle/>
          <a:p>
            <a:endParaRPr lang="en-US">
              <a:latin typeface="Arial"/>
            </a:endParaRPr>
          </a:p>
        </p:txBody>
      </p:sp>
      <p:sp>
        <p:nvSpPr>
          <p:cNvPr id="111713" name="Text Box 97"/>
          <p:cNvSpPr txBox="1">
            <a:spLocks noChangeArrowheads="1"/>
          </p:cNvSpPr>
          <p:nvPr/>
        </p:nvSpPr>
        <p:spPr bwMode="auto">
          <a:xfrm>
            <a:off x="3430588" y="3292475"/>
            <a:ext cx="1028647" cy="584776"/>
          </a:xfrm>
          <a:prstGeom prst="rect">
            <a:avLst/>
          </a:prstGeom>
          <a:noFill/>
          <a:ln w="9525">
            <a:noFill/>
            <a:miter lim="800000"/>
            <a:headEnd/>
            <a:tailEnd/>
          </a:ln>
          <a:effectLst/>
        </p:spPr>
        <p:txBody>
          <a:bodyPr wrap="none">
            <a:prstTxWarp prst="textNoShape">
              <a:avLst/>
            </a:prstTxWarp>
            <a:spAutoFit/>
          </a:bodyPr>
          <a:lstStyle/>
          <a:p>
            <a:pPr>
              <a:defRPr/>
            </a:pPr>
            <a:r>
              <a:rPr lang="en-US" sz="1600">
                <a:effectLst>
                  <a:outerShdw blurRad="38100" dist="38100" dir="2700000" algn="tl">
                    <a:srgbClr val="DDDDDD"/>
                  </a:outerShdw>
                </a:effectLst>
                <a:latin typeface="Arial"/>
              </a:rPr>
              <a:t>Activated</a:t>
            </a:r>
          </a:p>
          <a:p>
            <a:pPr>
              <a:defRPr/>
            </a:pPr>
            <a:r>
              <a:rPr lang="en-US" sz="1600">
                <a:effectLst>
                  <a:outerShdw blurRad="38100" dist="38100" dir="2700000" algn="tl">
                    <a:srgbClr val="DDDDDD"/>
                  </a:outerShdw>
                </a:effectLst>
                <a:latin typeface="Arial"/>
              </a:rPr>
              <a:t>T cell</a:t>
            </a:r>
            <a:endParaRPr lang="en-US" sz="1800">
              <a:effectLst>
                <a:outerShdw blurRad="38100" dist="38100" dir="2700000" algn="tl">
                  <a:srgbClr val="DDDDDD"/>
                </a:outerShdw>
              </a:effectLst>
              <a:latin typeface="Arial"/>
            </a:endParaRPr>
          </a:p>
        </p:txBody>
      </p:sp>
      <p:sp>
        <p:nvSpPr>
          <p:cNvPr id="33846" name="Oval 98"/>
          <p:cNvSpPr>
            <a:spLocks noChangeArrowheads="1"/>
          </p:cNvSpPr>
          <p:nvPr/>
        </p:nvSpPr>
        <p:spPr bwMode="auto">
          <a:xfrm>
            <a:off x="5022850" y="3721100"/>
            <a:ext cx="534988" cy="554038"/>
          </a:xfrm>
          <a:prstGeom prst="ellipse">
            <a:avLst/>
          </a:prstGeom>
          <a:solidFill>
            <a:srgbClr val="E6AE92"/>
          </a:solidFill>
          <a:ln w="9525">
            <a:solidFill>
              <a:srgbClr val="63A186"/>
            </a:solidFill>
            <a:round/>
            <a:headEnd/>
            <a:tailEnd/>
          </a:ln>
        </p:spPr>
        <p:txBody>
          <a:bodyPr wrap="none" anchor="ctr">
            <a:prstTxWarp prst="textNoShape">
              <a:avLst/>
            </a:prstTxWarp>
          </a:bodyPr>
          <a:lstStyle/>
          <a:p>
            <a:endParaRPr lang="en-US">
              <a:latin typeface="Arial"/>
            </a:endParaRPr>
          </a:p>
        </p:txBody>
      </p:sp>
      <p:sp>
        <p:nvSpPr>
          <p:cNvPr id="33847" name="Oval 99"/>
          <p:cNvSpPr>
            <a:spLocks noChangeArrowheads="1"/>
          </p:cNvSpPr>
          <p:nvPr/>
        </p:nvSpPr>
        <p:spPr bwMode="auto">
          <a:xfrm>
            <a:off x="5105400" y="3886200"/>
            <a:ext cx="152400" cy="228600"/>
          </a:xfrm>
          <a:prstGeom prst="ellipse">
            <a:avLst/>
          </a:prstGeom>
          <a:solidFill>
            <a:schemeClr val="tx1"/>
          </a:solidFill>
          <a:ln w="9525">
            <a:solidFill>
              <a:srgbClr val="63A186"/>
            </a:solidFill>
            <a:round/>
            <a:headEnd/>
            <a:tailEnd/>
          </a:ln>
        </p:spPr>
        <p:txBody>
          <a:bodyPr wrap="none" anchor="ctr">
            <a:prstTxWarp prst="textNoShape">
              <a:avLst/>
            </a:prstTxWarp>
          </a:bodyPr>
          <a:lstStyle/>
          <a:p>
            <a:endParaRPr lang="en-US">
              <a:latin typeface="Arial"/>
            </a:endParaRPr>
          </a:p>
        </p:txBody>
      </p:sp>
      <p:sp>
        <p:nvSpPr>
          <p:cNvPr id="33848" name="Oval 100"/>
          <p:cNvSpPr>
            <a:spLocks noChangeArrowheads="1"/>
          </p:cNvSpPr>
          <p:nvPr/>
        </p:nvSpPr>
        <p:spPr bwMode="auto">
          <a:xfrm>
            <a:off x="5257800" y="3810000"/>
            <a:ext cx="152400" cy="152400"/>
          </a:xfrm>
          <a:prstGeom prst="ellipse">
            <a:avLst/>
          </a:prstGeom>
          <a:solidFill>
            <a:schemeClr val="tx1"/>
          </a:solidFill>
          <a:ln w="9525">
            <a:solidFill>
              <a:srgbClr val="63A186"/>
            </a:solidFill>
            <a:round/>
            <a:headEnd/>
            <a:tailEnd/>
          </a:ln>
        </p:spPr>
        <p:txBody>
          <a:bodyPr wrap="none" anchor="ctr">
            <a:prstTxWarp prst="textNoShape">
              <a:avLst/>
            </a:prstTxWarp>
          </a:bodyPr>
          <a:lstStyle/>
          <a:p>
            <a:endParaRPr lang="en-US">
              <a:latin typeface="Arial"/>
            </a:endParaRPr>
          </a:p>
        </p:txBody>
      </p:sp>
      <p:sp>
        <p:nvSpPr>
          <p:cNvPr id="33849" name="Oval 101"/>
          <p:cNvSpPr>
            <a:spLocks noChangeArrowheads="1"/>
          </p:cNvSpPr>
          <p:nvPr/>
        </p:nvSpPr>
        <p:spPr bwMode="auto">
          <a:xfrm>
            <a:off x="5257800" y="4038600"/>
            <a:ext cx="228600" cy="152400"/>
          </a:xfrm>
          <a:prstGeom prst="ellipse">
            <a:avLst/>
          </a:prstGeom>
          <a:solidFill>
            <a:schemeClr val="tx1"/>
          </a:solidFill>
          <a:ln w="9525">
            <a:solidFill>
              <a:srgbClr val="63A186"/>
            </a:solidFill>
            <a:round/>
            <a:headEnd/>
            <a:tailEnd/>
          </a:ln>
        </p:spPr>
        <p:txBody>
          <a:bodyPr wrap="none" anchor="ctr">
            <a:prstTxWarp prst="textNoShape">
              <a:avLst/>
            </a:prstTxWarp>
          </a:bodyPr>
          <a:lstStyle/>
          <a:p>
            <a:endParaRPr lang="en-US">
              <a:latin typeface="Arial"/>
            </a:endParaRPr>
          </a:p>
        </p:txBody>
      </p:sp>
      <p:sp>
        <p:nvSpPr>
          <p:cNvPr id="33850" name="Arc 102"/>
          <p:cNvSpPr>
            <a:spLocks/>
          </p:cNvSpPr>
          <p:nvPr/>
        </p:nvSpPr>
        <p:spPr bwMode="auto">
          <a:xfrm rot="5400000" flipV="1">
            <a:off x="3717131" y="2531269"/>
            <a:ext cx="242888" cy="361950"/>
          </a:xfrm>
          <a:custGeom>
            <a:avLst/>
            <a:gdLst>
              <a:gd name="T0" fmla="*/ 150815 w 21600"/>
              <a:gd name="T1" fmla="*/ 0 h 35720"/>
              <a:gd name="T2" fmla="*/ 119791 w 21600"/>
              <a:gd name="T3" fmla="*/ 361950 h 35720"/>
              <a:gd name="T4" fmla="*/ 0 w 21600"/>
              <a:gd name="T5" fmla="*/ 171561 h 35720"/>
              <a:gd name="T6" fmla="*/ 0 60000 65536"/>
              <a:gd name="T7" fmla="*/ 0 60000 65536"/>
              <a:gd name="T8" fmla="*/ 0 60000 65536"/>
              <a:gd name="T9" fmla="*/ 0 w 21600"/>
              <a:gd name="T10" fmla="*/ 0 h 35720"/>
              <a:gd name="T11" fmla="*/ 21600 w 21600"/>
              <a:gd name="T12" fmla="*/ 35720 h 35720"/>
            </a:gdLst>
            <a:ahLst/>
            <a:cxnLst>
              <a:cxn ang="T6">
                <a:pos x="T0" y="T1"/>
              </a:cxn>
              <a:cxn ang="T7">
                <a:pos x="T2" y="T3"/>
              </a:cxn>
              <a:cxn ang="T8">
                <a:pos x="T4" y="T5"/>
              </a:cxn>
            </a:cxnLst>
            <a:rect l="T9" t="T10" r="T11" b="T12"/>
            <a:pathLst>
              <a:path w="21600" h="35720" fill="none" extrusionOk="0">
                <a:moveTo>
                  <a:pt x="13412" y="-1"/>
                </a:moveTo>
                <a:cubicBezTo>
                  <a:pt x="18584" y="4096"/>
                  <a:pt x="21600" y="10332"/>
                  <a:pt x="21600" y="16931"/>
                </a:cubicBezTo>
                <a:cubicBezTo>
                  <a:pt x="21600" y="24708"/>
                  <a:pt x="17419" y="31885"/>
                  <a:pt x="10653" y="35720"/>
                </a:cubicBezTo>
              </a:path>
              <a:path w="21600" h="35720" stroke="0" extrusionOk="0">
                <a:moveTo>
                  <a:pt x="13412" y="-1"/>
                </a:moveTo>
                <a:cubicBezTo>
                  <a:pt x="18584" y="4096"/>
                  <a:pt x="21600" y="10332"/>
                  <a:pt x="21600" y="16931"/>
                </a:cubicBezTo>
                <a:cubicBezTo>
                  <a:pt x="21600" y="24708"/>
                  <a:pt x="17419" y="31885"/>
                  <a:pt x="10653" y="35720"/>
                </a:cubicBezTo>
                <a:lnTo>
                  <a:pt x="0" y="16931"/>
                </a:lnTo>
                <a:close/>
              </a:path>
            </a:pathLst>
          </a:custGeom>
          <a:noFill/>
          <a:ln w="25400">
            <a:solidFill>
              <a:schemeClr val="tx1"/>
            </a:solidFill>
            <a:round/>
            <a:headEnd/>
            <a:tailEnd type="triangle" w="med" len="med"/>
          </a:ln>
        </p:spPr>
        <p:txBody>
          <a:bodyPr wrap="none" anchor="ctr">
            <a:prstTxWarp prst="textNoShape">
              <a:avLst/>
            </a:prstTxWarp>
          </a:bodyPr>
          <a:lstStyle/>
          <a:p>
            <a:endParaRPr lang="en-US">
              <a:latin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3"/>
          <a:srcRect/>
          <a:stretch>
            <a:fillRect/>
          </a:stretch>
        </p:blipFill>
        <p:spPr bwMode="auto">
          <a:xfrm>
            <a:off x="1219200" y="457200"/>
            <a:ext cx="6319838" cy="6400800"/>
          </a:xfrm>
          <a:prstGeom prst="rect">
            <a:avLst/>
          </a:prstGeom>
          <a:noFill/>
          <a:ln w="9525">
            <a:noFill/>
            <a:miter lim="800000"/>
            <a:headEnd/>
            <a:tailEnd/>
          </a:ln>
        </p:spPr>
      </p:pic>
      <p:sp>
        <p:nvSpPr>
          <p:cNvPr id="35843" name="Text Box 3"/>
          <p:cNvSpPr txBox="1">
            <a:spLocks noChangeArrowheads="1"/>
          </p:cNvSpPr>
          <p:nvPr/>
        </p:nvSpPr>
        <p:spPr bwMode="auto">
          <a:xfrm>
            <a:off x="3429000" y="0"/>
            <a:ext cx="2233729" cy="523220"/>
          </a:xfrm>
          <a:prstGeom prst="rect">
            <a:avLst/>
          </a:prstGeom>
          <a:noFill/>
          <a:ln w="9525">
            <a:noFill/>
            <a:miter lim="800000"/>
            <a:headEnd/>
            <a:tailEnd/>
          </a:ln>
        </p:spPr>
        <p:txBody>
          <a:bodyPr wrap="none">
            <a:prstTxWarp prst="textNoShape">
              <a:avLst/>
            </a:prstTxWarp>
            <a:spAutoFit/>
          </a:bodyPr>
          <a:lstStyle/>
          <a:p>
            <a:r>
              <a:rPr lang="en-US" sz="2800" dirty="0">
                <a:latin typeface="Arial"/>
              </a:rPr>
              <a:t>T cell </a:t>
            </a:r>
            <a:r>
              <a:rPr lang="en-US" sz="2800" dirty="0" err="1">
                <a:latin typeface="Arial"/>
              </a:rPr>
              <a:t>anergy</a:t>
            </a:r>
            <a:endParaRPr lang="en-US" sz="2800" dirty="0">
              <a:latin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37678" y="278121"/>
            <a:ext cx="8213493" cy="616012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2825656" y="249238"/>
            <a:ext cx="4075207" cy="579437"/>
          </a:xfrm>
          <a:prstGeom prst="rect">
            <a:avLst/>
          </a:prstGeom>
          <a:noFill/>
          <a:ln w="9525">
            <a:noFill/>
            <a:miter lim="800000"/>
            <a:headEnd/>
            <a:tailEnd/>
          </a:ln>
        </p:spPr>
        <p:txBody>
          <a:bodyPr wrap="square">
            <a:prstTxWarp prst="textNoShape">
              <a:avLst/>
            </a:prstTxWarp>
            <a:spAutoFit/>
          </a:bodyPr>
          <a:lstStyle/>
          <a:p>
            <a:pPr algn="l"/>
            <a:r>
              <a:rPr lang="en-US" sz="3200" dirty="0">
                <a:latin typeface="Arial"/>
              </a:rPr>
              <a:t>Regulatory T cells </a:t>
            </a:r>
          </a:p>
        </p:txBody>
      </p:sp>
      <p:sp>
        <p:nvSpPr>
          <p:cNvPr id="40963" name="Text Box 3"/>
          <p:cNvSpPr txBox="1">
            <a:spLocks noChangeArrowheads="1"/>
          </p:cNvSpPr>
          <p:nvPr/>
        </p:nvSpPr>
        <p:spPr bwMode="auto">
          <a:xfrm>
            <a:off x="2057400" y="6400800"/>
            <a:ext cx="5740400" cy="274638"/>
          </a:xfrm>
          <a:prstGeom prst="rect">
            <a:avLst/>
          </a:prstGeom>
          <a:noFill/>
          <a:ln w="9525">
            <a:noFill/>
            <a:miter lim="800000"/>
            <a:headEnd/>
            <a:tailEnd/>
          </a:ln>
        </p:spPr>
        <p:txBody>
          <a:bodyPr wrap="none">
            <a:prstTxWarp prst="textNoShape">
              <a:avLst/>
            </a:prstTxWarp>
            <a:spAutoFit/>
          </a:bodyPr>
          <a:lstStyle/>
          <a:p>
            <a:pPr algn="l"/>
            <a:r>
              <a:rPr lang="en-US" sz="1200" b="0"/>
              <a:t>From Abbas, Lichtman and Pillai. Cellular and Molecular Immunology 6th ed, 2007</a:t>
            </a:r>
            <a:endParaRPr lang="en-US" sz="1400"/>
          </a:p>
        </p:txBody>
      </p:sp>
      <p:pic>
        <p:nvPicPr>
          <p:cNvPr id="40964" name="Picture 4"/>
          <p:cNvPicPr>
            <a:picLocks noChangeAspect="1" noChangeArrowheads="1"/>
          </p:cNvPicPr>
          <p:nvPr/>
        </p:nvPicPr>
        <p:blipFill>
          <a:blip r:embed="rId3"/>
          <a:srcRect/>
          <a:stretch>
            <a:fillRect/>
          </a:stretch>
        </p:blipFill>
        <p:spPr bwMode="auto">
          <a:xfrm>
            <a:off x="1447800" y="990600"/>
            <a:ext cx="6553200" cy="5233988"/>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685800" y="304800"/>
            <a:ext cx="7772400" cy="1143000"/>
          </a:xfrm>
          <a:prstGeom prst="rect">
            <a:avLst/>
          </a:prstGeom>
          <a:noFill/>
          <a:ln w="9525">
            <a:noFill/>
            <a:miter lim="800000"/>
            <a:headEnd/>
            <a:tailEnd/>
          </a:ln>
        </p:spPr>
        <p:txBody>
          <a:bodyPr anchor="ctr">
            <a:prstTxWarp prst="textNoShape">
              <a:avLst/>
            </a:prstTxWarp>
          </a:bodyPr>
          <a:lstStyle/>
          <a:p>
            <a:r>
              <a:rPr lang="en-US" sz="3200">
                <a:latin typeface="Arial"/>
              </a:rPr>
              <a:t>Properties of regulatory T cells </a:t>
            </a:r>
          </a:p>
        </p:txBody>
      </p:sp>
      <p:sp>
        <p:nvSpPr>
          <p:cNvPr id="43011" name="Rectangle 3"/>
          <p:cNvSpPr>
            <a:spLocks noChangeArrowheads="1"/>
          </p:cNvSpPr>
          <p:nvPr/>
        </p:nvSpPr>
        <p:spPr bwMode="auto">
          <a:xfrm>
            <a:off x="685800" y="1600200"/>
            <a:ext cx="7924800" cy="4648200"/>
          </a:xfrm>
          <a:prstGeom prst="rect">
            <a:avLst/>
          </a:prstGeom>
          <a:noFill/>
          <a:ln w="9525">
            <a:noFill/>
            <a:miter lim="800000"/>
            <a:headEnd/>
            <a:tailEnd/>
          </a:ln>
        </p:spPr>
        <p:txBody>
          <a:bodyPr>
            <a:prstTxWarp prst="textNoShape">
              <a:avLst/>
            </a:prstTxWarp>
          </a:bodyPr>
          <a:lstStyle/>
          <a:p>
            <a:pPr marL="342900" indent="-342900" algn="l">
              <a:spcBef>
                <a:spcPct val="20000"/>
              </a:spcBef>
              <a:buFontTx/>
              <a:buChar char="•"/>
            </a:pPr>
            <a:r>
              <a:rPr lang="en-US" sz="3200">
                <a:latin typeface="Arial"/>
              </a:rPr>
              <a:t>Phenotype: CD4, high IL-2 receptor (CD25), low IL-7 receptor, Foxp3 transcription factor; other markers</a:t>
            </a:r>
          </a:p>
          <a:p>
            <a:pPr marL="342900" indent="-342900" algn="l">
              <a:spcBef>
                <a:spcPct val="20000"/>
              </a:spcBef>
              <a:buFontTx/>
              <a:buChar char="•"/>
            </a:pPr>
            <a:endParaRPr lang="en-US" sz="3200">
              <a:latin typeface="Arial"/>
            </a:endParaRPr>
          </a:p>
          <a:p>
            <a:pPr marL="342900" indent="-342900" algn="l">
              <a:spcBef>
                <a:spcPct val="20000"/>
              </a:spcBef>
              <a:buFontTx/>
              <a:buChar char="•"/>
            </a:pPr>
            <a:r>
              <a:rPr lang="en-US" sz="3200">
                <a:latin typeface="Arial"/>
              </a:rPr>
              <a:t>Mechanisms of action: multiple</a:t>
            </a:r>
          </a:p>
          <a:p>
            <a:pPr marL="742950" lvl="1" indent="-285750" algn="l">
              <a:spcBef>
                <a:spcPct val="20000"/>
              </a:spcBef>
              <a:buFontTx/>
              <a:buChar char="–"/>
            </a:pPr>
            <a:r>
              <a:rPr lang="en-US" sz="2800">
                <a:latin typeface="Arial"/>
                <a:ea typeface="ＭＳ Ｐゴシック" pitchFamily="34" charset="-128"/>
                <a:cs typeface="ＭＳ Ｐゴシック" pitchFamily="34" charset="-128"/>
              </a:rPr>
              <a:t>secretion of immune-suppressive cytokines (TGF</a:t>
            </a:r>
            <a:r>
              <a:rPr lang="en-US" sz="2800">
                <a:latin typeface="Arial"/>
                <a:ea typeface="ＭＳ Ｐゴシック" pitchFamily="34" charset="-128"/>
                <a:cs typeface="ＭＳ Ｐゴシック" pitchFamily="34" charset="-128"/>
                <a:sym typeface="Symbol" pitchFamily="34" charset="2"/>
              </a:rPr>
              <a:t></a:t>
            </a:r>
            <a:r>
              <a:rPr lang="en-US" sz="2800">
                <a:latin typeface="Arial"/>
                <a:ea typeface="ＭＳ Ｐゴシック" pitchFamily="34" charset="-128"/>
                <a:cs typeface="ＭＳ Ｐゴシック" pitchFamily="34" charset="-128"/>
              </a:rPr>
              <a:t>, IL-10, IL-35),</a:t>
            </a:r>
          </a:p>
          <a:p>
            <a:pPr marL="742950" lvl="1" indent="-285750" algn="l">
              <a:spcBef>
                <a:spcPct val="20000"/>
              </a:spcBef>
              <a:buFontTx/>
              <a:buChar char="–"/>
            </a:pPr>
            <a:r>
              <a:rPr lang="en-US" sz="2800">
                <a:latin typeface="Arial"/>
                <a:ea typeface="ＭＳ Ｐゴシック" pitchFamily="34" charset="-128"/>
                <a:cs typeface="ＭＳ Ｐゴシック" pitchFamily="34" charset="-128"/>
              </a:rPr>
              <a:t> inactivation of dendritic cells or responding lymphocytes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762000" y="914400"/>
            <a:ext cx="7772400" cy="1143000"/>
          </a:xfrm>
          <a:prstGeom prst="rect">
            <a:avLst/>
          </a:prstGeom>
          <a:noFill/>
          <a:ln w="9525">
            <a:noFill/>
            <a:miter lim="800000"/>
            <a:headEnd/>
            <a:tailEnd/>
          </a:ln>
        </p:spPr>
        <p:txBody>
          <a:bodyPr anchor="ctr">
            <a:prstTxWarp prst="textNoShape">
              <a:avLst/>
            </a:prstTxWarp>
          </a:bodyPr>
          <a:lstStyle/>
          <a:p>
            <a:r>
              <a:rPr lang="en-US" sz="3200" dirty="0" smtClean="0">
                <a:latin typeface="Arial"/>
              </a:rPr>
              <a:t>“</a:t>
            </a:r>
            <a:r>
              <a:rPr lang="en-US" sz="3200" dirty="0">
                <a:latin typeface="Arial"/>
              </a:rPr>
              <a:t>natural</a:t>
            </a:r>
            <a:r>
              <a:rPr lang="en-US" sz="3200" dirty="0" smtClean="0">
                <a:latin typeface="Arial"/>
              </a:rPr>
              <a:t>” </a:t>
            </a:r>
            <a:r>
              <a:rPr lang="en-US" sz="3200" dirty="0">
                <a:latin typeface="Arial"/>
              </a:rPr>
              <a:t>regulatory T cells (</a:t>
            </a:r>
            <a:r>
              <a:rPr lang="en-US" sz="3200" dirty="0" err="1">
                <a:latin typeface="Arial"/>
              </a:rPr>
              <a:t>Treg</a:t>
            </a:r>
            <a:r>
              <a:rPr lang="en-US" sz="3200" dirty="0">
                <a:latin typeface="Arial"/>
              </a:rPr>
              <a:t>)</a:t>
            </a:r>
          </a:p>
        </p:txBody>
      </p:sp>
      <p:sp>
        <p:nvSpPr>
          <p:cNvPr id="45059" name="Rectangle 3"/>
          <p:cNvSpPr>
            <a:spLocks noChangeArrowheads="1"/>
          </p:cNvSpPr>
          <p:nvPr/>
        </p:nvSpPr>
        <p:spPr bwMode="auto">
          <a:xfrm>
            <a:off x="685800" y="2286000"/>
            <a:ext cx="7848600" cy="3352800"/>
          </a:xfrm>
          <a:prstGeom prst="rect">
            <a:avLst/>
          </a:prstGeom>
          <a:noFill/>
          <a:ln w="9525">
            <a:noFill/>
            <a:miter lim="800000"/>
            <a:headEnd/>
            <a:tailEnd/>
          </a:ln>
        </p:spPr>
        <p:txBody>
          <a:bodyPr>
            <a:prstTxWarp prst="textNoShape">
              <a:avLst/>
            </a:prstTxWarp>
          </a:bodyPr>
          <a:lstStyle/>
          <a:p>
            <a:pPr marL="342900" indent="-342900" algn="l">
              <a:spcBef>
                <a:spcPct val="20000"/>
              </a:spcBef>
            </a:pPr>
            <a:endParaRPr lang="en-US" sz="2800" dirty="0">
              <a:latin typeface="Arial"/>
            </a:endParaRPr>
          </a:p>
          <a:p>
            <a:pPr marL="342900" indent="-342900" algn="l">
              <a:spcBef>
                <a:spcPct val="20000"/>
              </a:spcBef>
              <a:buFontTx/>
              <a:buChar char="•"/>
            </a:pPr>
            <a:r>
              <a:rPr lang="en-US" sz="2800" dirty="0" smtClean="0">
                <a:latin typeface="Arial"/>
              </a:rPr>
              <a:t>Development (in thymus) </a:t>
            </a:r>
            <a:r>
              <a:rPr lang="en-US" sz="2800" dirty="0">
                <a:latin typeface="Arial"/>
              </a:rPr>
              <a:t>requires recognition of self antigen during T cell maturation</a:t>
            </a:r>
          </a:p>
          <a:p>
            <a:pPr marL="342900" indent="-342900" algn="l">
              <a:spcBef>
                <a:spcPct val="20000"/>
              </a:spcBef>
              <a:buFontTx/>
              <a:buChar char="•"/>
            </a:pPr>
            <a:endParaRPr lang="en-US" sz="2800" dirty="0">
              <a:latin typeface="Arial"/>
            </a:endParaRPr>
          </a:p>
          <a:p>
            <a:pPr marL="342900" indent="-342900" algn="l">
              <a:spcBef>
                <a:spcPct val="20000"/>
              </a:spcBef>
              <a:buFontTx/>
              <a:buChar char="•"/>
            </a:pPr>
            <a:r>
              <a:rPr lang="en-US" sz="2800" dirty="0">
                <a:latin typeface="Arial"/>
              </a:rPr>
              <a:t>Reside in peripheral tissues to prevent harmful reactions against self</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762000" y="381000"/>
            <a:ext cx="7772400" cy="1143000"/>
          </a:xfrm>
          <a:prstGeom prst="rect">
            <a:avLst/>
          </a:prstGeom>
          <a:noFill/>
          <a:ln w="9525">
            <a:noFill/>
            <a:miter lim="800000"/>
            <a:headEnd/>
            <a:tailEnd/>
          </a:ln>
        </p:spPr>
        <p:txBody>
          <a:bodyPr anchor="ctr">
            <a:prstTxWarp prst="textNoShape">
              <a:avLst/>
            </a:prstTxWarp>
          </a:bodyPr>
          <a:lstStyle/>
          <a:p>
            <a:r>
              <a:rPr lang="en-US" sz="3200" dirty="0">
                <a:latin typeface="Arial"/>
              </a:rPr>
              <a:t>Peripheral (adaptive, inducible) regulatory T cells</a:t>
            </a:r>
          </a:p>
        </p:txBody>
      </p:sp>
      <p:sp>
        <p:nvSpPr>
          <p:cNvPr id="47107" name="Rectangle 3"/>
          <p:cNvSpPr>
            <a:spLocks noChangeArrowheads="1"/>
          </p:cNvSpPr>
          <p:nvPr/>
        </p:nvSpPr>
        <p:spPr bwMode="auto">
          <a:xfrm>
            <a:off x="609600" y="1600200"/>
            <a:ext cx="8001000" cy="4724400"/>
          </a:xfrm>
          <a:prstGeom prst="rect">
            <a:avLst/>
          </a:prstGeom>
          <a:noFill/>
          <a:ln w="9525">
            <a:noFill/>
            <a:miter lim="800000"/>
            <a:headEnd/>
            <a:tailEnd/>
          </a:ln>
        </p:spPr>
        <p:txBody>
          <a:bodyPr>
            <a:prstTxWarp prst="textNoShape">
              <a:avLst/>
            </a:prstTxWarp>
          </a:bodyPr>
          <a:lstStyle/>
          <a:p>
            <a:pPr marL="342900" indent="-342900" algn="l">
              <a:spcBef>
                <a:spcPct val="20000"/>
              </a:spcBef>
              <a:buFontTx/>
              <a:buChar char="•"/>
            </a:pPr>
            <a:r>
              <a:rPr lang="en-US" sz="2800" dirty="0">
                <a:latin typeface="Arial"/>
              </a:rPr>
              <a:t>Develop from mature CD4 T cells that are exposed to persistent antigen in the periphery; no role for thymus</a:t>
            </a:r>
          </a:p>
          <a:p>
            <a:pPr marL="342900" indent="-342900" algn="l">
              <a:spcBef>
                <a:spcPct val="20000"/>
              </a:spcBef>
              <a:buFontTx/>
              <a:buChar char="•"/>
            </a:pPr>
            <a:r>
              <a:rPr lang="en-US" sz="2800" dirty="0">
                <a:latin typeface="Arial"/>
              </a:rPr>
              <a:t>May be generated in all immune responses, to limit collateral damage </a:t>
            </a:r>
          </a:p>
          <a:p>
            <a:pPr marL="342900" indent="-342900" algn="l">
              <a:spcBef>
                <a:spcPct val="20000"/>
              </a:spcBef>
              <a:buFontTx/>
              <a:buChar char="•"/>
            </a:pPr>
            <a:r>
              <a:rPr lang="en-US" sz="2800" dirty="0">
                <a:latin typeface="Arial"/>
              </a:rPr>
              <a:t>Can be induced in vitro (stimulation of CD4 T-cells in presence of TGF</a:t>
            </a:r>
            <a:r>
              <a:rPr lang="en-US" sz="2800" dirty="0">
                <a:latin typeface="Arial"/>
                <a:sym typeface="Symbol" pitchFamily="34" charset="2"/>
              </a:rPr>
              <a:t></a:t>
            </a:r>
            <a:r>
              <a:rPr lang="en-US" sz="2800" dirty="0">
                <a:latin typeface="Arial"/>
              </a:rPr>
              <a:t> + IL-2)</a:t>
            </a:r>
          </a:p>
          <a:p>
            <a:pPr marL="342900" indent="-342900" algn="l">
              <a:spcBef>
                <a:spcPct val="20000"/>
              </a:spcBef>
              <a:buFontTx/>
              <a:buChar char="•"/>
            </a:pPr>
            <a:endParaRPr lang="en-US" sz="2800" dirty="0">
              <a:latin typeface="Arial"/>
            </a:endParaRPr>
          </a:p>
          <a:p>
            <a:pPr marL="342900" indent="-342900" algn="l">
              <a:spcBef>
                <a:spcPct val="20000"/>
              </a:spcBef>
              <a:buFontTx/>
              <a:buChar char="•"/>
            </a:pPr>
            <a:r>
              <a:rPr lang="en-US" sz="2800" dirty="0">
                <a:latin typeface="Arial"/>
              </a:rPr>
              <a:t>What factors determine the balance of </a:t>
            </a:r>
            <a:r>
              <a:rPr lang="en-US" sz="2800" dirty="0" err="1">
                <a:latin typeface="Arial"/>
              </a:rPr>
              <a:t>effector</a:t>
            </a:r>
            <a:r>
              <a:rPr lang="en-US" sz="2800" dirty="0">
                <a:latin typeface="Arial"/>
              </a:rPr>
              <a:t> cells and </a:t>
            </a:r>
            <a:r>
              <a:rPr lang="en-US" sz="2800" dirty="0" err="1">
                <a:latin typeface="Arial"/>
              </a:rPr>
              <a:t>Treg</a:t>
            </a:r>
            <a:r>
              <a:rPr lang="en-US" sz="2800" dirty="0">
                <a:latin typeface="Arial"/>
              </a:rPr>
              <a: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p:cNvSpPr txBox="1">
            <a:spLocks noChangeArrowheads="1"/>
          </p:cNvSpPr>
          <p:nvPr/>
        </p:nvSpPr>
        <p:spPr bwMode="auto">
          <a:xfrm>
            <a:off x="6477000" y="5867400"/>
            <a:ext cx="22860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a:t>Annual Reviews</a:t>
            </a:r>
          </a:p>
        </p:txBody>
      </p:sp>
      <p:pic>
        <p:nvPicPr>
          <p:cNvPr id="14339" name="Picture 13" descr="Rudensky-f02-clr"/>
          <p:cNvPicPr>
            <a:picLocks noChangeAspect="1" noChangeArrowheads="1"/>
          </p:cNvPicPr>
          <p:nvPr/>
        </p:nvPicPr>
        <p:blipFill>
          <a:blip r:embed="rId3"/>
          <a:srcRect/>
          <a:stretch>
            <a:fillRect/>
          </a:stretch>
        </p:blipFill>
        <p:spPr bwMode="auto">
          <a:xfrm>
            <a:off x="1219200" y="1817688"/>
            <a:ext cx="6705600" cy="3222625"/>
          </a:xfrm>
          <a:prstGeom prst="rect">
            <a:avLst/>
          </a:prstGeom>
          <a:noFill/>
          <a:ln w="9525">
            <a:noFill/>
            <a:miter lim="800000"/>
            <a:headEnd/>
            <a:tailEnd/>
          </a:ln>
        </p:spPr>
      </p:pic>
      <p:sp>
        <p:nvSpPr>
          <p:cNvPr id="14340" name="TextBox 5"/>
          <p:cNvSpPr txBox="1">
            <a:spLocks noChangeArrowheads="1"/>
          </p:cNvSpPr>
          <p:nvPr/>
        </p:nvSpPr>
        <p:spPr bwMode="auto">
          <a:xfrm>
            <a:off x="304800" y="533400"/>
            <a:ext cx="8610600" cy="584200"/>
          </a:xfrm>
          <a:prstGeom prst="rect">
            <a:avLst/>
          </a:prstGeom>
          <a:noFill/>
          <a:ln w="9525">
            <a:noFill/>
            <a:miter lim="800000"/>
            <a:headEnd/>
            <a:tailEnd/>
          </a:ln>
        </p:spPr>
        <p:txBody>
          <a:bodyPr>
            <a:prstTxWarp prst="textNoShape">
              <a:avLst/>
            </a:prstTxWarp>
            <a:spAutoFit/>
          </a:bodyPr>
          <a:lstStyle/>
          <a:p>
            <a:r>
              <a:rPr lang="en-US" sz="3200"/>
              <a:t>Heterogeneity and function of regulatory T cells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67462" y="472806"/>
            <a:ext cx="8000276" cy="5047536"/>
          </a:xfrm>
          <a:prstGeom prst="rect">
            <a:avLst/>
          </a:prstGeom>
          <a:noFill/>
        </p:spPr>
        <p:txBody>
          <a:bodyPr wrap="square" rtlCol="0">
            <a:spAutoFit/>
          </a:bodyPr>
          <a:lstStyle/>
          <a:p>
            <a:endParaRPr lang="en-US" dirty="0" smtClean="0"/>
          </a:p>
          <a:p>
            <a:pPr algn="ctr"/>
            <a:r>
              <a:rPr lang="en-US" sz="2800" b="1" dirty="0" smtClean="0">
                <a:latin typeface="Arial"/>
              </a:rPr>
              <a:t>Objectives</a:t>
            </a:r>
          </a:p>
          <a:p>
            <a:endParaRPr lang="en-US" dirty="0" smtClean="0"/>
          </a:p>
          <a:p>
            <a:r>
              <a:rPr lang="en-US" sz="1600" dirty="0">
                <a:latin typeface="Arial"/>
              </a:rPr>
              <a:t>•	Outline T and B cell collaboration and the mechanisms governing the </a:t>
            </a:r>
            <a:r>
              <a:rPr lang="en-US" sz="1600" dirty="0" smtClean="0">
                <a:latin typeface="Arial"/>
              </a:rPr>
              <a:t>generation </a:t>
            </a:r>
            <a:br>
              <a:rPr lang="en-US" sz="1600" dirty="0" smtClean="0">
                <a:latin typeface="Arial"/>
              </a:rPr>
            </a:br>
            <a:r>
              <a:rPr lang="en-US" sz="1600" dirty="0" smtClean="0">
                <a:latin typeface="Arial"/>
              </a:rPr>
              <a:t>        of </a:t>
            </a:r>
            <a:r>
              <a:rPr lang="en-US" sz="1600" dirty="0">
                <a:latin typeface="Arial"/>
              </a:rPr>
              <a:t>antibody classes</a:t>
            </a:r>
            <a:endParaRPr lang="en-GB" sz="1600" dirty="0">
              <a:latin typeface="Arial"/>
            </a:endParaRPr>
          </a:p>
          <a:p>
            <a:r>
              <a:rPr lang="en-US" sz="1600" dirty="0" smtClean="0">
                <a:latin typeface="Arial"/>
              </a:rPr>
              <a:t> </a:t>
            </a:r>
          </a:p>
          <a:p>
            <a:endParaRPr lang="en-GB" sz="1600" dirty="0" smtClean="0">
              <a:latin typeface="Arial"/>
            </a:endParaRPr>
          </a:p>
          <a:p>
            <a:r>
              <a:rPr lang="en-US" sz="1600" dirty="0">
                <a:latin typeface="Arial"/>
              </a:rPr>
              <a:t>•	Briefly describe how T lymphocytes and cytokines regulate </a:t>
            </a:r>
            <a:r>
              <a:rPr lang="en-US" sz="1600" dirty="0" smtClean="0">
                <a:latin typeface="Arial"/>
              </a:rPr>
              <a:t>macrophage</a:t>
            </a:r>
            <a:br>
              <a:rPr lang="en-US" sz="1600" dirty="0" smtClean="0">
                <a:latin typeface="Arial"/>
              </a:rPr>
            </a:br>
            <a:r>
              <a:rPr lang="en-US" sz="1600" dirty="0" smtClean="0">
                <a:latin typeface="Arial"/>
              </a:rPr>
              <a:t>        </a:t>
            </a:r>
            <a:r>
              <a:rPr lang="en-US" sz="1600" dirty="0">
                <a:latin typeface="Arial"/>
              </a:rPr>
              <a:t>responses</a:t>
            </a:r>
            <a:endParaRPr lang="en-GB" sz="1600" dirty="0">
              <a:latin typeface="Arial"/>
            </a:endParaRPr>
          </a:p>
          <a:p>
            <a:r>
              <a:rPr lang="en-US" sz="1600" dirty="0" smtClean="0">
                <a:latin typeface="Arial"/>
              </a:rPr>
              <a:t> </a:t>
            </a:r>
          </a:p>
          <a:p>
            <a:endParaRPr lang="en-GB" sz="1600" dirty="0" smtClean="0">
              <a:latin typeface="Arial"/>
            </a:endParaRPr>
          </a:p>
          <a:p>
            <a:r>
              <a:rPr lang="en-US" sz="1600" dirty="0">
                <a:latin typeface="Arial"/>
              </a:rPr>
              <a:t>•	Describe how immune responses can be regulated (antigen-concentration, </a:t>
            </a:r>
            <a:r>
              <a:rPr lang="en-US" sz="1600" dirty="0" smtClean="0">
                <a:latin typeface="Arial"/>
              </a:rPr>
              <a:t>innate</a:t>
            </a:r>
            <a:br>
              <a:rPr lang="en-US" sz="1600" dirty="0" smtClean="0">
                <a:latin typeface="Arial"/>
              </a:rPr>
            </a:br>
            <a:r>
              <a:rPr lang="en-US" sz="1600" dirty="0" smtClean="0">
                <a:latin typeface="Arial"/>
              </a:rPr>
              <a:t>        </a:t>
            </a:r>
            <a:r>
              <a:rPr lang="en-US" sz="1600" dirty="0">
                <a:latin typeface="Arial"/>
              </a:rPr>
              <a:t>immunity, cytokine cross-regulation, immune suppression, regulatory T cells)	</a:t>
            </a:r>
            <a:endParaRPr lang="en-GB" sz="1600" dirty="0">
              <a:latin typeface="Arial"/>
            </a:endParaRPr>
          </a:p>
          <a:p>
            <a:r>
              <a:rPr lang="en-US" sz="1600" dirty="0" smtClean="0">
                <a:latin typeface="Arial"/>
              </a:rPr>
              <a:t> </a:t>
            </a:r>
          </a:p>
          <a:p>
            <a:endParaRPr lang="en-GB" sz="1600" dirty="0" smtClean="0">
              <a:latin typeface="Arial"/>
            </a:endParaRPr>
          </a:p>
          <a:p>
            <a:r>
              <a:rPr lang="en-US" sz="1600" dirty="0">
                <a:latin typeface="Arial"/>
              </a:rPr>
              <a:t>•	Appreciate importance of regulation of immune responses:  prevent </a:t>
            </a:r>
            <a:r>
              <a:rPr lang="en-US" sz="1600" dirty="0" smtClean="0">
                <a:latin typeface="Arial"/>
              </a:rPr>
              <a:t>responses</a:t>
            </a:r>
            <a:br>
              <a:rPr lang="en-US" sz="1600" dirty="0" smtClean="0">
                <a:latin typeface="Arial"/>
              </a:rPr>
            </a:br>
            <a:r>
              <a:rPr lang="en-US" sz="1600" dirty="0" smtClean="0">
                <a:latin typeface="Arial"/>
              </a:rPr>
              <a:t>        </a:t>
            </a:r>
            <a:r>
              <a:rPr lang="en-US" sz="1600" dirty="0">
                <a:latin typeface="Arial"/>
              </a:rPr>
              <a:t>against self (self-tolerance); avoid tissue damage and </a:t>
            </a:r>
            <a:r>
              <a:rPr lang="en-US" sz="1600" dirty="0" smtClean="0">
                <a:latin typeface="Arial"/>
              </a:rPr>
              <a:t>excessive lymphocyte</a:t>
            </a:r>
            <a:endParaRPr lang="en-GB" sz="1600" dirty="0" smtClean="0">
              <a:latin typeface="Arial"/>
            </a:endParaRPr>
          </a:p>
          <a:p>
            <a:r>
              <a:rPr lang="en-US" sz="1600" dirty="0" smtClean="0">
                <a:latin typeface="Arial"/>
              </a:rPr>
              <a:t>	activation </a:t>
            </a:r>
            <a:r>
              <a:rPr lang="en-US" sz="1600" dirty="0">
                <a:latin typeface="Arial"/>
              </a:rPr>
              <a:t>during immune responses</a:t>
            </a:r>
            <a:endParaRPr lang="en-GB" sz="1600" dirty="0">
              <a:latin typeface="Arial"/>
            </a:endParaRP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228600" y="228600"/>
            <a:ext cx="8686800" cy="1143000"/>
          </a:xfrm>
          <a:prstGeom prst="rect">
            <a:avLst/>
          </a:prstGeom>
          <a:noFill/>
          <a:ln w="9525">
            <a:noFill/>
            <a:miter lim="800000"/>
            <a:headEnd/>
            <a:tailEnd/>
          </a:ln>
        </p:spPr>
        <p:txBody>
          <a:bodyPr anchor="ctr">
            <a:prstTxWarp prst="textNoShape">
              <a:avLst/>
            </a:prstTxWarp>
          </a:bodyPr>
          <a:lstStyle/>
          <a:p>
            <a:r>
              <a:rPr lang="en-US" sz="3200">
                <a:latin typeface="Arial"/>
              </a:rPr>
              <a:t>Immune-mediated inflammatory diseases</a:t>
            </a:r>
          </a:p>
        </p:txBody>
      </p:sp>
      <p:sp>
        <p:nvSpPr>
          <p:cNvPr id="53251" name="Rectangle 3"/>
          <p:cNvSpPr>
            <a:spLocks noChangeArrowheads="1"/>
          </p:cNvSpPr>
          <p:nvPr/>
        </p:nvSpPr>
        <p:spPr bwMode="auto">
          <a:xfrm>
            <a:off x="685800" y="1371600"/>
            <a:ext cx="8077200" cy="5105400"/>
          </a:xfrm>
          <a:prstGeom prst="rect">
            <a:avLst/>
          </a:prstGeom>
          <a:noFill/>
          <a:ln w="9525">
            <a:noFill/>
            <a:miter lim="800000"/>
            <a:headEnd/>
            <a:tailEnd/>
          </a:ln>
        </p:spPr>
        <p:txBody>
          <a:bodyPr>
            <a:prstTxWarp prst="textNoShape">
              <a:avLst/>
            </a:prstTxWarp>
          </a:bodyPr>
          <a:lstStyle/>
          <a:p>
            <a:pPr marL="342900" indent="-342900" algn="l">
              <a:spcBef>
                <a:spcPct val="20000"/>
              </a:spcBef>
              <a:buFontTx/>
              <a:buChar char="•"/>
            </a:pPr>
            <a:r>
              <a:rPr lang="en-US" dirty="0">
                <a:latin typeface="Arial"/>
              </a:rPr>
              <a:t>Chronic diseases with prominent inflammation, often caused by failure of tolerance or regulation</a:t>
            </a:r>
          </a:p>
          <a:p>
            <a:pPr marL="742950" lvl="1" indent="-285750" algn="l">
              <a:spcBef>
                <a:spcPct val="20000"/>
              </a:spcBef>
              <a:buFontTx/>
              <a:buChar char="–"/>
            </a:pPr>
            <a:r>
              <a:rPr lang="en-US" sz="2000" dirty="0">
                <a:latin typeface="Arial"/>
                <a:ea typeface="ＭＳ Ｐゴシック" pitchFamily="34" charset="-128"/>
                <a:cs typeface="ＭＳ Ｐゴシック" pitchFamily="34" charset="-128"/>
              </a:rPr>
              <a:t>RA, IBD, MS, psoriasis, many others</a:t>
            </a:r>
          </a:p>
          <a:p>
            <a:pPr marL="742950" lvl="1" indent="-285750" algn="l">
              <a:spcBef>
                <a:spcPct val="20000"/>
              </a:spcBef>
              <a:buFontTx/>
              <a:buChar char="–"/>
            </a:pPr>
            <a:r>
              <a:rPr lang="en-US" sz="2000" dirty="0">
                <a:latin typeface="Arial"/>
                <a:ea typeface="ＭＳ Ｐゴシック" pitchFamily="34" charset="-128"/>
                <a:cs typeface="ＭＳ Ｐゴシック" pitchFamily="34" charset="-128"/>
              </a:rPr>
              <a:t>Affect 2-5% of people, incidence increasing</a:t>
            </a:r>
          </a:p>
          <a:p>
            <a:pPr marL="742950" lvl="1" indent="-285750" algn="l">
              <a:spcBef>
                <a:spcPct val="20000"/>
              </a:spcBef>
              <a:buFontTx/>
              <a:buChar char="–"/>
            </a:pPr>
            <a:endParaRPr lang="en-US" sz="2000" dirty="0">
              <a:latin typeface="Arial"/>
              <a:ea typeface="ＭＳ Ｐゴシック" pitchFamily="34" charset="-128"/>
              <a:cs typeface="ＭＳ Ｐゴシック" pitchFamily="34" charset="-128"/>
            </a:endParaRPr>
          </a:p>
          <a:p>
            <a:pPr marL="342900" indent="-342900" algn="l">
              <a:spcBef>
                <a:spcPct val="20000"/>
              </a:spcBef>
              <a:buFontTx/>
              <a:buChar char="•"/>
            </a:pPr>
            <a:r>
              <a:rPr lang="en-US" dirty="0">
                <a:latin typeface="Arial"/>
              </a:rPr>
              <a:t>May result from immune responses against self antigens (autoimmunity) or microbial antigens (</a:t>
            </a:r>
            <a:r>
              <a:rPr lang="en-US" dirty="0" err="1">
                <a:latin typeface="Arial"/>
              </a:rPr>
              <a:t>Crohn’s</a:t>
            </a:r>
            <a:r>
              <a:rPr lang="en-US" dirty="0">
                <a:latin typeface="Arial"/>
              </a:rPr>
              <a:t> disease?)</a:t>
            </a:r>
          </a:p>
          <a:p>
            <a:pPr marL="342900" indent="-342900" algn="l">
              <a:spcBef>
                <a:spcPct val="20000"/>
              </a:spcBef>
              <a:buFontTx/>
              <a:buChar char="•"/>
            </a:pPr>
            <a:endParaRPr lang="en-US" dirty="0">
              <a:latin typeface="Arial"/>
            </a:endParaRPr>
          </a:p>
          <a:p>
            <a:pPr marL="342900" indent="-342900" algn="l">
              <a:spcBef>
                <a:spcPct val="20000"/>
              </a:spcBef>
              <a:buFontTx/>
              <a:buChar char="•"/>
            </a:pPr>
            <a:r>
              <a:rPr lang="en-US" dirty="0">
                <a:latin typeface="Arial"/>
              </a:rPr>
              <a:t>May be caused by T cells and antibodies</a:t>
            </a:r>
          </a:p>
          <a:p>
            <a:pPr marL="342900" indent="-342900" algn="l">
              <a:spcBef>
                <a:spcPct val="20000"/>
              </a:spcBef>
              <a:buFontTx/>
              <a:buChar char="•"/>
            </a:pPr>
            <a:endParaRPr lang="en-US" dirty="0">
              <a:latin typeface="Arial"/>
            </a:endParaRPr>
          </a:p>
          <a:p>
            <a:pPr marL="342900" indent="-342900" algn="l">
              <a:spcBef>
                <a:spcPct val="20000"/>
              </a:spcBef>
              <a:buFontTx/>
              <a:buChar char="•"/>
            </a:pPr>
            <a:r>
              <a:rPr lang="en-US" dirty="0">
                <a:latin typeface="Arial"/>
              </a:rPr>
              <a:t>May be systemic or organ-specific</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2"/>
          <p:cNvSpPr>
            <a:spLocks noGrp="1" noChangeArrowheads="1"/>
          </p:cNvSpPr>
          <p:nvPr>
            <p:ph type="title" idx="4294967295"/>
          </p:nvPr>
        </p:nvSpPr>
        <p:spPr/>
        <p:txBody>
          <a:bodyPr/>
          <a:lstStyle/>
          <a:p>
            <a:r>
              <a:rPr lang="en-US"/>
              <a:t>Figure 13-15</a:t>
            </a:r>
          </a:p>
        </p:txBody>
      </p:sp>
      <p:sp>
        <p:nvSpPr>
          <p:cNvPr id="411651" name="Rectangle 3"/>
          <p:cNvSpPr>
            <a:spLocks noChangeArrowheads="1"/>
          </p:cNvSpPr>
          <p:nvPr/>
        </p:nvSpPr>
        <p:spPr bwMode="auto">
          <a:xfrm>
            <a:off x="0" y="0"/>
            <a:ext cx="9144000" cy="6858000"/>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pic>
        <p:nvPicPr>
          <p:cNvPr id="411652" name="Picture 4" descr="figure 13-15.jpg                                               00002B9CArt                            BB1CF510:"/>
          <p:cNvPicPr>
            <a:picLocks noChangeAspect="1" noChangeArrowheads="1"/>
          </p:cNvPicPr>
          <p:nvPr/>
        </p:nvPicPr>
        <p:blipFill>
          <a:blip r:embed="rId2"/>
          <a:srcRect/>
          <a:stretch>
            <a:fillRect/>
          </a:stretch>
        </p:blipFill>
        <p:spPr bwMode="auto">
          <a:xfrm>
            <a:off x="303213" y="882650"/>
            <a:ext cx="8535987" cy="5091113"/>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685800" y="0"/>
            <a:ext cx="7772400" cy="1143000"/>
          </a:xfrm>
          <a:prstGeom prst="rect">
            <a:avLst/>
          </a:prstGeom>
          <a:noFill/>
          <a:ln w="9525">
            <a:noFill/>
            <a:miter lim="800000"/>
            <a:headEnd/>
            <a:tailEnd/>
          </a:ln>
        </p:spPr>
        <p:txBody>
          <a:bodyPr anchor="ctr">
            <a:prstTxWarp prst="textNoShape">
              <a:avLst/>
            </a:prstTxWarp>
          </a:bodyPr>
          <a:lstStyle/>
          <a:p>
            <a:r>
              <a:rPr lang="en-US" sz="3200" dirty="0">
                <a:latin typeface="Arial"/>
              </a:rPr>
              <a:t>Features of autoimmune diseases</a:t>
            </a:r>
          </a:p>
        </p:txBody>
      </p:sp>
      <p:sp>
        <p:nvSpPr>
          <p:cNvPr id="55299" name="Rectangle 3"/>
          <p:cNvSpPr>
            <a:spLocks noChangeArrowheads="1"/>
          </p:cNvSpPr>
          <p:nvPr/>
        </p:nvSpPr>
        <p:spPr bwMode="auto">
          <a:xfrm>
            <a:off x="457200" y="1397934"/>
            <a:ext cx="8153400" cy="4321783"/>
          </a:xfrm>
          <a:prstGeom prst="rect">
            <a:avLst/>
          </a:prstGeom>
          <a:noFill/>
          <a:ln w="9525">
            <a:noFill/>
            <a:miter lim="800000"/>
            <a:headEnd/>
            <a:tailEnd/>
          </a:ln>
        </p:spPr>
        <p:txBody>
          <a:bodyPr>
            <a:prstTxWarp prst="textNoShape">
              <a:avLst/>
            </a:prstTxWarp>
          </a:bodyPr>
          <a:lstStyle/>
          <a:p>
            <a:pPr marL="342900" indent="-342900" algn="l">
              <a:spcBef>
                <a:spcPct val="20000"/>
              </a:spcBef>
              <a:buFontTx/>
              <a:buChar char="•"/>
            </a:pPr>
            <a:r>
              <a:rPr lang="en-US" sz="2800" dirty="0">
                <a:latin typeface="Arial"/>
              </a:rPr>
              <a:t>Fundamental problem: imbalance between immune activation and </a:t>
            </a:r>
            <a:r>
              <a:rPr lang="en-US" sz="2800" dirty="0" smtClean="0">
                <a:latin typeface="Arial"/>
              </a:rPr>
              <a:t>control</a:t>
            </a:r>
          </a:p>
          <a:p>
            <a:pPr marL="342900" indent="-342900" algn="l">
              <a:spcBef>
                <a:spcPct val="20000"/>
              </a:spcBef>
            </a:pPr>
            <a:endParaRPr lang="en-US" sz="2800" dirty="0" smtClean="0">
              <a:latin typeface="Arial"/>
            </a:endParaRPr>
          </a:p>
          <a:p>
            <a:pPr marL="742950" lvl="1" indent="-285750" algn="l">
              <a:spcBef>
                <a:spcPct val="20000"/>
              </a:spcBef>
              <a:buFontTx/>
              <a:buChar char="–"/>
            </a:pPr>
            <a:r>
              <a:rPr lang="en-US" dirty="0">
                <a:latin typeface="Arial"/>
                <a:ea typeface="ＭＳ Ｐゴシック" pitchFamily="34" charset="-128"/>
                <a:cs typeface="ＭＳ Ｐゴシック" pitchFamily="34" charset="-128"/>
              </a:rPr>
              <a:t>Underlying causative factors: susceptibility genes + environmental influences</a:t>
            </a:r>
          </a:p>
          <a:p>
            <a:pPr marL="742950" lvl="1" indent="-285750" algn="l">
              <a:spcBef>
                <a:spcPct val="20000"/>
              </a:spcBef>
              <a:buFontTx/>
              <a:buChar char="–"/>
            </a:pPr>
            <a:r>
              <a:rPr lang="en-US" dirty="0">
                <a:latin typeface="Arial"/>
                <a:ea typeface="ＭＳ Ｐゴシック" pitchFamily="34" charset="-128"/>
                <a:cs typeface="ＭＳ Ｐゴシック" pitchFamily="34" charset="-128"/>
              </a:rPr>
              <a:t>Immune response is inappropriately directed or controlled; </a:t>
            </a:r>
            <a:r>
              <a:rPr lang="en-US" dirty="0" err="1">
                <a:latin typeface="Arial"/>
                <a:ea typeface="ＭＳ Ｐゴシック" pitchFamily="34" charset="-128"/>
                <a:cs typeface="ＭＳ Ｐゴシック" pitchFamily="34" charset="-128"/>
              </a:rPr>
              <a:t>effector</a:t>
            </a:r>
            <a:r>
              <a:rPr lang="en-US" dirty="0">
                <a:latin typeface="Arial"/>
                <a:ea typeface="ＭＳ Ｐゴシック" pitchFamily="34" charset="-128"/>
                <a:cs typeface="ＭＳ Ｐゴシック" pitchFamily="34" charset="-128"/>
              </a:rPr>
              <a:t> mechanisms of injury are the same as in normal responses to microbes</a:t>
            </a:r>
            <a:endParaRPr lang="en-US" dirty="0" smtClean="0">
              <a:latin typeface="Arial"/>
              <a:ea typeface="ＭＳ Ｐゴシック" pitchFamily="34" charset="-128"/>
              <a:cs typeface="ＭＳ Ｐゴシック" pitchFamily="34" charset="-128"/>
            </a:endParaRPr>
          </a:p>
          <a:p>
            <a:pPr marL="342900" indent="-342900" algn="l">
              <a:spcBef>
                <a:spcPct val="20000"/>
              </a:spcBef>
              <a:buFontTx/>
              <a:buChar char="•"/>
            </a:pPr>
            <a:endParaRPr lang="en-US" sz="2800" dirty="0" smtClean="0">
              <a:latin typeface="Arial"/>
            </a:endParaRPr>
          </a:p>
          <a:p>
            <a:pPr marL="342900" indent="-342900" algn="l">
              <a:spcBef>
                <a:spcPct val="20000"/>
              </a:spcBef>
              <a:buFontTx/>
              <a:buChar char="•"/>
            </a:pPr>
            <a:r>
              <a:rPr lang="en-US" sz="2800" dirty="0" smtClean="0">
                <a:latin typeface="Arial"/>
              </a:rPr>
              <a:t>Many </a:t>
            </a:r>
            <a:r>
              <a:rPr lang="en-US" sz="2800" dirty="0">
                <a:latin typeface="Arial"/>
              </a:rPr>
              <a:t>immunological diseases are chronic and self-perpetuating</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67462" y="472806"/>
            <a:ext cx="8000276" cy="5047536"/>
          </a:xfrm>
          <a:prstGeom prst="rect">
            <a:avLst/>
          </a:prstGeom>
          <a:noFill/>
        </p:spPr>
        <p:txBody>
          <a:bodyPr wrap="square" rtlCol="0">
            <a:spAutoFit/>
          </a:bodyPr>
          <a:lstStyle/>
          <a:p>
            <a:endParaRPr lang="en-US" dirty="0" smtClean="0"/>
          </a:p>
          <a:p>
            <a:pPr algn="ctr"/>
            <a:r>
              <a:rPr lang="en-US" sz="2800" b="1" dirty="0" smtClean="0">
                <a:latin typeface="Arial"/>
              </a:rPr>
              <a:t>Objectives</a:t>
            </a:r>
          </a:p>
          <a:p>
            <a:endParaRPr lang="en-US" dirty="0" smtClean="0"/>
          </a:p>
          <a:p>
            <a:r>
              <a:rPr lang="en-US" sz="1600" dirty="0">
                <a:latin typeface="Arial"/>
              </a:rPr>
              <a:t>•	</a:t>
            </a:r>
            <a:r>
              <a:rPr lang="en-US" sz="1600" dirty="0">
                <a:solidFill>
                  <a:srgbClr val="FF0000"/>
                </a:solidFill>
                <a:latin typeface="Arial"/>
              </a:rPr>
              <a:t>Outline T and B cell collaboration and the mechanisms governing the </a:t>
            </a:r>
            <a:r>
              <a:rPr lang="en-US" sz="1600" dirty="0" smtClean="0">
                <a:solidFill>
                  <a:srgbClr val="FF0000"/>
                </a:solidFill>
                <a:latin typeface="Arial"/>
              </a:rPr>
              <a:t>generation </a:t>
            </a:r>
            <a:br>
              <a:rPr lang="en-US" sz="1600" dirty="0" smtClean="0">
                <a:solidFill>
                  <a:srgbClr val="FF0000"/>
                </a:solidFill>
                <a:latin typeface="Arial"/>
              </a:rPr>
            </a:br>
            <a:r>
              <a:rPr lang="en-US" sz="1600" dirty="0" smtClean="0">
                <a:solidFill>
                  <a:srgbClr val="FF0000"/>
                </a:solidFill>
                <a:latin typeface="Arial"/>
              </a:rPr>
              <a:t>        of </a:t>
            </a:r>
            <a:r>
              <a:rPr lang="en-US" sz="1600" dirty="0">
                <a:solidFill>
                  <a:srgbClr val="FF0000"/>
                </a:solidFill>
                <a:latin typeface="Arial"/>
              </a:rPr>
              <a:t>antibody classes</a:t>
            </a:r>
            <a:endParaRPr lang="en-GB" sz="1600" dirty="0">
              <a:solidFill>
                <a:srgbClr val="FF0000"/>
              </a:solidFill>
              <a:latin typeface="Arial"/>
            </a:endParaRPr>
          </a:p>
          <a:p>
            <a:r>
              <a:rPr lang="en-US" sz="1600" dirty="0" smtClean="0">
                <a:latin typeface="Arial"/>
              </a:rPr>
              <a:t> </a:t>
            </a:r>
          </a:p>
          <a:p>
            <a:endParaRPr lang="en-GB" sz="1600" dirty="0" smtClean="0">
              <a:latin typeface="Arial"/>
            </a:endParaRPr>
          </a:p>
          <a:p>
            <a:r>
              <a:rPr lang="en-US" sz="1600" dirty="0">
                <a:latin typeface="Arial"/>
              </a:rPr>
              <a:t>•	Briefly describe how T lymphocytes and cytokines regulate </a:t>
            </a:r>
            <a:r>
              <a:rPr lang="en-US" sz="1600" dirty="0" smtClean="0">
                <a:latin typeface="Arial"/>
              </a:rPr>
              <a:t>macrophage</a:t>
            </a:r>
            <a:br>
              <a:rPr lang="en-US" sz="1600" dirty="0" smtClean="0">
                <a:latin typeface="Arial"/>
              </a:rPr>
            </a:br>
            <a:r>
              <a:rPr lang="en-US" sz="1600" dirty="0" smtClean="0">
                <a:latin typeface="Arial"/>
              </a:rPr>
              <a:t>        </a:t>
            </a:r>
            <a:r>
              <a:rPr lang="en-US" sz="1600" dirty="0">
                <a:latin typeface="Arial"/>
              </a:rPr>
              <a:t>responses</a:t>
            </a:r>
            <a:endParaRPr lang="en-GB" sz="1600" dirty="0">
              <a:latin typeface="Arial"/>
            </a:endParaRPr>
          </a:p>
          <a:p>
            <a:r>
              <a:rPr lang="en-US" sz="1600" dirty="0" smtClean="0">
                <a:latin typeface="Arial"/>
              </a:rPr>
              <a:t> </a:t>
            </a:r>
          </a:p>
          <a:p>
            <a:endParaRPr lang="en-GB" sz="1600" dirty="0" smtClean="0">
              <a:latin typeface="Arial"/>
            </a:endParaRPr>
          </a:p>
          <a:p>
            <a:r>
              <a:rPr lang="en-US" sz="1600" dirty="0">
                <a:latin typeface="Arial"/>
              </a:rPr>
              <a:t>•	Describe how immune responses can be regulated (antigen-concentration, </a:t>
            </a:r>
            <a:r>
              <a:rPr lang="en-US" sz="1600" dirty="0" smtClean="0">
                <a:latin typeface="Arial"/>
              </a:rPr>
              <a:t>innate</a:t>
            </a:r>
            <a:br>
              <a:rPr lang="en-US" sz="1600" dirty="0" smtClean="0">
                <a:latin typeface="Arial"/>
              </a:rPr>
            </a:br>
            <a:r>
              <a:rPr lang="en-US" sz="1600" dirty="0" smtClean="0">
                <a:latin typeface="Arial"/>
              </a:rPr>
              <a:t>        </a:t>
            </a:r>
            <a:r>
              <a:rPr lang="en-US" sz="1600" dirty="0">
                <a:latin typeface="Arial"/>
              </a:rPr>
              <a:t>immunity, cytokine cross-regulation, immune suppression, regulatory T cells)	</a:t>
            </a:r>
            <a:endParaRPr lang="en-GB" sz="1600" dirty="0">
              <a:latin typeface="Arial"/>
            </a:endParaRPr>
          </a:p>
          <a:p>
            <a:r>
              <a:rPr lang="en-US" sz="1600" dirty="0" smtClean="0">
                <a:latin typeface="Arial"/>
              </a:rPr>
              <a:t> </a:t>
            </a:r>
          </a:p>
          <a:p>
            <a:endParaRPr lang="en-GB" sz="1600" dirty="0" smtClean="0">
              <a:latin typeface="Arial"/>
            </a:endParaRPr>
          </a:p>
          <a:p>
            <a:r>
              <a:rPr lang="en-US" sz="1600" dirty="0">
                <a:latin typeface="Arial"/>
              </a:rPr>
              <a:t>•	Appreciate importance of regulation of immune responses:  prevent </a:t>
            </a:r>
            <a:r>
              <a:rPr lang="en-US" sz="1600" dirty="0" smtClean="0">
                <a:latin typeface="Arial"/>
              </a:rPr>
              <a:t>responses</a:t>
            </a:r>
            <a:br>
              <a:rPr lang="en-US" sz="1600" dirty="0" smtClean="0">
                <a:latin typeface="Arial"/>
              </a:rPr>
            </a:br>
            <a:r>
              <a:rPr lang="en-US" sz="1600" dirty="0" smtClean="0">
                <a:latin typeface="Arial"/>
              </a:rPr>
              <a:t>        </a:t>
            </a:r>
            <a:r>
              <a:rPr lang="en-US" sz="1600" dirty="0">
                <a:latin typeface="Arial"/>
              </a:rPr>
              <a:t>against self (self-tolerance); avoid tissue damage and </a:t>
            </a:r>
            <a:r>
              <a:rPr lang="en-US" sz="1600" dirty="0" smtClean="0">
                <a:latin typeface="Arial"/>
              </a:rPr>
              <a:t>excessive lymphocyte</a:t>
            </a:r>
            <a:endParaRPr lang="en-GB" sz="1600" dirty="0" smtClean="0">
              <a:latin typeface="Arial"/>
            </a:endParaRPr>
          </a:p>
          <a:p>
            <a:r>
              <a:rPr lang="en-US" sz="1600" dirty="0" smtClean="0">
                <a:latin typeface="Arial"/>
              </a:rPr>
              <a:t>	activation </a:t>
            </a:r>
            <a:r>
              <a:rPr lang="en-US" sz="1600" dirty="0">
                <a:latin typeface="Arial"/>
              </a:rPr>
              <a:t>during immune responses</a:t>
            </a:r>
            <a:endParaRPr lang="en-GB" sz="1600" dirty="0">
              <a:latin typeface="Arial"/>
            </a:endParaRP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2642" name="Picture 1026"/>
          <p:cNvPicPr>
            <a:picLocks noChangeAspect="1" noChangeArrowheads="1"/>
          </p:cNvPicPr>
          <p:nvPr/>
        </p:nvPicPr>
        <p:blipFill>
          <a:blip r:embed="rId3"/>
          <a:srcRect l="46581"/>
          <a:stretch>
            <a:fillRect/>
          </a:stretch>
        </p:blipFill>
        <p:spPr bwMode="auto">
          <a:xfrm>
            <a:off x="4800600" y="838200"/>
            <a:ext cx="3906838" cy="5838825"/>
          </a:xfrm>
          <a:prstGeom prst="rect">
            <a:avLst/>
          </a:prstGeom>
          <a:noFill/>
          <a:ln w="9525">
            <a:solidFill>
              <a:schemeClr val="tx1"/>
            </a:solidFill>
            <a:miter lim="800000"/>
            <a:headEnd/>
            <a:tailEnd/>
          </a:ln>
        </p:spPr>
      </p:pic>
      <p:sp>
        <p:nvSpPr>
          <p:cNvPr id="112643" name="Text Box 1027"/>
          <p:cNvSpPr txBox="1">
            <a:spLocks noChangeArrowheads="1"/>
          </p:cNvSpPr>
          <p:nvPr/>
        </p:nvSpPr>
        <p:spPr bwMode="auto">
          <a:xfrm>
            <a:off x="2057400" y="0"/>
            <a:ext cx="4502150" cy="641350"/>
          </a:xfrm>
          <a:prstGeom prst="rect">
            <a:avLst/>
          </a:prstGeom>
          <a:noFill/>
          <a:ln w="9525">
            <a:noFill/>
            <a:miter lim="800000"/>
            <a:headEnd/>
            <a:tailEnd/>
          </a:ln>
        </p:spPr>
        <p:txBody>
          <a:bodyPr wrap="none">
            <a:prstTxWarp prst="textNoShape">
              <a:avLst/>
            </a:prstTxWarp>
            <a:spAutoFit/>
          </a:bodyPr>
          <a:lstStyle/>
          <a:p>
            <a:r>
              <a:rPr lang="en-GB" sz="3600" b="1">
                <a:solidFill>
                  <a:schemeClr val="tx1"/>
                </a:solidFill>
              </a:rPr>
              <a:t>T-B cell collaboration</a:t>
            </a:r>
            <a:r>
              <a:rPr lang="en-GB">
                <a:solidFill>
                  <a:schemeClr val="tx1"/>
                </a:solidFill>
              </a:rPr>
              <a:t> </a:t>
            </a:r>
          </a:p>
        </p:txBody>
      </p:sp>
      <p:sp>
        <p:nvSpPr>
          <p:cNvPr id="112644" name="Text Box 1028"/>
          <p:cNvSpPr txBox="1">
            <a:spLocks noChangeArrowheads="1"/>
          </p:cNvSpPr>
          <p:nvPr/>
        </p:nvSpPr>
        <p:spPr bwMode="auto">
          <a:xfrm>
            <a:off x="368300" y="838200"/>
            <a:ext cx="4432300" cy="5054600"/>
          </a:xfrm>
          <a:prstGeom prst="rect">
            <a:avLst/>
          </a:prstGeom>
          <a:solidFill>
            <a:schemeClr val="bg1"/>
          </a:solidFill>
          <a:ln w="9525">
            <a:solidFill>
              <a:schemeClr val="tx1"/>
            </a:solidFill>
            <a:miter lim="800000"/>
            <a:headEnd/>
            <a:tailEnd/>
          </a:ln>
        </p:spPr>
        <p:txBody>
          <a:bodyPr>
            <a:prstTxWarp prst="textNoShape">
              <a:avLst/>
            </a:prstTxWarp>
            <a:spAutoFit/>
          </a:bodyPr>
          <a:lstStyle/>
          <a:p>
            <a:pPr>
              <a:lnSpc>
                <a:spcPct val="120000"/>
              </a:lnSpc>
            </a:pPr>
            <a:r>
              <a:rPr lang="en-US" sz="1800">
                <a:solidFill>
                  <a:schemeClr val="tx1"/>
                </a:solidFill>
              </a:rPr>
              <a:t>• ag-cross linking induces signal 1, </a:t>
            </a:r>
          </a:p>
          <a:p>
            <a:pPr>
              <a:lnSpc>
                <a:spcPct val="120000"/>
              </a:lnSpc>
            </a:pPr>
            <a:r>
              <a:rPr lang="en-US" sz="1800">
                <a:solidFill>
                  <a:schemeClr val="tx1"/>
                </a:solidFill>
              </a:rPr>
              <a:t>  </a:t>
            </a:r>
            <a:r>
              <a:rPr lang="en-US" sz="1800">
                <a:solidFill>
                  <a:schemeClr val="tx1"/>
                </a:solidFill>
                <a:sym typeface="Symbol" pitchFamily="34" charset="2"/>
              </a:rPr>
              <a:t> MHC II,  B7</a:t>
            </a:r>
          </a:p>
          <a:p>
            <a:pPr>
              <a:lnSpc>
                <a:spcPct val="120000"/>
              </a:lnSpc>
            </a:pPr>
            <a:r>
              <a:rPr lang="en-US" sz="1800">
                <a:solidFill>
                  <a:schemeClr val="tx1"/>
                </a:solidFill>
              </a:rPr>
              <a:t>• internalisation and presentation  </a:t>
            </a:r>
          </a:p>
          <a:p>
            <a:pPr>
              <a:lnSpc>
                <a:spcPct val="120000"/>
              </a:lnSpc>
            </a:pPr>
            <a:r>
              <a:rPr lang="en-US" sz="1800">
                <a:solidFill>
                  <a:schemeClr val="tx1"/>
                </a:solidFill>
              </a:rPr>
              <a:t>• T cell recognises ag, + costimulation =&gt;</a:t>
            </a:r>
          </a:p>
          <a:p>
            <a:pPr>
              <a:lnSpc>
                <a:spcPct val="120000"/>
              </a:lnSpc>
            </a:pPr>
            <a:r>
              <a:rPr lang="en-US" sz="1800">
                <a:solidFill>
                  <a:schemeClr val="tx1"/>
                </a:solidFill>
              </a:rPr>
              <a:t>   activation of T cells </a:t>
            </a:r>
          </a:p>
          <a:p>
            <a:pPr>
              <a:lnSpc>
                <a:spcPct val="120000"/>
              </a:lnSpc>
            </a:pPr>
            <a:r>
              <a:rPr lang="en-US" sz="1800">
                <a:solidFill>
                  <a:schemeClr val="tx1"/>
                </a:solidFill>
              </a:rPr>
              <a:t>• activated T cell expresses  CD40L</a:t>
            </a:r>
          </a:p>
          <a:p>
            <a:pPr>
              <a:lnSpc>
                <a:spcPct val="120000"/>
              </a:lnSpc>
            </a:pPr>
            <a:r>
              <a:rPr lang="en-US" sz="1800">
                <a:solidFill>
                  <a:schemeClr val="tx1"/>
                </a:solidFill>
              </a:rPr>
              <a:t>• interaction CD40L and  CD40 provide </a:t>
            </a:r>
          </a:p>
          <a:p>
            <a:pPr>
              <a:lnSpc>
                <a:spcPct val="120000"/>
              </a:lnSpc>
            </a:pPr>
            <a:r>
              <a:rPr lang="en-US" sz="1800">
                <a:solidFill>
                  <a:schemeClr val="tx1"/>
                </a:solidFill>
              </a:rPr>
              <a:t>  signal 2</a:t>
            </a:r>
          </a:p>
          <a:p>
            <a:pPr>
              <a:lnSpc>
                <a:spcPct val="120000"/>
              </a:lnSpc>
            </a:pPr>
            <a:r>
              <a:rPr lang="en-US" sz="1800">
                <a:solidFill>
                  <a:schemeClr val="tx1"/>
                </a:solidFill>
              </a:rPr>
              <a:t>• B7-CD28 interaction provide</a:t>
            </a:r>
            <a:br>
              <a:rPr lang="en-US" sz="1800">
                <a:solidFill>
                  <a:schemeClr val="tx1"/>
                </a:solidFill>
              </a:rPr>
            </a:br>
            <a:r>
              <a:rPr lang="en-US" sz="1800">
                <a:solidFill>
                  <a:schemeClr val="tx1"/>
                </a:solidFill>
              </a:rPr>
              <a:t>    costimulation for T h cells</a:t>
            </a:r>
          </a:p>
          <a:p>
            <a:pPr>
              <a:lnSpc>
                <a:spcPct val="120000"/>
              </a:lnSpc>
            </a:pPr>
            <a:r>
              <a:rPr lang="en-US" sz="1800">
                <a:solidFill>
                  <a:schemeClr val="tx1"/>
                </a:solidFill>
              </a:rPr>
              <a:t>• activated B cells express cytokine rec. </a:t>
            </a:r>
          </a:p>
          <a:p>
            <a:pPr>
              <a:lnSpc>
                <a:spcPct val="120000"/>
              </a:lnSpc>
            </a:pPr>
            <a:r>
              <a:rPr lang="en-US" sz="1800">
                <a:solidFill>
                  <a:schemeClr val="tx1"/>
                </a:solidFill>
              </a:rPr>
              <a:t>• T cell derived cytokines bind to receptors</a:t>
            </a:r>
            <a:br>
              <a:rPr lang="en-US" sz="1800">
                <a:solidFill>
                  <a:schemeClr val="tx1"/>
                </a:solidFill>
              </a:rPr>
            </a:br>
            <a:r>
              <a:rPr lang="en-US" sz="1800">
                <a:solidFill>
                  <a:schemeClr val="tx1"/>
                </a:solidFill>
              </a:rPr>
              <a:t>   on  B cells </a:t>
            </a:r>
          </a:p>
          <a:p>
            <a:pPr>
              <a:lnSpc>
                <a:spcPct val="120000"/>
              </a:lnSpc>
            </a:pPr>
            <a:r>
              <a:rPr lang="en-US" sz="1800">
                <a:solidFill>
                  <a:schemeClr val="tx1"/>
                </a:solidFill>
              </a:rPr>
              <a:t>• B cells proliferate and differentiate in</a:t>
            </a:r>
            <a:br>
              <a:rPr lang="en-US" sz="1800">
                <a:solidFill>
                  <a:schemeClr val="tx1"/>
                </a:solidFill>
              </a:rPr>
            </a:br>
            <a:r>
              <a:rPr lang="en-US" sz="1800">
                <a:solidFill>
                  <a:schemeClr val="tx1"/>
                </a:solidFill>
              </a:rPr>
              <a:t>   antibody secreting plasma cell</a:t>
            </a:r>
            <a:endParaRPr lang="en-US" sz="1600">
              <a:solidFill>
                <a:schemeClr val="tx1"/>
              </a:solidFill>
            </a:endParaRPr>
          </a:p>
        </p:txBody>
      </p:sp>
      <p:sp>
        <p:nvSpPr>
          <p:cNvPr id="112645" name="Text Box 1029"/>
          <p:cNvSpPr txBox="1">
            <a:spLocks noChangeArrowheads="1"/>
          </p:cNvSpPr>
          <p:nvPr/>
        </p:nvSpPr>
        <p:spPr bwMode="auto">
          <a:xfrm>
            <a:off x="3946525" y="1981200"/>
            <a:ext cx="184150" cy="457200"/>
          </a:xfrm>
          <a:prstGeom prst="rect">
            <a:avLst/>
          </a:prstGeom>
          <a:noFill/>
          <a:ln w="9525" cap="rnd">
            <a:noFill/>
            <a:prstDash val="sysDot"/>
            <a:miter lim="800000"/>
            <a:headEnd/>
            <a:tailEnd/>
          </a:ln>
        </p:spPr>
        <p:txBody>
          <a:bodyPr>
            <a:prstTxWarp prst="textNoShape">
              <a:avLst/>
            </a:prstTxWarp>
            <a:spAutoFit/>
          </a:bodyPr>
          <a:lstStyle/>
          <a:p>
            <a:pPr>
              <a:spcBef>
                <a:spcPct val="50000"/>
              </a:spcBef>
            </a:pP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3286"/>
            <a:ext cx="7772400" cy="662212"/>
          </a:xfrm>
        </p:spPr>
        <p:txBody>
          <a:bodyPr>
            <a:normAutofit/>
          </a:bodyPr>
          <a:lstStyle/>
          <a:p>
            <a:r>
              <a:rPr lang="en-US" sz="3600" b="1" dirty="0" smtClean="0">
                <a:latin typeface="Arial"/>
              </a:rPr>
              <a:t>T-B cell collaboration</a:t>
            </a:r>
            <a:endParaRPr lang="en-US" sz="3600" b="1" dirty="0">
              <a:latin typeface="Arial"/>
            </a:endParaRPr>
          </a:p>
        </p:txBody>
      </p:sp>
      <p:sp>
        <p:nvSpPr>
          <p:cNvPr id="3" name="Subtitle 2"/>
          <p:cNvSpPr>
            <a:spLocks noGrp="1"/>
          </p:cNvSpPr>
          <p:nvPr>
            <p:ph type="subTitle" idx="1"/>
          </p:nvPr>
        </p:nvSpPr>
        <p:spPr>
          <a:xfrm>
            <a:off x="290286" y="1043213"/>
            <a:ext cx="8617857" cy="5433787"/>
          </a:xfrm>
        </p:spPr>
        <p:txBody>
          <a:bodyPr>
            <a:normAutofit fontScale="25000" lnSpcReduction="20000"/>
          </a:bodyPr>
          <a:lstStyle/>
          <a:p>
            <a:pPr algn="l">
              <a:lnSpc>
                <a:spcPct val="170000"/>
              </a:lnSpc>
            </a:pPr>
            <a:r>
              <a:rPr lang="en-US" sz="8000" dirty="0" err="1" smtClean="0">
                <a:solidFill>
                  <a:schemeClr val="tx1"/>
                </a:solidFill>
                <a:latin typeface="Arial"/>
                <a:ea typeface="Wingdings"/>
                <a:cs typeface="Wingdings"/>
              </a:rPr>
              <a:t></a:t>
            </a:r>
            <a:r>
              <a:rPr lang="en-US" sz="8000" dirty="0" smtClean="0">
                <a:solidFill>
                  <a:schemeClr val="tx1"/>
                </a:solidFill>
                <a:latin typeface="Arial"/>
                <a:ea typeface="Wingdings"/>
                <a:cs typeface="Wingdings"/>
              </a:rPr>
              <a:t> specific interaction of antigen-binding B cell with T cell has bidirectional</a:t>
            </a:r>
            <a:br>
              <a:rPr lang="en-US" sz="8000" dirty="0" smtClean="0">
                <a:solidFill>
                  <a:schemeClr val="tx1"/>
                </a:solidFill>
                <a:latin typeface="Arial"/>
                <a:ea typeface="Wingdings"/>
                <a:cs typeface="Wingdings"/>
              </a:rPr>
            </a:br>
            <a:r>
              <a:rPr lang="en-US" sz="8000" dirty="0" smtClean="0">
                <a:solidFill>
                  <a:schemeClr val="tx1"/>
                </a:solidFill>
                <a:latin typeface="Arial"/>
                <a:ea typeface="Wingdings"/>
                <a:cs typeface="Wingdings"/>
              </a:rPr>
              <a:t>   effects</a:t>
            </a:r>
            <a:br>
              <a:rPr lang="en-US" sz="8000" dirty="0" smtClean="0">
                <a:solidFill>
                  <a:schemeClr val="tx1"/>
                </a:solidFill>
                <a:latin typeface="Arial"/>
                <a:ea typeface="Wingdings"/>
                <a:cs typeface="Wingdings"/>
              </a:rPr>
            </a:br>
            <a:r>
              <a:rPr lang="en-US" sz="8000" dirty="0" smtClean="0">
                <a:solidFill>
                  <a:schemeClr val="tx1"/>
                </a:solidFill>
                <a:latin typeface="Arial"/>
                <a:ea typeface="Wingdings"/>
                <a:cs typeface="Wingdings"/>
              </a:rPr>
              <a:t>  </a:t>
            </a:r>
          </a:p>
          <a:p>
            <a:pPr algn="l">
              <a:lnSpc>
                <a:spcPct val="170000"/>
              </a:lnSpc>
              <a:buFont typeface="Wingdings" pitchFamily="34" charset="2"/>
              <a:buChar char=""/>
            </a:pPr>
            <a:r>
              <a:rPr lang="en-US" sz="8000" dirty="0" smtClean="0">
                <a:solidFill>
                  <a:schemeClr val="tx1"/>
                </a:solidFill>
                <a:latin typeface="Arial"/>
                <a:ea typeface="Wingdings"/>
                <a:cs typeface="Wingdings"/>
              </a:rPr>
              <a:t> T cells are induced to express the B cell stimulatory molecule CD40</a:t>
            </a:r>
            <a:br>
              <a:rPr lang="en-US" sz="8000" dirty="0" smtClean="0">
                <a:solidFill>
                  <a:schemeClr val="tx1"/>
                </a:solidFill>
                <a:latin typeface="Arial"/>
                <a:ea typeface="Wingdings"/>
                <a:cs typeface="Wingdings"/>
              </a:rPr>
            </a:br>
            <a:r>
              <a:rPr lang="en-US" sz="8000" dirty="0" smtClean="0">
                <a:solidFill>
                  <a:schemeClr val="tx1"/>
                </a:solidFill>
                <a:latin typeface="Arial"/>
                <a:ea typeface="Wingdings"/>
                <a:cs typeface="Wingdings"/>
              </a:rPr>
              <a:t>   </a:t>
            </a:r>
            <a:r>
              <a:rPr lang="en-US" sz="8000" dirty="0" err="1" smtClean="0">
                <a:solidFill>
                  <a:schemeClr val="tx1"/>
                </a:solidFill>
                <a:latin typeface="Arial"/>
                <a:ea typeface="Wingdings"/>
                <a:cs typeface="Wingdings"/>
              </a:rPr>
              <a:t>ligand</a:t>
            </a:r>
            <a:r>
              <a:rPr lang="en-US" sz="8000" dirty="0" smtClean="0">
                <a:solidFill>
                  <a:schemeClr val="tx1"/>
                </a:solidFill>
                <a:latin typeface="Arial"/>
                <a:ea typeface="Wingdings"/>
                <a:cs typeface="Wingdings"/>
              </a:rPr>
              <a:t> on their cell surface that binds to CD40 on the surface of B cells</a:t>
            </a:r>
            <a:br>
              <a:rPr lang="en-US" sz="8000" dirty="0" smtClean="0">
                <a:solidFill>
                  <a:schemeClr val="tx1"/>
                </a:solidFill>
                <a:latin typeface="Arial"/>
                <a:ea typeface="Wingdings"/>
                <a:cs typeface="Wingdings"/>
              </a:rPr>
            </a:br>
            <a:r>
              <a:rPr lang="en-US" sz="8000" dirty="0" smtClean="0">
                <a:solidFill>
                  <a:schemeClr val="tx1"/>
                </a:solidFill>
                <a:latin typeface="Arial"/>
                <a:ea typeface="Wingdings"/>
                <a:cs typeface="Wingdings"/>
              </a:rPr>
              <a:t>   and secrete cytokines </a:t>
            </a:r>
          </a:p>
          <a:p>
            <a:pPr algn="l">
              <a:lnSpc>
                <a:spcPct val="170000"/>
              </a:lnSpc>
            </a:pPr>
            <a:endParaRPr lang="en-US" sz="8000" dirty="0" smtClean="0">
              <a:solidFill>
                <a:schemeClr val="tx1"/>
              </a:solidFill>
              <a:latin typeface="Arial"/>
              <a:ea typeface="Wingdings"/>
              <a:cs typeface="Wingdings"/>
            </a:endParaRPr>
          </a:p>
          <a:p>
            <a:pPr algn="l">
              <a:lnSpc>
                <a:spcPct val="170000"/>
              </a:lnSpc>
              <a:buFont typeface="Wingdings" pitchFamily="34" charset="2"/>
              <a:buChar char=""/>
            </a:pPr>
            <a:r>
              <a:rPr lang="en-US" sz="8000" dirty="0" smtClean="0">
                <a:solidFill>
                  <a:schemeClr val="tx1"/>
                </a:solidFill>
                <a:latin typeface="Arial"/>
                <a:ea typeface="Wingdings"/>
                <a:cs typeface="Wingdings"/>
              </a:rPr>
              <a:t> T cell derived cytokines drive proliferation and differentiation of B cells</a:t>
            </a:r>
            <a:br>
              <a:rPr lang="en-US" sz="8000" dirty="0" smtClean="0">
                <a:solidFill>
                  <a:schemeClr val="tx1"/>
                </a:solidFill>
                <a:latin typeface="Arial"/>
                <a:ea typeface="Wingdings"/>
                <a:cs typeface="Wingdings"/>
              </a:rPr>
            </a:br>
            <a:r>
              <a:rPr lang="en-US" sz="8000" dirty="0" smtClean="0">
                <a:solidFill>
                  <a:schemeClr val="tx1"/>
                </a:solidFill>
                <a:latin typeface="Arial"/>
                <a:ea typeface="Wingdings"/>
                <a:cs typeface="Wingdings"/>
              </a:rPr>
              <a:t>   into antibody secreting plasma cells</a:t>
            </a:r>
          </a:p>
          <a:p>
            <a:pPr algn="l">
              <a:lnSpc>
                <a:spcPct val="170000"/>
              </a:lnSpc>
            </a:pPr>
            <a:endParaRPr lang="en-US" sz="8000" dirty="0" smtClean="0">
              <a:solidFill>
                <a:schemeClr val="tx1"/>
              </a:solidFill>
              <a:latin typeface="Arial"/>
              <a:ea typeface="Wingdings"/>
              <a:cs typeface="Wingdings"/>
            </a:endParaRPr>
          </a:p>
          <a:p>
            <a:pPr algn="l">
              <a:lnSpc>
                <a:spcPct val="170000"/>
              </a:lnSpc>
              <a:buFont typeface="Wingdings" pitchFamily="34" charset="2"/>
              <a:buChar char=""/>
            </a:pPr>
            <a:r>
              <a:rPr lang="en-US" sz="8000" dirty="0" smtClean="0">
                <a:solidFill>
                  <a:schemeClr val="tx1"/>
                </a:solidFill>
                <a:latin typeface="Arial"/>
                <a:ea typeface="Wingdings"/>
                <a:cs typeface="Wingdings"/>
              </a:rPr>
              <a:t> T cell derived cytokines direct the immunoglobulin class switching</a:t>
            </a:r>
          </a:p>
          <a:p>
            <a:pPr algn="l">
              <a:lnSpc>
                <a:spcPct val="170000"/>
              </a:lnSpc>
              <a:buFont typeface="Wingdings" pitchFamily="34" charset="2"/>
              <a:buChar char=""/>
            </a:pPr>
            <a:endParaRPr lang="en-US" sz="6154" dirty="0" smtClean="0">
              <a:solidFill>
                <a:schemeClr val="tx1"/>
              </a:solidFill>
              <a:latin typeface="Arial"/>
              <a:ea typeface="Wingdings"/>
              <a:cs typeface="Wingdings"/>
            </a:endParaRPr>
          </a:p>
          <a:p>
            <a:pPr algn="l">
              <a:buFont typeface="Wingdings" pitchFamily="34" charset="2"/>
              <a:buChar char=""/>
            </a:pPr>
            <a:endParaRPr lang="en-US" sz="1800" dirty="0" smtClean="0">
              <a:solidFill>
                <a:schemeClr val="tx1"/>
              </a:solidFill>
              <a:latin typeface="Arial"/>
              <a:ea typeface="Wingdings"/>
              <a:cs typeface="Wingdings"/>
            </a:endParaRPr>
          </a:p>
          <a:p>
            <a:pPr algn="l">
              <a:buFont typeface="Wingdings" pitchFamily="34" charset="2"/>
              <a:buChar char=""/>
            </a:pPr>
            <a:endParaRPr lang="en-US" sz="1800" dirty="0" smtClean="0">
              <a:solidFill>
                <a:schemeClr val="tx1"/>
              </a:solidFill>
              <a:latin typeface="Arial"/>
              <a:ea typeface="Wingdings"/>
              <a:cs typeface="Wingdings"/>
            </a:endParaRPr>
          </a:p>
          <a:p>
            <a:pPr algn="l">
              <a:buFont typeface="Wingdings" pitchFamily="34" charset="2"/>
              <a:buChar char=""/>
            </a:pPr>
            <a:endParaRPr lang="en-US" sz="1800" dirty="0" smtClean="0">
              <a:solidFill>
                <a:schemeClr val="tx1"/>
              </a:solidFill>
              <a:latin typeface="Arial"/>
              <a:ea typeface="Wingdings"/>
              <a:cs typeface="Wingdings"/>
            </a:endParaRPr>
          </a:p>
          <a:p>
            <a:pPr algn="l">
              <a:buFont typeface="Wingdings" pitchFamily="34" charset="2"/>
              <a:buChar char=""/>
            </a:pPr>
            <a:endParaRPr lang="en-US" sz="1800" dirty="0" smtClean="0">
              <a:solidFill>
                <a:schemeClr val="tx1"/>
              </a:solidFill>
              <a:latin typeface="Arial"/>
              <a:ea typeface="Wingdings"/>
              <a:cs typeface="Wingdings"/>
            </a:endParaRPr>
          </a:p>
          <a:p>
            <a:pPr algn="l">
              <a:buFont typeface="Wingdings" pitchFamily="34" charset="2"/>
              <a:buChar char=""/>
            </a:pPr>
            <a:endParaRPr lang="en-US" sz="1800" dirty="0" smtClean="0">
              <a:solidFill>
                <a:schemeClr val="tx1"/>
              </a:solidFill>
              <a:latin typeface="Arial"/>
              <a:ea typeface="Wingdings"/>
              <a:cs typeface="Wingding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2"/>
          <p:cNvSpPr>
            <a:spLocks noGrp="1" noChangeArrowheads="1"/>
          </p:cNvSpPr>
          <p:nvPr>
            <p:ph type="title" idx="4294967295"/>
          </p:nvPr>
        </p:nvSpPr>
        <p:spPr/>
        <p:txBody>
          <a:bodyPr/>
          <a:lstStyle/>
          <a:p>
            <a:r>
              <a:rPr lang="en-US"/>
              <a:t>Figure 9-5</a:t>
            </a:r>
          </a:p>
        </p:txBody>
      </p:sp>
      <p:sp>
        <p:nvSpPr>
          <p:cNvPr id="351235" name="Rectangle 3"/>
          <p:cNvSpPr>
            <a:spLocks noChangeArrowheads="1"/>
          </p:cNvSpPr>
          <p:nvPr/>
        </p:nvSpPr>
        <p:spPr bwMode="auto">
          <a:xfrm>
            <a:off x="0" y="0"/>
            <a:ext cx="9144000" cy="6858000"/>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pic>
        <p:nvPicPr>
          <p:cNvPr id="351236" name="Picture 4" descr="figure 9-5.jpg                                                 00002B9CArt                            BB1CF510:"/>
          <p:cNvPicPr>
            <a:picLocks noChangeAspect="1" noChangeArrowheads="1"/>
          </p:cNvPicPr>
          <p:nvPr/>
        </p:nvPicPr>
        <p:blipFill>
          <a:blip r:embed="rId2"/>
          <a:srcRect/>
          <a:stretch>
            <a:fillRect/>
          </a:stretch>
        </p:blipFill>
        <p:spPr bwMode="auto">
          <a:xfrm>
            <a:off x="303213" y="2078038"/>
            <a:ext cx="8535987" cy="2700337"/>
          </a:xfrm>
          <a:prstGeom prst="rect">
            <a:avLst/>
          </a:prstGeom>
          <a:noFill/>
        </p:spPr>
      </p:pic>
      <p:sp>
        <p:nvSpPr>
          <p:cNvPr id="7" name="TextBox 6"/>
          <p:cNvSpPr txBox="1"/>
          <p:nvPr/>
        </p:nvSpPr>
        <p:spPr>
          <a:xfrm>
            <a:off x="728566" y="531609"/>
            <a:ext cx="7777938" cy="369332"/>
          </a:xfrm>
          <a:prstGeom prst="rect">
            <a:avLst/>
          </a:prstGeom>
          <a:noFill/>
        </p:spPr>
        <p:txBody>
          <a:bodyPr wrap="square" rtlCol="0">
            <a:spAutoFit/>
          </a:bodyPr>
          <a:lstStyle/>
          <a:p>
            <a:r>
              <a:rPr lang="en-US" dirty="0" smtClean="0"/>
              <a:t>Cytokine production caused by T-B collaboration directs antibody type </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4690" name="Picture 2"/>
          <p:cNvPicPr>
            <a:picLocks noChangeAspect="1" noChangeArrowheads="1"/>
          </p:cNvPicPr>
          <p:nvPr/>
        </p:nvPicPr>
        <p:blipFill>
          <a:blip r:embed="rId3"/>
          <a:srcRect/>
          <a:stretch>
            <a:fillRect/>
          </a:stretch>
        </p:blipFill>
        <p:spPr bwMode="auto">
          <a:xfrm>
            <a:off x="685800" y="813376"/>
            <a:ext cx="7621588" cy="5638800"/>
          </a:xfrm>
          <a:prstGeom prst="rect">
            <a:avLst/>
          </a:prstGeom>
          <a:noFill/>
          <a:ln w="9525">
            <a:noFill/>
            <a:miter lim="800000"/>
            <a:headEnd/>
            <a:tailEnd/>
          </a:ln>
        </p:spPr>
      </p:pic>
      <p:sp>
        <p:nvSpPr>
          <p:cNvPr id="114691" name="Text Box 3"/>
          <p:cNvSpPr txBox="1">
            <a:spLocks noChangeArrowheads="1"/>
          </p:cNvSpPr>
          <p:nvPr/>
        </p:nvSpPr>
        <p:spPr bwMode="auto">
          <a:xfrm>
            <a:off x="232228" y="228600"/>
            <a:ext cx="8463575" cy="584776"/>
          </a:xfrm>
          <a:prstGeom prst="rect">
            <a:avLst/>
          </a:prstGeom>
          <a:noFill/>
          <a:ln w="9525">
            <a:noFill/>
            <a:miter lim="800000"/>
            <a:headEnd/>
            <a:tailEnd/>
          </a:ln>
        </p:spPr>
        <p:txBody>
          <a:bodyPr wrap="none">
            <a:prstTxWarp prst="textNoShape">
              <a:avLst/>
            </a:prstTxWarp>
            <a:spAutoFit/>
          </a:bodyPr>
          <a:lstStyle/>
          <a:p>
            <a:r>
              <a:rPr lang="en-GB" sz="3200" b="1" dirty="0">
                <a:solidFill>
                  <a:schemeClr val="tx1"/>
                </a:solidFill>
              </a:rPr>
              <a:t>Cytokines</a:t>
            </a:r>
            <a:r>
              <a:rPr lang="en-GB" sz="3200" b="1" dirty="0" smtClean="0">
                <a:solidFill>
                  <a:schemeClr val="tx1"/>
                </a:solidFill>
              </a:rPr>
              <a:t> direct Immunoglobulin-class switching</a:t>
            </a:r>
            <a:endParaRPr lang="en-GB" b="1" dirty="0">
              <a:solidFill>
                <a:schemeClr val="tx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67462" y="472806"/>
            <a:ext cx="8000276" cy="5293758"/>
          </a:xfrm>
          <a:prstGeom prst="rect">
            <a:avLst/>
          </a:prstGeom>
          <a:noFill/>
        </p:spPr>
        <p:txBody>
          <a:bodyPr wrap="square" rtlCol="0">
            <a:spAutoFit/>
          </a:bodyPr>
          <a:lstStyle/>
          <a:p>
            <a:endParaRPr lang="en-US" dirty="0" smtClean="0"/>
          </a:p>
          <a:p>
            <a:pPr algn="ctr"/>
            <a:r>
              <a:rPr lang="en-US" sz="2800" b="1" dirty="0" smtClean="0">
                <a:latin typeface="Arial"/>
              </a:rPr>
              <a:t>Objectives</a:t>
            </a:r>
          </a:p>
          <a:p>
            <a:endParaRPr lang="en-US" dirty="0" smtClean="0"/>
          </a:p>
          <a:p>
            <a:r>
              <a:rPr lang="en-US" sz="1600" dirty="0">
                <a:latin typeface="Arial"/>
              </a:rPr>
              <a:t>•	Outline T and B cell collaboration and the mechanisms governing the </a:t>
            </a:r>
            <a:r>
              <a:rPr lang="en-US" sz="1600" dirty="0" smtClean="0">
                <a:latin typeface="Arial"/>
              </a:rPr>
              <a:t>generation </a:t>
            </a:r>
            <a:br>
              <a:rPr lang="en-US" sz="1600" dirty="0" smtClean="0">
                <a:latin typeface="Arial"/>
              </a:rPr>
            </a:br>
            <a:r>
              <a:rPr lang="en-US" sz="1600" dirty="0" smtClean="0">
                <a:latin typeface="Arial"/>
              </a:rPr>
              <a:t>        of </a:t>
            </a:r>
            <a:r>
              <a:rPr lang="en-US" sz="1600" dirty="0">
                <a:latin typeface="Arial"/>
              </a:rPr>
              <a:t>antibody classes</a:t>
            </a:r>
            <a:endParaRPr lang="en-GB" sz="1600" dirty="0">
              <a:latin typeface="Arial"/>
            </a:endParaRPr>
          </a:p>
          <a:p>
            <a:r>
              <a:rPr lang="en-US" sz="1600" dirty="0" smtClean="0">
                <a:latin typeface="Arial"/>
              </a:rPr>
              <a:t> </a:t>
            </a:r>
          </a:p>
          <a:p>
            <a:endParaRPr lang="en-GB" sz="1600" dirty="0" smtClean="0">
              <a:latin typeface="Arial"/>
            </a:endParaRPr>
          </a:p>
          <a:p>
            <a:r>
              <a:rPr lang="en-US" sz="1600" dirty="0">
                <a:latin typeface="Arial"/>
              </a:rPr>
              <a:t>•	</a:t>
            </a:r>
            <a:r>
              <a:rPr lang="en-US" sz="1600" dirty="0">
                <a:solidFill>
                  <a:srgbClr val="FF0000"/>
                </a:solidFill>
                <a:latin typeface="Arial"/>
              </a:rPr>
              <a:t>Briefly describe how T lymphocytes and cytokines regulate </a:t>
            </a:r>
            <a:r>
              <a:rPr lang="en-US" sz="1600" dirty="0" smtClean="0">
                <a:solidFill>
                  <a:srgbClr val="FF0000"/>
                </a:solidFill>
                <a:latin typeface="Arial"/>
              </a:rPr>
              <a:t>macrophage</a:t>
            </a:r>
            <a:br>
              <a:rPr lang="en-US" sz="1600" dirty="0" smtClean="0">
                <a:solidFill>
                  <a:srgbClr val="FF0000"/>
                </a:solidFill>
                <a:latin typeface="Arial"/>
              </a:rPr>
            </a:br>
            <a:r>
              <a:rPr lang="en-US" sz="1600" dirty="0" smtClean="0">
                <a:solidFill>
                  <a:srgbClr val="FF0000"/>
                </a:solidFill>
                <a:latin typeface="Arial"/>
              </a:rPr>
              <a:t>        </a:t>
            </a:r>
            <a:r>
              <a:rPr lang="en-US" sz="1600" dirty="0">
                <a:solidFill>
                  <a:srgbClr val="FF0000"/>
                </a:solidFill>
                <a:latin typeface="Arial"/>
              </a:rPr>
              <a:t>responses</a:t>
            </a:r>
            <a:endParaRPr lang="en-GB" sz="1600" dirty="0">
              <a:solidFill>
                <a:srgbClr val="FF0000"/>
              </a:solidFill>
              <a:latin typeface="Arial"/>
            </a:endParaRPr>
          </a:p>
          <a:p>
            <a:r>
              <a:rPr lang="en-US" sz="1600" dirty="0" smtClean="0">
                <a:latin typeface="Arial"/>
              </a:rPr>
              <a:t> </a:t>
            </a:r>
          </a:p>
          <a:p>
            <a:endParaRPr lang="en-GB" sz="1600" dirty="0" smtClean="0">
              <a:latin typeface="Arial"/>
            </a:endParaRPr>
          </a:p>
          <a:p>
            <a:r>
              <a:rPr lang="en-US" sz="1600" dirty="0">
                <a:latin typeface="Arial"/>
              </a:rPr>
              <a:t>•	Describe how immune responses can be regulated (antigen-concentration, </a:t>
            </a:r>
            <a:r>
              <a:rPr lang="en-US" sz="1600" dirty="0" smtClean="0">
                <a:latin typeface="Arial"/>
              </a:rPr>
              <a:t>innate</a:t>
            </a:r>
            <a:br>
              <a:rPr lang="en-US" sz="1600" dirty="0" smtClean="0">
                <a:latin typeface="Arial"/>
              </a:rPr>
            </a:br>
            <a:r>
              <a:rPr lang="en-US" sz="1600" dirty="0" smtClean="0">
                <a:latin typeface="Arial"/>
              </a:rPr>
              <a:t>        </a:t>
            </a:r>
            <a:r>
              <a:rPr lang="en-US" sz="1600" dirty="0">
                <a:latin typeface="Arial"/>
              </a:rPr>
              <a:t>immunity, cytokine cross-regulation, immune suppression, regulatory T </a:t>
            </a:r>
            <a:r>
              <a:rPr lang="en-US" sz="1600" dirty="0" smtClean="0">
                <a:latin typeface="Arial"/>
              </a:rPr>
              <a:t>cells,</a:t>
            </a:r>
            <a:br>
              <a:rPr lang="en-US" sz="1600" dirty="0" smtClean="0">
                <a:latin typeface="Arial"/>
              </a:rPr>
            </a:br>
            <a:r>
              <a:rPr lang="en-US" sz="1600" dirty="0" smtClean="0">
                <a:latin typeface="Arial"/>
              </a:rPr>
              <a:t>        regulatory B cells)</a:t>
            </a:r>
            <a:r>
              <a:rPr lang="en-US" sz="1600" dirty="0">
                <a:latin typeface="Arial"/>
              </a:rPr>
              <a:t>	</a:t>
            </a:r>
            <a:endParaRPr lang="en-GB" sz="1600" dirty="0">
              <a:latin typeface="Arial"/>
            </a:endParaRPr>
          </a:p>
          <a:p>
            <a:r>
              <a:rPr lang="en-US" sz="1600" dirty="0" smtClean="0">
                <a:latin typeface="Arial"/>
              </a:rPr>
              <a:t> </a:t>
            </a:r>
          </a:p>
          <a:p>
            <a:endParaRPr lang="en-GB" sz="1600" dirty="0" smtClean="0">
              <a:latin typeface="Arial"/>
            </a:endParaRPr>
          </a:p>
          <a:p>
            <a:r>
              <a:rPr lang="en-US" sz="1600" dirty="0">
                <a:latin typeface="Arial"/>
              </a:rPr>
              <a:t>•	Appreciate importance of regulation of immune responses:  prevent </a:t>
            </a:r>
            <a:r>
              <a:rPr lang="en-US" sz="1600" dirty="0" smtClean="0">
                <a:latin typeface="Arial"/>
              </a:rPr>
              <a:t>responses</a:t>
            </a:r>
            <a:br>
              <a:rPr lang="en-US" sz="1600" dirty="0" smtClean="0">
                <a:latin typeface="Arial"/>
              </a:rPr>
            </a:br>
            <a:r>
              <a:rPr lang="en-US" sz="1600" dirty="0" smtClean="0">
                <a:latin typeface="Arial"/>
              </a:rPr>
              <a:t>        </a:t>
            </a:r>
            <a:r>
              <a:rPr lang="en-US" sz="1600" dirty="0">
                <a:latin typeface="Arial"/>
              </a:rPr>
              <a:t>against self (self-tolerance); avoid tissue damage and </a:t>
            </a:r>
            <a:r>
              <a:rPr lang="en-US" sz="1600" dirty="0" smtClean="0">
                <a:latin typeface="Arial"/>
              </a:rPr>
              <a:t>excessive lymphocyte</a:t>
            </a:r>
            <a:endParaRPr lang="en-GB" sz="1600" dirty="0" smtClean="0">
              <a:latin typeface="Arial"/>
            </a:endParaRPr>
          </a:p>
          <a:p>
            <a:r>
              <a:rPr lang="en-US" sz="1600" dirty="0" smtClean="0">
                <a:latin typeface="Arial"/>
              </a:rPr>
              <a:t>	activation </a:t>
            </a:r>
            <a:r>
              <a:rPr lang="en-US" sz="1600" dirty="0">
                <a:latin typeface="Arial"/>
              </a:rPr>
              <a:t>during immune responses</a:t>
            </a:r>
            <a:endParaRPr lang="en-GB" sz="1600" dirty="0">
              <a:latin typeface="Arial"/>
            </a:endParaRPr>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357" y="274638"/>
            <a:ext cx="8496300" cy="451076"/>
          </a:xfrm>
        </p:spPr>
        <p:txBody>
          <a:bodyPr>
            <a:noAutofit/>
          </a:bodyPr>
          <a:lstStyle/>
          <a:p>
            <a:r>
              <a:rPr lang="en-US" sz="2400" dirty="0" smtClean="0"/>
              <a:t>Regulation of macrophages by T cells and cytokines</a:t>
            </a:r>
            <a:endParaRPr lang="en-US" sz="2400" dirty="0"/>
          </a:p>
        </p:txBody>
      </p:sp>
      <p:pic>
        <p:nvPicPr>
          <p:cNvPr id="4" name="Picture 3"/>
          <p:cNvPicPr>
            <a:picLocks noChangeAspect="1"/>
          </p:cNvPicPr>
          <p:nvPr/>
        </p:nvPicPr>
        <p:blipFill>
          <a:blip r:embed="rId3"/>
          <a:stretch>
            <a:fillRect/>
          </a:stretch>
        </p:blipFill>
        <p:spPr>
          <a:xfrm>
            <a:off x="0" y="1084672"/>
            <a:ext cx="8795657" cy="554387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762000" y="444500"/>
            <a:ext cx="7772400" cy="1143000"/>
          </a:xfrm>
          <a:prstGeom prst="rect">
            <a:avLst/>
          </a:prstGeom>
          <a:noFill/>
          <a:ln w="9525">
            <a:noFill/>
            <a:miter lim="800000"/>
            <a:headEnd/>
            <a:tailEnd/>
          </a:ln>
        </p:spPr>
        <p:txBody>
          <a:bodyPr anchor="ctr">
            <a:prstTxWarp prst="textNoShape">
              <a:avLst/>
            </a:prstTxWarp>
          </a:bodyPr>
          <a:lstStyle/>
          <a:p>
            <a:r>
              <a:rPr lang="en-US" sz="3200" dirty="0">
                <a:latin typeface="Arial"/>
              </a:rPr>
              <a:t>The importance of immune regulation </a:t>
            </a:r>
          </a:p>
        </p:txBody>
      </p:sp>
      <p:sp>
        <p:nvSpPr>
          <p:cNvPr id="19459" name="Rectangle 3"/>
          <p:cNvSpPr>
            <a:spLocks noChangeArrowheads="1"/>
          </p:cNvSpPr>
          <p:nvPr/>
        </p:nvSpPr>
        <p:spPr bwMode="auto">
          <a:xfrm>
            <a:off x="762000" y="1998455"/>
            <a:ext cx="7848600" cy="3641271"/>
          </a:xfrm>
          <a:prstGeom prst="rect">
            <a:avLst/>
          </a:prstGeom>
          <a:noFill/>
          <a:ln w="9525">
            <a:noFill/>
            <a:miter lim="800000"/>
            <a:headEnd/>
            <a:tailEnd/>
          </a:ln>
        </p:spPr>
        <p:txBody>
          <a:bodyPr>
            <a:prstTxWarp prst="textNoShape">
              <a:avLst/>
            </a:prstTxWarp>
          </a:bodyPr>
          <a:lstStyle/>
          <a:p>
            <a:pPr marL="342900" indent="-342900" algn="l">
              <a:spcBef>
                <a:spcPct val="20000"/>
              </a:spcBef>
              <a:buFontTx/>
              <a:buChar char="•"/>
            </a:pPr>
            <a:r>
              <a:rPr lang="en-US" dirty="0">
                <a:latin typeface="Arial"/>
              </a:rPr>
              <a:t>To avoid excessive lymphocyte activation and tissue damage during normal protective responses against infections</a:t>
            </a:r>
          </a:p>
          <a:p>
            <a:pPr marL="342900" indent="-342900" algn="l">
              <a:spcBef>
                <a:spcPct val="20000"/>
              </a:spcBef>
              <a:buFontTx/>
              <a:buChar char="•"/>
            </a:pPr>
            <a:endParaRPr lang="en-US" dirty="0">
              <a:latin typeface="Arial"/>
            </a:endParaRPr>
          </a:p>
          <a:p>
            <a:pPr marL="342900" indent="-342900" algn="l">
              <a:spcBef>
                <a:spcPct val="20000"/>
              </a:spcBef>
              <a:buFontTx/>
              <a:buChar char="•"/>
            </a:pPr>
            <a:r>
              <a:rPr lang="en-US" dirty="0">
                <a:latin typeface="Arial"/>
              </a:rPr>
              <a:t>To prevent inappropriate reactions against self antigens (“self-tolerance”)</a:t>
            </a:r>
          </a:p>
          <a:p>
            <a:pPr marL="342900" indent="-342900" algn="l">
              <a:spcBef>
                <a:spcPct val="20000"/>
              </a:spcBef>
              <a:buFontTx/>
              <a:buChar char="•"/>
            </a:pPr>
            <a:endParaRPr lang="en-US" dirty="0">
              <a:latin typeface="Arial"/>
            </a:endParaRPr>
          </a:p>
          <a:p>
            <a:pPr marL="342900" indent="-342900" algn="l">
              <a:spcBef>
                <a:spcPct val="20000"/>
              </a:spcBef>
              <a:buFontTx/>
              <a:buChar char="•"/>
            </a:pPr>
            <a:r>
              <a:rPr lang="en-US" dirty="0">
                <a:latin typeface="Arial"/>
              </a:rPr>
              <a:t>Failure of control mechanisms is the underlying cause of immune-mediated inflammatory diseases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1026"/>
          <p:cNvSpPr>
            <a:spLocks noGrp="1" noChangeArrowheads="1"/>
          </p:cNvSpPr>
          <p:nvPr>
            <p:ph type="title"/>
          </p:nvPr>
        </p:nvSpPr>
        <p:spPr>
          <a:xfrm>
            <a:off x="344592" y="228600"/>
            <a:ext cx="7961208" cy="762000"/>
          </a:xfrm>
        </p:spPr>
        <p:txBody>
          <a:bodyPr>
            <a:normAutofit/>
          </a:bodyPr>
          <a:lstStyle/>
          <a:p>
            <a:pPr eaLnBrk="1" hangingPunct="1"/>
            <a:r>
              <a:rPr lang="en-US" sz="2800" dirty="0" smtClean="0">
                <a:solidFill>
                  <a:srgbClr val="000000"/>
                </a:solidFill>
                <a:ea typeface="ＭＳ Ｐゴシック" pitchFamily="34" charset="-128"/>
                <a:cs typeface="ＭＳ Ｐゴシック" pitchFamily="34" charset="-128"/>
              </a:rPr>
              <a:t>Lymphocyte regulation by cytokines</a:t>
            </a:r>
            <a:endParaRPr lang="en-US" dirty="0">
              <a:ea typeface="ＭＳ Ｐゴシック" pitchFamily="34" charset="-128"/>
              <a:cs typeface="ＭＳ Ｐゴシック" pitchFamily="34" charset="-128"/>
            </a:endParaRPr>
          </a:p>
        </p:txBody>
      </p:sp>
      <p:pic>
        <p:nvPicPr>
          <p:cNvPr id="80899" name="Picture 1027"/>
          <p:cNvPicPr>
            <a:picLocks noChangeAspect="1" noChangeArrowheads="1"/>
          </p:cNvPicPr>
          <p:nvPr/>
        </p:nvPicPr>
        <p:blipFill>
          <a:blip r:embed="rId3"/>
          <a:srcRect/>
          <a:stretch>
            <a:fillRect/>
          </a:stretch>
        </p:blipFill>
        <p:spPr bwMode="auto">
          <a:xfrm>
            <a:off x="1395598" y="1295400"/>
            <a:ext cx="6477000"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02752"/>
            <a:ext cx="8229600" cy="5423412"/>
          </a:xfrm>
        </p:spPr>
        <p:txBody>
          <a:bodyPr/>
          <a:lstStyle/>
          <a:p>
            <a:r>
              <a:rPr lang="en-US" dirty="0" smtClean="0"/>
              <a:t>Cardinal feature of all immune responses:   </a:t>
            </a:r>
            <a:r>
              <a:rPr lang="en-US" b="1" dirty="0" smtClean="0"/>
              <a:t>SELF-LIMITATION</a:t>
            </a:r>
            <a:br>
              <a:rPr lang="en-US" b="1" dirty="0" smtClean="0"/>
            </a:br>
            <a:endParaRPr lang="en-GB" dirty="0" smtClean="0"/>
          </a:p>
          <a:p>
            <a:r>
              <a:rPr lang="en-US" dirty="0" smtClean="0"/>
              <a:t>Manifested by decline of immune responses</a:t>
            </a:r>
            <a:br>
              <a:rPr lang="en-US" dirty="0" smtClean="0"/>
            </a:br>
            <a:endParaRPr lang="en-GB" dirty="0" smtClean="0"/>
          </a:p>
          <a:p>
            <a:r>
              <a:rPr lang="en-US" dirty="0" smtClean="0"/>
              <a:t>Principal mechanism: immune response eliminates antigen that initiated the response</a:t>
            </a:r>
            <a:br>
              <a:rPr lang="en-US" dirty="0" smtClean="0"/>
            </a:br>
            <a:endParaRPr lang="en-US" dirty="0" smtClean="0"/>
          </a:p>
          <a:p>
            <a:r>
              <a:rPr lang="en-US" dirty="0" smtClean="0"/>
              <a:t> =&gt; first signal for lymphocyte activation is eliminated</a:t>
            </a:r>
            <a:endParaRPr lang="en-GB" dirty="0" smtClean="0"/>
          </a:p>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p:cNvSpPr>
            <a:spLocks noGrp="1" noChangeArrowheads="1"/>
          </p:cNvSpPr>
          <p:nvPr>
            <p:ph type="title" idx="4294967295"/>
          </p:nvPr>
        </p:nvSpPr>
        <p:spPr/>
        <p:txBody>
          <a:bodyPr/>
          <a:lstStyle/>
          <a:p>
            <a:r>
              <a:rPr lang="en-US"/>
              <a:t>Figure 10-1</a:t>
            </a:r>
          </a:p>
        </p:txBody>
      </p:sp>
      <p:sp>
        <p:nvSpPr>
          <p:cNvPr id="342019" name="Rectangle 3"/>
          <p:cNvSpPr>
            <a:spLocks noChangeArrowheads="1"/>
          </p:cNvSpPr>
          <p:nvPr/>
        </p:nvSpPr>
        <p:spPr bwMode="auto">
          <a:xfrm>
            <a:off x="0" y="0"/>
            <a:ext cx="9144000" cy="6858000"/>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pic>
        <p:nvPicPr>
          <p:cNvPr id="342020" name="Picture 4" descr="figure 10-1.jpg                                                00002B9CArt                            BB1CF510:"/>
          <p:cNvPicPr>
            <a:picLocks noChangeAspect="1" noChangeArrowheads="1"/>
          </p:cNvPicPr>
          <p:nvPr/>
        </p:nvPicPr>
        <p:blipFill>
          <a:blip r:embed="rId2"/>
          <a:srcRect/>
          <a:stretch>
            <a:fillRect/>
          </a:stretch>
        </p:blipFill>
        <p:spPr bwMode="auto">
          <a:xfrm>
            <a:off x="330200" y="306388"/>
            <a:ext cx="8482013" cy="6243637"/>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88143" y="275548"/>
            <a:ext cx="6830786" cy="646331"/>
          </a:xfrm>
          <a:prstGeom prst="rect">
            <a:avLst/>
          </a:prstGeom>
          <a:noFill/>
        </p:spPr>
        <p:txBody>
          <a:bodyPr wrap="square" rtlCol="0">
            <a:spAutoFit/>
          </a:bodyPr>
          <a:lstStyle/>
          <a:p>
            <a:r>
              <a:rPr lang="en-US" sz="3600" dirty="0" smtClean="0">
                <a:latin typeface="Arial"/>
              </a:rPr>
              <a:t>Regulatory B cells (</a:t>
            </a:r>
            <a:r>
              <a:rPr lang="en-US" sz="3600" dirty="0" err="1" smtClean="0">
                <a:latin typeface="Arial"/>
              </a:rPr>
              <a:t>Breg</a:t>
            </a:r>
            <a:r>
              <a:rPr lang="en-US" sz="3600" dirty="0" smtClean="0">
                <a:latin typeface="Arial"/>
              </a:rPr>
              <a:t>)</a:t>
            </a:r>
            <a:endParaRPr lang="en-US" sz="3600" dirty="0">
              <a:latin typeface="Arial"/>
            </a:endParaRPr>
          </a:p>
        </p:txBody>
      </p:sp>
      <p:sp>
        <p:nvSpPr>
          <p:cNvPr id="3" name="TextBox 2"/>
          <p:cNvSpPr txBox="1"/>
          <p:nvPr/>
        </p:nvSpPr>
        <p:spPr>
          <a:xfrm>
            <a:off x="825500" y="1225688"/>
            <a:ext cx="8318500" cy="5909311"/>
          </a:xfrm>
          <a:prstGeom prst="rect">
            <a:avLst/>
          </a:prstGeom>
          <a:noFill/>
        </p:spPr>
        <p:txBody>
          <a:bodyPr wrap="square" rtlCol="0">
            <a:spAutoFit/>
          </a:bodyPr>
          <a:lstStyle/>
          <a:p>
            <a:pPr>
              <a:buFont typeface="Wingdings" pitchFamily="34" charset="2"/>
              <a:buChar char=""/>
            </a:pPr>
            <a:r>
              <a:rPr lang="en-US" dirty="0" smtClean="0">
                <a:latin typeface="Arial"/>
                <a:ea typeface="Wingdings"/>
                <a:cs typeface="Wingdings"/>
              </a:rPr>
              <a:t>   Contribute to maintenance of equilibrium required for tolerance</a:t>
            </a:r>
          </a:p>
          <a:p>
            <a:endParaRPr lang="en-US" dirty="0" smtClean="0">
              <a:latin typeface="Arial"/>
              <a:ea typeface="Wingdings"/>
              <a:cs typeface="Wingdings"/>
            </a:endParaRPr>
          </a:p>
          <a:p>
            <a:r>
              <a:rPr lang="en-US" dirty="0" err="1" smtClean="0">
                <a:latin typeface="Wingdings"/>
                <a:ea typeface="Wingdings"/>
                <a:cs typeface="Wingdings"/>
              </a:rPr>
              <a:t></a:t>
            </a:r>
            <a:r>
              <a:rPr lang="en-US" dirty="0" smtClean="0">
                <a:latin typeface="Arial"/>
                <a:ea typeface="Wingdings"/>
                <a:cs typeface="Wingdings"/>
              </a:rPr>
              <a:t>   CD40-CD40L interaction is required for </a:t>
            </a:r>
            <a:r>
              <a:rPr lang="en-US" dirty="0" err="1" smtClean="0">
                <a:latin typeface="Arial"/>
                <a:ea typeface="Wingdings"/>
                <a:cs typeface="Wingdings"/>
              </a:rPr>
              <a:t>Breg</a:t>
            </a:r>
            <a:r>
              <a:rPr lang="en-US" dirty="0" smtClean="0">
                <a:latin typeface="Arial"/>
                <a:ea typeface="Wingdings"/>
                <a:cs typeface="Wingdings"/>
              </a:rPr>
              <a:t> activation</a:t>
            </a:r>
          </a:p>
          <a:p>
            <a:endParaRPr lang="en-US" dirty="0" smtClean="0">
              <a:latin typeface="Arial"/>
              <a:ea typeface="Wingdings"/>
              <a:cs typeface="Wingdings"/>
            </a:endParaRPr>
          </a:p>
          <a:p>
            <a:pPr>
              <a:buFont typeface="Wingdings" pitchFamily="34" charset="2"/>
              <a:buChar char=""/>
            </a:pPr>
            <a:r>
              <a:rPr lang="en-US" dirty="0" smtClean="0">
                <a:latin typeface="Arial"/>
                <a:ea typeface="Wingdings"/>
                <a:cs typeface="Wingdings"/>
              </a:rPr>
              <a:t>   Restrain excessive inflammatory responses (autoimmunity,</a:t>
            </a:r>
            <a:br>
              <a:rPr lang="en-US" dirty="0" smtClean="0">
                <a:latin typeface="Arial"/>
                <a:ea typeface="Wingdings"/>
                <a:cs typeface="Wingdings"/>
              </a:rPr>
            </a:br>
            <a:r>
              <a:rPr lang="en-US" dirty="0" smtClean="0">
                <a:latin typeface="Arial"/>
                <a:ea typeface="Wingdings"/>
                <a:cs typeface="Wingdings"/>
              </a:rPr>
              <a:t>     </a:t>
            </a:r>
            <a:r>
              <a:rPr lang="en-US" dirty="0" err="1" smtClean="0">
                <a:latin typeface="Arial"/>
                <a:ea typeface="Wingdings"/>
                <a:cs typeface="Wingdings"/>
              </a:rPr>
              <a:t>persistant</a:t>
            </a:r>
            <a:r>
              <a:rPr lang="en-US" dirty="0" smtClean="0">
                <a:latin typeface="Arial"/>
                <a:ea typeface="Wingdings"/>
                <a:cs typeface="Wingdings"/>
              </a:rPr>
              <a:t> infections)</a:t>
            </a:r>
          </a:p>
          <a:p>
            <a:r>
              <a:rPr lang="en-US" dirty="0" smtClean="0">
                <a:latin typeface="Wingdings"/>
                <a:ea typeface="Wingdings"/>
                <a:cs typeface="Wingdings"/>
              </a:rPr>
              <a:t>	</a:t>
            </a:r>
          </a:p>
          <a:p>
            <a:pPr>
              <a:buFont typeface="Wingdings" pitchFamily="34" charset="2"/>
              <a:buChar char=""/>
            </a:pPr>
            <a:r>
              <a:rPr lang="en-US" dirty="0" smtClean="0">
                <a:latin typeface="Arial"/>
                <a:ea typeface="Wingdings"/>
                <a:cs typeface="Wingdings"/>
              </a:rPr>
              <a:t>   IL-10 is important for </a:t>
            </a:r>
            <a:r>
              <a:rPr lang="en-US" dirty="0" err="1" smtClean="0">
                <a:latin typeface="Arial"/>
                <a:ea typeface="Wingdings"/>
                <a:cs typeface="Wingdings"/>
              </a:rPr>
              <a:t>Breg</a:t>
            </a:r>
            <a:r>
              <a:rPr lang="en-US" dirty="0" smtClean="0">
                <a:latin typeface="Arial"/>
                <a:ea typeface="Wingdings"/>
                <a:cs typeface="Wingdings"/>
              </a:rPr>
              <a:t> function, IL-10 inhibits </a:t>
            </a:r>
            <a:r>
              <a:rPr lang="en-US" dirty="0" err="1" smtClean="0">
                <a:latin typeface="Arial"/>
                <a:ea typeface="Wingdings"/>
                <a:cs typeface="Wingdings"/>
              </a:rPr>
              <a:t>proinflammatory</a:t>
            </a:r>
            <a:endParaRPr lang="en-US" dirty="0" smtClean="0">
              <a:latin typeface="Arial"/>
              <a:ea typeface="Wingdings"/>
              <a:cs typeface="Wingdings"/>
            </a:endParaRPr>
          </a:p>
          <a:p>
            <a:r>
              <a:rPr lang="en-US" dirty="0" smtClean="0">
                <a:latin typeface="Arial"/>
                <a:ea typeface="Wingdings"/>
                <a:cs typeface="Wingdings"/>
              </a:rPr>
              <a:t>     cytokines and supports differentiation of </a:t>
            </a:r>
            <a:r>
              <a:rPr lang="en-US" dirty="0" err="1" smtClean="0">
                <a:latin typeface="Arial"/>
                <a:ea typeface="Wingdings"/>
                <a:cs typeface="Wingdings"/>
              </a:rPr>
              <a:t>Tregs</a:t>
            </a:r>
            <a:r>
              <a:rPr lang="en-US" dirty="0" smtClean="0">
                <a:latin typeface="Arial"/>
                <a:ea typeface="Wingdings"/>
                <a:cs typeface="Wingdings"/>
              </a:rPr>
              <a:t> </a:t>
            </a:r>
            <a:br>
              <a:rPr lang="en-US" dirty="0" smtClean="0">
                <a:latin typeface="Arial"/>
                <a:ea typeface="Wingdings"/>
                <a:cs typeface="Wingdings"/>
              </a:rPr>
            </a:br>
            <a:endParaRPr lang="en-US" dirty="0" smtClean="0">
              <a:latin typeface="Arial"/>
              <a:ea typeface="Wingdings"/>
              <a:cs typeface="Wingdings"/>
            </a:endParaRPr>
          </a:p>
          <a:p>
            <a:pPr>
              <a:buFont typeface="Wingdings" pitchFamily="34" charset="2"/>
              <a:buChar char=""/>
            </a:pPr>
            <a:r>
              <a:rPr lang="en-US" dirty="0" smtClean="0">
                <a:latin typeface="Arial"/>
                <a:ea typeface="Wingdings"/>
                <a:cs typeface="Wingdings"/>
              </a:rPr>
              <a:t>   Inhibit Th1-, Th17-, or Th2 mediated responses</a:t>
            </a:r>
          </a:p>
          <a:p>
            <a:endParaRPr lang="en-US" dirty="0" smtClean="0">
              <a:latin typeface="Arial"/>
              <a:ea typeface="Wingdings"/>
              <a:cs typeface="Wingdings"/>
            </a:endParaRPr>
          </a:p>
          <a:p>
            <a:pPr>
              <a:buFont typeface="Wingdings" pitchFamily="34" charset="2"/>
              <a:buChar char=""/>
            </a:pPr>
            <a:r>
              <a:rPr lang="en-US" dirty="0" smtClean="0">
                <a:latin typeface="Arial"/>
                <a:ea typeface="Wingdings"/>
                <a:cs typeface="Wingdings"/>
              </a:rPr>
              <a:t>   convert </a:t>
            </a:r>
            <a:r>
              <a:rPr lang="en-US" dirty="0" err="1" smtClean="0">
                <a:latin typeface="Arial"/>
                <a:ea typeface="Wingdings"/>
                <a:cs typeface="Wingdings"/>
              </a:rPr>
              <a:t>effector</a:t>
            </a:r>
            <a:r>
              <a:rPr lang="en-US" dirty="0" smtClean="0">
                <a:latin typeface="Arial"/>
                <a:ea typeface="Wingdings"/>
                <a:cs typeface="Wingdings"/>
              </a:rPr>
              <a:t> T cells into (Foxp3</a:t>
            </a:r>
            <a:r>
              <a:rPr lang="en-US" baseline="30000" dirty="0" smtClean="0">
                <a:latin typeface="Arial"/>
                <a:ea typeface="Wingdings"/>
                <a:cs typeface="Wingdings"/>
              </a:rPr>
              <a:t>-</a:t>
            </a:r>
            <a:r>
              <a:rPr lang="en-US" dirty="0" smtClean="0">
                <a:latin typeface="Arial"/>
                <a:ea typeface="Wingdings"/>
                <a:cs typeface="Wingdings"/>
              </a:rPr>
              <a:t>IL-10</a:t>
            </a:r>
            <a:r>
              <a:rPr lang="en-US" baseline="30000" dirty="0" smtClean="0">
                <a:latin typeface="Arial"/>
                <a:ea typeface="Wingdings"/>
                <a:cs typeface="Wingdings"/>
              </a:rPr>
              <a:t>+</a:t>
            </a:r>
            <a:r>
              <a:rPr lang="en-US" dirty="0" smtClean="0">
                <a:latin typeface="Arial"/>
                <a:ea typeface="Wingdings"/>
                <a:cs typeface="Wingdings"/>
              </a:rPr>
              <a:t>CD4</a:t>
            </a:r>
            <a:r>
              <a:rPr lang="en-US" baseline="30000" dirty="0" smtClean="0">
                <a:latin typeface="Arial"/>
                <a:ea typeface="Wingdings"/>
                <a:cs typeface="Wingdings"/>
              </a:rPr>
              <a:t>+</a:t>
            </a:r>
            <a:r>
              <a:rPr lang="en-US" dirty="0" smtClean="0">
                <a:latin typeface="Arial"/>
                <a:ea typeface="Wingdings"/>
                <a:cs typeface="Wingdings"/>
              </a:rPr>
              <a:t> </a:t>
            </a:r>
            <a:r>
              <a:rPr lang="en-US" dirty="0" err="1" smtClean="0">
                <a:latin typeface="Arial"/>
                <a:ea typeface="Wingdings"/>
                <a:cs typeface="Wingdings"/>
              </a:rPr>
              <a:t>Treg</a:t>
            </a:r>
            <a:r>
              <a:rPr lang="en-US" dirty="0" smtClean="0">
                <a:latin typeface="Arial"/>
                <a:ea typeface="Wingdings"/>
                <a:cs typeface="Wingdings"/>
              </a:rPr>
              <a:t> cells = Tr1)</a:t>
            </a:r>
            <a:br>
              <a:rPr lang="en-US" dirty="0" smtClean="0">
                <a:latin typeface="Arial"/>
                <a:ea typeface="Wingdings"/>
                <a:cs typeface="Wingdings"/>
              </a:rPr>
            </a:br>
            <a:endParaRPr lang="en-US" dirty="0" smtClean="0">
              <a:latin typeface="Arial"/>
              <a:ea typeface="Wingdings"/>
              <a:cs typeface="Wingdings"/>
            </a:endParaRPr>
          </a:p>
          <a:p>
            <a:pPr>
              <a:buFont typeface="Wingdings" pitchFamily="34" charset="2"/>
              <a:buChar char=""/>
            </a:pPr>
            <a:r>
              <a:rPr lang="en-US" dirty="0" smtClean="0">
                <a:latin typeface="Arial"/>
                <a:ea typeface="Wingdings"/>
                <a:cs typeface="Wingdings"/>
              </a:rPr>
              <a:t>   subsets of </a:t>
            </a:r>
            <a:r>
              <a:rPr lang="en-US" dirty="0" err="1" smtClean="0">
                <a:latin typeface="Arial"/>
                <a:ea typeface="Wingdings"/>
                <a:cs typeface="Wingdings"/>
              </a:rPr>
              <a:t>Bregs</a:t>
            </a:r>
            <a:r>
              <a:rPr lang="en-US" dirty="0" smtClean="0">
                <a:latin typeface="Arial"/>
                <a:ea typeface="Wingdings"/>
                <a:cs typeface="Wingdings"/>
              </a:rPr>
              <a:t> are derived from common progenitor – no master </a:t>
            </a:r>
            <a:br>
              <a:rPr lang="en-US" dirty="0" smtClean="0">
                <a:latin typeface="Arial"/>
                <a:ea typeface="Wingdings"/>
                <a:cs typeface="Wingdings"/>
              </a:rPr>
            </a:br>
            <a:r>
              <a:rPr lang="en-US" dirty="0" smtClean="0">
                <a:latin typeface="Arial"/>
                <a:ea typeface="Wingdings"/>
                <a:cs typeface="Wingdings"/>
              </a:rPr>
              <a:t>     regulator transcription factor identified</a:t>
            </a:r>
          </a:p>
          <a:p>
            <a:endParaRPr lang="en-US" dirty="0" smtClean="0">
              <a:latin typeface="Arial"/>
              <a:ea typeface="Wingdings"/>
              <a:cs typeface="Wingdings"/>
            </a:endParaRPr>
          </a:p>
          <a:p>
            <a:endParaRPr lang="en-US" dirty="0" smtClean="0">
              <a:latin typeface="Arial"/>
              <a:ea typeface="Wingdings"/>
              <a:cs typeface="Wingdings"/>
            </a:endParaRPr>
          </a:p>
          <a:p>
            <a:r>
              <a:rPr lang="en-US" dirty="0" smtClean="0">
                <a:latin typeface="Wingdings"/>
                <a:ea typeface="Wingdings"/>
                <a:cs typeface="Wingdings"/>
              </a:rPr>
              <a:t/>
            </a:r>
            <a:br>
              <a:rPr lang="en-US" dirty="0" smtClean="0">
                <a:latin typeface="Wingdings"/>
                <a:ea typeface="Wingdings"/>
                <a:cs typeface="Wingdings"/>
              </a:rPr>
            </a:br>
            <a:r>
              <a:rPr lang="en-US" dirty="0" smtClean="0">
                <a:latin typeface="Wingdings"/>
                <a:ea typeface="Wingdings"/>
                <a:cs typeface="Wingdings"/>
              </a:rPr>
              <a:t/>
            </a:r>
            <a:br>
              <a:rPr lang="en-US" dirty="0" smtClean="0">
                <a:latin typeface="Wingdings"/>
                <a:ea typeface="Wingdings"/>
                <a:cs typeface="Wingdings"/>
              </a:rPr>
            </a:b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p:cNvSpPr txBox="1">
            <a:spLocks noChangeArrowheads="1"/>
          </p:cNvSpPr>
          <p:nvPr/>
        </p:nvSpPr>
        <p:spPr bwMode="auto">
          <a:xfrm>
            <a:off x="6477000" y="5867400"/>
            <a:ext cx="22860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a:t>Annual Reviews</a:t>
            </a:r>
          </a:p>
        </p:txBody>
      </p:sp>
      <p:pic>
        <p:nvPicPr>
          <p:cNvPr id="14339" name="Picture 13" descr="Mauri-f01-clr"/>
          <p:cNvPicPr>
            <a:picLocks noChangeAspect="1" noChangeArrowheads="1"/>
          </p:cNvPicPr>
          <p:nvPr/>
        </p:nvPicPr>
        <p:blipFill>
          <a:blip r:embed="rId3"/>
          <a:srcRect/>
          <a:stretch>
            <a:fillRect/>
          </a:stretch>
        </p:blipFill>
        <p:spPr bwMode="auto">
          <a:xfrm>
            <a:off x="762000" y="457200"/>
            <a:ext cx="5492750" cy="6032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Regulatory B cells</a:t>
            </a:r>
            <a:endParaRPr lang="en-US" dirty="0"/>
          </a:p>
        </p:txBody>
      </p:sp>
      <p:sp>
        <p:nvSpPr>
          <p:cNvPr id="3" name="Content Placeholder 2"/>
          <p:cNvSpPr>
            <a:spLocks noGrp="1"/>
          </p:cNvSpPr>
          <p:nvPr>
            <p:ph idx="1"/>
          </p:nvPr>
        </p:nvSpPr>
        <p:spPr>
          <a:xfrm>
            <a:off x="1215571" y="2349500"/>
            <a:ext cx="6223000" cy="2908300"/>
          </a:xfrm>
        </p:spPr>
        <p:txBody>
          <a:bodyPr>
            <a:normAutofit/>
          </a:bodyPr>
          <a:lstStyle/>
          <a:p>
            <a:r>
              <a:rPr lang="en-US" sz="1800" dirty="0" smtClean="0"/>
              <a:t>Studied primarily in autoimmune diseases (multiple sclerosis, systemic lupus </a:t>
            </a:r>
            <a:r>
              <a:rPr lang="en-US" sz="1800" dirty="0" err="1" smtClean="0"/>
              <a:t>erythematosus</a:t>
            </a:r>
            <a:r>
              <a:rPr lang="en-US" sz="1800" dirty="0" smtClean="0"/>
              <a:t>).  </a:t>
            </a:r>
            <a:r>
              <a:rPr lang="en-US" sz="1800" dirty="0" err="1" smtClean="0"/>
              <a:t>Breg</a:t>
            </a:r>
            <a:r>
              <a:rPr lang="en-US" sz="1800" dirty="0" smtClean="0"/>
              <a:t> numbers are increased in SLE patients but fail to produce IL-10 in response to stimulation with CD40 (hypothetical model next slide)</a:t>
            </a:r>
          </a:p>
          <a:p>
            <a:endParaRPr lang="en-US" sz="1800" dirty="0" smtClean="0"/>
          </a:p>
          <a:p>
            <a:r>
              <a:rPr lang="en-US" sz="1800" dirty="0" smtClean="0"/>
              <a:t>Healthy </a:t>
            </a:r>
            <a:r>
              <a:rPr lang="en-US" sz="1800" dirty="0" err="1" smtClean="0"/>
              <a:t>Bregs</a:t>
            </a:r>
            <a:r>
              <a:rPr lang="en-US" sz="1800" dirty="0" smtClean="0"/>
              <a:t> suppress unwanted immune reactions and participate in the maintenance of tolerance via the production of IL-10</a:t>
            </a:r>
            <a:endParaRPr lang="en-US" sz="18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Regulatory Macrophages</a:t>
            </a:r>
            <a:endParaRPr lang="en-US" dirty="0"/>
          </a:p>
        </p:txBody>
      </p:sp>
      <p:sp>
        <p:nvSpPr>
          <p:cNvPr id="3" name="Content Placeholder 2"/>
          <p:cNvSpPr>
            <a:spLocks noGrp="1"/>
          </p:cNvSpPr>
          <p:nvPr>
            <p:ph idx="1"/>
          </p:nvPr>
        </p:nvSpPr>
        <p:spPr/>
        <p:txBody>
          <a:bodyPr>
            <a:normAutofit lnSpcReduction="10000"/>
          </a:bodyPr>
          <a:lstStyle/>
          <a:p>
            <a:r>
              <a:rPr lang="en-US" sz="1800" dirty="0" smtClean="0"/>
              <a:t>Macrophages can change their physiology in response to signals provided by an on-going immune response</a:t>
            </a:r>
            <a:br>
              <a:rPr lang="en-US" sz="1800" dirty="0" smtClean="0"/>
            </a:br>
            <a:endParaRPr lang="en-US" sz="1800" dirty="0" smtClean="0"/>
          </a:p>
          <a:p>
            <a:r>
              <a:rPr lang="en-US" sz="1800" dirty="0" smtClean="0"/>
              <a:t>Regulatory macrophages are a distinct macrophage subsets with distinct physiological functions</a:t>
            </a:r>
          </a:p>
          <a:p>
            <a:endParaRPr lang="en-US" sz="1800" dirty="0" smtClean="0"/>
          </a:p>
          <a:p>
            <a:r>
              <a:rPr lang="en-US" sz="1800" dirty="0" smtClean="0"/>
              <a:t>Interaction of resident macrophages with </a:t>
            </a:r>
            <a:r>
              <a:rPr lang="en-US" sz="1800" dirty="0" err="1" smtClean="0"/>
              <a:t>Tregs</a:t>
            </a:r>
            <a:r>
              <a:rPr lang="en-US" sz="1800" dirty="0" smtClean="0"/>
              <a:t> or with a B cell subset induces regulatory macrophage phenotype</a:t>
            </a:r>
          </a:p>
          <a:p>
            <a:endParaRPr lang="en-US" sz="1800" dirty="0" smtClean="0"/>
          </a:p>
          <a:p>
            <a:r>
              <a:rPr lang="en-US" sz="1800" dirty="0" smtClean="0"/>
              <a:t>Produce high levels of IL-10 (2 signals required)</a:t>
            </a:r>
          </a:p>
          <a:p>
            <a:pPr>
              <a:buNone/>
            </a:pPr>
            <a:endParaRPr lang="en-US" sz="1800" dirty="0" smtClean="0"/>
          </a:p>
          <a:p>
            <a:r>
              <a:rPr lang="en-US" sz="1800" dirty="0" smtClean="0"/>
              <a:t>Normal function:  reduce inflammatory immune response and thereby limit tissue damage</a:t>
            </a:r>
          </a:p>
          <a:p>
            <a:endParaRPr lang="en-US" sz="1800" dirty="0" smtClean="0"/>
          </a:p>
          <a:p>
            <a:r>
              <a:rPr lang="en-US" sz="1800" dirty="0" smtClean="0"/>
              <a:t>=&gt; macrophages can modulate adaptive immune responses</a:t>
            </a:r>
            <a:endParaRPr lang="en-US" sz="18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424801" y="419084"/>
            <a:ext cx="8228160" cy="724396"/>
          </a:xfrm>
        </p:spPr>
        <p:txBody>
          <a:bodyPr tIns="12801"/>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1500" b="1" dirty="0" smtClean="0"/>
              <a:t>Regulatory macrophages: Setting the Threshold for Therapy</a:t>
            </a:r>
          </a:p>
        </p:txBody>
      </p:sp>
      <p:pic>
        <p:nvPicPr>
          <p:cNvPr id="2051" name="Picture 2"/>
          <p:cNvPicPr>
            <a:picLocks noChangeAspect="1" noChangeArrowheads="1"/>
          </p:cNvPicPr>
          <p:nvPr/>
        </p:nvPicPr>
        <p:blipFill>
          <a:blip r:embed="rId3" cstate="print"/>
          <a:srcRect/>
          <a:stretch>
            <a:fillRect/>
          </a:stretch>
        </p:blipFill>
        <p:spPr bwMode="auto">
          <a:xfrm>
            <a:off x="3152402" y="2261062"/>
            <a:ext cx="2660841" cy="2410560"/>
          </a:xfrm>
          <a:prstGeom prst="rect">
            <a:avLst/>
          </a:prstGeom>
          <a:noFill/>
          <a:ln w="9525">
            <a:noFill/>
            <a:round/>
            <a:headEnd/>
            <a:tailEnd/>
          </a:ln>
        </p:spPr>
      </p:pic>
      <p:pic>
        <p:nvPicPr>
          <p:cNvPr id="2052" name="Picture 3"/>
          <p:cNvPicPr>
            <a:picLocks noChangeAspect="1" noChangeArrowheads="1"/>
          </p:cNvPicPr>
          <p:nvPr/>
        </p:nvPicPr>
        <p:blipFill>
          <a:blip r:embed="rId4" cstate="print"/>
          <a:srcRect/>
          <a:stretch>
            <a:fillRect/>
          </a:stretch>
        </p:blipFill>
        <p:spPr bwMode="auto">
          <a:xfrm>
            <a:off x="0" y="0"/>
            <a:ext cx="0" cy="0"/>
          </a:xfrm>
          <a:prstGeom prst="rect">
            <a:avLst/>
          </a:prstGeom>
          <a:noFill/>
          <a:ln w="9525">
            <a:noFill/>
            <a:round/>
            <a:headEnd/>
            <a:tailEnd/>
          </a:ln>
        </p:spPr>
      </p:pic>
      <p:sp>
        <p:nvSpPr>
          <p:cNvPr id="2053" name="Text Box 4"/>
          <p:cNvSpPr txBox="1">
            <a:spLocks noChangeArrowheads="1"/>
          </p:cNvSpPr>
          <p:nvPr/>
        </p:nvSpPr>
        <p:spPr bwMode="auto">
          <a:xfrm>
            <a:off x="115200" y="6205612"/>
            <a:ext cx="6252480" cy="505493"/>
          </a:xfrm>
          <a:prstGeom prst="rect">
            <a:avLst/>
          </a:prstGeom>
          <a:noFill/>
          <a:ln w="9525">
            <a:noFill/>
            <a:round/>
            <a:headEnd/>
            <a:tailEnd/>
          </a:ln>
        </p:spPr>
        <p:txBody>
          <a:bodyPr lIns="81639" tIns="49620" rIns="81639" bIns="40820"/>
          <a:lstStyle/>
          <a:p>
            <a:pPr>
              <a:tabLst>
                <a:tab pos="656650" algn="l"/>
                <a:tab pos="1313299" algn="l"/>
                <a:tab pos="1969949" algn="l"/>
                <a:tab pos="2626599" algn="l"/>
                <a:tab pos="3283248" algn="l"/>
                <a:tab pos="3939898" algn="l"/>
                <a:tab pos="4596548" algn="l"/>
                <a:tab pos="5253198" algn="l"/>
                <a:tab pos="5909847" algn="l"/>
              </a:tabLst>
            </a:pPr>
            <a:r>
              <a:rPr lang="en-GB" sz="1000" b="1" dirty="0">
                <a:solidFill>
                  <a:srgbClr val="000000"/>
                </a:solidFill>
              </a:rPr>
              <a:t>European Journal of Immunology</a:t>
            </a:r>
            <a:r>
              <a:rPr lang="en-GB" sz="1000" dirty="0">
                <a:solidFill>
                  <a:srgbClr val="000000"/>
                </a:solidFill>
              </a:rPr>
              <a:t/>
            </a:r>
            <a:br>
              <a:rPr lang="en-GB" sz="1000" dirty="0">
                <a:solidFill>
                  <a:srgbClr val="000000"/>
                </a:solidFill>
              </a:rPr>
            </a:br>
            <a:r>
              <a:rPr lang="en-GB" sz="1000" dirty="0">
                <a:solidFill>
                  <a:srgbClr val="000000"/>
                </a:solidFill>
                <a:hlinkClick r:id="rId5"/>
              </a:rPr>
              <a:t>Volume 41, Issue 9, </a:t>
            </a:r>
            <a:r>
              <a:rPr lang="en-GB" sz="1000" dirty="0">
                <a:solidFill>
                  <a:srgbClr val="000000"/>
                </a:solidFill>
              </a:rPr>
              <a:t>pages 2498-2502, 26 AUG 2011 DOI: 10.1002/eji.201141717</a:t>
            </a:r>
            <a:br>
              <a:rPr lang="en-GB" sz="1000" dirty="0">
                <a:solidFill>
                  <a:srgbClr val="000000"/>
                </a:solidFill>
              </a:rPr>
            </a:br>
            <a:r>
              <a:rPr lang="en-GB" sz="1000" dirty="0">
                <a:solidFill>
                  <a:srgbClr val="000000"/>
                </a:solidFill>
                <a:hlinkClick r:id="rId6"/>
              </a:rPr>
              <a:t>http://onlinelibrary.wiley.com/doi/10.1002/eji.201141717/full#fig1</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5857"/>
            <a:ext cx="7772400" cy="435429"/>
          </a:xfrm>
        </p:spPr>
        <p:txBody>
          <a:bodyPr>
            <a:noAutofit/>
          </a:bodyPr>
          <a:lstStyle/>
          <a:p>
            <a:r>
              <a:rPr lang="en-US" sz="3200" dirty="0" smtClean="0"/>
              <a:t>L-</a:t>
            </a:r>
            <a:r>
              <a:rPr lang="en-US" sz="3200" dirty="0" err="1" smtClean="0"/>
              <a:t>arginine</a:t>
            </a:r>
            <a:r>
              <a:rPr lang="en-US" sz="3200" smtClean="0"/>
              <a:t> catabolism </a:t>
            </a:r>
            <a:r>
              <a:rPr lang="en-US" sz="3200" dirty="0" smtClean="0"/>
              <a:t>by </a:t>
            </a:r>
            <a:r>
              <a:rPr lang="en-US" sz="3200" dirty="0" err="1" smtClean="0"/>
              <a:t>arginase</a:t>
            </a:r>
            <a:r>
              <a:rPr lang="en-US" sz="3200" dirty="0" smtClean="0"/>
              <a:t> and </a:t>
            </a:r>
            <a:r>
              <a:rPr lang="en-US" sz="3200" dirty="0" err="1" smtClean="0"/>
              <a:t>iNOS</a:t>
            </a:r>
            <a:endParaRPr lang="en-US" sz="3200" dirty="0"/>
          </a:p>
        </p:txBody>
      </p:sp>
      <p:pic>
        <p:nvPicPr>
          <p:cNvPr id="4" name="Picture 3"/>
          <p:cNvPicPr>
            <a:picLocks noChangeAspect="1"/>
          </p:cNvPicPr>
          <p:nvPr/>
        </p:nvPicPr>
        <p:blipFill>
          <a:blip r:embed="rId3"/>
          <a:stretch>
            <a:fillRect/>
          </a:stretch>
        </p:blipFill>
        <p:spPr>
          <a:xfrm>
            <a:off x="370813" y="982694"/>
            <a:ext cx="8661776" cy="5636585"/>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Alternatively activated macrophages</a:t>
            </a:r>
            <a:endParaRPr lang="en-US" dirty="0"/>
          </a:p>
        </p:txBody>
      </p:sp>
      <p:sp>
        <p:nvSpPr>
          <p:cNvPr id="3" name="Content Placeholder 2"/>
          <p:cNvSpPr>
            <a:spLocks noGrp="1"/>
          </p:cNvSpPr>
          <p:nvPr>
            <p:ph idx="1"/>
          </p:nvPr>
        </p:nvSpPr>
        <p:spPr>
          <a:xfrm>
            <a:off x="983343" y="2013857"/>
            <a:ext cx="6555014" cy="3225800"/>
          </a:xfrm>
        </p:spPr>
        <p:txBody>
          <a:bodyPr>
            <a:normAutofit/>
          </a:bodyPr>
          <a:lstStyle/>
          <a:p>
            <a:r>
              <a:rPr lang="en-US" sz="1800" dirty="0" err="1" smtClean="0"/>
              <a:t>Arginase</a:t>
            </a:r>
            <a:r>
              <a:rPr lang="en-US" sz="1800" dirty="0" smtClean="0"/>
              <a:t> expressing alternatively activated macrophages use another pathway to modulate adaptive immune responses</a:t>
            </a:r>
          </a:p>
          <a:p>
            <a:endParaRPr lang="en-US" sz="1800" dirty="0" smtClean="0"/>
          </a:p>
          <a:p>
            <a:endParaRPr lang="en-US" sz="1800" dirty="0" smtClean="0"/>
          </a:p>
          <a:p>
            <a:pPr>
              <a:buNone/>
            </a:pPr>
            <a:endParaRPr lang="en-US" sz="1800" dirty="0" smtClean="0"/>
          </a:p>
          <a:p>
            <a:pPr>
              <a:buNone/>
            </a:pPr>
            <a:endParaRPr lang="en-US" sz="1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72683" y="1220570"/>
            <a:ext cx="6953940" cy="4406334"/>
          </a:xfrm>
          <a:prstGeom prst="rect">
            <a:avLst/>
          </a:prstGeom>
        </p:spPr>
        <p:txBody>
          <a:bodyPr wrap="square">
            <a:spAutoFit/>
          </a:bodyPr>
          <a:lstStyle/>
          <a:p>
            <a:pPr>
              <a:lnSpc>
                <a:spcPct val="150000"/>
              </a:lnSpc>
              <a:spcAft>
                <a:spcPts val="0"/>
              </a:spcAft>
            </a:pPr>
            <a:r>
              <a:rPr lang="en-US" sz="2400" dirty="0" smtClean="0">
                <a:latin typeface="Arial"/>
                <a:ea typeface="Cambria"/>
                <a:cs typeface="Times New Roman"/>
              </a:rPr>
              <a:t>Immune regulation is of paramount importance for protection from infection by pathogenic microorganisms and for survival of the infected mammalian organism.  </a:t>
            </a:r>
          </a:p>
          <a:p>
            <a:pPr>
              <a:lnSpc>
                <a:spcPct val="150000"/>
              </a:lnSpc>
              <a:spcAft>
                <a:spcPts val="0"/>
              </a:spcAft>
            </a:pPr>
            <a:endParaRPr lang="en-US" sz="2400" dirty="0" smtClean="0">
              <a:latin typeface="Arial"/>
              <a:ea typeface="Cambria"/>
              <a:cs typeface="Times New Roman"/>
            </a:endParaRPr>
          </a:p>
          <a:p>
            <a:pPr>
              <a:lnSpc>
                <a:spcPct val="150000"/>
              </a:lnSpc>
              <a:spcAft>
                <a:spcPts val="0"/>
              </a:spcAft>
            </a:pPr>
            <a:r>
              <a:rPr lang="en-US" sz="2400" dirty="0" smtClean="0">
                <a:latin typeface="Arial"/>
                <a:ea typeface="Cambria"/>
                <a:cs typeface="Times New Roman"/>
              </a:rPr>
              <a:t>Immune regulation is achieved by a complex interactive network of immune cells</a:t>
            </a:r>
            <a:endParaRPr lang="en-GB" sz="2400" dirty="0" smtClean="0">
              <a:latin typeface="Arial"/>
              <a:ea typeface="Cambria"/>
              <a:cs typeface="Times New Roman"/>
            </a:endParaRPr>
          </a:p>
          <a:p>
            <a:pPr>
              <a:lnSpc>
                <a:spcPct val="150000"/>
              </a:lnSpc>
              <a:spcAft>
                <a:spcPts val="0"/>
              </a:spcAft>
            </a:pPr>
            <a:r>
              <a:rPr lang="en-US" sz="2000" dirty="0" smtClean="0">
                <a:latin typeface="Arial"/>
                <a:ea typeface="Cambria"/>
                <a:cs typeface="Times New Roman"/>
              </a:rPr>
              <a:t> </a:t>
            </a:r>
            <a:endParaRPr lang="en-GB" sz="2000" dirty="0">
              <a:latin typeface="Arial"/>
              <a:ea typeface="Cambria"/>
              <a:cs typeface="Times New Roman"/>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5300" y="163286"/>
            <a:ext cx="7772400" cy="644071"/>
          </a:xfrm>
        </p:spPr>
        <p:txBody>
          <a:bodyPr>
            <a:normAutofit/>
          </a:bodyPr>
          <a:lstStyle/>
          <a:p>
            <a:r>
              <a:rPr lang="en-US" sz="3600" dirty="0" smtClean="0"/>
              <a:t>Effect of L-</a:t>
            </a:r>
            <a:r>
              <a:rPr lang="en-US" sz="3600" dirty="0" err="1" smtClean="0"/>
              <a:t>arginine</a:t>
            </a:r>
            <a:r>
              <a:rPr lang="en-US" sz="3600" dirty="0" smtClean="0"/>
              <a:t> metabolism on T cells </a:t>
            </a:r>
            <a:endParaRPr lang="en-US" sz="3600" dirty="0"/>
          </a:p>
        </p:txBody>
      </p:sp>
      <p:pic>
        <p:nvPicPr>
          <p:cNvPr id="4" name="Picture 3"/>
          <p:cNvPicPr>
            <a:picLocks noChangeAspect="1"/>
          </p:cNvPicPr>
          <p:nvPr/>
        </p:nvPicPr>
        <p:blipFill>
          <a:blip r:embed="rId3"/>
          <a:stretch>
            <a:fillRect/>
          </a:stretch>
        </p:blipFill>
        <p:spPr>
          <a:xfrm>
            <a:off x="157594" y="1233004"/>
            <a:ext cx="8800999" cy="5284298"/>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8157" y="217714"/>
            <a:ext cx="7772400" cy="834571"/>
          </a:xfrm>
        </p:spPr>
        <p:txBody>
          <a:bodyPr/>
          <a:lstStyle/>
          <a:p>
            <a:r>
              <a:rPr lang="en-US" dirty="0" smtClean="0"/>
              <a:t>Regulatory macrophages</a:t>
            </a:r>
            <a:endParaRPr lang="en-US" dirty="0"/>
          </a:p>
        </p:txBody>
      </p:sp>
      <p:pic>
        <p:nvPicPr>
          <p:cNvPr id="4" name="Picture 3"/>
          <p:cNvPicPr>
            <a:picLocks noChangeAspect="1"/>
          </p:cNvPicPr>
          <p:nvPr/>
        </p:nvPicPr>
        <p:blipFill>
          <a:blip r:embed="rId3"/>
          <a:stretch>
            <a:fillRect/>
          </a:stretch>
        </p:blipFill>
        <p:spPr>
          <a:xfrm>
            <a:off x="858157" y="1378857"/>
            <a:ext cx="7048500" cy="4871357"/>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4000"/>
            <a:ext cx="7772400" cy="889000"/>
          </a:xfrm>
        </p:spPr>
        <p:txBody>
          <a:bodyPr>
            <a:noAutofit/>
          </a:bodyPr>
          <a:lstStyle/>
          <a:p>
            <a:r>
              <a:rPr lang="en-US" sz="3200" dirty="0" smtClean="0"/>
              <a:t>T cell suppression by </a:t>
            </a:r>
            <a:r>
              <a:rPr lang="en-US" sz="3200" dirty="0" err="1" smtClean="0"/>
              <a:t>arginase</a:t>
            </a:r>
            <a:r>
              <a:rPr lang="en-US" sz="3200" dirty="0" smtClean="0"/>
              <a:t>-mediated L-</a:t>
            </a:r>
            <a:r>
              <a:rPr lang="en-US" sz="3200" dirty="0" err="1" smtClean="0"/>
              <a:t>arginine</a:t>
            </a:r>
            <a:r>
              <a:rPr lang="en-US" sz="3200" dirty="0" smtClean="0"/>
              <a:t> starvation</a:t>
            </a:r>
            <a:endParaRPr lang="en-US" sz="3200" dirty="0"/>
          </a:p>
        </p:txBody>
      </p:sp>
      <p:pic>
        <p:nvPicPr>
          <p:cNvPr id="4" name="Picture 3"/>
          <p:cNvPicPr>
            <a:picLocks noChangeAspect="1"/>
          </p:cNvPicPr>
          <p:nvPr/>
        </p:nvPicPr>
        <p:blipFill>
          <a:blip r:embed="rId3"/>
          <a:stretch>
            <a:fillRect/>
          </a:stretch>
        </p:blipFill>
        <p:spPr>
          <a:xfrm>
            <a:off x="1351642" y="1537607"/>
            <a:ext cx="6685643" cy="4513036"/>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Regulation of T cells by L-</a:t>
            </a:r>
            <a:r>
              <a:rPr lang="en-US" dirty="0" err="1" smtClean="0"/>
              <a:t>arginine</a:t>
            </a:r>
            <a:endParaRPr lang="en-US" dirty="0"/>
          </a:p>
        </p:txBody>
      </p:sp>
      <p:sp>
        <p:nvSpPr>
          <p:cNvPr id="3" name="Content Placeholder 2"/>
          <p:cNvSpPr>
            <a:spLocks noGrp="1"/>
          </p:cNvSpPr>
          <p:nvPr>
            <p:ph idx="1"/>
          </p:nvPr>
        </p:nvSpPr>
        <p:spPr>
          <a:xfrm>
            <a:off x="457200" y="1805214"/>
            <a:ext cx="8229600" cy="4525963"/>
          </a:xfrm>
        </p:spPr>
        <p:txBody>
          <a:bodyPr>
            <a:normAutofit/>
          </a:bodyPr>
          <a:lstStyle/>
          <a:p>
            <a:r>
              <a:rPr lang="en-US" sz="1800" dirty="0" smtClean="0"/>
              <a:t>T cell suppression by </a:t>
            </a:r>
            <a:r>
              <a:rPr lang="en-US" sz="1800" b="1" dirty="0" smtClean="0"/>
              <a:t>amino acid starvation</a:t>
            </a:r>
            <a:r>
              <a:rPr lang="en-US" sz="1800" dirty="0" smtClean="0"/>
              <a:t> has been described in:</a:t>
            </a:r>
          </a:p>
          <a:p>
            <a:endParaRPr lang="en-US" sz="1800" dirty="0" smtClean="0"/>
          </a:p>
          <a:p>
            <a:pPr lvl="1"/>
            <a:r>
              <a:rPr lang="en-US" sz="1800" b="1" dirty="0" smtClean="0"/>
              <a:t>Pregnancy:  </a:t>
            </a:r>
            <a:r>
              <a:rPr lang="en-US" sz="1800" dirty="0" smtClean="0"/>
              <a:t>suppression of maternal T cell responses against the semi-</a:t>
            </a:r>
            <a:r>
              <a:rPr lang="en-US" sz="1800" dirty="0" err="1" smtClean="0"/>
              <a:t>allogeneic</a:t>
            </a:r>
            <a:r>
              <a:rPr lang="en-US" sz="1800" dirty="0" smtClean="0"/>
              <a:t> fetus; contributes to </a:t>
            </a:r>
            <a:r>
              <a:rPr lang="en-US" sz="1800" dirty="0" err="1" smtClean="0"/>
              <a:t>materno</a:t>
            </a:r>
            <a:r>
              <a:rPr lang="en-US" sz="1800" dirty="0" smtClean="0"/>
              <a:t>-fetal tolerance (peripheral tolerance)</a:t>
            </a:r>
          </a:p>
          <a:p>
            <a:pPr lvl="1"/>
            <a:endParaRPr lang="en-US" sz="1800" dirty="0" smtClean="0"/>
          </a:p>
          <a:p>
            <a:pPr lvl="1"/>
            <a:r>
              <a:rPr lang="en-US" sz="1800" dirty="0" smtClean="0"/>
              <a:t>Some types of </a:t>
            </a:r>
            <a:r>
              <a:rPr lang="en-US" sz="1800" b="1" dirty="0" smtClean="0"/>
              <a:t>cancer</a:t>
            </a:r>
            <a:r>
              <a:rPr lang="en-US" sz="1800" dirty="0" smtClean="0"/>
              <a:t>:  prostate cancer, breast cancer,, renal cell carcinoma, melanoma, Hodgkin’s disease, ovarian cancer, colon carcinoma, and cervical cancer among others </a:t>
            </a:r>
          </a:p>
          <a:p>
            <a:pPr lvl="1"/>
            <a:endParaRPr lang="en-US" sz="1800" dirty="0" smtClean="0"/>
          </a:p>
          <a:p>
            <a:pPr lvl="1"/>
            <a:r>
              <a:rPr lang="en-US" sz="1800" dirty="0" smtClean="0"/>
              <a:t>Some </a:t>
            </a:r>
            <a:r>
              <a:rPr lang="en-US" sz="1800" b="1" dirty="0" smtClean="0"/>
              <a:t>infectious diseases</a:t>
            </a:r>
            <a:r>
              <a:rPr lang="en-US" sz="1800" dirty="0" smtClean="0"/>
              <a:t>:  HIV,  active pulmonary tuberculosis, </a:t>
            </a:r>
            <a:r>
              <a:rPr lang="en-US" sz="1800" dirty="0" err="1" smtClean="0"/>
              <a:t>leishmaniasis</a:t>
            </a:r>
            <a:r>
              <a:rPr lang="en-US" sz="1800" dirty="0" smtClean="0"/>
              <a:t>, </a:t>
            </a:r>
          </a:p>
          <a:p>
            <a:pPr lvl="1"/>
            <a:endParaRPr lang="en-US" sz="1800" dirty="0" smtClean="0"/>
          </a:p>
          <a:p>
            <a:pPr lvl="1"/>
            <a:endParaRPr lang="en-US" sz="1400" dirty="0" smtClean="0"/>
          </a:p>
          <a:p>
            <a:pPr>
              <a:buNone/>
            </a:pPr>
            <a:endParaRPr lang="en-US" sz="18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338" name="Picture 77" descr="nri2233-t1"/>
          <p:cNvPicPr>
            <a:picLocks noChangeAspect="1" noChangeArrowheads="1"/>
          </p:cNvPicPr>
          <p:nvPr/>
        </p:nvPicPr>
        <p:blipFill>
          <a:blip r:embed="rId2"/>
          <a:srcRect/>
          <a:stretch>
            <a:fillRect/>
          </a:stretch>
        </p:blipFill>
        <p:spPr bwMode="auto">
          <a:xfrm>
            <a:off x="685800" y="1295400"/>
            <a:ext cx="7772400" cy="4256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685800" y="228600"/>
            <a:ext cx="7772400" cy="1143000"/>
          </a:xfrm>
          <a:prstGeom prst="rect">
            <a:avLst/>
          </a:prstGeom>
          <a:noFill/>
          <a:ln w="9525">
            <a:noFill/>
            <a:miter lim="800000"/>
            <a:headEnd/>
            <a:tailEnd/>
          </a:ln>
        </p:spPr>
        <p:txBody>
          <a:bodyPr anchor="ctr">
            <a:prstTxWarp prst="textNoShape">
              <a:avLst/>
            </a:prstTxWarp>
          </a:bodyPr>
          <a:lstStyle/>
          <a:p>
            <a:r>
              <a:rPr lang="en-US" sz="3200" dirty="0">
                <a:latin typeface="Arial"/>
              </a:rPr>
              <a:t>General principles of controlling immune responses</a:t>
            </a:r>
          </a:p>
        </p:txBody>
      </p:sp>
      <p:sp>
        <p:nvSpPr>
          <p:cNvPr id="21507" name="Rectangle 3"/>
          <p:cNvSpPr>
            <a:spLocks noChangeArrowheads="1"/>
          </p:cNvSpPr>
          <p:nvPr/>
        </p:nvSpPr>
        <p:spPr bwMode="auto">
          <a:xfrm>
            <a:off x="609600" y="1750786"/>
            <a:ext cx="7848600" cy="4876800"/>
          </a:xfrm>
          <a:prstGeom prst="rect">
            <a:avLst/>
          </a:prstGeom>
          <a:noFill/>
          <a:ln w="9525">
            <a:noFill/>
            <a:miter lim="800000"/>
            <a:headEnd/>
            <a:tailEnd/>
          </a:ln>
        </p:spPr>
        <p:txBody>
          <a:bodyPr>
            <a:prstTxWarp prst="textNoShape">
              <a:avLst/>
            </a:prstTxWarp>
          </a:bodyPr>
          <a:lstStyle/>
          <a:p>
            <a:pPr marL="342900" indent="-342900" algn="l">
              <a:lnSpc>
                <a:spcPct val="90000"/>
              </a:lnSpc>
              <a:spcBef>
                <a:spcPct val="20000"/>
              </a:spcBef>
              <a:buFontTx/>
              <a:buChar char="•"/>
            </a:pPr>
            <a:r>
              <a:rPr lang="en-US" sz="2800" dirty="0">
                <a:latin typeface="Arial"/>
              </a:rPr>
              <a:t>Responses against pathogens decline as the infection is eliminated</a:t>
            </a:r>
          </a:p>
          <a:p>
            <a:pPr marL="742950" lvl="1" indent="-285750" algn="l">
              <a:lnSpc>
                <a:spcPct val="90000"/>
              </a:lnSpc>
              <a:spcBef>
                <a:spcPct val="20000"/>
              </a:spcBef>
              <a:buFontTx/>
              <a:buChar char="–"/>
            </a:pPr>
            <a:r>
              <a:rPr lang="en-US" dirty="0">
                <a:latin typeface="Arial"/>
                <a:ea typeface="ＭＳ Ｐゴシック" pitchFamily="34" charset="-128"/>
                <a:cs typeface="ＭＳ Ｐゴシック" pitchFamily="34" charset="-128"/>
              </a:rPr>
              <a:t>Apoptosis of lymphocytes that lose their survival signals (antigen, etc)</a:t>
            </a:r>
          </a:p>
          <a:p>
            <a:pPr marL="742950" lvl="1" indent="-285750" algn="l">
              <a:lnSpc>
                <a:spcPct val="90000"/>
              </a:lnSpc>
              <a:spcBef>
                <a:spcPct val="20000"/>
              </a:spcBef>
              <a:buFontTx/>
              <a:buChar char="–"/>
            </a:pPr>
            <a:r>
              <a:rPr lang="en-US" dirty="0">
                <a:latin typeface="Arial"/>
                <a:ea typeface="ＭＳ Ｐゴシック" pitchFamily="34" charset="-128"/>
                <a:cs typeface="ＭＳ Ｐゴシック" pitchFamily="34" charset="-128"/>
              </a:rPr>
              <a:t>Memory cells are the survivors</a:t>
            </a:r>
          </a:p>
          <a:p>
            <a:pPr marL="342900" indent="-342900" algn="l">
              <a:lnSpc>
                <a:spcPct val="90000"/>
              </a:lnSpc>
              <a:spcBef>
                <a:spcPct val="20000"/>
              </a:spcBef>
              <a:buFontTx/>
              <a:buChar char="•"/>
            </a:pPr>
            <a:endParaRPr lang="en-US" sz="2800" dirty="0">
              <a:latin typeface="Arial"/>
            </a:endParaRPr>
          </a:p>
          <a:p>
            <a:pPr marL="342900" indent="-342900" algn="l">
              <a:lnSpc>
                <a:spcPct val="90000"/>
              </a:lnSpc>
              <a:spcBef>
                <a:spcPct val="20000"/>
              </a:spcBef>
              <a:buFontTx/>
              <a:buChar char="•"/>
            </a:pPr>
            <a:r>
              <a:rPr lang="en-US" sz="2800" dirty="0">
                <a:latin typeface="Arial"/>
              </a:rPr>
              <a:t>Active control mechanisms may function to limit responses to persistent antigens (self antigens, possibly tumors and some chronic infections)</a:t>
            </a:r>
          </a:p>
          <a:p>
            <a:pPr marL="742950" lvl="1" indent="-285750" algn="l">
              <a:lnSpc>
                <a:spcPct val="90000"/>
              </a:lnSpc>
              <a:spcBef>
                <a:spcPct val="20000"/>
              </a:spcBef>
              <a:buFontTx/>
              <a:buChar char="–"/>
            </a:pPr>
            <a:r>
              <a:rPr lang="en-US" dirty="0">
                <a:latin typeface="Arial"/>
                <a:ea typeface="ＭＳ Ｐゴシック" pitchFamily="34" charset="-128"/>
                <a:cs typeface="ＭＳ Ｐゴシック" pitchFamily="34" charset="-128"/>
              </a:rPr>
              <a:t>Often grouped under “</a:t>
            </a:r>
            <a:r>
              <a:rPr lang="en-US" dirty="0">
                <a:solidFill>
                  <a:srgbClr val="F20502"/>
                </a:solidFill>
                <a:latin typeface="Arial"/>
                <a:ea typeface="ＭＳ Ｐゴシック" pitchFamily="34" charset="-128"/>
                <a:cs typeface="ＭＳ Ｐゴシック" pitchFamily="34" charset="-128"/>
              </a:rPr>
              <a:t>tolerance</a:t>
            </a:r>
            <a:r>
              <a:rPr lang="en-US" dirty="0">
                <a:latin typeface="Arial"/>
                <a:ea typeface="ＭＳ Ｐゴシック" pitchFamily="34" charset="-128"/>
                <a:cs typeface="ＭＳ Ｐゴシック" pitchFamily="34" charset="-128"/>
              </a:rPr>
              <a: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1295400" y="228600"/>
            <a:ext cx="6096000" cy="914400"/>
          </a:xfrm>
          <a:prstGeom prst="rect">
            <a:avLst/>
          </a:prstGeom>
          <a:noFill/>
          <a:ln w="9525">
            <a:noFill/>
            <a:miter lim="800000"/>
            <a:headEnd/>
            <a:tailEnd/>
          </a:ln>
        </p:spPr>
        <p:txBody>
          <a:bodyPr anchor="ctr">
            <a:prstTxWarp prst="textNoShape">
              <a:avLst/>
            </a:prstTxWarp>
          </a:bodyPr>
          <a:lstStyle/>
          <a:p>
            <a:r>
              <a:rPr lang="en-US" sz="3200" dirty="0">
                <a:latin typeface="Arial"/>
              </a:rPr>
              <a:t>Immunological tolerance</a:t>
            </a:r>
          </a:p>
        </p:txBody>
      </p:sp>
      <p:sp>
        <p:nvSpPr>
          <p:cNvPr id="23555" name="Rectangle 3"/>
          <p:cNvSpPr>
            <a:spLocks noChangeArrowheads="1"/>
          </p:cNvSpPr>
          <p:nvPr/>
        </p:nvSpPr>
        <p:spPr bwMode="auto">
          <a:xfrm>
            <a:off x="964858" y="1978766"/>
            <a:ext cx="7645742" cy="3622816"/>
          </a:xfrm>
          <a:prstGeom prst="rect">
            <a:avLst/>
          </a:prstGeom>
          <a:noFill/>
          <a:ln w="9525">
            <a:noFill/>
            <a:miter lim="800000"/>
            <a:headEnd/>
            <a:tailEnd/>
          </a:ln>
        </p:spPr>
        <p:txBody>
          <a:bodyPr>
            <a:prstTxWarp prst="textNoShape">
              <a:avLst/>
            </a:prstTxWarp>
          </a:bodyPr>
          <a:lstStyle/>
          <a:p>
            <a:pPr marL="342900" indent="-342900" algn="l">
              <a:spcBef>
                <a:spcPct val="20000"/>
              </a:spcBef>
              <a:buFontTx/>
              <a:buChar char="•"/>
            </a:pPr>
            <a:r>
              <a:rPr lang="en-US" dirty="0">
                <a:latin typeface="Arial"/>
              </a:rPr>
              <a:t>Definition: </a:t>
            </a:r>
          </a:p>
          <a:p>
            <a:pPr marL="742950" lvl="1" indent="-285750" algn="l">
              <a:spcBef>
                <a:spcPct val="20000"/>
              </a:spcBef>
              <a:buFontTx/>
              <a:buChar char="–"/>
            </a:pPr>
            <a:r>
              <a:rPr lang="en-US" dirty="0">
                <a:latin typeface="Arial"/>
                <a:ea typeface="ＭＳ Ｐゴシック" pitchFamily="34" charset="-128"/>
                <a:cs typeface="ＭＳ Ｐゴシック" pitchFamily="34" charset="-128"/>
              </a:rPr>
              <a:t>specific unresponsiveness to an antigen that is induced by exposure of lymphocytes to that antigen (</a:t>
            </a:r>
            <a:r>
              <a:rPr lang="en-US" dirty="0" err="1">
                <a:latin typeface="Arial"/>
                <a:ea typeface="ＭＳ Ｐゴシック" pitchFamily="34" charset="-128"/>
                <a:cs typeface="ＭＳ Ｐゴシック" pitchFamily="34" charset="-128"/>
              </a:rPr>
              <a:t>tolerogen</a:t>
            </a:r>
            <a:r>
              <a:rPr lang="en-US" dirty="0">
                <a:latin typeface="Arial"/>
                <a:ea typeface="ＭＳ Ｐゴシック" pitchFamily="34" charset="-128"/>
                <a:cs typeface="ＭＳ Ｐゴシック" pitchFamily="34" charset="-128"/>
              </a:rPr>
              <a:t> </a:t>
            </a:r>
            <a:r>
              <a:rPr lang="en-US" dirty="0" err="1">
                <a:latin typeface="Arial"/>
                <a:ea typeface="ＭＳ Ｐゴシック" pitchFamily="34" charset="-128"/>
                <a:cs typeface="ＭＳ Ｐゴシック" pitchFamily="34" charset="-128"/>
              </a:rPr>
              <a:t>vs</a:t>
            </a:r>
            <a:r>
              <a:rPr lang="en-US" dirty="0">
                <a:latin typeface="Arial"/>
                <a:ea typeface="ＭＳ Ｐゴシック" pitchFamily="34" charset="-128"/>
                <a:cs typeface="ＭＳ Ｐゴシック" pitchFamily="34" charset="-128"/>
              </a:rPr>
              <a:t> </a:t>
            </a:r>
            <a:r>
              <a:rPr lang="en-US" dirty="0" err="1">
                <a:latin typeface="Arial"/>
                <a:ea typeface="ＭＳ Ｐゴシック" pitchFamily="34" charset="-128"/>
                <a:cs typeface="ＭＳ Ｐゴシック" pitchFamily="34" charset="-128"/>
              </a:rPr>
              <a:t>immunogen</a:t>
            </a:r>
            <a:r>
              <a:rPr lang="en-US" dirty="0">
                <a:latin typeface="Arial"/>
                <a:ea typeface="ＭＳ Ｐゴシック" pitchFamily="34" charset="-128"/>
                <a:cs typeface="ＭＳ Ｐゴシック" pitchFamily="34" charset="-128"/>
              </a:rPr>
              <a:t>)</a:t>
            </a:r>
          </a:p>
          <a:p>
            <a:pPr marL="742950" lvl="1" indent="-285750" algn="l">
              <a:spcBef>
                <a:spcPct val="20000"/>
              </a:spcBef>
              <a:buFontTx/>
              <a:buChar char="–"/>
            </a:pPr>
            <a:endParaRPr lang="en-US" sz="1800" dirty="0">
              <a:latin typeface="Arial"/>
              <a:ea typeface="ＭＳ Ｐゴシック" pitchFamily="34" charset="-128"/>
              <a:cs typeface="ＭＳ Ｐゴシック" pitchFamily="34" charset="-128"/>
            </a:endParaRPr>
          </a:p>
          <a:p>
            <a:pPr marL="342900" indent="-342900" algn="l">
              <a:spcBef>
                <a:spcPct val="20000"/>
              </a:spcBef>
              <a:buFontTx/>
              <a:buChar char="•"/>
            </a:pPr>
            <a:r>
              <a:rPr lang="en-US" dirty="0">
                <a:latin typeface="Arial"/>
              </a:rPr>
              <a:t>Significance:</a:t>
            </a:r>
          </a:p>
          <a:p>
            <a:pPr marL="742950" lvl="1" indent="-285750" algn="l">
              <a:spcBef>
                <a:spcPct val="20000"/>
              </a:spcBef>
              <a:buFontTx/>
              <a:buChar char="–"/>
            </a:pPr>
            <a:r>
              <a:rPr lang="en-US" dirty="0">
                <a:latin typeface="Arial"/>
                <a:ea typeface="ＭＳ Ｐゴシック" pitchFamily="34" charset="-128"/>
                <a:cs typeface="ＭＳ Ｐゴシック" pitchFamily="34" charset="-128"/>
              </a:rPr>
              <a:t>All individuals are tolerant of their own antigens (self-tolerance); breakdown of self-tolerance results in </a:t>
            </a:r>
            <a:r>
              <a:rPr lang="en-US" dirty="0" smtClean="0">
                <a:latin typeface="Arial"/>
                <a:ea typeface="ＭＳ Ｐゴシック" pitchFamily="34" charset="-128"/>
                <a:cs typeface="ＭＳ Ｐゴシック" pitchFamily="34" charset="-128"/>
              </a:rPr>
              <a:t>autoimmunity</a:t>
            </a:r>
            <a:br>
              <a:rPr lang="en-US" dirty="0" smtClean="0">
                <a:latin typeface="Arial"/>
                <a:ea typeface="ＭＳ Ｐゴシック" pitchFamily="34" charset="-128"/>
                <a:cs typeface="ＭＳ Ｐゴシック" pitchFamily="34" charset="-128"/>
              </a:rPr>
            </a:br>
            <a:endParaRPr lang="en-US" dirty="0" smtClean="0">
              <a:latin typeface="Arial"/>
              <a:ea typeface="ＭＳ Ｐゴシック" pitchFamily="34" charset="-128"/>
              <a:cs typeface="ＭＳ Ｐゴシック" pitchFamily="34" charset="-128"/>
            </a:endParaRPr>
          </a:p>
          <a:p>
            <a:pPr marL="742950" lvl="1" indent="-285750" algn="l">
              <a:spcBef>
                <a:spcPct val="20000"/>
              </a:spcBef>
              <a:buFontTx/>
              <a:buChar char="–"/>
            </a:pPr>
            <a:r>
              <a:rPr lang="en-US" dirty="0">
                <a:latin typeface="Arial"/>
                <a:ea typeface="ＭＳ Ｐゴシック" pitchFamily="34" charset="-128"/>
                <a:cs typeface="ＭＳ Ｐゴシック" pitchFamily="34" charset="-128"/>
              </a:rPr>
              <a:t>Therapeutic potential: Inducing tolerance may be exploited to prevent graft rejection, treat autoimmune and allergic </a:t>
            </a:r>
            <a:r>
              <a:rPr lang="en-US" dirty="0" smtClean="0">
                <a:latin typeface="Arial"/>
                <a:ea typeface="ＭＳ Ｐゴシック" pitchFamily="34" charset="-128"/>
                <a:cs typeface="ＭＳ Ｐゴシック" pitchFamily="34" charset="-128"/>
              </a:rPr>
              <a:t>diseases</a:t>
            </a:r>
            <a:endParaRPr lang="en-US" sz="2000" b="0" dirty="0">
              <a:latin typeface="Arial"/>
              <a:ea typeface="ＭＳ Ｐゴシック" pitchFamily="34" charset="-128"/>
              <a:cs typeface="ＭＳ Ｐゴシック" pitchFamily="34" charset="-12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61715" y="1158925"/>
            <a:ext cx="7077238" cy="4708982"/>
          </a:xfrm>
          <a:prstGeom prst="rect">
            <a:avLst/>
          </a:prstGeom>
          <a:noFill/>
        </p:spPr>
        <p:txBody>
          <a:bodyPr wrap="square" rtlCol="0">
            <a:spAutoFit/>
          </a:bodyPr>
          <a:lstStyle/>
          <a:p>
            <a:endParaRPr lang="en-US" dirty="0" smtClean="0"/>
          </a:p>
          <a:p>
            <a:pPr>
              <a:lnSpc>
                <a:spcPct val="150000"/>
              </a:lnSpc>
            </a:pPr>
            <a:r>
              <a:rPr lang="en-US" sz="3200" dirty="0" smtClean="0">
                <a:latin typeface="Arial"/>
              </a:rPr>
              <a:t>How does the immune system prevent to respond against self and maintain at the same time reactivity to invading pathogens/non self?</a:t>
            </a:r>
          </a:p>
          <a:p>
            <a:endParaRPr lang="en-US" dirty="0" smtClean="0"/>
          </a:p>
          <a:p>
            <a:endParaRPr lang="en-US" dirty="0" smtClean="0"/>
          </a:p>
          <a:p>
            <a:endParaRPr lang="en-US" dirty="0" smtClean="0"/>
          </a:p>
          <a:p>
            <a:endParaRPr lang="en-US" dirty="0" smtClean="0"/>
          </a:p>
          <a:p>
            <a:endParaRPr lang="en-US"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24727" y="542744"/>
            <a:ext cx="6596379" cy="707886"/>
          </a:xfrm>
          <a:prstGeom prst="rect">
            <a:avLst/>
          </a:prstGeom>
          <a:noFill/>
        </p:spPr>
        <p:txBody>
          <a:bodyPr wrap="square" rtlCol="0">
            <a:spAutoFit/>
          </a:bodyPr>
          <a:lstStyle/>
          <a:p>
            <a:r>
              <a:rPr lang="en-US" sz="4000" dirty="0" smtClean="0"/>
              <a:t>Immunological</a:t>
            </a:r>
            <a:r>
              <a:rPr lang="en-US" sz="3600" dirty="0" smtClean="0"/>
              <a:t> tolerance</a:t>
            </a:r>
            <a:endParaRPr lang="en-US" sz="3600" dirty="0"/>
          </a:p>
        </p:txBody>
      </p:sp>
      <p:sp>
        <p:nvSpPr>
          <p:cNvPr id="4" name="TextBox 3"/>
          <p:cNvSpPr txBox="1"/>
          <p:nvPr/>
        </p:nvSpPr>
        <p:spPr>
          <a:xfrm>
            <a:off x="776770" y="2391824"/>
            <a:ext cx="7089567" cy="1777410"/>
          </a:xfrm>
          <a:prstGeom prst="rect">
            <a:avLst/>
          </a:prstGeom>
          <a:noFill/>
        </p:spPr>
        <p:txBody>
          <a:bodyPr wrap="square" rtlCol="0">
            <a:spAutoFit/>
          </a:bodyPr>
          <a:lstStyle/>
          <a:p>
            <a:pPr>
              <a:lnSpc>
                <a:spcPct val="150000"/>
              </a:lnSpc>
              <a:buFont typeface="Wingdings" pitchFamily="34" charset="2"/>
              <a:buChar char=""/>
            </a:pPr>
            <a:r>
              <a:rPr lang="en-US" sz="2800" dirty="0" smtClean="0">
                <a:latin typeface="Arial"/>
                <a:ea typeface="Wingdings"/>
                <a:cs typeface="Wingdings"/>
              </a:rPr>
              <a:t> State of functional unresponsiveness</a:t>
            </a:r>
          </a:p>
          <a:p>
            <a:pPr>
              <a:lnSpc>
                <a:spcPct val="150000"/>
              </a:lnSpc>
              <a:buFont typeface="Wingdings" pitchFamily="34" charset="2"/>
              <a:buChar char=""/>
            </a:pPr>
            <a:r>
              <a:rPr lang="en-US" sz="2800" dirty="0" smtClean="0">
                <a:latin typeface="Arial"/>
                <a:ea typeface="Wingdings"/>
                <a:cs typeface="Wingdings"/>
              </a:rPr>
              <a:t> tolerance is an active process</a:t>
            </a:r>
          </a:p>
          <a:p>
            <a:pPr>
              <a:lnSpc>
                <a:spcPct val="150000"/>
              </a:lnSpc>
              <a:buFont typeface="Wingdings" pitchFamily="34" charset="2"/>
              <a:buChar char=""/>
            </a:pP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2"/>
          <p:cNvSpPr>
            <a:spLocks noGrp="1" noChangeArrowheads="1"/>
          </p:cNvSpPr>
          <p:nvPr>
            <p:ph type="title" idx="4294967295"/>
          </p:nvPr>
        </p:nvSpPr>
        <p:spPr/>
        <p:txBody>
          <a:bodyPr/>
          <a:lstStyle/>
          <a:p>
            <a:r>
              <a:rPr lang="en-US"/>
              <a:t>Figure 13-16</a:t>
            </a:r>
          </a:p>
        </p:txBody>
      </p:sp>
      <p:sp>
        <p:nvSpPr>
          <p:cNvPr id="414723" name="Rectangle 3"/>
          <p:cNvSpPr>
            <a:spLocks noChangeArrowheads="1"/>
          </p:cNvSpPr>
          <p:nvPr/>
        </p:nvSpPr>
        <p:spPr bwMode="auto">
          <a:xfrm>
            <a:off x="0" y="0"/>
            <a:ext cx="9144000" cy="6858000"/>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pic>
        <p:nvPicPr>
          <p:cNvPr id="414724" name="Picture 4" descr="figure 13-16.jpg                                               00002B9CArt                            BB1CF510:"/>
          <p:cNvPicPr>
            <a:picLocks noChangeAspect="1" noChangeArrowheads="1"/>
          </p:cNvPicPr>
          <p:nvPr/>
        </p:nvPicPr>
        <p:blipFill>
          <a:blip r:embed="rId2"/>
          <a:srcRect/>
          <a:stretch>
            <a:fillRect/>
          </a:stretch>
        </p:blipFill>
        <p:spPr bwMode="auto">
          <a:xfrm>
            <a:off x="757238" y="306388"/>
            <a:ext cx="7627937" cy="6243637"/>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tandarddesign">
  <a:themeElements>
    <a:clrScheme name="Standarddesign 2">
      <a:dk1>
        <a:srgbClr val="6C7070"/>
      </a:dk1>
      <a:lt1>
        <a:srgbClr val="FFFFFF"/>
      </a:lt1>
      <a:dk2>
        <a:srgbClr val="003D81"/>
      </a:dk2>
      <a:lt2>
        <a:srgbClr val="009067"/>
      </a:lt2>
      <a:accent1>
        <a:srgbClr val="C51638"/>
      </a:accent1>
      <a:accent2>
        <a:srgbClr val="47226C"/>
      </a:accent2>
      <a:accent3>
        <a:srgbClr val="FFFFFF"/>
      </a:accent3>
      <a:accent4>
        <a:srgbClr val="5B5F5F"/>
      </a:accent4>
      <a:accent5>
        <a:srgbClr val="DFABAE"/>
      </a:accent5>
      <a:accent6>
        <a:srgbClr val="3F1E61"/>
      </a:accent6>
      <a:hlink>
        <a:srgbClr val="003966"/>
      </a:hlink>
      <a:folHlink>
        <a:srgbClr val="E68E2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a-DK" sz="1600" b="0" i="1" u="none" strike="noStrike" cap="none" normalizeH="0" baseline="0" smtClean="0">
            <a:ln>
              <a:noFill/>
            </a:ln>
            <a:solidFill>
              <a:srgbClr val="6E6E6F"/>
            </a:solidFill>
            <a:effectLst/>
            <a:latin typeface="Verdana" pitchFamily="34"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a-DK" sz="1600" b="0" i="1" u="none" strike="noStrike" cap="none" normalizeH="0" baseline="0" smtClean="0">
            <a:ln>
              <a:noFill/>
            </a:ln>
            <a:solidFill>
              <a:srgbClr val="6E6E6F"/>
            </a:solidFill>
            <a:effectLst/>
            <a:latin typeface="Verdana" pitchFamily="34" charset="0"/>
            <a:cs typeface="Times New Roman" pitchFamily="18" charset="0"/>
          </a:defRPr>
        </a:defPPr>
      </a:lstStyle>
    </a:lnDef>
    <a:txDef>
      <a:spPr>
        <a:noFill/>
      </a:spPr>
      <a:bodyPr wrap="none" rtlCol="0">
        <a:spAutoFit/>
      </a:bodyPr>
      <a:lstStyle>
        <a:defPPr marL="363538" indent="-363538">
          <a:spcBef>
            <a:spcPts val="0"/>
          </a:spcBef>
          <a:spcAft>
            <a:spcPts val="0"/>
          </a:spcAft>
          <a:defRPr sz="1800" i="0" dirty="0" smtClean="0">
            <a:solidFill>
              <a:srgbClr val="040404"/>
            </a:solidFill>
            <a:latin typeface="+mn-lt"/>
          </a:defRPr>
        </a:defPPr>
      </a:lstStyle>
    </a:txDef>
  </a:objectDefaults>
  <a:extraClrSchemeLst>
    <a:extraClrScheme>
      <a:clrScheme name="Standarddesign 1">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2">
        <a:dk1>
          <a:srgbClr val="6C7070"/>
        </a:dk1>
        <a:lt1>
          <a:srgbClr val="FFFFFF"/>
        </a:lt1>
        <a:dk2>
          <a:srgbClr val="003D81"/>
        </a:dk2>
        <a:lt2>
          <a:srgbClr val="009067"/>
        </a:lt2>
        <a:accent1>
          <a:srgbClr val="C51638"/>
        </a:accent1>
        <a:accent2>
          <a:srgbClr val="47226C"/>
        </a:accent2>
        <a:accent3>
          <a:srgbClr val="FFFFFF"/>
        </a:accent3>
        <a:accent4>
          <a:srgbClr val="5B5F5F"/>
        </a:accent4>
        <a:accent5>
          <a:srgbClr val="DFABAE"/>
        </a:accent5>
        <a:accent6>
          <a:srgbClr val="3F1E61"/>
        </a:accent6>
        <a:hlink>
          <a:srgbClr val="003966"/>
        </a:hlink>
        <a:folHlink>
          <a:srgbClr val="E68E2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762</TotalTime>
  <Words>1553</Words>
  <Application>Microsoft Office PowerPoint</Application>
  <PresentationFormat>On-screen Show (4:3)</PresentationFormat>
  <Paragraphs>297</Paragraphs>
  <Slides>44</Slides>
  <Notes>25</Notes>
  <HiddenSlides>0</HiddenSlides>
  <MMClips>0</MMClips>
  <ScaleCrop>false</ScaleCrop>
  <HeadingPairs>
    <vt:vector size="4" baseType="variant">
      <vt:variant>
        <vt:lpstr>Theme</vt:lpstr>
      </vt:variant>
      <vt:variant>
        <vt:i4>2</vt:i4>
      </vt:variant>
      <vt:variant>
        <vt:lpstr>Slide Titles</vt:lpstr>
      </vt:variant>
      <vt:variant>
        <vt:i4>44</vt:i4>
      </vt:variant>
    </vt:vector>
  </HeadingPairs>
  <TitlesOfParts>
    <vt:vector size="46" baseType="lpstr">
      <vt:lpstr>Office Theme</vt:lpstr>
      <vt:lpstr>Standarddesign</vt:lpstr>
      <vt:lpstr>Regulation of lymphocyte responses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Figure 13-16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Figure 13-15</vt:lpstr>
      <vt:lpstr>PowerPoint Presentation</vt:lpstr>
      <vt:lpstr>PowerPoint Presentation</vt:lpstr>
      <vt:lpstr>PowerPoint Presentation</vt:lpstr>
      <vt:lpstr>T-B cell collaboration</vt:lpstr>
      <vt:lpstr>Figure 9-5</vt:lpstr>
      <vt:lpstr>PowerPoint Presentation</vt:lpstr>
      <vt:lpstr>PowerPoint Presentation</vt:lpstr>
      <vt:lpstr>Regulation of macrophages by T cells and cytokines</vt:lpstr>
      <vt:lpstr>Lymphocyte regulation by cytokines</vt:lpstr>
      <vt:lpstr>PowerPoint Presentation</vt:lpstr>
      <vt:lpstr>Figure 10-1</vt:lpstr>
      <vt:lpstr>PowerPoint Presentation</vt:lpstr>
      <vt:lpstr>PowerPoint Presentation</vt:lpstr>
      <vt:lpstr>Regulatory B cells</vt:lpstr>
      <vt:lpstr>Regulatory Macrophages</vt:lpstr>
      <vt:lpstr>Regulatory macrophages: Setting the Threshold for Therapy</vt:lpstr>
      <vt:lpstr>L-arginine catabolism by arginase and iNOS</vt:lpstr>
      <vt:lpstr>Alternatively activated macrophages</vt:lpstr>
      <vt:lpstr>Effect of L-arginine metabolism on T cells </vt:lpstr>
      <vt:lpstr>Regulatory macrophages</vt:lpstr>
      <vt:lpstr>T cell suppression by arginase-mediated L-arginine starvation</vt:lpstr>
      <vt:lpstr>Regulation of T cells by L-arginine</vt:lpstr>
      <vt:lpstr>PowerPoint Presentation</vt:lpstr>
    </vt:vector>
  </TitlesOfParts>
  <Company>Imperial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Ingrid Müller</dc:creator>
  <cp:lastModifiedBy>Shiel, Nuala</cp:lastModifiedBy>
  <cp:revision>59</cp:revision>
  <cp:lastPrinted>2012-11-26T23:33:36Z</cp:lastPrinted>
  <dcterms:created xsi:type="dcterms:W3CDTF">2012-11-28T11:45:28Z</dcterms:created>
  <dcterms:modified xsi:type="dcterms:W3CDTF">2012-11-28T12:04:29Z</dcterms:modified>
</cp:coreProperties>
</file>