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4"/>
  </p:notesMasterIdLst>
  <p:handoutMasterIdLst>
    <p:handoutMasterId r:id="rId45"/>
  </p:handoutMasterIdLst>
  <p:sldIdLst>
    <p:sldId id="947" r:id="rId2"/>
    <p:sldId id="1083" r:id="rId3"/>
    <p:sldId id="1068" r:id="rId4"/>
    <p:sldId id="1069" r:id="rId5"/>
    <p:sldId id="1070" r:id="rId6"/>
    <p:sldId id="1071" r:id="rId7"/>
    <p:sldId id="955" r:id="rId8"/>
    <p:sldId id="960" r:id="rId9"/>
    <p:sldId id="1072" r:id="rId10"/>
    <p:sldId id="1073" r:id="rId11"/>
    <p:sldId id="1077" r:id="rId12"/>
    <p:sldId id="1078" r:id="rId13"/>
    <p:sldId id="1079" r:id="rId14"/>
    <p:sldId id="965" r:id="rId15"/>
    <p:sldId id="966" r:id="rId16"/>
    <p:sldId id="970" r:id="rId17"/>
    <p:sldId id="985" r:id="rId18"/>
    <p:sldId id="968" r:id="rId19"/>
    <p:sldId id="972" r:id="rId20"/>
    <p:sldId id="1081" r:id="rId21"/>
    <p:sldId id="1082" r:id="rId22"/>
    <p:sldId id="987" r:id="rId23"/>
    <p:sldId id="1063" r:id="rId24"/>
    <p:sldId id="1047" r:id="rId25"/>
    <p:sldId id="1035" r:id="rId26"/>
    <p:sldId id="1048" r:id="rId27"/>
    <p:sldId id="1036" r:id="rId28"/>
    <p:sldId id="1038" r:id="rId29"/>
    <p:sldId id="1039" r:id="rId30"/>
    <p:sldId id="1060" r:id="rId31"/>
    <p:sldId id="1037" r:id="rId32"/>
    <p:sldId id="1040" r:id="rId33"/>
    <p:sldId id="990" r:id="rId34"/>
    <p:sldId id="1049" r:id="rId35"/>
    <p:sldId id="1051" r:id="rId36"/>
    <p:sldId id="1058" r:id="rId37"/>
    <p:sldId id="1052" r:id="rId38"/>
    <p:sldId id="1053" r:id="rId39"/>
    <p:sldId id="1050" r:id="rId40"/>
    <p:sldId id="1055" r:id="rId41"/>
    <p:sldId id="1090" r:id="rId42"/>
    <p:sldId id="1064" r:id="rId43"/>
  </p:sldIdLst>
  <p:sldSz cx="10287000" cy="6858000" type="35mm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0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3AA"/>
    <a:srgbClr val="FFFFFF"/>
    <a:srgbClr val="000000"/>
    <a:srgbClr val="6E0043"/>
    <a:srgbClr val="C0FEF9"/>
    <a:srgbClr val="51FDFF"/>
    <a:srgbClr val="FDC1E7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336" y="-72"/>
      </p:cViewPr>
      <p:guideLst>
        <p:guide orient="horz" pos="2160"/>
        <p:guide pos="326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6" d="100"/>
          <a:sy n="86" d="100"/>
        </p:scale>
        <p:origin x="-1712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46413" y="8697913"/>
            <a:ext cx="765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>
              <a:lnSpc>
                <a:spcPct val="90000"/>
              </a:lnSpc>
            </a:pPr>
            <a:r>
              <a:rPr lang="en-GB" sz="1200" b="0"/>
              <a:t>Page </a:t>
            </a:r>
            <a:fld id="{5716070D-33A3-FD46-8BDC-26EB506DAE67}" type="slidenum">
              <a:rPr lang="en-GB" sz="1200" b="0"/>
              <a:pPr algn="ctr" defTabSz="868363">
                <a:lnSpc>
                  <a:spcPct val="90000"/>
                </a:lnSpc>
              </a:pPr>
              <a:t>‹#›</a:t>
            </a:fld>
            <a:endParaRPr lang="en-GB" sz="1200" b="0"/>
          </a:p>
        </p:txBody>
      </p:sp>
    </p:spTree>
    <p:extLst>
      <p:ext uri="{BB962C8B-B14F-4D97-AF65-F5344CB8AC3E}">
        <p14:creationId xmlns:p14="http://schemas.microsoft.com/office/powerpoint/2010/main" val="4195513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3046413" y="8697913"/>
            <a:ext cx="765175" cy="279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312" tIns="44450" rIns="87312" bIns="44450">
            <a:spAutoFit/>
          </a:bodyPr>
          <a:lstStyle/>
          <a:p>
            <a:pPr algn="ctr" defTabSz="868363">
              <a:lnSpc>
                <a:spcPct val="90000"/>
              </a:lnSpc>
            </a:pPr>
            <a:r>
              <a:rPr lang="en-GB" sz="1200" b="0"/>
              <a:t>Page </a:t>
            </a:r>
            <a:fld id="{0DF2F3DA-3F3F-8945-8AB9-DC1BCD4E6AFC}" type="slidenum">
              <a:rPr lang="en-GB" sz="1200" b="0"/>
              <a:pPr algn="ctr" defTabSz="868363">
                <a:lnSpc>
                  <a:spcPct val="90000"/>
                </a:lnSpc>
              </a:pPr>
              <a:t>‹#›</a:t>
            </a:fld>
            <a:endParaRPr lang="en-GB" sz="1200" b="0"/>
          </a:p>
        </p:txBody>
      </p:sp>
      <p:sp>
        <p:nvSpPr>
          <p:cNvPr id="1638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65188" y="692150"/>
            <a:ext cx="5129212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052" name="Rectangle 4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Body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170808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96" charset="-128"/>
        <a:cs typeface="ＭＳ Ｐゴシック" pitchFamily="96" charset="-128"/>
      </a:defRPr>
    </a:lvl1pPr>
    <a:lvl2pPr marL="4572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lnSpc>
        <a:spcPct val="90000"/>
      </a:lnSpc>
      <a:spcBef>
        <a:spcPct val="4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66775" y="692150"/>
            <a:ext cx="5126038" cy="3416300"/>
          </a:xfrm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8363" y="692150"/>
            <a:ext cx="5122862" cy="3416300"/>
          </a:xfrm>
          <a:solidFill>
            <a:srgbClr val="FFFFFF"/>
          </a:solidFill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6775" y="692150"/>
            <a:ext cx="5126038" cy="3416300"/>
          </a:xfrm>
          <a:solidFill>
            <a:srgbClr val="FFFFFF"/>
          </a:solidFill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6775" y="692150"/>
            <a:ext cx="5126038" cy="3416300"/>
          </a:xfrm>
          <a:solidFill>
            <a:srgbClr val="FFFFFF"/>
          </a:solidFill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66775" y="692150"/>
            <a:ext cx="5126038" cy="3416300"/>
          </a:xfrm>
          <a:solidFill>
            <a:srgbClr val="FFFFFF"/>
          </a:solidFill>
          <a:ln/>
        </p:spPr>
      </p:sp>
      <p:sp>
        <p:nvSpPr>
          <p:cNvPr id="1064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0DD6CA8-8CDA-574E-A1EF-5A4237857875}" type="slidenum">
              <a:rPr lang="en-US" sz="1200" b="0">
                <a:latin typeface="Arial" charset="0"/>
              </a:rPr>
              <a:pPr eaLnBrk="1" hangingPunct="1"/>
              <a:t>30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0288" y="800100"/>
            <a:ext cx="4799012" cy="3198813"/>
          </a:xfrm>
          <a:ln cap="flat"/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6575"/>
            <a:ext cx="5029200" cy="3852863"/>
          </a:xfrm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6B9C4803-1CEF-4243-BBD0-52BB420408B6}" type="slidenum">
              <a:rPr lang="en-US" sz="1200" b="0">
                <a:latin typeface="Arial" charset="0"/>
              </a:rPr>
              <a:pPr eaLnBrk="1" hangingPunct="1"/>
              <a:t>35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E9679BB-DEA5-6B41-961F-164CB2155FB1}" type="slidenum">
              <a:rPr lang="en-US" sz="1200" b="0">
                <a:latin typeface="Arial" charset="0"/>
              </a:rPr>
              <a:pPr eaLnBrk="1" hangingPunct="1"/>
              <a:t>38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ln/>
        </p:spPr>
      </p:sp>
      <p:sp>
        <p:nvSpPr>
          <p:cNvPr id="55298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AU"/>
          </a:p>
        </p:txBody>
      </p:sp>
      <p:sp>
        <p:nvSpPr>
          <p:cNvPr id="55299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3852" y="8684899"/>
            <a:ext cx="2972547" cy="45763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eaLnBrk="1" hangingPunct="1"/>
            <a:fld id="{BE9679BB-DEA5-6B41-961F-164CB2155FB1}" type="slidenum">
              <a:rPr lang="en-US" sz="1200" b="0">
                <a:latin typeface="Arial" charset="0"/>
              </a:rPr>
              <a:pPr eaLnBrk="1" hangingPunct="1"/>
              <a:t>40</a:t>
            </a:fld>
            <a:endParaRPr lang="en-US" sz="1200" b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857250" y="685800"/>
            <a:ext cx="5143500" cy="3429000"/>
          </a:xfrm>
          <a:solidFill>
            <a:srgbClr val="FFFFFF"/>
          </a:solidFill>
          <a:ln/>
        </p:spPr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2130425"/>
            <a:ext cx="874395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886200"/>
            <a:ext cx="72009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25253"/>
      </p:ext>
    </p:extLst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09860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4200" y="609600"/>
            <a:ext cx="1790700" cy="5410200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62100" y="609600"/>
            <a:ext cx="5219700" cy="5410200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67612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609600"/>
            <a:ext cx="71628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562100" y="1905000"/>
            <a:ext cx="3505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19700" y="1905000"/>
            <a:ext cx="35052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501898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2100" y="609600"/>
            <a:ext cx="7162800" cy="1143000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562100" y="1905000"/>
            <a:ext cx="3505200" cy="4114800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219700" y="1905000"/>
            <a:ext cx="35052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414660334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63756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4406900"/>
            <a:ext cx="87439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2906713"/>
            <a:ext cx="874395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330252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62100" y="19050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19700" y="1905000"/>
            <a:ext cx="35052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677103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4638"/>
            <a:ext cx="92583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0" y="1535113"/>
            <a:ext cx="454501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350" y="2174875"/>
            <a:ext cx="454501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26050" y="1535113"/>
            <a:ext cx="45466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26050" y="2174875"/>
            <a:ext cx="4546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247093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777172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00812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273050"/>
            <a:ext cx="338455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2725" y="273050"/>
            <a:ext cx="574992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0" y="1435100"/>
            <a:ext cx="3384550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2303170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6125" y="4800600"/>
            <a:ext cx="6172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16125" y="612775"/>
            <a:ext cx="6172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16125" y="5367338"/>
            <a:ext cx="6172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96313213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0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62100" y="609600"/>
            <a:ext cx="7162800" cy="11430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62100" y="1905000"/>
            <a:ext cx="71628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 useBgFill="1">
        <p:nvSpPr>
          <p:cNvPr id="1029" name="Rectangle 5"/>
          <p:cNvSpPr>
            <a:spLocks noChangeArrowheads="1"/>
          </p:cNvSpPr>
          <p:nvPr userDrawn="1"/>
        </p:nvSpPr>
        <p:spPr bwMode="auto">
          <a:xfrm>
            <a:off x="8507413" y="6400800"/>
            <a:ext cx="1779587" cy="285750"/>
          </a:xfrm>
          <a:prstGeom prst="rect">
            <a:avLst/>
          </a:prstGeom>
          <a:ln w="12700">
            <a:noFill/>
            <a:miter lim="800000"/>
            <a:headEnd/>
            <a:tailEnd/>
          </a:ln>
          <a:effectLst/>
        </p:spPr>
        <p:txBody>
          <a:bodyPr wrap="none" lIns="74612" tIns="36512" rIns="74612" bIns="36512">
            <a:spAutoFit/>
          </a:bodyPr>
          <a:lstStyle/>
          <a:p>
            <a:pPr algn="ctr" defTabSz="606425"/>
            <a:r>
              <a:rPr lang="en-GB" sz="1400">
                <a:solidFill>
                  <a:srgbClr val="FDC0E5"/>
                </a:solidFill>
              </a:rPr>
              <a:t>entre for Fetal Care</a:t>
            </a:r>
            <a:endParaRPr lang="en-GB" sz="1400">
              <a:solidFill>
                <a:srgbClr val="FDC0E5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" name="Picture 6"/>
          <p:cNvPicPr>
            <a:picLocks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52" t="24866" b="34811"/>
          <a:stretch>
            <a:fillRect/>
          </a:stretch>
        </p:blipFill>
        <p:spPr bwMode="auto">
          <a:xfrm>
            <a:off x="7432675" y="6340475"/>
            <a:ext cx="1103313" cy="379413"/>
          </a:xfrm>
          <a:prstGeom prst="rect">
            <a:avLst/>
          </a:prstGeom>
          <a:noFill/>
          <a:ln w="127000">
            <a:solidFill>
              <a:schemeClr val="bg1">
                <a:alpha val="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8364538" y="6400800"/>
            <a:ext cx="277812" cy="2857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lIns="74612" tIns="36512" rIns="74612" bIns="36512">
            <a:spAutoFit/>
          </a:bodyPr>
          <a:lstStyle/>
          <a:p>
            <a:pPr defTabSz="606425">
              <a:defRPr/>
            </a:pPr>
            <a:r>
              <a:rPr lang="en-GB" sz="1400">
                <a:solidFill>
                  <a:srgbClr val="F39FD1"/>
                </a:solidFill>
                <a:latin typeface="Arial" pitchFamily="4" charset="0"/>
                <a:ea typeface="+mn-ea"/>
                <a:cs typeface="+mn-cs"/>
              </a:rPr>
              <a:t>C</a:t>
            </a:r>
          </a:p>
        </p:txBody>
      </p:sp>
      <p:pic>
        <p:nvPicPr>
          <p:cNvPr id="8" name="Picture 1" descr="Imperial College Col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948" y="6381328"/>
            <a:ext cx="2527300" cy="31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random/>
  </p:transition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DC0E5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ＭＳ Ｐゴシック" pitchFamily="96" charset="-128"/>
          <a:cs typeface="ＭＳ Ｐゴシック" pitchFamily="96" charset="-128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DC0E5"/>
          </a:solidFill>
          <a:effectLst>
            <a:outerShdw blurRad="38100" dist="38100" dir="2700000" algn="tl">
              <a:srgbClr val="FFFFFF"/>
            </a:outerShdw>
          </a:effectLst>
          <a:latin typeface="Arial" pitchFamily="-105" charset="0"/>
          <a:ea typeface="ＭＳ Ｐゴシック" pitchFamily="96" charset="-128"/>
          <a:cs typeface="ＭＳ Ｐゴシック" pitchFamily="96" charset="-128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DC0E5"/>
          </a:solidFill>
          <a:effectLst>
            <a:outerShdw blurRad="38100" dist="38100" dir="2700000" algn="tl">
              <a:srgbClr val="FFFFFF"/>
            </a:outerShdw>
          </a:effectLst>
          <a:latin typeface="Arial" pitchFamily="-105" charset="0"/>
          <a:ea typeface="ＭＳ Ｐゴシック" pitchFamily="96" charset="-128"/>
          <a:cs typeface="ＭＳ Ｐゴシック" pitchFamily="96" charset="-128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DC0E5"/>
          </a:solidFill>
          <a:effectLst>
            <a:outerShdw blurRad="38100" dist="38100" dir="2700000" algn="tl">
              <a:srgbClr val="FFFFFF"/>
            </a:outerShdw>
          </a:effectLst>
          <a:latin typeface="Arial" pitchFamily="-105" charset="0"/>
          <a:ea typeface="ＭＳ Ｐゴシック" pitchFamily="96" charset="-128"/>
          <a:cs typeface="ＭＳ Ｐゴシック" pitchFamily="96" charset="-128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DC0E5"/>
          </a:solidFill>
          <a:effectLst>
            <a:outerShdw blurRad="38100" dist="38100" dir="2700000" algn="tl">
              <a:srgbClr val="FFFFFF"/>
            </a:outerShdw>
          </a:effectLst>
          <a:latin typeface="Arial" pitchFamily="-105" charset="0"/>
          <a:ea typeface="ＭＳ Ｐゴシック" pitchFamily="96" charset="-128"/>
          <a:cs typeface="ＭＳ Ｐゴシック" pitchFamily="96" charset="-128"/>
        </a:defRPr>
      </a:lvl5pPr>
      <a:lvl6pPr marL="4572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DC0E5"/>
          </a:solidFill>
          <a:effectLst>
            <a:outerShdw blurRad="38100" dist="38100" dir="2700000" algn="tl">
              <a:srgbClr val="FFFFFF"/>
            </a:outerShdw>
          </a:effectLst>
          <a:latin typeface="Arial" pitchFamily="-105" charset="0"/>
        </a:defRPr>
      </a:lvl6pPr>
      <a:lvl7pPr marL="9144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DC0E5"/>
          </a:solidFill>
          <a:effectLst>
            <a:outerShdw blurRad="38100" dist="38100" dir="2700000" algn="tl">
              <a:srgbClr val="FFFFFF"/>
            </a:outerShdw>
          </a:effectLst>
          <a:latin typeface="Arial" pitchFamily="-105" charset="0"/>
        </a:defRPr>
      </a:lvl7pPr>
      <a:lvl8pPr marL="13716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DC0E5"/>
          </a:solidFill>
          <a:effectLst>
            <a:outerShdw blurRad="38100" dist="38100" dir="2700000" algn="tl">
              <a:srgbClr val="FFFFFF"/>
            </a:outerShdw>
          </a:effectLst>
          <a:latin typeface="Arial" pitchFamily="-105" charset="0"/>
        </a:defRPr>
      </a:lvl8pPr>
      <a:lvl9pPr marL="1828800"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rgbClr val="FDC0E5"/>
          </a:solidFill>
          <a:effectLst>
            <a:outerShdw blurRad="38100" dist="38100" dir="2700000" algn="tl">
              <a:srgbClr val="FFFFFF"/>
            </a:outerShdw>
          </a:effectLst>
          <a:latin typeface="Arial" pitchFamily="-105" charset="0"/>
        </a:defRPr>
      </a:lvl9pPr>
    </p:titleStyle>
    <p:bodyStyle>
      <a:lvl1pPr marL="285750" indent="-28575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SzPct val="100000"/>
        <a:buChar char="•"/>
        <a:defRPr sz="32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96" charset="-128"/>
          <a:cs typeface="ＭＳ Ｐゴシック" pitchFamily="96" charset="-128"/>
        </a:defRPr>
      </a:lvl1pPr>
      <a:lvl2pPr marL="685800" indent="-22860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SzPct val="100000"/>
        <a:buChar char="–"/>
        <a:defRPr sz="2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SzPct val="100000"/>
        <a:buChar char="»"/>
        <a:defRPr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5" charset="-128"/>
        </a:defRPr>
      </a:lvl3pPr>
      <a:lvl4pPr marL="1543050" indent="-17145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SzPct val="100000"/>
        <a:buChar char="•"/>
        <a:defRPr sz="1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5" charset="-128"/>
        </a:defRPr>
      </a:lvl4pPr>
      <a:lvl5pPr marL="2000250" indent="-17145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5" charset="-128"/>
        </a:defRPr>
      </a:lvl5pPr>
      <a:lvl6pPr marL="2457450" indent="-17145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5" charset="-128"/>
        </a:defRPr>
      </a:lvl6pPr>
      <a:lvl7pPr marL="2914650" indent="-17145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5" charset="-128"/>
        </a:defRPr>
      </a:lvl7pPr>
      <a:lvl8pPr marL="3371850" indent="-17145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5" charset="-128"/>
        </a:defRPr>
      </a:lvl8pPr>
      <a:lvl9pPr marL="3829050" indent="-171450" algn="l" rtl="0" eaLnBrk="0" fontAlgn="base" hangingPunct="0">
        <a:lnSpc>
          <a:spcPct val="110000"/>
        </a:lnSpc>
        <a:spcBef>
          <a:spcPct val="30000"/>
        </a:spcBef>
        <a:spcAft>
          <a:spcPct val="0"/>
        </a:spcAft>
        <a:buSzPct val="100000"/>
        <a:buChar char="–"/>
        <a:defRPr sz="1400" b="1">
          <a:solidFill>
            <a:schemeClr val="tx1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6.emf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1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764704"/>
            <a:ext cx="10292928" cy="23622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4000" b="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Prenatal diagnosis of genetic disease</a:t>
            </a:r>
            <a:endParaRPr lang="en-GB" sz="4000" b="0" dirty="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7417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068960"/>
            <a:ext cx="10287000" cy="2592288"/>
          </a:xfrm>
        </p:spPr>
        <p:txBody>
          <a:bodyPr/>
          <a:lstStyle/>
          <a:p>
            <a:r>
              <a:rPr lang="en-GB" b="0" dirty="0" err="1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Ruwan</a:t>
            </a:r>
            <a:r>
              <a:rPr lang="en-GB" b="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b="0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Wimalasundera</a:t>
            </a:r>
            <a:endParaRPr lang="en-GB" b="0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endParaRPr lang="en-GB" sz="2000" b="0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r>
              <a:rPr lang="en-GB" sz="2800" b="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Consultant Obstetrician &amp; Lead for </a:t>
            </a:r>
            <a:r>
              <a:rPr lang="en-GB" sz="2800" b="0" dirty="0" err="1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Fetal</a:t>
            </a:r>
            <a:r>
              <a:rPr lang="en-GB" sz="2800" b="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Medicine </a:t>
            </a:r>
          </a:p>
          <a:p>
            <a:r>
              <a:rPr lang="en-GB" sz="2800" b="0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Imperial </a:t>
            </a:r>
            <a:r>
              <a:rPr lang="en-GB" sz="2800" b="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College Healthcare </a:t>
            </a:r>
            <a:r>
              <a:rPr lang="en-GB" sz="2800" b="0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Trust</a:t>
            </a:r>
          </a:p>
          <a:p>
            <a:endParaRPr lang="en-GB" sz="1800" dirty="0">
              <a:solidFill>
                <a:srgbClr val="FFFF00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15"/>
          <p:cNvSpPr txBox="1">
            <a:spLocks noChangeArrowheads="1"/>
          </p:cNvSpPr>
          <p:nvPr/>
        </p:nvSpPr>
        <p:spPr bwMode="auto">
          <a:xfrm>
            <a:off x="246956" y="116632"/>
            <a:ext cx="7543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>
              <a:spcBef>
                <a:spcPct val="20000"/>
              </a:spcBef>
            </a:pPr>
            <a:r>
              <a:rPr lang="en-US" sz="2000" b="0" i="0" dirty="0">
                <a:solidFill>
                  <a:srgbClr val="FFFF00"/>
                </a:solidFill>
                <a:latin typeface="Arial" charset="0"/>
              </a:rPr>
              <a:t>Course code (MBBS) </a:t>
            </a:r>
            <a:r>
              <a:rPr lang="en-US" sz="2000" b="0" i="0" dirty="0" smtClean="0">
                <a:solidFill>
                  <a:srgbClr val="FFFF00"/>
                </a:solidFill>
                <a:latin typeface="Arial" charset="0"/>
              </a:rPr>
              <a:t>: Genetics 5</a:t>
            </a:r>
            <a:endParaRPr lang="en-US" sz="2000" b="0" i="0" dirty="0">
              <a:solidFill>
                <a:srgbClr val="FFFF00"/>
              </a:solidFill>
              <a:latin typeface="Arial" charset="0"/>
            </a:endParaRPr>
          </a:p>
          <a:p>
            <a:pPr>
              <a:spcBef>
                <a:spcPct val="20000"/>
              </a:spcBef>
            </a:pPr>
            <a:r>
              <a:rPr lang="en-US" sz="2000" b="0" i="0" dirty="0">
                <a:solidFill>
                  <a:srgbClr val="FFFF00"/>
                </a:solidFill>
                <a:latin typeface="Arial" charset="0"/>
              </a:rPr>
              <a:t>Course code (BMS) </a:t>
            </a:r>
            <a:r>
              <a:rPr lang="en-US" sz="2000" b="0" i="0" dirty="0" smtClean="0">
                <a:solidFill>
                  <a:srgbClr val="FFFF00"/>
                </a:solidFill>
                <a:latin typeface="Arial" charset="0"/>
              </a:rPr>
              <a:t>: NAGE-L12 </a:t>
            </a:r>
            <a:endParaRPr lang="en-US" sz="2000" b="0" i="0" dirty="0">
              <a:solidFill>
                <a:srgbClr val="FFFF00"/>
              </a:solidFill>
              <a:latin typeface="Arial" charset="0"/>
            </a:endParaRPr>
          </a:p>
        </p:txBody>
      </p:sp>
    </p:spTree>
  </p:cSld>
  <p:clrMapOvr>
    <a:masterClrMapping/>
  </p:clrMapOvr>
  <p:transition advTm="28589">
    <p:rand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6663"/>
            <a:ext cx="525780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838200"/>
            <a:ext cx="3727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284" name="Text Box 4"/>
          <p:cNvSpPr txBox="1">
            <a:spLocks noChangeArrowheads="1"/>
          </p:cNvSpPr>
          <p:nvPr/>
        </p:nvSpPr>
        <p:spPr bwMode="auto">
          <a:xfrm>
            <a:off x="2133600" y="5232400"/>
            <a:ext cx="1582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effectLst>
                  <a:outerShdw blurRad="38100" dist="38100" dir="2700000" algn="tl">
                    <a:srgbClr val="FFFFFF"/>
                  </a:outerShdw>
                </a:effectLst>
              </a:rPr>
              <a:t>Early 1970s</a:t>
            </a:r>
          </a:p>
        </p:txBody>
      </p:sp>
      <p:sp>
        <p:nvSpPr>
          <p:cNvPr id="1249285" name="Text Box 5"/>
          <p:cNvSpPr txBox="1">
            <a:spLocks noChangeArrowheads="1"/>
          </p:cNvSpPr>
          <p:nvPr/>
        </p:nvSpPr>
        <p:spPr bwMode="auto">
          <a:xfrm>
            <a:off x="7070725" y="5345113"/>
            <a:ext cx="1482725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>
                <a:effectLst>
                  <a:outerShdw blurRad="38100" dist="38100" dir="2700000" algn="tl">
                    <a:srgbClr val="FFFFFF"/>
                  </a:outerShdw>
                </a:effectLst>
              </a:rPr>
              <a:t>Late 1980s</a:t>
            </a:r>
          </a:p>
        </p:txBody>
      </p:sp>
    </p:spTree>
    <p:extLst>
      <p:ext uri="{BB962C8B-B14F-4D97-AF65-F5344CB8AC3E}">
        <p14:creationId xmlns:p14="http://schemas.microsoft.com/office/powerpoint/2010/main" val="127327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5666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85" b="11514"/>
          <a:stretch>
            <a:fillRect/>
          </a:stretch>
        </p:blipFill>
        <p:spPr bwMode="auto">
          <a:xfrm>
            <a:off x="2014538" y="1727200"/>
            <a:ext cx="7115175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5667" name="Text Box 3"/>
          <p:cNvSpPr txBox="1">
            <a:spLocks noChangeArrowheads="1"/>
          </p:cNvSpPr>
          <p:nvPr/>
        </p:nvSpPr>
        <p:spPr bwMode="auto">
          <a:xfrm>
            <a:off x="3854450" y="-31750"/>
            <a:ext cx="2216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600"/>
              <a:t>Fetal MRI</a:t>
            </a:r>
            <a:endParaRPr lang="en-US" sz="3600">
              <a:effectLst>
                <a:outerShdw blurRad="38100" dist="38100" dir="2700000" algn="tl">
                  <a:srgbClr val="FFFFFF"/>
                </a:outerShdw>
              </a:effectLst>
              <a:latin typeface="Times" charset="0"/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741363" y="736600"/>
            <a:ext cx="8939212" cy="127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2656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40" t="20760" r="15862" b="35948"/>
          <a:stretch>
            <a:fillRect/>
          </a:stretch>
        </p:blipFill>
        <p:spPr bwMode="auto">
          <a:xfrm>
            <a:off x="357188" y="1547813"/>
            <a:ext cx="5824537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65670" name="Picture 6" descr="wardsa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6" t="36707" r="35931" b="36707"/>
          <a:stretch>
            <a:fillRect/>
          </a:stretch>
        </p:blipFill>
        <p:spPr bwMode="auto">
          <a:xfrm>
            <a:off x="5219700" y="1549400"/>
            <a:ext cx="4795838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979565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5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265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5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65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7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0"/>
            <a:ext cx="7162800" cy="723900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Absent Corpus Callosum</a:t>
            </a:r>
            <a:endParaRPr lang="en-GB" sz="3600">
              <a:solidFill>
                <a:schemeClr val="tx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9" name="Line 3"/>
          <p:cNvSpPr>
            <a:spLocks noChangeShapeType="1"/>
          </p:cNvSpPr>
          <p:nvPr/>
        </p:nvSpPr>
        <p:spPr bwMode="auto">
          <a:xfrm>
            <a:off x="781050" y="762000"/>
            <a:ext cx="8801100" cy="127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0180" name="Picture 4" descr="mohammedtarnagen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07" t="39059" r="37509" b="39059"/>
          <a:stretch>
            <a:fillRect/>
          </a:stretch>
        </p:blipFill>
        <p:spPr bwMode="auto">
          <a:xfrm>
            <a:off x="4932363" y="2940050"/>
            <a:ext cx="5354637" cy="382270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1" name="Text Box 5"/>
          <p:cNvSpPr txBox="1">
            <a:spLocks noChangeArrowheads="1"/>
          </p:cNvSpPr>
          <p:nvPr/>
        </p:nvSpPr>
        <p:spPr bwMode="auto">
          <a:xfrm>
            <a:off x="709613" y="4879975"/>
            <a:ext cx="38004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>
                <a:solidFill>
                  <a:srgbClr val="F0ED1C"/>
                </a:solidFill>
                <a:latin typeface="Times New Roman" charset="0"/>
              </a:rPr>
              <a:t>Absent corpus callosum</a:t>
            </a:r>
            <a:endParaRPr lang="en-GB" sz="2400" b="0">
              <a:latin typeface="Times New Roman" charset="0"/>
            </a:endParaRPr>
          </a:p>
        </p:txBody>
      </p:sp>
      <p:pic>
        <p:nvPicPr>
          <p:cNvPr id="50182" name="Picture 6" descr="wardtransn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65" t="35718" r="35718" b="39870"/>
          <a:stretch>
            <a:fillRect/>
          </a:stretch>
        </p:blipFill>
        <p:spPr bwMode="auto">
          <a:xfrm>
            <a:off x="0" y="860425"/>
            <a:ext cx="4919663" cy="318452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183" name="AutoShape 7"/>
          <p:cNvSpPr>
            <a:spLocks noChangeArrowheads="1"/>
          </p:cNvSpPr>
          <p:nvPr/>
        </p:nvSpPr>
        <p:spPr bwMode="auto">
          <a:xfrm>
            <a:off x="3565525" y="2478088"/>
            <a:ext cx="2500313" cy="92075"/>
          </a:xfrm>
          <a:prstGeom prst="leftArrow">
            <a:avLst>
              <a:gd name="adj1" fmla="val 50000"/>
              <a:gd name="adj2" fmla="val 678879"/>
            </a:avLst>
          </a:prstGeom>
          <a:solidFill>
            <a:srgbClr val="F0ED1C"/>
          </a:solidFill>
          <a:ln w="9525">
            <a:solidFill>
              <a:srgbClr val="F0ED1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0184" name="Text Box 8"/>
          <p:cNvSpPr txBox="1">
            <a:spLocks noChangeArrowheads="1"/>
          </p:cNvSpPr>
          <p:nvPr/>
        </p:nvSpPr>
        <p:spPr bwMode="auto">
          <a:xfrm>
            <a:off x="6176963" y="2236788"/>
            <a:ext cx="273050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GB" sz="2800">
                <a:solidFill>
                  <a:srgbClr val="F0ED1C"/>
                </a:solidFill>
                <a:latin typeface="Times New Roman" charset="0"/>
              </a:rPr>
              <a:t>Corpus</a:t>
            </a:r>
            <a:r>
              <a:rPr lang="en-GB" sz="2400" b="0">
                <a:solidFill>
                  <a:srgbClr val="F0ED1C"/>
                </a:solidFill>
                <a:latin typeface="Times New Roman" charset="0"/>
              </a:rPr>
              <a:t> </a:t>
            </a:r>
            <a:r>
              <a:rPr lang="en-GB" sz="2800">
                <a:solidFill>
                  <a:srgbClr val="F0ED1C"/>
                </a:solidFill>
                <a:latin typeface="Times New Roman" charset="0"/>
              </a:rPr>
              <a:t>callosum</a:t>
            </a:r>
            <a:endParaRPr lang="en-GB" sz="280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5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45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22425" y="2103438"/>
            <a:ext cx="7064375" cy="1736725"/>
          </a:xfrm>
          <a:solidFill>
            <a:srgbClr val="000000"/>
          </a:solidFill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Invasive Prenatal Testing</a:t>
            </a: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45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886200"/>
            <a:ext cx="7239000" cy="1752600"/>
          </a:xfrm>
        </p:spPr>
        <p:txBody>
          <a:bodyPr/>
          <a:lstStyle/>
          <a:p>
            <a:pPr>
              <a:defRPr/>
            </a:pPr>
            <a:endParaRPr lang="en-US">
              <a:ea typeface="ＭＳ Ｐゴシック" pitchFamily="4" charset="-128"/>
              <a:cs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18517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AutoShape 2"/>
          <p:cNvSpPr>
            <a:spLocks noChangeArrowheads="1"/>
          </p:cNvSpPr>
          <p:nvPr/>
        </p:nvSpPr>
        <p:spPr bwMode="auto">
          <a:xfrm>
            <a:off x="457200" y="1219200"/>
            <a:ext cx="4057650" cy="72390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5" name="AutoShape 3"/>
          <p:cNvSpPr>
            <a:spLocks noChangeArrowheads="1"/>
          </p:cNvSpPr>
          <p:nvPr/>
        </p:nvSpPr>
        <p:spPr bwMode="auto">
          <a:xfrm>
            <a:off x="5181600" y="1219200"/>
            <a:ext cx="4057650" cy="781050"/>
          </a:xfrm>
          <a:prstGeom prst="roundRect">
            <a:avLst>
              <a:gd name="adj" fmla="val 12495"/>
            </a:avLst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1295400" y="2971800"/>
            <a:ext cx="7562850" cy="27432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36645" name="Rectangle 5"/>
          <p:cNvSpPr>
            <a:spLocks noGrp="1" noChangeArrowheads="1"/>
          </p:cNvSpPr>
          <p:nvPr>
            <p:ph type="title"/>
          </p:nvPr>
        </p:nvSpPr>
        <p:spPr>
          <a:xfrm>
            <a:off x="1390650" y="-12700"/>
            <a:ext cx="6896100" cy="742950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Prenatal diagnosis</a:t>
            </a:r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366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438400" y="3581400"/>
            <a:ext cx="6800850" cy="2362200"/>
          </a:xfrm>
        </p:spPr>
        <p:txBody>
          <a:bodyPr/>
          <a:lstStyle/>
          <a:p>
            <a:r>
              <a:rPr lang="en-GB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Karyotype</a:t>
            </a:r>
          </a:p>
          <a:p>
            <a:r>
              <a:rPr lang="en-GB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DNA analysis</a:t>
            </a:r>
          </a:p>
          <a:p>
            <a:r>
              <a:rPr lang="en-GB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Biochemical analysis</a:t>
            </a:r>
            <a:endParaRPr lang="en-GB" sz="4000">
              <a:solidFill>
                <a:srgbClr val="FFFFFF"/>
              </a:solidFill>
              <a:effectLst>
                <a:outerShdw blurRad="38100" dist="38100" dir="2700000" algn="tl">
                  <a:srgbClr val="618FF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830263" y="1219200"/>
            <a:ext cx="2868612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3200"/>
              <a:t>Chorionic villi</a:t>
            </a:r>
            <a:endParaRPr lang="en-GB" sz="4000"/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5638800" y="1143000"/>
            <a:ext cx="2890838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3200"/>
              <a:t>Amniotic fluid</a:t>
            </a:r>
            <a:endParaRPr lang="en-GB" sz="4000"/>
          </a:p>
        </p:txBody>
      </p:sp>
      <p:sp>
        <p:nvSpPr>
          <p:cNvPr id="54281" name="Line 9"/>
          <p:cNvSpPr>
            <a:spLocks noChangeShapeType="1"/>
          </p:cNvSpPr>
          <p:nvPr/>
        </p:nvSpPr>
        <p:spPr bwMode="auto">
          <a:xfrm flipV="1">
            <a:off x="2133600" y="2057400"/>
            <a:ext cx="0" cy="4572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2" name="Line 10"/>
          <p:cNvSpPr>
            <a:spLocks noChangeShapeType="1"/>
          </p:cNvSpPr>
          <p:nvPr/>
        </p:nvSpPr>
        <p:spPr bwMode="auto">
          <a:xfrm flipH="1" flipV="1">
            <a:off x="7378700" y="2000250"/>
            <a:ext cx="19050" cy="47625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283" name="Line 11"/>
          <p:cNvSpPr>
            <a:spLocks noChangeShapeType="1"/>
          </p:cNvSpPr>
          <p:nvPr/>
        </p:nvSpPr>
        <p:spPr bwMode="auto">
          <a:xfrm>
            <a:off x="515938" y="6985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54284" name="Group 15"/>
          <p:cNvGrpSpPr>
            <a:grpSpLocks/>
          </p:cNvGrpSpPr>
          <p:nvPr/>
        </p:nvGrpSpPr>
        <p:grpSpPr bwMode="auto">
          <a:xfrm>
            <a:off x="3810000" y="2057400"/>
            <a:ext cx="2312988" cy="1219200"/>
            <a:chOff x="2208" y="1392"/>
            <a:chExt cx="2556" cy="816"/>
          </a:xfrm>
        </p:grpSpPr>
        <p:sp>
          <p:nvSpPr>
            <p:cNvPr id="54285" name="AutoShape 12"/>
            <p:cNvSpPr>
              <a:spLocks noChangeArrowheads="1"/>
            </p:cNvSpPr>
            <p:nvPr/>
          </p:nvSpPr>
          <p:spPr bwMode="auto">
            <a:xfrm>
              <a:off x="2208" y="1392"/>
              <a:ext cx="2556" cy="456"/>
            </a:xfrm>
            <a:prstGeom prst="roundRect">
              <a:avLst>
                <a:gd name="adj" fmla="val 12495"/>
              </a:avLst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286" name="Rectangle 13"/>
            <p:cNvSpPr>
              <a:spLocks noChangeArrowheads="1"/>
            </p:cNvSpPr>
            <p:nvPr/>
          </p:nvSpPr>
          <p:spPr bwMode="auto">
            <a:xfrm>
              <a:off x="2220" y="1392"/>
              <a:ext cx="2544" cy="2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1800"/>
                <a:t>Fetal Blood Sample</a:t>
              </a:r>
              <a:endParaRPr lang="en-GB" sz="4000"/>
            </a:p>
          </p:txBody>
        </p:sp>
        <p:sp>
          <p:nvSpPr>
            <p:cNvPr id="54287" name="Line 14"/>
            <p:cNvSpPr>
              <a:spLocks noChangeShapeType="1"/>
            </p:cNvSpPr>
            <p:nvPr/>
          </p:nvSpPr>
          <p:spPr bwMode="auto">
            <a:xfrm flipV="1">
              <a:off x="3126" y="1920"/>
              <a:ext cx="0" cy="288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ransition advTm="9584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>
          <a:xfrm>
            <a:off x="3182938" y="0"/>
            <a:ext cx="3862387" cy="582613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Amniocentesis</a:t>
            </a:r>
            <a:endParaRPr lang="en-GB" b="0">
              <a:solidFill>
                <a:schemeClr val="bg1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5114925" y="876300"/>
            <a:ext cx="4926013" cy="5003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Performed &gt;15 weeks</a:t>
            </a:r>
          </a:p>
          <a:p>
            <a:pPr>
              <a:lnSpc>
                <a:spcPct val="100000"/>
              </a:lnSpc>
            </a:pPr>
            <a:r>
              <a:rPr lang="en-GB" sz="2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Aseptic technique - gloves, no touch</a:t>
            </a:r>
          </a:p>
          <a:p>
            <a:pPr>
              <a:lnSpc>
                <a:spcPct val="100000"/>
              </a:lnSpc>
            </a:pPr>
            <a:r>
              <a:rPr lang="en-GB" sz="2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Continuous US guidance</a:t>
            </a:r>
          </a:p>
          <a:p>
            <a:pPr>
              <a:lnSpc>
                <a:spcPct val="100000"/>
              </a:lnSpc>
            </a:pPr>
            <a:r>
              <a:rPr lang="en-GB" sz="2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Avoid placenta</a:t>
            </a:r>
          </a:p>
          <a:p>
            <a:pPr>
              <a:lnSpc>
                <a:spcPct val="100000"/>
              </a:lnSpc>
            </a:pPr>
            <a:r>
              <a:rPr lang="en-GB" sz="2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22G needle with stylet</a:t>
            </a:r>
          </a:p>
          <a:p>
            <a:pPr>
              <a:lnSpc>
                <a:spcPct val="100000"/>
              </a:lnSpc>
            </a:pPr>
            <a:r>
              <a:rPr lang="en-GB" sz="2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Discard first 2ml</a:t>
            </a:r>
          </a:p>
          <a:p>
            <a:pPr>
              <a:lnSpc>
                <a:spcPct val="100000"/>
              </a:lnSpc>
            </a:pPr>
            <a:r>
              <a:rPr lang="en-GB" sz="2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Aspirate 15-20ml</a:t>
            </a:r>
            <a:endParaRPr lang="en-GB" sz="2800" b="0">
              <a:solidFill>
                <a:srgbClr val="FFFF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6324" name="Picture 4" descr="amnio copy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" y="838200"/>
            <a:ext cx="4692650" cy="5105400"/>
          </a:xfrm>
        </p:spPr>
      </p:pic>
      <p:sp>
        <p:nvSpPr>
          <p:cNvPr id="56325" name="Line 5"/>
          <p:cNvSpPr>
            <a:spLocks noChangeShapeType="1"/>
          </p:cNvSpPr>
          <p:nvPr/>
        </p:nvSpPr>
        <p:spPr bwMode="auto">
          <a:xfrm>
            <a:off x="515938" y="6350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7275">
    <p:rand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82" name="Rectangle 2"/>
          <p:cNvSpPr>
            <a:spLocks noGrp="1" noChangeArrowheads="1"/>
          </p:cNvSpPr>
          <p:nvPr>
            <p:ph type="title"/>
          </p:nvPr>
        </p:nvSpPr>
        <p:spPr>
          <a:xfrm>
            <a:off x="2411413" y="0"/>
            <a:ext cx="5405437" cy="582613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Cytogenetic Analysis</a:t>
            </a:r>
            <a:endParaRPr lang="en-GB" sz="3600" b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57713" y="1028700"/>
            <a:ext cx="5729287" cy="5118100"/>
          </a:xfrm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en-GB" sz="2400" dirty="0" err="1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Fetal</a:t>
            </a: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cells concentrated in centrifuge (skin, pulmonary, urogenital, extra-embryonic membrane cells)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Cells cultured in multiple cultures (14 days)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Culture failure rate 0.5% (1:200)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Maternal contamination rare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Human error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Culture </a:t>
            </a:r>
            <a:r>
              <a:rPr lang="en-GB" sz="2400" dirty="0" err="1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Artifact</a:t>
            </a:r>
            <a:endParaRPr lang="en-GB" sz="2400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en-GB" sz="2400" dirty="0" err="1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Mosaicism</a:t>
            </a: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62468" name="Line 4"/>
          <p:cNvSpPr>
            <a:spLocks noChangeShapeType="1"/>
          </p:cNvSpPr>
          <p:nvPr/>
        </p:nvSpPr>
        <p:spPr bwMode="auto">
          <a:xfrm>
            <a:off x="582613" y="6096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246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812800"/>
            <a:ext cx="4229100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Tm="24653">
    <p:rand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ChangeArrowheads="1"/>
          </p:cNvSpPr>
          <p:nvPr/>
        </p:nvSpPr>
        <p:spPr bwMode="auto">
          <a:xfrm>
            <a:off x="0" y="6019800"/>
            <a:ext cx="10287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3187" name="AutoShape 3"/>
          <p:cNvSpPr>
            <a:spLocks noChangeArrowheads="1"/>
          </p:cNvSpPr>
          <p:nvPr/>
        </p:nvSpPr>
        <p:spPr bwMode="auto">
          <a:xfrm>
            <a:off x="6096000" y="1447800"/>
            <a:ext cx="4191000" cy="4953000"/>
          </a:xfrm>
          <a:prstGeom prst="bevel">
            <a:avLst>
              <a:gd name="adj" fmla="val 12500"/>
            </a:avLst>
          </a:prstGeom>
          <a:solidFill>
            <a:srgbClr val="000000"/>
          </a:solidFill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77604" name="Rectangle 4"/>
          <p:cNvSpPr>
            <a:spLocks noGrp="1" noChangeArrowheads="1"/>
          </p:cNvSpPr>
          <p:nvPr>
            <p:ph type="title"/>
          </p:nvPr>
        </p:nvSpPr>
        <p:spPr>
          <a:xfrm>
            <a:off x="1619250" y="23813"/>
            <a:ext cx="7623175" cy="638175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Quantitative Fluorescent PCR</a:t>
            </a:r>
            <a:r>
              <a:rPr lang="en-GB" dirty="0"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93189" name="Text Box 5"/>
          <p:cNvSpPr txBox="1">
            <a:spLocks noChangeArrowheads="1"/>
          </p:cNvSpPr>
          <p:nvPr/>
        </p:nvSpPr>
        <p:spPr bwMode="auto">
          <a:xfrm>
            <a:off x="212725" y="1019175"/>
            <a:ext cx="14366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FFFF"/>
                </a:solidFill>
              </a:rPr>
              <a:t>Intensity</a:t>
            </a:r>
          </a:p>
        </p:txBody>
      </p:sp>
      <p:grpSp>
        <p:nvGrpSpPr>
          <p:cNvPr id="93190" name="Group 6"/>
          <p:cNvGrpSpPr>
            <a:grpSpLocks/>
          </p:cNvGrpSpPr>
          <p:nvPr/>
        </p:nvGrpSpPr>
        <p:grpSpPr bwMode="auto">
          <a:xfrm>
            <a:off x="1752600" y="762000"/>
            <a:ext cx="2362200" cy="1295400"/>
            <a:chOff x="912" y="816"/>
            <a:chExt cx="1488" cy="816"/>
          </a:xfrm>
        </p:grpSpPr>
        <p:sp>
          <p:nvSpPr>
            <p:cNvPr id="93207" name="Rectangle 7"/>
            <p:cNvSpPr>
              <a:spLocks noChangeArrowheads="1"/>
            </p:cNvSpPr>
            <p:nvPr/>
          </p:nvSpPr>
          <p:spPr bwMode="auto">
            <a:xfrm>
              <a:off x="912" y="816"/>
              <a:ext cx="1488" cy="816"/>
            </a:xfrm>
            <a:prstGeom prst="rect">
              <a:avLst/>
            </a:prstGeom>
            <a:solidFill>
              <a:srgbClr val="6E0043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3208" name="Freeform 8"/>
            <p:cNvSpPr>
              <a:spLocks/>
            </p:cNvSpPr>
            <p:nvPr/>
          </p:nvSpPr>
          <p:spPr bwMode="auto">
            <a:xfrm>
              <a:off x="912" y="1200"/>
              <a:ext cx="1488" cy="384"/>
            </a:xfrm>
            <a:custGeom>
              <a:avLst/>
              <a:gdLst>
                <a:gd name="T0" fmla="*/ 0 w 1488"/>
                <a:gd name="T1" fmla="*/ 384 h 384"/>
                <a:gd name="T2" fmla="*/ 48 w 1488"/>
                <a:gd name="T3" fmla="*/ 384 h 384"/>
                <a:gd name="T4" fmla="*/ 144 w 1488"/>
                <a:gd name="T5" fmla="*/ 384 h 384"/>
                <a:gd name="T6" fmla="*/ 240 w 1488"/>
                <a:gd name="T7" fmla="*/ 384 h 384"/>
                <a:gd name="T8" fmla="*/ 624 w 1488"/>
                <a:gd name="T9" fmla="*/ 384 h 384"/>
                <a:gd name="T10" fmla="*/ 720 w 1488"/>
                <a:gd name="T11" fmla="*/ 0 h 384"/>
                <a:gd name="T12" fmla="*/ 768 w 1488"/>
                <a:gd name="T13" fmla="*/ 384 h 384"/>
                <a:gd name="T14" fmla="*/ 1008 w 1488"/>
                <a:gd name="T15" fmla="*/ 384 h 384"/>
                <a:gd name="T16" fmla="*/ 1056 w 1488"/>
                <a:gd name="T17" fmla="*/ 0 h 384"/>
                <a:gd name="T18" fmla="*/ 1104 w 1488"/>
                <a:gd name="T19" fmla="*/ 384 h 384"/>
                <a:gd name="T20" fmla="*/ 1488 w 1488"/>
                <a:gd name="T21" fmla="*/ 384 h 38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488"/>
                <a:gd name="T34" fmla="*/ 0 h 384"/>
                <a:gd name="T35" fmla="*/ 1488 w 1488"/>
                <a:gd name="T36" fmla="*/ 384 h 38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488" h="384">
                  <a:moveTo>
                    <a:pt x="0" y="384"/>
                  </a:moveTo>
                  <a:lnTo>
                    <a:pt x="48" y="384"/>
                  </a:lnTo>
                  <a:lnTo>
                    <a:pt x="144" y="384"/>
                  </a:lnTo>
                  <a:lnTo>
                    <a:pt x="240" y="384"/>
                  </a:lnTo>
                  <a:lnTo>
                    <a:pt x="624" y="384"/>
                  </a:lnTo>
                  <a:lnTo>
                    <a:pt x="720" y="0"/>
                  </a:lnTo>
                  <a:lnTo>
                    <a:pt x="768" y="384"/>
                  </a:lnTo>
                  <a:lnTo>
                    <a:pt x="1008" y="384"/>
                  </a:lnTo>
                  <a:lnTo>
                    <a:pt x="1056" y="0"/>
                  </a:lnTo>
                  <a:lnTo>
                    <a:pt x="1104" y="384"/>
                  </a:lnTo>
                  <a:lnTo>
                    <a:pt x="1488" y="384"/>
                  </a:lnTo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91" name="Text Box 9"/>
          <p:cNvSpPr txBox="1">
            <a:spLocks noChangeArrowheads="1"/>
          </p:cNvSpPr>
          <p:nvPr/>
        </p:nvSpPr>
        <p:spPr bwMode="auto">
          <a:xfrm>
            <a:off x="1981200" y="6413500"/>
            <a:ext cx="162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FFFF"/>
                </a:solidFill>
              </a:rPr>
              <a:t>Size   (bp)</a:t>
            </a:r>
          </a:p>
        </p:txBody>
      </p:sp>
      <p:sp>
        <p:nvSpPr>
          <p:cNvPr id="93192" name="Rectangle 10"/>
          <p:cNvSpPr>
            <a:spLocks noChangeArrowheads="1"/>
          </p:cNvSpPr>
          <p:nvPr/>
        </p:nvSpPr>
        <p:spPr bwMode="auto">
          <a:xfrm>
            <a:off x="1752600" y="5181600"/>
            <a:ext cx="2362200" cy="1295400"/>
          </a:xfrm>
          <a:prstGeom prst="rect">
            <a:avLst/>
          </a:prstGeom>
          <a:solidFill>
            <a:srgbClr val="6E0043"/>
          </a:solidFill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93193" name="Freeform 11"/>
          <p:cNvSpPr>
            <a:spLocks/>
          </p:cNvSpPr>
          <p:nvPr/>
        </p:nvSpPr>
        <p:spPr bwMode="auto">
          <a:xfrm>
            <a:off x="1752600" y="5181600"/>
            <a:ext cx="2362200" cy="1219200"/>
          </a:xfrm>
          <a:custGeom>
            <a:avLst/>
            <a:gdLst>
              <a:gd name="T0" fmla="*/ 0 w 1488"/>
              <a:gd name="T1" fmla="*/ 2147483647 h 768"/>
              <a:gd name="T2" fmla="*/ 2147483647 w 1488"/>
              <a:gd name="T3" fmla="*/ 2147483647 h 768"/>
              <a:gd name="T4" fmla="*/ 2147483647 w 1488"/>
              <a:gd name="T5" fmla="*/ 0 h 768"/>
              <a:gd name="T6" fmla="*/ 2147483647 w 1488"/>
              <a:gd name="T7" fmla="*/ 2147483647 h 768"/>
              <a:gd name="T8" fmla="*/ 2147483647 w 1488"/>
              <a:gd name="T9" fmla="*/ 2147483647 h 76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88"/>
              <a:gd name="T16" fmla="*/ 0 h 768"/>
              <a:gd name="T17" fmla="*/ 1488 w 1488"/>
              <a:gd name="T18" fmla="*/ 768 h 76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88" h="768">
                <a:moveTo>
                  <a:pt x="0" y="768"/>
                </a:moveTo>
                <a:lnTo>
                  <a:pt x="576" y="768"/>
                </a:lnTo>
                <a:lnTo>
                  <a:pt x="672" y="0"/>
                </a:lnTo>
                <a:lnTo>
                  <a:pt x="768" y="768"/>
                </a:lnTo>
                <a:lnTo>
                  <a:pt x="1488" y="768"/>
                </a:lnTo>
              </a:path>
            </a:pathLst>
          </a:custGeom>
          <a:solidFill>
            <a:schemeClr val="tx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93194" name="Group 12"/>
          <p:cNvGrpSpPr>
            <a:grpSpLocks/>
          </p:cNvGrpSpPr>
          <p:nvPr/>
        </p:nvGrpSpPr>
        <p:grpSpPr bwMode="auto">
          <a:xfrm>
            <a:off x="1752600" y="3733800"/>
            <a:ext cx="2362200" cy="1295400"/>
            <a:chOff x="1104" y="1392"/>
            <a:chExt cx="1488" cy="816"/>
          </a:xfrm>
        </p:grpSpPr>
        <p:grpSp>
          <p:nvGrpSpPr>
            <p:cNvPr id="93203" name="Group 13"/>
            <p:cNvGrpSpPr>
              <a:grpSpLocks/>
            </p:cNvGrpSpPr>
            <p:nvPr/>
          </p:nvGrpSpPr>
          <p:grpSpPr bwMode="auto">
            <a:xfrm>
              <a:off x="1104" y="1392"/>
              <a:ext cx="1488" cy="816"/>
              <a:chOff x="912" y="816"/>
              <a:chExt cx="1488" cy="816"/>
            </a:xfrm>
          </p:grpSpPr>
          <p:sp>
            <p:nvSpPr>
              <p:cNvPr id="93205" name="Rectangle 14"/>
              <p:cNvSpPr>
                <a:spLocks noChangeArrowheads="1"/>
              </p:cNvSpPr>
              <p:nvPr/>
            </p:nvSpPr>
            <p:spPr bwMode="auto">
              <a:xfrm>
                <a:off x="912" y="816"/>
                <a:ext cx="1488" cy="816"/>
              </a:xfrm>
              <a:prstGeom prst="rect">
                <a:avLst/>
              </a:prstGeom>
              <a:solidFill>
                <a:srgbClr val="6E0043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206" name="Freeform 15"/>
              <p:cNvSpPr>
                <a:spLocks/>
              </p:cNvSpPr>
              <p:nvPr/>
            </p:nvSpPr>
            <p:spPr bwMode="auto">
              <a:xfrm>
                <a:off x="912" y="1200"/>
                <a:ext cx="1488" cy="384"/>
              </a:xfrm>
              <a:custGeom>
                <a:avLst/>
                <a:gdLst>
                  <a:gd name="T0" fmla="*/ 0 w 1488"/>
                  <a:gd name="T1" fmla="*/ 384 h 384"/>
                  <a:gd name="T2" fmla="*/ 48 w 1488"/>
                  <a:gd name="T3" fmla="*/ 384 h 384"/>
                  <a:gd name="T4" fmla="*/ 144 w 1488"/>
                  <a:gd name="T5" fmla="*/ 384 h 384"/>
                  <a:gd name="T6" fmla="*/ 240 w 1488"/>
                  <a:gd name="T7" fmla="*/ 384 h 384"/>
                  <a:gd name="T8" fmla="*/ 624 w 1488"/>
                  <a:gd name="T9" fmla="*/ 384 h 384"/>
                  <a:gd name="T10" fmla="*/ 720 w 1488"/>
                  <a:gd name="T11" fmla="*/ 0 h 384"/>
                  <a:gd name="T12" fmla="*/ 768 w 1488"/>
                  <a:gd name="T13" fmla="*/ 384 h 384"/>
                  <a:gd name="T14" fmla="*/ 1008 w 1488"/>
                  <a:gd name="T15" fmla="*/ 384 h 384"/>
                  <a:gd name="T16" fmla="*/ 1056 w 1488"/>
                  <a:gd name="T17" fmla="*/ 0 h 384"/>
                  <a:gd name="T18" fmla="*/ 1104 w 1488"/>
                  <a:gd name="T19" fmla="*/ 384 h 384"/>
                  <a:gd name="T20" fmla="*/ 1488 w 1488"/>
                  <a:gd name="T21" fmla="*/ 384 h 3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88"/>
                  <a:gd name="T34" fmla="*/ 0 h 384"/>
                  <a:gd name="T35" fmla="*/ 1488 w 1488"/>
                  <a:gd name="T36" fmla="*/ 384 h 3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88" h="384">
                    <a:moveTo>
                      <a:pt x="0" y="384"/>
                    </a:moveTo>
                    <a:lnTo>
                      <a:pt x="48" y="384"/>
                    </a:lnTo>
                    <a:lnTo>
                      <a:pt x="144" y="384"/>
                    </a:lnTo>
                    <a:lnTo>
                      <a:pt x="240" y="384"/>
                    </a:lnTo>
                    <a:lnTo>
                      <a:pt x="624" y="384"/>
                    </a:lnTo>
                    <a:lnTo>
                      <a:pt x="720" y="0"/>
                    </a:lnTo>
                    <a:lnTo>
                      <a:pt x="768" y="384"/>
                    </a:lnTo>
                    <a:lnTo>
                      <a:pt x="1008" y="384"/>
                    </a:lnTo>
                    <a:lnTo>
                      <a:pt x="1056" y="0"/>
                    </a:lnTo>
                    <a:lnTo>
                      <a:pt x="1104" y="384"/>
                    </a:lnTo>
                    <a:lnTo>
                      <a:pt x="1488" y="384"/>
                    </a:lnTo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204" name="Freeform 16"/>
            <p:cNvSpPr>
              <a:spLocks/>
            </p:cNvSpPr>
            <p:nvPr/>
          </p:nvSpPr>
          <p:spPr bwMode="auto">
            <a:xfrm>
              <a:off x="1728" y="1392"/>
              <a:ext cx="192" cy="768"/>
            </a:xfrm>
            <a:custGeom>
              <a:avLst/>
              <a:gdLst>
                <a:gd name="T0" fmla="*/ 0 w 192"/>
                <a:gd name="T1" fmla="*/ 768 h 768"/>
                <a:gd name="T2" fmla="*/ 96 w 192"/>
                <a:gd name="T3" fmla="*/ 0 h 768"/>
                <a:gd name="T4" fmla="*/ 192 w 192"/>
                <a:gd name="T5" fmla="*/ 768 h 768"/>
                <a:gd name="T6" fmla="*/ 0 w 192"/>
                <a:gd name="T7" fmla="*/ 768 h 76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92"/>
                <a:gd name="T13" fmla="*/ 0 h 768"/>
                <a:gd name="T14" fmla="*/ 192 w 192"/>
                <a:gd name="T15" fmla="*/ 768 h 76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92" h="768">
                  <a:moveTo>
                    <a:pt x="0" y="768"/>
                  </a:moveTo>
                  <a:lnTo>
                    <a:pt x="96" y="0"/>
                  </a:lnTo>
                  <a:lnTo>
                    <a:pt x="192" y="76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93195" name="Group 17"/>
          <p:cNvGrpSpPr>
            <a:grpSpLocks/>
          </p:cNvGrpSpPr>
          <p:nvPr/>
        </p:nvGrpSpPr>
        <p:grpSpPr bwMode="auto">
          <a:xfrm>
            <a:off x="1752600" y="2209800"/>
            <a:ext cx="2362200" cy="1295400"/>
            <a:chOff x="1104" y="2304"/>
            <a:chExt cx="1488" cy="816"/>
          </a:xfrm>
        </p:grpSpPr>
        <p:grpSp>
          <p:nvGrpSpPr>
            <p:cNvPr id="93199" name="Group 18"/>
            <p:cNvGrpSpPr>
              <a:grpSpLocks/>
            </p:cNvGrpSpPr>
            <p:nvPr/>
          </p:nvGrpSpPr>
          <p:grpSpPr bwMode="auto">
            <a:xfrm>
              <a:off x="1104" y="2304"/>
              <a:ext cx="1488" cy="816"/>
              <a:chOff x="912" y="816"/>
              <a:chExt cx="1488" cy="816"/>
            </a:xfrm>
          </p:grpSpPr>
          <p:sp>
            <p:nvSpPr>
              <p:cNvPr id="93201" name="Rectangle 19"/>
              <p:cNvSpPr>
                <a:spLocks noChangeArrowheads="1"/>
              </p:cNvSpPr>
              <p:nvPr/>
            </p:nvSpPr>
            <p:spPr bwMode="auto">
              <a:xfrm>
                <a:off x="912" y="816"/>
                <a:ext cx="1488" cy="816"/>
              </a:xfrm>
              <a:prstGeom prst="rect">
                <a:avLst/>
              </a:prstGeom>
              <a:solidFill>
                <a:srgbClr val="6E0043"/>
              </a:solidFill>
              <a:ln w="25400">
                <a:solidFill>
                  <a:schemeClr val="tx2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 sz="1800">
                  <a:solidFill>
                    <a:srgbClr val="FFFFFF"/>
                  </a:solidFill>
                </a:endParaRPr>
              </a:p>
            </p:txBody>
          </p:sp>
          <p:sp>
            <p:nvSpPr>
              <p:cNvPr id="93202" name="Freeform 20"/>
              <p:cNvSpPr>
                <a:spLocks/>
              </p:cNvSpPr>
              <p:nvPr/>
            </p:nvSpPr>
            <p:spPr bwMode="auto">
              <a:xfrm>
                <a:off x="912" y="1200"/>
                <a:ext cx="1488" cy="384"/>
              </a:xfrm>
              <a:custGeom>
                <a:avLst/>
                <a:gdLst>
                  <a:gd name="T0" fmla="*/ 0 w 1488"/>
                  <a:gd name="T1" fmla="*/ 384 h 384"/>
                  <a:gd name="T2" fmla="*/ 48 w 1488"/>
                  <a:gd name="T3" fmla="*/ 384 h 384"/>
                  <a:gd name="T4" fmla="*/ 144 w 1488"/>
                  <a:gd name="T5" fmla="*/ 384 h 384"/>
                  <a:gd name="T6" fmla="*/ 240 w 1488"/>
                  <a:gd name="T7" fmla="*/ 384 h 384"/>
                  <a:gd name="T8" fmla="*/ 624 w 1488"/>
                  <a:gd name="T9" fmla="*/ 384 h 384"/>
                  <a:gd name="T10" fmla="*/ 720 w 1488"/>
                  <a:gd name="T11" fmla="*/ 0 h 384"/>
                  <a:gd name="T12" fmla="*/ 768 w 1488"/>
                  <a:gd name="T13" fmla="*/ 384 h 384"/>
                  <a:gd name="T14" fmla="*/ 1008 w 1488"/>
                  <a:gd name="T15" fmla="*/ 384 h 384"/>
                  <a:gd name="T16" fmla="*/ 1056 w 1488"/>
                  <a:gd name="T17" fmla="*/ 0 h 384"/>
                  <a:gd name="T18" fmla="*/ 1104 w 1488"/>
                  <a:gd name="T19" fmla="*/ 384 h 384"/>
                  <a:gd name="T20" fmla="*/ 1488 w 1488"/>
                  <a:gd name="T21" fmla="*/ 384 h 384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1488"/>
                  <a:gd name="T34" fmla="*/ 0 h 384"/>
                  <a:gd name="T35" fmla="*/ 1488 w 1488"/>
                  <a:gd name="T36" fmla="*/ 384 h 384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1488" h="384">
                    <a:moveTo>
                      <a:pt x="0" y="384"/>
                    </a:moveTo>
                    <a:lnTo>
                      <a:pt x="48" y="384"/>
                    </a:lnTo>
                    <a:lnTo>
                      <a:pt x="144" y="384"/>
                    </a:lnTo>
                    <a:lnTo>
                      <a:pt x="240" y="384"/>
                    </a:lnTo>
                    <a:lnTo>
                      <a:pt x="624" y="384"/>
                    </a:lnTo>
                    <a:lnTo>
                      <a:pt x="720" y="0"/>
                    </a:lnTo>
                    <a:lnTo>
                      <a:pt x="768" y="384"/>
                    </a:lnTo>
                    <a:lnTo>
                      <a:pt x="1008" y="384"/>
                    </a:lnTo>
                    <a:lnTo>
                      <a:pt x="1056" y="0"/>
                    </a:lnTo>
                    <a:lnTo>
                      <a:pt x="1104" y="384"/>
                    </a:lnTo>
                    <a:lnTo>
                      <a:pt x="1488" y="384"/>
                    </a:lnTo>
                  </a:path>
                </a:pathLst>
              </a:custGeom>
              <a:solidFill>
                <a:schemeClr val="tx1"/>
              </a:solidFill>
              <a:ln w="254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93200" name="Freeform 21"/>
            <p:cNvSpPr>
              <a:spLocks/>
            </p:cNvSpPr>
            <p:nvPr/>
          </p:nvSpPr>
          <p:spPr bwMode="auto">
            <a:xfrm>
              <a:off x="1440" y="2688"/>
              <a:ext cx="144" cy="384"/>
            </a:xfrm>
            <a:custGeom>
              <a:avLst/>
              <a:gdLst>
                <a:gd name="T0" fmla="*/ 0 w 144"/>
                <a:gd name="T1" fmla="*/ 384 h 384"/>
                <a:gd name="T2" fmla="*/ 48 w 144"/>
                <a:gd name="T3" fmla="*/ 0 h 384"/>
                <a:gd name="T4" fmla="*/ 144 w 144"/>
                <a:gd name="T5" fmla="*/ 384 h 384"/>
                <a:gd name="T6" fmla="*/ 0 w 144"/>
                <a:gd name="T7" fmla="*/ 384 h 38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4"/>
                <a:gd name="T13" fmla="*/ 0 h 384"/>
                <a:gd name="T14" fmla="*/ 144 w 144"/>
                <a:gd name="T15" fmla="*/ 384 h 38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4" h="384">
                  <a:moveTo>
                    <a:pt x="0" y="384"/>
                  </a:moveTo>
                  <a:lnTo>
                    <a:pt x="48" y="0"/>
                  </a:lnTo>
                  <a:lnTo>
                    <a:pt x="144" y="384"/>
                  </a:lnTo>
                  <a:lnTo>
                    <a:pt x="0" y="384"/>
                  </a:lnTo>
                  <a:close/>
                </a:path>
              </a:pathLst>
            </a:custGeom>
            <a:solidFill>
              <a:schemeClr val="tx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3196" name="Text Box 22"/>
          <p:cNvSpPr txBox="1">
            <a:spLocks noChangeArrowheads="1"/>
          </p:cNvSpPr>
          <p:nvPr/>
        </p:nvSpPr>
        <p:spPr bwMode="auto">
          <a:xfrm>
            <a:off x="4251325" y="838200"/>
            <a:ext cx="1827213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400">
                <a:solidFill>
                  <a:srgbClr val="FFFFFF"/>
                </a:solidFill>
              </a:rPr>
              <a:t>Normal</a:t>
            </a:r>
          </a:p>
          <a:p>
            <a:endParaRPr lang="en-GB" sz="2400">
              <a:solidFill>
                <a:srgbClr val="FFFFFF"/>
              </a:solidFill>
            </a:endParaRPr>
          </a:p>
          <a:p>
            <a:endParaRPr lang="en-GB" sz="2400">
              <a:solidFill>
                <a:srgbClr val="FFFFFF"/>
              </a:solidFill>
            </a:endParaRPr>
          </a:p>
          <a:p>
            <a:endParaRPr lang="en-GB" sz="2400">
              <a:solidFill>
                <a:srgbClr val="FFFFFF"/>
              </a:solidFill>
            </a:endParaRPr>
          </a:p>
          <a:p>
            <a:r>
              <a:rPr lang="en-GB" sz="2400">
                <a:solidFill>
                  <a:srgbClr val="FFFFFF"/>
                </a:solidFill>
              </a:rPr>
              <a:t>Triallelic </a:t>
            </a:r>
          </a:p>
          <a:p>
            <a:r>
              <a:rPr lang="en-GB" sz="2400">
                <a:solidFill>
                  <a:srgbClr val="FFFFFF"/>
                </a:solidFill>
              </a:rPr>
              <a:t>trisomy</a:t>
            </a:r>
          </a:p>
          <a:p>
            <a:endParaRPr lang="en-GB" sz="2400">
              <a:solidFill>
                <a:srgbClr val="FFFFFF"/>
              </a:solidFill>
            </a:endParaRPr>
          </a:p>
          <a:p>
            <a:endParaRPr lang="en-GB" sz="2400">
              <a:solidFill>
                <a:srgbClr val="FFFFFF"/>
              </a:solidFill>
            </a:endParaRPr>
          </a:p>
          <a:p>
            <a:r>
              <a:rPr lang="en-GB" sz="2400">
                <a:solidFill>
                  <a:srgbClr val="FFFFFF"/>
                </a:solidFill>
              </a:rPr>
              <a:t>Diallelic</a:t>
            </a:r>
          </a:p>
          <a:p>
            <a:r>
              <a:rPr lang="en-GB" sz="2400">
                <a:solidFill>
                  <a:srgbClr val="FFFFFF"/>
                </a:solidFill>
              </a:rPr>
              <a:t>trisomy</a:t>
            </a:r>
          </a:p>
          <a:p>
            <a:endParaRPr lang="en-GB" sz="2400">
              <a:solidFill>
                <a:srgbClr val="FFFFFF"/>
              </a:solidFill>
            </a:endParaRPr>
          </a:p>
          <a:p>
            <a:endParaRPr lang="en-GB" sz="2400">
              <a:solidFill>
                <a:srgbClr val="FFFFFF"/>
              </a:solidFill>
            </a:endParaRPr>
          </a:p>
          <a:p>
            <a:r>
              <a:rPr lang="en-GB" sz="2400">
                <a:solidFill>
                  <a:srgbClr val="FFFFFF"/>
                </a:solidFill>
              </a:rPr>
              <a:t>Non-</a:t>
            </a:r>
          </a:p>
          <a:p>
            <a:r>
              <a:rPr lang="en-GB" sz="2400">
                <a:solidFill>
                  <a:srgbClr val="FFFFFF"/>
                </a:solidFill>
              </a:rPr>
              <a:t>informative</a:t>
            </a:r>
          </a:p>
        </p:txBody>
      </p:sp>
      <p:sp>
        <p:nvSpPr>
          <p:cNvPr id="93197" name="Text Box 23"/>
          <p:cNvSpPr txBox="1">
            <a:spLocks noChangeArrowheads="1"/>
          </p:cNvSpPr>
          <p:nvPr/>
        </p:nvSpPr>
        <p:spPr bwMode="auto">
          <a:xfrm>
            <a:off x="7038975" y="2254250"/>
            <a:ext cx="218122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2800" i="1">
                <a:solidFill>
                  <a:srgbClr val="FFFFFF"/>
                </a:solidFill>
              </a:rPr>
              <a:t>Verma et al </a:t>
            </a:r>
          </a:p>
          <a:p>
            <a:r>
              <a:rPr lang="en-GB" sz="2800" i="1">
                <a:solidFill>
                  <a:srgbClr val="FFFFFF"/>
                </a:solidFill>
              </a:rPr>
              <a:t>Lancet 98</a:t>
            </a:r>
          </a:p>
        </p:txBody>
      </p:sp>
      <p:sp>
        <p:nvSpPr>
          <p:cNvPr id="93198" name="Text Box 24"/>
          <p:cNvSpPr txBox="1">
            <a:spLocks noChangeArrowheads="1"/>
          </p:cNvSpPr>
          <p:nvPr/>
        </p:nvSpPr>
        <p:spPr bwMode="auto">
          <a:xfrm>
            <a:off x="6627813" y="3492500"/>
            <a:ext cx="30289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en-GB" sz="2400">
                <a:solidFill>
                  <a:srgbClr val="FFFFFF"/>
                </a:solidFill>
              </a:rPr>
              <a:t>N = 2083</a:t>
            </a:r>
          </a:p>
          <a:p>
            <a:pPr algn="ctr"/>
            <a:r>
              <a:rPr lang="en-GB" sz="2400">
                <a:solidFill>
                  <a:srgbClr val="FFFFFF"/>
                </a:solidFill>
              </a:rPr>
              <a:t>1.5ml amniotic fluid</a:t>
            </a:r>
          </a:p>
          <a:p>
            <a:pPr algn="ctr"/>
            <a:r>
              <a:rPr lang="en-GB" sz="2400">
                <a:solidFill>
                  <a:srgbClr val="FFFFFF"/>
                </a:solidFill>
              </a:rPr>
              <a:t>1.3% blood stained</a:t>
            </a:r>
          </a:p>
          <a:p>
            <a:pPr algn="ctr"/>
            <a:r>
              <a:rPr lang="en-GB" sz="2400">
                <a:solidFill>
                  <a:srgbClr val="FFFFFF"/>
                </a:solidFill>
              </a:rPr>
              <a:t>3 STRs</a:t>
            </a:r>
          </a:p>
          <a:p>
            <a:pPr algn="ctr"/>
            <a:endParaRPr lang="en-GB" sz="2400">
              <a:solidFill>
                <a:srgbClr val="FFFFFF"/>
              </a:solidFill>
            </a:endParaRPr>
          </a:p>
          <a:p>
            <a:pPr algn="ctr"/>
            <a:r>
              <a:rPr lang="en-GB" sz="2400">
                <a:solidFill>
                  <a:srgbClr val="FFFFFF"/>
                </a:solidFill>
              </a:rPr>
              <a:t>99.6% informative</a:t>
            </a:r>
          </a:p>
        </p:txBody>
      </p:sp>
    </p:spTree>
  </p:cSld>
  <p:clrMapOvr>
    <a:masterClrMapping/>
  </p:clrMapOvr>
  <p:transition advTm="58781">
    <p:rand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339850" y="0"/>
            <a:ext cx="7548563" cy="582613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Amniocentesis Complications</a:t>
            </a:r>
            <a:endParaRPr lang="en-GB" b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427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762000"/>
            <a:ext cx="9153525" cy="506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342900" indent="-342900">
              <a:lnSpc>
                <a:spcPct val="100000"/>
              </a:lnSpc>
            </a:pPr>
            <a:r>
              <a:rPr lang="en-GB" sz="28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Pregnancy loss rate:</a:t>
            </a:r>
          </a:p>
          <a:p>
            <a:pPr marL="742950" lvl="1" indent="-285750"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1% procedure-related miscarriage</a:t>
            </a:r>
          </a:p>
          <a:p>
            <a:pPr marL="742950" lvl="1" indent="-285750"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Only 1 RCT (Tabor 1986), control 0.7% miscarriage, </a:t>
            </a:r>
            <a:r>
              <a:rPr lang="en-GB" dirty="0" err="1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amnio</a:t>
            </a: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 1.7%</a:t>
            </a:r>
          </a:p>
          <a:p>
            <a:pPr marL="742950" lvl="1" indent="-285750">
              <a:lnSpc>
                <a:spcPct val="100000"/>
              </a:lnSpc>
            </a:pPr>
            <a:r>
              <a:rPr lang="en-GB" dirty="0" err="1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Fetal</a:t>
            </a: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 Medicine Units 0.5% (1:200</a:t>
            </a:r>
            <a:r>
              <a:rPr lang="en-GB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)</a:t>
            </a:r>
          </a:p>
          <a:p>
            <a:pPr marL="742950" lvl="1" indent="-285750">
              <a:lnSpc>
                <a:spcPct val="100000"/>
              </a:lnSpc>
            </a:pPr>
            <a:endParaRPr lang="en-GB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en-GB" sz="2800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Rhesus </a:t>
            </a:r>
            <a:r>
              <a:rPr lang="en-GB" sz="28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sensitisation</a:t>
            </a:r>
          </a:p>
          <a:p>
            <a:pPr marL="742950" lvl="1" indent="-285750"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All </a:t>
            </a:r>
            <a:r>
              <a:rPr lang="en-GB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Rhesus </a:t>
            </a: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Negative women get Anti D within </a:t>
            </a:r>
            <a:r>
              <a:rPr lang="en-GB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72h</a:t>
            </a:r>
          </a:p>
          <a:p>
            <a:pPr marL="742950" lvl="1" indent="-285750">
              <a:lnSpc>
                <a:spcPct val="100000"/>
              </a:lnSpc>
            </a:pPr>
            <a:endParaRPr lang="en-GB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en-GB" sz="2800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late </a:t>
            </a:r>
            <a:r>
              <a:rPr lang="en-GB" sz="28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diagnosis / TOP</a:t>
            </a:r>
            <a:endParaRPr lang="en-GB" sz="2800" b="0" dirty="0">
              <a:solidFill>
                <a:srgbClr val="FFFF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0420" name="Line 4"/>
          <p:cNvSpPr>
            <a:spLocks noChangeShapeType="1"/>
          </p:cNvSpPr>
          <p:nvPr/>
        </p:nvSpPr>
        <p:spPr bwMode="auto">
          <a:xfrm>
            <a:off x="515938" y="6223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custDataLst>
      <p:tags r:id="rId1"/>
    </p:custDataLst>
  </p:cSld>
  <p:clrMapOvr>
    <a:masterClrMapping/>
  </p:clrMapOvr>
  <p:transition advTm="49927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7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2787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978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75" y="2619375"/>
            <a:ext cx="7158038" cy="638175"/>
          </a:xfrm>
        </p:spPr>
        <p:txBody>
          <a:bodyPr/>
          <a:lstStyle/>
          <a:p>
            <a:r>
              <a:rPr lang="en-GB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Chorionic Villus Sampling</a:t>
            </a:r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5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294063" cy="211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700" y="0"/>
            <a:ext cx="2400300" cy="213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513" y="3509963"/>
            <a:ext cx="2249487" cy="3348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6" name="Rectangle 6"/>
          <p:cNvSpPr>
            <a:spLocks noChangeArrowheads="1"/>
          </p:cNvSpPr>
          <p:nvPr/>
        </p:nvSpPr>
        <p:spPr bwMode="auto">
          <a:xfrm>
            <a:off x="2441575" y="5994400"/>
            <a:ext cx="5595938" cy="863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6656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1700"/>
            <a:ext cx="3494088" cy="34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219575" y="0"/>
            <a:ext cx="1790700" cy="582613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Aims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59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11052" y="980728"/>
            <a:ext cx="8382000" cy="4114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Indications for Prenatal Diagnosis </a:t>
            </a:r>
          </a:p>
          <a:p>
            <a:pPr lvl="3">
              <a:lnSpc>
                <a:spcPct val="100000"/>
              </a:lnSpc>
            </a:pPr>
            <a:endParaRPr lang="en-US" sz="10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Ultrasound detection of anomalies</a:t>
            </a:r>
          </a:p>
          <a:p>
            <a:pPr lvl="4">
              <a:lnSpc>
                <a:spcPct val="100000"/>
              </a:lnSpc>
            </a:pPr>
            <a:endParaRPr lang="en-US" sz="10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Antenatal Screening for Aneuploidy (Down Syndrome)</a:t>
            </a:r>
          </a:p>
          <a:p>
            <a:pPr lvl="4">
              <a:lnSpc>
                <a:spcPct val="100000"/>
              </a:lnSpc>
            </a:pPr>
            <a:endParaRPr lang="en-US" sz="10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Prenatal Testing</a:t>
            </a:r>
          </a:p>
          <a:p>
            <a:pPr lvl="2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Amniocentesis</a:t>
            </a:r>
          </a:p>
          <a:p>
            <a:pPr lvl="2">
              <a:lnSpc>
                <a:spcPct val="100000"/>
              </a:lnSpc>
            </a:pPr>
            <a:r>
              <a:rPr lang="en-US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Chorionic Villus Sampling</a:t>
            </a:r>
          </a:p>
          <a:p>
            <a:pPr lvl="4">
              <a:lnSpc>
                <a:spcPct val="100000"/>
              </a:lnSpc>
            </a:pPr>
            <a:endParaRPr lang="en-US" sz="10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US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Cytogenetic Techniques</a:t>
            </a:r>
          </a:p>
          <a:p>
            <a:pPr lvl="4">
              <a:lnSpc>
                <a:spcPct val="100000"/>
              </a:lnSpc>
            </a:pPr>
            <a:endParaRPr lang="en-US" sz="10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 lvl="4">
              <a:lnSpc>
                <a:spcPct val="100000"/>
              </a:lnSpc>
            </a:pPr>
            <a:endParaRPr lang="en-US" sz="8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Non-Invasive prenatal testing</a:t>
            </a:r>
            <a:endParaRPr lang="en-US" sz="2400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lvl="2">
              <a:lnSpc>
                <a:spcPct val="100000"/>
              </a:lnSpc>
            </a:pPr>
            <a:endParaRPr lang="en-US" sz="1400" dirty="0">
              <a:solidFill>
                <a:srgbClr val="FFFFFF"/>
              </a:solidFill>
              <a:effectLst>
                <a:outerShdw blurRad="38100" dist="38100" dir="2700000" algn="tl">
                  <a:srgbClr val="618FFD"/>
                </a:outerShdw>
              </a:effectLst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endParaRPr lang="en-US" sz="2400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9460" name="Line 4"/>
          <p:cNvSpPr>
            <a:spLocks noChangeShapeType="1"/>
          </p:cNvSpPr>
          <p:nvPr/>
        </p:nvSpPr>
        <p:spPr bwMode="auto">
          <a:xfrm>
            <a:off x="515938" y="5715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24163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170" name="Rectangle 2"/>
          <p:cNvSpPr>
            <a:spLocks noGrp="1" noChangeArrowheads="1"/>
          </p:cNvSpPr>
          <p:nvPr>
            <p:ph type="title"/>
          </p:nvPr>
        </p:nvSpPr>
        <p:spPr>
          <a:xfrm>
            <a:off x="2641600" y="0"/>
            <a:ext cx="4946650" cy="582613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CVS Complications</a:t>
            </a:r>
            <a:endParaRPr lang="en-GB" b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591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85938" y="895350"/>
            <a:ext cx="6791325" cy="5067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40" tIns="45720" rIns="91440" bIns="45720"/>
          <a:lstStyle/>
          <a:p>
            <a:pPr marL="342900" indent="-342900">
              <a:lnSpc>
                <a:spcPct val="100000"/>
              </a:lnSpc>
            </a:pPr>
            <a:r>
              <a:rPr lang="en-GB" sz="24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Pregnancy loss rate:</a:t>
            </a:r>
          </a:p>
          <a:p>
            <a:pPr marL="742950" lvl="1" indent="-285750">
              <a:lnSpc>
                <a:spcPct val="100000"/>
              </a:lnSpc>
            </a:pPr>
            <a:r>
              <a:rPr lang="en-GB" sz="1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1% procedure-related miscarriage</a:t>
            </a:r>
          </a:p>
          <a:p>
            <a:pPr marL="742950" lvl="1" indent="-285750">
              <a:lnSpc>
                <a:spcPct val="100000"/>
              </a:lnSpc>
            </a:pPr>
            <a:r>
              <a:rPr lang="en-GB" sz="1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Background miscarriage rate higher 2%</a:t>
            </a:r>
          </a:p>
          <a:p>
            <a:pPr marL="742950" lvl="1" indent="-285750">
              <a:lnSpc>
                <a:spcPct val="100000"/>
              </a:lnSpc>
            </a:pPr>
            <a:r>
              <a:rPr lang="en-GB" sz="1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Fetal Medicine Units 0.5% (1:200)</a:t>
            </a:r>
          </a:p>
          <a:p>
            <a:pPr marL="742950" lvl="1" indent="-285750">
              <a:lnSpc>
                <a:spcPct val="100000"/>
              </a:lnSpc>
            </a:pPr>
            <a:r>
              <a:rPr lang="en-GB" sz="1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Clear learning curve - Should only be done in FMU</a:t>
            </a:r>
          </a:p>
          <a:p>
            <a:pPr marL="742950" lvl="1" indent="-285750">
              <a:lnSpc>
                <a:spcPct val="100000"/>
              </a:lnSpc>
            </a:pPr>
            <a:endParaRPr lang="en-GB" sz="180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en-GB" sz="24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Rh sensitisation</a:t>
            </a:r>
          </a:p>
          <a:p>
            <a:pPr marL="742950" lvl="1" indent="-285750">
              <a:lnSpc>
                <a:spcPct val="100000"/>
              </a:lnSpc>
            </a:pPr>
            <a:r>
              <a:rPr lang="en-GB" sz="1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All Rh Negative women get Anti D within 72h</a:t>
            </a:r>
          </a:p>
          <a:p>
            <a:pPr marL="742950" lvl="1" indent="-285750">
              <a:lnSpc>
                <a:spcPct val="100000"/>
              </a:lnSpc>
            </a:pPr>
            <a:endParaRPr lang="en-GB" sz="180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en-GB" sz="24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Bleeding/ ROM/ Infection rare</a:t>
            </a:r>
          </a:p>
          <a:p>
            <a:pPr marL="342900" indent="-342900">
              <a:lnSpc>
                <a:spcPct val="100000"/>
              </a:lnSpc>
            </a:pPr>
            <a:endParaRPr lang="en-GB" sz="240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00000"/>
              </a:lnSpc>
            </a:pPr>
            <a:r>
              <a:rPr lang="en-GB" sz="24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Fetal anomaly</a:t>
            </a:r>
            <a:endParaRPr lang="en-GB" sz="1800" b="0">
              <a:solidFill>
                <a:srgbClr val="FFFF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4756" name="Line 4"/>
          <p:cNvSpPr>
            <a:spLocks noChangeShapeType="1"/>
          </p:cNvSpPr>
          <p:nvPr/>
        </p:nvSpPr>
        <p:spPr bwMode="auto">
          <a:xfrm>
            <a:off x="515938" y="6223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49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17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9171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1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7162800" cy="812800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Limb Defects &amp; CVS</a:t>
            </a:r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62400" y="1257300"/>
            <a:ext cx="6324600" cy="43434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CVS &lt;10/40 5/289 limb defects (2%)</a:t>
            </a:r>
          </a:p>
          <a:p>
            <a:pPr>
              <a:lnSpc>
                <a:spcPct val="100000"/>
              </a:lnSpc>
            </a:pPr>
            <a:r>
              <a:rPr lang="en-GB" sz="2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1:1692 background incidence</a:t>
            </a:r>
          </a:p>
          <a:p>
            <a:pPr lvl="1">
              <a:lnSpc>
                <a:spcPct val="100000"/>
              </a:lnSpc>
            </a:pPr>
            <a:r>
              <a:rPr lang="en-GB" sz="20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1,213,000 British Columbian registry</a:t>
            </a:r>
            <a:endParaRPr lang="en-GB" sz="280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  <a:buSzTx/>
            </a:pPr>
            <a:r>
              <a:rPr lang="en-GB" sz="28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1:1878 incidence after CVS (&gt;10/40)</a:t>
            </a:r>
          </a:p>
          <a:p>
            <a:pPr lvl="1">
              <a:lnSpc>
                <a:spcPct val="100000"/>
              </a:lnSpc>
              <a:buSzTx/>
            </a:pPr>
            <a:r>
              <a:rPr lang="en-GB" sz="20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138,000 cases in WHO CVS register</a:t>
            </a:r>
          </a:p>
          <a:p>
            <a:pPr lvl="1">
              <a:lnSpc>
                <a:spcPct val="100000"/>
              </a:lnSpc>
              <a:buSzTx/>
            </a:pPr>
            <a:r>
              <a:rPr lang="en-GB" sz="20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unrelated to gestation</a:t>
            </a:r>
          </a:p>
          <a:p>
            <a:pPr lvl="1">
              <a:lnSpc>
                <a:spcPct val="100000"/>
              </a:lnSpc>
              <a:buSzTx/>
            </a:pPr>
            <a:r>
              <a:rPr lang="en-GB" sz="20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severity and pattern similar to background</a:t>
            </a:r>
            <a:endParaRPr lang="en-GB" sz="140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76804" name="Rectangle 4"/>
          <p:cNvSpPr>
            <a:spLocks noChangeArrowheads="1"/>
          </p:cNvSpPr>
          <p:nvPr/>
        </p:nvSpPr>
        <p:spPr bwMode="auto">
          <a:xfrm>
            <a:off x="5737225" y="5629275"/>
            <a:ext cx="3611563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800" i="1">
                <a:solidFill>
                  <a:srgbClr val="FFFFFF"/>
                </a:solidFill>
              </a:rPr>
              <a:t>Froster &amp; Jackson, Lancet 1996</a:t>
            </a:r>
          </a:p>
        </p:txBody>
      </p:sp>
      <p:pic>
        <p:nvPicPr>
          <p:cNvPr id="7680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3810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6" name="Line 6"/>
          <p:cNvSpPr>
            <a:spLocks noChangeShapeType="1"/>
          </p:cNvSpPr>
          <p:nvPr/>
        </p:nvSpPr>
        <p:spPr bwMode="auto">
          <a:xfrm>
            <a:off x="515938" y="6731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6762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Freeform 2"/>
          <p:cNvSpPr>
            <a:spLocks/>
          </p:cNvSpPr>
          <p:nvPr/>
        </p:nvSpPr>
        <p:spPr bwMode="auto">
          <a:xfrm>
            <a:off x="4591050" y="5086350"/>
            <a:ext cx="974725" cy="858838"/>
          </a:xfrm>
          <a:custGeom>
            <a:avLst/>
            <a:gdLst>
              <a:gd name="T0" fmla="*/ 2147483647 w 613"/>
              <a:gd name="T1" fmla="*/ 0 h 541"/>
              <a:gd name="T2" fmla="*/ 0 w 613"/>
              <a:gd name="T3" fmla="*/ 2147483647 h 541"/>
              <a:gd name="T4" fmla="*/ 2147483647 w 613"/>
              <a:gd name="T5" fmla="*/ 2147483647 h 541"/>
              <a:gd name="T6" fmla="*/ 2147483647 w 613"/>
              <a:gd name="T7" fmla="*/ 0 h 541"/>
              <a:gd name="T8" fmla="*/ 0 60000 65536"/>
              <a:gd name="T9" fmla="*/ 0 60000 65536"/>
              <a:gd name="T10" fmla="*/ 0 60000 65536"/>
              <a:gd name="T11" fmla="*/ 0 60000 65536"/>
              <a:gd name="T12" fmla="*/ 0 w 613"/>
              <a:gd name="T13" fmla="*/ 0 h 541"/>
              <a:gd name="T14" fmla="*/ 613 w 613"/>
              <a:gd name="T15" fmla="*/ 541 h 541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613" h="541">
                <a:moveTo>
                  <a:pt x="264" y="0"/>
                </a:moveTo>
                <a:lnTo>
                  <a:pt x="0" y="540"/>
                </a:lnTo>
                <a:lnTo>
                  <a:pt x="612" y="540"/>
                </a:lnTo>
                <a:lnTo>
                  <a:pt x="264" y="0"/>
                </a:lnTo>
              </a:path>
            </a:pathLst>
          </a:cu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25400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5235" name="Line 3"/>
          <p:cNvSpPr>
            <a:spLocks noChangeShapeType="1"/>
          </p:cNvSpPr>
          <p:nvPr/>
        </p:nvSpPr>
        <p:spPr bwMode="auto">
          <a:xfrm flipV="1">
            <a:off x="2122488" y="4267200"/>
            <a:ext cx="6138862" cy="1428750"/>
          </a:xfrm>
          <a:prstGeom prst="line">
            <a:avLst/>
          </a:prstGeom>
          <a:noFill/>
          <a:ln w="127000">
            <a:solidFill>
              <a:srgbClr val="8CF4EA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731838" y="0"/>
            <a:ext cx="8742362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3600"/>
              <a:t>???   Genetic prenatal diagnosis   ????</a:t>
            </a:r>
            <a:endParaRPr lang="en-GB" sz="3200" i="1">
              <a:solidFill>
                <a:srgbClr val="FDC0E5"/>
              </a:solidFill>
            </a:endParaRPr>
          </a:p>
        </p:txBody>
      </p:sp>
      <p:sp>
        <p:nvSpPr>
          <p:cNvPr id="95237" name="Rectangle 5"/>
          <p:cNvSpPr>
            <a:spLocks noChangeArrowheads="1"/>
          </p:cNvSpPr>
          <p:nvPr/>
        </p:nvSpPr>
        <p:spPr bwMode="auto">
          <a:xfrm>
            <a:off x="696913" y="4194175"/>
            <a:ext cx="2122487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3200" i="1">
                <a:solidFill>
                  <a:srgbClr val="FFFFFF"/>
                </a:solidFill>
              </a:rPr>
              <a:t>Risk of </a:t>
            </a:r>
          </a:p>
          <a:p>
            <a:r>
              <a:rPr lang="en-GB" sz="3200" i="1">
                <a:solidFill>
                  <a:srgbClr val="FFFFFF"/>
                </a:solidFill>
              </a:rPr>
              <a:t>condition </a:t>
            </a:r>
          </a:p>
        </p:txBody>
      </p:sp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7231063" y="2974975"/>
            <a:ext cx="21685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3200" i="1">
                <a:solidFill>
                  <a:srgbClr val="FFFFFF"/>
                </a:solidFill>
              </a:rPr>
              <a:t>Risk of </a:t>
            </a:r>
          </a:p>
          <a:p>
            <a:r>
              <a:rPr lang="en-GB" sz="3200" i="1">
                <a:solidFill>
                  <a:srgbClr val="FFFFFF"/>
                </a:solidFill>
              </a:rPr>
              <a:t>procedure</a:t>
            </a:r>
          </a:p>
        </p:txBody>
      </p:sp>
      <p:pic>
        <p:nvPicPr>
          <p:cNvPr id="95239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990600"/>
            <a:ext cx="158432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4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981200"/>
            <a:ext cx="1709738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41" name="Oval 9"/>
          <p:cNvSpPr>
            <a:spLocks noChangeArrowheads="1"/>
          </p:cNvSpPr>
          <p:nvPr/>
        </p:nvSpPr>
        <p:spPr bwMode="auto">
          <a:xfrm>
            <a:off x="1447800" y="3505200"/>
            <a:ext cx="381000" cy="381000"/>
          </a:xfrm>
          <a:prstGeom prst="ellipse">
            <a:avLst/>
          </a:prstGeom>
          <a:noFill/>
          <a:ln w="25400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5242" name="Line 10"/>
          <p:cNvSpPr>
            <a:spLocks noChangeShapeType="1"/>
          </p:cNvSpPr>
          <p:nvPr/>
        </p:nvSpPr>
        <p:spPr bwMode="auto">
          <a:xfrm>
            <a:off x="584200" y="723900"/>
            <a:ext cx="91963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3100" y="32296"/>
            <a:ext cx="7162800" cy="659160"/>
          </a:xfrm>
        </p:spPr>
        <p:txBody>
          <a:bodyPr/>
          <a:lstStyle/>
          <a:p>
            <a:r>
              <a:rPr lang="en-US" sz="3200" dirty="0" smtClean="0">
                <a:solidFill>
                  <a:schemeClr val="tx1"/>
                </a:solidFill>
                <a:effectLst/>
                <a:latin typeface="+mn-lt"/>
              </a:rPr>
              <a:t>Fetal Cells in Maternal Blood</a:t>
            </a:r>
            <a:endParaRPr lang="en-US" sz="3200" dirty="0">
              <a:solidFill>
                <a:schemeClr val="tx1"/>
              </a:solidFill>
              <a:effectLst/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841" y="908720"/>
            <a:ext cx="8401107" cy="5328592"/>
          </a:xfrm>
          <a:prstGeom prst="rect">
            <a:avLst/>
          </a:prstGeom>
        </p:spPr>
      </p:pic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582613" y="6096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105068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068" y="0"/>
            <a:ext cx="7704856" cy="582613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Cell Free </a:t>
            </a:r>
            <a:r>
              <a:rPr lang="en-GB" sz="3600" dirty="0" err="1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Fetal</a:t>
            </a:r>
            <a:r>
              <a:rPr lang="en-GB" sz="3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r>
              <a:rPr lang="en-GB" sz="36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DNA (</a:t>
            </a:r>
            <a:r>
              <a:rPr lang="en-GB" sz="36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cffDNA</a:t>
            </a:r>
            <a:r>
              <a:rPr lang="en-GB" sz="36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</a:t>
            </a:r>
            <a:endParaRPr lang="en-GB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Line 3"/>
          <p:cNvSpPr>
            <a:spLocks noChangeShapeType="1"/>
          </p:cNvSpPr>
          <p:nvPr/>
        </p:nvSpPr>
        <p:spPr bwMode="auto">
          <a:xfrm>
            <a:off x="582613" y="6096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534988" y="620688"/>
            <a:ext cx="9433048" cy="652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" charset="0"/>
              <a:buChar char="•"/>
            </a:pPr>
            <a:r>
              <a:rPr lang="en-US" sz="2400" b="0" dirty="0">
                <a:solidFill>
                  <a:srgbClr val="FFFFFF"/>
                </a:solidFill>
                <a:latin typeface="Times" charset="0"/>
              </a:rPr>
              <a:t> </a:t>
            </a:r>
            <a:r>
              <a:rPr lang="en-US" sz="2400" b="0" dirty="0" err="1">
                <a:solidFill>
                  <a:srgbClr val="FFFFFF"/>
                </a:solidFill>
                <a:latin typeface="Times" charset="0"/>
              </a:rPr>
              <a:t>c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ffDNA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is derived from placental tissue and found in maternal circulation 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&gt;5 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weeks gestation, accounts for 5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-10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% of total free DNA</a:t>
            </a:r>
          </a:p>
          <a:p>
            <a:pPr>
              <a:buFont typeface="Times" charset="0"/>
              <a:buChar char="•"/>
            </a:pPr>
            <a:endParaRPr lang="en-US" sz="18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cffDNA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rapidly cleared from maternal circulation within 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30min 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of delivery</a:t>
            </a:r>
          </a:p>
          <a:p>
            <a:pPr>
              <a:buFont typeface="Times" charset="0"/>
              <a:buChar char="•"/>
            </a:pPr>
            <a:endParaRPr lang="en-US" sz="18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cffDNA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is made up of short fragments of DNA</a:t>
            </a:r>
          </a:p>
          <a:p>
            <a:pPr>
              <a:buFont typeface="Times" charset="0"/>
              <a:buChar char="•"/>
            </a:pPr>
            <a:endParaRPr lang="en-US" sz="24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The 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whole of the fetal genome is represented in </a:t>
            </a:r>
            <a:r>
              <a:rPr lang="en-US" sz="2400" dirty="0" err="1">
                <a:solidFill>
                  <a:srgbClr val="FFFFFF"/>
                </a:solidFill>
                <a:cs typeface="Arial" charset="0"/>
              </a:rPr>
              <a:t>cffDNA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 (Lo et al 2010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en-US" sz="18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endParaRPr lang="en-US" sz="18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8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If fetal DNA could be studied from maternal circulation:</a:t>
            </a:r>
          </a:p>
          <a:p>
            <a:pPr lvl="2">
              <a:buFont typeface="Times" charset="0"/>
              <a:buChar char="•"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No risk of miscarriage</a:t>
            </a:r>
          </a:p>
          <a:p>
            <a:pPr lvl="2">
              <a:buFont typeface="Times" charset="0"/>
              <a:buChar char="•"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Reduced Maternal anxiety</a:t>
            </a:r>
          </a:p>
          <a:p>
            <a:pPr lvl="2">
              <a:buFont typeface="Times" charset="0"/>
              <a:buChar char="•"/>
            </a:pPr>
            <a:r>
              <a:rPr lang="en-US" dirty="0">
                <a:solidFill>
                  <a:srgbClr val="FFFFFF"/>
                </a:solidFill>
                <a:cs typeface="Arial" charset="0"/>
              </a:rPr>
              <a:t>Performed early</a:t>
            </a:r>
          </a:p>
          <a:p>
            <a:pPr>
              <a:buFont typeface="Times" charset="0"/>
              <a:buChar char="•"/>
            </a:pPr>
            <a:endParaRPr lang="en-US" sz="24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endParaRPr lang="en-US" sz="2400" dirty="0">
              <a:solidFill>
                <a:srgbClr val="FFFFFF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975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332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068" y="0"/>
            <a:ext cx="7704856" cy="582613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Problems of </a:t>
            </a:r>
            <a:r>
              <a:rPr lang="en-GB" sz="36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cffDNA</a:t>
            </a:r>
            <a:endParaRPr lang="en-GB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99331" name="Line 3"/>
          <p:cNvSpPr>
            <a:spLocks noChangeShapeType="1"/>
          </p:cNvSpPr>
          <p:nvPr/>
        </p:nvSpPr>
        <p:spPr bwMode="auto">
          <a:xfrm>
            <a:off x="582613" y="6096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895028" y="836712"/>
            <a:ext cx="8424936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endParaRPr lang="en-US" sz="18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400" dirty="0">
                <a:solidFill>
                  <a:srgbClr val="FFFFFF"/>
                </a:solidFill>
                <a:cs typeface="Arial" charset="0"/>
              </a:rPr>
              <a:t> Difficult to extract pure 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cffDNA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from maternal cell free 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DNA</a:t>
            </a:r>
          </a:p>
          <a:p>
            <a:pPr>
              <a:buFont typeface="Times" charset="0"/>
              <a:buChar char="•"/>
            </a:pPr>
            <a:endParaRPr lang="en-US" sz="24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Unreliable in Multiple pregnancies</a:t>
            </a:r>
          </a:p>
          <a:p>
            <a:pPr>
              <a:buFont typeface="Times" charset="0"/>
              <a:buChar char="•"/>
            </a:pPr>
            <a:endParaRPr lang="en-US" sz="24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Can give false results in early pregnancy if “Vanishing Twin”</a:t>
            </a:r>
          </a:p>
          <a:p>
            <a:pPr>
              <a:buFont typeface="Times" charset="0"/>
              <a:buChar char="•"/>
            </a:pPr>
            <a:endParaRPr lang="en-US" sz="24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Rarely placental tissue different from fetal DNA (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Mosaicism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)</a:t>
            </a:r>
            <a:endParaRPr lang="en-US" sz="24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endParaRPr lang="en-US" sz="2400" dirty="0">
              <a:solidFill>
                <a:srgbClr val="FFFFFF"/>
              </a:solidFill>
              <a:cs typeface="Arial" charset="0"/>
            </a:endParaRPr>
          </a:p>
          <a:p>
            <a:endParaRPr lang="en-US" sz="24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1052" y="2057400"/>
            <a:ext cx="7992888" cy="1736725"/>
          </a:xfrm>
          <a:solidFill>
            <a:srgbClr val="000000"/>
          </a:solidFill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cffDNA</a:t>
            </a: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in Rhesus Disease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7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886200"/>
            <a:ext cx="7239000" cy="1752600"/>
          </a:xfrm>
        </p:spPr>
        <p:txBody>
          <a:bodyPr/>
          <a:lstStyle/>
          <a:p>
            <a:pPr>
              <a:defRPr/>
            </a:pPr>
            <a:endParaRPr lang="en-US">
              <a:ea typeface="ＭＳ Ｐゴシック" pitchFamily="4" charset="-128"/>
              <a:cs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0321180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79" name="Rectangle 3"/>
          <p:cNvSpPr>
            <a:spLocks noChangeArrowheads="1"/>
          </p:cNvSpPr>
          <p:nvPr/>
        </p:nvSpPr>
        <p:spPr bwMode="auto">
          <a:xfrm>
            <a:off x="6545263" y="2335213"/>
            <a:ext cx="2659062" cy="51911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800">
                <a:solidFill>
                  <a:srgbClr val="FFFFFF"/>
                </a:solidFill>
              </a:rPr>
              <a:t>Rh CcEe gene</a:t>
            </a:r>
          </a:p>
        </p:txBody>
      </p:sp>
      <p:sp>
        <p:nvSpPr>
          <p:cNvPr id="101380" name="Text Box 4"/>
          <p:cNvSpPr txBox="1">
            <a:spLocks noChangeArrowheads="1"/>
          </p:cNvSpPr>
          <p:nvPr/>
        </p:nvSpPr>
        <p:spPr bwMode="auto">
          <a:xfrm>
            <a:off x="1562100" y="5546725"/>
            <a:ext cx="73802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</a:rPr>
              <a:t>Erythrocyte membrane protein ? function</a:t>
            </a:r>
          </a:p>
        </p:txBody>
      </p:sp>
      <p:sp>
        <p:nvSpPr>
          <p:cNvPr id="1090565" name="Text Box 5"/>
          <p:cNvSpPr txBox="1">
            <a:spLocks noChangeArrowheads="1"/>
          </p:cNvSpPr>
          <p:nvPr/>
        </p:nvSpPr>
        <p:spPr bwMode="auto">
          <a:xfrm>
            <a:off x="6815138" y="3440113"/>
            <a:ext cx="307975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800"/>
              <a:t>C D e most common 45%</a:t>
            </a:r>
          </a:p>
          <a:p>
            <a:endParaRPr lang="en-US" sz="1800"/>
          </a:p>
          <a:p>
            <a:r>
              <a:rPr lang="en-US" sz="1800"/>
              <a:t>15% Caucasian Rh d</a:t>
            </a:r>
          </a:p>
          <a:p>
            <a:r>
              <a:rPr lang="en-US" sz="1800"/>
              <a:t>2% Asian Rh d</a:t>
            </a:r>
          </a:p>
          <a:p>
            <a:r>
              <a:rPr lang="en-US" sz="1800"/>
              <a:t>5% Afro-Caribbbeans Rh d</a:t>
            </a:r>
          </a:p>
          <a:p>
            <a:r>
              <a:rPr lang="en-US" sz="1800"/>
              <a:t>&lt;1% Chinese Rh 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905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folHlink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056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7" name="Text Box 2"/>
          <p:cNvSpPr txBox="1">
            <a:spLocks noChangeArrowheads="1"/>
          </p:cNvSpPr>
          <p:nvPr/>
        </p:nvSpPr>
        <p:spPr bwMode="auto">
          <a:xfrm>
            <a:off x="273050" y="214313"/>
            <a:ext cx="98012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GB" sz="3600"/>
              <a:t>Mechanism of Red Cell Alloimmunization</a:t>
            </a:r>
            <a:endParaRPr lang="en-GB" sz="3600" u="sng">
              <a:solidFill>
                <a:srgbClr val="FFFFFF"/>
              </a:solidFill>
            </a:endParaRPr>
          </a:p>
        </p:txBody>
      </p:sp>
      <p:graphicFrame>
        <p:nvGraphicFramePr>
          <p:cNvPr id="103426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261938" y="1006475"/>
          <a:ext cx="6696075" cy="5310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10" name="CorelDRAW!" r:id="rId4" imgW="925689" imgH="769018" progId="CDraw5">
                  <p:embed/>
                </p:oleObj>
              </mc:Choice>
              <mc:Fallback>
                <p:oleObj name="CorelDRAW!" r:id="rId4" imgW="925689" imgH="769018" progId="CDraw5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1006475"/>
                        <a:ext cx="6696075" cy="5310188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3428" name="Line 4"/>
          <p:cNvSpPr>
            <a:spLocks noChangeShapeType="1"/>
          </p:cNvSpPr>
          <p:nvPr/>
        </p:nvSpPr>
        <p:spPr bwMode="auto">
          <a:xfrm>
            <a:off x="258763" y="814388"/>
            <a:ext cx="951547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94661" name="Text Box 5"/>
          <p:cNvSpPr txBox="1">
            <a:spLocks noChangeArrowheads="1"/>
          </p:cNvSpPr>
          <p:nvPr/>
        </p:nvSpPr>
        <p:spPr bwMode="auto">
          <a:xfrm>
            <a:off x="7086600" y="2195513"/>
            <a:ext cx="2971800" cy="2465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</a:rPr>
              <a:t>Transplacental Bleed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</a:rPr>
              <a:t>1st Trimester 3%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</a:rPr>
              <a:t>2nd Trimester 43%</a:t>
            </a:r>
          </a:p>
          <a:p>
            <a:pPr>
              <a:spcBef>
                <a:spcPct val="50000"/>
              </a:spcBef>
            </a:pPr>
            <a:r>
              <a:rPr lang="en-US" sz="2400">
                <a:solidFill>
                  <a:srgbClr val="FFFFFF"/>
                </a:solidFill>
              </a:rPr>
              <a:t>3rd Trimester 64%</a:t>
            </a:r>
            <a:endParaRPr lang="en-US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466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5474" name="Object 2">
            <a:hlinkClick r:id="" action="ppaction://ole?verb=0"/>
          </p:cNvPr>
          <p:cNvGraphicFramePr>
            <a:graphicFrameLocks/>
          </p:cNvGraphicFramePr>
          <p:nvPr/>
        </p:nvGraphicFramePr>
        <p:xfrm>
          <a:off x="847725" y="1016000"/>
          <a:ext cx="8197850" cy="491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58" name="CorelDRAW!" r:id="rId4" imgW="1119364" imgH="1031202" progId="CDraw5">
                  <p:embed/>
                </p:oleObj>
              </mc:Choice>
              <mc:Fallback>
                <p:oleObj name="CorelDRAW!" r:id="rId4" imgW="1119364" imgH="1031202" progId="CDraw5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7725" y="1016000"/>
                        <a:ext cx="8197850" cy="491331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107763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5475" name="Text Box 3"/>
          <p:cNvSpPr txBox="1">
            <a:spLocks noChangeArrowheads="1"/>
          </p:cNvSpPr>
          <p:nvPr/>
        </p:nvSpPr>
        <p:spPr bwMode="auto">
          <a:xfrm>
            <a:off x="2365375" y="0"/>
            <a:ext cx="62293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600"/>
              <a:t>Subsequent Pregnancy</a:t>
            </a:r>
            <a:endParaRPr lang="en-US" sz="1800"/>
          </a:p>
        </p:txBody>
      </p:sp>
      <p:sp>
        <p:nvSpPr>
          <p:cNvPr id="105476" name="Line 4"/>
          <p:cNvSpPr>
            <a:spLocks noChangeShapeType="1"/>
          </p:cNvSpPr>
          <p:nvPr/>
        </p:nvSpPr>
        <p:spPr bwMode="auto">
          <a:xfrm>
            <a:off x="411163" y="744538"/>
            <a:ext cx="951547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5477" name="Text Box 5"/>
          <p:cNvSpPr txBox="1">
            <a:spLocks noChangeArrowheads="1"/>
          </p:cNvSpPr>
          <p:nvPr/>
        </p:nvSpPr>
        <p:spPr bwMode="auto">
          <a:xfrm>
            <a:off x="5643563" y="5130800"/>
            <a:ext cx="11652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>
                <a:solidFill>
                  <a:srgbClr val="000000"/>
                </a:solidFill>
              </a:rPr>
              <a:t>IgG</a:t>
            </a:r>
            <a:endParaRPr lang="en-US" sz="1800">
              <a:solidFill>
                <a:srgbClr val="FDFBF5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155700" y="0"/>
            <a:ext cx="8604250" cy="582613"/>
          </a:xfrm>
        </p:spPr>
        <p:txBody>
          <a:bodyPr/>
          <a:lstStyle/>
          <a:p>
            <a:r>
              <a:rPr lang="en-US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Indications for Prenatal Testing</a:t>
            </a: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079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838200"/>
            <a:ext cx="9747250" cy="4114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High Risk of Aneuploidy</a:t>
            </a:r>
          </a:p>
          <a:p>
            <a:pPr lvl="2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High risk on Down Syndrome screening</a:t>
            </a:r>
          </a:p>
          <a:p>
            <a:pPr lvl="2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Previous aneuploid fetus</a:t>
            </a:r>
          </a:p>
          <a:p>
            <a:pPr lvl="2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Maternal request eg.Age</a:t>
            </a:r>
          </a:p>
          <a:p>
            <a:pPr lvl="4">
              <a:lnSpc>
                <a:spcPct val="100000"/>
              </a:lnSpc>
            </a:pPr>
            <a:endParaRPr lang="en-US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Known Genetic Disorder</a:t>
            </a:r>
          </a:p>
          <a:p>
            <a:pPr lvl="2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Achondroplasia</a:t>
            </a:r>
          </a:p>
          <a:p>
            <a:pPr lvl="2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Cystic Fibrosis</a:t>
            </a:r>
          </a:p>
          <a:p>
            <a:pPr lvl="2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Haemoglobinopathies</a:t>
            </a:r>
          </a:p>
          <a:p>
            <a:pPr lvl="2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X Linked disorder</a:t>
            </a:r>
          </a:p>
          <a:p>
            <a:pPr lvl="2">
              <a:lnSpc>
                <a:spcPct val="100000"/>
              </a:lnSpc>
            </a:pPr>
            <a:r>
              <a:rPr lang="en-US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Parental Balanced Translocation</a:t>
            </a:r>
          </a:p>
          <a:p>
            <a:pPr lvl="4">
              <a:lnSpc>
                <a:spcPct val="100000"/>
              </a:lnSpc>
            </a:pPr>
            <a:endParaRPr lang="en-US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US" sz="240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Structural Anomaly detected in Fetus on Routine Ultrasound Screening</a:t>
            </a:r>
            <a:endParaRPr lang="en-US" sz="1800">
              <a:solidFill>
                <a:srgbClr val="FFFFFF"/>
              </a:solidFill>
              <a:effectLst>
                <a:outerShdw blurRad="38100" dist="38100" dir="2700000" algn="tl">
                  <a:srgbClr val="618FF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100000"/>
              </a:lnSpc>
            </a:pPr>
            <a:endParaRPr lang="en-US" sz="18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3556" name="Line 4"/>
          <p:cNvSpPr>
            <a:spLocks noChangeShapeType="1"/>
          </p:cNvSpPr>
          <p:nvPr/>
        </p:nvSpPr>
        <p:spPr bwMode="auto">
          <a:xfrm>
            <a:off x="515938" y="6477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88088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97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797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678124" y="1412776"/>
            <a:ext cx="8930610" cy="4198939"/>
            <a:chOff x="191580" y="1916113"/>
            <a:chExt cx="8930610" cy="4198939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5305642" y="3571875"/>
              <a:ext cx="3816548" cy="2374900"/>
              <a:chOff x="3253" y="2250"/>
              <a:chExt cx="1860" cy="1496"/>
            </a:xfrm>
          </p:grpSpPr>
          <p:sp>
            <p:nvSpPr>
              <p:cNvPr id="36876" name="Text Box 5"/>
              <p:cNvSpPr txBox="1">
                <a:spLocks noChangeArrowheads="1"/>
              </p:cNvSpPr>
              <p:nvPr/>
            </p:nvSpPr>
            <p:spPr bwMode="auto">
              <a:xfrm>
                <a:off x="3379" y="2614"/>
                <a:ext cx="1633" cy="1028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000" dirty="0" smtClean="0">
                    <a:solidFill>
                      <a:srgbClr val="FFFF00"/>
                    </a:solidFill>
                  </a:rPr>
                  <a:t>Monitored with scans and blood tests weekly to look for </a:t>
                </a:r>
                <a:r>
                  <a:rPr lang="en-US" sz="2000" dirty="0" err="1" smtClean="0">
                    <a:solidFill>
                      <a:srgbClr val="FFFF00"/>
                    </a:solidFill>
                  </a:rPr>
                  <a:t>anaemia</a:t>
                </a:r>
                <a:r>
                  <a:rPr lang="en-US" sz="2000" dirty="0" smtClean="0">
                    <a:solidFill>
                      <a:srgbClr val="FFFF00"/>
                    </a:solidFill>
                  </a:rPr>
                  <a:t> and fetal blood transfusion as required</a:t>
                </a:r>
                <a:endParaRPr lang="en-US" sz="2000" dirty="0">
                  <a:solidFill>
                    <a:srgbClr val="FFFF00"/>
                  </a:solidFill>
                </a:endParaRPr>
              </a:p>
            </p:txBody>
          </p:sp>
          <p:sp>
            <p:nvSpPr>
              <p:cNvPr id="36877" name="Rectangle 6"/>
              <p:cNvSpPr>
                <a:spLocks noChangeArrowheads="1"/>
              </p:cNvSpPr>
              <p:nvPr/>
            </p:nvSpPr>
            <p:spPr bwMode="auto">
              <a:xfrm>
                <a:off x="3253" y="2250"/>
                <a:ext cx="1860" cy="1496"/>
              </a:xfrm>
              <a:prstGeom prst="rect">
                <a:avLst/>
              </a:prstGeom>
              <a:noFill/>
              <a:ln w="57150" cmpd="sng">
                <a:solidFill>
                  <a:srgbClr val="99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AU">
                  <a:solidFill>
                    <a:srgbClr val="FFFFFF"/>
                  </a:solidFill>
                </a:endParaRPr>
              </a:p>
            </p:txBody>
          </p:sp>
        </p:grpSp>
        <p:grpSp>
          <p:nvGrpSpPr>
            <p:cNvPr id="3" name="Group 8"/>
            <p:cNvGrpSpPr>
              <a:grpSpLocks/>
            </p:cNvGrpSpPr>
            <p:nvPr/>
          </p:nvGrpSpPr>
          <p:grpSpPr bwMode="auto">
            <a:xfrm>
              <a:off x="191580" y="2484439"/>
              <a:ext cx="5032288" cy="3630613"/>
              <a:chOff x="472" y="1565"/>
              <a:chExt cx="2453" cy="2287"/>
            </a:xfrm>
          </p:grpSpPr>
          <p:sp>
            <p:nvSpPr>
              <p:cNvPr id="36873" name="Text Box 9"/>
              <p:cNvSpPr txBox="1">
                <a:spLocks noChangeArrowheads="1"/>
              </p:cNvSpPr>
              <p:nvPr/>
            </p:nvSpPr>
            <p:spPr bwMode="auto">
              <a:xfrm>
                <a:off x="793" y="1933"/>
                <a:ext cx="2132" cy="1919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FFFFFF"/>
                    </a:solidFill>
                  </a:rPr>
                  <a:t>			</a:t>
                </a:r>
                <a:endParaRPr lang="en-US" dirty="0" smtClean="0">
                  <a:solidFill>
                    <a:srgbClr val="FFFFFF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dirty="0" smtClean="0">
                    <a:solidFill>
                      <a:srgbClr val="FFFFFF"/>
                    </a:solidFill>
                  </a:rPr>
                  <a:t>		28 weeks		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FFFFFF"/>
                    </a:solidFill>
                  </a:rPr>
                  <a:t>		34 weeks</a:t>
                </a:r>
              </a:p>
              <a:p>
                <a:pPr>
                  <a:spcBef>
                    <a:spcPct val="50000"/>
                  </a:spcBef>
                </a:pPr>
                <a:endParaRPr lang="en-US" dirty="0">
                  <a:solidFill>
                    <a:srgbClr val="FFFFFF"/>
                  </a:solidFill>
                </a:endParaRPr>
              </a:p>
              <a:p>
                <a:pPr>
                  <a:spcBef>
                    <a:spcPct val="50000"/>
                  </a:spcBef>
                </a:pPr>
                <a:r>
                  <a:rPr lang="en-US" dirty="0">
                    <a:solidFill>
                      <a:srgbClr val="FFFFFF"/>
                    </a:solidFill>
                  </a:rPr>
                  <a:t>		40 weeks</a:t>
                </a:r>
                <a:endParaRPr lang="en-US" dirty="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  <p:sp>
            <p:nvSpPr>
              <p:cNvPr id="36874" name="Line 10"/>
              <p:cNvSpPr>
                <a:spLocks noChangeShapeType="1"/>
              </p:cNvSpPr>
              <p:nvPr/>
            </p:nvSpPr>
            <p:spPr bwMode="auto">
              <a:xfrm>
                <a:off x="1675" y="1565"/>
                <a:ext cx="0" cy="528"/>
              </a:xfrm>
              <a:prstGeom prst="line">
                <a:avLst/>
              </a:prstGeom>
              <a:noFill/>
              <a:ln w="57150" cmpd="sng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875" name="Text Box 11"/>
              <p:cNvSpPr txBox="1">
                <a:spLocks noChangeArrowheads="1"/>
              </p:cNvSpPr>
              <p:nvPr/>
            </p:nvSpPr>
            <p:spPr bwMode="auto">
              <a:xfrm>
                <a:off x="472" y="1615"/>
                <a:ext cx="1104" cy="407"/>
              </a:xfrm>
              <a:prstGeom prst="rect">
                <a:avLst/>
              </a:prstGeom>
              <a:noFill/>
              <a:ln w="57150" cmpd="sng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1800" dirty="0" smtClean="0">
                    <a:solidFill>
                      <a:srgbClr val="FFFFFF"/>
                    </a:solidFill>
                  </a:rPr>
                  <a:t>No antibodies detected </a:t>
                </a:r>
                <a:endParaRPr lang="en-US" dirty="0">
                  <a:solidFill>
                    <a:srgbClr val="FFFFFF"/>
                  </a:solidFill>
                  <a:latin typeface="Times New Roman" charset="0"/>
                </a:endParaRPr>
              </a:p>
            </p:txBody>
          </p:sp>
        </p:grpSp>
        <p:sp>
          <p:nvSpPr>
            <p:cNvPr id="10" name="Text Box 12"/>
            <p:cNvSpPr txBox="1">
              <a:spLocks noChangeArrowheads="1"/>
            </p:cNvSpPr>
            <p:nvPr/>
          </p:nvSpPr>
          <p:spPr bwMode="auto">
            <a:xfrm>
              <a:off x="696516" y="1916113"/>
              <a:ext cx="4320183" cy="461665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2pPr>
              <a:lvl3pPr marL="11430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3pPr>
              <a:lvl4pPr marL="16002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4pPr>
              <a:lvl5pPr marL="2057400" indent="-228600" eaLnBrk="0" hangingPunct="0"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ahoma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GB" dirty="0" smtClean="0">
                  <a:solidFill>
                    <a:srgbClr val="FFFFFF"/>
                  </a:solidFill>
                </a:rPr>
                <a:t>All RHD Negative Women</a:t>
              </a:r>
              <a:endParaRPr lang="en-US" dirty="0">
                <a:solidFill>
                  <a:srgbClr val="FFFFFF"/>
                </a:solidFill>
              </a:endParaRPr>
            </a:p>
          </p:txBody>
        </p:sp>
        <p:grpSp>
          <p:nvGrpSpPr>
            <p:cNvPr id="4" name="Group 13"/>
            <p:cNvGrpSpPr>
              <a:grpSpLocks/>
            </p:cNvGrpSpPr>
            <p:nvPr/>
          </p:nvGrpSpPr>
          <p:grpSpPr bwMode="auto">
            <a:xfrm>
              <a:off x="4134438" y="2484437"/>
              <a:ext cx="1963041" cy="1406524"/>
              <a:chOff x="2613" y="1565"/>
              <a:chExt cx="957" cy="886"/>
            </a:xfrm>
          </p:grpSpPr>
          <p:sp>
            <p:nvSpPr>
              <p:cNvPr id="36871" name="Line 15"/>
              <p:cNvSpPr>
                <a:spLocks noChangeShapeType="1"/>
              </p:cNvSpPr>
              <p:nvPr/>
            </p:nvSpPr>
            <p:spPr bwMode="auto">
              <a:xfrm>
                <a:off x="2613" y="1565"/>
                <a:ext cx="957" cy="595"/>
              </a:xfrm>
              <a:prstGeom prst="line">
                <a:avLst/>
              </a:prstGeom>
              <a:noFill/>
              <a:ln w="57150" cmpd="sng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872" name="Text Box 16"/>
              <p:cNvSpPr txBox="1">
                <a:spLocks noChangeArrowheads="1"/>
              </p:cNvSpPr>
              <p:nvPr/>
            </p:nvSpPr>
            <p:spPr bwMode="auto">
              <a:xfrm>
                <a:off x="3149" y="2160"/>
                <a:ext cx="90" cy="291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endParaRPr lang="en-US" dirty="0">
                  <a:solidFill>
                    <a:srgbClr val="FFFFFF"/>
                  </a:solidFill>
                </a:endParaRPr>
              </a:p>
            </p:txBody>
          </p:sp>
        </p:grpSp>
      </p:grp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534988" y="116632"/>
            <a:ext cx="9258300" cy="1143000"/>
          </a:xfrm>
          <a:prstGeom prst="rect">
            <a:avLst/>
          </a:prstGeom>
        </p:spPr>
        <p:txBody>
          <a:bodyPr/>
          <a:lstStyle/>
          <a:p>
            <a:pPr algn="ctr" eaLnBrk="0" hangingPunct="0">
              <a:defRPr/>
            </a:pPr>
            <a:r>
              <a:rPr lang="en-GB" sz="3200" kern="0" dirty="0">
                <a:solidFill>
                  <a:srgbClr val="FAFD00"/>
                </a:solidFill>
                <a:latin typeface="+mj-lt"/>
                <a:ea typeface="+mj-ea"/>
                <a:cs typeface="+mj-cs"/>
              </a:rPr>
              <a:t>R</a:t>
            </a:r>
            <a:r>
              <a:rPr lang="en-GB" sz="3200" kern="0" dirty="0" smtClean="0">
                <a:solidFill>
                  <a:srgbClr val="FAFD00"/>
                </a:solidFill>
                <a:latin typeface="+mj-lt"/>
                <a:ea typeface="+mj-ea"/>
                <a:cs typeface="+mj-cs"/>
              </a:rPr>
              <a:t>outine Management Rhesus Negative women</a:t>
            </a:r>
            <a:endParaRPr lang="en-GB" sz="3200" b="0" kern="0" dirty="0">
              <a:solidFill>
                <a:srgbClr val="FAFD0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258763" y="814388"/>
            <a:ext cx="9515475" cy="0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1255068" y="3212976"/>
            <a:ext cx="1183706" cy="369888"/>
          </a:xfrm>
          <a:prstGeom prst="rect">
            <a:avLst/>
          </a:prstGeom>
          <a:noFill/>
          <a:ln w="571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FFFFFF"/>
                </a:solidFill>
              </a:rPr>
              <a:t>Anti D 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1255068" y="4077072"/>
            <a:ext cx="1183706" cy="369888"/>
          </a:xfrm>
          <a:prstGeom prst="rect">
            <a:avLst/>
          </a:prstGeom>
          <a:noFill/>
          <a:ln w="571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FFFFFF"/>
                </a:solidFill>
              </a:rPr>
              <a:t>Anti D 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1255068" y="5013176"/>
            <a:ext cx="1183706" cy="369888"/>
          </a:xfrm>
          <a:prstGeom prst="rect">
            <a:avLst/>
          </a:prstGeom>
          <a:noFill/>
          <a:ln w="571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 smtClean="0">
                <a:solidFill>
                  <a:srgbClr val="FFFFFF"/>
                </a:solidFill>
              </a:rPr>
              <a:t>Anti D 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5935588" y="1772816"/>
            <a:ext cx="2264837" cy="646113"/>
          </a:xfrm>
          <a:prstGeom prst="rect">
            <a:avLst/>
          </a:prstGeom>
          <a:noFill/>
          <a:ln w="57150" cmpd="sng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dirty="0">
                <a:solidFill>
                  <a:srgbClr val="FFFFFF"/>
                </a:solidFill>
              </a:rPr>
              <a:t>A</a:t>
            </a:r>
            <a:r>
              <a:rPr lang="en-US" sz="1800" dirty="0" smtClean="0">
                <a:solidFill>
                  <a:srgbClr val="FFFFFF"/>
                </a:solidFill>
              </a:rPr>
              <a:t>ntibodies detected </a:t>
            </a:r>
            <a:endParaRPr lang="en-US" dirty="0">
              <a:solidFill>
                <a:srgbClr val="FFFFFF"/>
              </a:solidFill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9121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522" name="Group 2"/>
          <p:cNvGrpSpPr>
            <a:grpSpLocks/>
          </p:cNvGrpSpPr>
          <p:nvPr/>
        </p:nvGrpSpPr>
        <p:grpSpPr bwMode="auto">
          <a:xfrm>
            <a:off x="6530975" y="1711325"/>
            <a:ext cx="3646488" cy="1073150"/>
            <a:chOff x="4114" y="1078"/>
            <a:chExt cx="2297" cy="676"/>
          </a:xfrm>
        </p:grpSpPr>
        <p:sp>
          <p:nvSpPr>
            <p:cNvPr id="107773" name="Rectangle 3"/>
            <p:cNvSpPr>
              <a:spLocks noChangeArrowheads="1"/>
            </p:cNvSpPr>
            <p:nvPr/>
          </p:nvSpPr>
          <p:spPr bwMode="auto">
            <a:xfrm>
              <a:off x="4431" y="1153"/>
              <a:ext cx="1573" cy="283"/>
            </a:xfrm>
            <a:prstGeom prst="rect">
              <a:avLst/>
            </a:prstGeom>
            <a:gradFill rotWithShape="0">
              <a:gsLst>
                <a:gs pos="0">
                  <a:srgbClr val="C60074"/>
                </a:gs>
                <a:gs pos="50000">
                  <a:srgbClr val="DC0081"/>
                </a:gs>
                <a:gs pos="100000">
                  <a:srgbClr val="C6007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74" name="Line 4"/>
            <p:cNvSpPr>
              <a:spLocks noChangeShapeType="1"/>
            </p:cNvSpPr>
            <p:nvPr/>
          </p:nvSpPr>
          <p:spPr bwMode="auto">
            <a:xfrm flipV="1">
              <a:off x="4579" y="1161"/>
              <a:ext cx="0" cy="20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75" name="Group 5"/>
            <p:cNvGrpSpPr>
              <a:grpSpLocks/>
            </p:cNvGrpSpPr>
            <p:nvPr/>
          </p:nvGrpSpPr>
          <p:grpSpPr bwMode="auto">
            <a:xfrm>
              <a:off x="4597" y="1078"/>
              <a:ext cx="102" cy="82"/>
              <a:chOff x="4597" y="1078"/>
              <a:chExt cx="102" cy="82"/>
            </a:xfrm>
          </p:grpSpPr>
          <p:sp>
            <p:nvSpPr>
              <p:cNvPr id="107854" name="Arc 6"/>
              <p:cNvSpPr>
                <a:spLocks/>
              </p:cNvSpPr>
              <p:nvPr/>
            </p:nvSpPr>
            <p:spPr bwMode="auto">
              <a:xfrm>
                <a:off x="4597" y="1078"/>
                <a:ext cx="48" cy="76"/>
              </a:xfrm>
              <a:custGeom>
                <a:avLst/>
                <a:gdLst>
                  <a:gd name="T0" fmla="*/ 0 w 21598"/>
                  <a:gd name="T1" fmla="*/ 0 h 21595"/>
                  <a:gd name="T2" fmla="*/ 0 w 21598"/>
                  <a:gd name="T3" fmla="*/ 0 h 21595"/>
                  <a:gd name="T4" fmla="*/ 0 w 21598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598"/>
                  <a:gd name="T10" fmla="*/ 0 h 21595"/>
                  <a:gd name="T11" fmla="*/ 21598 w 21598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8" h="21595" fill="none" extrusionOk="0">
                    <a:moveTo>
                      <a:pt x="-1" y="21310"/>
                    </a:moveTo>
                    <a:cubicBezTo>
                      <a:pt x="152" y="9667"/>
                      <a:pt x="9507" y="241"/>
                      <a:pt x="21148" y="-1"/>
                    </a:cubicBezTo>
                  </a:path>
                  <a:path w="21598" h="21595" stroke="0" extrusionOk="0">
                    <a:moveTo>
                      <a:pt x="-1" y="21310"/>
                    </a:moveTo>
                    <a:cubicBezTo>
                      <a:pt x="152" y="9667"/>
                      <a:pt x="9507" y="241"/>
                      <a:pt x="21148" y="-1"/>
                    </a:cubicBezTo>
                    <a:lnTo>
                      <a:pt x="21598" y="21595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55" name="Arc 7"/>
              <p:cNvSpPr>
                <a:spLocks/>
              </p:cNvSpPr>
              <p:nvPr/>
            </p:nvSpPr>
            <p:spPr bwMode="auto">
              <a:xfrm>
                <a:off x="4650" y="1083"/>
                <a:ext cx="49" cy="77"/>
              </a:xfrm>
              <a:custGeom>
                <a:avLst/>
                <a:gdLst>
                  <a:gd name="T0" fmla="*/ 0 w 22049"/>
                  <a:gd name="T1" fmla="*/ 0 h 21600"/>
                  <a:gd name="T2" fmla="*/ 0 w 22049"/>
                  <a:gd name="T3" fmla="*/ 0 h 21600"/>
                  <a:gd name="T4" fmla="*/ 0 w 22049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049"/>
                  <a:gd name="T10" fmla="*/ 0 h 21600"/>
                  <a:gd name="T11" fmla="*/ 22049 w 22049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49" h="21600" fill="none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49" y="-1"/>
                    </a:cubicBezTo>
                    <a:cubicBezTo>
                      <a:pt x="12378" y="-1"/>
                      <a:pt x="22049" y="9670"/>
                      <a:pt x="22049" y="21600"/>
                    </a:cubicBezTo>
                  </a:path>
                  <a:path w="22049" h="21600" stroke="0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49" y="-1"/>
                    </a:cubicBezTo>
                    <a:cubicBezTo>
                      <a:pt x="12378" y="-1"/>
                      <a:pt x="22049" y="9670"/>
                      <a:pt x="22049" y="21600"/>
                    </a:cubicBezTo>
                    <a:lnTo>
                      <a:pt x="449" y="2160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776" name="Line 8"/>
            <p:cNvSpPr>
              <a:spLocks noChangeShapeType="1"/>
            </p:cNvSpPr>
            <p:nvPr/>
          </p:nvSpPr>
          <p:spPr bwMode="auto">
            <a:xfrm flipV="1">
              <a:off x="4700" y="1161"/>
              <a:ext cx="0" cy="20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77" name="Group 9"/>
            <p:cNvGrpSpPr>
              <a:grpSpLocks/>
            </p:cNvGrpSpPr>
            <p:nvPr/>
          </p:nvGrpSpPr>
          <p:grpSpPr bwMode="auto">
            <a:xfrm>
              <a:off x="4718" y="1369"/>
              <a:ext cx="94" cy="77"/>
              <a:chOff x="4718" y="1369"/>
              <a:chExt cx="94" cy="77"/>
            </a:xfrm>
          </p:grpSpPr>
          <p:sp>
            <p:nvSpPr>
              <p:cNvPr id="107852" name="Arc 10"/>
              <p:cNvSpPr>
                <a:spLocks/>
              </p:cNvSpPr>
              <p:nvPr/>
            </p:nvSpPr>
            <p:spPr bwMode="auto">
              <a:xfrm>
                <a:off x="4718" y="1369"/>
                <a:ext cx="48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53" name="Arc 11"/>
              <p:cNvSpPr>
                <a:spLocks/>
              </p:cNvSpPr>
              <p:nvPr/>
            </p:nvSpPr>
            <p:spPr bwMode="auto">
              <a:xfrm>
                <a:off x="4764" y="1369"/>
                <a:ext cx="48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778" name="Line 12"/>
            <p:cNvSpPr>
              <a:spLocks noChangeShapeType="1"/>
            </p:cNvSpPr>
            <p:nvPr/>
          </p:nvSpPr>
          <p:spPr bwMode="auto">
            <a:xfrm flipV="1">
              <a:off x="4822" y="1182"/>
              <a:ext cx="0" cy="203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79" name="Arc 13"/>
            <p:cNvSpPr>
              <a:spLocks/>
            </p:cNvSpPr>
            <p:nvPr/>
          </p:nvSpPr>
          <p:spPr bwMode="auto">
            <a:xfrm>
              <a:off x="4840" y="1096"/>
              <a:ext cx="48" cy="77"/>
            </a:xfrm>
            <a:custGeom>
              <a:avLst/>
              <a:gdLst>
                <a:gd name="T0" fmla="*/ 0 w 21598"/>
                <a:gd name="T1" fmla="*/ 0 h 21595"/>
                <a:gd name="T2" fmla="*/ 0 w 21598"/>
                <a:gd name="T3" fmla="*/ 0 h 21595"/>
                <a:gd name="T4" fmla="*/ 0 w 21598"/>
                <a:gd name="T5" fmla="*/ 0 h 21595"/>
                <a:gd name="T6" fmla="*/ 0 60000 65536"/>
                <a:gd name="T7" fmla="*/ 0 60000 65536"/>
                <a:gd name="T8" fmla="*/ 0 60000 65536"/>
                <a:gd name="T9" fmla="*/ 0 w 21598"/>
                <a:gd name="T10" fmla="*/ 0 h 21595"/>
                <a:gd name="T11" fmla="*/ 21598 w 21598"/>
                <a:gd name="T12" fmla="*/ 21595 h 215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21595" fill="none" extrusionOk="0">
                  <a:moveTo>
                    <a:pt x="-1" y="21314"/>
                  </a:moveTo>
                  <a:cubicBezTo>
                    <a:pt x="150" y="9670"/>
                    <a:pt x="9505" y="241"/>
                    <a:pt x="21148" y="-1"/>
                  </a:cubicBezTo>
                </a:path>
                <a:path w="21598" h="21595" stroke="0" extrusionOk="0">
                  <a:moveTo>
                    <a:pt x="-1" y="21314"/>
                  </a:moveTo>
                  <a:cubicBezTo>
                    <a:pt x="150" y="9670"/>
                    <a:pt x="9505" y="241"/>
                    <a:pt x="21148" y="-1"/>
                  </a:cubicBezTo>
                  <a:lnTo>
                    <a:pt x="21598" y="21595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80" name="Arc 14"/>
            <p:cNvSpPr>
              <a:spLocks/>
            </p:cNvSpPr>
            <p:nvPr/>
          </p:nvSpPr>
          <p:spPr bwMode="auto">
            <a:xfrm>
              <a:off x="4884" y="1096"/>
              <a:ext cx="52" cy="80"/>
            </a:xfrm>
            <a:custGeom>
              <a:avLst/>
              <a:gdLst>
                <a:gd name="T0" fmla="*/ 0 w 22023"/>
                <a:gd name="T1" fmla="*/ 0 h 21600"/>
                <a:gd name="T2" fmla="*/ 0 w 22023"/>
                <a:gd name="T3" fmla="*/ 0 h 21600"/>
                <a:gd name="T4" fmla="*/ 0 w 22023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23"/>
                <a:gd name="T10" fmla="*/ 0 h 21600"/>
                <a:gd name="T11" fmla="*/ 22023 w 220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23" h="21600" fill="none" extrusionOk="0">
                  <a:moveTo>
                    <a:pt x="-1" y="4"/>
                  </a:moveTo>
                  <a:cubicBezTo>
                    <a:pt x="140" y="1"/>
                    <a:pt x="281" y="-1"/>
                    <a:pt x="423" y="-1"/>
                  </a:cubicBezTo>
                  <a:cubicBezTo>
                    <a:pt x="12352" y="-1"/>
                    <a:pt x="22023" y="9670"/>
                    <a:pt x="22023" y="21600"/>
                  </a:cubicBezTo>
                </a:path>
                <a:path w="22023" h="21600" stroke="0" extrusionOk="0">
                  <a:moveTo>
                    <a:pt x="-1" y="4"/>
                  </a:moveTo>
                  <a:cubicBezTo>
                    <a:pt x="140" y="1"/>
                    <a:pt x="281" y="-1"/>
                    <a:pt x="423" y="-1"/>
                  </a:cubicBezTo>
                  <a:cubicBezTo>
                    <a:pt x="12352" y="-1"/>
                    <a:pt x="22023" y="9670"/>
                    <a:pt x="22023" y="21600"/>
                  </a:cubicBezTo>
                  <a:lnTo>
                    <a:pt x="423" y="21600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81" name="Line 15"/>
            <p:cNvSpPr>
              <a:spLocks noChangeShapeType="1"/>
            </p:cNvSpPr>
            <p:nvPr/>
          </p:nvSpPr>
          <p:spPr bwMode="auto">
            <a:xfrm flipV="1">
              <a:off x="4943" y="1181"/>
              <a:ext cx="0" cy="1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82" name="Group 16"/>
            <p:cNvGrpSpPr>
              <a:grpSpLocks/>
            </p:cNvGrpSpPr>
            <p:nvPr/>
          </p:nvGrpSpPr>
          <p:grpSpPr bwMode="auto">
            <a:xfrm>
              <a:off x="4961" y="1305"/>
              <a:ext cx="94" cy="77"/>
              <a:chOff x="4961" y="1305"/>
              <a:chExt cx="94" cy="77"/>
            </a:xfrm>
          </p:grpSpPr>
          <p:sp>
            <p:nvSpPr>
              <p:cNvPr id="107850" name="Arc 17"/>
              <p:cNvSpPr>
                <a:spLocks/>
              </p:cNvSpPr>
              <p:nvPr/>
            </p:nvSpPr>
            <p:spPr bwMode="auto">
              <a:xfrm>
                <a:off x="4961" y="1305"/>
                <a:ext cx="48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51" name="Arc 18"/>
              <p:cNvSpPr>
                <a:spLocks/>
              </p:cNvSpPr>
              <p:nvPr/>
            </p:nvSpPr>
            <p:spPr bwMode="auto">
              <a:xfrm>
                <a:off x="5007" y="1305"/>
                <a:ext cx="48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783" name="Line 19"/>
            <p:cNvSpPr>
              <a:spLocks noChangeShapeType="1"/>
            </p:cNvSpPr>
            <p:nvPr/>
          </p:nvSpPr>
          <p:spPr bwMode="auto">
            <a:xfrm flipV="1">
              <a:off x="5065" y="1181"/>
              <a:ext cx="0" cy="126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84" name="Arc 20"/>
            <p:cNvSpPr>
              <a:spLocks/>
            </p:cNvSpPr>
            <p:nvPr/>
          </p:nvSpPr>
          <p:spPr bwMode="auto">
            <a:xfrm>
              <a:off x="5083" y="1104"/>
              <a:ext cx="48" cy="76"/>
            </a:xfrm>
            <a:custGeom>
              <a:avLst/>
              <a:gdLst>
                <a:gd name="T0" fmla="*/ 0 w 21598"/>
                <a:gd name="T1" fmla="*/ 0 h 21595"/>
                <a:gd name="T2" fmla="*/ 0 w 21598"/>
                <a:gd name="T3" fmla="*/ 0 h 21595"/>
                <a:gd name="T4" fmla="*/ 0 w 21598"/>
                <a:gd name="T5" fmla="*/ 0 h 21595"/>
                <a:gd name="T6" fmla="*/ 0 60000 65536"/>
                <a:gd name="T7" fmla="*/ 0 60000 65536"/>
                <a:gd name="T8" fmla="*/ 0 60000 65536"/>
                <a:gd name="T9" fmla="*/ 0 w 21598"/>
                <a:gd name="T10" fmla="*/ 0 h 21595"/>
                <a:gd name="T11" fmla="*/ 21598 w 21598"/>
                <a:gd name="T12" fmla="*/ 21595 h 215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21595" fill="none" extrusionOk="0">
                  <a:moveTo>
                    <a:pt x="-1" y="21310"/>
                  </a:moveTo>
                  <a:cubicBezTo>
                    <a:pt x="152" y="9667"/>
                    <a:pt x="9507" y="241"/>
                    <a:pt x="21148" y="-1"/>
                  </a:cubicBezTo>
                </a:path>
                <a:path w="21598" h="21595" stroke="0" extrusionOk="0">
                  <a:moveTo>
                    <a:pt x="-1" y="21310"/>
                  </a:moveTo>
                  <a:cubicBezTo>
                    <a:pt x="152" y="9667"/>
                    <a:pt x="9507" y="241"/>
                    <a:pt x="21148" y="-1"/>
                  </a:cubicBezTo>
                  <a:lnTo>
                    <a:pt x="21598" y="21595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85" name="Arc 21"/>
            <p:cNvSpPr>
              <a:spLocks/>
            </p:cNvSpPr>
            <p:nvPr/>
          </p:nvSpPr>
          <p:spPr bwMode="auto">
            <a:xfrm>
              <a:off x="5127" y="1096"/>
              <a:ext cx="52" cy="80"/>
            </a:xfrm>
            <a:custGeom>
              <a:avLst/>
              <a:gdLst>
                <a:gd name="T0" fmla="*/ 0 w 22023"/>
                <a:gd name="T1" fmla="*/ 0 h 21600"/>
                <a:gd name="T2" fmla="*/ 0 w 22023"/>
                <a:gd name="T3" fmla="*/ 0 h 21600"/>
                <a:gd name="T4" fmla="*/ 0 w 22023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23"/>
                <a:gd name="T10" fmla="*/ 0 h 21600"/>
                <a:gd name="T11" fmla="*/ 22023 w 2202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23" h="21600" fill="none" extrusionOk="0">
                  <a:moveTo>
                    <a:pt x="-1" y="4"/>
                  </a:moveTo>
                  <a:cubicBezTo>
                    <a:pt x="140" y="1"/>
                    <a:pt x="281" y="-1"/>
                    <a:pt x="423" y="-1"/>
                  </a:cubicBezTo>
                  <a:cubicBezTo>
                    <a:pt x="12352" y="-1"/>
                    <a:pt x="22023" y="9670"/>
                    <a:pt x="22023" y="21600"/>
                  </a:cubicBezTo>
                </a:path>
                <a:path w="22023" h="21600" stroke="0" extrusionOk="0">
                  <a:moveTo>
                    <a:pt x="-1" y="4"/>
                  </a:moveTo>
                  <a:cubicBezTo>
                    <a:pt x="140" y="1"/>
                    <a:pt x="281" y="-1"/>
                    <a:pt x="423" y="-1"/>
                  </a:cubicBezTo>
                  <a:cubicBezTo>
                    <a:pt x="12352" y="-1"/>
                    <a:pt x="22023" y="9670"/>
                    <a:pt x="22023" y="21600"/>
                  </a:cubicBezTo>
                  <a:lnTo>
                    <a:pt x="423" y="21600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86" name="Line 22"/>
            <p:cNvSpPr>
              <a:spLocks noChangeShapeType="1"/>
            </p:cNvSpPr>
            <p:nvPr/>
          </p:nvSpPr>
          <p:spPr bwMode="auto">
            <a:xfrm flipV="1">
              <a:off x="5186" y="1181"/>
              <a:ext cx="0" cy="210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87" name="Group 23"/>
            <p:cNvGrpSpPr>
              <a:grpSpLocks/>
            </p:cNvGrpSpPr>
            <p:nvPr/>
          </p:nvGrpSpPr>
          <p:grpSpPr bwMode="auto">
            <a:xfrm>
              <a:off x="5204" y="1389"/>
              <a:ext cx="94" cy="78"/>
              <a:chOff x="5204" y="1389"/>
              <a:chExt cx="94" cy="78"/>
            </a:xfrm>
          </p:grpSpPr>
          <p:sp>
            <p:nvSpPr>
              <p:cNvPr id="107848" name="Arc 24"/>
              <p:cNvSpPr>
                <a:spLocks/>
              </p:cNvSpPr>
              <p:nvPr/>
            </p:nvSpPr>
            <p:spPr bwMode="auto">
              <a:xfrm>
                <a:off x="5204" y="1390"/>
                <a:ext cx="48" cy="77"/>
              </a:xfrm>
              <a:custGeom>
                <a:avLst/>
                <a:gdLst>
                  <a:gd name="T0" fmla="*/ 0 w 21600"/>
                  <a:gd name="T1" fmla="*/ 0 h 21879"/>
                  <a:gd name="T2" fmla="*/ 0 w 21600"/>
                  <a:gd name="T3" fmla="*/ 0 h 21879"/>
                  <a:gd name="T4" fmla="*/ 0 w 21600"/>
                  <a:gd name="T5" fmla="*/ 0 h 2187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879"/>
                  <a:gd name="T11" fmla="*/ 21600 w 21600"/>
                  <a:gd name="T12" fmla="*/ 21879 h 2187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879" fill="none" extrusionOk="0">
                    <a:moveTo>
                      <a:pt x="21144" y="21879"/>
                    </a:moveTo>
                    <a:cubicBezTo>
                      <a:pt x="9395" y="21631"/>
                      <a:pt x="0" y="12036"/>
                      <a:pt x="0" y="284"/>
                    </a:cubicBezTo>
                    <a:cubicBezTo>
                      <a:pt x="0" y="189"/>
                      <a:pt x="0" y="94"/>
                      <a:pt x="1" y="-1"/>
                    </a:cubicBezTo>
                  </a:path>
                  <a:path w="21600" h="21879" stroke="0" extrusionOk="0">
                    <a:moveTo>
                      <a:pt x="21144" y="21879"/>
                    </a:moveTo>
                    <a:cubicBezTo>
                      <a:pt x="9395" y="21631"/>
                      <a:pt x="0" y="12036"/>
                      <a:pt x="0" y="284"/>
                    </a:cubicBezTo>
                    <a:cubicBezTo>
                      <a:pt x="0" y="189"/>
                      <a:pt x="0" y="94"/>
                      <a:pt x="1" y="-1"/>
                    </a:cubicBezTo>
                    <a:lnTo>
                      <a:pt x="21600" y="284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49" name="Arc 25"/>
              <p:cNvSpPr>
                <a:spLocks/>
              </p:cNvSpPr>
              <p:nvPr/>
            </p:nvSpPr>
            <p:spPr bwMode="auto">
              <a:xfrm>
                <a:off x="5250" y="1389"/>
                <a:ext cx="48" cy="77"/>
              </a:xfrm>
              <a:custGeom>
                <a:avLst/>
                <a:gdLst>
                  <a:gd name="T0" fmla="*/ 0 w 21600"/>
                  <a:gd name="T1" fmla="*/ 0 h 21890"/>
                  <a:gd name="T2" fmla="*/ 0 w 21600"/>
                  <a:gd name="T3" fmla="*/ 0 h 21890"/>
                  <a:gd name="T4" fmla="*/ 0 w 21600"/>
                  <a:gd name="T5" fmla="*/ 0 h 2189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890"/>
                  <a:gd name="T11" fmla="*/ 21600 w 21600"/>
                  <a:gd name="T12" fmla="*/ 21890 h 2189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890" fill="none" extrusionOk="0">
                    <a:moveTo>
                      <a:pt x="21598" y="-1"/>
                    </a:moveTo>
                    <a:cubicBezTo>
                      <a:pt x="21599" y="96"/>
                      <a:pt x="21600" y="193"/>
                      <a:pt x="21600" y="290"/>
                    </a:cubicBezTo>
                    <a:cubicBezTo>
                      <a:pt x="21600" y="12219"/>
                      <a:pt x="11929" y="21890"/>
                      <a:pt x="-1" y="21890"/>
                    </a:cubicBezTo>
                  </a:path>
                  <a:path w="21600" h="21890" stroke="0" extrusionOk="0">
                    <a:moveTo>
                      <a:pt x="21598" y="-1"/>
                    </a:moveTo>
                    <a:cubicBezTo>
                      <a:pt x="21599" y="96"/>
                      <a:pt x="21600" y="193"/>
                      <a:pt x="21600" y="290"/>
                    </a:cubicBezTo>
                    <a:cubicBezTo>
                      <a:pt x="21600" y="12219"/>
                      <a:pt x="11929" y="21890"/>
                      <a:pt x="-1" y="21890"/>
                    </a:cubicBezTo>
                    <a:lnTo>
                      <a:pt x="0" y="29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7788" name="Group 26"/>
            <p:cNvGrpSpPr>
              <a:grpSpLocks/>
            </p:cNvGrpSpPr>
            <p:nvPr/>
          </p:nvGrpSpPr>
          <p:grpSpPr bwMode="auto">
            <a:xfrm>
              <a:off x="5308" y="1104"/>
              <a:ext cx="234" cy="368"/>
              <a:chOff x="5308" y="1104"/>
              <a:chExt cx="234" cy="368"/>
            </a:xfrm>
          </p:grpSpPr>
          <p:sp>
            <p:nvSpPr>
              <p:cNvPr id="107840" name="Line 27"/>
              <p:cNvSpPr>
                <a:spLocks noChangeShapeType="1"/>
              </p:cNvSpPr>
              <p:nvPr/>
            </p:nvSpPr>
            <p:spPr bwMode="auto">
              <a:xfrm flipV="1">
                <a:off x="5308" y="1187"/>
                <a:ext cx="0" cy="204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7841" name="Group 28"/>
              <p:cNvGrpSpPr>
                <a:grpSpLocks/>
              </p:cNvGrpSpPr>
              <p:nvPr/>
            </p:nvGrpSpPr>
            <p:grpSpPr bwMode="auto">
              <a:xfrm>
                <a:off x="5326" y="1104"/>
                <a:ext cx="96" cy="82"/>
                <a:chOff x="5326" y="1104"/>
                <a:chExt cx="96" cy="82"/>
              </a:xfrm>
            </p:grpSpPr>
            <p:sp>
              <p:nvSpPr>
                <p:cNvPr id="107846" name="Arc 29"/>
                <p:cNvSpPr>
                  <a:spLocks/>
                </p:cNvSpPr>
                <p:nvPr/>
              </p:nvSpPr>
              <p:spPr bwMode="auto">
                <a:xfrm>
                  <a:off x="5326" y="1104"/>
                  <a:ext cx="48" cy="76"/>
                </a:xfrm>
                <a:custGeom>
                  <a:avLst/>
                  <a:gdLst>
                    <a:gd name="T0" fmla="*/ 0 w 21598"/>
                    <a:gd name="T1" fmla="*/ 0 h 21595"/>
                    <a:gd name="T2" fmla="*/ 0 w 21598"/>
                    <a:gd name="T3" fmla="*/ 0 h 21595"/>
                    <a:gd name="T4" fmla="*/ 0 w 21598"/>
                    <a:gd name="T5" fmla="*/ 0 h 21595"/>
                    <a:gd name="T6" fmla="*/ 0 60000 65536"/>
                    <a:gd name="T7" fmla="*/ 0 60000 65536"/>
                    <a:gd name="T8" fmla="*/ 0 60000 65536"/>
                    <a:gd name="T9" fmla="*/ 0 w 21598"/>
                    <a:gd name="T10" fmla="*/ 0 h 21595"/>
                    <a:gd name="T11" fmla="*/ 21598 w 21598"/>
                    <a:gd name="T12" fmla="*/ 21595 h 21595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598" h="21595" fill="none" extrusionOk="0">
                      <a:moveTo>
                        <a:pt x="-1" y="21310"/>
                      </a:moveTo>
                      <a:cubicBezTo>
                        <a:pt x="152" y="9667"/>
                        <a:pt x="9507" y="241"/>
                        <a:pt x="21148" y="-1"/>
                      </a:cubicBezTo>
                    </a:path>
                    <a:path w="21598" h="21595" stroke="0" extrusionOk="0">
                      <a:moveTo>
                        <a:pt x="-1" y="21310"/>
                      </a:moveTo>
                      <a:cubicBezTo>
                        <a:pt x="152" y="9667"/>
                        <a:pt x="9507" y="241"/>
                        <a:pt x="21148" y="-1"/>
                      </a:cubicBezTo>
                      <a:lnTo>
                        <a:pt x="21598" y="21595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847" name="Arc 30"/>
                <p:cNvSpPr>
                  <a:spLocks/>
                </p:cNvSpPr>
                <p:nvPr/>
              </p:nvSpPr>
              <p:spPr bwMode="auto">
                <a:xfrm>
                  <a:off x="5373" y="1109"/>
                  <a:ext cx="49" cy="77"/>
                </a:xfrm>
                <a:custGeom>
                  <a:avLst/>
                  <a:gdLst>
                    <a:gd name="T0" fmla="*/ 0 w 22047"/>
                    <a:gd name="T1" fmla="*/ 0 h 21600"/>
                    <a:gd name="T2" fmla="*/ 0 w 22047"/>
                    <a:gd name="T3" fmla="*/ 0 h 21600"/>
                    <a:gd name="T4" fmla="*/ 0 w 22047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2047"/>
                    <a:gd name="T10" fmla="*/ 0 h 21600"/>
                    <a:gd name="T11" fmla="*/ 22047 w 22047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2047" h="21600" fill="none" extrusionOk="0">
                      <a:moveTo>
                        <a:pt x="-1" y="4"/>
                      </a:moveTo>
                      <a:cubicBezTo>
                        <a:pt x="149" y="1"/>
                        <a:pt x="299" y="-1"/>
                        <a:pt x="449" y="-1"/>
                      </a:cubicBezTo>
                      <a:cubicBezTo>
                        <a:pt x="12266" y="-1"/>
                        <a:pt x="21890" y="9497"/>
                        <a:pt x="22047" y="21313"/>
                      </a:cubicBezTo>
                    </a:path>
                    <a:path w="22047" h="21600" stroke="0" extrusionOk="0">
                      <a:moveTo>
                        <a:pt x="-1" y="4"/>
                      </a:moveTo>
                      <a:cubicBezTo>
                        <a:pt x="149" y="1"/>
                        <a:pt x="299" y="-1"/>
                        <a:pt x="449" y="-1"/>
                      </a:cubicBezTo>
                      <a:cubicBezTo>
                        <a:pt x="12266" y="-1"/>
                        <a:pt x="21890" y="9497"/>
                        <a:pt x="22047" y="21313"/>
                      </a:cubicBezTo>
                      <a:lnTo>
                        <a:pt x="449" y="2160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107842" name="Line 31"/>
              <p:cNvSpPr>
                <a:spLocks noChangeShapeType="1"/>
              </p:cNvSpPr>
              <p:nvPr/>
            </p:nvSpPr>
            <p:spPr bwMode="auto">
              <a:xfrm flipV="1">
                <a:off x="5430" y="1187"/>
                <a:ext cx="0" cy="204"/>
              </a:xfrm>
              <a:prstGeom prst="line">
                <a:avLst/>
              </a:prstGeom>
              <a:noFill/>
              <a:ln w="254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107843" name="Group 32"/>
              <p:cNvGrpSpPr>
                <a:grpSpLocks/>
              </p:cNvGrpSpPr>
              <p:nvPr/>
            </p:nvGrpSpPr>
            <p:grpSpPr bwMode="auto">
              <a:xfrm>
                <a:off x="5448" y="1395"/>
                <a:ext cx="94" cy="77"/>
                <a:chOff x="5448" y="1395"/>
                <a:chExt cx="94" cy="77"/>
              </a:xfrm>
            </p:grpSpPr>
            <p:sp>
              <p:nvSpPr>
                <p:cNvPr id="107844" name="Arc 33"/>
                <p:cNvSpPr>
                  <a:spLocks/>
                </p:cNvSpPr>
                <p:nvPr/>
              </p:nvSpPr>
              <p:spPr bwMode="auto">
                <a:xfrm>
                  <a:off x="5448" y="1395"/>
                  <a:ext cx="48" cy="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</a:path>
                    <a:path w="21600" h="21600" stroke="0" extrusionOk="0">
                      <a:moveTo>
                        <a:pt x="21600" y="21599"/>
                      </a:moveTo>
                      <a:cubicBezTo>
                        <a:pt x="9670" y="21599"/>
                        <a:pt x="-1" y="11929"/>
                        <a:pt x="-1" y="-1"/>
                      </a:cubicBezTo>
                      <a:lnTo>
                        <a:pt x="2160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107845" name="Arc 34"/>
                <p:cNvSpPr>
                  <a:spLocks/>
                </p:cNvSpPr>
                <p:nvPr/>
              </p:nvSpPr>
              <p:spPr bwMode="auto">
                <a:xfrm>
                  <a:off x="5494" y="1395"/>
                  <a:ext cx="48" cy="77"/>
                </a:xfrm>
                <a:custGeom>
                  <a:avLst/>
                  <a:gdLst>
                    <a:gd name="T0" fmla="*/ 0 w 21600"/>
                    <a:gd name="T1" fmla="*/ 0 h 21600"/>
                    <a:gd name="T2" fmla="*/ 0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</a:path>
                    <a:path w="21600" h="21600" stroke="0" extrusionOk="0">
                      <a:moveTo>
                        <a:pt x="21600" y="0"/>
                      </a:moveTo>
                      <a:cubicBezTo>
                        <a:pt x="21600" y="11929"/>
                        <a:pt x="11929" y="21599"/>
                        <a:pt x="0" y="2159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25400" cap="rnd">
                  <a:solidFill>
                    <a:srgbClr val="FFFFFF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</p:grpSp>
        <p:sp>
          <p:nvSpPr>
            <p:cNvPr id="107789" name="Line 35"/>
            <p:cNvSpPr>
              <a:spLocks noChangeShapeType="1"/>
            </p:cNvSpPr>
            <p:nvPr/>
          </p:nvSpPr>
          <p:spPr bwMode="auto">
            <a:xfrm flipV="1">
              <a:off x="5545" y="1245"/>
              <a:ext cx="0" cy="147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90" name="Group 36"/>
            <p:cNvGrpSpPr>
              <a:grpSpLocks/>
            </p:cNvGrpSpPr>
            <p:nvPr/>
          </p:nvGrpSpPr>
          <p:grpSpPr bwMode="auto">
            <a:xfrm>
              <a:off x="5563" y="1168"/>
              <a:ext cx="96" cy="82"/>
              <a:chOff x="5563" y="1168"/>
              <a:chExt cx="96" cy="82"/>
            </a:xfrm>
          </p:grpSpPr>
          <p:sp>
            <p:nvSpPr>
              <p:cNvPr id="107838" name="Arc 37"/>
              <p:cNvSpPr>
                <a:spLocks/>
              </p:cNvSpPr>
              <p:nvPr/>
            </p:nvSpPr>
            <p:spPr bwMode="auto">
              <a:xfrm>
                <a:off x="5563" y="1168"/>
                <a:ext cx="48" cy="76"/>
              </a:xfrm>
              <a:custGeom>
                <a:avLst/>
                <a:gdLst>
                  <a:gd name="T0" fmla="*/ 0 w 21598"/>
                  <a:gd name="T1" fmla="*/ 0 h 21595"/>
                  <a:gd name="T2" fmla="*/ 0 w 21598"/>
                  <a:gd name="T3" fmla="*/ 0 h 21595"/>
                  <a:gd name="T4" fmla="*/ 0 w 21598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598"/>
                  <a:gd name="T10" fmla="*/ 0 h 21595"/>
                  <a:gd name="T11" fmla="*/ 21598 w 21598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8" h="21595" fill="none" extrusionOk="0">
                    <a:moveTo>
                      <a:pt x="-1" y="21310"/>
                    </a:moveTo>
                    <a:cubicBezTo>
                      <a:pt x="152" y="9667"/>
                      <a:pt x="9507" y="241"/>
                      <a:pt x="21148" y="-1"/>
                    </a:cubicBezTo>
                  </a:path>
                  <a:path w="21598" h="21595" stroke="0" extrusionOk="0">
                    <a:moveTo>
                      <a:pt x="-1" y="21310"/>
                    </a:moveTo>
                    <a:cubicBezTo>
                      <a:pt x="152" y="9667"/>
                      <a:pt x="9507" y="241"/>
                      <a:pt x="21148" y="-1"/>
                    </a:cubicBezTo>
                    <a:lnTo>
                      <a:pt x="21598" y="21595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39" name="Arc 38"/>
              <p:cNvSpPr>
                <a:spLocks/>
              </p:cNvSpPr>
              <p:nvPr/>
            </p:nvSpPr>
            <p:spPr bwMode="auto">
              <a:xfrm>
                <a:off x="5610" y="1173"/>
                <a:ext cx="49" cy="77"/>
              </a:xfrm>
              <a:custGeom>
                <a:avLst/>
                <a:gdLst>
                  <a:gd name="T0" fmla="*/ 0 w 22047"/>
                  <a:gd name="T1" fmla="*/ 0 h 21600"/>
                  <a:gd name="T2" fmla="*/ 0 w 22047"/>
                  <a:gd name="T3" fmla="*/ 0 h 21600"/>
                  <a:gd name="T4" fmla="*/ 0 w 2204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047"/>
                  <a:gd name="T10" fmla="*/ 0 h 21600"/>
                  <a:gd name="T11" fmla="*/ 22047 w 2204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47" h="21600" fill="none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49" y="-1"/>
                    </a:cubicBezTo>
                    <a:cubicBezTo>
                      <a:pt x="12266" y="-1"/>
                      <a:pt x="21890" y="9497"/>
                      <a:pt x="22047" y="21313"/>
                    </a:cubicBezTo>
                  </a:path>
                  <a:path w="22047" h="21600" stroke="0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49" y="-1"/>
                    </a:cubicBezTo>
                    <a:cubicBezTo>
                      <a:pt x="12266" y="-1"/>
                      <a:pt x="21890" y="9497"/>
                      <a:pt x="22047" y="21313"/>
                    </a:cubicBezTo>
                    <a:lnTo>
                      <a:pt x="449" y="2160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791" name="Line 39"/>
            <p:cNvSpPr>
              <a:spLocks noChangeShapeType="1"/>
            </p:cNvSpPr>
            <p:nvPr/>
          </p:nvSpPr>
          <p:spPr bwMode="auto">
            <a:xfrm flipV="1">
              <a:off x="5666" y="1245"/>
              <a:ext cx="0" cy="147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92" name="Group 40"/>
            <p:cNvGrpSpPr>
              <a:grpSpLocks/>
            </p:cNvGrpSpPr>
            <p:nvPr/>
          </p:nvGrpSpPr>
          <p:grpSpPr bwMode="auto">
            <a:xfrm>
              <a:off x="5684" y="1395"/>
              <a:ext cx="94" cy="77"/>
              <a:chOff x="5684" y="1395"/>
              <a:chExt cx="94" cy="77"/>
            </a:xfrm>
          </p:grpSpPr>
          <p:sp>
            <p:nvSpPr>
              <p:cNvPr id="107836" name="Arc 41"/>
              <p:cNvSpPr>
                <a:spLocks/>
              </p:cNvSpPr>
              <p:nvPr/>
            </p:nvSpPr>
            <p:spPr bwMode="auto">
              <a:xfrm>
                <a:off x="5684" y="1395"/>
                <a:ext cx="48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37" name="Arc 42"/>
              <p:cNvSpPr>
                <a:spLocks/>
              </p:cNvSpPr>
              <p:nvPr/>
            </p:nvSpPr>
            <p:spPr bwMode="auto">
              <a:xfrm>
                <a:off x="5730" y="1395"/>
                <a:ext cx="48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793" name="Line 43"/>
            <p:cNvSpPr>
              <a:spLocks noChangeShapeType="1"/>
            </p:cNvSpPr>
            <p:nvPr/>
          </p:nvSpPr>
          <p:spPr bwMode="auto">
            <a:xfrm flipV="1">
              <a:off x="5782" y="1193"/>
              <a:ext cx="0" cy="20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94" name="Arc 44"/>
            <p:cNvSpPr>
              <a:spLocks/>
            </p:cNvSpPr>
            <p:nvPr/>
          </p:nvSpPr>
          <p:spPr bwMode="auto">
            <a:xfrm>
              <a:off x="5801" y="1110"/>
              <a:ext cx="47" cy="76"/>
            </a:xfrm>
            <a:custGeom>
              <a:avLst/>
              <a:gdLst>
                <a:gd name="T0" fmla="*/ 0 w 21598"/>
                <a:gd name="T1" fmla="*/ 0 h 21595"/>
                <a:gd name="T2" fmla="*/ 0 w 21598"/>
                <a:gd name="T3" fmla="*/ 0 h 21595"/>
                <a:gd name="T4" fmla="*/ 0 w 21598"/>
                <a:gd name="T5" fmla="*/ 0 h 21595"/>
                <a:gd name="T6" fmla="*/ 0 60000 65536"/>
                <a:gd name="T7" fmla="*/ 0 60000 65536"/>
                <a:gd name="T8" fmla="*/ 0 60000 65536"/>
                <a:gd name="T9" fmla="*/ 0 w 21598"/>
                <a:gd name="T10" fmla="*/ 0 h 21595"/>
                <a:gd name="T11" fmla="*/ 21598 w 21598"/>
                <a:gd name="T12" fmla="*/ 21595 h 215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21595" fill="none" extrusionOk="0">
                  <a:moveTo>
                    <a:pt x="-1" y="21310"/>
                  </a:moveTo>
                  <a:cubicBezTo>
                    <a:pt x="152" y="9671"/>
                    <a:pt x="9501" y="247"/>
                    <a:pt x="21138" y="-1"/>
                  </a:cubicBezTo>
                </a:path>
                <a:path w="21598" h="21595" stroke="0" extrusionOk="0">
                  <a:moveTo>
                    <a:pt x="-1" y="21310"/>
                  </a:moveTo>
                  <a:cubicBezTo>
                    <a:pt x="152" y="9671"/>
                    <a:pt x="9501" y="247"/>
                    <a:pt x="21138" y="-1"/>
                  </a:cubicBezTo>
                  <a:lnTo>
                    <a:pt x="21598" y="21595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95" name="Arc 45"/>
            <p:cNvSpPr>
              <a:spLocks/>
            </p:cNvSpPr>
            <p:nvPr/>
          </p:nvSpPr>
          <p:spPr bwMode="auto">
            <a:xfrm>
              <a:off x="5853" y="1109"/>
              <a:ext cx="49" cy="77"/>
            </a:xfrm>
            <a:custGeom>
              <a:avLst/>
              <a:gdLst>
                <a:gd name="T0" fmla="*/ 0 w 22047"/>
                <a:gd name="T1" fmla="*/ 0 h 21600"/>
                <a:gd name="T2" fmla="*/ 0 w 22047"/>
                <a:gd name="T3" fmla="*/ 0 h 21600"/>
                <a:gd name="T4" fmla="*/ 0 w 2204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7"/>
                <a:gd name="T10" fmla="*/ 0 h 21600"/>
                <a:gd name="T11" fmla="*/ 22047 w 220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7" h="21600" fill="none" extrusionOk="0">
                  <a:moveTo>
                    <a:pt x="-1" y="4"/>
                  </a:moveTo>
                  <a:cubicBezTo>
                    <a:pt x="149" y="1"/>
                    <a:pt x="299" y="-1"/>
                    <a:pt x="449" y="-1"/>
                  </a:cubicBezTo>
                  <a:cubicBezTo>
                    <a:pt x="12266" y="-1"/>
                    <a:pt x="21890" y="9497"/>
                    <a:pt x="22047" y="21313"/>
                  </a:cubicBezTo>
                </a:path>
                <a:path w="22047" h="21600" stroke="0" extrusionOk="0">
                  <a:moveTo>
                    <a:pt x="-1" y="4"/>
                  </a:moveTo>
                  <a:cubicBezTo>
                    <a:pt x="149" y="1"/>
                    <a:pt x="299" y="-1"/>
                    <a:pt x="449" y="-1"/>
                  </a:cubicBezTo>
                  <a:cubicBezTo>
                    <a:pt x="12266" y="-1"/>
                    <a:pt x="21890" y="9497"/>
                    <a:pt x="22047" y="21313"/>
                  </a:cubicBezTo>
                  <a:lnTo>
                    <a:pt x="449" y="21600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96" name="Line 46"/>
            <p:cNvSpPr>
              <a:spLocks noChangeShapeType="1"/>
            </p:cNvSpPr>
            <p:nvPr/>
          </p:nvSpPr>
          <p:spPr bwMode="auto">
            <a:xfrm flipV="1">
              <a:off x="5903" y="1193"/>
              <a:ext cx="0" cy="204"/>
            </a:xfrm>
            <a:prstGeom prst="line">
              <a:avLst/>
            </a:prstGeom>
            <a:noFill/>
            <a:ln w="254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97" name="Arc 47"/>
            <p:cNvSpPr>
              <a:spLocks/>
            </p:cNvSpPr>
            <p:nvPr/>
          </p:nvSpPr>
          <p:spPr bwMode="auto">
            <a:xfrm>
              <a:off x="5921" y="1401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98" name="Arc 48"/>
            <p:cNvSpPr>
              <a:spLocks/>
            </p:cNvSpPr>
            <p:nvPr/>
          </p:nvSpPr>
          <p:spPr bwMode="auto">
            <a:xfrm>
              <a:off x="4473" y="1366"/>
              <a:ext cx="96" cy="169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99" name="Oval 49"/>
            <p:cNvSpPr>
              <a:spLocks noChangeArrowheads="1"/>
            </p:cNvSpPr>
            <p:nvPr/>
          </p:nvSpPr>
          <p:spPr bwMode="auto">
            <a:xfrm>
              <a:off x="4934" y="1172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00" name="Oval 50"/>
            <p:cNvSpPr>
              <a:spLocks noChangeArrowheads="1"/>
            </p:cNvSpPr>
            <p:nvPr/>
          </p:nvSpPr>
          <p:spPr bwMode="auto">
            <a:xfrm>
              <a:off x="4941" y="1268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01" name="Oval 51"/>
            <p:cNvSpPr>
              <a:spLocks noChangeArrowheads="1"/>
            </p:cNvSpPr>
            <p:nvPr/>
          </p:nvSpPr>
          <p:spPr bwMode="auto">
            <a:xfrm>
              <a:off x="4934" y="1216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02" name="Oval 52"/>
            <p:cNvSpPr>
              <a:spLocks noChangeArrowheads="1"/>
            </p:cNvSpPr>
            <p:nvPr/>
          </p:nvSpPr>
          <p:spPr bwMode="auto">
            <a:xfrm>
              <a:off x="5165" y="1121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03" name="Oval 53"/>
            <p:cNvSpPr>
              <a:spLocks noChangeArrowheads="1"/>
            </p:cNvSpPr>
            <p:nvPr/>
          </p:nvSpPr>
          <p:spPr bwMode="auto">
            <a:xfrm>
              <a:off x="5056" y="1172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04" name="Oval 54"/>
            <p:cNvSpPr>
              <a:spLocks noChangeArrowheads="1"/>
            </p:cNvSpPr>
            <p:nvPr/>
          </p:nvSpPr>
          <p:spPr bwMode="auto">
            <a:xfrm>
              <a:off x="5178" y="1165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05" name="Oval 55"/>
            <p:cNvSpPr>
              <a:spLocks noChangeArrowheads="1"/>
            </p:cNvSpPr>
            <p:nvPr/>
          </p:nvSpPr>
          <p:spPr bwMode="auto">
            <a:xfrm>
              <a:off x="5178" y="1344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06" name="Oval 56"/>
            <p:cNvSpPr>
              <a:spLocks noChangeArrowheads="1"/>
            </p:cNvSpPr>
            <p:nvPr/>
          </p:nvSpPr>
          <p:spPr bwMode="auto">
            <a:xfrm>
              <a:off x="5178" y="1223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07" name="Oval 57"/>
            <p:cNvSpPr>
              <a:spLocks noChangeArrowheads="1"/>
            </p:cNvSpPr>
            <p:nvPr/>
          </p:nvSpPr>
          <p:spPr bwMode="auto">
            <a:xfrm>
              <a:off x="5248" y="1472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08" name="Oval 58"/>
            <p:cNvSpPr>
              <a:spLocks noChangeArrowheads="1"/>
            </p:cNvSpPr>
            <p:nvPr/>
          </p:nvSpPr>
          <p:spPr bwMode="auto">
            <a:xfrm>
              <a:off x="5197" y="1440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09" name="Oval 59"/>
            <p:cNvSpPr>
              <a:spLocks noChangeArrowheads="1"/>
            </p:cNvSpPr>
            <p:nvPr/>
          </p:nvSpPr>
          <p:spPr bwMode="auto">
            <a:xfrm>
              <a:off x="5293" y="1440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10" name="Oval 60"/>
            <p:cNvSpPr>
              <a:spLocks noChangeArrowheads="1"/>
            </p:cNvSpPr>
            <p:nvPr/>
          </p:nvSpPr>
          <p:spPr bwMode="auto">
            <a:xfrm>
              <a:off x="5293" y="1185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11" name="Oval 61"/>
            <p:cNvSpPr>
              <a:spLocks noChangeArrowheads="1"/>
            </p:cNvSpPr>
            <p:nvPr/>
          </p:nvSpPr>
          <p:spPr bwMode="auto">
            <a:xfrm>
              <a:off x="5299" y="1229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12" name="Oval 62"/>
            <p:cNvSpPr>
              <a:spLocks noChangeArrowheads="1"/>
            </p:cNvSpPr>
            <p:nvPr/>
          </p:nvSpPr>
          <p:spPr bwMode="auto">
            <a:xfrm>
              <a:off x="5414" y="1178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13" name="Oval 63"/>
            <p:cNvSpPr>
              <a:spLocks noChangeArrowheads="1"/>
            </p:cNvSpPr>
            <p:nvPr/>
          </p:nvSpPr>
          <p:spPr bwMode="auto">
            <a:xfrm>
              <a:off x="5408" y="1121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14" name="Oval 64"/>
            <p:cNvSpPr>
              <a:spLocks noChangeArrowheads="1"/>
            </p:cNvSpPr>
            <p:nvPr/>
          </p:nvSpPr>
          <p:spPr bwMode="auto">
            <a:xfrm>
              <a:off x="5485" y="1472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15" name="Oval 65"/>
            <p:cNvSpPr>
              <a:spLocks noChangeArrowheads="1"/>
            </p:cNvSpPr>
            <p:nvPr/>
          </p:nvSpPr>
          <p:spPr bwMode="auto">
            <a:xfrm>
              <a:off x="5421" y="1351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16" name="Oval 66"/>
            <p:cNvSpPr>
              <a:spLocks noChangeArrowheads="1"/>
            </p:cNvSpPr>
            <p:nvPr/>
          </p:nvSpPr>
          <p:spPr bwMode="auto">
            <a:xfrm>
              <a:off x="5542" y="1415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17" name="Oval 67"/>
            <p:cNvSpPr>
              <a:spLocks noChangeArrowheads="1"/>
            </p:cNvSpPr>
            <p:nvPr/>
          </p:nvSpPr>
          <p:spPr bwMode="auto">
            <a:xfrm>
              <a:off x="5664" y="1421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18" name="Oval 68"/>
            <p:cNvSpPr>
              <a:spLocks noChangeArrowheads="1"/>
            </p:cNvSpPr>
            <p:nvPr/>
          </p:nvSpPr>
          <p:spPr bwMode="auto">
            <a:xfrm>
              <a:off x="5658" y="1370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19" name="Oval 69"/>
            <p:cNvSpPr>
              <a:spLocks noChangeArrowheads="1"/>
            </p:cNvSpPr>
            <p:nvPr/>
          </p:nvSpPr>
          <p:spPr bwMode="auto">
            <a:xfrm>
              <a:off x="5779" y="1165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20" name="Oval 70"/>
            <p:cNvSpPr>
              <a:spLocks noChangeArrowheads="1"/>
            </p:cNvSpPr>
            <p:nvPr/>
          </p:nvSpPr>
          <p:spPr bwMode="auto">
            <a:xfrm>
              <a:off x="5690" y="1460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21" name="Oval 71"/>
            <p:cNvSpPr>
              <a:spLocks noChangeArrowheads="1"/>
            </p:cNvSpPr>
            <p:nvPr/>
          </p:nvSpPr>
          <p:spPr bwMode="auto">
            <a:xfrm>
              <a:off x="5901" y="1242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22" name="Oval 72"/>
            <p:cNvSpPr>
              <a:spLocks noChangeArrowheads="1"/>
            </p:cNvSpPr>
            <p:nvPr/>
          </p:nvSpPr>
          <p:spPr bwMode="auto">
            <a:xfrm>
              <a:off x="5894" y="1191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23" name="Oval 73"/>
            <p:cNvSpPr>
              <a:spLocks noChangeArrowheads="1"/>
            </p:cNvSpPr>
            <p:nvPr/>
          </p:nvSpPr>
          <p:spPr bwMode="auto">
            <a:xfrm>
              <a:off x="5913" y="1440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24" name="Oval 74"/>
            <p:cNvSpPr>
              <a:spLocks noChangeArrowheads="1"/>
            </p:cNvSpPr>
            <p:nvPr/>
          </p:nvSpPr>
          <p:spPr bwMode="auto">
            <a:xfrm>
              <a:off x="5862" y="1095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25" name="Oval 75"/>
            <p:cNvSpPr>
              <a:spLocks noChangeArrowheads="1"/>
            </p:cNvSpPr>
            <p:nvPr/>
          </p:nvSpPr>
          <p:spPr bwMode="auto">
            <a:xfrm>
              <a:off x="5805" y="1095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26" name="Oval 76"/>
            <p:cNvSpPr>
              <a:spLocks noChangeArrowheads="1"/>
            </p:cNvSpPr>
            <p:nvPr/>
          </p:nvSpPr>
          <p:spPr bwMode="auto">
            <a:xfrm>
              <a:off x="5779" y="1210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27" name="Oval 77"/>
            <p:cNvSpPr>
              <a:spLocks noChangeArrowheads="1"/>
            </p:cNvSpPr>
            <p:nvPr/>
          </p:nvSpPr>
          <p:spPr bwMode="auto">
            <a:xfrm>
              <a:off x="5779" y="1248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28" name="Oval 78"/>
            <p:cNvSpPr>
              <a:spLocks noChangeArrowheads="1"/>
            </p:cNvSpPr>
            <p:nvPr/>
          </p:nvSpPr>
          <p:spPr bwMode="auto">
            <a:xfrm>
              <a:off x="5779" y="1293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29" name="Oval 79"/>
            <p:cNvSpPr>
              <a:spLocks noChangeArrowheads="1"/>
            </p:cNvSpPr>
            <p:nvPr/>
          </p:nvSpPr>
          <p:spPr bwMode="auto">
            <a:xfrm>
              <a:off x="5779" y="1338"/>
              <a:ext cx="24" cy="3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30" name="Oval 80"/>
            <p:cNvSpPr>
              <a:spLocks noChangeArrowheads="1"/>
            </p:cNvSpPr>
            <p:nvPr/>
          </p:nvSpPr>
          <p:spPr bwMode="auto">
            <a:xfrm>
              <a:off x="5779" y="1376"/>
              <a:ext cx="24" cy="31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31" name="Rectangle 81"/>
            <p:cNvSpPr>
              <a:spLocks noChangeArrowheads="1"/>
            </p:cNvSpPr>
            <p:nvPr/>
          </p:nvSpPr>
          <p:spPr bwMode="auto">
            <a:xfrm>
              <a:off x="6238" y="1213"/>
              <a:ext cx="173" cy="1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32" name="Rectangle 82"/>
            <p:cNvSpPr>
              <a:spLocks noChangeArrowheads="1"/>
            </p:cNvSpPr>
            <p:nvPr/>
          </p:nvSpPr>
          <p:spPr bwMode="auto">
            <a:xfrm>
              <a:off x="4114" y="1194"/>
              <a:ext cx="12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4612" tIns="38100" rIns="74612" bIns="38100">
              <a:spAutoFit/>
            </a:bodyPr>
            <a:lstStyle/>
            <a:p>
              <a:pPr defTabSz="601663"/>
              <a:r>
                <a:rPr lang="en-GB" sz="1400" b="0">
                  <a:solidFill>
                    <a:srgbClr val="000000"/>
                  </a:solidFill>
                  <a:latin typeface="Helvetica" charset="0"/>
                </a:rPr>
                <a:t> </a:t>
              </a:r>
            </a:p>
          </p:txBody>
        </p:sp>
        <p:sp>
          <p:nvSpPr>
            <p:cNvPr id="107833" name="Rectangle 83"/>
            <p:cNvSpPr>
              <a:spLocks noChangeArrowheads="1"/>
            </p:cNvSpPr>
            <p:nvPr/>
          </p:nvSpPr>
          <p:spPr bwMode="auto">
            <a:xfrm>
              <a:off x="4265" y="1202"/>
              <a:ext cx="156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834" name="Rectangle 84"/>
            <p:cNvSpPr>
              <a:spLocks noChangeArrowheads="1"/>
            </p:cNvSpPr>
            <p:nvPr/>
          </p:nvSpPr>
          <p:spPr bwMode="auto">
            <a:xfrm>
              <a:off x="4276" y="1544"/>
              <a:ext cx="370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1600">
                  <a:solidFill>
                    <a:srgbClr val="FFFFFF"/>
                  </a:solidFill>
                </a:rPr>
                <a:t>NH2</a:t>
              </a:r>
            </a:p>
          </p:txBody>
        </p:sp>
        <p:sp>
          <p:nvSpPr>
            <p:cNvPr id="107835" name="Rectangle 85"/>
            <p:cNvSpPr>
              <a:spLocks noChangeArrowheads="1"/>
            </p:cNvSpPr>
            <p:nvPr/>
          </p:nvSpPr>
          <p:spPr bwMode="auto">
            <a:xfrm>
              <a:off x="5808" y="1512"/>
              <a:ext cx="49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1600">
                  <a:solidFill>
                    <a:srgbClr val="FFFFFF"/>
                  </a:solidFill>
                </a:rPr>
                <a:t>COOH</a:t>
              </a:r>
            </a:p>
          </p:txBody>
        </p:sp>
      </p:grpSp>
      <p:sp>
        <p:nvSpPr>
          <p:cNvPr id="107523" name="Rectangle 86"/>
          <p:cNvSpPr>
            <a:spLocks noChangeArrowheads="1"/>
          </p:cNvSpPr>
          <p:nvPr/>
        </p:nvSpPr>
        <p:spPr bwMode="auto">
          <a:xfrm>
            <a:off x="6715125" y="1455738"/>
            <a:ext cx="274638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4" name="Rectangle 87"/>
          <p:cNvSpPr>
            <a:spLocks noChangeArrowheads="1"/>
          </p:cNvSpPr>
          <p:nvPr/>
        </p:nvSpPr>
        <p:spPr bwMode="auto">
          <a:xfrm>
            <a:off x="3871913" y="1874838"/>
            <a:ext cx="2497137" cy="449262"/>
          </a:xfrm>
          <a:prstGeom prst="rect">
            <a:avLst/>
          </a:prstGeom>
          <a:gradFill rotWithShape="0">
            <a:gsLst>
              <a:gs pos="0">
                <a:srgbClr val="C60074"/>
              </a:gs>
              <a:gs pos="50000">
                <a:srgbClr val="DC0081"/>
              </a:gs>
              <a:gs pos="100000">
                <a:srgbClr val="C6007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25" name="Line 88"/>
          <p:cNvSpPr>
            <a:spLocks noChangeShapeType="1"/>
          </p:cNvSpPr>
          <p:nvPr/>
        </p:nvSpPr>
        <p:spPr bwMode="auto">
          <a:xfrm flipV="1">
            <a:off x="4043363" y="1830388"/>
            <a:ext cx="0" cy="323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26" name="Group 89"/>
          <p:cNvGrpSpPr>
            <a:grpSpLocks/>
          </p:cNvGrpSpPr>
          <p:nvPr/>
        </p:nvGrpSpPr>
        <p:grpSpPr bwMode="auto">
          <a:xfrm>
            <a:off x="4071938" y="1698625"/>
            <a:ext cx="161925" cy="130175"/>
            <a:chOff x="2565" y="1070"/>
            <a:chExt cx="102" cy="82"/>
          </a:xfrm>
        </p:grpSpPr>
        <p:sp>
          <p:nvSpPr>
            <p:cNvPr id="107771" name="Arc 90"/>
            <p:cNvSpPr>
              <a:spLocks/>
            </p:cNvSpPr>
            <p:nvPr/>
          </p:nvSpPr>
          <p:spPr bwMode="auto">
            <a:xfrm>
              <a:off x="2565" y="1070"/>
              <a:ext cx="48" cy="76"/>
            </a:xfrm>
            <a:custGeom>
              <a:avLst/>
              <a:gdLst>
                <a:gd name="T0" fmla="*/ 0 w 21598"/>
                <a:gd name="T1" fmla="*/ 0 h 21595"/>
                <a:gd name="T2" fmla="*/ 0 w 21598"/>
                <a:gd name="T3" fmla="*/ 0 h 21595"/>
                <a:gd name="T4" fmla="*/ 0 w 21598"/>
                <a:gd name="T5" fmla="*/ 0 h 21595"/>
                <a:gd name="T6" fmla="*/ 0 60000 65536"/>
                <a:gd name="T7" fmla="*/ 0 60000 65536"/>
                <a:gd name="T8" fmla="*/ 0 60000 65536"/>
                <a:gd name="T9" fmla="*/ 0 w 21598"/>
                <a:gd name="T10" fmla="*/ 0 h 21595"/>
                <a:gd name="T11" fmla="*/ 21598 w 21598"/>
                <a:gd name="T12" fmla="*/ 21595 h 215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21595" fill="none" extrusionOk="0">
                  <a:moveTo>
                    <a:pt x="-1" y="21310"/>
                  </a:moveTo>
                  <a:cubicBezTo>
                    <a:pt x="152" y="9667"/>
                    <a:pt x="9507" y="241"/>
                    <a:pt x="21148" y="-1"/>
                  </a:cubicBezTo>
                </a:path>
                <a:path w="21598" h="21595" stroke="0" extrusionOk="0">
                  <a:moveTo>
                    <a:pt x="-1" y="21310"/>
                  </a:moveTo>
                  <a:cubicBezTo>
                    <a:pt x="152" y="9667"/>
                    <a:pt x="9507" y="241"/>
                    <a:pt x="21148" y="-1"/>
                  </a:cubicBezTo>
                  <a:lnTo>
                    <a:pt x="21598" y="21595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72" name="Arc 91"/>
            <p:cNvSpPr>
              <a:spLocks/>
            </p:cNvSpPr>
            <p:nvPr/>
          </p:nvSpPr>
          <p:spPr bwMode="auto">
            <a:xfrm>
              <a:off x="2618" y="1075"/>
              <a:ext cx="49" cy="77"/>
            </a:xfrm>
            <a:custGeom>
              <a:avLst/>
              <a:gdLst>
                <a:gd name="T0" fmla="*/ 0 w 22049"/>
                <a:gd name="T1" fmla="*/ 0 h 21600"/>
                <a:gd name="T2" fmla="*/ 0 w 22049"/>
                <a:gd name="T3" fmla="*/ 0 h 21600"/>
                <a:gd name="T4" fmla="*/ 0 w 22049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9"/>
                <a:gd name="T10" fmla="*/ 0 h 21600"/>
                <a:gd name="T11" fmla="*/ 22049 w 2204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9" h="21600" fill="none" extrusionOk="0">
                  <a:moveTo>
                    <a:pt x="-1" y="4"/>
                  </a:moveTo>
                  <a:cubicBezTo>
                    <a:pt x="149" y="1"/>
                    <a:pt x="299" y="-1"/>
                    <a:pt x="449" y="-1"/>
                  </a:cubicBezTo>
                  <a:cubicBezTo>
                    <a:pt x="12378" y="-1"/>
                    <a:pt x="22049" y="9670"/>
                    <a:pt x="22049" y="21600"/>
                  </a:cubicBezTo>
                </a:path>
                <a:path w="22049" h="21600" stroke="0" extrusionOk="0">
                  <a:moveTo>
                    <a:pt x="-1" y="4"/>
                  </a:moveTo>
                  <a:cubicBezTo>
                    <a:pt x="149" y="1"/>
                    <a:pt x="299" y="-1"/>
                    <a:pt x="449" y="-1"/>
                  </a:cubicBezTo>
                  <a:cubicBezTo>
                    <a:pt x="12378" y="-1"/>
                    <a:pt x="22049" y="9670"/>
                    <a:pt x="22049" y="21600"/>
                  </a:cubicBezTo>
                  <a:lnTo>
                    <a:pt x="449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27" name="Line 92"/>
          <p:cNvSpPr>
            <a:spLocks noChangeShapeType="1"/>
          </p:cNvSpPr>
          <p:nvPr/>
        </p:nvSpPr>
        <p:spPr bwMode="auto">
          <a:xfrm flipV="1">
            <a:off x="4235450" y="1830388"/>
            <a:ext cx="0" cy="323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28" name="Group 93"/>
          <p:cNvGrpSpPr>
            <a:grpSpLocks/>
          </p:cNvGrpSpPr>
          <p:nvPr/>
        </p:nvGrpSpPr>
        <p:grpSpPr bwMode="auto">
          <a:xfrm>
            <a:off x="4264025" y="2160588"/>
            <a:ext cx="149225" cy="122237"/>
            <a:chOff x="2686" y="1361"/>
            <a:chExt cx="94" cy="77"/>
          </a:xfrm>
        </p:grpSpPr>
        <p:sp>
          <p:nvSpPr>
            <p:cNvPr id="107769" name="Arc 94"/>
            <p:cNvSpPr>
              <a:spLocks/>
            </p:cNvSpPr>
            <p:nvPr/>
          </p:nvSpPr>
          <p:spPr bwMode="auto">
            <a:xfrm>
              <a:off x="2686" y="1361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70" name="Arc 95"/>
            <p:cNvSpPr>
              <a:spLocks/>
            </p:cNvSpPr>
            <p:nvPr/>
          </p:nvSpPr>
          <p:spPr bwMode="auto">
            <a:xfrm>
              <a:off x="2732" y="1361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29" name="Line 96"/>
          <p:cNvSpPr>
            <a:spLocks noChangeShapeType="1"/>
          </p:cNvSpPr>
          <p:nvPr/>
        </p:nvSpPr>
        <p:spPr bwMode="auto">
          <a:xfrm flipV="1">
            <a:off x="4429125" y="1863725"/>
            <a:ext cx="0" cy="322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0" name="Arc 97"/>
          <p:cNvSpPr>
            <a:spLocks/>
          </p:cNvSpPr>
          <p:nvPr/>
        </p:nvSpPr>
        <p:spPr bwMode="auto">
          <a:xfrm>
            <a:off x="4457700" y="1727200"/>
            <a:ext cx="76200" cy="122238"/>
          </a:xfrm>
          <a:custGeom>
            <a:avLst/>
            <a:gdLst>
              <a:gd name="T0" fmla="*/ 0 w 21598"/>
              <a:gd name="T1" fmla="*/ 21882527 h 21595"/>
              <a:gd name="T2" fmla="*/ 3276847 w 21598"/>
              <a:gd name="T3" fmla="*/ 0 h 21595"/>
              <a:gd name="T4" fmla="*/ 3346418 w 21598"/>
              <a:gd name="T5" fmla="*/ 22169971 h 21595"/>
              <a:gd name="T6" fmla="*/ 0 60000 65536"/>
              <a:gd name="T7" fmla="*/ 0 60000 65536"/>
              <a:gd name="T8" fmla="*/ 0 60000 65536"/>
              <a:gd name="T9" fmla="*/ 0 w 21598"/>
              <a:gd name="T10" fmla="*/ 0 h 21595"/>
              <a:gd name="T11" fmla="*/ 21598 w 21598"/>
              <a:gd name="T12" fmla="*/ 21595 h 21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8" h="21595" fill="none" extrusionOk="0">
                <a:moveTo>
                  <a:pt x="-1" y="21314"/>
                </a:moveTo>
                <a:cubicBezTo>
                  <a:pt x="150" y="9670"/>
                  <a:pt x="9505" y="241"/>
                  <a:pt x="21148" y="-1"/>
                </a:cubicBezTo>
              </a:path>
              <a:path w="21598" h="21595" stroke="0" extrusionOk="0">
                <a:moveTo>
                  <a:pt x="-1" y="21314"/>
                </a:moveTo>
                <a:cubicBezTo>
                  <a:pt x="150" y="9670"/>
                  <a:pt x="9505" y="241"/>
                  <a:pt x="21148" y="-1"/>
                </a:cubicBezTo>
                <a:lnTo>
                  <a:pt x="21598" y="21595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1" name="Arc 98"/>
          <p:cNvSpPr>
            <a:spLocks/>
          </p:cNvSpPr>
          <p:nvPr/>
        </p:nvSpPr>
        <p:spPr bwMode="auto">
          <a:xfrm>
            <a:off x="4527550" y="1727200"/>
            <a:ext cx="82550" cy="127000"/>
          </a:xfrm>
          <a:custGeom>
            <a:avLst/>
            <a:gdLst>
              <a:gd name="T0" fmla="*/ 0 w 22023"/>
              <a:gd name="T1" fmla="*/ 5909 h 21600"/>
              <a:gd name="T2" fmla="*/ 4347498 w 22023"/>
              <a:gd name="T3" fmla="*/ 25813902 h 21600"/>
              <a:gd name="T4" fmla="*/ 83528 w 22023"/>
              <a:gd name="T5" fmla="*/ 25813902 h 21600"/>
              <a:gd name="T6" fmla="*/ 0 60000 65536"/>
              <a:gd name="T7" fmla="*/ 0 60000 65536"/>
              <a:gd name="T8" fmla="*/ 0 60000 65536"/>
              <a:gd name="T9" fmla="*/ 0 w 22023"/>
              <a:gd name="T10" fmla="*/ 0 h 21600"/>
              <a:gd name="T11" fmla="*/ 22023 w 2202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23" h="21600" fill="none" extrusionOk="0">
                <a:moveTo>
                  <a:pt x="-1" y="4"/>
                </a:moveTo>
                <a:cubicBezTo>
                  <a:pt x="140" y="1"/>
                  <a:pt x="281" y="-1"/>
                  <a:pt x="423" y="-1"/>
                </a:cubicBezTo>
                <a:cubicBezTo>
                  <a:pt x="12352" y="-1"/>
                  <a:pt x="22023" y="9670"/>
                  <a:pt x="22023" y="21600"/>
                </a:cubicBezTo>
              </a:path>
              <a:path w="22023" h="21600" stroke="0" extrusionOk="0">
                <a:moveTo>
                  <a:pt x="-1" y="4"/>
                </a:moveTo>
                <a:cubicBezTo>
                  <a:pt x="140" y="1"/>
                  <a:pt x="281" y="-1"/>
                  <a:pt x="423" y="-1"/>
                </a:cubicBezTo>
                <a:cubicBezTo>
                  <a:pt x="12352" y="-1"/>
                  <a:pt x="22023" y="9670"/>
                  <a:pt x="22023" y="21600"/>
                </a:cubicBezTo>
                <a:lnTo>
                  <a:pt x="423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2" name="Line 99"/>
          <p:cNvSpPr>
            <a:spLocks noChangeShapeType="1"/>
          </p:cNvSpPr>
          <p:nvPr/>
        </p:nvSpPr>
        <p:spPr bwMode="auto">
          <a:xfrm flipV="1">
            <a:off x="4621213" y="1862138"/>
            <a:ext cx="0" cy="200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33" name="Group 100"/>
          <p:cNvGrpSpPr>
            <a:grpSpLocks/>
          </p:cNvGrpSpPr>
          <p:nvPr/>
        </p:nvGrpSpPr>
        <p:grpSpPr bwMode="auto">
          <a:xfrm>
            <a:off x="4649788" y="2058988"/>
            <a:ext cx="149225" cy="122237"/>
            <a:chOff x="2929" y="1297"/>
            <a:chExt cx="94" cy="77"/>
          </a:xfrm>
        </p:grpSpPr>
        <p:sp>
          <p:nvSpPr>
            <p:cNvPr id="107767" name="Arc 101"/>
            <p:cNvSpPr>
              <a:spLocks/>
            </p:cNvSpPr>
            <p:nvPr/>
          </p:nvSpPr>
          <p:spPr bwMode="auto">
            <a:xfrm>
              <a:off x="2929" y="1297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68" name="Arc 102"/>
            <p:cNvSpPr>
              <a:spLocks/>
            </p:cNvSpPr>
            <p:nvPr/>
          </p:nvSpPr>
          <p:spPr bwMode="auto">
            <a:xfrm>
              <a:off x="2975" y="1297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34" name="Line 103"/>
          <p:cNvSpPr>
            <a:spLocks noChangeShapeType="1"/>
          </p:cNvSpPr>
          <p:nvPr/>
        </p:nvSpPr>
        <p:spPr bwMode="auto">
          <a:xfrm flipV="1">
            <a:off x="4814888" y="1862138"/>
            <a:ext cx="0" cy="200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5" name="Arc 104"/>
          <p:cNvSpPr>
            <a:spLocks/>
          </p:cNvSpPr>
          <p:nvPr/>
        </p:nvSpPr>
        <p:spPr bwMode="auto">
          <a:xfrm>
            <a:off x="4843463" y="1739900"/>
            <a:ext cx="76200" cy="120650"/>
          </a:xfrm>
          <a:custGeom>
            <a:avLst/>
            <a:gdLst>
              <a:gd name="T0" fmla="*/ 0 w 21598"/>
              <a:gd name="T1" fmla="*/ 20763432 h 21595"/>
              <a:gd name="T2" fmla="*/ 3276847 w 21598"/>
              <a:gd name="T3" fmla="*/ 0 h 21595"/>
              <a:gd name="T4" fmla="*/ 3346418 w 21598"/>
              <a:gd name="T5" fmla="*/ 21040176 h 21595"/>
              <a:gd name="T6" fmla="*/ 0 60000 65536"/>
              <a:gd name="T7" fmla="*/ 0 60000 65536"/>
              <a:gd name="T8" fmla="*/ 0 60000 65536"/>
              <a:gd name="T9" fmla="*/ 0 w 21598"/>
              <a:gd name="T10" fmla="*/ 0 h 21595"/>
              <a:gd name="T11" fmla="*/ 21598 w 21598"/>
              <a:gd name="T12" fmla="*/ 21595 h 21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8" h="21595" fill="none" extrusionOk="0">
                <a:moveTo>
                  <a:pt x="-1" y="21310"/>
                </a:moveTo>
                <a:cubicBezTo>
                  <a:pt x="152" y="9667"/>
                  <a:pt x="9507" y="241"/>
                  <a:pt x="21148" y="-1"/>
                </a:cubicBezTo>
              </a:path>
              <a:path w="21598" h="21595" stroke="0" extrusionOk="0">
                <a:moveTo>
                  <a:pt x="-1" y="21310"/>
                </a:moveTo>
                <a:cubicBezTo>
                  <a:pt x="152" y="9667"/>
                  <a:pt x="9507" y="241"/>
                  <a:pt x="21148" y="-1"/>
                </a:cubicBezTo>
                <a:lnTo>
                  <a:pt x="21598" y="21595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6" name="Arc 105"/>
          <p:cNvSpPr>
            <a:spLocks/>
          </p:cNvSpPr>
          <p:nvPr/>
        </p:nvSpPr>
        <p:spPr bwMode="auto">
          <a:xfrm>
            <a:off x="4913313" y="1727200"/>
            <a:ext cx="82550" cy="127000"/>
          </a:xfrm>
          <a:custGeom>
            <a:avLst/>
            <a:gdLst>
              <a:gd name="T0" fmla="*/ 0 w 22023"/>
              <a:gd name="T1" fmla="*/ 5909 h 21600"/>
              <a:gd name="T2" fmla="*/ 4347498 w 22023"/>
              <a:gd name="T3" fmla="*/ 25813902 h 21600"/>
              <a:gd name="T4" fmla="*/ 83528 w 22023"/>
              <a:gd name="T5" fmla="*/ 25813902 h 21600"/>
              <a:gd name="T6" fmla="*/ 0 60000 65536"/>
              <a:gd name="T7" fmla="*/ 0 60000 65536"/>
              <a:gd name="T8" fmla="*/ 0 60000 65536"/>
              <a:gd name="T9" fmla="*/ 0 w 22023"/>
              <a:gd name="T10" fmla="*/ 0 h 21600"/>
              <a:gd name="T11" fmla="*/ 22023 w 2202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23" h="21600" fill="none" extrusionOk="0">
                <a:moveTo>
                  <a:pt x="-1" y="4"/>
                </a:moveTo>
                <a:cubicBezTo>
                  <a:pt x="140" y="1"/>
                  <a:pt x="281" y="-1"/>
                  <a:pt x="423" y="-1"/>
                </a:cubicBezTo>
                <a:cubicBezTo>
                  <a:pt x="12352" y="-1"/>
                  <a:pt x="22023" y="9670"/>
                  <a:pt x="22023" y="21600"/>
                </a:cubicBezTo>
              </a:path>
              <a:path w="22023" h="21600" stroke="0" extrusionOk="0">
                <a:moveTo>
                  <a:pt x="-1" y="4"/>
                </a:moveTo>
                <a:cubicBezTo>
                  <a:pt x="140" y="1"/>
                  <a:pt x="281" y="-1"/>
                  <a:pt x="423" y="-1"/>
                </a:cubicBezTo>
                <a:cubicBezTo>
                  <a:pt x="12352" y="-1"/>
                  <a:pt x="22023" y="9670"/>
                  <a:pt x="22023" y="21600"/>
                </a:cubicBezTo>
                <a:lnTo>
                  <a:pt x="423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37" name="Line 106"/>
          <p:cNvSpPr>
            <a:spLocks noChangeShapeType="1"/>
          </p:cNvSpPr>
          <p:nvPr/>
        </p:nvSpPr>
        <p:spPr bwMode="auto">
          <a:xfrm flipV="1">
            <a:off x="5006975" y="1862138"/>
            <a:ext cx="0" cy="333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38" name="Group 107"/>
          <p:cNvGrpSpPr>
            <a:grpSpLocks/>
          </p:cNvGrpSpPr>
          <p:nvPr/>
        </p:nvGrpSpPr>
        <p:grpSpPr bwMode="auto">
          <a:xfrm>
            <a:off x="5035550" y="2192338"/>
            <a:ext cx="149225" cy="123825"/>
            <a:chOff x="3172" y="1381"/>
            <a:chExt cx="94" cy="78"/>
          </a:xfrm>
        </p:grpSpPr>
        <p:sp>
          <p:nvSpPr>
            <p:cNvPr id="107765" name="Arc 108"/>
            <p:cNvSpPr>
              <a:spLocks/>
            </p:cNvSpPr>
            <p:nvPr/>
          </p:nvSpPr>
          <p:spPr bwMode="auto">
            <a:xfrm>
              <a:off x="3172" y="1382"/>
              <a:ext cx="48" cy="77"/>
            </a:xfrm>
            <a:custGeom>
              <a:avLst/>
              <a:gdLst>
                <a:gd name="T0" fmla="*/ 0 w 21600"/>
                <a:gd name="T1" fmla="*/ 0 h 21879"/>
                <a:gd name="T2" fmla="*/ 0 w 21600"/>
                <a:gd name="T3" fmla="*/ 0 h 21879"/>
                <a:gd name="T4" fmla="*/ 0 w 21600"/>
                <a:gd name="T5" fmla="*/ 0 h 218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879"/>
                <a:gd name="T11" fmla="*/ 21600 w 21600"/>
                <a:gd name="T12" fmla="*/ 21879 h 218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879" fill="none" extrusionOk="0">
                  <a:moveTo>
                    <a:pt x="21144" y="21879"/>
                  </a:moveTo>
                  <a:cubicBezTo>
                    <a:pt x="9395" y="21631"/>
                    <a:pt x="0" y="12036"/>
                    <a:pt x="0" y="284"/>
                  </a:cubicBezTo>
                  <a:cubicBezTo>
                    <a:pt x="0" y="189"/>
                    <a:pt x="0" y="94"/>
                    <a:pt x="1" y="-1"/>
                  </a:cubicBezTo>
                </a:path>
                <a:path w="21600" h="21879" stroke="0" extrusionOk="0">
                  <a:moveTo>
                    <a:pt x="21144" y="21879"/>
                  </a:moveTo>
                  <a:cubicBezTo>
                    <a:pt x="9395" y="21631"/>
                    <a:pt x="0" y="12036"/>
                    <a:pt x="0" y="284"/>
                  </a:cubicBezTo>
                  <a:cubicBezTo>
                    <a:pt x="0" y="189"/>
                    <a:pt x="0" y="94"/>
                    <a:pt x="1" y="-1"/>
                  </a:cubicBezTo>
                  <a:lnTo>
                    <a:pt x="21600" y="284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66" name="Arc 109"/>
            <p:cNvSpPr>
              <a:spLocks/>
            </p:cNvSpPr>
            <p:nvPr/>
          </p:nvSpPr>
          <p:spPr bwMode="auto">
            <a:xfrm>
              <a:off x="3218" y="1381"/>
              <a:ext cx="48" cy="77"/>
            </a:xfrm>
            <a:custGeom>
              <a:avLst/>
              <a:gdLst>
                <a:gd name="T0" fmla="*/ 0 w 21600"/>
                <a:gd name="T1" fmla="*/ 0 h 21890"/>
                <a:gd name="T2" fmla="*/ 0 w 21600"/>
                <a:gd name="T3" fmla="*/ 0 h 21890"/>
                <a:gd name="T4" fmla="*/ 0 w 21600"/>
                <a:gd name="T5" fmla="*/ 0 h 218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890"/>
                <a:gd name="T11" fmla="*/ 21600 w 21600"/>
                <a:gd name="T12" fmla="*/ 21890 h 218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890" fill="none" extrusionOk="0">
                  <a:moveTo>
                    <a:pt x="21598" y="-1"/>
                  </a:moveTo>
                  <a:cubicBezTo>
                    <a:pt x="21599" y="96"/>
                    <a:pt x="21600" y="193"/>
                    <a:pt x="21600" y="290"/>
                  </a:cubicBezTo>
                  <a:cubicBezTo>
                    <a:pt x="21600" y="12219"/>
                    <a:pt x="11929" y="21890"/>
                    <a:pt x="-1" y="21890"/>
                  </a:cubicBezTo>
                </a:path>
                <a:path w="21600" h="21890" stroke="0" extrusionOk="0">
                  <a:moveTo>
                    <a:pt x="21598" y="-1"/>
                  </a:moveTo>
                  <a:cubicBezTo>
                    <a:pt x="21599" y="96"/>
                    <a:pt x="21600" y="193"/>
                    <a:pt x="21600" y="290"/>
                  </a:cubicBezTo>
                  <a:cubicBezTo>
                    <a:pt x="21600" y="12219"/>
                    <a:pt x="11929" y="21890"/>
                    <a:pt x="-1" y="21890"/>
                  </a:cubicBezTo>
                  <a:lnTo>
                    <a:pt x="0" y="29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7539" name="Group 110"/>
          <p:cNvGrpSpPr>
            <a:grpSpLocks/>
          </p:cNvGrpSpPr>
          <p:nvPr/>
        </p:nvGrpSpPr>
        <p:grpSpPr bwMode="auto">
          <a:xfrm>
            <a:off x="5200650" y="1739900"/>
            <a:ext cx="371475" cy="584200"/>
            <a:chOff x="3276" y="1096"/>
            <a:chExt cx="234" cy="368"/>
          </a:xfrm>
        </p:grpSpPr>
        <p:sp>
          <p:nvSpPr>
            <p:cNvPr id="107757" name="Line 111"/>
            <p:cNvSpPr>
              <a:spLocks noChangeShapeType="1"/>
            </p:cNvSpPr>
            <p:nvPr/>
          </p:nvSpPr>
          <p:spPr bwMode="auto">
            <a:xfrm flipV="1">
              <a:off x="3276" y="1179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58" name="Group 112"/>
            <p:cNvGrpSpPr>
              <a:grpSpLocks/>
            </p:cNvGrpSpPr>
            <p:nvPr/>
          </p:nvGrpSpPr>
          <p:grpSpPr bwMode="auto">
            <a:xfrm>
              <a:off x="3294" y="1096"/>
              <a:ext cx="96" cy="82"/>
              <a:chOff x="3294" y="1096"/>
              <a:chExt cx="96" cy="82"/>
            </a:xfrm>
          </p:grpSpPr>
          <p:sp>
            <p:nvSpPr>
              <p:cNvPr id="107763" name="Arc 113"/>
              <p:cNvSpPr>
                <a:spLocks/>
              </p:cNvSpPr>
              <p:nvPr/>
            </p:nvSpPr>
            <p:spPr bwMode="auto">
              <a:xfrm>
                <a:off x="3294" y="1096"/>
                <a:ext cx="48" cy="76"/>
              </a:xfrm>
              <a:custGeom>
                <a:avLst/>
                <a:gdLst>
                  <a:gd name="T0" fmla="*/ 0 w 21598"/>
                  <a:gd name="T1" fmla="*/ 0 h 21595"/>
                  <a:gd name="T2" fmla="*/ 0 w 21598"/>
                  <a:gd name="T3" fmla="*/ 0 h 21595"/>
                  <a:gd name="T4" fmla="*/ 0 w 21598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598"/>
                  <a:gd name="T10" fmla="*/ 0 h 21595"/>
                  <a:gd name="T11" fmla="*/ 21598 w 21598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8" h="21595" fill="none" extrusionOk="0">
                    <a:moveTo>
                      <a:pt x="-1" y="21310"/>
                    </a:moveTo>
                    <a:cubicBezTo>
                      <a:pt x="152" y="9667"/>
                      <a:pt x="9507" y="241"/>
                      <a:pt x="21148" y="-1"/>
                    </a:cubicBezTo>
                  </a:path>
                  <a:path w="21598" h="21595" stroke="0" extrusionOk="0">
                    <a:moveTo>
                      <a:pt x="-1" y="21310"/>
                    </a:moveTo>
                    <a:cubicBezTo>
                      <a:pt x="152" y="9667"/>
                      <a:pt x="9507" y="241"/>
                      <a:pt x="21148" y="-1"/>
                    </a:cubicBezTo>
                    <a:lnTo>
                      <a:pt x="21598" y="2159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64" name="Arc 114"/>
              <p:cNvSpPr>
                <a:spLocks/>
              </p:cNvSpPr>
              <p:nvPr/>
            </p:nvSpPr>
            <p:spPr bwMode="auto">
              <a:xfrm>
                <a:off x="3341" y="1101"/>
                <a:ext cx="49" cy="77"/>
              </a:xfrm>
              <a:custGeom>
                <a:avLst/>
                <a:gdLst>
                  <a:gd name="T0" fmla="*/ 0 w 22047"/>
                  <a:gd name="T1" fmla="*/ 0 h 21600"/>
                  <a:gd name="T2" fmla="*/ 0 w 22047"/>
                  <a:gd name="T3" fmla="*/ 0 h 21600"/>
                  <a:gd name="T4" fmla="*/ 0 w 2204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047"/>
                  <a:gd name="T10" fmla="*/ 0 h 21600"/>
                  <a:gd name="T11" fmla="*/ 22047 w 2204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47" h="21600" fill="none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49" y="-1"/>
                    </a:cubicBezTo>
                    <a:cubicBezTo>
                      <a:pt x="12266" y="-1"/>
                      <a:pt x="21890" y="9497"/>
                      <a:pt x="22047" y="21313"/>
                    </a:cubicBezTo>
                  </a:path>
                  <a:path w="22047" h="21600" stroke="0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49" y="-1"/>
                    </a:cubicBezTo>
                    <a:cubicBezTo>
                      <a:pt x="12266" y="-1"/>
                      <a:pt x="21890" y="9497"/>
                      <a:pt x="22047" y="21313"/>
                    </a:cubicBezTo>
                    <a:lnTo>
                      <a:pt x="449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759" name="Line 115"/>
            <p:cNvSpPr>
              <a:spLocks noChangeShapeType="1"/>
            </p:cNvSpPr>
            <p:nvPr/>
          </p:nvSpPr>
          <p:spPr bwMode="auto">
            <a:xfrm flipV="1">
              <a:off x="3398" y="1179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60" name="Group 116"/>
            <p:cNvGrpSpPr>
              <a:grpSpLocks/>
            </p:cNvGrpSpPr>
            <p:nvPr/>
          </p:nvGrpSpPr>
          <p:grpSpPr bwMode="auto">
            <a:xfrm>
              <a:off x="3416" y="1387"/>
              <a:ext cx="94" cy="77"/>
              <a:chOff x="3416" y="1387"/>
              <a:chExt cx="94" cy="77"/>
            </a:xfrm>
          </p:grpSpPr>
          <p:sp>
            <p:nvSpPr>
              <p:cNvPr id="107761" name="Arc 117"/>
              <p:cNvSpPr>
                <a:spLocks/>
              </p:cNvSpPr>
              <p:nvPr/>
            </p:nvSpPr>
            <p:spPr bwMode="auto">
              <a:xfrm>
                <a:off x="3416" y="1387"/>
                <a:ext cx="48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62" name="Arc 118"/>
              <p:cNvSpPr>
                <a:spLocks/>
              </p:cNvSpPr>
              <p:nvPr/>
            </p:nvSpPr>
            <p:spPr bwMode="auto">
              <a:xfrm>
                <a:off x="3462" y="1387"/>
                <a:ext cx="48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7540" name="Line 119"/>
          <p:cNvSpPr>
            <a:spLocks noChangeShapeType="1"/>
          </p:cNvSpPr>
          <p:nvPr/>
        </p:nvSpPr>
        <p:spPr bwMode="auto">
          <a:xfrm flipV="1">
            <a:off x="5576888" y="1963738"/>
            <a:ext cx="0" cy="233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41" name="Group 120"/>
          <p:cNvGrpSpPr>
            <a:grpSpLocks/>
          </p:cNvGrpSpPr>
          <p:nvPr/>
        </p:nvGrpSpPr>
        <p:grpSpPr bwMode="auto">
          <a:xfrm>
            <a:off x="5605463" y="1841500"/>
            <a:ext cx="152400" cy="130175"/>
            <a:chOff x="3531" y="1160"/>
            <a:chExt cx="96" cy="82"/>
          </a:xfrm>
        </p:grpSpPr>
        <p:sp>
          <p:nvSpPr>
            <p:cNvPr id="107755" name="Arc 121"/>
            <p:cNvSpPr>
              <a:spLocks/>
            </p:cNvSpPr>
            <p:nvPr/>
          </p:nvSpPr>
          <p:spPr bwMode="auto">
            <a:xfrm>
              <a:off x="3531" y="1160"/>
              <a:ext cx="48" cy="76"/>
            </a:xfrm>
            <a:custGeom>
              <a:avLst/>
              <a:gdLst>
                <a:gd name="T0" fmla="*/ 0 w 21598"/>
                <a:gd name="T1" fmla="*/ 0 h 21595"/>
                <a:gd name="T2" fmla="*/ 0 w 21598"/>
                <a:gd name="T3" fmla="*/ 0 h 21595"/>
                <a:gd name="T4" fmla="*/ 0 w 21598"/>
                <a:gd name="T5" fmla="*/ 0 h 21595"/>
                <a:gd name="T6" fmla="*/ 0 60000 65536"/>
                <a:gd name="T7" fmla="*/ 0 60000 65536"/>
                <a:gd name="T8" fmla="*/ 0 60000 65536"/>
                <a:gd name="T9" fmla="*/ 0 w 21598"/>
                <a:gd name="T10" fmla="*/ 0 h 21595"/>
                <a:gd name="T11" fmla="*/ 21598 w 21598"/>
                <a:gd name="T12" fmla="*/ 21595 h 215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21595" fill="none" extrusionOk="0">
                  <a:moveTo>
                    <a:pt x="-1" y="21310"/>
                  </a:moveTo>
                  <a:cubicBezTo>
                    <a:pt x="152" y="9667"/>
                    <a:pt x="9507" y="241"/>
                    <a:pt x="21148" y="-1"/>
                  </a:cubicBezTo>
                </a:path>
                <a:path w="21598" h="21595" stroke="0" extrusionOk="0">
                  <a:moveTo>
                    <a:pt x="-1" y="21310"/>
                  </a:moveTo>
                  <a:cubicBezTo>
                    <a:pt x="152" y="9667"/>
                    <a:pt x="9507" y="241"/>
                    <a:pt x="21148" y="-1"/>
                  </a:cubicBezTo>
                  <a:lnTo>
                    <a:pt x="21598" y="21595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56" name="Arc 122"/>
            <p:cNvSpPr>
              <a:spLocks/>
            </p:cNvSpPr>
            <p:nvPr/>
          </p:nvSpPr>
          <p:spPr bwMode="auto">
            <a:xfrm>
              <a:off x="3578" y="1165"/>
              <a:ext cx="49" cy="77"/>
            </a:xfrm>
            <a:custGeom>
              <a:avLst/>
              <a:gdLst>
                <a:gd name="T0" fmla="*/ 0 w 22047"/>
                <a:gd name="T1" fmla="*/ 0 h 21600"/>
                <a:gd name="T2" fmla="*/ 0 w 22047"/>
                <a:gd name="T3" fmla="*/ 0 h 21600"/>
                <a:gd name="T4" fmla="*/ 0 w 2204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7"/>
                <a:gd name="T10" fmla="*/ 0 h 21600"/>
                <a:gd name="T11" fmla="*/ 22047 w 220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7" h="21600" fill="none" extrusionOk="0">
                  <a:moveTo>
                    <a:pt x="-1" y="4"/>
                  </a:moveTo>
                  <a:cubicBezTo>
                    <a:pt x="149" y="1"/>
                    <a:pt x="299" y="-1"/>
                    <a:pt x="449" y="-1"/>
                  </a:cubicBezTo>
                  <a:cubicBezTo>
                    <a:pt x="12266" y="-1"/>
                    <a:pt x="21890" y="9497"/>
                    <a:pt x="22047" y="21313"/>
                  </a:cubicBezTo>
                </a:path>
                <a:path w="22047" h="21600" stroke="0" extrusionOk="0">
                  <a:moveTo>
                    <a:pt x="-1" y="4"/>
                  </a:moveTo>
                  <a:cubicBezTo>
                    <a:pt x="149" y="1"/>
                    <a:pt x="299" y="-1"/>
                    <a:pt x="449" y="-1"/>
                  </a:cubicBezTo>
                  <a:cubicBezTo>
                    <a:pt x="12266" y="-1"/>
                    <a:pt x="21890" y="9497"/>
                    <a:pt x="22047" y="21313"/>
                  </a:cubicBezTo>
                  <a:lnTo>
                    <a:pt x="449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42" name="Line 123"/>
          <p:cNvSpPr>
            <a:spLocks noChangeShapeType="1"/>
          </p:cNvSpPr>
          <p:nvPr/>
        </p:nvSpPr>
        <p:spPr bwMode="auto">
          <a:xfrm flipV="1">
            <a:off x="5768975" y="1963738"/>
            <a:ext cx="0" cy="233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43" name="Group 124"/>
          <p:cNvGrpSpPr>
            <a:grpSpLocks/>
          </p:cNvGrpSpPr>
          <p:nvPr/>
        </p:nvGrpSpPr>
        <p:grpSpPr bwMode="auto">
          <a:xfrm>
            <a:off x="5797550" y="2201863"/>
            <a:ext cx="149225" cy="122237"/>
            <a:chOff x="3652" y="1387"/>
            <a:chExt cx="94" cy="77"/>
          </a:xfrm>
        </p:grpSpPr>
        <p:sp>
          <p:nvSpPr>
            <p:cNvPr id="107753" name="Arc 125"/>
            <p:cNvSpPr>
              <a:spLocks/>
            </p:cNvSpPr>
            <p:nvPr/>
          </p:nvSpPr>
          <p:spPr bwMode="auto">
            <a:xfrm>
              <a:off x="3652" y="1387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54" name="Arc 126"/>
            <p:cNvSpPr>
              <a:spLocks/>
            </p:cNvSpPr>
            <p:nvPr/>
          </p:nvSpPr>
          <p:spPr bwMode="auto">
            <a:xfrm>
              <a:off x="3698" y="1387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44" name="Line 127"/>
          <p:cNvSpPr>
            <a:spLocks noChangeShapeType="1"/>
          </p:cNvSpPr>
          <p:nvPr/>
        </p:nvSpPr>
        <p:spPr bwMode="auto">
          <a:xfrm flipV="1">
            <a:off x="5953125" y="1881188"/>
            <a:ext cx="0" cy="323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5" name="Arc 128"/>
          <p:cNvSpPr>
            <a:spLocks/>
          </p:cNvSpPr>
          <p:nvPr/>
        </p:nvSpPr>
        <p:spPr bwMode="auto">
          <a:xfrm>
            <a:off x="5983288" y="1749425"/>
            <a:ext cx="74612" cy="120650"/>
          </a:xfrm>
          <a:custGeom>
            <a:avLst/>
            <a:gdLst>
              <a:gd name="T0" fmla="*/ 0 w 21598"/>
              <a:gd name="T1" fmla="*/ 20763432 h 21595"/>
              <a:gd name="T2" fmla="*/ 3010666 w 21598"/>
              <a:gd name="T3" fmla="*/ 0 h 21595"/>
              <a:gd name="T4" fmla="*/ 3076054 w 21598"/>
              <a:gd name="T5" fmla="*/ 21040176 h 21595"/>
              <a:gd name="T6" fmla="*/ 0 60000 65536"/>
              <a:gd name="T7" fmla="*/ 0 60000 65536"/>
              <a:gd name="T8" fmla="*/ 0 60000 65536"/>
              <a:gd name="T9" fmla="*/ 0 w 21598"/>
              <a:gd name="T10" fmla="*/ 0 h 21595"/>
              <a:gd name="T11" fmla="*/ 21598 w 21598"/>
              <a:gd name="T12" fmla="*/ 21595 h 21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8" h="21595" fill="none" extrusionOk="0">
                <a:moveTo>
                  <a:pt x="-1" y="21310"/>
                </a:moveTo>
                <a:cubicBezTo>
                  <a:pt x="152" y="9671"/>
                  <a:pt x="9501" y="247"/>
                  <a:pt x="21138" y="-1"/>
                </a:cubicBezTo>
              </a:path>
              <a:path w="21598" h="21595" stroke="0" extrusionOk="0">
                <a:moveTo>
                  <a:pt x="-1" y="21310"/>
                </a:moveTo>
                <a:cubicBezTo>
                  <a:pt x="152" y="9671"/>
                  <a:pt x="9501" y="247"/>
                  <a:pt x="21138" y="-1"/>
                </a:cubicBezTo>
                <a:lnTo>
                  <a:pt x="21598" y="21595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6" name="Arc 129"/>
          <p:cNvSpPr>
            <a:spLocks/>
          </p:cNvSpPr>
          <p:nvPr/>
        </p:nvSpPr>
        <p:spPr bwMode="auto">
          <a:xfrm>
            <a:off x="6065838" y="1747838"/>
            <a:ext cx="77787" cy="122237"/>
          </a:xfrm>
          <a:custGeom>
            <a:avLst/>
            <a:gdLst>
              <a:gd name="T0" fmla="*/ 0 w 22047"/>
              <a:gd name="T1" fmla="*/ 5059 h 21600"/>
              <a:gd name="T2" fmla="*/ 3416489 w 22047"/>
              <a:gd name="T3" fmla="*/ 21860446 h 21600"/>
              <a:gd name="T4" fmla="*/ 69573 w 22047"/>
              <a:gd name="T5" fmla="*/ 22153866 h 21600"/>
              <a:gd name="T6" fmla="*/ 0 60000 65536"/>
              <a:gd name="T7" fmla="*/ 0 60000 65536"/>
              <a:gd name="T8" fmla="*/ 0 60000 65536"/>
              <a:gd name="T9" fmla="*/ 0 w 22047"/>
              <a:gd name="T10" fmla="*/ 0 h 21600"/>
              <a:gd name="T11" fmla="*/ 22047 w 2204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47" h="21600" fill="none" extrusionOk="0">
                <a:moveTo>
                  <a:pt x="-1" y="4"/>
                </a:moveTo>
                <a:cubicBezTo>
                  <a:pt x="149" y="1"/>
                  <a:pt x="299" y="-1"/>
                  <a:pt x="449" y="-1"/>
                </a:cubicBezTo>
                <a:cubicBezTo>
                  <a:pt x="12266" y="-1"/>
                  <a:pt x="21890" y="9497"/>
                  <a:pt x="22047" y="21313"/>
                </a:cubicBezTo>
              </a:path>
              <a:path w="22047" h="21600" stroke="0" extrusionOk="0">
                <a:moveTo>
                  <a:pt x="-1" y="4"/>
                </a:moveTo>
                <a:cubicBezTo>
                  <a:pt x="149" y="1"/>
                  <a:pt x="299" y="-1"/>
                  <a:pt x="449" y="-1"/>
                </a:cubicBezTo>
                <a:cubicBezTo>
                  <a:pt x="12266" y="-1"/>
                  <a:pt x="21890" y="9497"/>
                  <a:pt x="22047" y="21313"/>
                </a:cubicBezTo>
                <a:lnTo>
                  <a:pt x="449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7" name="Line 130"/>
          <p:cNvSpPr>
            <a:spLocks noChangeShapeType="1"/>
          </p:cNvSpPr>
          <p:nvPr/>
        </p:nvSpPr>
        <p:spPr bwMode="auto">
          <a:xfrm flipV="1">
            <a:off x="6145213" y="1881188"/>
            <a:ext cx="0" cy="323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8" name="Arc 131"/>
          <p:cNvSpPr>
            <a:spLocks/>
          </p:cNvSpPr>
          <p:nvPr/>
        </p:nvSpPr>
        <p:spPr bwMode="auto">
          <a:xfrm>
            <a:off x="6173788" y="2211388"/>
            <a:ext cx="76200" cy="122237"/>
          </a:xfrm>
          <a:custGeom>
            <a:avLst/>
            <a:gdLst>
              <a:gd name="T0" fmla="*/ 3345487 w 21600"/>
              <a:gd name="T1" fmla="*/ 22153866 h 21600"/>
              <a:gd name="T2" fmla="*/ 0 w 21600"/>
              <a:gd name="T3" fmla="*/ 0 h 21600"/>
              <a:gd name="T4" fmla="*/ 334548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49" name="Arc 132"/>
          <p:cNvSpPr>
            <a:spLocks/>
          </p:cNvSpPr>
          <p:nvPr/>
        </p:nvSpPr>
        <p:spPr bwMode="auto">
          <a:xfrm>
            <a:off x="3875088" y="2155825"/>
            <a:ext cx="152400" cy="268288"/>
          </a:xfrm>
          <a:custGeom>
            <a:avLst/>
            <a:gdLst>
              <a:gd name="T0" fmla="*/ 53527720 w 21600"/>
              <a:gd name="T1" fmla="*/ 0 h 21600"/>
              <a:gd name="T2" fmla="*/ 0 w 21600"/>
              <a:gd name="T3" fmla="*/ 514095478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50" name="Oval 133"/>
          <p:cNvSpPr>
            <a:spLocks noChangeArrowheads="1"/>
          </p:cNvSpPr>
          <p:nvPr/>
        </p:nvSpPr>
        <p:spPr bwMode="auto">
          <a:xfrm>
            <a:off x="4606925" y="1847850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51" name="Oval 134"/>
          <p:cNvSpPr>
            <a:spLocks noChangeArrowheads="1"/>
          </p:cNvSpPr>
          <p:nvPr/>
        </p:nvSpPr>
        <p:spPr bwMode="auto">
          <a:xfrm>
            <a:off x="4618038" y="2000250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52" name="Oval 135"/>
          <p:cNvSpPr>
            <a:spLocks noChangeArrowheads="1"/>
          </p:cNvSpPr>
          <p:nvPr/>
        </p:nvSpPr>
        <p:spPr bwMode="auto">
          <a:xfrm>
            <a:off x="4606925" y="191770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53" name="Oval 136"/>
          <p:cNvSpPr>
            <a:spLocks noChangeArrowheads="1"/>
          </p:cNvSpPr>
          <p:nvPr/>
        </p:nvSpPr>
        <p:spPr bwMode="auto">
          <a:xfrm>
            <a:off x="4973638" y="1766888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54" name="Oval 137"/>
          <p:cNvSpPr>
            <a:spLocks noChangeArrowheads="1"/>
          </p:cNvSpPr>
          <p:nvPr/>
        </p:nvSpPr>
        <p:spPr bwMode="auto">
          <a:xfrm>
            <a:off x="4800600" y="1847850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55" name="Oval 138"/>
          <p:cNvSpPr>
            <a:spLocks noChangeArrowheads="1"/>
          </p:cNvSpPr>
          <p:nvPr/>
        </p:nvSpPr>
        <p:spPr bwMode="auto">
          <a:xfrm>
            <a:off x="4994275" y="1836738"/>
            <a:ext cx="38100" cy="4921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56" name="Oval 139"/>
          <p:cNvSpPr>
            <a:spLocks noChangeArrowheads="1"/>
          </p:cNvSpPr>
          <p:nvPr/>
        </p:nvSpPr>
        <p:spPr bwMode="auto">
          <a:xfrm>
            <a:off x="4994275" y="212090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57" name="Oval 140"/>
          <p:cNvSpPr>
            <a:spLocks noChangeArrowheads="1"/>
          </p:cNvSpPr>
          <p:nvPr/>
        </p:nvSpPr>
        <p:spPr bwMode="auto">
          <a:xfrm>
            <a:off x="4994275" y="192881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58" name="Oval 141"/>
          <p:cNvSpPr>
            <a:spLocks noChangeArrowheads="1"/>
          </p:cNvSpPr>
          <p:nvPr/>
        </p:nvSpPr>
        <p:spPr bwMode="auto">
          <a:xfrm>
            <a:off x="5105400" y="232410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59" name="Oval 142"/>
          <p:cNvSpPr>
            <a:spLocks noChangeArrowheads="1"/>
          </p:cNvSpPr>
          <p:nvPr/>
        </p:nvSpPr>
        <p:spPr bwMode="auto">
          <a:xfrm>
            <a:off x="5024438" y="227330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60" name="Oval 143"/>
          <p:cNvSpPr>
            <a:spLocks noChangeArrowheads="1"/>
          </p:cNvSpPr>
          <p:nvPr/>
        </p:nvSpPr>
        <p:spPr bwMode="auto">
          <a:xfrm>
            <a:off x="5176838" y="227330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61" name="Oval 144"/>
          <p:cNvSpPr>
            <a:spLocks noChangeArrowheads="1"/>
          </p:cNvSpPr>
          <p:nvPr/>
        </p:nvSpPr>
        <p:spPr bwMode="auto">
          <a:xfrm>
            <a:off x="5176838" y="1868488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62" name="Oval 145"/>
          <p:cNvSpPr>
            <a:spLocks noChangeArrowheads="1"/>
          </p:cNvSpPr>
          <p:nvPr/>
        </p:nvSpPr>
        <p:spPr bwMode="auto">
          <a:xfrm>
            <a:off x="5186363" y="1938338"/>
            <a:ext cx="38100" cy="4921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63" name="Oval 146"/>
          <p:cNvSpPr>
            <a:spLocks noChangeArrowheads="1"/>
          </p:cNvSpPr>
          <p:nvPr/>
        </p:nvSpPr>
        <p:spPr bwMode="auto">
          <a:xfrm>
            <a:off x="5368925" y="1857375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64" name="Oval 147"/>
          <p:cNvSpPr>
            <a:spLocks noChangeArrowheads="1"/>
          </p:cNvSpPr>
          <p:nvPr/>
        </p:nvSpPr>
        <p:spPr bwMode="auto">
          <a:xfrm>
            <a:off x="5359400" y="1766888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65" name="Oval 148"/>
          <p:cNvSpPr>
            <a:spLocks noChangeArrowheads="1"/>
          </p:cNvSpPr>
          <p:nvPr/>
        </p:nvSpPr>
        <p:spPr bwMode="auto">
          <a:xfrm>
            <a:off x="5481638" y="232410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66" name="Oval 149"/>
          <p:cNvSpPr>
            <a:spLocks noChangeArrowheads="1"/>
          </p:cNvSpPr>
          <p:nvPr/>
        </p:nvSpPr>
        <p:spPr bwMode="auto">
          <a:xfrm>
            <a:off x="5380038" y="213201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67" name="Oval 150"/>
          <p:cNvSpPr>
            <a:spLocks noChangeArrowheads="1"/>
          </p:cNvSpPr>
          <p:nvPr/>
        </p:nvSpPr>
        <p:spPr bwMode="auto">
          <a:xfrm>
            <a:off x="5572125" y="223361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68" name="Oval 151"/>
          <p:cNvSpPr>
            <a:spLocks noChangeArrowheads="1"/>
          </p:cNvSpPr>
          <p:nvPr/>
        </p:nvSpPr>
        <p:spPr bwMode="auto">
          <a:xfrm>
            <a:off x="5765800" y="2243138"/>
            <a:ext cx="38100" cy="4921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69" name="Oval 152"/>
          <p:cNvSpPr>
            <a:spLocks noChangeArrowheads="1"/>
          </p:cNvSpPr>
          <p:nvPr/>
        </p:nvSpPr>
        <p:spPr bwMode="auto">
          <a:xfrm>
            <a:off x="5756275" y="2162175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70" name="Oval 153"/>
          <p:cNvSpPr>
            <a:spLocks noChangeArrowheads="1"/>
          </p:cNvSpPr>
          <p:nvPr/>
        </p:nvSpPr>
        <p:spPr bwMode="auto">
          <a:xfrm>
            <a:off x="5948363" y="1836738"/>
            <a:ext cx="38100" cy="4921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71" name="Oval 154"/>
          <p:cNvSpPr>
            <a:spLocks noChangeArrowheads="1"/>
          </p:cNvSpPr>
          <p:nvPr/>
        </p:nvSpPr>
        <p:spPr bwMode="auto">
          <a:xfrm>
            <a:off x="5807075" y="2305050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72" name="Oval 155"/>
          <p:cNvSpPr>
            <a:spLocks noChangeArrowheads="1"/>
          </p:cNvSpPr>
          <p:nvPr/>
        </p:nvSpPr>
        <p:spPr bwMode="auto">
          <a:xfrm>
            <a:off x="6142038" y="1958975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73" name="Oval 156"/>
          <p:cNvSpPr>
            <a:spLocks noChangeArrowheads="1"/>
          </p:cNvSpPr>
          <p:nvPr/>
        </p:nvSpPr>
        <p:spPr bwMode="auto">
          <a:xfrm>
            <a:off x="6130925" y="187801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74" name="Oval 157"/>
          <p:cNvSpPr>
            <a:spLocks noChangeArrowheads="1"/>
          </p:cNvSpPr>
          <p:nvPr/>
        </p:nvSpPr>
        <p:spPr bwMode="auto">
          <a:xfrm>
            <a:off x="6161088" y="227330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75" name="Oval 158"/>
          <p:cNvSpPr>
            <a:spLocks noChangeArrowheads="1"/>
          </p:cNvSpPr>
          <p:nvPr/>
        </p:nvSpPr>
        <p:spPr bwMode="auto">
          <a:xfrm>
            <a:off x="6080125" y="172561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76" name="Oval 159"/>
          <p:cNvSpPr>
            <a:spLocks noChangeArrowheads="1"/>
          </p:cNvSpPr>
          <p:nvPr/>
        </p:nvSpPr>
        <p:spPr bwMode="auto">
          <a:xfrm>
            <a:off x="5989638" y="172561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77" name="Oval 160"/>
          <p:cNvSpPr>
            <a:spLocks noChangeArrowheads="1"/>
          </p:cNvSpPr>
          <p:nvPr/>
        </p:nvSpPr>
        <p:spPr bwMode="auto">
          <a:xfrm>
            <a:off x="5948363" y="1908175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78" name="Oval 161"/>
          <p:cNvSpPr>
            <a:spLocks noChangeArrowheads="1"/>
          </p:cNvSpPr>
          <p:nvPr/>
        </p:nvSpPr>
        <p:spPr bwMode="auto">
          <a:xfrm>
            <a:off x="5948363" y="196850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79" name="Oval 162"/>
          <p:cNvSpPr>
            <a:spLocks noChangeArrowheads="1"/>
          </p:cNvSpPr>
          <p:nvPr/>
        </p:nvSpPr>
        <p:spPr bwMode="auto">
          <a:xfrm>
            <a:off x="5948363" y="2039938"/>
            <a:ext cx="38100" cy="4921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80" name="Oval 163"/>
          <p:cNvSpPr>
            <a:spLocks noChangeArrowheads="1"/>
          </p:cNvSpPr>
          <p:nvPr/>
        </p:nvSpPr>
        <p:spPr bwMode="auto">
          <a:xfrm>
            <a:off x="5948363" y="2111375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81" name="Oval 164"/>
          <p:cNvSpPr>
            <a:spLocks noChangeArrowheads="1"/>
          </p:cNvSpPr>
          <p:nvPr/>
        </p:nvSpPr>
        <p:spPr bwMode="auto">
          <a:xfrm>
            <a:off x="5948363" y="217170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582" name="Rectangle 165"/>
          <p:cNvSpPr>
            <a:spLocks noChangeArrowheads="1"/>
          </p:cNvSpPr>
          <p:nvPr/>
        </p:nvSpPr>
        <p:spPr bwMode="auto">
          <a:xfrm>
            <a:off x="3562350" y="2438400"/>
            <a:ext cx="587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600"/>
              <a:t>NH2</a:t>
            </a:r>
          </a:p>
        </p:txBody>
      </p:sp>
      <p:sp>
        <p:nvSpPr>
          <p:cNvPr id="107583" name="Rectangle 166"/>
          <p:cNvSpPr>
            <a:spLocks noChangeArrowheads="1"/>
          </p:cNvSpPr>
          <p:nvPr/>
        </p:nvSpPr>
        <p:spPr bwMode="auto">
          <a:xfrm>
            <a:off x="5994400" y="2387600"/>
            <a:ext cx="790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600"/>
              <a:t>COOH</a:t>
            </a:r>
          </a:p>
        </p:txBody>
      </p:sp>
      <p:sp>
        <p:nvSpPr>
          <p:cNvPr id="107584" name="Rectangle 167"/>
          <p:cNvSpPr>
            <a:spLocks noChangeArrowheads="1"/>
          </p:cNvSpPr>
          <p:nvPr/>
        </p:nvSpPr>
        <p:spPr bwMode="auto">
          <a:xfrm>
            <a:off x="3852863" y="3798888"/>
            <a:ext cx="2497137" cy="449262"/>
          </a:xfrm>
          <a:prstGeom prst="rect">
            <a:avLst/>
          </a:prstGeom>
          <a:gradFill rotWithShape="0">
            <a:gsLst>
              <a:gs pos="0">
                <a:srgbClr val="C60074"/>
              </a:gs>
              <a:gs pos="50000">
                <a:srgbClr val="DC0081"/>
              </a:gs>
              <a:gs pos="100000">
                <a:srgbClr val="C60074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85" name="Line 168"/>
          <p:cNvSpPr>
            <a:spLocks noChangeShapeType="1"/>
          </p:cNvSpPr>
          <p:nvPr/>
        </p:nvSpPr>
        <p:spPr bwMode="auto">
          <a:xfrm flipV="1">
            <a:off x="4024313" y="3754438"/>
            <a:ext cx="0" cy="323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86" name="Group 169"/>
          <p:cNvGrpSpPr>
            <a:grpSpLocks/>
          </p:cNvGrpSpPr>
          <p:nvPr/>
        </p:nvGrpSpPr>
        <p:grpSpPr bwMode="auto">
          <a:xfrm>
            <a:off x="4052888" y="3622675"/>
            <a:ext cx="161925" cy="130175"/>
            <a:chOff x="2553" y="2282"/>
            <a:chExt cx="102" cy="82"/>
          </a:xfrm>
        </p:grpSpPr>
        <p:sp>
          <p:nvSpPr>
            <p:cNvPr id="107751" name="Arc 170"/>
            <p:cNvSpPr>
              <a:spLocks/>
            </p:cNvSpPr>
            <p:nvPr/>
          </p:nvSpPr>
          <p:spPr bwMode="auto">
            <a:xfrm>
              <a:off x="2553" y="2282"/>
              <a:ext cx="48" cy="76"/>
            </a:xfrm>
            <a:custGeom>
              <a:avLst/>
              <a:gdLst>
                <a:gd name="T0" fmla="*/ 0 w 21598"/>
                <a:gd name="T1" fmla="*/ 0 h 21595"/>
                <a:gd name="T2" fmla="*/ 0 w 21598"/>
                <a:gd name="T3" fmla="*/ 0 h 21595"/>
                <a:gd name="T4" fmla="*/ 0 w 21598"/>
                <a:gd name="T5" fmla="*/ 0 h 21595"/>
                <a:gd name="T6" fmla="*/ 0 60000 65536"/>
                <a:gd name="T7" fmla="*/ 0 60000 65536"/>
                <a:gd name="T8" fmla="*/ 0 60000 65536"/>
                <a:gd name="T9" fmla="*/ 0 w 21598"/>
                <a:gd name="T10" fmla="*/ 0 h 21595"/>
                <a:gd name="T11" fmla="*/ 21598 w 21598"/>
                <a:gd name="T12" fmla="*/ 21595 h 215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21595" fill="none" extrusionOk="0">
                  <a:moveTo>
                    <a:pt x="-1" y="21310"/>
                  </a:moveTo>
                  <a:cubicBezTo>
                    <a:pt x="152" y="9667"/>
                    <a:pt x="9507" y="241"/>
                    <a:pt x="21148" y="-1"/>
                  </a:cubicBezTo>
                </a:path>
                <a:path w="21598" h="21595" stroke="0" extrusionOk="0">
                  <a:moveTo>
                    <a:pt x="-1" y="21310"/>
                  </a:moveTo>
                  <a:cubicBezTo>
                    <a:pt x="152" y="9667"/>
                    <a:pt x="9507" y="241"/>
                    <a:pt x="21148" y="-1"/>
                  </a:cubicBezTo>
                  <a:lnTo>
                    <a:pt x="21598" y="21595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52" name="Arc 171"/>
            <p:cNvSpPr>
              <a:spLocks/>
            </p:cNvSpPr>
            <p:nvPr/>
          </p:nvSpPr>
          <p:spPr bwMode="auto">
            <a:xfrm>
              <a:off x="2606" y="2287"/>
              <a:ext cx="49" cy="77"/>
            </a:xfrm>
            <a:custGeom>
              <a:avLst/>
              <a:gdLst>
                <a:gd name="T0" fmla="*/ 0 w 22049"/>
                <a:gd name="T1" fmla="*/ 0 h 21600"/>
                <a:gd name="T2" fmla="*/ 0 w 22049"/>
                <a:gd name="T3" fmla="*/ 0 h 21600"/>
                <a:gd name="T4" fmla="*/ 0 w 22049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9"/>
                <a:gd name="T10" fmla="*/ 0 h 21600"/>
                <a:gd name="T11" fmla="*/ 22049 w 2204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9" h="21600" fill="none" extrusionOk="0">
                  <a:moveTo>
                    <a:pt x="-1" y="4"/>
                  </a:moveTo>
                  <a:cubicBezTo>
                    <a:pt x="149" y="1"/>
                    <a:pt x="299" y="-1"/>
                    <a:pt x="449" y="-1"/>
                  </a:cubicBezTo>
                  <a:cubicBezTo>
                    <a:pt x="12378" y="-1"/>
                    <a:pt x="22049" y="9670"/>
                    <a:pt x="22049" y="21600"/>
                  </a:cubicBezTo>
                </a:path>
                <a:path w="22049" h="21600" stroke="0" extrusionOk="0">
                  <a:moveTo>
                    <a:pt x="-1" y="4"/>
                  </a:moveTo>
                  <a:cubicBezTo>
                    <a:pt x="149" y="1"/>
                    <a:pt x="299" y="-1"/>
                    <a:pt x="449" y="-1"/>
                  </a:cubicBezTo>
                  <a:cubicBezTo>
                    <a:pt x="12378" y="-1"/>
                    <a:pt x="22049" y="9670"/>
                    <a:pt x="22049" y="21600"/>
                  </a:cubicBezTo>
                  <a:lnTo>
                    <a:pt x="449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87" name="Line 172"/>
          <p:cNvSpPr>
            <a:spLocks noChangeShapeType="1"/>
          </p:cNvSpPr>
          <p:nvPr/>
        </p:nvSpPr>
        <p:spPr bwMode="auto">
          <a:xfrm flipV="1">
            <a:off x="4216400" y="3754438"/>
            <a:ext cx="0" cy="323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88" name="Group 173"/>
          <p:cNvGrpSpPr>
            <a:grpSpLocks/>
          </p:cNvGrpSpPr>
          <p:nvPr/>
        </p:nvGrpSpPr>
        <p:grpSpPr bwMode="auto">
          <a:xfrm>
            <a:off x="4244975" y="4084638"/>
            <a:ext cx="149225" cy="122237"/>
            <a:chOff x="2674" y="2573"/>
            <a:chExt cx="94" cy="77"/>
          </a:xfrm>
        </p:grpSpPr>
        <p:sp>
          <p:nvSpPr>
            <p:cNvPr id="107749" name="Arc 174"/>
            <p:cNvSpPr>
              <a:spLocks/>
            </p:cNvSpPr>
            <p:nvPr/>
          </p:nvSpPr>
          <p:spPr bwMode="auto">
            <a:xfrm>
              <a:off x="2674" y="2573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50" name="Arc 175"/>
            <p:cNvSpPr>
              <a:spLocks/>
            </p:cNvSpPr>
            <p:nvPr/>
          </p:nvSpPr>
          <p:spPr bwMode="auto">
            <a:xfrm>
              <a:off x="2720" y="2573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89" name="Line 176"/>
          <p:cNvSpPr>
            <a:spLocks noChangeShapeType="1"/>
          </p:cNvSpPr>
          <p:nvPr/>
        </p:nvSpPr>
        <p:spPr bwMode="auto">
          <a:xfrm flipV="1">
            <a:off x="4410075" y="3787775"/>
            <a:ext cx="0" cy="32226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90" name="Arc 177"/>
          <p:cNvSpPr>
            <a:spLocks/>
          </p:cNvSpPr>
          <p:nvPr/>
        </p:nvSpPr>
        <p:spPr bwMode="auto">
          <a:xfrm>
            <a:off x="4438650" y="3651250"/>
            <a:ext cx="76200" cy="122238"/>
          </a:xfrm>
          <a:custGeom>
            <a:avLst/>
            <a:gdLst>
              <a:gd name="T0" fmla="*/ 0 w 21598"/>
              <a:gd name="T1" fmla="*/ 21882527 h 21595"/>
              <a:gd name="T2" fmla="*/ 3276847 w 21598"/>
              <a:gd name="T3" fmla="*/ 0 h 21595"/>
              <a:gd name="T4" fmla="*/ 3346418 w 21598"/>
              <a:gd name="T5" fmla="*/ 22169971 h 21595"/>
              <a:gd name="T6" fmla="*/ 0 60000 65536"/>
              <a:gd name="T7" fmla="*/ 0 60000 65536"/>
              <a:gd name="T8" fmla="*/ 0 60000 65536"/>
              <a:gd name="T9" fmla="*/ 0 w 21598"/>
              <a:gd name="T10" fmla="*/ 0 h 21595"/>
              <a:gd name="T11" fmla="*/ 21598 w 21598"/>
              <a:gd name="T12" fmla="*/ 21595 h 21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8" h="21595" fill="none" extrusionOk="0">
                <a:moveTo>
                  <a:pt x="-1" y="21314"/>
                </a:moveTo>
                <a:cubicBezTo>
                  <a:pt x="150" y="9670"/>
                  <a:pt x="9505" y="241"/>
                  <a:pt x="21148" y="-1"/>
                </a:cubicBezTo>
              </a:path>
              <a:path w="21598" h="21595" stroke="0" extrusionOk="0">
                <a:moveTo>
                  <a:pt x="-1" y="21314"/>
                </a:moveTo>
                <a:cubicBezTo>
                  <a:pt x="150" y="9670"/>
                  <a:pt x="9505" y="241"/>
                  <a:pt x="21148" y="-1"/>
                </a:cubicBezTo>
                <a:lnTo>
                  <a:pt x="21598" y="21595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91" name="Arc 178"/>
          <p:cNvSpPr>
            <a:spLocks/>
          </p:cNvSpPr>
          <p:nvPr/>
        </p:nvSpPr>
        <p:spPr bwMode="auto">
          <a:xfrm>
            <a:off x="4508500" y="3651250"/>
            <a:ext cx="82550" cy="127000"/>
          </a:xfrm>
          <a:custGeom>
            <a:avLst/>
            <a:gdLst>
              <a:gd name="T0" fmla="*/ 0 w 22023"/>
              <a:gd name="T1" fmla="*/ 5909 h 21600"/>
              <a:gd name="T2" fmla="*/ 4347498 w 22023"/>
              <a:gd name="T3" fmla="*/ 25813902 h 21600"/>
              <a:gd name="T4" fmla="*/ 83528 w 22023"/>
              <a:gd name="T5" fmla="*/ 25813902 h 21600"/>
              <a:gd name="T6" fmla="*/ 0 60000 65536"/>
              <a:gd name="T7" fmla="*/ 0 60000 65536"/>
              <a:gd name="T8" fmla="*/ 0 60000 65536"/>
              <a:gd name="T9" fmla="*/ 0 w 22023"/>
              <a:gd name="T10" fmla="*/ 0 h 21600"/>
              <a:gd name="T11" fmla="*/ 22023 w 2202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23" h="21600" fill="none" extrusionOk="0">
                <a:moveTo>
                  <a:pt x="-1" y="4"/>
                </a:moveTo>
                <a:cubicBezTo>
                  <a:pt x="140" y="1"/>
                  <a:pt x="281" y="-1"/>
                  <a:pt x="423" y="-1"/>
                </a:cubicBezTo>
                <a:cubicBezTo>
                  <a:pt x="12352" y="-1"/>
                  <a:pt x="22023" y="9670"/>
                  <a:pt x="22023" y="21600"/>
                </a:cubicBezTo>
              </a:path>
              <a:path w="22023" h="21600" stroke="0" extrusionOk="0">
                <a:moveTo>
                  <a:pt x="-1" y="4"/>
                </a:moveTo>
                <a:cubicBezTo>
                  <a:pt x="140" y="1"/>
                  <a:pt x="281" y="-1"/>
                  <a:pt x="423" y="-1"/>
                </a:cubicBezTo>
                <a:cubicBezTo>
                  <a:pt x="12352" y="-1"/>
                  <a:pt x="22023" y="9670"/>
                  <a:pt x="22023" y="21600"/>
                </a:cubicBezTo>
                <a:lnTo>
                  <a:pt x="423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92" name="Line 179"/>
          <p:cNvSpPr>
            <a:spLocks noChangeShapeType="1"/>
          </p:cNvSpPr>
          <p:nvPr/>
        </p:nvSpPr>
        <p:spPr bwMode="auto">
          <a:xfrm flipV="1">
            <a:off x="4602163" y="3786188"/>
            <a:ext cx="0" cy="200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93" name="Group 180"/>
          <p:cNvGrpSpPr>
            <a:grpSpLocks/>
          </p:cNvGrpSpPr>
          <p:nvPr/>
        </p:nvGrpSpPr>
        <p:grpSpPr bwMode="auto">
          <a:xfrm>
            <a:off x="4630738" y="3983038"/>
            <a:ext cx="149225" cy="122237"/>
            <a:chOff x="2917" y="2509"/>
            <a:chExt cx="94" cy="77"/>
          </a:xfrm>
        </p:grpSpPr>
        <p:sp>
          <p:nvSpPr>
            <p:cNvPr id="107747" name="Arc 181"/>
            <p:cNvSpPr>
              <a:spLocks/>
            </p:cNvSpPr>
            <p:nvPr/>
          </p:nvSpPr>
          <p:spPr bwMode="auto">
            <a:xfrm>
              <a:off x="2917" y="2509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48" name="Arc 182"/>
            <p:cNvSpPr>
              <a:spLocks/>
            </p:cNvSpPr>
            <p:nvPr/>
          </p:nvSpPr>
          <p:spPr bwMode="auto">
            <a:xfrm>
              <a:off x="2963" y="2509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594" name="Line 183"/>
          <p:cNvSpPr>
            <a:spLocks noChangeShapeType="1"/>
          </p:cNvSpPr>
          <p:nvPr/>
        </p:nvSpPr>
        <p:spPr bwMode="auto">
          <a:xfrm flipV="1">
            <a:off x="4795838" y="3786188"/>
            <a:ext cx="0" cy="200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95" name="Arc 184"/>
          <p:cNvSpPr>
            <a:spLocks/>
          </p:cNvSpPr>
          <p:nvPr/>
        </p:nvSpPr>
        <p:spPr bwMode="auto">
          <a:xfrm>
            <a:off x="4824413" y="3663950"/>
            <a:ext cx="76200" cy="120650"/>
          </a:xfrm>
          <a:custGeom>
            <a:avLst/>
            <a:gdLst>
              <a:gd name="T0" fmla="*/ 0 w 21598"/>
              <a:gd name="T1" fmla="*/ 20763432 h 21595"/>
              <a:gd name="T2" fmla="*/ 3276847 w 21598"/>
              <a:gd name="T3" fmla="*/ 0 h 21595"/>
              <a:gd name="T4" fmla="*/ 3346418 w 21598"/>
              <a:gd name="T5" fmla="*/ 21040176 h 21595"/>
              <a:gd name="T6" fmla="*/ 0 60000 65536"/>
              <a:gd name="T7" fmla="*/ 0 60000 65536"/>
              <a:gd name="T8" fmla="*/ 0 60000 65536"/>
              <a:gd name="T9" fmla="*/ 0 w 21598"/>
              <a:gd name="T10" fmla="*/ 0 h 21595"/>
              <a:gd name="T11" fmla="*/ 21598 w 21598"/>
              <a:gd name="T12" fmla="*/ 21595 h 21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8" h="21595" fill="none" extrusionOk="0">
                <a:moveTo>
                  <a:pt x="-1" y="21310"/>
                </a:moveTo>
                <a:cubicBezTo>
                  <a:pt x="152" y="9667"/>
                  <a:pt x="9507" y="241"/>
                  <a:pt x="21148" y="-1"/>
                </a:cubicBezTo>
              </a:path>
              <a:path w="21598" h="21595" stroke="0" extrusionOk="0">
                <a:moveTo>
                  <a:pt x="-1" y="21310"/>
                </a:moveTo>
                <a:cubicBezTo>
                  <a:pt x="152" y="9667"/>
                  <a:pt x="9507" y="241"/>
                  <a:pt x="21148" y="-1"/>
                </a:cubicBezTo>
                <a:lnTo>
                  <a:pt x="21598" y="21595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96" name="Arc 185"/>
          <p:cNvSpPr>
            <a:spLocks/>
          </p:cNvSpPr>
          <p:nvPr/>
        </p:nvSpPr>
        <p:spPr bwMode="auto">
          <a:xfrm>
            <a:off x="4894263" y="3651250"/>
            <a:ext cx="82550" cy="127000"/>
          </a:xfrm>
          <a:custGeom>
            <a:avLst/>
            <a:gdLst>
              <a:gd name="T0" fmla="*/ 0 w 22023"/>
              <a:gd name="T1" fmla="*/ 5909 h 21600"/>
              <a:gd name="T2" fmla="*/ 4347498 w 22023"/>
              <a:gd name="T3" fmla="*/ 25813902 h 21600"/>
              <a:gd name="T4" fmla="*/ 83528 w 22023"/>
              <a:gd name="T5" fmla="*/ 25813902 h 21600"/>
              <a:gd name="T6" fmla="*/ 0 60000 65536"/>
              <a:gd name="T7" fmla="*/ 0 60000 65536"/>
              <a:gd name="T8" fmla="*/ 0 60000 65536"/>
              <a:gd name="T9" fmla="*/ 0 w 22023"/>
              <a:gd name="T10" fmla="*/ 0 h 21600"/>
              <a:gd name="T11" fmla="*/ 22023 w 22023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23" h="21600" fill="none" extrusionOk="0">
                <a:moveTo>
                  <a:pt x="-1" y="4"/>
                </a:moveTo>
                <a:cubicBezTo>
                  <a:pt x="140" y="1"/>
                  <a:pt x="281" y="-1"/>
                  <a:pt x="423" y="-1"/>
                </a:cubicBezTo>
                <a:cubicBezTo>
                  <a:pt x="12352" y="-1"/>
                  <a:pt x="22023" y="9670"/>
                  <a:pt x="22023" y="21600"/>
                </a:cubicBezTo>
              </a:path>
              <a:path w="22023" h="21600" stroke="0" extrusionOk="0">
                <a:moveTo>
                  <a:pt x="-1" y="4"/>
                </a:moveTo>
                <a:cubicBezTo>
                  <a:pt x="140" y="1"/>
                  <a:pt x="281" y="-1"/>
                  <a:pt x="423" y="-1"/>
                </a:cubicBezTo>
                <a:cubicBezTo>
                  <a:pt x="12352" y="-1"/>
                  <a:pt x="22023" y="9670"/>
                  <a:pt x="22023" y="21600"/>
                </a:cubicBezTo>
                <a:lnTo>
                  <a:pt x="423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597" name="Line 186"/>
          <p:cNvSpPr>
            <a:spLocks noChangeShapeType="1"/>
          </p:cNvSpPr>
          <p:nvPr/>
        </p:nvSpPr>
        <p:spPr bwMode="auto">
          <a:xfrm flipV="1">
            <a:off x="4987925" y="3786188"/>
            <a:ext cx="0" cy="33337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598" name="Group 187"/>
          <p:cNvGrpSpPr>
            <a:grpSpLocks/>
          </p:cNvGrpSpPr>
          <p:nvPr/>
        </p:nvGrpSpPr>
        <p:grpSpPr bwMode="auto">
          <a:xfrm>
            <a:off x="5016500" y="4116388"/>
            <a:ext cx="149225" cy="123825"/>
            <a:chOff x="3160" y="2593"/>
            <a:chExt cx="94" cy="78"/>
          </a:xfrm>
        </p:grpSpPr>
        <p:sp>
          <p:nvSpPr>
            <p:cNvPr id="107745" name="Arc 188"/>
            <p:cNvSpPr>
              <a:spLocks/>
            </p:cNvSpPr>
            <p:nvPr/>
          </p:nvSpPr>
          <p:spPr bwMode="auto">
            <a:xfrm>
              <a:off x="3160" y="2594"/>
              <a:ext cx="48" cy="77"/>
            </a:xfrm>
            <a:custGeom>
              <a:avLst/>
              <a:gdLst>
                <a:gd name="T0" fmla="*/ 0 w 21600"/>
                <a:gd name="T1" fmla="*/ 0 h 21879"/>
                <a:gd name="T2" fmla="*/ 0 w 21600"/>
                <a:gd name="T3" fmla="*/ 0 h 21879"/>
                <a:gd name="T4" fmla="*/ 0 w 21600"/>
                <a:gd name="T5" fmla="*/ 0 h 2187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879"/>
                <a:gd name="T11" fmla="*/ 21600 w 21600"/>
                <a:gd name="T12" fmla="*/ 21879 h 2187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879" fill="none" extrusionOk="0">
                  <a:moveTo>
                    <a:pt x="21144" y="21879"/>
                  </a:moveTo>
                  <a:cubicBezTo>
                    <a:pt x="9395" y="21631"/>
                    <a:pt x="0" y="12036"/>
                    <a:pt x="0" y="284"/>
                  </a:cubicBezTo>
                  <a:cubicBezTo>
                    <a:pt x="0" y="189"/>
                    <a:pt x="0" y="94"/>
                    <a:pt x="1" y="-1"/>
                  </a:cubicBezTo>
                </a:path>
                <a:path w="21600" h="21879" stroke="0" extrusionOk="0">
                  <a:moveTo>
                    <a:pt x="21144" y="21879"/>
                  </a:moveTo>
                  <a:cubicBezTo>
                    <a:pt x="9395" y="21631"/>
                    <a:pt x="0" y="12036"/>
                    <a:pt x="0" y="284"/>
                  </a:cubicBezTo>
                  <a:cubicBezTo>
                    <a:pt x="0" y="189"/>
                    <a:pt x="0" y="94"/>
                    <a:pt x="1" y="-1"/>
                  </a:cubicBezTo>
                  <a:lnTo>
                    <a:pt x="21600" y="284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46" name="Arc 189"/>
            <p:cNvSpPr>
              <a:spLocks/>
            </p:cNvSpPr>
            <p:nvPr/>
          </p:nvSpPr>
          <p:spPr bwMode="auto">
            <a:xfrm>
              <a:off x="3206" y="2593"/>
              <a:ext cx="48" cy="77"/>
            </a:xfrm>
            <a:custGeom>
              <a:avLst/>
              <a:gdLst>
                <a:gd name="T0" fmla="*/ 0 w 21600"/>
                <a:gd name="T1" fmla="*/ 0 h 21890"/>
                <a:gd name="T2" fmla="*/ 0 w 21600"/>
                <a:gd name="T3" fmla="*/ 0 h 21890"/>
                <a:gd name="T4" fmla="*/ 0 w 21600"/>
                <a:gd name="T5" fmla="*/ 0 h 2189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890"/>
                <a:gd name="T11" fmla="*/ 21600 w 21600"/>
                <a:gd name="T12" fmla="*/ 21890 h 2189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890" fill="none" extrusionOk="0">
                  <a:moveTo>
                    <a:pt x="21598" y="-1"/>
                  </a:moveTo>
                  <a:cubicBezTo>
                    <a:pt x="21599" y="96"/>
                    <a:pt x="21600" y="193"/>
                    <a:pt x="21600" y="290"/>
                  </a:cubicBezTo>
                  <a:cubicBezTo>
                    <a:pt x="21600" y="12219"/>
                    <a:pt x="11929" y="21890"/>
                    <a:pt x="-1" y="21890"/>
                  </a:cubicBezTo>
                </a:path>
                <a:path w="21600" h="21890" stroke="0" extrusionOk="0">
                  <a:moveTo>
                    <a:pt x="21598" y="-1"/>
                  </a:moveTo>
                  <a:cubicBezTo>
                    <a:pt x="21599" y="96"/>
                    <a:pt x="21600" y="193"/>
                    <a:pt x="21600" y="290"/>
                  </a:cubicBezTo>
                  <a:cubicBezTo>
                    <a:pt x="21600" y="12219"/>
                    <a:pt x="11929" y="21890"/>
                    <a:pt x="-1" y="21890"/>
                  </a:cubicBezTo>
                  <a:lnTo>
                    <a:pt x="0" y="29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7599" name="Group 190"/>
          <p:cNvGrpSpPr>
            <a:grpSpLocks/>
          </p:cNvGrpSpPr>
          <p:nvPr/>
        </p:nvGrpSpPr>
        <p:grpSpPr bwMode="auto">
          <a:xfrm>
            <a:off x="5181600" y="3663950"/>
            <a:ext cx="371475" cy="584200"/>
            <a:chOff x="3264" y="2308"/>
            <a:chExt cx="234" cy="368"/>
          </a:xfrm>
        </p:grpSpPr>
        <p:sp>
          <p:nvSpPr>
            <p:cNvPr id="107737" name="Line 191"/>
            <p:cNvSpPr>
              <a:spLocks noChangeShapeType="1"/>
            </p:cNvSpPr>
            <p:nvPr/>
          </p:nvSpPr>
          <p:spPr bwMode="auto">
            <a:xfrm flipV="1">
              <a:off x="3264" y="2391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38" name="Group 192"/>
            <p:cNvGrpSpPr>
              <a:grpSpLocks/>
            </p:cNvGrpSpPr>
            <p:nvPr/>
          </p:nvGrpSpPr>
          <p:grpSpPr bwMode="auto">
            <a:xfrm>
              <a:off x="3282" y="2308"/>
              <a:ext cx="96" cy="82"/>
              <a:chOff x="3282" y="2308"/>
              <a:chExt cx="96" cy="82"/>
            </a:xfrm>
          </p:grpSpPr>
          <p:sp>
            <p:nvSpPr>
              <p:cNvPr id="107743" name="Arc 193"/>
              <p:cNvSpPr>
                <a:spLocks/>
              </p:cNvSpPr>
              <p:nvPr/>
            </p:nvSpPr>
            <p:spPr bwMode="auto">
              <a:xfrm>
                <a:off x="3282" y="2308"/>
                <a:ext cx="48" cy="76"/>
              </a:xfrm>
              <a:custGeom>
                <a:avLst/>
                <a:gdLst>
                  <a:gd name="T0" fmla="*/ 0 w 21598"/>
                  <a:gd name="T1" fmla="*/ 0 h 21595"/>
                  <a:gd name="T2" fmla="*/ 0 w 21598"/>
                  <a:gd name="T3" fmla="*/ 0 h 21595"/>
                  <a:gd name="T4" fmla="*/ 0 w 21598"/>
                  <a:gd name="T5" fmla="*/ 0 h 21595"/>
                  <a:gd name="T6" fmla="*/ 0 60000 65536"/>
                  <a:gd name="T7" fmla="*/ 0 60000 65536"/>
                  <a:gd name="T8" fmla="*/ 0 60000 65536"/>
                  <a:gd name="T9" fmla="*/ 0 w 21598"/>
                  <a:gd name="T10" fmla="*/ 0 h 21595"/>
                  <a:gd name="T11" fmla="*/ 21598 w 21598"/>
                  <a:gd name="T12" fmla="*/ 21595 h 2159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8" h="21595" fill="none" extrusionOk="0">
                    <a:moveTo>
                      <a:pt x="-1" y="21310"/>
                    </a:moveTo>
                    <a:cubicBezTo>
                      <a:pt x="152" y="9667"/>
                      <a:pt x="9507" y="241"/>
                      <a:pt x="21148" y="-1"/>
                    </a:cubicBezTo>
                  </a:path>
                  <a:path w="21598" h="21595" stroke="0" extrusionOk="0">
                    <a:moveTo>
                      <a:pt x="-1" y="21310"/>
                    </a:moveTo>
                    <a:cubicBezTo>
                      <a:pt x="152" y="9667"/>
                      <a:pt x="9507" y="241"/>
                      <a:pt x="21148" y="-1"/>
                    </a:cubicBezTo>
                    <a:lnTo>
                      <a:pt x="21598" y="21595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44" name="Arc 194"/>
              <p:cNvSpPr>
                <a:spLocks/>
              </p:cNvSpPr>
              <p:nvPr/>
            </p:nvSpPr>
            <p:spPr bwMode="auto">
              <a:xfrm>
                <a:off x="3329" y="2313"/>
                <a:ext cx="49" cy="77"/>
              </a:xfrm>
              <a:custGeom>
                <a:avLst/>
                <a:gdLst>
                  <a:gd name="T0" fmla="*/ 0 w 22047"/>
                  <a:gd name="T1" fmla="*/ 0 h 21600"/>
                  <a:gd name="T2" fmla="*/ 0 w 22047"/>
                  <a:gd name="T3" fmla="*/ 0 h 21600"/>
                  <a:gd name="T4" fmla="*/ 0 w 2204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2047"/>
                  <a:gd name="T10" fmla="*/ 0 h 21600"/>
                  <a:gd name="T11" fmla="*/ 22047 w 2204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047" h="21600" fill="none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49" y="-1"/>
                    </a:cubicBezTo>
                    <a:cubicBezTo>
                      <a:pt x="12266" y="-1"/>
                      <a:pt x="21890" y="9497"/>
                      <a:pt x="22047" y="21313"/>
                    </a:cubicBezTo>
                  </a:path>
                  <a:path w="22047" h="21600" stroke="0" extrusionOk="0">
                    <a:moveTo>
                      <a:pt x="-1" y="4"/>
                    </a:moveTo>
                    <a:cubicBezTo>
                      <a:pt x="149" y="1"/>
                      <a:pt x="299" y="-1"/>
                      <a:pt x="449" y="-1"/>
                    </a:cubicBezTo>
                    <a:cubicBezTo>
                      <a:pt x="12266" y="-1"/>
                      <a:pt x="21890" y="9497"/>
                      <a:pt x="22047" y="21313"/>
                    </a:cubicBezTo>
                    <a:lnTo>
                      <a:pt x="449" y="2160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739" name="Line 195"/>
            <p:cNvSpPr>
              <a:spLocks noChangeShapeType="1"/>
            </p:cNvSpPr>
            <p:nvPr/>
          </p:nvSpPr>
          <p:spPr bwMode="auto">
            <a:xfrm flipV="1">
              <a:off x="3386" y="2391"/>
              <a:ext cx="0" cy="20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40" name="Group 196"/>
            <p:cNvGrpSpPr>
              <a:grpSpLocks/>
            </p:cNvGrpSpPr>
            <p:nvPr/>
          </p:nvGrpSpPr>
          <p:grpSpPr bwMode="auto">
            <a:xfrm>
              <a:off x="3404" y="2599"/>
              <a:ext cx="94" cy="77"/>
              <a:chOff x="3404" y="2599"/>
              <a:chExt cx="94" cy="77"/>
            </a:xfrm>
          </p:grpSpPr>
          <p:sp>
            <p:nvSpPr>
              <p:cNvPr id="107741" name="Arc 197"/>
              <p:cNvSpPr>
                <a:spLocks/>
              </p:cNvSpPr>
              <p:nvPr/>
            </p:nvSpPr>
            <p:spPr bwMode="auto">
              <a:xfrm>
                <a:off x="3404" y="2599"/>
                <a:ext cx="48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42" name="Arc 198"/>
              <p:cNvSpPr>
                <a:spLocks/>
              </p:cNvSpPr>
              <p:nvPr/>
            </p:nvSpPr>
            <p:spPr bwMode="auto">
              <a:xfrm>
                <a:off x="3450" y="2599"/>
                <a:ext cx="48" cy="77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7600" name="Line 199"/>
          <p:cNvSpPr>
            <a:spLocks noChangeShapeType="1"/>
          </p:cNvSpPr>
          <p:nvPr/>
        </p:nvSpPr>
        <p:spPr bwMode="auto">
          <a:xfrm flipV="1">
            <a:off x="5557838" y="3887788"/>
            <a:ext cx="0" cy="233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601" name="Group 200"/>
          <p:cNvGrpSpPr>
            <a:grpSpLocks/>
          </p:cNvGrpSpPr>
          <p:nvPr/>
        </p:nvGrpSpPr>
        <p:grpSpPr bwMode="auto">
          <a:xfrm>
            <a:off x="5586413" y="3765550"/>
            <a:ext cx="152400" cy="130175"/>
            <a:chOff x="3519" y="2372"/>
            <a:chExt cx="96" cy="82"/>
          </a:xfrm>
        </p:grpSpPr>
        <p:sp>
          <p:nvSpPr>
            <p:cNvPr id="107735" name="Arc 201"/>
            <p:cNvSpPr>
              <a:spLocks/>
            </p:cNvSpPr>
            <p:nvPr/>
          </p:nvSpPr>
          <p:spPr bwMode="auto">
            <a:xfrm>
              <a:off x="3519" y="2372"/>
              <a:ext cx="48" cy="76"/>
            </a:xfrm>
            <a:custGeom>
              <a:avLst/>
              <a:gdLst>
                <a:gd name="T0" fmla="*/ 0 w 21598"/>
                <a:gd name="T1" fmla="*/ 0 h 21595"/>
                <a:gd name="T2" fmla="*/ 0 w 21598"/>
                <a:gd name="T3" fmla="*/ 0 h 21595"/>
                <a:gd name="T4" fmla="*/ 0 w 21598"/>
                <a:gd name="T5" fmla="*/ 0 h 21595"/>
                <a:gd name="T6" fmla="*/ 0 60000 65536"/>
                <a:gd name="T7" fmla="*/ 0 60000 65536"/>
                <a:gd name="T8" fmla="*/ 0 60000 65536"/>
                <a:gd name="T9" fmla="*/ 0 w 21598"/>
                <a:gd name="T10" fmla="*/ 0 h 21595"/>
                <a:gd name="T11" fmla="*/ 21598 w 21598"/>
                <a:gd name="T12" fmla="*/ 21595 h 2159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21595" fill="none" extrusionOk="0">
                  <a:moveTo>
                    <a:pt x="-1" y="21310"/>
                  </a:moveTo>
                  <a:cubicBezTo>
                    <a:pt x="152" y="9667"/>
                    <a:pt x="9507" y="241"/>
                    <a:pt x="21148" y="-1"/>
                  </a:cubicBezTo>
                </a:path>
                <a:path w="21598" h="21595" stroke="0" extrusionOk="0">
                  <a:moveTo>
                    <a:pt x="-1" y="21310"/>
                  </a:moveTo>
                  <a:cubicBezTo>
                    <a:pt x="152" y="9667"/>
                    <a:pt x="9507" y="241"/>
                    <a:pt x="21148" y="-1"/>
                  </a:cubicBezTo>
                  <a:lnTo>
                    <a:pt x="21598" y="21595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36" name="Arc 202"/>
            <p:cNvSpPr>
              <a:spLocks/>
            </p:cNvSpPr>
            <p:nvPr/>
          </p:nvSpPr>
          <p:spPr bwMode="auto">
            <a:xfrm>
              <a:off x="3566" y="2377"/>
              <a:ext cx="49" cy="77"/>
            </a:xfrm>
            <a:custGeom>
              <a:avLst/>
              <a:gdLst>
                <a:gd name="T0" fmla="*/ 0 w 22047"/>
                <a:gd name="T1" fmla="*/ 0 h 21600"/>
                <a:gd name="T2" fmla="*/ 0 w 22047"/>
                <a:gd name="T3" fmla="*/ 0 h 21600"/>
                <a:gd name="T4" fmla="*/ 0 w 22047"/>
                <a:gd name="T5" fmla="*/ 0 h 21600"/>
                <a:gd name="T6" fmla="*/ 0 60000 65536"/>
                <a:gd name="T7" fmla="*/ 0 60000 65536"/>
                <a:gd name="T8" fmla="*/ 0 60000 65536"/>
                <a:gd name="T9" fmla="*/ 0 w 22047"/>
                <a:gd name="T10" fmla="*/ 0 h 21600"/>
                <a:gd name="T11" fmla="*/ 22047 w 2204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047" h="21600" fill="none" extrusionOk="0">
                  <a:moveTo>
                    <a:pt x="-1" y="4"/>
                  </a:moveTo>
                  <a:cubicBezTo>
                    <a:pt x="149" y="1"/>
                    <a:pt x="299" y="-1"/>
                    <a:pt x="449" y="-1"/>
                  </a:cubicBezTo>
                  <a:cubicBezTo>
                    <a:pt x="12266" y="-1"/>
                    <a:pt x="21890" y="9497"/>
                    <a:pt x="22047" y="21313"/>
                  </a:cubicBezTo>
                </a:path>
                <a:path w="22047" h="21600" stroke="0" extrusionOk="0">
                  <a:moveTo>
                    <a:pt x="-1" y="4"/>
                  </a:moveTo>
                  <a:cubicBezTo>
                    <a:pt x="149" y="1"/>
                    <a:pt x="299" y="-1"/>
                    <a:pt x="449" y="-1"/>
                  </a:cubicBezTo>
                  <a:cubicBezTo>
                    <a:pt x="12266" y="-1"/>
                    <a:pt x="21890" y="9497"/>
                    <a:pt x="22047" y="21313"/>
                  </a:cubicBezTo>
                  <a:lnTo>
                    <a:pt x="449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602" name="Line 203"/>
          <p:cNvSpPr>
            <a:spLocks noChangeShapeType="1"/>
          </p:cNvSpPr>
          <p:nvPr/>
        </p:nvSpPr>
        <p:spPr bwMode="auto">
          <a:xfrm flipV="1">
            <a:off x="5749925" y="3887788"/>
            <a:ext cx="0" cy="23336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7603" name="Group 204"/>
          <p:cNvGrpSpPr>
            <a:grpSpLocks/>
          </p:cNvGrpSpPr>
          <p:nvPr/>
        </p:nvGrpSpPr>
        <p:grpSpPr bwMode="auto">
          <a:xfrm>
            <a:off x="5778500" y="4125913"/>
            <a:ext cx="149225" cy="122237"/>
            <a:chOff x="3640" y="2599"/>
            <a:chExt cx="94" cy="77"/>
          </a:xfrm>
        </p:grpSpPr>
        <p:sp>
          <p:nvSpPr>
            <p:cNvPr id="107733" name="Arc 205"/>
            <p:cNvSpPr>
              <a:spLocks/>
            </p:cNvSpPr>
            <p:nvPr/>
          </p:nvSpPr>
          <p:spPr bwMode="auto">
            <a:xfrm>
              <a:off x="3640" y="2599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</a:path>
                <a:path w="21600" h="21600" stroke="0" extrusionOk="0">
                  <a:moveTo>
                    <a:pt x="21600" y="21599"/>
                  </a:moveTo>
                  <a:cubicBezTo>
                    <a:pt x="9670" y="21599"/>
                    <a:pt x="-1" y="11929"/>
                    <a:pt x="-1" y="-1"/>
                  </a:cubicBezTo>
                  <a:lnTo>
                    <a:pt x="2160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34" name="Arc 206"/>
            <p:cNvSpPr>
              <a:spLocks/>
            </p:cNvSpPr>
            <p:nvPr/>
          </p:nvSpPr>
          <p:spPr bwMode="auto">
            <a:xfrm>
              <a:off x="3686" y="2599"/>
              <a:ext cx="48" cy="7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7604" name="Line 207"/>
          <p:cNvSpPr>
            <a:spLocks noChangeShapeType="1"/>
          </p:cNvSpPr>
          <p:nvPr/>
        </p:nvSpPr>
        <p:spPr bwMode="auto">
          <a:xfrm flipV="1">
            <a:off x="5934075" y="3805238"/>
            <a:ext cx="0" cy="323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05" name="Arc 208"/>
          <p:cNvSpPr>
            <a:spLocks/>
          </p:cNvSpPr>
          <p:nvPr/>
        </p:nvSpPr>
        <p:spPr bwMode="auto">
          <a:xfrm>
            <a:off x="5964238" y="3673475"/>
            <a:ext cx="74612" cy="120650"/>
          </a:xfrm>
          <a:custGeom>
            <a:avLst/>
            <a:gdLst>
              <a:gd name="T0" fmla="*/ 0 w 21598"/>
              <a:gd name="T1" fmla="*/ 20763432 h 21595"/>
              <a:gd name="T2" fmla="*/ 3010666 w 21598"/>
              <a:gd name="T3" fmla="*/ 0 h 21595"/>
              <a:gd name="T4" fmla="*/ 3076054 w 21598"/>
              <a:gd name="T5" fmla="*/ 21040176 h 21595"/>
              <a:gd name="T6" fmla="*/ 0 60000 65536"/>
              <a:gd name="T7" fmla="*/ 0 60000 65536"/>
              <a:gd name="T8" fmla="*/ 0 60000 65536"/>
              <a:gd name="T9" fmla="*/ 0 w 21598"/>
              <a:gd name="T10" fmla="*/ 0 h 21595"/>
              <a:gd name="T11" fmla="*/ 21598 w 21598"/>
              <a:gd name="T12" fmla="*/ 21595 h 2159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598" h="21595" fill="none" extrusionOk="0">
                <a:moveTo>
                  <a:pt x="-1" y="21310"/>
                </a:moveTo>
                <a:cubicBezTo>
                  <a:pt x="152" y="9671"/>
                  <a:pt x="9501" y="247"/>
                  <a:pt x="21138" y="-1"/>
                </a:cubicBezTo>
              </a:path>
              <a:path w="21598" h="21595" stroke="0" extrusionOk="0">
                <a:moveTo>
                  <a:pt x="-1" y="21310"/>
                </a:moveTo>
                <a:cubicBezTo>
                  <a:pt x="152" y="9671"/>
                  <a:pt x="9501" y="247"/>
                  <a:pt x="21138" y="-1"/>
                </a:cubicBezTo>
                <a:lnTo>
                  <a:pt x="21598" y="21595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06" name="Arc 209"/>
          <p:cNvSpPr>
            <a:spLocks/>
          </p:cNvSpPr>
          <p:nvPr/>
        </p:nvSpPr>
        <p:spPr bwMode="auto">
          <a:xfrm>
            <a:off x="6046788" y="3671888"/>
            <a:ext cx="77787" cy="122237"/>
          </a:xfrm>
          <a:custGeom>
            <a:avLst/>
            <a:gdLst>
              <a:gd name="T0" fmla="*/ 0 w 22047"/>
              <a:gd name="T1" fmla="*/ 5059 h 21600"/>
              <a:gd name="T2" fmla="*/ 3416489 w 22047"/>
              <a:gd name="T3" fmla="*/ 21860446 h 21600"/>
              <a:gd name="T4" fmla="*/ 69573 w 22047"/>
              <a:gd name="T5" fmla="*/ 22153866 h 21600"/>
              <a:gd name="T6" fmla="*/ 0 60000 65536"/>
              <a:gd name="T7" fmla="*/ 0 60000 65536"/>
              <a:gd name="T8" fmla="*/ 0 60000 65536"/>
              <a:gd name="T9" fmla="*/ 0 w 22047"/>
              <a:gd name="T10" fmla="*/ 0 h 21600"/>
              <a:gd name="T11" fmla="*/ 22047 w 22047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047" h="21600" fill="none" extrusionOk="0">
                <a:moveTo>
                  <a:pt x="-1" y="4"/>
                </a:moveTo>
                <a:cubicBezTo>
                  <a:pt x="149" y="1"/>
                  <a:pt x="299" y="-1"/>
                  <a:pt x="449" y="-1"/>
                </a:cubicBezTo>
                <a:cubicBezTo>
                  <a:pt x="12266" y="-1"/>
                  <a:pt x="21890" y="9497"/>
                  <a:pt x="22047" y="21313"/>
                </a:cubicBezTo>
              </a:path>
              <a:path w="22047" h="21600" stroke="0" extrusionOk="0">
                <a:moveTo>
                  <a:pt x="-1" y="4"/>
                </a:moveTo>
                <a:cubicBezTo>
                  <a:pt x="149" y="1"/>
                  <a:pt x="299" y="-1"/>
                  <a:pt x="449" y="-1"/>
                </a:cubicBezTo>
                <a:cubicBezTo>
                  <a:pt x="12266" y="-1"/>
                  <a:pt x="21890" y="9497"/>
                  <a:pt x="22047" y="21313"/>
                </a:cubicBezTo>
                <a:lnTo>
                  <a:pt x="449" y="2160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07" name="Line 210"/>
          <p:cNvSpPr>
            <a:spLocks noChangeShapeType="1"/>
          </p:cNvSpPr>
          <p:nvPr/>
        </p:nvSpPr>
        <p:spPr bwMode="auto">
          <a:xfrm flipV="1">
            <a:off x="6126163" y="3805238"/>
            <a:ext cx="0" cy="3238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08" name="Arc 211"/>
          <p:cNvSpPr>
            <a:spLocks/>
          </p:cNvSpPr>
          <p:nvPr/>
        </p:nvSpPr>
        <p:spPr bwMode="auto">
          <a:xfrm>
            <a:off x="6154738" y="4135438"/>
            <a:ext cx="76200" cy="122237"/>
          </a:xfrm>
          <a:custGeom>
            <a:avLst/>
            <a:gdLst>
              <a:gd name="T0" fmla="*/ 3345487 w 21600"/>
              <a:gd name="T1" fmla="*/ 22153866 h 21600"/>
              <a:gd name="T2" fmla="*/ 0 w 21600"/>
              <a:gd name="T3" fmla="*/ 0 h 21600"/>
              <a:gd name="T4" fmla="*/ 3345487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</a:path>
              <a:path w="21600" h="21600" stroke="0" extrusionOk="0">
                <a:moveTo>
                  <a:pt x="21600" y="21599"/>
                </a:moveTo>
                <a:cubicBezTo>
                  <a:pt x="9670" y="21599"/>
                  <a:pt x="-1" y="11929"/>
                  <a:pt x="-1" y="-1"/>
                </a:cubicBezTo>
                <a:lnTo>
                  <a:pt x="2160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09" name="Arc 212"/>
          <p:cNvSpPr>
            <a:spLocks/>
          </p:cNvSpPr>
          <p:nvPr/>
        </p:nvSpPr>
        <p:spPr bwMode="auto">
          <a:xfrm>
            <a:off x="3856038" y="4079875"/>
            <a:ext cx="152400" cy="268288"/>
          </a:xfrm>
          <a:custGeom>
            <a:avLst/>
            <a:gdLst>
              <a:gd name="T0" fmla="*/ 53527720 w 21600"/>
              <a:gd name="T1" fmla="*/ 0 h 21600"/>
              <a:gd name="T2" fmla="*/ 0 w 21600"/>
              <a:gd name="T3" fmla="*/ 514095478 h 21600"/>
              <a:gd name="T4" fmla="*/ 0 w 21600"/>
              <a:gd name="T5" fmla="*/ 0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</a:path>
              <a:path w="21600" h="21600" stroke="0" extrusionOk="0">
                <a:moveTo>
                  <a:pt x="21600" y="0"/>
                </a:moveTo>
                <a:cubicBezTo>
                  <a:pt x="21600" y="11929"/>
                  <a:pt x="11929" y="21599"/>
                  <a:pt x="0" y="21599"/>
                </a:cubicBezTo>
                <a:lnTo>
                  <a:pt x="0" y="0"/>
                </a:lnTo>
                <a:close/>
              </a:path>
            </a:pathLst>
          </a:custGeom>
          <a:noFill/>
          <a:ln w="25400" cap="rnd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10" name="Oval 213"/>
          <p:cNvSpPr>
            <a:spLocks noChangeArrowheads="1"/>
          </p:cNvSpPr>
          <p:nvPr/>
        </p:nvSpPr>
        <p:spPr bwMode="auto">
          <a:xfrm>
            <a:off x="4587875" y="3771900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11" name="Oval 214"/>
          <p:cNvSpPr>
            <a:spLocks noChangeArrowheads="1"/>
          </p:cNvSpPr>
          <p:nvPr/>
        </p:nvSpPr>
        <p:spPr bwMode="auto">
          <a:xfrm>
            <a:off x="4598988" y="3924300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12" name="Oval 215"/>
          <p:cNvSpPr>
            <a:spLocks noChangeArrowheads="1"/>
          </p:cNvSpPr>
          <p:nvPr/>
        </p:nvSpPr>
        <p:spPr bwMode="auto">
          <a:xfrm>
            <a:off x="4587875" y="384175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13" name="Oval 216"/>
          <p:cNvSpPr>
            <a:spLocks noChangeArrowheads="1"/>
          </p:cNvSpPr>
          <p:nvPr/>
        </p:nvSpPr>
        <p:spPr bwMode="auto">
          <a:xfrm>
            <a:off x="4954588" y="3690938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14" name="Oval 217"/>
          <p:cNvSpPr>
            <a:spLocks noChangeArrowheads="1"/>
          </p:cNvSpPr>
          <p:nvPr/>
        </p:nvSpPr>
        <p:spPr bwMode="auto">
          <a:xfrm>
            <a:off x="4781550" y="3771900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15" name="Oval 218"/>
          <p:cNvSpPr>
            <a:spLocks noChangeArrowheads="1"/>
          </p:cNvSpPr>
          <p:nvPr/>
        </p:nvSpPr>
        <p:spPr bwMode="auto">
          <a:xfrm>
            <a:off x="4975225" y="3760788"/>
            <a:ext cx="38100" cy="4921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16" name="Oval 219"/>
          <p:cNvSpPr>
            <a:spLocks noChangeArrowheads="1"/>
          </p:cNvSpPr>
          <p:nvPr/>
        </p:nvSpPr>
        <p:spPr bwMode="auto">
          <a:xfrm>
            <a:off x="4975225" y="404495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17" name="Oval 220"/>
          <p:cNvSpPr>
            <a:spLocks noChangeArrowheads="1"/>
          </p:cNvSpPr>
          <p:nvPr/>
        </p:nvSpPr>
        <p:spPr bwMode="auto">
          <a:xfrm>
            <a:off x="4975225" y="385286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18" name="Oval 221"/>
          <p:cNvSpPr>
            <a:spLocks noChangeArrowheads="1"/>
          </p:cNvSpPr>
          <p:nvPr/>
        </p:nvSpPr>
        <p:spPr bwMode="auto">
          <a:xfrm>
            <a:off x="5086350" y="424815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19" name="Oval 222"/>
          <p:cNvSpPr>
            <a:spLocks noChangeArrowheads="1"/>
          </p:cNvSpPr>
          <p:nvPr/>
        </p:nvSpPr>
        <p:spPr bwMode="auto">
          <a:xfrm>
            <a:off x="5005388" y="419735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20" name="Oval 223"/>
          <p:cNvSpPr>
            <a:spLocks noChangeArrowheads="1"/>
          </p:cNvSpPr>
          <p:nvPr/>
        </p:nvSpPr>
        <p:spPr bwMode="auto">
          <a:xfrm>
            <a:off x="5157788" y="419735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21" name="Oval 224"/>
          <p:cNvSpPr>
            <a:spLocks noChangeArrowheads="1"/>
          </p:cNvSpPr>
          <p:nvPr/>
        </p:nvSpPr>
        <p:spPr bwMode="auto">
          <a:xfrm>
            <a:off x="5157788" y="3792538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22" name="Oval 225"/>
          <p:cNvSpPr>
            <a:spLocks noChangeArrowheads="1"/>
          </p:cNvSpPr>
          <p:nvPr/>
        </p:nvSpPr>
        <p:spPr bwMode="auto">
          <a:xfrm>
            <a:off x="5167313" y="3862388"/>
            <a:ext cx="38100" cy="4921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23" name="Oval 226"/>
          <p:cNvSpPr>
            <a:spLocks noChangeArrowheads="1"/>
          </p:cNvSpPr>
          <p:nvPr/>
        </p:nvSpPr>
        <p:spPr bwMode="auto">
          <a:xfrm>
            <a:off x="5349875" y="3781425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24" name="Oval 227"/>
          <p:cNvSpPr>
            <a:spLocks noChangeArrowheads="1"/>
          </p:cNvSpPr>
          <p:nvPr/>
        </p:nvSpPr>
        <p:spPr bwMode="auto">
          <a:xfrm>
            <a:off x="5340350" y="3690938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25" name="Oval 228"/>
          <p:cNvSpPr>
            <a:spLocks noChangeArrowheads="1"/>
          </p:cNvSpPr>
          <p:nvPr/>
        </p:nvSpPr>
        <p:spPr bwMode="auto">
          <a:xfrm>
            <a:off x="5462588" y="424815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26" name="Oval 229"/>
          <p:cNvSpPr>
            <a:spLocks noChangeArrowheads="1"/>
          </p:cNvSpPr>
          <p:nvPr/>
        </p:nvSpPr>
        <p:spPr bwMode="auto">
          <a:xfrm>
            <a:off x="5360988" y="405606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27" name="Oval 230"/>
          <p:cNvSpPr>
            <a:spLocks noChangeArrowheads="1"/>
          </p:cNvSpPr>
          <p:nvPr/>
        </p:nvSpPr>
        <p:spPr bwMode="auto">
          <a:xfrm>
            <a:off x="5553075" y="415766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28" name="Oval 231"/>
          <p:cNvSpPr>
            <a:spLocks noChangeArrowheads="1"/>
          </p:cNvSpPr>
          <p:nvPr/>
        </p:nvSpPr>
        <p:spPr bwMode="auto">
          <a:xfrm>
            <a:off x="5746750" y="4167188"/>
            <a:ext cx="38100" cy="4921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29" name="Oval 232"/>
          <p:cNvSpPr>
            <a:spLocks noChangeArrowheads="1"/>
          </p:cNvSpPr>
          <p:nvPr/>
        </p:nvSpPr>
        <p:spPr bwMode="auto">
          <a:xfrm>
            <a:off x="5737225" y="4086225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30" name="Oval 233"/>
          <p:cNvSpPr>
            <a:spLocks noChangeArrowheads="1"/>
          </p:cNvSpPr>
          <p:nvPr/>
        </p:nvSpPr>
        <p:spPr bwMode="auto">
          <a:xfrm>
            <a:off x="5929313" y="3760788"/>
            <a:ext cx="38100" cy="4921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31" name="Oval 234"/>
          <p:cNvSpPr>
            <a:spLocks noChangeArrowheads="1"/>
          </p:cNvSpPr>
          <p:nvPr/>
        </p:nvSpPr>
        <p:spPr bwMode="auto">
          <a:xfrm>
            <a:off x="5788025" y="4229100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32" name="Oval 235"/>
          <p:cNvSpPr>
            <a:spLocks noChangeArrowheads="1"/>
          </p:cNvSpPr>
          <p:nvPr/>
        </p:nvSpPr>
        <p:spPr bwMode="auto">
          <a:xfrm>
            <a:off x="6122988" y="3883025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33" name="Oval 236"/>
          <p:cNvSpPr>
            <a:spLocks noChangeArrowheads="1"/>
          </p:cNvSpPr>
          <p:nvPr/>
        </p:nvSpPr>
        <p:spPr bwMode="auto">
          <a:xfrm>
            <a:off x="6111875" y="380206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34" name="Oval 237"/>
          <p:cNvSpPr>
            <a:spLocks noChangeArrowheads="1"/>
          </p:cNvSpPr>
          <p:nvPr/>
        </p:nvSpPr>
        <p:spPr bwMode="auto">
          <a:xfrm>
            <a:off x="6142038" y="419735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35" name="Oval 238"/>
          <p:cNvSpPr>
            <a:spLocks noChangeArrowheads="1"/>
          </p:cNvSpPr>
          <p:nvPr/>
        </p:nvSpPr>
        <p:spPr bwMode="auto">
          <a:xfrm>
            <a:off x="6061075" y="364966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36" name="Oval 239"/>
          <p:cNvSpPr>
            <a:spLocks noChangeArrowheads="1"/>
          </p:cNvSpPr>
          <p:nvPr/>
        </p:nvSpPr>
        <p:spPr bwMode="auto">
          <a:xfrm>
            <a:off x="5970588" y="3649663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37" name="Oval 240"/>
          <p:cNvSpPr>
            <a:spLocks noChangeArrowheads="1"/>
          </p:cNvSpPr>
          <p:nvPr/>
        </p:nvSpPr>
        <p:spPr bwMode="auto">
          <a:xfrm>
            <a:off x="5929313" y="3832225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38" name="Oval 241"/>
          <p:cNvSpPr>
            <a:spLocks noChangeArrowheads="1"/>
          </p:cNvSpPr>
          <p:nvPr/>
        </p:nvSpPr>
        <p:spPr bwMode="auto">
          <a:xfrm>
            <a:off x="5929313" y="389255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39" name="Oval 242"/>
          <p:cNvSpPr>
            <a:spLocks noChangeArrowheads="1"/>
          </p:cNvSpPr>
          <p:nvPr/>
        </p:nvSpPr>
        <p:spPr bwMode="auto">
          <a:xfrm>
            <a:off x="5929313" y="3963988"/>
            <a:ext cx="38100" cy="49212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40" name="Oval 243"/>
          <p:cNvSpPr>
            <a:spLocks noChangeArrowheads="1"/>
          </p:cNvSpPr>
          <p:nvPr/>
        </p:nvSpPr>
        <p:spPr bwMode="auto">
          <a:xfrm>
            <a:off x="5929313" y="4035425"/>
            <a:ext cx="38100" cy="47625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41" name="Oval 244"/>
          <p:cNvSpPr>
            <a:spLocks noChangeArrowheads="1"/>
          </p:cNvSpPr>
          <p:nvPr/>
        </p:nvSpPr>
        <p:spPr bwMode="auto">
          <a:xfrm>
            <a:off x="5929313" y="4095750"/>
            <a:ext cx="38100" cy="49213"/>
          </a:xfrm>
          <a:prstGeom prst="ellipse">
            <a:avLst/>
          </a:prstGeom>
          <a:solidFill>
            <a:srgbClr val="0000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07642" name="Rectangle 245"/>
          <p:cNvSpPr>
            <a:spLocks noChangeArrowheads="1"/>
          </p:cNvSpPr>
          <p:nvPr/>
        </p:nvSpPr>
        <p:spPr bwMode="auto">
          <a:xfrm>
            <a:off x="3525838" y="3819525"/>
            <a:ext cx="247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43" name="Rectangle 246"/>
          <p:cNvSpPr>
            <a:spLocks noChangeArrowheads="1"/>
          </p:cNvSpPr>
          <p:nvPr/>
        </p:nvSpPr>
        <p:spPr bwMode="auto">
          <a:xfrm>
            <a:off x="3543300" y="4362450"/>
            <a:ext cx="587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600"/>
              <a:t>NH2</a:t>
            </a:r>
          </a:p>
        </p:txBody>
      </p:sp>
      <p:sp>
        <p:nvSpPr>
          <p:cNvPr id="107644" name="Rectangle 247"/>
          <p:cNvSpPr>
            <a:spLocks noChangeArrowheads="1"/>
          </p:cNvSpPr>
          <p:nvPr/>
        </p:nvSpPr>
        <p:spPr bwMode="auto">
          <a:xfrm>
            <a:off x="5975350" y="4311650"/>
            <a:ext cx="7905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600"/>
              <a:t>COOH</a:t>
            </a:r>
          </a:p>
        </p:txBody>
      </p:sp>
      <p:sp>
        <p:nvSpPr>
          <p:cNvPr id="107645" name="Rectangle 248"/>
          <p:cNvSpPr>
            <a:spLocks noChangeArrowheads="1"/>
          </p:cNvSpPr>
          <p:nvPr/>
        </p:nvSpPr>
        <p:spPr bwMode="auto">
          <a:xfrm>
            <a:off x="4659313" y="152400"/>
            <a:ext cx="519112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4000"/>
              <a:t>E</a:t>
            </a:r>
            <a:endParaRPr lang="en-GB" sz="4000">
              <a:solidFill>
                <a:srgbClr val="FDC0E5"/>
              </a:solidFill>
            </a:endParaRPr>
          </a:p>
        </p:txBody>
      </p:sp>
      <p:sp>
        <p:nvSpPr>
          <p:cNvPr id="107646" name="Rectangle 249"/>
          <p:cNvSpPr>
            <a:spLocks noChangeArrowheads="1"/>
          </p:cNvSpPr>
          <p:nvPr/>
        </p:nvSpPr>
        <p:spPr bwMode="auto">
          <a:xfrm>
            <a:off x="8031163" y="171450"/>
            <a:ext cx="5476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4000"/>
              <a:t>D</a:t>
            </a:r>
          </a:p>
        </p:txBody>
      </p:sp>
      <p:sp>
        <p:nvSpPr>
          <p:cNvPr id="107647" name="Rectangle 250"/>
          <p:cNvSpPr>
            <a:spLocks noChangeArrowheads="1"/>
          </p:cNvSpPr>
          <p:nvPr/>
        </p:nvSpPr>
        <p:spPr bwMode="auto">
          <a:xfrm>
            <a:off x="4792663" y="5086350"/>
            <a:ext cx="4635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4000">
                <a:solidFill>
                  <a:srgbClr val="FDC0E5"/>
                </a:solidFill>
              </a:rPr>
              <a:t>e</a:t>
            </a:r>
          </a:p>
        </p:txBody>
      </p:sp>
      <p:sp>
        <p:nvSpPr>
          <p:cNvPr id="107648" name="Rectangle 251"/>
          <p:cNvSpPr>
            <a:spLocks noChangeArrowheads="1"/>
          </p:cNvSpPr>
          <p:nvPr/>
        </p:nvSpPr>
        <p:spPr bwMode="auto">
          <a:xfrm>
            <a:off x="8145463" y="5124450"/>
            <a:ext cx="49053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4000">
                <a:solidFill>
                  <a:srgbClr val="FDC0E5"/>
                </a:solidFill>
              </a:rPr>
              <a:t>d</a:t>
            </a:r>
          </a:p>
        </p:txBody>
      </p:sp>
      <p:sp>
        <p:nvSpPr>
          <p:cNvPr id="107649" name="Rectangle 252"/>
          <p:cNvSpPr>
            <a:spLocks noChangeArrowheads="1"/>
          </p:cNvSpPr>
          <p:nvPr/>
        </p:nvSpPr>
        <p:spPr bwMode="auto">
          <a:xfrm>
            <a:off x="1230313" y="5086350"/>
            <a:ext cx="463550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4000">
                <a:solidFill>
                  <a:srgbClr val="FDC0E5"/>
                </a:solidFill>
              </a:rPr>
              <a:t>c</a:t>
            </a:r>
          </a:p>
        </p:txBody>
      </p:sp>
      <p:sp>
        <p:nvSpPr>
          <p:cNvPr id="107650" name="Rectangle 253"/>
          <p:cNvSpPr>
            <a:spLocks noChangeArrowheads="1"/>
          </p:cNvSpPr>
          <p:nvPr/>
        </p:nvSpPr>
        <p:spPr bwMode="auto">
          <a:xfrm>
            <a:off x="1497013" y="152400"/>
            <a:ext cx="5476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4000"/>
              <a:t>C</a:t>
            </a:r>
            <a:endParaRPr lang="en-GB" sz="4000">
              <a:solidFill>
                <a:srgbClr val="FDC0E5"/>
              </a:solidFill>
            </a:endParaRPr>
          </a:p>
        </p:txBody>
      </p:sp>
      <p:sp>
        <p:nvSpPr>
          <p:cNvPr id="107651" name="Rectangle 254"/>
          <p:cNvSpPr>
            <a:spLocks noChangeArrowheads="1"/>
          </p:cNvSpPr>
          <p:nvPr/>
        </p:nvSpPr>
        <p:spPr bwMode="auto">
          <a:xfrm>
            <a:off x="4830763" y="1374775"/>
            <a:ext cx="561975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800"/>
              <a:t>Pro</a:t>
            </a:r>
          </a:p>
          <a:p>
            <a:endParaRPr lang="en-GB" sz="1800"/>
          </a:p>
        </p:txBody>
      </p:sp>
      <p:sp>
        <p:nvSpPr>
          <p:cNvPr id="107652" name="Rectangle 255"/>
          <p:cNvSpPr>
            <a:spLocks noChangeArrowheads="1"/>
          </p:cNvSpPr>
          <p:nvPr/>
        </p:nvSpPr>
        <p:spPr bwMode="auto">
          <a:xfrm>
            <a:off x="4868863" y="3260725"/>
            <a:ext cx="5365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800"/>
              <a:t>Ala</a:t>
            </a:r>
          </a:p>
        </p:txBody>
      </p:sp>
      <p:sp>
        <p:nvSpPr>
          <p:cNvPr id="107653" name="Rectangle 256"/>
          <p:cNvSpPr>
            <a:spLocks noChangeArrowheads="1"/>
          </p:cNvSpPr>
          <p:nvPr/>
        </p:nvSpPr>
        <p:spPr bwMode="auto">
          <a:xfrm>
            <a:off x="3492500" y="3876675"/>
            <a:ext cx="24765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7654" name="Rectangle 257"/>
          <p:cNvSpPr>
            <a:spLocks noChangeArrowheads="1"/>
          </p:cNvSpPr>
          <p:nvPr/>
        </p:nvSpPr>
        <p:spPr bwMode="auto">
          <a:xfrm>
            <a:off x="309563" y="4640263"/>
            <a:ext cx="587375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600">
                <a:solidFill>
                  <a:srgbClr val="FDC0E5"/>
                </a:solidFill>
              </a:rPr>
              <a:t>NH2</a:t>
            </a:r>
          </a:p>
        </p:txBody>
      </p:sp>
      <p:grpSp>
        <p:nvGrpSpPr>
          <p:cNvPr id="107655" name="Group 258"/>
          <p:cNvGrpSpPr>
            <a:grpSpLocks/>
          </p:cNvGrpSpPr>
          <p:nvPr/>
        </p:nvGrpSpPr>
        <p:grpSpPr bwMode="auto">
          <a:xfrm>
            <a:off x="696913" y="3149600"/>
            <a:ext cx="2817812" cy="1406525"/>
            <a:chOff x="439" y="1984"/>
            <a:chExt cx="1775" cy="886"/>
          </a:xfrm>
        </p:grpSpPr>
        <p:sp>
          <p:nvSpPr>
            <p:cNvPr id="107700" name="Rectangle 259"/>
            <p:cNvSpPr>
              <a:spLocks noChangeArrowheads="1"/>
            </p:cNvSpPr>
            <p:nvPr/>
          </p:nvSpPr>
          <p:spPr bwMode="auto">
            <a:xfrm>
              <a:off x="439" y="2402"/>
              <a:ext cx="1243" cy="281"/>
            </a:xfrm>
            <a:prstGeom prst="rect">
              <a:avLst/>
            </a:prstGeom>
            <a:gradFill rotWithShape="0">
              <a:gsLst>
                <a:gs pos="0">
                  <a:srgbClr val="C60074"/>
                </a:gs>
                <a:gs pos="50000">
                  <a:srgbClr val="DC0081"/>
                </a:gs>
                <a:gs pos="100000">
                  <a:srgbClr val="C6007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01" name="Rectangle 260"/>
            <p:cNvSpPr>
              <a:spLocks noChangeArrowheads="1"/>
            </p:cNvSpPr>
            <p:nvPr/>
          </p:nvSpPr>
          <p:spPr bwMode="auto">
            <a:xfrm>
              <a:off x="2073" y="2146"/>
              <a:ext cx="12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4612" tIns="38100" rIns="74612" bIns="38100">
              <a:spAutoFit/>
            </a:bodyPr>
            <a:lstStyle/>
            <a:p>
              <a:pPr defTabSz="601663"/>
              <a:r>
                <a:rPr lang="en-GB" sz="1400" b="0">
                  <a:solidFill>
                    <a:srgbClr val="000000"/>
                  </a:solidFill>
                  <a:latin typeface="Helvetica" charset="0"/>
                </a:rPr>
                <a:t> </a:t>
              </a:r>
            </a:p>
          </p:txBody>
        </p:sp>
        <p:sp>
          <p:nvSpPr>
            <p:cNvPr id="107702" name="Rectangle 261"/>
            <p:cNvSpPr>
              <a:spLocks noChangeArrowheads="1"/>
            </p:cNvSpPr>
            <p:nvPr/>
          </p:nvSpPr>
          <p:spPr bwMode="auto">
            <a:xfrm>
              <a:off x="1692" y="1991"/>
              <a:ext cx="1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03" name="Line 262"/>
            <p:cNvSpPr>
              <a:spLocks noChangeShapeType="1"/>
            </p:cNvSpPr>
            <p:nvPr/>
          </p:nvSpPr>
          <p:spPr bwMode="auto">
            <a:xfrm flipV="1">
              <a:off x="594" y="2399"/>
              <a:ext cx="0" cy="255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04" name="Group 263"/>
            <p:cNvGrpSpPr>
              <a:grpSpLocks/>
            </p:cNvGrpSpPr>
            <p:nvPr/>
          </p:nvGrpSpPr>
          <p:grpSpPr bwMode="auto">
            <a:xfrm>
              <a:off x="612" y="2296"/>
              <a:ext cx="128" cy="100"/>
              <a:chOff x="612" y="2296"/>
              <a:chExt cx="128" cy="100"/>
            </a:xfrm>
          </p:grpSpPr>
          <p:sp>
            <p:nvSpPr>
              <p:cNvPr id="107731" name="Arc 264"/>
              <p:cNvSpPr>
                <a:spLocks/>
              </p:cNvSpPr>
              <p:nvPr/>
            </p:nvSpPr>
            <p:spPr bwMode="auto">
              <a:xfrm>
                <a:off x="612" y="2296"/>
                <a:ext cx="64" cy="100"/>
              </a:xfrm>
              <a:custGeom>
                <a:avLst/>
                <a:gdLst>
                  <a:gd name="T0" fmla="*/ 0 w 21598"/>
                  <a:gd name="T1" fmla="*/ 0 h 21597"/>
                  <a:gd name="T2" fmla="*/ 0 w 21598"/>
                  <a:gd name="T3" fmla="*/ 0 h 21597"/>
                  <a:gd name="T4" fmla="*/ 0 w 21598"/>
                  <a:gd name="T5" fmla="*/ 0 h 21597"/>
                  <a:gd name="T6" fmla="*/ 0 60000 65536"/>
                  <a:gd name="T7" fmla="*/ 0 60000 65536"/>
                  <a:gd name="T8" fmla="*/ 0 60000 65536"/>
                  <a:gd name="T9" fmla="*/ 0 w 21598"/>
                  <a:gd name="T10" fmla="*/ 0 h 21597"/>
                  <a:gd name="T11" fmla="*/ 21598 w 21598"/>
                  <a:gd name="T12" fmla="*/ 21597 h 215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8" h="21597" fill="none" extrusionOk="0">
                    <a:moveTo>
                      <a:pt x="-1" y="21381"/>
                    </a:moveTo>
                    <a:cubicBezTo>
                      <a:pt x="115" y="9668"/>
                      <a:pt x="9548" y="182"/>
                      <a:pt x="21260" y="-1"/>
                    </a:cubicBezTo>
                  </a:path>
                  <a:path w="21598" h="21597" stroke="0" extrusionOk="0">
                    <a:moveTo>
                      <a:pt x="-1" y="21381"/>
                    </a:moveTo>
                    <a:cubicBezTo>
                      <a:pt x="115" y="9668"/>
                      <a:pt x="9548" y="182"/>
                      <a:pt x="21260" y="-1"/>
                    </a:cubicBezTo>
                    <a:lnTo>
                      <a:pt x="21598" y="21597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32" name="Arc 265"/>
              <p:cNvSpPr>
                <a:spLocks/>
              </p:cNvSpPr>
              <p:nvPr/>
            </p:nvSpPr>
            <p:spPr bwMode="auto">
              <a:xfrm>
                <a:off x="675" y="2296"/>
                <a:ext cx="65" cy="100"/>
              </a:xfrm>
              <a:custGeom>
                <a:avLst/>
                <a:gdLst>
                  <a:gd name="T0" fmla="*/ 0 w 21937"/>
                  <a:gd name="T1" fmla="*/ 0 h 21600"/>
                  <a:gd name="T2" fmla="*/ 0 w 21937"/>
                  <a:gd name="T3" fmla="*/ 0 h 21600"/>
                  <a:gd name="T4" fmla="*/ 0 w 2193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937"/>
                  <a:gd name="T10" fmla="*/ 0 h 21600"/>
                  <a:gd name="T11" fmla="*/ 21937 w 2193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937" h="21600" fill="none" extrusionOk="0">
                    <a:moveTo>
                      <a:pt x="-1" y="2"/>
                    </a:moveTo>
                    <a:cubicBezTo>
                      <a:pt x="112" y="0"/>
                      <a:pt x="224" y="-1"/>
                      <a:pt x="337" y="-1"/>
                    </a:cubicBezTo>
                    <a:cubicBezTo>
                      <a:pt x="12266" y="-1"/>
                      <a:pt x="21937" y="9670"/>
                      <a:pt x="21937" y="21600"/>
                    </a:cubicBezTo>
                  </a:path>
                  <a:path w="21937" h="21600" stroke="0" extrusionOk="0">
                    <a:moveTo>
                      <a:pt x="-1" y="2"/>
                    </a:moveTo>
                    <a:cubicBezTo>
                      <a:pt x="112" y="0"/>
                      <a:pt x="224" y="-1"/>
                      <a:pt x="337" y="-1"/>
                    </a:cubicBezTo>
                    <a:cubicBezTo>
                      <a:pt x="12266" y="-1"/>
                      <a:pt x="21937" y="9670"/>
                      <a:pt x="21937" y="21600"/>
                    </a:cubicBezTo>
                    <a:lnTo>
                      <a:pt x="337" y="2160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705" name="Line 266"/>
            <p:cNvSpPr>
              <a:spLocks noChangeShapeType="1"/>
            </p:cNvSpPr>
            <p:nvPr/>
          </p:nvSpPr>
          <p:spPr bwMode="auto">
            <a:xfrm flipV="1">
              <a:off x="746" y="2399"/>
              <a:ext cx="0" cy="263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06" name="Group 267"/>
            <p:cNvGrpSpPr>
              <a:grpSpLocks/>
            </p:cNvGrpSpPr>
            <p:nvPr/>
          </p:nvGrpSpPr>
          <p:grpSpPr bwMode="auto">
            <a:xfrm>
              <a:off x="764" y="2658"/>
              <a:ext cx="126" cy="100"/>
              <a:chOff x="764" y="2658"/>
              <a:chExt cx="126" cy="100"/>
            </a:xfrm>
          </p:grpSpPr>
          <p:sp>
            <p:nvSpPr>
              <p:cNvPr id="107729" name="Arc 268"/>
              <p:cNvSpPr>
                <a:spLocks/>
              </p:cNvSpPr>
              <p:nvPr/>
            </p:nvSpPr>
            <p:spPr bwMode="auto">
              <a:xfrm>
                <a:off x="764" y="2658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30" name="Arc 269"/>
              <p:cNvSpPr>
                <a:spLocks/>
              </p:cNvSpPr>
              <p:nvPr/>
            </p:nvSpPr>
            <p:spPr bwMode="auto">
              <a:xfrm>
                <a:off x="826" y="2658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707" name="Line 270"/>
            <p:cNvSpPr>
              <a:spLocks noChangeShapeType="1"/>
            </p:cNvSpPr>
            <p:nvPr/>
          </p:nvSpPr>
          <p:spPr bwMode="auto">
            <a:xfrm flipV="1">
              <a:off x="890" y="2423"/>
              <a:ext cx="0" cy="255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08" name="Arc 271"/>
            <p:cNvSpPr>
              <a:spLocks/>
            </p:cNvSpPr>
            <p:nvPr/>
          </p:nvSpPr>
          <p:spPr bwMode="auto">
            <a:xfrm>
              <a:off x="908" y="2312"/>
              <a:ext cx="64" cy="100"/>
            </a:xfrm>
            <a:custGeom>
              <a:avLst/>
              <a:gdLst>
                <a:gd name="T0" fmla="*/ 0 w 21598"/>
                <a:gd name="T1" fmla="*/ 0 h 21597"/>
                <a:gd name="T2" fmla="*/ 0 w 21598"/>
                <a:gd name="T3" fmla="*/ 0 h 21597"/>
                <a:gd name="T4" fmla="*/ 0 w 21598"/>
                <a:gd name="T5" fmla="*/ 0 h 21597"/>
                <a:gd name="T6" fmla="*/ 0 60000 65536"/>
                <a:gd name="T7" fmla="*/ 0 60000 65536"/>
                <a:gd name="T8" fmla="*/ 0 60000 65536"/>
                <a:gd name="T9" fmla="*/ 0 w 21598"/>
                <a:gd name="T10" fmla="*/ 0 h 21597"/>
                <a:gd name="T11" fmla="*/ 21598 w 21598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21597" fill="none" extrusionOk="0">
                  <a:moveTo>
                    <a:pt x="-1" y="21381"/>
                  </a:moveTo>
                  <a:cubicBezTo>
                    <a:pt x="115" y="9668"/>
                    <a:pt x="9548" y="182"/>
                    <a:pt x="21260" y="-1"/>
                  </a:cubicBezTo>
                </a:path>
                <a:path w="21598" h="21597" stroke="0" extrusionOk="0">
                  <a:moveTo>
                    <a:pt x="-1" y="21381"/>
                  </a:moveTo>
                  <a:cubicBezTo>
                    <a:pt x="115" y="9668"/>
                    <a:pt x="9548" y="182"/>
                    <a:pt x="21260" y="-1"/>
                  </a:cubicBezTo>
                  <a:lnTo>
                    <a:pt x="21598" y="21597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09" name="Arc 272"/>
            <p:cNvSpPr>
              <a:spLocks/>
            </p:cNvSpPr>
            <p:nvPr/>
          </p:nvSpPr>
          <p:spPr bwMode="auto">
            <a:xfrm>
              <a:off x="967" y="2312"/>
              <a:ext cx="69" cy="104"/>
            </a:xfrm>
            <a:custGeom>
              <a:avLst/>
              <a:gdLst>
                <a:gd name="T0" fmla="*/ 0 w 21917"/>
                <a:gd name="T1" fmla="*/ 0 h 21600"/>
                <a:gd name="T2" fmla="*/ 0 w 21917"/>
                <a:gd name="T3" fmla="*/ 0 h 21600"/>
                <a:gd name="T4" fmla="*/ 0 w 2191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917"/>
                <a:gd name="T10" fmla="*/ 0 h 21600"/>
                <a:gd name="T11" fmla="*/ 21917 w 2191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917" h="21600" fill="none" extrusionOk="0">
                  <a:moveTo>
                    <a:pt x="-1" y="2"/>
                  </a:moveTo>
                  <a:cubicBezTo>
                    <a:pt x="105" y="0"/>
                    <a:pt x="211" y="-1"/>
                    <a:pt x="317" y="-1"/>
                  </a:cubicBezTo>
                  <a:cubicBezTo>
                    <a:pt x="12246" y="-1"/>
                    <a:pt x="21917" y="9670"/>
                    <a:pt x="21917" y="21600"/>
                  </a:cubicBezTo>
                </a:path>
                <a:path w="21917" h="21600" stroke="0" extrusionOk="0">
                  <a:moveTo>
                    <a:pt x="-1" y="2"/>
                  </a:moveTo>
                  <a:cubicBezTo>
                    <a:pt x="105" y="0"/>
                    <a:pt x="211" y="-1"/>
                    <a:pt x="317" y="-1"/>
                  </a:cubicBezTo>
                  <a:cubicBezTo>
                    <a:pt x="12246" y="-1"/>
                    <a:pt x="21917" y="9670"/>
                    <a:pt x="21917" y="21600"/>
                  </a:cubicBezTo>
                  <a:lnTo>
                    <a:pt x="317" y="21600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10" name="Line 273"/>
            <p:cNvSpPr>
              <a:spLocks noChangeShapeType="1"/>
            </p:cNvSpPr>
            <p:nvPr/>
          </p:nvSpPr>
          <p:spPr bwMode="auto">
            <a:xfrm flipV="1">
              <a:off x="1042" y="2423"/>
              <a:ext cx="0" cy="159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11" name="Group 274"/>
            <p:cNvGrpSpPr>
              <a:grpSpLocks/>
            </p:cNvGrpSpPr>
            <p:nvPr/>
          </p:nvGrpSpPr>
          <p:grpSpPr bwMode="auto">
            <a:xfrm>
              <a:off x="1060" y="2578"/>
              <a:ext cx="126" cy="108"/>
              <a:chOff x="1060" y="2578"/>
              <a:chExt cx="126" cy="108"/>
            </a:xfrm>
          </p:grpSpPr>
          <p:sp>
            <p:nvSpPr>
              <p:cNvPr id="107727" name="Arc 275"/>
              <p:cNvSpPr>
                <a:spLocks/>
              </p:cNvSpPr>
              <p:nvPr/>
            </p:nvSpPr>
            <p:spPr bwMode="auto">
              <a:xfrm>
                <a:off x="1060" y="2586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28" name="Arc 276"/>
              <p:cNvSpPr>
                <a:spLocks/>
              </p:cNvSpPr>
              <p:nvPr/>
            </p:nvSpPr>
            <p:spPr bwMode="auto">
              <a:xfrm>
                <a:off x="1122" y="2578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712" name="Line 277"/>
            <p:cNvSpPr>
              <a:spLocks noChangeShapeType="1"/>
            </p:cNvSpPr>
            <p:nvPr/>
          </p:nvSpPr>
          <p:spPr bwMode="auto">
            <a:xfrm flipV="1">
              <a:off x="1194" y="2431"/>
              <a:ext cx="0" cy="151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13" name="Arc 278"/>
            <p:cNvSpPr>
              <a:spLocks/>
            </p:cNvSpPr>
            <p:nvPr/>
          </p:nvSpPr>
          <p:spPr bwMode="auto">
            <a:xfrm>
              <a:off x="1212" y="2320"/>
              <a:ext cx="64" cy="100"/>
            </a:xfrm>
            <a:custGeom>
              <a:avLst/>
              <a:gdLst>
                <a:gd name="T0" fmla="*/ 0 w 21598"/>
                <a:gd name="T1" fmla="*/ 0 h 21597"/>
                <a:gd name="T2" fmla="*/ 0 w 21598"/>
                <a:gd name="T3" fmla="*/ 0 h 21597"/>
                <a:gd name="T4" fmla="*/ 0 w 21598"/>
                <a:gd name="T5" fmla="*/ 0 h 21597"/>
                <a:gd name="T6" fmla="*/ 0 60000 65536"/>
                <a:gd name="T7" fmla="*/ 0 60000 65536"/>
                <a:gd name="T8" fmla="*/ 0 60000 65536"/>
                <a:gd name="T9" fmla="*/ 0 w 21598"/>
                <a:gd name="T10" fmla="*/ 0 h 21597"/>
                <a:gd name="T11" fmla="*/ 21598 w 21598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21597" fill="none" extrusionOk="0">
                  <a:moveTo>
                    <a:pt x="-1" y="21381"/>
                  </a:moveTo>
                  <a:cubicBezTo>
                    <a:pt x="115" y="9668"/>
                    <a:pt x="9548" y="182"/>
                    <a:pt x="21260" y="-1"/>
                  </a:cubicBezTo>
                </a:path>
                <a:path w="21598" h="21597" stroke="0" extrusionOk="0">
                  <a:moveTo>
                    <a:pt x="-1" y="21381"/>
                  </a:moveTo>
                  <a:cubicBezTo>
                    <a:pt x="115" y="9668"/>
                    <a:pt x="9548" y="182"/>
                    <a:pt x="21260" y="-1"/>
                  </a:cubicBezTo>
                  <a:lnTo>
                    <a:pt x="21598" y="21597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14" name="Arc 279"/>
            <p:cNvSpPr>
              <a:spLocks/>
            </p:cNvSpPr>
            <p:nvPr/>
          </p:nvSpPr>
          <p:spPr bwMode="auto">
            <a:xfrm>
              <a:off x="1271" y="2320"/>
              <a:ext cx="69" cy="104"/>
            </a:xfrm>
            <a:custGeom>
              <a:avLst/>
              <a:gdLst>
                <a:gd name="T0" fmla="*/ 0 w 21917"/>
                <a:gd name="T1" fmla="*/ 0 h 21600"/>
                <a:gd name="T2" fmla="*/ 0 w 21917"/>
                <a:gd name="T3" fmla="*/ 0 h 21600"/>
                <a:gd name="T4" fmla="*/ 0 w 2191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917"/>
                <a:gd name="T10" fmla="*/ 0 h 21600"/>
                <a:gd name="T11" fmla="*/ 21917 w 2191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917" h="21600" fill="none" extrusionOk="0">
                  <a:moveTo>
                    <a:pt x="-1" y="2"/>
                  </a:moveTo>
                  <a:cubicBezTo>
                    <a:pt x="105" y="0"/>
                    <a:pt x="211" y="-1"/>
                    <a:pt x="317" y="-1"/>
                  </a:cubicBezTo>
                  <a:cubicBezTo>
                    <a:pt x="12246" y="-1"/>
                    <a:pt x="21917" y="9670"/>
                    <a:pt x="21917" y="21600"/>
                  </a:cubicBezTo>
                </a:path>
                <a:path w="21917" h="21600" stroke="0" extrusionOk="0">
                  <a:moveTo>
                    <a:pt x="-1" y="2"/>
                  </a:moveTo>
                  <a:cubicBezTo>
                    <a:pt x="105" y="0"/>
                    <a:pt x="211" y="-1"/>
                    <a:pt x="317" y="-1"/>
                  </a:cubicBezTo>
                  <a:cubicBezTo>
                    <a:pt x="12246" y="-1"/>
                    <a:pt x="21917" y="9670"/>
                    <a:pt x="21917" y="21600"/>
                  </a:cubicBezTo>
                  <a:lnTo>
                    <a:pt x="317" y="21600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15" name="Line 280"/>
            <p:cNvSpPr>
              <a:spLocks noChangeShapeType="1"/>
            </p:cNvSpPr>
            <p:nvPr/>
          </p:nvSpPr>
          <p:spPr bwMode="auto">
            <a:xfrm flipV="1">
              <a:off x="1346" y="2431"/>
              <a:ext cx="0" cy="255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716" name="Group 281"/>
            <p:cNvGrpSpPr>
              <a:grpSpLocks/>
            </p:cNvGrpSpPr>
            <p:nvPr/>
          </p:nvGrpSpPr>
          <p:grpSpPr bwMode="auto">
            <a:xfrm>
              <a:off x="1364" y="2682"/>
              <a:ext cx="126" cy="108"/>
              <a:chOff x="1364" y="2682"/>
              <a:chExt cx="126" cy="108"/>
            </a:xfrm>
          </p:grpSpPr>
          <p:sp>
            <p:nvSpPr>
              <p:cNvPr id="107725" name="Arc 282"/>
              <p:cNvSpPr>
                <a:spLocks/>
              </p:cNvSpPr>
              <p:nvPr/>
            </p:nvSpPr>
            <p:spPr bwMode="auto">
              <a:xfrm>
                <a:off x="1364" y="2690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26" name="Arc 283"/>
              <p:cNvSpPr>
                <a:spLocks/>
              </p:cNvSpPr>
              <p:nvPr/>
            </p:nvSpPr>
            <p:spPr bwMode="auto">
              <a:xfrm>
                <a:off x="1426" y="2682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717" name="Line 284"/>
            <p:cNvSpPr>
              <a:spLocks noChangeShapeType="1"/>
            </p:cNvSpPr>
            <p:nvPr/>
          </p:nvSpPr>
          <p:spPr bwMode="auto">
            <a:xfrm flipV="1">
              <a:off x="1490" y="2431"/>
              <a:ext cx="0" cy="255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18" name="Arc 285"/>
            <p:cNvSpPr>
              <a:spLocks/>
            </p:cNvSpPr>
            <p:nvPr/>
          </p:nvSpPr>
          <p:spPr bwMode="auto">
            <a:xfrm>
              <a:off x="1508" y="2088"/>
              <a:ext cx="184" cy="352"/>
            </a:xfrm>
            <a:custGeom>
              <a:avLst/>
              <a:gdLst>
                <a:gd name="T0" fmla="*/ 0 w 21599"/>
                <a:gd name="T1" fmla="*/ 0 h 21599"/>
                <a:gd name="T2" fmla="*/ 0 w 21599"/>
                <a:gd name="T3" fmla="*/ 0 h 21599"/>
                <a:gd name="T4" fmla="*/ 0 w 21599"/>
                <a:gd name="T5" fmla="*/ 0 h 21599"/>
                <a:gd name="T6" fmla="*/ 0 60000 65536"/>
                <a:gd name="T7" fmla="*/ 0 60000 65536"/>
                <a:gd name="T8" fmla="*/ 0 60000 65536"/>
                <a:gd name="T9" fmla="*/ 0 w 21599"/>
                <a:gd name="T10" fmla="*/ 0 h 21599"/>
                <a:gd name="T11" fmla="*/ 21599 w 21599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21599" fill="none" extrusionOk="0">
                  <a:moveTo>
                    <a:pt x="-1" y="21537"/>
                  </a:moveTo>
                  <a:cubicBezTo>
                    <a:pt x="32" y="9678"/>
                    <a:pt x="9622" y="63"/>
                    <a:pt x="21481" y="-1"/>
                  </a:cubicBezTo>
                </a:path>
                <a:path w="21599" h="21599" stroke="0" extrusionOk="0">
                  <a:moveTo>
                    <a:pt x="-1" y="21537"/>
                  </a:moveTo>
                  <a:cubicBezTo>
                    <a:pt x="32" y="9678"/>
                    <a:pt x="9622" y="63"/>
                    <a:pt x="21481" y="-1"/>
                  </a:cubicBezTo>
                  <a:lnTo>
                    <a:pt x="21599" y="21599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19" name="Arc 286"/>
            <p:cNvSpPr>
              <a:spLocks/>
            </p:cNvSpPr>
            <p:nvPr/>
          </p:nvSpPr>
          <p:spPr bwMode="auto">
            <a:xfrm>
              <a:off x="454" y="2654"/>
              <a:ext cx="124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20" name="Oval 287"/>
            <p:cNvSpPr>
              <a:spLocks noChangeArrowheads="1"/>
            </p:cNvSpPr>
            <p:nvPr/>
          </p:nvSpPr>
          <p:spPr bwMode="auto">
            <a:xfrm>
              <a:off x="590" y="2650"/>
              <a:ext cx="32" cy="4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DC0E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21" name="Oval 288"/>
            <p:cNvSpPr>
              <a:spLocks noChangeArrowheads="1"/>
            </p:cNvSpPr>
            <p:nvPr/>
          </p:nvSpPr>
          <p:spPr bwMode="auto">
            <a:xfrm>
              <a:off x="902" y="2322"/>
              <a:ext cx="32" cy="4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DC0E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22" name="Oval 289"/>
            <p:cNvSpPr>
              <a:spLocks noChangeArrowheads="1"/>
            </p:cNvSpPr>
            <p:nvPr/>
          </p:nvSpPr>
          <p:spPr bwMode="auto">
            <a:xfrm>
              <a:off x="734" y="2666"/>
              <a:ext cx="32" cy="4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DC0E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23" name="Oval 290"/>
            <p:cNvSpPr>
              <a:spLocks noChangeArrowheads="1"/>
            </p:cNvSpPr>
            <p:nvPr/>
          </p:nvSpPr>
          <p:spPr bwMode="auto">
            <a:xfrm>
              <a:off x="734" y="2594"/>
              <a:ext cx="32" cy="4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DC0E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724" name="Rectangle 291"/>
            <p:cNvSpPr>
              <a:spLocks noChangeArrowheads="1"/>
            </p:cNvSpPr>
            <p:nvPr/>
          </p:nvSpPr>
          <p:spPr bwMode="auto">
            <a:xfrm>
              <a:off x="1716" y="1984"/>
              <a:ext cx="49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1600">
                  <a:solidFill>
                    <a:srgbClr val="FDC0E5"/>
                  </a:solidFill>
                </a:rPr>
                <a:t>COOH</a:t>
              </a:r>
            </a:p>
          </p:txBody>
        </p:sp>
      </p:grpSp>
      <p:grpSp>
        <p:nvGrpSpPr>
          <p:cNvPr id="107656" name="Group 292"/>
          <p:cNvGrpSpPr>
            <a:grpSpLocks/>
          </p:cNvGrpSpPr>
          <p:nvPr/>
        </p:nvGrpSpPr>
        <p:grpSpPr bwMode="auto">
          <a:xfrm>
            <a:off x="696913" y="1285875"/>
            <a:ext cx="2817812" cy="1406525"/>
            <a:chOff x="439" y="810"/>
            <a:chExt cx="1775" cy="886"/>
          </a:xfrm>
        </p:grpSpPr>
        <p:sp>
          <p:nvSpPr>
            <p:cNvPr id="107667" name="Rectangle 293"/>
            <p:cNvSpPr>
              <a:spLocks noChangeArrowheads="1"/>
            </p:cNvSpPr>
            <p:nvPr/>
          </p:nvSpPr>
          <p:spPr bwMode="auto">
            <a:xfrm>
              <a:off x="439" y="1228"/>
              <a:ext cx="1243" cy="281"/>
            </a:xfrm>
            <a:prstGeom prst="rect">
              <a:avLst/>
            </a:prstGeom>
            <a:gradFill rotWithShape="0">
              <a:gsLst>
                <a:gs pos="0">
                  <a:srgbClr val="C60074"/>
                </a:gs>
                <a:gs pos="50000">
                  <a:srgbClr val="DC0081"/>
                </a:gs>
                <a:gs pos="100000">
                  <a:srgbClr val="C60074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68" name="Rectangle 294"/>
            <p:cNvSpPr>
              <a:spLocks noChangeArrowheads="1"/>
            </p:cNvSpPr>
            <p:nvPr/>
          </p:nvSpPr>
          <p:spPr bwMode="auto">
            <a:xfrm>
              <a:off x="2073" y="972"/>
              <a:ext cx="125" cy="1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74612" tIns="38100" rIns="74612" bIns="38100">
              <a:spAutoFit/>
            </a:bodyPr>
            <a:lstStyle/>
            <a:p>
              <a:pPr defTabSz="601663"/>
              <a:r>
                <a:rPr lang="en-GB" sz="1400" b="0">
                  <a:solidFill>
                    <a:srgbClr val="000000"/>
                  </a:solidFill>
                  <a:latin typeface="Helvetica" charset="0"/>
                </a:rPr>
                <a:t> </a:t>
              </a:r>
            </a:p>
          </p:txBody>
        </p:sp>
        <p:sp>
          <p:nvSpPr>
            <p:cNvPr id="107669" name="Rectangle 295"/>
            <p:cNvSpPr>
              <a:spLocks noChangeArrowheads="1"/>
            </p:cNvSpPr>
            <p:nvPr/>
          </p:nvSpPr>
          <p:spPr bwMode="auto">
            <a:xfrm>
              <a:off x="1692" y="817"/>
              <a:ext cx="185" cy="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70" name="Line 296"/>
            <p:cNvSpPr>
              <a:spLocks noChangeShapeType="1"/>
            </p:cNvSpPr>
            <p:nvPr/>
          </p:nvSpPr>
          <p:spPr bwMode="auto">
            <a:xfrm flipV="1">
              <a:off x="594" y="1225"/>
              <a:ext cx="0" cy="255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671" name="Group 297"/>
            <p:cNvGrpSpPr>
              <a:grpSpLocks/>
            </p:cNvGrpSpPr>
            <p:nvPr/>
          </p:nvGrpSpPr>
          <p:grpSpPr bwMode="auto">
            <a:xfrm>
              <a:off x="612" y="1122"/>
              <a:ext cx="128" cy="100"/>
              <a:chOff x="612" y="1122"/>
              <a:chExt cx="128" cy="100"/>
            </a:xfrm>
          </p:grpSpPr>
          <p:sp>
            <p:nvSpPr>
              <p:cNvPr id="107698" name="Arc 298"/>
              <p:cNvSpPr>
                <a:spLocks/>
              </p:cNvSpPr>
              <p:nvPr/>
            </p:nvSpPr>
            <p:spPr bwMode="auto">
              <a:xfrm>
                <a:off x="612" y="1122"/>
                <a:ext cx="64" cy="100"/>
              </a:xfrm>
              <a:custGeom>
                <a:avLst/>
                <a:gdLst>
                  <a:gd name="T0" fmla="*/ 0 w 21598"/>
                  <a:gd name="T1" fmla="*/ 0 h 21597"/>
                  <a:gd name="T2" fmla="*/ 0 w 21598"/>
                  <a:gd name="T3" fmla="*/ 0 h 21597"/>
                  <a:gd name="T4" fmla="*/ 0 w 21598"/>
                  <a:gd name="T5" fmla="*/ 0 h 21597"/>
                  <a:gd name="T6" fmla="*/ 0 60000 65536"/>
                  <a:gd name="T7" fmla="*/ 0 60000 65536"/>
                  <a:gd name="T8" fmla="*/ 0 60000 65536"/>
                  <a:gd name="T9" fmla="*/ 0 w 21598"/>
                  <a:gd name="T10" fmla="*/ 0 h 21597"/>
                  <a:gd name="T11" fmla="*/ 21598 w 21598"/>
                  <a:gd name="T12" fmla="*/ 21597 h 2159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598" h="21597" fill="none" extrusionOk="0">
                    <a:moveTo>
                      <a:pt x="-1" y="21381"/>
                    </a:moveTo>
                    <a:cubicBezTo>
                      <a:pt x="115" y="9668"/>
                      <a:pt x="9548" y="182"/>
                      <a:pt x="21260" y="-1"/>
                    </a:cubicBezTo>
                  </a:path>
                  <a:path w="21598" h="21597" stroke="0" extrusionOk="0">
                    <a:moveTo>
                      <a:pt x="-1" y="21381"/>
                    </a:moveTo>
                    <a:cubicBezTo>
                      <a:pt x="115" y="9668"/>
                      <a:pt x="9548" y="182"/>
                      <a:pt x="21260" y="-1"/>
                    </a:cubicBezTo>
                    <a:lnTo>
                      <a:pt x="21598" y="21597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99" name="Arc 299"/>
              <p:cNvSpPr>
                <a:spLocks/>
              </p:cNvSpPr>
              <p:nvPr/>
            </p:nvSpPr>
            <p:spPr bwMode="auto">
              <a:xfrm>
                <a:off x="675" y="1122"/>
                <a:ext cx="65" cy="100"/>
              </a:xfrm>
              <a:custGeom>
                <a:avLst/>
                <a:gdLst>
                  <a:gd name="T0" fmla="*/ 0 w 21937"/>
                  <a:gd name="T1" fmla="*/ 0 h 21600"/>
                  <a:gd name="T2" fmla="*/ 0 w 21937"/>
                  <a:gd name="T3" fmla="*/ 0 h 21600"/>
                  <a:gd name="T4" fmla="*/ 0 w 21937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937"/>
                  <a:gd name="T10" fmla="*/ 0 h 21600"/>
                  <a:gd name="T11" fmla="*/ 21937 w 21937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937" h="21600" fill="none" extrusionOk="0">
                    <a:moveTo>
                      <a:pt x="-1" y="2"/>
                    </a:moveTo>
                    <a:cubicBezTo>
                      <a:pt x="112" y="0"/>
                      <a:pt x="224" y="-1"/>
                      <a:pt x="337" y="-1"/>
                    </a:cubicBezTo>
                    <a:cubicBezTo>
                      <a:pt x="12266" y="-1"/>
                      <a:pt x="21937" y="9670"/>
                      <a:pt x="21937" y="21600"/>
                    </a:cubicBezTo>
                  </a:path>
                  <a:path w="21937" h="21600" stroke="0" extrusionOk="0">
                    <a:moveTo>
                      <a:pt x="-1" y="2"/>
                    </a:moveTo>
                    <a:cubicBezTo>
                      <a:pt x="112" y="0"/>
                      <a:pt x="224" y="-1"/>
                      <a:pt x="337" y="-1"/>
                    </a:cubicBezTo>
                    <a:cubicBezTo>
                      <a:pt x="12266" y="-1"/>
                      <a:pt x="21937" y="9670"/>
                      <a:pt x="21937" y="21600"/>
                    </a:cubicBezTo>
                    <a:lnTo>
                      <a:pt x="337" y="2160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672" name="Line 300"/>
            <p:cNvSpPr>
              <a:spLocks noChangeShapeType="1"/>
            </p:cNvSpPr>
            <p:nvPr/>
          </p:nvSpPr>
          <p:spPr bwMode="auto">
            <a:xfrm flipV="1">
              <a:off x="746" y="1225"/>
              <a:ext cx="0" cy="263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673" name="Group 301"/>
            <p:cNvGrpSpPr>
              <a:grpSpLocks/>
            </p:cNvGrpSpPr>
            <p:nvPr/>
          </p:nvGrpSpPr>
          <p:grpSpPr bwMode="auto">
            <a:xfrm>
              <a:off x="764" y="1484"/>
              <a:ext cx="126" cy="100"/>
              <a:chOff x="764" y="1484"/>
              <a:chExt cx="126" cy="100"/>
            </a:xfrm>
          </p:grpSpPr>
          <p:sp>
            <p:nvSpPr>
              <p:cNvPr id="107696" name="Arc 302"/>
              <p:cNvSpPr>
                <a:spLocks/>
              </p:cNvSpPr>
              <p:nvPr/>
            </p:nvSpPr>
            <p:spPr bwMode="auto">
              <a:xfrm>
                <a:off x="764" y="1484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97" name="Arc 303"/>
              <p:cNvSpPr>
                <a:spLocks/>
              </p:cNvSpPr>
              <p:nvPr/>
            </p:nvSpPr>
            <p:spPr bwMode="auto">
              <a:xfrm>
                <a:off x="826" y="1484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674" name="Line 304"/>
            <p:cNvSpPr>
              <a:spLocks noChangeShapeType="1"/>
            </p:cNvSpPr>
            <p:nvPr/>
          </p:nvSpPr>
          <p:spPr bwMode="auto">
            <a:xfrm flipV="1">
              <a:off x="890" y="1249"/>
              <a:ext cx="0" cy="255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75" name="Arc 305"/>
            <p:cNvSpPr>
              <a:spLocks/>
            </p:cNvSpPr>
            <p:nvPr/>
          </p:nvSpPr>
          <p:spPr bwMode="auto">
            <a:xfrm>
              <a:off x="908" y="1138"/>
              <a:ext cx="64" cy="100"/>
            </a:xfrm>
            <a:custGeom>
              <a:avLst/>
              <a:gdLst>
                <a:gd name="T0" fmla="*/ 0 w 21598"/>
                <a:gd name="T1" fmla="*/ 0 h 21597"/>
                <a:gd name="T2" fmla="*/ 0 w 21598"/>
                <a:gd name="T3" fmla="*/ 0 h 21597"/>
                <a:gd name="T4" fmla="*/ 0 w 21598"/>
                <a:gd name="T5" fmla="*/ 0 h 21597"/>
                <a:gd name="T6" fmla="*/ 0 60000 65536"/>
                <a:gd name="T7" fmla="*/ 0 60000 65536"/>
                <a:gd name="T8" fmla="*/ 0 60000 65536"/>
                <a:gd name="T9" fmla="*/ 0 w 21598"/>
                <a:gd name="T10" fmla="*/ 0 h 21597"/>
                <a:gd name="T11" fmla="*/ 21598 w 21598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21597" fill="none" extrusionOk="0">
                  <a:moveTo>
                    <a:pt x="-1" y="21381"/>
                  </a:moveTo>
                  <a:cubicBezTo>
                    <a:pt x="115" y="9668"/>
                    <a:pt x="9548" y="182"/>
                    <a:pt x="21260" y="-1"/>
                  </a:cubicBezTo>
                </a:path>
                <a:path w="21598" h="21597" stroke="0" extrusionOk="0">
                  <a:moveTo>
                    <a:pt x="-1" y="21381"/>
                  </a:moveTo>
                  <a:cubicBezTo>
                    <a:pt x="115" y="9668"/>
                    <a:pt x="9548" y="182"/>
                    <a:pt x="21260" y="-1"/>
                  </a:cubicBezTo>
                  <a:lnTo>
                    <a:pt x="21598" y="21597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76" name="Arc 306"/>
            <p:cNvSpPr>
              <a:spLocks/>
            </p:cNvSpPr>
            <p:nvPr/>
          </p:nvSpPr>
          <p:spPr bwMode="auto">
            <a:xfrm>
              <a:off x="967" y="1138"/>
              <a:ext cx="69" cy="104"/>
            </a:xfrm>
            <a:custGeom>
              <a:avLst/>
              <a:gdLst>
                <a:gd name="T0" fmla="*/ 0 w 21917"/>
                <a:gd name="T1" fmla="*/ 0 h 21600"/>
                <a:gd name="T2" fmla="*/ 0 w 21917"/>
                <a:gd name="T3" fmla="*/ 0 h 21600"/>
                <a:gd name="T4" fmla="*/ 0 w 2191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917"/>
                <a:gd name="T10" fmla="*/ 0 h 21600"/>
                <a:gd name="T11" fmla="*/ 21917 w 2191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917" h="21600" fill="none" extrusionOk="0">
                  <a:moveTo>
                    <a:pt x="-1" y="2"/>
                  </a:moveTo>
                  <a:cubicBezTo>
                    <a:pt x="105" y="0"/>
                    <a:pt x="211" y="-1"/>
                    <a:pt x="317" y="-1"/>
                  </a:cubicBezTo>
                  <a:cubicBezTo>
                    <a:pt x="12246" y="-1"/>
                    <a:pt x="21917" y="9670"/>
                    <a:pt x="21917" y="21600"/>
                  </a:cubicBezTo>
                </a:path>
                <a:path w="21917" h="21600" stroke="0" extrusionOk="0">
                  <a:moveTo>
                    <a:pt x="-1" y="2"/>
                  </a:moveTo>
                  <a:cubicBezTo>
                    <a:pt x="105" y="0"/>
                    <a:pt x="211" y="-1"/>
                    <a:pt x="317" y="-1"/>
                  </a:cubicBezTo>
                  <a:cubicBezTo>
                    <a:pt x="12246" y="-1"/>
                    <a:pt x="21917" y="9670"/>
                    <a:pt x="21917" y="21600"/>
                  </a:cubicBezTo>
                  <a:lnTo>
                    <a:pt x="317" y="21600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77" name="Line 307"/>
            <p:cNvSpPr>
              <a:spLocks noChangeShapeType="1"/>
            </p:cNvSpPr>
            <p:nvPr/>
          </p:nvSpPr>
          <p:spPr bwMode="auto">
            <a:xfrm flipV="1">
              <a:off x="1042" y="1249"/>
              <a:ext cx="0" cy="159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678" name="Group 308"/>
            <p:cNvGrpSpPr>
              <a:grpSpLocks/>
            </p:cNvGrpSpPr>
            <p:nvPr/>
          </p:nvGrpSpPr>
          <p:grpSpPr bwMode="auto">
            <a:xfrm>
              <a:off x="1060" y="1404"/>
              <a:ext cx="126" cy="108"/>
              <a:chOff x="1060" y="1404"/>
              <a:chExt cx="126" cy="108"/>
            </a:xfrm>
          </p:grpSpPr>
          <p:sp>
            <p:nvSpPr>
              <p:cNvPr id="107694" name="Arc 309"/>
              <p:cNvSpPr>
                <a:spLocks/>
              </p:cNvSpPr>
              <p:nvPr/>
            </p:nvSpPr>
            <p:spPr bwMode="auto">
              <a:xfrm>
                <a:off x="1060" y="1412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95" name="Arc 310"/>
              <p:cNvSpPr>
                <a:spLocks/>
              </p:cNvSpPr>
              <p:nvPr/>
            </p:nvSpPr>
            <p:spPr bwMode="auto">
              <a:xfrm>
                <a:off x="1122" y="1404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679" name="Line 311"/>
            <p:cNvSpPr>
              <a:spLocks noChangeShapeType="1"/>
            </p:cNvSpPr>
            <p:nvPr/>
          </p:nvSpPr>
          <p:spPr bwMode="auto">
            <a:xfrm flipV="1">
              <a:off x="1194" y="1257"/>
              <a:ext cx="0" cy="151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80" name="Arc 312"/>
            <p:cNvSpPr>
              <a:spLocks/>
            </p:cNvSpPr>
            <p:nvPr/>
          </p:nvSpPr>
          <p:spPr bwMode="auto">
            <a:xfrm>
              <a:off x="1212" y="1146"/>
              <a:ext cx="64" cy="100"/>
            </a:xfrm>
            <a:custGeom>
              <a:avLst/>
              <a:gdLst>
                <a:gd name="T0" fmla="*/ 0 w 21598"/>
                <a:gd name="T1" fmla="*/ 0 h 21597"/>
                <a:gd name="T2" fmla="*/ 0 w 21598"/>
                <a:gd name="T3" fmla="*/ 0 h 21597"/>
                <a:gd name="T4" fmla="*/ 0 w 21598"/>
                <a:gd name="T5" fmla="*/ 0 h 21597"/>
                <a:gd name="T6" fmla="*/ 0 60000 65536"/>
                <a:gd name="T7" fmla="*/ 0 60000 65536"/>
                <a:gd name="T8" fmla="*/ 0 60000 65536"/>
                <a:gd name="T9" fmla="*/ 0 w 21598"/>
                <a:gd name="T10" fmla="*/ 0 h 21597"/>
                <a:gd name="T11" fmla="*/ 21598 w 21598"/>
                <a:gd name="T12" fmla="*/ 21597 h 2159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8" h="21597" fill="none" extrusionOk="0">
                  <a:moveTo>
                    <a:pt x="-1" y="21381"/>
                  </a:moveTo>
                  <a:cubicBezTo>
                    <a:pt x="115" y="9668"/>
                    <a:pt x="9548" y="182"/>
                    <a:pt x="21260" y="-1"/>
                  </a:cubicBezTo>
                </a:path>
                <a:path w="21598" h="21597" stroke="0" extrusionOk="0">
                  <a:moveTo>
                    <a:pt x="-1" y="21381"/>
                  </a:moveTo>
                  <a:cubicBezTo>
                    <a:pt x="115" y="9668"/>
                    <a:pt x="9548" y="182"/>
                    <a:pt x="21260" y="-1"/>
                  </a:cubicBezTo>
                  <a:lnTo>
                    <a:pt x="21598" y="21597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81" name="Arc 313"/>
            <p:cNvSpPr>
              <a:spLocks/>
            </p:cNvSpPr>
            <p:nvPr/>
          </p:nvSpPr>
          <p:spPr bwMode="auto">
            <a:xfrm>
              <a:off x="1271" y="1146"/>
              <a:ext cx="69" cy="104"/>
            </a:xfrm>
            <a:custGeom>
              <a:avLst/>
              <a:gdLst>
                <a:gd name="T0" fmla="*/ 0 w 21917"/>
                <a:gd name="T1" fmla="*/ 0 h 21600"/>
                <a:gd name="T2" fmla="*/ 0 w 21917"/>
                <a:gd name="T3" fmla="*/ 0 h 21600"/>
                <a:gd name="T4" fmla="*/ 0 w 21917"/>
                <a:gd name="T5" fmla="*/ 0 h 21600"/>
                <a:gd name="T6" fmla="*/ 0 60000 65536"/>
                <a:gd name="T7" fmla="*/ 0 60000 65536"/>
                <a:gd name="T8" fmla="*/ 0 60000 65536"/>
                <a:gd name="T9" fmla="*/ 0 w 21917"/>
                <a:gd name="T10" fmla="*/ 0 h 21600"/>
                <a:gd name="T11" fmla="*/ 21917 w 21917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917" h="21600" fill="none" extrusionOk="0">
                  <a:moveTo>
                    <a:pt x="-1" y="2"/>
                  </a:moveTo>
                  <a:cubicBezTo>
                    <a:pt x="105" y="0"/>
                    <a:pt x="211" y="-1"/>
                    <a:pt x="317" y="-1"/>
                  </a:cubicBezTo>
                  <a:cubicBezTo>
                    <a:pt x="12246" y="-1"/>
                    <a:pt x="21917" y="9670"/>
                    <a:pt x="21917" y="21600"/>
                  </a:cubicBezTo>
                </a:path>
                <a:path w="21917" h="21600" stroke="0" extrusionOk="0">
                  <a:moveTo>
                    <a:pt x="-1" y="2"/>
                  </a:moveTo>
                  <a:cubicBezTo>
                    <a:pt x="105" y="0"/>
                    <a:pt x="211" y="-1"/>
                    <a:pt x="317" y="-1"/>
                  </a:cubicBezTo>
                  <a:cubicBezTo>
                    <a:pt x="12246" y="-1"/>
                    <a:pt x="21917" y="9670"/>
                    <a:pt x="21917" y="21600"/>
                  </a:cubicBezTo>
                  <a:lnTo>
                    <a:pt x="317" y="21600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82" name="Line 314"/>
            <p:cNvSpPr>
              <a:spLocks noChangeShapeType="1"/>
            </p:cNvSpPr>
            <p:nvPr/>
          </p:nvSpPr>
          <p:spPr bwMode="auto">
            <a:xfrm flipV="1">
              <a:off x="1346" y="1257"/>
              <a:ext cx="0" cy="255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107683" name="Group 315"/>
            <p:cNvGrpSpPr>
              <a:grpSpLocks/>
            </p:cNvGrpSpPr>
            <p:nvPr/>
          </p:nvGrpSpPr>
          <p:grpSpPr bwMode="auto">
            <a:xfrm>
              <a:off x="1364" y="1508"/>
              <a:ext cx="126" cy="108"/>
              <a:chOff x="1364" y="1508"/>
              <a:chExt cx="126" cy="108"/>
            </a:xfrm>
          </p:grpSpPr>
          <p:sp>
            <p:nvSpPr>
              <p:cNvPr id="107692" name="Arc 316"/>
              <p:cNvSpPr>
                <a:spLocks/>
              </p:cNvSpPr>
              <p:nvPr/>
            </p:nvSpPr>
            <p:spPr bwMode="auto">
              <a:xfrm>
                <a:off x="1364" y="1516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</a:path>
                  <a:path w="21600" h="21600" stroke="0" extrusionOk="0">
                    <a:moveTo>
                      <a:pt x="21600" y="21599"/>
                    </a:moveTo>
                    <a:cubicBezTo>
                      <a:pt x="9670" y="21599"/>
                      <a:pt x="-1" y="11929"/>
                      <a:pt x="-1" y="-1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93" name="Arc 317"/>
              <p:cNvSpPr>
                <a:spLocks/>
              </p:cNvSpPr>
              <p:nvPr/>
            </p:nvSpPr>
            <p:spPr bwMode="auto">
              <a:xfrm>
                <a:off x="1426" y="1508"/>
                <a:ext cx="64" cy="100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</a:path>
                  <a:path w="21600" h="21600" stroke="0" extrusionOk="0">
                    <a:moveTo>
                      <a:pt x="21600" y="0"/>
                    </a:moveTo>
                    <a:cubicBezTo>
                      <a:pt x="21600" y="11929"/>
                      <a:pt x="11929" y="21599"/>
                      <a:pt x="0" y="21599"/>
                    </a:cubicBez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rnd">
                <a:solidFill>
                  <a:srgbClr val="FDC0E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07684" name="Line 318"/>
            <p:cNvSpPr>
              <a:spLocks noChangeShapeType="1"/>
            </p:cNvSpPr>
            <p:nvPr/>
          </p:nvSpPr>
          <p:spPr bwMode="auto">
            <a:xfrm flipV="1">
              <a:off x="1490" y="1257"/>
              <a:ext cx="0" cy="255"/>
            </a:xfrm>
            <a:prstGeom prst="line">
              <a:avLst/>
            </a:prstGeom>
            <a:noFill/>
            <a:ln w="25400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85" name="Arc 319"/>
            <p:cNvSpPr>
              <a:spLocks/>
            </p:cNvSpPr>
            <p:nvPr/>
          </p:nvSpPr>
          <p:spPr bwMode="auto">
            <a:xfrm>
              <a:off x="1508" y="914"/>
              <a:ext cx="184" cy="352"/>
            </a:xfrm>
            <a:custGeom>
              <a:avLst/>
              <a:gdLst>
                <a:gd name="T0" fmla="*/ 0 w 21599"/>
                <a:gd name="T1" fmla="*/ 0 h 21599"/>
                <a:gd name="T2" fmla="*/ 0 w 21599"/>
                <a:gd name="T3" fmla="*/ 0 h 21599"/>
                <a:gd name="T4" fmla="*/ 0 w 21599"/>
                <a:gd name="T5" fmla="*/ 0 h 21599"/>
                <a:gd name="T6" fmla="*/ 0 60000 65536"/>
                <a:gd name="T7" fmla="*/ 0 60000 65536"/>
                <a:gd name="T8" fmla="*/ 0 60000 65536"/>
                <a:gd name="T9" fmla="*/ 0 w 21599"/>
                <a:gd name="T10" fmla="*/ 0 h 21599"/>
                <a:gd name="T11" fmla="*/ 21599 w 21599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599" h="21599" fill="none" extrusionOk="0">
                  <a:moveTo>
                    <a:pt x="-1" y="21537"/>
                  </a:moveTo>
                  <a:cubicBezTo>
                    <a:pt x="32" y="9678"/>
                    <a:pt x="9622" y="63"/>
                    <a:pt x="21481" y="-1"/>
                  </a:cubicBezTo>
                </a:path>
                <a:path w="21599" h="21599" stroke="0" extrusionOk="0">
                  <a:moveTo>
                    <a:pt x="-1" y="21537"/>
                  </a:moveTo>
                  <a:cubicBezTo>
                    <a:pt x="32" y="9678"/>
                    <a:pt x="9622" y="63"/>
                    <a:pt x="21481" y="-1"/>
                  </a:cubicBezTo>
                  <a:lnTo>
                    <a:pt x="21599" y="21599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86" name="Arc 320"/>
            <p:cNvSpPr>
              <a:spLocks/>
            </p:cNvSpPr>
            <p:nvPr/>
          </p:nvSpPr>
          <p:spPr bwMode="auto">
            <a:xfrm>
              <a:off x="454" y="1480"/>
              <a:ext cx="124" cy="21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599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25400" cap="rnd">
              <a:solidFill>
                <a:srgbClr val="FDC0E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87" name="Oval 321"/>
            <p:cNvSpPr>
              <a:spLocks noChangeArrowheads="1"/>
            </p:cNvSpPr>
            <p:nvPr/>
          </p:nvSpPr>
          <p:spPr bwMode="auto">
            <a:xfrm>
              <a:off x="590" y="1476"/>
              <a:ext cx="32" cy="4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DC0E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88" name="Oval 322"/>
            <p:cNvSpPr>
              <a:spLocks noChangeArrowheads="1"/>
            </p:cNvSpPr>
            <p:nvPr/>
          </p:nvSpPr>
          <p:spPr bwMode="auto">
            <a:xfrm>
              <a:off x="902" y="1148"/>
              <a:ext cx="32" cy="4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DC0E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89" name="Oval 323"/>
            <p:cNvSpPr>
              <a:spLocks noChangeArrowheads="1"/>
            </p:cNvSpPr>
            <p:nvPr/>
          </p:nvSpPr>
          <p:spPr bwMode="auto">
            <a:xfrm>
              <a:off x="734" y="1492"/>
              <a:ext cx="32" cy="4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DC0E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90" name="Oval 324"/>
            <p:cNvSpPr>
              <a:spLocks noChangeArrowheads="1"/>
            </p:cNvSpPr>
            <p:nvPr/>
          </p:nvSpPr>
          <p:spPr bwMode="auto">
            <a:xfrm>
              <a:off x="734" y="1420"/>
              <a:ext cx="32" cy="40"/>
            </a:xfrm>
            <a:prstGeom prst="ellipse">
              <a:avLst/>
            </a:prstGeom>
            <a:solidFill>
              <a:srgbClr val="000000"/>
            </a:solidFill>
            <a:ln w="12700">
              <a:solidFill>
                <a:srgbClr val="FDC0E5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7691" name="Rectangle 325"/>
            <p:cNvSpPr>
              <a:spLocks noChangeArrowheads="1"/>
            </p:cNvSpPr>
            <p:nvPr/>
          </p:nvSpPr>
          <p:spPr bwMode="auto">
            <a:xfrm>
              <a:off x="1716" y="810"/>
              <a:ext cx="498" cy="2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1600">
                  <a:solidFill>
                    <a:srgbClr val="FDC0E5"/>
                  </a:solidFill>
                </a:rPr>
                <a:t>COOH</a:t>
              </a:r>
            </a:p>
          </p:txBody>
        </p:sp>
      </p:grpSp>
      <p:sp>
        <p:nvSpPr>
          <p:cNvPr id="107657" name="Rectangle 326"/>
          <p:cNvSpPr>
            <a:spLocks noChangeArrowheads="1"/>
          </p:cNvSpPr>
          <p:nvPr/>
        </p:nvSpPr>
        <p:spPr bwMode="auto">
          <a:xfrm>
            <a:off x="8126413" y="3562350"/>
            <a:ext cx="801687" cy="69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4000">
                <a:solidFill>
                  <a:srgbClr val="FFFFFF"/>
                </a:solidFill>
              </a:rPr>
              <a:t>??</a:t>
            </a:r>
          </a:p>
        </p:txBody>
      </p:sp>
      <p:sp>
        <p:nvSpPr>
          <p:cNvPr id="107658" name="Rectangle 327"/>
          <p:cNvSpPr>
            <a:spLocks noChangeArrowheads="1"/>
          </p:cNvSpPr>
          <p:nvPr/>
        </p:nvSpPr>
        <p:spPr bwMode="auto">
          <a:xfrm>
            <a:off x="87313" y="4175125"/>
            <a:ext cx="5492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800">
                <a:solidFill>
                  <a:srgbClr val="FDC0E5"/>
                </a:solidFill>
              </a:rPr>
              <a:t>Trp</a:t>
            </a:r>
          </a:p>
        </p:txBody>
      </p:sp>
      <p:sp>
        <p:nvSpPr>
          <p:cNvPr id="107659" name="Rectangle 328"/>
          <p:cNvSpPr>
            <a:spLocks noChangeArrowheads="1"/>
          </p:cNvSpPr>
          <p:nvPr/>
        </p:nvSpPr>
        <p:spPr bwMode="auto">
          <a:xfrm>
            <a:off x="1363663" y="4384675"/>
            <a:ext cx="5873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800">
                <a:solidFill>
                  <a:srgbClr val="FDC0E5"/>
                </a:solidFill>
              </a:rPr>
              <a:t>Leu</a:t>
            </a:r>
          </a:p>
        </p:txBody>
      </p:sp>
      <p:sp>
        <p:nvSpPr>
          <p:cNvPr id="107660" name="Rectangle 329"/>
          <p:cNvSpPr>
            <a:spLocks noChangeArrowheads="1"/>
          </p:cNvSpPr>
          <p:nvPr/>
        </p:nvSpPr>
        <p:spPr bwMode="auto">
          <a:xfrm>
            <a:off x="849313" y="4384675"/>
            <a:ext cx="6127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800">
                <a:solidFill>
                  <a:srgbClr val="FDC0E5"/>
                </a:solidFill>
              </a:rPr>
              <a:t>Asn</a:t>
            </a:r>
          </a:p>
        </p:txBody>
      </p:sp>
      <p:sp>
        <p:nvSpPr>
          <p:cNvPr id="107661" name="Rectangle 330"/>
          <p:cNvSpPr>
            <a:spLocks noChangeArrowheads="1"/>
          </p:cNvSpPr>
          <p:nvPr/>
        </p:nvSpPr>
        <p:spPr bwMode="auto">
          <a:xfrm>
            <a:off x="1154113" y="3279775"/>
            <a:ext cx="561975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7" tIns="44450" rIns="90487" bIns="44450">
            <a:spAutoFit/>
          </a:bodyPr>
          <a:lstStyle/>
          <a:p>
            <a:r>
              <a:rPr lang="en-GB" sz="1800">
                <a:solidFill>
                  <a:srgbClr val="FDC0E5"/>
                </a:solidFill>
              </a:rPr>
              <a:t>Pro</a:t>
            </a:r>
          </a:p>
        </p:txBody>
      </p:sp>
      <p:grpSp>
        <p:nvGrpSpPr>
          <p:cNvPr id="107662" name="Group 331"/>
          <p:cNvGrpSpPr>
            <a:grpSpLocks/>
          </p:cNvGrpSpPr>
          <p:nvPr/>
        </p:nvGrpSpPr>
        <p:grpSpPr bwMode="auto">
          <a:xfrm>
            <a:off x="163513" y="1450975"/>
            <a:ext cx="1711325" cy="1468438"/>
            <a:chOff x="103" y="914"/>
            <a:chExt cx="1078" cy="925"/>
          </a:xfrm>
        </p:grpSpPr>
        <p:sp>
          <p:nvSpPr>
            <p:cNvPr id="107663" name="Rectangle 332"/>
            <p:cNvSpPr>
              <a:spLocks noChangeArrowheads="1"/>
            </p:cNvSpPr>
            <p:nvPr/>
          </p:nvSpPr>
          <p:spPr bwMode="auto">
            <a:xfrm>
              <a:off x="103" y="1478"/>
              <a:ext cx="378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1800">
                  <a:solidFill>
                    <a:srgbClr val="FDC0E5"/>
                  </a:solidFill>
                </a:rPr>
                <a:t>Cys</a:t>
              </a:r>
            </a:p>
          </p:txBody>
        </p:sp>
        <p:sp>
          <p:nvSpPr>
            <p:cNvPr id="107664" name="Rectangle 333"/>
            <p:cNvSpPr>
              <a:spLocks noChangeArrowheads="1"/>
            </p:cNvSpPr>
            <p:nvPr/>
          </p:nvSpPr>
          <p:spPr bwMode="auto">
            <a:xfrm>
              <a:off x="907" y="1610"/>
              <a:ext cx="274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1800">
                  <a:solidFill>
                    <a:srgbClr val="FDC0E5"/>
                  </a:solidFill>
                </a:rPr>
                <a:t>Ile</a:t>
              </a:r>
            </a:p>
          </p:txBody>
        </p:sp>
        <p:sp>
          <p:nvSpPr>
            <p:cNvPr id="107665" name="Rectangle 334"/>
            <p:cNvSpPr>
              <a:spLocks noChangeArrowheads="1"/>
            </p:cNvSpPr>
            <p:nvPr/>
          </p:nvSpPr>
          <p:spPr bwMode="auto">
            <a:xfrm>
              <a:off x="619" y="1610"/>
              <a:ext cx="346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1800">
                  <a:solidFill>
                    <a:srgbClr val="FDC0E5"/>
                  </a:solidFill>
                </a:rPr>
                <a:t>Ser</a:t>
              </a:r>
            </a:p>
          </p:txBody>
        </p:sp>
        <p:sp>
          <p:nvSpPr>
            <p:cNvPr id="107666" name="Rectangle 335"/>
            <p:cNvSpPr>
              <a:spLocks noChangeArrowheads="1"/>
            </p:cNvSpPr>
            <p:nvPr/>
          </p:nvSpPr>
          <p:spPr bwMode="auto">
            <a:xfrm>
              <a:off x="775" y="914"/>
              <a:ext cx="346" cy="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1800">
                  <a:solidFill>
                    <a:srgbClr val="FDC0E5"/>
                  </a:solidFill>
                </a:rPr>
                <a:t>Ser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972" y="0"/>
            <a:ext cx="9677400" cy="582613"/>
          </a:xfrm>
        </p:spPr>
        <p:txBody>
          <a:bodyPr/>
          <a:lstStyle/>
          <a:p>
            <a:r>
              <a:rPr lang="en-GB" sz="36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Clinical use for </a:t>
            </a:r>
            <a:r>
              <a:rPr lang="en-GB" sz="3600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RhD</a:t>
            </a:r>
            <a:r>
              <a:rPr lang="en-GB" sz="36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Genotyping</a:t>
            </a:r>
            <a:endParaRPr lang="en-GB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Line 3"/>
          <p:cNvSpPr>
            <a:spLocks noChangeShapeType="1"/>
          </p:cNvSpPr>
          <p:nvPr/>
        </p:nvSpPr>
        <p:spPr bwMode="auto">
          <a:xfrm>
            <a:off x="606996" y="620688"/>
            <a:ext cx="91963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751012" y="980728"/>
            <a:ext cx="8784976" cy="51706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" charset="0"/>
              <a:buChar char="•"/>
            </a:pPr>
            <a:r>
              <a:rPr lang="en-US" sz="2400" b="0" dirty="0">
                <a:solidFill>
                  <a:srgbClr val="FFFFFF"/>
                </a:solidFill>
                <a:latin typeface="Times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cs typeface="Arial" charset="0"/>
              </a:rPr>
              <a:t>Fetal Rh D 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Genotyping possible from maternal blood</a:t>
            </a:r>
          </a:p>
          <a:p>
            <a:pPr lvl="2">
              <a:buFont typeface="Times" charset="0"/>
              <a:buChar char="•"/>
            </a:pPr>
            <a:endParaRPr lang="en-US" sz="18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If 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RhD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gene is found in 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RhD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Negative maternal blood, then it must have come from 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RhD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Positive Fetus</a:t>
            </a:r>
          </a:p>
          <a:p>
            <a:pPr>
              <a:buFont typeface="Times" charset="0"/>
              <a:buChar char="•"/>
            </a:pPr>
            <a:endParaRPr lang="en-US" sz="18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If no 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RhD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gene found in maternal blood and other fetal specific genes found then fetus must be 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RhD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Negative</a:t>
            </a:r>
          </a:p>
          <a:p>
            <a:pPr>
              <a:buFont typeface="Times" charset="0"/>
              <a:buChar char="•"/>
            </a:pPr>
            <a:endParaRPr lang="en-US" sz="18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Large scale studies show 97% accuracy, 2.4% inconclusive results (Finning et al 2008)</a:t>
            </a:r>
          </a:p>
          <a:p>
            <a:pPr>
              <a:buFont typeface="Times" charset="0"/>
              <a:buChar char="•"/>
            </a:pPr>
            <a:endParaRPr lang="en-US" sz="18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Now all 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RhD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negative women with antibodies are tested at 12 weeks – Only pregnancies with </a:t>
            </a:r>
            <a:r>
              <a:rPr lang="en-US" sz="2400" dirty="0" err="1" smtClean="0">
                <a:solidFill>
                  <a:srgbClr val="FFFFFF"/>
                </a:solidFill>
                <a:cs typeface="Arial" charset="0"/>
              </a:rPr>
              <a:t>RhD</a:t>
            </a:r>
            <a:r>
              <a:rPr lang="en-US" sz="2400" dirty="0" smtClean="0">
                <a:solidFill>
                  <a:srgbClr val="FFFFFF"/>
                </a:solidFill>
                <a:cs typeface="Arial" charset="0"/>
              </a:rPr>
              <a:t> positive fetus need monitoring </a:t>
            </a:r>
            <a:endParaRPr lang="en-US" sz="2400" dirty="0">
              <a:solidFill>
                <a:srgbClr val="FFFFFF"/>
              </a:solidFill>
              <a:cs typeface="Arial" charset="0"/>
            </a:endParaRPr>
          </a:p>
          <a:p>
            <a:pPr>
              <a:buFont typeface="Times" charset="0"/>
              <a:buChar char="•"/>
            </a:pPr>
            <a:endParaRPr lang="en-US" sz="1800" dirty="0" smtClean="0">
              <a:solidFill>
                <a:srgbClr val="FFFFFF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173288" y="2057400"/>
            <a:ext cx="6015037" cy="1736725"/>
          </a:xfrm>
          <a:solidFill>
            <a:srgbClr val="000000"/>
          </a:solidFill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Other Uses of </a:t>
            </a:r>
            <a:r>
              <a:rPr lang="en-US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cffDNA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7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886200"/>
            <a:ext cx="7239000" cy="1752600"/>
          </a:xfrm>
        </p:spPr>
        <p:txBody>
          <a:bodyPr/>
          <a:lstStyle/>
          <a:p>
            <a:pPr>
              <a:defRPr/>
            </a:pPr>
            <a:endParaRPr lang="en-US" dirty="0">
              <a:ea typeface="ＭＳ Ｐゴシック" pitchFamily="4" charset="-128"/>
              <a:cs typeface="ＭＳ Ｐゴシック" pitchFamily="4" charset="-128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972" y="0"/>
            <a:ext cx="9677400" cy="582613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Other Uses for NIPT in UK</a:t>
            </a:r>
            <a:endParaRPr lang="en-GB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Line 3"/>
          <p:cNvSpPr>
            <a:spLocks noChangeShapeType="1"/>
          </p:cNvSpPr>
          <p:nvPr/>
        </p:nvSpPr>
        <p:spPr bwMode="auto">
          <a:xfrm>
            <a:off x="606996" y="620688"/>
            <a:ext cx="91963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751012" y="980728"/>
            <a:ext cx="9289032" cy="7478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 typeface="Times" charset="0"/>
              <a:buChar char="•"/>
            </a:pPr>
            <a:r>
              <a:rPr lang="en-US" sz="2400" b="0" dirty="0" smtClean="0">
                <a:solidFill>
                  <a:srgbClr val="FFFFFF"/>
                </a:solidFill>
                <a:latin typeface="Times" charset="0"/>
              </a:rPr>
              <a:t> </a:t>
            </a:r>
            <a:r>
              <a:rPr lang="en-US" sz="2400" dirty="0">
                <a:solidFill>
                  <a:srgbClr val="FFFFFF"/>
                </a:solidFill>
                <a:latin typeface="+mn-lt"/>
              </a:rPr>
              <a:t>Identification of fetal genes not found in maternal </a:t>
            </a:r>
            <a:r>
              <a:rPr lang="en-US" sz="2400" dirty="0" smtClean="0">
                <a:solidFill>
                  <a:srgbClr val="FFFFFF"/>
                </a:solidFill>
                <a:latin typeface="+mn-lt"/>
              </a:rPr>
              <a:t>circulation</a:t>
            </a:r>
          </a:p>
          <a:p>
            <a:pPr>
              <a:buFont typeface="Times" charset="0"/>
              <a:buChar char="•"/>
            </a:pPr>
            <a:endParaRPr lang="en-US" sz="2400" dirty="0" smtClean="0">
              <a:solidFill>
                <a:srgbClr val="FFFFFF"/>
              </a:solidFill>
              <a:latin typeface="+mn-lt"/>
            </a:endParaRPr>
          </a:p>
          <a:p>
            <a:pPr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+mn-lt"/>
                <a:cs typeface="Arial" charset="0"/>
              </a:rPr>
              <a:t> Fetal </a:t>
            </a:r>
            <a:r>
              <a:rPr lang="en-US" sz="2400" dirty="0">
                <a:solidFill>
                  <a:srgbClr val="FFFFFF"/>
                </a:solidFill>
                <a:latin typeface="+mn-lt"/>
                <a:cs typeface="Arial" charset="0"/>
              </a:rPr>
              <a:t>Sex Determination- Looking for DNA found on the Y </a:t>
            </a:r>
            <a:r>
              <a:rPr lang="en-US" sz="2400" dirty="0" smtClean="0">
                <a:solidFill>
                  <a:srgbClr val="FFFFFF"/>
                </a:solidFill>
                <a:latin typeface="+mn-lt"/>
                <a:cs typeface="Arial" charset="0"/>
              </a:rPr>
              <a:t>chromosome </a:t>
            </a:r>
            <a:endParaRPr lang="en-US" sz="2400" dirty="0">
              <a:solidFill>
                <a:srgbClr val="FFFFFF"/>
              </a:solidFill>
              <a:latin typeface="+mn-lt"/>
              <a:cs typeface="Arial" charset="0"/>
            </a:endParaRPr>
          </a:p>
          <a:p>
            <a:pPr marL="457200" lvl="1" indent="0"/>
            <a:endParaRPr lang="en-US" sz="2400" dirty="0">
              <a:solidFill>
                <a:srgbClr val="FFFFFF"/>
              </a:solidFill>
              <a:latin typeface="+mn-lt"/>
              <a:cs typeface="Arial" charset="0"/>
            </a:endParaRPr>
          </a:p>
          <a:p>
            <a:pPr marL="0" lvl="1" indent="0"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+mn-lt"/>
                <a:cs typeface="Arial" charset="0"/>
              </a:rPr>
              <a:t> New </a:t>
            </a:r>
            <a:r>
              <a:rPr lang="en-US" sz="2400" dirty="0">
                <a:solidFill>
                  <a:srgbClr val="FFFFFF"/>
                </a:solidFill>
                <a:latin typeface="+mn-lt"/>
                <a:cs typeface="Arial" charset="0"/>
              </a:rPr>
              <a:t>gene mutations – </a:t>
            </a:r>
            <a:r>
              <a:rPr lang="en-US" sz="2400" dirty="0" err="1" smtClean="0">
                <a:solidFill>
                  <a:srgbClr val="FFFFFF"/>
                </a:solidFill>
                <a:latin typeface="+mn-lt"/>
                <a:cs typeface="Arial" charset="0"/>
              </a:rPr>
              <a:t>Achondroplasia</a:t>
            </a:r>
            <a:r>
              <a:rPr lang="en-US" sz="2400" dirty="0" smtClean="0">
                <a:solidFill>
                  <a:srgbClr val="FFFFFF"/>
                </a:solidFill>
                <a:latin typeface="+mn-lt"/>
                <a:cs typeface="Arial" charset="0"/>
              </a:rPr>
              <a:t>, Huntington’s Disease</a:t>
            </a:r>
          </a:p>
          <a:p>
            <a:pPr marL="0" lvl="1" indent="0">
              <a:buFont typeface="Times" charset="0"/>
              <a:buChar char="•"/>
            </a:pPr>
            <a:endParaRPr lang="en-US" sz="2400" dirty="0">
              <a:solidFill>
                <a:srgbClr val="FFFFFF"/>
              </a:solidFill>
              <a:latin typeface="+mn-lt"/>
              <a:cs typeface="Arial" charset="0"/>
            </a:endParaRPr>
          </a:p>
          <a:p>
            <a:pPr marL="0" lvl="1" indent="0"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+mn-lt"/>
                <a:cs typeface="Arial" charset="0"/>
              </a:rPr>
              <a:t> Dominant </a:t>
            </a:r>
            <a:r>
              <a:rPr lang="en-US" sz="2400" dirty="0">
                <a:solidFill>
                  <a:srgbClr val="FFFFFF"/>
                </a:solidFill>
                <a:latin typeface="+mn-lt"/>
                <a:cs typeface="Arial" charset="0"/>
              </a:rPr>
              <a:t>mutations carried by the Father</a:t>
            </a:r>
          </a:p>
          <a:p>
            <a:pPr marL="0" lvl="1" indent="0">
              <a:buFont typeface="Times" charset="0"/>
              <a:buChar char="•"/>
            </a:pPr>
            <a:endParaRPr lang="en-US" sz="2400" dirty="0">
              <a:solidFill>
                <a:srgbClr val="FFFFFF"/>
              </a:solidFill>
              <a:latin typeface="+mn-lt"/>
              <a:cs typeface="Arial" charset="0"/>
            </a:endParaRPr>
          </a:p>
          <a:p>
            <a:pPr marL="0" lvl="1" indent="0">
              <a:buFont typeface="Times" charset="0"/>
              <a:buChar char="•"/>
            </a:pPr>
            <a:r>
              <a:rPr lang="en-US" sz="2400" dirty="0" smtClean="0">
                <a:solidFill>
                  <a:srgbClr val="FFFFFF"/>
                </a:solidFill>
                <a:latin typeface="+mn-lt"/>
                <a:cs typeface="Arial" charset="0"/>
              </a:rPr>
              <a:t> Recessive </a:t>
            </a:r>
            <a:r>
              <a:rPr lang="en-US" sz="2400" dirty="0">
                <a:solidFill>
                  <a:srgbClr val="FFFFFF"/>
                </a:solidFill>
                <a:latin typeface="+mn-lt"/>
                <a:cs typeface="Arial" charset="0"/>
              </a:rPr>
              <a:t>mutations where mother’s and father’s genes are different (Cystic Fibrosis)</a:t>
            </a:r>
          </a:p>
          <a:p>
            <a:pPr>
              <a:buFont typeface="Times" charset="0"/>
              <a:buChar char="•"/>
            </a:pPr>
            <a:endParaRPr lang="en-US" sz="2400" dirty="0">
              <a:solidFill>
                <a:srgbClr val="FFFFFF"/>
              </a:solidFill>
              <a:latin typeface="+mn-lt"/>
            </a:endParaRPr>
          </a:p>
          <a:p>
            <a:pPr>
              <a:buFont typeface="Times" charset="0"/>
              <a:buChar char="•"/>
            </a:pPr>
            <a:endParaRPr lang="en-US" sz="2400" b="0" dirty="0" smtClean="0">
              <a:solidFill>
                <a:srgbClr val="FFFFFF"/>
              </a:solidFill>
              <a:latin typeface="Times" charset="0"/>
            </a:endParaRPr>
          </a:p>
          <a:p>
            <a:pPr>
              <a:buFont typeface="Times" charset="0"/>
              <a:buChar char="•"/>
            </a:pPr>
            <a:endParaRPr lang="en-US" sz="2400" b="0" dirty="0">
              <a:solidFill>
                <a:srgbClr val="FFFFFF"/>
              </a:solidFill>
              <a:latin typeface="Times" charset="0"/>
            </a:endParaRPr>
          </a:p>
          <a:p>
            <a:pPr>
              <a:buFont typeface="Times" charset="0"/>
              <a:buChar char="•"/>
            </a:pPr>
            <a:endParaRPr lang="en-US" sz="2400" b="0" dirty="0" smtClean="0">
              <a:solidFill>
                <a:srgbClr val="FFFFFF"/>
              </a:solidFill>
              <a:latin typeface="Times" charset="0"/>
            </a:endParaRPr>
          </a:p>
          <a:p>
            <a:pPr>
              <a:buFont typeface="Times" charset="0"/>
              <a:buChar char="•"/>
            </a:pPr>
            <a:endParaRPr lang="en-US" sz="2400" b="0" dirty="0">
              <a:solidFill>
                <a:srgbClr val="FFFFFF"/>
              </a:solidFill>
              <a:latin typeface="Times" charset="0"/>
            </a:endParaRPr>
          </a:p>
          <a:p>
            <a:pPr>
              <a:buFont typeface="Times" charset="0"/>
              <a:buChar char="•"/>
            </a:pPr>
            <a:endParaRPr lang="en-US" sz="2400" dirty="0">
              <a:solidFill>
                <a:srgbClr val="FFFFFF"/>
              </a:solidFill>
              <a:latin typeface="+mn-lt"/>
              <a:cs typeface="Arial" charset="0"/>
            </a:endParaRPr>
          </a:p>
          <a:p>
            <a:pPr marL="457200" lvl="1" indent="0"/>
            <a:endParaRPr lang="en-US" sz="1800" dirty="0">
              <a:solidFill>
                <a:srgbClr val="FFFFFF"/>
              </a:solidFill>
              <a:latin typeface="+mn-lt"/>
              <a:cs typeface="Arial" charset="0"/>
            </a:endParaRPr>
          </a:p>
          <a:p>
            <a:pPr marL="457200" lvl="1" indent="0"/>
            <a:endParaRPr lang="en-US" sz="1800" dirty="0">
              <a:solidFill>
                <a:srgbClr val="FFFFFF"/>
              </a:solidFill>
              <a:latin typeface="+mn-lt"/>
              <a:cs typeface="Arial" charset="0"/>
            </a:endParaRPr>
          </a:p>
          <a:p>
            <a:pPr marL="457200" lvl="1" indent="0"/>
            <a:endParaRPr lang="en-US" sz="1800" dirty="0">
              <a:solidFill>
                <a:srgbClr val="FFFFFF"/>
              </a:solidFill>
              <a:latin typeface="+mn-lt"/>
              <a:cs typeface="Arial" charset="0"/>
            </a:endParaRPr>
          </a:p>
          <a:p>
            <a:pPr marL="457200" lvl="1" indent="0"/>
            <a:endParaRPr lang="en-US" sz="1800" dirty="0" smtClean="0">
              <a:solidFill>
                <a:srgbClr val="FFFFFF"/>
              </a:solidFill>
              <a:latin typeface="+mn-lt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19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824856"/>
            <a:ext cx="9258300" cy="6048672"/>
          </a:xfrm>
        </p:spPr>
        <p:txBody>
          <a:bodyPr/>
          <a:lstStyle/>
          <a:p>
            <a:pPr>
              <a:buClr>
                <a:srgbClr val="92D050"/>
              </a:buClr>
            </a:pPr>
            <a:r>
              <a:rPr lang="en-AU" sz="2400" dirty="0" err="1">
                <a:solidFill>
                  <a:srgbClr val="FFFFFF"/>
                </a:solidFill>
                <a:effectLst/>
              </a:rPr>
              <a:t>Fetal</a:t>
            </a:r>
            <a:r>
              <a:rPr lang="en-AU" sz="2400" dirty="0">
                <a:solidFill>
                  <a:srgbClr val="FFFFFF"/>
                </a:solidFill>
                <a:effectLst/>
              </a:rPr>
              <a:t> sex determination can be performed </a:t>
            </a:r>
            <a:r>
              <a:rPr lang="en-GB" sz="2400" dirty="0">
                <a:solidFill>
                  <a:srgbClr val="FFFFFF"/>
                </a:solidFill>
                <a:effectLst/>
              </a:rPr>
              <a:t>using </a:t>
            </a:r>
            <a:r>
              <a:rPr lang="en-GB" sz="2400" dirty="0" err="1" smtClean="0">
                <a:solidFill>
                  <a:srgbClr val="FFFFFF"/>
                </a:solidFill>
                <a:effectLst/>
              </a:rPr>
              <a:t>cffDNA</a:t>
            </a:r>
            <a:r>
              <a:rPr lang="en-AU" sz="2400" dirty="0" smtClean="0">
                <a:solidFill>
                  <a:srgbClr val="FFFFFF"/>
                </a:solidFill>
                <a:effectLst/>
              </a:rPr>
              <a:t> </a:t>
            </a:r>
            <a:r>
              <a:rPr lang="en-AU" sz="2400" dirty="0">
                <a:solidFill>
                  <a:srgbClr val="FFFFFF"/>
                </a:solidFill>
                <a:effectLst/>
              </a:rPr>
              <a:t>targeting Y chromosome material - </a:t>
            </a:r>
            <a:r>
              <a:rPr lang="en-AU" sz="2400" i="1" dirty="0">
                <a:solidFill>
                  <a:srgbClr val="FFFFFF"/>
                </a:solidFill>
                <a:effectLst/>
              </a:rPr>
              <a:t>DYS14</a:t>
            </a:r>
            <a:r>
              <a:rPr lang="en-AU" sz="2400" dirty="0">
                <a:solidFill>
                  <a:srgbClr val="FFFFFF"/>
                </a:solidFill>
                <a:effectLst/>
              </a:rPr>
              <a:t> or </a:t>
            </a:r>
            <a:r>
              <a:rPr lang="en-AU" sz="2400" i="1" dirty="0">
                <a:solidFill>
                  <a:srgbClr val="FFFFFF"/>
                </a:solidFill>
                <a:effectLst/>
              </a:rPr>
              <a:t>SRY</a:t>
            </a:r>
            <a:r>
              <a:rPr lang="en-GB" sz="2400" dirty="0" smtClean="0">
                <a:solidFill>
                  <a:srgbClr val="FFFFFF"/>
                </a:solidFill>
                <a:effectLst/>
              </a:rPr>
              <a:t>.</a:t>
            </a:r>
          </a:p>
          <a:p>
            <a:pPr lvl="2">
              <a:buClr>
                <a:srgbClr val="92D050"/>
              </a:buClr>
            </a:pPr>
            <a:endParaRPr lang="en-GB" sz="1000" dirty="0">
              <a:solidFill>
                <a:srgbClr val="FFFFFF"/>
              </a:solidFill>
              <a:effectLst/>
            </a:endParaRPr>
          </a:p>
          <a:p>
            <a:pPr>
              <a:buClr>
                <a:srgbClr val="92D050"/>
              </a:buClr>
            </a:pPr>
            <a:r>
              <a:rPr lang="en-AU" sz="2400" dirty="0" smtClean="0">
                <a:solidFill>
                  <a:srgbClr val="FFFFFF"/>
                </a:solidFill>
                <a:effectLst/>
              </a:rPr>
              <a:t>Conditions </a:t>
            </a:r>
            <a:r>
              <a:rPr lang="en-AU" sz="2400" dirty="0">
                <a:solidFill>
                  <a:srgbClr val="FFFFFF"/>
                </a:solidFill>
                <a:effectLst/>
              </a:rPr>
              <a:t>that are X-linked </a:t>
            </a:r>
            <a:r>
              <a:rPr lang="en-AU" sz="2400" dirty="0" smtClean="0">
                <a:solidFill>
                  <a:srgbClr val="FFFFFF"/>
                </a:solidFill>
                <a:effectLst/>
              </a:rPr>
              <a:t>- Duchene </a:t>
            </a:r>
            <a:r>
              <a:rPr lang="en-AU" sz="2400" dirty="0">
                <a:solidFill>
                  <a:srgbClr val="FFFFFF"/>
                </a:solidFill>
                <a:effectLst/>
              </a:rPr>
              <a:t>muscular dystrophy (DMD) and fragile X syndrome</a:t>
            </a:r>
          </a:p>
          <a:p>
            <a:pPr lvl="2">
              <a:buClr>
                <a:srgbClr val="92D050"/>
              </a:buClr>
            </a:pPr>
            <a:r>
              <a:rPr lang="en-GB" dirty="0">
                <a:solidFill>
                  <a:srgbClr val="FFFFFF"/>
                </a:solidFill>
                <a:effectLst/>
                <a:latin typeface="Tahoma" charset="0"/>
              </a:rPr>
              <a:t>Reduce invasive testing by up to 50%</a:t>
            </a:r>
          </a:p>
          <a:p>
            <a:pPr lvl="5">
              <a:buClr>
                <a:srgbClr val="92D050"/>
              </a:buClr>
            </a:pPr>
            <a:endParaRPr lang="en-AU" sz="1000" dirty="0">
              <a:solidFill>
                <a:srgbClr val="FFFFFF"/>
              </a:solidFill>
              <a:effectLst/>
              <a:latin typeface="Tahoma" charset="0"/>
            </a:endParaRPr>
          </a:p>
          <a:p>
            <a:pPr>
              <a:buClr>
                <a:srgbClr val="92D050"/>
              </a:buClr>
            </a:pPr>
            <a:r>
              <a:rPr lang="en-AU" sz="2400" dirty="0">
                <a:solidFill>
                  <a:srgbClr val="FFFFFF"/>
                </a:solidFill>
                <a:effectLst/>
              </a:rPr>
              <a:t>Endocrine conditions associated with ambiguous genitalia </a:t>
            </a:r>
            <a:r>
              <a:rPr lang="en-AU" sz="2400" dirty="0" smtClean="0">
                <a:solidFill>
                  <a:srgbClr val="FFFFFF"/>
                </a:solidFill>
                <a:effectLst/>
              </a:rPr>
              <a:t>Congenital </a:t>
            </a:r>
            <a:r>
              <a:rPr lang="en-AU" sz="2400" dirty="0">
                <a:solidFill>
                  <a:srgbClr val="FFFFFF"/>
                </a:solidFill>
                <a:effectLst/>
              </a:rPr>
              <a:t>adrenal hyperplasia (CAH): female </a:t>
            </a:r>
            <a:r>
              <a:rPr lang="en-AU" sz="2400" dirty="0" err="1">
                <a:solidFill>
                  <a:srgbClr val="FFFFFF"/>
                </a:solidFill>
                <a:effectLst/>
              </a:rPr>
              <a:t>fetuses</a:t>
            </a:r>
            <a:r>
              <a:rPr lang="en-AU" sz="2400" dirty="0">
                <a:solidFill>
                  <a:srgbClr val="FFFFFF"/>
                </a:solidFill>
                <a:effectLst/>
              </a:rPr>
              <a:t> at risk of </a:t>
            </a:r>
            <a:r>
              <a:rPr lang="en-GB" sz="2400" dirty="0">
                <a:solidFill>
                  <a:srgbClr val="FFFFFF"/>
                </a:solidFill>
                <a:effectLst/>
              </a:rPr>
              <a:t>virilisation of external genitalia and require steroid treatment</a:t>
            </a:r>
            <a:endParaRPr lang="en-AU" sz="2400" dirty="0">
              <a:solidFill>
                <a:srgbClr val="FFFFFF"/>
              </a:solidFill>
              <a:effectLst/>
            </a:endParaRPr>
          </a:p>
          <a:p>
            <a:pPr lvl="2">
              <a:buClr>
                <a:srgbClr val="92D050"/>
              </a:buClr>
            </a:pPr>
            <a:r>
              <a:rPr lang="en-GB" dirty="0">
                <a:solidFill>
                  <a:srgbClr val="FFFFFF"/>
                </a:solidFill>
                <a:effectLst/>
                <a:latin typeface="Tahoma" charset="0"/>
              </a:rPr>
              <a:t>Reduce invasive testing by up to 50%</a:t>
            </a:r>
          </a:p>
          <a:p>
            <a:pPr lvl="2">
              <a:buClr>
                <a:srgbClr val="92D050"/>
              </a:buClr>
            </a:pPr>
            <a:r>
              <a:rPr lang="en-GB" dirty="0">
                <a:solidFill>
                  <a:srgbClr val="FFFFFF"/>
                </a:solidFill>
                <a:effectLst/>
                <a:latin typeface="Tahoma" charset="0"/>
              </a:rPr>
              <a:t>Allows early cessation of dexamethasone </a:t>
            </a:r>
            <a:r>
              <a:rPr lang="en-GB" dirty="0" smtClean="0">
                <a:solidFill>
                  <a:srgbClr val="FFFFFF"/>
                </a:solidFill>
                <a:effectLst/>
                <a:latin typeface="Tahoma" charset="0"/>
              </a:rPr>
              <a:t>treatment</a:t>
            </a:r>
            <a:endParaRPr lang="en-AU" sz="2000" dirty="0">
              <a:solidFill>
                <a:srgbClr val="FFFFFF"/>
              </a:solidFill>
              <a:effectLst/>
              <a:latin typeface="Tahoma" charset="0"/>
            </a:endParaRPr>
          </a:p>
        </p:txBody>
      </p:sp>
      <p:sp>
        <p:nvSpPr>
          <p:cNvPr id="32770" name="Rectangle 4"/>
          <p:cNvSpPr>
            <a:spLocks noChangeArrowheads="1"/>
          </p:cNvSpPr>
          <p:nvPr/>
        </p:nvSpPr>
        <p:spPr bwMode="auto">
          <a:xfrm>
            <a:off x="2191172" y="116632"/>
            <a:ext cx="636424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3200" dirty="0" smtClean="0"/>
              <a:t>NIPT </a:t>
            </a:r>
            <a:r>
              <a:rPr lang="en-GB" sz="3200" dirty="0"/>
              <a:t>for </a:t>
            </a:r>
            <a:r>
              <a:rPr lang="en-GB" sz="3200" dirty="0" err="1"/>
              <a:t>fetal</a:t>
            </a:r>
            <a:r>
              <a:rPr lang="en-GB" sz="3200" dirty="0"/>
              <a:t> sex determination</a:t>
            </a:r>
            <a:endParaRPr lang="en-US" sz="3200" dirty="0"/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>
            <a:off x="606996" y="692696"/>
            <a:ext cx="91963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53081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11052" y="2057400"/>
            <a:ext cx="7992888" cy="1736725"/>
          </a:xfrm>
          <a:solidFill>
            <a:srgbClr val="000000"/>
          </a:solidFill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cffDNA</a:t>
            </a:r>
            <a:r>
              <a:rPr lang="en-US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for Down Syndrome Screening</a:t>
            </a:r>
            <a: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87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886200"/>
            <a:ext cx="7239000" cy="1752600"/>
          </a:xfrm>
        </p:spPr>
        <p:txBody>
          <a:bodyPr/>
          <a:lstStyle/>
          <a:p>
            <a:pPr>
              <a:defRPr/>
            </a:pPr>
            <a:endParaRPr lang="en-US">
              <a:ea typeface="ＭＳ Ｐゴシック" pitchFamily="4" charset="-128"/>
              <a:cs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932803763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2"/>
          <p:cNvSpPr txBox="1">
            <a:spLocks noChangeArrowheads="1"/>
          </p:cNvSpPr>
          <p:nvPr/>
        </p:nvSpPr>
        <p:spPr bwMode="auto">
          <a:xfrm>
            <a:off x="390972" y="0"/>
            <a:ext cx="972085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GB" sz="2800" dirty="0" smtClean="0"/>
              <a:t>NIPT </a:t>
            </a:r>
            <a:r>
              <a:rPr lang="en-GB" sz="2800" dirty="0"/>
              <a:t>for </a:t>
            </a:r>
            <a:r>
              <a:rPr lang="en-GB" sz="2800" dirty="0" smtClean="0"/>
              <a:t>Down Syndrome</a:t>
            </a:r>
            <a:endParaRPr lang="en-GB" sz="28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174948" y="1124744"/>
            <a:ext cx="9760150" cy="2011363"/>
            <a:chOff x="174948" y="1124744"/>
            <a:chExt cx="9760150" cy="2011363"/>
          </a:xfrm>
        </p:grpSpPr>
        <p:sp>
          <p:nvSpPr>
            <p:cNvPr id="123922" name="Text Box 18"/>
            <p:cNvSpPr txBox="1">
              <a:spLocks noChangeArrowheads="1"/>
            </p:cNvSpPr>
            <p:nvPr/>
          </p:nvSpPr>
          <p:spPr bwMode="auto">
            <a:xfrm>
              <a:off x="174948" y="1124744"/>
              <a:ext cx="317802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 smtClean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   Invasive </a:t>
              </a:r>
              <a:r>
                <a:rPr lang="en-GB" dirty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test (1:2 ratio) 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767879" y="1507334"/>
              <a:ext cx="9167219" cy="1628773"/>
              <a:chOff x="767879" y="1507334"/>
              <a:chExt cx="9167219" cy="1628773"/>
            </a:xfrm>
          </p:grpSpPr>
          <p:pic>
            <p:nvPicPr>
              <p:cNvPr id="123923" name="Picture 19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287" t="47861" r="37451" b="31111"/>
              <a:stretch>
                <a:fillRect/>
              </a:stretch>
            </p:blipFill>
            <p:spPr bwMode="auto">
              <a:xfrm>
                <a:off x="8927828" y="2361407"/>
                <a:ext cx="1007269" cy="7747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3924" name="Picture 20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427" t="57945" r="32275" b="26944"/>
              <a:stretch>
                <a:fillRect/>
              </a:stretch>
            </p:blipFill>
            <p:spPr bwMode="auto">
              <a:xfrm>
                <a:off x="8765308" y="1531144"/>
                <a:ext cx="1169790" cy="692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4" name="Group 21"/>
              <p:cNvGrpSpPr>
                <a:grpSpLocks/>
              </p:cNvGrpSpPr>
              <p:nvPr/>
            </p:nvGrpSpPr>
            <p:grpSpPr bwMode="auto">
              <a:xfrm>
                <a:off x="841104" y="1507334"/>
                <a:ext cx="5675709" cy="731838"/>
                <a:chOff x="373" y="1780"/>
                <a:chExt cx="3178" cy="461"/>
              </a:xfrm>
            </p:grpSpPr>
            <p:sp>
              <p:nvSpPr>
                <p:cNvPr id="52253" name="Rectangle 22"/>
                <p:cNvSpPr>
                  <a:spLocks noChangeArrowheads="1"/>
                </p:cNvSpPr>
                <p:nvPr/>
              </p:nvSpPr>
              <p:spPr bwMode="auto">
                <a:xfrm>
                  <a:off x="1679" y="2034"/>
                  <a:ext cx="897" cy="148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254" name="Rectangle 23"/>
                <p:cNvSpPr>
                  <a:spLocks noChangeArrowheads="1"/>
                </p:cNvSpPr>
                <p:nvPr/>
              </p:nvSpPr>
              <p:spPr bwMode="auto">
                <a:xfrm>
                  <a:off x="2654" y="2034"/>
                  <a:ext cx="897" cy="148"/>
                </a:xfrm>
                <a:prstGeom prst="rect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b="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52255" name="Picture 24" descr="i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385" t="81969" r="53622" b="10709"/>
                <a:stretch>
                  <a:fillRect/>
                </a:stretch>
              </p:blipFill>
              <p:spPr bwMode="auto">
                <a:xfrm>
                  <a:off x="2070" y="1791"/>
                  <a:ext cx="83" cy="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256" name="Picture 25" descr="i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385" t="81969" r="53622" b="10709"/>
                <a:stretch>
                  <a:fillRect/>
                </a:stretch>
              </p:blipFill>
              <p:spPr bwMode="auto">
                <a:xfrm>
                  <a:off x="3051" y="1780"/>
                  <a:ext cx="83" cy="22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225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73" y="2028"/>
                  <a:ext cx="499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600" dirty="0">
                      <a:solidFill>
                        <a:srgbClr val="FAFD00"/>
                      </a:solidFill>
                      <a:latin typeface="Arial" charset="0"/>
                    </a:rPr>
                    <a:t>Normal </a:t>
                  </a:r>
                </a:p>
              </p:txBody>
            </p:sp>
          </p:grpSp>
          <p:grpSp>
            <p:nvGrpSpPr>
              <p:cNvPr id="5" name="Group 27"/>
              <p:cNvGrpSpPr>
                <a:grpSpLocks/>
              </p:cNvGrpSpPr>
              <p:nvPr/>
            </p:nvGrpSpPr>
            <p:grpSpPr bwMode="auto">
              <a:xfrm>
                <a:off x="767879" y="2358232"/>
                <a:ext cx="7467005" cy="615950"/>
                <a:chOff x="332" y="2316"/>
                <a:chExt cx="4181" cy="388"/>
              </a:xfrm>
            </p:grpSpPr>
            <p:sp>
              <p:nvSpPr>
                <p:cNvPr id="52246" name="Rectangle 28"/>
                <p:cNvSpPr>
                  <a:spLocks noChangeArrowheads="1"/>
                </p:cNvSpPr>
                <p:nvPr/>
              </p:nvSpPr>
              <p:spPr bwMode="auto">
                <a:xfrm>
                  <a:off x="1680" y="2555"/>
                  <a:ext cx="897" cy="149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247" name="Rectangle 29"/>
                <p:cNvSpPr>
                  <a:spLocks noChangeArrowheads="1"/>
                </p:cNvSpPr>
                <p:nvPr/>
              </p:nvSpPr>
              <p:spPr bwMode="auto">
                <a:xfrm>
                  <a:off x="2654" y="2555"/>
                  <a:ext cx="897" cy="149"/>
                </a:xfrm>
                <a:prstGeom prst="rect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b="0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52248" name="Rectangle 30"/>
                <p:cNvSpPr>
                  <a:spLocks noChangeArrowheads="1"/>
                </p:cNvSpPr>
                <p:nvPr/>
              </p:nvSpPr>
              <p:spPr bwMode="auto">
                <a:xfrm>
                  <a:off x="3616" y="2555"/>
                  <a:ext cx="897" cy="149"/>
                </a:xfrm>
                <a:prstGeom prst="rect">
                  <a:avLst/>
                </a:prstGeom>
                <a:solidFill>
                  <a:srgbClr val="FF99CC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AU" b="0">
                    <a:solidFill>
                      <a:srgbClr val="FFFFFF"/>
                    </a:solidFill>
                  </a:endParaRPr>
                </a:p>
              </p:txBody>
            </p:sp>
            <p:pic>
              <p:nvPicPr>
                <p:cNvPr id="52249" name="Picture 31" descr="i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385" t="81969" r="53622" b="10709"/>
                <a:stretch>
                  <a:fillRect/>
                </a:stretch>
              </p:blipFill>
              <p:spPr bwMode="auto">
                <a:xfrm>
                  <a:off x="2050" y="2316"/>
                  <a:ext cx="84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250" name="Picture 32" descr="i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385" t="81969" r="53622" b="10709"/>
                <a:stretch>
                  <a:fillRect/>
                </a:stretch>
              </p:blipFill>
              <p:spPr bwMode="auto">
                <a:xfrm>
                  <a:off x="3051" y="2316"/>
                  <a:ext cx="83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52251" name="Picture 33" descr="id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3385" t="81969" r="53622" b="10709"/>
                <a:stretch>
                  <a:fillRect/>
                </a:stretch>
              </p:blipFill>
              <p:spPr bwMode="auto">
                <a:xfrm>
                  <a:off x="3974" y="2316"/>
                  <a:ext cx="83" cy="22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52252" name="Text Box 34"/>
                <p:cNvSpPr txBox="1">
                  <a:spLocks noChangeArrowheads="1"/>
                </p:cNvSpPr>
                <p:nvPr/>
              </p:nvSpPr>
              <p:spPr bwMode="auto">
                <a:xfrm>
                  <a:off x="332" y="2477"/>
                  <a:ext cx="704" cy="2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  <a:cs typeface="ＭＳ Ｐゴシック" charset="0"/>
                    </a:defRPr>
                  </a:lvl1pPr>
                  <a:lvl2pPr marL="742950" indent="-285750" eaLnBrk="0" hangingPunct="0"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2pPr>
                  <a:lvl3pPr marL="1143000" indent="-228600" eaLnBrk="0" hangingPunct="0"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3pPr>
                  <a:lvl4pPr marL="1600200" indent="-228600" eaLnBrk="0" hangingPunct="0"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4pPr>
                  <a:lvl5pPr marL="2057400" indent="-228600" eaLnBrk="0" hangingPunct="0"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>
                      <a:solidFill>
                        <a:schemeClr val="tx1"/>
                      </a:solidFill>
                      <a:latin typeface="Tahoma" charset="0"/>
                      <a:ea typeface="ＭＳ Ｐゴシック" charset="0"/>
                    </a:defRPr>
                  </a:lvl9pPr>
                </a:lstStyle>
                <a:p>
                  <a:pPr eaLnBrk="1" hangingPunct="1"/>
                  <a:r>
                    <a:rPr lang="en-GB" sz="1600" dirty="0">
                      <a:solidFill>
                        <a:srgbClr val="FAFD00"/>
                      </a:solidFill>
                      <a:latin typeface="Arial" charset="0"/>
                    </a:rPr>
                    <a:t>Trisomy 21 </a:t>
                  </a:r>
                </a:p>
              </p:txBody>
            </p:sp>
          </p:grpSp>
        </p:grpSp>
      </p:grpSp>
      <p:grpSp>
        <p:nvGrpSpPr>
          <p:cNvPr id="8" name="Group 7"/>
          <p:cNvGrpSpPr/>
          <p:nvPr/>
        </p:nvGrpSpPr>
        <p:grpSpPr>
          <a:xfrm>
            <a:off x="318964" y="4077072"/>
            <a:ext cx="9487090" cy="1935164"/>
            <a:chOff x="318964" y="4077072"/>
            <a:chExt cx="9487090" cy="1935164"/>
          </a:xfrm>
        </p:grpSpPr>
        <p:grpSp>
          <p:nvGrpSpPr>
            <p:cNvPr id="2" name="Group 4"/>
            <p:cNvGrpSpPr>
              <a:grpSpLocks/>
            </p:cNvGrpSpPr>
            <p:nvPr/>
          </p:nvGrpSpPr>
          <p:grpSpPr bwMode="auto">
            <a:xfrm>
              <a:off x="6669758" y="4686672"/>
              <a:ext cx="146447" cy="425450"/>
              <a:chOff x="3656" y="3321"/>
              <a:chExt cx="82" cy="268"/>
            </a:xfrm>
          </p:grpSpPr>
          <p:sp>
            <p:nvSpPr>
              <p:cNvPr id="52265" name="Rectangle 5"/>
              <p:cNvSpPr>
                <a:spLocks noChangeArrowheads="1"/>
              </p:cNvSpPr>
              <p:nvPr/>
            </p:nvSpPr>
            <p:spPr bwMode="auto">
              <a:xfrm>
                <a:off x="3711" y="3439"/>
                <a:ext cx="27" cy="149"/>
              </a:xfrm>
              <a:prstGeom prst="rect">
                <a:avLst/>
              </a:prstGeom>
              <a:solidFill>
                <a:srgbClr val="3366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 b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2266" name="Picture 6" descr="id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4" t="79449" r="53543" b="10709"/>
              <a:stretch>
                <a:fillRect/>
              </a:stretch>
            </p:blipFill>
            <p:spPr bwMode="auto">
              <a:xfrm>
                <a:off x="3709" y="3321"/>
                <a:ext cx="28" cy="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67" name="Rectangle 7"/>
              <p:cNvSpPr>
                <a:spLocks noChangeArrowheads="1"/>
              </p:cNvSpPr>
              <p:nvPr/>
            </p:nvSpPr>
            <p:spPr bwMode="auto">
              <a:xfrm>
                <a:off x="3662" y="3440"/>
                <a:ext cx="27" cy="149"/>
              </a:xfrm>
              <a:prstGeom prst="rect">
                <a:avLst/>
              </a:prstGeom>
              <a:solidFill>
                <a:srgbClr val="FF00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 b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2268" name="Picture 8" descr="id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4" t="79449" r="53543" b="10709"/>
              <a:stretch>
                <a:fillRect/>
              </a:stretch>
            </p:blipFill>
            <p:spPr bwMode="auto">
              <a:xfrm>
                <a:off x="3656" y="3323"/>
                <a:ext cx="29" cy="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6669758" y="5410573"/>
              <a:ext cx="333971" cy="601663"/>
              <a:chOff x="3656" y="3777"/>
              <a:chExt cx="187" cy="379"/>
            </a:xfrm>
          </p:grpSpPr>
          <p:sp>
            <p:nvSpPr>
              <p:cNvPr id="52258" name="Rectangle 10"/>
              <p:cNvSpPr>
                <a:spLocks noChangeArrowheads="1"/>
              </p:cNvSpPr>
              <p:nvPr/>
            </p:nvSpPr>
            <p:spPr bwMode="auto">
              <a:xfrm>
                <a:off x="3712" y="3917"/>
                <a:ext cx="27" cy="149"/>
              </a:xfrm>
              <a:prstGeom prst="rect">
                <a:avLst/>
              </a:prstGeom>
              <a:solidFill>
                <a:srgbClr val="3366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2259" name="Rectangle 11"/>
              <p:cNvSpPr>
                <a:spLocks noChangeArrowheads="1"/>
              </p:cNvSpPr>
              <p:nvPr/>
            </p:nvSpPr>
            <p:spPr bwMode="auto">
              <a:xfrm>
                <a:off x="3765" y="3916"/>
                <a:ext cx="27" cy="149"/>
              </a:xfrm>
              <a:prstGeom prst="rect">
                <a:avLst/>
              </a:prstGeom>
              <a:solidFill>
                <a:srgbClr val="FF00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 b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2260" name="Picture 12" descr="id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4" t="79449" r="53543" b="10709"/>
              <a:stretch>
                <a:fillRect/>
              </a:stretch>
            </p:blipFill>
            <p:spPr bwMode="auto">
              <a:xfrm>
                <a:off x="3763" y="3810"/>
                <a:ext cx="29" cy="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61" name="Picture 13" descr="id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4" t="79449" r="53543" b="10709"/>
              <a:stretch>
                <a:fillRect/>
              </a:stretch>
            </p:blipFill>
            <p:spPr bwMode="auto">
              <a:xfrm>
                <a:off x="3709" y="3810"/>
                <a:ext cx="28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62" name="Oval 14"/>
              <p:cNvSpPr>
                <a:spLocks noChangeArrowheads="1"/>
              </p:cNvSpPr>
              <p:nvPr/>
            </p:nvSpPr>
            <p:spPr bwMode="auto">
              <a:xfrm>
                <a:off x="3740" y="3777"/>
                <a:ext cx="103" cy="379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AU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2263" name="Rectangle 15"/>
              <p:cNvSpPr>
                <a:spLocks noChangeArrowheads="1"/>
              </p:cNvSpPr>
              <p:nvPr/>
            </p:nvSpPr>
            <p:spPr bwMode="auto">
              <a:xfrm>
                <a:off x="3662" y="3918"/>
                <a:ext cx="27" cy="149"/>
              </a:xfrm>
              <a:prstGeom prst="rect">
                <a:avLst/>
              </a:prstGeom>
              <a:solidFill>
                <a:srgbClr val="FF00FF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 b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2264" name="Picture 16" descr="id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834" t="79449" r="53543" b="10709"/>
              <a:stretch>
                <a:fillRect/>
              </a:stretch>
            </p:blipFill>
            <p:spPr bwMode="auto">
              <a:xfrm>
                <a:off x="3656" y="3811"/>
                <a:ext cx="29" cy="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23921" name="Text Box 17"/>
            <p:cNvSpPr txBox="1">
              <a:spLocks noChangeArrowheads="1"/>
            </p:cNvSpPr>
            <p:nvPr/>
          </p:nvSpPr>
          <p:spPr bwMode="auto">
            <a:xfrm>
              <a:off x="318964" y="4077072"/>
              <a:ext cx="9487090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GB" dirty="0" smtClean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Maternal </a:t>
              </a:r>
              <a:r>
                <a:rPr lang="en-GB" dirty="0" err="1" smtClean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Ch</a:t>
              </a:r>
              <a:r>
                <a:rPr lang="en-GB" dirty="0" smtClean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 21 </a:t>
              </a:r>
              <a:r>
                <a:rPr lang="en-GB" dirty="0" err="1" smtClean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cfDNA</a:t>
              </a:r>
              <a:r>
                <a:rPr lang="en-GB" dirty="0" smtClean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 same as </a:t>
              </a:r>
              <a:r>
                <a:rPr lang="en-GB" dirty="0" err="1" smtClean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Fetal</a:t>
              </a:r>
              <a:r>
                <a:rPr lang="en-GB" dirty="0" smtClean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 </a:t>
              </a:r>
              <a:r>
                <a:rPr lang="en-GB" dirty="0" err="1" smtClean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cfDNA</a:t>
              </a:r>
              <a:r>
                <a:rPr lang="en-GB" dirty="0" smtClean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-  Non</a:t>
              </a:r>
              <a:r>
                <a:rPr lang="en-GB" dirty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-invasive test  (1:1.03 ratio</a:t>
              </a:r>
              <a:r>
                <a:rPr lang="en-GB" dirty="0" smtClean="0">
                  <a:solidFill>
                    <a:srgbClr val="FFFFFF"/>
                  </a:solidFill>
                  <a:latin typeface="+mn-lt"/>
                  <a:ea typeface="+mn-ea"/>
                  <a:cs typeface="+mn-cs"/>
                </a:rPr>
                <a:t>)</a:t>
              </a:r>
              <a:endParaRPr lang="en-GB" dirty="0">
                <a:solidFill>
                  <a:srgbClr val="FFFFFF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6" name="Group 35"/>
            <p:cNvGrpSpPr>
              <a:grpSpLocks/>
            </p:cNvGrpSpPr>
            <p:nvPr/>
          </p:nvGrpSpPr>
          <p:grpSpPr bwMode="auto">
            <a:xfrm>
              <a:off x="1049414" y="4477125"/>
              <a:ext cx="5345310" cy="744538"/>
              <a:chOff x="509" y="3189"/>
              <a:chExt cx="2993" cy="469"/>
            </a:xfrm>
          </p:grpSpPr>
          <p:sp>
            <p:nvSpPr>
              <p:cNvPr id="52241" name="Rectangle 36"/>
              <p:cNvSpPr>
                <a:spLocks noChangeArrowheads="1"/>
              </p:cNvSpPr>
              <p:nvPr/>
            </p:nvSpPr>
            <p:spPr bwMode="auto">
              <a:xfrm>
                <a:off x="1655" y="3440"/>
                <a:ext cx="897" cy="149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2242" name="Rectangle 37"/>
              <p:cNvSpPr>
                <a:spLocks noChangeArrowheads="1"/>
              </p:cNvSpPr>
              <p:nvPr/>
            </p:nvSpPr>
            <p:spPr bwMode="auto">
              <a:xfrm>
                <a:off x="2605" y="3440"/>
                <a:ext cx="897" cy="149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 b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2243" name="Picture 38" descr="i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385" t="81969" r="53622" b="10709"/>
              <a:stretch>
                <a:fillRect/>
              </a:stretch>
            </p:blipFill>
            <p:spPr bwMode="auto">
              <a:xfrm>
                <a:off x="2015" y="3202"/>
                <a:ext cx="83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44" name="Picture 39" descr="i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385" t="81969" r="53622" b="10709"/>
              <a:stretch>
                <a:fillRect/>
              </a:stretch>
            </p:blipFill>
            <p:spPr bwMode="auto">
              <a:xfrm>
                <a:off x="3021" y="3189"/>
                <a:ext cx="83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45" name="Text Box 40"/>
              <p:cNvSpPr txBox="1">
                <a:spLocks noChangeArrowheads="1"/>
              </p:cNvSpPr>
              <p:nvPr/>
            </p:nvSpPr>
            <p:spPr bwMode="auto">
              <a:xfrm>
                <a:off x="509" y="3445"/>
                <a:ext cx="499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600" dirty="0">
                    <a:solidFill>
                      <a:srgbClr val="FAFD00"/>
                    </a:solidFill>
                    <a:latin typeface="Arial" charset="0"/>
                  </a:rPr>
                  <a:t>Normal </a:t>
                </a:r>
              </a:p>
            </p:txBody>
          </p:sp>
        </p:grpSp>
        <p:grpSp>
          <p:nvGrpSpPr>
            <p:cNvPr id="7" name="Group 41"/>
            <p:cNvGrpSpPr>
              <a:grpSpLocks/>
            </p:cNvGrpSpPr>
            <p:nvPr/>
          </p:nvGrpSpPr>
          <p:grpSpPr bwMode="auto">
            <a:xfrm>
              <a:off x="976189" y="5255002"/>
              <a:ext cx="5420321" cy="679451"/>
              <a:chOff x="468" y="3679"/>
              <a:chExt cx="3035" cy="428"/>
            </a:xfrm>
          </p:grpSpPr>
          <p:sp>
            <p:nvSpPr>
              <p:cNvPr id="52236" name="Rectangle 42"/>
              <p:cNvSpPr>
                <a:spLocks noChangeArrowheads="1"/>
              </p:cNvSpPr>
              <p:nvPr/>
            </p:nvSpPr>
            <p:spPr bwMode="auto">
              <a:xfrm>
                <a:off x="1656" y="3918"/>
                <a:ext cx="897" cy="149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52237" name="Rectangle 43"/>
              <p:cNvSpPr>
                <a:spLocks noChangeArrowheads="1"/>
              </p:cNvSpPr>
              <p:nvPr/>
            </p:nvSpPr>
            <p:spPr bwMode="auto">
              <a:xfrm>
                <a:off x="2605" y="3918"/>
                <a:ext cx="898" cy="149"/>
              </a:xfrm>
              <a:prstGeom prst="rect">
                <a:avLst/>
              </a:prstGeom>
              <a:solidFill>
                <a:srgbClr val="FF99CC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AU" b="0">
                  <a:solidFill>
                    <a:srgbClr val="FFFFFF"/>
                  </a:solidFill>
                </a:endParaRPr>
              </a:p>
            </p:txBody>
          </p:sp>
          <p:pic>
            <p:nvPicPr>
              <p:cNvPr id="52238" name="Picture 44" descr="i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385" t="81969" r="53622" b="10709"/>
              <a:stretch>
                <a:fillRect/>
              </a:stretch>
            </p:blipFill>
            <p:spPr bwMode="auto">
              <a:xfrm>
                <a:off x="2015" y="3679"/>
                <a:ext cx="83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2239" name="Picture 45" descr="id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3385" t="81969" r="53622" b="10709"/>
              <a:stretch>
                <a:fillRect/>
              </a:stretch>
            </p:blipFill>
            <p:spPr bwMode="auto">
              <a:xfrm>
                <a:off x="3029" y="3686"/>
                <a:ext cx="83" cy="2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240" name="Text Box 46"/>
              <p:cNvSpPr txBox="1">
                <a:spLocks noChangeArrowheads="1"/>
              </p:cNvSpPr>
              <p:nvPr/>
            </p:nvSpPr>
            <p:spPr bwMode="auto">
              <a:xfrm>
                <a:off x="468" y="3894"/>
                <a:ext cx="704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2pPr>
                <a:lvl3pPr marL="11430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3pPr>
                <a:lvl4pPr marL="16002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4pPr>
                <a:lvl5pPr marL="2057400" indent="-228600" eaLnBrk="0" hangingPunct="0"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>
                    <a:solidFill>
                      <a:schemeClr val="tx1"/>
                    </a:solidFill>
                    <a:latin typeface="Tahoma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GB" sz="1600" dirty="0">
                    <a:solidFill>
                      <a:srgbClr val="FAFD00"/>
                    </a:solidFill>
                    <a:latin typeface="Arial" charset="0"/>
                  </a:rPr>
                  <a:t>Trisomy 21 </a:t>
                </a:r>
              </a:p>
            </p:txBody>
          </p:sp>
        </p:grpSp>
      </p:grpSp>
      <p:sp>
        <p:nvSpPr>
          <p:cNvPr id="48" name="Line 3"/>
          <p:cNvSpPr>
            <a:spLocks noChangeShapeType="1"/>
          </p:cNvSpPr>
          <p:nvPr/>
        </p:nvSpPr>
        <p:spPr bwMode="auto">
          <a:xfrm>
            <a:off x="606996" y="620688"/>
            <a:ext cx="91963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835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4"/>
          <p:cNvSpPr>
            <a:spLocks noChangeArrowheads="1"/>
          </p:cNvSpPr>
          <p:nvPr/>
        </p:nvSpPr>
        <p:spPr bwMode="auto">
          <a:xfrm>
            <a:off x="687587" y="2997200"/>
            <a:ext cx="891182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4274" name="Rectangle 9"/>
          <p:cNvSpPr>
            <a:spLocks noGrp="1" noChangeArrowheads="1"/>
          </p:cNvSpPr>
          <p:nvPr>
            <p:ph type="title"/>
          </p:nvPr>
        </p:nvSpPr>
        <p:spPr>
          <a:xfrm>
            <a:off x="526852" y="0"/>
            <a:ext cx="9258300" cy="69269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  <a:effectLst/>
                <a:latin typeface="Tahoma" charset="0"/>
              </a:rPr>
              <a:t>Next Generation Sequencing</a:t>
            </a:r>
            <a:endParaRPr lang="en-GB" sz="3200" dirty="0"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4275" name="Rectangle 12"/>
          <p:cNvSpPr>
            <a:spLocks noChangeArrowheads="1"/>
          </p:cNvSpPr>
          <p:nvPr/>
        </p:nvSpPr>
        <p:spPr bwMode="auto">
          <a:xfrm>
            <a:off x="246956" y="1124744"/>
            <a:ext cx="9397603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FFFFFF"/>
                </a:solidFill>
              </a:rPr>
              <a:t>Technologies that enable extremely accurate and high copy number ‘counting</a:t>
            </a:r>
            <a:r>
              <a:rPr lang="en-GB" sz="2400" dirty="0" smtClean="0">
                <a:solidFill>
                  <a:srgbClr val="FFFFFF"/>
                </a:solidFill>
              </a:rPr>
              <a:t>’ -</a:t>
            </a:r>
            <a:r>
              <a:rPr lang="en-GB" sz="2400" dirty="0">
                <a:solidFill>
                  <a:srgbClr val="FFFFFF"/>
                </a:solidFill>
              </a:rPr>
              <a:t>Massively parallel </a:t>
            </a:r>
            <a:r>
              <a:rPr lang="en-GB" sz="2400" dirty="0" smtClean="0">
                <a:solidFill>
                  <a:srgbClr val="FFFFFF"/>
                </a:solidFill>
              </a:rPr>
              <a:t>sequencing</a:t>
            </a:r>
          </a:p>
          <a:p>
            <a:pPr marL="342900" indent="-342900">
              <a:buFont typeface="Arial"/>
              <a:buChar char="•"/>
            </a:pPr>
            <a:endParaRPr lang="en-GB" sz="24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92D050"/>
              </a:buClr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Generate </a:t>
            </a:r>
            <a:r>
              <a:rPr lang="en-GB" sz="2400" dirty="0">
                <a:solidFill>
                  <a:srgbClr val="FFFFFF"/>
                </a:solidFill>
              </a:rPr>
              <a:t>large amounts of sequencing </a:t>
            </a:r>
            <a:r>
              <a:rPr lang="en-GB" sz="2400" dirty="0" smtClean="0">
                <a:solidFill>
                  <a:srgbClr val="FFFFFF"/>
                </a:solidFill>
              </a:rPr>
              <a:t>data - 10 </a:t>
            </a:r>
            <a:r>
              <a:rPr lang="en-GB" sz="2400" dirty="0">
                <a:solidFill>
                  <a:srgbClr val="FFFFFF"/>
                </a:solidFill>
              </a:rPr>
              <a:t>million </a:t>
            </a:r>
            <a:r>
              <a:rPr lang="en-GB" sz="2400" dirty="0" smtClean="0">
                <a:solidFill>
                  <a:srgbClr val="FFFFFF"/>
                </a:solidFill>
              </a:rPr>
              <a:t> short </a:t>
            </a:r>
            <a:r>
              <a:rPr lang="en-GB" sz="2400" dirty="0">
                <a:solidFill>
                  <a:srgbClr val="FFFFFF"/>
                </a:solidFill>
              </a:rPr>
              <a:t>reads across all chromosomes</a:t>
            </a:r>
          </a:p>
          <a:p>
            <a:pPr marL="800100" lvl="1" indent="-342900">
              <a:buClr>
                <a:srgbClr val="92D050"/>
              </a:buClr>
              <a:buFont typeface="Arial"/>
              <a:buChar char="•"/>
            </a:pPr>
            <a:endParaRPr lang="en-GB" sz="24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92D050"/>
              </a:buClr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Compare </a:t>
            </a:r>
            <a:r>
              <a:rPr lang="en-GB" sz="2400" dirty="0">
                <a:solidFill>
                  <a:srgbClr val="FFFFFF"/>
                </a:solidFill>
              </a:rPr>
              <a:t>to published sequences to localise </a:t>
            </a:r>
            <a:r>
              <a:rPr lang="en-GB" sz="2400" dirty="0" smtClean="0">
                <a:solidFill>
                  <a:srgbClr val="FFFFFF"/>
                </a:solidFill>
              </a:rPr>
              <a:t>to chromosomes</a:t>
            </a:r>
            <a:endParaRPr lang="en-GB" sz="24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92D050"/>
              </a:buClr>
              <a:buFont typeface="Arial"/>
              <a:buChar char="•"/>
            </a:pPr>
            <a:endParaRPr lang="en-GB" sz="24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92D050"/>
              </a:buClr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Determine </a:t>
            </a:r>
            <a:r>
              <a:rPr lang="en-GB" sz="2400" dirty="0">
                <a:solidFill>
                  <a:srgbClr val="FFFFFF"/>
                </a:solidFill>
              </a:rPr>
              <a:t>amount of chromosome 21 relative to chromosome 9</a:t>
            </a:r>
          </a:p>
          <a:p>
            <a:pPr marL="342900" indent="-342900">
              <a:buClr>
                <a:srgbClr val="92D050"/>
              </a:buClr>
              <a:buFont typeface="Arial"/>
              <a:buChar char="•"/>
            </a:pPr>
            <a:endParaRPr lang="en-GB" sz="2400" dirty="0">
              <a:solidFill>
                <a:srgbClr val="FFFFFF"/>
              </a:solidFill>
            </a:endParaRPr>
          </a:p>
          <a:p>
            <a:pPr marL="342900" indent="-342900">
              <a:buClr>
                <a:srgbClr val="92D050"/>
              </a:buClr>
              <a:buFont typeface="Arial"/>
              <a:buChar char="•"/>
            </a:pPr>
            <a:r>
              <a:rPr lang="en-GB" sz="2400" dirty="0">
                <a:solidFill>
                  <a:srgbClr val="FFFFFF"/>
                </a:solidFill>
              </a:rPr>
              <a:t> Large amount data means you can detect </a:t>
            </a:r>
            <a:r>
              <a:rPr lang="en-GB" sz="2400" dirty="0" smtClean="0">
                <a:solidFill>
                  <a:srgbClr val="FFFFFF"/>
                </a:solidFill>
              </a:rPr>
              <a:t>small </a:t>
            </a:r>
            <a:r>
              <a:rPr lang="en-GB" sz="2400" dirty="0">
                <a:solidFill>
                  <a:srgbClr val="FFFFFF"/>
                </a:solidFill>
              </a:rPr>
              <a:t>differences</a:t>
            </a: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606996" y="620688"/>
            <a:ext cx="91963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9594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90972" y="0"/>
            <a:ext cx="9677400" cy="582613"/>
          </a:xfrm>
        </p:spPr>
        <p:txBody>
          <a:bodyPr/>
          <a:lstStyle/>
          <a:p>
            <a:r>
              <a:rPr lang="en-GB" sz="3600" dirty="0" smtClean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NIPD for Down Syndrome </a:t>
            </a:r>
            <a:endParaRPr lang="en-GB" b="0" dirty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09571" name="Line 3"/>
          <p:cNvSpPr>
            <a:spLocks noChangeShapeType="1"/>
          </p:cNvSpPr>
          <p:nvPr/>
        </p:nvSpPr>
        <p:spPr bwMode="auto">
          <a:xfrm>
            <a:off x="606996" y="620688"/>
            <a:ext cx="91963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6" name="Group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3287776"/>
              </p:ext>
            </p:extLst>
          </p:nvPr>
        </p:nvGraphicFramePr>
        <p:xfrm>
          <a:off x="462980" y="836712"/>
          <a:ext cx="9433048" cy="5328590"/>
        </p:xfrm>
        <a:graphic>
          <a:graphicData uri="http://schemas.openxmlformats.org/drawingml/2006/table">
            <a:tbl>
              <a:tblPr/>
              <a:tblGrid>
                <a:gridCol w="2732270"/>
                <a:gridCol w="1185087"/>
                <a:gridCol w="1185087"/>
                <a:gridCol w="2165302"/>
                <a:gridCol w="2165302"/>
              </a:tblGrid>
              <a:tr h="40704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Study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Total 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T21 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Detection rate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False Positive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30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Chui et al 2011 </a:t>
                      </a:r>
                      <a:b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</a:b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232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86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100% (86/86)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2.1% (143/146)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30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Sehnert et al 2011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47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13* 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100% (13/13)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0% (34/34)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30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Ehrich</a:t>
                      </a: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 et al 2011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449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39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100% (39/39)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0.3% 409/410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30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Palomaki et al 2011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1683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212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98.6% (209/212)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0.2% (1468/1471)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30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Lau et al 2011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108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11*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100% (11/11)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0% (97/97)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30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Sparks et al 2012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- Targeted sequencing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167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36*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100% (36/36)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0% (123/123)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70307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Overall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99%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1%</a:t>
                      </a:r>
                    </a:p>
                  </a:txBody>
                  <a:tcPr marL="91441" marR="91441" marT="45723" marB="45723" horzOverflow="overflow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79087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0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76338" y="2103438"/>
            <a:ext cx="7953375" cy="1736725"/>
          </a:xfrm>
          <a:solidFill>
            <a:srgbClr val="000000"/>
          </a:solidFill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Downs Syndrome Screening</a:t>
            </a:r>
            <a:br>
              <a:rPr lang="en-US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0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886200"/>
            <a:ext cx="7239000" cy="1752600"/>
          </a:xfrm>
        </p:spPr>
        <p:txBody>
          <a:bodyPr/>
          <a:lstStyle/>
          <a:p>
            <a:pPr>
              <a:defRPr/>
            </a:pPr>
            <a:endParaRPr lang="en-US">
              <a:ea typeface="ＭＳ Ｐゴシック" pitchFamily="4" charset="-128"/>
              <a:cs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33900932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4"/>
          <p:cNvSpPr>
            <a:spLocks noChangeArrowheads="1"/>
          </p:cNvSpPr>
          <p:nvPr/>
        </p:nvSpPr>
        <p:spPr bwMode="auto">
          <a:xfrm>
            <a:off x="687587" y="2997200"/>
            <a:ext cx="891182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4274" name="Rectangle 9"/>
          <p:cNvSpPr>
            <a:spLocks noGrp="1" noChangeArrowheads="1"/>
          </p:cNvSpPr>
          <p:nvPr>
            <p:ph type="title"/>
          </p:nvPr>
        </p:nvSpPr>
        <p:spPr>
          <a:xfrm>
            <a:off x="526852" y="0"/>
            <a:ext cx="9258300" cy="692696"/>
          </a:xfrm>
        </p:spPr>
        <p:txBody>
          <a:bodyPr/>
          <a:lstStyle/>
          <a:p>
            <a:r>
              <a:rPr lang="en-GB" sz="3200" dirty="0" smtClean="0">
                <a:solidFill>
                  <a:schemeClr val="tx1"/>
                </a:solidFill>
                <a:effectLst/>
                <a:latin typeface="Tahoma" charset="0"/>
              </a:rPr>
              <a:t>Concerns of NIPT for Down Screening</a:t>
            </a:r>
            <a:endParaRPr lang="en-GB" sz="3200" dirty="0">
              <a:solidFill>
                <a:schemeClr val="tx1"/>
              </a:solidFill>
              <a:effectLst/>
              <a:latin typeface="Tahoma" charset="0"/>
            </a:endParaRPr>
          </a:p>
        </p:txBody>
      </p:sp>
      <p:sp>
        <p:nvSpPr>
          <p:cNvPr id="54275" name="Rectangle 12"/>
          <p:cNvSpPr>
            <a:spLocks noChangeArrowheads="1"/>
          </p:cNvSpPr>
          <p:nvPr/>
        </p:nvSpPr>
        <p:spPr bwMode="auto">
          <a:xfrm>
            <a:off x="895028" y="692696"/>
            <a:ext cx="8496944" cy="7294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FFFFFF"/>
                </a:solidFill>
              </a:rPr>
              <a:t>All studies to date are performed on “High Risk Women”- Results in “Low Risk” population may be less </a:t>
            </a:r>
            <a:r>
              <a:rPr lang="en-GB" sz="2400" dirty="0" smtClean="0">
                <a:solidFill>
                  <a:srgbClr val="FFFFFF"/>
                </a:solidFill>
              </a:rPr>
              <a:t>accurate</a:t>
            </a:r>
          </a:p>
          <a:p>
            <a:pPr marL="342900" indent="-342900">
              <a:buFont typeface="Arial"/>
              <a:buChar char="•"/>
            </a:pPr>
            <a:endParaRPr lang="en-GB" sz="16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GB" sz="12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Cost of Next Generation Sequencing still high</a:t>
            </a:r>
          </a:p>
          <a:p>
            <a:pPr marL="342900" indent="-342900">
              <a:buFont typeface="Arial"/>
              <a:buChar char="•"/>
            </a:pPr>
            <a:endParaRPr lang="en-GB" sz="16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GB" sz="12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 smtClean="0">
                <a:solidFill>
                  <a:srgbClr val="FFFFFF"/>
                </a:solidFill>
              </a:rPr>
              <a:t>NIPD doesn’t look for other Chromosomal anomalies: Even if NIPD normal and structural anomaly in </a:t>
            </a:r>
            <a:r>
              <a:rPr lang="en-GB" sz="2400" dirty="0" err="1" smtClean="0">
                <a:solidFill>
                  <a:srgbClr val="FFFFFF"/>
                </a:solidFill>
              </a:rPr>
              <a:t>fetus</a:t>
            </a:r>
            <a:r>
              <a:rPr lang="en-GB" sz="2400" dirty="0" smtClean="0">
                <a:solidFill>
                  <a:srgbClr val="FFFFFF"/>
                </a:solidFill>
              </a:rPr>
              <a:t> still needs </a:t>
            </a:r>
            <a:r>
              <a:rPr lang="en-GB" sz="2400" dirty="0" err="1" smtClean="0">
                <a:solidFill>
                  <a:srgbClr val="FFFFFF"/>
                </a:solidFill>
              </a:rPr>
              <a:t>Amnio</a:t>
            </a:r>
            <a:endParaRPr lang="en-GB" sz="24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GB" sz="16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GB" sz="12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r>
              <a:rPr lang="en-GB" sz="2400" dirty="0">
                <a:solidFill>
                  <a:srgbClr val="FFFFFF"/>
                </a:solidFill>
              </a:rPr>
              <a:t>Ethical issues:</a:t>
            </a:r>
          </a:p>
          <a:p>
            <a:pPr marL="1257300" lvl="2" indent="-342900">
              <a:buFont typeface="Arial"/>
              <a:buChar char="•"/>
            </a:pPr>
            <a:r>
              <a:rPr lang="en-GB" sz="2400" dirty="0">
                <a:solidFill>
                  <a:srgbClr val="FFFFFF"/>
                </a:solidFill>
              </a:rPr>
              <a:t>Informed Consent</a:t>
            </a:r>
          </a:p>
          <a:p>
            <a:pPr marL="1257300" lvl="2" indent="-342900">
              <a:buFont typeface="Arial"/>
              <a:buChar char="•"/>
            </a:pPr>
            <a:r>
              <a:rPr lang="en-GB" sz="2400" dirty="0">
                <a:solidFill>
                  <a:srgbClr val="FFFFFF"/>
                </a:solidFill>
              </a:rPr>
              <a:t>Social pressure to have test as no risk</a:t>
            </a:r>
          </a:p>
          <a:p>
            <a:pPr marL="1257300" lvl="2" indent="-342900">
              <a:buFont typeface="Arial"/>
              <a:buChar char="•"/>
            </a:pPr>
            <a:r>
              <a:rPr lang="en-GB" sz="2400" dirty="0">
                <a:solidFill>
                  <a:srgbClr val="FFFFFF"/>
                </a:solidFill>
              </a:rPr>
              <a:t>Social pressure to abort</a:t>
            </a:r>
          </a:p>
          <a:p>
            <a:pPr marL="342900" indent="-342900">
              <a:buFont typeface="Arial"/>
              <a:buChar char="•"/>
            </a:pPr>
            <a:endParaRPr lang="en-GB" sz="2400" dirty="0" smtClean="0">
              <a:solidFill>
                <a:srgbClr val="FFFFFF"/>
              </a:solidFill>
            </a:endParaRPr>
          </a:p>
          <a:p>
            <a:pPr marL="1257300" lvl="2" indent="-342900">
              <a:buFont typeface="Arial"/>
              <a:buChar char="•"/>
            </a:pPr>
            <a:endParaRPr lang="en-GB" sz="24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GB" sz="2400" dirty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GB" sz="2400" dirty="0" smtClean="0">
              <a:solidFill>
                <a:srgbClr val="FFFFF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GB" sz="2400" dirty="0">
              <a:solidFill>
                <a:srgbClr val="FFFFFF"/>
              </a:solidFill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606996" y="620688"/>
            <a:ext cx="91963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9284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090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750" y="0"/>
            <a:ext cx="7119938" cy="457200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Conclusion</a:t>
            </a:r>
            <a:endParaRPr lang="en-GB" sz="3600" b="0">
              <a:solidFill>
                <a:schemeClr val="bg1"/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1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7200"/>
            <a:ext cx="10134600" cy="5334000"/>
          </a:xfrm>
        </p:spPr>
        <p:txBody>
          <a:bodyPr/>
          <a:lstStyle/>
          <a:p>
            <a:pPr marL="342900" indent="-342900"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Identify structural anomalies 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Exclude Chromosomal anomaly by karyotyping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Multidisciplinary </a:t>
            </a: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approach to diagnosis</a:t>
            </a:r>
            <a:endParaRPr lang="en-GB" sz="2800" b="0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lvl="2">
              <a:lnSpc>
                <a:spcPct val="100000"/>
              </a:lnSpc>
            </a:pPr>
            <a:r>
              <a:rPr lang="en-GB" sz="1600" b="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Geneticist</a:t>
            </a:r>
          </a:p>
          <a:p>
            <a:pPr lvl="2">
              <a:lnSpc>
                <a:spcPct val="100000"/>
              </a:lnSpc>
            </a:pPr>
            <a:r>
              <a:rPr lang="en-GB" sz="1600" b="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Surgeons</a:t>
            </a:r>
          </a:p>
          <a:p>
            <a:pPr lvl="2">
              <a:lnSpc>
                <a:spcPct val="100000"/>
              </a:lnSpc>
            </a:pPr>
            <a:r>
              <a:rPr lang="en-GB" sz="1600" b="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Cardiologist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If possible genetic diagnosis then analysis of DNA</a:t>
            </a:r>
          </a:p>
          <a:p>
            <a:pPr lvl="2">
              <a:lnSpc>
                <a:spcPct val="100000"/>
              </a:lnSpc>
            </a:pPr>
            <a:r>
              <a:rPr lang="en-GB" sz="1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FGFR3 mutation for Skeletal </a:t>
            </a:r>
            <a:r>
              <a:rPr lang="en-GB" sz="1400" dirty="0" err="1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Dysplasias</a:t>
            </a:r>
            <a:endParaRPr lang="en-GB" sz="14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 lvl="2">
              <a:lnSpc>
                <a:spcPct val="100000"/>
              </a:lnSpc>
            </a:pPr>
            <a:r>
              <a:rPr lang="en-GB" sz="1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Cystic Fibrosis mutation analysis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Counselling on continuation of pregnancy or Termination of Pregnancy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Organise Neonatal Follow-up of </a:t>
            </a:r>
            <a:r>
              <a:rPr lang="en-GB" sz="2400" dirty="0" err="1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Postmortem</a:t>
            </a: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to make diagnosis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Genetic Follow-up and pre-pregnancy or early pregnancy </a:t>
            </a: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review</a:t>
            </a:r>
          </a:p>
          <a:p>
            <a:pPr marL="342900" indent="-342900">
              <a:lnSpc>
                <a:spcPct val="100000"/>
              </a:lnSpc>
            </a:pP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Can we now use NIPT to make a diagnosis in subsequent </a:t>
            </a:r>
            <a:r>
              <a:rPr lang="en-GB" sz="2400" dirty="0" err="1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preg</a:t>
            </a:r>
            <a:endParaRPr lang="en-GB" sz="2400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00000"/>
              </a:lnSpc>
            </a:pPr>
            <a:endParaRPr lang="en-GB" sz="2400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00000"/>
              </a:lnSpc>
            </a:pPr>
            <a:endParaRPr lang="en-GB" sz="2400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00000"/>
              </a:lnSpc>
            </a:pPr>
            <a:endParaRPr lang="en-GB" sz="2400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marL="342900" indent="-342900">
              <a:lnSpc>
                <a:spcPct val="100000"/>
              </a:lnSpc>
            </a:pPr>
            <a:endParaRPr lang="en-GB" sz="1800" b="0" dirty="0">
              <a:solidFill>
                <a:srgbClr val="FFFF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1860" name="Line 4"/>
          <p:cNvSpPr>
            <a:spLocks noChangeShapeType="1"/>
          </p:cNvSpPr>
          <p:nvPr/>
        </p:nvSpPr>
        <p:spPr bwMode="auto">
          <a:xfrm>
            <a:off x="582613" y="4572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97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109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1091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47251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2066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152400"/>
            <a:ext cx="7162800" cy="685800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Down Syndrome</a:t>
            </a:r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" y="1914525"/>
            <a:ext cx="2979738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5" y="2819400"/>
            <a:ext cx="285115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8188" y="1914525"/>
            <a:ext cx="242728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Line 6"/>
          <p:cNvSpPr>
            <a:spLocks noChangeShapeType="1"/>
          </p:cNvSpPr>
          <p:nvPr/>
        </p:nvSpPr>
        <p:spPr bwMode="auto">
          <a:xfrm>
            <a:off x="582613" y="9144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8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4114" name="Rectangle 2"/>
          <p:cNvSpPr>
            <a:spLocks noGrp="1" noChangeArrowheads="1"/>
          </p:cNvSpPr>
          <p:nvPr>
            <p:ph type="title"/>
          </p:nvPr>
        </p:nvSpPr>
        <p:spPr>
          <a:xfrm>
            <a:off x="2984500" y="0"/>
            <a:ext cx="4260850" cy="582613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Down Syndrome</a:t>
            </a:r>
            <a:endParaRPr lang="en-GB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1141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850900"/>
            <a:ext cx="9677400" cy="411480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Most common form of mental retardation (1</a:t>
            </a:r>
            <a:r>
              <a:rPr lang="en-GB" sz="2400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:800</a:t>
            </a: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), not inherited</a:t>
            </a:r>
          </a:p>
          <a:p>
            <a:pPr lvl="4">
              <a:lnSpc>
                <a:spcPct val="100000"/>
              </a:lnSpc>
            </a:pPr>
            <a:endParaRPr lang="en-GB" sz="10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Often associated with birth defects</a:t>
            </a:r>
          </a:p>
          <a:p>
            <a:pPr lvl="2"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Cardiac</a:t>
            </a:r>
          </a:p>
          <a:p>
            <a:pPr lvl="2"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Renal</a:t>
            </a:r>
          </a:p>
          <a:p>
            <a:pPr lvl="2"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Gastro-intestinal</a:t>
            </a:r>
          </a:p>
          <a:p>
            <a:pPr lvl="4">
              <a:lnSpc>
                <a:spcPct val="100000"/>
              </a:lnSpc>
            </a:pPr>
            <a:endParaRPr lang="en-GB" sz="8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Variable severity, not predictable</a:t>
            </a:r>
          </a:p>
          <a:p>
            <a:pPr lvl="4">
              <a:lnSpc>
                <a:spcPct val="100000"/>
              </a:lnSpc>
            </a:pPr>
            <a:endParaRPr lang="en-GB" sz="10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Due to extra chromosome: Trisomy 21 </a:t>
            </a:r>
          </a:p>
          <a:p>
            <a:pPr lvl="2"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Standard trisomy 21 - 95%</a:t>
            </a:r>
          </a:p>
          <a:p>
            <a:pPr lvl="2"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translocation - 4%</a:t>
            </a:r>
          </a:p>
          <a:p>
            <a:pPr lvl="2">
              <a:lnSpc>
                <a:spcPct val="100000"/>
              </a:lnSpc>
            </a:pPr>
            <a:r>
              <a:rPr lang="en-GB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</a:rPr>
              <a:t>mosaic - 1%</a:t>
            </a:r>
            <a:endParaRPr lang="en-GB" sz="1600" dirty="0">
              <a:solidFill>
                <a:srgbClr val="FFFFFF"/>
              </a:solidFill>
              <a:effectLst/>
              <a:latin typeface="Arial" charset="0"/>
              <a:ea typeface="ＭＳ Ｐゴシック" charset="0"/>
            </a:endParaRPr>
          </a:p>
          <a:p>
            <a:pPr>
              <a:lnSpc>
                <a:spcPct val="100000"/>
              </a:lnSpc>
            </a:pP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Risk increases with woman</a:t>
            </a:r>
            <a:r>
              <a:rPr lang="ja-JP" alt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’</a:t>
            </a:r>
            <a:r>
              <a:rPr lang="en-GB" sz="24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s age</a:t>
            </a:r>
            <a:endParaRPr lang="en-GB" sz="2400" dirty="0">
              <a:solidFill>
                <a:srgbClr val="FFFFFF"/>
              </a:solidFill>
              <a:effectLst>
                <a:outerShdw blurRad="38100" dist="38100" dir="2700000" algn="tl">
                  <a:srgbClr val="618FFD"/>
                </a:outerShd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700" name="Line 4"/>
          <p:cNvSpPr>
            <a:spLocks noChangeShapeType="1"/>
          </p:cNvSpPr>
          <p:nvPr/>
        </p:nvSpPr>
        <p:spPr bwMode="auto">
          <a:xfrm>
            <a:off x="515938" y="6223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169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3248025" y="0"/>
            <a:ext cx="37655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600"/>
              <a:t>Down Screening</a:t>
            </a:r>
            <a:endParaRPr lang="en-GB" sz="4000">
              <a:solidFill>
                <a:schemeClr val="tx2"/>
              </a:solidFill>
            </a:endParaRPr>
          </a:p>
        </p:txBody>
      </p:sp>
      <p:grpSp>
        <p:nvGrpSpPr>
          <p:cNvPr id="31747" name="Group 3"/>
          <p:cNvGrpSpPr>
            <a:grpSpLocks/>
          </p:cNvGrpSpPr>
          <p:nvPr/>
        </p:nvGrpSpPr>
        <p:grpSpPr bwMode="auto">
          <a:xfrm>
            <a:off x="327025" y="990600"/>
            <a:ext cx="3729038" cy="2857500"/>
            <a:chOff x="79" y="-107"/>
            <a:chExt cx="2327" cy="2397"/>
          </a:xfrm>
        </p:grpSpPr>
        <p:grpSp>
          <p:nvGrpSpPr>
            <p:cNvPr id="31771" name="Group 4"/>
            <p:cNvGrpSpPr>
              <a:grpSpLocks/>
            </p:cNvGrpSpPr>
            <p:nvPr/>
          </p:nvGrpSpPr>
          <p:grpSpPr bwMode="auto">
            <a:xfrm>
              <a:off x="301" y="1985"/>
              <a:ext cx="1488" cy="305"/>
              <a:chOff x="1152" y="3429"/>
              <a:chExt cx="4324" cy="492"/>
            </a:xfrm>
          </p:grpSpPr>
          <p:sp>
            <p:nvSpPr>
              <p:cNvPr id="31966" name="Rectangle 5"/>
              <p:cNvSpPr>
                <a:spLocks noChangeArrowheads="1"/>
              </p:cNvSpPr>
              <p:nvPr/>
            </p:nvSpPr>
            <p:spPr bwMode="auto">
              <a:xfrm>
                <a:off x="4596" y="3429"/>
                <a:ext cx="880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800">
                    <a:solidFill>
                      <a:srgbClr val="FFFFFF"/>
                    </a:solidFill>
                    <a:latin typeface="Geneva" charset="0"/>
                  </a:rPr>
                  <a:t>50</a:t>
                </a:r>
              </a:p>
            </p:txBody>
          </p:sp>
          <p:sp>
            <p:nvSpPr>
              <p:cNvPr id="31967" name="Rectangle 6"/>
              <p:cNvSpPr>
                <a:spLocks noChangeArrowheads="1"/>
              </p:cNvSpPr>
              <p:nvPr/>
            </p:nvSpPr>
            <p:spPr bwMode="auto">
              <a:xfrm>
                <a:off x="3730" y="3429"/>
                <a:ext cx="883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800">
                    <a:solidFill>
                      <a:srgbClr val="FFFFFF"/>
                    </a:solidFill>
                    <a:latin typeface="Geneva" charset="0"/>
                  </a:rPr>
                  <a:t>40</a:t>
                </a:r>
              </a:p>
            </p:txBody>
          </p:sp>
          <p:sp>
            <p:nvSpPr>
              <p:cNvPr id="31968" name="Rectangle 7"/>
              <p:cNvSpPr>
                <a:spLocks noChangeArrowheads="1"/>
              </p:cNvSpPr>
              <p:nvPr/>
            </p:nvSpPr>
            <p:spPr bwMode="auto">
              <a:xfrm>
                <a:off x="2866" y="3429"/>
                <a:ext cx="881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800">
                    <a:solidFill>
                      <a:srgbClr val="FFFFFF"/>
                    </a:solidFill>
                    <a:latin typeface="Geneva" charset="0"/>
                  </a:rPr>
                  <a:t>30</a:t>
                </a:r>
              </a:p>
            </p:txBody>
          </p:sp>
          <p:sp>
            <p:nvSpPr>
              <p:cNvPr id="31969" name="Rectangle 8"/>
              <p:cNvSpPr>
                <a:spLocks noChangeArrowheads="1"/>
              </p:cNvSpPr>
              <p:nvPr/>
            </p:nvSpPr>
            <p:spPr bwMode="auto">
              <a:xfrm>
                <a:off x="2006" y="3429"/>
                <a:ext cx="881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800">
                    <a:solidFill>
                      <a:srgbClr val="FFFFFF"/>
                    </a:solidFill>
                    <a:latin typeface="Geneva" charset="0"/>
                  </a:rPr>
                  <a:t>20</a:t>
                </a:r>
              </a:p>
            </p:txBody>
          </p:sp>
          <p:sp>
            <p:nvSpPr>
              <p:cNvPr id="31970" name="Rectangle 9"/>
              <p:cNvSpPr>
                <a:spLocks noChangeArrowheads="1"/>
              </p:cNvSpPr>
              <p:nvPr/>
            </p:nvSpPr>
            <p:spPr bwMode="auto">
              <a:xfrm>
                <a:off x="1152" y="3429"/>
                <a:ext cx="880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800">
                    <a:solidFill>
                      <a:srgbClr val="FFFFFF"/>
                    </a:solidFill>
                    <a:latin typeface="Geneva" charset="0"/>
                  </a:rPr>
                  <a:t>10</a:t>
                </a:r>
              </a:p>
            </p:txBody>
          </p:sp>
        </p:grpSp>
        <p:grpSp>
          <p:nvGrpSpPr>
            <p:cNvPr id="31772" name="Group 10"/>
            <p:cNvGrpSpPr>
              <a:grpSpLocks/>
            </p:cNvGrpSpPr>
            <p:nvPr/>
          </p:nvGrpSpPr>
          <p:grpSpPr bwMode="auto">
            <a:xfrm>
              <a:off x="351" y="1970"/>
              <a:ext cx="1181" cy="32"/>
              <a:chOff x="1296" y="3405"/>
              <a:chExt cx="3436" cy="52"/>
            </a:xfrm>
          </p:grpSpPr>
          <p:sp>
            <p:nvSpPr>
              <p:cNvPr id="31956" name="Line 11"/>
              <p:cNvSpPr>
                <a:spLocks noChangeShapeType="1"/>
              </p:cNvSpPr>
              <p:nvPr/>
            </p:nvSpPr>
            <p:spPr bwMode="auto">
              <a:xfrm flipV="1">
                <a:off x="1296" y="3405"/>
                <a:ext cx="0" cy="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57" name="Line 12"/>
              <p:cNvSpPr>
                <a:spLocks noChangeShapeType="1"/>
              </p:cNvSpPr>
              <p:nvPr/>
            </p:nvSpPr>
            <p:spPr bwMode="auto">
              <a:xfrm flipV="1">
                <a:off x="1724" y="3405"/>
                <a:ext cx="0" cy="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58" name="Line 13"/>
              <p:cNvSpPr>
                <a:spLocks noChangeShapeType="1"/>
              </p:cNvSpPr>
              <p:nvPr/>
            </p:nvSpPr>
            <p:spPr bwMode="auto">
              <a:xfrm flipV="1">
                <a:off x="2152" y="3405"/>
                <a:ext cx="0" cy="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59" name="Line 14"/>
              <p:cNvSpPr>
                <a:spLocks noChangeShapeType="1"/>
              </p:cNvSpPr>
              <p:nvPr/>
            </p:nvSpPr>
            <p:spPr bwMode="auto">
              <a:xfrm flipV="1">
                <a:off x="2580" y="3405"/>
                <a:ext cx="0" cy="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60" name="Line 15"/>
              <p:cNvSpPr>
                <a:spLocks noChangeShapeType="1"/>
              </p:cNvSpPr>
              <p:nvPr/>
            </p:nvSpPr>
            <p:spPr bwMode="auto">
              <a:xfrm flipV="1">
                <a:off x="3008" y="3405"/>
                <a:ext cx="0" cy="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61" name="Line 16"/>
              <p:cNvSpPr>
                <a:spLocks noChangeShapeType="1"/>
              </p:cNvSpPr>
              <p:nvPr/>
            </p:nvSpPr>
            <p:spPr bwMode="auto">
              <a:xfrm flipV="1">
                <a:off x="3448" y="3405"/>
                <a:ext cx="0" cy="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62" name="Line 17"/>
              <p:cNvSpPr>
                <a:spLocks noChangeShapeType="1"/>
              </p:cNvSpPr>
              <p:nvPr/>
            </p:nvSpPr>
            <p:spPr bwMode="auto">
              <a:xfrm flipV="1">
                <a:off x="3876" y="3405"/>
                <a:ext cx="0" cy="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63" name="Line 18"/>
              <p:cNvSpPr>
                <a:spLocks noChangeShapeType="1"/>
              </p:cNvSpPr>
              <p:nvPr/>
            </p:nvSpPr>
            <p:spPr bwMode="auto">
              <a:xfrm flipV="1">
                <a:off x="4304" y="3405"/>
                <a:ext cx="0" cy="2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64" name="Line 19"/>
              <p:cNvSpPr>
                <a:spLocks noChangeShapeType="1"/>
              </p:cNvSpPr>
              <p:nvPr/>
            </p:nvSpPr>
            <p:spPr bwMode="auto">
              <a:xfrm flipV="1">
                <a:off x="4732" y="3405"/>
                <a:ext cx="0" cy="52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65" name="Line 20"/>
              <p:cNvSpPr>
                <a:spLocks noChangeShapeType="1"/>
              </p:cNvSpPr>
              <p:nvPr/>
            </p:nvSpPr>
            <p:spPr bwMode="auto">
              <a:xfrm>
                <a:off x="1296" y="3413"/>
                <a:ext cx="3424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31773" name="Group 21"/>
            <p:cNvGrpSpPr>
              <a:grpSpLocks/>
            </p:cNvGrpSpPr>
            <p:nvPr/>
          </p:nvGrpSpPr>
          <p:grpSpPr bwMode="auto">
            <a:xfrm>
              <a:off x="79" y="284"/>
              <a:ext cx="208" cy="1918"/>
              <a:chOff x="1023" y="685"/>
              <a:chExt cx="604" cy="3094"/>
            </a:xfrm>
          </p:grpSpPr>
          <p:sp>
            <p:nvSpPr>
              <p:cNvPr id="31951" name="Rectangle 22"/>
              <p:cNvSpPr>
                <a:spLocks noChangeArrowheads="1"/>
              </p:cNvSpPr>
              <p:nvPr/>
            </p:nvSpPr>
            <p:spPr bwMode="auto">
              <a:xfrm>
                <a:off x="1023" y="3287"/>
                <a:ext cx="604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800">
                    <a:solidFill>
                      <a:srgbClr val="FFFFFF"/>
                    </a:solidFill>
                    <a:latin typeface="Geneva" charset="0"/>
                  </a:rPr>
                  <a:t>0</a:t>
                </a:r>
              </a:p>
            </p:txBody>
          </p:sp>
          <p:sp>
            <p:nvSpPr>
              <p:cNvPr id="31952" name="Rectangle 23"/>
              <p:cNvSpPr>
                <a:spLocks noChangeArrowheads="1"/>
              </p:cNvSpPr>
              <p:nvPr/>
            </p:nvSpPr>
            <p:spPr bwMode="auto">
              <a:xfrm>
                <a:off x="1023" y="2634"/>
                <a:ext cx="604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800">
                    <a:solidFill>
                      <a:srgbClr val="FFFFFF"/>
                    </a:solidFill>
                    <a:latin typeface="Geneva" charset="0"/>
                  </a:rPr>
                  <a:t>2</a:t>
                </a:r>
              </a:p>
            </p:txBody>
          </p:sp>
          <p:sp>
            <p:nvSpPr>
              <p:cNvPr id="31953" name="Rectangle 24"/>
              <p:cNvSpPr>
                <a:spLocks noChangeArrowheads="1"/>
              </p:cNvSpPr>
              <p:nvPr/>
            </p:nvSpPr>
            <p:spPr bwMode="auto">
              <a:xfrm>
                <a:off x="1023" y="1979"/>
                <a:ext cx="604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800">
                    <a:solidFill>
                      <a:srgbClr val="FFFFFF"/>
                    </a:solidFill>
                    <a:latin typeface="Geneva" charset="0"/>
                  </a:rPr>
                  <a:t>4</a:t>
                </a:r>
              </a:p>
            </p:txBody>
          </p:sp>
          <p:sp>
            <p:nvSpPr>
              <p:cNvPr id="31954" name="Rectangle 25"/>
              <p:cNvSpPr>
                <a:spLocks noChangeArrowheads="1"/>
              </p:cNvSpPr>
              <p:nvPr/>
            </p:nvSpPr>
            <p:spPr bwMode="auto">
              <a:xfrm>
                <a:off x="1023" y="1335"/>
                <a:ext cx="604" cy="4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800">
                    <a:solidFill>
                      <a:srgbClr val="FFFFFF"/>
                    </a:solidFill>
                    <a:latin typeface="Geneva" charset="0"/>
                  </a:rPr>
                  <a:t>6</a:t>
                </a:r>
              </a:p>
            </p:txBody>
          </p:sp>
          <p:sp>
            <p:nvSpPr>
              <p:cNvPr id="31955" name="Rectangle 26"/>
              <p:cNvSpPr>
                <a:spLocks noChangeArrowheads="1"/>
              </p:cNvSpPr>
              <p:nvPr/>
            </p:nvSpPr>
            <p:spPr bwMode="auto">
              <a:xfrm>
                <a:off x="1023" y="685"/>
                <a:ext cx="604" cy="49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800">
                    <a:solidFill>
                      <a:srgbClr val="FFFFFF"/>
                    </a:solidFill>
                    <a:latin typeface="Geneva" charset="0"/>
                  </a:rPr>
                  <a:t>8</a:t>
                </a:r>
              </a:p>
            </p:txBody>
          </p:sp>
        </p:grpSp>
        <p:grpSp>
          <p:nvGrpSpPr>
            <p:cNvPr id="31774" name="Group 27"/>
            <p:cNvGrpSpPr>
              <a:grpSpLocks/>
            </p:cNvGrpSpPr>
            <p:nvPr/>
          </p:nvGrpSpPr>
          <p:grpSpPr bwMode="auto">
            <a:xfrm>
              <a:off x="315" y="336"/>
              <a:ext cx="19" cy="1619"/>
              <a:chOff x="1240" y="801"/>
              <a:chExt cx="56" cy="2612"/>
            </a:xfrm>
          </p:grpSpPr>
          <p:sp>
            <p:nvSpPr>
              <p:cNvPr id="31941" name="Line 28"/>
              <p:cNvSpPr>
                <a:spLocks noChangeShapeType="1"/>
              </p:cNvSpPr>
              <p:nvPr/>
            </p:nvSpPr>
            <p:spPr bwMode="auto">
              <a:xfrm flipH="1">
                <a:off x="1240" y="3413"/>
                <a:ext cx="5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42" name="Line 29"/>
              <p:cNvSpPr>
                <a:spLocks noChangeShapeType="1"/>
              </p:cNvSpPr>
              <p:nvPr/>
            </p:nvSpPr>
            <p:spPr bwMode="auto">
              <a:xfrm flipH="1">
                <a:off x="1264" y="3092"/>
                <a:ext cx="2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43" name="Line 30"/>
              <p:cNvSpPr>
                <a:spLocks noChangeShapeType="1"/>
              </p:cNvSpPr>
              <p:nvPr/>
            </p:nvSpPr>
            <p:spPr bwMode="auto">
              <a:xfrm flipH="1">
                <a:off x="1240" y="2759"/>
                <a:ext cx="5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44" name="Line 31"/>
              <p:cNvSpPr>
                <a:spLocks noChangeShapeType="1"/>
              </p:cNvSpPr>
              <p:nvPr/>
            </p:nvSpPr>
            <p:spPr bwMode="auto">
              <a:xfrm flipH="1">
                <a:off x="1264" y="2438"/>
                <a:ext cx="2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45" name="Line 32"/>
              <p:cNvSpPr>
                <a:spLocks noChangeShapeType="1"/>
              </p:cNvSpPr>
              <p:nvPr/>
            </p:nvSpPr>
            <p:spPr bwMode="auto">
              <a:xfrm flipH="1">
                <a:off x="1240" y="2105"/>
                <a:ext cx="5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46" name="Line 33"/>
              <p:cNvSpPr>
                <a:spLocks noChangeShapeType="1"/>
              </p:cNvSpPr>
              <p:nvPr/>
            </p:nvSpPr>
            <p:spPr bwMode="auto">
              <a:xfrm flipH="1">
                <a:off x="1264" y="1784"/>
                <a:ext cx="2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47" name="Line 34"/>
              <p:cNvSpPr>
                <a:spLocks noChangeShapeType="1"/>
              </p:cNvSpPr>
              <p:nvPr/>
            </p:nvSpPr>
            <p:spPr bwMode="auto">
              <a:xfrm flipH="1">
                <a:off x="1240" y="1463"/>
                <a:ext cx="5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48" name="Line 35"/>
              <p:cNvSpPr>
                <a:spLocks noChangeShapeType="1"/>
              </p:cNvSpPr>
              <p:nvPr/>
            </p:nvSpPr>
            <p:spPr bwMode="auto">
              <a:xfrm flipH="1">
                <a:off x="1264" y="1130"/>
                <a:ext cx="28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49" name="Line 36"/>
              <p:cNvSpPr>
                <a:spLocks noChangeShapeType="1"/>
              </p:cNvSpPr>
              <p:nvPr/>
            </p:nvSpPr>
            <p:spPr bwMode="auto">
              <a:xfrm flipH="1">
                <a:off x="1240" y="809"/>
                <a:ext cx="52" cy="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50" name="Line 37"/>
              <p:cNvSpPr>
                <a:spLocks noChangeShapeType="1"/>
              </p:cNvSpPr>
              <p:nvPr/>
            </p:nvSpPr>
            <p:spPr bwMode="auto">
              <a:xfrm flipV="1">
                <a:off x="1296" y="801"/>
                <a:ext cx="0" cy="2608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1775" name="Rectangle 38"/>
            <p:cNvSpPr>
              <a:spLocks noChangeArrowheads="1"/>
            </p:cNvSpPr>
            <p:nvPr/>
          </p:nvSpPr>
          <p:spPr bwMode="auto">
            <a:xfrm>
              <a:off x="357" y="336"/>
              <a:ext cx="1173" cy="1597"/>
            </a:xfrm>
            <a:prstGeom prst="rect">
              <a:avLst/>
            </a:prstGeom>
            <a:solidFill>
              <a:srgbClr val="3C0023"/>
            </a:solidFill>
            <a:ln w="508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6" name="Line 39"/>
            <p:cNvSpPr>
              <a:spLocks noChangeShapeType="1"/>
            </p:cNvSpPr>
            <p:nvPr/>
          </p:nvSpPr>
          <p:spPr bwMode="auto">
            <a:xfrm>
              <a:off x="648" y="1950"/>
              <a:ext cx="23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7" name="Line 40"/>
            <p:cNvSpPr>
              <a:spLocks noChangeShapeType="1"/>
            </p:cNvSpPr>
            <p:nvPr/>
          </p:nvSpPr>
          <p:spPr bwMode="auto">
            <a:xfrm>
              <a:off x="644" y="1943"/>
              <a:ext cx="23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8" name="Line 41"/>
            <p:cNvSpPr>
              <a:spLocks noChangeShapeType="1"/>
            </p:cNvSpPr>
            <p:nvPr/>
          </p:nvSpPr>
          <p:spPr bwMode="auto">
            <a:xfrm>
              <a:off x="676" y="1950"/>
              <a:ext cx="28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79" name="Line 42"/>
            <p:cNvSpPr>
              <a:spLocks noChangeShapeType="1"/>
            </p:cNvSpPr>
            <p:nvPr/>
          </p:nvSpPr>
          <p:spPr bwMode="auto">
            <a:xfrm>
              <a:off x="673" y="1943"/>
              <a:ext cx="27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0" name="Line 43"/>
            <p:cNvSpPr>
              <a:spLocks noChangeShapeType="1"/>
            </p:cNvSpPr>
            <p:nvPr/>
          </p:nvSpPr>
          <p:spPr bwMode="auto">
            <a:xfrm>
              <a:off x="709" y="1950"/>
              <a:ext cx="23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1" name="Line 44"/>
            <p:cNvSpPr>
              <a:spLocks noChangeShapeType="1"/>
            </p:cNvSpPr>
            <p:nvPr/>
          </p:nvSpPr>
          <p:spPr bwMode="auto">
            <a:xfrm>
              <a:off x="706" y="1943"/>
              <a:ext cx="23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2" name="Line 45"/>
            <p:cNvSpPr>
              <a:spLocks noChangeShapeType="1"/>
            </p:cNvSpPr>
            <p:nvPr/>
          </p:nvSpPr>
          <p:spPr bwMode="auto">
            <a:xfrm>
              <a:off x="738" y="1950"/>
              <a:ext cx="23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3" name="Line 46"/>
            <p:cNvSpPr>
              <a:spLocks noChangeShapeType="1"/>
            </p:cNvSpPr>
            <p:nvPr/>
          </p:nvSpPr>
          <p:spPr bwMode="auto">
            <a:xfrm>
              <a:off x="734" y="1943"/>
              <a:ext cx="23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4" name="Line 47"/>
            <p:cNvSpPr>
              <a:spLocks noChangeShapeType="1"/>
            </p:cNvSpPr>
            <p:nvPr/>
          </p:nvSpPr>
          <p:spPr bwMode="auto">
            <a:xfrm>
              <a:off x="767" y="1950"/>
              <a:ext cx="23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5" name="Line 48"/>
            <p:cNvSpPr>
              <a:spLocks noChangeShapeType="1"/>
            </p:cNvSpPr>
            <p:nvPr/>
          </p:nvSpPr>
          <p:spPr bwMode="auto">
            <a:xfrm>
              <a:off x="763" y="1943"/>
              <a:ext cx="23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6" name="Line 49"/>
            <p:cNvSpPr>
              <a:spLocks noChangeShapeType="1"/>
            </p:cNvSpPr>
            <p:nvPr/>
          </p:nvSpPr>
          <p:spPr bwMode="auto">
            <a:xfrm flipV="1">
              <a:off x="796" y="1943"/>
              <a:ext cx="26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7" name="Line 50"/>
            <p:cNvSpPr>
              <a:spLocks noChangeShapeType="1"/>
            </p:cNvSpPr>
            <p:nvPr/>
          </p:nvSpPr>
          <p:spPr bwMode="auto">
            <a:xfrm flipV="1">
              <a:off x="791" y="1936"/>
              <a:ext cx="28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8" name="Line 51"/>
            <p:cNvSpPr>
              <a:spLocks noChangeShapeType="1"/>
            </p:cNvSpPr>
            <p:nvPr/>
          </p:nvSpPr>
          <p:spPr bwMode="auto">
            <a:xfrm>
              <a:off x="828" y="1943"/>
              <a:ext cx="23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89" name="Line 52"/>
            <p:cNvSpPr>
              <a:spLocks noChangeShapeType="1"/>
            </p:cNvSpPr>
            <p:nvPr/>
          </p:nvSpPr>
          <p:spPr bwMode="auto">
            <a:xfrm>
              <a:off x="824" y="1936"/>
              <a:ext cx="23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0" name="Line 53"/>
            <p:cNvSpPr>
              <a:spLocks noChangeShapeType="1"/>
            </p:cNvSpPr>
            <p:nvPr/>
          </p:nvSpPr>
          <p:spPr bwMode="auto">
            <a:xfrm>
              <a:off x="857" y="1943"/>
              <a:ext cx="23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1" name="Line 54"/>
            <p:cNvSpPr>
              <a:spLocks noChangeShapeType="1"/>
            </p:cNvSpPr>
            <p:nvPr/>
          </p:nvSpPr>
          <p:spPr bwMode="auto">
            <a:xfrm>
              <a:off x="852" y="1936"/>
              <a:ext cx="24" cy="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2" name="Line 55"/>
            <p:cNvSpPr>
              <a:spLocks noChangeShapeType="1"/>
            </p:cNvSpPr>
            <p:nvPr/>
          </p:nvSpPr>
          <p:spPr bwMode="auto">
            <a:xfrm flipV="1">
              <a:off x="885" y="1936"/>
              <a:ext cx="23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3" name="Line 56"/>
            <p:cNvSpPr>
              <a:spLocks noChangeShapeType="1"/>
            </p:cNvSpPr>
            <p:nvPr/>
          </p:nvSpPr>
          <p:spPr bwMode="auto">
            <a:xfrm flipV="1">
              <a:off x="881" y="1928"/>
              <a:ext cx="23" cy="8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4" name="Line 57"/>
            <p:cNvSpPr>
              <a:spLocks noChangeShapeType="1"/>
            </p:cNvSpPr>
            <p:nvPr/>
          </p:nvSpPr>
          <p:spPr bwMode="auto">
            <a:xfrm flipV="1">
              <a:off x="914" y="1928"/>
              <a:ext cx="23" cy="8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5" name="Line 58"/>
            <p:cNvSpPr>
              <a:spLocks noChangeShapeType="1"/>
            </p:cNvSpPr>
            <p:nvPr/>
          </p:nvSpPr>
          <p:spPr bwMode="auto">
            <a:xfrm flipV="1">
              <a:off x="910" y="1921"/>
              <a:ext cx="23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6" name="Line 59"/>
            <p:cNvSpPr>
              <a:spLocks noChangeShapeType="1"/>
            </p:cNvSpPr>
            <p:nvPr/>
          </p:nvSpPr>
          <p:spPr bwMode="auto">
            <a:xfrm flipV="1">
              <a:off x="942" y="1921"/>
              <a:ext cx="28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7" name="Line 60"/>
            <p:cNvSpPr>
              <a:spLocks noChangeShapeType="1"/>
            </p:cNvSpPr>
            <p:nvPr/>
          </p:nvSpPr>
          <p:spPr bwMode="auto">
            <a:xfrm flipV="1">
              <a:off x="939" y="1914"/>
              <a:ext cx="26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8" name="Line 61"/>
            <p:cNvSpPr>
              <a:spLocks noChangeShapeType="1"/>
            </p:cNvSpPr>
            <p:nvPr/>
          </p:nvSpPr>
          <p:spPr bwMode="auto">
            <a:xfrm flipV="1">
              <a:off x="975" y="1914"/>
              <a:ext cx="23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99" name="Line 62"/>
            <p:cNvSpPr>
              <a:spLocks noChangeShapeType="1"/>
            </p:cNvSpPr>
            <p:nvPr/>
          </p:nvSpPr>
          <p:spPr bwMode="auto">
            <a:xfrm flipV="1">
              <a:off x="971" y="1906"/>
              <a:ext cx="24" cy="8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0" name="Line 63"/>
            <p:cNvSpPr>
              <a:spLocks noChangeShapeType="1"/>
            </p:cNvSpPr>
            <p:nvPr/>
          </p:nvSpPr>
          <p:spPr bwMode="auto">
            <a:xfrm flipV="1">
              <a:off x="1004" y="1906"/>
              <a:ext cx="24" cy="8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1" name="Line 64"/>
            <p:cNvSpPr>
              <a:spLocks noChangeShapeType="1"/>
            </p:cNvSpPr>
            <p:nvPr/>
          </p:nvSpPr>
          <p:spPr bwMode="auto">
            <a:xfrm flipV="1">
              <a:off x="1000" y="1899"/>
              <a:ext cx="23" cy="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2" name="Line 65"/>
            <p:cNvSpPr>
              <a:spLocks noChangeShapeType="1"/>
            </p:cNvSpPr>
            <p:nvPr/>
          </p:nvSpPr>
          <p:spPr bwMode="auto">
            <a:xfrm flipV="1">
              <a:off x="1033" y="1874"/>
              <a:ext cx="26" cy="3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3" name="Line 66"/>
            <p:cNvSpPr>
              <a:spLocks noChangeShapeType="1"/>
            </p:cNvSpPr>
            <p:nvPr/>
          </p:nvSpPr>
          <p:spPr bwMode="auto">
            <a:xfrm flipV="1">
              <a:off x="1028" y="1867"/>
              <a:ext cx="26" cy="3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4" name="Line 67"/>
            <p:cNvSpPr>
              <a:spLocks noChangeShapeType="1"/>
            </p:cNvSpPr>
            <p:nvPr/>
          </p:nvSpPr>
          <p:spPr bwMode="auto">
            <a:xfrm flipV="1">
              <a:off x="1061" y="1862"/>
              <a:ext cx="27" cy="22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5" name="Line 68"/>
            <p:cNvSpPr>
              <a:spLocks noChangeShapeType="1"/>
            </p:cNvSpPr>
            <p:nvPr/>
          </p:nvSpPr>
          <p:spPr bwMode="auto">
            <a:xfrm flipV="1">
              <a:off x="1057" y="1855"/>
              <a:ext cx="27" cy="21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6" name="Line 69"/>
            <p:cNvSpPr>
              <a:spLocks noChangeShapeType="1"/>
            </p:cNvSpPr>
            <p:nvPr/>
          </p:nvSpPr>
          <p:spPr bwMode="auto">
            <a:xfrm flipV="1">
              <a:off x="1094" y="1823"/>
              <a:ext cx="26" cy="44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7" name="Line 70"/>
            <p:cNvSpPr>
              <a:spLocks noChangeShapeType="1"/>
            </p:cNvSpPr>
            <p:nvPr/>
          </p:nvSpPr>
          <p:spPr bwMode="auto">
            <a:xfrm flipV="1">
              <a:off x="1090" y="1815"/>
              <a:ext cx="26" cy="45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8" name="Line 71"/>
            <p:cNvSpPr>
              <a:spLocks noChangeShapeType="1"/>
            </p:cNvSpPr>
            <p:nvPr/>
          </p:nvSpPr>
          <p:spPr bwMode="auto">
            <a:xfrm flipV="1">
              <a:off x="1123" y="1786"/>
              <a:ext cx="25" cy="51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09" name="Line 72"/>
            <p:cNvSpPr>
              <a:spLocks noChangeShapeType="1"/>
            </p:cNvSpPr>
            <p:nvPr/>
          </p:nvSpPr>
          <p:spPr bwMode="auto">
            <a:xfrm flipV="1">
              <a:off x="1118" y="1779"/>
              <a:ext cx="27" cy="51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0" name="Line 73"/>
            <p:cNvSpPr>
              <a:spLocks noChangeShapeType="1"/>
            </p:cNvSpPr>
            <p:nvPr/>
          </p:nvSpPr>
          <p:spPr bwMode="auto">
            <a:xfrm flipV="1">
              <a:off x="1151" y="1734"/>
              <a:ext cx="26" cy="67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1" name="Line 74"/>
            <p:cNvSpPr>
              <a:spLocks noChangeShapeType="1"/>
            </p:cNvSpPr>
            <p:nvPr/>
          </p:nvSpPr>
          <p:spPr bwMode="auto">
            <a:xfrm flipV="1">
              <a:off x="1148" y="1727"/>
              <a:ext cx="25" cy="6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2" name="Line 75"/>
            <p:cNvSpPr>
              <a:spLocks noChangeShapeType="1"/>
            </p:cNvSpPr>
            <p:nvPr/>
          </p:nvSpPr>
          <p:spPr bwMode="auto">
            <a:xfrm flipV="1">
              <a:off x="1180" y="1668"/>
              <a:ext cx="30" cy="81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3" name="Line 76"/>
            <p:cNvSpPr>
              <a:spLocks noChangeShapeType="1"/>
            </p:cNvSpPr>
            <p:nvPr/>
          </p:nvSpPr>
          <p:spPr bwMode="auto">
            <a:xfrm flipV="1">
              <a:off x="1176" y="1661"/>
              <a:ext cx="29" cy="81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4" name="Line 77"/>
            <p:cNvSpPr>
              <a:spLocks noChangeShapeType="1"/>
            </p:cNvSpPr>
            <p:nvPr/>
          </p:nvSpPr>
          <p:spPr bwMode="auto">
            <a:xfrm flipV="1">
              <a:off x="1212" y="1572"/>
              <a:ext cx="26" cy="11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5" name="Line 78"/>
            <p:cNvSpPr>
              <a:spLocks noChangeShapeType="1"/>
            </p:cNvSpPr>
            <p:nvPr/>
          </p:nvSpPr>
          <p:spPr bwMode="auto">
            <a:xfrm flipV="1">
              <a:off x="1209" y="1565"/>
              <a:ext cx="26" cy="111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6" name="Line 79"/>
            <p:cNvSpPr>
              <a:spLocks noChangeShapeType="1"/>
            </p:cNvSpPr>
            <p:nvPr/>
          </p:nvSpPr>
          <p:spPr bwMode="auto">
            <a:xfrm flipV="1">
              <a:off x="1241" y="1454"/>
              <a:ext cx="26" cy="133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7" name="Line 80"/>
            <p:cNvSpPr>
              <a:spLocks noChangeShapeType="1"/>
            </p:cNvSpPr>
            <p:nvPr/>
          </p:nvSpPr>
          <p:spPr bwMode="auto">
            <a:xfrm flipV="1">
              <a:off x="1237" y="1447"/>
              <a:ext cx="26" cy="133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8" name="Line 81"/>
            <p:cNvSpPr>
              <a:spLocks noChangeShapeType="1"/>
            </p:cNvSpPr>
            <p:nvPr/>
          </p:nvSpPr>
          <p:spPr bwMode="auto">
            <a:xfrm flipV="1">
              <a:off x="1276" y="1299"/>
              <a:ext cx="17" cy="165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19" name="Line 82"/>
            <p:cNvSpPr>
              <a:spLocks noChangeShapeType="1"/>
            </p:cNvSpPr>
            <p:nvPr/>
          </p:nvSpPr>
          <p:spPr bwMode="auto">
            <a:xfrm flipV="1">
              <a:off x="1271" y="1292"/>
              <a:ext cx="18" cy="165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0" name="Line 83"/>
            <p:cNvSpPr>
              <a:spLocks noChangeShapeType="1"/>
            </p:cNvSpPr>
            <p:nvPr/>
          </p:nvSpPr>
          <p:spPr bwMode="auto">
            <a:xfrm flipV="1">
              <a:off x="1304" y="1093"/>
              <a:ext cx="18" cy="21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1" name="Line 84"/>
            <p:cNvSpPr>
              <a:spLocks noChangeShapeType="1"/>
            </p:cNvSpPr>
            <p:nvPr/>
          </p:nvSpPr>
          <p:spPr bwMode="auto">
            <a:xfrm flipV="1">
              <a:off x="1300" y="1086"/>
              <a:ext cx="17" cy="216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2" name="Line 85"/>
            <p:cNvSpPr>
              <a:spLocks noChangeShapeType="1"/>
            </p:cNvSpPr>
            <p:nvPr/>
          </p:nvSpPr>
          <p:spPr bwMode="auto">
            <a:xfrm flipV="1">
              <a:off x="1332" y="784"/>
              <a:ext cx="23" cy="319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3" name="Line 86"/>
            <p:cNvSpPr>
              <a:spLocks noChangeShapeType="1"/>
            </p:cNvSpPr>
            <p:nvPr/>
          </p:nvSpPr>
          <p:spPr bwMode="auto">
            <a:xfrm flipV="1">
              <a:off x="1329" y="776"/>
              <a:ext cx="21" cy="320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4" name="Line 87"/>
            <p:cNvSpPr>
              <a:spLocks noChangeShapeType="1"/>
            </p:cNvSpPr>
            <p:nvPr/>
          </p:nvSpPr>
          <p:spPr bwMode="auto">
            <a:xfrm flipV="1">
              <a:off x="1365" y="415"/>
              <a:ext cx="18" cy="379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5" name="Line 88"/>
            <p:cNvSpPr>
              <a:spLocks noChangeShapeType="1"/>
            </p:cNvSpPr>
            <p:nvPr/>
          </p:nvSpPr>
          <p:spPr bwMode="auto">
            <a:xfrm flipV="1">
              <a:off x="1361" y="408"/>
              <a:ext cx="18" cy="378"/>
            </a:xfrm>
            <a:prstGeom prst="line">
              <a:avLst/>
            </a:prstGeom>
            <a:noFill/>
            <a:ln w="508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6" name="Line 89"/>
            <p:cNvSpPr>
              <a:spLocks noChangeShapeType="1"/>
            </p:cNvSpPr>
            <p:nvPr/>
          </p:nvSpPr>
          <p:spPr bwMode="auto">
            <a:xfrm>
              <a:off x="648" y="1958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7" name="Line 90"/>
            <p:cNvSpPr>
              <a:spLocks noChangeShapeType="1"/>
            </p:cNvSpPr>
            <p:nvPr/>
          </p:nvSpPr>
          <p:spPr bwMode="auto">
            <a:xfrm>
              <a:off x="644" y="1950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8" name="Line 91"/>
            <p:cNvSpPr>
              <a:spLocks noChangeShapeType="1"/>
            </p:cNvSpPr>
            <p:nvPr/>
          </p:nvSpPr>
          <p:spPr bwMode="auto">
            <a:xfrm>
              <a:off x="676" y="1958"/>
              <a:ext cx="28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29" name="Line 92"/>
            <p:cNvSpPr>
              <a:spLocks noChangeShapeType="1"/>
            </p:cNvSpPr>
            <p:nvPr/>
          </p:nvSpPr>
          <p:spPr bwMode="auto">
            <a:xfrm>
              <a:off x="673" y="1950"/>
              <a:ext cx="27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0" name="Line 93"/>
            <p:cNvSpPr>
              <a:spLocks noChangeShapeType="1"/>
            </p:cNvSpPr>
            <p:nvPr/>
          </p:nvSpPr>
          <p:spPr bwMode="auto">
            <a:xfrm>
              <a:off x="709" y="1958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1" name="Line 94"/>
            <p:cNvSpPr>
              <a:spLocks noChangeShapeType="1"/>
            </p:cNvSpPr>
            <p:nvPr/>
          </p:nvSpPr>
          <p:spPr bwMode="auto">
            <a:xfrm>
              <a:off x="706" y="1950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2" name="Line 95"/>
            <p:cNvSpPr>
              <a:spLocks noChangeShapeType="1"/>
            </p:cNvSpPr>
            <p:nvPr/>
          </p:nvSpPr>
          <p:spPr bwMode="auto">
            <a:xfrm>
              <a:off x="738" y="1958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3" name="Line 96"/>
            <p:cNvSpPr>
              <a:spLocks noChangeShapeType="1"/>
            </p:cNvSpPr>
            <p:nvPr/>
          </p:nvSpPr>
          <p:spPr bwMode="auto">
            <a:xfrm>
              <a:off x="734" y="1950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4" name="Line 97"/>
            <p:cNvSpPr>
              <a:spLocks noChangeShapeType="1"/>
            </p:cNvSpPr>
            <p:nvPr/>
          </p:nvSpPr>
          <p:spPr bwMode="auto">
            <a:xfrm>
              <a:off x="767" y="1958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5" name="Line 98"/>
            <p:cNvSpPr>
              <a:spLocks noChangeShapeType="1"/>
            </p:cNvSpPr>
            <p:nvPr/>
          </p:nvSpPr>
          <p:spPr bwMode="auto">
            <a:xfrm>
              <a:off x="763" y="1950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6" name="Line 99"/>
            <p:cNvSpPr>
              <a:spLocks noChangeShapeType="1"/>
            </p:cNvSpPr>
            <p:nvPr/>
          </p:nvSpPr>
          <p:spPr bwMode="auto">
            <a:xfrm>
              <a:off x="796" y="1958"/>
              <a:ext cx="26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7" name="Line 100"/>
            <p:cNvSpPr>
              <a:spLocks noChangeShapeType="1"/>
            </p:cNvSpPr>
            <p:nvPr/>
          </p:nvSpPr>
          <p:spPr bwMode="auto">
            <a:xfrm>
              <a:off x="791" y="1950"/>
              <a:ext cx="28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8" name="Line 101"/>
            <p:cNvSpPr>
              <a:spLocks noChangeShapeType="1"/>
            </p:cNvSpPr>
            <p:nvPr/>
          </p:nvSpPr>
          <p:spPr bwMode="auto">
            <a:xfrm>
              <a:off x="828" y="1958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39" name="Line 102"/>
            <p:cNvSpPr>
              <a:spLocks noChangeShapeType="1"/>
            </p:cNvSpPr>
            <p:nvPr/>
          </p:nvSpPr>
          <p:spPr bwMode="auto">
            <a:xfrm>
              <a:off x="824" y="1950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0" name="Line 103"/>
            <p:cNvSpPr>
              <a:spLocks noChangeShapeType="1"/>
            </p:cNvSpPr>
            <p:nvPr/>
          </p:nvSpPr>
          <p:spPr bwMode="auto">
            <a:xfrm flipV="1">
              <a:off x="857" y="1950"/>
              <a:ext cx="23" cy="8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1" name="Line 104"/>
            <p:cNvSpPr>
              <a:spLocks noChangeShapeType="1"/>
            </p:cNvSpPr>
            <p:nvPr/>
          </p:nvSpPr>
          <p:spPr bwMode="auto">
            <a:xfrm flipV="1">
              <a:off x="852" y="1943"/>
              <a:ext cx="24" cy="7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2" name="Line 105"/>
            <p:cNvSpPr>
              <a:spLocks noChangeShapeType="1"/>
            </p:cNvSpPr>
            <p:nvPr/>
          </p:nvSpPr>
          <p:spPr bwMode="auto">
            <a:xfrm>
              <a:off x="885" y="1950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3" name="Line 106"/>
            <p:cNvSpPr>
              <a:spLocks noChangeShapeType="1"/>
            </p:cNvSpPr>
            <p:nvPr/>
          </p:nvSpPr>
          <p:spPr bwMode="auto">
            <a:xfrm>
              <a:off x="881" y="1943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4" name="Line 107"/>
            <p:cNvSpPr>
              <a:spLocks noChangeShapeType="1"/>
            </p:cNvSpPr>
            <p:nvPr/>
          </p:nvSpPr>
          <p:spPr bwMode="auto">
            <a:xfrm>
              <a:off x="914" y="1950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5" name="Line 108"/>
            <p:cNvSpPr>
              <a:spLocks noChangeShapeType="1"/>
            </p:cNvSpPr>
            <p:nvPr/>
          </p:nvSpPr>
          <p:spPr bwMode="auto">
            <a:xfrm>
              <a:off x="910" y="1943"/>
              <a:ext cx="23" cy="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6" name="Line 109"/>
            <p:cNvSpPr>
              <a:spLocks noChangeShapeType="1"/>
            </p:cNvSpPr>
            <p:nvPr/>
          </p:nvSpPr>
          <p:spPr bwMode="auto">
            <a:xfrm flipV="1">
              <a:off x="942" y="1943"/>
              <a:ext cx="28" cy="7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7" name="Line 110"/>
            <p:cNvSpPr>
              <a:spLocks noChangeShapeType="1"/>
            </p:cNvSpPr>
            <p:nvPr/>
          </p:nvSpPr>
          <p:spPr bwMode="auto">
            <a:xfrm flipV="1">
              <a:off x="939" y="1936"/>
              <a:ext cx="26" cy="7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8" name="Line 111"/>
            <p:cNvSpPr>
              <a:spLocks noChangeShapeType="1"/>
            </p:cNvSpPr>
            <p:nvPr/>
          </p:nvSpPr>
          <p:spPr bwMode="auto">
            <a:xfrm flipV="1">
              <a:off x="975" y="1936"/>
              <a:ext cx="23" cy="7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49" name="Line 112"/>
            <p:cNvSpPr>
              <a:spLocks noChangeShapeType="1"/>
            </p:cNvSpPr>
            <p:nvPr/>
          </p:nvSpPr>
          <p:spPr bwMode="auto">
            <a:xfrm flipV="1">
              <a:off x="971" y="1928"/>
              <a:ext cx="24" cy="8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0" name="Line 113"/>
            <p:cNvSpPr>
              <a:spLocks noChangeShapeType="1"/>
            </p:cNvSpPr>
            <p:nvPr/>
          </p:nvSpPr>
          <p:spPr bwMode="auto">
            <a:xfrm flipV="1">
              <a:off x="1004" y="1928"/>
              <a:ext cx="24" cy="8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1" name="Line 114"/>
            <p:cNvSpPr>
              <a:spLocks noChangeShapeType="1"/>
            </p:cNvSpPr>
            <p:nvPr/>
          </p:nvSpPr>
          <p:spPr bwMode="auto">
            <a:xfrm flipV="1">
              <a:off x="1000" y="1921"/>
              <a:ext cx="23" cy="7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2" name="Line 115"/>
            <p:cNvSpPr>
              <a:spLocks noChangeShapeType="1"/>
            </p:cNvSpPr>
            <p:nvPr/>
          </p:nvSpPr>
          <p:spPr bwMode="auto">
            <a:xfrm flipV="1">
              <a:off x="1033" y="1914"/>
              <a:ext cx="23" cy="14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3" name="Line 116"/>
            <p:cNvSpPr>
              <a:spLocks noChangeShapeType="1"/>
            </p:cNvSpPr>
            <p:nvPr/>
          </p:nvSpPr>
          <p:spPr bwMode="auto">
            <a:xfrm flipV="1">
              <a:off x="1028" y="1906"/>
              <a:ext cx="24" cy="15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4" name="Line 117"/>
            <p:cNvSpPr>
              <a:spLocks noChangeShapeType="1"/>
            </p:cNvSpPr>
            <p:nvPr/>
          </p:nvSpPr>
          <p:spPr bwMode="auto">
            <a:xfrm flipV="1">
              <a:off x="1061" y="1899"/>
              <a:ext cx="27" cy="15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5" name="Line 118"/>
            <p:cNvSpPr>
              <a:spLocks noChangeShapeType="1"/>
            </p:cNvSpPr>
            <p:nvPr/>
          </p:nvSpPr>
          <p:spPr bwMode="auto">
            <a:xfrm flipV="1">
              <a:off x="1057" y="1891"/>
              <a:ext cx="27" cy="15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6" name="Line 119"/>
            <p:cNvSpPr>
              <a:spLocks noChangeShapeType="1"/>
            </p:cNvSpPr>
            <p:nvPr/>
          </p:nvSpPr>
          <p:spPr bwMode="auto">
            <a:xfrm flipV="1">
              <a:off x="1094" y="1884"/>
              <a:ext cx="23" cy="15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7" name="Line 120"/>
            <p:cNvSpPr>
              <a:spLocks noChangeShapeType="1"/>
            </p:cNvSpPr>
            <p:nvPr/>
          </p:nvSpPr>
          <p:spPr bwMode="auto">
            <a:xfrm flipV="1">
              <a:off x="1090" y="1876"/>
              <a:ext cx="23" cy="15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8" name="Line 121"/>
            <p:cNvSpPr>
              <a:spLocks noChangeShapeType="1"/>
            </p:cNvSpPr>
            <p:nvPr/>
          </p:nvSpPr>
          <p:spPr bwMode="auto">
            <a:xfrm flipV="1">
              <a:off x="1123" y="1845"/>
              <a:ext cx="25" cy="44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59" name="Line 122"/>
            <p:cNvSpPr>
              <a:spLocks noChangeShapeType="1"/>
            </p:cNvSpPr>
            <p:nvPr/>
          </p:nvSpPr>
          <p:spPr bwMode="auto">
            <a:xfrm flipV="1">
              <a:off x="1118" y="1837"/>
              <a:ext cx="27" cy="44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0" name="Line 123"/>
            <p:cNvSpPr>
              <a:spLocks noChangeShapeType="1"/>
            </p:cNvSpPr>
            <p:nvPr/>
          </p:nvSpPr>
          <p:spPr bwMode="auto">
            <a:xfrm flipV="1">
              <a:off x="1151" y="1808"/>
              <a:ext cx="26" cy="52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1" name="Line 124"/>
            <p:cNvSpPr>
              <a:spLocks noChangeShapeType="1"/>
            </p:cNvSpPr>
            <p:nvPr/>
          </p:nvSpPr>
          <p:spPr bwMode="auto">
            <a:xfrm flipV="1">
              <a:off x="1148" y="1800"/>
              <a:ext cx="25" cy="52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2" name="Line 125"/>
            <p:cNvSpPr>
              <a:spLocks noChangeShapeType="1"/>
            </p:cNvSpPr>
            <p:nvPr/>
          </p:nvSpPr>
          <p:spPr bwMode="auto">
            <a:xfrm flipV="1">
              <a:off x="1180" y="1764"/>
              <a:ext cx="30" cy="59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3" name="Line 126"/>
            <p:cNvSpPr>
              <a:spLocks noChangeShapeType="1"/>
            </p:cNvSpPr>
            <p:nvPr/>
          </p:nvSpPr>
          <p:spPr bwMode="auto">
            <a:xfrm flipV="1">
              <a:off x="1176" y="1756"/>
              <a:ext cx="29" cy="59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4" name="Line 127"/>
            <p:cNvSpPr>
              <a:spLocks noChangeShapeType="1"/>
            </p:cNvSpPr>
            <p:nvPr/>
          </p:nvSpPr>
          <p:spPr bwMode="auto">
            <a:xfrm flipV="1">
              <a:off x="1212" y="1705"/>
              <a:ext cx="26" cy="74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5" name="Line 128"/>
            <p:cNvSpPr>
              <a:spLocks noChangeShapeType="1"/>
            </p:cNvSpPr>
            <p:nvPr/>
          </p:nvSpPr>
          <p:spPr bwMode="auto">
            <a:xfrm flipV="1">
              <a:off x="1209" y="1697"/>
              <a:ext cx="26" cy="74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6" name="Line 129"/>
            <p:cNvSpPr>
              <a:spLocks noChangeShapeType="1"/>
            </p:cNvSpPr>
            <p:nvPr/>
          </p:nvSpPr>
          <p:spPr bwMode="auto">
            <a:xfrm flipV="1">
              <a:off x="1241" y="1624"/>
              <a:ext cx="26" cy="96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7" name="Line 130"/>
            <p:cNvSpPr>
              <a:spLocks noChangeShapeType="1"/>
            </p:cNvSpPr>
            <p:nvPr/>
          </p:nvSpPr>
          <p:spPr bwMode="auto">
            <a:xfrm flipV="1">
              <a:off x="1237" y="1616"/>
              <a:ext cx="26" cy="96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8" name="Line 131"/>
            <p:cNvSpPr>
              <a:spLocks noChangeShapeType="1"/>
            </p:cNvSpPr>
            <p:nvPr/>
          </p:nvSpPr>
          <p:spPr bwMode="auto">
            <a:xfrm flipV="1">
              <a:off x="1269" y="1513"/>
              <a:ext cx="27" cy="125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69" name="Line 132"/>
            <p:cNvSpPr>
              <a:spLocks noChangeShapeType="1"/>
            </p:cNvSpPr>
            <p:nvPr/>
          </p:nvSpPr>
          <p:spPr bwMode="auto">
            <a:xfrm flipV="1">
              <a:off x="1266" y="1506"/>
              <a:ext cx="26" cy="125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0" name="Line 133"/>
            <p:cNvSpPr>
              <a:spLocks noChangeShapeType="1"/>
            </p:cNvSpPr>
            <p:nvPr/>
          </p:nvSpPr>
          <p:spPr bwMode="auto">
            <a:xfrm flipV="1">
              <a:off x="1304" y="1358"/>
              <a:ext cx="18" cy="165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1" name="Line 134"/>
            <p:cNvSpPr>
              <a:spLocks noChangeShapeType="1"/>
            </p:cNvSpPr>
            <p:nvPr/>
          </p:nvSpPr>
          <p:spPr bwMode="auto">
            <a:xfrm flipV="1">
              <a:off x="1300" y="1351"/>
              <a:ext cx="17" cy="165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2" name="Line 135"/>
            <p:cNvSpPr>
              <a:spLocks noChangeShapeType="1"/>
            </p:cNvSpPr>
            <p:nvPr/>
          </p:nvSpPr>
          <p:spPr bwMode="auto">
            <a:xfrm flipV="1">
              <a:off x="1332" y="1159"/>
              <a:ext cx="23" cy="209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3" name="Line 136"/>
            <p:cNvSpPr>
              <a:spLocks noChangeShapeType="1"/>
            </p:cNvSpPr>
            <p:nvPr/>
          </p:nvSpPr>
          <p:spPr bwMode="auto">
            <a:xfrm flipV="1">
              <a:off x="1329" y="1152"/>
              <a:ext cx="21" cy="209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4" name="Line 137"/>
            <p:cNvSpPr>
              <a:spLocks noChangeShapeType="1"/>
            </p:cNvSpPr>
            <p:nvPr/>
          </p:nvSpPr>
          <p:spPr bwMode="auto">
            <a:xfrm flipV="1">
              <a:off x="1365" y="909"/>
              <a:ext cx="18" cy="26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5" name="Line 138"/>
            <p:cNvSpPr>
              <a:spLocks noChangeShapeType="1"/>
            </p:cNvSpPr>
            <p:nvPr/>
          </p:nvSpPr>
          <p:spPr bwMode="auto">
            <a:xfrm flipV="1">
              <a:off x="1361" y="902"/>
              <a:ext cx="18" cy="260"/>
            </a:xfrm>
            <a:prstGeom prst="line">
              <a:avLst/>
            </a:prstGeom>
            <a:noFill/>
            <a:ln w="50800">
              <a:solidFill>
                <a:srgbClr val="02ABEA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6" name="Line 139"/>
            <p:cNvSpPr>
              <a:spLocks noChangeShapeType="1"/>
            </p:cNvSpPr>
            <p:nvPr/>
          </p:nvSpPr>
          <p:spPr bwMode="auto">
            <a:xfrm>
              <a:off x="648" y="1965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7" name="Line 140"/>
            <p:cNvSpPr>
              <a:spLocks noChangeShapeType="1"/>
            </p:cNvSpPr>
            <p:nvPr/>
          </p:nvSpPr>
          <p:spPr bwMode="auto">
            <a:xfrm>
              <a:off x="644" y="1958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8" name="Line 141"/>
            <p:cNvSpPr>
              <a:spLocks noChangeShapeType="1"/>
            </p:cNvSpPr>
            <p:nvPr/>
          </p:nvSpPr>
          <p:spPr bwMode="auto">
            <a:xfrm>
              <a:off x="676" y="1965"/>
              <a:ext cx="28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79" name="Line 142"/>
            <p:cNvSpPr>
              <a:spLocks noChangeShapeType="1"/>
            </p:cNvSpPr>
            <p:nvPr/>
          </p:nvSpPr>
          <p:spPr bwMode="auto">
            <a:xfrm>
              <a:off x="673" y="1958"/>
              <a:ext cx="27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0" name="Line 143"/>
            <p:cNvSpPr>
              <a:spLocks noChangeShapeType="1"/>
            </p:cNvSpPr>
            <p:nvPr/>
          </p:nvSpPr>
          <p:spPr bwMode="auto">
            <a:xfrm>
              <a:off x="709" y="1965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1" name="Line 144"/>
            <p:cNvSpPr>
              <a:spLocks noChangeShapeType="1"/>
            </p:cNvSpPr>
            <p:nvPr/>
          </p:nvSpPr>
          <p:spPr bwMode="auto">
            <a:xfrm>
              <a:off x="706" y="1958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2" name="Line 145"/>
            <p:cNvSpPr>
              <a:spLocks noChangeShapeType="1"/>
            </p:cNvSpPr>
            <p:nvPr/>
          </p:nvSpPr>
          <p:spPr bwMode="auto">
            <a:xfrm>
              <a:off x="738" y="1965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3" name="Line 146"/>
            <p:cNvSpPr>
              <a:spLocks noChangeShapeType="1"/>
            </p:cNvSpPr>
            <p:nvPr/>
          </p:nvSpPr>
          <p:spPr bwMode="auto">
            <a:xfrm>
              <a:off x="734" y="1958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4" name="Line 147"/>
            <p:cNvSpPr>
              <a:spLocks noChangeShapeType="1"/>
            </p:cNvSpPr>
            <p:nvPr/>
          </p:nvSpPr>
          <p:spPr bwMode="auto">
            <a:xfrm>
              <a:off x="767" y="1965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5" name="Line 148"/>
            <p:cNvSpPr>
              <a:spLocks noChangeShapeType="1"/>
            </p:cNvSpPr>
            <p:nvPr/>
          </p:nvSpPr>
          <p:spPr bwMode="auto">
            <a:xfrm>
              <a:off x="763" y="1958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6" name="Line 149"/>
            <p:cNvSpPr>
              <a:spLocks noChangeShapeType="1"/>
            </p:cNvSpPr>
            <p:nvPr/>
          </p:nvSpPr>
          <p:spPr bwMode="auto">
            <a:xfrm>
              <a:off x="796" y="1965"/>
              <a:ext cx="26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7" name="Line 150"/>
            <p:cNvSpPr>
              <a:spLocks noChangeShapeType="1"/>
            </p:cNvSpPr>
            <p:nvPr/>
          </p:nvSpPr>
          <p:spPr bwMode="auto">
            <a:xfrm>
              <a:off x="791" y="1958"/>
              <a:ext cx="28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8" name="Line 151"/>
            <p:cNvSpPr>
              <a:spLocks noChangeShapeType="1"/>
            </p:cNvSpPr>
            <p:nvPr/>
          </p:nvSpPr>
          <p:spPr bwMode="auto">
            <a:xfrm>
              <a:off x="828" y="1965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89" name="Line 152"/>
            <p:cNvSpPr>
              <a:spLocks noChangeShapeType="1"/>
            </p:cNvSpPr>
            <p:nvPr/>
          </p:nvSpPr>
          <p:spPr bwMode="auto">
            <a:xfrm>
              <a:off x="824" y="1958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0" name="Line 153"/>
            <p:cNvSpPr>
              <a:spLocks noChangeShapeType="1"/>
            </p:cNvSpPr>
            <p:nvPr/>
          </p:nvSpPr>
          <p:spPr bwMode="auto">
            <a:xfrm>
              <a:off x="857" y="1965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1" name="Line 154"/>
            <p:cNvSpPr>
              <a:spLocks noChangeShapeType="1"/>
            </p:cNvSpPr>
            <p:nvPr/>
          </p:nvSpPr>
          <p:spPr bwMode="auto">
            <a:xfrm>
              <a:off x="852" y="1958"/>
              <a:ext cx="24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2" name="Line 155"/>
            <p:cNvSpPr>
              <a:spLocks noChangeShapeType="1"/>
            </p:cNvSpPr>
            <p:nvPr/>
          </p:nvSpPr>
          <p:spPr bwMode="auto">
            <a:xfrm flipV="1">
              <a:off x="885" y="1958"/>
              <a:ext cx="23" cy="7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3" name="Line 156"/>
            <p:cNvSpPr>
              <a:spLocks noChangeShapeType="1"/>
            </p:cNvSpPr>
            <p:nvPr/>
          </p:nvSpPr>
          <p:spPr bwMode="auto">
            <a:xfrm flipV="1">
              <a:off x="881" y="1950"/>
              <a:ext cx="23" cy="8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4" name="Line 157"/>
            <p:cNvSpPr>
              <a:spLocks noChangeShapeType="1"/>
            </p:cNvSpPr>
            <p:nvPr/>
          </p:nvSpPr>
          <p:spPr bwMode="auto">
            <a:xfrm>
              <a:off x="914" y="1958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5" name="Line 158"/>
            <p:cNvSpPr>
              <a:spLocks noChangeShapeType="1"/>
            </p:cNvSpPr>
            <p:nvPr/>
          </p:nvSpPr>
          <p:spPr bwMode="auto">
            <a:xfrm>
              <a:off x="910" y="1950"/>
              <a:ext cx="23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6" name="Line 159"/>
            <p:cNvSpPr>
              <a:spLocks noChangeShapeType="1"/>
            </p:cNvSpPr>
            <p:nvPr/>
          </p:nvSpPr>
          <p:spPr bwMode="auto">
            <a:xfrm>
              <a:off x="942" y="1958"/>
              <a:ext cx="28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7" name="Line 160"/>
            <p:cNvSpPr>
              <a:spLocks noChangeShapeType="1"/>
            </p:cNvSpPr>
            <p:nvPr/>
          </p:nvSpPr>
          <p:spPr bwMode="auto">
            <a:xfrm>
              <a:off x="939" y="1950"/>
              <a:ext cx="26" cy="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8" name="Line 161"/>
            <p:cNvSpPr>
              <a:spLocks noChangeShapeType="1"/>
            </p:cNvSpPr>
            <p:nvPr/>
          </p:nvSpPr>
          <p:spPr bwMode="auto">
            <a:xfrm flipV="1">
              <a:off x="975" y="1950"/>
              <a:ext cx="23" cy="8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899" name="Line 162"/>
            <p:cNvSpPr>
              <a:spLocks noChangeShapeType="1"/>
            </p:cNvSpPr>
            <p:nvPr/>
          </p:nvSpPr>
          <p:spPr bwMode="auto">
            <a:xfrm flipV="1">
              <a:off x="971" y="1943"/>
              <a:ext cx="24" cy="7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0" name="Line 163"/>
            <p:cNvSpPr>
              <a:spLocks noChangeShapeType="1"/>
            </p:cNvSpPr>
            <p:nvPr/>
          </p:nvSpPr>
          <p:spPr bwMode="auto">
            <a:xfrm flipV="1">
              <a:off x="1004" y="1943"/>
              <a:ext cx="24" cy="7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1" name="Line 164"/>
            <p:cNvSpPr>
              <a:spLocks noChangeShapeType="1"/>
            </p:cNvSpPr>
            <p:nvPr/>
          </p:nvSpPr>
          <p:spPr bwMode="auto">
            <a:xfrm flipV="1">
              <a:off x="1000" y="1936"/>
              <a:ext cx="23" cy="7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2" name="Line 165"/>
            <p:cNvSpPr>
              <a:spLocks noChangeShapeType="1"/>
            </p:cNvSpPr>
            <p:nvPr/>
          </p:nvSpPr>
          <p:spPr bwMode="auto">
            <a:xfrm flipV="1">
              <a:off x="1033" y="1936"/>
              <a:ext cx="23" cy="7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3" name="Line 166"/>
            <p:cNvSpPr>
              <a:spLocks noChangeShapeType="1"/>
            </p:cNvSpPr>
            <p:nvPr/>
          </p:nvSpPr>
          <p:spPr bwMode="auto">
            <a:xfrm flipV="1">
              <a:off x="1028" y="1928"/>
              <a:ext cx="24" cy="8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4" name="Line 167"/>
            <p:cNvSpPr>
              <a:spLocks noChangeShapeType="1"/>
            </p:cNvSpPr>
            <p:nvPr/>
          </p:nvSpPr>
          <p:spPr bwMode="auto">
            <a:xfrm flipV="1">
              <a:off x="1061" y="1928"/>
              <a:ext cx="27" cy="8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5" name="Line 168"/>
            <p:cNvSpPr>
              <a:spLocks noChangeShapeType="1"/>
            </p:cNvSpPr>
            <p:nvPr/>
          </p:nvSpPr>
          <p:spPr bwMode="auto">
            <a:xfrm flipV="1">
              <a:off x="1057" y="1921"/>
              <a:ext cx="27" cy="7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6" name="Line 169"/>
            <p:cNvSpPr>
              <a:spLocks noChangeShapeType="1"/>
            </p:cNvSpPr>
            <p:nvPr/>
          </p:nvSpPr>
          <p:spPr bwMode="auto">
            <a:xfrm flipV="1">
              <a:off x="1094" y="1914"/>
              <a:ext cx="23" cy="14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7" name="Line 170"/>
            <p:cNvSpPr>
              <a:spLocks noChangeShapeType="1"/>
            </p:cNvSpPr>
            <p:nvPr/>
          </p:nvSpPr>
          <p:spPr bwMode="auto">
            <a:xfrm flipV="1">
              <a:off x="1090" y="1906"/>
              <a:ext cx="23" cy="15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8" name="Line 171"/>
            <p:cNvSpPr>
              <a:spLocks noChangeShapeType="1"/>
            </p:cNvSpPr>
            <p:nvPr/>
          </p:nvSpPr>
          <p:spPr bwMode="auto">
            <a:xfrm flipV="1">
              <a:off x="1123" y="1899"/>
              <a:ext cx="23" cy="15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09" name="Line 172"/>
            <p:cNvSpPr>
              <a:spLocks noChangeShapeType="1"/>
            </p:cNvSpPr>
            <p:nvPr/>
          </p:nvSpPr>
          <p:spPr bwMode="auto">
            <a:xfrm flipV="1">
              <a:off x="1118" y="1891"/>
              <a:ext cx="23" cy="15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0" name="Line 173"/>
            <p:cNvSpPr>
              <a:spLocks noChangeShapeType="1"/>
            </p:cNvSpPr>
            <p:nvPr/>
          </p:nvSpPr>
          <p:spPr bwMode="auto">
            <a:xfrm flipV="1">
              <a:off x="1151" y="1867"/>
              <a:ext cx="26" cy="37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1" name="Line 174"/>
            <p:cNvSpPr>
              <a:spLocks noChangeShapeType="1"/>
            </p:cNvSpPr>
            <p:nvPr/>
          </p:nvSpPr>
          <p:spPr bwMode="auto">
            <a:xfrm flipV="1">
              <a:off x="1148" y="1860"/>
              <a:ext cx="25" cy="36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2" name="Line 175"/>
            <p:cNvSpPr>
              <a:spLocks noChangeShapeType="1"/>
            </p:cNvSpPr>
            <p:nvPr/>
          </p:nvSpPr>
          <p:spPr bwMode="auto">
            <a:xfrm flipV="1">
              <a:off x="1180" y="1830"/>
              <a:ext cx="30" cy="51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3" name="Line 176"/>
            <p:cNvSpPr>
              <a:spLocks noChangeShapeType="1"/>
            </p:cNvSpPr>
            <p:nvPr/>
          </p:nvSpPr>
          <p:spPr bwMode="auto">
            <a:xfrm flipV="1">
              <a:off x="1176" y="1823"/>
              <a:ext cx="29" cy="52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4" name="Line 177"/>
            <p:cNvSpPr>
              <a:spLocks noChangeShapeType="1"/>
            </p:cNvSpPr>
            <p:nvPr/>
          </p:nvSpPr>
          <p:spPr bwMode="auto">
            <a:xfrm flipV="1">
              <a:off x="1212" y="1793"/>
              <a:ext cx="26" cy="52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5" name="Line 178"/>
            <p:cNvSpPr>
              <a:spLocks noChangeShapeType="1"/>
            </p:cNvSpPr>
            <p:nvPr/>
          </p:nvSpPr>
          <p:spPr bwMode="auto">
            <a:xfrm flipV="1">
              <a:off x="1209" y="1786"/>
              <a:ext cx="26" cy="51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6" name="Line 179"/>
            <p:cNvSpPr>
              <a:spLocks noChangeShapeType="1"/>
            </p:cNvSpPr>
            <p:nvPr/>
          </p:nvSpPr>
          <p:spPr bwMode="auto">
            <a:xfrm flipV="1">
              <a:off x="1241" y="1734"/>
              <a:ext cx="26" cy="74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7" name="Line 180"/>
            <p:cNvSpPr>
              <a:spLocks noChangeShapeType="1"/>
            </p:cNvSpPr>
            <p:nvPr/>
          </p:nvSpPr>
          <p:spPr bwMode="auto">
            <a:xfrm flipV="1">
              <a:off x="1237" y="1727"/>
              <a:ext cx="26" cy="74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8" name="Line 181"/>
            <p:cNvSpPr>
              <a:spLocks noChangeShapeType="1"/>
            </p:cNvSpPr>
            <p:nvPr/>
          </p:nvSpPr>
          <p:spPr bwMode="auto">
            <a:xfrm flipV="1">
              <a:off x="1269" y="1668"/>
              <a:ext cx="27" cy="81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19" name="Line 182"/>
            <p:cNvSpPr>
              <a:spLocks noChangeShapeType="1"/>
            </p:cNvSpPr>
            <p:nvPr/>
          </p:nvSpPr>
          <p:spPr bwMode="auto">
            <a:xfrm flipV="1">
              <a:off x="1266" y="1661"/>
              <a:ext cx="26" cy="81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0" name="Line 183"/>
            <p:cNvSpPr>
              <a:spLocks noChangeShapeType="1"/>
            </p:cNvSpPr>
            <p:nvPr/>
          </p:nvSpPr>
          <p:spPr bwMode="auto">
            <a:xfrm flipV="1">
              <a:off x="1299" y="1565"/>
              <a:ext cx="25" cy="117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1" name="Line 184"/>
            <p:cNvSpPr>
              <a:spLocks noChangeShapeType="1"/>
            </p:cNvSpPr>
            <p:nvPr/>
          </p:nvSpPr>
          <p:spPr bwMode="auto">
            <a:xfrm flipV="1">
              <a:off x="1294" y="1557"/>
              <a:ext cx="26" cy="119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2" name="Line 185"/>
            <p:cNvSpPr>
              <a:spLocks noChangeShapeType="1"/>
            </p:cNvSpPr>
            <p:nvPr/>
          </p:nvSpPr>
          <p:spPr bwMode="auto">
            <a:xfrm flipV="1">
              <a:off x="1327" y="1440"/>
              <a:ext cx="30" cy="14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3" name="Line 186"/>
            <p:cNvSpPr>
              <a:spLocks noChangeShapeType="1"/>
            </p:cNvSpPr>
            <p:nvPr/>
          </p:nvSpPr>
          <p:spPr bwMode="auto">
            <a:xfrm flipV="1">
              <a:off x="1323" y="1432"/>
              <a:ext cx="30" cy="140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4" name="Line 187"/>
            <p:cNvSpPr>
              <a:spLocks noChangeShapeType="1"/>
            </p:cNvSpPr>
            <p:nvPr/>
          </p:nvSpPr>
          <p:spPr bwMode="auto">
            <a:xfrm flipV="1">
              <a:off x="1365" y="1277"/>
              <a:ext cx="18" cy="172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925" name="Line 188"/>
            <p:cNvSpPr>
              <a:spLocks noChangeShapeType="1"/>
            </p:cNvSpPr>
            <p:nvPr/>
          </p:nvSpPr>
          <p:spPr bwMode="auto">
            <a:xfrm flipV="1">
              <a:off x="1361" y="1270"/>
              <a:ext cx="18" cy="172"/>
            </a:xfrm>
            <a:prstGeom prst="line">
              <a:avLst/>
            </a:prstGeom>
            <a:noFill/>
            <a:ln w="50800">
              <a:solidFill>
                <a:srgbClr val="FCF305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1926" name="Group 189"/>
            <p:cNvGrpSpPr>
              <a:grpSpLocks/>
            </p:cNvGrpSpPr>
            <p:nvPr/>
          </p:nvGrpSpPr>
          <p:grpSpPr bwMode="auto">
            <a:xfrm>
              <a:off x="1592" y="671"/>
              <a:ext cx="814" cy="519"/>
              <a:chOff x="4905" y="1309"/>
              <a:chExt cx="2364" cy="837"/>
            </a:xfrm>
          </p:grpSpPr>
          <p:sp>
            <p:nvSpPr>
              <p:cNvPr id="31931" name="Line 190"/>
              <p:cNvSpPr>
                <a:spLocks noChangeShapeType="1"/>
              </p:cNvSpPr>
              <p:nvPr/>
            </p:nvSpPr>
            <p:spPr bwMode="auto">
              <a:xfrm>
                <a:off x="4929" y="1431"/>
                <a:ext cx="412" cy="0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32" name="Line 191"/>
              <p:cNvSpPr>
                <a:spLocks noChangeShapeType="1"/>
              </p:cNvSpPr>
              <p:nvPr/>
            </p:nvSpPr>
            <p:spPr bwMode="auto">
              <a:xfrm>
                <a:off x="4917" y="1419"/>
                <a:ext cx="412" cy="0"/>
              </a:xfrm>
              <a:prstGeom prst="line">
                <a:avLst/>
              </a:prstGeom>
              <a:noFill/>
              <a:ln w="50800">
                <a:solidFill>
                  <a:srgbClr val="FFFF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33" name="Rectangle 192"/>
              <p:cNvSpPr>
                <a:spLocks noChangeArrowheads="1"/>
              </p:cNvSpPr>
              <p:nvPr/>
            </p:nvSpPr>
            <p:spPr bwMode="auto">
              <a:xfrm>
                <a:off x="5419" y="1309"/>
                <a:ext cx="1673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400">
                    <a:solidFill>
                      <a:srgbClr val="FFFFFF"/>
                    </a:solidFill>
                    <a:latin typeface="Helvetica" charset="0"/>
                  </a:rPr>
                  <a:t>9-14 wks</a:t>
                </a:r>
                <a:endParaRPr lang="en-GB" sz="1800">
                  <a:solidFill>
                    <a:srgbClr val="FFFFFF"/>
                  </a:solidFill>
                  <a:latin typeface="Helvetica" charset="0"/>
                </a:endParaRPr>
              </a:p>
            </p:txBody>
          </p:sp>
          <p:sp>
            <p:nvSpPr>
              <p:cNvPr id="31934" name="Line 193"/>
              <p:cNvSpPr>
                <a:spLocks noChangeShapeType="1"/>
              </p:cNvSpPr>
              <p:nvPr/>
            </p:nvSpPr>
            <p:spPr bwMode="auto">
              <a:xfrm>
                <a:off x="4929" y="1657"/>
                <a:ext cx="412" cy="0"/>
              </a:xfrm>
              <a:prstGeom prst="line">
                <a:avLst/>
              </a:prstGeom>
              <a:noFill/>
              <a:ln w="50800">
                <a:solidFill>
                  <a:srgbClr val="02AB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35" name="Line 194"/>
              <p:cNvSpPr>
                <a:spLocks noChangeShapeType="1"/>
              </p:cNvSpPr>
              <p:nvPr/>
            </p:nvSpPr>
            <p:spPr bwMode="auto">
              <a:xfrm>
                <a:off x="5357" y="1641"/>
                <a:ext cx="0" cy="0"/>
              </a:xfrm>
              <a:prstGeom prst="line">
                <a:avLst/>
              </a:prstGeom>
              <a:noFill/>
              <a:ln w="50800">
                <a:solidFill>
                  <a:srgbClr val="02AB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36" name="Line 195"/>
              <p:cNvSpPr>
                <a:spLocks noChangeShapeType="1"/>
              </p:cNvSpPr>
              <p:nvPr/>
            </p:nvSpPr>
            <p:spPr bwMode="auto">
              <a:xfrm>
                <a:off x="4917" y="1645"/>
                <a:ext cx="412" cy="0"/>
              </a:xfrm>
              <a:prstGeom prst="line">
                <a:avLst/>
              </a:prstGeom>
              <a:noFill/>
              <a:ln w="50800">
                <a:solidFill>
                  <a:srgbClr val="02ABEA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37" name="Rectangle 196"/>
              <p:cNvSpPr>
                <a:spLocks noChangeArrowheads="1"/>
              </p:cNvSpPr>
              <p:nvPr/>
            </p:nvSpPr>
            <p:spPr bwMode="auto">
              <a:xfrm>
                <a:off x="5419" y="1532"/>
                <a:ext cx="1850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400">
                    <a:solidFill>
                      <a:srgbClr val="FFFFFF"/>
                    </a:solidFill>
                    <a:latin typeface="Helvetica" charset="0"/>
                  </a:rPr>
                  <a:t>15-20 wks</a:t>
                </a:r>
              </a:p>
            </p:txBody>
          </p:sp>
          <p:sp>
            <p:nvSpPr>
              <p:cNvPr id="31938" name="Line 197"/>
              <p:cNvSpPr>
                <a:spLocks noChangeShapeType="1"/>
              </p:cNvSpPr>
              <p:nvPr/>
            </p:nvSpPr>
            <p:spPr bwMode="auto">
              <a:xfrm>
                <a:off x="4917" y="1859"/>
                <a:ext cx="412" cy="0"/>
              </a:xfrm>
              <a:prstGeom prst="line">
                <a:avLst/>
              </a:prstGeom>
              <a:noFill/>
              <a:ln w="50800">
                <a:solidFill>
                  <a:srgbClr val="FCF30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39" name="Line 198"/>
              <p:cNvSpPr>
                <a:spLocks noChangeShapeType="1"/>
              </p:cNvSpPr>
              <p:nvPr/>
            </p:nvSpPr>
            <p:spPr bwMode="auto">
              <a:xfrm>
                <a:off x="4905" y="1847"/>
                <a:ext cx="412" cy="0"/>
              </a:xfrm>
              <a:prstGeom prst="line">
                <a:avLst/>
              </a:prstGeom>
              <a:noFill/>
              <a:ln w="50800">
                <a:solidFill>
                  <a:srgbClr val="FCF305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940" name="Rectangle 199"/>
              <p:cNvSpPr>
                <a:spLocks noChangeArrowheads="1"/>
              </p:cNvSpPr>
              <p:nvPr/>
            </p:nvSpPr>
            <p:spPr bwMode="auto">
              <a:xfrm>
                <a:off x="5402" y="1738"/>
                <a:ext cx="1850" cy="4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254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90487" tIns="44450" rIns="90487" bIns="44450">
                <a:spAutoFit/>
              </a:bodyPr>
              <a:lstStyle/>
              <a:p>
                <a:r>
                  <a:rPr lang="en-GB" sz="1400">
                    <a:solidFill>
                      <a:srgbClr val="FFFFFF"/>
                    </a:solidFill>
                    <a:latin typeface="Helvetica" charset="0"/>
                  </a:rPr>
                  <a:t>live births</a:t>
                </a:r>
                <a:endParaRPr lang="en-GB" sz="1800">
                  <a:solidFill>
                    <a:srgbClr val="FFFFFF"/>
                  </a:solidFill>
                  <a:latin typeface="Helvetica" charset="0"/>
                </a:endParaRPr>
              </a:p>
            </p:txBody>
          </p:sp>
        </p:grpSp>
        <p:sp>
          <p:nvSpPr>
            <p:cNvPr id="31927" name="Rectangle 200"/>
            <p:cNvSpPr>
              <a:spLocks noChangeArrowheads="1"/>
            </p:cNvSpPr>
            <p:nvPr/>
          </p:nvSpPr>
          <p:spPr bwMode="auto">
            <a:xfrm>
              <a:off x="733" y="0"/>
              <a:ext cx="201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4000">
                  <a:solidFill>
                    <a:srgbClr val="FFFFFF"/>
                  </a:solidFill>
                  <a:latin typeface="Helvetica" charset="0"/>
                </a:rPr>
                <a:t> </a:t>
              </a:r>
            </a:p>
          </p:txBody>
        </p:sp>
        <p:sp>
          <p:nvSpPr>
            <p:cNvPr id="31928" name="Rectangle 201"/>
            <p:cNvSpPr>
              <a:spLocks noChangeArrowheads="1"/>
            </p:cNvSpPr>
            <p:nvPr/>
          </p:nvSpPr>
          <p:spPr bwMode="auto">
            <a:xfrm>
              <a:off x="232" y="-107"/>
              <a:ext cx="1469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2800">
                  <a:solidFill>
                    <a:srgbClr val="FFFFFF"/>
                  </a:solidFill>
                  <a:latin typeface="Helvetica" charset="0"/>
                </a:rPr>
                <a:t>Maternal age</a:t>
              </a:r>
            </a:p>
          </p:txBody>
        </p:sp>
        <p:sp>
          <p:nvSpPr>
            <p:cNvPr id="31929" name="Rectangle 202"/>
            <p:cNvSpPr>
              <a:spLocks noChangeArrowheads="1"/>
            </p:cNvSpPr>
            <p:nvPr/>
          </p:nvSpPr>
          <p:spPr bwMode="auto">
            <a:xfrm>
              <a:off x="128" y="88"/>
              <a:ext cx="298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>
                  <a:solidFill>
                    <a:srgbClr val="FFFFFF"/>
                  </a:solidFill>
                  <a:latin typeface="Helvetica" charset="0"/>
                </a:rPr>
                <a:t>% </a:t>
              </a:r>
            </a:p>
          </p:txBody>
        </p:sp>
        <p:sp>
          <p:nvSpPr>
            <p:cNvPr id="31930" name="Rectangle 203"/>
            <p:cNvSpPr>
              <a:spLocks noChangeArrowheads="1"/>
            </p:cNvSpPr>
            <p:nvPr/>
          </p:nvSpPr>
          <p:spPr bwMode="auto">
            <a:xfrm>
              <a:off x="1615" y="1184"/>
              <a:ext cx="541" cy="3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1200" i="1">
                  <a:solidFill>
                    <a:srgbClr val="FFFFFF"/>
                  </a:solidFill>
                </a:rPr>
                <a:t>Snijders </a:t>
              </a:r>
            </a:p>
            <a:p>
              <a:r>
                <a:rPr lang="en-GB" sz="1200" i="1">
                  <a:solidFill>
                    <a:srgbClr val="FFFFFF"/>
                  </a:solidFill>
                </a:rPr>
                <a:t>et al 1994</a:t>
              </a:r>
            </a:p>
          </p:txBody>
        </p:sp>
      </p:grpSp>
      <p:sp>
        <p:nvSpPr>
          <p:cNvPr id="31748" name="Text Box 204"/>
          <p:cNvSpPr txBox="1">
            <a:spLocks noChangeArrowheads="1"/>
          </p:cNvSpPr>
          <p:nvPr/>
        </p:nvSpPr>
        <p:spPr bwMode="auto">
          <a:xfrm>
            <a:off x="4318000" y="6613525"/>
            <a:ext cx="142716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1000" i="1">
                <a:solidFill>
                  <a:srgbClr val="FFFFFF"/>
                </a:solidFill>
              </a:rPr>
              <a:t>After Wald et al 1998</a:t>
            </a:r>
          </a:p>
        </p:txBody>
      </p:sp>
      <p:grpSp>
        <p:nvGrpSpPr>
          <p:cNvPr id="31749" name="Group 205"/>
          <p:cNvGrpSpPr>
            <a:grpSpLocks/>
          </p:cNvGrpSpPr>
          <p:nvPr/>
        </p:nvGrpSpPr>
        <p:grpSpPr bwMode="auto">
          <a:xfrm>
            <a:off x="4000500" y="3657600"/>
            <a:ext cx="3197225" cy="2889250"/>
            <a:chOff x="1835" y="1429"/>
            <a:chExt cx="2014" cy="2377"/>
          </a:xfrm>
        </p:grpSpPr>
        <p:sp>
          <p:nvSpPr>
            <p:cNvPr id="31758" name="Rectangle 206"/>
            <p:cNvSpPr>
              <a:spLocks noChangeArrowheads="1"/>
            </p:cNvSpPr>
            <p:nvPr/>
          </p:nvSpPr>
          <p:spPr bwMode="auto">
            <a:xfrm>
              <a:off x="1995" y="1821"/>
              <a:ext cx="1559" cy="1518"/>
            </a:xfrm>
            <a:prstGeom prst="rect">
              <a:avLst/>
            </a:prstGeom>
            <a:solidFill>
              <a:srgbClr val="6E0043"/>
            </a:solidFill>
            <a:ln w="25400">
              <a:solidFill>
                <a:schemeClr val="tx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59" name="Line 207"/>
            <p:cNvSpPr>
              <a:spLocks noChangeShapeType="1"/>
            </p:cNvSpPr>
            <p:nvPr/>
          </p:nvSpPr>
          <p:spPr bwMode="auto">
            <a:xfrm>
              <a:off x="1995" y="3339"/>
              <a:ext cx="1559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0" name="Text Box 208"/>
            <p:cNvSpPr txBox="1">
              <a:spLocks noChangeArrowheads="1"/>
            </p:cNvSpPr>
            <p:nvPr/>
          </p:nvSpPr>
          <p:spPr bwMode="auto">
            <a:xfrm>
              <a:off x="1912" y="3368"/>
              <a:ext cx="1937" cy="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GB" sz="1200">
                  <a:solidFill>
                    <a:srgbClr val="FFFFFF"/>
                  </a:solidFill>
                </a:rPr>
                <a:t>0.2            0.5          1.0            2.0            5.0</a:t>
              </a:r>
            </a:p>
          </p:txBody>
        </p:sp>
        <p:sp>
          <p:nvSpPr>
            <p:cNvPr id="31761" name="Line 209"/>
            <p:cNvSpPr>
              <a:spLocks noChangeShapeType="1"/>
            </p:cNvSpPr>
            <p:nvPr/>
          </p:nvSpPr>
          <p:spPr bwMode="auto">
            <a:xfrm flipV="1">
              <a:off x="2733" y="1821"/>
              <a:ext cx="0" cy="151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2" name="Text Box 210"/>
            <p:cNvSpPr txBox="1">
              <a:spLocks noChangeArrowheads="1"/>
            </p:cNvSpPr>
            <p:nvPr/>
          </p:nvSpPr>
          <p:spPr bwMode="auto">
            <a:xfrm>
              <a:off x="2242" y="3580"/>
              <a:ext cx="1183" cy="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200">
                  <a:solidFill>
                    <a:srgbClr val="FFFFFF"/>
                  </a:solidFill>
                </a:rPr>
                <a:t>Multiples of the median</a:t>
              </a:r>
            </a:p>
          </p:txBody>
        </p:sp>
        <p:sp>
          <p:nvSpPr>
            <p:cNvPr id="31763" name="Text Box 211"/>
            <p:cNvSpPr txBox="1">
              <a:spLocks noChangeArrowheads="1"/>
            </p:cNvSpPr>
            <p:nvPr/>
          </p:nvSpPr>
          <p:spPr bwMode="auto">
            <a:xfrm>
              <a:off x="2750" y="1924"/>
              <a:ext cx="1071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200">
                  <a:solidFill>
                    <a:srgbClr val="FFFFFF"/>
                  </a:solidFill>
                </a:rPr>
                <a:t>Unconjugated estriol</a:t>
              </a:r>
            </a:p>
            <a:p>
              <a:endParaRPr lang="en-GB" sz="1200">
                <a:solidFill>
                  <a:srgbClr val="FFFFFF"/>
                </a:solidFill>
              </a:endParaRPr>
            </a:p>
            <a:p>
              <a:r>
                <a:rPr lang="en-GB" sz="1200">
                  <a:solidFill>
                    <a:srgbClr val="FFFFFF"/>
                  </a:solidFill>
                </a:rPr>
                <a:t>AFP</a:t>
              </a:r>
            </a:p>
            <a:p>
              <a:endParaRPr lang="en-GB" sz="1200">
                <a:solidFill>
                  <a:srgbClr val="FFFFFF"/>
                </a:solidFill>
              </a:endParaRPr>
            </a:p>
            <a:p>
              <a:endParaRPr lang="en-GB" sz="1200">
                <a:solidFill>
                  <a:srgbClr val="FFFFFF"/>
                </a:solidFill>
              </a:endParaRPr>
            </a:p>
          </p:txBody>
        </p:sp>
        <p:sp>
          <p:nvSpPr>
            <p:cNvPr id="31764" name="Line 212"/>
            <p:cNvSpPr>
              <a:spLocks noChangeShapeType="1"/>
            </p:cNvSpPr>
            <p:nvPr/>
          </p:nvSpPr>
          <p:spPr bwMode="auto">
            <a:xfrm>
              <a:off x="2501" y="1970"/>
              <a:ext cx="63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5" name="Line 213"/>
            <p:cNvSpPr>
              <a:spLocks noChangeShapeType="1"/>
            </p:cNvSpPr>
            <p:nvPr/>
          </p:nvSpPr>
          <p:spPr bwMode="auto">
            <a:xfrm>
              <a:off x="2501" y="2238"/>
              <a:ext cx="105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6" name="Line 214"/>
            <p:cNvSpPr>
              <a:spLocks noChangeShapeType="1"/>
            </p:cNvSpPr>
            <p:nvPr/>
          </p:nvSpPr>
          <p:spPr bwMode="auto">
            <a:xfrm>
              <a:off x="3028" y="2565"/>
              <a:ext cx="105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7" name="Line 215"/>
            <p:cNvSpPr>
              <a:spLocks noChangeShapeType="1"/>
            </p:cNvSpPr>
            <p:nvPr/>
          </p:nvSpPr>
          <p:spPr bwMode="auto">
            <a:xfrm>
              <a:off x="3070" y="2833"/>
              <a:ext cx="105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8" name="Line 216"/>
            <p:cNvSpPr>
              <a:spLocks noChangeShapeType="1"/>
            </p:cNvSpPr>
            <p:nvPr/>
          </p:nvSpPr>
          <p:spPr bwMode="auto">
            <a:xfrm>
              <a:off x="3133" y="3101"/>
              <a:ext cx="105" cy="0"/>
            </a:xfrm>
            <a:prstGeom prst="line">
              <a:avLst/>
            </a:prstGeom>
            <a:noFill/>
            <a:ln w="7620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9" name="Text Box 217"/>
            <p:cNvSpPr txBox="1">
              <a:spLocks noChangeArrowheads="1"/>
            </p:cNvSpPr>
            <p:nvPr/>
          </p:nvSpPr>
          <p:spPr bwMode="auto">
            <a:xfrm>
              <a:off x="2184" y="2492"/>
              <a:ext cx="627" cy="8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1200">
                  <a:solidFill>
                    <a:srgbClr val="FFFFFF"/>
                  </a:solidFill>
                </a:rPr>
                <a:t>Inhibin</a:t>
              </a:r>
            </a:p>
            <a:p>
              <a:endParaRPr lang="en-GB" sz="1200">
                <a:solidFill>
                  <a:srgbClr val="FFFFFF"/>
                </a:solidFill>
              </a:endParaRPr>
            </a:p>
            <a:p>
              <a:r>
                <a:rPr lang="en-GB" sz="1200">
                  <a:solidFill>
                    <a:srgbClr val="FFFFFF"/>
                  </a:solidFill>
                </a:rPr>
                <a:t>Total hCG</a:t>
              </a:r>
            </a:p>
            <a:p>
              <a:endParaRPr lang="en-GB" sz="1200">
                <a:solidFill>
                  <a:srgbClr val="FFFFFF"/>
                </a:solidFill>
              </a:endParaRPr>
            </a:p>
            <a:p>
              <a:r>
                <a:rPr lang="en-GB" sz="1200">
                  <a:solidFill>
                    <a:srgbClr val="FFFFFF"/>
                  </a:solidFill>
                </a:rPr>
                <a:t>Free </a:t>
              </a:r>
              <a:r>
                <a:rPr lang="en-GB" sz="1200">
                  <a:solidFill>
                    <a:srgbClr val="FFFFFF"/>
                  </a:solidFill>
                  <a:latin typeface="Symbol" charset="0"/>
                </a:rPr>
                <a:t>b</a:t>
              </a:r>
              <a:r>
                <a:rPr lang="en-GB" sz="1200">
                  <a:solidFill>
                    <a:srgbClr val="FFFFFF"/>
                  </a:solidFill>
                </a:rPr>
                <a:t> hCG</a:t>
              </a:r>
            </a:p>
          </p:txBody>
        </p:sp>
        <p:sp>
          <p:nvSpPr>
            <p:cNvPr id="31770" name="Rectangle 218"/>
            <p:cNvSpPr>
              <a:spLocks noChangeArrowheads="1"/>
            </p:cNvSpPr>
            <p:nvPr/>
          </p:nvSpPr>
          <p:spPr bwMode="auto">
            <a:xfrm>
              <a:off x="1835" y="1429"/>
              <a:ext cx="1932" cy="4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2800">
                  <a:solidFill>
                    <a:srgbClr val="FFFFFF"/>
                  </a:solidFill>
                  <a:latin typeface="Helvetica" charset="0"/>
                </a:rPr>
                <a:t>Serum screening</a:t>
              </a:r>
            </a:p>
          </p:txBody>
        </p:sp>
      </p:grpSp>
      <p:grpSp>
        <p:nvGrpSpPr>
          <p:cNvPr id="31750" name="Group 219"/>
          <p:cNvGrpSpPr>
            <a:grpSpLocks/>
          </p:cNvGrpSpPr>
          <p:nvPr/>
        </p:nvGrpSpPr>
        <p:grpSpPr bwMode="auto">
          <a:xfrm>
            <a:off x="4473575" y="931863"/>
            <a:ext cx="3757613" cy="2484437"/>
            <a:chOff x="3652" y="2315"/>
            <a:chExt cx="2531" cy="2005"/>
          </a:xfrm>
        </p:grpSpPr>
        <p:pic>
          <p:nvPicPr>
            <p:cNvPr id="31756" name="Picture 220" descr="nuchal 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97" y="2784"/>
              <a:ext cx="1963" cy="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757" name="Rectangle 221"/>
            <p:cNvSpPr>
              <a:spLocks noChangeArrowheads="1"/>
            </p:cNvSpPr>
            <p:nvPr/>
          </p:nvSpPr>
          <p:spPr bwMode="auto">
            <a:xfrm>
              <a:off x="3652" y="2315"/>
              <a:ext cx="2531" cy="4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0487" tIns="44450" rIns="90487" bIns="44450">
              <a:spAutoFit/>
            </a:bodyPr>
            <a:lstStyle/>
            <a:p>
              <a:r>
                <a:rPr lang="en-GB" sz="2800">
                  <a:solidFill>
                    <a:srgbClr val="FFFFFF"/>
                  </a:solidFill>
                  <a:latin typeface="Helvetica" charset="0"/>
                </a:rPr>
                <a:t>Nuchal Translucency</a:t>
              </a:r>
            </a:p>
          </p:txBody>
        </p:sp>
      </p:grpSp>
      <p:sp>
        <p:nvSpPr>
          <p:cNvPr id="31751" name="Line 222"/>
          <p:cNvSpPr>
            <a:spLocks noChangeShapeType="1"/>
          </p:cNvSpPr>
          <p:nvPr/>
        </p:nvSpPr>
        <p:spPr bwMode="auto">
          <a:xfrm>
            <a:off x="544513" y="609600"/>
            <a:ext cx="9196387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31752" name="Group 223"/>
          <p:cNvGrpSpPr>
            <a:grpSpLocks/>
          </p:cNvGrpSpPr>
          <p:nvPr/>
        </p:nvGrpSpPr>
        <p:grpSpPr bwMode="auto">
          <a:xfrm>
            <a:off x="7562850" y="1549400"/>
            <a:ext cx="2552700" cy="1803400"/>
            <a:chOff x="288" y="864"/>
            <a:chExt cx="2544" cy="1856"/>
          </a:xfrm>
        </p:grpSpPr>
        <p:pic>
          <p:nvPicPr>
            <p:cNvPr id="31754" name="Picture 22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3" t="6451" r="3448"/>
            <a:stretch>
              <a:fillRect/>
            </a:stretch>
          </p:blipFill>
          <p:spPr bwMode="auto">
            <a:xfrm>
              <a:off x="288" y="864"/>
              <a:ext cx="2544" cy="1856"/>
            </a:xfrm>
            <a:prstGeom prst="rect">
              <a:avLst/>
            </a:prstGeom>
            <a:noFill/>
            <a:ln w="57150">
              <a:solidFill>
                <a:srgbClr val="6E0043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755" name="Text Box 225"/>
            <p:cNvSpPr txBox="1">
              <a:spLocks noChangeArrowheads="1"/>
            </p:cNvSpPr>
            <p:nvPr/>
          </p:nvSpPr>
          <p:spPr bwMode="auto">
            <a:xfrm>
              <a:off x="299" y="864"/>
              <a:ext cx="184" cy="4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54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endParaRPr lang="en-US" sz="2400">
                <a:solidFill>
                  <a:srgbClr val="FFFFFF"/>
                </a:solidFill>
              </a:endParaRPr>
            </a:p>
          </p:txBody>
        </p:sp>
      </p:grpSp>
      <p:sp>
        <p:nvSpPr>
          <p:cNvPr id="31753" name="Rectangle 226"/>
          <p:cNvSpPr>
            <a:spLocks noChangeArrowheads="1"/>
          </p:cNvSpPr>
          <p:nvPr/>
        </p:nvSpPr>
        <p:spPr bwMode="auto">
          <a:xfrm>
            <a:off x="10258425" y="2000250"/>
            <a:ext cx="1841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ransition advTm="6968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02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" y="228600"/>
            <a:ext cx="9829800" cy="582613"/>
          </a:xfrm>
        </p:spPr>
        <p:txBody>
          <a:bodyPr/>
          <a:lstStyle/>
          <a:p>
            <a:r>
              <a:rPr lang="en-GB" sz="360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Down Screening Tests –Current Standard</a:t>
            </a:r>
            <a:endParaRPr lang="en-GB" sz="720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371600"/>
            <a:ext cx="9742488" cy="4114800"/>
          </a:xfrm>
        </p:spPr>
        <p:txBody>
          <a:bodyPr/>
          <a:lstStyle/>
          <a:p>
            <a:pPr algn="just">
              <a:lnSpc>
                <a:spcPct val="100000"/>
              </a:lnSpc>
              <a:buFont typeface="Arial"/>
              <a:buChar char="•"/>
            </a:pPr>
            <a:r>
              <a:rPr lang="en-US" sz="2800" u="sng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Combined </a:t>
            </a:r>
            <a:r>
              <a:rPr lang="en-US" sz="2800" u="sng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test</a:t>
            </a:r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endParaRPr lang="en-US" sz="2000" u="sng" dirty="0" smtClean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11-14</a:t>
            </a:r>
            <a:r>
              <a:rPr lang="en-US" baseline="300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2</a:t>
            </a:r>
            <a:r>
              <a:rPr lang="en-US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weeks (CRL 45-84mm) : </a:t>
            </a:r>
            <a:r>
              <a:rPr lang="en-US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NT measurement with free β</a:t>
            </a:r>
            <a:r>
              <a:rPr lang="en-US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</a:t>
            </a:r>
            <a:r>
              <a:rPr lang="en-US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H</a:t>
            </a:r>
            <a:r>
              <a:rPr lang="en-US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CG, PAPP</a:t>
            </a:r>
            <a:r>
              <a:rPr lang="en-US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-A and maternal </a:t>
            </a:r>
            <a:r>
              <a:rPr lang="en-US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age</a:t>
            </a:r>
          </a:p>
          <a:p>
            <a:pPr lvl="1" algn="just">
              <a:lnSpc>
                <a:spcPct val="100000"/>
              </a:lnSpc>
              <a:buFont typeface="Arial"/>
              <a:buChar char="•"/>
            </a:pPr>
            <a:r>
              <a:rPr lang="en-US" dirty="0" smtClean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90% Detection Rate for 5% False Positive Rate</a:t>
            </a:r>
            <a:endParaRPr lang="en-US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>
              <a:lnSpc>
                <a:spcPct val="100000"/>
              </a:lnSpc>
              <a:buFontTx/>
              <a:buNone/>
            </a:pPr>
            <a:endParaRPr lang="en-US" sz="2800" dirty="0">
              <a:solidFill>
                <a:srgbClr val="FFFFFF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  <a:p>
            <a:pPr algn="just">
              <a:lnSpc>
                <a:spcPct val="100000"/>
              </a:lnSpc>
              <a:buFontTx/>
              <a:buNone/>
            </a:pPr>
            <a:r>
              <a:rPr lang="en-US" sz="28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Correction factor for </a:t>
            </a:r>
            <a:r>
              <a:rPr lang="en-US" sz="2800" dirty="0" err="1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Monochorionic</a:t>
            </a:r>
            <a:r>
              <a:rPr lang="en-US" sz="28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or </a:t>
            </a:r>
            <a:r>
              <a:rPr lang="en-US" sz="2800" dirty="0" err="1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Dichorionic</a:t>
            </a:r>
            <a:r>
              <a:rPr lang="en-US" sz="2800" dirty="0">
                <a:solidFill>
                  <a:srgbClr val="FFFFFF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 twins</a:t>
            </a:r>
          </a:p>
        </p:txBody>
      </p:sp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495300" y="990600"/>
            <a:ext cx="9196388" cy="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advTm="112806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2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22425" y="2103438"/>
            <a:ext cx="7064375" cy="1736725"/>
          </a:xfrm>
          <a:solidFill>
            <a:srgbClr val="000000"/>
          </a:solidFill>
        </p:spPr>
        <p:txBody>
          <a:bodyPr/>
          <a:lstStyle/>
          <a:p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Ultrasound Detected Anomaly</a:t>
            </a:r>
            <a: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/>
            </a:r>
            <a:br>
              <a:rPr lang="en-US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</a:b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24723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886200"/>
            <a:ext cx="7239000" cy="1752600"/>
          </a:xfrm>
        </p:spPr>
        <p:txBody>
          <a:bodyPr/>
          <a:lstStyle/>
          <a:p>
            <a:pPr>
              <a:defRPr/>
            </a:pPr>
            <a:endParaRPr lang="en-US">
              <a:ea typeface="ＭＳ Ｐゴシック" pitchFamily="4" charset="-128"/>
              <a:cs typeface="ＭＳ Ｐゴシック" pitchFamily="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50184605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7.4"/>
</p:tagLst>
</file>

<file path=ppt/theme/theme1.xml><?xml version="1.0" encoding="utf-8"?>
<a:theme xmlns:a="http://schemas.openxmlformats.org/drawingml/2006/main" name="Microsoft Office 98">
  <a:themeElements>
    <a:clrScheme name="">
      <a:dk1>
        <a:srgbClr val="618FFD"/>
      </a:dk1>
      <a:lt1>
        <a:srgbClr val="FAFD00"/>
      </a:lt1>
      <a:dk2>
        <a:srgbClr val="000000"/>
      </a:dk2>
      <a:lt2>
        <a:srgbClr val="DC0081"/>
      </a:lt2>
      <a:accent1>
        <a:srgbClr val="3365FB"/>
      </a:accent1>
      <a:accent2>
        <a:srgbClr val="009688"/>
      </a:accent2>
      <a:accent3>
        <a:srgbClr val="AAAAAA"/>
      </a:accent3>
      <a:accent4>
        <a:srgbClr val="D6D800"/>
      </a:accent4>
      <a:accent5>
        <a:srgbClr val="ADB8FD"/>
      </a:accent5>
      <a:accent6>
        <a:srgbClr val="00877B"/>
      </a:accent6>
      <a:hlink>
        <a:srgbClr val="676767"/>
      </a:hlink>
      <a:folHlink>
        <a:srgbClr val="C1CEFF"/>
      </a:folHlink>
    </a:clrScheme>
    <a:fontScheme name="Microsoft Office 98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2540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0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</a:defRPr>
        </a:defPPr>
      </a:lstStyle>
    </a:lnDef>
  </a:objectDefaults>
  <a:extraClrSchemeLst>
    <a:extraClrScheme>
      <a:clrScheme name="Microsoft Office 98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icrosoft Office 98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icrosoft Office 98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7931</TotalTime>
  <Words>1412</Words>
  <Application>Microsoft Office PowerPoint</Application>
  <PresentationFormat>35mm Slides</PresentationFormat>
  <Paragraphs>406</Paragraphs>
  <Slides>42</Slides>
  <Notes>40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Microsoft Office 98</vt:lpstr>
      <vt:lpstr>CorelDRAW!</vt:lpstr>
      <vt:lpstr> Prenatal diagnosis of genetic disease</vt:lpstr>
      <vt:lpstr>Aims</vt:lpstr>
      <vt:lpstr>Indications for Prenatal Testing</vt:lpstr>
      <vt:lpstr> Downs Syndrome Screening </vt:lpstr>
      <vt:lpstr>Down Syndrome</vt:lpstr>
      <vt:lpstr>Down Syndrome</vt:lpstr>
      <vt:lpstr>PowerPoint Presentation</vt:lpstr>
      <vt:lpstr>Down Screening Tests –Current Standard</vt:lpstr>
      <vt:lpstr> Ultrasound Detected Anomaly </vt:lpstr>
      <vt:lpstr>PowerPoint Presentation</vt:lpstr>
      <vt:lpstr>PowerPoint Presentation</vt:lpstr>
      <vt:lpstr>Absent Corpus Callosum</vt:lpstr>
      <vt:lpstr> Invasive Prenatal Testing </vt:lpstr>
      <vt:lpstr>Prenatal diagnosis</vt:lpstr>
      <vt:lpstr>Amniocentesis</vt:lpstr>
      <vt:lpstr>Cytogenetic Analysis</vt:lpstr>
      <vt:lpstr>Quantitative Fluorescent PCR </vt:lpstr>
      <vt:lpstr>Amniocentesis Complications</vt:lpstr>
      <vt:lpstr>Chorionic Villus Sampling</vt:lpstr>
      <vt:lpstr>CVS Complications</vt:lpstr>
      <vt:lpstr>Limb Defects &amp; CVS</vt:lpstr>
      <vt:lpstr>PowerPoint Presentation</vt:lpstr>
      <vt:lpstr>Fetal Cells in Maternal Blood</vt:lpstr>
      <vt:lpstr>Cell Free Fetal DNA (cffDNA)</vt:lpstr>
      <vt:lpstr>Problems of cffDNA</vt:lpstr>
      <vt:lpstr>cffDNA in Rhesus Disease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Clinical use for RhD Genotyping</vt:lpstr>
      <vt:lpstr> Other Uses of cffDNA</vt:lpstr>
      <vt:lpstr>Other Uses for NIPT in UK</vt:lpstr>
      <vt:lpstr>PowerPoint Presentation</vt:lpstr>
      <vt:lpstr>cffDNA for Down Syndrome Screening </vt:lpstr>
      <vt:lpstr>PowerPoint Presentation</vt:lpstr>
      <vt:lpstr>Next Generation Sequencing</vt:lpstr>
      <vt:lpstr>NIPD for Down Syndrome </vt:lpstr>
      <vt:lpstr>Concerns of NIPT for Down Screening</vt:lpstr>
      <vt:lpstr>Conclusion</vt:lpstr>
      <vt:lpstr>PowerPoint Presentation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Prenatal Diagnosis</dc:title>
  <dc:creator>Shiel, Nuala</dc:creator>
  <cp:lastModifiedBy>Shiel, Nuala</cp:lastModifiedBy>
  <cp:revision>102</cp:revision>
  <dcterms:created xsi:type="dcterms:W3CDTF">2010-11-01T21:59:43Z</dcterms:created>
  <dcterms:modified xsi:type="dcterms:W3CDTF">2012-10-29T10:40:41Z</dcterms:modified>
</cp:coreProperties>
</file>