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6" r:id="rId2"/>
  </p:sldMasterIdLst>
  <p:notesMasterIdLst>
    <p:notesMasterId r:id="rId59"/>
  </p:notesMasterIdLst>
  <p:sldIdLst>
    <p:sldId id="341" r:id="rId3"/>
    <p:sldId id="340" r:id="rId4"/>
    <p:sldId id="257" r:id="rId5"/>
    <p:sldId id="305" r:id="rId6"/>
    <p:sldId id="258" r:id="rId7"/>
    <p:sldId id="31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6" r:id="rId18"/>
    <p:sldId id="318" r:id="rId19"/>
    <p:sldId id="319" r:id="rId20"/>
    <p:sldId id="320" r:id="rId21"/>
    <p:sldId id="295" r:id="rId22"/>
    <p:sldId id="296" r:id="rId23"/>
    <p:sldId id="289" r:id="rId24"/>
    <p:sldId id="290" r:id="rId25"/>
    <p:sldId id="291" r:id="rId26"/>
    <p:sldId id="292" r:id="rId27"/>
    <p:sldId id="324" r:id="rId28"/>
    <p:sldId id="260" r:id="rId29"/>
    <p:sldId id="321" r:id="rId30"/>
    <p:sldId id="338" r:id="rId31"/>
    <p:sldId id="339" r:id="rId32"/>
    <p:sldId id="327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28" r:id="rId42"/>
    <p:sldId id="261" r:id="rId43"/>
    <p:sldId id="262" r:id="rId44"/>
    <p:sldId id="263" r:id="rId45"/>
    <p:sldId id="326" r:id="rId46"/>
    <p:sldId id="323" r:id="rId47"/>
    <p:sldId id="336" r:id="rId48"/>
    <p:sldId id="274" r:id="rId49"/>
    <p:sldId id="275" r:id="rId50"/>
    <p:sldId id="322" r:id="rId51"/>
    <p:sldId id="278" r:id="rId52"/>
    <p:sldId id="329" r:id="rId53"/>
    <p:sldId id="330" r:id="rId54"/>
    <p:sldId id="331" r:id="rId55"/>
    <p:sldId id="325" r:id="rId56"/>
    <p:sldId id="335" r:id="rId57"/>
    <p:sldId id="334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ifb" initials="a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5" autoAdjust="0"/>
    <p:restoredTop sz="86080" autoAdjust="0"/>
  </p:normalViewPr>
  <p:slideViewPr>
    <p:cSldViewPr>
      <p:cViewPr varScale="1">
        <p:scale>
          <a:sx n="45" d="100"/>
          <a:sy n="45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C22F8-D51F-4FE2-BF2E-DA7E2A6EC789}" type="datetimeFigureOut">
              <a:rPr lang="en-GB" smtClean="0"/>
              <a:pPr/>
              <a:t>18/10/2012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8FE06-1C96-493F-BD78-08CB4F7883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095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1pPr>
            <a:lvl2pPr marL="37931725" indent="-37474525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2pPr>
            <a:lvl3pPr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3pPr>
            <a:lvl4pPr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4pPr>
            <a:lvl5pPr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9pPr>
          </a:lstStyle>
          <a:p>
            <a:pPr eaLnBrk="1" hangingPunct="1"/>
            <a:fld id="{C47AFD99-DF85-4262-BA23-8EFC75077DE9}" type="slidenum">
              <a:rPr lang="da-DK" sz="1200" i="0">
                <a:solidFill>
                  <a:prstClr val="black"/>
                </a:solidFill>
                <a:latin typeface="Times New Roman" pitchFamily="1" charset="0"/>
              </a:rPr>
              <a:pPr eaLnBrk="1" hangingPunct="1"/>
              <a:t>1</a:t>
            </a:fld>
            <a:endParaRPr lang="da-DK" sz="1200" i="0">
              <a:solidFill>
                <a:prstClr val="black"/>
              </a:solidFill>
              <a:latin typeface="Times New Roman" pitchFamily="1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85800"/>
            <a:ext cx="3149600" cy="23622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3353141"/>
            <a:ext cx="5029635" cy="51050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000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From OMIM</a:t>
            </a:r>
          </a:p>
          <a:p>
            <a:r>
              <a:rPr lang="en-GB" dirty="0" smtClean="0"/>
              <a:t>VATER is a mnemonically useful acronym for the </a:t>
            </a:r>
            <a:r>
              <a:rPr lang="en-GB" dirty="0" err="1" smtClean="0"/>
              <a:t>nonrandom</a:t>
            </a:r>
            <a:r>
              <a:rPr lang="en-GB" dirty="0" smtClean="0"/>
              <a:t> association of vertebral defects (V), anal </a:t>
            </a:r>
            <a:r>
              <a:rPr lang="en-GB" dirty="0" err="1" smtClean="0"/>
              <a:t>atresia</a:t>
            </a:r>
            <a:r>
              <a:rPr lang="en-GB" dirty="0" smtClean="0"/>
              <a:t> (A), </a:t>
            </a:r>
            <a:r>
              <a:rPr lang="en-GB" dirty="0" err="1" smtClean="0"/>
              <a:t>tracheoesophageal</a:t>
            </a:r>
            <a:r>
              <a:rPr lang="en-GB" dirty="0" smtClean="0"/>
              <a:t> fistula with </a:t>
            </a:r>
            <a:r>
              <a:rPr lang="en-GB" dirty="0" err="1" smtClean="0"/>
              <a:t>esophageal</a:t>
            </a:r>
            <a:r>
              <a:rPr lang="en-GB" dirty="0" smtClean="0"/>
              <a:t> </a:t>
            </a:r>
            <a:r>
              <a:rPr lang="en-GB" dirty="0" err="1" smtClean="0"/>
              <a:t>atresia</a:t>
            </a:r>
            <a:r>
              <a:rPr lang="en-GB" dirty="0" smtClean="0"/>
              <a:t> (TE), and radial or renal dysplasia (R). This combination of associated defects was pointed out by </a:t>
            </a:r>
            <a:r>
              <a:rPr lang="en-GB" dirty="0" err="1" smtClean="0"/>
              <a:t>Quan</a:t>
            </a:r>
            <a:r>
              <a:rPr lang="en-GB" dirty="0" smtClean="0"/>
              <a:t> and Smith (1972). Nearly all cases have been sporadic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A59501-C1BE-4782-96E3-DC57803C57FD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A870D2-2D17-49A7-B2D0-5E9B1C88BD9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06768-EF72-41A0-82C4-0FBE8C92E92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4E887E-ECF9-4643-B94D-F2EF85D98AD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80E8F4-5F47-4ECB-A9DB-10A459E70DB3}" type="slidenum">
              <a:rPr lang="en-GB"/>
              <a:pPr/>
              <a:t>3</a:t>
            </a:fld>
            <a:endParaRPr lang="en-GB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80E8F4-5F47-4ECB-A9DB-10A459E70DB3}" type="slidenum">
              <a:rPr lang="en-GB"/>
              <a:pPr/>
              <a:t>4</a:t>
            </a:fld>
            <a:endParaRPr lang="en-GB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err="1" smtClean="0"/>
              <a:t>Nuchal</a:t>
            </a:r>
            <a:r>
              <a:rPr lang="en-GB" dirty="0" smtClean="0"/>
              <a:t> is back of neck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Macroglossia</a:t>
            </a:r>
            <a:r>
              <a:rPr lang="en-GB" dirty="0" smtClean="0"/>
              <a:t> is the medical term for unusual enlargement (hypertrophy) of the tongue.</a:t>
            </a:r>
          </a:p>
          <a:p>
            <a:r>
              <a:rPr lang="en-GB" dirty="0" err="1" smtClean="0"/>
              <a:t>Palpebral</a:t>
            </a:r>
            <a:r>
              <a:rPr lang="en-GB" dirty="0" smtClean="0"/>
              <a:t> </a:t>
            </a:r>
            <a:r>
              <a:rPr lang="en-GB" dirty="0" err="1" smtClean="0"/>
              <a:t>fissue</a:t>
            </a:r>
            <a:r>
              <a:rPr lang="en-GB" dirty="0" smtClean="0"/>
              <a:t> is the gap between upper and lower eyelids</a:t>
            </a:r>
          </a:p>
          <a:p>
            <a:r>
              <a:rPr lang="en-GB" dirty="0" err="1" smtClean="0"/>
              <a:t>Brushfield</a:t>
            </a:r>
            <a:r>
              <a:rPr lang="en-GB" dirty="0" smtClean="0"/>
              <a:t> spots are characteristic white spots in iris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Atresia</a:t>
            </a:r>
            <a:r>
              <a:rPr lang="en-GB" dirty="0" smtClean="0"/>
              <a:t> is a condition in which a body orifice or passage in the body is abnormally closed or absent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C7135A-14CF-43CB-AC62-BB3B5EF07F23}" type="slidenum">
              <a:rPr lang="en-GB" smtClean="0"/>
              <a:pPr/>
              <a:t>34</a:t>
            </a:fld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355D0-6218-426A-8B4D-3865934FEC55}" type="slidenum">
              <a:rPr lang="en-GB"/>
              <a:pPr/>
              <a:t>5</a:t>
            </a:fld>
            <a:endParaRPr lang="en-GB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47</a:t>
            </a:fld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50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355D0-6218-426A-8B4D-3865934FEC55}" type="slidenum">
              <a:rPr lang="en-GB"/>
              <a:pPr/>
              <a:t>6</a:t>
            </a:fld>
            <a:endParaRPr lang="en-GB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53</a:t>
            </a:fld>
            <a:endParaRPr lang="en-GB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54</a:t>
            </a:fld>
            <a:endParaRPr lang="en-GB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80E8F4-5F47-4ECB-A9DB-10A459E70DB3}" type="slidenum">
              <a:rPr lang="en-GB"/>
              <a:pPr/>
              <a:t>55</a:t>
            </a:fld>
            <a:endParaRPr lang="en-GB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56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8FE06-1C96-493F-BD78-08CB4F7883E7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3D396-5F7C-4187-8FF4-8DCB7295BF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0E9EA-F70D-4AA2-82AA-95891C6045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02E7-9141-47B5-9838-904FC44071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0131D-A748-4341-AFB6-6B889E5970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900">
              <a:solidFill>
                <a:srgbClr val="C51538"/>
              </a:solidFill>
              <a:latin typeface="Impact" pitchFamily="1" charset="0"/>
              <a:ea typeface="Times New Roman" pitchFamily="1" charset="0"/>
              <a:cs typeface="Times New Roman" pitchFamily="1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9F5323-821C-4777-A56C-2EA3B59D7FD4}" type="slidenum">
              <a:rPr lang="da-DK" smtClean="0">
                <a:solidFill>
                  <a:srgbClr val="6C7070"/>
                </a:solidFill>
                <a:latin typeface="Verdana" pitchFamily="1" charset="0"/>
                <a:cs typeface="Times New Roman" pitchFamily="1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a-DK" smtClean="0">
              <a:solidFill>
                <a:srgbClr val="6C7070"/>
              </a:solidFill>
              <a:latin typeface="Verdana" pitchFamily="1" charset="0"/>
              <a:cs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31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88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386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95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244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591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87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562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4710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586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721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53383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10/18/2012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1" r:id="rId12"/>
    <p:sldLayoutId id="2147483712" r:id="rId13"/>
    <p:sldLayoutId id="2147483714" r:id="rId14"/>
    <p:sldLayoutId id="2147483715" r:id="rId15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3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ＭＳ Ｐゴシック" pitchFamily="1" charset="-128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  <a:ea typeface="ＭＳ Ｐゴシック" pitchFamily="1" charset="-128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  <a:ea typeface="ＭＳ Ｐゴシック" pitchFamily="1" charset="-128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1" charset="2"/>
        <a:buChar char="§"/>
        <a:defRPr sz="1400">
          <a:solidFill>
            <a:srgbClr val="4B4F55"/>
          </a:solidFill>
          <a:latin typeface="+mn-lt"/>
          <a:ea typeface="ＭＳ Ｐゴシック" pitchFamily="1" charset="-128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ＭＳ Ｐゴシック" pitchFamily="1" charset="-128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4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8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5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04864"/>
            <a:ext cx="7543800" cy="766936"/>
          </a:xfrm>
          <a:noFill/>
        </p:spPr>
        <p:txBody>
          <a:bodyPr/>
          <a:lstStyle/>
          <a:p>
            <a:pPr eaLnBrk="1" hangingPunct="1"/>
            <a:r>
              <a:rPr lang="en-GB" sz="4800" dirty="0">
                <a:latin typeface="+mn-lt"/>
              </a:rPr>
              <a:t>Mrs Jones’ first consultation</a:t>
            </a:r>
            <a:endParaRPr lang="en-GB" sz="4800" dirty="0" smtClean="0">
              <a:latin typeface="+mn-lt"/>
            </a:endParaRPr>
          </a:p>
        </p:txBody>
      </p:sp>
      <p:sp>
        <p:nvSpPr>
          <p:cNvPr id="16387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429000"/>
            <a:ext cx="7543800" cy="1152128"/>
          </a:xfrm>
        </p:spPr>
        <p:txBody>
          <a:bodyPr/>
          <a:lstStyle/>
          <a:p>
            <a:r>
              <a:rPr lang="en-GB" sz="2800" dirty="0"/>
              <a:t>Dr Andrew Walley</a:t>
            </a:r>
          </a:p>
          <a:p>
            <a:r>
              <a:rPr lang="en-GB" sz="2000" dirty="0" err="1"/>
              <a:t>Dept</a:t>
            </a:r>
            <a:r>
              <a:rPr lang="en-GB" sz="2000" dirty="0"/>
              <a:t> of Genomics of Common Disease</a:t>
            </a:r>
          </a:p>
          <a:p>
            <a:r>
              <a:rPr lang="en-GB" sz="2000" dirty="0"/>
              <a:t>School of Public Health</a:t>
            </a: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 bwMode="auto">
          <a:xfrm>
            <a:off x="828577" y="525780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1pPr>
            <a:lvl2pPr marL="37931725" indent="-37474525"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2pPr>
            <a:lvl3pPr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3pPr>
            <a:lvl4pPr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4pPr>
            <a:lvl5pPr eaLnBrk="0" hangingPunct="0"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1" charset="0"/>
                <a:cs typeface="Times New Roman" pitchFamily="1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fr-FR" i="0" dirty="0">
                <a:solidFill>
                  <a:srgbClr val="4B4F55"/>
                </a:solidFill>
                <a:latin typeface="Arial" charset="0"/>
              </a:rPr>
              <a:t>Course code (MBBS</a:t>
            </a:r>
            <a:r>
              <a:rPr lang="fr-FR" i="0" dirty="0" smtClean="0">
                <a:solidFill>
                  <a:srgbClr val="4B4F55"/>
                </a:solidFill>
                <a:latin typeface="Arial" charset="0"/>
              </a:rPr>
              <a:t>): 	</a:t>
            </a:r>
            <a:r>
              <a:rPr lang="fr-FR" i="0" dirty="0" err="1" smtClean="0">
                <a:solidFill>
                  <a:srgbClr val="4B4F55"/>
                </a:solidFill>
                <a:latin typeface="Arial" charset="0"/>
              </a:rPr>
              <a:t>Genetics</a:t>
            </a:r>
            <a:r>
              <a:rPr lang="fr-FR" i="0" dirty="0" smtClean="0">
                <a:solidFill>
                  <a:srgbClr val="4B4F55"/>
                </a:solidFill>
                <a:latin typeface="Arial" charset="0"/>
              </a:rPr>
              <a:t> </a:t>
            </a:r>
            <a:r>
              <a:rPr lang="fr-FR" i="0" dirty="0">
                <a:solidFill>
                  <a:srgbClr val="4B4F55"/>
                </a:solidFill>
                <a:latin typeface="Arial" charset="0"/>
              </a:rPr>
              <a:t>1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fr-FR" i="0" dirty="0">
                <a:solidFill>
                  <a:srgbClr val="4B4F55"/>
                </a:solidFill>
                <a:latin typeface="Arial" charset="0"/>
              </a:rPr>
              <a:t>Course code (BMS</a:t>
            </a:r>
            <a:r>
              <a:rPr lang="fr-FR" i="0" dirty="0" smtClean="0">
                <a:solidFill>
                  <a:srgbClr val="4B4F55"/>
                </a:solidFill>
                <a:latin typeface="Arial" charset="0"/>
              </a:rPr>
              <a:t>): 	NAGE-L7</a:t>
            </a:r>
            <a:endParaRPr lang="fr-FR" i="0" dirty="0">
              <a:solidFill>
                <a:srgbClr val="4B4F5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63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tx2"/>
                </a:solidFill>
              </a:rPr>
              <a:t>Classification of Congenital </a:t>
            </a:r>
            <a:br>
              <a:rPr lang="en-GB" sz="3200" b="1" dirty="0" smtClean="0">
                <a:solidFill>
                  <a:schemeClr val="tx2"/>
                </a:solidFill>
              </a:rPr>
            </a:br>
            <a:r>
              <a:rPr lang="en-GB" sz="3200" b="1" dirty="0" smtClean="0">
                <a:solidFill>
                  <a:schemeClr val="tx2"/>
                </a:solidFill>
              </a:rPr>
              <a:t>Abnormalities or Birth Defects</a:t>
            </a: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533400" y="1125538"/>
            <a:ext cx="7848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accent3"/>
                </a:solidFill>
              </a:rPr>
              <a:t>Disruption</a:t>
            </a:r>
            <a:r>
              <a:rPr lang="en-GB" sz="3200" b="1" dirty="0" smtClean="0"/>
              <a:t> </a:t>
            </a:r>
            <a:r>
              <a:rPr lang="en-GB" sz="3200" dirty="0"/>
              <a:t>– secondary abnormal  structure of an organ or tissue e.g. amniotic band causing digital amputation. </a:t>
            </a:r>
            <a:endParaRPr lang="en-GB" sz="3200" dirty="0" smtClean="0"/>
          </a:p>
          <a:p>
            <a:pPr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GB" sz="3200" dirty="0" smtClean="0"/>
              <a:t>Caused </a:t>
            </a:r>
            <a:r>
              <a:rPr lang="en-GB" sz="3200" dirty="0"/>
              <a:t>by </a:t>
            </a:r>
            <a:r>
              <a:rPr lang="en-GB" sz="3200" dirty="0" err="1"/>
              <a:t>ischaemia</a:t>
            </a:r>
            <a:r>
              <a:rPr lang="en-GB" sz="3200" dirty="0"/>
              <a:t>, infection, trauma. Not genetic, but genetic factors can predispose.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48235" y="3861048"/>
            <a:ext cx="6350001" cy="2825750"/>
            <a:chOff x="1021" y="2387"/>
            <a:chExt cx="4000" cy="1780"/>
          </a:xfrm>
        </p:grpSpPr>
        <p:graphicFrame>
          <p:nvGraphicFramePr>
            <p:cNvPr id="8194" name="Object 5"/>
            <p:cNvGraphicFramePr>
              <a:graphicFrameLocks noChangeAspect="1"/>
            </p:cNvGraphicFramePr>
            <p:nvPr/>
          </p:nvGraphicFramePr>
          <p:xfrm>
            <a:off x="1021" y="2387"/>
            <a:ext cx="1203" cy="17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8" name="Image" r:id="rId4" imgW="2404877" imgH="3557927" progId="">
                    <p:embed/>
                  </p:oleObj>
                </mc:Choice>
                <mc:Fallback>
                  <p:oleObj name="Image" r:id="rId4" imgW="2404877" imgH="3557927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1" y="2387"/>
                          <a:ext cx="1203" cy="178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5" name="Object 6"/>
            <p:cNvGraphicFramePr>
              <a:graphicFrameLocks noChangeAspect="1"/>
            </p:cNvGraphicFramePr>
            <p:nvPr/>
          </p:nvGraphicFramePr>
          <p:xfrm>
            <a:off x="3016" y="2523"/>
            <a:ext cx="2005" cy="1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9" name="Image" r:id="rId6" imgW="3182927" imgH="2383743" progId="">
                    <p:embed/>
                  </p:oleObj>
                </mc:Choice>
                <mc:Fallback>
                  <p:oleObj name="Image" r:id="rId6" imgW="3182927" imgH="2383743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6" y="2523"/>
                          <a:ext cx="2005" cy="150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438"/>
            <a:ext cx="7772400" cy="11430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tx2"/>
                </a:solidFill>
              </a:rPr>
              <a:t>Classification of Congenital </a:t>
            </a:r>
            <a:br>
              <a:rPr lang="en-GB" sz="3200" b="1" dirty="0" smtClean="0">
                <a:solidFill>
                  <a:schemeClr val="tx2"/>
                </a:solidFill>
              </a:rPr>
            </a:br>
            <a:r>
              <a:rPr lang="en-GB" sz="3200" b="1" dirty="0" smtClean="0">
                <a:solidFill>
                  <a:schemeClr val="tx2"/>
                </a:solidFill>
              </a:rPr>
              <a:t>Abnormalities or Birth Defects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5043488" cy="4104927"/>
          </a:xfrm>
        </p:spPr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accent3"/>
                </a:solidFill>
              </a:rPr>
              <a:t>Deformation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dirty="0" smtClean="0"/>
              <a:t>–abnormal mechanical force distorting a structure e.g. club foot, hip dislocation.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 Occurs late in pregnancy and has a good prognosis as the organ is normal in structure.</a:t>
            </a: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57875" y="1714500"/>
            <a:ext cx="2928938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240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tx2"/>
                </a:solidFill>
              </a:rPr>
              <a:t>Classification of Congenital </a:t>
            </a:r>
            <a:br>
              <a:rPr lang="en-GB" sz="3200" b="1" dirty="0" smtClean="0">
                <a:solidFill>
                  <a:schemeClr val="tx2"/>
                </a:solidFill>
              </a:rPr>
            </a:br>
            <a:r>
              <a:rPr lang="en-GB" sz="3200" b="1" dirty="0" smtClean="0">
                <a:solidFill>
                  <a:schemeClr val="tx2"/>
                </a:solidFill>
              </a:rPr>
              <a:t>Abnormalities or Birth Defects</a:t>
            </a:r>
            <a:endParaRPr lang="en-GB" sz="3200" dirty="0" smtClean="0">
              <a:solidFill>
                <a:schemeClr val="tx2"/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79512" y="1981200"/>
            <a:ext cx="5256584" cy="4591050"/>
          </a:xfrm>
        </p:spPr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 smtClean="0">
                <a:solidFill>
                  <a:schemeClr val="accent3"/>
                </a:solidFill>
              </a:rPr>
              <a:t>Syndrome</a:t>
            </a:r>
            <a:r>
              <a:rPr lang="en-GB" b="1" dirty="0" smtClean="0"/>
              <a:t> </a:t>
            </a:r>
            <a:r>
              <a:rPr lang="en-GB" dirty="0" smtClean="0"/>
              <a:t>–consistent  pattern   of  abnormalities with a  specific underlying cause, e.g. Down syndrome.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rgbClr val="FFCC00"/>
                </a:solidFill>
              </a:rPr>
              <a:t>Chromosomal abnormalities</a:t>
            </a:r>
            <a:endParaRPr lang="en-GB" dirty="0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2276872"/>
            <a:ext cx="378618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975"/>
            <a:ext cx="7772400" cy="1143000"/>
          </a:xfrm>
          <a:noFill/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Classification of Congenital </a:t>
            </a:r>
            <a:br>
              <a:rPr lang="en-GB" sz="3200" b="1" dirty="0" smtClean="0">
                <a:solidFill>
                  <a:srgbClr val="FFFF00"/>
                </a:solidFill>
              </a:rPr>
            </a:br>
            <a:r>
              <a:rPr lang="en-GB" sz="3200" b="1" dirty="0" smtClean="0">
                <a:solidFill>
                  <a:srgbClr val="FFFF00"/>
                </a:solidFill>
              </a:rPr>
              <a:t>Abnormalities or Birth Defects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68413"/>
            <a:ext cx="7847013" cy="2168525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accent3"/>
                </a:solidFill>
              </a:rPr>
              <a:t>Sequence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dirty="0" smtClean="0"/>
              <a:t>–multiple abnormalities initiated by primary factor </a:t>
            </a:r>
            <a:r>
              <a:rPr lang="en-GB" dirty="0" err="1" smtClean="0"/>
              <a:t>e.g</a:t>
            </a:r>
            <a:r>
              <a:rPr lang="en-GB" dirty="0" smtClean="0"/>
              <a:t> reduced amniotic fluid leads to Potter sequence.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Could have genetic component as initial factor.</a:t>
            </a:r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899592" y="3645024"/>
          <a:ext cx="1599458" cy="26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Image" r:id="rId4" imgW="301676" imgH="463336" progId="">
                  <p:embed/>
                </p:oleObj>
              </mc:Choice>
              <mc:Fallback>
                <p:oleObj name="Image" r:id="rId4" imgW="301676" imgH="463336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645024"/>
                        <a:ext cx="1599458" cy="26463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059832" y="3645024"/>
            <a:ext cx="585791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dirty="0" err="1"/>
              <a:t>O</a:t>
            </a:r>
            <a:r>
              <a:rPr lang="en-US" sz="2800" dirty="0" err="1" smtClean="0"/>
              <a:t>ligohydramnios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en-US" sz="2800" dirty="0" smtClean="0"/>
              <a:t>reduced volume of amniotic fluid due to failure to produce urine</a:t>
            </a:r>
          </a:p>
          <a:p>
            <a:endParaRPr lang="en-US" sz="2800" dirty="0" smtClean="0"/>
          </a:p>
          <a:p>
            <a:r>
              <a:rPr lang="en-US" sz="2800" dirty="0" smtClean="0"/>
              <a:t>Classically,  due to bilateral renal agenesis (Potter, 1946)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539750" y="1628775"/>
            <a:ext cx="7848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GB" sz="3600" b="1" dirty="0">
                <a:solidFill>
                  <a:schemeClr val="accent1"/>
                </a:solidFill>
              </a:rPr>
              <a:t>  </a:t>
            </a:r>
            <a:r>
              <a:rPr lang="en-GB" sz="3600" b="1" dirty="0">
                <a:solidFill>
                  <a:schemeClr val="accent3"/>
                </a:solidFill>
              </a:rPr>
              <a:t>Dysplasia</a:t>
            </a:r>
            <a:r>
              <a:rPr lang="en-GB" sz="3600" dirty="0"/>
              <a:t> </a:t>
            </a:r>
            <a:r>
              <a:rPr lang="en-GB" sz="3200" dirty="0"/>
              <a:t>–abnormal organisation of cells into tissue </a:t>
            </a:r>
            <a:r>
              <a:rPr lang="en-GB" sz="3200" dirty="0" err="1"/>
              <a:t>e.g</a:t>
            </a:r>
            <a:r>
              <a:rPr lang="en-GB" sz="3200" dirty="0"/>
              <a:t> </a:t>
            </a:r>
            <a:r>
              <a:rPr lang="en-GB" sz="3200" dirty="0" err="1"/>
              <a:t>thanatophoric</a:t>
            </a:r>
            <a:r>
              <a:rPr lang="en-GB" sz="3200" dirty="0"/>
              <a:t> </a:t>
            </a:r>
            <a:r>
              <a:rPr lang="en-GB" sz="3200" dirty="0" smtClean="0"/>
              <a:t>dysplasia </a:t>
            </a:r>
            <a:endParaRPr lang="en-GB" sz="3200" dirty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GB" sz="3200" b="1" dirty="0" smtClean="0">
                <a:solidFill>
                  <a:schemeClr val="tx2"/>
                </a:solidFill>
              </a:rPr>
              <a:t>Classification of Congenital </a:t>
            </a:r>
            <a:br>
              <a:rPr lang="en-GB" sz="3200" b="1" dirty="0" smtClean="0">
                <a:solidFill>
                  <a:schemeClr val="tx2"/>
                </a:solidFill>
              </a:rPr>
            </a:br>
            <a:r>
              <a:rPr lang="en-GB" sz="3200" b="1" dirty="0" smtClean="0">
                <a:solidFill>
                  <a:schemeClr val="tx2"/>
                </a:solidFill>
              </a:rPr>
              <a:t>Abnormalities or Birth Defects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00113" y="3571876"/>
            <a:ext cx="7681913" cy="2954338"/>
            <a:chOff x="567" y="2250"/>
            <a:chExt cx="4839" cy="1861"/>
          </a:xfrm>
        </p:grpSpPr>
        <p:graphicFrame>
          <p:nvGraphicFramePr>
            <p:cNvPr id="10242" name="Object 5"/>
            <p:cNvGraphicFramePr>
              <a:graphicFrameLocks noChangeAspect="1"/>
            </p:cNvGraphicFramePr>
            <p:nvPr/>
          </p:nvGraphicFramePr>
          <p:xfrm>
            <a:off x="567" y="2296"/>
            <a:ext cx="1151" cy="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0" name="Image" r:id="rId4" imgW="402841" imgH="577457" progId="">
                    <p:embed/>
                  </p:oleObj>
                </mc:Choice>
                <mc:Fallback>
                  <p:oleObj name="Image" r:id="rId4" imgW="402841" imgH="577457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2296"/>
                          <a:ext cx="1151" cy="16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1845" y="2250"/>
              <a:ext cx="3561" cy="1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GB" sz="2400" dirty="0"/>
                <a:t> Caused by single gene </a:t>
              </a:r>
              <a:r>
                <a:rPr lang="en-GB" sz="2400" dirty="0" smtClean="0"/>
                <a:t>defect</a:t>
              </a:r>
              <a:endParaRPr lang="en-GB" sz="2400" dirty="0"/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GB" sz="2400" dirty="0"/>
                <a:t> High recurrence risk for siblings/ offspring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GB" sz="2400" dirty="0"/>
                <a:t> 1:60,000 incidence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GB" sz="2400" dirty="0"/>
                <a:t> </a:t>
              </a:r>
              <a:r>
                <a:rPr lang="en-GB" sz="2400" i="1" dirty="0"/>
                <a:t>FGFR3</a:t>
              </a:r>
              <a:r>
                <a:rPr lang="en-GB" sz="2400" dirty="0"/>
                <a:t> mutations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GB" sz="2400" dirty="0"/>
                <a:t> Short flat bones, small thorax, large head</a:t>
              </a:r>
            </a:p>
            <a:p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Classification of Congenital </a:t>
            </a:r>
            <a:br>
              <a:rPr lang="en-GB" sz="3200" b="1" dirty="0" smtClean="0">
                <a:solidFill>
                  <a:srgbClr val="FFFF00"/>
                </a:solidFill>
              </a:rPr>
            </a:br>
            <a:r>
              <a:rPr lang="en-GB" sz="3200" b="1" dirty="0" smtClean="0">
                <a:solidFill>
                  <a:srgbClr val="FFFF00"/>
                </a:solidFill>
              </a:rPr>
              <a:t>Abnormalities or Birth Defects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2590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sz="3600" b="1" dirty="0" smtClean="0">
                <a:solidFill>
                  <a:schemeClr val="accent2"/>
                </a:solidFill>
              </a:rPr>
              <a:t>Association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dirty="0" smtClean="0"/>
              <a:t>–non-random occurrence of  abnormalities not explained by syndrome. Cause is typically unknown. e.g. VATER association. </a:t>
            </a:r>
            <a:r>
              <a:rPr lang="en-GB" sz="2800" u="sng" dirty="0" smtClean="0"/>
              <a:t>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b="1" dirty="0" smtClean="0">
                <a:solidFill>
                  <a:srgbClr val="FF00FF"/>
                </a:solidFill>
              </a:rPr>
              <a:t>      </a:t>
            </a:r>
            <a:r>
              <a:rPr lang="en-GB" sz="2800" b="1" u="sng" dirty="0" smtClean="0">
                <a:solidFill>
                  <a:schemeClr val="accent4"/>
                </a:solidFill>
              </a:rPr>
              <a:t>V</a:t>
            </a:r>
            <a:r>
              <a:rPr lang="en-GB" sz="2800" b="1" dirty="0" smtClean="0">
                <a:solidFill>
                  <a:schemeClr val="accent4"/>
                </a:solidFill>
              </a:rPr>
              <a:t>ertebral, </a:t>
            </a:r>
            <a:r>
              <a:rPr lang="en-GB" sz="2800" b="1" u="sng" dirty="0" smtClean="0">
                <a:solidFill>
                  <a:schemeClr val="accent4"/>
                </a:solidFill>
              </a:rPr>
              <a:t>A</a:t>
            </a:r>
            <a:r>
              <a:rPr lang="en-GB" sz="2800" b="1" dirty="0" smtClean="0">
                <a:solidFill>
                  <a:schemeClr val="accent4"/>
                </a:solidFill>
              </a:rPr>
              <a:t>nal, </a:t>
            </a:r>
            <a:r>
              <a:rPr lang="en-GB" sz="2800" b="1" u="sng" dirty="0" err="1" smtClean="0">
                <a:solidFill>
                  <a:schemeClr val="accent4"/>
                </a:solidFill>
              </a:rPr>
              <a:t>T</a:t>
            </a:r>
            <a:r>
              <a:rPr lang="en-GB" sz="2800" b="1" dirty="0" err="1" smtClean="0">
                <a:solidFill>
                  <a:schemeClr val="accent4"/>
                </a:solidFill>
              </a:rPr>
              <a:t>racheo-</a:t>
            </a:r>
            <a:r>
              <a:rPr lang="en-GB" sz="2800" b="1" u="sng" dirty="0" err="1" smtClean="0">
                <a:solidFill>
                  <a:schemeClr val="accent4"/>
                </a:solidFill>
              </a:rPr>
              <a:t>E</a:t>
            </a:r>
            <a:r>
              <a:rPr lang="en-GB" sz="2800" b="1" dirty="0" err="1" smtClean="0">
                <a:solidFill>
                  <a:schemeClr val="accent4"/>
                </a:solidFill>
              </a:rPr>
              <a:t>sophageal</a:t>
            </a:r>
            <a:r>
              <a:rPr lang="en-GB" sz="2800" b="1" dirty="0" smtClean="0">
                <a:solidFill>
                  <a:schemeClr val="accent4"/>
                </a:solidFill>
              </a:rPr>
              <a:t>, </a:t>
            </a:r>
            <a:r>
              <a:rPr lang="en-GB" sz="2800" b="1" u="sng" dirty="0" smtClean="0">
                <a:solidFill>
                  <a:schemeClr val="accent4"/>
                </a:solidFill>
              </a:rPr>
              <a:t>R</a:t>
            </a:r>
            <a:r>
              <a:rPr lang="en-GB" sz="2800" b="1" dirty="0" smtClean="0">
                <a:solidFill>
                  <a:schemeClr val="accent4"/>
                </a:solidFill>
              </a:rPr>
              <a:t>enal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533400" y="4365625"/>
            <a:ext cx="7848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GB" sz="2800" dirty="0"/>
              <a:t>  Classification is not mutually exclusive </a:t>
            </a:r>
            <a:r>
              <a:rPr lang="en-GB" sz="2800" dirty="0" err="1"/>
              <a:t>e.g</a:t>
            </a:r>
            <a:r>
              <a:rPr lang="en-GB" sz="2800" dirty="0"/>
              <a:t> a primary malformation of kidneys can lead to the same sequence of events as Potters syndrome – risk estimates therefore a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Chromosomes and Genetics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24000"/>
          </a:xfrm>
        </p:spPr>
        <p:txBody>
          <a:bodyPr/>
          <a:lstStyle/>
          <a:p>
            <a:pPr eaLnBrk="1" hangingPunct="1"/>
            <a:r>
              <a:rPr lang="en-GB" dirty="0" smtClean="0"/>
              <a:t>Inheritance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4834880" cy="4389437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None/>
            </a:pPr>
            <a:r>
              <a:rPr lang="en-GB" dirty="0" smtClean="0"/>
              <a:t>How are physical characteristics inherited?</a:t>
            </a:r>
          </a:p>
          <a:p>
            <a:pPr lvl="1" eaLnBrk="1" hangingPunct="1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DNA Sequence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Gene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Chromosome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Genome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143125"/>
            <a:ext cx="42862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95400"/>
          </a:xfrm>
        </p:spPr>
        <p:txBody>
          <a:bodyPr/>
          <a:lstStyle/>
          <a:p>
            <a:pPr eaLnBrk="1" hangingPunct="1"/>
            <a:r>
              <a:rPr lang="en-GB" dirty="0" smtClean="0"/>
              <a:t>Chromosome Numbers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GB" dirty="0" smtClean="0"/>
              <a:t>From one parent you inherit: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Twenty-two </a:t>
            </a:r>
            <a:r>
              <a:rPr lang="en-GB" dirty="0" err="1" smtClean="0"/>
              <a:t>autosomes</a:t>
            </a:r>
            <a:endParaRPr lang="en-GB" dirty="0" smtClean="0"/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One sex chromosome (X or Y)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This is the </a:t>
            </a:r>
            <a:r>
              <a:rPr lang="en-GB" u="sng" dirty="0" smtClean="0"/>
              <a:t>haploid</a:t>
            </a:r>
            <a:r>
              <a:rPr lang="en-GB" dirty="0" smtClean="0"/>
              <a:t> number (23)</a:t>
            </a:r>
          </a:p>
          <a:p>
            <a:pPr eaLnBrk="1" hangingPunct="1">
              <a:buNone/>
            </a:pPr>
            <a:endParaRPr lang="en-GB" dirty="0" smtClean="0"/>
          </a:p>
          <a:p>
            <a:pPr eaLnBrk="1" hangingPunct="1">
              <a:buNone/>
            </a:pPr>
            <a:r>
              <a:rPr lang="en-GB" dirty="0" smtClean="0"/>
              <a:t>You inherit one set of chromosomes from each parent: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The total number of chromosomes is 46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This is the </a:t>
            </a:r>
            <a:r>
              <a:rPr lang="en-GB" u="sng" dirty="0" smtClean="0"/>
              <a:t>diploid</a:t>
            </a:r>
            <a:r>
              <a:rPr lang="en-GB" dirty="0" smtClean="0"/>
              <a:t>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The DNA Packing Problem</a:t>
            </a:r>
          </a:p>
        </p:txBody>
      </p:sp>
      <p:pic>
        <p:nvPicPr>
          <p:cNvPr id="8" name="Content Placeholder 3" descr="F00454-002-f0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8" y="1988840"/>
            <a:ext cx="8229600" cy="40806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Congenital Abnormalities</a:t>
            </a:r>
          </a:p>
          <a:p>
            <a:r>
              <a:rPr lang="en-GB" dirty="0" smtClean="0"/>
              <a:t>Chromosomes</a:t>
            </a:r>
          </a:p>
          <a:p>
            <a:r>
              <a:rPr lang="en-GB" dirty="0" smtClean="0"/>
              <a:t>Chromosome Banding Nomenclature</a:t>
            </a:r>
          </a:p>
          <a:p>
            <a:r>
              <a:rPr lang="en-GB" dirty="0" smtClean="0"/>
              <a:t>Chromosomal Abnormalities</a:t>
            </a:r>
          </a:p>
          <a:p>
            <a:pPr lvl="1"/>
            <a:r>
              <a:rPr lang="en-GB" dirty="0" smtClean="0"/>
              <a:t>Trisomy 21 – Down Syndrome</a:t>
            </a:r>
          </a:p>
          <a:p>
            <a:pPr lvl="1"/>
            <a:r>
              <a:rPr lang="en-GB" dirty="0" err="1" smtClean="0"/>
              <a:t>Monosomy</a:t>
            </a:r>
            <a:r>
              <a:rPr lang="en-GB" dirty="0" smtClean="0"/>
              <a:t> X – Turner Syndrome</a:t>
            </a:r>
          </a:p>
          <a:p>
            <a:pPr lvl="1"/>
            <a:r>
              <a:rPr lang="en-GB" dirty="0" err="1" smtClean="0"/>
              <a:t>Polysomy</a:t>
            </a:r>
            <a:r>
              <a:rPr lang="en-GB" dirty="0" smtClean="0"/>
              <a:t> X</a:t>
            </a:r>
          </a:p>
          <a:p>
            <a:pPr lvl="1"/>
            <a:r>
              <a:rPr lang="en-GB" dirty="0" smtClean="0"/>
              <a:t>Sex Determination</a:t>
            </a:r>
          </a:p>
          <a:p>
            <a:pPr lvl="1"/>
            <a:r>
              <a:rPr lang="en-GB" dirty="0" err="1" smtClean="0"/>
              <a:t>Microdeletion</a:t>
            </a:r>
            <a:r>
              <a:rPr lang="en-GB" dirty="0" smtClean="0"/>
              <a:t> Syndromes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16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0454-003-f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941" y="2132856"/>
            <a:ext cx="8622107" cy="403244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416"/>
          </a:xfrm>
        </p:spPr>
        <p:txBody>
          <a:bodyPr/>
          <a:lstStyle/>
          <a:p>
            <a:r>
              <a:rPr lang="en-GB" dirty="0" smtClean="0"/>
              <a:t>The Chromosome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23392"/>
          </a:xfrm>
        </p:spPr>
        <p:txBody>
          <a:bodyPr/>
          <a:lstStyle/>
          <a:p>
            <a:r>
              <a:rPr lang="en-GB" dirty="0" smtClean="0"/>
              <a:t>Human </a:t>
            </a:r>
            <a:r>
              <a:rPr lang="en-GB" dirty="0" err="1" smtClean="0"/>
              <a:t>Karyotype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570214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051"/>
          <p:cNvSpPr txBox="1">
            <a:spLocks noChangeArrowheads="1"/>
          </p:cNvSpPr>
          <p:nvPr/>
        </p:nvSpPr>
        <p:spPr bwMode="auto">
          <a:xfrm>
            <a:off x="6516216" y="2420888"/>
            <a:ext cx="2448272" cy="369331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46,XY - M</a:t>
            </a:r>
          </a:p>
          <a:p>
            <a:r>
              <a:rPr lang="en-GB" dirty="0">
                <a:solidFill>
                  <a:schemeClr val="bg1"/>
                </a:solidFill>
              </a:rPr>
              <a:t>46,XX - F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DIPLOID </a:t>
            </a:r>
          </a:p>
          <a:p>
            <a:r>
              <a:rPr lang="en-GB" dirty="0">
                <a:solidFill>
                  <a:schemeClr val="bg1"/>
                </a:solidFill>
              </a:rPr>
              <a:t>46 </a:t>
            </a:r>
            <a:r>
              <a:rPr lang="en-GB" dirty="0" smtClean="0">
                <a:solidFill>
                  <a:schemeClr val="bg1"/>
                </a:solidFill>
              </a:rPr>
              <a:t>chromosomes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Somatic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HAPLOID</a:t>
            </a:r>
          </a:p>
          <a:p>
            <a:r>
              <a:rPr lang="en-GB" dirty="0">
                <a:solidFill>
                  <a:schemeClr val="bg1"/>
                </a:solidFill>
              </a:rPr>
              <a:t>23 </a:t>
            </a:r>
            <a:r>
              <a:rPr lang="en-GB" dirty="0" smtClean="0">
                <a:solidFill>
                  <a:schemeClr val="bg1"/>
                </a:solidFill>
              </a:rPr>
              <a:t>chromosomes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Ova/sperm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Visualised by staining with </a:t>
            </a:r>
            <a:r>
              <a:rPr lang="en-GB" dirty="0" err="1" smtClean="0">
                <a:solidFill>
                  <a:schemeClr val="bg1"/>
                </a:solidFill>
              </a:rPr>
              <a:t>Giemsa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980728"/>
            <a:ext cx="1826166" cy="53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908720"/>
            <a:ext cx="21431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5-Point Star 33"/>
          <p:cNvSpPr/>
          <p:nvPr/>
        </p:nvSpPr>
        <p:spPr>
          <a:xfrm>
            <a:off x="5724128" y="4149080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/>
          <p:cNvGrpSpPr/>
          <p:nvPr/>
        </p:nvGrpSpPr>
        <p:grpSpPr>
          <a:xfrm>
            <a:off x="539552" y="1484784"/>
            <a:ext cx="3054747" cy="4401205"/>
            <a:chOff x="539552" y="620689"/>
            <a:chExt cx="3054747" cy="4401205"/>
          </a:xfrm>
        </p:grpSpPr>
        <p:sp>
          <p:nvSpPr>
            <p:cNvPr id="15376" name="Text Box 113"/>
            <p:cNvSpPr txBox="1">
              <a:spLocks noChangeArrowheads="1"/>
            </p:cNvSpPr>
            <p:nvPr/>
          </p:nvSpPr>
          <p:spPr bwMode="auto">
            <a:xfrm>
              <a:off x="539552" y="620689"/>
              <a:ext cx="3054747" cy="440120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2800" b="1" dirty="0">
                  <a:solidFill>
                    <a:schemeClr val="bg1"/>
                  </a:solidFill>
                </a:rPr>
                <a:t>Bands </a:t>
              </a:r>
              <a:r>
                <a:rPr lang="en-GB" sz="2800" b="1" dirty="0" smtClean="0">
                  <a:solidFill>
                    <a:schemeClr val="bg1"/>
                  </a:solidFill>
                </a:rPr>
                <a:t>are labelled </a:t>
              </a:r>
              <a:r>
                <a:rPr lang="en-GB" sz="2800" b="1" dirty="0">
                  <a:solidFill>
                    <a:schemeClr val="bg1"/>
                  </a:solidFill>
                </a:rPr>
                <a:t>according to the chromosome </a:t>
              </a:r>
            </a:p>
            <a:p>
              <a:r>
                <a:rPr lang="en-GB" sz="2800" b="1" dirty="0">
                  <a:solidFill>
                    <a:schemeClr val="bg1"/>
                  </a:solidFill>
                </a:rPr>
                <a:t>number, </a:t>
              </a:r>
              <a:r>
                <a:rPr lang="en-GB" sz="2800" b="1" dirty="0" smtClean="0">
                  <a:solidFill>
                    <a:schemeClr val="bg1"/>
                  </a:solidFill>
                </a:rPr>
                <a:t>short (p) or long (q)  </a:t>
              </a:r>
              <a:r>
                <a:rPr lang="en-GB" sz="2800" b="1" dirty="0">
                  <a:solidFill>
                    <a:schemeClr val="bg1"/>
                  </a:solidFill>
                </a:rPr>
                <a:t>arm </a:t>
              </a:r>
              <a:r>
                <a:rPr lang="en-GB" sz="2800" b="1" dirty="0" smtClean="0">
                  <a:solidFill>
                    <a:schemeClr val="bg1"/>
                  </a:solidFill>
                </a:rPr>
                <a:t>and numbered out</a:t>
              </a:r>
              <a:endParaRPr lang="en-GB" sz="2800" b="1" dirty="0">
                <a:solidFill>
                  <a:schemeClr val="bg1"/>
                </a:solidFill>
              </a:endParaRPr>
            </a:p>
            <a:p>
              <a:r>
                <a:rPr lang="en-GB" sz="2800" b="1" dirty="0">
                  <a:solidFill>
                    <a:schemeClr val="bg1"/>
                  </a:solidFill>
                </a:rPr>
                <a:t>from the </a:t>
              </a:r>
              <a:r>
                <a:rPr lang="en-GB" sz="2800" b="1" dirty="0" err="1" smtClean="0">
                  <a:solidFill>
                    <a:schemeClr val="bg1"/>
                  </a:solidFill>
                </a:rPr>
                <a:t>centromere</a:t>
              </a:r>
              <a:endParaRPr lang="en-GB" sz="2800" b="1" dirty="0" smtClean="0">
                <a:solidFill>
                  <a:schemeClr val="bg1"/>
                </a:solidFill>
              </a:endParaRPr>
            </a:p>
            <a:p>
              <a:endParaRPr lang="en-GB" sz="2800" b="1" dirty="0" smtClean="0">
                <a:solidFill>
                  <a:schemeClr val="bg1"/>
                </a:solidFill>
              </a:endParaRPr>
            </a:p>
            <a:p>
              <a:r>
                <a:rPr lang="en-GB" sz="2800" b="1" dirty="0" smtClean="0">
                  <a:solidFill>
                    <a:schemeClr val="bg1"/>
                  </a:solidFill>
                </a:rPr>
                <a:t>     = 12q21</a:t>
              </a:r>
            </a:p>
          </p:txBody>
        </p:sp>
        <p:sp>
          <p:nvSpPr>
            <p:cNvPr id="35" name="5-Point Star 34"/>
            <p:cNvSpPr/>
            <p:nvPr/>
          </p:nvSpPr>
          <p:spPr>
            <a:xfrm>
              <a:off x="611560" y="4509120"/>
              <a:ext cx="360040" cy="36004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Chromosome Banding Nomenclature</a:t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9063" y="2071688"/>
            <a:ext cx="4683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4211960" y="1556792"/>
            <a:ext cx="40831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FISH – Fluorescent in-situ hybridisation</a:t>
            </a:r>
          </a:p>
        </p:txBody>
      </p:sp>
      <p:pic>
        <p:nvPicPr>
          <p:cNvPr id="16389" name="Picture 8" descr="Human karyotype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3608" y="1484784"/>
            <a:ext cx="2141538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Chromosome em pic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43608" y="4077072"/>
            <a:ext cx="220662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Chromosome Images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400" dirty="0" smtClean="0">
                <a:solidFill>
                  <a:schemeClr val="tx2"/>
                </a:solidFill>
              </a:rPr>
              <a:t>Chromosome Abnormalities</a:t>
            </a:r>
            <a:endParaRPr lang="en-GB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Chromosome abnormalities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511175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b="1" dirty="0" smtClean="0"/>
              <a:t>Numerical – 	</a:t>
            </a:r>
            <a:r>
              <a:rPr lang="en-GB" dirty="0" err="1" smtClean="0"/>
              <a:t>aneuploidy</a:t>
            </a:r>
            <a:r>
              <a:rPr lang="en-GB" dirty="0" smtClean="0"/>
              <a:t>, loss or gain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b="1" dirty="0" smtClean="0"/>
              <a:t>Structural </a:t>
            </a:r>
            <a:r>
              <a:rPr lang="en-GB" dirty="0" smtClean="0"/>
              <a:t>–	translocations, deletions, 				insertions, inversions, rings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b="1" dirty="0" err="1" smtClean="0"/>
              <a:t>Mosaicism</a:t>
            </a:r>
            <a:r>
              <a:rPr lang="en-GB" b="1" dirty="0" smtClean="0"/>
              <a:t> </a:t>
            </a:r>
            <a:r>
              <a:rPr lang="en-GB" dirty="0" smtClean="0"/>
              <a:t>–	different cell lines</a:t>
            </a:r>
            <a:r>
              <a:rPr lang="en-GB" b="1" dirty="0" smtClean="0">
                <a:solidFill>
                  <a:schemeClr val="bg1"/>
                </a:solidFill>
              </a:rPr>
              <a:t>	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b="1" dirty="0" smtClean="0">
              <a:solidFill>
                <a:schemeClr val="bg1"/>
              </a:solidFill>
            </a:endParaRP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Chromosome abnormalities are present in: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4"/>
                </a:solidFill>
              </a:rPr>
              <a:t>60% of early spontaneous miscarriages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4"/>
                </a:solidFill>
              </a:rPr>
              <a:t>4-5% of still births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4"/>
                </a:solidFill>
              </a:rPr>
              <a:t>7.5% of all conceptions, 0.6% of live births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Autosomal</a:t>
            </a:r>
            <a:r>
              <a:rPr lang="en-GB" dirty="0" smtClean="0"/>
              <a:t> </a:t>
            </a:r>
            <a:r>
              <a:rPr lang="en-GB" dirty="0" err="1" smtClean="0"/>
              <a:t>Aneuploidy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What is </a:t>
            </a:r>
            <a:r>
              <a:rPr lang="en-GB" b="1" dirty="0" err="1" smtClean="0">
                <a:solidFill>
                  <a:schemeClr val="tx2"/>
                </a:solidFill>
              </a:rPr>
              <a:t>aneuploidy</a:t>
            </a:r>
            <a:r>
              <a:rPr lang="en-GB" b="1" dirty="0" smtClean="0">
                <a:solidFill>
                  <a:schemeClr val="tx2"/>
                </a:solidFill>
              </a:rPr>
              <a:t>?</a:t>
            </a:r>
            <a:endParaRPr lang="en-GB" dirty="0" smtClean="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809653"/>
          </a:xfrm>
        </p:spPr>
        <p:txBody>
          <a:bodyPr/>
          <a:lstStyle/>
          <a:p>
            <a:pPr>
              <a:buFontTx/>
              <a:buNone/>
            </a:pPr>
            <a:r>
              <a:rPr lang="en-GB" b="1" dirty="0" smtClean="0">
                <a:solidFill>
                  <a:schemeClr val="accent4"/>
                </a:solidFill>
              </a:rPr>
              <a:t>Numerical abnormalities involving the loss or gain of one or more chromosomes</a:t>
            </a:r>
            <a:endParaRPr lang="en-GB" dirty="0" smtClean="0">
              <a:solidFill>
                <a:schemeClr val="accent4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85800" y="2667000"/>
            <a:ext cx="747395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3200" dirty="0"/>
              <a:t> </a:t>
            </a:r>
            <a:r>
              <a:rPr lang="en-GB" sz="3200" dirty="0" err="1">
                <a:solidFill>
                  <a:schemeClr val="accent4"/>
                </a:solidFill>
              </a:rPr>
              <a:t>Monosomy</a:t>
            </a:r>
            <a:r>
              <a:rPr lang="en-GB" sz="3200" dirty="0"/>
              <a:t> - loss of a single chromosome is almost always lethal</a:t>
            </a:r>
          </a:p>
          <a:p>
            <a:pPr>
              <a:buFontTx/>
              <a:buChar char="•"/>
            </a:pPr>
            <a:endParaRPr lang="en-GB" sz="1800" dirty="0"/>
          </a:p>
          <a:p>
            <a:pPr>
              <a:buFontTx/>
              <a:buChar char="•"/>
            </a:pPr>
            <a:r>
              <a:rPr lang="en-GB" sz="3200" dirty="0"/>
              <a:t> </a:t>
            </a:r>
            <a:r>
              <a:rPr lang="en-GB" sz="3200" dirty="0" err="1">
                <a:solidFill>
                  <a:schemeClr val="accent4"/>
                </a:solidFill>
              </a:rPr>
              <a:t>Trisomy</a:t>
            </a:r>
            <a:r>
              <a:rPr lang="en-GB" sz="3200" dirty="0"/>
              <a:t> - gain of one chromosome can be tolerated</a:t>
            </a:r>
          </a:p>
          <a:p>
            <a:pPr>
              <a:buFontTx/>
              <a:buChar char="•"/>
            </a:pPr>
            <a:endParaRPr lang="en-GB" sz="1800" dirty="0"/>
          </a:p>
          <a:p>
            <a:pPr>
              <a:buFontTx/>
              <a:buChar char="•"/>
            </a:pPr>
            <a:r>
              <a:rPr lang="en-GB" sz="3200" dirty="0"/>
              <a:t> </a:t>
            </a:r>
            <a:r>
              <a:rPr lang="en-GB" sz="3200" dirty="0" err="1">
                <a:solidFill>
                  <a:schemeClr val="accent4"/>
                </a:solidFill>
              </a:rPr>
              <a:t>Tetrasomy</a:t>
            </a:r>
            <a:r>
              <a:rPr lang="en-GB" sz="3200" dirty="0"/>
              <a:t> - gain of two chromosomes can be </a:t>
            </a:r>
            <a:r>
              <a:rPr lang="en-GB" sz="3200" dirty="0" smtClean="0"/>
              <a:t>tolerated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  <p:bldP spid="307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95400"/>
          </a:xfrm>
        </p:spPr>
        <p:txBody>
          <a:bodyPr/>
          <a:lstStyle/>
          <a:p>
            <a:r>
              <a:rPr lang="en-GB" dirty="0" smtClean="0"/>
              <a:t>Dosage Compensation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Loss of a chromosome gives a reduction of 50% of all fully expressed gene products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Gain of one chromosome gives an increase of 33% of all fully expressed gene products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dirty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Gain of genetic material is better tolerated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3888606" y="1476400"/>
            <a:ext cx="701675" cy="1600199"/>
            <a:chOff x="3884613" y="857250"/>
            <a:chExt cx="701675" cy="1600199"/>
          </a:xfrm>
        </p:grpSpPr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3884613" y="857250"/>
              <a:ext cx="228600" cy="1600199"/>
              <a:chOff x="2180" y="480"/>
              <a:chExt cx="144" cy="1008"/>
            </a:xfrm>
          </p:grpSpPr>
          <p:sp>
            <p:nvSpPr>
              <p:cNvPr id="19511" name="Oval 2"/>
              <p:cNvSpPr>
                <a:spLocks noChangeArrowheads="1"/>
              </p:cNvSpPr>
              <p:nvPr/>
            </p:nvSpPr>
            <p:spPr bwMode="auto">
              <a:xfrm>
                <a:off x="2180" y="480"/>
                <a:ext cx="144" cy="2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2" name="Oval 3"/>
              <p:cNvSpPr>
                <a:spLocks noChangeArrowheads="1"/>
              </p:cNvSpPr>
              <p:nvPr/>
            </p:nvSpPr>
            <p:spPr bwMode="auto">
              <a:xfrm>
                <a:off x="2228" y="768"/>
                <a:ext cx="48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3" name="Oval 5"/>
              <p:cNvSpPr>
                <a:spLocks noChangeArrowheads="1"/>
              </p:cNvSpPr>
              <p:nvPr/>
            </p:nvSpPr>
            <p:spPr bwMode="auto">
              <a:xfrm>
                <a:off x="2180" y="864"/>
                <a:ext cx="144" cy="62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99" name="Oval 6"/>
            <p:cNvSpPr>
              <a:spLocks noChangeArrowheads="1"/>
            </p:cNvSpPr>
            <p:nvPr/>
          </p:nvSpPr>
          <p:spPr bwMode="auto">
            <a:xfrm>
              <a:off x="4322763" y="857250"/>
              <a:ext cx="228600" cy="457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0" name="Oval 7"/>
            <p:cNvSpPr>
              <a:spLocks noChangeArrowheads="1"/>
            </p:cNvSpPr>
            <p:nvPr/>
          </p:nvSpPr>
          <p:spPr bwMode="auto">
            <a:xfrm>
              <a:off x="4398963" y="1314450"/>
              <a:ext cx="762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Oval 8"/>
            <p:cNvSpPr>
              <a:spLocks noChangeArrowheads="1"/>
            </p:cNvSpPr>
            <p:nvPr/>
          </p:nvSpPr>
          <p:spPr bwMode="auto">
            <a:xfrm>
              <a:off x="4322763" y="1466849"/>
              <a:ext cx="228600" cy="990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8" name="Oval 16"/>
            <p:cNvSpPr>
              <a:spLocks noChangeArrowheads="1"/>
            </p:cNvSpPr>
            <p:nvPr/>
          </p:nvSpPr>
          <p:spPr bwMode="auto">
            <a:xfrm>
              <a:off x="4357688" y="2143124"/>
              <a:ext cx="2286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8"/>
          <p:cNvGrpSpPr/>
          <p:nvPr/>
        </p:nvGrpSpPr>
        <p:grpSpPr>
          <a:xfrm>
            <a:off x="5076056" y="1628800"/>
            <a:ext cx="698500" cy="1295399"/>
            <a:chOff x="5072063" y="1009650"/>
            <a:chExt cx="698500" cy="1295399"/>
          </a:xfrm>
        </p:grpSpPr>
        <p:sp>
          <p:nvSpPr>
            <p:cNvPr id="19502" name="Oval 9"/>
            <p:cNvSpPr>
              <a:spLocks noChangeArrowheads="1"/>
            </p:cNvSpPr>
            <p:nvPr/>
          </p:nvSpPr>
          <p:spPr bwMode="auto">
            <a:xfrm>
              <a:off x="5084763" y="1009650"/>
              <a:ext cx="2286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Oval 10"/>
            <p:cNvSpPr>
              <a:spLocks noChangeArrowheads="1"/>
            </p:cNvSpPr>
            <p:nvPr/>
          </p:nvSpPr>
          <p:spPr bwMode="auto">
            <a:xfrm>
              <a:off x="5160963" y="1314450"/>
              <a:ext cx="762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4" name="Oval 11"/>
            <p:cNvSpPr>
              <a:spLocks noChangeArrowheads="1"/>
            </p:cNvSpPr>
            <p:nvPr/>
          </p:nvSpPr>
          <p:spPr bwMode="auto">
            <a:xfrm>
              <a:off x="5084763" y="1466849"/>
              <a:ext cx="228600" cy="8382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Oval 12"/>
            <p:cNvSpPr>
              <a:spLocks noChangeArrowheads="1"/>
            </p:cNvSpPr>
            <p:nvPr/>
          </p:nvSpPr>
          <p:spPr bwMode="auto">
            <a:xfrm>
              <a:off x="5541963" y="1009650"/>
              <a:ext cx="2286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6" name="Oval 13"/>
            <p:cNvSpPr>
              <a:spLocks noChangeArrowheads="1"/>
            </p:cNvSpPr>
            <p:nvPr/>
          </p:nvSpPr>
          <p:spPr bwMode="auto">
            <a:xfrm>
              <a:off x="5618163" y="1314450"/>
              <a:ext cx="76200" cy="15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7" name="Oval 14"/>
            <p:cNvSpPr>
              <a:spLocks noChangeArrowheads="1"/>
            </p:cNvSpPr>
            <p:nvPr/>
          </p:nvSpPr>
          <p:spPr bwMode="auto">
            <a:xfrm>
              <a:off x="5541963" y="1466849"/>
              <a:ext cx="228600" cy="8382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9" name="Oval 17"/>
            <p:cNvSpPr>
              <a:spLocks noChangeArrowheads="1"/>
            </p:cNvSpPr>
            <p:nvPr/>
          </p:nvSpPr>
          <p:spPr bwMode="auto">
            <a:xfrm>
              <a:off x="5072063" y="2000249"/>
              <a:ext cx="2286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1187624" y="3501008"/>
            <a:ext cx="6723063" cy="2803525"/>
            <a:chOff x="732" y="2352"/>
            <a:chExt cx="4235" cy="1766"/>
          </a:xfrm>
        </p:grpSpPr>
        <p:sp>
          <p:nvSpPr>
            <p:cNvPr id="19462" name="Oval 19"/>
            <p:cNvSpPr>
              <a:spLocks noChangeArrowheads="1"/>
            </p:cNvSpPr>
            <p:nvPr/>
          </p:nvSpPr>
          <p:spPr bwMode="auto">
            <a:xfrm>
              <a:off x="791" y="2352"/>
              <a:ext cx="144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3" name="Oval 20"/>
            <p:cNvSpPr>
              <a:spLocks noChangeArrowheads="1"/>
            </p:cNvSpPr>
            <p:nvPr/>
          </p:nvSpPr>
          <p:spPr bwMode="auto">
            <a:xfrm>
              <a:off x="839" y="2640"/>
              <a:ext cx="4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Oval 21"/>
            <p:cNvSpPr>
              <a:spLocks noChangeArrowheads="1"/>
            </p:cNvSpPr>
            <p:nvPr/>
          </p:nvSpPr>
          <p:spPr bwMode="auto">
            <a:xfrm>
              <a:off x="791" y="2736"/>
              <a:ext cx="144" cy="62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Oval 22"/>
            <p:cNvSpPr>
              <a:spLocks noChangeArrowheads="1"/>
            </p:cNvSpPr>
            <p:nvPr/>
          </p:nvSpPr>
          <p:spPr bwMode="auto">
            <a:xfrm>
              <a:off x="1031" y="2448"/>
              <a:ext cx="144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Oval 23"/>
            <p:cNvSpPr>
              <a:spLocks noChangeArrowheads="1"/>
            </p:cNvSpPr>
            <p:nvPr/>
          </p:nvSpPr>
          <p:spPr bwMode="auto">
            <a:xfrm>
              <a:off x="1079" y="2640"/>
              <a:ext cx="4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Oval 24"/>
            <p:cNvSpPr>
              <a:spLocks noChangeArrowheads="1"/>
            </p:cNvSpPr>
            <p:nvPr/>
          </p:nvSpPr>
          <p:spPr bwMode="auto">
            <a:xfrm>
              <a:off x="1031" y="2736"/>
              <a:ext cx="144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Oval 25"/>
            <p:cNvSpPr>
              <a:spLocks noChangeArrowheads="1"/>
            </p:cNvSpPr>
            <p:nvPr/>
          </p:nvSpPr>
          <p:spPr bwMode="auto">
            <a:xfrm>
              <a:off x="2039" y="2352"/>
              <a:ext cx="144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Oval 26"/>
            <p:cNvSpPr>
              <a:spLocks noChangeArrowheads="1"/>
            </p:cNvSpPr>
            <p:nvPr/>
          </p:nvSpPr>
          <p:spPr bwMode="auto">
            <a:xfrm>
              <a:off x="2087" y="2640"/>
              <a:ext cx="4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Oval 27"/>
            <p:cNvSpPr>
              <a:spLocks noChangeArrowheads="1"/>
            </p:cNvSpPr>
            <p:nvPr/>
          </p:nvSpPr>
          <p:spPr bwMode="auto">
            <a:xfrm>
              <a:off x="2039" y="2736"/>
              <a:ext cx="144" cy="62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Oval 28"/>
            <p:cNvSpPr>
              <a:spLocks noChangeArrowheads="1"/>
            </p:cNvSpPr>
            <p:nvPr/>
          </p:nvSpPr>
          <p:spPr bwMode="auto">
            <a:xfrm>
              <a:off x="2039" y="3168"/>
              <a:ext cx="144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Oval 29"/>
            <p:cNvSpPr>
              <a:spLocks noChangeArrowheads="1"/>
            </p:cNvSpPr>
            <p:nvPr/>
          </p:nvSpPr>
          <p:spPr bwMode="auto">
            <a:xfrm>
              <a:off x="2327" y="2448"/>
              <a:ext cx="144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Oval 30"/>
            <p:cNvSpPr>
              <a:spLocks noChangeArrowheads="1"/>
            </p:cNvSpPr>
            <p:nvPr/>
          </p:nvSpPr>
          <p:spPr bwMode="auto">
            <a:xfrm>
              <a:off x="2375" y="2640"/>
              <a:ext cx="4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Oval 31"/>
            <p:cNvSpPr>
              <a:spLocks noChangeArrowheads="1"/>
            </p:cNvSpPr>
            <p:nvPr/>
          </p:nvSpPr>
          <p:spPr bwMode="auto">
            <a:xfrm>
              <a:off x="2327" y="2736"/>
              <a:ext cx="144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Oval 32"/>
            <p:cNvSpPr>
              <a:spLocks noChangeArrowheads="1"/>
            </p:cNvSpPr>
            <p:nvPr/>
          </p:nvSpPr>
          <p:spPr bwMode="auto">
            <a:xfrm>
              <a:off x="2327" y="3072"/>
              <a:ext cx="144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Text Box 33"/>
            <p:cNvSpPr txBox="1">
              <a:spLocks noChangeArrowheads="1"/>
            </p:cNvSpPr>
            <p:nvPr/>
          </p:nvSpPr>
          <p:spPr bwMode="auto">
            <a:xfrm>
              <a:off x="732" y="3578"/>
              <a:ext cx="58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/>
                <a:t>Normal</a:t>
              </a:r>
            </a:p>
            <a:p>
              <a:pPr algn="ctr"/>
              <a:r>
                <a:rPr lang="en-GB" b="1" dirty="0"/>
                <a:t>25%</a:t>
              </a:r>
            </a:p>
          </p:txBody>
        </p:sp>
        <p:sp>
          <p:nvSpPr>
            <p:cNvPr id="19477" name="Text Box 34"/>
            <p:cNvSpPr txBox="1">
              <a:spLocks noChangeArrowheads="1"/>
            </p:cNvSpPr>
            <p:nvPr/>
          </p:nvSpPr>
          <p:spPr bwMode="auto">
            <a:xfrm>
              <a:off x="1901" y="3578"/>
              <a:ext cx="69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3"/>
                  </a:solidFill>
                </a:rPr>
                <a:t>Balanced</a:t>
              </a:r>
            </a:p>
            <a:p>
              <a:pPr algn="ctr"/>
              <a:r>
                <a:rPr lang="en-GB" b="1" dirty="0">
                  <a:solidFill>
                    <a:schemeClr val="accent3"/>
                  </a:solidFill>
                </a:rPr>
                <a:t>25%</a:t>
              </a:r>
            </a:p>
          </p:txBody>
        </p:sp>
        <p:sp>
          <p:nvSpPr>
            <p:cNvPr id="19478" name="Oval 35"/>
            <p:cNvSpPr>
              <a:spLocks noChangeArrowheads="1"/>
            </p:cNvSpPr>
            <p:nvPr/>
          </p:nvSpPr>
          <p:spPr bwMode="auto">
            <a:xfrm>
              <a:off x="3239" y="2352"/>
              <a:ext cx="144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Oval 36"/>
            <p:cNvSpPr>
              <a:spLocks noChangeArrowheads="1"/>
            </p:cNvSpPr>
            <p:nvPr/>
          </p:nvSpPr>
          <p:spPr bwMode="auto">
            <a:xfrm>
              <a:off x="3287" y="2640"/>
              <a:ext cx="4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Oval 37"/>
            <p:cNvSpPr>
              <a:spLocks noChangeArrowheads="1"/>
            </p:cNvSpPr>
            <p:nvPr/>
          </p:nvSpPr>
          <p:spPr bwMode="auto">
            <a:xfrm>
              <a:off x="3239" y="2736"/>
              <a:ext cx="144" cy="62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Oval 38"/>
            <p:cNvSpPr>
              <a:spLocks noChangeArrowheads="1"/>
            </p:cNvSpPr>
            <p:nvPr/>
          </p:nvSpPr>
          <p:spPr bwMode="auto">
            <a:xfrm>
              <a:off x="3479" y="2448"/>
              <a:ext cx="144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Oval 39"/>
            <p:cNvSpPr>
              <a:spLocks noChangeArrowheads="1"/>
            </p:cNvSpPr>
            <p:nvPr/>
          </p:nvSpPr>
          <p:spPr bwMode="auto">
            <a:xfrm>
              <a:off x="3527" y="2640"/>
              <a:ext cx="4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Oval 40"/>
            <p:cNvSpPr>
              <a:spLocks noChangeArrowheads="1"/>
            </p:cNvSpPr>
            <p:nvPr/>
          </p:nvSpPr>
          <p:spPr bwMode="auto">
            <a:xfrm>
              <a:off x="3479" y="2736"/>
              <a:ext cx="144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Oval 41"/>
            <p:cNvSpPr>
              <a:spLocks noChangeArrowheads="1"/>
            </p:cNvSpPr>
            <p:nvPr/>
          </p:nvSpPr>
          <p:spPr bwMode="auto">
            <a:xfrm>
              <a:off x="3479" y="3072"/>
              <a:ext cx="144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Oval 45"/>
            <p:cNvSpPr>
              <a:spLocks noChangeArrowheads="1"/>
            </p:cNvSpPr>
            <p:nvPr/>
          </p:nvSpPr>
          <p:spPr bwMode="auto">
            <a:xfrm>
              <a:off x="4583" y="2352"/>
              <a:ext cx="144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Oval 46"/>
            <p:cNvSpPr>
              <a:spLocks noChangeArrowheads="1"/>
            </p:cNvSpPr>
            <p:nvPr/>
          </p:nvSpPr>
          <p:spPr bwMode="auto">
            <a:xfrm>
              <a:off x="4631" y="2640"/>
              <a:ext cx="4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Oval 47"/>
            <p:cNvSpPr>
              <a:spLocks noChangeArrowheads="1"/>
            </p:cNvSpPr>
            <p:nvPr/>
          </p:nvSpPr>
          <p:spPr bwMode="auto">
            <a:xfrm>
              <a:off x="4583" y="2736"/>
              <a:ext cx="144" cy="62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Oval 48"/>
            <p:cNvSpPr>
              <a:spLocks noChangeArrowheads="1"/>
            </p:cNvSpPr>
            <p:nvPr/>
          </p:nvSpPr>
          <p:spPr bwMode="auto">
            <a:xfrm>
              <a:off x="4583" y="3168"/>
              <a:ext cx="144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Oval 49"/>
            <p:cNvSpPr>
              <a:spLocks noChangeArrowheads="1"/>
            </p:cNvSpPr>
            <p:nvPr/>
          </p:nvSpPr>
          <p:spPr bwMode="auto">
            <a:xfrm>
              <a:off x="4823" y="2448"/>
              <a:ext cx="144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Oval 50"/>
            <p:cNvSpPr>
              <a:spLocks noChangeArrowheads="1"/>
            </p:cNvSpPr>
            <p:nvPr/>
          </p:nvSpPr>
          <p:spPr bwMode="auto">
            <a:xfrm>
              <a:off x="4871" y="2640"/>
              <a:ext cx="4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Oval 51"/>
            <p:cNvSpPr>
              <a:spLocks noChangeArrowheads="1"/>
            </p:cNvSpPr>
            <p:nvPr/>
          </p:nvSpPr>
          <p:spPr bwMode="auto">
            <a:xfrm>
              <a:off x="4823" y="2736"/>
              <a:ext cx="144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Text Box 52"/>
            <p:cNvSpPr txBox="1">
              <a:spLocks noChangeArrowheads="1"/>
            </p:cNvSpPr>
            <p:nvPr/>
          </p:nvSpPr>
          <p:spPr bwMode="auto">
            <a:xfrm>
              <a:off x="3469" y="3600"/>
              <a:ext cx="109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b="1">
                  <a:solidFill>
                    <a:schemeClr val="accent1"/>
                  </a:solidFill>
                </a:rPr>
                <a:t>Unbalanced</a:t>
              </a:r>
            </a:p>
            <a:p>
              <a:pPr algn="ctr"/>
              <a:r>
                <a:rPr lang="en-GB" b="1">
                  <a:solidFill>
                    <a:schemeClr val="accent1"/>
                  </a:solidFill>
                </a:rPr>
                <a:t>50% </a:t>
              </a:r>
            </a:p>
          </p:txBody>
        </p:sp>
        <p:sp>
          <p:nvSpPr>
            <p:cNvPr id="19496" name="Line 53"/>
            <p:cNvSpPr>
              <a:spLocks noChangeShapeType="1"/>
            </p:cNvSpPr>
            <p:nvPr/>
          </p:nvSpPr>
          <p:spPr bwMode="auto">
            <a:xfrm>
              <a:off x="3431" y="3408"/>
              <a:ext cx="336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97" name="Line 54"/>
            <p:cNvSpPr>
              <a:spLocks noChangeShapeType="1"/>
            </p:cNvSpPr>
            <p:nvPr/>
          </p:nvSpPr>
          <p:spPr bwMode="auto">
            <a:xfrm flipH="1">
              <a:off x="4199" y="3360"/>
              <a:ext cx="336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461" name="TextBox 59"/>
          <p:cNvSpPr txBox="1">
            <a:spLocks noChangeArrowheads="1"/>
          </p:cNvSpPr>
          <p:nvPr/>
        </p:nvSpPr>
        <p:spPr bwMode="auto">
          <a:xfrm>
            <a:off x="6300192" y="1988840"/>
            <a:ext cx="18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Parental Chromosomes</a:t>
            </a:r>
          </a:p>
        </p:txBody>
      </p:sp>
      <p:sp>
        <p:nvSpPr>
          <p:cNvPr id="60" name="Title 59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Partial </a:t>
            </a:r>
            <a:r>
              <a:rPr lang="en-GB" dirty="0" err="1" smtClean="0"/>
              <a:t>Aneuploidy</a:t>
            </a:r>
            <a:r>
              <a:rPr lang="en-GB" dirty="0" smtClean="0"/>
              <a:t> - </a:t>
            </a:r>
            <a:r>
              <a:rPr lang="en-GB" dirty="0" smtClean="0">
                <a:solidFill>
                  <a:schemeClr val="tx2"/>
                </a:solidFill>
              </a:rPr>
              <a:t>Translocations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251520" y="2060848"/>
            <a:ext cx="432048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/>
              <a:t>She is </a:t>
            </a:r>
            <a:r>
              <a:rPr lang="en-GB" sz="2800" dirty="0" smtClean="0"/>
              <a:t>pregnant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 smtClean="0"/>
              <a:t>She has heard that 1 in 50 babies born have a congenital malformation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 smtClean="0"/>
              <a:t>Her uncle has haemophilia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 smtClean="0"/>
              <a:t>Her husband’s first cousin has a child with Cystic Fibrosis</a:t>
            </a:r>
            <a:endParaRPr lang="en-GB" sz="2800" dirty="0"/>
          </a:p>
        </p:txBody>
      </p:sp>
      <p:sp>
        <p:nvSpPr>
          <p:cNvPr id="16391" name="AutoShape 8"/>
          <p:cNvSpPr>
            <a:spLocks noChangeArrowheads="1"/>
          </p:cNvSpPr>
          <p:nvPr/>
        </p:nvSpPr>
        <p:spPr bwMode="auto">
          <a:xfrm>
            <a:off x="4788024" y="1828800"/>
            <a:ext cx="4203576" cy="1066800"/>
          </a:xfrm>
          <a:prstGeom prst="wedgeRoundRectCallout">
            <a:avLst>
              <a:gd name="adj1" fmla="val -847"/>
              <a:gd name="adj2" fmla="val 117111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4788024" y="2132856"/>
            <a:ext cx="4283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/>
              <a:t>Should I have genetic tests?</a:t>
            </a:r>
          </a:p>
        </p:txBody>
      </p:sp>
      <p:grpSp>
        <p:nvGrpSpPr>
          <p:cNvPr id="2" name="Group 221"/>
          <p:cNvGrpSpPr>
            <a:grpSpLocks/>
          </p:cNvGrpSpPr>
          <p:nvPr/>
        </p:nvGrpSpPr>
        <p:grpSpPr bwMode="auto">
          <a:xfrm>
            <a:off x="6228184" y="3212976"/>
            <a:ext cx="2490788" cy="2605088"/>
            <a:chOff x="2769" y="1860"/>
            <a:chExt cx="1569" cy="1973"/>
          </a:xfrm>
        </p:grpSpPr>
        <p:grpSp>
          <p:nvGrpSpPr>
            <p:cNvPr id="3" name="Group 151"/>
            <p:cNvGrpSpPr>
              <a:grpSpLocks/>
            </p:cNvGrpSpPr>
            <p:nvPr/>
          </p:nvGrpSpPr>
          <p:grpSpPr bwMode="auto">
            <a:xfrm>
              <a:off x="3024" y="1860"/>
              <a:ext cx="1314" cy="1973"/>
              <a:chOff x="2988" y="1278"/>
              <a:chExt cx="1314" cy="1973"/>
            </a:xfrm>
          </p:grpSpPr>
          <p:grpSp>
            <p:nvGrpSpPr>
              <p:cNvPr id="4" name="Group 83"/>
              <p:cNvGrpSpPr>
                <a:grpSpLocks/>
              </p:cNvGrpSpPr>
              <p:nvPr/>
            </p:nvGrpSpPr>
            <p:grpSpPr bwMode="auto">
              <a:xfrm>
                <a:off x="4142" y="2726"/>
                <a:ext cx="160" cy="490"/>
                <a:chOff x="4142" y="2726"/>
                <a:chExt cx="160" cy="490"/>
              </a:xfrm>
            </p:grpSpPr>
            <p:sp>
              <p:nvSpPr>
                <p:cNvPr id="16473" name="Freeform 81"/>
                <p:cNvSpPr>
                  <a:spLocks/>
                </p:cNvSpPr>
                <p:nvPr/>
              </p:nvSpPr>
              <p:spPr bwMode="auto">
                <a:xfrm>
                  <a:off x="4142" y="2726"/>
                  <a:ext cx="160" cy="490"/>
                </a:xfrm>
                <a:custGeom>
                  <a:avLst/>
                  <a:gdLst>
                    <a:gd name="T0" fmla="*/ 118 w 160"/>
                    <a:gd name="T1" fmla="*/ 0 h 490"/>
                    <a:gd name="T2" fmla="*/ 114 w 160"/>
                    <a:gd name="T3" fmla="*/ 85 h 490"/>
                    <a:gd name="T4" fmla="*/ 112 w 160"/>
                    <a:gd name="T5" fmla="*/ 163 h 490"/>
                    <a:gd name="T6" fmla="*/ 105 w 160"/>
                    <a:gd name="T7" fmla="*/ 239 h 490"/>
                    <a:gd name="T8" fmla="*/ 114 w 160"/>
                    <a:gd name="T9" fmla="*/ 265 h 490"/>
                    <a:gd name="T10" fmla="*/ 125 w 160"/>
                    <a:gd name="T11" fmla="*/ 293 h 490"/>
                    <a:gd name="T12" fmla="*/ 139 w 160"/>
                    <a:gd name="T13" fmla="*/ 322 h 490"/>
                    <a:gd name="T14" fmla="*/ 143 w 160"/>
                    <a:gd name="T15" fmla="*/ 334 h 490"/>
                    <a:gd name="T16" fmla="*/ 148 w 160"/>
                    <a:gd name="T17" fmla="*/ 340 h 490"/>
                    <a:gd name="T18" fmla="*/ 152 w 160"/>
                    <a:gd name="T19" fmla="*/ 357 h 490"/>
                    <a:gd name="T20" fmla="*/ 160 w 160"/>
                    <a:gd name="T21" fmla="*/ 391 h 490"/>
                    <a:gd name="T22" fmla="*/ 155 w 160"/>
                    <a:gd name="T23" fmla="*/ 409 h 490"/>
                    <a:gd name="T24" fmla="*/ 148 w 160"/>
                    <a:gd name="T25" fmla="*/ 413 h 490"/>
                    <a:gd name="T26" fmla="*/ 145 w 160"/>
                    <a:gd name="T27" fmla="*/ 424 h 490"/>
                    <a:gd name="T28" fmla="*/ 140 w 160"/>
                    <a:gd name="T29" fmla="*/ 430 h 490"/>
                    <a:gd name="T30" fmla="*/ 128 w 160"/>
                    <a:gd name="T31" fmla="*/ 434 h 490"/>
                    <a:gd name="T32" fmla="*/ 130 w 160"/>
                    <a:gd name="T33" fmla="*/ 448 h 490"/>
                    <a:gd name="T34" fmla="*/ 127 w 160"/>
                    <a:gd name="T35" fmla="*/ 452 h 490"/>
                    <a:gd name="T36" fmla="*/ 108 w 160"/>
                    <a:gd name="T37" fmla="*/ 454 h 490"/>
                    <a:gd name="T38" fmla="*/ 103 w 160"/>
                    <a:gd name="T39" fmla="*/ 476 h 490"/>
                    <a:gd name="T40" fmla="*/ 67 w 160"/>
                    <a:gd name="T41" fmla="*/ 490 h 490"/>
                    <a:gd name="T42" fmla="*/ 48 w 160"/>
                    <a:gd name="T43" fmla="*/ 475 h 490"/>
                    <a:gd name="T44" fmla="*/ 39 w 160"/>
                    <a:gd name="T45" fmla="*/ 467 h 490"/>
                    <a:gd name="T46" fmla="*/ 38 w 160"/>
                    <a:gd name="T47" fmla="*/ 446 h 490"/>
                    <a:gd name="T48" fmla="*/ 58 w 160"/>
                    <a:gd name="T49" fmla="*/ 422 h 490"/>
                    <a:gd name="T50" fmla="*/ 46 w 160"/>
                    <a:gd name="T51" fmla="*/ 401 h 490"/>
                    <a:gd name="T52" fmla="*/ 30 w 160"/>
                    <a:gd name="T53" fmla="*/ 418 h 490"/>
                    <a:gd name="T54" fmla="*/ 29 w 160"/>
                    <a:gd name="T55" fmla="*/ 436 h 490"/>
                    <a:gd name="T56" fmla="*/ 23 w 160"/>
                    <a:gd name="T57" fmla="*/ 449 h 490"/>
                    <a:gd name="T58" fmla="*/ 16 w 160"/>
                    <a:gd name="T59" fmla="*/ 453 h 490"/>
                    <a:gd name="T60" fmla="*/ 8 w 160"/>
                    <a:gd name="T61" fmla="*/ 460 h 490"/>
                    <a:gd name="T62" fmla="*/ 0 w 160"/>
                    <a:gd name="T63" fmla="*/ 454 h 490"/>
                    <a:gd name="T64" fmla="*/ 3 w 160"/>
                    <a:gd name="T65" fmla="*/ 439 h 490"/>
                    <a:gd name="T66" fmla="*/ 2 w 160"/>
                    <a:gd name="T67" fmla="*/ 413 h 490"/>
                    <a:gd name="T68" fmla="*/ 8 w 160"/>
                    <a:gd name="T69" fmla="*/ 364 h 490"/>
                    <a:gd name="T70" fmla="*/ 15 w 160"/>
                    <a:gd name="T71" fmla="*/ 340 h 490"/>
                    <a:gd name="T72" fmla="*/ 27 w 160"/>
                    <a:gd name="T73" fmla="*/ 326 h 490"/>
                    <a:gd name="T74" fmla="*/ 42 w 160"/>
                    <a:gd name="T75" fmla="*/ 310 h 490"/>
                    <a:gd name="T76" fmla="*/ 45 w 160"/>
                    <a:gd name="T77" fmla="*/ 292 h 490"/>
                    <a:gd name="T78" fmla="*/ 48 w 160"/>
                    <a:gd name="T79" fmla="*/ 241 h 490"/>
                    <a:gd name="T80" fmla="*/ 24 w 160"/>
                    <a:gd name="T81" fmla="*/ 109 h 490"/>
                    <a:gd name="T82" fmla="*/ 11 w 160"/>
                    <a:gd name="T83" fmla="*/ 36 h 490"/>
                    <a:gd name="T84" fmla="*/ 118 w 160"/>
                    <a:gd name="T85" fmla="*/ 0 h 49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60"/>
                    <a:gd name="T130" fmla="*/ 0 h 490"/>
                    <a:gd name="T131" fmla="*/ 160 w 160"/>
                    <a:gd name="T132" fmla="*/ 490 h 49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60" h="490">
                      <a:moveTo>
                        <a:pt x="118" y="0"/>
                      </a:moveTo>
                      <a:lnTo>
                        <a:pt x="114" y="85"/>
                      </a:lnTo>
                      <a:lnTo>
                        <a:pt x="112" y="163"/>
                      </a:lnTo>
                      <a:lnTo>
                        <a:pt x="105" y="239"/>
                      </a:lnTo>
                      <a:lnTo>
                        <a:pt x="114" y="265"/>
                      </a:lnTo>
                      <a:lnTo>
                        <a:pt x="125" y="293"/>
                      </a:lnTo>
                      <a:lnTo>
                        <a:pt x="139" y="322"/>
                      </a:lnTo>
                      <a:lnTo>
                        <a:pt x="143" y="334"/>
                      </a:lnTo>
                      <a:lnTo>
                        <a:pt x="148" y="340"/>
                      </a:lnTo>
                      <a:lnTo>
                        <a:pt x="152" y="357"/>
                      </a:lnTo>
                      <a:lnTo>
                        <a:pt x="160" y="391"/>
                      </a:lnTo>
                      <a:lnTo>
                        <a:pt x="155" y="409"/>
                      </a:lnTo>
                      <a:lnTo>
                        <a:pt x="148" y="413"/>
                      </a:lnTo>
                      <a:lnTo>
                        <a:pt x="145" y="424"/>
                      </a:lnTo>
                      <a:lnTo>
                        <a:pt x="140" y="430"/>
                      </a:lnTo>
                      <a:lnTo>
                        <a:pt x="128" y="434"/>
                      </a:lnTo>
                      <a:lnTo>
                        <a:pt x="130" y="448"/>
                      </a:lnTo>
                      <a:lnTo>
                        <a:pt x="127" y="452"/>
                      </a:lnTo>
                      <a:lnTo>
                        <a:pt x="108" y="454"/>
                      </a:lnTo>
                      <a:lnTo>
                        <a:pt x="103" y="476"/>
                      </a:lnTo>
                      <a:lnTo>
                        <a:pt x="67" y="490"/>
                      </a:lnTo>
                      <a:lnTo>
                        <a:pt x="48" y="475"/>
                      </a:lnTo>
                      <a:lnTo>
                        <a:pt x="39" y="467"/>
                      </a:lnTo>
                      <a:lnTo>
                        <a:pt x="38" y="446"/>
                      </a:lnTo>
                      <a:lnTo>
                        <a:pt x="58" y="422"/>
                      </a:lnTo>
                      <a:lnTo>
                        <a:pt x="46" y="401"/>
                      </a:lnTo>
                      <a:lnTo>
                        <a:pt x="30" y="418"/>
                      </a:lnTo>
                      <a:lnTo>
                        <a:pt x="29" y="436"/>
                      </a:lnTo>
                      <a:lnTo>
                        <a:pt x="23" y="449"/>
                      </a:lnTo>
                      <a:lnTo>
                        <a:pt x="16" y="453"/>
                      </a:lnTo>
                      <a:lnTo>
                        <a:pt x="8" y="460"/>
                      </a:lnTo>
                      <a:lnTo>
                        <a:pt x="0" y="454"/>
                      </a:lnTo>
                      <a:lnTo>
                        <a:pt x="3" y="439"/>
                      </a:lnTo>
                      <a:lnTo>
                        <a:pt x="2" y="413"/>
                      </a:lnTo>
                      <a:lnTo>
                        <a:pt x="8" y="364"/>
                      </a:lnTo>
                      <a:lnTo>
                        <a:pt x="15" y="340"/>
                      </a:lnTo>
                      <a:lnTo>
                        <a:pt x="27" y="326"/>
                      </a:lnTo>
                      <a:lnTo>
                        <a:pt x="42" y="310"/>
                      </a:lnTo>
                      <a:lnTo>
                        <a:pt x="45" y="292"/>
                      </a:lnTo>
                      <a:lnTo>
                        <a:pt x="48" y="241"/>
                      </a:lnTo>
                      <a:lnTo>
                        <a:pt x="24" y="109"/>
                      </a:lnTo>
                      <a:lnTo>
                        <a:pt x="11" y="36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4" name="Freeform 82"/>
                <p:cNvSpPr>
                  <a:spLocks/>
                </p:cNvSpPr>
                <p:nvPr/>
              </p:nvSpPr>
              <p:spPr bwMode="auto">
                <a:xfrm>
                  <a:off x="4180" y="3109"/>
                  <a:ext cx="37" cy="95"/>
                </a:xfrm>
                <a:custGeom>
                  <a:avLst/>
                  <a:gdLst>
                    <a:gd name="T0" fmla="*/ 0 w 37"/>
                    <a:gd name="T1" fmla="*/ 0 h 95"/>
                    <a:gd name="T2" fmla="*/ 11 w 37"/>
                    <a:gd name="T3" fmla="*/ 14 h 95"/>
                    <a:gd name="T4" fmla="*/ 23 w 37"/>
                    <a:gd name="T5" fmla="*/ 31 h 95"/>
                    <a:gd name="T6" fmla="*/ 29 w 37"/>
                    <a:gd name="T7" fmla="*/ 39 h 95"/>
                    <a:gd name="T8" fmla="*/ 32 w 37"/>
                    <a:gd name="T9" fmla="*/ 48 h 95"/>
                    <a:gd name="T10" fmla="*/ 33 w 37"/>
                    <a:gd name="T11" fmla="*/ 57 h 95"/>
                    <a:gd name="T12" fmla="*/ 34 w 37"/>
                    <a:gd name="T13" fmla="*/ 66 h 95"/>
                    <a:gd name="T14" fmla="*/ 34 w 37"/>
                    <a:gd name="T15" fmla="*/ 75 h 95"/>
                    <a:gd name="T16" fmla="*/ 35 w 37"/>
                    <a:gd name="T17" fmla="*/ 86 h 95"/>
                    <a:gd name="T18" fmla="*/ 36 w 37"/>
                    <a:gd name="T19" fmla="*/ 95 h 95"/>
                    <a:gd name="T20" fmla="*/ 37 w 37"/>
                    <a:gd name="T21" fmla="*/ 95 h 95"/>
                    <a:gd name="T22" fmla="*/ 29 w 37"/>
                    <a:gd name="T23" fmla="*/ 78 h 95"/>
                    <a:gd name="T24" fmla="*/ 10 w 37"/>
                    <a:gd name="T25" fmla="*/ 82 h 95"/>
                    <a:gd name="T26" fmla="*/ 23 w 37"/>
                    <a:gd name="T27" fmla="*/ 69 h 95"/>
                    <a:gd name="T28" fmla="*/ 28 w 37"/>
                    <a:gd name="T29" fmla="*/ 63 h 95"/>
                    <a:gd name="T30" fmla="*/ 23 w 37"/>
                    <a:gd name="T31" fmla="*/ 58 h 95"/>
                    <a:gd name="T32" fmla="*/ 12 w 37"/>
                    <a:gd name="T33" fmla="*/ 60 h 95"/>
                    <a:gd name="T34" fmla="*/ 20 w 37"/>
                    <a:gd name="T35" fmla="*/ 37 h 95"/>
                    <a:gd name="T36" fmla="*/ 3 w 37"/>
                    <a:gd name="T37" fmla="*/ 9 h 95"/>
                    <a:gd name="T38" fmla="*/ 0 w 37"/>
                    <a:gd name="T39" fmla="*/ 0 h 9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7"/>
                    <a:gd name="T61" fmla="*/ 0 h 95"/>
                    <a:gd name="T62" fmla="*/ 37 w 37"/>
                    <a:gd name="T63" fmla="*/ 95 h 9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7" h="95">
                      <a:moveTo>
                        <a:pt x="0" y="0"/>
                      </a:moveTo>
                      <a:lnTo>
                        <a:pt x="11" y="14"/>
                      </a:lnTo>
                      <a:lnTo>
                        <a:pt x="23" y="31"/>
                      </a:lnTo>
                      <a:lnTo>
                        <a:pt x="29" y="39"/>
                      </a:lnTo>
                      <a:lnTo>
                        <a:pt x="32" y="48"/>
                      </a:lnTo>
                      <a:lnTo>
                        <a:pt x="33" y="57"/>
                      </a:lnTo>
                      <a:lnTo>
                        <a:pt x="34" y="66"/>
                      </a:lnTo>
                      <a:lnTo>
                        <a:pt x="34" y="75"/>
                      </a:lnTo>
                      <a:lnTo>
                        <a:pt x="35" y="86"/>
                      </a:lnTo>
                      <a:lnTo>
                        <a:pt x="36" y="95"/>
                      </a:lnTo>
                      <a:lnTo>
                        <a:pt x="37" y="95"/>
                      </a:lnTo>
                      <a:lnTo>
                        <a:pt x="29" y="78"/>
                      </a:lnTo>
                      <a:lnTo>
                        <a:pt x="10" y="82"/>
                      </a:lnTo>
                      <a:lnTo>
                        <a:pt x="23" y="69"/>
                      </a:lnTo>
                      <a:lnTo>
                        <a:pt x="28" y="63"/>
                      </a:lnTo>
                      <a:lnTo>
                        <a:pt x="23" y="58"/>
                      </a:lnTo>
                      <a:lnTo>
                        <a:pt x="12" y="60"/>
                      </a:lnTo>
                      <a:lnTo>
                        <a:pt x="20" y="37"/>
                      </a:lnTo>
                      <a:lnTo>
                        <a:pt x="3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3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" name="Group 87"/>
              <p:cNvGrpSpPr>
                <a:grpSpLocks/>
              </p:cNvGrpSpPr>
              <p:nvPr/>
            </p:nvGrpSpPr>
            <p:grpSpPr bwMode="auto">
              <a:xfrm>
                <a:off x="3359" y="1848"/>
                <a:ext cx="882" cy="1403"/>
                <a:chOff x="3359" y="1848"/>
                <a:chExt cx="882" cy="1403"/>
              </a:xfrm>
            </p:grpSpPr>
            <p:sp>
              <p:nvSpPr>
                <p:cNvPr id="16470" name="Freeform 84"/>
                <p:cNvSpPr>
                  <a:spLocks/>
                </p:cNvSpPr>
                <p:nvPr/>
              </p:nvSpPr>
              <p:spPr bwMode="auto">
                <a:xfrm>
                  <a:off x="3359" y="1851"/>
                  <a:ext cx="879" cy="1400"/>
                </a:xfrm>
                <a:custGeom>
                  <a:avLst/>
                  <a:gdLst>
                    <a:gd name="T0" fmla="*/ 312 w 879"/>
                    <a:gd name="T1" fmla="*/ 9 h 1400"/>
                    <a:gd name="T2" fmla="*/ 210 w 879"/>
                    <a:gd name="T3" fmla="*/ 18 h 1400"/>
                    <a:gd name="T4" fmla="*/ 156 w 879"/>
                    <a:gd name="T5" fmla="*/ 72 h 1400"/>
                    <a:gd name="T6" fmla="*/ 30 w 879"/>
                    <a:gd name="T7" fmla="*/ 209 h 1400"/>
                    <a:gd name="T8" fmla="*/ 42 w 879"/>
                    <a:gd name="T9" fmla="*/ 269 h 1400"/>
                    <a:gd name="T10" fmla="*/ 81 w 879"/>
                    <a:gd name="T11" fmla="*/ 330 h 1400"/>
                    <a:gd name="T12" fmla="*/ 162 w 879"/>
                    <a:gd name="T13" fmla="*/ 318 h 1400"/>
                    <a:gd name="T14" fmla="*/ 177 w 879"/>
                    <a:gd name="T15" fmla="*/ 367 h 1400"/>
                    <a:gd name="T16" fmla="*/ 207 w 879"/>
                    <a:gd name="T17" fmla="*/ 463 h 1400"/>
                    <a:gd name="T18" fmla="*/ 240 w 879"/>
                    <a:gd name="T19" fmla="*/ 516 h 1400"/>
                    <a:gd name="T20" fmla="*/ 252 w 879"/>
                    <a:gd name="T21" fmla="*/ 606 h 1400"/>
                    <a:gd name="T22" fmla="*/ 246 w 879"/>
                    <a:gd name="T23" fmla="*/ 738 h 1400"/>
                    <a:gd name="T24" fmla="*/ 198 w 879"/>
                    <a:gd name="T25" fmla="*/ 978 h 1400"/>
                    <a:gd name="T26" fmla="*/ 174 w 879"/>
                    <a:gd name="T27" fmla="*/ 1189 h 1400"/>
                    <a:gd name="T28" fmla="*/ 807 w 879"/>
                    <a:gd name="T29" fmla="*/ 1400 h 1400"/>
                    <a:gd name="T30" fmla="*/ 777 w 879"/>
                    <a:gd name="T31" fmla="*/ 1189 h 1400"/>
                    <a:gd name="T32" fmla="*/ 688 w 879"/>
                    <a:gd name="T33" fmla="*/ 852 h 1400"/>
                    <a:gd name="T34" fmla="*/ 664 w 879"/>
                    <a:gd name="T35" fmla="*/ 717 h 1400"/>
                    <a:gd name="T36" fmla="*/ 691 w 879"/>
                    <a:gd name="T37" fmla="*/ 543 h 1400"/>
                    <a:gd name="T38" fmla="*/ 714 w 879"/>
                    <a:gd name="T39" fmla="*/ 475 h 1400"/>
                    <a:gd name="T40" fmla="*/ 735 w 879"/>
                    <a:gd name="T41" fmla="*/ 546 h 1400"/>
                    <a:gd name="T42" fmla="*/ 827 w 879"/>
                    <a:gd name="T43" fmla="*/ 522 h 1400"/>
                    <a:gd name="T44" fmla="*/ 864 w 879"/>
                    <a:gd name="T45" fmla="*/ 418 h 1400"/>
                    <a:gd name="T46" fmla="*/ 827 w 879"/>
                    <a:gd name="T47" fmla="*/ 212 h 1400"/>
                    <a:gd name="T48" fmla="*/ 741 w 879"/>
                    <a:gd name="T49" fmla="*/ 114 h 1400"/>
                    <a:gd name="T50" fmla="*/ 573 w 879"/>
                    <a:gd name="T51" fmla="*/ 15 h 1400"/>
                    <a:gd name="T52" fmla="*/ 576 w 879"/>
                    <a:gd name="T53" fmla="*/ 79 h 1400"/>
                    <a:gd name="T54" fmla="*/ 564 w 879"/>
                    <a:gd name="T55" fmla="*/ 122 h 1400"/>
                    <a:gd name="T56" fmla="*/ 542 w 879"/>
                    <a:gd name="T57" fmla="*/ 154 h 1400"/>
                    <a:gd name="T58" fmla="*/ 506 w 879"/>
                    <a:gd name="T59" fmla="*/ 176 h 1400"/>
                    <a:gd name="T60" fmla="*/ 469 w 879"/>
                    <a:gd name="T61" fmla="*/ 177 h 1400"/>
                    <a:gd name="T62" fmla="*/ 423 w 879"/>
                    <a:gd name="T63" fmla="*/ 162 h 1400"/>
                    <a:gd name="T64" fmla="*/ 386 w 879"/>
                    <a:gd name="T65" fmla="*/ 137 h 1400"/>
                    <a:gd name="T66" fmla="*/ 361 w 879"/>
                    <a:gd name="T67" fmla="*/ 111 h 1400"/>
                    <a:gd name="T68" fmla="*/ 347 w 879"/>
                    <a:gd name="T69" fmla="*/ 78 h 1400"/>
                    <a:gd name="T70" fmla="*/ 363 w 879"/>
                    <a:gd name="T71" fmla="*/ 0 h 140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79"/>
                    <a:gd name="T109" fmla="*/ 0 h 1400"/>
                    <a:gd name="T110" fmla="*/ 879 w 879"/>
                    <a:gd name="T111" fmla="*/ 1400 h 140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79" h="1400">
                      <a:moveTo>
                        <a:pt x="363" y="0"/>
                      </a:moveTo>
                      <a:lnTo>
                        <a:pt x="312" y="9"/>
                      </a:lnTo>
                      <a:lnTo>
                        <a:pt x="252" y="18"/>
                      </a:lnTo>
                      <a:lnTo>
                        <a:pt x="210" y="18"/>
                      </a:lnTo>
                      <a:lnTo>
                        <a:pt x="198" y="21"/>
                      </a:lnTo>
                      <a:lnTo>
                        <a:pt x="156" y="72"/>
                      </a:lnTo>
                      <a:lnTo>
                        <a:pt x="78" y="161"/>
                      </a:lnTo>
                      <a:lnTo>
                        <a:pt x="30" y="209"/>
                      </a:lnTo>
                      <a:lnTo>
                        <a:pt x="0" y="242"/>
                      </a:lnTo>
                      <a:lnTo>
                        <a:pt x="42" y="269"/>
                      </a:lnTo>
                      <a:lnTo>
                        <a:pt x="63" y="299"/>
                      </a:lnTo>
                      <a:lnTo>
                        <a:pt x="81" y="330"/>
                      </a:lnTo>
                      <a:lnTo>
                        <a:pt x="93" y="373"/>
                      </a:lnTo>
                      <a:lnTo>
                        <a:pt x="162" y="318"/>
                      </a:lnTo>
                      <a:lnTo>
                        <a:pt x="171" y="333"/>
                      </a:lnTo>
                      <a:lnTo>
                        <a:pt x="177" y="367"/>
                      </a:lnTo>
                      <a:lnTo>
                        <a:pt x="192" y="430"/>
                      </a:lnTo>
                      <a:lnTo>
                        <a:pt x="207" y="463"/>
                      </a:lnTo>
                      <a:lnTo>
                        <a:pt x="219" y="490"/>
                      </a:lnTo>
                      <a:lnTo>
                        <a:pt x="240" y="516"/>
                      </a:lnTo>
                      <a:lnTo>
                        <a:pt x="249" y="564"/>
                      </a:lnTo>
                      <a:lnTo>
                        <a:pt x="252" y="606"/>
                      </a:lnTo>
                      <a:lnTo>
                        <a:pt x="246" y="648"/>
                      </a:lnTo>
                      <a:lnTo>
                        <a:pt x="246" y="738"/>
                      </a:lnTo>
                      <a:lnTo>
                        <a:pt x="237" y="867"/>
                      </a:lnTo>
                      <a:lnTo>
                        <a:pt x="198" y="978"/>
                      </a:lnTo>
                      <a:lnTo>
                        <a:pt x="183" y="1066"/>
                      </a:lnTo>
                      <a:lnTo>
                        <a:pt x="174" y="1189"/>
                      </a:lnTo>
                      <a:lnTo>
                        <a:pt x="168" y="1400"/>
                      </a:lnTo>
                      <a:lnTo>
                        <a:pt x="807" y="1400"/>
                      </a:lnTo>
                      <a:lnTo>
                        <a:pt x="798" y="1284"/>
                      </a:lnTo>
                      <a:lnTo>
                        <a:pt x="777" y="1189"/>
                      </a:lnTo>
                      <a:lnTo>
                        <a:pt x="741" y="1017"/>
                      </a:lnTo>
                      <a:lnTo>
                        <a:pt x="688" y="852"/>
                      </a:lnTo>
                      <a:lnTo>
                        <a:pt x="673" y="780"/>
                      </a:lnTo>
                      <a:lnTo>
                        <a:pt x="664" y="717"/>
                      </a:lnTo>
                      <a:lnTo>
                        <a:pt x="670" y="636"/>
                      </a:lnTo>
                      <a:lnTo>
                        <a:pt x="691" y="543"/>
                      </a:lnTo>
                      <a:lnTo>
                        <a:pt x="703" y="513"/>
                      </a:lnTo>
                      <a:lnTo>
                        <a:pt x="714" y="475"/>
                      </a:lnTo>
                      <a:lnTo>
                        <a:pt x="729" y="504"/>
                      </a:lnTo>
                      <a:lnTo>
                        <a:pt x="735" y="546"/>
                      </a:lnTo>
                      <a:lnTo>
                        <a:pt x="780" y="531"/>
                      </a:lnTo>
                      <a:lnTo>
                        <a:pt x="827" y="522"/>
                      </a:lnTo>
                      <a:lnTo>
                        <a:pt x="879" y="516"/>
                      </a:lnTo>
                      <a:lnTo>
                        <a:pt x="864" y="418"/>
                      </a:lnTo>
                      <a:lnTo>
                        <a:pt x="855" y="333"/>
                      </a:lnTo>
                      <a:lnTo>
                        <a:pt x="827" y="212"/>
                      </a:lnTo>
                      <a:lnTo>
                        <a:pt x="819" y="158"/>
                      </a:lnTo>
                      <a:lnTo>
                        <a:pt x="741" y="114"/>
                      </a:lnTo>
                      <a:lnTo>
                        <a:pt x="664" y="69"/>
                      </a:lnTo>
                      <a:lnTo>
                        <a:pt x="573" y="15"/>
                      </a:lnTo>
                      <a:lnTo>
                        <a:pt x="576" y="60"/>
                      </a:lnTo>
                      <a:lnTo>
                        <a:pt x="576" y="79"/>
                      </a:lnTo>
                      <a:lnTo>
                        <a:pt x="570" y="105"/>
                      </a:lnTo>
                      <a:lnTo>
                        <a:pt x="564" y="122"/>
                      </a:lnTo>
                      <a:lnTo>
                        <a:pt x="555" y="140"/>
                      </a:lnTo>
                      <a:lnTo>
                        <a:pt x="542" y="154"/>
                      </a:lnTo>
                      <a:lnTo>
                        <a:pt x="529" y="163"/>
                      </a:lnTo>
                      <a:lnTo>
                        <a:pt x="506" y="176"/>
                      </a:lnTo>
                      <a:lnTo>
                        <a:pt x="486" y="178"/>
                      </a:lnTo>
                      <a:lnTo>
                        <a:pt x="469" y="177"/>
                      </a:lnTo>
                      <a:lnTo>
                        <a:pt x="444" y="171"/>
                      </a:lnTo>
                      <a:lnTo>
                        <a:pt x="423" y="162"/>
                      </a:lnTo>
                      <a:lnTo>
                        <a:pt x="402" y="150"/>
                      </a:lnTo>
                      <a:lnTo>
                        <a:pt x="386" y="137"/>
                      </a:lnTo>
                      <a:lnTo>
                        <a:pt x="373" y="125"/>
                      </a:lnTo>
                      <a:lnTo>
                        <a:pt x="361" y="111"/>
                      </a:lnTo>
                      <a:lnTo>
                        <a:pt x="352" y="95"/>
                      </a:lnTo>
                      <a:lnTo>
                        <a:pt x="347" y="78"/>
                      </a:lnTo>
                      <a:lnTo>
                        <a:pt x="345" y="57"/>
                      </a:lnTo>
                      <a:lnTo>
                        <a:pt x="363" y="0"/>
                      </a:lnTo>
                      <a:close/>
                    </a:path>
                  </a:pathLst>
                </a:custGeom>
                <a:solidFill>
                  <a:srgbClr val="DFF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1" name="Freeform 85"/>
                <p:cNvSpPr>
                  <a:spLocks/>
                </p:cNvSpPr>
                <p:nvPr/>
              </p:nvSpPr>
              <p:spPr bwMode="auto">
                <a:xfrm>
                  <a:off x="3359" y="1848"/>
                  <a:ext cx="394" cy="1403"/>
                </a:xfrm>
                <a:custGeom>
                  <a:avLst/>
                  <a:gdLst>
                    <a:gd name="T0" fmla="*/ 313 w 394"/>
                    <a:gd name="T1" fmla="*/ 9 h 1403"/>
                    <a:gd name="T2" fmla="*/ 211 w 394"/>
                    <a:gd name="T3" fmla="*/ 18 h 1403"/>
                    <a:gd name="T4" fmla="*/ 157 w 394"/>
                    <a:gd name="T5" fmla="*/ 72 h 1403"/>
                    <a:gd name="T6" fmla="*/ 30 w 394"/>
                    <a:gd name="T7" fmla="*/ 209 h 1403"/>
                    <a:gd name="T8" fmla="*/ 42 w 394"/>
                    <a:gd name="T9" fmla="*/ 269 h 1403"/>
                    <a:gd name="T10" fmla="*/ 81 w 394"/>
                    <a:gd name="T11" fmla="*/ 330 h 1403"/>
                    <a:gd name="T12" fmla="*/ 163 w 394"/>
                    <a:gd name="T13" fmla="*/ 318 h 1403"/>
                    <a:gd name="T14" fmla="*/ 178 w 394"/>
                    <a:gd name="T15" fmla="*/ 367 h 1403"/>
                    <a:gd name="T16" fmla="*/ 208 w 394"/>
                    <a:gd name="T17" fmla="*/ 463 h 1403"/>
                    <a:gd name="T18" fmla="*/ 240 w 394"/>
                    <a:gd name="T19" fmla="*/ 516 h 1403"/>
                    <a:gd name="T20" fmla="*/ 252 w 394"/>
                    <a:gd name="T21" fmla="*/ 606 h 1403"/>
                    <a:gd name="T22" fmla="*/ 246 w 394"/>
                    <a:gd name="T23" fmla="*/ 738 h 1403"/>
                    <a:gd name="T24" fmla="*/ 199 w 394"/>
                    <a:gd name="T25" fmla="*/ 978 h 1403"/>
                    <a:gd name="T26" fmla="*/ 175 w 394"/>
                    <a:gd name="T27" fmla="*/ 1189 h 1403"/>
                    <a:gd name="T28" fmla="*/ 246 w 394"/>
                    <a:gd name="T29" fmla="*/ 1403 h 1403"/>
                    <a:gd name="T30" fmla="*/ 258 w 394"/>
                    <a:gd name="T31" fmla="*/ 1302 h 1403"/>
                    <a:gd name="T32" fmla="*/ 288 w 394"/>
                    <a:gd name="T33" fmla="*/ 1260 h 1403"/>
                    <a:gd name="T34" fmla="*/ 322 w 394"/>
                    <a:gd name="T35" fmla="*/ 1250 h 1403"/>
                    <a:gd name="T36" fmla="*/ 337 w 394"/>
                    <a:gd name="T37" fmla="*/ 1206 h 1403"/>
                    <a:gd name="T38" fmla="*/ 334 w 394"/>
                    <a:gd name="T39" fmla="*/ 1155 h 1403"/>
                    <a:gd name="T40" fmla="*/ 334 w 394"/>
                    <a:gd name="T41" fmla="*/ 1101 h 1403"/>
                    <a:gd name="T42" fmla="*/ 331 w 394"/>
                    <a:gd name="T43" fmla="*/ 1049 h 1403"/>
                    <a:gd name="T44" fmla="*/ 340 w 394"/>
                    <a:gd name="T45" fmla="*/ 977 h 1403"/>
                    <a:gd name="T46" fmla="*/ 352 w 394"/>
                    <a:gd name="T47" fmla="*/ 881 h 1403"/>
                    <a:gd name="T48" fmla="*/ 364 w 394"/>
                    <a:gd name="T49" fmla="*/ 824 h 1403"/>
                    <a:gd name="T50" fmla="*/ 367 w 394"/>
                    <a:gd name="T51" fmla="*/ 755 h 1403"/>
                    <a:gd name="T52" fmla="*/ 361 w 394"/>
                    <a:gd name="T53" fmla="*/ 704 h 1403"/>
                    <a:gd name="T54" fmla="*/ 343 w 394"/>
                    <a:gd name="T55" fmla="*/ 638 h 1403"/>
                    <a:gd name="T56" fmla="*/ 382 w 394"/>
                    <a:gd name="T57" fmla="*/ 629 h 1403"/>
                    <a:gd name="T58" fmla="*/ 394 w 394"/>
                    <a:gd name="T59" fmla="*/ 615 h 1403"/>
                    <a:gd name="T60" fmla="*/ 364 w 394"/>
                    <a:gd name="T61" fmla="*/ 484 h 1403"/>
                    <a:gd name="T62" fmla="*/ 385 w 394"/>
                    <a:gd name="T63" fmla="*/ 454 h 1403"/>
                    <a:gd name="T64" fmla="*/ 373 w 394"/>
                    <a:gd name="T65" fmla="*/ 367 h 1403"/>
                    <a:gd name="T66" fmla="*/ 370 w 394"/>
                    <a:gd name="T67" fmla="*/ 263 h 1403"/>
                    <a:gd name="T68" fmla="*/ 370 w 394"/>
                    <a:gd name="T69" fmla="*/ 160 h 1403"/>
                    <a:gd name="T70" fmla="*/ 374 w 394"/>
                    <a:gd name="T71" fmla="*/ 125 h 1403"/>
                    <a:gd name="T72" fmla="*/ 353 w 394"/>
                    <a:gd name="T73" fmla="*/ 95 h 1403"/>
                    <a:gd name="T74" fmla="*/ 346 w 394"/>
                    <a:gd name="T75" fmla="*/ 57 h 140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94"/>
                    <a:gd name="T115" fmla="*/ 0 h 1403"/>
                    <a:gd name="T116" fmla="*/ 394 w 394"/>
                    <a:gd name="T117" fmla="*/ 1403 h 140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94" h="1403">
                      <a:moveTo>
                        <a:pt x="364" y="0"/>
                      </a:moveTo>
                      <a:lnTo>
                        <a:pt x="313" y="9"/>
                      </a:lnTo>
                      <a:lnTo>
                        <a:pt x="252" y="18"/>
                      </a:lnTo>
                      <a:lnTo>
                        <a:pt x="211" y="18"/>
                      </a:lnTo>
                      <a:lnTo>
                        <a:pt x="199" y="21"/>
                      </a:lnTo>
                      <a:lnTo>
                        <a:pt x="157" y="72"/>
                      </a:lnTo>
                      <a:lnTo>
                        <a:pt x="78" y="161"/>
                      </a:lnTo>
                      <a:lnTo>
                        <a:pt x="30" y="209"/>
                      </a:lnTo>
                      <a:lnTo>
                        <a:pt x="0" y="242"/>
                      </a:lnTo>
                      <a:lnTo>
                        <a:pt x="42" y="269"/>
                      </a:lnTo>
                      <a:lnTo>
                        <a:pt x="63" y="299"/>
                      </a:lnTo>
                      <a:lnTo>
                        <a:pt x="81" y="330"/>
                      </a:lnTo>
                      <a:lnTo>
                        <a:pt x="93" y="373"/>
                      </a:lnTo>
                      <a:lnTo>
                        <a:pt x="163" y="318"/>
                      </a:lnTo>
                      <a:lnTo>
                        <a:pt x="172" y="333"/>
                      </a:lnTo>
                      <a:lnTo>
                        <a:pt x="178" y="367"/>
                      </a:lnTo>
                      <a:lnTo>
                        <a:pt x="193" y="430"/>
                      </a:lnTo>
                      <a:lnTo>
                        <a:pt x="208" y="463"/>
                      </a:lnTo>
                      <a:lnTo>
                        <a:pt x="220" y="490"/>
                      </a:lnTo>
                      <a:lnTo>
                        <a:pt x="240" y="516"/>
                      </a:lnTo>
                      <a:lnTo>
                        <a:pt x="249" y="564"/>
                      </a:lnTo>
                      <a:lnTo>
                        <a:pt x="252" y="606"/>
                      </a:lnTo>
                      <a:lnTo>
                        <a:pt x="246" y="648"/>
                      </a:lnTo>
                      <a:lnTo>
                        <a:pt x="246" y="738"/>
                      </a:lnTo>
                      <a:lnTo>
                        <a:pt x="237" y="867"/>
                      </a:lnTo>
                      <a:lnTo>
                        <a:pt x="199" y="978"/>
                      </a:lnTo>
                      <a:lnTo>
                        <a:pt x="184" y="1066"/>
                      </a:lnTo>
                      <a:lnTo>
                        <a:pt x="175" y="1189"/>
                      </a:lnTo>
                      <a:lnTo>
                        <a:pt x="169" y="1395"/>
                      </a:lnTo>
                      <a:lnTo>
                        <a:pt x="246" y="1403"/>
                      </a:lnTo>
                      <a:lnTo>
                        <a:pt x="252" y="1337"/>
                      </a:lnTo>
                      <a:lnTo>
                        <a:pt x="258" y="1302"/>
                      </a:lnTo>
                      <a:lnTo>
                        <a:pt x="273" y="1275"/>
                      </a:lnTo>
                      <a:lnTo>
                        <a:pt x="288" y="1260"/>
                      </a:lnTo>
                      <a:lnTo>
                        <a:pt x="310" y="1256"/>
                      </a:lnTo>
                      <a:lnTo>
                        <a:pt x="322" y="1250"/>
                      </a:lnTo>
                      <a:lnTo>
                        <a:pt x="331" y="1229"/>
                      </a:lnTo>
                      <a:lnTo>
                        <a:pt x="337" y="1206"/>
                      </a:lnTo>
                      <a:lnTo>
                        <a:pt x="334" y="1179"/>
                      </a:lnTo>
                      <a:lnTo>
                        <a:pt x="334" y="1155"/>
                      </a:lnTo>
                      <a:lnTo>
                        <a:pt x="331" y="1128"/>
                      </a:lnTo>
                      <a:lnTo>
                        <a:pt x="334" y="1101"/>
                      </a:lnTo>
                      <a:lnTo>
                        <a:pt x="331" y="1077"/>
                      </a:lnTo>
                      <a:lnTo>
                        <a:pt x="331" y="1049"/>
                      </a:lnTo>
                      <a:lnTo>
                        <a:pt x="337" y="1019"/>
                      </a:lnTo>
                      <a:lnTo>
                        <a:pt x="340" y="977"/>
                      </a:lnTo>
                      <a:lnTo>
                        <a:pt x="346" y="902"/>
                      </a:lnTo>
                      <a:lnTo>
                        <a:pt x="352" y="881"/>
                      </a:lnTo>
                      <a:lnTo>
                        <a:pt x="367" y="860"/>
                      </a:lnTo>
                      <a:lnTo>
                        <a:pt x="364" y="824"/>
                      </a:lnTo>
                      <a:lnTo>
                        <a:pt x="364" y="791"/>
                      </a:lnTo>
                      <a:lnTo>
                        <a:pt x="367" y="755"/>
                      </a:lnTo>
                      <a:lnTo>
                        <a:pt x="367" y="728"/>
                      </a:lnTo>
                      <a:lnTo>
                        <a:pt x="361" y="704"/>
                      </a:lnTo>
                      <a:lnTo>
                        <a:pt x="349" y="668"/>
                      </a:lnTo>
                      <a:lnTo>
                        <a:pt x="343" y="638"/>
                      </a:lnTo>
                      <a:lnTo>
                        <a:pt x="346" y="617"/>
                      </a:lnTo>
                      <a:lnTo>
                        <a:pt x="382" y="629"/>
                      </a:lnTo>
                      <a:lnTo>
                        <a:pt x="394" y="623"/>
                      </a:lnTo>
                      <a:lnTo>
                        <a:pt x="394" y="615"/>
                      </a:lnTo>
                      <a:lnTo>
                        <a:pt x="391" y="600"/>
                      </a:lnTo>
                      <a:lnTo>
                        <a:pt x="364" y="484"/>
                      </a:lnTo>
                      <a:lnTo>
                        <a:pt x="391" y="504"/>
                      </a:lnTo>
                      <a:lnTo>
                        <a:pt x="385" y="454"/>
                      </a:lnTo>
                      <a:lnTo>
                        <a:pt x="376" y="409"/>
                      </a:lnTo>
                      <a:lnTo>
                        <a:pt x="373" y="367"/>
                      </a:lnTo>
                      <a:lnTo>
                        <a:pt x="367" y="321"/>
                      </a:lnTo>
                      <a:lnTo>
                        <a:pt x="370" y="263"/>
                      </a:lnTo>
                      <a:lnTo>
                        <a:pt x="367" y="199"/>
                      </a:lnTo>
                      <a:lnTo>
                        <a:pt x="370" y="160"/>
                      </a:lnTo>
                      <a:lnTo>
                        <a:pt x="387" y="137"/>
                      </a:lnTo>
                      <a:lnTo>
                        <a:pt x="374" y="125"/>
                      </a:lnTo>
                      <a:lnTo>
                        <a:pt x="362" y="111"/>
                      </a:lnTo>
                      <a:lnTo>
                        <a:pt x="353" y="95"/>
                      </a:lnTo>
                      <a:lnTo>
                        <a:pt x="348" y="78"/>
                      </a:lnTo>
                      <a:lnTo>
                        <a:pt x="346" y="57"/>
                      </a:lnTo>
                      <a:lnTo>
                        <a:pt x="364" y="0"/>
                      </a:lnTo>
                      <a:close/>
                    </a:path>
                  </a:pathLst>
                </a:custGeom>
                <a:solidFill>
                  <a:srgbClr val="BFF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2" name="Freeform 86"/>
                <p:cNvSpPr>
                  <a:spLocks/>
                </p:cNvSpPr>
                <p:nvPr/>
              </p:nvSpPr>
              <p:spPr bwMode="auto">
                <a:xfrm>
                  <a:off x="3804" y="1860"/>
                  <a:ext cx="437" cy="1385"/>
                </a:xfrm>
                <a:custGeom>
                  <a:avLst/>
                  <a:gdLst>
                    <a:gd name="T0" fmla="*/ 19 w 437"/>
                    <a:gd name="T1" fmla="*/ 596 h 1385"/>
                    <a:gd name="T2" fmla="*/ 28 w 437"/>
                    <a:gd name="T3" fmla="*/ 756 h 1385"/>
                    <a:gd name="T4" fmla="*/ 43 w 437"/>
                    <a:gd name="T5" fmla="*/ 965 h 1385"/>
                    <a:gd name="T6" fmla="*/ 51 w 437"/>
                    <a:gd name="T7" fmla="*/ 1017 h 1385"/>
                    <a:gd name="T8" fmla="*/ 84 w 437"/>
                    <a:gd name="T9" fmla="*/ 1207 h 1385"/>
                    <a:gd name="T10" fmla="*/ 83 w 437"/>
                    <a:gd name="T11" fmla="*/ 1254 h 1385"/>
                    <a:gd name="T12" fmla="*/ 96 w 437"/>
                    <a:gd name="T13" fmla="*/ 1289 h 1385"/>
                    <a:gd name="T14" fmla="*/ 133 w 437"/>
                    <a:gd name="T15" fmla="*/ 1320 h 1385"/>
                    <a:gd name="T16" fmla="*/ 226 w 437"/>
                    <a:gd name="T17" fmla="*/ 1335 h 1385"/>
                    <a:gd name="T18" fmla="*/ 288 w 437"/>
                    <a:gd name="T19" fmla="*/ 1341 h 1385"/>
                    <a:gd name="T20" fmla="*/ 365 w 437"/>
                    <a:gd name="T21" fmla="*/ 1380 h 1385"/>
                    <a:gd name="T22" fmla="*/ 335 w 437"/>
                    <a:gd name="T23" fmla="*/ 1174 h 1385"/>
                    <a:gd name="T24" fmla="*/ 245 w 437"/>
                    <a:gd name="T25" fmla="*/ 837 h 1385"/>
                    <a:gd name="T26" fmla="*/ 221 w 437"/>
                    <a:gd name="T27" fmla="*/ 702 h 1385"/>
                    <a:gd name="T28" fmla="*/ 248 w 437"/>
                    <a:gd name="T29" fmla="*/ 528 h 1385"/>
                    <a:gd name="T30" fmla="*/ 271 w 437"/>
                    <a:gd name="T31" fmla="*/ 460 h 1385"/>
                    <a:gd name="T32" fmla="*/ 292 w 437"/>
                    <a:gd name="T33" fmla="*/ 531 h 1385"/>
                    <a:gd name="T34" fmla="*/ 383 w 437"/>
                    <a:gd name="T35" fmla="*/ 507 h 1385"/>
                    <a:gd name="T36" fmla="*/ 422 w 437"/>
                    <a:gd name="T37" fmla="*/ 403 h 1385"/>
                    <a:gd name="T38" fmla="*/ 383 w 437"/>
                    <a:gd name="T39" fmla="*/ 197 h 1385"/>
                    <a:gd name="T40" fmla="*/ 298 w 437"/>
                    <a:gd name="T41" fmla="*/ 99 h 1385"/>
                    <a:gd name="T42" fmla="*/ 131 w 437"/>
                    <a:gd name="T43" fmla="*/ 0 h 1385"/>
                    <a:gd name="T44" fmla="*/ 134 w 437"/>
                    <a:gd name="T45" fmla="*/ 64 h 1385"/>
                    <a:gd name="T46" fmla="*/ 122 w 437"/>
                    <a:gd name="T47" fmla="*/ 107 h 1385"/>
                    <a:gd name="T48" fmla="*/ 102 w 437"/>
                    <a:gd name="T49" fmla="*/ 154 h 1385"/>
                    <a:gd name="T50" fmla="*/ 69 w 437"/>
                    <a:gd name="T51" fmla="*/ 230 h 1385"/>
                    <a:gd name="T52" fmla="*/ 42 w 437"/>
                    <a:gd name="T53" fmla="*/ 237 h 1385"/>
                    <a:gd name="T54" fmla="*/ 30 w 437"/>
                    <a:gd name="T55" fmla="*/ 263 h 1385"/>
                    <a:gd name="T56" fmla="*/ 24 w 437"/>
                    <a:gd name="T57" fmla="*/ 344 h 1385"/>
                    <a:gd name="T58" fmla="*/ 7 w 437"/>
                    <a:gd name="T59" fmla="*/ 396 h 1385"/>
                    <a:gd name="T60" fmla="*/ 0 w 437"/>
                    <a:gd name="T61" fmla="*/ 435 h 1385"/>
                    <a:gd name="T62" fmla="*/ 7 w 437"/>
                    <a:gd name="T63" fmla="*/ 499 h 138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37"/>
                    <a:gd name="T97" fmla="*/ 0 h 1385"/>
                    <a:gd name="T98" fmla="*/ 437 w 437"/>
                    <a:gd name="T99" fmla="*/ 1385 h 138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37" h="1385">
                      <a:moveTo>
                        <a:pt x="13" y="543"/>
                      </a:moveTo>
                      <a:lnTo>
                        <a:pt x="19" y="596"/>
                      </a:lnTo>
                      <a:lnTo>
                        <a:pt x="21" y="645"/>
                      </a:lnTo>
                      <a:lnTo>
                        <a:pt x="28" y="756"/>
                      </a:lnTo>
                      <a:lnTo>
                        <a:pt x="34" y="858"/>
                      </a:lnTo>
                      <a:lnTo>
                        <a:pt x="43" y="965"/>
                      </a:lnTo>
                      <a:lnTo>
                        <a:pt x="45" y="993"/>
                      </a:lnTo>
                      <a:lnTo>
                        <a:pt x="51" y="1017"/>
                      </a:lnTo>
                      <a:lnTo>
                        <a:pt x="64" y="1050"/>
                      </a:lnTo>
                      <a:lnTo>
                        <a:pt x="84" y="1207"/>
                      </a:lnTo>
                      <a:lnTo>
                        <a:pt x="84" y="1240"/>
                      </a:lnTo>
                      <a:lnTo>
                        <a:pt x="83" y="1254"/>
                      </a:lnTo>
                      <a:lnTo>
                        <a:pt x="85" y="1271"/>
                      </a:lnTo>
                      <a:lnTo>
                        <a:pt x="96" y="1289"/>
                      </a:lnTo>
                      <a:lnTo>
                        <a:pt x="108" y="1307"/>
                      </a:lnTo>
                      <a:lnTo>
                        <a:pt x="133" y="1320"/>
                      </a:lnTo>
                      <a:lnTo>
                        <a:pt x="165" y="1328"/>
                      </a:lnTo>
                      <a:lnTo>
                        <a:pt x="226" y="1335"/>
                      </a:lnTo>
                      <a:lnTo>
                        <a:pt x="267" y="1339"/>
                      </a:lnTo>
                      <a:lnTo>
                        <a:pt x="288" y="1341"/>
                      </a:lnTo>
                      <a:lnTo>
                        <a:pt x="339" y="1385"/>
                      </a:lnTo>
                      <a:lnTo>
                        <a:pt x="365" y="1380"/>
                      </a:lnTo>
                      <a:lnTo>
                        <a:pt x="356" y="1269"/>
                      </a:lnTo>
                      <a:lnTo>
                        <a:pt x="335" y="1174"/>
                      </a:lnTo>
                      <a:lnTo>
                        <a:pt x="298" y="1002"/>
                      </a:lnTo>
                      <a:lnTo>
                        <a:pt x="245" y="837"/>
                      </a:lnTo>
                      <a:lnTo>
                        <a:pt x="230" y="765"/>
                      </a:lnTo>
                      <a:lnTo>
                        <a:pt x="221" y="702"/>
                      </a:lnTo>
                      <a:lnTo>
                        <a:pt x="227" y="621"/>
                      </a:lnTo>
                      <a:lnTo>
                        <a:pt x="248" y="528"/>
                      </a:lnTo>
                      <a:lnTo>
                        <a:pt x="259" y="498"/>
                      </a:lnTo>
                      <a:lnTo>
                        <a:pt x="271" y="460"/>
                      </a:lnTo>
                      <a:lnTo>
                        <a:pt x="286" y="489"/>
                      </a:lnTo>
                      <a:lnTo>
                        <a:pt x="292" y="531"/>
                      </a:lnTo>
                      <a:lnTo>
                        <a:pt x="338" y="516"/>
                      </a:lnTo>
                      <a:lnTo>
                        <a:pt x="383" y="507"/>
                      </a:lnTo>
                      <a:lnTo>
                        <a:pt x="437" y="501"/>
                      </a:lnTo>
                      <a:lnTo>
                        <a:pt x="422" y="403"/>
                      </a:lnTo>
                      <a:lnTo>
                        <a:pt x="413" y="318"/>
                      </a:lnTo>
                      <a:lnTo>
                        <a:pt x="383" y="197"/>
                      </a:lnTo>
                      <a:lnTo>
                        <a:pt x="377" y="143"/>
                      </a:lnTo>
                      <a:lnTo>
                        <a:pt x="298" y="99"/>
                      </a:lnTo>
                      <a:lnTo>
                        <a:pt x="221" y="54"/>
                      </a:lnTo>
                      <a:lnTo>
                        <a:pt x="131" y="0"/>
                      </a:lnTo>
                      <a:lnTo>
                        <a:pt x="134" y="45"/>
                      </a:lnTo>
                      <a:lnTo>
                        <a:pt x="134" y="64"/>
                      </a:lnTo>
                      <a:lnTo>
                        <a:pt x="128" y="90"/>
                      </a:lnTo>
                      <a:lnTo>
                        <a:pt x="122" y="107"/>
                      </a:lnTo>
                      <a:lnTo>
                        <a:pt x="113" y="125"/>
                      </a:lnTo>
                      <a:lnTo>
                        <a:pt x="102" y="154"/>
                      </a:lnTo>
                      <a:lnTo>
                        <a:pt x="83" y="197"/>
                      </a:lnTo>
                      <a:lnTo>
                        <a:pt x="69" y="230"/>
                      </a:lnTo>
                      <a:lnTo>
                        <a:pt x="57" y="233"/>
                      </a:lnTo>
                      <a:lnTo>
                        <a:pt x="42" y="237"/>
                      </a:lnTo>
                      <a:lnTo>
                        <a:pt x="30" y="249"/>
                      </a:lnTo>
                      <a:lnTo>
                        <a:pt x="30" y="263"/>
                      </a:lnTo>
                      <a:lnTo>
                        <a:pt x="28" y="306"/>
                      </a:lnTo>
                      <a:lnTo>
                        <a:pt x="24" y="344"/>
                      </a:lnTo>
                      <a:lnTo>
                        <a:pt x="13" y="378"/>
                      </a:lnTo>
                      <a:lnTo>
                        <a:pt x="7" y="396"/>
                      </a:lnTo>
                      <a:lnTo>
                        <a:pt x="1" y="418"/>
                      </a:lnTo>
                      <a:lnTo>
                        <a:pt x="0" y="435"/>
                      </a:lnTo>
                      <a:lnTo>
                        <a:pt x="4" y="461"/>
                      </a:lnTo>
                      <a:lnTo>
                        <a:pt x="7" y="499"/>
                      </a:lnTo>
                      <a:lnTo>
                        <a:pt x="13" y="543"/>
                      </a:lnTo>
                      <a:close/>
                    </a:path>
                  </a:pathLst>
                </a:custGeom>
                <a:solidFill>
                  <a:srgbClr val="BFF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6" name="Group 131"/>
              <p:cNvGrpSpPr>
                <a:grpSpLocks/>
              </p:cNvGrpSpPr>
              <p:nvPr/>
            </p:nvGrpSpPr>
            <p:grpSpPr bwMode="auto">
              <a:xfrm>
                <a:off x="3587" y="1278"/>
                <a:ext cx="452" cy="773"/>
                <a:chOff x="3587" y="1278"/>
                <a:chExt cx="452" cy="773"/>
              </a:xfrm>
            </p:grpSpPr>
            <p:grpSp>
              <p:nvGrpSpPr>
                <p:cNvPr id="7" name="Group 90"/>
                <p:cNvGrpSpPr>
                  <a:grpSpLocks/>
                </p:cNvGrpSpPr>
                <p:nvPr/>
              </p:nvGrpSpPr>
              <p:grpSpPr bwMode="auto">
                <a:xfrm>
                  <a:off x="3692" y="1665"/>
                  <a:ext cx="235" cy="386"/>
                  <a:chOff x="3692" y="1665"/>
                  <a:chExt cx="235" cy="386"/>
                </a:xfrm>
              </p:grpSpPr>
              <p:sp>
                <p:nvSpPr>
                  <p:cNvPr id="16468" name="Freeform 88"/>
                  <p:cNvSpPr>
                    <a:spLocks/>
                  </p:cNvSpPr>
                  <p:nvPr/>
                </p:nvSpPr>
                <p:spPr bwMode="auto">
                  <a:xfrm>
                    <a:off x="3694" y="1665"/>
                    <a:ext cx="233" cy="386"/>
                  </a:xfrm>
                  <a:custGeom>
                    <a:avLst/>
                    <a:gdLst>
                      <a:gd name="T0" fmla="*/ 201 w 233"/>
                      <a:gd name="T1" fmla="*/ 0 h 386"/>
                      <a:gd name="T2" fmla="*/ 212 w 233"/>
                      <a:gd name="T3" fmla="*/ 109 h 386"/>
                      <a:gd name="T4" fmla="*/ 219 w 233"/>
                      <a:gd name="T5" fmla="*/ 167 h 386"/>
                      <a:gd name="T6" fmla="*/ 225 w 233"/>
                      <a:gd name="T7" fmla="*/ 187 h 386"/>
                      <a:gd name="T8" fmla="*/ 233 w 233"/>
                      <a:gd name="T9" fmla="*/ 236 h 386"/>
                      <a:gd name="T10" fmla="*/ 228 w 233"/>
                      <a:gd name="T11" fmla="*/ 274 h 386"/>
                      <a:gd name="T12" fmla="*/ 219 w 233"/>
                      <a:gd name="T13" fmla="*/ 313 h 386"/>
                      <a:gd name="T14" fmla="*/ 204 w 233"/>
                      <a:gd name="T15" fmla="*/ 349 h 386"/>
                      <a:gd name="T16" fmla="*/ 188 w 233"/>
                      <a:gd name="T17" fmla="*/ 368 h 386"/>
                      <a:gd name="T18" fmla="*/ 160 w 233"/>
                      <a:gd name="T19" fmla="*/ 380 h 386"/>
                      <a:gd name="T20" fmla="*/ 124 w 233"/>
                      <a:gd name="T21" fmla="*/ 386 h 386"/>
                      <a:gd name="T22" fmla="*/ 86 w 233"/>
                      <a:gd name="T23" fmla="*/ 380 h 386"/>
                      <a:gd name="T24" fmla="*/ 55 w 233"/>
                      <a:gd name="T25" fmla="*/ 365 h 386"/>
                      <a:gd name="T26" fmla="*/ 36 w 233"/>
                      <a:gd name="T27" fmla="*/ 349 h 386"/>
                      <a:gd name="T28" fmla="*/ 19 w 233"/>
                      <a:gd name="T29" fmla="*/ 325 h 386"/>
                      <a:gd name="T30" fmla="*/ 3 w 233"/>
                      <a:gd name="T31" fmla="*/ 291 h 386"/>
                      <a:gd name="T32" fmla="*/ 0 w 233"/>
                      <a:gd name="T33" fmla="*/ 269 h 386"/>
                      <a:gd name="T34" fmla="*/ 3 w 233"/>
                      <a:gd name="T35" fmla="*/ 247 h 386"/>
                      <a:gd name="T36" fmla="*/ 10 w 233"/>
                      <a:gd name="T37" fmla="*/ 229 h 386"/>
                      <a:gd name="T38" fmla="*/ 21 w 233"/>
                      <a:gd name="T39" fmla="*/ 212 h 386"/>
                      <a:gd name="T40" fmla="*/ 43 w 233"/>
                      <a:gd name="T41" fmla="*/ 194 h 386"/>
                      <a:gd name="T42" fmla="*/ 45 w 233"/>
                      <a:gd name="T43" fmla="*/ 158 h 386"/>
                      <a:gd name="T44" fmla="*/ 43 w 233"/>
                      <a:gd name="T45" fmla="*/ 98 h 386"/>
                      <a:gd name="T46" fmla="*/ 77 w 233"/>
                      <a:gd name="T47" fmla="*/ 98 h 386"/>
                      <a:gd name="T48" fmla="*/ 101 w 233"/>
                      <a:gd name="T49" fmla="*/ 91 h 386"/>
                      <a:gd name="T50" fmla="*/ 124 w 233"/>
                      <a:gd name="T51" fmla="*/ 79 h 386"/>
                      <a:gd name="T52" fmla="*/ 140 w 233"/>
                      <a:gd name="T53" fmla="*/ 58 h 386"/>
                      <a:gd name="T54" fmla="*/ 161 w 233"/>
                      <a:gd name="T55" fmla="*/ 31 h 386"/>
                      <a:gd name="T56" fmla="*/ 201 w 233"/>
                      <a:gd name="T57" fmla="*/ 0 h 38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33"/>
                      <a:gd name="T88" fmla="*/ 0 h 386"/>
                      <a:gd name="T89" fmla="*/ 233 w 233"/>
                      <a:gd name="T90" fmla="*/ 386 h 38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33" h="386">
                        <a:moveTo>
                          <a:pt x="201" y="0"/>
                        </a:moveTo>
                        <a:lnTo>
                          <a:pt x="212" y="109"/>
                        </a:lnTo>
                        <a:lnTo>
                          <a:pt x="219" y="167"/>
                        </a:lnTo>
                        <a:lnTo>
                          <a:pt x="225" y="187"/>
                        </a:lnTo>
                        <a:lnTo>
                          <a:pt x="233" y="236"/>
                        </a:lnTo>
                        <a:lnTo>
                          <a:pt x="228" y="274"/>
                        </a:lnTo>
                        <a:lnTo>
                          <a:pt x="219" y="313"/>
                        </a:lnTo>
                        <a:lnTo>
                          <a:pt x="204" y="349"/>
                        </a:lnTo>
                        <a:lnTo>
                          <a:pt x="188" y="368"/>
                        </a:lnTo>
                        <a:lnTo>
                          <a:pt x="160" y="380"/>
                        </a:lnTo>
                        <a:lnTo>
                          <a:pt x="124" y="386"/>
                        </a:lnTo>
                        <a:lnTo>
                          <a:pt x="86" y="380"/>
                        </a:lnTo>
                        <a:lnTo>
                          <a:pt x="55" y="365"/>
                        </a:lnTo>
                        <a:lnTo>
                          <a:pt x="36" y="349"/>
                        </a:lnTo>
                        <a:lnTo>
                          <a:pt x="19" y="325"/>
                        </a:lnTo>
                        <a:lnTo>
                          <a:pt x="3" y="291"/>
                        </a:lnTo>
                        <a:lnTo>
                          <a:pt x="0" y="269"/>
                        </a:lnTo>
                        <a:lnTo>
                          <a:pt x="3" y="247"/>
                        </a:lnTo>
                        <a:lnTo>
                          <a:pt x="10" y="229"/>
                        </a:lnTo>
                        <a:lnTo>
                          <a:pt x="21" y="212"/>
                        </a:lnTo>
                        <a:lnTo>
                          <a:pt x="43" y="194"/>
                        </a:lnTo>
                        <a:lnTo>
                          <a:pt x="45" y="158"/>
                        </a:lnTo>
                        <a:lnTo>
                          <a:pt x="43" y="98"/>
                        </a:lnTo>
                        <a:lnTo>
                          <a:pt x="77" y="98"/>
                        </a:lnTo>
                        <a:lnTo>
                          <a:pt x="101" y="91"/>
                        </a:lnTo>
                        <a:lnTo>
                          <a:pt x="124" y="79"/>
                        </a:lnTo>
                        <a:lnTo>
                          <a:pt x="140" y="58"/>
                        </a:lnTo>
                        <a:lnTo>
                          <a:pt x="161" y="31"/>
                        </a:lnTo>
                        <a:lnTo>
                          <a:pt x="201" y="0"/>
                        </a:lnTo>
                        <a:close/>
                      </a:path>
                    </a:pathLst>
                  </a:custGeom>
                  <a:solidFill>
                    <a:srgbClr val="FF9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69" name="Freeform 89"/>
                  <p:cNvSpPr>
                    <a:spLocks/>
                  </p:cNvSpPr>
                  <p:nvPr/>
                </p:nvSpPr>
                <p:spPr bwMode="auto">
                  <a:xfrm>
                    <a:off x="3692" y="1665"/>
                    <a:ext cx="233" cy="351"/>
                  </a:xfrm>
                  <a:custGeom>
                    <a:avLst/>
                    <a:gdLst>
                      <a:gd name="T0" fmla="*/ 201 w 233"/>
                      <a:gd name="T1" fmla="*/ 0 h 351"/>
                      <a:gd name="T2" fmla="*/ 212 w 233"/>
                      <a:gd name="T3" fmla="*/ 109 h 351"/>
                      <a:gd name="T4" fmla="*/ 219 w 233"/>
                      <a:gd name="T5" fmla="*/ 167 h 351"/>
                      <a:gd name="T6" fmla="*/ 225 w 233"/>
                      <a:gd name="T7" fmla="*/ 187 h 351"/>
                      <a:gd name="T8" fmla="*/ 233 w 233"/>
                      <a:gd name="T9" fmla="*/ 236 h 351"/>
                      <a:gd name="T10" fmla="*/ 228 w 233"/>
                      <a:gd name="T11" fmla="*/ 275 h 351"/>
                      <a:gd name="T12" fmla="*/ 219 w 233"/>
                      <a:gd name="T13" fmla="*/ 313 h 351"/>
                      <a:gd name="T14" fmla="*/ 205 w 233"/>
                      <a:gd name="T15" fmla="*/ 349 h 351"/>
                      <a:gd name="T16" fmla="*/ 196 w 233"/>
                      <a:gd name="T17" fmla="*/ 329 h 351"/>
                      <a:gd name="T18" fmla="*/ 179 w 233"/>
                      <a:gd name="T19" fmla="*/ 322 h 351"/>
                      <a:gd name="T20" fmla="*/ 166 w 233"/>
                      <a:gd name="T21" fmla="*/ 326 h 351"/>
                      <a:gd name="T22" fmla="*/ 155 w 233"/>
                      <a:gd name="T23" fmla="*/ 336 h 351"/>
                      <a:gd name="T24" fmla="*/ 136 w 233"/>
                      <a:gd name="T25" fmla="*/ 351 h 351"/>
                      <a:gd name="T26" fmla="*/ 111 w 233"/>
                      <a:gd name="T27" fmla="*/ 351 h 351"/>
                      <a:gd name="T28" fmla="*/ 122 w 233"/>
                      <a:gd name="T29" fmla="*/ 332 h 351"/>
                      <a:gd name="T30" fmla="*/ 145 w 233"/>
                      <a:gd name="T31" fmla="*/ 303 h 351"/>
                      <a:gd name="T32" fmla="*/ 168 w 233"/>
                      <a:gd name="T33" fmla="*/ 284 h 351"/>
                      <a:gd name="T34" fmla="*/ 181 w 233"/>
                      <a:gd name="T35" fmla="*/ 270 h 351"/>
                      <a:gd name="T36" fmla="*/ 187 w 233"/>
                      <a:gd name="T37" fmla="*/ 250 h 351"/>
                      <a:gd name="T38" fmla="*/ 190 w 233"/>
                      <a:gd name="T39" fmla="*/ 231 h 351"/>
                      <a:gd name="T40" fmla="*/ 191 w 233"/>
                      <a:gd name="T41" fmla="*/ 209 h 351"/>
                      <a:gd name="T42" fmla="*/ 188 w 233"/>
                      <a:gd name="T43" fmla="*/ 186 h 351"/>
                      <a:gd name="T44" fmla="*/ 190 w 233"/>
                      <a:gd name="T45" fmla="*/ 153 h 351"/>
                      <a:gd name="T46" fmla="*/ 178 w 233"/>
                      <a:gd name="T47" fmla="*/ 156 h 351"/>
                      <a:gd name="T48" fmla="*/ 148 w 233"/>
                      <a:gd name="T49" fmla="*/ 157 h 351"/>
                      <a:gd name="T50" fmla="*/ 123 w 233"/>
                      <a:gd name="T51" fmla="*/ 155 h 351"/>
                      <a:gd name="T52" fmla="*/ 97 w 233"/>
                      <a:gd name="T53" fmla="*/ 151 h 351"/>
                      <a:gd name="T54" fmla="*/ 78 w 233"/>
                      <a:gd name="T55" fmla="*/ 144 h 351"/>
                      <a:gd name="T56" fmla="*/ 63 w 233"/>
                      <a:gd name="T57" fmla="*/ 137 h 351"/>
                      <a:gd name="T58" fmla="*/ 63 w 233"/>
                      <a:gd name="T59" fmla="*/ 159 h 351"/>
                      <a:gd name="T60" fmla="*/ 63 w 233"/>
                      <a:gd name="T61" fmla="*/ 187 h 351"/>
                      <a:gd name="T62" fmla="*/ 57 w 233"/>
                      <a:gd name="T63" fmla="*/ 212 h 351"/>
                      <a:gd name="T64" fmla="*/ 56 w 233"/>
                      <a:gd name="T65" fmla="*/ 236 h 351"/>
                      <a:gd name="T66" fmla="*/ 65 w 233"/>
                      <a:gd name="T67" fmla="*/ 261 h 351"/>
                      <a:gd name="T68" fmla="*/ 75 w 233"/>
                      <a:gd name="T69" fmla="*/ 282 h 351"/>
                      <a:gd name="T70" fmla="*/ 89 w 233"/>
                      <a:gd name="T71" fmla="*/ 306 h 351"/>
                      <a:gd name="T72" fmla="*/ 82 w 233"/>
                      <a:gd name="T73" fmla="*/ 324 h 351"/>
                      <a:gd name="T74" fmla="*/ 70 w 233"/>
                      <a:gd name="T75" fmla="*/ 313 h 351"/>
                      <a:gd name="T76" fmla="*/ 49 w 233"/>
                      <a:gd name="T77" fmla="*/ 299 h 351"/>
                      <a:gd name="T78" fmla="*/ 36 w 233"/>
                      <a:gd name="T79" fmla="*/ 286 h 351"/>
                      <a:gd name="T80" fmla="*/ 18 w 233"/>
                      <a:gd name="T81" fmla="*/ 277 h 351"/>
                      <a:gd name="T82" fmla="*/ 0 w 233"/>
                      <a:gd name="T83" fmla="*/ 270 h 351"/>
                      <a:gd name="T84" fmla="*/ 3 w 233"/>
                      <a:gd name="T85" fmla="*/ 247 h 351"/>
                      <a:gd name="T86" fmla="*/ 10 w 233"/>
                      <a:gd name="T87" fmla="*/ 229 h 351"/>
                      <a:gd name="T88" fmla="*/ 21 w 233"/>
                      <a:gd name="T89" fmla="*/ 212 h 351"/>
                      <a:gd name="T90" fmla="*/ 43 w 233"/>
                      <a:gd name="T91" fmla="*/ 194 h 351"/>
                      <a:gd name="T92" fmla="*/ 45 w 233"/>
                      <a:gd name="T93" fmla="*/ 158 h 351"/>
                      <a:gd name="T94" fmla="*/ 43 w 233"/>
                      <a:gd name="T95" fmla="*/ 98 h 351"/>
                      <a:gd name="T96" fmla="*/ 77 w 233"/>
                      <a:gd name="T97" fmla="*/ 98 h 351"/>
                      <a:gd name="T98" fmla="*/ 101 w 233"/>
                      <a:gd name="T99" fmla="*/ 92 h 351"/>
                      <a:gd name="T100" fmla="*/ 124 w 233"/>
                      <a:gd name="T101" fmla="*/ 79 h 351"/>
                      <a:gd name="T102" fmla="*/ 140 w 233"/>
                      <a:gd name="T103" fmla="*/ 58 h 351"/>
                      <a:gd name="T104" fmla="*/ 161 w 233"/>
                      <a:gd name="T105" fmla="*/ 31 h 351"/>
                      <a:gd name="T106" fmla="*/ 201 w 233"/>
                      <a:gd name="T107" fmla="*/ 0 h 35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233"/>
                      <a:gd name="T163" fmla="*/ 0 h 351"/>
                      <a:gd name="T164" fmla="*/ 233 w 233"/>
                      <a:gd name="T165" fmla="*/ 351 h 351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233" h="351">
                        <a:moveTo>
                          <a:pt x="201" y="0"/>
                        </a:moveTo>
                        <a:lnTo>
                          <a:pt x="212" y="109"/>
                        </a:lnTo>
                        <a:lnTo>
                          <a:pt x="219" y="167"/>
                        </a:lnTo>
                        <a:lnTo>
                          <a:pt x="225" y="187"/>
                        </a:lnTo>
                        <a:lnTo>
                          <a:pt x="233" y="236"/>
                        </a:lnTo>
                        <a:lnTo>
                          <a:pt x="228" y="275"/>
                        </a:lnTo>
                        <a:lnTo>
                          <a:pt x="219" y="313"/>
                        </a:lnTo>
                        <a:lnTo>
                          <a:pt x="205" y="349"/>
                        </a:lnTo>
                        <a:lnTo>
                          <a:pt x="196" y="329"/>
                        </a:lnTo>
                        <a:lnTo>
                          <a:pt x="179" y="322"/>
                        </a:lnTo>
                        <a:lnTo>
                          <a:pt x="166" y="326"/>
                        </a:lnTo>
                        <a:lnTo>
                          <a:pt x="155" y="336"/>
                        </a:lnTo>
                        <a:lnTo>
                          <a:pt x="136" y="351"/>
                        </a:lnTo>
                        <a:lnTo>
                          <a:pt x="111" y="351"/>
                        </a:lnTo>
                        <a:lnTo>
                          <a:pt x="122" y="332"/>
                        </a:lnTo>
                        <a:lnTo>
                          <a:pt x="145" y="303"/>
                        </a:lnTo>
                        <a:lnTo>
                          <a:pt x="168" y="284"/>
                        </a:lnTo>
                        <a:lnTo>
                          <a:pt x="181" y="270"/>
                        </a:lnTo>
                        <a:lnTo>
                          <a:pt x="187" y="250"/>
                        </a:lnTo>
                        <a:lnTo>
                          <a:pt x="190" y="231"/>
                        </a:lnTo>
                        <a:lnTo>
                          <a:pt x="191" y="209"/>
                        </a:lnTo>
                        <a:lnTo>
                          <a:pt x="188" y="186"/>
                        </a:lnTo>
                        <a:lnTo>
                          <a:pt x="190" y="153"/>
                        </a:lnTo>
                        <a:lnTo>
                          <a:pt x="178" y="156"/>
                        </a:lnTo>
                        <a:lnTo>
                          <a:pt x="148" y="157"/>
                        </a:lnTo>
                        <a:lnTo>
                          <a:pt x="123" y="155"/>
                        </a:lnTo>
                        <a:lnTo>
                          <a:pt x="97" y="151"/>
                        </a:lnTo>
                        <a:lnTo>
                          <a:pt x="78" y="144"/>
                        </a:lnTo>
                        <a:lnTo>
                          <a:pt x="63" y="137"/>
                        </a:lnTo>
                        <a:lnTo>
                          <a:pt x="63" y="159"/>
                        </a:lnTo>
                        <a:lnTo>
                          <a:pt x="63" y="187"/>
                        </a:lnTo>
                        <a:lnTo>
                          <a:pt x="57" y="212"/>
                        </a:lnTo>
                        <a:lnTo>
                          <a:pt x="56" y="236"/>
                        </a:lnTo>
                        <a:lnTo>
                          <a:pt x="65" y="261"/>
                        </a:lnTo>
                        <a:lnTo>
                          <a:pt x="75" y="282"/>
                        </a:lnTo>
                        <a:lnTo>
                          <a:pt x="89" y="306"/>
                        </a:lnTo>
                        <a:lnTo>
                          <a:pt x="82" y="324"/>
                        </a:lnTo>
                        <a:lnTo>
                          <a:pt x="70" y="313"/>
                        </a:lnTo>
                        <a:lnTo>
                          <a:pt x="49" y="299"/>
                        </a:lnTo>
                        <a:lnTo>
                          <a:pt x="36" y="286"/>
                        </a:lnTo>
                        <a:lnTo>
                          <a:pt x="18" y="277"/>
                        </a:lnTo>
                        <a:lnTo>
                          <a:pt x="0" y="270"/>
                        </a:lnTo>
                        <a:lnTo>
                          <a:pt x="3" y="247"/>
                        </a:lnTo>
                        <a:lnTo>
                          <a:pt x="10" y="229"/>
                        </a:lnTo>
                        <a:lnTo>
                          <a:pt x="21" y="212"/>
                        </a:lnTo>
                        <a:lnTo>
                          <a:pt x="43" y="194"/>
                        </a:lnTo>
                        <a:lnTo>
                          <a:pt x="45" y="158"/>
                        </a:lnTo>
                        <a:lnTo>
                          <a:pt x="43" y="98"/>
                        </a:lnTo>
                        <a:lnTo>
                          <a:pt x="77" y="98"/>
                        </a:lnTo>
                        <a:lnTo>
                          <a:pt x="101" y="92"/>
                        </a:lnTo>
                        <a:lnTo>
                          <a:pt x="124" y="79"/>
                        </a:lnTo>
                        <a:lnTo>
                          <a:pt x="140" y="58"/>
                        </a:lnTo>
                        <a:lnTo>
                          <a:pt x="161" y="31"/>
                        </a:lnTo>
                        <a:lnTo>
                          <a:pt x="201" y="0"/>
                        </a:lnTo>
                        <a:close/>
                      </a:path>
                    </a:pathLst>
                  </a:custGeom>
                  <a:solidFill>
                    <a:srgbClr val="F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6428" name="Freeform 91"/>
                <p:cNvSpPr>
                  <a:spLocks/>
                </p:cNvSpPr>
                <p:nvPr/>
              </p:nvSpPr>
              <p:spPr bwMode="auto">
                <a:xfrm>
                  <a:off x="3638" y="1309"/>
                  <a:ext cx="315" cy="471"/>
                </a:xfrm>
                <a:custGeom>
                  <a:avLst/>
                  <a:gdLst>
                    <a:gd name="T0" fmla="*/ 29 w 315"/>
                    <a:gd name="T1" fmla="*/ 81 h 471"/>
                    <a:gd name="T2" fmla="*/ 16 w 315"/>
                    <a:gd name="T3" fmla="*/ 111 h 471"/>
                    <a:gd name="T4" fmla="*/ 7 w 315"/>
                    <a:gd name="T5" fmla="*/ 137 h 471"/>
                    <a:gd name="T6" fmla="*/ 1 w 315"/>
                    <a:gd name="T7" fmla="*/ 158 h 471"/>
                    <a:gd name="T8" fmla="*/ 0 w 315"/>
                    <a:gd name="T9" fmla="*/ 174 h 471"/>
                    <a:gd name="T10" fmla="*/ 2 w 315"/>
                    <a:gd name="T11" fmla="*/ 189 h 471"/>
                    <a:gd name="T12" fmla="*/ 5 w 315"/>
                    <a:gd name="T13" fmla="*/ 212 h 471"/>
                    <a:gd name="T14" fmla="*/ 4 w 315"/>
                    <a:gd name="T15" fmla="*/ 223 h 471"/>
                    <a:gd name="T16" fmla="*/ 5 w 315"/>
                    <a:gd name="T17" fmla="*/ 236 h 471"/>
                    <a:gd name="T18" fmla="*/ 11 w 315"/>
                    <a:gd name="T19" fmla="*/ 253 h 471"/>
                    <a:gd name="T20" fmla="*/ 13 w 315"/>
                    <a:gd name="T21" fmla="*/ 263 h 471"/>
                    <a:gd name="T22" fmla="*/ 10 w 315"/>
                    <a:gd name="T23" fmla="*/ 293 h 471"/>
                    <a:gd name="T24" fmla="*/ 13 w 315"/>
                    <a:gd name="T25" fmla="*/ 314 h 471"/>
                    <a:gd name="T26" fmla="*/ 19 w 315"/>
                    <a:gd name="T27" fmla="*/ 335 h 471"/>
                    <a:gd name="T28" fmla="*/ 29 w 315"/>
                    <a:gd name="T29" fmla="*/ 360 h 471"/>
                    <a:gd name="T30" fmla="*/ 41 w 315"/>
                    <a:gd name="T31" fmla="*/ 386 h 471"/>
                    <a:gd name="T32" fmla="*/ 52 w 315"/>
                    <a:gd name="T33" fmla="*/ 410 h 471"/>
                    <a:gd name="T34" fmla="*/ 59 w 315"/>
                    <a:gd name="T35" fmla="*/ 429 h 471"/>
                    <a:gd name="T36" fmla="*/ 65 w 315"/>
                    <a:gd name="T37" fmla="*/ 449 h 471"/>
                    <a:gd name="T38" fmla="*/ 74 w 315"/>
                    <a:gd name="T39" fmla="*/ 461 h 471"/>
                    <a:gd name="T40" fmla="*/ 87 w 315"/>
                    <a:gd name="T41" fmla="*/ 468 h 471"/>
                    <a:gd name="T42" fmla="*/ 108 w 315"/>
                    <a:gd name="T43" fmla="*/ 471 h 471"/>
                    <a:gd name="T44" fmla="*/ 137 w 315"/>
                    <a:gd name="T45" fmla="*/ 468 h 471"/>
                    <a:gd name="T46" fmla="*/ 162 w 315"/>
                    <a:gd name="T47" fmla="*/ 462 h 471"/>
                    <a:gd name="T48" fmla="*/ 176 w 315"/>
                    <a:gd name="T49" fmla="*/ 452 h 471"/>
                    <a:gd name="T50" fmla="*/ 197 w 315"/>
                    <a:gd name="T51" fmla="*/ 438 h 471"/>
                    <a:gd name="T52" fmla="*/ 219 w 315"/>
                    <a:gd name="T53" fmla="*/ 410 h 471"/>
                    <a:gd name="T54" fmla="*/ 255 w 315"/>
                    <a:gd name="T55" fmla="*/ 359 h 471"/>
                    <a:gd name="T56" fmla="*/ 264 w 315"/>
                    <a:gd name="T57" fmla="*/ 343 h 471"/>
                    <a:gd name="T58" fmla="*/ 271 w 315"/>
                    <a:gd name="T59" fmla="*/ 347 h 471"/>
                    <a:gd name="T60" fmla="*/ 282 w 315"/>
                    <a:gd name="T61" fmla="*/ 347 h 471"/>
                    <a:gd name="T62" fmla="*/ 288 w 315"/>
                    <a:gd name="T63" fmla="*/ 332 h 471"/>
                    <a:gd name="T64" fmla="*/ 298 w 315"/>
                    <a:gd name="T65" fmla="*/ 301 h 471"/>
                    <a:gd name="T66" fmla="*/ 306 w 315"/>
                    <a:gd name="T67" fmla="*/ 272 h 471"/>
                    <a:gd name="T68" fmla="*/ 304 w 315"/>
                    <a:gd name="T69" fmla="*/ 233 h 471"/>
                    <a:gd name="T70" fmla="*/ 312 w 315"/>
                    <a:gd name="T71" fmla="*/ 167 h 471"/>
                    <a:gd name="T72" fmla="*/ 315 w 315"/>
                    <a:gd name="T73" fmla="*/ 127 h 471"/>
                    <a:gd name="T74" fmla="*/ 313 w 315"/>
                    <a:gd name="T75" fmla="*/ 94 h 471"/>
                    <a:gd name="T76" fmla="*/ 306 w 315"/>
                    <a:gd name="T77" fmla="*/ 70 h 471"/>
                    <a:gd name="T78" fmla="*/ 285 w 315"/>
                    <a:gd name="T79" fmla="*/ 39 h 471"/>
                    <a:gd name="T80" fmla="*/ 255 w 315"/>
                    <a:gd name="T81" fmla="*/ 18 h 471"/>
                    <a:gd name="T82" fmla="*/ 222 w 315"/>
                    <a:gd name="T83" fmla="*/ 6 h 471"/>
                    <a:gd name="T84" fmla="*/ 186 w 315"/>
                    <a:gd name="T85" fmla="*/ 0 h 471"/>
                    <a:gd name="T86" fmla="*/ 149 w 315"/>
                    <a:gd name="T87" fmla="*/ 0 h 471"/>
                    <a:gd name="T88" fmla="*/ 114 w 315"/>
                    <a:gd name="T89" fmla="*/ 6 h 471"/>
                    <a:gd name="T90" fmla="*/ 80 w 315"/>
                    <a:gd name="T91" fmla="*/ 22 h 471"/>
                    <a:gd name="T92" fmla="*/ 55 w 315"/>
                    <a:gd name="T93" fmla="*/ 43 h 471"/>
                    <a:gd name="T94" fmla="*/ 29 w 315"/>
                    <a:gd name="T95" fmla="*/ 81 h 47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15"/>
                    <a:gd name="T145" fmla="*/ 0 h 471"/>
                    <a:gd name="T146" fmla="*/ 315 w 315"/>
                    <a:gd name="T147" fmla="*/ 471 h 47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15" h="471">
                      <a:moveTo>
                        <a:pt x="29" y="81"/>
                      </a:moveTo>
                      <a:lnTo>
                        <a:pt x="16" y="111"/>
                      </a:lnTo>
                      <a:lnTo>
                        <a:pt x="7" y="137"/>
                      </a:lnTo>
                      <a:lnTo>
                        <a:pt x="1" y="158"/>
                      </a:lnTo>
                      <a:lnTo>
                        <a:pt x="0" y="174"/>
                      </a:lnTo>
                      <a:lnTo>
                        <a:pt x="2" y="189"/>
                      </a:lnTo>
                      <a:lnTo>
                        <a:pt x="5" y="212"/>
                      </a:lnTo>
                      <a:lnTo>
                        <a:pt x="4" y="223"/>
                      </a:lnTo>
                      <a:lnTo>
                        <a:pt x="5" y="236"/>
                      </a:lnTo>
                      <a:lnTo>
                        <a:pt x="11" y="253"/>
                      </a:lnTo>
                      <a:lnTo>
                        <a:pt x="13" y="263"/>
                      </a:lnTo>
                      <a:lnTo>
                        <a:pt x="10" y="293"/>
                      </a:lnTo>
                      <a:lnTo>
                        <a:pt x="13" y="314"/>
                      </a:lnTo>
                      <a:lnTo>
                        <a:pt x="19" y="335"/>
                      </a:lnTo>
                      <a:lnTo>
                        <a:pt x="29" y="360"/>
                      </a:lnTo>
                      <a:lnTo>
                        <a:pt x="41" y="386"/>
                      </a:lnTo>
                      <a:lnTo>
                        <a:pt x="52" y="410"/>
                      </a:lnTo>
                      <a:lnTo>
                        <a:pt x="59" y="429"/>
                      </a:lnTo>
                      <a:lnTo>
                        <a:pt x="65" y="449"/>
                      </a:lnTo>
                      <a:lnTo>
                        <a:pt x="74" y="461"/>
                      </a:lnTo>
                      <a:lnTo>
                        <a:pt x="87" y="468"/>
                      </a:lnTo>
                      <a:lnTo>
                        <a:pt x="108" y="471"/>
                      </a:lnTo>
                      <a:lnTo>
                        <a:pt x="137" y="468"/>
                      </a:lnTo>
                      <a:lnTo>
                        <a:pt x="162" y="462"/>
                      </a:lnTo>
                      <a:lnTo>
                        <a:pt x="176" y="452"/>
                      </a:lnTo>
                      <a:lnTo>
                        <a:pt x="197" y="438"/>
                      </a:lnTo>
                      <a:lnTo>
                        <a:pt x="219" y="410"/>
                      </a:lnTo>
                      <a:lnTo>
                        <a:pt x="255" y="359"/>
                      </a:lnTo>
                      <a:lnTo>
                        <a:pt x="264" y="343"/>
                      </a:lnTo>
                      <a:lnTo>
                        <a:pt x="271" y="347"/>
                      </a:lnTo>
                      <a:lnTo>
                        <a:pt x="282" y="347"/>
                      </a:lnTo>
                      <a:lnTo>
                        <a:pt x="288" y="332"/>
                      </a:lnTo>
                      <a:lnTo>
                        <a:pt x="298" y="301"/>
                      </a:lnTo>
                      <a:lnTo>
                        <a:pt x="306" y="272"/>
                      </a:lnTo>
                      <a:lnTo>
                        <a:pt x="304" y="233"/>
                      </a:lnTo>
                      <a:lnTo>
                        <a:pt x="312" y="167"/>
                      </a:lnTo>
                      <a:lnTo>
                        <a:pt x="315" y="127"/>
                      </a:lnTo>
                      <a:lnTo>
                        <a:pt x="313" y="94"/>
                      </a:lnTo>
                      <a:lnTo>
                        <a:pt x="306" y="70"/>
                      </a:lnTo>
                      <a:lnTo>
                        <a:pt x="285" y="39"/>
                      </a:lnTo>
                      <a:lnTo>
                        <a:pt x="255" y="18"/>
                      </a:lnTo>
                      <a:lnTo>
                        <a:pt x="222" y="6"/>
                      </a:lnTo>
                      <a:lnTo>
                        <a:pt x="186" y="0"/>
                      </a:lnTo>
                      <a:lnTo>
                        <a:pt x="149" y="0"/>
                      </a:lnTo>
                      <a:lnTo>
                        <a:pt x="114" y="6"/>
                      </a:lnTo>
                      <a:lnTo>
                        <a:pt x="80" y="22"/>
                      </a:lnTo>
                      <a:lnTo>
                        <a:pt x="55" y="43"/>
                      </a:lnTo>
                      <a:lnTo>
                        <a:pt x="29" y="81"/>
                      </a:lnTo>
                      <a:close/>
                    </a:path>
                  </a:pathLst>
                </a:custGeom>
                <a:solidFill>
                  <a:srgbClr val="FF9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8" name="Group 96"/>
                <p:cNvGrpSpPr>
                  <a:grpSpLocks/>
                </p:cNvGrpSpPr>
                <p:nvPr/>
              </p:nvGrpSpPr>
              <p:grpSpPr bwMode="auto">
                <a:xfrm>
                  <a:off x="3587" y="1278"/>
                  <a:ext cx="452" cy="577"/>
                  <a:chOff x="3587" y="1278"/>
                  <a:chExt cx="452" cy="577"/>
                </a:xfrm>
              </p:grpSpPr>
              <p:grpSp>
                <p:nvGrpSpPr>
                  <p:cNvPr id="9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3587" y="1278"/>
                    <a:ext cx="452" cy="577"/>
                    <a:chOff x="3587" y="1278"/>
                    <a:chExt cx="452" cy="577"/>
                  </a:xfrm>
                </p:grpSpPr>
                <p:sp>
                  <p:nvSpPr>
                    <p:cNvPr id="16466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3691" y="1420"/>
                      <a:ext cx="38" cy="57"/>
                    </a:xfrm>
                    <a:custGeom>
                      <a:avLst/>
                      <a:gdLst>
                        <a:gd name="T0" fmla="*/ 6 w 38"/>
                        <a:gd name="T1" fmla="*/ 0 h 57"/>
                        <a:gd name="T2" fmla="*/ 1 w 38"/>
                        <a:gd name="T3" fmla="*/ 9 h 57"/>
                        <a:gd name="T4" fmla="*/ 0 w 38"/>
                        <a:gd name="T5" fmla="*/ 20 h 57"/>
                        <a:gd name="T6" fmla="*/ 3 w 38"/>
                        <a:gd name="T7" fmla="*/ 30 h 57"/>
                        <a:gd name="T8" fmla="*/ 10 w 38"/>
                        <a:gd name="T9" fmla="*/ 37 h 57"/>
                        <a:gd name="T10" fmla="*/ 20 w 38"/>
                        <a:gd name="T11" fmla="*/ 46 h 57"/>
                        <a:gd name="T12" fmla="*/ 38 w 38"/>
                        <a:gd name="T13" fmla="*/ 57 h 57"/>
                        <a:gd name="T14" fmla="*/ 22 w 38"/>
                        <a:gd name="T15" fmla="*/ 41 h 57"/>
                        <a:gd name="T16" fmla="*/ 16 w 38"/>
                        <a:gd name="T17" fmla="*/ 33 h 57"/>
                        <a:gd name="T18" fmla="*/ 12 w 38"/>
                        <a:gd name="T19" fmla="*/ 26 h 57"/>
                        <a:gd name="T20" fmla="*/ 8 w 38"/>
                        <a:gd name="T21" fmla="*/ 16 h 57"/>
                        <a:gd name="T22" fmla="*/ 6 w 38"/>
                        <a:gd name="T23" fmla="*/ 0 h 57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38"/>
                        <a:gd name="T37" fmla="*/ 0 h 57"/>
                        <a:gd name="T38" fmla="*/ 38 w 38"/>
                        <a:gd name="T39" fmla="*/ 57 h 57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38" h="57">
                          <a:moveTo>
                            <a:pt x="6" y="0"/>
                          </a:moveTo>
                          <a:lnTo>
                            <a:pt x="1" y="9"/>
                          </a:lnTo>
                          <a:lnTo>
                            <a:pt x="0" y="20"/>
                          </a:lnTo>
                          <a:lnTo>
                            <a:pt x="3" y="30"/>
                          </a:lnTo>
                          <a:lnTo>
                            <a:pt x="10" y="37"/>
                          </a:lnTo>
                          <a:lnTo>
                            <a:pt x="20" y="46"/>
                          </a:lnTo>
                          <a:lnTo>
                            <a:pt x="38" y="57"/>
                          </a:lnTo>
                          <a:lnTo>
                            <a:pt x="22" y="41"/>
                          </a:lnTo>
                          <a:lnTo>
                            <a:pt x="16" y="33"/>
                          </a:lnTo>
                          <a:lnTo>
                            <a:pt x="12" y="26"/>
                          </a:lnTo>
                          <a:lnTo>
                            <a:pt x="8" y="16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67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3587" y="1278"/>
                      <a:ext cx="452" cy="577"/>
                    </a:xfrm>
                    <a:custGeom>
                      <a:avLst/>
                      <a:gdLst>
                        <a:gd name="T0" fmla="*/ 41 w 452"/>
                        <a:gd name="T1" fmla="*/ 88 h 577"/>
                        <a:gd name="T2" fmla="*/ 6 w 452"/>
                        <a:gd name="T3" fmla="*/ 122 h 577"/>
                        <a:gd name="T4" fmla="*/ 10 w 452"/>
                        <a:gd name="T5" fmla="*/ 167 h 577"/>
                        <a:gd name="T6" fmla="*/ 11 w 452"/>
                        <a:gd name="T7" fmla="*/ 129 h 577"/>
                        <a:gd name="T8" fmla="*/ 41 w 452"/>
                        <a:gd name="T9" fmla="*/ 104 h 577"/>
                        <a:gd name="T10" fmla="*/ 17 w 452"/>
                        <a:gd name="T11" fmla="*/ 141 h 577"/>
                        <a:gd name="T12" fmla="*/ 46 w 452"/>
                        <a:gd name="T13" fmla="*/ 111 h 577"/>
                        <a:gd name="T14" fmla="*/ 24 w 452"/>
                        <a:gd name="T15" fmla="*/ 146 h 577"/>
                        <a:gd name="T16" fmla="*/ 43 w 452"/>
                        <a:gd name="T17" fmla="*/ 191 h 577"/>
                        <a:gd name="T18" fmla="*/ 30 w 452"/>
                        <a:gd name="T19" fmla="*/ 140 h 577"/>
                        <a:gd name="T20" fmla="*/ 45 w 452"/>
                        <a:gd name="T21" fmla="*/ 126 h 577"/>
                        <a:gd name="T22" fmla="*/ 48 w 452"/>
                        <a:gd name="T23" fmla="*/ 164 h 577"/>
                        <a:gd name="T24" fmla="*/ 53 w 452"/>
                        <a:gd name="T25" fmla="*/ 165 h 577"/>
                        <a:gd name="T26" fmla="*/ 60 w 452"/>
                        <a:gd name="T27" fmla="*/ 128 h 577"/>
                        <a:gd name="T28" fmla="*/ 66 w 452"/>
                        <a:gd name="T29" fmla="*/ 173 h 577"/>
                        <a:gd name="T30" fmla="*/ 65 w 452"/>
                        <a:gd name="T31" fmla="*/ 153 h 577"/>
                        <a:gd name="T32" fmla="*/ 75 w 452"/>
                        <a:gd name="T33" fmla="*/ 160 h 577"/>
                        <a:gd name="T34" fmla="*/ 81 w 452"/>
                        <a:gd name="T35" fmla="*/ 167 h 577"/>
                        <a:gd name="T36" fmla="*/ 93 w 452"/>
                        <a:gd name="T37" fmla="*/ 184 h 577"/>
                        <a:gd name="T38" fmla="*/ 112 w 452"/>
                        <a:gd name="T39" fmla="*/ 204 h 577"/>
                        <a:gd name="T40" fmla="*/ 85 w 452"/>
                        <a:gd name="T41" fmla="*/ 149 h 577"/>
                        <a:gd name="T42" fmla="*/ 98 w 452"/>
                        <a:gd name="T43" fmla="*/ 171 h 577"/>
                        <a:gd name="T44" fmla="*/ 99 w 452"/>
                        <a:gd name="T45" fmla="*/ 162 h 577"/>
                        <a:gd name="T46" fmla="*/ 125 w 452"/>
                        <a:gd name="T47" fmla="*/ 161 h 577"/>
                        <a:gd name="T48" fmla="*/ 128 w 452"/>
                        <a:gd name="T49" fmla="*/ 151 h 577"/>
                        <a:gd name="T50" fmla="*/ 147 w 452"/>
                        <a:gd name="T51" fmla="*/ 178 h 577"/>
                        <a:gd name="T52" fmla="*/ 147 w 452"/>
                        <a:gd name="T53" fmla="*/ 164 h 577"/>
                        <a:gd name="T54" fmla="*/ 155 w 452"/>
                        <a:gd name="T55" fmla="*/ 162 h 577"/>
                        <a:gd name="T56" fmla="*/ 161 w 452"/>
                        <a:gd name="T57" fmla="*/ 157 h 577"/>
                        <a:gd name="T58" fmla="*/ 188 w 452"/>
                        <a:gd name="T59" fmla="*/ 128 h 577"/>
                        <a:gd name="T60" fmla="*/ 203 w 452"/>
                        <a:gd name="T61" fmla="*/ 181 h 577"/>
                        <a:gd name="T62" fmla="*/ 290 w 452"/>
                        <a:gd name="T63" fmla="*/ 277 h 577"/>
                        <a:gd name="T64" fmla="*/ 315 w 452"/>
                        <a:gd name="T65" fmla="*/ 279 h 577"/>
                        <a:gd name="T66" fmla="*/ 326 w 452"/>
                        <a:gd name="T67" fmla="*/ 233 h 577"/>
                        <a:gd name="T68" fmla="*/ 357 w 452"/>
                        <a:gd name="T69" fmla="*/ 279 h 577"/>
                        <a:gd name="T70" fmla="*/ 296 w 452"/>
                        <a:gd name="T71" fmla="*/ 417 h 577"/>
                        <a:gd name="T72" fmla="*/ 284 w 452"/>
                        <a:gd name="T73" fmla="*/ 521 h 577"/>
                        <a:gd name="T74" fmla="*/ 329 w 452"/>
                        <a:gd name="T75" fmla="*/ 571 h 577"/>
                        <a:gd name="T76" fmla="*/ 402 w 452"/>
                        <a:gd name="T77" fmla="*/ 566 h 577"/>
                        <a:gd name="T78" fmla="*/ 434 w 452"/>
                        <a:gd name="T79" fmla="*/ 489 h 577"/>
                        <a:gd name="T80" fmla="*/ 449 w 452"/>
                        <a:gd name="T81" fmla="*/ 426 h 577"/>
                        <a:gd name="T82" fmla="*/ 405 w 452"/>
                        <a:gd name="T83" fmla="*/ 343 h 577"/>
                        <a:gd name="T84" fmla="*/ 413 w 452"/>
                        <a:gd name="T85" fmla="*/ 187 h 577"/>
                        <a:gd name="T86" fmla="*/ 378 w 452"/>
                        <a:gd name="T87" fmla="*/ 72 h 577"/>
                        <a:gd name="T88" fmla="*/ 323 w 452"/>
                        <a:gd name="T89" fmla="*/ 16 h 577"/>
                        <a:gd name="T90" fmla="*/ 251 w 452"/>
                        <a:gd name="T91" fmla="*/ 0 h 577"/>
                        <a:gd name="T92" fmla="*/ 171 w 452"/>
                        <a:gd name="T93" fmla="*/ 18 h 577"/>
                        <a:gd name="T94" fmla="*/ 122 w 452"/>
                        <a:gd name="T95" fmla="*/ 49 h 577"/>
                        <a:gd name="T96" fmla="*/ 105 w 452"/>
                        <a:gd name="T97" fmla="*/ 53 h 577"/>
                        <a:gd name="T98" fmla="*/ 85 w 452"/>
                        <a:gd name="T99" fmla="*/ 59 h 577"/>
                        <a:gd name="T100" fmla="*/ 79 w 452"/>
                        <a:gd name="T101" fmla="*/ 41 h 577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w 452"/>
                        <a:gd name="T154" fmla="*/ 0 h 577"/>
                        <a:gd name="T155" fmla="*/ 452 w 452"/>
                        <a:gd name="T156" fmla="*/ 577 h 577"/>
                      </a:gdLst>
                      <a:ahLst/>
                      <a:cxnLst>
                        <a:cxn ang="T102">
                          <a:pos x="T0" y="T1"/>
                        </a:cxn>
                        <a:cxn ang="T103">
                          <a:pos x="T2" y="T3"/>
                        </a:cxn>
                        <a:cxn ang="T104">
                          <a:pos x="T4" y="T5"/>
                        </a:cxn>
                        <a:cxn ang="T105">
                          <a:pos x="T6" y="T7"/>
                        </a:cxn>
                        <a:cxn ang="T106">
                          <a:pos x="T8" y="T9"/>
                        </a:cxn>
                        <a:cxn ang="T107">
                          <a:pos x="T10" y="T11"/>
                        </a:cxn>
                        <a:cxn ang="T108">
                          <a:pos x="T12" y="T13"/>
                        </a:cxn>
                        <a:cxn ang="T109">
                          <a:pos x="T14" y="T15"/>
                        </a:cxn>
                        <a:cxn ang="T110">
                          <a:pos x="T16" y="T17"/>
                        </a:cxn>
                        <a:cxn ang="T111">
                          <a:pos x="T18" y="T19"/>
                        </a:cxn>
                        <a:cxn ang="T112">
                          <a:pos x="T20" y="T21"/>
                        </a:cxn>
                        <a:cxn ang="T113">
                          <a:pos x="T22" y="T23"/>
                        </a:cxn>
                        <a:cxn ang="T114">
                          <a:pos x="T24" y="T25"/>
                        </a:cxn>
                        <a:cxn ang="T115">
                          <a:pos x="T26" y="T27"/>
                        </a:cxn>
                        <a:cxn ang="T116">
                          <a:pos x="T28" y="T29"/>
                        </a:cxn>
                        <a:cxn ang="T117">
                          <a:pos x="T30" y="T31"/>
                        </a:cxn>
                        <a:cxn ang="T118">
                          <a:pos x="T32" y="T33"/>
                        </a:cxn>
                        <a:cxn ang="T119">
                          <a:pos x="T34" y="T35"/>
                        </a:cxn>
                        <a:cxn ang="T120">
                          <a:pos x="T36" y="T37"/>
                        </a:cxn>
                        <a:cxn ang="T121">
                          <a:pos x="T38" y="T39"/>
                        </a:cxn>
                        <a:cxn ang="T122">
                          <a:pos x="T40" y="T41"/>
                        </a:cxn>
                        <a:cxn ang="T123">
                          <a:pos x="T42" y="T43"/>
                        </a:cxn>
                        <a:cxn ang="T124">
                          <a:pos x="T44" y="T45"/>
                        </a:cxn>
                        <a:cxn ang="T125">
                          <a:pos x="T46" y="T47"/>
                        </a:cxn>
                        <a:cxn ang="T126">
                          <a:pos x="T48" y="T49"/>
                        </a:cxn>
                        <a:cxn ang="T127">
                          <a:pos x="T50" y="T51"/>
                        </a:cxn>
                        <a:cxn ang="T128">
                          <a:pos x="T52" y="T53"/>
                        </a:cxn>
                        <a:cxn ang="T129">
                          <a:pos x="T54" y="T55"/>
                        </a:cxn>
                        <a:cxn ang="T130">
                          <a:pos x="T56" y="T57"/>
                        </a:cxn>
                        <a:cxn ang="T131">
                          <a:pos x="T58" y="T59"/>
                        </a:cxn>
                        <a:cxn ang="T132">
                          <a:pos x="T60" y="T61"/>
                        </a:cxn>
                        <a:cxn ang="T133">
                          <a:pos x="T62" y="T63"/>
                        </a:cxn>
                        <a:cxn ang="T134">
                          <a:pos x="T64" y="T65"/>
                        </a:cxn>
                        <a:cxn ang="T135">
                          <a:pos x="T66" y="T67"/>
                        </a:cxn>
                        <a:cxn ang="T136">
                          <a:pos x="T68" y="T69"/>
                        </a:cxn>
                        <a:cxn ang="T137">
                          <a:pos x="T70" y="T71"/>
                        </a:cxn>
                        <a:cxn ang="T138">
                          <a:pos x="T72" y="T73"/>
                        </a:cxn>
                        <a:cxn ang="T139">
                          <a:pos x="T74" y="T75"/>
                        </a:cxn>
                        <a:cxn ang="T140">
                          <a:pos x="T76" y="T77"/>
                        </a:cxn>
                        <a:cxn ang="T141">
                          <a:pos x="T78" y="T79"/>
                        </a:cxn>
                        <a:cxn ang="T142">
                          <a:pos x="T80" y="T81"/>
                        </a:cxn>
                        <a:cxn ang="T143">
                          <a:pos x="T82" y="T83"/>
                        </a:cxn>
                        <a:cxn ang="T144">
                          <a:pos x="T84" y="T85"/>
                        </a:cxn>
                        <a:cxn ang="T145">
                          <a:pos x="T86" y="T87"/>
                        </a:cxn>
                        <a:cxn ang="T146">
                          <a:pos x="T88" y="T89"/>
                        </a:cxn>
                        <a:cxn ang="T147">
                          <a:pos x="T90" y="T91"/>
                        </a:cxn>
                        <a:cxn ang="T148">
                          <a:pos x="T92" y="T93"/>
                        </a:cxn>
                        <a:cxn ang="T149">
                          <a:pos x="T94" y="T95"/>
                        </a:cxn>
                        <a:cxn ang="T150">
                          <a:pos x="T96" y="T97"/>
                        </a:cxn>
                        <a:cxn ang="T151">
                          <a:pos x="T98" y="T99"/>
                        </a:cxn>
                        <a:cxn ang="T152">
                          <a:pos x="T100" y="T101"/>
                        </a:cxn>
                      </a:cxnLst>
                      <a:rect l="T153" t="T154" r="T155" b="T156"/>
                      <a:pathLst>
                        <a:path w="452" h="577">
                          <a:moveTo>
                            <a:pt x="60" y="57"/>
                          </a:moveTo>
                          <a:lnTo>
                            <a:pt x="50" y="64"/>
                          </a:lnTo>
                          <a:lnTo>
                            <a:pt x="45" y="71"/>
                          </a:lnTo>
                          <a:lnTo>
                            <a:pt x="42" y="80"/>
                          </a:lnTo>
                          <a:lnTo>
                            <a:pt x="41" y="88"/>
                          </a:lnTo>
                          <a:lnTo>
                            <a:pt x="41" y="97"/>
                          </a:lnTo>
                          <a:lnTo>
                            <a:pt x="27" y="101"/>
                          </a:lnTo>
                          <a:lnTo>
                            <a:pt x="17" y="107"/>
                          </a:lnTo>
                          <a:lnTo>
                            <a:pt x="10" y="114"/>
                          </a:lnTo>
                          <a:lnTo>
                            <a:pt x="6" y="122"/>
                          </a:lnTo>
                          <a:lnTo>
                            <a:pt x="4" y="133"/>
                          </a:lnTo>
                          <a:lnTo>
                            <a:pt x="0" y="141"/>
                          </a:lnTo>
                          <a:lnTo>
                            <a:pt x="4" y="150"/>
                          </a:lnTo>
                          <a:lnTo>
                            <a:pt x="7" y="159"/>
                          </a:lnTo>
                          <a:lnTo>
                            <a:pt x="10" y="167"/>
                          </a:lnTo>
                          <a:lnTo>
                            <a:pt x="15" y="175"/>
                          </a:lnTo>
                          <a:lnTo>
                            <a:pt x="11" y="161"/>
                          </a:lnTo>
                          <a:lnTo>
                            <a:pt x="9" y="150"/>
                          </a:lnTo>
                          <a:lnTo>
                            <a:pt x="9" y="140"/>
                          </a:lnTo>
                          <a:lnTo>
                            <a:pt x="11" y="129"/>
                          </a:lnTo>
                          <a:lnTo>
                            <a:pt x="15" y="119"/>
                          </a:lnTo>
                          <a:lnTo>
                            <a:pt x="20" y="114"/>
                          </a:lnTo>
                          <a:lnTo>
                            <a:pt x="27" y="110"/>
                          </a:lnTo>
                          <a:lnTo>
                            <a:pt x="33" y="107"/>
                          </a:lnTo>
                          <a:lnTo>
                            <a:pt x="41" y="104"/>
                          </a:lnTo>
                          <a:lnTo>
                            <a:pt x="29" y="112"/>
                          </a:lnTo>
                          <a:lnTo>
                            <a:pt x="23" y="118"/>
                          </a:lnTo>
                          <a:lnTo>
                            <a:pt x="19" y="125"/>
                          </a:lnTo>
                          <a:lnTo>
                            <a:pt x="17" y="131"/>
                          </a:lnTo>
                          <a:lnTo>
                            <a:pt x="17" y="141"/>
                          </a:lnTo>
                          <a:lnTo>
                            <a:pt x="20" y="131"/>
                          </a:lnTo>
                          <a:lnTo>
                            <a:pt x="24" y="123"/>
                          </a:lnTo>
                          <a:lnTo>
                            <a:pt x="31" y="117"/>
                          </a:lnTo>
                          <a:lnTo>
                            <a:pt x="39" y="113"/>
                          </a:lnTo>
                          <a:lnTo>
                            <a:pt x="46" y="111"/>
                          </a:lnTo>
                          <a:lnTo>
                            <a:pt x="37" y="116"/>
                          </a:lnTo>
                          <a:lnTo>
                            <a:pt x="32" y="121"/>
                          </a:lnTo>
                          <a:lnTo>
                            <a:pt x="27" y="129"/>
                          </a:lnTo>
                          <a:lnTo>
                            <a:pt x="25" y="137"/>
                          </a:lnTo>
                          <a:lnTo>
                            <a:pt x="24" y="146"/>
                          </a:lnTo>
                          <a:lnTo>
                            <a:pt x="24" y="154"/>
                          </a:lnTo>
                          <a:lnTo>
                            <a:pt x="25" y="160"/>
                          </a:lnTo>
                          <a:lnTo>
                            <a:pt x="28" y="167"/>
                          </a:lnTo>
                          <a:lnTo>
                            <a:pt x="32" y="175"/>
                          </a:lnTo>
                          <a:lnTo>
                            <a:pt x="43" y="191"/>
                          </a:lnTo>
                          <a:lnTo>
                            <a:pt x="34" y="173"/>
                          </a:lnTo>
                          <a:lnTo>
                            <a:pt x="30" y="165"/>
                          </a:lnTo>
                          <a:lnTo>
                            <a:pt x="28" y="157"/>
                          </a:lnTo>
                          <a:lnTo>
                            <a:pt x="29" y="148"/>
                          </a:lnTo>
                          <a:lnTo>
                            <a:pt x="30" y="140"/>
                          </a:lnTo>
                          <a:lnTo>
                            <a:pt x="31" y="133"/>
                          </a:lnTo>
                          <a:lnTo>
                            <a:pt x="37" y="124"/>
                          </a:lnTo>
                          <a:lnTo>
                            <a:pt x="47" y="117"/>
                          </a:lnTo>
                          <a:lnTo>
                            <a:pt x="50" y="119"/>
                          </a:lnTo>
                          <a:lnTo>
                            <a:pt x="45" y="126"/>
                          </a:lnTo>
                          <a:lnTo>
                            <a:pt x="42" y="132"/>
                          </a:lnTo>
                          <a:lnTo>
                            <a:pt x="41" y="139"/>
                          </a:lnTo>
                          <a:lnTo>
                            <a:pt x="42" y="147"/>
                          </a:lnTo>
                          <a:lnTo>
                            <a:pt x="44" y="155"/>
                          </a:lnTo>
                          <a:lnTo>
                            <a:pt x="48" y="164"/>
                          </a:lnTo>
                          <a:lnTo>
                            <a:pt x="54" y="174"/>
                          </a:lnTo>
                          <a:lnTo>
                            <a:pt x="63" y="187"/>
                          </a:lnTo>
                          <a:lnTo>
                            <a:pt x="72" y="199"/>
                          </a:lnTo>
                          <a:lnTo>
                            <a:pt x="58" y="176"/>
                          </a:lnTo>
                          <a:lnTo>
                            <a:pt x="53" y="165"/>
                          </a:lnTo>
                          <a:lnTo>
                            <a:pt x="50" y="156"/>
                          </a:lnTo>
                          <a:lnTo>
                            <a:pt x="52" y="148"/>
                          </a:lnTo>
                          <a:lnTo>
                            <a:pt x="53" y="136"/>
                          </a:lnTo>
                          <a:lnTo>
                            <a:pt x="57" y="126"/>
                          </a:lnTo>
                          <a:lnTo>
                            <a:pt x="60" y="128"/>
                          </a:lnTo>
                          <a:lnTo>
                            <a:pt x="59" y="135"/>
                          </a:lnTo>
                          <a:lnTo>
                            <a:pt x="59" y="146"/>
                          </a:lnTo>
                          <a:lnTo>
                            <a:pt x="60" y="154"/>
                          </a:lnTo>
                          <a:lnTo>
                            <a:pt x="63" y="164"/>
                          </a:lnTo>
                          <a:lnTo>
                            <a:pt x="66" y="173"/>
                          </a:lnTo>
                          <a:lnTo>
                            <a:pt x="73" y="182"/>
                          </a:lnTo>
                          <a:lnTo>
                            <a:pt x="81" y="191"/>
                          </a:lnTo>
                          <a:lnTo>
                            <a:pt x="71" y="174"/>
                          </a:lnTo>
                          <a:lnTo>
                            <a:pt x="67" y="164"/>
                          </a:lnTo>
                          <a:lnTo>
                            <a:pt x="65" y="153"/>
                          </a:lnTo>
                          <a:lnTo>
                            <a:pt x="65" y="139"/>
                          </a:lnTo>
                          <a:lnTo>
                            <a:pt x="67" y="131"/>
                          </a:lnTo>
                          <a:lnTo>
                            <a:pt x="72" y="135"/>
                          </a:lnTo>
                          <a:lnTo>
                            <a:pt x="73" y="148"/>
                          </a:lnTo>
                          <a:lnTo>
                            <a:pt x="75" y="160"/>
                          </a:lnTo>
                          <a:lnTo>
                            <a:pt x="79" y="170"/>
                          </a:lnTo>
                          <a:lnTo>
                            <a:pt x="83" y="180"/>
                          </a:lnTo>
                          <a:lnTo>
                            <a:pt x="89" y="191"/>
                          </a:lnTo>
                          <a:lnTo>
                            <a:pt x="84" y="176"/>
                          </a:lnTo>
                          <a:lnTo>
                            <a:pt x="81" y="167"/>
                          </a:lnTo>
                          <a:lnTo>
                            <a:pt x="79" y="160"/>
                          </a:lnTo>
                          <a:lnTo>
                            <a:pt x="78" y="151"/>
                          </a:lnTo>
                          <a:lnTo>
                            <a:pt x="83" y="167"/>
                          </a:lnTo>
                          <a:lnTo>
                            <a:pt x="87" y="176"/>
                          </a:lnTo>
                          <a:lnTo>
                            <a:pt x="93" y="184"/>
                          </a:lnTo>
                          <a:lnTo>
                            <a:pt x="100" y="194"/>
                          </a:lnTo>
                          <a:lnTo>
                            <a:pt x="108" y="204"/>
                          </a:lnTo>
                          <a:lnTo>
                            <a:pt x="117" y="211"/>
                          </a:lnTo>
                          <a:lnTo>
                            <a:pt x="124" y="216"/>
                          </a:lnTo>
                          <a:lnTo>
                            <a:pt x="112" y="204"/>
                          </a:lnTo>
                          <a:lnTo>
                            <a:pt x="104" y="194"/>
                          </a:lnTo>
                          <a:lnTo>
                            <a:pt x="97" y="183"/>
                          </a:lnTo>
                          <a:lnTo>
                            <a:pt x="91" y="170"/>
                          </a:lnTo>
                          <a:lnTo>
                            <a:pt x="87" y="159"/>
                          </a:lnTo>
                          <a:lnTo>
                            <a:pt x="85" y="149"/>
                          </a:lnTo>
                          <a:lnTo>
                            <a:pt x="87" y="140"/>
                          </a:lnTo>
                          <a:lnTo>
                            <a:pt x="93" y="140"/>
                          </a:lnTo>
                          <a:lnTo>
                            <a:pt x="93" y="151"/>
                          </a:lnTo>
                          <a:lnTo>
                            <a:pt x="94" y="160"/>
                          </a:lnTo>
                          <a:lnTo>
                            <a:pt x="98" y="171"/>
                          </a:lnTo>
                          <a:lnTo>
                            <a:pt x="102" y="181"/>
                          </a:lnTo>
                          <a:lnTo>
                            <a:pt x="111" y="193"/>
                          </a:lnTo>
                          <a:lnTo>
                            <a:pt x="106" y="181"/>
                          </a:lnTo>
                          <a:lnTo>
                            <a:pt x="101" y="170"/>
                          </a:lnTo>
                          <a:lnTo>
                            <a:pt x="99" y="162"/>
                          </a:lnTo>
                          <a:lnTo>
                            <a:pt x="98" y="152"/>
                          </a:lnTo>
                          <a:lnTo>
                            <a:pt x="100" y="142"/>
                          </a:lnTo>
                          <a:lnTo>
                            <a:pt x="115" y="141"/>
                          </a:lnTo>
                          <a:lnTo>
                            <a:pt x="120" y="152"/>
                          </a:lnTo>
                          <a:lnTo>
                            <a:pt x="125" y="161"/>
                          </a:lnTo>
                          <a:lnTo>
                            <a:pt x="129" y="169"/>
                          </a:lnTo>
                          <a:lnTo>
                            <a:pt x="149" y="197"/>
                          </a:lnTo>
                          <a:lnTo>
                            <a:pt x="136" y="171"/>
                          </a:lnTo>
                          <a:lnTo>
                            <a:pt x="132" y="163"/>
                          </a:lnTo>
                          <a:lnTo>
                            <a:pt x="128" y="151"/>
                          </a:lnTo>
                          <a:lnTo>
                            <a:pt x="125" y="139"/>
                          </a:lnTo>
                          <a:lnTo>
                            <a:pt x="129" y="141"/>
                          </a:lnTo>
                          <a:lnTo>
                            <a:pt x="136" y="158"/>
                          </a:lnTo>
                          <a:lnTo>
                            <a:pt x="140" y="167"/>
                          </a:lnTo>
                          <a:lnTo>
                            <a:pt x="147" y="178"/>
                          </a:lnTo>
                          <a:lnTo>
                            <a:pt x="158" y="187"/>
                          </a:lnTo>
                          <a:lnTo>
                            <a:pt x="173" y="193"/>
                          </a:lnTo>
                          <a:lnTo>
                            <a:pt x="159" y="181"/>
                          </a:lnTo>
                          <a:lnTo>
                            <a:pt x="152" y="172"/>
                          </a:lnTo>
                          <a:lnTo>
                            <a:pt x="147" y="164"/>
                          </a:lnTo>
                          <a:lnTo>
                            <a:pt x="144" y="154"/>
                          </a:lnTo>
                          <a:lnTo>
                            <a:pt x="143" y="142"/>
                          </a:lnTo>
                          <a:lnTo>
                            <a:pt x="151" y="139"/>
                          </a:lnTo>
                          <a:lnTo>
                            <a:pt x="151" y="150"/>
                          </a:lnTo>
                          <a:lnTo>
                            <a:pt x="155" y="162"/>
                          </a:lnTo>
                          <a:lnTo>
                            <a:pt x="159" y="170"/>
                          </a:lnTo>
                          <a:lnTo>
                            <a:pt x="174" y="184"/>
                          </a:lnTo>
                          <a:lnTo>
                            <a:pt x="167" y="176"/>
                          </a:lnTo>
                          <a:lnTo>
                            <a:pt x="162" y="166"/>
                          </a:lnTo>
                          <a:lnTo>
                            <a:pt x="161" y="157"/>
                          </a:lnTo>
                          <a:lnTo>
                            <a:pt x="160" y="146"/>
                          </a:lnTo>
                          <a:lnTo>
                            <a:pt x="162" y="137"/>
                          </a:lnTo>
                          <a:lnTo>
                            <a:pt x="166" y="134"/>
                          </a:lnTo>
                          <a:lnTo>
                            <a:pt x="177" y="132"/>
                          </a:lnTo>
                          <a:lnTo>
                            <a:pt x="188" y="128"/>
                          </a:lnTo>
                          <a:lnTo>
                            <a:pt x="202" y="116"/>
                          </a:lnTo>
                          <a:lnTo>
                            <a:pt x="187" y="142"/>
                          </a:lnTo>
                          <a:lnTo>
                            <a:pt x="189" y="156"/>
                          </a:lnTo>
                          <a:lnTo>
                            <a:pt x="195" y="170"/>
                          </a:lnTo>
                          <a:lnTo>
                            <a:pt x="203" y="181"/>
                          </a:lnTo>
                          <a:lnTo>
                            <a:pt x="217" y="195"/>
                          </a:lnTo>
                          <a:lnTo>
                            <a:pt x="237" y="208"/>
                          </a:lnTo>
                          <a:lnTo>
                            <a:pt x="263" y="228"/>
                          </a:lnTo>
                          <a:lnTo>
                            <a:pt x="290" y="260"/>
                          </a:lnTo>
                          <a:lnTo>
                            <a:pt x="290" y="277"/>
                          </a:lnTo>
                          <a:lnTo>
                            <a:pt x="291" y="287"/>
                          </a:lnTo>
                          <a:lnTo>
                            <a:pt x="298" y="293"/>
                          </a:lnTo>
                          <a:lnTo>
                            <a:pt x="307" y="295"/>
                          </a:lnTo>
                          <a:lnTo>
                            <a:pt x="311" y="289"/>
                          </a:lnTo>
                          <a:lnTo>
                            <a:pt x="315" y="279"/>
                          </a:lnTo>
                          <a:lnTo>
                            <a:pt x="314" y="268"/>
                          </a:lnTo>
                          <a:lnTo>
                            <a:pt x="314" y="258"/>
                          </a:lnTo>
                          <a:lnTo>
                            <a:pt x="315" y="245"/>
                          </a:lnTo>
                          <a:lnTo>
                            <a:pt x="319" y="237"/>
                          </a:lnTo>
                          <a:lnTo>
                            <a:pt x="326" y="233"/>
                          </a:lnTo>
                          <a:lnTo>
                            <a:pt x="334" y="233"/>
                          </a:lnTo>
                          <a:lnTo>
                            <a:pt x="345" y="239"/>
                          </a:lnTo>
                          <a:lnTo>
                            <a:pt x="353" y="251"/>
                          </a:lnTo>
                          <a:lnTo>
                            <a:pt x="356" y="263"/>
                          </a:lnTo>
                          <a:lnTo>
                            <a:pt x="357" y="279"/>
                          </a:lnTo>
                          <a:lnTo>
                            <a:pt x="356" y="294"/>
                          </a:lnTo>
                          <a:lnTo>
                            <a:pt x="354" y="313"/>
                          </a:lnTo>
                          <a:lnTo>
                            <a:pt x="344" y="347"/>
                          </a:lnTo>
                          <a:lnTo>
                            <a:pt x="298" y="398"/>
                          </a:lnTo>
                          <a:lnTo>
                            <a:pt x="296" y="417"/>
                          </a:lnTo>
                          <a:lnTo>
                            <a:pt x="299" y="460"/>
                          </a:lnTo>
                          <a:lnTo>
                            <a:pt x="300" y="485"/>
                          </a:lnTo>
                          <a:lnTo>
                            <a:pt x="293" y="498"/>
                          </a:lnTo>
                          <a:lnTo>
                            <a:pt x="287" y="511"/>
                          </a:lnTo>
                          <a:lnTo>
                            <a:pt x="284" y="521"/>
                          </a:lnTo>
                          <a:lnTo>
                            <a:pt x="282" y="537"/>
                          </a:lnTo>
                          <a:lnTo>
                            <a:pt x="286" y="549"/>
                          </a:lnTo>
                          <a:lnTo>
                            <a:pt x="296" y="562"/>
                          </a:lnTo>
                          <a:lnTo>
                            <a:pt x="311" y="570"/>
                          </a:lnTo>
                          <a:lnTo>
                            <a:pt x="329" y="571"/>
                          </a:lnTo>
                          <a:lnTo>
                            <a:pt x="341" y="574"/>
                          </a:lnTo>
                          <a:lnTo>
                            <a:pt x="358" y="577"/>
                          </a:lnTo>
                          <a:lnTo>
                            <a:pt x="374" y="575"/>
                          </a:lnTo>
                          <a:lnTo>
                            <a:pt x="387" y="572"/>
                          </a:lnTo>
                          <a:lnTo>
                            <a:pt x="402" y="566"/>
                          </a:lnTo>
                          <a:lnTo>
                            <a:pt x="413" y="558"/>
                          </a:lnTo>
                          <a:lnTo>
                            <a:pt x="421" y="546"/>
                          </a:lnTo>
                          <a:lnTo>
                            <a:pt x="428" y="535"/>
                          </a:lnTo>
                          <a:lnTo>
                            <a:pt x="433" y="521"/>
                          </a:lnTo>
                          <a:lnTo>
                            <a:pt x="434" y="489"/>
                          </a:lnTo>
                          <a:lnTo>
                            <a:pt x="440" y="483"/>
                          </a:lnTo>
                          <a:lnTo>
                            <a:pt x="447" y="473"/>
                          </a:lnTo>
                          <a:lnTo>
                            <a:pt x="449" y="462"/>
                          </a:lnTo>
                          <a:lnTo>
                            <a:pt x="452" y="444"/>
                          </a:lnTo>
                          <a:lnTo>
                            <a:pt x="449" y="426"/>
                          </a:lnTo>
                          <a:lnTo>
                            <a:pt x="445" y="413"/>
                          </a:lnTo>
                          <a:lnTo>
                            <a:pt x="439" y="405"/>
                          </a:lnTo>
                          <a:lnTo>
                            <a:pt x="427" y="385"/>
                          </a:lnTo>
                          <a:lnTo>
                            <a:pt x="415" y="368"/>
                          </a:lnTo>
                          <a:lnTo>
                            <a:pt x="405" y="343"/>
                          </a:lnTo>
                          <a:lnTo>
                            <a:pt x="406" y="280"/>
                          </a:lnTo>
                          <a:lnTo>
                            <a:pt x="410" y="255"/>
                          </a:lnTo>
                          <a:lnTo>
                            <a:pt x="414" y="227"/>
                          </a:lnTo>
                          <a:lnTo>
                            <a:pt x="414" y="209"/>
                          </a:lnTo>
                          <a:lnTo>
                            <a:pt x="413" y="187"/>
                          </a:lnTo>
                          <a:lnTo>
                            <a:pt x="409" y="167"/>
                          </a:lnTo>
                          <a:lnTo>
                            <a:pt x="407" y="150"/>
                          </a:lnTo>
                          <a:lnTo>
                            <a:pt x="402" y="131"/>
                          </a:lnTo>
                          <a:lnTo>
                            <a:pt x="389" y="94"/>
                          </a:lnTo>
                          <a:lnTo>
                            <a:pt x="378" y="72"/>
                          </a:lnTo>
                          <a:lnTo>
                            <a:pt x="350" y="43"/>
                          </a:lnTo>
                          <a:lnTo>
                            <a:pt x="334" y="37"/>
                          </a:lnTo>
                          <a:lnTo>
                            <a:pt x="334" y="29"/>
                          </a:lnTo>
                          <a:lnTo>
                            <a:pt x="329" y="22"/>
                          </a:lnTo>
                          <a:lnTo>
                            <a:pt x="323" y="16"/>
                          </a:lnTo>
                          <a:lnTo>
                            <a:pt x="313" y="11"/>
                          </a:lnTo>
                          <a:lnTo>
                            <a:pt x="301" y="7"/>
                          </a:lnTo>
                          <a:lnTo>
                            <a:pt x="287" y="4"/>
                          </a:lnTo>
                          <a:lnTo>
                            <a:pt x="275" y="2"/>
                          </a:lnTo>
                          <a:lnTo>
                            <a:pt x="251" y="0"/>
                          </a:lnTo>
                          <a:lnTo>
                            <a:pt x="234" y="0"/>
                          </a:lnTo>
                          <a:lnTo>
                            <a:pt x="209" y="2"/>
                          </a:lnTo>
                          <a:lnTo>
                            <a:pt x="195" y="6"/>
                          </a:lnTo>
                          <a:lnTo>
                            <a:pt x="183" y="11"/>
                          </a:lnTo>
                          <a:lnTo>
                            <a:pt x="171" y="18"/>
                          </a:lnTo>
                          <a:lnTo>
                            <a:pt x="161" y="24"/>
                          </a:lnTo>
                          <a:lnTo>
                            <a:pt x="149" y="34"/>
                          </a:lnTo>
                          <a:lnTo>
                            <a:pt x="139" y="43"/>
                          </a:lnTo>
                          <a:lnTo>
                            <a:pt x="131" y="47"/>
                          </a:lnTo>
                          <a:lnTo>
                            <a:pt x="122" y="49"/>
                          </a:lnTo>
                          <a:lnTo>
                            <a:pt x="116" y="49"/>
                          </a:lnTo>
                          <a:lnTo>
                            <a:pt x="110" y="46"/>
                          </a:lnTo>
                          <a:lnTo>
                            <a:pt x="106" y="38"/>
                          </a:lnTo>
                          <a:lnTo>
                            <a:pt x="105" y="46"/>
                          </a:lnTo>
                          <a:lnTo>
                            <a:pt x="105" y="53"/>
                          </a:lnTo>
                          <a:lnTo>
                            <a:pt x="99" y="52"/>
                          </a:lnTo>
                          <a:lnTo>
                            <a:pt x="93" y="49"/>
                          </a:lnTo>
                          <a:lnTo>
                            <a:pt x="97" y="56"/>
                          </a:lnTo>
                          <a:lnTo>
                            <a:pt x="91" y="61"/>
                          </a:lnTo>
                          <a:lnTo>
                            <a:pt x="85" y="59"/>
                          </a:lnTo>
                          <a:lnTo>
                            <a:pt x="82" y="56"/>
                          </a:lnTo>
                          <a:lnTo>
                            <a:pt x="80" y="51"/>
                          </a:lnTo>
                          <a:lnTo>
                            <a:pt x="82" y="44"/>
                          </a:lnTo>
                          <a:lnTo>
                            <a:pt x="89" y="39"/>
                          </a:lnTo>
                          <a:lnTo>
                            <a:pt x="79" y="41"/>
                          </a:lnTo>
                          <a:lnTo>
                            <a:pt x="70" y="44"/>
                          </a:lnTo>
                          <a:lnTo>
                            <a:pt x="64" y="50"/>
                          </a:lnTo>
                          <a:lnTo>
                            <a:pt x="60" y="57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16465" name="Freeform 95"/>
                  <p:cNvSpPr>
                    <a:spLocks/>
                  </p:cNvSpPr>
                  <p:nvPr/>
                </p:nvSpPr>
                <p:spPr bwMode="auto">
                  <a:xfrm>
                    <a:off x="3773" y="1421"/>
                    <a:ext cx="205" cy="428"/>
                  </a:xfrm>
                  <a:custGeom>
                    <a:avLst/>
                    <a:gdLst>
                      <a:gd name="T0" fmla="*/ 22 w 205"/>
                      <a:gd name="T1" fmla="*/ 26 h 428"/>
                      <a:gd name="T2" fmla="*/ 0 w 205"/>
                      <a:gd name="T3" fmla="*/ 0 h 428"/>
                      <a:gd name="T4" fmla="*/ 8 w 205"/>
                      <a:gd name="T5" fmla="*/ 27 h 428"/>
                      <a:gd name="T6" fmla="*/ 30 w 205"/>
                      <a:gd name="T7" fmla="*/ 52 h 428"/>
                      <a:gd name="T8" fmla="*/ 77 w 205"/>
                      <a:gd name="T9" fmla="*/ 85 h 428"/>
                      <a:gd name="T10" fmla="*/ 104 w 205"/>
                      <a:gd name="T11" fmla="*/ 135 h 428"/>
                      <a:gd name="T12" fmla="*/ 112 w 205"/>
                      <a:gd name="T13" fmla="*/ 151 h 428"/>
                      <a:gd name="T14" fmla="*/ 125 w 205"/>
                      <a:gd name="T15" fmla="*/ 147 h 428"/>
                      <a:gd name="T16" fmla="*/ 128 w 205"/>
                      <a:gd name="T17" fmla="*/ 126 h 428"/>
                      <a:gd name="T18" fmla="*/ 129 w 205"/>
                      <a:gd name="T19" fmla="*/ 102 h 428"/>
                      <a:gd name="T20" fmla="*/ 140 w 205"/>
                      <a:gd name="T21" fmla="*/ 90 h 428"/>
                      <a:gd name="T22" fmla="*/ 159 w 205"/>
                      <a:gd name="T23" fmla="*/ 96 h 428"/>
                      <a:gd name="T24" fmla="*/ 170 w 205"/>
                      <a:gd name="T25" fmla="*/ 121 h 428"/>
                      <a:gd name="T26" fmla="*/ 170 w 205"/>
                      <a:gd name="T27" fmla="*/ 152 h 428"/>
                      <a:gd name="T28" fmla="*/ 158 w 205"/>
                      <a:gd name="T29" fmla="*/ 205 h 428"/>
                      <a:gd name="T30" fmla="*/ 110 w 205"/>
                      <a:gd name="T31" fmla="*/ 275 h 428"/>
                      <a:gd name="T32" fmla="*/ 114 w 205"/>
                      <a:gd name="T33" fmla="*/ 343 h 428"/>
                      <a:gd name="T34" fmla="*/ 101 w 205"/>
                      <a:gd name="T35" fmla="*/ 369 h 428"/>
                      <a:gd name="T36" fmla="*/ 96 w 205"/>
                      <a:gd name="T37" fmla="*/ 395 h 428"/>
                      <a:gd name="T38" fmla="*/ 110 w 205"/>
                      <a:gd name="T39" fmla="*/ 420 h 428"/>
                      <a:gd name="T40" fmla="*/ 140 w 205"/>
                      <a:gd name="T41" fmla="*/ 427 h 428"/>
                      <a:gd name="T42" fmla="*/ 148 w 205"/>
                      <a:gd name="T43" fmla="*/ 407 h 428"/>
                      <a:gd name="T44" fmla="*/ 133 w 205"/>
                      <a:gd name="T45" fmla="*/ 373 h 428"/>
                      <a:gd name="T46" fmla="*/ 164 w 205"/>
                      <a:gd name="T47" fmla="*/ 393 h 428"/>
                      <a:gd name="T48" fmla="*/ 203 w 205"/>
                      <a:gd name="T49" fmla="*/ 397 h 428"/>
                      <a:gd name="T50" fmla="*/ 167 w 205"/>
                      <a:gd name="T51" fmla="*/ 373 h 428"/>
                      <a:gd name="T52" fmla="*/ 139 w 205"/>
                      <a:gd name="T53" fmla="*/ 349 h 428"/>
                      <a:gd name="T54" fmla="*/ 141 w 205"/>
                      <a:gd name="T55" fmla="*/ 324 h 428"/>
                      <a:gd name="T56" fmla="*/ 172 w 205"/>
                      <a:gd name="T57" fmla="*/ 346 h 428"/>
                      <a:gd name="T58" fmla="*/ 145 w 205"/>
                      <a:gd name="T59" fmla="*/ 307 h 428"/>
                      <a:gd name="T60" fmla="*/ 177 w 205"/>
                      <a:gd name="T61" fmla="*/ 333 h 428"/>
                      <a:gd name="T62" fmla="*/ 186 w 205"/>
                      <a:gd name="T63" fmla="*/ 330 h 428"/>
                      <a:gd name="T64" fmla="*/ 165 w 205"/>
                      <a:gd name="T65" fmla="*/ 296 h 428"/>
                      <a:gd name="T66" fmla="*/ 161 w 205"/>
                      <a:gd name="T67" fmla="*/ 269 h 428"/>
                      <a:gd name="T68" fmla="*/ 167 w 205"/>
                      <a:gd name="T69" fmla="*/ 229 h 428"/>
                      <a:gd name="T70" fmla="*/ 196 w 205"/>
                      <a:gd name="T71" fmla="*/ 270 h 428"/>
                      <a:gd name="T72" fmla="*/ 175 w 205"/>
                      <a:gd name="T73" fmla="*/ 222 h 428"/>
                      <a:gd name="T74" fmla="*/ 205 w 205"/>
                      <a:gd name="T75" fmla="*/ 245 h 428"/>
                      <a:gd name="T76" fmla="*/ 188 w 205"/>
                      <a:gd name="T77" fmla="*/ 199 h 428"/>
                      <a:gd name="T78" fmla="*/ 177 w 205"/>
                      <a:gd name="T79" fmla="*/ 162 h 428"/>
                      <a:gd name="T80" fmla="*/ 175 w 205"/>
                      <a:gd name="T81" fmla="*/ 97 h 428"/>
                      <a:gd name="T82" fmla="*/ 156 w 205"/>
                      <a:gd name="T83" fmla="*/ 74 h 428"/>
                      <a:gd name="T84" fmla="*/ 118 w 205"/>
                      <a:gd name="T85" fmla="*/ 63 h 428"/>
                      <a:gd name="T86" fmla="*/ 109 w 205"/>
                      <a:gd name="T87" fmla="*/ 62 h 428"/>
                      <a:gd name="T88" fmla="*/ 87 w 205"/>
                      <a:gd name="T89" fmla="*/ 49 h 428"/>
                      <a:gd name="T90" fmla="*/ 79 w 205"/>
                      <a:gd name="T91" fmla="*/ 62 h 428"/>
                      <a:gd name="T92" fmla="*/ 74 w 205"/>
                      <a:gd name="T93" fmla="*/ 72 h 428"/>
                      <a:gd name="T94" fmla="*/ 46 w 205"/>
                      <a:gd name="T95" fmla="*/ 34 h 428"/>
                      <a:gd name="T96" fmla="*/ 36 w 205"/>
                      <a:gd name="T97" fmla="*/ 32 h 42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205"/>
                      <a:gd name="T148" fmla="*/ 0 h 428"/>
                      <a:gd name="T149" fmla="*/ 205 w 205"/>
                      <a:gd name="T150" fmla="*/ 428 h 42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205" h="428">
                        <a:moveTo>
                          <a:pt x="36" y="32"/>
                        </a:moveTo>
                        <a:lnTo>
                          <a:pt x="22" y="26"/>
                        </a:lnTo>
                        <a:lnTo>
                          <a:pt x="15" y="17"/>
                        </a:lnTo>
                        <a:lnTo>
                          <a:pt x="0" y="0"/>
                        </a:lnTo>
                        <a:lnTo>
                          <a:pt x="2" y="13"/>
                        </a:lnTo>
                        <a:lnTo>
                          <a:pt x="8" y="27"/>
                        </a:lnTo>
                        <a:lnTo>
                          <a:pt x="16" y="38"/>
                        </a:lnTo>
                        <a:lnTo>
                          <a:pt x="30" y="52"/>
                        </a:lnTo>
                        <a:lnTo>
                          <a:pt x="50" y="65"/>
                        </a:lnTo>
                        <a:lnTo>
                          <a:pt x="77" y="85"/>
                        </a:lnTo>
                        <a:lnTo>
                          <a:pt x="104" y="118"/>
                        </a:lnTo>
                        <a:lnTo>
                          <a:pt x="104" y="135"/>
                        </a:lnTo>
                        <a:lnTo>
                          <a:pt x="105" y="145"/>
                        </a:lnTo>
                        <a:lnTo>
                          <a:pt x="112" y="151"/>
                        </a:lnTo>
                        <a:lnTo>
                          <a:pt x="121" y="153"/>
                        </a:lnTo>
                        <a:lnTo>
                          <a:pt x="125" y="147"/>
                        </a:lnTo>
                        <a:lnTo>
                          <a:pt x="129" y="137"/>
                        </a:lnTo>
                        <a:lnTo>
                          <a:pt x="128" y="126"/>
                        </a:lnTo>
                        <a:lnTo>
                          <a:pt x="128" y="116"/>
                        </a:lnTo>
                        <a:lnTo>
                          <a:pt x="129" y="102"/>
                        </a:lnTo>
                        <a:lnTo>
                          <a:pt x="133" y="94"/>
                        </a:lnTo>
                        <a:lnTo>
                          <a:pt x="140" y="90"/>
                        </a:lnTo>
                        <a:lnTo>
                          <a:pt x="148" y="90"/>
                        </a:lnTo>
                        <a:lnTo>
                          <a:pt x="159" y="96"/>
                        </a:lnTo>
                        <a:lnTo>
                          <a:pt x="167" y="109"/>
                        </a:lnTo>
                        <a:lnTo>
                          <a:pt x="170" y="121"/>
                        </a:lnTo>
                        <a:lnTo>
                          <a:pt x="171" y="137"/>
                        </a:lnTo>
                        <a:lnTo>
                          <a:pt x="170" y="152"/>
                        </a:lnTo>
                        <a:lnTo>
                          <a:pt x="168" y="171"/>
                        </a:lnTo>
                        <a:lnTo>
                          <a:pt x="158" y="205"/>
                        </a:lnTo>
                        <a:lnTo>
                          <a:pt x="112" y="256"/>
                        </a:lnTo>
                        <a:lnTo>
                          <a:pt x="110" y="275"/>
                        </a:lnTo>
                        <a:lnTo>
                          <a:pt x="113" y="317"/>
                        </a:lnTo>
                        <a:lnTo>
                          <a:pt x="114" y="343"/>
                        </a:lnTo>
                        <a:lnTo>
                          <a:pt x="107" y="356"/>
                        </a:lnTo>
                        <a:lnTo>
                          <a:pt x="101" y="369"/>
                        </a:lnTo>
                        <a:lnTo>
                          <a:pt x="98" y="379"/>
                        </a:lnTo>
                        <a:lnTo>
                          <a:pt x="96" y="395"/>
                        </a:lnTo>
                        <a:lnTo>
                          <a:pt x="100" y="407"/>
                        </a:lnTo>
                        <a:lnTo>
                          <a:pt x="110" y="420"/>
                        </a:lnTo>
                        <a:lnTo>
                          <a:pt x="125" y="428"/>
                        </a:lnTo>
                        <a:lnTo>
                          <a:pt x="140" y="427"/>
                        </a:lnTo>
                        <a:lnTo>
                          <a:pt x="149" y="420"/>
                        </a:lnTo>
                        <a:lnTo>
                          <a:pt x="148" y="407"/>
                        </a:lnTo>
                        <a:lnTo>
                          <a:pt x="140" y="392"/>
                        </a:lnTo>
                        <a:lnTo>
                          <a:pt x="133" y="373"/>
                        </a:lnTo>
                        <a:lnTo>
                          <a:pt x="150" y="389"/>
                        </a:lnTo>
                        <a:lnTo>
                          <a:pt x="164" y="393"/>
                        </a:lnTo>
                        <a:lnTo>
                          <a:pt x="182" y="396"/>
                        </a:lnTo>
                        <a:lnTo>
                          <a:pt x="203" y="397"/>
                        </a:lnTo>
                        <a:lnTo>
                          <a:pt x="190" y="389"/>
                        </a:lnTo>
                        <a:lnTo>
                          <a:pt x="167" y="373"/>
                        </a:lnTo>
                        <a:lnTo>
                          <a:pt x="150" y="364"/>
                        </a:lnTo>
                        <a:lnTo>
                          <a:pt x="139" y="349"/>
                        </a:lnTo>
                        <a:lnTo>
                          <a:pt x="136" y="332"/>
                        </a:lnTo>
                        <a:lnTo>
                          <a:pt x="141" y="324"/>
                        </a:lnTo>
                        <a:lnTo>
                          <a:pt x="158" y="340"/>
                        </a:lnTo>
                        <a:lnTo>
                          <a:pt x="172" y="346"/>
                        </a:lnTo>
                        <a:lnTo>
                          <a:pt x="150" y="324"/>
                        </a:lnTo>
                        <a:lnTo>
                          <a:pt x="145" y="307"/>
                        </a:lnTo>
                        <a:lnTo>
                          <a:pt x="157" y="313"/>
                        </a:lnTo>
                        <a:lnTo>
                          <a:pt x="177" y="333"/>
                        </a:lnTo>
                        <a:lnTo>
                          <a:pt x="191" y="338"/>
                        </a:lnTo>
                        <a:lnTo>
                          <a:pt x="186" y="330"/>
                        </a:lnTo>
                        <a:lnTo>
                          <a:pt x="169" y="306"/>
                        </a:lnTo>
                        <a:lnTo>
                          <a:pt x="165" y="296"/>
                        </a:lnTo>
                        <a:lnTo>
                          <a:pt x="160" y="282"/>
                        </a:lnTo>
                        <a:lnTo>
                          <a:pt x="161" y="269"/>
                        </a:lnTo>
                        <a:lnTo>
                          <a:pt x="160" y="252"/>
                        </a:lnTo>
                        <a:lnTo>
                          <a:pt x="167" y="229"/>
                        </a:lnTo>
                        <a:lnTo>
                          <a:pt x="180" y="260"/>
                        </a:lnTo>
                        <a:lnTo>
                          <a:pt x="196" y="270"/>
                        </a:lnTo>
                        <a:lnTo>
                          <a:pt x="185" y="255"/>
                        </a:lnTo>
                        <a:lnTo>
                          <a:pt x="175" y="222"/>
                        </a:lnTo>
                        <a:lnTo>
                          <a:pt x="189" y="234"/>
                        </a:lnTo>
                        <a:lnTo>
                          <a:pt x="205" y="245"/>
                        </a:lnTo>
                        <a:lnTo>
                          <a:pt x="195" y="223"/>
                        </a:lnTo>
                        <a:lnTo>
                          <a:pt x="188" y="199"/>
                        </a:lnTo>
                        <a:lnTo>
                          <a:pt x="181" y="176"/>
                        </a:lnTo>
                        <a:lnTo>
                          <a:pt x="177" y="162"/>
                        </a:lnTo>
                        <a:lnTo>
                          <a:pt x="177" y="125"/>
                        </a:lnTo>
                        <a:lnTo>
                          <a:pt x="175" y="97"/>
                        </a:lnTo>
                        <a:lnTo>
                          <a:pt x="171" y="82"/>
                        </a:lnTo>
                        <a:lnTo>
                          <a:pt x="156" y="74"/>
                        </a:lnTo>
                        <a:lnTo>
                          <a:pt x="136" y="75"/>
                        </a:lnTo>
                        <a:lnTo>
                          <a:pt x="118" y="63"/>
                        </a:lnTo>
                        <a:lnTo>
                          <a:pt x="97" y="45"/>
                        </a:lnTo>
                        <a:lnTo>
                          <a:pt x="109" y="62"/>
                        </a:lnTo>
                        <a:lnTo>
                          <a:pt x="122" y="82"/>
                        </a:lnTo>
                        <a:lnTo>
                          <a:pt x="87" y="49"/>
                        </a:lnTo>
                        <a:lnTo>
                          <a:pt x="99" y="75"/>
                        </a:lnTo>
                        <a:lnTo>
                          <a:pt x="79" y="62"/>
                        </a:lnTo>
                        <a:lnTo>
                          <a:pt x="95" y="85"/>
                        </a:lnTo>
                        <a:lnTo>
                          <a:pt x="74" y="72"/>
                        </a:lnTo>
                        <a:lnTo>
                          <a:pt x="61" y="53"/>
                        </a:lnTo>
                        <a:lnTo>
                          <a:pt x="46" y="34"/>
                        </a:lnTo>
                        <a:lnTo>
                          <a:pt x="30" y="11"/>
                        </a:lnTo>
                        <a:lnTo>
                          <a:pt x="36" y="32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0" name="Group 127"/>
                <p:cNvGrpSpPr>
                  <a:grpSpLocks/>
                </p:cNvGrpSpPr>
                <p:nvPr/>
              </p:nvGrpSpPr>
              <p:grpSpPr bwMode="auto">
                <a:xfrm>
                  <a:off x="3635" y="1513"/>
                  <a:ext cx="176" cy="215"/>
                  <a:chOff x="3635" y="1513"/>
                  <a:chExt cx="176" cy="215"/>
                </a:xfrm>
              </p:grpSpPr>
              <p:grpSp>
                <p:nvGrpSpPr>
                  <p:cNvPr id="11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3650" y="1527"/>
                    <a:ext cx="110" cy="152"/>
                    <a:chOff x="3650" y="1527"/>
                    <a:chExt cx="110" cy="152"/>
                  </a:xfrm>
                </p:grpSpPr>
                <p:sp>
                  <p:nvSpPr>
                    <p:cNvPr id="16461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3650" y="1532"/>
                      <a:ext cx="38" cy="83"/>
                    </a:xfrm>
                    <a:custGeom>
                      <a:avLst/>
                      <a:gdLst>
                        <a:gd name="T0" fmla="*/ 23 w 38"/>
                        <a:gd name="T1" fmla="*/ 0 h 83"/>
                        <a:gd name="T2" fmla="*/ 24 w 38"/>
                        <a:gd name="T3" fmla="*/ 8 h 83"/>
                        <a:gd name="T4" fmla="*/ 20 w 38"/>
                        <a:gd name="T5" fmla="*/ 15 h 83"/>
                        <a:gd name="T6" fmla="*/ 16 w 38"/>
                        <a:gd name="T7" fmla="*/ 18 h 83"/>
                        <a:gd name="T8" fmla="*/ 0 w 38"/>
                        <a:gd name="T9" fmla="*/ 20 h 83"/>
                        <a:gd name="T10" fmla="*/ 16 w 38"/>
                        <a:gd name="T11" fmla="*/ 22 h 83"/>
                        <a:gd name="T12" fmla="*/ 26 w 38"/>
                        <a:gd name="T13" fmla="*/ 24 h 83"/>
                        <a:gd name="T14" fmla="*/ 32 w 38"/>
                        <a:gd name="T15" fmla="*/ 30 h 83"/>
                        <a:gd name="T16" fmla="*/ 34 w 38"/>
                        <a:gd name="T17" fmla="*/ 38 h 83"/>
                        <a:gd name="T18" fmla="*/ 37 w 38"/>
                        <a:gd name="T19" fmla="*/ 52 h 83"/>
                        <a:gd name="T20" fmla="*/ 35 w 38"/>
                        <a:gd name="T21" fmla="*/ 83 h 83"/>
                        <a:gd name="T22" fmla="*/ 38 w 38"/>
                        <a:gd name="T23" fmla="*/ 46 h 83"/>
                        <a:gd name="T24" fmla="*/ 37 w 38"/>
                        <a:gd name="T25" fmla="*/ 30 h 83"/>
                        <a:gd name="T26" fmla="*/ 37 w 38"/>
                        <a:gd name="T27" fmla="*/ 14 h 83"/>
                        <a:gd name="T28" fmla="*/ 35 w 38"/>
                        <a:gd name="T29" fmla="*/ 5 h 83"/>
                        <a:gd name="T30" fmla="*/ 23 w 38"/>
                        <a:gd name="T31" fmla="*/ 0 h 83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38"/>
                        <a:gd name="T49" fmla="*/ 0 h 83"/>
                        <a:gd name="T50" fmla="*/ 38 w 38"/>
                        <a:gd name="T51" fmla="*/ 83 h 83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38" h="83">
                          <a:moveTo>
                            <a:pt x="23" y="0"/>
                          </a:moveTo>
                          <a:lnTo>
                            <a:pt x="24" y="8"/>
                          </a:lnTo>
                          <a:lnTo>
                            <a:pt x="20" y="15"/>
                          </a:lnTo>
                          <a:lnTo>
                            <a:pt x="16" y="18"/>
                          </a:lnTo>
                          <a:lnTo>
                            <a:pt x="0" y="20"/>
                          </a:lnTo>
                          <a:lnTo>
                            <a:pt x="16" y="22"/>
                          </a:lnTo>
                          <a:lnTo>
                            <a:pt x="26" y="24"/>
                          </a:lnTo>
                          <a:lnTo>
                            <a:pt x="32" y="30"/>
                          </a:lnTo>
                          <a:lnTo>
                            <a:pt x="34" y="38"/>
                          </a:lnTo>
                          <a:lnTo>
                            <a:pt x="37" y="52"/>
                          </a:lnTo>
                          <a:lnTo>
                            <a:pt x="35" y="83"/>
                          </a:lnTo>
                          <a:lnTo>
                            <a:pt x="38" y="46"/>
                          </a:lnTo>
                          <a:lnTo>
                            <a:pt x="37" y="30"/>
                          </a:lnTo>
                          <a:lnTo>
                            <a:pt x="37" y="14"/>
                          </a:lnTo>
                          <a:lnTo>
                            <a:pt x="35" y="5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62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3682" y="1646"/>
                      <a:ext cx="46" cy="33"/>
                    </a:xfrm>
                    <a:custGeom>
                      <a:avLst/>
                      <a:gdLst>
                        <a:gd name="T0" fmla="*/ 0 w 46"/>
                        <a:gd name="T1" fmla="*/ 0 h 33"/>
                        <a:gd name="T2" fmla="*/ 4 w 46"/>
                        <a:gd name="T3" fmla="*/ 3 h 33"/>
                        <a:gd name="T4" fmla="*/ 12 w 46"/>
                        <a:gd name="T5" fmla="*/ 5 h 33"/>
                        <a:gd name="T6" fmla="*/ 17 w 46"/>
                        <a:gd name="T7" fmla="*/ 5 h 33"/>
                        <a:gd name="T8" fmla="*/ 26 w 46"/>
                        <a:gd name="T9" fmla="*/ 4 h 33"/>
                        <a:gd name="T10" fmla="*/ 32 w 46"/>
                        <a:gd name="T11" fmla="*/ 2 h 33"/>
                        <a:gd name="T12" fmla="*/ 39 w 46"/>
                        <a:gd name="T13" fmla="*/ 3 h 33"/>
                        <a:gd name="T14" fmla="*/ 46 w 46"/>
                        <a:gd name="T15" fmla="*/ 9 h 33"/>
                        <a:gd name="T16" fmla="*/ 35 w 46"/>
                        <a:gd name="T17" fmla="*/ 10 h 33"/>
                        <a:gd name="T18" fmla="*/ 31 w 46"/>
                        <a:gd name="T19" fmla="*/ 11 h 33"/>
                        <a:gd name="T20" fmla="*/ 29 w 46"/>
                        <a:gd name="T21" fmla="*/ 18 h 33"/>
                        <a:gd name="T22" fmla="*/ 27 w 46"/>
                        <a:gd name="T23" fmla="*/ 33 h 33"/>
                        <a:gd name="T24" fmla="*/ 26 w 46"/>
                        <a:gd name="T25" fmla="*/ 18 h 33"/>
                        <a:gd name="T26" fmla="*/ 25 w 46"/>
                        <a:gd name="T27" fmla="*/ 10 h 33"/>
                        <a:gd name="T28" fmla="*/ 16 w 46"/>
                        <a:gd name="T29" fmla="*/ 12 h 33"/>
                        <a:gd name="T30" fmla="*/ 8 w 46"/>
                        <a:gd name="T31" fmla="*/ 11 h 33"/>
                        <a:gd name="T32" fmla="*/ 3 w 46"/>
                        <a:gd name="T33" fmla="*/ 5 h 33"/>
                        <a:gd name="T34" fmla="*/ 0 w 46"/>
                        <a:gd name="T35" fmla="*/ 0 h 3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46"/>
                        <a:gd name="T55" fmla="*/ 0 h 33"/>
                        <a:gd name="T56" fmla="*/ 46 w 46"/>
                        <a:gd name="T57" fmla="*/ 33 h 33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46" h="33">
                          <a:moveTo>
                            <a:pt x="0" y="0"/>
                          </a:moveTo>
                          <a:lnTo>
                            <a:pt x="4" y="3"/>
                          </a:lnTo>
                          <a:lnTo>
                            <a:pt x="12" y="5"/>
                          </a:lnTo>
                          <a:lnTo>
                            <a:pt x="17" y="5"/>
                          </a:lnTo>
                          <a:lnTo>
                            <a:pt x="26" y="4"/>
                          </a:lnTo>
                          <a:lnTo>
                            <a:pt x="32" y="2"/>
                          </a:lnTo>
                          <a:lnTo>
                            <a:pt x="39" y="3"/>
                          </a:lnTo>
                          <a:lnTo>
                            <a:pt x="46" y="9"/>
                          </a:lnTo>
                          <a:lnTo>
                            <a:pt x="35" y="10"/>
                          </a:lnTo>
                          <a:lnTo>
                            <a:pt x="31" y="11"/>
                          </a:lnTo>
                          <a:lnTo>
                            <a:pt x="29" y="18"/>
                          </a:lnTo>
                          <a:lnTo>
                            <a:pt x="27" y="33"/>
                          </a:lnTo>
                          <a:lnTo>
                            <a:pt x="26" y="18"/>
                          </a:lnTo>
                          <a:lnTo>
                            <a:pt x="25" y="10"/>
                          </a:lnTo>
                          <a:lnTo>
                            <a:pt x="16" y="12"/>
                          </a:lnTo>
                          <a:lnTo>
                            <a:pt x="8" y="11"/>
                          </a:lnTo>
                          <a:lnTo>
                            <a:pt x="3" y="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63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3737" y="1527"/>
                      <a:ext cx="23" cy="24"/>
                    </a:xfrm>
                    <a:custGeom>
                      <a:avLst/>
                      <a:gdLst>
                        <a:gd name="T0" fmla="*/ 12 w 23"/>
                        <a:gd name="T1" fmla="*/ 0 h 24"/>
                        <a:gd name="T2" fmla="*/ 10 w 23"/>
                        <a:gd name="T3" fmla="*/ 4 h 24"/>
                        <a:gd name="T4" fmla="*/ 10 w 23"/>
                        <a:gd name="T5" fmla="*/ 10 h 24"/>
                        <a:gd name="T6" fmla="*/ 12 w 23"/>
                        <a:gd name="T7" fmla="*/ 14 h 24"/>
                        <a:gd name="T8" fmla="*/ 23 w 23"/>
                        <a:gd name="T9" fmla="*/ 24 h 24"/>
                        <a:gd name="T10" fmla="*/ 10 w 23"/>
                        <a:gd name="T11" fmla="*/ 24 h 24"/>
                        <a:gd name="T12" fmla="*/ 3 w 23"/>
                        <a:gd name="T13" fmla="*/ 17 h 24"/>
                        <a:gd name="T14" fmla="*/ 1 w 23"/>
                        <a:gd name="T15" fmla="*/ 13 h 24"/>
                        <a:gd name="T16" fmla="*/ 0 w 23"/>
                        <a:gd name="T17" fmla="*/ 4 h 24"/>
                        <a:gd name="T18" fmla="*/ 12 w 23"/>
                        <a:gd name="T19" fmla="*/ 0 h 2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3"/>
                        <a:gd name="T31" fmla="*/ 0 h 24"/>
                        <a:gd name="T32" fmla="*/ 23 w 23"/>
                        <a:gd name="T33" fmla="*/ 24 h 2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3" h="24">
                          <a:moveTo>
                            <a:pt x="12" y="0"/>
                          </a:moveTo>
                          <a:lnTo>
                            <a:pt x="10" y="4"/>
                          </a:lnTo>
                          <a:lnTo>
                            <a:pt x="10" y="10"/>
                          </a:lnTo>
                          <a:lnTo>
                            <a:pt x="12" y="14"/>
                          </a:lnTo>
                          <a:lnTo>
                            <a:pt x="23" y="24"/>
                          </a:lnTo>
                          <a:lnTo>
                            <a:pt x="10" y="24"/>
                          </a:lnTo>
                          <a:lnTo>
                            <a:pt x="3" y="17"/>
                          </a:lnTo>
                          <a:lnTo>
                            <a:pt x="1" y="13"/>
                          </a:lnTo>
                          <a:lnTo>
                            <a:pt x="0" y="4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2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3635" y="1513"/>
                    <a:ext cx="176" cy="67"/>
                    <a:chOff x="3635" y="1513"/>
                    <a:chExt cx="176" cy="67"/>
                  </a:xfrm>
                </p:grpSpPr>
                <p:grpSp>
                  <p:nvGrpSpPr>
                    <p:cNvPr id="13" name="Group 1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42" y="1513"/>
                      <a:ext cx="164" cy="28"/>
                      <a:chOff x="3642" y="1513"/>
                      <a:chExt cx="164" cy="28"/>
                    </a:xfrm>
                  </p:grpSpPr>
                  <p:sp>
                    <p:nvSpPr>
                      <p:cNvPr id="16459" name="Freeform 1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18" y="1516"/>
                        <a:ext cx="88" cy="23"/>
                      </a:xfrm>
                      <a:custGeom>
                        <a:avLst/>
                        <a:gdLst>
                          <a:gd name="T0" fmla="*/ 0 w 88"/>
                          <a:gd name="T1" fmla="*/ 15 h 23"/>
                          <a:gd name="T2" fmla="*/ 6 w 88"/>
                          <a:gd name="T3" fmla="*/ 9 h 23"/>
                          <a:gd name="T4" fmla="*/ 14 w 88"/>
                          <a:gd name="T5" fmla="*/ 4 h 23"/>
                          <a:gd name="T6" fmla="*/ 24 w 88"/>
                          <a:gd name="T7" fmla="*/ 1 h 23"/>
                          <a:gd name="T8" fmla="*/ 34 w 88"/>
                          <a:gd name="T9" fmla="*/ 0 h 23"/>
                          <a:gd name="T10" fmla="*/ 44 w 88"/>
                          <a:gd name="T11" fmla="*/ 0 h 23"/>
                          <a:gd name="T12" fmla="*/ 57 w 88"/>
                          <a:gd name="T13" fmla="*/ 2 h 23"/>
                          <a:gd name="T14" fmla="*/ 70 w 88"/>
                          <a:gd name="T15" fmla="*/ 7 h 23"/>
                          <a:gd name="T16" fmla="*/ 88 w 88"/>
                          <a:gd name="T17" fmla="*/ 12 h 23"/>
                          <a:gd name="T18" fmla="*/ 74 w 88"/>
                          <a:gd name="T19" fmla="*/ 12 h 23"/>
                          <a:gd name="T20" fmla="*/ 59 w 88"/>
                          <a:gd name="T21" fmla="*/ 11 h 23"/>
                          <a:gd name="T22" fmla="*/ 47 w 88"/>
                          <a:gd name="T23" fmla="*/ 10 h 23"/>
                          <a:gd name="T24" fmla="*/ 38 w 88"/>
                          <a:gd name="T25" fmla="*/ 12 h 23"/>
                          <a:gd name="T26" fmla="*/ 30 w 88"/>
                          <a:gd name="T27" fmla="*/ 15 h 23"/>
                          <a:gd name="T28" fmla="*/ 23 w 88"/>
                          <a:gd name="T29" fmla="*/ 20 h 23"/>
                          <a:gd name="T30" fmla="*/ 17 w 88"/>
                          <a:gd name="T31" fmla="*/ 23 h 23"/>
                          <a:gd name="T32" fmla="*/ 10 w 88"/>
                          <a:gd name="T33" fmla="*/ 23 h 23"/>
                          <a:gd name="T34" fmla="*/ 3 w 88"/>
                          <a:gd name="T35" fmla="*/ 21 h 23"/>
                          <a:gd name="T36" fmla="*/ 0 w 88"/>
                          <a:gd name="T37" fmla="*/ 15 h 23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88"/>
                          <a:gd name="T58" fmla="*/ 0 h 23"/>
                          <a:gd name="T59" fmla="*/ 88 w 88"/>
                          <a:gd name="T60" fmla="*/ 23 h 23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88" h="23">
                            <a:moveTo>
                              <a:pt x="0" y="15"/>
                            </a:moveTo>
                            <a:lnTo>
                              <a:pt x="6" y="9"/>
                            </a:lnTo>
                            <a:lnTo>
                              <a:pt x="14" y="4"/>
                            </a:lnTo>
                            <a:lnTo>
                              <a:pt x="24" y="1"/>
                            </a:lnTo>
                            <a:lnTo>
                              <a:pt x="34" y="0"/>
                            </a:lnTo>
                            <a:lnTo>
                              <a:pt x="44" y="0"/>
                            </a:lnTo>
                            <a:lnTo>
                              <a:pt x="57" y="2"/>
                            </a:lnTo>
                            <a:lnTo>
                              <a:pt x="70" y="7"/>
                            </a:lnTo>
                            <a:lnTo>
                              <a:pt x="88" y="12"/>
                            </a:lnTo>
                            <a:lnTo>
                              <a:pt x="74" y="12"/>
                            </a:lnTo>
                            <a:lnTo>
                              <a:pt x="59" y="11"/>
                            </a:lnTo>
                            <a:lnTo>
                              <a:pt x="47" y="10"/>
                            </a:lnTo>
                            <a:lnTo>
                              <a:pt x="38" y="12"/>
                            </a:lnTo>
                            <a:lnTo>
                              <a:pt x="30" y="15"/>
                            </a:lnTo>
                            <a:lnTo>
                              <a:pt x="23" y="20"/>
                            </a:lnTo>
                            <a:lnTo>
                              <a:pt x="17" y="23"/>
                            </a:lnTo>
                            <a:lnTo>
                              <a:pt x="10" y="23"/>
                            </a:lnTo>
                            <a:lnTo>
                              <a:pt x="3" y="21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6460" name="Freeform 1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42" y="1513"/>
                        <a:ext cx="44" cy="28"/>
                      </a:xfrm>
                      <a:custGeom>
                        <a:avLst/>
                        <a:gdLst>
                          <a:gd name="T0" fmla="*/ 0 w 44"/>
                          <a:gd name="T1" fmla="*/ 0 h 28"/>
                          <a:gd name="T2" fmla="*/ 0 w 44"/>
                          <a:gd name="T3" fmla="*/ 4 h 28"/>
                          <a:gd name="T4" fmla="*/ 10 w 44"/>
                          <a:gd name="T5" fmla="*/ 6 h 28"/>
                          <a:gd name="T6" fmla="*/ 18 w 44"/>
                          <a:gd name="T7" fmla="*/ 13 h 28"/>
                          <a:gd name="T8" fmla="*/ 23 w 44"/>
                          <a:gd name="T9" fmla="*/ 19 h 28"/>
                          <a:gd name="T10" fmla="*/ 28 w 44"/>
                          <a:gd name="T11" fmla="*/ 25 h 28"/>
                          <a:gd name="T12" fmla="*/ 35 w 44"/>
                          <a:gd name="T13" fmla="*/ 28 h 28"/>
                          <a:gd name="T14" fmla="*/ 42 w 44"/>
                          <a:gd name="T15" fmla="*/ 27 h 28"/>
                          <a:gd name="T16" fmla="*/ 44 w 44"/>
                          <a:gd name="T17" fmla="*/ 20 h 28"/>
                          <a:gd name="T18" fmla="*/ 41 w 44"/>
                          <a:gd name="T19" fmla="*/ 15 h 28"/>
                          <a:gd name="T20" fmla="*/ 32 w 44"/>
                          <a:gd name="T21" fmla="*/ 10 h 28"/>
                          <a:gd name="T22" fmla="*/ 27 w 44"/>
                          <a:gd name="T23" fmla="*/ 6 h 28"/>
                          <a:gd name="T24" fmla="*/ 18 w 44"/>
                          <a:gd name="T25" fmla="*/ 3 h 28"/>
                          <a:gd name="T26" fmla="*/ 0 w 44"/>
                          <a:gd name="T27" fmla="*/ 0 h 28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44"/>
                          <a:gd name="T43" fmla="*/ 0 h 28"/>
                          <a:gd name="T44" fmla="*/ 44 w 44"/>
                          <a:gd name="T45" fmla="*/ 28 h 28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44" h="28">
                            <a:moveTo>
                              <a:pt x="0" y="0"/>
                            </a:moveTo>
                            <a:lnTo>
                              <a:pt x="0" y="4"/>
                            </a:lnTo>
                            <a:lnTo>
                              <a:pt x="10" y="6"/>
                            </a:lnTo>
                            <a:lnTo>
                              <a:pt x="18" y="13"/>
                            </a:lnTo>
                            <a:lnTo>
                              <a:pt x="23" y="19"/>
                            </a:lnTo>
                            <a:lnTo>
                              <a:pt x="28" y="25"/>
                            </a:lnTo>
                            <a:lnTo>
                              <a:pt x="35" y="28"/>
                            </a:lnTo>
                            <a:lnTo>
                              <a:pt x="42" y="27"/>
                            </a:lnTo>
                            <a:lnTo>
                              <a:pt x="44" y="20"/>
                            </a:lnTo>
                            <a:lnTo>
                              <a:pt x="41" y="15"/>
                            </a:lnTo>
                            <a:lnTo>
                              <a:pt x="32" y="10"/>
                            </a:lnTo>
                            <a:lnTo>
                              <a:pt x="27" y="6"/>
                            </a:lnTo>
                            <a:lnTo>
                              <a:pt x="18" y="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16447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3736" y="1549"/>
                      <a:ext cx="63" cy="21"/>
                    </a:xfrm>
                    <a:custGeom>
                      <a:avLst/>
                      <a:gdLst>
                        <a:gd name="T0" fmla="*/ 0 w 63"/>
                        <a:gd name="T1" fmla="*/ 6 h 21"/>
                        <a:gd name="T2" fmla="*/ 3 w 63"/>
                        <a:gd name="T3" fmla="*/ 14 h 21"/>
                        <a:gd name="T4" fmla="*/ 4 w 63"/>
                        <a:gd name="T5" fmla="*/ 17 h 21"/>
                        <a:gd name="T6" fmla="*/ 7 w 63"/>
                        <a:gd name="T7" fmla="*/ 19 h 21"/>
                        <a:gd name="T8" fmla="*/ 17 w 63"/>
                        <a:gd name="T9" fmla="*/ 21 h 21"/>
                        <a:gd name="T10" fmla="*/ 29 w 63"/>
                        <a:gd name="T11" fmla="*/ 21 h 21"/>
                        <a:gd name="T12" fmla="*/ 38 w 63"/>
                        <a:gd name="T13" fmla="*/ 19 h 21"/>
                        <a:gd name="T14" fmla="*/ 48 w 63"/>
                        <a:gd name="T15" fmla="*/ 15 h 21"/>
                        <a:gd name="T16" fmla="*/ 63 w 63"/>
                        <a:gd name="T17" fmla="*/ 6 h 21"/>
                        <a:gd name="T18" fmla="*/ 40 w 63"/>
                        <a:gd name="T19" fmla="*/ 4 h 21"/>
                        <a:gd name="T20" fmla="*/ 21 w 63"/>
                        <a:gd name="T21" fmla="*/ 1 h 21"/>
                        <a:gd name="T22" fmla="*/ 10 w 63"/>
                        <a:gd name="T23" fmla="*/ 0 h 21"/>
                        <a:gd name="T24" fmla="*/ 0 w 63"/>
                        <a:gd name="T25" fmla="*/ 6 h 21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21"/>
                        <a:gd name="T41" fmla="*/ 63 w 63"/>
                        <a:gd name="T42" fmla="*/ 21 h 21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21">
                          <a:moveTo>
                            <a:pt x="0" y="6"/>
                          </a:moveTo>
                          <a:lnTo>
                            <a:pt x="3" y="14"/>
                          </a:lnTo>
                          <a:lnTo>
                            <a:pt x="4" y="17"/>
                          </a:lnTo>
                          <a:lnTo>
                            <a:pt x="7" y="19"/>
                          </a:lnTo>
                          <a:lnTo>
                            <a:pt x="17" y="21"/>
                          </a:lnTo>
                          <a:lnTo>
                            <a:pt x="29" y="21"/>
                          </a:lnTo>
                          <a:lnTo>
                            <a:pt x="38" y="19"/>
                          </a:lnTo>
                          <a:lnTo>
                            <a:pt x="48" y="15"/>
                          </a:lnTo>
                          <a:lnTo>
                            <a:pt x="63" y="6"/>
                          </a:lnTo>
                          <a:lnTo>
                            <a:pt x="40" y="4"/>
                          </a:lnTo>
                          <a:lnTo>
                            <a:pt x="21" y="1"/>
                          </a:lnTo>
                          <a:lnTo>
                            <a:pt x="10" y="0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48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3660" y="1553"/>
                      <a:ext cx="19" cy="20"/>
                    </a:xfrm>
                    <a:custGeom>
                      <a:avLst/>
                      <a:gdLst>
                        <a:gd name="T0" fmla="*/ 1 w 19"/>
                        <a:gd name="T1" fmla="*/ 0 h 20"/>
                        <a:gd name="T2" fmla="*/ 15 w 19"/>
                        <a:gd name="T3" fmla="*/ 2 h 20"/>
                        <a:gd name="T4" fmla="*/ 18 w 19"/>
                        <a:gd name="T5" fmla="*/ 10 h 20"/>
                        <a:gd name="T6" fmla="*/ 19 w 19"/>
                        <a:gd name="T7" fmla="*/ 20 h 20"/>
                        <a:gd name="T8" fmla="*/ 7 w 19"/>
                        <a:gd name="T9" fmla="*/ 18 h 20"/>
                        <a:gd name="T10" fmla="*/ 0 w 19"/>
                        <a:gd name="T11" fmla="*/ 17 h 20"/>
                        <a:gd name="T12" fmla="*/ 1 w 19"/>
                        <a:gd name="T13" fmla="*/ 0 h 2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20"/>
                        <a:gd name="T23" fmla="*/ 19 w 19"/>
                        <a:gd name="T24" fmla="*/ 20 h 2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20">
                          <a:moveTo>
                            <a:pt x="1" y="0"/>
                          </a:moveTo>
                          <a:lnTo>
                            <a:pt x="15" y="2"/>
                          </a:lnTo>
                          <a:lnTo>
                            <a:pt x="18" y="10"/>
                          </a:lnTo>
                          <a:lnTo>
                            <a:pt x="19" y="20"/>
                          </a:lnTo>
                          <a:lnTo>
                            <a:pt x="7" y="18"/>
                          </a:lnTo>
                          <a:lnTo>
                            <a:pt x="0" y="17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grpSp>
                  <p:nvGrpSpPr>
                    <p:cNvPr id="14" name="Group 1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40" y="1548"/>
                      <a:ext cx="45" cy="29"/>
                      <a:chOff x="3740" y="1548"/>
                      <a:chExt cx="45" cy="29"/>
                    </a:xfrm>
                  </p:grpSpPr>
                  <p:sp>
                    <p:nvSpPr>
                      <p:cNvPr id="16457" name="Oval 1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40" y="1548"/>
                        <a:ext cx="45" cy="29"/>
                      </a:xfrm>
                      <a:prstGeom prst="ellipse">
                        <a:avLst/>
                      </a:prstGeom>
                      <a:solidFill>
                        <a:srgbClr val="7F3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6458" name="Oval 1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46" y="1553"/>
                        <a:ext cx="24" cy="21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16450" name="Oval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4" y="1552"/>
                      <a:ext cx="12" cy="1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grpSp>
                  <p:nvGrpSpPr>
                    <p:cNvPr id="15" name="Group 1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50" y="1551"/>
                      <a:ext cx="30" cy="29"/>
                      <a:chOff x="3650" y="1551"/>
                      <a:chExt cx="30" cy="29"/>
                    </a:xfrm>
                  </p:grpSpPr>
                  <p:sp>
                    <p:nvSpPr>
                      <p:cNvPr id="16455" name="Oval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50" y="1551"/>
                        <a:ext cx="30" cy="29"/>
                      </a:xfrm>
                      <a:prstGeom prst="ellipse">
                        <a:avLst/>
                      </a:prstGeom>
                      <a:solidFill>
                        <a:srgbClr val="7F3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6456" name="Oval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54" y="1554"/>
                        <a:ext cx="18" cy="23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16452" name="Oval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4" y="1555"/>
                      <a:ext cx="8" cy="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53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3722" y="1546"/>
                      <a:ext cx="89" cy="20"/>
                    </a:xfrm>
                    <a:custGeom>
                      <a:avLst/>
                      <a:gdLst>
                        <a:gd name="T0" fmla="*/ 0 w 89"/>
                        <a:gd name="T1" fmla="*/ 1 h 20"/>
                        <a:gd name="T2" fmla="*/ 12 w 89"/>
                        <a:gd name="T3" fmla="*/ 7 h 20"/>
                        <a:gd name="T4" fmla="*/ 19 w 89"/>
                        <a:gd name="T5" fmla="*/ 3 h 20"/>
                        <a:gd name="T6" fmla="*/ 26 w 89"/>
                        <a:gd name="T7" fmla="*/ 0 h 20"/>
                        <a:gd name="T8" fmla="*/ 33 w 89"/>
                        <a:gd name="T9" fmla="*/ 0 h 20"/>
                        <a:gd name="T10" fmla="*/ 43 w 89"/>
                        <a:gd name="T11" fmla="*/ 3 h 20"/>
                        <a:gd name="T12" fmla="*/ 57 w 89"/>
                        <a:gd name="T13" fmla="*/ 7 h 20"/>
                        <a:gd name="T14" fmla="*/ 71 w 89"/>
                        <a:gd name="T15" fmla="*/ 7 h 20"/>
                        <a:gd name="T16" fmla="*/ 89 w 89"/>
                        <a:gd name="T17" fmla="*/ 4 h 20"/>
                        <a:gd name="T18" fmla="*/ 77 w 89"/>
                        <a:gd name="T19" fmla="*/ 13 h 20"/>
                        <a:gd name="T20" fmla="*/ 62 w 89"/>
                        <a:gd name="T21" fmla="*/ 20 h 20"/>
                        <a:gd name="T22" fmla="*/ 73 w 89"/>
                        <a:gd name="T23" fmla="*/ 12 h 20"/>
                        <a:gd name="T24" fmla="*/ 61 w 89"/>
                        <a:gd name="T25" fmla="*/ 11 h 20"/>
                        <a:gd name="T26" fmla="*/ 52 w 89"/>
                        <a:gd name="T27" fmla="*/ 10 h 20"/>
                        <a:gd name="T28" fmla="*/ 42 w 89"/>
                        <a:gd name="T29" fmla="*/ 8 h 20"/>
                        <a:gd name="T30" fmla="*/ 34 w 89"/>
                        <a:gd name="T31" fmla="*/ 8 h 20"/>
                        <a:gd name="T32" fmla="*/ 25 w 89"/>
                        <a:gd name="T33" fmla="*/ 7 h 20"/>
                        <a:gd name="T34" fmla="*/ 21 w 89"/>
                        <a:gd name="T35" fmla="*/ 7 h 20"/>
                        <a:gd name="T36" fmla="*/ 16 w 89"/>
                        <a:gd name="T37" fmla="*/ 10 h 20"/>
                        <a:gd name="T38" fmla="*/ 12 w 89"/>
                        <a:gd name="T39" fmla="*/ 11 h 20"/>
                        <a:gd name="T40" fmla="*/ 9 w 89"/>
                        <a:gd name="T41" fmla="*/ 11 h 20"/>
                        <a:gd name="T42" fmla="*/ 0 w 89"/>
                        <a:gd name="T43" fmla="*/ 1 h 20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89"/>
                        <a:gd name="T67" fmla="*/ 0 h 20"/>
                        <a:gd name="T68" fmla="*/ 89 w 89"/>
                        <a:gd name="T69" fmla="*/ 20 h 20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89" h="20">
                          <a:moveTo>
                            <a:pt x="0" y="1"/>
                          </a:moveTo>
                          <a:lnTo>
                            <a:pt x="12" y="7"/>
                          </a:lnTo>
                          <a:lnTo>
                            <a:pt x="19" y="3"/>
                          </a:lnTo>
                          <a:lnTo>
                            <a:pt x="26" y="0"/>
                          </a:lnTo>
                          <a:lnTo>
                            <a:pt x="33" y="0"/>
                          </a:lnTo>
                          <a:lnTo>
                            <a:pt x="43" y="3"/>
                          </a:lnTo>
                          <a:lnTo>
                            <a:pt x="57" y="7"/>
                          </a:lnTo>
                          <a:lnTo>
                            <a:pt x="71" y="7"/>
                          </a:lnTo>
                          <a:lnTo>
                            <a:pt x="89" y="4"/>
                          </a:lnTo>
                          <a:lnTo>
                            <a:pt x="77" y="13"/>
                          </a:lnTo>
                          <a:lnTo>
                            <a:pt x="62" y="20"/>
                          </a:lnTo>
                          <a:lnTo>
                            <a:pt x="73" y="12"/>
                          </a:lnTo>
                          <a:lnTo>
                            <a:pt x="61" y="11"/>
                          </a:lnTo>
                          <a:lnTo>
                            <a:pt x="52" y="10"/>
                          </a:lnTo>
                          <a:lnTo>
                            <a:pt x="42" y="8"/>
                          </a:lnTo>
                          <a:lnTo>
                            <a:pt x="34" y="8"/>
                          </a:lnTo>
                          <a:lnTo>
                            <a:pt x="25" y="7"/>
                          </a:lnTo>
                          <a:lnTo>
                            <a:pt x="21" y="7"/>
                          </a:lnTo>
                          <a:lnTo>
                            <a:pt x="16" y="10"/>
                          </a:lnTo>
                          <a:lnTo>
                            <a:pt x="12" y="11"/>
                          </a:lnTo>
                          <a:lnTo>
                            <a:pt x="9" y="11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54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3635" y="1548"/>
                      <a:ext cx="40" cy="17"/>
                    </a:xfrm>
                    <a:custGeom>
                      <a:avLst/>
                      <a:gdLst>
                        <a:gd name="T0" fmla="*/ 0 w 40"/>
                        <a:gd name="T1" fmla="*/ 0 h 17"/>
                        <a:gd name="T2" fmla="*/ 5 w 40"/>
                        <a:gd name="T3" fmla="*/ 6 h 17"/>
                        <a:gd name="T4" fmla="*/ 13 w 40"/>
                        <a:gd name="T5" fmla="*/ 5 h 17"/>
                        <a:gd name="T6" fmla="*/ 20 w 40"/>
                        <a:gd name="T7" fmla="*/ 5 h 17"/>
                        <a:gd name="T8" fmla="*/ 24 w 40"/>
                        <a:gd name="T9" fmla="*/ 5 h 17"/>
                        <a:gd name="T10" fmla="*/ 31 w 40"/>
                        <a:gd name="T11" fmla="*/ 5 h 17"/>
                        <a:gd name="T12" fmla="*/ 36 w 40"/>
                        <a:gd name="T13" fmla="*/ 8 h 17"/>
                        <a:gd name="T14" fmla="*/ 39 w 40"/>
                        <a:gd name="T15" fmla="*/ 10 h 17"/>
                        <a:gd name="T16" fmla="*/ 40 w 40"/>
                        <a:gd name="T17" fmla="*/ 17 h 17"/>
                        <a:gd name="T18" fmla="*/ 38 w 40"/>
                        <a:gd name="T19" fmla="*/ 11 h 17"/>
                        <a:gd name="T20" fmla="*/ 34 w 40"/>
                        <a:gd name="T21" fmla="*/ 9 h 17"/>
                        <a:gd name="T22" fmla="*/ 23 w 40"/>
                        <a:gd name="T23" fmla="*/ 8 h 17"/>
                        <a:gd name="T24" fmla="*/ 12 w 40"/>
                        <a:gd name="T25" fmla="*/ 8 h 17"/>
                        <a:gd name="T26" fmla="*/ 0 w 40"/>
                        <a:gd name="T27" fmla="*/ 0 h 17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40"/>
                        <a:gd name="T43" fmla="*/ 0 h 17"/>
                        <a:gd name="T44" fmla="*/ 40 w 40"/>
                        <a:gd name="T45" fmla="*/ 17 h 17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40" h="17">
                          <a:moveTo>
                            <a:pt x="0" y="0"/>
                          </a:moveTo>
                          <a:lnTo>
                            <a:pt x="5" y="6"/>
                          </a:lnTo>
                          <a:lnTo>
                            <a:pt x="13" y="5"/>
                          </a:lnTo>
                          <a:lnTo>
                            <a:pt x="20" y="5"/>
                          </a:lnTo>
                          <a:lnTo>
                            <a:pt x="24" y="5"/>
                          </a:lnTo>
                          <a:lnTo>
                            <a:pt x="31" y="5"/>
                          </a:lnTo>
                          <a:lnTo>
                            <a:pt x="36" y="8"/>
                          </a:lnTo>
                          <a:lnTo>
                            <a:pt x="39" y="10"/>
                          </a:lnTo>
                          <a:lnTo>
                            <a:pt x="40" y="17"/>
                          </a:lnTo>
                          <a:lnTo>
                            <a:pt x="38" y="11"/>
                          </a:lnTo>
                          <a:lnTo>
                            <a:pt x="34" y="9"/>
                          </a:lnTo>
                          <a:lnTo>
                            <a:pt x="23" y="8"/>
                          </a:lnTo>
                          <a:lnTo>
                            <a:pt x="12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6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3684" y="1681"/>
                    <a:ext cx="91" cy="47"/>
                    <a:chOff x="3684" y="1681"/>
                    <a:chExt cx="91" cy="47"/>
                  </a:xfrm>
                </p:grpSpPr>
                <p:grpSp>
                  <p:nvGrpSpPr>
                    <p:cNvPr id="17" name="Group 1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84" y="1681"/>
                      <a:ext cx="91" cy="47"/>
                      <a:chOff x="3684" y="1681"/>
                      <a:chExt cx="91" cy="47"/>
                    </a:xfrm>
                  </p:grpSpPr>
                  <p:sp>
                    <p:nvSpPr>
                      <p:cNvPr id="16439" name="Freeform 1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5" y="1681"/>
                        <a:ext cx="90" cy="47"/>
                      </a:xfrm>
                      <a:custGeom>
                        <a:avLst/>
                        <a:gdLst>
                          <a:gd name="T0" fmla="*/ 9 w 90"/>
                          <a:gd name="T1" fmla="*/ 19 h 47"/>
                          <a:gd name="T2" fmla="*/ 4 w 90"/>
                          <a:gd name="T3" fmla="*/ 13 h 47"/>
                          <a:gd name="T4" fmla="*/ 1 w 90"/>
                          <a:gd name="T5" fmla="*/ 8 h 47"/>
                          <a:gd name="T6" fmla="*/ 0 w 90"/>
                          <a:gd name="T7" fmla="*/ 4 h 47"/>
                          <a:gd name="T8" fmla="*/ 4 w 90"/>
                          <a:gd name="T9" fmla="*/ 1 h 47"/>
                          <a:gd name="T10" fmla="*/ 11 w 90"/>
                          <a:gd name="T11" fmla="*/ 0 h 47"/>
                          <a:gd name="T12" fmla="*/ 21 w 90"/>
                          <a:gd name="T13" fmla="*/ 5 h 47"/>
                          <a:gd name="T14" fmla="*/ 30 w 90"/>
                          <a:gd name="T15" fmla="*/ 0 h 47"/>
                          <a:gd name="T16" fmla="*/ 40 w 90"/>
                          <a:gd name="T17" fmla="*/ 3 h 47"/>
                          <a:gd name="T18" fmla="*/ 51 w 90"/>
                          <a:gd name="T19" fmla="*/ 5 h 47"/>
                          <a:gd name="T20" fmla="*/ 63 w 90"/>
                          <a:gd name="T21" fmla="*/ 6 h 47"/>
                          <a:gd name="T22" fmla="*/ 90 w 90"/>
                          <a:gd name="T23" fmla="*/ 8 h 47"/>
                          <a:gd name="T24" fmla="*/ 74 w 90"/>
                          <a:gd name="T25" fmla="*/ 22 h 47"/>
                          <a:gd name="T26" fmla="*/ 65 w 90"/>
                          <a:gd name="T27" fmla="*/ 29 h 47"/>
                          <a:gd name="T28" fmla="*/ 57 w 90"/>
                          <a:gd name="T29" fmla="*/ 36 h 47"/>
                          <a:gd name="T30" fmla="*/ 49 w 90"/>
                          <a:gd name="T31" fmla="*/ 42 h 47"/>
                          <a:gd name="T32" fmla="*/ 36 w 90"/>
                          <a:gd name="T33" fmla="*/ 47 h 47"/>
                          <a:gd name="T34" fmla="*/ 25 w 90"/>
                          <a:gd name="T35" fmla="*/ 47 h 47"/>
                          <a:gd name="T36" fmla="*/ 15 w 90"/>
                          <a:gd name="T37" fmla="*/ 43 h 47"/>
                          <a:gd name="T38" fmla="*/ 11 w 90"/>
                          <a:gd name="T39" fmla="*/ 36 h 47"/>
                          <a:gd name="T40" fmla="*/ 9 w 90"/>
                          <a:gd name="T41" fmla="*/ 19 h 47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90"/>
                          <a:gd name="T64" fmla="*/ 0 h 47"/>
                          <a:gd name="T65" fmla="*/ 90 w 90"/>
                          <a:gd name="T66" fmla="*/ 47 h 47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90" h="47">
                            <a:moveTo>
                              <a:pt x="9" y="19"/>
                            </a:moveTo>
                            <a:lnTo>
                              <a:pt x="4" y="13"/>
                            </a:lnTo>
                            <a:lnTo>
                              <a:pt x="1" y="8"/>
                            </a:lnTo>
                            <a:lnTo>
                              <a:pt x="0" y="4"/>
                            </a:lnTo>
                            <a:lnTo>
                              <a:pt x="4" y="1"/>
                            </a:lnTo>
                            <a:lnTo>
                              <a:pt x="11" y="0"/>
                            </a:lnTo>
                            <a:lnTo>
                              <a:pt x="21" y="5"/>
                            </a:lnTo>
                            <a:lnTo>
                              <a:pt x="30" y="0"/>
                            </a:lnTo>
                            <a:lnTo>
                              <a:pt x="40" y="3"/>
                            </a:lnTo>
                            <a:lnTo>
                              <a:pt x="51" y="5"/>
                            </a:lnTo>
                            <a:lnTo>
                              <a:pt x="63" y="6"/>
                            </a:lnTo>
                            <a:lnTo>
                              <a:pt x="90" y="8"/>
                            </a:lnTo>
                            <a:lnTo>
                              <a:pt x="74" y="22"/>
                            </a:lnTo>
                            <a:lnTo>
                              <a:pt x="65" y="29"/>
                            </a:lnTo>
                            <a:lnTo>
                              <a:pt x="57" y="36"/>
                            </a:lnTo>
                            <a:lnTo>
                              <a:pt x="49" y="42"/>
                            </a:lnTo>
                            <a:lnTo>
                              <a:pt x="36" y="47"/>
                            </a:lnTo>
                            <a:lnTo>
                              <a:pt x="25" y="47"/>
                            </a:lnTo>
                            <a:lnTo>
                              <a:pt x="15" y="43"/>
                            </a:lnTo>
                            <a:lnTo>
                              <a:pt x="11" y="36"/>
                            </a:lnTo>
                            <a:lnTo>
                              <a:pt x="9" y="19"/>
                            </a:lnTo>
                            <a:close/>
                          </a:path>
                        </a:pathLst>
                      </a:custGeom>
                      <a:solidFill>
                        <a:srgbClr val="7F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18" name="Group 1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84" y="1681"/>
                        <a:ext cx="91" cy="47"/>
                        <a:chOff x="3684" y="1681"/>
                        <a:chExt cx="91" cy="47"/>
                      </a:xfrm>
                    </p:grpSpPr>
                    <p:grpSp>
                      <p:nvGrpSpPr>
                        <p:cNvPr id="19" name="Group 1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84" y="1681"/>
                          <a:ext cx="90" cy="23"/>
                          <a:chOff x="3684" y="1681"/>
                          <a:chExt cx="90" cy="23"/>
                        </a:xfrm>
                      </p:grpSpPr>
                      <p:sp>
                        <p:nvSpPr>
                          <p:cNvPr id="16444" name="Freeform 1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91" y="1690"/>
                            <a:ext cx="64" cy="14"/>
                          </a:xfrm>
                          <a:custGeom>
                            <a:avLst/>
                            <a:gdLst>
                              <a:gd name="T0" fmla="*/ 0 w 64"/>
                              <a:gd name="T1" fmla="*/ 1 h 14"/>
                              <a:gd name="T2" fmla="*/ 6 w 64"/>
                              <a:gd name="T3" fmla="*/ 8 h 14"/>
                              <a:gd name="T4" fmla="*/ 12 w 64"/>
                              <a:gd name="T5" fmla="*/ 12 h 14"/>
                              <a:gd name="T6" fmla="*/ 21 w 64"/>
                              <a:gd name="T7" fmla="*/ 14 h 14"/>
                              <a:gd name="T8" fmla="*/ 30 w 64"/>
                              <a:gd name="T9" fmla="*/ 14 h 14"/>
                              <a:gd name="T10" fmla="*/ 37 w 64"/>
                              <a:gd name="T11" fmla="*/ 14 h 14"/>
                              <a:gd name="T12" fmla="*/ 53 w 64"/>
                              <a:gd name="T13" fmla="*/ 11 h 14"/>
                              <a:gd name="T14" fmla="*/ 64 w 64"/>
                              <a:gd name="T15" fmla="*/ 6 h 14"/>
                              <a:gd name="T16" fmla="*/ 38 w 64"/>
                              <a:gd name="T17" fmla="*/ 0 h 14"/>
                              <a:gd name="T18" fmla="*/ 0 w 64"/>
                              <a:gd name="T19" fmla="*/ 1 h 14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w 64"/>
                              <a:gd name="T31" fmla="*/ 0 h 14"/>
                              <a:gd name="T32" fmla="*/ 64 w 64"/>
                              <a:gd name="T33" fmla="*/ 14 h 14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T30" t="T31" r="T32" b="T33"/>
                            <a:pathLst>
                              <a:path w="64" h="14">
                                <a:moveTo>
                                  <a:pt x="0" y="1"/>
                                </a:moveTo>
                                <a:lnTo>
                                  <a:pt x="6" y="8"/>
                                </a:lnTo>
                                <a:lnTo>
                                  <a:pt x="12" y="12"/>
                                </a:lnTo>
                                <a:lnTo>
                                  <a:pt x="21" y="14"/>
                                </a:lnTo>
                                <a:lnTo>
                                  <a:pt x="30" y="14"/>
                                </a:lnTo>
                                <a:lnTo>
                                  <a:pt x="37" y="14"/>
                                </a:lnTo>
                                <a:lnTo>
                                  <a:pt x="53" y="11"/>
                                </a:lnTo>
                                <a:lnTo>
                                  <a:pt x="64" y="6"/>
                                </a:lnTo>
                                <a:lnTo>
                                  <a:pt x="38" y="0"/>
                                </a:lnTo>
                                <a:lnTo>
                                  <a:pt x="0" y="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6445" name="Freeform 11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84" y="1681"/>
                            <a:ext cx="90" cy="20"/>
                          </a:xfrm>
                          <a:custGeom>
                            <a:avLst/>
                            <a:gdLst>
                              <a:gd name="T0" fmla="*/ 9 w 90"/>
                              <a:gd name="T1" fmla="*/ 20 h 20"/>
                              <a:gd name="T2" fmla="*/ 4 w 90"/>
                              <a:gd name="T3" fmla="*/ 13 h 20"/>
                              <a:gd name="T4" fmla="*/ 1 w 90"/>
                              <a:gd name="T5" fmla="*/ 9 h 20"/>
                              <a:gd name="T6" fmla="*/ 0 w 90"/>
                              <a:gd name="T7" fmla="*/ 4 h 20"/>
                              <a:gd name="T8" fmla="*/ 4 w 90"/>
                              <a:gd name="T9" fmla="*/ 1 h 20"/>
                              <a:gd name="T10" fmla="*/ 11 w 90"/>
                              <a:gd name="T11" fmla="*/ 0 h 20"/>
                              <a:gd name="T12" fmla="*/ 21 w 90"/>
                              <a:gd name="T13" fmla="*/ 6 h 20"/>
                              <a:gd name="T14" fmla="*/ 30 w 90"/>
                              <a:gd name="T15" fmla="*/ 0 h 20"/>
                              <a:gd name="T16" fmla="*/ 40 w 90"/>
                              <a:gd name="T17" fmla="*/ 3 h 20"/>
                              <a:gd name="T18" fmla="*/ 51 w 90"/>
                              <a:gd name="T19" fmla="*/ 6 h 20"/>
                              <a:gd name="T20" fmla="*/ 63 w 90"/>
                              <a:gd name="T21" fmla="*/ 7 h 20"/>
                              <a:gd name="T22" fmla="*/ 90 w 90"/>
                              <a:gd name="T23" fmla="*/ 9 h 20"/>
                              <a:gd name="T24" fmla="*/ 82 w 90"/>
                              <a:gd name="T25" fmla="*/ 13 h 20"/>
                              <a:gd name="T26" fmla="*/ 74 w 90"/>
                              <a:gd name="T27" fmla="*/ 17 h 20"/>
                              <a:gd name="T28" fmla="*/ 65 w 90"/>
                              <a:gd name="T29" fmla="*/ 17 h 20"/>
                              <a:gd name="T30" fmla="*/ 57 w 90"/>
                              <a:gd name="T31" fmla="*/ 18 h 20"/>
                              <a:gd name="T32" fmla="*/ 46 w 90"/>
                              <a:gd name="T33" fmla="*/ 16 h 20"/>
                              <a:gd name="T34" fmla="*/ 35 w 90"/>
                              <a:gd name="T35" fmla="*/ 13 h 20"/>
                              <a:gd name="T36" fmla="*/ 28 w 90"/>
                              <a:gd name="T37" fmla="*/ 17 h 20"/>
                              <a:gd name="T38" fmla="*/ 19 w 90"/>
                              <a:gd name="T39" fmla="*/ 13 h 20"/>
                              <a:gd name="T40" fmla="*/ 10 w 90"/>
                              <a:gd name="T41" fmla="*/ 11 h 20"/>
                              <a:gd name="T42" fmla="*/ 9 w 90"/>
                              <a:gd name="T43" fmla="*/ 20 h 20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w 90"/>
                              <a:gd name="T67" fmla="*/ 0 h 20"/>
                              <a:gd name="T68" fmla="*/ 90 w 90"/>
                              <a:gd name="T69" fmla="*/ 20 h 20"/>
                            </a:gdLst>
                            <a:ahLst/>
                            <a:cxnLst>
                              <a:cxn ang="T44">
                                <a:pos x="T0" y="T1"/>
                              </a:cxn>
                              <a:cxn ang="T45">
                                <a:pos x="T2" y="T3"/>
                              </a:cxn>
                              <a:cxn ang="T46">
                                <a:pos x="T4" y="T5"/>
                              </a:cxn>
                              <a:cxn ang="T47">
                                <a:pos x="T6" y="T7"/>
                              </a:cxn>
                              <a:cxn ang="T48">
                                <a:pos x="T8" y="T9"/>
                              </a:cxn>
                              <a:cxn ang="T49">
                                <a:pos x="T10" y="T11"/>
                              </a:cxn>
                              <a:cxn ang="T50">
                                <a:pos x="T12" y="T13"/>
                              </a:cxn>
                              <a:cxn ang="T51">
                                <a:pos x="T14" y="T15"/>
                              </a:cxn>
                              <a:cxn ang="T52">
                                <a:pos x="T16" y="T17"/>
                              </a:cxn>
                              <a:cxn ang="T53">
                                <a:pos x="T18" y="T19"/>
                              </a:cxn>
                              <a:cxn ang="T54">
                                <a:pos x="T20" y="T21"/>
                              </a:cxn>
                              <a:cxn ang="T55">
                                <a:pos x="T22" y="T23"/>
                              </a:cxn>
                              <a:cxn ang="T56">
                                <a:pos x="T24" y="T25"/>
                              </a:cxn>
                              <a:cxn ang="T57">
                                <a:pos x="T26" y="T27"/>
                              </a:cxn>
                              <a:cxn ang="T58">
                                <a:pos x="T28" y="T29"/>
                              </a:cxn>
                              <a:cxn ang="T59">
                                <a:pos x="T30" y="T31"/>
                              </a:cxn>
                              <a:cxn ang="T60">
                                <a:pos x="T32" y="T33"/>
                              </a:cxn>
                              <a:cxn ang="T61">
                                <a:pos x="T34" y="T35"/>
                              </a:cxn>
                              <a:cxn ang="T62">
                                <a:pos x="T36" y="T37"/>
                              </a:cxn>
                              <a:cxn ang="T63">
                                <a:pos x="T38" y="T39"/>
                              </a:cxn>
                              <a:cxn ang="T64">
                                <a:pos x="T40" y="T41"/>
                              </a:cxn>
                              <a:cxn ang="T65">
                                <a:pos x="T42" y="T43"/>
                              </a:cxn>
                            </a:cxnLst>
                            <a:rect l="T66" t="T67" r="T68" b="T69"/>
                            <a:pathLst>
                              <a:path w="90" h="20">
                                <a:moveTo>
                                  <a:pt x="9" y="20"/>
                                </a:moveTo>
                                <a:lnTo>
                                  <a:pt x="4" y="13"/>
                                </a:lnTo>
                                <a:lnTo>
                                  <a:pt x="1" y="9"/>
                                </a:lnTo>
                                <a:lnTo>
                                  <a:pt x="0" y="4"/>
                                </a:lnTo>
                                <a:lnTo>
                                  <a:pt x="4" y="1"/>
                                </a:lnTo>
                                <a:lnTo>
                                  <a:pt x="11" y="0"/>
                                </a:lnTo>
                                <a:lnTo>
                                  <a:pt x="21" y="6"/>
                                </a:lnTo>
                                <a:lnTo>
                                  <a:pt x="30" y="0"/>
                                </a:lnTo>
                                <a:lnTo>
                                  <a:pt x="40" y="3"/>
                                </a:lnTo>
                                <a:lnTo>
                                  <a:pt x="51" y="6"/>
                                </a:lnTo>
                                <a:lnTo>
                                  <a:pt x="63" y="7"/>
                                </a:lnTo>
                                <a:lnTo>
                                  <a:pt x="90" y="9"/>
                                </a:lnTo>
                                <a:lnTo>
                                  <a:pt x="82" y="13"/>
                                </a:lnTo>
                                <a:lnTo>
                                  <a:pt x="74" y="17"/>
                                </a:lnTo>
                                <a:lnTo>
                                  <a:pt x="65" y="17"/>
                                </a:lnTo>
                                <a:lnTo>
                                  <a:pt x="57" y="18"/>
                                </a:lnTo>
                                <a:lnTo>
                                  <a:pt x="46" y="16"/>
                                </a:lnTo>
                                <a:lnTo>
                                  <a:pt x="35" y="13"/>
                                </a:lnTo>
                                <a:lnTo>
                                  <a:pt x="28" y="17"/>
                                </a:lnTo>
                                <a:lnTo>
                                  <a:pt x="19" y="13"/>
                                </a:lnTo>
                                <a:lnTo>
                                  <a:pt x="10" y="11"/>
                                </a:lnTo>
                                <a:lnTo>
                                  <a:pt x="9" y="2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001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sp>
                      <p:nvSpPr>
                        <p:cNvPr id="16443" name="Freeform 1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94" y="1689"/>
                          <a:ext cx="81" cy="39"/>
                        </a:xfrm>
                        <a:custGeom>
                          <a:avLst/>
                          <a:gdLst>
                            <a:gd name="T0" fmla="*/ 0 w 81"/>
                            <a:gd name="T1" fmla="*/ 11 h 39"/>
                            <a:gd name="T2" fmla="*/ 5 w 81"/>
                            <a:gd name="T3" fmla="*/ 14 h 39"/>
                            <a:gd name="T4" fmla="*/ 12 w 81"/>
                            <a:gd name="T5" fmla="*/ 17 h 39"/>
                            <a:gd name="T6" fmla="*/ 19 w 81"/>
                            <a:gd name="T7" fmla="*/ 18 h 39"/>
                            <a:gd name="T8" fmla="*/ 29 w 81"/>
                            <a:gd name="T9" fmla="*/ 18 h 39"/>
                            <a:gd name="T10" fmla="*/ 39 w 81"/>
                            <a:gd name="T11" fmla="*/ 17 h 39"/>
                            <a:gd name="T12" fmla="*/ 48 w 81"/>
                            <a:gd name="T13" fmla="*/ 15 h 39"/>
                            <a:gd name="T14" fmla="*/ 56 w 81"/>
                            <a:gd name="T15" fmla="*/ 13 h 39"/>
                            <a:gd name="T16" fmla="*/ 64 w 81"/>
                            <a:gd name="T17" fmla="*/ 11 h 39"/>
                            <a:gd name="T18" fmla="*/ 69 w 81"/>
                            <a:gd name="T19" fmla="*/ 6 h 39"/>
                            <a:gd name="T20" fmla="*/ 74 w 81"/>
                            <a:gd name="T21" fmla="*/ 4 h 39"/>
                            <a:gd name="T22" fmla="*/ 81 w 81"/>
                            <a:gd name="T23" fmla="*/ 0 h 39"/>
                            <a:gd name="T24" fmla="*/ 65 w 81"/>
                            <a:gd name="T25" fmla="*/ 14 h 39"/>
                            <a:gd name="T26" fmla="*/ 56 w 81"/>
                            <a:gd name="T27" fmla="*/ 21 h 39"/>
                            <a:gd name="T28" fmla="*/ 48 w 81"/>
                            <a:gd name="T29" fmla="*/ 27 h 39"/>
                            <a:gd name="T30" fmla="*/ 40 w 81"/>
                            <a:gd name="T31" fmla="*/ 34 h 39"/>
                            <a:gd name="T32" fmla="*/ 27 w 81"/>
                            <a:gd name="T33" fmla="*/ 39 h 39"/>
                            <a:gd name="T34" fmla="*/ 15 w 81"/>
                            <a:gd name="T35" fmla="*/ 39 h 39"/>
                            <a:gd name="T36" fmla="*/ 6 w 81"/>
                            <a:gd name="T37" fmla="*/ 35 h 39"/>
                            <a:gd name="T38" fmla="*/ 2 w 81"/>
                            <a:gd name="T39" fmla="*/ 27 h 39"/>
                            <a:gd name="T40" fmla="*/ 0 w 81"/>
                            <a:gd name="T41" fmla="*/ 11 h 39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81"/>
                            <a:gd name="T64" fmla="*/ 0 h 39"/>
                            <a:gd name="T65" fmla="*/ 81 w 81"/>
                            <a:gd name="T66" fmla="*/ 39 h 39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81" h="39">
                              <a:moveTo>
                                <a:pt x="0" y="11"/>
                              </a:moveTo>
                              <a:lnTo>
                                <a:pt x="5" y="14"/>
                              </a:lnTo>
                              <a:lnTo>
                                <a:pt x="12" y="17"/>
                              </a:lnTo>
                              <a:lnTo>
                                <a:pt x="19" y="18"/>
                              </a:lnTo>
                              <a:lnTo>
                                <a:pt x="29" y="18"/>
                              </a:lnTo>
                              <a:lnTo>
                                <a:pt x="39" y="17"/>
                              </a:lnTo>
                              <a:lnTo>
                                <a:pt x="48" y="15"/>
                              </a:lnTo>
                              <a:lnTo>
                                <a:pt x="56" y="13"/>
                              </a:lnTo>
                              <a:lnTo>
                                <a:pt x="64" y="11"/>
                              </a:lnTo>
                              <a:lnTo>
                                <a:pt x="69" y="6"/>
                              </a:lnTo>
                              <a:lnTo>
                                <a:pt x="74" y="4"/>
                              </a:lnTo>
                              <a:lnTo>
                                <a:pt x="81" y="0"/>
                              </a:lnTo>
                              <a:lnTo>
                                <a:pt x="65" y="14"/>
                              </a:lnTo>
                              <a:lnTo>
                                <a:pt x="56" y="21"/>
                              </a:lnTo>
                              <a:lnTo>
                                <a:pt x="48" y="27"/>
                              </a:lnTo>
                              <a:lnTo>
                                <a:pt x="40" y="34"/>
                              </a:lnTo>
                              <a:lnTo>
                                <a:pt x="27" y="39"/>
                              </a:lnTo>
                              <a:lnTo>
                                <a:pt x="15" y="39"/>
                              </a:lnTo>
                              <a:lnTo>
                                <a:pt x="6" y="35"/>
                              </a:lnTo>
                              <a:lnTo>
                                <a:pt x="2" y="27"/>
                              </a:lnTo>
                              <a:lnTo>
                                <a:pt x="0" y="1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16441" name="Freeform 1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97" y="1703"/>
                        <a:ext cx="52" cy="19"/>
                      </a:xfrm>
                      <a:custGeom>
                        <a:avLst/>
                        <a:gdLst>
                          <a:gd name="T0" fmla="*/ 0 w 52"/>
                          <a:gd name="T1" fmla="*/ 0 h 19"/>
                          <a:gd name="T2" fmla="*/ 7 w 52"/>
                          <a:gd name="T3" fmla="*/ 6 h 19"/>
                          <a:gd name="T4" fmla="*/ 17 w 52"/>
                          <a:gd name="T5" fmla="*/ 7 h 19"/>
                          <a:gd name="T6" fmla="*/ 28 w 52"/>
                          <a:gd name="T7" fmla="*/ 7 h 19"/>
                          <a:gd name="T8" fmla="*/ 43 w 52"/>
                          <a:gd name="T9" fmla="*/ 4 h 19"/>
                          <a:gd name="T10" fmla="*/ 52 w 52"/>
                          <a:gd name="T11" fmla="*/ 0 h 19"/>
                          <a:gd name="T12" fmla="*/ 40 w 52"/>
                          <a:gd name="T13" fmla="*/ 11 h 19"/>
                          <a:gd name="T14" fmla="*/ 32 w 52"/>
                          <a:gd name="T15" fmla="*/ 17 h 19"/>
                          <a:gd name="T16" fmla="*/ 23 w 52"/>
                          <a:gd name="T17" fmla="*/ 19 h 19"/>
                          <a:gd name="T18" fmla="*/ 12 w 52"/>
                          <a:gd name="T19" fmla="*/ 19 h 19"/>
                          <a:gd name="T20" fmla="*/ 5 w 52"/>
                          <a:gd name="T21" fmla="*/ 16 h 19"/>
                          <a:gd name="T22" fmla="*/ 1 w 52"/>
                          <a:gd name="T23" fmla="*/ 11 h 19"/>
                          <a:gd name="T24" fmla="*/ 0 w 52"/>
                          <a:gd name="T25" fmla="*/ 0 h 19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52"/>
                          <a:gd name="T40" fmla="*/ 0 h 19"/>
                          <a:gd name="T41" fmla="*/ 52 w 52"/>
                          <a:gd name="T42" fmla="*/ 19 h 19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52" h="19">
                            <a:moveTo>
                              <a:pt x="0" y="0"/>
                            </a:moveTo>
                            <a:lnTo>
                              <a:pt x="7" y="6"/>
                            </a:lnTo>
                            <a:lnTo>
                              <a:pt x="17" y="7"/>
                            </a:lnTo>
                            <a:lnTo>
                              <a:pt x="28" y="7"/>
                            </a:lnTo>
                            <a:lnTo>
                              <a:pt x="43" y="4"/>
                            </a:lnTo>
                            <a:lnTo>
                              <a:pt x="52" y="0"/>
                            </a:lnTo>
                            <a:lnTo>
                              <a:pt x="40" y="11"/>
                            </a:lnTo>
                            <a:lnTo>
                              <a:pt x="32" y="17"/>
                            </a:lnTo>
                            <a:lnTo>
                              <a:pt x="23" y="19"/>
                            </a:lnTo>
                            <a:lnTo>
                              <a:pt x="12" y="19"/>
                            </a:lnTo>
                            <a:lnTo>
                              <a:pt x="5" y="16"/>
                            </a:lnTo>
                            <a:lnTo>
                              <a:pt x="1" y="1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1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16438" name="Oval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5" y="1709"/>
                      <a:ext cx="7" cy="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20" name="Group 130"/>
                <p:cNvGrpSpPr>
                  <a:grpSpLocks/>
                </p:cNvGrpSpPr>
                <p:nvPr/>
              </p:nvGrpSpPr>
              <p:grpSpPr bwMode="auto">
                <a:xfrm>
                  <a:off x="3875" y="1607"/>
                  <a:ext cx="59" cy="79"/>
                  <a:chOff x="3875" y="1607"/>
                  <a:chExt cx="59" cy="79"/>
                </a:xfrm>
              </p:grpSpPr>
              <p:sp>
                <p:nvSpPr>
                  <p:cNvPr id="16432" name="Freeform 128"/>
                  <p:cNvSpPr>
                    <a:spLocks/>
                  </p:cNvSpPr>
                  <p:nvPr/>
                </p:nvSpPr>
                <p:spPr bwMode="auto">
                  <a:xfrm>
                    <a:off x="3875" y="1607"/>
                    <a:ext cx="59" cy="79"/>
                  </a:xfrm>
                  <a:custGeom>
                    <a:avLst/>
                    <a:gdLst>
                      <a:gd name="T0" fmla="*/ 38 w 59"/>
                      <a:gd name="T1" fmla="*/ 0 h 79"/>
                      <a:gd name="T2" fmla="*/ 56 w 59"/>
                      <a:gd name="T3" fmla="*/ 6 h 79"/>
                      <a:gd name="T4" fmla="*/ 59 w 59"/>
                      <a:gd name="T5" fmla="*/ 9 h 79"/>
                      <a:gd name="T6" fmla="*/ 58 w 59"/>
                      <a:gd name="T7" fmla="*/ 40 h 79"/>
                      <a:gd name="T8" fmla="*/ 54 w 59"/>
                      <a:gd name="T9" fmla="*/ 57 h 79"/>
                      <a:gd name="T10" fmla="*/ 48 w 59"/>
                      <a:gd name="T11" fmla="*/ 71 h 79"/>
                      <a:gd name="T12" fmla="*/ 40 w 59"/>
                      <a:gd name="T13" fmla="*/ 77 h 79"/>
                      <a:gd name="T14" fmla="*/ 30 w 59"/>
                      <a:gd name="T15" fmla="*/ 79 h 79"/>
                      <a:gd name="T16" fmla="*/ 10 w 59"/>
                      <a:gd name="T17" fmla="*/ 73 h 79"/>
                      <a:gd name="T18" fmla="*/ 2 w 59"/>
                      <a:gd name="T19" fmla="*/ 65 h 79"/>
                      <a:gd name="T20" fmla="*/ 0 w 59"/>
                      <a:gd name="T21" fmla="*/ 58 h 79"/>
                      <a:gd name="T22" fmla="*/ 0 w 59"/>
                      <a:gd name="T23" fmla="*/ 54 h 79"/>
                      <a:gd name="T24" fmla="*/ 13 w 59"/>
                      <a:gd name="T25" fmla="*/ 30 h 79"/>
                      <a:gd name="T26" fmla="*/ 20 w 59"/>
                      <a:gd name="T27" fmla="*/ 9 h 79"/>
                      <a:gd name="T28" fmla="*/ 22 w 59"/>
                      <a:gd name="T29" fmla="*/ 3 h 79"/>
                      <a:gd name="T30" fmla="*/ 27 w 59"/>
                      <a:gd name="T31" fmla="*/ 0 h 79"/>
                      <a:gd name="T32" fmla="*/ 38 w 59"/>
                      <a:gd name="T33" fmla="*/ 0 h 7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9"/>
                      <a:gd name="T52" fmla="*/ 0 h 79"/>
                      <a:gd name="T53" fmla="*/ 59 w 59"/>
                      <a:gd name="T54" fmla="*/ 79 h 7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9" h="79">
                        <a:moveTo>
                          <a:pt x="38" y="0"/>
                        </a:moveTo>
                        <a:lnTo>
                          <a:pt x="56" y="6"/>
                        </a:lnTo>
                        <a:lnTo>
                          <a:pt x="59" y="9"/>
                        </a:lnTo>
                        <a:lnTo>
                          <a:pt x="58" y="40"/>
                        </a:lnTo>
                        <a:lnTo>
                          <a:pt x="54" y="57"/>
                        </a:lnTo>
                        <a:lnTo>
                          <a:pt x="48" y="71"/>
                        </a:lnTo>
                        <a:lnTo>
                          <a:pt x="40" y="77"/>
                        </a:lnTo>
                        <a:lnTo>
                          <a:pt x="30" y="79"/>
                        </a:lnTo>
                        <a:lnTo>
                          <a:pt x="10" y="73"/>
                        </a:lnTo>
                        <a:lnTo>
                          <a:pt x="2" y="65"/>
                        </a:lnTo>
                        <a:lnTo>
                          <a:pt x="0" y="58"/>
                        </a:lnTo>
                        <a:lnTo>
                          <a:pt x="0" y="54"/>
                        </a:lnTo>
                        <a:lnTo>
                          <a:pt x="13" y="30"/>
                        </a:lnTo>
                        <a:lnTo>
                          <a:pt x="20" y="9"/>
                        </a:lnTo>
                        <a:lnTo>
                          <a:pt x="22" y="3"/>
                        </a:lnTo>
                        <a:lnTo>
                          <a:pt x="27" y="0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FFB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33" name="Freeform 129"/>
                  <p:cNvSpPr>
                    <a:spLocks/>
                  </p:cNvSpPr>
                  <p:nvPr/>
                </p:nvSpPr>
                <p:spPr bwMode="auto">
                  <a:xfrm>
                    <a:off x="3885" y="1607"/>
                    <a:ext cx="42" cy="76"/>
                  </a:xfrm>
                  <a:custGeom>
                    <a:avLst/>
                    <a:gdLst>
                      <a:gd name="T0" fmla="*/ 40 w 42"/>
                      <a:gd name="T1" fmla="*/ 4 h 76"/>
                      <a:gd name="T2" fmla="*/ 42 w 42"/>
                      <a:gd name="T3" fmla="*/ 10 h 76"/>
                      <a:gd name="T4" fmla="*/ 41 w 42"/>
                      <a:gd name="T5" fmla="*/ 28 h 76"/>
                      <a:gd name="T6" fmla="*/ 36 w 42"/>
                      <a:gd name="T7" fmla="*/ 46 h 76"/>
                      <a:gd name="T8" fmla="*/ 29 w 42"/>
                      <a:gd name="T9" fmla="*/ 60 h 76"/>
                      <a:gd name="T10" fmla="*/ 21 w 42"/>
                      <a:gd name="T11" fmla="*/ 70 h 76"/>
                      <a:gd name="T12" fmla="*/ 13 w 42"/>
                      <a:gd name="T13" fmla="*/ 76 h 76"/>
                      <a:gd name="T14" fmla="*/ 0 w 42"/>
                      <a:gd name="T15" fmla="*/ 73 h 76"/>
                      <a:gd name="T16" fmla="*/ 8 w 42"/>
                      <a:gd name="T17" fmla="*/ 62 h 76"/>
                      <a:gd name="T18" fmla="*/ 13 w 42"/>
                      <a:gd name="T19" fmla="*/ 53 h 76"/>
                      <a:gd name="T20" fmla="*/ 17 w 42"/>
                      <a:gd name="T21" fmla="*/ 42 h 76"/>
                      <a:gd name="T22" fmla="*/ 20 w 42"/>
                      <a:gd name="T23" fmla="*/ 31 h 76"/>
                      <a:gd name="T24" fmla="*/ 22 w 42"/>
                      <a:gd name="T25" fmla="*/ 23 h 76"/>
                      <a:gd name="T26" fmla="*/ 23 w 42"/>
                      <a:gd name="T27" fmla="*/ 14 h 76"/>
                      <a:gd name="T28" fmla="*/ 23 w 42"/>
                      <a:gd name="T29" fmla="*/ 0 h 76"/>
                      <a:gd name="T30" fmla="*/ 40 w 42"/>
                      <a:gd name="T31" fmla="*/ 4 h 7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42"/>
                      <a:gd name="T49" fmla="*/ 0 h 76"/>
                      <a:gd name="T50" fmla="*/ 42 w 42"/>
                      <a:gd name="T51" fmla="*/ 76 h 7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42" h="76">
                        <a:moveTo>
                          <a:pt x="40" y="4"/>
                        </a:moveTo>
                        <a:lnTo>
                          <a:pt x="42" y="10"/>
                        </a:lnTo>
                        <a:lnTo>
                          <a:pt x="41" y="28"/>
                        </a:lnTo>
                        <a:lnTo>
                          <a:pt x="36" y="46"/>
                        </a:lnTo>
                        <a:lnTo>
                          <a:pt x="29" y="60"/>
                        </a:lnTo>
                        <a:lnTo>
                          <a:pt x="21" y="70"/>
                        </a:lnTo>
                        <a:lnTo>
                          <a:pt x="13" y="76"/>
                        </a:lnTo>
                        <a:lnTo>
                          <a:pt x="0" y="73"/>
                        </a:lnTo>
                        <a:lnTo>
                          <a:pt x="8" y="62"/>
                        </a:lnTo>
                        <a:lnTo>
                          <a:pt x="13" y="53"/>
                        </a:lnTo>
                        <a:lnTo>
                          <a:pt x="17" y="42"/>
                        </a:lnTo>
                        <a:lnTo>
                          <a:pt x="20" y="31"/>
                        </a:lnTo>
                        <a:lnTo>
                          <a:pt x="22" y="23"/>
                        </a:lnTo>
                        <a:lnTo>
                          <a:pt x="23" y="14"/>
                        </a:lnTo>
                        <a:lnTo>
                          <a:pt x="23" y="0"/>
                        </a:lnTo>
                        <a:lnTo>
                          <a:pt x="40" y="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6408" name="Freeform 132"/>
              <p:cNvSpPr>
                <a:spLocks/>
              </p:cNvSpPr>
              <p:nvPr/>
            </p:nvSpPr>
            <p:spPr bwMode="auto">
              <a:xfrm>
                <a:off x="3317" y="2011"/>
                <a:ext cx="221" cy="220"/>
              </a:xfrm>
              <a:custGeom>
                <a:avLst/>
                <a:gdLst>
                  <a:gd name="T0" fmla="*/ 208 w 221"/>
                  <a:gd name="T1" fmla="*/ 79 h 220"/>
                  <a:gd name="T2" fmla="*/ 169 w 221"/>
                  <a:gd name="T3" fmla="*/ 17 h 220"/>
                  <a:gd name="T4" fmla="*/ 139 w 221"/>
                  <a:gd name="T5" fmla="*/ 0 h 220"/>
                  <a:gd name="T6" fmla="*/ 195 w 221"/>
                  <a:gd name="T7" fmla="*/ 92 h 220"/>
                  <a:gd name="T8" fmla="*/ 208 w 221"/>
                  <a:gd name="T9" fmla="*/ 139 h 220"/>
                  <a:gd name="T10" fmla="*/ 51 w 221"/>
                  <a:gd name="T11" fmla="*/ 159 h 220"/>
                  <a:gd name="T12" fmla="*/ 200 w 221"/>
                  <a:gd name="T13" fmla="*/ 155 h 220"/>
                  <a:gd name="T14" fmla="*/ 0 w 221"/>
                  <a:gd name="T15" fmla="*/ 220 h 220"/>
                  <a:gd name="T16" fmla="*/ 221 w 221"/>
                  <a:gd name="T17" fmla="*/ 169 h 220"/>
                  <a:gd name="T18" fmla="*/ 208 w 221"/>
                  <a:gd name="T19" fmla="*/ 79 h 2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1"/>
                  <a:gd name="T31" fmla="*/ 0 h 220"/>
                  <a:gd name="T32" fmla="*/ 221 w 221"/>
                  <a:gd name="T33" fmla="*/ 220 h 2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1" h="220">
                    <a:moveTo>
                      <a:pt x="208" y="79"/>
                    </a:moveTo>
                    <a:lnTo>
                      <a:pt x="169" y="17"/>
                    </a:lnTo>
                    <a:lnTo>
                      <a:pt x="139" y="0"/>
                    </a:lnTo>
                    <a:lnTo>
                      <a:pt x="195" y="92"/>
                    </a:lnTo>
                    <a:lnTo>
                      <a:pt x="208" y="139"/>
                    </a:lnTo>
                    <a:lnTo>
                      <a:pt x="51" y="159"/>
                    </a:lnTo>
                    <a:lnTo>
                      <a:pt x="200" y="155"/>
                    </a:lnTo>
                    <a:lnTo>
                      <a:pt x="0" y="220"/>
                    </a:lnTo>
                    <a:lnTo>
                      <a:pt x="221" y="169"/>
                    </a:lnTo>
                    <a:lnTo>
                      <a:pt x="208" y="79"/>
                    </a:lnTo>
                    <a:close/>
                  </a:path>
                </a:pathLst>
              </a:custGeom>
              <a:solidFill>
                <a:srgbClr val="10A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1" name="Group 135"/>
              <p:cNvGrpSpPr>
                <a:grpSpLocks/>
              </p:cNvGrpSpPr>
              <p:nvPr/>
            </p:nvGrpSpPr>
            <p:grpSpPr bwMode="auto">
              <a:xfrm>
                <a:off x="2990" y="2187"/>
                <a:ext cx="316" cy="267"/>
                <a:chOff x="2990" y="2187"/>
                <a:chExt cx="316" cy="267"/>
              </a:xfrm>
            </p:grpSpPr>
            <p:sp>
              <p:nvSpPr>
                <p:cNvPr id="16425" name="Freeform 133"/>
                <p:cNvSpPr>
                  <a:spLocks/>
                </p:cNvSpPr>
                <p:nvPr/>
              </p:nvSpPr>
              <p:spPr bwMode="auto">
                <a:xfrm>
                  <a:off x="3277" y="2187"/>
                  <a:ext cx="29" cy="92"/>
                </a:xfrm>
                <a:custGeom>
                  <a:avLst/>
                  <a:gdLst>
                    <a:gd name="T0" fmla="*/ 14 w 29"/>
                    <a:gd name="T1" fmla="*/ 12 h 92"/>
                    <a:gd name="T2" fmla="*/ 29 w 29"/>
                    <a:gd name="T3" fmla="*/ 48 h 92"/>
                    <a:gd name="T4" fmla="*/ 24 w 29"/>
                    <a:gd name="T5" fmla="*/ 74 h 92"/>
                    <a:gd name="T6" fmla="*/ 14 w 29"/>
                    <a:gd name="T7" fmla="*/ 92 h 92"/>
                    <a:gd name="T8" fmla="*/ 10 w 29"/>
                    <a:gd name="T9" fmla="*/ 92 h 92"/>
                    <a:gd name="T10" fmla="*/ 10 w 29"/>
                    <a:gd name="T11" fmla="*/ 43 h 92"/>
                    <a:gd name="T12" fmla="*/ 0 w 29"/>
                    <a:gd name="T13" fmla="*/ 31 h 92"/>
                    <a:gd name="T14" fmla="*/ 5 w 29"/>
                    <a:gd name="T15" fmla="*/ 21 h 92"/>
                    <a:gd name="T16" fmla="*/ 14 w 29"/>
                    <a:gd name="T17" fmla="*/ 0 h 92"/>
                    <a:gd name="T18" fmla="*/ 14 w 29"/>
                    <a:gd name="T19" fmla="*/ 12 h 9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"/>
                    <a:gd name="T31" fmla="*/ 0 h 92"/>
                    <a:gd name="T32" fmla="*/ 29 w 29"/>
                    <a:gd name="T33" fmla="*/ 92 h 9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" h="92">
                      <a:moveTo>
                        <a:pt x="14" y="12"/>
                      </a:moveTo>
                      <a:lnTo>
                        <a:pt x="29" y="48"/>
                      </a:lnTo>
                      <a:lnTo>
                        <a:pt x="24" y="74"/>
                      </a:lnTo>
                      <a:lnTo>
                        <a:pt x="14" y="92"/>
                      </a:lnTo>
                      <a:lnTo>
                        <a:pt x="10" y="92"/>
                      </a:lnTo>
                      <a:lnTo>
                        <a:pt x="10" y="43"/>
                      </a:lnTo>
                      <a:lnTo>
                        <a:pt x="0" y="31"/>
                      </a:lnTo>
                      <a:lnTo>
                        <a:pt x="5" y="21"/>
                      </a:lnTo>
                      <a:lnTo>
                        <a:pt x="14" y="0"/>
                      </a:lnTo>
                      <a:lnTo>
                        <a:pt x="14" y="12"/>
                      </a:lnTo>
                      <a:close/>
                    </a:path>
                  </a:pathLst>
                </a:custGeom>
                <a:solidFill>
                  <a:srgbClr val="10A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26" name="Freeform 134"/>
                <p:cNvSpPr>
                  <a:spLocks/>
                </p:cNvSpPr>
                <p:nvPr/>
              </p:nvSpPr>
              <p:spPr bwMode="auto">
                <a:xfrm>
                  <a:off x="2990" y="2289"/>
                  <a:ext cx="123" cy="165"/>
                </a:xfrm>
                <a:custGeom>
                  <a:avLst/>
                  <a:gdLst>
                    <a:gd name="T0" fmla="*/ 30 w 123"/>
                    <a:gd name="T1" fmla="*/ 0 h 165"/>
                    <a:gd name="T2" fmla="*/ 74 w 123"/>
                    <a:gd name="T3" fmla="*/ 26 h 165"/>
                    <a:gd name="T4" fmla="*/ 101 w 123"/>
                    <a:gd name="T5" fmla="*/ 61 h 165"/>
                    <a:gd name="T6" fmla="*/ 114 w 123"/>
                    <a:gd name="T7" fmla="*/ 87 h 165"/>
                    <a:gd name="T8" fmla="*/ 118 w 123"/>
                    <a:gd name="T9" fmla="*/ 108 h 165"/>
                    <a:gd name="T10" fmla="*/ 123 w 123"/>
                    <a:gd name="T11" fmla="*/ 132 h 165"/>
                    <a:gd name="T12" fmla="*/ 123 w 123"/>
                    <a:gd name="T13" fmla="*/ 152 h 165"/>
                    <a:gd name="T14" fmla="*/ 78 w 123"/>
                    <a:gd name="T15" fmla="*/ 165 h 165"/>
                    <a:gd name="T16" fmla="*/ 70 w 123"/>
                    <a:gd name="T17" fmla="*/ 127 h 165"/>
                    <a:gd name="T18" fmla="*/ 66 w 123"/>
                    <a:gd name="T19" fmla="*/ 104 h 165"/>
                    <a:gd name="T20" fmla="*/ 44 w 123"/>
                    <a:gd name="T21" fmla="*/ 74 h 165"/>
                    <a:gd name="T22" fmla="*/ 30 w 123"/>
                    <a:gd name="T23" fmla="*/ 57 h 165"/>
                    <a:gd name="T24" fmla="*/ 17 w 123"/>
                    <a:gd name="T25" fmla="*/ 40 h 165"/>
                    <a:gd name="T26" fmla="*/ 0 w 123"/>
                    <a:gd name="T27" fmla="*/ 26 h 165"/>
                    <a:gd name="T28" fmla="*/ 30 w 123"/>
                    <a:gd name="T29" fmla="*/ 0 h 16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23"/>
                    <a:gd name="T46" fmla="*/ 0 h 165"/>
                    <a:gd name="T47" fmla="*/ 123 w 123"/>
                    <a:gd name="T48" fmla="*/ 165 h 16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23" h="165">
                      <a:moveTo>
                        <a:pt x="30" y="0"/>
                      </a:moveTo>
                      <a:lnTo>
                        <a:pt x="74" y="26"/>
                      </a:lnTo>
                      <a:lnTo>
                        <a:pt x="101" y="61"/>
                      </a:lnTo>
                      <a:lnTo>
                        <a:pt x="114" y="87"/>
                      </a:lnTo>
                      <a:lnTo>
                        <a:pt x="118" y="108"/>
                      </a:lnTo>
                      <a:lnTo>
                        <a:pt x="123" y="132"/>
                      </a:lnTo>
                      <a:lnTo>
                        <a:pt x="123" y="152"/>
                      </a:lnTo>
                      <a:lnTo>
                        <a:pt x="78" y="165"/>
                      </a:lnTo>
                      <a:lnTo>
                        <a:pt x="70" y="127"/>
                      </a:lnTo>
                      <a:lnTo>
                        <a:pt x="66" y="104"/>
                      </a:lnTo>
                      <a:lnTo>
                        <a:pt x="44" y="74"/>
                      </a:lnTo>
                      <a:lnTo>
                        <a:pt x="30" y="57"/>
                      </a:lnTo>
                      <a:lnTo>
                        <a:pt x="17" y="40"/>
                      </a:lnTo>
                      <a:lnTo>
                        <a:pt x="0" y="26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7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2" name="Group 150"/>
              <p:cNvGrpSpPr>
                <a:grpSpLocks/>
              </p:cNvGrpSpPr>
              <p:nvPr/>
            </p:nvGrpSpPr>
            <p:grpSpPr bwMode="auto">
              <a:xfrm>
                <a:off x="2988" y="1838"/>
                <a:ext cx="1302" cy="1278"/>
                <a:chOff x="2988" y="1838"/>
                <a:chExt cx="1302" cy="1278"/>
              </a:xfrm>
            </p:grpSpPr>
            <p:sp>
              <p:nvSpPr>
                <p:cNvPr id="16411" name="Freeform 136"/>
                <p:cNvSpPr>
                  <a:spLocks/>
                </p:cNvSpPr>
                <p:nvPr/>
              </p:nvSpPr>
              <p:spPr bwMode="auto">
                <a:xfrm>
                  <a:off x="3849" y="1838"/>
                  <a:ext cx="441" cy="1278"/>
                </a:xfrm>
                <a:custGeom>
                  <a:avLst/>
                  <a:gdLst>
                    <a:gd name="T0" fmla="*/ 65 w 441"/>
                    <a:gd name="T1" fmla="*/ 0 h 1278"/>
                    <a:gd name="T2" fmla="*/ 86 w 441"/>
                    <a:gd name="T3" fmla="*/ 13 h 1278"/>
                    <a:gd name="T4" fmla="*/ 111 w 441"/>
                    <a:gd name="T5" fmla="*/ 30 h 1278"/>
                    <a:gd name="T6" fmla="*/ 137 w 441"/>
                    <a:gd name="T7" fmla="*/ 47 h 1278"/>
                    <a:gd name="T8" fmla="*/ 177 w 441"/>
                    <a:gd name="T9" fmla="*/ 68 h 1278"/>
                    <a:gd name="T10" fmla="*/ 264 w 441"/>
                    <a:gd name="T11" fmla="*/ 122 h 1278"/>
                    <a:gd name="T12" fmla="*/ 301 w 441"/>
                    <a:gd name="T13" fmla="*/ 138 h 1278"/>
                    <a:gd name="T14" fmla="*/ 321 w 441"/>
                    <a:gd name="T15" fmla="*/ 146 h 1278"/>
                    <a:gd name="T16" fmla="*/ 340 w 441"/>
                    <a:gd name="T17" fmla="*/ 163 h 1278"/>
                    <a:gd name="T18" fmla="*/ 388 w 441"/>
                    <a:gd name="T19" fmla="*/ 375 h 1278"/>
                    <a:gd name="T20" fmla="*/ 394 w 441"/>
                    <a:gd name="T21" fmla="*/ 459 h 1278"/>
                    <a:gd name="T22" fmla="*/ 386 w 441"/>
                    <a:gd name="T23" fmla="*/ 482 h 1278"/>
                    <a:gd name="T24" fmla="*/ 407 w 441"/>
                    <a:gd name="T25" fmla="*/ 573 h 1278"/>
                    <a:gd name="T26" fmla="*/ 412 w 441"/>
                    <a:gd name="T27" fmla="*/ 722 h 1278"/>
                    <a:gd name="T28" fmla="*/ 422 w 441"/>
                    <a:gd name="T29" fmla="*/ 790 h 1278"/>
                    <a:gd name="T30" fmla="*/ 428 w 441"/>
                    <a:gd name="T31" fmla="*/ 836 h 1278"/>
                    <a:gd name="T32" fmla="*/ 437 w 441"/>
                    <a:gd name="T33" fmla="*/ 830 h 1278"/>
                    <a:gd name="T34" fmla="*/ 441 w 441"/>
                    <a:gd name="T35" fmla="*/ 874 h 1278"/>
                    <a:gd name="T36" fmla="*/ 420 w 441"/>
                    <a:gd name="T37" fmla="*/ 889 h 1278"/>
                    <a:gd name="T38" fmla="*/ 391 w 441"/>
                    <a:gd name="T39" fmla="*/ 902 h 1278"/>
                    <a:gd name="T40" fmla="*/ 365 w 441"/>
                    <a:gd name="T41" fmla="*/ 912 h 1278"/>
                    <a:gd name="T42" fmla="*/ 337 w 441"/>
                    <a:gd name="T43" fmla="*/ 922 h 1278"/>
                    <a:gd name="T44" fmla="*/ 315 w 441"/>
                    <a:gd name="T45" fmla="*/ 929 h 1278"/>
                    <a:gd name="T46" fmla="*/ 290 w 441"/>
                    <a:gd name="T47" fmla="*/ 929 h 1278"/>
                    <a:gd name="T48" fmla="*/ 272 w 441"/>
                    <a:gd name="T49" fmla="*/ 925 h 1278"/>
                    <a:gd name="T50" fmla="*/ 261 w 441"/>
                    <a:gd name="T51" fmla="*/ 914 h 1278"/>
                    <a:gd name="T52" fmla="*/ 258 w 441"/>
                    <a:gd name="T53" fmla="*/ 878 h 1278"/>
                    <a:gd name="T54" fmla="*/ 287 w 441"/>
                    <a:gd name="T55" fmla="*/ 883 h 1278"/>
                    <a:gd name="T56" fmla="*/ 277 w 441"/>
                    <a:gd name="T57" fmla="*/ 856 h 1278"/>
                    <a:gd name="T58" fmla="*/ 279 w 441"/>
                    <a:gd name="T59" fmla="*/ 805 h 1278"/>
                    <a:gd name="T60" fmla="*/ 272 w 441"/>
                    <a:gd name="T61" fmla="*/ 775 h 1278"/>
                    <a:gd name="T62" fmla="*/ 266 w 441"/>
                    <a:gd name="T63" fmla="*/ 740 h 1278"/>
                    <a:gd name="T64" fmla="*/ 257 w 441"/>
                    <a:gd name="T65" fmla="*/ 691 h 1278"/>
                    <a:gd name="T66" fmla="*/ 240 w 441"/>
                    <a:gd name="T67" fmla="*/ 638 h 1278"/>
                    <a:gd name="T68" fmla="*/ 226 w 441"/>
                    <a:gd name="T69" fmla="*/ 506 h 1278"/>
                    <a:gd name="T70" fmla="*/ 201 w 441"/>
                    <a:gd name="T71" fmla="*/ 696 h 1278"/>
                    <a:gd name="T72" fmla="*/ 211 w 441"/>
                    <a:gd name="T73" fmla="*/ 812 h 1278"/>
                    <a:gd name="T74" fmla="*/ 246 w 441"/>
                    <a:gd name="T75" fmla="*/ 934 h 1278"/>
                    <a:gd name="T76" fmla="*/ 323 w 441"/>
                    <a:gd name="T77" fmla="*/ 1162 h 1278"/>
                    <a:gd name="T78" fmla="*/ 262 w 441"/>
                    <a:gd name="T79" fmla="*/ 1206 h 1278"/>
                    <a:gd name="T80" fmla="*/ 221 w 441"/>
                    <a:gd name="T81" fmla="*/ 1230 h 1278"/>
                    <a:gd name="T82" fmla="*/ 190 w 441"/>
                    <a:gd name="T83" fmla="*/ 1245 h 1278"/>
                    <a:gd name="T84" fmla="*/ 170 w 441"/>
                    <a:gd name="T85" fmla="*/ 1250 h 1278"/>
                    <a:gd name="T86" fmla="*/ 145 w 441"/>
                    <a:gd name="T87" fmla="*/ 1258 h 1278"/>
                    <a:gd name="T88" fmla="*/ 119 w 441"/>
                    <a:gd name="T89" fmla="*/ 1267 h 1278"/>
                    <a:gd name="T90" fmla="*/ 86 w 441"/>
                    <a:gd name="T91" fmla="*/ 1278 h 1278"/>
                    <a:gd name="T92" fmla="*/ 47 w 441"/>
                    <a:gd name="T93" fmla="*/ 1038 h 1278"/>
                    <a:gd name="T94" fmla="*/ 22 w 441"/>
                    <a:gd name="T95" fmla="*/ 874 h 1278"/>
                    <a:gd name="T96" fmla="*/ 8 w 441"/>
                    <a:gd name="T97" fmla="*/ 718 h 1278"/>
                    <a:gd name="T98" fmla="*/ 0 w 441"/>
                    <a:gd name="T99" fmla="*/ 506 h 1278"/>
                    <a:gd name="T100" fmla="*/ 1 w 441"/>
                    <a:gd name="T101" fmla="*/ 420 h 1278"/>
                    <a:gd name="T102" fmla="*/ 7 w 441"/>
                    <a:gd name="T103" fmla="*/ 335 h 1278"/>
                    <a:gd name="T104" fmla="*/ 24 w 441"/>
                    <a:gd name="T105" fmla="*/ 212 h 1278"/>
                    <a:gd name="T106" fmla="*/ 34 w 441"/>
                    <a:gd name="T107" fmla="*/ 183 h 1278"/>
                    <a:gd name="T108" fmla="*/ 47 w 441"/>
                    <a:gd name="T109" fmla="*/ 148 h 1278"/>
                    <a:gd name="T110" fmla="*/ 56 w 441"/>
                    <a:gd name="T111" fmla="*/ 112 h 1278"/>
                    <a:gd name="T112" fmla="*/ 61 w 441"/>
                    <a:gd name="T113" fmla="*/ 86 h 1278"/>
                    <a:gd name="T114" fmla="*/ 67 w 441"/>
                    <a:gd name="T115" fmla="*/ 50 h 1278"/>
                    <a:gd name="T116" fmla="*/ 65 w 441"/>
                    <a:gd name="T117" fmla="*/ 0 h 12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41"/>
                    <a:gd name="T178" fmla="*/ 0 h 1278"/>
                    <a:gd name="T179" fmla="*/ 441 w 441"/>
                    <a:gd name="T180" fmla="*/ 1278 h 12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41" h="1278">
                      <a:moveTo>
                        <a:pt x="65" y="0"/>
                      </a:moveTo>
                      <a:lnTo>
                        <a:pt x="86" y="13"/>
                      </a:lnTo>
                      <a:lnTo>
                        <a:pt x="111" y="30"/>
                      </a:lnTo>
                      <a:lnTo>
                        <a:pt x="137" y="47"/>
                      </a:lnTo>
                      <a:lnTo>
                        <a:pt x="177" y="68"/>
                      </a:lnTo>
                      <a:lnTo>
                        <a:pt x="264" y="122"/>
                      </a:lnTo>
                      <a:lnTo>
                        <a:pt x="301" y="138"/>
                      </a:lnTo>
                      <a:lnTo>
                        <a:pt x="321" y="146"/>
                      </a:lnTo>
                      <a:lnTo>
                        <a:pt x="340" y="163"/>
                      </a:lnTo>
                      <a:lnTo>
                        <a:pt x="388" y="375"/>
                      </a:lnTo>
                      <a:lnTo>
                        <a:pt x="394" y="459"/>
                      </a:lnTo>
                      <a:lnTo>
                        <a:pt x="386" y="482"/>
                      </a:lnTo>
                      <a:lnTo>
                        <a:pt x="407" y="573"/>
                      </a:lnTo>
                      <a:lnTo>
                        <a:pt x="412" y="722"/>
                      </a:lnTo>
                      <a:lnTo>
                        <a:pt x="422" y="790"/>
                      </a:lnTo>
                      <a:lnTo>
                        <a:pt x="428" y="836"/>
                      </a:lnTo>
                      <a:lnTo>
                        <a:pt x="437" y="830"/>
                      </a:lnTo>
                      <a:lnTo>
                        <a:pt x="441" y="874"/>
                      </a:lnTo>
                      <a:lnTo>
                        <a:pt x="420" y="889"/>
                      </a:lnTo>
                      <a:lnTo>
                        <a:pt x="391" y="902"/>
                      </a:lnTo>
                      <a:lnTo>
                        <a:pt x="365" y="912"/>
                      </a:lnTo>
                      <a:lnTo>
                        <a:pt x="337" y="922"/>
                      </a:lnTo>
                      <a:lnTo>
                        <a:pt x="315" y="929"/>
                      </a:lnTo>
                      <a:lnTo>
                        <a:pt x="290" y="929"/>
                      </a:lnTo>
                      <a:lnTo>
                        <a:pt x="272" y="925"/>
                      </a:lnTo>
                      <a:lnTo>
                        <a:pt x="261" y="914"/>
                      </a:lnTo>
                      <a:lnTo>
                        <a:pt x="258" y="878"/>
                      </a:lnTo>
                      <a:lnTo>
                        <a:pt x="287" y="883"/>
                      </a:lnTo>
                      <a:lnTo>
                        <a:pt x="277" y="856"/>
                      </a:lnTo>
                      <a:lnTo>
                        <a:pt x="279" y="805"/>
                      </a:lnTo>
                      <a:lnTo>
                        <a:pt x="272" y="775"/>
                      </a:lnTo>
                      <a:lnTo>
                        <a:pt x="266" y="740"/>
                      </a:lnTo>
                      <a:lnTo>
                        <a:pt x="257" y="691"/>
                      </a:lnTo>
                      <a:lnTo>
                        <a:pt x="240" y="638"/>
                      </a:lnTo>
                      <a:lnTo>
                        <a:pt x="226" y="506"/>
                      </a:lnTo>
                      <a:lnTo>
                        <a:pt x="201" y="696"/>
                      </a:lnTo>
                      <a:lnTo>
                        <a:pt x="211" y="812"/>
                      </a:lnTo>
                      <a:lnTo>
                        <a:pt x="246" y="934"/>
                      </a:lnTo>
                      <a:lnTo>
                        <a:pt x="323" y="1162"/>
                      </a:lnTo>
                      <a:lnTo>
                        <a:pt x="262" y="1206"/>
                      </a:lnTo>
                      <a:lnTo>
                        <a:pt x="221" y="1230"/>
                      </a:lnTo>
                      <a:lnTo>
                        <a:pt x="190" y="1245"/>
                      </a:lnTo>
                      <a:lnTo>
                        <a:pt x="170" y="1250"/>
                      </a:lnTo>
                      <a:lnTo>
                        <a:pt x="145" y="1258"/>
                      </a:lnTo>
                      <a:lnTo>
                        <a:pt x="119" y="1267"/>
                      </a:lnTo>
                      <a:lnTo>
                        <a:pt x="86" y="1278"/>
                      </a:lnTo>
                      <a:lnTo>
                        <a:pt x="47" y="1038"/>
                      </a:lnTo>
                      <a:lnTo>
                        <a:pt x="22" y="874"/>
                      </a:lnTo>
                      <a:lnTo>
                        <a:pt x="8" y="718"/>
                      </a:lnTo>
                      <a:lnTo>
                        <a:pt x="0" y="506"/>
                      </a:lnTo>
                      <a:lnTo>
                        <a:pt x="1" y="420"/>
                      </a:lnTo>
                      <a:lnTo>
                        <a:pt x="7" y="335"/>
                      </a:lnTo>
                      <a:lnTo>
                        <a:pt x="24" y="212"/>
                      </a:lnTo>
                      <a:lnTo>
                        <a:pt x="34" y="183"/>
                      </a:lnTo>
                      <a:lnTo>
                        <a:pt x="47" y="148"/>
                      </a:lnTo>
                      <a:lnTo>
                        <a:pt x="56" y="112"/>
                      </a:lnTo>
                      <a:lnTo>
                        <a:pt x="61" y="86"/>
                      </a:lnTo>
                      <a:lnTo>
                        <a:pt x="67" y="5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D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12" name="Freeform 137"/>
                <p:cNvSpPr>
                  <a:spLocks/>
                </p:cNvSpPr>
                <p:nvPr/>
              </p:nvSpPr>
              <p:spPr bwMode="auto">
                <a:xfrm>
                  <a:off x="2988" y="1838"/>
                  <a:ext cx="750" cy="1185"/>
                </a:xfrm>
                <a:custGeom>
                  <a:avLst/>
                  <a:gdLst>
                    <a:gd name="T0" fmla="*/ 732 w 750"/>
                    <a:gd name="T1" fmla="*/ 14 h 1185"/>
                    <a:gd name="T2" fmla="*/ 665 w 750"/>
                    <a:gd name="T3" fmla="*/ 16 h 1185"/>
                    <a:gd name="T4" fmla="*/ 599 w 750"/>
                    <a:gd name="T5" fmla="*/ 25 h 1185"/>
                    <a:gd name="T6" fmla="*/ 577 w 750"/>
                    <a:gd name="T7" fmla="*/ 24 h 1185"/>
                    <a:gd name="T8" fmla="*/ 553 w 750"/>
                    <a:gd name="T9" fmla="*/ 36 h 1185"/>
                    <a:gd name="T10" fmla="*/ 540 w 750"/>
                    <a:gd name="T11" fmla="*/ 50 h 1185"/>
                    <a:gd name="T12" fmla="*/ 521 w 750"/>
                    <a:gd name="T13" fmla="*/ 80 h 1185"/>
                    <a:gd name="T14" fmla="*/ 458 w 750"/>
                    <a:gd name="T15" fmla="*/ 152 h 1185"/>
                    <a:gd name="T16" fmla="*/ 429 w 750"/>
                    <a:gd name="T17" fmla="*/ 181 h 1185"/>
                    <a:gd name="T18" fmla="*/ 301 w 750"/>
                    <a:gd name="T19" fmla="*/ 335 h 1185"/>
                    <a:gd name="T20" fmla="*/ 292 w 750"/>
                    <a:gd name="T21" fmla="*/ 350 h 1185"/>
                    <a:gd name="T22" fmla="*/ 183 w 750"/>
                    <a:gd name="T23" fmla="*/ 389 h 1185"/>
                    <a:gd name="T24" fmla="*/ 47 w 750"/>
                    <a:gd name="T25" fmla="*/ 458 h 1185"/>
                    <a:gd name="T26" fmla="*/ 0 w 750"/>
                    <a:gd name="T27" fmla="*/ 477 h 1185"/>
                    <a:gd name="T28" fmla="*/ 40 w 750"/>
                    <a:gd name="T29" fmla="*/ 514 h 1185"/>
                    <a:gd name="T30" fmla="*/ 68 w 750"/>
                    <a:gd name="T31" fmla="*/ 557 h 1185"/>
                    <a:gd name="T32" fmla="*/ 82 w 750"/>
                    <a:gd name="T33" fmla="*/ 613 h 1185"/>
                    <a:gd name="T34" fmla="*/ 122 w 750"/>
                    <a:gd name="T35" fmla="*/ 579 h 1185"/>
                    <a:gd name="T36" fmla="*/ 312 w 750"/>
                    <a:gd name="T37" fmla="*/ 506 h 1185"/>
                    <a:gd name="T38" fmla="*/ 531 w 750"/>
                    <a:gd name="T39" fmla="*/ 345 h 1185"/>
                    <a:gd name="T40" fmla="*/ 558 w 750"/>
                    <a:gd name="T41" fmla="*/ 477 h 1185"/>
                    <a:gd name="T42" fmla="*/ 609 w 750"/>
                    <a:gd name="T43" fmla="*/ 625 h 1185"/>
                    <a:gd name="T44" fmla="*/ 568 w 750"/>
                    <a:gd name="T45" fmla="*/ 750 h 1185"/>
                    <a:gd name="T46" fmla="*/ 502 w 750"/>
                    <a:gd name="T47" fmla="*/ 887 h 1185"/>
                    <a:gd name="T48" fmla="*/ 442 w 750"/>
                    <a:gd name="T49" fmla="*/ 1028 h 1185"/>
                    <a:gd name="T50" fmla="*/ 444 w 750"/>
                    <a:gd name="T51" fmla="*/ 1072 h 1185"/>
                    <a:gd name="T52" fmla="*/ 535 w 750"/>
                    <a:gd name="T53" fmla="*/ 1185 h 1185"/>
                    <a:gd name="T54" fmla="*/ 598 w 750"/>
                    <a:gd name="T55" fmla="*/ 1046 h 1185"/>
                    <a:gd name="T56" fmla="*/ 617 w 750"/>
                    <a:gd name="T57" fmla="*/ 957 h 1185"/>
                    <a:gd name="T58" fmla="*/ 636 w 750"/>
                    <a:gd name="T59" fmla="*/ 783 h 1185"/>
                    <a:gd name="T60" fmla="*/ 653 w 750"/>
                    <a:gd name="T61" fmla="*/ 393 h 1185"/>
                    <a:gd name="T62" fmla="*/ 706 w 750"/>
                    <a:gd name="T63" fmla="*/ 115 h 1185"/>
                    <a:gd name="T64" fmla="*/ 720 w 750"/>
                    <a:gd name="T65" fmla="*/ 75 h 1185"/>
                    <a:gd name="T66" fmla="*/ 739 w 750"/>
                    <a:gd name="T67" fmla="*/ 30 h 1185"/>
                    <a:gd name="T68" fmla="*/ 750 w 750"/>
                    <a:gd name="T69" fmla="*/ 0 h 118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50"/>
                    <a:gd name="T106" fmla="*/ 0 h 1185"/>
                    <a:gd name="T107" fmla="*/ 750 w 750"/>
                    <a:gd name="T108" fmla="*/ 1185 h 118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50" h="1185">
                      <a:moveTo>
                        <a:pt x="750" y="0"/>
                      </a:moveTo>
                      <a:lnTo>
                        <a:pt x="732" y="14"/>
                      </a:lnTo>
                      <a:lnTo>
                        <a:pt x="694" y="14"/>
                      </a:lnTo>
                      <a:lnTo>
                        <a:pt x="665" y="16"/>
                      </a:lnTo>
                      <a:lnTo>
                        <a:pt x="636" y="19"/>
                      </a:lnTo>
                      <a:lnTo>
                        <a:pt x="599" y="25"/>
                      </a:lnTo>
                      <a:lnTo>
                        <a:pt x="588" y="23"/>
                      </a:lnTo>
                      <a:lnTo>
                        <a:pt x="577" y="24"/>
                      </a:lnTo>
                      <a:lnTo>
                        <a:pt x="566" y="28"/>
                      </a:lnTo>
                      <a:lnTo>
                        <a:pt x="553" y="36"/>
                      </a:lnTo>
                      <a:lnTo>
                        <a:pt x="548" y="44"/>
                      </a:lnTo>
                      <a:lnTo>
                        <a:pt x="540" y="50"/>
                      </a:lnTo>
                      <a:lnTo>
                        <a:pt x="529" y="62"/>
                      </a:lnTo>
                      <a:lnTo>
                        <a:pt x="521" y="80"/>
                      </a:lnTo>
                      <a:lnTo>
                        <a:pt x="512" y="93"/>
                      </a:lnTo>
                      <a:lnTo>
                        <a:pt x="458" y="152"/>
                      </a:lnTo>
                      <a:lnTo>
                        <a:pt x="445" y="155"/>
                      </a:lnTo>
                      <a:lnTo>
                        <a:pt x="429" y="181"/>
                      </a:lnTo>
                      <a:lnTo>
                        <a:pt x="299" y="328"/>
                      </a:lnTo>
                      <a:lnTo>
                        <a:pt x="301" y="335"/>
                      </a:lnTo>
                      <a:lnTo>
                        <a:pt x="287" y="341"/>
                      </a:lnTo>
                      <a:lnTo>
                        <a:pt x="292" y="350"/>
                      </a:lnTo>
                      <a:lnTo>
                        <a:pt x="244" y="368"/>
                      </a:lnTo>
                      <a:lnTo>
                        <a:pt x="183" y="389"/>
                      </a:lnTo>
                      <a:lnTo>
                        <a:pt x="150" y="409"/>
                      </a:lnTo>
                      <a:lnTo>
                        <a:pt x="47" y="458"/>
                      </a:lnTo>
                      <a:lnTo>
                        <a:pt x="31" y="454"/>
                      </a:lnTo>
                      <a:lnTo>
                        <a:pt x="0" y="477"/>
                      </a:lnTo>
                      <a:lnTo>
                        <a:pt x="19" y="491"/>
                      </a:lnTo>
                      <a:lnTo>
                        <a:pt x="40" y="514"/>
                      </a:lnTo>
                      <a:lnTo>
                        <a:pt x="55" y="535"/>
                      </a:lnTo>
                      <a:lnTo>
                        <a:pt x="68" y="557"/>
                      </a:lnTo>
                      <a:lnTo>
                        <a:pt x="78" y="593"/>
                      </a:lnTo>
                      <a:lnTo>
                        <a:pt x="82" y="613"/>
                      </a:lnTo>
                      <a:lnTo>
                        <a:pt x="122" y="603"/>
                      </a:lnTo>
                      <a:lnTo>
                        <a:pt x="122" y="579"/>
                      </a:lnTo>
                      <a:lnTo>
                        <a:pt x="250" y="537"/>
                      </a:lnTo>
                      <a:lnTo>
                        <a:pt x="312" y="506"/>
                      </a:lnTo>
                      <a:lnTo>
                        <a:pt x="392" y="465"/>
                      </a:lnTo>
                      <a:lnTo>
                        <a:pt x="531" y="345"/>
                      </a:lnTo>
                      <a:lnTo>
                        <a:pt x="550" y="430"/>
                      </a:lnTo>
                      <a:lnTo>
                        <a:pt x="558" y="477"/>
                      </a:lnTo>
                      <a:lnTo>
                        <a:pt x="572" y="524"/>
                      </a:lnTo>
                      <a:lnTo>
                        <a:pt x="609" y="625"/>
                      </a:lnTo>
                      <a:lnTo>
                        <a:pt x="591" y="686"/>
                      </a:lnTo>
                      <a:lnTo>
                        <a:pt x="568" y="750"/>
                      </a:lnTo>
                      <a:lnTo>
                        <a:pt x="534" y="825"/>
                      </a:lnTo>
                      <a:lnTo>
                        <a:pt x="502" y="887"/>
                      </a:lnTo>
                      <a:lnTo>
                        <a:pt x="445" y="1003"/>
                      </a:lnTo>
                      <a:lnTo>
                        <a:pt x="442" y="1028"/>
                      </a:lnTo>
                      <a:lnTo>
                        <a:pt x="443" y="1050"/>
                      </a:lnTo>
                      <a:lnTo>
                        <a:pt x="444" y="1072"/>
                      </a:lnTo>
                      <a:lnTo>
                        <a:pt x="503" y="1155"/>
                      </a:lnTo>
                      <a:lnTo>
                        <a:pt x="535" y="1185"/>
                      </a:lnTo>
                      <a:lnTo>
                        <a:pt x="586" y="1103"/>
                      </a:lnTo>
                      <a:lnTo>
                        <a:pt x="598" y="1046"/>
                      </a:lnTo>
                      <a:lnTo>
                        <a:pt x="611" y="998"/>
                      </a:lnTo>
                      <a:lnTo>
                        <a:pt x="617" y="957"/>
                      </a:lnTo>
                      <a:lnTo>
                        <a:pt x="628" y="886"/>
                      </a:lnTo>
                      <a:lnTo>
                        <a:pt x="636" y="783"/>
                      </a:lnTo>
                      <a:lnTo>
                        <a:pt x="647" y="608"/>
                      </a:lnTo>
                      <a:lnTo>
                        <a:pt x="653" y="393"/>
                      </a:lnTo>
                      <a:lnTo>
                        <a:pt x="698" y="141"/>
                      </a:lnTo>
                      <a:lnTo>
                        <a:pt x="706" y="115"/>
                      </a:lnTo>
                      <a:lnTo>
                        <a:pt x="712" y="100"/>
                      </a:lnTo>
                      <a:lnTo>
                        <a:pt x="720" y="75"/>
                      </a:lnTo>
                      <a:lnTo>
                        <a:pt x="728" y="53"/>
                      </a:lnTo>
                      <a:lnTo>
                        <a:pt x="739" y="30"/>
                      </a:lnTo>
                      <a:lnTo>
                        <a:pt x="748" y="11"/>
                      </a:lnTo>
                      <a:lnTo>
                        <a:pt x="750" y="0"/>
                      </a:lnTo>
                      <a:close/>
                    </a:path>
                  </a:pathLst>
                </a:custGeom>
                <a:solidFill>
                  <a:srgbClr val="00D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23" name="Group 140"/>
                <p:cNvGrpSpPr>
                  <a:grpSpLocks/>
                </p:cNvGrpSpPr>
                <p:nvPr/>
              </p:nvGrpSpPr>
              <p:grpSpPr bwMode="auto">
                <a:xfrm>
                  <a:off x="3849" y="1839"/>
                  <a:ext cx="156" cy="1050"/>
                  <a:chOff x="3849" y="1839"/>
                  <a:chExt cx="156" cy="1050"/>
                </a:xfrm>
              </p:grpSpPr>
              <p:sp>
                <p:nvSpPr>
                  <p:cNvPr id="16423" name="Freeform 138"/>
                  <p:cNvSpPr>
                    <a:spLocks/>
                  </p:cNvSpPr>
                  <p:nvPr/>
                </p:nvSpPr>
                <p:spPr bwMode="auto">
                  <a:xfrm>
                    <a:off x="3855" y="1851"/>
                    <a:ext cx="150" cy="1038"/>
                  </a:xfrm>
                  <a:custGeom>
                    <a:avLst/>
                    <a:gdLst>
                      <a:gd name="T0" fmla="*/ 66 w 150"/>
                      <a:gd name="T1" fmla="*/ 0 h 1038"/>
                      <a:gd name="T2" fmla="*/ 87 w 150"/>
                      <a:gd name="T3" fmla="*/ 13 h 1038"/>
                      <a:gd name="T4" fmla="*/ 111 w 150"/>
                      <a:gd name="T5" fmla="*/ 30 h 1038"/>
                      <a:gd name="T6" fmla="*/ 119 w 150"/>
                      <a:gd name="T7" fmla="*/ 39 h 1038"/>
                      <a:gd name="T8" fmla="*/ 130 w 150"/>
                      <a:gd name="T9" fmla="*/ 66 h 1038"/>
                      <a:gd name="T10" fmla="*/ 133 w 150"/>
                      <a:gd name="T11" fmla="*/ 91 h 1038"/>
                      <a:gd name="T12" fmla="*/ 136 w 150"/>
                      <a:gd name="T13" fmla="*/ 116 h 1038"/>
                      <a:gd name="T14" fmla="*/ 138 w 150"/>
                      <a:gd name="T15" fmla="*/ 141 h 1038"/>
                      <a:gd name="T16" fmla="*/ 142 w 150"/>
                      <a:gd name="T17" fmla="*/ 165 h 1038"/>
                      <a:gd name="T18" fmla="*/ 145 w 150"/>
                      <a:gd name="T19" fmla="*/ 186 h 1038"/>
                      <a:gd name="T20" fmla="*/ 147 w 150"/>
                      <a:gd name="T21" fmla="*/ 207 h 1038"/>
                      <a:gd name="T22" fmla="*/ 150 w 150"/>
                      <a:gd name="T23" fmla="*/ 221 h 1038"/>
                      <a:gd name="T24" fmla="*/ 149 w 150"/>
                      <a:gd name="T25" fmla="*/ 232 h 1038"/>
                      <a:gd name="T26" fmla="*/ 148 w 150"/>
                      <a:gd name="T27" fmla="*/ 241 h 1038"/>
                      <a:gd name="T28" fmla="*/ 145 w 150"/>
                      <a:gd name="T29" fmla="*/ 249 h 1038"/>
                      <a:gd name="T30" fmla="*/ 138 w 150"/>
                      <a:gd name="T31" fmla="*/ 256 h 1038"/>
                      <a:gd name="T32" fmla="*/ 120 w 150"/>
                      <a:gd name="T33" fmla="*/ 265 h 1038"/>
                      <a:gd name="T34" fmla="*/ 50 w 150"/>
                      <a:gd name="T35" fmla="*/ 298 h 1038"/>
                      <a:gd name="T36" fmla="*/ 109 w 150"/>
                      <a:gd name="T37" fmla="*/ 366 h 1038"/>
                      <a:gd name="T38" fmla="*/ 134 w 150"/>
                      <a:gd name="T39" fmla="*/ 393 h 1038"/>
                      <a:gd name="T40" fmla="*/ 143 w 150"/>
                      <a:gd name="T41" fmla="*/ 411 h 1038"/>
                      <a:gd name="T42" fmla="*/ 132 w 150"/>
                      <a:gd name="T43" fmla="*/ 437 h 1038"/>
                      <a:gd name="T44" fmla="*/ 102 w 150"/>
                      <a:gd name="T45" fmla="*/ 501 h 1038"/>
                      <a:gd name="T46" fmla="*/ 74 w 150"/>
                      <a:gd name="T47" fmla="*/ 548 h 1038"/>
                      <a:gd name="T48" fmla="*/ 51 w 150"/>
                      <a:gd name="T49" fmla="*/ 600 h 1038"/>
                      <a:gd name="T50" fmla="*/ 39 w 150"/>
                      <a:gd name="T51" fmla="*/ 639 h 1038"/>
                      <a:gd name="T52" fmla="*/ 23 w 150"/>
                      <a:gd name="T53" fmla="*/ 678 h 1038"/>
                      <a:gd name="T54" fmla="*/ 17 w 150"/>
                      <a:gd name="T55" fmla="*/ 708 h 1038"/>
                      <a:gd name="T56" fmla="*/ 17 w 150"/>
                      <a:gd name="T57" fmla="*/ 747 h 1038"/>
                      <a:gd name="T58" fmla="*/ 48 w 150"/>
                      <a:gd name="T59" fmla="*/ 1038 h 1038"/>
                      <a:gd name="T60" fmla="*/ 22 w 150"/>
                      <a:gd name="T61" fmla="*/ 875 h 1038"/>
                      <a:gd name="T62" fmla="*/ 8 w 150"/>
                      <a:gd name="T63" fmla="*/ 718 h 1038"/>
                      <a:gd name="T64" fmla="*/ 0 w 150"/>
                      <a:gd name="T65" fmla="*/ 506 h 1038"/>
                      <a:gd name="T66" fmla="*/ 1 w 150"/>
                      <a:gd name="T67" fmla="*/ 420 h 1038"/>
                      <a:gd name="T68" fmla="*/ 7 w 150"/>
                      <a:gd name="T69" fmla="*/ 335 h 1038"/>
                      <a:gd name="T70" fmla="*/ 24 w 150"/>
                      <a:gd name="T71" fmla="*/ 212 h 1038"/>
                      <a:gd name="T72" fmla="*/ 34 w 150"/>
                      <a:gd name="T73" fmla="*/ 183 h 1038"/>
                      <a:gd name="T74" fmla="*/ 48 w 150"/>
                      <a:gd name="T75" fmla="*/ 148 h 1038"/>
                      <a:gd name="T76" fmla="*/ 57 w 150"/>
                      <a:gd name="T77" fmla="*/ 112 h 1038"/>
                      <a:gd name="T78" fmla="*/ 62 w 150"/>
                      <a:gd name="T79" fmla="*/ 86 h 1038"/>
                      <a:gd name="T80" fmla="*/ 68 w 150"/>
                      <a:gd name="T81" fmla="*/ 50 h 1038"/>
                      <a:gd name="T82" fmla="*/ 66 w 150"/>
                      <a:gd name="T83" fmla="*/ 0 h 1038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50"/>
                      <a:gd name="T127" fmla="*/ 0 h 1038"/>
                      <a:gd name="T128" fmla="*/ 150 w 150"/>
                      <a:gd name="T129" fmla="*/ 1038 h 1038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50" h="1038">
                        <a:moveTo>
                          <a:pt x="66" y="0"/>
                        </a:moveTo>
                        <a:lnTo>
                          <a:pt x="87" y="13"/>
                        </a:lnTo>
                        <a:lnTo>
                          <a:pt x="111" y="30"/>
                        </a:lnTo>
                        <a:lnTo>
                          <a:pt x="119" y="39"/>
                        </a:lnTo>
                        <a:lnTo>
                          <a:pt x="130" y="66"/>
                        </a:lnTo>
                        <a:lnTo>
                          <a:pt x="133" y="91"/>
                        </a:lnTo>
                        <a:lnTo>
                          <a:pt x="136" y="116"/>
                        </a:lnTo>
                        <a:lnTo>
                          <a:pt x="138" y="141"/>
                        </a:lnTo>
                        <a:lnTo>
                          <a:pt x="142" y="165"/>
                        </a:lnTo>
                        <a:lnTo>
                          <a:pt x="145" y="186"/>
                        </a:lnTo>
                        <a:lnTo>
                          <a:pt x="147" y="207"/>
                        </a:lnTo>
                        <a:lnTo>
                          <a:pt x="150" y="221"/>
                        </a:lnTo>
                        <a:lnTo>
                          <a:pt x="149" y="232"/>
                        </a:lnTo>
                        <a:lnTo>
                          <a:pt x="148" y="241"/>
                        </a:lnTo>
                        <a:lnTo>
                          <a:pt x="145" y="249"/>
                        </a:lnTo>
                        <a:lnTo>
                          <a:pt x="138" y="256"/>
                        </a:lnTo>
                        <a:lnTo>
                          <a:pt x="120" y="265"/>
                        </a:lnTo>
                        <a:lnTo>
                          <a:pt x="50" y="298"/>
                        </a:lnTo>
                        <a:lnTo>
                          <a:pt x="109" y="366"/>
                        </a:lnTo>
                        <a:lnTo>
                          <a:pt x="134" y="393"/>
                        </a:lnTo>
                        <a:lnTo>
                          <a:pt x="143" y="411"/>
                        </a:lnTo>
                        <a:lnTo>
                          <a:pt x="132" y="437"/>
                        </a:lnTo>
                        <a:lnTo>
                          <a:pt x="102" y="501"/>
                        </a:lnTo>
                        <a:lnTo>
                          <a:pt x="74" y="548"/>
                        </a:lnTo>
                        <a:lnTo>
                          <a:pt x="51" y="600"/>
                        </a:lnTo>
                        <a:lnTo>
                          <a:pt x="39" y="639"/>
                        </a:lnTo>
                        <a:lnTo>
                          <a:pt x="23" y="678"/>
                        </a:lnTo>
                        <a:lnTo>
                          <a:pt x="17" y="708"/>
                        </a:lnTo>
                        <a:lnTo>
                          <a:pt x="17" y="747"/>
                        </a:lnTo>
                        <a:lnTo>
                          <a:pt x="48" y="1038"/>
                        </a:lnTo>
                        <a:lnTo>
                          <a:pt x="22" y="875"/>
                        </a:lnTo>
                        <a:lnTo>
                          <a:pt x="8" y="718"/>
                        </a:lnTo>
                        <a:lnTo>
                          <a:pt x="0" y="506"/>
                        </a:lnTo>
                        <a:lnTo>
                          <a:pt x="1" y="420"/>
                        </a:lnTo>
                        <a:lnTo>
                          <a:pt x="7" y="335"/>
                        </a:lnTo>
                        <a:lnTo>
                          <a:pt x="24" y="212"/>
                        </a:lnTo>
                        <a:lnTo>
                          <a:pt x="34" y="183"/>
                        </a:lnTo>
                        <a:lnTo>
                          <a:pt x="48" y="148"/>
                        </a:lnTo>
                        <a:lnTo>
                          <a:pt x="57" y="112"/>
                        </a:lnTo>
                        <a:lnTo>
                          <a:pt x="62" y="86"/>
                        </a:lnTo>
                        <a:lnTo>
                          <a:pt x="68" y="50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009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24" name="Freeform 139"/>
                  <p:cNvSpPr>
                    <a:spLocks/>
                  </p:cNvSpPr>
                  <p:nvPr/>
                </p:nvSpPr>
                <p:spPr bwMode="auto">
                  <a:xfrm>
                    <a:off x="3849" y="1839"/>
                    <a:ext cx="150" cy="1038"/>
                  </a:xfrm>
                  <a:custGeom>
                    <a:avLst/>
                    <a:gdLst>
                      <a:gd name="T0" fmla="*/ 66 w 150"/>
                      <a:gd name="T1" fmla="*/ 0 h 1038"/>
                      <a:gd name="T2" fmla="*/ 87 w 150"/>
                      <a:gd name="T3" fmla="*/ 13 h 1038"/>
                      <a:gd name="T4" fmla="*/ 111 w 150"/>
                      <a:gd name="T5" fmla="*/ 30 h 1038"/>
                      <a:gd name="T6" fmla="*/ 119 w 150"/>
                      <a:gd name="T7" fmla="*/ 39 h 1038"/>
                      <a:gd name="T8" fmla="*/ 130 w 150"/>
                      <a:gd name="T9" fmla="*/ 66 h 1038"/>
                      <a:gd name="T10" fmla="*/ 133 w 150"/>
                      <a:gd name="T11" fmla="*/ 91 h 1038"/>
                      <a:gd name="T12" fmla="*/ 136 w 150"/>
                      <a:gd name="T13" fmla="*/ 116 h 1038"/>
                      <a:gd name="T14" fmla="*/ 138 w 150"/>
                      <a:gd name="T15" fmla="*/ 141 h 1038"/>
                      <a:gd name="T16" fmla="*/ 142 w 150"/>
                      <a:gd name="T17" fmla="*/ 165 h 1038"/>
                      <a:gd name="T18" fmla="*/ 145 w 150"/>
                      <a:gd name="T19" fmla="*/ 186 h 1038"/>
                      <a:gd name="T20" fmla="*/ 147 w 150"/>
                      <a:gd name="T21" fmla="*/ 207 h 1038"/>
                      <a:gd name="T22" fmla="*/ 150 w 150"/>
                      <a:gd name="T23" fmla="*/ 221 h 1038"/>
                      <a:gd name="T24" fmla="*/ 149 w 150"/>
                      <a:gd name="T25" fmla="*/ 232 h 1038"/>
                      <a:gd name="T26" fmla="*/ 148 w 150"/>
                      <a:gd name="T27" fmla="*/ 241 h 1038"/>
                      <a:gd name="T28" fmla="*/ 145 w 150"/>
                      <a:gd name="T29" fmla="*/ 249 h 1038"/>
                      <a:gd name="T30" fmla="*/ 138 w 150"/>
                      <a:gd name="T31" fmla="*/ 256 h 1038"/>
                      <a:gd name="T32" fmla="*/ 120 w 150"/>
                      <a:gd name="T33" fmla="*/ 265 h 1038"/>
                      <a:gd name="T34" fmla="*/ 50 w 150"/>
                      <a:gd name="T35" fmla="*/ 298 h 1038"/>
                      <a:gd name="T36" fmla="*/ 109 w 150"/>
                      <a:gd name="T37" fmla="*/ 366 h 1038"/>
                      <a:gd name="T38" fmla="*/ 134 w 150"/>
                      <a:gd name="T39" fmla="*/ 393 h 1038"/>
                      <a:gd name="T40" fmla="*/ 143 w 150"/>
                      <a:gd name="T41" fmla="*/ 411 h 1038"/>
                      <a:gd name="T42" fmla="*/ 132 w 150"/>
                      <a:gd name="T43" fmla="*/ 437 h 1038"/>
                      <a:gd name="T44" fmla="*/ 102 w 150"/>
                      <a:gd name="T45" fmla="*/ 502 h 1038"/>
                      <a:gd name="T46" fmla="*/ 74 w 150"/>
                      <a:gd name="T47" fmla="*/ 548 h 1038"/>
                      <a:gd name="T48" fmla="*/ 51 w 150"/>
                      <a:gd name="T49" fmla="*/ 600 h 1038"/>
                      <a:gd name="T50" fmla="*/ 39 w 150"/>
                      <a:gd name="T51" fmla="*/ 639 h 1038"/>
                      <a:gd name="T52" fmla="*/ 23 w 150"/>
                      <a:gd name="T53" fmla="*/ 678 h 1038"/>
                      <a:gd name="T54" fmla="*/ 17 w 150"/>
                      <a:gd name="T55" fmla="*/ 708 h 1038"/>
                      <a:gd name="T56" fmla="*/ 17 w 150"/>
                      <a:gd name="T57" fmla="*/ 747 h 1038"/>
                      <a:gd name="T58" fmla="*/ 48 w 150"/>
                      <a:gd name="T59" fmla="*/ 1038 h 1038"/>
                      <a:gd name="T60" fmla="*/ 22 w 150"/>
                      <a:gd name="T61" fmla="*/ 875 h 1038"/>
                      <a:gd name="T62" fmla="*/ 8 w 150"/>
                      <a:gd name="T63" fmla="*/ 718 h 1038"/>
                      <a:gd name="T64" fmla="*/ 0 w 150"/>
                      <a:gd name="T65" fmla="*/ 506 h 1038"/>
                      <a:gd name="T66" fmla="*/ 1 w 150"/>
                      <a:gd name="T67" fmla="*/ 420 h 1038"/>
                      <a:gd name="T68" fmla="*/ 7 w 150"/>
                      <a:gd name="T69" fmla="*/ 335 h 1038"/>
                      <a:gd name="T70" fmla="*/ 24 w 150"/>
                      <a:gd name="T71" fmla="*/ 212 h 1038"/>
                      <a:gd name="T72" fmla="*/ 34 w 150"/>
                      <a:gd name="T73" fmla="*/ 183 h 1038"/>
                      <a:gd name="T74" fmla="*/ 48 w 150"/>
                      <a:gd name="T75" fmla="*/ 148 h 1038"/>
                      <a:gd name="T76" fmla="*/ 57 w 150"/>
                      <a:gd name="T77" fmla="*/ 112 h 1038"/>
                      <a:gd name="T78" fmla="*/ 62 w 150"/>
                      <a:gd name="T79" fmla="*/ 86 h 1038"/>
                      <a:gd name="T80" fmla="*/ 68 w 150"/>
                      <a:gd name="T81" fmla="*/ 50 h 1038"/>
                      <a:gd name="T82" fmla="*/ 66 w 150"/>
                      <a:gd name="T83" fmla="*/ 0 h 1038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50"/>
                      <a:gd name="T127" fmla="*/ 0 h 1038"/>
                      <a:gd name="T128" fmla="*/ 150 w 150"/>
                      <a:gd name="T129" fmla="*/ 1038 h 1038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50" h="1038">
                        <a:moveTo>
                          <a:pt x="66" y="0"/>
                        </a:moveTo>
                        <a:lnTo>
                          <a:pt x="87" y="13"/>
                        </a:lnTo>
                        <a:lnTo>
                          <a:pt x="111" y="30"/>
                        </a:lnTo>
                        <a:lnTo>
                          <a:pt x="119" y="39"/>
                        </a:lnTo>
                        <a:lnTo>
                          <a:pt x="130" y="66"/>
                        </a:lnTo>
                        <a:lnTo>
                          <a:pt x="133" y="91"/>
                        </a:lnTo>
                        <a:lnTo>
                          <a:pt x="136" y="116"/>
                        </a:lnTo>
                        <a:lnTo>
                          <a:pt x="138" y="141"/>
                        </a:lnTo>
                        <a:lnTo>
                          <a:pt x="142" y="165"/>
                        </a:lnTo>
                        <a:lnTo>
                          <a:pt x="145" y="186"/>
                        </a:lnTo>
                        <a:lnTo>
                          <a:pt x="147" y="207"/>
                        </a:lnTo>
                        <a:lnTo>
                          <a:pt x="150" y="221"/>
                        </a:lnTo>
                        <a:lnTo>
                          <a:pt x="149" y="232"/>
                        </a:lnTo>
                        <a:lnTo>
                          <a:pt x="148" y="241"/>
                        </a:lnTo>
                        <a:lnTo>
                          <a:pt x="145" y="249"/>
                        </a:lnTo>
                        <a:lnTo>
                          <a:pt x="138" y="256"/>
                        </a:lnTo>
                        <a:lnTo>
                          <a:pt x="120" y="265"/>
                        </a:lnTo>
                        <a:lnTo>
                          <a:pt x="50" y="298"/>
                        </a:lnTo>
                        <a:lnTo>
                          <a:pt x="109" y="366"/>
                        </a:lnTo>
                        <a:lnTo>
                          <a:pt x="134" y="393"/>
                        </a:lnTo>
                        <a:lnTo>
                          <a:pt x="143" y="411"/>
                        </a:lnTo>
                        <a:lnTo>
                          <a:pt x="132" y="437"/>
                        </a:lnTo>
                        <a:lnTo>
                          <a:pt x="102" y="502"/>
                        </a:lnTo>
                        <a:lnTo>
                          <a:pt x="74" y="548"/>
                        </a:lnTo>
                        <a:lnTo>
                          <a:pt x="51" y="600"/>
                        </a:lnTo>
                        <a:lnTo>
                          <a:pt x="39" y="639"/>
                        </a:lnTo>
                        <a:lnTo>
                          <a:pt x="23" y="678"/>
                        </a:lnTo>
                        <a:lnTo>
                          <a:pt x="17" y="708"/>
                        </a:lnTo>
                        <a:lnTo>
                          <a:pt x="17" y="747"/>
                        </a:lnTo>
                        <a:lnTo>
                          <a:pt x="48" y="1038"/>
                        </a:lnTo>
                        <a:lnTo>
                          <a:pt x="22" y="875"/>
                        </a:lnTo>
                        <a:lnTo>
                          <a:pt x="8" y="718"/>
                        </a:lnTo>
                        <a:lnTo>
                          <a:pt x="0" y="506"/>
                        </a:lnTo>
                        <a:lnTo>
                          <a:pt x="1" y="420"/>
                        </a:lnTo>
                        <a:lnTo>
                          <a:pt x="7" y="335"/>
                        </a:lnTo>
                        <a:lnTo>
                          <a:pt x="24" y="212"/>
                        </a:lnTo>
                        <a:lnTo>
                          <a:pt x="34" y="183"/>
                        </a:lnTo>
                        <a:lnTo>
                          <a:pt x="48" y="148"/>
                        </a:lnTo>
                        <a:lnTo>
                          <a:pt x="57" y="112"/>
                        </a:lnTo>
                        <a:lnTo>
                          <a:pt x="62" y="86"/>
                        </a:lnTo>
                        <a:lnTo>
                          <a:pt x="68" y="50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00BF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4" name="Group 143"/>
                <p:cNvGrpSpPr>
                  <a:grpSpLocks/>
                </p:cNvGrpSpPr>
                <p:nvPr/>
              </p:nvGrpSpPr>
              <p:grpSpPr bwMode="auto">
                <a:xfrm>
                  <a:off x="3536" y="1838"/>
                  <a:ext cx="203" cy="1012"/>
                  <a:chOff x="3536" y="1838"/>
                  <a:chExt cx="203" cy="1012"/>
                </a:xfrm>
              </p:grpSpPr>
              <p:sp>
                <p:nvSpPr>
                  <p:cNvPr id="16421" name="Freeform 141"/>
                  <p:cNvSpPr>
                    <a:spLocks/>
                  </p:cNvSpPr>
                  <p:nvPr/>
                </p:nvSpPr>
                <p:spPr bwMode="auto">
                  <a:xfrm>
                    <a:off x="3537" y="1852"/>
                    <a:ext cx="202" cy="998"/>
                  </a:xfrm>
                  <a:custGeom>
                    <a:avLst/>
                    <a:gdLst>
                      <a:gd name="T0" fmla="*/ 202 w 202"/>
                      <a:gd name="T1" fmla="*/ 0 h 998"/>
                      <a:gd name="T2" fmla="*/ 184 w 202"/>
                      <a:gd name="T3" fmla="*/ 14 h 998"/>
                      <a:gd name="T4" fmla="*/ 172 w 202"/>
                      <a:gd name="T5" fmla="*/ 24 h 998"/>
                      <a:gd name="T6" fmla="*/ 160 w 202"/>
                      <a:gd name="T7" fmla="*/ 35 h 998"/>
                      <a:gd name="T8" fmla="*/ 147 w 202"/>
                      <a:gd name="T9" fmla="*/ 45 h 998"/>
                      <a:gd name="T10" fmla="*/ 136 w 202"/>
                      <a:gd name="T11" fmla="*/ 56 h 998"/>
                      <a:gd name="T12" fmla="*/ 123 w 202"/>
                      <a:gd name="T13" fmla="*/ 64 h 998"/>
                      <a:gd name="T14" fmla="*/ 111 w 202"/>
                      <a:gd name="T15" fmla="*/ 78 h 998"/>
                      <a:gd name="T16" fmla="*/ 99 w 202"/>
                      <a:gd name="T17" fmla="*/ 94 h 998"/>
                      <a:gd name="T18" fmla="*/ 90 w 202"/>
                      <a:gd name="T19" fmla="*/ 106 h 998"/>
                      <a:gd name="T20" fmla="*/ 79 w 202"/>
                      <a:gd name="T21" fmla="*/ 121 h 998"/>
                      <a:gd name="T22" fmla="*/ 72 w 202"/>
                      <a:gd name="T23" fmla="*/ 134 h 998"/>
                      <a:gd name="T24" fmla="*/ 58 w 202"/>
                      <a:gd name="T25" fmla="*/ 161 h 998"/>
                      <a:gd name="T26" fmla="*/ 47 w 202"/>
                      <a:gd name="T27" fmla="*/ 188 h 998"/>
                      <a:gd name="T28" fmla="*/ 55 w 202"/>
                      <a:gd name="T29" fmla="*/ 203 h 998"/>
                      <a:gd name="T30" fmla="*/ 72 w 202"/>
                      <a:gd name="T31" fmla="*/ 214 h 998"/>
                      <a:gd name="T32" fmla="*/ 105 w 202"/>
                      <a:gd name="T33" fmla="*/ 257 h 998"/>
                      <a:gd name="T34" fmla="*/ 27 w 202"/>
                      <a:gd name="T35" fmla="*/ 285 h 998"/>
                      <a:gd name="T36" fmla="*/ 12 w 202"/>
                      <a:gd name="T37" fmla="*/ 289 h 998"/>
                      <a:gd name="T38" fmla="*/ 4 w 202"/>
                      <a:gd name="T39" fmla="*/ 298 h 998"/>
                      <a:gd name="T40" fmla="*/ 0 w 202"/>
                      <a:gd name="T41" fmla="*/ 318 h 998"/>
                      <a:gd name="T42" fmla="*/ 10 w 202"/>
                      <a:gd name="T43" fmla="*/ 385 h 998"/>
                      <a:gd name="T44" fmla="*/ 27 w 202"/>
                      <a:gd name="T45" fmla="*/ 465 h 998"/>
                      <a:gd name="T46" fmla="*/ 40 w 202"/>
                      <a:gd name="T47" fmla="*/ 518 h 998"/>
                      <a:gd name="T48" fmla="*/ 66 w 202"/>
                      <a:gd name="T49" fmla="*/ 631 h 998"/>
                      <a:gd name="T50" fmla="*/ 71 w 202"/>
                      <a:gd name="T51" fmla="*/ 671 h 998"/>
                      <a:gd name="T52" fmla="*/ 75 w 202"/>
                      <a:gd name="T53" fmla="*/ 705 h 998"/>
                      <a:gd name="T54" fmla="*/ 78 w 202"/>
                      <a:gd name="T55" fmla="*/ 751 h 998"/>
                      <a:gd name="T56" fmla="*/ 62 w 202"/>
                      <a:gd name="T57" fmla="*/ 998 h 998"/>
                      <a:gd name="T58" fmla="*/ 68 w 202"/>
                      <a:gd name="T59" fmla="*/ 957 h 998"/>
                      <a:gd name="T60" fmla="*/ 79 w 202"/>
                      <a:gd name="T61" fmla="*/ 887 h 998"/>
                      <a:gd name="T62" fmla="*/ 87 w 202"/>
                      <a:gd name="T63" fmla="*/ 784 h 998"/>
                      <a:gd name="T64" fmla="*/ 98 w 202"/>
                      <a:gd name="T65" fmla="*/ 608 h 998"/>
                      <a:gd name="T66" fmla="*/ 104 w 202"/>
                      <a:gd name="T67" fmla="*/ 393 h 998"/>
                      <a:gd name="T68" fmla="*/ 149 w 202"/>
                      <a:gd name="T69" fmla="*/ 141 h 998"/>
                      <a:gd name="T70" fmla="*/ 158 w 202"/>
                      <a:gd name="T71" fmla="*/ 115 h 998"/>
                      <a:gd name="T72" fmla="*/ 164 w 202"/>
                      <a:gd name="T73" fmla="*/ 100 h 998"/>
                      <a:gd name="T74" fmla="*/ 172 w 202"/>
                      <a:gd name="T75" fmla="*/ 75 h 998"/>
                      <a:gd name="T76" fmla="*/ 180 w 202"/>
                      <a:gd name="T77" fmla="*/ 53 h 998"/>
                      <a:gd name="T78" fmla="*/ 191 w 202"/>
                      <a:gd name="T79" fmla="*/ 30 h 998"/>
                      <a:gd name="T80" fmla="*/ 200 w 202"/>
                      <a:gd name="T81" fmla="*/ 11 h 998"/>
                      <a:gd name="T82" fmla="*/ 202 w 202"/>
                      <a:gd name="T83" fmla="*/ 0 h 998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02"/>
                      <a:gd name="T127" fmla="*/ 0 h 998"/>
                      <a:gd name="T128" fmla="*/ 202 w 202"/>
                      <a:gd name="T129" fmla="*/ 998 h 998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02" h="998">
                        <a:moveTo>
                          <a:pt x="202" y="0"/>
                        </a:moveTo>
                        <a:lnTo>
                          <a:pt x="184" y="14"/>
                        </a:lnTo>
                        <a:lnTo>
                          <a:pt x="172" y="24"/>
                        </a:lnTo>
                        <a:lnTo>
                          <a:pt x="160" y="35"/>
                        </a:lnTo>
                        <a:lnTo>
                          <a:pt x="147" y="45"/>
                        </a:lnTo>
                        <a:lnTo>
                          <a:pt x="136" y="56"/>
                        </a:lnTo>
                        <a:lnTo>
                          <a:pt x="123" y="64"/>
                        </a:lnTo>
                        <a:lnTo>
                          <a:pt x="111" y="78"/>
                        </a:lnTo>
                        <a:lnTo>
                          <a:pt x="99" y="94"/>
                        </a:lnTo>
                        <a:lnTo>
                          <a:pt x="90" y="106"/>
                        </a:lnTo>
                        <a:lnTo>
                          <a:pt x="79" y="121"/>
                        </a:lnTo>
                        <a:lnTo>
                          <a:pt x="72" y="134"/>
                        </a:lnTo>
                        <a:lnTo>
                          <a:pt x="58" y="161"/>
                        </a:lnTo>
                        <a:lnTo>
                          <a:pt x="47" y="188"/>
                        </a:lnTo>
                        <a:lnTo>
                          <a:pt x="55" y="203"/>
                        </a:lnTo>
                        <a:lnTo>
                          <a:pt x="72" y="214"/>
                        </a:lnTo>
                        <a:lnTo>
                          <a:pt x="105" y="257"/>
                        </a:lnTo>
                        <a:lnTo>
                          <a:pt x="27" y="285"/>
                        </a:lnTo>
                        <a:lnTo>
                          <a:pt x="12" y="289"/>
                        </a:lnTo>
                        <a:lnTo>
                          <a:pt x="4" y="298"/>
                        </a:lnTo>
                        <a:lnTo>
                          <a:pt x="0" y="318"/>
                        </a:lnTo>
                        <a:lnTo>
                          <a:pt x="10" y="385"/>
                        </a:lnTo>
                        <a:lnTo>
                          <a:pt x="27" y="465"/>
                        </a:lnTo>
                        <a:lnTo>
                          <a:pt x="40" y="518"/>
                        </a:lnTo>
                        <a:lnTo>
                          <a:pt x="66" y="631"/>
                        </a:lnTo>
                        <a:lnTo>
                          <a:pt x="71" y="671"/>
                        </a:lnTo>
                        <a:lnTo>
                          <a:pt x="75" y="705"/>
                        </a:lnTo>
                        <a:lnTo>
                          <a:pt x="78" y="751"/>
                        </a:lnTo>
                        <a:lnTo>
                          <a:pt x="62" y="998"/>
                        </a:lnTo>
                        <a:lnTo>
                          <a:pt x="68" y="957"/>
                        </a:lnTo>
                        <a:lnTo>
                          <a:pt x="79" y="887"/>
                        </a:lnTo>
                        <a:lnTo>
                          <a:pt x="87" y="784"/>
                        </a:lnTo>
                        <a:lnTo>
                          <a:pt x="98" y="608"/>
                        </a:lnTo>
                        <a:lnTo>
                          <a:pt x="104" y="393"/>
                        </a:lnTo>
                        <a:lnTo>
                          <a:pt x="149" y="141"/>
                        </a:lnTo>
                        <a:lnTo>
                          <a:pt x="158" y="115"/>
                        </a:lnTo>
                        <a:lnTo>
                          <a:pt x="164" y="100"/>
                        </a:lnTo>
                        <a:lnTo>
                          <a:pt x="172" y="75"/>
                        </a:lnTo>
                        <a:lnTo>
                          <a:pt x="180" y="53"/>
                        </a:lnTo>
                        <a:lnTo>
                          <a:pt x="191" y="30"/>
                        </a:lnTo>
                        <a:lnTo>
                          <a:pt x="200" y="11"/>
                        </a:lnTo>
                        <a:lnTo>
                          <a:pt x="202" y="0"/>
                        </a:lnTo>
                        <a:close/>
                      </a:path>
                    </a:pathLst>
                  </a:custGeom>
                  <a:solidFill>
                    <a:srgbClr val="009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22" name="Freeform 142"/>
                  <p:cNvSpPr>
                    <a:spLocks/>
                  </p:cNvSpPr>
                  <p:nvPr/>
                </p:nvSpPr>
                <p:spPr bwMode="auto">
                  <a:xfrm>
                    <a:off x="3536" y="1838"/>
                    <a:ext cx="202" cy="998"/>
                  </a:xfrm>
                  <a:custGeom>
                    <a:avLst/>
                    <a:gdLst>
                      <a:gd name="T0" fmla="*/ 202 w 202"/>
                      <a:gd name="T1" fmla="*/ 0 h 998"/>
                      <a:gd name="T2" fmla="*/ 184 w 202"/>
                      <a:gd name="T3" fmla="*/ 14 h 998"/>
                      <a:gd name="T4" fmla="*/ 172 w 202"/>
                      <a:gd name="T5" fmla="*/ 24 h 998"/>
                      <a:gd name="T6" fmla="*/ 160 w 202"/>
                      <a:gd name="T7" fmla="*/ 35 h 998"/>
                      <a:gd name="T8" fmla="*/ 147 w 202"/>
                      <a:gd name="T9" fmla="*/ 45 h 998"/>
                      <a:gd name="T10" fmla="*/ 136 w 202"/>
                      <a:gd name="T11" fmla="*/ 56 h 998"/>
                      <a:gd name="T12" fmla="*/ 123 w 202"/>
                      <a:gd name="T13" fmla="*/ 64 h 998"/>
                      <a:gd name="T14" fmla="*/ 111 w 202"/>
                      <a:gd name="T15" fmla="*/ 78 h 998"/>
                      <a:gd name="T16" fmla="*/ 99 w 202"/>
                      <a:gd name="T17" fmla="*/ 94 h 998"/>
                      <a:gd name="T18" fmla="*/ 90 w 202"/>
                      <a:gd name="T19" fmla="*/ 106 h 998"/>
                      <a:gd name="T20" fmla="*/ 79 w 202"/>
                      <a:gd name="T21" fmla="*/ 121 h 998"/>
                      <a:gd name="T22" fmla="*/ 72 w 202"/>
                      <a:gd name="T23" fmla="*/ 135 h 998"/>
                      <a:gd name="T24" fmla="*/ 58 w 202"/>
                      <a:gd name="T25" fmla="*/ 161 h 998"/>
                      <a:gd name="T26" fmla="*/ 47 w 202"/>
                      <a:gd name="T27" fmla="*/ 188 h 998"/>
                      <a:gd name="T28" fmla="*/ 52 w 202"/>
                      <a:gd name="T29" fmla="*/ 203 h 998"/>
                      <a:gd name="T30" fmla="*/ 72 w 202"/>
                      <a:gd name="T31" fmla="*/ 214 h 998"/>
                      <a:gd name="T32" fmla="*/ 105 w 202"/>
                      <a:gd name="T33" fmla="*/ 257 h 998"/>
                      <a:gd name="T34" fmla="*/ 27 w 202"/>
                      <a:gd name="T35" fmla="*/ 285 h 998"/>
                      <a:gd name="T36" fmla="*/ 12 w 202"/>
                      <a:gd name="T37" fmla="*/ 289 h 998"/>
                      <a:gd name="T38" fmla="*/ 4 w 202"/>
                      <a:gd name="T39" fmla="*/ 298 h 998"/>
                      <a:gd name="T40" fmla="*/ 0 w 202"/>
                      <a:gd name="T41" fmla="*/ 311 h 998"/>
                      <a:gd name="T42" fmla="*/ 10 w 202"/>
                      <a:gd name="T43" fmla="*/ 385 h 998"/>
                      <a:gd name="T44" fmla="*/ 27 w 202"/>
                      <a:gd name="T45" fmla="*/ 465 h 998"/>
                      <a:gd name="T46" fmla="*/ 40 w 202"/>
                      <a:gd name="T47" fmla="*/ 518 h 998"/>
                      <a:gd name="T48" fmla="*/ 66 w 202"/>
                      <a:gd name="T49" fmla="*/ 631 h 998"/>
                      <a:gd name="T50" fmla="*/ 71 w 202"/>
                      <a:gd name="T51" fmla="*/ 671 h 998"/>
                      <a:gd name="T52" fmla="*/ 75 w 202"/>
                      <a:gd name="T53" fmla="*/ 705 h 998"/>
                      <a:gd name="T54" fmla="*/ 78 w 202"/>
                      <a:gd name="T55" fmla="*/ 751 h 998"/>
                      <a:gd name="T56" fmla="*/ 62 w 202"/>
                      <a:gd name="T57" fmla="*/ 998 h 998"/>
                      <a:gd name="T58" fmla="*/ 68 w 202"/>
                      <a:gd name="T59" fmla="*/ 957 h 998"/>
                      <a:gd name="T60" fmla="*/ 79 w 202"/>
                      <a:gd name="T61" fmla="*/ 887 h 998"/>
                      <a:gd name="T62" fmla="*/ 87 w 202"/>
                      <a:gd name="T63" fmla="*/ 784 h 998"/>
                      <a:gd name="T64" fmla="*/ 98 w 202"/>
                      <a:gd name="T65" fmla="*/ 608 h 998"/>
                      <a:gd name="T66" fmla="*/ 104 w 202"/>
                      <a:gd name="T67" fmla="*/ 393 h 998"/>
                      <a:gd name="T68" fmla="*/ 149 w 202"/>
                      <a:gd name="T69" fmla="*/ 141 h 998"/>
                      <a:gd name="T70" fmla="*/ 158 w 202"/>
                      <a:gd name="T71" fmla="*/ 115 h 998"/>
                      <a:gd name="T72" fmla="*/ 164 w 202"/>
                      <a:gd name="T73" fmla="*/ 100 h 998"/>
                      <a:gd name="T74" fmla="*/ 172 w 202"/>
                      <a:gd name="T75" fmla="*/ 75 h 998"/>
                      <a:gd name="T76" fmla="*/ 180 w 202"/>
                      <a:gd name="T77" fmla="*/ 53 h 998"/>
                      <a:gd name="T78" fmla="*/ 191 w 202"/>
                      <a:gd name="T79" fmla="*/ 30 h 998"/>
                      <a:gd name="T80" fmla="*/ 200 w 202"/>
                      <a:gd name="T81" fmla="*/ 11 h 998"/>
                      <a:gd name="T82" fmla="*/ 202 w 202"/>
                      <a:gd name="T83" fmla="*/ 0 h 998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02"/>
                      <a:gd name="T127" fmla="*/ 0 h 998"/>
                      <a:gd name="T128" fmla="*/ 202 w 202"/>
                      <a:gd name="T129" fmla="*/ 998 h 998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02" h="998">
                        <a:moveTo>
                          <a:pt x="202" y="0"/>
                        </a:moveTo>
                        <a:lnTo>
                          <a:pt x="184" y="14"/>
                        </a:lnTo>
                        <a:lnTo>
                          <a:pt x="172" y="24"/>
                        </a:lnTo>
                        <a:lnTo>
                          <a:pt x="160" y="35"/>
                        </a:lnTo>
                        <a:lnTo>
                          <a:pt x="147" y="45"/>
                        </a:lnTo>
                        <a:lnTo>
                          <a:pt x="136" y="56"/>
                        </a:lnTo>
                        <a:lnTo>
                          <a:pt x="123" y="64"/>
                        </a:lnTo>
                        <a:lnTo>
                          <a:pt x="111" y="78"/>
                        </a:lnTo>
                        <a:lnTo>
                          <a:pt x="99" y="94"/>
                        </a:lnTo>
                        <a:lnTo>
                          <a:pt x="90" y="106"/>
                        </a:lnTo>
                        <a:lnTo>
                          <a:pt x="79" y="121"/>
                        </a:lnTo>
                        <a:lnTo>
                          <a:pt x="72" y="135"/>
                        </a:lnTo>
                        <a:lnTo>
                          <a:pt x="58" y="161"/>
                        </a:lnTo>
                        <a:lnTo>
                          <a:pt x="47" y="188"/>
                        </a:lnTo>
                        <a:lnTo>
                          <a:pt x="52" y="203"/>
                        </a:lnTo>
                        <a:lnTo>
                          <a:pt x="72" y="214"/>
                        </a:lnTo>
                        <a:lnTo>
                          <a:pt x="105" y="257"/>
                        </a:lnTo>
                        <a:lnTo>
                          <a:pt x="27" y="285"/>
                        </a:lnTo>
                        <a:lnTo>
                          <a:pt x="12" y="289"/>
                        </a:lnTo>
                        <a:lnTo>
                          <a:pt x="4" y="298"/>
                        </a:lnTo>
                        <a:lnTo>
                          <a:pt x="0" y="311"/>
                        </a:lnTo>
                        <a:lnTo>
                          <a:pt x="10" y="385"/>
                        </a:lnTo>
                        <a:lnTo>
                          <a:pt x="27" y="465"/>
                        </a:lnTo>
                        <a:lnTo>
                          <a:pt x="40" y="518"/>
                        </a:lnTo>
                        <a:lnTo>
                          <a:pt x="66" y="631"/>
                        </a:lnTo>
                        <a:lnTo>
                          <a:pt x="71" y="671"/>
                        </a:lnTo>
                        <a:lnTo>
                          <a:pt x="75" y="705"/>
                        </a:lnTo>
                        <a:lnTo>
                          <a:pt x="78" y="751"/>
                        </a:lnTo>
                        <a:lnTo>
                          <a:pt x="62" y="998"/>
                        </a:lnTo>
                        <a:lnTo>
                          <a:pt x="68" y="957"/>
                        </a:lnTo>
                        <a:lnTo>
                          <a:pt x="79" y="887"/>
                        </a:lnTo>
                        <a:lnTo>
                          <a:pt x="87" y="784"/>
                        </a:lnTo>
                        <a:lnTo>
                          <a:pt x="98" y="608"/>
                        </a:lnTo>
                        <a:lnTo>
                          <a:pt x="104" y="393"/>
                        </a:lnTo>
                        <a:lnTo>
                          <a:pt x="149" y="141"/>
                        </a:lnTo>
                        <a:lnTo>
                          <a:pt x="158" y="115"/>
                        </a:lnTo>
                        <a:lnTo>
                          <a:pt x="164" y="100"/>
                        </a:lnTo>
                        <a:lnTo>
                          <a:pt x="172" y="75"/>
                        </a:lnTo>
                        <a:lnTo>
                          <a:pt x="180" y="53"/>
                        </a:lnTo>
                        <a:lnTo>
                          <a:pt x="191" y="30"/>
                        </a:lnTo>
                        <a:lnTo>
                          <a:pt x="200" y="11"/>
                        </a:lnTo>
                        <a:lnTo>
                          <a:pt x="202" y="0"/>
                        </a:lnTo>
                        <a:close/>
                      </a:path>
                    </a:pathLst>
                  </a:custGeom>
                  <a:solidFill>
                    <a:srgbClr val="00BF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5" name="Group 149"/>
                <p:cNvGrpSpPr>
                  <a:grpSpLocks/>
                </p:cNvGrpSpPr>
                <p:nvPr/>
              </p:nvGrpSpPr>
              <p:grpSpPr bwMode="auto">
                <a:xfrm>
                  <a:off x="3277" y="2018"/>
                  <a:ext cx="913" cy="315"/>
                  <a:chOff x="3277" y="2018"/>
                  <a:chExt cx="913" cy="315"/>
                </a:xfrm>
              </p:grpSpPr>
              <p:sp>
                <p:nvSpPr>
                  <p:cNvPr id="16416" name="Freeform 144"/>
                  <p:cNvSpPr>
                    <a:spLocks/>
                  </p:cNvSpPr>
                  <p:nvPr/>
                </p:nvSpPr>
                <p:spPr bwMode="auto">
                  <a:xfrm>
                    <a:off x="3323" y="2018"/>
                    <a:ext cx="220" cy="210"/>
                  </a:xfrm>
                  <a:custGeom>
                    <a:avLst/>
                    <a:gdLst>
                      <a:gd name="T0" fmla="*/ 196 w 220"/>
                      <a:gd name="T1" fmla="*/ 166 h 210"/>
                      <a:gd name="T2" fmla="*/ 0 w 220"/>
                      <a:gd name="T3" fmla="*/ 210 h 210"/>
                      <a:gd name="T4" fmla="*/ 194 w 220"/>
                      <a:gd name="T5" fmla="*/ 153 h 210"/>
                      <a:gd name="T6" fmla="*/ 66 w 220"/>
                      <a:gd name="T7" fmla="*/ 152 h 210"/>
                      <a:gd name="T8" fmla="*/ 196 w 220"/>
                      <a:gd name="T9" fmla="*/ 135 h 210"/>
                      <a:gd name="T10" fmla="*/ 196 w 220"/>
                      <a:gd name="T11" fmla="*/ 110 h 210"/>
                      <a:gd name="T12" fmla="*/ 190 w 220"/>
                      <a:gd name="T13" fmla="*/ 85 h 210"/>
                      <a:gd name="T14" fmla="*/ 175 w 220"/>
                      <a:gd name="T15" fmla="*/ 55 h 210"/>
                      <a:gd name="T16" fmla="*/ 151 w 220"/>
                      <a:gd name="T17" fmla="*/ 22 h 210"/>
                      <a:gd name="T18" fmla="*/ 138 w 220"/>
                      <a:gd name="T19" fmla="*/ 0 h 210"/>
                      <a:gd name="T20" fmla="*/ 156 w 220"/>
                      <a:gd name="T21" fmla="*/ 9 h 210"/>
                      <a:gd name="T22" fmla="*/ 175 w 220"/>
                      <a:gd name="T23" fmla="*/ 34 h 210"/>
                      <a:gd name="T24" fmla="*/ 190 w 220"/>
                      <a:gd name="T25" fmla="*/ 62 h 210"/>
                      <a:gd name="T26" fmla="*/ 199 w 220"/>
                      <a:gd name="T27" fmla="*/ 82 h 210"/>
                      <a:gd name="T28" fmla="*/ 200 w 220"/>
                      <a:gd name="T29" fmla="*/ 112 h 210"/>
                      <a:gd name="T30" fmla="*/ 220 w 220"/>
                      <a:gd name="T31" fmla="*/ 68 h 210"/>
                      <a:gd name="T32" fmla="*/ 200 w 220"/>
                      <a:gd name="T33" fmla="*/ 135 h 210"/>
                      <a:gd name="T34" fmla="*/ 196 w 220"/>
                      <a:gd name="T35" fmla="*/ 166 h 21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20"/>
                      <a:gd name="T55" fmla="*/ 0 h 210"/>
                      <a:gd name="T56" fmla="*/ 220 w 220"/>
                      <a:gd name="T57" fmla="*/ 210 h 21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20" h="210">
                        <a:moveTo>
                          <a:pt x="196" y="166"/>
                        </a:moveTo>
                        <a:lnTo>
                          <a:pt x="0" y="210"/>
                        </a:lnTo>
                        <a:lnTo>
                          <a:pt x="194" y="153"/>
                        </a:lnTo>
                        <a:lnTo>
                          <a:pt x="66" y="152"/>
                        </a:lnTo>
                        <a:lnTo>
                          <a:pt x="196" y="135"/>
                        </a:lnTo>
                        <a:lnTo>
                          <a:pt x="196" y="110"/>
                        </a:lnTo>
                        <a:lnTo>
                          <a:pt x="190" y="85"/>
                        </a:lnTo>
                        <a:lnTo>
                          <a:pt x="175" y="55"/>
                        </a:lnTo>
                        <a:lnTo>
                          <a:pt x="151" y="22"/>
                        </a:lnTo>
                        <a:lnTo>
                          <a:pt x="138" y="0"/>
                        </a:lnTo>
                        <a:lnTo>
                          <a:pt x="156" y="9"/>
                        </a:lnTo>
                        <a:lnTo>
                          <a:pt x="175" y="34"/>
                        </a:lnTo>
                        <a:lnTo>
                          <a:pt x="190" y="62"/>
                        </a:lnTo>
                        <a:lnTo>
                          <a:pt x="199" y="82"/>
                        </a:lnTo>
                        <a:lnTo>
                          <a:pt x="200" y="112"/>
                        </a:lnTo>
                        <a:lnTo>
                          <a:pt x="220" y="68"/>
                        </a:lnTo>
                        <a:lnTo>
                          <a:pt x="200" y="135"/>
                        </a:lnTo>
                        <a:lnTo>
                          <a:pt x="196" y="166"/>
                        </a:lnTo>
                        <a:close/>
                      </a:path>
                    </a:pathLst>
                  </a:custGeom>
                  <a:solidFill>
                    <a:srgbClr val="007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17" name="Freeform 145"/>
                  <p:cNvSpPr>
                    <a:spLocks/>
                  </p:cNvSpPr>
                  <p:nvPr/>
                </p:nvSpPr>
                <p:spPr bwMode="auto">
                  <a:xfrm>
                    <a:off x="3277" y="2191"/>
                    <a:ext cx="27" cy="92"/>
                  </a:xfrm>
                  <a:custGeom>
                    <a:avLst/>
                    <a:gdLst>
                      <a:gd name="T0" fmla="*/ 13 w 27"/>
                      <a:gd name="T1" fmla="*/ 0 h 92"/>
                      <a:gd name="T2" fmla="*/ 16 w 27"/>
                      <a:gd name="T3" fmla="*/ 20 h 92"/>
                      <a:gd name="T4" fmla="*/ 27 w 27"/>
                      <a:gd name="T5" fmla="*/ 40 h 92"/>
                      <a:gd name="T6" fmla="*/ 27 w 27"/>
                      <a:gd name="T7" fmla="*/ 60 h 92"/>
                      <a:gd name="T8" fmla="*/ 23 w 27"/>
                      <a:gd name="T9" fmla="*/ 77 h 92"/>
                      <a:gd name="T10" fmla="*/ 8 w 27"/>
                      <a:gd name="T11" fmla="*/ 92 h 92"/>
                      <a:gd name="T12" fmla="*/ 6 w 27"/>
                      <a:gd name="T13" fmla="*/ 36 h 92"/>
                      <a:gd name="T14" fmla="*/ 0 w 27"/>
                      <a:gd name="T15" fmla="*/ 30 h 92"/>
                      <a:gd name="T16" fmla="*/ 1 w 27"/>
                      <a:gd name="T17" fmla="*/ 17 h 92"/>
                      <a:gd name="T18" fmla="*/ 13 w 27"/>
                      <a:gd name="T19" fmla="*/ 0 h 9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7"/>
                      <a:gd name="T31" fmla="*/ 0 h 92"/>
                      <a:gd name="T32" fmla="*/ 27 w 27"/>
                      <a:gd name="T33" fmla="*/ 92 h 9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7" h="92">
                        <a:moveTo>
                          <a:pt x="13" y="0"/>
                        </a:moveTo>
                        <a:lnTo>
                          <a:pt x="16" y="20"/>
                        </a:lnTo>
                        <a:lnTo>
                          <a:pt x="27" y="40"/>
                        </a:lnTo>
                        <a:lnTo>
                          <a:pt x="27" y="60"/>
                        </a:lnTo>
                        <a:lnTo>
                          <a:pt x="23" y="77"/>
                        </a:lnTo>
                        <a:lnTo>
                          <a:pt x="8" y="92"/>
                        </a:lnTo>
                        <a:lnTo>
                          <a:pt x="6" y="36"/>
                        </a:lnTo>
                        <a:lnTo>
                          <a:pt x="0" y="30"/>
                        </a:lnTo>
                        <a:lnTo>
                          <a:pt x="1" y="17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7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18" name="Freeform 146"/>
                  <p:cNvSpPr>
                    <a:spLocks/>
                  </p:cNvSpPr>
                  <p:nvPr/>
                </p:nvSpPr>
                <p:spPr bwMode="auto">
                  <a:xfrm>
                    <a:off x="4071" y="2229"/>
                    <a:ext cx="116" cy="104"/>
                  </a:xfrm>
                  <a:custGeom>
                    <a:avLst/>
                    <a:gdLst>
                      <a:gd name="T0" fmla="*/ 0 w 116"/>
                      <a:gd name="T1" fmla="*/ 104 h 104"/>
                      <a:gd name="T2" fmla="*/ 43 w 116"/>
                      <a:gd name="T3" fmla="*/ 73 h 104"/>
                      <a:gd name="T4" fmla="*/ 82 w 116"/>
                      <a:gd name="T5" fmla="*/ 46 h 104"/>
                      <a:gd name="T6" fmla="*/ 104 w 116"/>
                      <a:gd name="T7" fmla="*/ 15 h 104"/>
                      <a:gd name="T8" fmla="*/ 116 w 116"/>
                      <a:gd name="T9" fmla="*/ 0 h 104"/>
                      <a:gd name="T10" fmla="*/ 82 w 116"/>
                      <a:gd name="T11" fmla="*/ 21 h 104"/>
                      <a:gd name="T12" fmla="*/ 61 w 116"/>
                      <a:gd name="T13" fmla="*/ 37 h 104"/>
                      <a:gd name="T14" fmla="*/ 43 w 116"/>
                      <a:gd name="T15" fmla="*/ 49 h 104"/>
                      <a:gd name="T16" fmla="*/ 27 w 116"/>
                      <a:gd name="T17" fmla="*/ 67 h 104"/>
                      <a:gd name="T18" fmla="*/ 0 w 116"/>
                      <a:gd name="T19" fmla="*/ 104 h 10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6"/>
                      <a:gd name="T31" fmla="*/ 0 h 104"/>
                      <a:gd name="T32" fmla="*/ 116 w 116"/>
                      <a:gd name="T33" fmla="*/ 104 h 10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6" h="104">
                        <a:moveTo>
                          <a:pt x="0" y="104"/>
                        </a:moveTo>
                        <a:lnTo>
                          <a:pt x="43" y="73"/>
                        </a:lnTo>
                        <a:lnTo>
                          <a:pt x="82" y="46"/>
                        </a:lnTo>
                        <a:lnTo>
                          <a:pt x="104" y="15"/>
                        </a:lnTo>
                        <a:lnTo>
                          <a:pt x="116" y="0"/>
                        </a:lnTo>
                        <a:lnTo>
                          <a:pt x="82" y="21"/>
                        </a:lnTo>
                        <a:lnTo>
                          <a:pt x="61" y="37"/>
                        </a:lnTo>
                        <a:lnTo>
                          <a:pt x="43" y="49"/>
                        </a:lnTo>
                        <a:lnTo>
                          <a:pt x="27" y="67"/>
                        </a:lnTo>
                        <a:lnTo>
                          <a:pt x="0" y="104"/>
                        </a:lnTo>
                        <a:close/>
                      </a:path>
                    </a:pathLst>
                  </a:custGeom>
                  <a:solidFill>
                    <a:srgbClr val="007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19" name="Freeform 147"/>
                  <p:cNvSpPr>
                    <a:spLocks/>
                  </p:cNvSpPr>
                  <p:nvPr/>
                </p:nvSpPr>
                <p:spPr bwMode="auto">
                  <a:xfrm>
                    <a:off x="4128" y="2268"/>
                    <a:ext cx="62" cy="62"/>
                  </a:xfrm>
                  <a:custGeom>
                    <a:avLst/>
                    <a:gdLst>
                      <a:gd name="T0" fmla="*/ 0 w 62"/>
                      <a:gd name="T1" fmla="*/ 62 h 62"/>
                      <a:gd name="T2" fmla="*/ 62 w 62"/>
                      <a:gd name="T3" fmla="*/ 0 h 62"/>
                      <a:gd name="T4" fmla="*/ 43 w 62"/>
                      <a:gd name="T5" fmla="*/ 40 h 62"/>
                      <a:gd name="T6" fmla="*/ 0 w 62"/>
                      <a:gd name="T7" fmla="*/ 62 h 6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2"/>
                      <a:gd name="T13" fmla="*/ 0 h 62"/>
                      <a:gd name="T14" fmla="*/ 62 w 62"/>
                      <a:gd name="T15" fmla="*/ 62 h 6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2" h="62">
                        <a:moveTo>
                          <a:pt x="0" y="62"/>
                        </a:moveTo>
                        <a:lnTo>
                          <a:pt x="62" y="0"/>
                        </a:lnTo>
                        <a:lnTo>
                          <a:pt x="43" y="40"/>
                        </a:lnTo>
                        <a:lnTo>
                          <a:pt x="0" y="62"/>
                        </a:lnTo>
                        <a:close/>
                      </a:path>
                    </a:pathLst>
                  </a:custGeom>
                  <a:solidFill>
                    <a:srgbClr val="007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20" name="Freeform 148"/>
                  <p:cNvSpPr>
                    <a:spLocks/>
                  </p:cNvSpPr>
                  <p:nvPr/>
                </p:nvSpPr>
                <p:spPr bwMode="auto">
                  <a:xfrm>
                    <a:off x="4080" y="2111"/>
                    <a:ext cx="56" cy="183"/>
                  </a:xfrm>
                  <a:custGeom>
                    <a:avLst/>
                    <a:gdLst>
                      <a:gd name="T0" fmla="*/ 0 w 56"/>
                      <a:gd name="T1" fmla="*/ 183 h 183"/>
                      <a:gd name="T2" fmla="*/ 3 w 56"/>
                      <a:gd name="T3" fmla="*/ 107 h 183"/>
                      <a:gd name="T4" fmla="*/ 19 w 56"/>
                      <a:gd name="T5" fmla="*/ 30 h 183"/>
                      <a:gd name="T6" fmla="*/ 31 w 56"/>
                      <a:gd name="T7" fmla="*/ 0 h 183"/>
                      <a:gd name="T8" fmla="*/ 12 w 56"/>
                      <a:gd name="T9" fmla="*/ 98 h 183"/>
                      <a:gd name="T10" fmla="*/ 9 w 56"/>
                      <a:gd name="T11" fmla="*/ 150 h 183"/>
                      <a:gd name="T12" fmla="*/ 56 w 56"/>
                      <a:gd name="T13" fmla="*/ 104 h 183"/>
                      <a:gd name="T14" fmla="*/ 0 w 56"/>
                      <a:gd name="T15" fmla="*/ 183 h 18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6"/>
                      <a:gd name="T25" fmla="*/ 0 h 183"/>
                      <a:gd name="T26" fmla="*/ 56 w 56"/>
                      <a:gd name="T27" fmla="*/ 183 h 18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6" h="183">
                        <a:moveTo>
                          <a:pt x="0" y="183"/>
                        </a:moveTo>
                        <a:lnTo>
                          <a:pt x="3" y="107"/>
                        </a:lnTo>
                        <a:lnTo>
                          <a:pt x="19" y="30"/>
                        </a:lnTo>
                        <a:lnTo>
                          <a:pt x="31" y="0"/>
                        </a:lnTo>
                        <a:lnTo>
                          <a:pt x="12" y="98"/>
                        </a:lnTo>
                        <a:lnTo>
                          <a:pt x="9" y="150"/>
                        </a:lnTo>
                        <a:lnTo>
                          <a:pt x="56" y="104"/>
                        </a:lnTo>
                        <a:lnTo>
                          <a:pt x="0" y="183"/>
                        </a:lnTo>
                        <a:close/>
                      </a:path>
                    </a:pathLst>
                  </a:custGeom>
                  <a:solidFill>
                    <a:srgbClr val="007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sp>
          <p:nvSpPr>
            <p:cNvPr id="16404" name="Freeform 201"/>
            <p:cNvSpPr>
              <a:spLocks/>
            </p:cNvSpPr>
            <p:nvPr/>
          </p:nvSpPr>
          <p:spPr bwMode="auto">
            <a:xfrm>
              <a:off x="2769" y="2915"/>
              <a:ext cx="351" cy="242"/>
            </a:xfrm>
            <a:custGeom>
              <a:avLst/>
              <a:gdLst>
                <a:gd name="T0" fmla="*/ 297 w 351"/>
                <a:gd name="T1" fmla="*/ 0 h 242"/>
                <a:gd name="T2" fmla="*/ 124 w 351"/>
                <a:gd name="T3" fmla="*/ 81 h 242"/>
                <a:gd name="T4" fmla="*/ 94 w 351"/>
                <a:gd name="T5" fmla="*/ 94 h 242"/>
                <a:gd name="T6" fmla="*/ 43 w 351"/>
                <a:gd name="T7" fmla="*/ 103 h 242"/>
                <a:gd name="T8" fmla="*/ 21 w 351"/>
                <a:gd name="T9" fmla="*/ 105 h 242"/>
                <a:gd name="T10" fmla="*/ 0 w 351"/>
                <a:gd name="T11" fmla="*/ 126 h 242"/>
                <a:gd name="T12" fmla="*/ 0 w 351"/>
                <a:gd name="T13" fmla="*/ 242 h 242"/>
                <a:gd name="T14" fmla="*/ 28 w 351"/>
                <a:gd name="T15" fmla="*/ 236 h 242"/>
                <a:gd name="T16" fmla="*/ 46 w 351"/>
                <a:gd name="T17" fmla="*/ 236 h 242"/>
                <a:gd name="T18" fmla="*/ 95 w 351"/>
                <a:gd name="T19" fmla="*/ 200 h 242"/>
                <a:gd name="T20" fmla="*/ 128 w 351"/>
                <a:gd name="T21" fmla="*/ 150 h 242"/>
                <a:gd name="T22" fmla="*/ 197 w 351"/>
                <a:gd name="T23" fmla="*/ 139 h 242"/>
                <a:gd name="T24" fmla="*/ 351 w 351"/>
                <a:gd name="T25" fmla="*/ 103 h 242"/>
                <a:gd name="T26" fmla="*/ 344 w 351"/>
                <a:gd name="T27" fmla="*/ 53 h 242"/>
                <a:gd name="T28" fmla="*/ 320 w 351"/>
                <a:gd name="T29" fmla="*/ 15 h 242"/>
                <a:gd name="T30" fmla="*/ 297 w 351"/>
                <a:gd name="T31" fmla="*/ 0 h 2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1"/>
                <a:gd name="T49" fmla="*/ 0 h 242"/>
                <a:gd name="T50" fmla="*/ 351 w 351"/>
                <a:gd name="T51" fmla="*/ 242 h 2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1" h="242">
                  <a:moveTo>
                    <a:pt x="297" y="0"/>
                  </a:moveTo>
                  <a:lnTo>
                    <a:pt x="124" y="81"/>
                  </a:lnTo>
                  <a:lnTo>
                    <a:pt x="94" y="94"/>
                  </a:lnTo>
                  <a:lnTo>
                    <a:pt x="43" y="103"/>
                  </a:lnTo>
                  <a:lnTo>
                    <a:pt x="21" y="105"/>
                  </a:lnTo>
                  <a:lnTo>
                    <a:pt x="0" y="126"/>
                  </a:lnTo>
                  <a:lnTo>
                    <a:pt x="0" y="242"/>
                  </a:lnTo>
                  <a:lnTo>
                    <a:pt x="28" y="236"/>
                  </a:lnTo>
                  <a:lnTo>
                    <a:pt x="46" y="236"/>
                  </a:lnTo>
                  <a:lnTo>
                    <a:pt x="95" y="200"/>
                  </a:lnTo>
                  <a:lnTo>
                    <a:pt x="128" y="150"/>
                  </a:lnTo>
                  <a:lnTo>
                    <a:pt x="197" y="139"/>
                  </a:lnTo>
                  <a:lnTo>
                    <a:pt x="351" y="103"/>
                  </a:lnTo>
                  <a:lnTo>
                    <a:pt x="344" y="53"/>
                  </a:lnTo>
                  <a:lnTo>
                    <a:pt x="320" y="15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9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6" name="Group 229"/>
          <p:cNvGrpSpPr>
            <a:grpSpLocks/>
          </p:cNvGrpSpPr>
          <p:nvPr/>
        </p:nvGrpSpPr>
        <p:grpSpPr bwMode="auto">
          <a:xfrm>
            <a:off x="4800600" y="4754563"/>
            <a:ext cx="1308100" cy="884237"/>
            <a:chOff x="3928" y="2930"/>
            <a:chExt cx="824" cy="557"/>
          </a:xfrm>
        </p:grpSpPr>
        <p:grpSp>
          <p:nvGrpSpPr>
            <p:cNvPr id="27" name="Group 222"/>
            <p:cNvGrpSpPr>
              <a:grpSpLocks/>
            </p:cNvGrpSpPr>
            <p:nvPr/>
          </p:nvGrpSpPr>
          <p:grpSpPr bwMode="auto">
            <a:xfrm>
              <a:off x="3928" y="2930"/>
              <a:ext cx="680" cy="142"/>
              <a:chOff x="4040" y="1976"/>
              <a:chExt cx="680" cy="142"/>
            </a:xfrm>
          </p:grpSpPr>
          <p:sp>
            <p:nvSpPr>
              <p:cNvPr id="16400" name="Oval 223"/>
              <p:cNvSpPr>
                <a:spLocks noChangeArrowheads="1"/>
              </p:cNvSpPr>
              <p:nvPr/>
            </p:nvSpPr>
            <p:spPr bwMode="auto">
              <a:xfrm>
                <a:off x="4584" y="1982"/>
                <a:ext cx="13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01" name="Line 224"/>
              <p:cNvSpPr>
                <a:spLocks noChangeShapeType="1"/>
              </p:cNvSpPr>
              <p:nvPr/>
            </p:nvSpPr>
            <p:spPr bwMode="auto">
              <a:xfrm>
                <a:off x="4176" y="2064"/>
                <a:ext cx="405" cy="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02" name="Rectangle 225"/>
              <p:cNvSpPr>
                <a:spLocks noChangeArrowheads="1"/>
              </p:cNvSpPr>
              <p:nvPr/>
            </p:nvSpPr>
            <p:spPr bwMode="auto">
              <a:xfrm>
                <a:off x="4040" y="1976"/>
                <a:ext cx="136" cy="13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6397" name="Line 226"/>
            <p:cNvSpPr>
              <a:spLocks noChangeShapeType="1"/>
            </p:cNvSpPr>
            <p:nvPr/>
          </p:nvSpPr>
          <p:spPr bwMode="auto">
            <a:xfrm>
              <a:off x="4272" y="3024"/>
              <a:ext cx="0" cy="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8" name="Rectangle 227"/>
            <p:cNvSpPr>
              <a:spLocks noChangeArrowheads="1"/>
            </p:cNvSpPr>
            <p:nvPr/>
          </p:nvSpPr>
          <p:spPr bwMode="auto">
            <a:xfrm rot="2760000">
              <a:off x="4199" y="3351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9" name="Line 228"/>
            <p:cNvSpPr>
              <a:spLocks noChangeShapeType="1"/>
            </p:cNvSpPr>
            <p:nvPr/>
          </p:nvSpPr>
          <p:spPr bwMode="auto">
            <a:xfrm flipH="1" flipV="1">
              <a:off x="4591" y="3135"/>
              <a:ext cx="161" cy="2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395" name="Rectangle 230"/>
          <p:cNvSpPr>
            <a:spLocks noChangeArrowheads="1"/>
          </p:cNvSpPr>
          <p:nvPr/>
        </p:nvSpPr>
        <p:spPr bwMode="auto">
          <a:xfrm>
            <a:off x="5659438" y="5557838"/>
            <a:ext cx="1182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proband</a:t>
            </a:r>
          </a:p>
        </p:txBody>
      </p:sp>
      <p:sp>
        <p:nvSpPr>
          <p:cNvPr id="91" name="Title 90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Mrs Jones First Consultation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1"/>
          <p:cNvSpPr txBox="1">
            <a:spLocks noChangeArrowheads="1"/>
          </p:cNvSpPr>
          <p:nvPr/>
        </p:nvSpPr>
        <p:spPr bwMode="auto">
          <a:xfrm>
            <a:off x="4932363" y="404813"/>
            <a:ext cx="3549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Cytogenetics report from </a:t>
            </a:r>
          </a:p>
          <a:p>
            <a:r>
              <a:rPr lang="en-GB" b="1"/>
              <a:t>Regional Genetics Service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23850" y="333375"/>
            <a:ext cx="3868738" cy="6342063"/>
            <a:chOff x="2925" y="210"/>
            <a:chExt cx="2437" cy="3995"/>
          </a:xfrm>
        </p:grpSpPr>
        <p:graphicFrame>
          <p:nvGraphicFramePr>
            <p:cNvPr id="1026" name="Object 20"/>
            <p:cNvGraphicFramePr>
              <a:graphicFrameLocks noChangeAspect="1"/>
            </p:cNvGraphicFramePr>
            <p:nvPr/>
          </p:nvGraphicFramePr>
          <p:xfrm>
            <a:off x="2925" y="210"/>
            <a:ext cx="2437" cy="38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36" name="Image" r:id="rId4" imgW="3405577" imgH="5324391" progId="">
                    <p:embed/>
                  </p:oleObj>
                </mc:Choice>
                <mc:Fallback>
                  <p:oleObj name="Image" r:id="rId4" imgW="3405577" imgH="5324391" progId="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" y="210"/>
                          <a:ext cx="2437" cy="38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3" name="Line 22"/>
            <p:cNvSpPr>
              <a:spLocks noChangeShapeType="1"/>
            </p:cNvSpPr>
            <p:nvPr/>
          </p:nvSpPr>
          <p:spPr bwMode="auto">
            <a:xfrm>
              <a:off x="3298" y="554"/>
              <a:ext cx="226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4" name="Line 23"/>
            <p:cNvSpPr>
              <a:spLocks noChangeShapeType="1"/>
            </p:cNvSpPr>
            <p:nvPr/>
          </p:nvSpPr>
          <p:spPr bwMode="auto">
            <a:xfrm>
              <a:off x="4623" y="772"/>
              <a:ext cx="226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5" name="Text Box 24"/>
            <p:cNvSpPr txBox="1">
              <a:spLocks noChangeArrowheads="1"/>
            </p:cNvSpPr>
            <p:nvPr/>
          </p:nvSpPr>
          <p:spPr bwMode="auto">
            <a:xfrm>
              <a:off x="3107" y="3974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b="1"/>
                <a:t>2</a:t>
              </a:r>
            </a:p>
          </p:txBody>
        </p:sp>
        <p:sp>
          <p:nvSpPr>
            <p:cNvPr id="1036" name="Text Box 25"/>
            <p:cNvSpPr txBox="1">
              <a:spLocks noChangeArrowheads="1"/>
            </p:cNvSpPr>
            <p:nvPr/>
          </p:nvSpPr>
          <p:spPr bwMode="auto">
            <a:xfrm>
              <a:off x="3554" y="3974"/>
              <a:ext cx="4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b="1"/>
                <a:t>der(2)</a:t>
              </a:r>
            </a:p>
          </p:txBody>
        </p:sp>
        <p:sp>
          <p:nvSpPr>
            <p:cNvPr id="1037" name="Text Box 26"/>
            <p:cNvSpPr txBox="1">
              <a:spLocks noChangeArrowheads="1"/>
            </p:cNvSpPr>
            <p:nvPr/>
          </p:nvSpPr>
          <p:spPr bwMode="auto">
            <a:xfrm>
              <a:off x="4452" y="333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b="1"/>
                <a:t>3</a:t>
              </a:r>
            </a:p>
          </p:txBody>
        </p:sp>
        <p:sp>
          <p:nvSpPr>
            <p:cNvPr id="1038" name="Text Box 27"/>
            <p:cNvSpPr txBox="1">
              <a:spLocks noChangeArrowheads="1"/>
            </p:cNvSpPr>
            <p:nvPr/>
          </p:nvSpPr>
          <p:spPr bwMode="auto">
            <a:xfrm>
              <a:off x="5103" y="3335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b="1"/>
                <a:t>3</a:t>
              </a:r>
            </a:p>
          </p:txBody>
        </p:sp>
      </p:grp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4716463" y="1412875"/>
            <a:ext cx="327205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Each </a:t>
            </a:r>
            <a:r>
              <a:rPr lang="en-GB" dirty="0" err="1"/>
              <a:t>chr</a:t>
            </a:r>
            <a:r>
              <a:rPr lang="en-GB" dirty="0"/>
              <a:t> 3 is normal</a:t>
            </a:r>
          </a:p>
          <a:p>
            <a:r>
              <a:rPr lang="en-GB" dirty="0"/>
              <a:t>One </a:t>
            </a:r>
            <a:r>
              <a:rPr lang="en-GB" dirty="0" err="1"/>
              <a:t>chr</a:t>
            </a:r>
            <a:r>
              <a:rPr lang="en-GB" dirty="0"/>
              <a:t> 2 is normal</a:t>
            </a:r>
          </a:p>
          <a:p>
            <a:r>
              <a:rPr lang="en-GB" dirty="0"/>
              <a:t>One </a:t>
            </a:r>
            <a:r>
              <a:rPr lang="en-GB" dirty="0" err="1"/>
              <a:t>chr</a:t>
            </a:r>
            <a:r>
              <a:rPr lang="en-GB" dirty="0"/>
              <a:t> 2 is a derivative</a:t>
            </a:r>
          </a:p>
          <a:p>
            <a:endParaRPr lang="en-GB" dirty="0"/>
          </a:p>
          <a:p>
            <a:r>
              <a:rPr lang="en-GB" dirty="0" err="1"/>
              <a:t>der</a:t>
            </a:r>
            <a:r>
              <a:rPr lang="en-GB" dirty="0"/>
              <a:t> (2) was inherited from father</a:t>
            </a:r>
          </a:p>
          <a:p>
            <a:r>
              <a:rPr lang="en-GB" dirty="0"/>
              <a:t>who has a balanced reciprocal </a:t>
            </a:r>
          </a:p>
          <a:p>
            <a:r>
              <a:rPr lang="en-GB" dirty="0"/>
              <a:t>translocation </a:t>
            </a:r>
          </a:p>
          <a:p>
            <a:endParaRPr lang="en-GB" dirty="0"/>
          </a:p>
          <a:p>
            <a:r>
              <a:rPr lang="en-GB" dirty="0" err="1"/>
              <a:t>Trisomy</a:t>
            </a:r>
            <a:r>
              <a:rPr lang="en-GB" dirty="0"/>
              <a:t> 3 (p24.2</a:t>
            </a:r>
            <a:r>
              <a:rPr lang="en-GB" dirty="0">
                <a:sym typeface="Symbol" pitchFamily="18" charset="2"/>
              </a:rPr>
              <a:t>pter</a:t>
            </a:r>
            <a:r>
              <a:rPr lang="en-GB" dirty="0" smtClean="0">
                <a:sym typeface="Symbol" pitchFamily="18" charset="2"/>
              </a:rPr>
              <a:t>)</a:t>
            </a:r>
          </a:p>
          <a:p>
            <a:endParaRPr lang="en-GB" dirty="0">
              <a:sym typeface="Symbol" pitchFamily="18" charset="2"/>
            </a:endParaRPr>
          </a:p>
          <a:p>
            <a:r>
              <a:rPr lang="en-GB" dirty="0" err="1">
                <a:sym typeface="Symbol" pitchFamily="18" charset="2"/>
              </a:rPr>
              <a:t>Monosomy</a:t>
            </a:r>
            <a:r>
              <a:rPr lang="en-GB" dirty="0">
                <a:sym typeface="Symbol" pitchFamily="18" charset="2"/>
              </a:rPr>
              <a:t> </a:t>
            </a:r>
            <a:r>
              <a:rPr lang="en-GB" dirty="0" err="1">
                <a:sym typeface="Symbol" pitchFamily="18" charset="2"/>
              </a:rPr>
              <a:t>subtelomeric</a:t>
            </a:r>
            <a:r>
              <a:rPr lang="en-GB" dirty="0">
                <a:sym typeface="Symbol" pitchFamily="18" charset="2"/>
              </a:rPr>
              <a:t> </a:t>
            </a:r>
            <a:r>
              <a:rPr lang="en-GB" dirty="0" err="1">
                <a:sym typeface="Symbol" pitchFamily="18" charset="2"/>
              </a:rPr>
              <a:t>Chr</a:t>
            </a:r>
            <a:r>
              <a:rPr lang="en-GB" dirty="0">
                <a:sym typeface="Symbol" pitchFamily="18" charset="2"/>
              </a:rPr>
              <a:t> 2</a:t>
            </a:r>
          </a:p>
        </p:txBody>
      </p:sp>
      <p:sp>
        <p:nvSpPr>
          <p:cNvPr id="61470" name="Text Box 30"/>
          <p:cNvSpPr txBox="1">
            <a:spLocks noChangeArrowheads="1"/>
          </p:cNvSpPr>
          <p:nvPr/>
        </p:nvSpPr>
        <p:spPr bwMode="auto">
          <a:xfrm>
            <a:off x="4716016" y="4941168"/>
            <a:ext cx="3600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/>
              <a:t>46,XX,der(2)t(2;3)(p25.3;p24.2)pat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99792" y="630932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3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79912" y="630932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3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8" grpId="0"/>
      <p:bldP spid="6147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Trisomy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chemeClr val="tx2"/>
                </a:solidFill>
              </a:rPr>
              <a:t>Trisomy</a:t>
            </a:r>
            <a:r>
              <a:rPr lang="en-GB" b="1" dirty="0" smtClean="0">
                <a:solidFill>
                  <a:schemeClr val="tx2"/>
                </a:solidFill>
              </a:rPr>
              <a:t> 21: Down syndrome</a:t>
            </a:r>
            <a:endParaRPr lang="en-GB" dirty="0" smtClean="0">
              <a:solidFill>
                <a:schemeClr val="tx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Described by Langdon Down in 1866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sz="1400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err="1" smtClean="0"/>
              <a:t>Lejeune</a:t>
            </a:r>
            <a:r>
              <a:rPr lang="en-GB" dirty="0" smtClean="0"/>
              <a:t> found chromosomal defect in 1959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sz="1400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Overall incidence at birth is approx 1 in 700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sz="1400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Strong association between incidence and maternal age</a:t>
            </a:r>
            <a:r>
              <a:rPr lang="en-GB" b="1" dirty="0" smtClean="0">
                <a:solidFill>
                  <a:schemeClr val="accent1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547664" y="2348880"/>
            <a:ext cx="5330825" cy="4114800"/>
          </a:xfrm>
          <a:noFill/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Increasing risk of Down syndrome with maternal 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1143000"/>
          </a:xfrm>
        </p:spPr>
        <p:txBody>
          <a:bodyPr/>
          <a:lstStyle/>
          <a:p>
            <a:r>
              <a:rPr lang="en-GB" sz="4000" b="1" dirty="0" smtClean="0">
                <a:solidFill>
                  <a:schemeClr val="tx2"/>
                </a:solidFill>
              </a:rPr>
              <a:t>Clinical Features of Down syndrome</a:t>
            </a:r>
            <a:endParaRPr lang="en-GB" dirty="0" smtClean="0">
              <a:solidFill>
                <a:schemeClr val="tx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5105400"/>
          </a:xfrm>
        </p:spPr>
        <p:txBody>
          <a:bodyPr/>
          <a:lstStyle/>
          <a:p>
            <a:r>
              <a:rPr lang="en-GB" dirty="0" smtClean="0">
                <a:solidFill>
                  <a:schemeClr val="accent4"/>
                </a:solidFill>
              </a:rPr>
              <a:t>Newborn period </a:t>
            </a:r>
            <a:r>
              <a:rPr lang="en-GB" dirty="0" smtClean="0"/>
              <a:t>- severe </a:t>
            </a:r>
            <a:r>
              <a:rPr lang="en-GB" dirty="0" err="1" smtClean="0"/>
              <a:t>hypotonia</a:t>
            </a:r>
            <a:r>
              <a:rPr lang="en-GB" dirty="0" smtClean="0"/>
              <a:t>, sleepy, excess </a:t>
            </a:r>
            <a:r>
              <a:rPr lang="en-GB" dirty="0" err="1" smtClean="0"/>
              <a:t>nuchal</a:t>
            </a:r>
            <a:r>
              <a:rPr lang="en-GB" dirty="0" smtClean="0"/>
              <a:t> skin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Craniofacial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smtClean="0"/>
              <a:t>- </a:t>
            </a:r>
            <a:r>
              <a:rPr lang="en-GB" dirty="0" err="1" smtClean="0"/>
              <a:t>macroglossia</a:t>
            </a:r>
            <a:r>
              <a:rPr lang="en-GB" dirty="0" smtClean="0"/>
              <a:t>, small ears, epicanthic folds, upward sloping </a:t>
            </a:r>
            <a:r>
              <a:rPr lang="en-GB" dirty="0" err="1" smtClean="0"/>
              <a:t>palpebral</a:t>
            </a:r>
            <a:r>
              <a:rPr lang="en-GB" dirty="0" smtClean="0"/>
              <a:t> fissures, </a:t>
            </a:r>
            <a:r>
              <a:rPr lang="en-GB" dirty="0" err="1" smtClean="0"/>
              <a:t>Brushfield</a:t>
            </a:r>
            <a:r>
              <a:rPr lang="en-GB" dirty="0" smtClean="0"/>
              <a:t> spots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Limbs</a:t>
            </a:r>
            <a:r>
              <a:rPr lang="en-GB" dirty="0" smtClean="0"/>
              <a:t> – single </a:t>
            </a:r>
            <a:r>
              <a:rPr lang="en-GB" dirty="0" err="1" smtClean="0"/>
              <a:t>palmar</a:t>
            </a:r>
            <a:r>
              <a:rPr lang="en-GB" dirty="0" smtClean="0"/>
              <a:t> crease, wide gap between first and second toes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Cardiac </a:t>
            </a:r>
            <a:r>
              <a:rPr lang="en-GB" dirty="0" smtClean="0"/>
              <a:t>- A and V </a:t>
            </a:r>
            <a:r>
              <a:rPr lang="en-GB" dirty="0" err="1" smtClean="0"/>
              <a:t>septal</a:t>
            </a:r>
            <a:r>
              <a:rPr lang="en-GB" dirty="0" smtClean="0"/>
              <a:t> defects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Other </a:t>
            </a:r>
            <a:r>
              <a:rPr lang="en-GB" dirty="0" smtClean="0"/>
              <a:t>- short stature, duodenal </a:t>
            </a:r>
            <a:r>
              <a:rPr lang="en-GB" dirty="0" err="1" smtClean="0"/>
              <a:t>atresia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100" dirty="0" smtClean="0"/>
              <a:t>13 week sonogram in normal (L) and Downs (R) </a:t>
            </a:r>
            <a:r>
              <a:rPr lang="en-GB" sz="3100" dirty="0" err="1" smtClean="0"/>
              <a:t>fetus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27584" y="1124744"/>
          <a:ext cx="3600450" cy="274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Image" r:id="rId4" imgW="5451465" imgH="4155312" progId="">
                  <p:embed/>
                </p:oleObj>
              </mc:Choice>
              <mc:Fallback>
                <p:oleObj name="Image" r:id="rId4" imgW="5451465" imgH="415531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124744"/>
                        <a:ext cx="3600450" cy="274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716016" y="1124744"/>
          <a:ext cx="3671887" cy="275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Image" r:id="rId6" imgW="5591246" imgH="4193435" progId="">
                  <p:embed/>
                </p:oleObj>
              </mc:Choice>
              <mc:Fallback>
                <p:oleObj name="Image" r:id="rId6" imgW="5591246" imgH="4193435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124744"/>
                        <a:ext cx="3671887" cy="275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11188" y="4005263"/>
            <a:ext cx="8353425" cy="2605088"/>
            <a:chOff x="385" y="2523"/>
            <a:chExt cx="5262" cy="1641"/>
          </a:xfrm>
        </p:grpSpPr>
        <p:graphicFrame>
          <p:nvGraphicFramePr>
            <p:cNvPr id="4100" name="Object 8"/>
            <p:cNvGraphicFramePr>
              <a:graphicFrameLocks noChangeAspect="1"/>
            </p:cNvGraphicFramePr>
            <p:nvPr/>
          </p:nvGraphicFramePr>
          <p:xfrm>
            <a:off x="385" y="2523"/>
            <a:ext cx="2585" cy="16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4" name="Image" r:id="rId8" imgW="5082951" imgH="3227674" progId="">
                    <p:embed/>
                  </p:oleObj>
                </mc:Choice>
                <mc:Fallback>
                  <p:oleObj name="Image" r:id="rId8" imgW="5082951" imgH="3227674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" y="2523"/>
                          <a:ext cx="2585" cy="16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3" name="Text Box 12"/>
            <p:cNvSpPr txBox="1">
              <a:spLocks noChangeArrowheads="1"/>
            </p:cNvSpPr>
            <p:nvPr/>
          </p:nvSpPr>
          <p:spPr bwMode="auto">
            <a:xfrm>
              <a:off x="3024" y="2568"/>
              <a:ext cx="2623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dirty="0" err="1"/>
                <a:t>Nuchal</a:t>
              </a:r>
              <a:r>
                <a:rPr lang="en-GB" sz="2400" dirty="0"/>
                <a:t> thickness</a:t>
              </a:r>
            </a:p>
            <a:p>
              <a:r>
                <a:rPr lang="en-GB" sz="2400" dirty="0" err="1" smtClean="0"/>
                <a:t>Palmar</a:t>
              </a:r>
              <a:r>
                <a:rPr lang="en-GB" sz="2400" dirty="0" smtClean="0"/>
                <a:t> </a:t>
              </a:r>
              <a:r>
                <a:rPr lang="en-GB" sz="2400" dirty="0"/>
                <a:t>crease</a:t>
              </a:r>
            </a:p>
            <a:p>
              <a:r>
                <a:rPr lang="en-GB" sz="2400" dirty="0"/>
                <a:t>Epicanthic folds</a:t>
              </a:r>
            </a:p>
            <a:p>
              <a:r>
                <a:rPr lang="en-GB" sz="2400" dirty="0"/>
                <a:t>Broad nasal bridge</a:t>
              </a:r>
            </a:p>
            <a:p>
              <a:r>
                <a:rPr lang="en-GB" sz="2400" dirty="0"/>
                <a:t>Small sloping </a:t>
              </a:r>
              <a:r>
                <a:rPr lang="en-GB" sz="2400" dirty="0" err="1"/>
                <a:t>palpebral</a:t>
              </a:r>
              <a:r>
                <a:rPr lang="en-GB" sz="2400" dirty="0"/>
                <a:t> fissures</a:t>
              </a:r>
            </a:p>
            <a:p>
              <a:r>
                <a:rPr lang="en-GB" sz="2400" dirty="0"/>
                <a:t>Protruding tongue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484784"/>
            <a:ext cx="7129463" cy="50405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sz="2400" dirty="0" smtClean="0"/>
              <a:t>IQ scores ranging from 25-75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sz="2400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sz="2400" dirty="0" smtClean="0"/>
              <a:t>Most children are happy and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sz="2400" dirty="0" smtClean="0"/>
              <a:t>affectionate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sz="2400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sz="2400" dirty="0" smtClean="0"/>
              <a:t>Relatively advanced social skills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sz="2400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sz="2400" dirty="0" smtClean="0"/>
              <a:t>Adult height around 150 cm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sz="2400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sz="2400" dirty="0" smtClean="0"/>
              <a:t>Cardiac anomaly causes early death in 20%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sz="2400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sz="2400" dirty="0" smtClean="0"/>
              <a:t>Increased risks of leukaemia and Alzheimer’s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Natural history of Down’s</a:t>
            </a:r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932040" y="1628800"/>
          <a:ext cx="3540125" cy="258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Image" r:id="rId4" imgW="3685139" imgH="2693964" progId="">
                  <p:embed/>
                </p:oleObj>
              </mc:Choice>
              <mc:Fallback>
                <p:oleObj name="Image" r:id="rId4" imgW="3685139" imgH="269396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628800"/>
                        <a:ext cx="3540125" cy="258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6156176" y="306896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GB" b="1" dirty="0" err="1" smtClean="0">
                <a:solidFill>
                  <a:schemeClr val="tx2"/>
                </a:solidFill>
              </a:rPr>
              <a:t>Trisomy</a:t>
            </a:r>
            <a:r>
              <a:rPr lang="en-GB" b="1" dirty="0" smtClean="0">
                <a:solidFill>
                  <a:schemeClr val="tx2"/>
                </a:solidFill>
              </a:rPr>
              <a:t> 21</a:t>
            </a:r>
            <a:endParaRPr lang="en-GB" dirty="0" smtClean="0">
              <a:solidFill>
                <a:schemeClr val="tx2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24744"/>
            <a:ext cx="8136904" cy="17176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95% of all Down cases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90% maternal origin of extra chromosome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Non-disjunction in meiosis I (75%) or II (25%)</a:t>
            </a:r>
          </a:p>
        </p:txBody>
      </p:sp>
      <p:sp>
        <p:nvSpPr>
          <p:cNvPr id="27652" name="Text Box 23"/>
          <p:cNvSpPr txBox="1">
            <a:spLocks noChangeArrowheads="1"/>
          </p:cNvSpPr>
          <p:nvPr/>
        </p:nvSpPr>
        <p:spPr bwMode="auto">
          <a:xfrm>
            <a:off x="2469342" y="3074988"/>
            <a:ext cx="1119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MEIOSIS </a:t>
            </a:r>
          </a:p>
          <a:p>
            <a:pPr algn="ctr"/>
            <a:r>
              <a:rPr lang="en-GB" b="1" dirty="0"/>
              <a:t>I</a:t>
            </a:r>
          </a:p>
        </p:txBody>
      </p:sp>
      <p:sp>
        <p:nvSpPr>
          <p:cNvPr id="27653" name="Oval 24"/>
          <p:cNvSpPr>
            <a:spLocks noChangeArrowheads="1"/>
          </p:cNvSpPr>
          <p:nvPr/>
        </p:nvSpPr>
        <p:spPr bwMode="auto">
          <a:xfrm>
            <a:off x="3233738" y="5340350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Oval 25"/>
          <p:cNvSpPr>
            <a:spLocks noChangeArrowheads="1"/>
          </p:cNvSpPr>
          <p:nvPr/>
        </p:nvSpPr>
        <p:spPr bwMode="auto">
          <a:xfrm>
            <a:off x="4529138" y="5340350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Oval 26"/>
          <p:cNvSpPr>
            <a:spLocks noChangeArrowheads="1"/>
          </p:cNvSpPr>
          <p:nvPr/>
        </p:nvSpPr>
        <p:spPr bwMode="auto">
          <a:xfrm>
            <a:off x="5519738" y="5340350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Oval 27"/>
          <p:cNvSpPr>
            <a:spLocks noChangeArrowheads="1"/>
          </p:cNvSpPr>
          <p:nvPr/>
        </p:nvSpPr>
        <p:spPr bwMode="auto">
          <a:xfrm>
            <a:off x="2166938" y="5340350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Text Box 28"/>
          <p:cNvSpPr txBox="1">
            <a:spLocks noChangeArrowheads="1"/>
          </p:cNvSpPr>
          <p:nvPr/>
        </p:nvSpPr>
        <p:spPr bwMode="auto">
          <a:xfrm>
            <a:off x="1612622" y="4509120"/>
            <a:ext cx="10711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MEIOSIS</a:t>
            </a:r>
          </a:p>
          <a:p>
            <a:pPr algn="ctr"/>
            <a:r>
              <a:rPr lang="en-GB" b="1" dirty="0"/>
              <a:t> II</a:t>
            </a:r>
          </a:p>
        </p:txBody>
      </p:sp>
      <p:sp>
        <p:nvSpPr>
          <p:cNvPr id="27658" name="Text Box 29"/>
          <p:cNvSpPr txBox="1">
            <a:spLocks noChangeArrowheads="1"/>
          </p:cNvSpPr>
          <p:nvPr/>
        </p:nvSpPr>
        <p:spPr bwMode="auto">
          <a:xfrm>
            <a:off x="5184775" y="3476625"/>
            <a:ext cx="1787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Non-disjunction</a:t>
            </a:r>
          </a:p>
        </p:txBody>
      </p:sp>
      <p:sp>
        <p:nvSpPr>
          <p:cNvPr id="27659" name="Line 32"/>
          <p:cNvSpPr>
            <a:spLocks noChangeShapeType="1"/>
          </p:cNvSpPr>
          <p:nvPr/>
        </p:nvSpPr>
        <p:spPr bwMode="auto">
          <a:xfrm flipH="1">
            <a:off x="4833938" y="4578350"/>
            <a:ext cx="381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395538" y="5416550"/>
            <a:ext cx="152400" cy="457200"/>
            <a:chOff x="1632" y="3408"/>
            <a:chExt cx="96" cy="288"/>
          </a:xfrm>
        </p:grpSpPr>
        <p:sp>
          <p:nvSpPr>
            <p:cNvPr id="27696" name="Line 34"/>
            <p:cNvSpPr>
              <a:spLocks noChangeShapeType="1"/>
            </p:cNvSpPr>
            <p:nvPr/>
          </p:nvSpPr>
          <p:spPr bwMode="auto">
            <a:xfrm>
              <a:off x="1632" y="34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97" name="Line 35"/>
            <p:cNvSpPr>
              <a:spLocks noChangeShapeType="1"/>
            </p:cNvSpPr>
            <p:nvPr/>
          </p:nvSpPr>
          <p:spPr bwMode="auto">
            <a:xfrm>
              <a:off x="1728" y="35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462338" y="5416550"/>
            <a:ext cx="152400" cy="457200"/>
            <a:chOff x="1632" y="3408"/>
            <a:chExt cx="96" cy="288"/>
          </a:xfrm>
        </p:grpSpPr>
        <p:sp>
          <p:nvSpPr>
            <p:cNvPr id="27694" name="Line 38"/>
            <p:cNvSpPr>
              <a:spLocks noChangeShapeType="1"/>
            </p:cNvSpPr>
            <p:nvPr/>
          </p:nvSpPr>
          <p:spPr bwMode="auto">
            <a:xfrm>
              <a:off x="1632" y="34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95" name="Line 39"/>
            <p:cNvSpPr>
              <a:spLocks noChangeShapeType="1"/>
            </p:cNvSpPr>
            <p:nvPr/>
          </p:nvSpPr>
          <p:spPr bwMode="auto">
            <a:xfrm>
              <a:off x="1728" y="35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7662" name="Text Box 40"/>
          <p:cNvSpPr txBox="1">
            <a:spLocks noChangeArrowheads="1"/>
          </p:cNvSpPr>
          <p:nvPr/>
        </p:nvSpPr>
        <p:spPr bwMode="auto">
          <a:xfrm>
            <a:off x="1785938" y="6121400"/>
            <a:ext cx="18966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 err="1"/>
              <a:t>Disomic</a:t>
            </a:r>
            <a:r>
              <a:rPr lang="en-GB" b="1" dirty="0"/>
              <a:t> gametes</a:t>
            </a:r>
          </a:p>
        </p:txBody>
      </p:sp>
      <p:sp>
        <p:nvSpPr>
          <p:cNvPr id="27663" name="Text Box 41"/>
          <p:cNvSpPr txBox="1">
            <a:spLocks noChangeArrowheads="1"/>
          </p:cNvSpPr>
          <p:nvPr/>
        </p:nvSpPr>
        <p:spPr bwMode="auto">
          <a:xfrm>
            <a:off x="4211960" y="6093296"/>
            <a:ext cx="214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 err="1"/>
              <a:t>Nullisomic</a:t>
            </a:r>
            <a:r>
              <a:rPr lang="en-GB" b="1" dirty="0"/>
              <a:t> gametes</a:t>
            </a:r>
          </a:p>
        </p:txBody>
      </p:sp>
      <p:sp>
        <p:nvSpPr>
          <p:cNvPr id="27664" name="Line 42"/>
          <p:cNvSpPr>
            <a:spLocks noChangeShapeType="1"/>
          </p:cNvSpPr>
          <p:nvPr/>
        </p:nvSpPr>
        <p:spPr bwMode="auto">
          <a:xfrm flipH="1">
            <a:off x="1938338" y="610235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5" name="Line 43"/>
          <p:cNvSpPr>
            <a:spLocks noChangeShapeType="1"/>
          </p:cNvSpPr>
          <p:nvPr/>
        </p:nvSpPr>
        <p:spPr bwMode="auto">
          <a:xfrm>
            <a:off x="1938338" y="57975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6" name="Line 44"/>
          <p:cNvSpPr>
            <a:spLocks noChangeShapeType="1"/>
          </p:cNvSpPr>
          <p:nvPr/>
        </p:nvSpPr>
        <p:spPr bwMode="auto">
          <a:xfrm>
            <a:off x="3995738" y="57975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7" name="Line 45"/>
          <p:cNvSpPr>
            <a:spLocks noChangeShapeType="1"/>
          </p:cNvSpPr>
          <p:nvPr/>
        </p:nvSpPr>
        <p:spPr bwMode="auto">
          <a:xfrm flipH="1">
            <a:off x="4224338" y="610235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8" name="Line 46"/>
          <p:cNvSpPr>
            <a:spLocks noChangeShapeType="1"/>
          </p:cNvSpPr>
          <p:nvPr/>
        </p:nvSpPr>
        <p:spPr bwMode="auto">
          <a:xfrm>
            <a:off x="4224338" y="57975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69" name="Line 47"/>
          <p:cNvSpPr>
            <a:spLocks noChangeShapeType="1"/>
          </p:cNvSpPr>
          <p:nvPr/>
        </p:nvSpPr>
        <p:spPr bwMode="auto">
          <a:xfrm>
            <a:off x="6281738" y="57975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70" name="Line 49"/>
          <p:cNvSpPr>
            <a:spLocks noChangeShapeType="1"/>
          </p:cNvSpPr>
          <p:nvPr/>
        </p:nvSpPr>
        <p:spPr bwMode="auto">
          <a:xfrm flipH="1">
            <a:off x="2547938" y="4654550"/>
            <a:ext cx="457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71" name="Line 50"/>
          <p:cNvSpPr>
            <a:spLocks noChangeShapeType="1"/>
          </p:cNvSpPr>
          <p:nvPr/>
        </p:nvSpPr>
        <p:spPr bwMode="auto">
          <a:xfrm>
            <a:off x="3081338" y="465455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72" name="Line 51"/>
          <p:cNvSpPr>
            <a:spLocks noChangeShapeType="1"/>
          </p:cNvSpPr>
          <p:nvPr/>
        </p:nvSpPr>
        <p:spPr bwMode="auto">
          <a:xfrm flipH="1">
            <a:off x="3081338" y="3435350"/>
            <a:ext cx="990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73" name="Line 52"/>
          <p:cNvSpPr>
            <a:spLocks noChangeShapeType="1"/>
          </p:cNvSpPr>
          <p:nvPr/>
        </p:nvSpPr>
        <p:spPr bwMode="auto">
          <a:xfrm>
            <a:off x="4376738" y="351155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74" name="Line 54"/>
          <p:cNvSpPr>
            <a:spLocks noChangeShapeType="1"/>
          </p:cNvSpPr>
          <p:nvPr/>
        </p:nvSpPr>
        <p:spPr bwMode="auto">
          <a:xfrm>
            <a:off x="5367338" y="4578350"/>
            <a:ext cx="457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75" name="Oval 20"/>
          <p:cNvSpPr>
            <a:spLocks noChangeArrowheads="1"/>
          </p:cNvSpPr>
          <p:nvPr/>
        </p:nvSpPr>
        <p:spPr bwMode="auto">
          <a:xfrm>
            <a:off x="4986338" y="4121150"/>
            <a:ext cx="609600" cy="6096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3919538" y="2978150"/>
            <a:ext cx="609600" cy="609600"/>
            <a:chOff x="2400" y="1872"/>
            <a:chExt cx="384" cy="384"/>
          </a:xfrm>
        </p:grpSpPr>
        <p:sp>
          <p:nvSpPr>
            <p:cNvPr id="27687" name="Oval 5"/>
            <p:cNvSpPr>
              <a:spLocks noChangeArrowheads="1"/>
            </p:cNvSpPr>
            <p:nvPr/>
          </p:nvSpPr>
          <p:spPr bwMode="auto">
            <a:xfrm>
              <a:off x="2400" y="1872"/>
              <a:ext cx="384" cy="384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2496" y="2016"/>
              <a:ext cx="96" cy="192"/>
              <a:chOff x="2352" y="2016"/>
              <a:chExt cx="96" cy="192"/>
            </a:xfrm>
          </p:grpSpPr>
          <p:sp>
            <p:nvSpPr>
              <p:cNvPr id="27692" name="Line 7"/>
              <p:cNvSpPr>
                <a:spLocks noChangeShapeType="1"/>
              </p:cNvSpPr>
              <p:nvPr/>
            </p:nvSpPr>
            <p:spPr bwMode="auto">
              <a:xfrm>
                <a:off x="2352" y="2016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693" name="Line 8"/>
              <p:cNvSpPr>
                <a:spLocks noChangeShapeType="1"/>
              </p:cNvSpPr>
              <p:nvPr/>
            </p:nvSpPr>
            <p:spPr bwMode="auto">
              <a:xfrm>
                <a:off x="2400" y="201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640" y="1968"/>
              <a:ext cx="96" cy="192"/>
              <a:chOff x="2352" y="2016"/>
              <a:chExt cx="96" cy="192"/>
            </a:xfrm>
          </p:grpSpPr>
          <p:sp>
            <p:nvSpPr>
              <p:cNvPr id="27690" name="Line 11"/>
              <p:cNvSpPr>
                <a:spLocks noChangeShapeType="1"/>
              </p:cNvSpPr>
              <p:nvPr/>
            </p:nvSpPr>
            <p:spPr bwMode="auto">
              <a:xfrm>
                <a:off x="2352" y="2016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7691" name="Line 12"/>
              <p:cNvSpPr>
                <a:spLocks noChangeShapeType="1"/>
              </p:cNvSpPr>
              <p:nvPr/>
            </p:nvSpPr>
            <p:spPr bwMode="auto">
              <a:xfrm>
                <a:off x="2400" y="201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2776538" y="4121150"/>
            <a:ext cx="609600" cy="609600"/>
            <a:chOff x="1680" y="2592"/>
            <a:chExt cx="384" cy="384"/>
          </a:xfrm>
          <a:solidFill>
            <a:schemeClr val="bg2"/>
          </a:solidFill>
        </p:grpSpPr>
        <p:sp>
          <p:nvSpPr>
            <p:cNvPr id="27679" name="Oval 13"/>
            <p:cNvSpPr>
              <a:spLocks noChangeArrowheads="1"/>
            </p:cNvSpPr>
            <p:nvPr/>
          </p:nvSpPr>
          <p:spPr bwMode="auto">
            <a:xfrm>
              <a:off x="1680" y="2592"/>
              <a:ext cx="384" cy="38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55"/>
            <p:cNvGrpSpPr>
              <a:grpSpLocks/>
            </p:cNvGrpSpPr>
            <p:nvPr/>
          </p:nvGrpSpPr>
          <p:grpSpPr bwMode="auto">
            <a:xfrm>
              <a:off x="1776" y="2688"/>
              <a:ext cx="240" cy="240"/>
              <a:chOff x="1776" y="2688"/>
              <a:chExt cx="240" cy="240"/>
            </a:xfrm>
            <a:grpFill/>
          </p:grpSpPr>
          <p:grpSp>
            <p:nvGrpSpPr>
              <p:cNvPr id="9" name="Group 14"/>
              <p:cNvGrpSpPr>
                <a:grpSpLocks/>
              </p:cNvGrpSpPr>
              <p:nvPr/>
            </p:nvGrpSpPr>
            <p:grpSpPr bwMode="auto">
              <a:xfrm>
                <a:off x="1776" y="2736"/>
                <a:ext cx="96" cy="192"/>
                <a:chOff x="2352" y="2016"/>
                <a:chExt cx="96" cy="192"/>
              </a:xfrm>
              <a:grpFill/>
            </p:grpSpPr>
            <p:sp>
              <p:nvSpPr>
                <p:cNvPr id="27685" name="Line 15"/>
                <p:cNvSpPr>
                  <a:spLocks noChangeShapeType="1"/>
                </p:cNvSpPr>
                <p:nvPr/>
              </p:nvSpPr>
              <p:spPr bwMode="auto">
                <a:xfrm>
                  <a:off x="2352" y="2016"/>
                  <a:ext cx="96" cy="19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686" name="Line 16"/>
                <p:cNvSpPr>
                  <a:spLocks noChangeShapeType="1"/>
                </p:cNvSpPr>
                <p:nvPr/>
              </p:nvSpPr>
              <p:spPr bwMode="auto">
                <a:xfrm>
                  <a:off x="2400" y="2016"/>
                  <a:ext cx="0" cy="19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0" name="Group 17"/>
              <p:cNvGrpSpPr>
                <a:grpSpLocks/>
              </p:cNvGrpSpPr>
              <p:nvPr/>
            </p:nvGrpSpPr>
            <p:grpSpPr bwMode="auto">
              <a:xfrm>
                <a:off x="1920" y="2688"/>
                <a:ext cx="96" cy="192"/>
                <a:chOff x="2352" y="2016"/>
                <a:chExt cx="96" cy="192"/>
              </a:xfrm>
              <a:grpFill/>
            </p:grpSpPr>
            <p:sp>
              <p:nvSpPr>
                <p:cNvPr id="27683" name="Line 18"/>
                <p:cNvSpPr>
                  <a:spLocks noChangeShapeType="1"/>
                </p:cNvSpPr>
                <p:nvPr/>
              </p:nvSpPr>
              <p:spPr bwMode="auto">
                <a:xfrm>
                  <a:off x="2352" y="2016"/>
                  <a:ext cx="96" cy="19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7684" name="Line 19"/>
                <p:cNvSpPr>
                  <a:spLocks noChangeShapeType="1"/>
                </p:cNvSpPr>
                <p:nvPr/>
              </p:nvSpPr>
              <p:spPr bwMode="auto">
                <a:xfrm>
                  <a:off x="2400" y="2016"/>
                  <a:ext cx="0" cy="19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Translocations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772400" cy="517048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sz="2800" dirty="0" smtClean="0"/>
              <a:t>4% of all Down cases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sz="16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u="sng" dirty="0" err="1" smtClean="0"/>
              <a:t>Robertsonian</a:t>
            </a:r>
            <a:r>
              <a:rPr lang="en-GB" dirty="0" smtClean="0"/>
              <a:t> - breakage of </a:t>
            </a:r>
            <a:r>
              <a:rPr lang="en-GB" dirty="0" err="1" smtClean="0"/>
              <a:t>acrocentric</a:t>
            </a:r>
            <a:r>
              <a:rPr lang="en-GB" dirty="0" smtClean="0"/>
              <a:t> chromosomes (13,14,15,21,22) and fusion of their long arms (1:1000 incidence)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sz="20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2/3 </a:t>
            </a:r>
            <a:r>
              <a:rPr lang="en-GB" i="1" dirty="0" smtClean="0"/>
              <a:t>de novo</a:t>
            </a:r>
            <a:r>
              <a:rPr lang="en-GB" dirty="0" smtClean="0"/>
              <a:t> translocation in child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sz="20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1/3 of parents are carriers of translocation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sz="20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High risk of further Down syndrome babies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sz="20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13q21q and 14q21q - 10% risk of Down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sz="20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21q21q - all offspring will have Down</a:t>
            </a:r>
          </a:p>
          <a:p>
            <a:pPr lvl="1">
              <a:lnSpc>
                <a:spcPct val="80000"/>
              </a:lnSpc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74"/>
          <p:cNvSpPr>
            <a:spLocks noChangeShapeType="1"/>
          </p:cNvSpPr>
          <p:nvPr/>
        </p:nvSpPr>
        <p:spPr bwMode="auto">
          <a:xfrm>
            <a:off x="4586288" y="4470400"/>
            <a:ext cx="685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699" name="Line 73"/>
          <p:cNvSpPr>
            <a:spLocks noChangeShapeType="1"/>
          </p:cNvSpPr>
          <p:nvPr/>
        </p:nvSpPr>
        <p:spPr bwMode="auto">
          <a:xfrm flipH="1">
            <a:off x="3824288" y="4470400"/>
            <a:ext cx="5334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0" name="Line 72"/>
          <p:cNvSpPr>
            <a:spLocks noChangeShapeType="1"/>
          </p:cNvSpPr>
          <p:nvPr/>
        </p:nvSpPr>
        <p:spPr bwMode="auto">
          <a:xfrm>
            <a:off x="3290888" y="3022600"/>
            <a:ext cx="10668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1" name="Line 71"/>
          <p:cNvSpPr>
            <a:spLocks noChangeShapeType="1"/>
          </p:cNvSpPr>
          <p:nvPr/>
        </p:nvSpPr>
        <p:spPr bwMode="auto">
          <a:xfrm flipH="1">
            <a:off x="2071688" y="30226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2" name="Line 70"/>
          <p:cNvSpPr>
            <a:spLocks noChangeShapeType="1"/>
          </p:cNvSpPr>
          <p:nvPr/>
        </p:nvSpPr>
        <p:spPr bwMode="auto">
          <a:xfrm>
            <a:off x="2071688" y="4394200"/>
            <a:ext cx="457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3" name="Line 69"/>
          <p:cNvSpPr>
            <a:spLocks noChangeShapeType="1"/>
          </p:cNvSpPr>
          <p:nvPr/>
        </p:nvSpPr>
        <p:spPr bwMode="auto">
          <a:xfrm flipH="1">
            <a:off x="1157288" y="4394200"/>
            <a:ext cx="6858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r>
              <a:rPr lang="en-GB" b="1" dirty="0" err="1" smtClean="0">
                <a:solidFill>
                  <a:schemeClr val="tx2"/>
                </a:solidFill>
              </a:rPr>
              <a:t>Mosaicism</a:t>
            </a:r>
            <a:endParaRPr lang="en-GB" b="1" dirty="0" smtClean="0">
              <a:solidFill>
                <a:schemeClr val="tx2"/>
              </a:solidFill>
            </a:endParaRPr>
          </a:p>
        </p:txBody>
      </p:sp>
      <p:sp>
        <p:nvSpPr>
          <p:cNvPr id="297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08050"/>
            <a:ext cx="7772400" cy="1676400"/>
          </a:xfrm>
        </p:spPr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1% of all Down cases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Children less severely affected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Caused by mitotic non-disjunction</a:t>
            </a:r>
          </a:p>
        </p:txBody>
      </p:sp>
      <p:sp>
        <p:nvSpPr>
          <p:cNvPr id="29706" name="Oval 4"/>
          <p:cNvSpPr>
            <a:spLocks noChangeArrowheads="1"/>
          </p:cNvSpPr>
          <p:nvPr/>
        </p:nvSpPr>
        <p:spPr bwMode="auto">
          <a:xfrm>
            <a:off x="2909888" y="2565400"/>
            <a:ext cx="533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986088" y="2717800"/>
            <a:ext cx="152400" cy="228600"/>
            <a:chOff x="2160" y="2064"/>
            <a:chExt cx="96" cy="144"/>
          </a:xfrm>
          <a:solidFill>
            <a:schemeClr val="bg2"/>
          </a:solidFill>
        </p:grpSpPr>
        <p:sp>
          <p:nvSpPr>
            <p:cNvPr id="29763" name="Line 5"/>
            <p:cNvSpPr>
              <a:spLocks noChangeShapeType="1"/>
            </p:cNvSpPr>
            <p:nvPr/>
          </p:nvSpPr>
          <p:spPr bwMode="auto">
            <a:xfrm>
              <a:off x="2160" y="2064"/>
              <a:ext cx="96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64" name="Line 7"/>
            <p:cNvSpPr>
              <a:spLocks noChangeShapeType="1"/>
            </p:cNvSpPr>
            <p:nvPr/>
          </p:nvSpPr>
          <p:spPr bwMode="auto">
            <a:xfrm>
              <a:off x="2208" y="2064"/>
              <a:ext cx="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138488" y="2641600"/>
            <a:ext cx="152400" cy="228600"/>
            <a:chOff x="2160" y="2064"/>
            <a:chExt cx="96" cy="144"/>
          </a:xfrm>
          <a:solidFill>
            <a:schemeClr val="bg2"/>
          </a:solidFill>
        </p:grpSpPr>
        <p:sp>
          <p:nvSpPr>
            <p:cNvPr id="29761" name="Line 10"/>
            <p:cNvSpPr>
              <a:spLocks noChangeShapeType="1"/>
            </p:cNvSpPr>
            <p:nvPr/>
          </p:nvSpPr>
          <p:spPr bwMode="auto">
            <a:xfrm>
              <a:off x="2160" y="2064"/>
              <a:ext cx="96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62" name="Line 11"/>
            <p:cNvSpPr>
              <a:spLocks noChangeShapeType="1"/>
            </p:cNvSpPr>
            <p:nvPr/>
          </p:nvSpPr>
          <p:spPr bwMode="auto">
            <a:xfrm>
              <a:off x="2208" y="2064"/>
              <a:ext cx="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9709" name="Text Box 12"/>
          <p:cNvSpPr txBox="1">
            <a:spLocks noChangeArrowheads="1"/>
          </p:cNvSpPr>
          <p:nvPr/>
        </p:nvSpPr>
        <p:spPr bwMode="auto">
          <a:xfrm>
            <a:off x="6705600" y="2641600"/>
            <a:ext cx="1417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4"/>
                </a:solidFill>
              </a:rPr>
              <a:t>1 cell zygote</a:t>
            </a:r>
          </a:p>
        </p:txBody>
      </p:sp>
      <p:sp>
        <p:nvSpPr>
          <p:cNvPr id="29710" name="Oval 13"/>
          <p:cNvSpPr>
            <a:spLocks noChangeArrowheads="1"/>
          </p:cNvSpPr>
          <p:nvPr/>
        </p:nvSpPr>
        <p:spPr bwMode="auto">
          <a:xfrm>
            <a:off x="1690688" y="3937000"/>
            <a:ext cx="533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766888" y="4089400"/>
            <a:ext cx="152400" cy="228600"/>
            <a:chOff x="2160" y="2064"/>
            <a:chExt cx="96" cy="144"/>
          </a:xfrm>
          <a:solidFill>
            <a:schemeClr val="bg2"/>
          </a:solidFill>
        </p:grpSpPr>
        <p:sp>
          <p:nvSpPr>
            <p:cNvPr id="29759" name="Line 15"/>
            <p:cNvSpPr>
              <a:spLocks noChangeShapeType="1"/>
            </p:cNvSpPr>
            <p:nvPr/>
          </p:nvSpPr>
          <p:spPr bwMode="auto">
            <a:xfrm>
              <a:off x="2160" y="2064"/>
              <a:ext cx="96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60" name="Line 16"/>
            <p:cNvSpPr>
              <a:spLocks noChangeShapeType="1"/>
            </p:cNvSpPr>
            <p:nvPr/>
          </p:nvSpPr>
          <p:spPr bwMode="auto">
            <a:xfrm>
              <a:off x="2208" y="2064"/>
              <a:ext cx="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919288" y="4013200"/>
            <a:ext cx="152400" cy="228600"/>
            <a:chOff x="2160" y="2064"/>
            <a:chExt cx="96" cy="144"/>
          </a:xfrm>
          <a:solidFill>
            <a:schemeClr val="bg2"/>
          </a:solidFill>
        </p:grpSpPr>
        <p:sp>
          <p:nvSpPr>
            <p:cNvPr id="29757" name="Line 18"/>
            <p:cNvSpPr>
              <a:spLocks noChangeShapeType="1"/>
            </p:cNvSpPr>
            <p:nvPr/>
          </p:nvSpPr>
          <p:spPr bwMode="auto">
            <a:xfrm>
              <a:off x="2160" y="2064"/>
              <a:ext cx="96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58" name="Line 19"/>
            <p:cNvSpPr>
              <a:spLocks noChangeShapeType="1"/>
            </p:cNvSpPr>
            <p:nvPr/>
          </p:nvSpPr>
          <p:spPr bwMode="auto">
            <a:xfrm>
              <a:off x="2208" y="2064"/>
              <a:ext cx="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9713" name="Oval 20"/>
          <p:cNvSpPr>
            <a:spLocks noChangeArrowheads="1"/>
          </p:cNvSpPr>
          <p:nvPr/>
        </p:nvSpPr>
        <p:spPr bwMode="auto">
          <a:xfrm>
            <a:off x="4205288" y="4013200"/>
            <a:ext cx="533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281488" y="4165600"/>
            <a:ext cx="152400" cy="228600"/>
            <a:chOff x="2160" y="2064"/>
            <a:chExt cx="96" cy="144"/>
          </a:xfrm>
          <a:solidFill>
            <a:schemeClr val="bg2"/>
          </a:solidFill>
        </p:grpSpPr>
        <p:sp>
          <p:nvSpPr>
            <p:cNvPr id="29755" name="Line 22"/>
            <p:cNvSpPr>
              <a:spLocks noChangeShapeType="1"/>
            </p:cNvSpPr>
            <p:nvPr/>
          </p:nvSpPr>
          <p:spPr bwMode="auto">
            <a:xfrm>
              <a:off x="2160" y="2064"/>
              <a:ext cx="96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56" name="Line 23"/>
            <p:cNvSpPr>
              <a:spLocks noChangeShapeType="1"/>
            </p:cNvSpPr>
            <p:nvPr/>
          </p:nvSpPr>
          <p:spPr bwMode="auto">
            <a:xfrm>
              <a:off x="2208" y="2064"/>
              <a:ext cx="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433888" y="4089400"/>
            <a:ext cx="152400" cy="228600"/>
            <a:chOff x="2160" y="2064"/>
            <a:chExt cx="96" cy="144"/>
          </a:xfrm>
          <a:solidFill>
            <a:schemeClr val="bg2"/>
          </a:solidFill>
        </p:grpSpPr>
        <p:sp>
          <p:nvSpPr>
            <p:cNvPr id="29753" name="Line 25"/>
            <p:cNvSpPr>
              <a:spLocks noChangeShapeType="1"/>
            </p:cNvSpPr>
            <p:nvPr/>
          </p:nvSpPr>
          <p:spPr bwMode="auto">
            <a:xfrm>
              <a:off x="2160" y="2064"/>
              <a:ext cx="96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54" name="Line 26"/>
            <p:cNvSpPr>
              <a:spLocks noChangeShapeType="1"/>
            </p:cNvSpPr>
            <p:nvPr/>
          </p:nvSpPr>
          <p:spPr bwMode="auto">
            <a:xfrm>
              <a:off x="2208" y="2064"/>
              <a:ext cx="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9716" name="Oval 27"/>
          <p:cNvSpPr>
            <a:spLocks noChangeArrowheads="1"/>
          </p:cNvSpPr>
          <p:nvPr/>
        </p:nvSpPr>
        <p:spPr bwMode="auto">
          <a:xfrm>
            <a:off x="852488" y="5384800"/>
            <a:ext cx="533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928688" y="5537200"/>
            <a:ext cx="152400" cy="228600"/>
            <a:chOff x="2160" y="2064"/>
            <a:chExt cx="96" cy="144"/>
          </a:xfrm>
          <a:solidFill>
            <a:schemeClr val="bg2"/>
          </a:solidFill>
        </p:grpSpPr>
        <p:sp>
          <p:nvSpPr>
            <p:cNvPr id="29751" name="Line 29"/>
            <p:cNvSpPr>
              <a:spLocks noChangeShapeType="1"/>
            </p:cNvSpPr>
            <p:nvPr/>
          </p:nvSpPr>
          <p:spPr bwMode="auto">
            <a:xfrm>
              <a:off x="2160" y="2064"/>
              <a:ext cx="96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52" name="Line 30"/>
            <p:cNvSpPr>
              <a:spLocks noChangeShapeType="1"/>
            </p:cNvSpPr>
            <p:nvPr/>
          </p:nvSpPr>
          <p:spPr bwMode="auto">
            <a:xfrm>
              <a:off x="2208" y="2064"/>
              <a:ext cx="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1081088" y="5461000"/>
            <a:ext cx="152400" cy="228600"/>
            <a:chOff x="2160" y="2064"/>
            <a:chExt cx="96" cy="144"/>
          </a:xfrm>
          <a:solidFill>
            <a:schemeClr val="bg2"/>
          </a:solidFill>
        </p:grpSpPr>
        <p:sp>
          <p:nvSpPr>
            <p:cNvPr id="29749" name="Line 32"/>
            <p:cNvSpPr>
              <a:spLocks noChangeShapeType="1"/>
            </p:cNvSpPr>
            <p:nvPr/>
          </p:nvSpPr>
          <p:spPr bwMode="auto">
            <a:xfrm>
              <a:off x="2160" y="2064"/>
              <a:ext cx="96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50" name="Line 33"/>
            <p:cNvSpPr>
              <a:spLocks noChangeShapeType="1"/>
            </p:cNvSpPr>
            <p:nvPr/>
          </p:nvSpPr>
          <p:spPr bwMode="auto">
            <a:xfrm>
              <a:off x="2208" y="2064"/>
              <a:ext cx="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9719" name="Oval 34"/>
          <p:cNvSpPr>
            <a:spLocks noChangeArrowheads="1"/>
          </p:cNvSpPr>
          <p:nvPr/>
        </p:nvSpPr>
        <p:spPr bwMode="auto">
          <a:xfrm>
            <a:off x="2300288" y="5384800"/>
            <a:ext cx="533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2376488" y="5537200"/>
            <a:ext cx="152400" cy="228600"/>
            <a:chOff x="2160" y="2064"/>
            <a:chExt cx="96" cy="144"/>
          </a:xfrm>
          <a:solidFill>
            <a:schemeClr val="bg2"/>
          </a:solidFill>
        </p:grpSpPr>
        <p:sp>
          <p:nvSpPr>
            <p:cNvPr id="29747" name="Line 36"/>
            <p:cNvSpPr>
              <a:spLocks noChangeShapeType="1"/>
            </p:cNvSpPr>
            <p:nvPr/>
          </p:nvSpPr>
          <p:spPr bwMode="auto">
            <a:xfrm>
              <a:off x="2160" y="2064"/>
              <a:ext cx="96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48" name="Line 37"/>
            <p:cNvSpPr>
              <a:spLocks noChangeShapeType="1"/>
            </p:cNvSpPr>
            <p:nvPr/>
          </p:nvSpPr>
          <p:spPr bwMode="auto">
            <a:xfrm>
              <a:off x="2208" y="2064"/>
              <a:ext cx="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2528888" y="5461000"/>
            <a:ext cx="152400" cy="228600"/>
            <a:chOff x="2160" y="2064"/>
            <a:chExt cx="96" cy="144"/>
          </a:xfrm>
          <a:solidFill>
            <a:schemeClr val="bg2"/>
          </a:solidFill>
        </p:grpSpPr>
        <p:sp>
          <p:nvSpPr>
            <p:cNvPr id="29745" name="Line 39"/>
            <p:cNvSpPr>
              <a:spLocks noChangeShapeType="1"/>
            </p:cNvSpPr>
            <p:nvPr/>
          </p:nvSpPr>
          <p:spPr bwMode="auto">
            <a:xfrm>
              <a:off x="2160" y="2064"/>
              <a:ext cx="96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46" name="Line 40"/>
            <p:cNvSpPr>
              <a:spLocks noChangeShapeType="1"/>
            </p:cNvSpPr>
            <p:nvPr/>
          </p:nvSpPr>
          <p:spPr bwMode="auto">
            <a:xfrm>
              <a:off x="2208" y="2064"/>
              <a:ext cx="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9722" name="Oval 41"/>
          <p:cNvSpPr>
            <a:spLocks noChangeArrowheads="1"/>
          </p:cNvSpPr>
          <p:nvPr/>
        </p:nvSpPr>
        <p:spPr bwMode="auto">
          <a:xfrm>
            <a:off x="5043488" y="5384800"/>
            <a:ext cx="533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Oval 42"/>
          <p:cNvSpPr>
            <a:spLocks noChangeArrowheads="1"/>
          </p:cNvSpPr>
          <p:nvPr/>
        </p:nvSpPr>
        <p:spPr bwMode="auto">
          <a:xfrm>
            <a:off x="3595688" y="5384800"/>
            <a:ext cx="533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3824288" y="5537200"/>
            <a:ext cx="152400" cy="228600"/>
            <a:chOff x="2160" y="2064"/>
            <a:chExt cx="96" cy="144"/>
          </a:xfrm>
          <a:solidFill>
            <a:schemeClr val="bg2"/>
          </a:solidFill>
        </p:grpSpPr>
        <p:sp>
          <p:nvSpPr>
            <p:cNvPr id="29743" name="Line 44"/>
            <p:cNvSpPr>
              <a:spLocks noChangeShapeType="1"/>
            </p:cNvSpPr>
            <p:nvPr/>
          </p:nvSpPr>
          <p:spPr bwMode="auto">
            <a:xfrm>
              <a:off x="2160" y="2064"/>
              <a:ext cx="96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44" name="Line 45"/>
            <p:cNvSpPr>
              <a:spLocks noChangeShapeType="1"/>
            </p:cNvSpPr>
            <p:nvPr/>
          </p:nvSpPr>
          <p:spPr bwMode="auto">
            <a:xfrm>
              <a:off x="2208" y="2064"/>
              <a:ext cx="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3900488" y="5461000"/>
            <a:ext cx="152400" cy="228600"/>
            <a:chOff x="2160" y="2064"/>
            <a:chExt cx="96" cy="144"/>
          </a:xfrm>
          <a:solidFill>
            <a:schemeClr val="bg2"/>
          </a:solidFill>
        </p:grpSpPr>
        <p:sp>
          <p:nvSpPr>
            <p:cNvPr id="29741" name="Line 47"/>
            <p:cNvSpPr>
              <a:spLocks noChangeShapeType="1"/>
            </p:cNvSpPr>
            <p:nvPr/>
          </p:nvSpPr>
          <p:spPr bwMode="auto">
            <a:xfrm>
              <a:off x="2160" y="2064"/>
              <a:ext cx="96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42" name="Line 48"/>
            <p:cNvSpPr>
              <a:spLocks noChangeShapeType="1"/>
            </p:cNvSpPr>
            <p:nvPr/>
          </p:nvSpPr>
          <p:spPr bwMode="auto">
            <a:xfrm>
              <a:off x="2208" y="2064"/>
              <a:ext cx="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3671888" y="5461000"/>
            <a:ext cx="152400" cy="228600"/>
            <a:chOff x="2160" y="2064"/>
            <a:chExt cx="96" cy="144"/>
          </a:xfrm>
          <a:solidFill>
            <a:schemeClr val="bg2"/>
          </a:solidFill>
        </p:grpSpPr>
        <p:sp>
          <p:nvSpPr>
            <p:cNvPr id="29739" name="Line 50"/>
            <p:cNvSpPr>
              <a:spLocks noChangeShapeType="1"/>
            </p:cNvSpPr>
            <p:nvPr/>
          </p:nvSpPr>
          <p:spPr bwMode="auto">
            <a:xfrm>
              <a:off x="2160" y="2064"/>
              <a:ext cx="96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40" name="Line 51"/>
            <p:cNvSpPr>
              <a:spLocks noChangeShapeType="1"/>
            </p:cNvSpPr>
            <p:nvPr/>
          </p:nvSpPr>
          <p:spPr bwMode="auto">
            <a:xfrm>
              <a:off x="2208" y="2064"/>
              <a:ext cx="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9727" name="Text Box 52"/>
          <p:cNvSpPr txBox="1">
            <a:spLocks noChangeArrowheads="1"/>
          </p:cNvSpPr>
          <p:nvPr/>
        </p:nvSpPr>
        <p:spPr bwMode="auto">
          <a:xfrm>
            <a:off x="971600" y="5877272"/>
            <a:ext cx="2225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Normal </a:t>
            </a:r>
            <a:r>
              <a:rPr lang="en-GB" dirty="0" err="1">
                <a:solidFill>
                  <a:schemeClr val="tx2"/>
                </a:solidFill>
              </a:rPr>
              <a:t>disomy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9728" name="Text Box 53"/>
          <p:cNvSpPr txBox="1">
            <a:spLocks noChangeArrowheads="1"/>
          </p:cNvSpPr>
          <p:nvPr/>
        </p:nvSpPr>
        <p:spPr bwMode="auto">
          <a:xfrm>
            <a:off x="3290888" y="5842000"/>
            <a:ext cx="912429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trisomy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9729" name="Text Box 54"/>
          <p:cNvSpPr txBox="1">
            <a:spLocks noChangeArrowheads="1"/>
          </p:cNvSpPr>
          <p:nvPr/>
        </p:nvSpPr>
        <p:spPr bwMode="auto">
          <a:xfrm>
            <a:off x="4738688" y="5842000"/>
            <a:ext cx="1261884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monosomy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15" name="Group 55"/>
          <p:cNvGrpSpPr>
            <a:grpSpLocks/>
          </p:cNvGrpSpPr>
          <p:nvPr/>
        </p:nvGrpSpPr>
        <p:grpSpPr bwMode="auto">
          <a:xfrm>
            <a:off x="5272088" y="5537200"/>
            <a:ext cx="152400" cy="228600"/>
            <a:chOff x="2160" y="2064"/>
            <a:chExt cx="96" cy="144"/>
          </a:xfrm>
          <a:solidFill>
            <a:schemeClr val="bg2"/>
          </a:solidFill>
        </p:grpSpPr>
        <p:sp>
          <p:nvSpPr>
            <p:cNvPr id="29737" name="Line 56"/>
            <p:cNvSpPr>
              <a:spLocks noChangeShapeType="1"/>
            </p:cNvSpPr>
            <p:nvPr/>
          </p:nvSpPr>
          <p:spPr bwMode="auto">
            <a:xfrm>
              <a:off x="2160" y="2064"/>
              <a:ext cx="96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38" name="Line 57"/>
            <p:cNvSpPr>
              <a:spLocks noChangeShapeType="1"/>
            </p:cNvSpPr>
            <p:nvPr/>
          </p:nvSpPr>
          <p:spPr bwMode="auto">
            <a:xfrm>
              <a:off x="2208" y="2064"/>
              <a:ext cx="0" cy="14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9731" name="Text Box 58"/>
          <p:cNvSpPr txBox="1">
            <a:spLocks noChangeArrowheads="1"/>
          </p:cNvSpPr>
          <p:nvPr/>
        </p:nvSpPr>
        <p:spPr bwMode="auto">
          <a:xfrm>
            <a:off x="2133600" y="3387725"/>
            <a:ext cx="2278188" cy="40011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1st mitotic division</a:t>
            </a:r>
          </a:p>
        </p:txBody>
      </p:sp>
      <p:sp>
        <p:nvSpPr>
          <p:cNvPr id="29732" name="Text Box 59"/>
          <p:cNvSpPr txBox="1">
            <a:spLocks noChangeArrowheads="1"/>
          </p:cNvSpPr>
          <p:nvPr/>
        </p:nvSpPr>
        <p:spPr bwMode="auto">
          <a:xfrm>
            <a:off x="762000" y="4759325"/>
            <a:ext cx="2358338" cy="40011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2nd mitotic division</a:t>
            </a:r>
          </a:p>
        </p:txBody>
      </p:sp>
      <p:sp>
        <p:nvSpPr>
          <p:cNvPr id="29733" name="Text Box 60"/>
          <p:cNvSpPr txBox="1">
            <a:spLocks noChangeArrowheads="1"/>
          </p:cNvSpPr>
          <p:nvPr/>
        </p:nvSpPr>
        <p:spPr bwMode="auto">
          <a:xfrm>
            <a:off x="3611563" y="4759325"/>
            <a:ext cx="1923925" cy="40011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non-disjunction</a:t>
            </a:r>
          </a:p>
        </p:txBody>
      </p:sp>
      <p:sp>
        <p:nvSpPr>
          <p:cNvPr id="29734" name="Text Box 75"/>
          <p:cNvSpPr txBox="1">
            <a:spLocks noChangeArrowheads="1"/>
          </p:cNvSpPr>
          <p:nvPr/>
        </p:nvSpPr>
        <p:spPr bwMode="auto">
          <a:xfrm>
            <a:off x="6629400" y="5308600"/>
            <a:ext cx="14253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accent4"/>
                </a:solidFill>
              </a:rPr>
              <a:t>4 cell zygote</a:t>
            </a:r>
          </a:p>
        </p:txBody>
      </p:sp>
      <p:sp>
        <p:nvSpPr>
          <p:cNvPr id="29735" name="Text Box 76"/>
          <p:cNvSpPr txBox="1">
            <a:spLocks noChangeArrowheads="1"/>
          </p:cNvSpPr>
          <p:nvPr/>
        </p:nvSpPr>
        <p:spPr bwMode="auto">
          <a:xfrm>
            <a:off x="6400800" y="5842000"/>
            <a:ext cx="1837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accent4"/>
                </a:solidFill>
              </a:rPr>
              <a:t>(33% mosaicism)</a:t>
            </a:r>
            <a:endParaRPr lang="en-GB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251520" y="2060848"/>
            <a:ext cx="432048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>
                <a:solidFill>
                  <a:srgbClr val="FFFF00"/>
                </a:solidFill>
              </a:rPr>
              <a:t>She is </a:t>
            </a:r>
            <a:r>
              <a:rPr lang="en-GB" sz="2800" dirty="0" smtClean="0">
                <a:solidFill>
                  <a:srgbClr val="FFFF00"/>
                </a:solidFill>
              </a:rPr>
              <a:t>pregnant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 smtClean="0">
                <a:solidFill>
                  <a:srgbClr val="FFFF00"/>
                </a:solidFill>
              </a:rPr>
              <a:t>She has heard that 1 in 50 babies born have a congenital malformation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 smtClean="0"/>
              <a:t>Her uncle has haemophilia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 smtClean="0"/>
              <a:t>Her husband’s first cousin has a child with Cystic Fibrosis</a:t>
            </a:r>
            <a:endParaRPr lang="en-GB" sz="2800" dirty="0"/>
          </a:p>
        </p:txBody>
      </p:sp>
      <p:grpSp>
        <p:nvGrpSpPr>
          <p:cNvPr id="2" name="Group 221"/>
          <p:cNvGrpSpPr>
            <a:grpSpLocks/>
          </p:cNvGrpSpPr>
          <p:nvPr/>
        </p:nvGrpSpPr>
        <p:grpSpPr bwMode="auto">
          <a:xfrm>
            <a:off x="6228184" y="3212976"/>
            <a:ext cx="2490788" cy="2605088"/>
            <a:chOff x="2769" y="1860"/>
            <a:chExt cx="1569" cy="1973"/>
          </a:xfrm>
        </p:grpSpPr>
        <p:grpSp>
          <p:nvGrpSpPr>
            <p:cNvPr id="3" name="Group 151"/>
            <p:cNvGrpSpPr>
              <a:grpSpLocks/>
            </p:cNvGrpSpPr>
            <p:nvPr/>
          </p:nvGrpSpPr>
          <p:grpSpPr bwMode="auto">
            <a:xfrm>
              <a:off x="3024" y="1860"/>
              <a:ext cx="1314" cy="1973"/>
              <a:chOff x="2988" y="1278"/>
              <a:chExt cx="1314" cy="1973"/>
            </a:xfrm>
          </p:grpSpPr>
          <p:grpSp>
            <p:nvGrpSpPr>
              <p:cNvPr id="4" name="Group 83"/>
              <p:cNvGrpSpPr>
                <a:grpSpLocks/>
              </p:cNvGrpSpPr>
              <p:nvPr/>
            </p:nvGrpSpPr>
            <p:grpSpPr bwMode="auto">
              <a:xfrm>
                <a:off x="4142" y="2726"/>
                <a:ext cx="160" cy="490"/>
                <a:chOff x="4142" y="2726"/>
                <a:chExt cx="160" cy="490"/>
              </a:xfrm>
            </p:grpSpPr>
            <p:sp>
              <p:nvSpPr>
                <p:cNvPr id="16473" name="Freeform 81"/>
                <p:cNvSpPr>
                  <a:spLocks/>
                </p:cNvSpPr>
                <p:nvPr/>
              </p:nvSpPr>
              <p:spPr bwMode="auto">
                <a:xfrm>
                  <a:off x="4142" y="2726"/>
                  <a:ext cx="160" cy="490"/>
                </a:xfrm>
                <a:custGeom>
                  <a:avLst/>
                  <a:gdLst>
                    <a:gd name="T0" fmla="*/ 118 w 160"/>
                    <a:gd name="T1" fmla="*/ 0 h 490"/>
                    <a:gd name="T2" fmla="*/ 114 w 160"/>
                    <a:gd name="T3" fmla="*/ 85 h 490"/>
                    <a:gd name="T4" fmla="*/ 112 w 160"/>
                    <a:gd name="T5" fmla="*/ 163 h 490"/>
                    <a:gd name="T6" fmla="*/ 105 w 160"/>
                    <a:gd name="T7" fmla="*/ 239 h 490"/>
                    <a:gd name="T8" fmla="*/ 114 w 160"/>
                    <a:gd name="T9" fmla="*/ 265 h 490"/>
                    <a:gd name="T10" fmla="*/ 125 w 160"/>
                    <a:gd name="T11" fmla="*/ 293 h 490"/>
                    <a:gd name="T12" fmla="*/ 139 w 160"/>
                    <a:gd name="T13" fmla="*/ 322 h 490"/>
                    <a:gd name="T14" fmla="*/ 143 w 160"/>
                    <a:gd name="T15" fmla="*/ 334 h 490"/>
                    <a:gd name="T16" fmla="*/ 148 w 160"/>
                    <a:gd name="T17" fmla="*/ 340 h 490"/>
                    <a:gd name="T18" fmla="*/ 152 w 160"/>
                    <a:gd name="T19" fmla="*/ 357 h 490"/>
                    <a:gd name="T20" fmla="*/ 160 w 160"/>
                    <a:gd name="T21" fmla="*/ 391 h 490"/>
                    <a:gd name="T22" fmla="*/ 155 w 160"/>
                    <a:gd name="T23" fmla="*/ 409 h 490"/>
                    <a:gd name="T24" fmla="*/ 148 w 160"/>
                    <a:gd name="T25" fmla="*/ 413 h 490"/>
                    <a:gd name="T26" fmla="*/ 145 w 160"/>
                    <a:gd name="T27" fmla="*/ 424 h 490"/>
                    <a:gd name="T28" fmla="*/ 140 w 160"/>
                    <a:gd name="T29" fmla="*/ 430 h 490"/>
                    <a:gd name="T30" fmla="*/ 128 w 160"/>
                    <a:gd name="T31" fmla="*/ 434 h 490"/>
                    <a:gd name="T32" fmla="*/ 130 w 160"/>
                    <a:gd name="T33" fmla="*/ 448 h 490"/>
                    <a:gd name="T34" fmla="*/ 127 w 160"/>
                    <a:gd name="T35" fmla="*/ 452 h 490"/>
                    <a:gd name="T36" fmla="*/ 108 w 160"/>
                    <a:gd name="T37" fmla="*/ 454 h 490"/>
                    <a:gd name="T38" fmla="*/ 103 w 160"/>
                    <a:gd name="T39" fmla="*/ 476 h 490"/>
                    <a:gd name="T40" fmla="*/ 67 w 160"/>
                    <a:gd name="T41" fmla="*/ 490 h 490"/>
                    <a:gd name="T42" fmla="*/ 48 w 160"/>
                    <a:gd name="T43" fmla="*/ 475 h 490"/>
                    <a:gd name="T44" fmla="*/ 39 w 160"/>
                    <a:gd name="T45" fmla="*/ 467 h 490"/>
                    <a:gd name="T46" fmla="*/ 38 w 160"/>
                    <a:gd name="T47" fmla="*/ 446 h 490"/>
                    <a:gd name="T48" fmla="*/ 58 w 160"/>
                    <a:gd name="T49" fmla="*/ 422 h 490"/>
                    <a:gd name="T50" fmla="*/ 46 w 160"/>
                    <a:gd name="T51" fmla="*/ 401 h 490"/>
                    <a:gd name="T52" fmla="*/ 30 w 160"/>
                    <a:gd name="T53" fmla="*/ 418 h 490"/>
                    <a:gd name="T54" fmla="*/ 29 w 160"/>
                    <a:gd name="T55" fmla="*/ 436 h 490"/>
                    <a:gd name="T56" fmla="*/ 23 w 160"/>
                    <a:gd name="T57" fmla="*/ 449 h 490"/>
                    <a:gd name="T58" fmla="*/ 16 w 160"/>
                    <a:gd name="T59" fmla="*/ 453 h 490"/>
                    <a:gd name="T60" fmla="*/ 8 w 160"/>
                    <a:gd name="T61" fmla="*/ 460 h 490"/>
                    <a:gd name="T62" fmla="*/ 0 w 160"/>
                    <a:gd name="T63" fmla="*/ 454 h 490"/>
                    <a:gd name="T64" fmla="*/ 3 w 160"/>
                    <a:gd name="T65" fmla="*/ 439 h 490"/>
                    <a:gd name="T66" fmla="*/ 2 w 160"/>
                    <a:gd name="T67" fmla="*/ 413 h 490"/>
                    <a:gd name="T68" fmla="*/ 8 w 160"/>
                    <a:gd name="T69" fmla="*/ 364 h 490"/>
                    <a:gd name="T70" fmla="*/ 15 w 160"/>
                    <a:gd name="T71" fmla="*/ 340 h 490"/>
                    <a:gd name="T72" fmla="*/ 27 w 160"/>
                    <a:gd name="T73" fmla="*/ 326 h 490"/>
                    <a:gd name="T74" fmla="*/ 42 w 160"/>
                    <a:gd name="T75" fmla="*/ 310 h 490"/>
                    <a:gd name="T76" fmla="*/ 45 w 160"/>
                    <a:gd name="T77" fmla="*/ 292 h 490"/>
                    <a:gd name="T78" fmla="*/ 48 w 160"/>
                    <a:gd name="T79" fmla="*/ 241 h 490"/>
                    <a:gd name="T80" fmla="*/ 24 w 160"/>
                    <a:gd name="T81" fmla="*/ 109 h 490"/>
                    <a:gd name="T82" fmla="*/ 11 w 160"/>
                    <a:gd name="T83" fmla="*/ 36 h 490"/>
                    <a:gd name="T84" fmla="*/ 118 w 160"/>
                    <a:gd name="T85" fmla="*/ 0 h 49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60"/>
                    <a:gd name="T130" fmla="*/ 0 h 490"/>
                    <a:gd name="T131" fmla="*/ 160 w 160"/>
                    <a:gd name="T132" fmla="*/ 490 h 49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60" h="490">
                      <a:moveTo>
                        <a:pt x="118" y="0"/>
                      </a:moveTo>
                      <a:lnTo>
                        <a:pt x="114" y="85"/>
                      </a:lnTo>
                      <a:lnTo>
                        <a:pt x="112" y="163"/>
                      </a:lnTo>
                      <a:lnTo>
                        <a:pt x="105" y="239"/>
                      </a:lnTo>
                      <a:lnTo>
                        <a:pt x="114" y="265"/>
                      </a:lnTo>
                      <a:lnTo>
                        <a:pt x="125" y="293"/>
                      </a:lnTo>
                      <a:lnTo>
                        <a:pt x="139" y="322"/>
                      </a:lnTo>
                      <a:lnTo>
                        <a:pt x="143" y="334"/>
                      </a:lnTo>
                      <a:lnTo>
                        <a:pt x="148" y="340"/>
                      </a:lnTo>
                      <a:lnTo>
                        <a:pt x="152" y="357"/>
                      </a:lnTo>
                      <a:lnTo>
                        <a:pt x="160" y="391"/>
                      </a:lnTo>
                      <a:lnTo>
                        <a:pt x="155" y="409"/>
                      </a:lnTo>
                      <a:lnTo>
                        <a:pt x="148" y="413"/>
                      </a:lnTo>
                      <a:lnTo>
                        <a:pt x="145" y="424"/>
                      </a:lnTo>
                      <a:lnTo>
                        <a:pt x="140" y="430"/>
                      </a:lnTo>
                      <a:lnTo>
                        <a:pt x="128" y="434"/>
                      </a:lnTo>
                      <a:lnTo>
                        <a:pt x="130" y="448"/>
                      </a:lnTo>
                      <a:lnTo>
                        <a:pt x="127" y="452"/>
                      </a:lnTo>
                      <a:lnTo>
                        <a:pt x="108" y="454"/>
                      </a:lnTo>
                      <a:lnTo>
                        <a:pt x="103" y="476"/>
                      </a:lnTo>
                      <a:lnTo>
                        <a:pt x="67" y="490"/>
                      </a:lnTo>
                      <a:lnTo>
                        <a:pt x="48" y="475"/>
                      </a:lnTo>
                      <a:lnTo>
                        <a:pt x="39" y="467"/>
                      </a:lnTo>
                      <a:lnTo>
                        <a:pt x="38" y="446"/>
                      </a:lnTo>
                      <a:lnTo>
                        <a:pt x="58" y="422"/>
                      </a:lnTo>
                      <a:lnTo>
                        <a:pt x="46" y="401"/>
                      </a:lnTo>
                      <a:lnTo>
                        <a:pt x="30" y="418"/>
                      </a:lnTo>
                      <a:lnTo>
                        <a:pt x="29" y="436"/>
                      </a:lnTo>
                      <a:lnTo>
                        <a:pt x="23" y="449"/>
                      </a:lnTo>
                      <a:lnTo>
                        <a:pt x="16" y="453"/>
                      </a:lnTo>
                      <a:lnTo>
                        <a:pt x="8" y="460"/>
                      </a:lnTo>
                      <a:lnTo>
                        <a:pt x="0" y="454"/>
                      </a:lnTo>
                      <a:lnTo>
                        <a:pt x="3" y="439"/>
                      </a:lnTo>
                      <a:lnTo>
                        <a:pt x="2" y="413"/>
                      </a:lnTo>
                      <a:lnTo>
                        <a:pt x="8" y="364"/>
                      </a:lnTo>
                      <a:lnTo>
                        <a:pt x="15" y="340"/>
                      </a:lnTo>
                      <a:lnTo>
                        <a:pt x="27" y="326"/>
                      </a:lnTo>
                      <a:lnTo>
                        <a:pt x="42" y="310"/>
                      </a:lnTo>
                      <a:lnTo>
                        <a:pt x="45" y="292"/>
                      </a:lnTo>
                      <a:lnTo>
                        <a:pt x="48" y="241"/>
                      </a:lnTo>
                      <a:lnTo>
                        <a:pt x="24" y="109"/>
                      </a:lnTo>
                      <a:lnTo>
                        <a:pt x="11" y="36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4" name="Freeform 82"/>
                <p:cNvSpPr>
                  <a:spLocks/>
                </p:cNvSpPr>
                <p:nvPr/>
              </p:nvSpPr>
              <p:spPr bwMode="auto">
                <a:xfrm>
                  <a:off x="4180" y="3109"/>
                  <a:ext cx="37" cy="95"/>
                </a:xfrm>
                <a:custGeom>
                  <a:avLst/>
                  <a:gdLst>
                    <a:gd name="T0" fmla="*/ 0 w 37"/>
                    <a:gd name="T1" fmla="*/ 0 h 95"/>
                    <a:gd name="T2" fmla="*/ 11 w 37"/>
                    <a:gd name="T3" fmla="*/ 14 h 95"/>
                    <a:gd name="T4" fmla="*/ 23 w 37"/>
                    <a:gd name="T5" fmla="*/ 31 h 95"/>
                    <a:gd name="T6" fmla="*/ 29 w 37"/>
                    <a:gd name="T7" fmla="*/ 39 h 95"/>
                    <a:gd name="T8" fmla="*/ 32 w 37"/>
                    <a:gd name="T9" fmla="*/ 48 h 95"/>
                    <a:gd name="T10" fmla="*/ 33 w 37"/>
                    <a:gd name="T11" fmla="*/ 57 h 95"/>
                    <a:gd name="T12" fmla="*/ 34 w 37"/>
                    <a:gd name="T13" fmla="*/ 66 h 95"/>
                    <a:gd name="T14" fmla="*/ 34 w 37"/>
                    <a:gd name="T15" fmla="*/ 75 h 95"/>
                    <a:gd name="T16" fmla="*/ 35 w 37"/>
                    <a:gd name="T17" fmla="*/ 86 h 95"/>
                    <a:gd name="T18" fmla="*/ 36 w 37"/>
                    <a:gd name="T19" fmla="*/ 95 h 95"/>
                    <a:gd name="T20" fmla="*/ 37 w 37"/>
                    <a:gd name="T21" fmla="*/ 95 h 95"/>
                    <a:gd name="T22" fmla="*/ 29 w 37"/>
                    <a:gd name="T23" fmla="*/ 78 h 95"/>
                    <a:gd name="T24" fmla="*/ 10 w 37"/>
                    <a:gd name="T25" fmla="*/ 82 h 95"/>
                    <a:gd name="T26" fmla="*/ 23 w 37"/>
                    <a:gd name="T27" fmla="*/ 69 h 95"/>
                    <a:gd name="T28" fmla="*/ 28 w 37"/>
                    <a:gd name="T29" fmla="*/ 63 h 95"/>
                    <a:gd name="T30" fmla="*/ 23 w 37"/>
                    <a:gd name="T31" fmla="*/ 58 h 95"/>
                    <a:gd name="T32" fmla="*/ 12 w 37"/>
                    <a:gd name="T33" fmla="*/ 60 h 95"/>
                    <a:gd name="T34" fmla="*/ 20 w 37"/>
                    <a:gd name="T35" fmla="*/ 37 h 95"/>
                    <a:gd name="T36" fmla="*/ 3 w 37"/>
                    <a:gd name="T37" fmla="*/ 9 h 95"/>
                    <a:gd name="T38" fmla="*/ 0 w 37"/>
                    <a:gd name="T39" fmla="*/ 0 h 9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7"/>
                    <a:gd name="T61" fmla="*/ 0 h 95"/>
                    <a:gd name="T62" fmla="*/ 37 w 37"/>
                    <a:gd name="T63" fmla="*/ 95 h 9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7" h="95">
                      <a:moveTo>
                        <a:pt x="0" y="0"/>
                      </a:moveTo>
                      <a:lnTo>
                        <a:pt x="11" y="14"/>
                      </a:lnTo>
                      <a:lnTo>
                        <a:pt x="23" y="31"/>
                      </a:lnTo>
                      <a:lnTo>
                        <a:pt x="29" y="39"/>
                      </a:lnTo>
                      <a:lnTo>
                        <a:pt x="32" y="48"/>
                      </a:lnTo>
                      <a:lnTo>
                        <a:pt x="33" y="57"/>
                      </a:lnTo>
                      <a:lnTo>
                        <a:pt x="34" y="66"/>
                      </a:lnTo>
                      <a:lnTo>
                        <a:pt x="34" y="75"/>
                      </a:lnTo>
                      <a:lnTo>
                        <a:pt x="35" y="86"/>
                      </a:lnTo>
                      <a:lnTo>
                        <a:pt x="36" y="95"/>
                      </a:lnTo>
                      <a:lnTo>
                        <a:pt x="37" y="95"/>
                      </a:lnTo>
                      <a:lnTo>
                        <a:pt x="29" y="78"/>
                      </a:lnTo>
                      <a:lnTo>
                        <a:pt x="10" y="82"/>
                      </a:lnTo>
                      <a:lnTo>
                        <a:pt x="23" y="69"/>
                      </a:lnTo>
                      <a:lnTo>
                        <a:pt x="28" y="63"/>
                      </a:lnTo>
                      <a:lnTo>
                        <a:pt x="23" y="58"/>
                      </a:lnTo>
                      <a:lnTo>
                        <a:pt x="12" y="60"/>
                      </a:lnTo>
                      <a:lnTo>
                        <a:pt x="20" y="37"/>
                      </a:lnTo>
                      <a:lnTo>
                        <a:pt x="3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3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" name="Group 87"/>
              <p:cNvGrpSpPr>
                <a:grpSpLocks/>
              </p:cNvGrpSpPr>
              <p:nvPr/>
            </p:nvGrpSpPr>
            <p:grpSpPr bwMode="auto">
              <a:xfrm>
                <a:off x="3359" y="1848"/>
                <a:ext cx="882" cy="1403"/>
                <a:chOff x="3359" y="1848"/>
                <a:chExt cx="882" cy="1403"/>
              </a:xfrm>
            </p:grpSpPr>
            <p:sp>
              <p:nvSpPr>
                <p:cNvPr id="16470" name="Freeform 84"/>
                <p:cNvSpPr>
                  <a:spLocks/>
                </p:cNvSpPr>
                <p:nvPr/>
              </p:nvSpPr>
              <p:spPr bwMode="auto">
                <a:xfrm>
                  <a:off x="3359" y="1851"/>
                  <a:ext cx="879" cy="1400"/>
                </a:xfrm>
                <a:custGeom>
                  <a:avLst/>
                  <a:gdLst>
                    <a:gd name="T0" fmla="*/ 312 w 879"/>
                    <a:gd name="T1" fmla="*/ 9 h 1400"/>
                    <a:gd name="T2" fmla="*/ 210 w 879"/>
                    <a:gd name="T3" fmla="*/ 18 h 1400"/>
                    <a:gd name="T4" fmla="*/ 156 w 879"/>
                    <a:gd name="T5" fmla="*/ 72 h 1400"/>
                    <a:gd name="T6" fmla="*/ 30 w 879"/>
                    <a:gd name="T7" fmla="*/ 209 h 1400"/>
                    <a:gd name="T8" fmla="*/ 42 w 879"/>
                    <a:gd name="T9" fmla="*/ 269 h 1400"/>
                    <a:gd name="T10" fmla="*/ 81 w 879"/>
                    <a:gd name="T11" fmla="*/ 330 h 1400"/>
                    <a:gd name="T12" fmla="*/ 162 w 879"/>
                    <a:gd name="T13" fmla="*/ 318 h 1400"/>
                    <a:gd name="T14" fmla="*/ 177 w 879"/>
                    <a:gd name="T15" fmla="*/ 367 h 1400"/>
                    <a:gd name="T16" fmla="*/ 207 w 879"/>
                    <a:gd name="T17" fmla="*/ 463 h 1400"/>
                    <a:gd name="T18" fmla="*/ 240 w 879"/>
                    <a:gd name="T19" fmla="*/ 516 h 1400"/>
                    <a:gd name="T20" fmla="*/ 252 w 879"/>
                    <a:gd name="T21" fmla="*/ 606 h 1400"/>
                    <a:gd name="T22" fmla="*/ 246 w 879"/>
                    <a:gd name="T23" fmla="*/ 738 h 1400"/>
                    <a:gd name="T24" fmla="*/ 198 w 879"/>
                    <a:gd name="T25" fmla="*/ 978 h 1400"/>
                    <a:gd name="T26" fmla="*/ 174 w 879"/>
                    <a:gd name="T27" fmla="*/ 1189 h 1400"/>
                    <a:gd name="T28" fmla="*/ 807 w 879"/>
                    <a:gd name="T29" fmla="*/ 1400 h 1400"/>
                    <a:gd name="T30" fmla="*/ 777 w 879"/>
                    <a:gd name="T31" fmla="*/ 1189 h 1400"/>
                    <a:gd name="T32" fmla="*/ 688 w 879"/>
                    <a:gd name="T33" fmla="*/ 852 h 1400"/>
                    <a:gd name="T34" fmla="*/ 664 w 879"/>
                    <a:gd name="T35" fmla="*/ 717 h 1400"/>
                    <a:gd name="T36" fmla="*/ 691 w 879"/>
                    <a:gd name="T37" fmla="*/ 543 h 1400"/>
                    <a:gd name="T38" fmla="*/ 714 w 879"/>
                    <a:gd name="T39" fmla="*/ 475 h 1400"/>
                    <a:gd name="T40" fmla="*/ 735 w 879"/>
                    <a:gd name="T41" fmla="*/ 546 h 1400"/>
                    <a:gd name="T42" fmla="*/ 827 w 879"/>
                    <a:gd name="T43" fmla="*/ 522 h 1400"/>
                    <a:gd name="T44" fmla="*/ 864 w 879"/>
                    <a:gd name="T45" fmla="*/ 418 h 1400"/>
                    <a:gd name="T46" fmla="*/ 827 w 879"/>
                    <a:gd name="T47" fmla="*/ 212 h 1400"/>
                    <a:gd name="T48" fmla="*/ 741 w 879"/>
                    <a:gd name="T49" fmla="*/ 114 h 1400"/>
                    <a:gd name="T50" fmla="*/ 573 w 879"/>
                    <a:gd name="T51" fmla="*/ 15 h 1400"/>
                    <a:gd name="T52" fmla="*/ 576 w 879"/>
                    <a:gd name="T53" fmla="*/ 79 h 1400"/>
                    <a:gd name="T54" fmla="*/ 564 w 879"/>
                    <a:gd name="T55" fmla="*/ 122 h 1400"/>
                    <a:gd name="T56" fmla="*/ 542 w 879"/>
                    <a:gd name="T57" fmla="*/ 154 h 1400"/>
                    <a:gd name="T58" fmla="*/ 506 w 879"/>
                    <a:gd name="T59" fmla="*/ 176 h 1400"/>
                    <a:gd name="T60" fmla="*/ 469 w 879"/>
                    <a:gd name="T61" fmla="*/ 177 h 1400"/>
                    <a:gd name="T62" fmla="*/ 423 w 879"/>
                    <a:gd name="T63" fmla="*/ 162 h 1400"/>
                    <a:gd name="T64" fmla="*/ 386 w 879"/>
                    <a:gd name="T65" fmla="*/ 137 h 1400"/>
                    <a:gd name="T66" fmla="*/ 361 w 879"/>
                    <a:gd name="T67" fmla="*/ 111 h 1400"/>
                    <a:gd name="T68" fmla="*/ 347 w 879"/>
                    <a:gd name="T69" fmla="*/ 78 h 1400"/>
                    <a:gd name="T70" fmla="*/ 363 w 879"/>
                    <a:gd name="T71" fmla="*/ 0 h 140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79"/>
                    <a:gd name="T109" fmla="*/ 0 h 1400"/>
                    <a:gd name="T110" fmla="*/ 879 w 879"/>
                    <a:gd name="T111" fmla="*/ 1400 h 140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79" h="1400">
                      <a:moveTo>
                        <a:pt x="363" y="0"/>
                      </a:moveTo>
                      <a:lnTo>
                        <a:pt x="312" y="9"/>
                      </a:lnTo>
                      <a:lnTo>
                        <a:pt x="252" y="18"/>
                      </a:lnTo>
                      <a:lnTo>
                        <a:pt x="210" y="18"/>
                      </a:lnTo>
                      <a:lnTo>
                        <a:pt x="198" y="21"/>
                      </a:lnTo>
                      <a:lnTo>
                        <a:pt x="156" y="72"/>
                      </a:lnTo>
                      <a:lnTo>
                        <a:pt x="78" y="161"/>
                      </a:lnTo>
                      <a:lnTo>
                        <a:pt x="30" y="209"/>
                      </a:lnTo>
                      <a:lnTo>
                        <a:pt x="0" y="242"/>
                      </a:lnTo>
                      <a:lnTo>
                        <a:pt x="42" y="269"/>
                      </a:lnTo>
                      <a:lnTo>
                        <a:pt x="63" y="299"/>
                      </a:lnTo>
                      <a:lnTo>
                        <a:pt x="81" y="330"/>
                      </a:lnTo>
                      <a:lnTo>
                        <a:pt x="93" y="373"/>
                      </a:lnTo>
                      <a:lnTo>
                        <a:pt x="162" y="318"/>
                      </a:lnTo>
                      <a:lnTo>
                        <a:pt x="171" y="333"/>
                      </a:lnTo>
                      <a:lnTo>
                        <a:pt x="177" y="367"/>
                      </a:lnTo>
                      <a:lnTo>
                        <a:pt x="192" y="430"/>
                      </a:lnTo>
                      <a:lnTo>
                        <a:pt x="207" y="463"/>
                      </a:lnTo>
                      <a:lnTo>
                        <a:pt x="219" y="490"/>
                      </a:lnTo>
                      <a:lnTo>
                        <a:pt x="240" y="516"/>
                      </a:lnTo>
                      <a:lnTo>
                        <a:pt x="249" y="564"/>
                      </a:lnTo>
                      <a:lnTo>
                        <a:pt x="252" y="606"/>
                      </a:lnTo>
                      <a:lnTo>
                        <a:pt x="246" y="648"/>
                      </a:lnTo>
                      <a:lnTo>
                        <a:pt x="246" y="738"/>
                      </a:lnTo>
                      <a:lnTo>
                        <a:pt x="237" y="867"/>
                      </a:lnTo>
                      <a:lnTo>
                        <a:pt x="198" y="978"/>
                      </a:lnTo>
                      <a:lnTo>
                        <a:pt x="183" y="1066"/>
                      </a:lnTo>
                      <a:lnTo>
                        <a:pt x="174" y="1189"/>
                      </a:lnTo>
                      <a:lnTo>
                        <a:pt x="168" y="1400"/>
                      </a:lnTo>
                      <a:lnTo>
                        <a:pt x="807" y="1400"/>
                      </a:lnTo>
                      <a:lnTo>
                        <a:pt x="798" y="1284"/>
                      </a:lnTo>
                      <a:lnTo>
                        <a:pt x="777" y="1189"/>
                      </a:lnTo>
                      <a:lnTo>
                        <a:pt x="741" y="1017"/>
                      </a:lnTo>
                      <a:lnTo>
                        <a:pt x="688" y="852"/>
                      </a:lnTo>
                      <a:lnTo>
                        <a:pt x="673" y="780"/>
                      </a:lnTo>
                      <a:lnTo>
                        <a:pt x="664" y="717"/>
                      </a:lnTo>
                      <a:lnTo>
                        <a:pt x="670" y="636"/>
                      </a:lnTo>
                      <a:lnTo>
                        <a:pt x="691" y="543"/>
                      </a:lnTo>
                      <a:lnTo>
                        <a:pt x="703" y="513"/>
                      </a:lnTo>
                      <a:lnTo>
                        <a:pt x="714" y="475"/>
                      </a:lnTo>
                      <a:lnTo>
                        <a:pt x="729" y="504"/>
                      </a:lnTo>
                      <a:lnTo>
                        <a:pt x="735" y="546"/>
                      </a:lnTo>
                      <a:lnTo>
                        <a:pt x="780" y="531"/>
                      </a:lnTo>
                      <a:lnTo>
                        <a:pt x="827" y="522"/>
                      </a:lnTo>
                      <a:lnTo>
                        <a:pt x="879" y="516"/>
                      </a:lnTo>
                      <a:lnTo>
                        <a:pt x="864" y="418"/>
                      </a:lnTo>
                      <a:lnTo>
                        <a:pt x="855" y="333"/>
                      </a:lnTo>
                      <a:lnTo>
                        <a:pt x="827" y="212"/>
                      </a:lnTo>
                      <a:lnTo>
                        <a:pt x="819" y="158"/>
                      </a:lnTo>
                      <a:lnTo>
                        <a:pt x="741" y="114"/>
                      </a:lnTo>
                      <a:lnTo>
                        <a:pt x="664" y="69"/>
                      </a:lnTo>
                      <a:lnTo>
                        <a:pt x="573" y="15"/>
                      </a:lnTo>
                      <a:lnTo>
                        <a:pt x="576" y="60"/>
                      </a:lnTo>
                      <a:lnTo>
                        <a:pt x="576" y="79"/>
                      </a:lnTo>
                      <a:lnTo>
                        <a:pt x="570" y="105"/>
                      </a:lnTo>
                      <a:lnTo>
                        <a:pt x="564" y="122"/>
                      </a:lnTo>
                      <a:lnTo>
                        <a:pt x="555" y="140"/>
                      </a:lnTo>
                      <a:lnTo>
                        <a:pt x="542" y="154"/>
                      </a:lnTo>
                      <a:lnTo>
                        <a:pt x="529" y="163"/>
                      </a:lnTo>
                      <a:lnTo>
                        <a:pt x="506" y="176"/>
                      </a:lnTo>
                      <a:lnTo>
                        <a:pt x="486" y="178"/>
                      </a:lnTo>
                      <a:lnTo>
                        <a:pt x="469" y="177"/>
                      </a:lnTo>
                      <a:lnTo>
                        <a:pt x="444" y="171"/>
                      </a:lnTo>
                      <a:lnTo>
                        <a:pt x="423" y="162"/>
                      </a:lnTo>
                      <a:lnTo>
                        <a:pt x="402" y="150"/>
                      </a:lnTo>
                      <a:lnTo>
                        <a:pt x="386" y="137"/>
                      </a:lnTo>
                      <a:lnTo>
                        <a:pt x="373" y="125"/>
                      </a:lnTo>
                      <a:lnTo>
                        <a:pt x="361" y="111"/>
                      </a:lnTo>
                      <a:lnTo>
                        <a:pt x="352" y="95"/>
                      </a:lnTo>
                      <a:lnTo>
                        <a:pt x="347" y="78"/>
                      </a:lnTo>
                      <a:lnTo>
                        <a:pt x="345" y="57"/>
                      </a:lnTo>
                      <a:lnTo>
                        <a:pt x="363" y="0"/>
                      </a:lnTo>
                      <a:close/>
                    </a:path>
                  </a:pathLst>
                </a:custGeom>
                <a:solidFill>
                  <a:srgbClr val="DFF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1" name="Freeform 85"/>
                <p:cNvSpPr>
                  <a:spLocks/>
                </p:cNvSpPr>
                <p:nvPr/>
              </p:nvSpPr>
              <p:spPr bwMode="auto">
                <a:xfrm>
                  <a:off x="3359" y="1848"/>
                  <a:ext cx="394" cy="1403"/>
                </a:xfrm>
                <a:custGeom>
                  <a:avLst/>
                  <a:gdLst>
                    <a:gd name="T0" fmla="*/ 313 w 394"/>
                    <a:gd name="T1" fmla="*/ 9 h 1403"/>
                    <a:gd name="T2" fmla="*/ 211 w 394"/>
                    <a:gd name="T3" fmla="*/ 18 h 1403"/>
                    <a:gd name="T4" fmla="*/ 157 w 394"/>
                    <a:gd name="T5" fmla="*/ 72 h 1403"/>
                    <a:gd name="T6" fmla="*/ 30 w 394"/>
                    <a:gd name="T7" fmla="*/ 209 h 1403"/>
                    <a:gd name="T8" fmla="*/ 42 w 394"/>
                    <a:gd name="T9" fmla="*/ 269 h 1403"/>
                    <a:gd name="T10" fmla="*/ 81 w 394"/>
                    <a:gd name="T11" fmla="*/ 330 h 1403"/>
                    <a:gd name="T12" fmla="*/ 163 w 394"/>
                    <a:gd name="T13" fmla="*/ 318 h 1403"/>
                    <a:gd name="T14" fmla="*/ 178 w 394"/>
                    <a:gd name="T15" fmla="*/ 367 h 1403"/>
                    <a:gd name="T16" fmla="*/ 208 w 394"/>
                    <a:gd name="T17" fmla="*/ 463 h 1403"/>
                    <a:gd name="T18" fmla="*/ 240 w 394"/>
                    <a:gd name="T19" fmla="*/ 516 h 1403"/>
                    <a:gd name="T20" fmla="*/ 252 w 394"/>
                    <a:gd name="T21" fmla="*/ 606 h 1403"/>
                    <a:gd name="T22" fmla="*/ 246 w 394"/>
                    <a:gd name="T23" fmla="*/ 738 h 1403"/>
                    <a:gd name="T24" fmla="*/ 199 w 394"/>
                    <a:gd name="T25" fmla="*/ 978 h 1403"/>
                    <a:gd name="T26" fmla="*/ 175 w 394"/>
                    <a:gd name="T27" fmla="*/ 1189 h 1403"/>
                    <a:gd name="T28" fmla="*/ 246 w 394"/>
                    <a:gd name="T29" fmla="*/ 1403 h 1403"/>
                    <a:gd name="T30" fmla="*/ 258 w 394"/>
                    <a:gd name="T31" fmla="*/ 1302 h 1403"/>
                    <a:gd name="T32" fmla="*/ 288 w 394"/>
                    <a:gd name="T33" fmla="*/ 1260 h 1403"/>
                    <a:gd name="T34" fmla="*/ 322 w 394"/>
                    <a:gd name="T35" fmla="*/ 1250 h 1403"/>
                    <a:gd name="T36" fmla="*/ 337 w 394"/>
                    <a:gd name="T37" fmla="*/ 1206 h 1403"/>
                    <a:gd name="T38" fmla="*/ 334 w 394"/>
                    <a:gd name="T39" fmla="*/ 1155 h 1403"/>
                    <a:gd name="T40" fmla="*/ 334 w 394"/>
                    <a:gd name="T41" fmla="*/ 1101 h 1403"/>
                    <a:gd name="T42" fmla="*/ 331 w 394"/>
                    <a:gd name="T43" fmla="*/ 1049 h 1403"/>
                    <a:gd name="T44" fmla="*/ 340 w 394"/>
                    <a:gd name="T45" fmla="*/ 977 h 1403"/>
                    <a:gd name="T46" fmla="*/ 352 w 394"/>
                    <a:gd name="T47" fmla="*/ 881 h 1403"/>
                    <a:gd name="T48" fmla="*/ 364 w 394"/>
                    <a:gd name="T49" fmla="*/ 824 h 1403"/>
                    <a:gd name="T50" fmla="*/ 367 w 394"/>
                    <a:gd name="T51" fmla="*/ 755 h 1403"/>
                    <a:gd name="T52" fmla="*/ 361 w 394"/>
                    <a:gd name="T53" fmla="*/ 704 h 1403"/>
                    <a:gd name="T54" fmla="*/ 343 w 394"/>
                    <a:gd name="T55" fmla="*/ 638 h 1403"/>
                    <a:gd name="T56" fmla="*/ 382 w 394"/>
                    <a:gd name="T57" fmla="*/ 629 h 1403"/>
                    <a:gd name="T58" fmla="*/ 394 w 394"/>
                    <a:gd name="T59" fmla="*/ 615 h 1403"/>
                    <a:gd name="T60" fmla="*/ 364 w 394"/>
                    <a:gd name="T61" fmla="*/ 484 h 1403"/>
                    <a:gd name="T62" fmla="*/ 385 w 394"/>
                    <a:gd name="T63" fmla="*/ 454 h 1403"/>
                    <a:gd name="T64" fmla="*/ 373 w 394"/>
                    <a:gd name="T65" fmla="*/ 367 h 1403"/>
                    <a:gd name="T66" fmla="*/ 370 w 394"/>
                    <a:gd name="T67" fmla="*/ 263 h 1403"/>
                    <a:gd name="T68" fmla="*/ 370 w 394"/>
                    <a:gd name="T69" fmla="*/ 160 h 1403"/>
                    <a:gd name="T70" fmla="*/ 374 w 394"/>
                    <a:gd name="T71" fmla="*/ 125 h 1403"/>
                    <a:gd name="T72" fmla="*/ 353 w 394"/>
                    <a:gd name="T73" fmla="*/ 95 h 1403"/>
                    <a:gd name="T74" fmla="*/ 346 w 394"/>
                    <a:gd name="T75" fmla="*/ 57 h 140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94"/>
                    <a:gd name="T115" fmla="*/ 0 h 1403"/>
                    <a:gd name="T116" fmla="*/ 394 w 394"/>
                    <a:gd name="T117" fmla="*/ 1403 h 140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94" h="1403">
                      <a:moveTo>
                        <a:pt x="364" y="0"/>
                      </a:moveTo>
                      <a:lnTo>
                        <a:pt x="313" y="9"/>
                      </a:lnTo>
                      <a:lnTo>
                        <a:pt x="252" y="18"/>
                      </a:lnTo>
                      <a:lnTo>
                        <a:pt x="211" y="18"/>
                      </a:lnTo>
                      <a:lnTo>
                        <a:pt x="199" y="21"/>
                      </a:lnTo>
                      <a:lnTo>
                        <a:pt x="157" y="72"/>
                      </a:lnTo>
                      <a:lnTo>
                        <a:pt x="78" y="161"/>
                      </a:lnTo>
                      <a:lnTo>
                        <a:pt x="30" y="209"/>
                      </a:lnTo>
                      <a:lnTo>
                        <a:pt x="0" y="242"/>
                      </a:lnTo>
                      <a:lnTo>
                        <a:pt x="42" y="269"/>
                      </a:lnTo>
                      <a:lnTo>
                        <a:pt x="63" y="299"/>
                      </a:lnTo>
                      <a:lnTo>
                        <a:pt x="81" y="330"/>
                      </a:lnTo>
                      <a:lnTo>
                        <a:pt x="93" y="373"/>
                      </a:lnTo>
                      <a:lnTo>
                        <a:pt x="163" y="318"/>
                      </a:lnTo>
                      <a:lnTo>
                        <a:pt x="172" y="333"/>
                      </a:lnTo>
                      <a:lnTo>
                        <a:pt x="178" y="367"/>
                      </a:lnTo>
                      <a:lnTo>
                        <a:pt x="193" y="430"/>
                      </a:lnTo>
                      <a:lnTo>
                        <a:pt x="208" y="463"/>
                      </a:lnTo>
                      <a:lnTo>
                        <a:pt x="220" y="490"/>
                      </a:lnTo>
                      <a:lnTo>
                        <a:pt x="240" y="516"/>
                      </a:lnTo>
                      <a:lnTo>
                        <a:pt x="249" y="564"/>
                      </a:lnTo>
                      <a:lnTo>
                        <a:pt x="252" y="606"/>
                      </a:lnTo>
                      <a:lnTo>
                        <a:pt x="246" y="648"/>
                      </a:lnTo>
                      <a:lnTo>
                        <a:pt x="246" y="738"/>
                      </a:lnTo>
                      <a:lnTo>
                        <a:pt x="237" y="867"/>
                      </a:lnTo>
                      <a:lnTo>
                        <a:pt x="199" y="978"/>
                      </a:lnTo>
                      <a:lnTo>
                        <a:pt x="184" y="1066"/>
                      </a:lnTo>
                      <a:lnTo>
                        <a:pt x="175" y="1189"/>
                      </a:lnTo>
                      <a:lnTo>
                        <a:pt x="169" y="1395"/>
                      </a:lnTo>
                      <a:lnTo>
                        <a:pt x="246" y="1403"/>
                      </a:lnTo>
                      <a:lnTo>
                        <a:pt x="252" y="1337"/>
                      </a:lnTo>
                      <a:lnTo>
                        <a:pt x="258" y="1302"/>
                      </a:lnTo>
                      <a:lnTo>
                        <a:pt x="273" y="1275"/>
                      </a:lnTo>
                      <a:lnTo>
                        <a:pt x="288" y="1260"/>
                      </a:lnTo>
                      <a:lnTo>
                        <a:pt x="310" y="1256"/>
                      </a:lnTo>
                      <a:lnTo>
                        <a:pt x="322" y="1250"/>
                      </a:lnTo>
                      <a:lnTo>
                        <a:pt x="331" y="1229"/>
                      </a:lnTo>
                      <a:lnTo>
                        <a:pt x="337" y="1206"/>
                      </a:lnTo>
                      <a:lnTo>
                        <a:pt x="334" y="1179"/>
                      </a:lnTo>
                      <a:lnTo>
                        <a:pt x="334" y="1155"/>
                      </a:lnTo>
                      <a:lnTo>
                        <a:pt x="331" y="1128"/>
                      </a:lnTo>
                      <a:lnTo>
                        <a:pt x="334" y="1101"/>
                      </a:lnTo>
                      <a:lnTo>
                        <a:pt x="331" y="1077"/>
                      </a:lnTo>
                      <a:lnTo>
                        <a:pt x="331" y="1049"/>
                      </a:lnTo>
                      <a:lnTo>
                        <a:pt x="337" y="1019"/>
                      </a:lnTo>
                      <a:lnTo>
                        <a:pt x="340" y="977"/>
                      </a:lnTo>
                      <a:lnTo>
                        <a:pt x="346" y="902"/>
                      </a:lnTo>
                      <a:lnTo>
                        <a:pt x="352" y="881"/>
                      </a:lnTo>
                      <a:lnTo>
                        <a:pt x="367" y="860"/>
                      </a:lnTo>
                      <a:lnTo>
                        <a:pt x="364" y="824"/>
                      </a:lnTo>
                      <a:lnTo>
                        <a:pt x="364" y="791"/>
                      </a:lnTo>
                      <a:lnTo>
                        <a:pt x="367" y="755"/>
                      </a:lnTo>
                      <a:lnTo>
                        <a:pt x="367" y="728"/>
                      </a:lnTo>
                      <a:lnTo>
                        <a:pt x="361" y="704"/>
                      </a:lnTo>
                      <a:lnTo>
                        <a:pt x="349" y="668"/>
                      </a:lnTo>
                      <a:lnTo>
                        <a:pt x="343" y="638"/>
                      </a:lnTo>
                      <a:lnTo>
                        <a:pt x="346" y="617"/>
                      </a:lnTo>
                      <a:lnTo>
                        <a:pt x="382" y="629"/>
                      </a:lnTo>
                      <a:lnTo>
                        <a:pt x="394" y="623"/>
                      </a:lnTo>
                      <a:lnTo>
                        <a:pt x="394" y="615"/>
                      </a:lnTo>
                      <a:lnTo>
                        <a:pt x="391" y="600"/>
                      </a:lnTo>
                      <a:lnTo>
                        <a:pt x="364" y="484"/>
                      </a:lnTo>
                      <a:lnTo>
                        <a:pt x="391" y="504"/>
                      </a:lnTo>
                      <a:lnTo>
                        <a:pt x="385" y="454"/>
                      </a:lnTo>
                      <a:lnTo>
                        <a:pt x="376" y="409"/>
                      </a:lnTo>
                      <a:lnTo>
                        <a:pt x="373" y="367"/>
                      </a:lnTo>
                      <a:lnTo>
                        <a:pt x="367" y="321"/>
                      </a:lnTo>
                      <a:lnTo>
                        <a:pt x="370" y="263"/>
                      </a:lnTo>
                      <a:lnTo>
                        <a:pt x="367" y="199"/>
                      </a:lnTo>
                      <a:lnTo>
                        <a:pt x="370" y="160"/>
                      </a:lnTo>
                      <a:lnTo>
                        <a:pt x="387" y="137"/>
                      </a:lnTo>
                      <a:lnTo>
                        <a:pt x="374" y="125"/>
                      </a:lnTo>
                      <a:lnTo>
                        <a:pt x="362" y="111"/>
                      </a:lnTo>
                      <a:lnTo>
                        <a:pt x="353" y="95"/>
                      </a:lnTo>
                      <a:lnTo>
                        <a:pt x="348" y="78"/>
                      </a:lnTo>
                      <a:lnTo>
                        <a:pt x="346" y="57"/>
                      </a:lnTo>
                      <a:lnTo>
                        <a:pt x="364" y="0"/>
                      </a:lnTo>
                      <a:close/>
                    </a:path>
                  </a:pathLst>
                </a:custGeom>
                <a:solidFill>
                  <a:srgbClr val="BFF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2" name="Freeform 86"/>
                <p:cNvSpPr>
                  <a:spLocks/>
                </p:cNvSpPr>
                <p:nvPr/>
              </p:nvSpPr>
              <p:spPr bwMode="auto">
                <a:xfrm>
                  <a:off x="3804" y="1860"/>
                  <a:ext cx="437" cy="1385"/>
                </a:xfrm>
                <a:custGeom>
                  <a:avLst/>
                  <a:gdLst>
                    <a:gd name="T0" fmla="*/ 19 w 437"/>
                    <a:gd name="T1" fmla="*/ 596 h 1385"/>
                    <a:gd name="T2" fmla="*/ 28 w 437"/>
                    <a:gd name="T3" fmla="*/ 756 h 1385"/>
                    <a:gd name="T4" fmla="*/ 43 w 437"/>
                    <a:gd name="T5" fmla="*/ 965 h 1385"/>
                    <a:gd name="T6" fmla="*/ 51 w 437"/>
                    <a:gd name="T7" fmla="*/ 1017 h 1385"/>
                    <a:gd name="T8" fmla="*/ 84 w 437"/>
                    <a:gd name="T9" fmla="*/ 1207 h 1385"/>
                    <a:gd name="T10" fmla="*/ 83 w 437"/>
                    <a:gd name="T11" fmla="*/ 1254 h 1385"/>
                    <a:gd name="T12" fmla="*/ 96 w 437"/>
                    <a:gd name="T13" fmla="*/ 1289 h 1385"/>
                    <a:gd name="T14" fmla="*/ 133 w 437"/>
                    <a:gd name="T15" fmla="*/ 1320 h 1385"/>
                    <a:gd name="T16" fmla="*/ 226 w 437"/>
                    <a:gd name="T17" fmla="*/ 1335 h 1385"/>
                    <a:gd name="T18" fmla="*/ 288 w 437"/>
                    <a:gd name="T19" fmla="*/ 1341 h 1385"/>
                    <a:gd name="T20" fmla="*/ 365 w 437"/>
                    <a:gd name="T21" fmla="*/ 1380 h 1385"/>
                    <a:gd name="T22" fmla="*/ 335 w 437"/>
                    <a:gd name="T23" fmla="*/ 1174 h 1385"/>
                    <a:gd name="T24" fmla="*/ 245 w 437"/>
                    <a:gd name="T25" fmla="*/ 837 h 1385"/>
                    <a:gd name="T26" fmla="*/ 221 w 437"/>
                    <a:gd name="T27" fmla="*/ 702 h 1385"/>
                    <a:gd name="T28" fmla="*/ 248 w 437"/>
                    <a:gd name="T29" fmla="*/ 528 h 1385"/>
                    <a:gd name="T30" fmla="*/ 271 w 437"/>
                    <a:gd name="T31" fmla="*/ 460 h 1385"/>
                    <a:gd name="T32" fmla="*/ 292 w 437"/>
                    <a:gd name="T33" fmla="*/ 531 h 1385"/>
                    <a:gd name="T34" fmla="*/ 383 w 437"/>
                    <a:gd name="T35" fmla="*/ 507 h 1385"/>
                    <a:gd name="T36" fmla="*/ 422 w 437"/>
                    <a:gd name="T37" fmla="*/ 403 h 1385"/>
                    <a:gd name="T38" fmla="*/ 383 w 437"/>
                    <a:gd name="T39" fmla="*/ 197 h 1385"/>
                    <a:gd name="T40" fmla="*/ 298 w 437"/>
                    <a:gd name="T41" fmla="*/ 99 h 1385"/>
                    <a:gd name="T42" fmla="*/ 131 w 437"/>
                    <a:gd name="T43" fmla="*/ 0 h 1385"/>
                    <a:gd name="T44" fmla="*/ 134 w 437"/>
                    <a:gd name="T45" fmla="*/ 64 h 1385"/>
                    <a:gd name="T46" fmla="*/ 122 w 437"/>
                    <a:gd name="T47" fmla="*/ 107 h 1385"/>
                    <a:gd name="T48" fmla="*/ 102 w 437"/>
                    <a:gd name="T49" fmla="*/ 154 h 1385"/>
                    <a:gd name="T50" fmla="*/ 69 w 437"/>
                    <a:gd name="T51" fmla="*/ 230 h 1385"/>
                    <a:gd name="T52" fmla="*/ 42 w 437"/>
                    <a:gd name="T53" fmla="*/ 237 h 1385"/>
                    <a:gd name="T54" fmla="*/ 30 w 437"/>
                    <a:gd name="T55" fmla="*/ 263 h 1385"/>
                    <a:gd name="T56" fmla="*/ 24 w 437"/>
                    <a:gd name="T57" fmla="*/ 344 h 1385"/>
                    <a:gd name="T58" fmla="*/ 7 w 437"/>
                    <a:gd name="T59" fmla="*/ 396 h 1385"/>
                    <a:gd name="T60" fmla="*/ 0 w 437"/>
                    <a:gd name="T61" fmla="*/ 435 h 1385"/>
                    <a:gd name="T62" fmla="*/ 7 w 437"/>
                    <a:gd name="T63" fmla="*/ 499 h 138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37"/>
                    <a:gd name="T97" fmla="*/ 0 h 1385"/>
                    <a:gd name="T98" fmla="*/ 437 w 437"/>
                    <a:gd name="T99" fmla="*/ 1385 h 138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37" h="1385">
                      <a:moveTo>
                        <a:pt x="13" y="543"/>
                      </a:moveTo>
                      <a:lnTo>
                        <a:pt x="19" y="596"/>
                      </a:lnTo>
                      <a:lnTo>
                        <a:pt x="21" y="645"/>
                      </a:lnTo>
                      <a:lnTo>
                        <a:pt x="28" y="756"/>
                      </a:lnTo>
                      <a:lnTo>
                        <a:pt x="34" y="858"/>
                      </a:lnTo>
                      <a:lnTo>
                        <a:pt x="43" y="965"/>
                      </a:lnTo>
                      <a:lnTo>
                        <a:pt x="45" y="993"/>
                      </a:lnTo>
                      <a:lnTo>
                        <a:pt x="51" y="1017"/>
                      </a:lnTo>
                      <a:lnTo>
                        <a:pt x="64" y="1050"/>
                      </a:lnTo>
                      <a:lnTo>
                        <a:pt x="84" y="1207"/>
                      </a:lnTo>
                      <a:lnTo>
                        <a:pt x="84" y="1240"/>
                      </a:lnTo>
                      <a:lnTo>
                        <a:pt x="83" y="1254"/>
                      </a:lnTo>
                      <a:lnTo>
                        <a:pt x="85" y="1271"/>
                      </a:lnTo>
                      <a:lnTo>
                        <a:pt x="96" y="1289"/>
                      </a:lnTo>
                      <a:lnTo>
                        <a:pt x="108" y="1307"/>
                      </a:lnTo>
                      <a:lnTo>
                        <a:pt x="133" y="1320"/>
                      </a:lnTo>
                      <a:lnTo>
                        <a:pt x="165" y="1328"/>
                      </a:lnTo>
                      <a:lnTo>
                        <a:pt x="226" y="1335"/>
                      </a:lnTo>
                      <a:lnTo>
                        <a:pt x="267" y="1339"/>
                      </a:lnTo>
                      <a:lnTo>
                        <a:pt x="288" y="1341"/>
                      </a:lnTo>
                      <a:lnTo>
                        <a:pt x="339" y="1385"/>
                      </a:lnTo>
                      <a:lnTo>
                        <a:pt x="365" y="1380"/>
                      </a:lnTo>
                      <a:lnTo>
                        <a:pt x="356" y="1269"/>
                      </a:lnTo>
                      <a:lnTo>
                        <a:pt x="335" y="1174"/>
                      </a:lnTo>
                      <a:lnTo>
                        <a:pt x="298" y="1002"/>
                      </a:lnTo>
                      <a:lnTo>
                        <a:pt x="245" y="837"/>
                      </a:lnTo>
                      <a:lnTo>
                        <a:pt x="230" y="765"/>
                      </a:lnTo>
                      <a:lnTo>
                        <a:pt x="221" y="702"/>
                      </a:lnTo>
                      <a:lnTo>
                        <a:pt x="227" y="621"/>
                      </a:lnTo>
                      <a:lnTo>
                        <a:pt x="248" y="528"/>
                      </a:lnTo>
                      <a:lnTo>
                        <a:pt x="259" y="498"/>
                      </a:lnTo>
                      <a:lnTo>
                        <a:pt x="271" y="460"/>
                      </a:lnTo>
                      <a:lnTo>
                        <a:pt x="286" y="489"/>
                      </a:lnTo>
                      <a:lnTo>
                        <a:pt x="292" y="531"/>
                      </a:lnTo>
                      <a:lnTo>
                        <a:pt x="338" y="516"/>
                      </a:lnTo>
                      <a:lnTo>
                        <a:pt x="383" y="507"/>
                      </a:lnTo>
                      <a:lnTo>
                        <a:pt x="437" y="501"/>
                      </a:lnTo>
                      <a:lnTo>
                        <a:pt x="422" y="403"/>
                      </a:lnTo>
                      <a:lnTo>
                        <a:pt x="413" y="318"/>
                      </a:lnTo>
                      <a:lnTo>
                        <a:pt x="383" y="197"/>
                      </a:lnTo>
                      <a:lnTo>
                        <a:pt x="377" y="143"/>
                      </a:lnTo>
                      <a:lnTo>
                        <a:pt x="298" y="99"/>
                      </a:lnTo>
                      <a:lnTo>
                        <a:pt x="221" y="54"/>
                      </a:lnTo>
                      <a:lnTo>
                        <a:pt x="131" y="0"/>
                      </a:lnTo>
                      <a:lnTo>
                        <a:pt x="134" y="45"/>
                      </a:lnTo>
                      <a:lnTo>
                        <a:pt x="134" y="64"/>
                      </a:lnTo>
                      <a:lnTo>
                        <a:pt x="128" y="90"/>
                      </a:lnTo>
                      <a:lnTo>
                        <a:pt x="122" y="107"/>
                      </a:lnTo>
                      <a:lnTo>
                        <a:pt x="113" y="125"/>
                      </a:lnTo>
                      <a:lnTo>
                        <a:pt x="102" y="154"/>
                      </a:lnTo>
                      <a:lnTo>
                        <a:pt x="83" y="197"/>
                      </a:lnTo>
                      <a:lnTo>
                        <a:pt x="69" y="230"/>
                      </a:lnTo>
                      <a:lnTo>
                        <a:pt x="57" y="233"/>
                      </a:lnTo>
                      <a:lnTo>
                        <a:pt x="42" y="237"/>
                      </a:lnTo>
                      <a:lnTo>
                        <a:pt x="30" y="249"/>
                      </a:lnTo>
                      <a:lnTo>
                        <a:pt x="30" y="263"/>
                      </a:lnTo>
                      <a:lnTo>
                        <a:pt x="28" y="306"/>
                      </a:lnTo>
                      <a:lnTo>
                        <a:pt x="24" y="344"/>
                      </a:lnTo>
                      <a:lnTo>
                        <a:pt x="13" y="378"/>
                      </a:lnTo>
                      <a:lnTo>
                        <a:pt x="7" y="396"/>
                      </a:lnTo>
                      <a:lnTo>
                        <a:pt x="1" y="418"/>
                      </a:lnTo>
                      <a:lnTo>
                        <a:pt x="0" y="435"/>
                      </a:lnTo>
                      <a:lnTo>
                        <a:pt x="4" y="461"/>
                      </a:lnTo>
                      <a:lnTo>
                        <a:pt x="7" y="499"/>
                      </a:lnTo>
                      <a:lnTo>
                        <a:pt x="13" y="543"/>
                      </a:lnTo>
                      <a:close/>
                    </a:path>
                  </a:pathLst>
                </a:custGeom>
                <a:solidFill>
                  <a:srgbClr val="BFF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6" name="Group 131"/>
              <p:cNvGrpSpPr>
                <a:grpSpLocks/>
              </p:cNvGrpSpPr>
              <p:nvPr/>
            </p:nvGrpSpPr>
            <p:grpSpPr bwMode="auto">
              <a:xfrm>
                <a:off x="3587" y="1278"/>
                <a:ext cx="452" cy="773"/>
                <a:chOff x="3587" y="1278"/>
                <a:chExt cx="452" cy="773"/>
              </a:xfrm>
            </p:grpSpPr>
            <p:grpSp>
              <p:nvGrpSpPr>
                <p:cNvPr id="7" name="Group 90"/>
                <p:cNvGrpSpPr>
                  <a:grpSpLocks/>
                </p:cNvGrpSpPr>
                <p:nvPr/>
              </p:nvGrpSpPr>
              <p:grpSpPr bwMode="auto">
                <a:xfrm>
                  <a:off x="3692" y="1665"/>
                  <a:ext cx="235" cy="386"/>
                  <a:chOff x="3692" y="1665"/>
                  <a:chExt cx="235" cy="386"/>
                </a:xfrm>
              </p:grpSpPr>
              <p:sp>
                <p:nvSpPr>
                  <p:cNvPr id="16468" name="Freeform 88"/>
                  <p:cNvSpPr>
                    <a:spLocks/>
                  </p:cNvSpPr>
                  <p:nvPr/>
                </p:nvSpPr>
                <p:spPr bwMode="auto">
                  <a:xfrm>
                    <a:off x="3694" y="1665"/>
                    <a:ext cx="233" cy="386"/>
                  </a:xfrm>
                  <a:custGeom>
                    <a:avLst/>
                    <a:gdLst>
                      <a:gd name="T0" fmla="*/ 201 w 233"/>
                      <a:gd name="T1" fmla="*/ 0 h 386"/>
                      <a:gd name="T2" fmla="*/ 212 w 233"/>
                      <a:gd name="T3" fmla="*/ 109 h 386"/>
                      <a:gd name="T4" fmla="*/ 219 w 233"/>
                      <a:gd name="T5" fmla="*/ 167 h 386"/>
                      <a:gd name="T6" fmla="*/ 225 w 233"/>
                      <a:gd name="T7" fmla="*/ 187 h 386"/>
                      <a:gd name="T8" fmla="*/ 233 w 233"/>
                      <a:gd name="T9" fmla="*/ 236 h 386"/>
                      <a:gd name="T10" fmla="*/ 228 w 233"/>
                      <a:gd name="T11" fmla="*/ 274 h 386"/>
                      <a:gd name="T12" fmla="*/ 219 w 233"/>
                      <a:gd name="T13" fmla="*/ 313 h 386"/>
                      <a:gd name="T14" fmla="*/ 204 w 233"/>
                      <a:gd name="T15" fmla="*/ 349 h 386"/>
                      <a:gd name="T16" fmla="*/ 188 w 233"/>
                      <a:gd name="T17" fmla="*/ 368 h 386"/>
                      <a:gd name="T18" fmla="*/ 160 w 233"/>
                      <a:gd name="T19" fmla="*/ 380 h 386"/>
                      <a:gd name="T20" fmla="*/ 124 w 233"/>
                      <a:gd name="T21" fmla="*/ 386 h 386"/>
                      <a:gd name="T22" fmla="*/ 86 w 233"/>
                      <a:gd name="T23" fmla="*/ 380 h 386"/>
                      <a:gd name="T24" fmla="*/ 55 w 233"/>
                      <a:gd name="T25" fmla="*/ 365 h 386"/>
                      <a:gd name="T26" fmla="*/ 36 w 233"/>
                      <a:gd name="T27" fmla="*/ 349 h 386"/>
                      <a:gd name="T28" fmla="*/ 19 w 233"/>
                      <a:gd name="T29" fmla="*/ 325 h 386"/>
                      <a:gd name="T30" fmla="*/ 3 w 233"/>
                      <a:gd name="T31" fmla="*/ 291 h 386"/>
                      <a:gd name="T32" fmla="*/ 0 w 233"/>
                      <a:gd name="T33" fmla="*/ 269 h 386"/>
                      <a:gd name="T34" fmla="*/ 3 w 233"/>
                      <a:gd name="T35" fmla="*/ 247 h 386"/>
                      <a:gd name="T36" fmla="*/ 10 w 233"/>
                      <a:gd name="T37" fmla="*/ 229 h 386"/>
                      <a:gd name="T38" fmla="*/ 21 w 233"/>
                      <a:gd name="T39" fmla="*/ 212 h 386"/>
                      <a:gd name="T40" fmla="*/ 43 w 233"/>
                      <a:gd name="T41" fmla="*/ 194 h 386"/>
                      <a:gd name="T42" fmla="*/ 45 w 233"/>
                      <a:gd name="T43" fmla="*/ 158 h 386"/>
                      <a:gd name="T44" fmla="*/ 43 w 233"/>
                      <a:gd name="T45" fmla="*/ 98 h 386"/>
                      <a:gd name="T46" fmla="*/ 77 w 233"/>
                      <a:gd name="T47" fmla="*/ 98 h 386"/>
                      <a:gd name="T48" fmla="*/ 101 w 233"/>
                      <a:gd name="T49" fmla="*/ 91 h 386"/>
                      <a:gd name="T50" fmla="*/ 124 w 233"/>
                      <a:gd name="T51" fmla="*/ 79 h 386"/>
                      <a:gd name="T52" fmla="*/ 140 w 233"/>
                      <a:gd name="T53" fmla="*/ 58 h 386"/>
                      <a:gd name="T54" fmla="*/ 161 w 233"/>
                      <a:gd name="T55" fmla="*/ 31 h 386"/>
                      <a:gd name="T56" fmla="*/ 201 w 233"/>
                      <a:gd name="T57" fmla="*/ 0 h 38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33"/>
                      <a:gd name="T88" fmla="*/ 0 h 386"/>
                      <a:gd name="T89" fmla="*/ 233 w 233"/>
                      <a:gd name="T90" fmla="*/ 386 h 38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33" h="386">
                        <a:moveTo>
                          <a:pt x="201" y="0"/>
                        </a:moveTo>
                        <a:lnTo>
                          <a:pt x="212" y="109"/>
                        </a:lnTo>
                        <a:lnTo>
                          <a:pt x="219" y="167"/>
                        </a:lnTo>
                        <a:lnTo>
                          <a:pt x="225" y="187"/>
                        </a:lnTo>
                        <a:lnTo>
                          <a:pt x="233" y="236"/>
                        </a:lnTo>
                        <a:lnTo>
                          <a:pt x="228" y="274"/>
                        </a:lnTo>
                        <a:lnTo>
                          <a:pt x="219" y="313"/>
                        </a:lnTo>
                        <a:lnTo>
                          <a:pt x="204" y="349"/>
                        </a:lnTo>
                        <a:lnTo>
                          <a:pt x="188" y="368"/>
                        </a:lnTo>
                        <a:lnTo>
                          <a:pt x="160" y="380"/>
                        </a:lnTo>
                        <a:lnTo>
                          <a:pt x="124" y="386"/>
                        </a:lnTo>
                        <a:lnTo>
                          <a:pt x="86" y="380"/>
                        </a:lnTo>
                        <a:lnTo>
                          <a:pt x="55" y="365"/>
                        </a:lnTo>
                        <a:lnTo>
                          <a:pt x="36" y="349"/>
                        </a:lnTo>
                        <a:lnTo>
                          <a:pt x="19" y="325"/>
                        </a:lnTo>
                        <a:lnTo>
                          <a:pt x="3" y="291"/>
                        </a:lnTo>
                        <a:lnTo>
                          <a:pt x="0" y="269"/>
                        </a:lnTo>
                        <a:lnTo>
                          <a:pt x="3" y="247"/>
                        </a:lnTo>
                        <a:lnTo>
                          <a:pt x="10" y="229"/>
                        </a:lnTo>
                        <a:lnTo>
                          <a:pt x="21" y="212"/>
                        </a:lnTo>
                        <a:lnTo>
                          <a:pt x="43" y="194"/>
                        </a:lnTo>
                        <a:lnTo>
                          <a:pt x="45" y="158"/>
                        </a:lnTo>
                        <a:lnTo>
                          <a:pt x="43" y="98"/>
                        </a:lnTo>
                        <a:lnTo>
                          <a:pt x="77" y="98"/>
                        </a:lnTo>
                        <a:lnTo>
                          <a:pt x="101" y="91"/>
                        </a:lnTo>
                        <a:lnTo>
                          <a:pt x="124" y="79"/>
                        </a:lnTo>
                        <a:lnTo>
                          <a:pt x="140" y="58"/>
                        </a:lnTo>
                        <a:lnTo>
                          <a:pt x="161" y="31"/>
                        </a:lnTo>
                        <a:lnTo>
                          <a:pt x="201" y="0"/>
                        </a:lnTo>
                        <a:close/>
                      </a:path>
                    </a:pathLst>
                  </a:custGeom>
                  <a:solidFill>
                    <a:srgbClr val="FF9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69" name="Freeform 89"/>
                  <p:cNvSpPr>
                    <a:spLocks/>
                  </p:cNvSpPr>
                  <p:nvPr/>
                </p:nvSpPr>
                <p:spPr bwMode="auto">
                  <a:xfrm>
                    <a:off x="3692" y="1665"/>
                    <a:ext cx="233" cy="351"/>
                  </a:xfrm>
                  <a:custGeom>
                    <a:avLst/>
                    <a:gdLst>
                      <a:gd name="T0" fmla="*/ 201 w 233"/>
                      <a:gd name="T1" fmla="*/ 0 h 351"/>
                      <a:gd name="T2" fmla="*/ 212 w 233"/>
                      <a:gd name="T3" fmla="*/ 109 h 351"/>
                      <a:gd name="T4" fmla="*/ 219 w 233"/>
                      <a:gd name="T5" fmla="*/ 167 h 351"/>
                      <a:gd name="T6" fmla="*/ 225 w 233"/>
                      <a:gd name="T7" fmla="*/ 187 h 351"/>
                      <a:gd name="T8" fmla="*/ 233 w 233"/>
                      <a:gd name="T9" fmla="*/ 236 h 351"/>
                      <a:gd name="T10" fmla="*/ 228 w 233"/>
                      <a:gd name="T11" fmla="*/ 275 h 351"/>
                      <a:gd name="T12" fmla="*/ 219 w 233"/>
                      <a:gd name="T13" fmla="*/ 313 h 351"/>
                      <a:gd name="T14" fmla="*/ 205 w 233"/>
                      <a:gd name="T15" fmla="*/ 349 h 351"/>
                      <a:gd name="T16" fmla="*/ 196 w 233"/>
                      <a:gd name="T17" fmla="*/ 329 h 351"/>
                      <a:gd name="T18" fmla="*/ 179 w 233"/>
                      <a:gd name="T19" fmla="*/ 322 h 351"/>
                      <a:gd name="T20" fmla="*/ 166 w 233"/>
                      <a:gd name="T21" fmla="*/ 326 h 351"/>
                      <a:gd name="T22" fmla="*/ 155 w 233"/>
                      <a:gd name="T23" fmla="*/ 336 h 351"/>
                      <a:gd name="T24" fmla="*/ 136 w 233"/>
                      <a:gd name="T25" fmla="*/ 351 h 351"/>
                      <a:gd name="T26" fmla="*/ 111 w 233"/>
                      <a:gd name="T27" fmla="*/ 351 h 351"/>
                      <a:gd name="T28" fmla="*/ 122 w 233"/>
                      <a:gd name="T29" fmla="*/ 332 h 351"/>
                      <a:gd name="T30" fmla="*/ 145 w 233"/>
                      <a:gd name="T31" fmla="*/ 303 h 351"/>
                      <a:gd name="T32" fmla="*/ 168 w 233"/>
                      <a:gd name="T33" fmla="*/ 284 h 351"/>
                      <a:gd name="T34" fmla="*/ 181 w 233"/>
                      <a:gd name="T35" fmla="*/ 270 h 351"/>
                      <a:gd name="T36" fmla="*/ 187 w 233"/>
                      <a:gd name="T37" fmla="*/ 250 h 351"/>
                      <a:gd name="T38" fmla="*/ 190 w 233"/>
                      <a:gd name="T39" fmla="*/ 231 h 351"/>
                      <a:gd name="T40" fmla="*/ 191 w 233"/>
                      <a:gd name="T41" fmla="*/ 209 h 351"/>
                      <a:gd name="T42" fmla="*/ 188 w 233"/>
                      <a:gd name="T43" fmla="*/ 186 h 351"/>
                      <a:gd name="T44" fmla="*/ 190 w 233"/>
                      <a:gd name="T45" fmla="*/ 153 h 351"/>
                      <a:gd name="T46" fmla="*/ 178 w 233"/>
                      <a:gd name="T47" fmla="*/ 156 h 351"/>
                      <a:gd name="T48" fmla="*/ 148 w 233"/>
                      <a:gd name="T49" fmla="*/ 157 h 351"/>
                      <a:gd name="T50" fmla="*/ 123 w 233"/>
                      <a:gd name="T51" fmla="*/ 155 h 351"/>
                      <a:gd name="T52" fmla="*/ 97 w 233"/>
                      <a:gd name="T53" fmla="*/ 151 h 351"/>
                      <a:gd name="T54" fmla="*/ 78 w 233"/>
                      <a:gd name="T55" fmla="*/ 144 h 351"/>
                      <a:gd name="T56" fmla="*/ 63 w 233"/>
                      <a:gd name="T57" fmla="*/ 137 h 351"/>
                      <a:gd name="T58" fmla="*/ 63 w 233"/>
                      <a:gd name="T59" fmla="*/ 159 h 351"/>
                      <a:gd name="T60" fmla="*/ 63 w 233"/>
                      <a:gd name="T61" fmla="*/ 187 h 351"/>
                      <a:gd name="T62" fmla="*/ 57 w 233"/>
                      <a:gd name="T63" fmla="*/ 212 h 351"/>
                      <a:gd name="T64" fmla="*/ 56 w 233"/>
                      <a:gd name="T65" fmla="*/ 236 h 351"/>
                      <a:gd name="T66" fmla="*/ 65 w 233"/>
                      <a:gd name="T67" fmla="*/ 261 h 351"/>
                      <a:gd name="T68" fmla="*/ 75 w 233"/>
                      <a:gd name="T69" fmla="*/ 282 h 351"/>
                      <a:gd name="T70" fmla="*/ 89 w 233"/>
                      <a:gd name="T71" fmla="*/ 306 h 351"/>
                      <a:gd name="T72" fmla="*/ 82 w 233"/>
                      <a:gd name="T73" fmla="*/ 324 h 351"/>
                      <a:gd name="T74" fmla="*/ 70 w 233"/>
                      <a:gd name="T75" fmla="*/ 313 h 351"/>
                      <a:gd name="T76" fmla="*/ 49 w 233"/>
                      <a:gd name="T77" fmla="*/ 299 h 351"/>
                      <a:gd name="T78" fmla="*/ 36 w 233"/>
                      <a:gd name="T79" fmla="*/ 286 h 351"/>
                      <a:gd name="T80" fmla="*/ 18 w 233"/>
                      <a:gd name="T81" fmla="*/ 277 h 351"/>
                      <a:gd name="T82" fmla="*/ 0 w 233"/>
                      <a:gd name="T83" fmla="*/ 270 h 351"/>
                      <a:gd name="T84" fmla="*/ 3 w 233"/>
                      <a:gd name="T85" fmla="*/ 247 h 351"/>
                      <a:gd name="T86" fmla="*/ 10 w 233"/>
                      <a:gd name="T87" fmla="*/ 229 h 351"/>
                      <a:gd name="T88" fmla="*/ 21 w 233"/>
                      <a:gd name="T89" fmla="*/ 212 h 351"/>
                      <a:gd name="T90" fmla="*/ 43 w 233"/>
                      <a:gd name="T91" fmla="*/ 194 h 351"/>
                      <a:gd name="T92" fmla="*/ 45 w 233"/>
                      <a:gd name="T93" fmla="*/ 158 h 351"/>
                      <a:gd name="T94" fmla="*/ 43 w 233"/>
                      <a:gd name="T95" fmla="*/ 98 h 351"/>
                      <a:gd name="T96" fmla="*/ 77 w 233"/>
                      <a:gd name="T97" fmla="*/ 98 h 351"/>
                      <a:gd name="T98" fmla="*/ 101 w 233"/>
                      <a:gd name="T99" fmla="*/ 92 h 351"/>
                      <a:gd name="T100" fmla="*/ 124 w 233"/>
                      <a:gd name="T101" fmla="*/ 79 h 351"/>
                      <a:gd name="T102" fmla="*/ 140 w 233"/>
                      <a:gd name="T103" fmla="*/ 58 h 351"/>
                      <a:gd name="T104" fmla="*/ 161 w 233"/>
                      <a:gd name="T105" fmla="*/ 31 h 351"/>
                      <a:gd name="T106" fmla="*/ 201 w 233"/>
                      <a:gd name="T107" fmla="*/ 0 h 35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233"/>
                      <a:gd name="T163" fmla="*/ 0 h 351"/>
                      <a:gd name="T164" fmla="*/ 233 w 233"/>
                      <a:gd name="T165" fmla="*/ 351 h 351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233" h="351">
                        <a:moveTo>
                          <a:pt x="201" y="0"/>
                        </a:moveTo>
                        <a:lnTo>
                          <a:pt x="212" y="109"/>
                        </a:lnTo>
                        <a:lnTo>
                          <a:pt x="219" y="167"/>
                        </a:lnTo>
                        <a:lnTo>
                          <a:pt x="225" y="187"/>
                        </a:lnTo>
                        <a:lnTo>
                          <a:pt x="233" y="236"/>
                        </a:lnTo>
                        <a:lnTo>
                          <a:pt x="228" y="275"/>
                        </a:lnTo>
                        <a:lnTo>
                          <a:pt x="219" y="313"/>
                        </a:lnTo>
                        <a:lnTo>
                          <a:pt x="205" y="349"/>
                        </a:lnTo>
                        <a:lnTo>
                          <a:pt x="196" y="329"/>
                        </a:lnTo>
                        <a:lnTo>
                          <a:pt x="179" y="322"/>
                        </a:lnTo>
                        <a:lnTo>
                          <a:pt x="166" y="326"/>
                        </a:lnTo>
                        <a:lnTo>
                          <a:pt x="155" y="336"/>
                        </a:lnTo>
                        <a:lnTo>
                          <a:pt x="136" y="351"/>
                        </a:lnTo>
                        <a:lnTo>
                          <a:pt x="111" y="351"/>
                        </a:lnTo>
                        <a:lnTo>
                          <a:pt x="122" y="332"/>
                        </a:lnTo>
                        <a:lnTo>
                          <a:pt x="145" y="303"/>
                        </a:lnTo>
                        <a:lnTo>
                          <a:pt x="168" y="284"/>
                        </a:lnTo>
                        <a:lnTo>
                          <a:pt x="181" y="270"/>
                        </a:lnTo>
                        <a:lnTo>
                          <a:pt x="187" y="250"/>
                        </a:lnTo>
                        <a:lnTo>
                          <a:pt x="190" y="231"/>
                        </a:lnTo>
                        <a:lnTo>
                          <a:pt x="191" y="209"/>
                        </a:lnTo>
                        <a:lnTo>
                          <a:pt x="188" y="186"/>
                        </a:lnTo>
                        <a:lnTo>
                          <a:pt x="190" y="153"/>
                        </a:lnTo>
                        <a:lnTo>
                          <a:pt x="178" y="156"/>
                        </a:lnTo>
                        <a:lnTo>
                          <a:pt x="148" y="157"/>
                        </a:lnTo>
                        <a:lnTo>
                          <a:pt x="123" y="155"/>
                        </a:lnTo>
                        <a:lnTo>
                          <a:pt x="97" y="151"/>
                        </a:lnTo>
                        <a:lnTo>
                          <a:pt x="78" y="144"/>
                        </a:lnTo>
                        <a:lnTo>
                          <a:pt x="63" y="137"/>
                        </a:lnTo>
                        <a:lnTo>
                          <a:pt x="63" y="159"/>
                        </a:lnTo>
                        <a:lnTo>
                          <a:pt x="63" y="187"/>
                        </a:lnTo>
                        <a:lnTo>
                          <a:pt x="57" y="212"/>
                        </a:lnTo>
                        <a:lnTo>
                          <a:pt x="56" y="236"/>
                        </a:lnTo>
                        <a:lnTo>
                          <a:pt x="65" y="261"/>
                        </a:lnTo>
                        <a:lnTo>
                          <a:pt x="75" y="282"/>
                        </a:lnTo>
                        <a:lnTo>
                          <a:pt x="89" y="306"/>
                        </a:lnTo>
                        <a:lnTo>
                          <a:pt x="82" y="324"/>
                        </a:lnTo>
                        <a:lnTo>
                          <a:pt x="70" y="313"/>
                        </a:lnTo>
                        <a:lnTo>
                          <a:pt x="49" y="299"/>
                        </a:lnTo>
                        <a:lnTo>
                          <a:pt x="36" y="286"/>
                        </a:lnTo>
                        <a:lnTo>
                          <a:pt x="18" y="277"/>
                        </a:lnTo>
                        <a:lnTo>
                          <a:pt x="0" y="270"/>
                        </a:lnTo>
                        <a:lnTo>
                          <a:pt x="3" y="247"/>
                        </a:lnTo>
                        <a:lnTo>
                          <a:pt x="10" y="229"/>
                        </a:lnTo>
                        <a:lnTo>
                          <a:pt x="21" y="212"/>
                        </a:lnTo>
                        <a:lnTo>
                          <a:pt x="43" y="194"/>
                        </a:lnTo>
                        <a:lnTo>
                          <a:pt x="45" y="158"/>
                        </a:lnTo>
                        <a:lnTo>
                          <a:pt x="43" y="98"/>
                        </a:lnTo>
                        <a:lnTo>
                          <a:pt x="77" y="98"/>
                        </a:lnTo>
                        <a:lnTo>
                          <a:pt x="101" y="92"/>
                        </a:lnTo>
                        <a:lnTo>
                          <a:pt x="124" y="79"/>
                        </a:lnTo>
                        <a:lnTo>
                          <a:pt x="140" y="58"/>
                        </a:lnTo>
                        <a:lnTo>
                          <a:pt x="161" y="31"/>
                        </a:lnTo>
                        <a:lnTo>
                          <a:pt x="201" y="0"/>
                        </a:lnTo>
                        <a:close/>
                      </a:path>
                    </a:pathLst>
                  </a:custGeom>
                  <a:solidFill>
                    <a:srgbClr val="F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6428" name="Freeform 91"/>
                <p:cNvSpPr>
                  <a:spLocks/>
                </p:cNvSpPr>
                <p:nvPr/>
              </p:nvSpPr>
              <p:spPr bwMode="auto">
                <a:xfrm>
                  <a:off x="3638" y="1309"/>
                  <a:ext cx="315" cy="471"/>
                </a:xfrm>
                <a:custGeom>
                  <a:avLst/>
                  <a:gdLst>
                    <a:gd name="T0" fmla="*/ 29 w 315"/>
                    <a:gd name="T1" fmla="*/ 81 h 471"/>
                    <a:gd name="T2" fmla="*/ 16 w 315"/>
                    <a:gd name="T3" fmla="*/ 111 h 471"/>
                    <a:gd name="T4" fmla="*/ 7 w 315"/>
                    <a:gd name="T5" fmla="*/ 137 h 471"/>
                    <a:gd name="T6" fmla="*/ 1 w 315"/>
                    <a:gd name="T7" fmla="*/ 158 h 471"/>
                    <a:gd name="T8" fmla="*/ 0 w 315"/>
                    <a:gd name="T9" fmla="*/ 174 h 471"/>
                    <a:gd name="T10" fmla="*/ 2 w 315"/>
                    <a:gd name="T11" fmla="*/ 189 h 471"/>
                    <a:gd name="T12" fmla="*/ 5 w 315"/>
                    <a:gd name="T13" fmla="*/ 212 h 471"/>
                    <a:gd name="T14" fmla="*/ 4 w 315"/>
                    <a:gd name="T15" fmla="*/ 223 h 471"/>
                    <a:gd name="T16" fmla="*/ 5 w 315"/>
                    <a:gd name="T17" fmla="*/ 236 h 471"/>
                    <a:gd name="T18" fmla="*/ 11 w 315"/>
                    <a:gd name="T19" fmla="*/ 253 h 471"/>
                    <a:gd name="T20" fmla="*/ 13 w 315"/>
                    <a:gd name="T21" fmla="*/ 263 h 471"/>
                    <a:gd name="T22" fmla="*/ 10 w 315"/>
                    <a:gd name="T23" fmla="*/ 293 h 471"/>
                    <a:gd name="T24" fmla="*/ 13 w 315"/>
                    <a:gd name="T25" fmla="*/ 314 h 471"/>
                    <a:gd name="T26" fmla="*/ 19 w 315"/>
                    <a:gd name="T27" fmla="*/ 335 h 471"/>
                    <a:gd name="T28" fmla="*/ 29 w 315"/>
                    <a:gd name="T29" fmla="*/ 360 h 471"/>
                    <a:gd name="T30" fmla="*/ 41 w 315"/>
                    <a:gd name="T31" fmla="*/ 386 h 471"/>
                    <a:gd name="T32" fmla="*/ 52 w 315"/>
                    <a:gd name="T33" fmla="*/ 410 h 471"/>
                    <a:gd name="T34" fmla="*/ 59 w 315"/>
                    <a:gd name="T35" fmla="*/ 429 h 471"/>
                    <a:gd name="T36" fmla="*/ 65 w 315"/>
                    <a:gd name="T37" fmla="*/ 449 h 471"/>
                    <a:gd name="T38" fmla="*/ 74 w 315"/>
                    <a:gd name="T39" fmla="*/ 461 h 471"/>
                    <a:gd name="T40" fmla="*/ 87 w 315"/>
                    <a:gd name="T41" fmla="*/ 468 h 471"/>
                    <a:gd name="T42" fmla="*/ 108 w 315"/>
                    <a:gd name="T43" fmla="*/ 471 h 471"/>
                    <a:gd name="T44" fmla="*/ 137 w 315"/>
                    <a:gd name="T45" fmla="*/ 468 h 471"/>
                    <a:gd name="T46" fmla="*/ 162 w 315"/>
                    <a:gd name="T47" fmla="*/ 462 h 471"/>
                    <a:gd name="T48" fmla="*/ 176 w 315"/>
                    <a:gd name="T49" fmla="*/ 452 h 471"/>
                    <a:gd name="T50" fmla="*/ 197 w 315"/>
                    <a:gd name="T51" fmla="*/ 438 h 471"/>
                    <a:gd name="T52" fmla="*/ 219 w 315"/>
                    <a:gd name="T53" fmla="*/ 410 h 471"/>
                    <a:gd name="T54" fmla="*/ 255 w 315"/>
                    <a:gd name="T55" fmla="*/ 359 h 471"/>
                    <a:gd name="T56" fmla="*/ 264 w 315"/>
                    <a:gd name="T57" fmla="*/ 343 h 471"/>
                    <a:gd name="T58" fmla="*/ 271 w 315"/>
                    <a:gd name="T59" fmla="*/ 347 h 471"/>
                    <a:gd name="T60" fmla="*/ 282 w 315"/>
                    <a:gd name="T61" fmla="*/ 347 h 471"/>
                    <a:gd name="T62" fmla="*/ 288 w 315"/>
                    <a:gd name="T63" fmla="*/ 332 h 471"/>
                    <a:gd name="T64" fmla="*/ 298 w 315"/>
                    <a:gd name="T65" fmla="*/ 301 h 471"/>
                    <a:gd name="T66" fmla="*/ 306 w 315"/>
                    <a:gd name="T67" fmla="*/ 272 h 471"/>
                    <a:gd name="T68" fmla="*/ 304 w 315"/>
                    <a:gd name="T69" fmla="*/ 233 h 471"/>
                    <a:gd name="T70" fmla="*/ 312 w 315"/>
                    <a:gd name="T71" fmla="*/ 167 h 471"/>
                    <a:gd name="T72" fmla="*/ 315 w 315"/>
                    <a:gd name="T73" fmla="*/ 127 h 471"/>
                    <a:gd name="T74" fmla="*/ 313 w 315"/>
                    <a:gd name="T75" fmla="*/ 94 h 471"/>
                    <a:gd name="T76" fmla="*/ 306 w 315"/>
                    <a:gd name="T77" fmla="*/ 70 h 471"/>
                    <a:gd name="T78" fmla="*/ 285 w 315"/>
                    <a:gd name="T79" fmla="*/ 39 h 471"/>
                    <a:gd name="T80" fmla="*/ 255 w 315"/>
                    <a:gd name="T81" fmla="*/ 18 h 471"/>
                    <a:gd name="T82" fmla="*/ 222 w 315"/>
                    <a:gd name="T83" fmla="*/ 6 h 471"/>
                    <a:gd name="T84" fmla="*/ 186 w 315"/>
                    <a:gd name="T85" fmla="*/ 0 h 471"/>
                    <a:gd name="T86" fmla="*/ 149 w 315"/>
                    <a:gd name="T87" fmla="*/ 0 h 471"/>
                    <a:gd name="T88" fmla="*/ 114 w 315"/>
                    <a:gd name="T89" fmla="*/ 6 h 471"/>
                    <a:gd name="T90" fmla="*/ 80 w 315"/>
                    <a:gd name="T91" fmla="*/ 22 h 471"/>
                    <a:gd name="T92" fmla="*/ 55 w 315"/>
                    <a:gd name="T93" fmla="*/ 43 h 471"/>
                    <a:gd name="T94" fmla="*/ 29 w 315"/>
                    <a:gd name="T95" fmla="*/ 81 h 47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15"/>
                    <a:gd name="T145" fmla="*/ 0 h 471"/>
                    <a:gd name="T146" fmla="*/ 315 w 315"/>
                    <a:gd name="T147" fmla="*/ 471 h 47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15" h="471">
                      <a:moveTo>
                        <a:pt x="29" y="81"/>
                      </a:moveTo>
                      <a:lnTo>
                        <a:pt x="16" y="111"/>
                      </a:lnTo>
                      <a:lnTo>
                        <a:pt x="7" y="137"/>
                      </a:lnTo>
                      <a:lnTo>
                        <a:pt x="1" y="158"/>
                      </a:lnTo>
                      <a:lnTo>
                        <a:pt x="0" y="174"/>
                      </a:lnTo>
                      <a:lnTo>
                        <a:pt x="2" y="189"/>
                      </a:lnTo>
                      <a:lnTo>
                        <a:pt x="5" y="212"/>
                      </a:lnTo>
                      <a:lnTo>
                        <a:pt x="4" y="223"/>
                      </a:lnTo>
                      <a:lnTo>
                        <a:pt x="5" y="236"/>
                      </a:lnTo>
                      <a:lnTo>
                        <a:pt x="11" y="253"/>
                      </a:lnTo>
                      <a:lnTo>
                        <a:pt x="13" y="263"/>
                      </a:lnTo>
                      <a:lnTo>
                        <a:pt x="10" y="293"/>
                      </a:lnTo>
                      <a:lnTo>
                        <a:pt x="13" y="314"/>
                      </a:lnTo>
                      <a:lnTo>
                        <a:pt x="19" y="335"/>
                      </a:lnTo>
                      <a:lnTo>
                        <a:pt x="29" y="360"/>
                      </a:lnTo>
                      <a:lnTo>
                        <a:pt x="41" y="386"/>
                      </a:lnTo>
                      <a:lnTo>
                        <a:pt x="52" y="410"/>
                      </a:lnTo>
                      <a:lnTo>
                        <a:pt x="59" y="429"/>
                      </a:lnTo>
                      <a:lnTo>
                        <a:pt x="65" y="449"/>
                      </a:lnTo>
                      <a:lnTo>
                        <a:pt x="74" y="461"/>
                      </a:lnTo>
                      <a:lnTo>
                        <a:pt x="87" y="468"/>
                      </a:lnTo>
                      <a:lnTo>
                        <a:pt x="108" y="471"/>
                      </a:lnTo>
                      <a:lnTo>
                        <a:pt x="137" y="468"/>
                      </a:lnTo>
                      <a:lnTo>
                        <a:pt x="162" y="462"/>
                      </a:lnTo>
                      <a:lnTo>
                        <a:pt x="176" y="452"/>
                      </a:lnTo>
                      <a:lnTo>
                        <a:pt x="197" y="438"/>
                      </a:lnTo>
                      <a:lnTo>
                        <a:pt x="219" y="410"/>
                      </a:lnTo>
                      <a:lnTo>
                        <a:pt x="255" y="359"/>
                      </a:lnTo>
                      <a:lnTo>
                        <a:pt x="264" y="343"/>
                      </a:lnTo>
                      <a:lnTo>
                        <a:pt x="271" y="347"/>
                      </a:lnTo>
                      <a:lnTo>
                        <a:pt x="282" y="347"/>
                      </a:lnTo>
                      <a:lnTo>
                        <a:pt x="288" y="332"/>
                      </a:lnTo>
                      <a:lnTo>
                        <a:pt x="298" y="301"/>
                      </a:lnTo>
                      <a:lnTo>
                        <a:pt x="306" y="272"/>
                      </a:lnTo>
                      <a:lnTo>
                        <a:pt x="304" y="233"/>
                      </a:lnTo>
                      <a:lnTo>
                        <a:pt x="312" y="167"/>
                      </a:lnTo>
                      <a:lnTo>
                        <a:pt x="315" y="127"/>
                      </a:lnTo>
                      <a:lnTo>
                        <a:pt x="313" y="94"/>
                      </a:lnTo>
                      <a:lnTo>
                        <a:pt x="306" y="70"/>
                      </a:lnTo>
                      <a:lnTo>
                        <a:pt x="285" y="39"/>
                      </a:lnTo>
                      <a:lnTo>
                        <a:pt x="255" y="18"/>
                      </a:lnTo>
                      <a:lnTo>
                        <a:pt x="222" y="6"/>
                      </a:lnTo>
                      <a:lnTo>
                        <a:pt x="186" y="0"/>
                      </a:lnTo>
                      <a:lnTo>
                        <a:pt x="149" y="0"/>
                      </a:lnTo>
                      <a:lnTo>
                        <a:pt x="114" y="6"/>
                      </a:lnTo>
                      <a:lnTo>
                        <a:pt x="80" y="22"/>
                      </a:lnTo>
                      <a:lnTo>
                        <a:pt x="55" y="43"/>
                      </a:lnTo>
                      <a:lnTo>
                        <a:pt x="29" y="81"/>
                      </a:lnTo>
                      <a:close/>
                    </a:path>
                  </a:pathLst>
                </a:custGeom>
                <a:solidFill>
                  <a:srgbClr val="FF9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8" name="Group 96"/>
                <p:cNvGrpSpPr>
                  <a:grpSpLocks/>
                </p:cNvGrpSpPr>
                <p:nvPr/>
              </p:nvGrpSpPr>
              <p:grpSpPr bwMode="auto">
                <a:xfrm>
                  <a:off x="3587" y="1278"/>
                  <a:ext cx="452" cy="577"/>
                  <a:chOff x="3587" y="1278"/>
                  <a:chExt cx="452" cy="577"/>
                </a:xfrm>
              </p:grpSpPr>
              <p:grpSp>
                <p:nvGrpSpPr>
                  <p:cNvPr id="9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3587" y="1278"/>
                    <a:ext cx="452" cy="577"/>
                    <a:chOff x="3587" y="1278"/>
                    <a:chExt cx="452" cy="577"/>
                  </a:xfrm>
                </p:grpSpPr>
                <p:sp>
                  <p:nvSpPr>
                    <p:cNvPr id="16466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3691" y="1420"/>
                      <a:ext cx="38" cy="57"/>
                    </a:xfrm>
                    <a:custGeom>
                      <a:avLst/>
                      <a:gdLst>
                        <a:gd name="T0" fmla="*/ 6 w 38"/>
                        <a:gd name="T1" fmla="*/ 0 h 57"/>
                        <a:gd name="T2" fmla="*/ 1 w 38"/>
                        <a:gd name="T3" fmla="*/ 9 h 57"/>
                        <a:gd name="T4" fmla="*/ 0 w 38"/>
                        <a:gd name="T5" fmla="*/ 20 h 57"/>
                        <a:gd name="T6" fmla="*/ 3 w 38"/>
                        <a:gd name="T7" fmla="*/ 30 h 57"/>
                        <a:gd name="T8" fmla="*/ 10 w 38"/>
                        <a:gd name="T9" fmla="*/ 37 h 57"/>
                        <a:gd name="T10" fmla="*/ 20 w 38"/>
                        <a:gd name="T11" fmla="*/ 46 h 57"/>
                        <a:gd name="T12" fmla="*/ 38 w 38"/>
                        <a:gd name="T13" fmla="*/ 57 h 57"/>
                        <a:gd name="T14" fmla="*/ 22 w 38"/>
                        <a:gd name="T15" fmla="*/ 41 h 57"/>
                        <a:gd name="T16" fmla="*/ 16 w 38"/>
                        <a:gd name="T17" fmla="*/ 33 h 57"/>
                        <a:gd name="T18" fmla="*/ 12 w 38"/>
                        <a:gd name="T19" fmla="*/ 26 h 57"/>
                        <a:gd name="T20" fmla="*/ 8 w 38"/>
                        <a:gd name="T21" fmla="*/ 16 h 57"/>
                        <a:gd name="T22" fmla="*/ 6 w 38"/>
                        <a:gd name="T23" fmla="*/ 0 h 57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38"/>
                        <a:gd name="T37" fmla="*/ 0 h 57"/>
                        <a:gd name="T38" fmla="*/ 38 w 38"/>
                        <a:gd name="T39" fmla="*/ 57 h 57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38" h="57">
                          <a:moveTo>
                            <a:pt x="6" y="0"/>
                          </a:moveTo>
                          <a:lnTo>
                            <a:pt x="1" y="9"/>
                          </a:lnTo>
                          <a:lnTo>
                            <a:pt x="0" y="20"/>
                          </a:lnTo>
                          <a:lnTo>
                            <a:pt x="3" y="30"/>
                          </a:lnTo>
                          <a:lnTo>
                            <a:pt x="10" y="37"/>
                          </a:lnTo>
                          <a:lnTo>
                            <a:pt x="20" y="46"/>
                          </a:lnTo>
                          <a:lnTo>
                            <a:pt x="38" y="57"/>
                          </a:lnTo>
                          <a:lnTo>
                            <a:pt x="22" y="41"/>
                          </a:lnTo>
                          <a:lnTo>
                            <a:pt x="16" y="33"/>
                          </a:lnTo>
                          <a:lnTo>
                            <a:pt x="12" y="26"/>
                          </a:lnTo>
                          <a:lnTo>
                            <a:pt x="8" y="16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67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3587" y="1278"/>
                      <a:ext cx="452" cy="577"/>
                    </a:xfrm>
                    <a:custGeom>
                      <a:avLst/>
                      <a:gdLst>
                        <a:gd name="T0" fmla="*/ 41 w 452"/>
                        <a:gd name="T1" fmla="*/ 88 h 577"/>
                        <a:gd name="T2" fmla="*/ 6 w 452"/>
                        <a:gd name="T3" fmla="*/ 122 h 577"/>
                        <a:gd name="T4" fmla="*/ 10 w 452"/>
                        <a:gd name="T5" fmla="*/ 167 h 577"/>
                        <a:gd name="T6" fmla="*/ 11 w 452"/>
                        <a:gd name="T7" fmla="*/ 129 h 577"/>
                        <a:gd name="T8" fmla="*/ 41 w 452"/>
                        <a:gd name="T9" fmla="*/ 104 h 577"/>
                        <a:gd name="T10" fmla="*/ 17 w 452"/>
                        <a:gd name="T11" fmla="*/ 141 h 577"/>
                        <a:gd name="T12" fmla="*/ 46 w 452"/>
                        <a:gd name="T13" fmla="*/ 111 h 577"/>
                        <a:gd name="T14" fmla="*/ 24 w 452"/>
                        <a:gd name="T15" fmla="*/ 146 h 577"/>
                        <a:gd name="T16" fmla="*/ 43 w 452"/>
                        <a:gd name="T17" fmla="*/ 191 h 577"/>
                        <a:gd name="T18" fmla="*/ 30 w 452"/>
                        <a:gd name="T19" fmla="*/ 140 h 577"/>
                        <a:gd name="T20" fmla="*/ 45 w 452"/>
                        <a:gd name="T21" fmla="*/ 126 h 577"/>
                        <a:gd name="T22" fmla="*/ 48 w 452"/>
                        <a:gd name="T23" fmla="*/ 164 h 577"/>
                        <a:gd name="T24" fmla="*/ 53 w 452"/>
                        <a:gd name="T25" fmla="*/ 165 h 577"/>
                        <a:gd name="T26" fmla="*/ 60 w 452"/>
                        <a:gd name="T27" fmla="*/ 128 h 577"/>
                        <a:gd name="T28" fmla="*/ 66 w 452"/>
                        <a:gd name="T29" fmla="*/ 173 h 577"/>
                        <a:gd name="T30" fmla="*/ 65 w 452"/>
                        <a:gd name="T31" fmla="*/ 153 h 577"/>
                        <a:gd name="T32" fmla="*/ 75 w 452"/>
                        <a:gd name="T33" fmla="*/ 160 h 577"/>
                        <a:gd name="T34" fmla="*/ 81 w 452"/>
                        <a:gd name="T35" fmla="*/ 167 h 577"/>
                        <a:gd name="T36" fmla="*/ 93 w 452"/>
                        <a:gd name="T37" fmla="*/ 184 h 577"/>
                        <a:gd name="T38" fmla="*/ 112 w 452"/>
                        <a:gd name="T39" fmla="*/ 204 h 577"/>
                        <a:gd name="T40" fmla="*/ 85 w 452"/>
                        <a:gd name="T41" fmla="*/ 149 h 577"/>
                        <a:gd name="T42" fmla="*/ 98 w 452"/>
                        <a:gd name="T43" fmla="*/ 171 h 577"/>
                        <a:gd name="T44" fmla="*/ 99 w 452"/>
                        <a:gd name="T45" fmla="*/ 162 h 577"/>
                        <a:gd name="T46" fmla="*/ 125 w 452"/>
                        <a:gd name="T47" fmla="*/ 161 h 577"/>
                        <a:gd name="T48" fmla="*/ 128 w 452"/>
                        <a:gd name="T49" fmla="*/ 151 h 577"/>
                        <a:gd name="T50" fmla="*/ 147 w 452"/>
                        <a:gd name="T51" fmla="*/ 178 h 577"/>
                        <a:gd name="T52" fmla="*/ 147 w 452"/>
                        <a:gd name="T53" fmla="*/ 164 h 577"/>
                        <a:gd name="T54" fmla="*/ 155 w 452"/>
                        <a:gd name="T55" fmla="*/ 162 h 577"/>
                        <a:gd name="T56" fmla="*/ 161 w 452"/>
                        <a:gd name="T57" fmla="*/ 157 h 577"/>
                        <a:gd name="T58" fmla="*/ 188 w 452"/>
                        <a:gd name="T59" fmla="*/ 128 h 577"/>
                        <a:gd name="T60" fmla="*/ 203 w 452"/>
                        <a:gd name="T61" fmla="*/ 181 h 577"/>
                        <a:gd name="T62" fmla="*/ 290 w 452"/>
                        <a:gd name="T63" fmla="*/ 277 h 577"/>
                        <a:gd name="T64" fmla="*/ 315 w 452"/>
                        <a:gd name="T65" fmla="*/ 279 h 577"/>
                        <a:gd name="T66" fmla="*/ 326 w 452"/>
                        <a:gd name="T67" fmla="*/ 233 h 577"/>
                        <a:gd name="T68" fmla="*/ 357 w 452"/>
                        <a:gd name="T69" fmla="*/ 279 h 577"/>
                        <a:gd name="T70" fmla="*/ 296 w 452"/>
                        <a:gd name="T71" fmla="*/ 417 h 577"/>
                        <a:gd name="T72" fmla="*/ 284 w 452"/>
                        <a:gd name="T73" fmla="*/ 521 h 577"/>
                        <a:gd name="T74" fmla="*/ 329 w 452"/>
                        <a:gd name="T75" fmla="*/ 571 h 577"/>
                        <a:gd name="T76" fmla="*/ 402 w 452"/>
                        <a:gd name="T77" fmla="*/ 566 h 577"/>
                        <a:gd name="T78" fmla="*/ 434 w 452"/>
                        <a:gd name="T79" fmla="*/ 489 h 577"/>
                        <a:gd name="T80" fmla="*/ 449 w 452"/>
                        <a:gd name="T81" fmla="*/ 426 h 577"/>
                        <a:gd name="T82" fmla="*/ 405 w 452"/>
                        <a:gd name="T83" fmla="*/ 343 h 577"/>
                        <a:gd name="T84" fmla="*/ 413 w 452"/>
                        <a:gd name="T85" fmla="*/ 187 h 577"/>
                        <a:gd name="T86" fmla="*/ 378 w 452"/>
                        <a:gd name="T87" fmla="*/ 72 h 577"/>
                        <a:gd name="T88" fmla="*/ 323 w 452"/>
                        <a:gd name="T89" fmla="*/ 16 h 577"/>
                        <a:gd name="T90" fmla="*/ 251 w 452"/>
                        <a:gd name="T91" fmla="*/ 0 h 577"/>
                        <a:gd name="T92" fmla="*/ 171 w 452"/>
                        <a:gd name="T93" fmla="*/ 18 h 577"/>
                        <a:gd name="T94" fmla="*/ 122 w 452"/>
                        <a:gd name="T95" fmla="*/ 49 h 577"/>
                        <a:gd name="T96" fmla="*/ 105 w 452"/>
                        <a:gd name="T97" fmla="*/ 53 h 577"/>
                        <a:gd name="T98" fmla="*/ 85 w 452"/>
                        <a:gd name="T99" fmla="*/ 59 h 577"/>
                        <a:gd name="T100" fmla="*/ 79 w 452"/>
                        <a:gd name="T101" fmla="*/ 41 h 577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w 452"/>
                        <a:gd name="T154" fmla="*/ 0 h 577"/>
                        <a:gd name="T155" fmla="*/ 452 w 452"/>
                        <a:gd name="T156" fmla="*/ 577 h 577"/>
                      </a:gdLst>
                      <a:ahLst/>
                      <a:cxnLst>
                        <a:cxn ang="T102">
                          <a:pos x="T0" y="T1"/>
                        </a:cxn>
                        <a:cxn ang="T103">
                          <a:pos x="T2" y="T3"/>
                        </a:cxn>
                        <a:cxn ang="T104">
                          <a:pos x="T4" y="T5"/>
                        </a:cxn>
                        <a:cxn ang="T105">
                          <a:pos x="T6" y="T7"/>
                        </a:cxn>
                        <a:cxn ang="T106">
                          <a:pos x="T8" y="T9"/>
                        </a:cxn>
                        <a:cxn ang="T107">
                          <a:pos x="T10" y="T11"/>
                        </a:cxn>
                        <a:cxn ang="T108">
                          <a:pos x="T12" y="T13"/>
                        </a:cxn>
                        <a:cxn ang="T109">
                          <a:pos x="T14" y="T15"/>
                        </a:cxn>
                        <a:cxn ang="T110">
                          <a:pos x="T16" y="T17"/>
                        </a:cxn>
                        <a:cxn ang="T111">
                          <a:pos x="T18" y="T19"/>
                        </a:cxn>
                        <a:cxn ang="T112">
                          <a:pos x="T20" y="T21"/>
                        </a:cxn>
                        <a:cxn ang="T113">
                          <a:pos x="T22" y="T23"/>
                        </a:cxn>
                        <a:cxn ang="T114">
                          <a:pos x="T24" y="T25"/>
                        </a:cxn>
                        <a:cxn ang="T115">
                          <a:pos x="T26" y="T27"/>
                        </a:cxn>
                        <a:cxn ang="T116">
                          <a:pos x="T28" y="T29"/>
                        </a:cxn>
                        <a:cxn ang="T117">
                          <a:pos x="T30" y="T31"/>
                        </a:cxn>
                        <a:cxn ang="T118">
                          <a:pos x="T32" y="T33"/>
                        </a:cxn>
                        <a:cxn ang="T119">
                          <a:pos x="T34" y="T35"/>
                        </a:cxn>
                        <a:cxn ang="T120">
                          <a:pos x="T36" y="T37"/>
                        </a:cxn>
                        <a:cxn ang="T121">
                          <a:pos x="T38" y="T39"/>
                        </a:cxn>
                        <a:cxn ang="T122">
                          <a:pos x="T40" y="T41"/>
                        </a:cxn>
                        <a:cxn ang="T123">
                          <a:pos x="T42" y="T43"/>
                        </a:cxn>
                        <a:cxn ang="T124">
                          <a:pos x="T44" y="T45"/>
                        </a:cxn>
                        <a:cxn ang="T125">
                          <a:pos x="T46" y="T47"/>
                        </a:cxn>
                        <a:cxn ang="T126">
                          <a:pos x="T48" y="T49"/>
                        </a:cxn>
                        <a:cxn ang="T127">
                          <a:pos x="T50" y="T51"/>
                        </a:cxn>
                        <a:cxn ang="T128">
                          <a:pos x="T52" y="T53"/>
                        </a:cxn>
                        <a:cxn ang="T129">
                          <a:pos x="T54" y="T55"/>
                        </a:cxn>
                        <a:cxn ang="T130">
                          <a:pos x="T56" y="T57"/>
                        </a:cxn>
                        <a:cxn ang="T131">
                          <a:pos x="T58" y="T59"/>
                        </a:cxn>
                        <a:cxn ang="T132">
                          <a:pos x="T60" y="T61"/>
                        </a:cxn>
                        <a:cxn ang="T133">
                          <a:pos x="T62" y="T63"/>
                        </a:cxn>
                        <a:cxn ang="T134">
                          <a:pos x="T64" y="T65"/>
                        </a:cxn>
                        <a:cxn ang="T135">
                          <a:pos x="T66" y="T67"/>
                        </a:cxn>
                        <a:cxn ang="T136">
                          <a:pos x="T68" y="T69"/>
                        </a:cxn>
                        <a:cxn ang="T137">
                          <a:pos x="T70" y="T71"/>
                        </a:cxn>
                        <a:cxn ang="T138">
                          <a:pos x="T72" y="T73"/>
                        </a:cxn>
                        <a:cxn ang="T139">
                          <a:pos x="T74" y="T75"/>
                        </a:cxn>
                        <a:cxn ang="T140">
                          <a:pos x="T76" y="T77"/>
                        </a:cxn>
                        <a:cxn ang="T141">
                          <a:pos x="T78" y="T79"/>
                        </a:cxn>
                        <a:cxn ang="T142">
                          <a:pos x="T80" y="T81"/>
                        </a:cxn>
                        <a:cxn ang="T143">
                          <a:pos x="T82" y="T83"/>
                        </a:cxn>
                        <a:cxn ang="T144">
                          <a:pos x="T84" y="T85"/>
                        </a:cxn>
                        <a:cxn ang="T145">
                          <a:pos x="T86" y="T87"/>
                        </a:cxn>
                        <a:cxn ang="T146">
                          <a:pos x="T88" y="T89"/>
                        </a:cxn>
                        <a:cxn ang="T147">
                          <a:pos x="T90" y="T91"/>
                        </a:cxn>
                        <a:cxn ang="T148">
                          <a:pos x="T92" y="T93"/>
                        </a:cxn>
                        <a:cxn ang="T149">
                          <a:pos x="T94" y="T95"/>
                        </a:cxn>
                        <a:cxn ang="T150">
                          <a:pos x="T96" y="T97"/>
                        </a:cxn>
                        <a:cxn ang="T151">
                          <a:pos x="T98" y="T99"/>
                        </a:cxn>
                        <a:cxn ang="T152">
                          <a:pos x="T100" y="T101"/>
                        </a:cxn>
                      </a:cxnLst>
                      <a:rect l="T153" t="T154" r="T155" b="T156"/>
                      <a:pathLst>
                        <a:path w="452" h="577">
                          <a:moveTo>
                            <a:pt x="60" y="57"/>
                          </a:moveTo>
                          <a:lnTo>
                            <a:pt x="50" y="64"/>
                          </a:lnTo>
                          <a:lnTo>
                            <a:pt x="45" y="71"/>
                          </a:lnTo>
                          <a:lnTo>
                            <a:pt x="42" y="80"/>
                          </a:lnTo>
                          <a:lnTo>
                            <a:pt x="41" y="88"/>
                          </a:lnTo>
                          <a:lnTo>
                            <a:pt x="41" y="97"/>
                          </a:lnTo>
                          <a:lnTo>
                            <a:pt x="27" y="101"/>
                          </a:lnTo>
                          <a:lnTo>
                            <a:pt x="17" y="107"/>
                          </a:lnTo>
                          <a:lnTo>
                            <a:pt x="10" y="114"/>
                          </a:lnTo>
                          <a:lnTo>
                            <a:pt x="6" y="122"/>
                          </a:lnTo>
                          <a:lnTo>
                            <a:pt x="4" y="133"/>
                          </a:lnTo>
                          <a:lnTo>
                            <a:pt x="0" y="141"/>
                          </a:lnTo>
                          <a:lnTo>
                            <a:pt x="4" y="150"/>
                          </a:lnTo>
                          <a:lnTo>
                            <a:pt x="7" y="159"/>
                          </a:lnTo>
                          <a:lnTo>
                            <a:pt x="10" y="167"/>
                          </a:lnTo>
                          <a:lnTo>
                            <a:pt x="15" y="175"/>
                          </a:lnTo>
                          <a:lnTo>
                            <a:pt x="11" y="161"/>
                          </a:lnTo>
                          <a:lnTo>
                            <a:pt x="9" y="150"/>
                          </a:lnTo>
                          <a:lnTo>
                            <a:pt x="9" y="140"/>
                          </a:lnTo>
                          <a:lnTo>
                            <a:pt x="11" y="129"/>
                          </a:lnTo>
                          <a:lnTo>
                            <a:pt x="15" y="119"/>
                          </a:lnTo>
                          <a:lnTo>
                            <a:pt x="20" y="114"/>
                          </a:lnTo>
                          <a:lnTo>
                            <a:pt x="27" y="110"/>
                          </a:lnTo>
                          <a:lnTo>
                            <a:pt x="33" y="107"/>
                          </a:lnTo>
                          <a:lnTo>
                            <a:pt x="41" y="104"/>
                          </a:lnTo>
                          <a:lnTo>
                            <a:pt x="29" y="112"/>
                          </a:lnTo>
                          <a:lnTo>
                            <a:pt x="23" y="118"/>
                          </a:lnTo>
                          <a:lnTo>
                            <a:pt x="19" y="125"/>
                          </a:lnTo>
                          <a:lnTo>
                            <a:pt x="17" y="131"/>
                          </a:lnTo>
                          <a:lnTo>
                            <a:pt x="17" y="141"/>
                          </a:lnTo>
                          <a:lnTo>
                            <a:pt x="20" y="131"/>
                          </a:lnTo>
                          <a:lnTo>
                            <a:pt x="24" y="123"/>
                          </a:lnTo>
                          <a:lnTo>
                            <a:pt x="31" y="117"/>
                          </a:lnTo>
                          <a:lnTo>
                            <a:pt x="39" y="113"/>
                          </a:lnTo>
                          <a:lnTo>
                            <a:pt x="46" y="111"/>
                          </a:lnTo>
                          <a:lnTo>
                            <a:pt x="37" y="116"/>
                          </a:lnTo>
                          <a:lnTo>
                            <a:pt x="32" y="121"/>
                          </a:lnTo>
                          <a:lnTo>
                            <a:pt x="27" y="129"/>
                          </a:lnTo>
                          <a:lnTo>
                            <a:pt x="25" y="137"/>
                          </a:lnTo>
                          <a:lnTo>
                            <a:pt x="24" y="146"/>
                          </a:lnTo>
                          <a:lnTo>
                            <a:pt x="24" y="154"/>
                          </a:lnTo>
                          <a:lnTo>
                            <a:pt x="25" y="160"/>
                          </a:lnTo>
                          <a:lnTo>
                            <a:pt x="28" y="167"/>
                          </a:lnTo>
                          <a:lnTo>
                            <a:pt x="32" y="175"/>
                          </a:lnTo>
                          <a:lnTo>
                            <a:pt x="43" y="191"/>
                          </a:lnTo>
                          <a:lnTo>
                            <a:pt x="34" y="173"/>
                          </a:lnTo>
                          <a:lnTo>
                            <a:pt x="30" y="165"/>
                          </a:lnTo>
                          <a:lnTo>
                            <a:pt x="28" y="157"/>
                          </a:lnTo>
                          <a:lnTo>
                            <a:pt x="29" y="148"/>
                          </a:lnTo>
                          <a:lnTo>
                            <a:pt x="30" y="140"/>
                          </a:lnTo>
                          <a:lnTo>
                            <a:pt x="31" y="133"/>
                          </a:lnTo>
                          <a:lnTo>
                            <a:pt x="37" y="124"/>
                          </a:lnTo>
                          <a:lnTo>
                            <a:pt x="47" y="117"/>
                          </a:lnTo>
                          <a:lnTo>
                            <a:pt x="50" y="119"/>
                          </a:lnTo>
                          <a:lnTo>
                            <a:pt x="45" y="126"/>
                          </a:lnTo>
                          <a:lnTo>
                            <a:pt x="42" y="132"/>
                          </a:lnTo>
                          <a:lnTo>
                            <a:pt x="41" y="139"/>
                          </a:lnTo>
                          <a:lnTo>
                            <a:pt x="42" y="147"/>
                          </a:lnTo>
                          <a:lnTo>
                            <a:pt x="44" y="155"/>
                          </a:lnTo>
                          <a:lnTo>
                            <a:pt x="48" y="164"/>
                          </a:lnTo>
                          <a:lnTo>
                            <a:pt x="54" y="174"/>
                          </a:lnTo>
                          <a:lnTo>
                            <a:pt x="63" y="187"/>
                          </a:lnTo>
                          <a:lnTo>
                            <a:pt x="72" y="199"/>
                          </a:lnTo>
                          <a:lnTo>
                            <a:pt x="58" y="176"/>
                          </a:lnTo>
                          <a:lnTo>
                            <a:pt x="53" y="165"/>
                          </a:lnTo>
                          <a:lnTo>
                            <a:pt x="50" y="156"/>
                          </a:lnTo>
                          <a:lnTo>
                            <a:pt x="52" y="148"/>
                          </a:lnTo>
                          <a:lnTo>
                            <a:pt x="53" y="136"/>
                          </a:lnTo>
                          <a:lnTo>
                            <a:pt x="57" y="126"/>
                          </a:lnTo>
                          <a:lnTo>
                            <a:pt x="60" y="128"/>
                          </a:lnTo>
                          <a:lnTo>
                            <a:pt x="59" y="135"/>
                          </a:lnTo>
                          <a:lnTo>
                            <a:pt x="59" y="146"/>
                          </a:lnTo>
                          <a:lnTo>
                            <a:pt x="60" y="154"/>
                          </a:lnTo>
                          <a:lnTo>
                            <a:pt x="63" y="164"/>
                          </a:lnTo>
                          <a:lnTo>
                            <a:pt x="66" y="173"/>
                          </a:lnTo>
                          <a:lnTo>
                            <a:pt x="73" y="182"/>
                          </a:lnTo>
                          <a:lnTo>
                            <a:pt x="81" y="191"/>
                          </a:lnTo>
                          <a:lnTo>
                            <a:pt x="71" y="174"/>
                          </a:lnTo>
                          <a:lnTo>
                            <a:pt x="67" y="164"/>
                          </a:lnTo>
                          <a:lnTo>
                            <a:pt x="65" y="153"/>
                          </a:lnTo>
                          <a:lnTo>
                            <a:pt x="65" y="139"/>
                          </a:lnTo>
                          <a:lnTo>
                            <a:pt x="67" y="131"/>
                          </a:lnTo>
                          <a:lnTo>
                            <a:pt x="72" y="135"/>
                          </a:lnTo>
                          <a:lnTo>
                            <a:pt x="73" y="148"/>
                          </a:lnTo>
                          <a:lnTo>
                            <a:pt x="75" y="160"/>
                          </a:lnTo>
                          <a:lnTo>
                            <a:pt x="79" y="170"/>
                          </a:lnTo>
                          <a:lnTo>
                            <a:pt x="83" y="180"/>
                          </a:lnTo>
                          <a:lnTo>
                            <a:pt x="89" y="191"/>
                          </a:lnTo>
                          <a:lnTo>
                            <a:pt x="84" y="176"/>
                          </a:lnTo>
                          <a:lnTo>
                            <a:pt x="81" y="167"/>
                          </a:lnTo>
                          <a:lnTo>
                            <a:pt x="79" y="160"/>
                          </a:lnTo>
                          <a:lnTo>
                            <a:pt x="78" y="151"/>
                          </a:lnTo>
                          <a:lnTo>
                            <a:pt x="83" y="167"/>
                          </a:lnTo>
                          <a:lnTo>
                            <a:pt x="87" y="176"/>
                          </a:lnTo>
                          <a:lnTo>
                            <a:pt x="93" y="184"/>
                          </a:lnTo>
                          <a:lnTo>
                            <a:pt x="100" y="194"/>
                          </a:lnTo>
                          <a:lnTo>
                            <a:pt x="108" y="204"/>
                          </a:lnTo>
                          <a:lnTo>
                            <a:pt x="117" y="211"/>
                          </a:lnTo>
                          <a:lnTo>
                            <a:pt x="124" y="216"/>
                          </a:lnTo>
                          <a:lnTo>
                            <a:pt x="112" y="204"/>
                          </a:lnTo>
                          <a:lnTo>
                            <a:pt x="104" y="194"/>
                          </a:lnTo>
                          <a:lnTo>
                            <a:pt x="97" y="183"/>
                          </a:lnTo>
                          <a:lnTo>
                            <a:pt x="91" y="170"/>
                          </a:lnTo>
                          <a:lnTo>
                            <a:pt x="87" y="159"/>
                          </a:lnTo>
                          <a:lnTo>
                            <a:pt x="85" y="149"/>
                          </a:lnTo>
                          <a:lnTo>
                            <a:pt x="87" y="140"/>
                          </a:lnTo>
                          <a:lnTo>
                            <a:pt x="93" y="140"/>
                          </a:lnTo>
                          <a:lnTo>
                            <a:pt x="93" y="151"/>
                          </a:lnTo>
                          <a:lnTo>
                            <a:pt x="94" y="160"/>
                          </a:lnTo>
                          <a:lnTo>
                            <a:pt x="98" y="171"/>
                          </a:lnTo>
                          <a:lnTo>
                            <a:pt x="102" y="181"/>
                          </a:lnTo>
                          <a:lnTo>
                            <a:pt x="111" y="193"/>
                          </a:lnTo>
                          <a:lnTo>
                            <a:pt x="106" y="181"/>
                          </a:lnTo>
                          <a:lnTo>
                            <a:pt x="101" y="170"/>
                          </a:lnTo>
                          <a:lnTo>
                            <a:pt x="99" y="162"/>
                          </a:lnTo>
                          <a:lnTo>
                            <a:pt x="98" y="152"/>
                          </a:lnTo>
                          <a:lnTo>
                            <a:pt x="100" y="142"/>
                          </a:lnTo>
                          <a:lnTo>
                            <a:pt x="115" y="141"/>
                          </a:lnTo>
                          <a:lnTo>
                            <a:pt x="120" y="152"/>
                          </a:lnTo>
                          <a:lnTo>
                            <a:pt x="125" y="161"/>
                          </a:lnTo>
                          <a:lnTo>
                            <a:pt x="129" y="169"/>
                          </a:lnTo>
                          <a:lnTo>
                            <a:pt x="149" y="197"/>
                          </a:lnTo>
                          <a:lnTo>
                            <a:pt x="136" y="171"/>
                          </a:lnTo>
                          <a:lnTo>
                            <a:pt x="132" y="163"/>
                          </a:lnTo>
                          <a:lnTo>
                            <a:pt x="128" y="151"/>
                          </a:lnTo>
                          <a:lnTo>
                            <a:pt x="125" y="139"/>
                          </a:lnTo>
                          <a:lnTo>
                            <a:pt x="129" y="141"/>
                          </a:lnTo>
                          <a:lnTo>
                            <a:pt x="136" y="158"/>
                          </a:lnTo>
                          <a:lnTo>
                            <a:pt x="140" y="167"/>
                          </a:lnTo>
                          <a:lnTo>
                            <a:pt x="147" y="178"/>
                          </a:lnTo>
                          <a:lnTo>
                            <a:pt x="158" y="187"/>
                          </a:lnTo>
                          <a:lnTo>
                            <a:pt x="173" y="193"/>
                          </a:lnTo>
                          <a:lnTo>
                            <a:pt x="159" y="181"/>
                          </a:lnTo>
                          <a:lnTo>
                            <a:pt x="152" y="172"/>
                          </a:lnTo>
                          <a:lnTo>
                            <a:pt x="147" y="164"/>
                          </a:lnTo>
                          <a:lnTo>
                            <a:pt x="144" y="154"/>
                          </a:lnTo>
                          <a:lnTo>
                            <a:pt x="143" y="142"/>
                          </a:lnTo>
                          <a:lnTo>
                            <a:pt x="151" y="139"/>
                          </a:lnTo>
                          <a:lnTo>
                            <a:pt x="151" y="150"/>
                          </a:lnTo>
                          <a:lnTo>
                            <a:pt x="155" y="162"/>
                          </a:lnTo>
                          <a:lnTo>
                            <a:pt x="159" y="170"/>
                          </a:lnTo>
                          <a:lnTo>
                            <a:pt x="174" y="184"/>
                          </a:lnTo>
                          <a:lnTo>
                            <a:pt x="167" y="176"/>
                          </a:lnTo>
                          <a:lnTo>
                            <a:pt x="162" y="166"/>
                          </a:lnTo>
                          <a:lnTo>
                            <a:pt x="161" y="157"/>
                          </a:lnTo>
                          <a:lnTo>
                            <a:pt x="160" y="146"/>
                          </a:lnTo>
                          <a:lnTo>
                            <a:pt x="162" y="137"/>
                          </a:lnTo>
                          <a:lnTo>
                            <a:pt x="166" y="134"/>
                          </a:lnTo>
                          <a:lnTo>
                            <a:pt x="177" y="132"/>
                          </a:lnTo>
                          <a:lnTo>
                            <a:pt x="188" y="128"/>
                          </a:lnTo>
                          <a:lnTo>
                            <a:pt x="202" y="116"/>
                          </a:lnTo>
                          <a:lnTo>
                            <a:pt x="187" y="142"/>
                          </a:lnTo>
                          <a:lnTo>
                            <a:pt x="189" y="156"/>
                          </a:lnTo>
                          <a:lnTo>
                            <a:pt x="195" y="170"/>
                          </a:lnTo>
                          <a:lnTo>
                            <a:pt x="203" y="181"/>
                          </a:lnTo>
                          <a:lnTo>
                            <a:pt x="217" y="195"/>
                          </a:lnTo>
                          <a:lnTo>
                            <a:pt x="237" y="208"/>
                          </a:lnTo>
                          <a:lnTo>
                            <a:pt x="263" y="228"/>
                          </a:lnTo>
                          <a:lnTo>
                            <a:pt x="290" y="260"/>
                          </a:lnTo>
                          <a:lnTo>
                            <a:pt x="290" y="277"/>
                          </a:lnTo>
                          <a:lnTo>
                            <a:pt x="291" y="287"/>
                          </a:lnTo>
                          <a:lnTo>
                            <a:pt x="298" y="293"/>
                          </a:lnTo>
                          <a:lnTo>
                            <a:pt x="307" y="295"/>
                          </a:lnTo>
                          <a:lnTo>
                            <a:pt x="311" y="289"/>
                          </a:lnTo>
                          <a:lnTo>
                            <a:pt x="315" y="279"/>
                          </a:lnTo>
                          <a:lnTo>
                            <a:pt x="314" y="268"/>
                          </a:lnTo>
                          <a:lnTo>
                            <a:pt x="314" y="258"/>
                          </a:lnTo>
                          <a:lnTo>
                            <a:pt x="315" y="245"/>
                          </a:lnTo>
                          <a:lnTo>
                            <a:pt x="319" y="237"/>
                          </a:lnTo>
                          <a:lnTo>
                            <a:pt x="326" y="233"/>
                          </a:lnTo>
                          <a:lnTo>
                            <a:pt x="334" y="233"/>
                          </a:lnTo>
                          <a:lnTo>
                            <a:pt x="345" y="239"/>
                          </a:lnTo>
                          <a:lnTo>
                            <a:pt x="353" y="251"/>
                          </a:lnTo>
                          <a:lnTo>
                            <a:pt x="356" y="263"/>
                          </a:lnTo>
                          <a:lnTo>
                            <a:pt x="357" y="279"/>
                          </a:lnTo>
                          <a:lnTo>
                            <a:pt x="356" y="294"/>
                          </a:lnTo>
                          <a:lnTo>
                            <a:pt x="354" y="313"/>
                          </a:lnTo>
                          <a:lnTo>
                            <a:pt x="344" y="347"/>
                          </a:lnTo>
                          <a:lnTo>
                            <a:pt x="298" y="398"/>
                          </a:lnTo>
                          <a:lnTo>
                            <a:pt x="296" y="417"/>
                          </a:lnTo>
                          <a:lnTo>
                            <a:pt x="299" y="460"/>
                          </a:lnTo>
                          <a:lnTo>
                            <a:pt x="300" y="485"/>
                          </a:lnTo>
                          <a:lnTo>
                            <a:pt x="293" y="498"/>
                          </a:lnTo>
                          <a:lnTo>
                            <a:pt x="287" y="511"/>
                          </a:lnTo>
                          <a:lnTo>
                            <a:pt x="284" y="521"/>
                          </a:lnTo>
                          <a:lnTo>
                            <a:pt x="282" y="537"/>
                          </a:lnTo>
                          <a:lnTo>
                            <a:pt x="286" y="549"/>
                          </a:lnTo>
                          <a:lnTo>
                            <a:pt x="296" y="562"/>
                          </a:lnTo>
                          <a:lnTo>
                            <a:pt x="311" y="570"/>
                          </a:lnTo>
                          <a:lnTo>
                            <a:pt x="329" y="571"/>
                          </a:lnTo>
                          <a:lnTo>
                            <a:pt x="341" y="574"/>
                          </a:lnTo>
                          <a:lnTo>
                            <a:pt x="358" y="577"/>
                          </a:lnTo>
                          <a:lnTo>
                            <a:pt x="374" y="575"/>
                          </a:lnTo>
                          <a:lnTo>
                            <a:pt x="387" y="572"/>
                          </a:lnTo>
                          <a:lnTo>
                            <a:pt x="402" y="566"/>
                          </a:lnTo>
                          <a:lnTo>
                            <a:pt x="413" y="558"/>
                          </a:lnTo>
                          <a:lnTo>
                            <a:pt x="421" y="546"/>
                          </a:lnTo>
                          <a:lnTo>
                            <a:pt x="428" y="535"/>
                          </a:lnTo>
                          <a:lnTo>
                            <a:pt x="433" y="521"/>
                          </a:lnTo>
                          <a:lnTo>
                            <a:pt x="434" y="489"/>
                          </a:lnTo>
                          <a:lnTo>
                            <a:pt x="440" y="483"/>
                          </a:lnTo>
                          <a:lnTo>
                            <a:pt x="447" y="473"/>
                          </a:lnTo>
                          <a:lnTo>
                            <a:pt x="449" y="462"/>
                          </a:lnTo>
                          <a:lnTo>
                            <a:pt x="452" y="444"/>
                          </a:lnTo>
                          <a:lnTo>
                            <a:pt x="449" y="426"/>
                          </a:lnTo>
                          <a:lnTo>
                            <a:pt x="445" y="413"/>
                          </a:lnTo>
                          <a:lnTo>
                            <a:pt x="439" y="405"/>
                          </a:lnTo>
                          <a:lnTo>
                            <a:pt x="427" y="385"/>
                          </a:lnTo>
                          <a:lnTo>
                            <a:pt x="415" y="368"/>
                          </a:lnTo>
                          <a:lnTo>
                            <a:pt x="405" y="343"/>
                          </a:lnTo>
                          <a:lnTo>
                            <a:pt x="406" y="280"/>
                          </a:lnTo>
                          <a:lnTo>
                            <a:pt x="410" y="255"/>
                          </a:lnTo>
                          <a:lnTo>
                            <a:pt x="414" y="227"/>
                          </a:lnTo>
                          <a:lnTo>
                            <a:pt x="414" y="209"/>
                          </a:lnTo>
                          <a:lnTo>
                            <a:pt x="413" y="187"/>
                          </a:lnTo>
                          <a:lnTo>
                            <a:pt x="409" y="167"/>
                          </a:lnTo>
                          <a:lnTo>
                            <a:pt x="407" y="150"/>
                          </a:lnTo>
                          <a:lnTo>
                            <a:pt x="402" y="131"/>
                          </a:lnTo>
                          <a:lnTo>
                            <a:pt x="389" y="94"/>
                          </a:lnTo>
                          <a:lnTo>
                            <a:pt x="378" y="72"/>
                          </a:lnTo>
                          <a:lnTo>
                            <a:pt x="350" y="43"/>
                          </a:lnTo>
                          <a:lnTo>
                            <a:pt x="334" y="37"/>
                          </a:lnTo>
                          <a:lnTo>
                            <a:pt x="334" y="29"/>
                          </a:lnTo>
                          <a:lnTo>
                            <a:pt x="329" y="22"/>
                          </a:lnTo>
                          <a:lnTo>
                            <a:pt x="323" y="16"/>
                          </a:lnTo>
                          <a:lnTo>
                            <a:pt x="313" y="11"/>
                          </a:lnTo>
                          <a:lnTo>
                            <a:pt x="301" y="7"/>
                          </a:lnTo>
                          <a:lnTo>
                            <a:pt x="287" y="4"/>
                          </a:lnTo>
                          <a:lnTo>
                            <a:pt x="275" y="2"/>
                          </a:lnTo>
                          <a:lnTo>
                            <a:pt x="251" y="0"/>
                          </a:lnTo>
                          <a:lnTo>
                            <a:pt x="234" y="0"/>
                          </a:lnTo>
                          <a:lnTo>
                            <a:pt x="209" y="2"/>
                          </a:lnTo>
                          <a:lnTo>
                            <a:pt x="195" y="6"/>
                          </a:lnTo>
                          <a:lnTo>
                            <a:pt x="183" y="11"/>
                          </a:lnTo>
                          <a:lnTo>
                            <a:pt x="171" y="18"/>
                          </a:lnTo>
                          <a:lnTo>
                            <a:pt x="161" y="24"/>
                          </a:lnTo>
                          <a:lnTo>
                            <a:pt x="149" y="34"/>
                          </a:lnTo>
                          <a:lnTo>
                            <a:pt x="139" y="43"/>
                          </a:lnTo>
                          <a:lnTo>
                            <a:pt x="131" y="47"/>
                          </a:lnTo>
                          <a:lnTo>
                            <a:pt x="122" y="49"/>
                          </a:lnTo>
                          <a:lnTo>
                            <a:pt x="116" y="49"/>
                          </a:lnTo>
                          <a:lnTo>
                            <a:pt x="110" y="46"/>
                          </a:lnTo>
                          <a:lnTo>
                            <a:pt x="106" y="38"/>
                          </a:lnTo>
                          <a:lnTo>
                            <a:pt x="105" y="46"/>
                          </a:lnTo>
                          <a:lnTo>
                            <a:pt x="105" y="53"/>
                          </a:lnTo>
                          <a:lnTo>
                            <a:pt x="99" y="52"/>
                          </a:lnTo>
                          <a:lnTo>
                            <a:pt x="93" y="49"/>
                          </a:lnTo>
                          <a:lnTo>
                            <a:pt x="97" y="56"/>
                          </a:lnTo>
                          <a:lnTo>
                            <a:pt x="91" y="61"/>
                          </a:lnTo>
                          <a:lnTo>
                            <a:pt x="85" y="59"/>
                          </a:lnTo>
                          <a:lnTo>
                            <a:pt x="82" y="56"/>
                          </a:lnTo>
                          <a:lnTo>
                            <a:pt x="80" y="51"/>
                          </a:lnTo>
                          <a:lnTo>
                            <a:pt x="82" y="44"/>
                          </a:lnTo>
                          <a:lnTo>
                            <a:pt x="89" y="39"/>
                          </a:lnTo>
                          <a:lnTo>
                            <a:pt x="79" y="41"/>
                          </a:lnTo>
                          <a:lnTo>
                            <a:pt x="70" y="44"/>
                          </a:lnTo>
                          <a:lnTo>
                            <a:pt x="64" y="50"/>
                          </a:lnTo>
                          <a:lnTo>
                            <a:pt x="60" y="57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16465" name="Freeform 95"/>
                  <p:cNvSpPr>
                    <a:spLocks/>
                  </p:cNvSpPr>
                  <p:nvPr/>
                </p:nvSpPr>
                <p:spPr bwMode="auto">
                  <a:xfrm>
                    <a:off x="3773" y="1421"/>
                    <a:ext cx="205" cy="428"/>
                  </a:xfrm>
                  <a:custGeom>
                    <a:avLst/>
                    <a:gdLst>
                      <a:gd name="T0" fmla="*/ 22 w 205"/>
                      <a:gd name="T1" fmla="*/ 26 h 428"/>
                      <a:gd name="T2" fmla="*/ 0 w 205"/>
                      <a:gd name="T3" fmla="*/ 0 h 428"/>
                      <a:gd name="T4" fmla="*/ 8 w 205"/>
                      <a:gd name="T5" fmla="*/ 27 h 428"/>
                      <a:gd name="T6" fmla="*/ 30 w 205"/>
                      <a:gd name="T7" fmla="*/ 52 h 428"/>
                      <a:gd name="T8" fmla="*/ 77 w 205"/>
                      <a:gd name="T9" fmla="*/ 85 h 428"/>
                      <a:gd name="T10" fmla="*/ 104 w 205"/>
                      <a:gd name="T11" fmla="*/ 135 h 428"/>
                      <a:gd name="T12" fmla="*/ 112 w 205"/>
                      <a:gd name="T13" fmla="*/ 151 h 428"/>
                      <a:gd name="T14" fmla="*/ 125 w 205"/>
                      <a:gd name="T15" fmla="*/ 147 h 428"/>
                      <a:gd name="T16" fmla="*/ 128 w 205"/>
                      <a:gd name="T17" fmla="*/ 126 h 428"/>
                      <a:gd name="T18" fmla="*/ 129 w 205"/>
                      <a:gd name="T19" fmla="*/ 102 h 428"/>
                      <a:gd name="T20" fmla="*/ 140 w 205"/>
                      <a:gd name="T21" fmla="*/ 90 h 428"/>
                      <a:gd name="T22" fmla="*/ 159 w 205"/>
                      <a:gd name="T23" fmla="*/ 96 h 428"/>
                      <a:gd name="T24" fmla="*/ 170 w 205"/>
                      <a:gd name="T25" fmla="*/ 121 h 428"/>
                      <a:gd name="T26" fmla="*/ 170 w 205"/>
                      <a:gd name="T27" fmla="*/ 152 h 428"/>
                      <a:gd name="T28" fmla="*/ 158 w 205"/>
                      <a:gd name="T29" fmla="*/ 205 h 428"/>
                      <a:gd name="T30" fmla="*/ 110 w 205"/>
                      <a:gd name="T31" fmla="*/ 275 h 428"/>
                      <a:gd name="T32" fmla="*/ 114 w 205"/>
                      <a:gd name="T33" fmla="*/ 343 h 428"/>
                      <a:gd name="T34" fmla="*/ 101 w 205"/>
                      <a:gd name="T35" fmla="*/ 369 h 428"/>
                      <a:gd name="T36" fmla="*/ 96 w 205"/>
                      <a:gd name="T37" fmla="*/ 395 h 428"/>
                      <a:gd name="T38" fmla="*/ 110 w 205"/>
                      <a:gd name="T39" fmla="*/ 420 h 428"/>
                      <a:gd name="T40" fmla="*/ 140 w 205"/>
                      <a:gd name="T41" fmla="*/ 427 h 428"/>
                      <a:gd name="T42" fmla="*/ 148 w 205"/>
                      <a:gd name="T43" fmla="*/ 407 h 428"/>
                      <a:gd name="T44" fmla="*/ 133 w 205"/>
                      <a:gd name="T45" fmla="*/ 373 h 428"/>
                      <a:gd name="T46" fmla="*/ 164 w 205"/>
                      <a:gd name="T47" fmla="*/ 393 h 428"/>
                      <a:gd name="T48" fmla="*/ 203 w 205"/>
                      <a:gd name="T49" fmla="*/ 397 h 428"/>
                      <a:gd name="T50" fmla="*/ 167 w 205"/>
                      <a:gd name="T51" fmla="*/ 373 h 428"/>
                      <a:gd name="T52" fmla="*/ 139 w 205"/>
                      <a:gd name="T53" fmla="*/ 349 h 428"/>
                      <a:gd name="T54" fmla="*/ 141 w 205"/>
                      <a:gd name="T55" fmla="*/ 324 h 428"/>
                      <a:gd name="T56" fmla="*/ 172 w 205"/>
                      <a:gd name="T57" fmla="*/ 346 h 428"/>
                      <a:gd name="T58" fmla="*/ 145 w 205"/>
                      <a:gd name="T59" fmla="*/ 307 h 428"/>
                      <a:gd name="T60" fmla="*/ 177 w 205"/>
                      <a:gd name="T61" fmla="*/ 333 h 428"/>
                      <a:gd name="T62" fmla="*/ 186 w 205"/>
                      <a:gd name="T63" fmla="*/ 330 h 428"/>
                      <a:gd name="T64" fmla="*/ 165 w 205"/>
                      <a:gd name="T65" fmla="*/ 296 h 428"/>
                      <a:gd name="T66" fmla="*/ 161 w 205"/>
                      <a:gd name="T67" fmla="*/ 269 h 428"/>
                      <a:gd name="T68" fmla="*/ 167 w 205"/>
                      <a:gd name="T69" fmla="*/ 229 h 428"/>
                      <a:gd name="T70" fmla="*/ 196 w 205"/>
                      <a:gd name="T71" fmla="*/ 270 h 428"/>
                      <a:gd name="T72" fmla="*/ 175 w 205"/>
                      <a:gd name="T73" fmla="*/ 222 h 428"/>
                      <a:gd name="T74" fmla="*/ 205 w 205"/>
                      <a:gd name="T75" fmla="*/ 245 h 428"/>
                      <a:gd name="T76" fmla="*/ 188 w 205"/>
                      <a:gd name="T77" fmla="*/ 199 h 428"/>
                      <a:gd name="T78" fmla="*/ 177 w 205"/>
                      <a:gd name="T79" fmla="*/ 162 h 428"/>
                      <a:gd name="T80" fmla="*/ 175 w 205"/>
                      <a:gd name="T81" fmla="*/ 97 h 428"/>
                      <a:gd name="T82" fmla="*/ 156 w 205"/>
                      <a:gd name="T83" fmla="*/ 74 h 428"/>
                      <a:gd name="T84" fmla="*/ 118 w 205"/>
                      <a:gd name="T85" fmla="*/ 63 h 428"/>
                      <a:gd name="T86" fmla="*/ 109 w 205"/>
                      <a:gd name="T87" fmla="*/ 62 h 428"/>
                      <a:gd name="T88" fmla="*/ 87 w 205"/>
                      <a:gd name="T89" fmla="*/ 49 h 428"/>
                      <a:gd name="T90" fmla="*/ 79 w 205"/>
                      <a:gd name="T91" fmla="*/ 62 h 428"/>
                      <a:gd name="T92" fmla="*/ 74 w 205"/>
                      <a:gd name="T93" fmla="*/ 72 h 428"/>
                      <a:gd name="T94" fmla="*/ 46 w 205"/>
                      <a:gd name="T95" fmla="*/ 34 h 428"/>
                      <a:gd name="T96" fmla="*/ 36 w 205"/>
                      <a:gd name="T97" fmla="*/ 32 h 42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205"/>
                      <a:gd name="T148" fmla="*/ 0 h 428"/>
                      <a:gd name="T149" fmla="*/ 205 w 205"/>
                      <a:gd name="T150" fmla="*/ 428 h 42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205" h="428">
                        <a:moveTo>
                          <a:pt x="36" y="32"/>
                        </a:moveTo>
                        <a:lnTo>
                          <a:pt x="22" y="26"/>
                        </a:lnTo>
                        <a:lnTo>
                          <a:pt x="15" y="17"/>
                        </a:lnTo>
                        <a:lnTo>
                          <a:pt x="0" y="0"/>
                        </a:lnTo>
                        <a:lnTo>
                          <a:pt x="2" y="13"/>
                        </a:lnTo>
                        <a:lnTo>
                          <a:pt x="8" y="27"/>
                        </a:lnTo>
                        <a:lnTo>
                          <a:pt x="16" y="38"/>
                        </a:lnTo>
                        <a:lnTo>
                          <a:pt x="30" y="52"/>
                        </a:lnTo>
                        <a:lnTo>
                          <a:pt x="50" y="65"/>
                        </a:lnTo>
                        <a:lnTo>
                          <a:pt x="77" y="85"/>
                        </a:lnTo>
                        <a:lnTo>
                          <a:pt x="104" y="118"/>
                        </a:lnTo>
                        <a:lnTo>
                          <a:pt x="104" y="135"/>
                        </a:lnTo>
                        <a:lnTo>
                          <a:pt x="105" y="145"/>
                        </a:lnTo>
                        <a:lnTo>
                          <a:pt x="112" y="151"/>
                        </a:lnTo>
                        <a:lnTo>
                          <a:pt x="121" y="153"/>
                        </a:lnTo>
                        <a:lnTo>
                          <a:pt x="125" y="147"/>
                        </a:lnTo>
                        <a:lnTo>
                          <a:pt x="129" y="137"/>
                        </a:lnTo>
                        <a:lnTo>
                          <a:pt x="128" y="126"/>
                        </a:lnTo>
                        <a:lnTo>
                          <a:pt x="128" y="116"/>
                        </a:lnTo>
                        <a:lnTo>
                          <a:pt x="129" y="102"/>
                        </a:lnTo>
                        <a:lnTo>
                          <a:pt x="133" y="94"/>
                        </a:lnTo>
                        <a:lnTo>
                          <a:pt x="140" y="90"/>
                        </a:lnTo>
                        <a:lnTo>
                          <a:pt x="148" y="90"/>
                        </a:lnTo>
                        <a:lnTo>
                          <a:pt x="159" y="96"/>
                        </a:lnTo>
                        <a:lnTo>
                          <a:pt x="167" y="109"/>
                        </a:lnTo>
                        <a:lnTo>
                          <a:pt x="170" y="121"/>
                        </a:lnTo>
                        <a:lnTo>
                          <a:pt x="171" y="137"/>
                        </a:lnTo>
                        <a:lnTo>
                          <a:pt x="170" y="152"/>
                        </a:lnTo>
                        <a:lnTo>
                          <a:pt x="168" y="171"/>
                        </a:lnTo>
                        <a:lnTo>
                          <a:pt x="158" y="205"/>
                        </a:lnTo>
                        <a:lnTo>
                          <a:pt x="112" y="256"/>
                        </a:lnTo>
                        <a:lnTo>
                          <a:pt x="110" y="275"/>
                        </a:lnTo>
                        <a:lnTo>
                          <a:pt x="113" y="317"/>
                        </a:lnTo>
                        <a:lnTo>
                          <a:pt x="114" y="343"/>
                        </a:lnTo>
                        <a:lnTo>
                          <a:pt x="107" y="356"/>
                        </a:lnTo>
                        <a:lnTo>
                          <a:pt x="101" y="369"/>
                        </a:lnTo>
                        <a:lnTo>
                          <a:pt x="98" y="379"/>
                        </a:lnTo>
                        <a:lnTo>
                          <a:pt x="96" y="395"/>
                        </a:lnTo>
                        <a:lnTo>
                          <a:pt x="100" y="407"/>
                        </a:lnTo>
                        <a:lnTo>
                          <a:pt x="110" y="420"/>
                        </a:lnTo>
                        <a:lnTo>
                          <a:pt x="125" y="428"/>
                        </a:lnTo>
                        <a:lnTo>
                          <a:pt x="140" y="427"/>
                        </a:lnTo>
                        <a:lnTo>
                          <a:pt x="149" y="420"/>
                        </a:lnTo>
                        <a:lnTo>
                          <a:pt x="148" y="407"/>
                        </a:lnTo>
                        <a:lnTo>
                          <a:pt x="140" y="392"/>
                        </a:lnTo>
                        <a:lnTo>
                          <a:pt x="133" y="373"/>
                        </a:lnTo>
                        <a:lnTo>
                          <a:pt x="150" y="389"/>
                        </a:lnTo>
                        <a:lnTo>
                          <a:pt x="164" y="393"/>
                        </a:lnTo>
                        <a:lnTo>
                          <a:pt x="182" y="396"/>
                        </a:lnTo>
                        <a:lnTo>
                          <a:pt x="203" y="397"/>
                        </a:lnTo>
                        <a:lnTo>
                          <a:pt x="190" y="389"/>
                        </a:lnTo>
                        <a:lnTo>
                          <a:pt x="167" y="373"/>
                        </a:lnTo>
                        <a:lnTo>
                          <a:pt x="150" y="364"/>
                        </a:lnTo>
                        <a:lnTo>
                          <a:pt x="139" y="349"/>
                        </a:lnTo>
                        <a:lnTo>
                          <a:pt x="136" y="332"/>
                        </a:lnTo>
                        <a:lnTo>
                          <a:pt x="141" y="324"/>
                        </a:lnTo>
                        <a:lnTo>
                          <a:pt x="158" y="340"/>
                        </a:lnTo>
                        <a:lnTo>
                          <a:pt x="172" y="346"/>
                        </a:lnTo>
                        <a:lnTo>
                          <a:pt x="150" y="324"/>
                        </a:lnTo>
                        <a:lnTo>
                          <a:pt x="145" y="307"/>
                        </a:lnTo>
                        <a:lnTo>
                          <a:pt x="157" y="313"/>
                        </a:lnTo>
                        <a:lnTo>
                          <a:pt x="177" y="333"/>
                        </a:lnTo>
                        <a:lnTo>
                          <a:pt x="191" y="338"/>
                        </a:lnTo>
                        <a:lnTo>
                          <a:pt x="186" y="330"/>
                        </a:lnTo>
                        <a:lnTo>
                          <a:pt x="169" y="306"/>
                        </a:lnTo>
                        <a:lnTo>
                          <a:pt x="165" y="296"/>
                        </a:lnTo>
                        <a:lnTo>
                          <a:pt x="160" y="282"/>
                        </a:lnTo>
                        <a:lnTo>
                          <a:pt x="161" y="269"/>
                        </a:lnTo>
                        <a:lnTo>
                          <a:pt x="160" y="252"/>
                        </a:lnTo>
                        <a:lnTo>
                          <a:pt x="167" y="229"/>
                        </a:lnTo>
                        <a:lnTo>
                          <a:pt x="180" y="260"/>
                        </a:lnTo>
                        <a:lnTo>
                          <a:pt x="196" y="270"/>
                        </a:lnTo>
                        <a:lnTo>
                          <a:pt x="185" y="255"/>
                        </a:lnTo>
                        <a:lnTo>
                          <a:pt x="175" y="222"/>
                        </a:lnTo>
                        <a:lnTo>
                          <a:pt x="189" y="234"/>
                        </a:lnTo>
                        <a:lnTo>
                          <a:pt x="205" y="245"/>
                        </a:lnTo>
                        <a:lnTo>
                          <a:pt x="195" y="223"/>
                        </a:lnTo>
                        <a:lnTo>
                          <a:pt x="188" y="199"/>
                        </a:lnTo>
                        <a:lnTo>
                          <a:pt x="181" y="176"/>
                        </a:lnTo>
                        <a:lnTo>
                          <a:pt x="177" y="162"/>
                        </a:lnTo>
                        <a:lnTo>
                          <a:pt x="177" y="125"/>
                        </a:lnTo>
                        <a:lnTo>
                          <a:pt x="175" y="97"/>
                        </a:lnTo>
                        <a:lnTo>
                          <a:pt x="171" y="82"/>
                        </a:lnTo>
                        <a:lnTo>
                          <a:pt x="156" y="74"/>
                        </a:lnTo>
                        <a:lnTo>
                          <a:pt x="136" y="75"/>
                        </a:lnTo>
                        <a:lnTo>
                          <a:pt x="118" y="63"/>
                        </a:lnTo>
                        <a:lnTo>
                          <a:pt x="97" y="45"/>
                        </a:lnTo>
                        <a:lnTo>
                          <a:pt x="109" y="62"/>
                        </a:lnTo>
                        <a:lnTo>
                          <a:pt x="122" y="82"/>
                        </a:lnTo>
                        <a:lnTo>
                          <a:pt x="87" y="49"/>
                        </a:lnTo>
                        <a:lnTo>
                          <a:pt x="99" y="75"/>
                        </a:lnTo>
                        <a:lnTo>
                          <a:pt x="79" y="62"/>
                        </a:lnTo>
                        <a:lnTo>
                          <a:pt x="95" y="85"/>
                        </a:lnTo>
                        <a:lnTo>
                          <a:pt x="74" y="72"/>
                        </a:lnTo>
                        <a:lnTo>
                          <a:pt x="61" y="53"/>
                        </a:lnTo>
                        <a:lnTo>
                          <a:pt x="46" y="34"/>
                        </a:lnTo>
                        <a:lnTo>
                          <a:pt x="30" y="11"/>
                        </a:lnTo>
                        <a:lnTo>
                          <a:pt x="36" y="32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0" name="Group 127"/>
                <p:cNvGrpSpPr>
                  <a:grpSpLocks/>
                </p:cNvGrpSpPr>
                <p:nvPr/>
              </p:nvGrpSpPr>
              <p:grpSpPr bwMode="auto">
                <a:xfrm>
                  <a:off x="3635" y="1513"/>
                  <a:ext cx="176" cy="215"/>
                  <a:chOff x="3635" y="1513"/>
                  <a:chExt cx="176" cy="215"/>
                </a:xfrm>
              </p:grpSpPr>
              <p:grpSp>
                <p:nvGrpSpPr>
                  <p:cNvPr id="11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3650" y="1527"/>
                    <a:ext cx="110" cy="152"/>
                    <a:chOff x="3650" y="1527"/>
                    <a:chExt cx="110" cy="152"/>
                  </a:xfrm>
                </p:grpSpPr>
                <p:sp>
                  <p:nvSpPr>
                    <p:cNvPr id="16461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3650" y="1532"/>
                      <a:ext cx="38" cy="83"/>
                    </a:xfrm>
                    <a:custGeom>
                      <a:avLst/>
                      <a:gdLst>
                        <a:gd name="T0" fmla="*/ 23 w 38"/>
                        <a:gd name="T1" fmla="*/ 0 h 83"/>
                        <a:gd name="T2" fmla="*/ 24 w 38"/>
                        <a:gd name="T3" fmla="*/ 8 h 83"/>
                        <a:gd name="T4" fmla="*/ 20 w 38"/>
                        <a:gd name="T5" fmla="*/ 15 h 83"/>
                        <a:gd name="T6" fmla="*/ 16 w 38"/>
                        <a:gd name="T7" fmla="*/ 18 h 83"/>
                        <a:gd name="T8" fmla="*/ 0 w 38"/>
                        <a:gd name="T9" fmla="*/ 20 h 83"/>
                        <a:gd name="T10" fmla="*/ 16 w 38"/>
                        <a:gd name="T11" fmla="*/ 22 h 83"/>
                        <a:gd name="T12" fmla="*/ 26 w 38"/>
                        <a:gd name="T13" fmla="*/ 24 h 83"/>
                        <a:gd name="T14" fmla="*/ 32 w 38"/>
                        <a:gd name="T15" fmla="*/ 30 h 83"/>
                        <a:gd name="T16" fmla="*/ 34 w 38"/>
                        <a:gd name="T17" fmla="*/ 38 h 83"/>
                        <a:gd name="T18" fmla="*/ 37 w 38"/>
                        <a:gd name="T19" fmla="*/ 52 h 83"/>
                        <a:gd name="T20" fmla="*/ 35 w 38"/>
                        <a:gd name="T21" fmla="*/ 83 h 83"/>
                        <a:gd name="T22" fmla="*/ 38 w 38"/>
                        <a:gd name="T23" fmla="*/ 46 h 83"/>
                        <a:gd name="T24" fmla="*/ 37 w 38"/>
                        <a:gd name="T25" fmla="*/ 30 h 83"/>
                        <a:gd name="T26" fmla="*/ 37 w 38"/>
                        <a:gd name="T27" fmla="*/ 14 h 83"/>
                        <a:gd name="T28" fmla="*/ 35 w 38"/>
                        <a:gd name="T29" fmla="*/ 5 h 83"/>
                        <a:gd name="T30" fmla="*/ 23 w 38"/>
                        <a:gd name="T31" fmla="*/ 0 h 83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38"/>
                        <a:gd name="T49" fmla="*/ 0 h 83"/>
                        <a:gd name="T50" fmla="*/ 38 w 38"/>
                        <a:gd name="T51" fmla="*/ 83 h 83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38" h="83">
                          <a:moveTo>
                            <a:pt x="23" y="0"/>
                          </a:moveTo>
                          <a:lnTo>
                            <a:pt x="24" y="8"/>
                          </a:lnTo>
                          <a:lnTo>
                            <a:pt x="20" y="15"/>
                          </a:lnTo>
                          <a:lnTo>
                            <a:pt x="16" y="18"/>
                          </a:lnTo>
                          <a:lnTo>
                            <a:pt x="0" y="20"/>
                          </a:lnTo>
                          <a:lnTo>
                            <a:pt x="16" y="22"/>
                          </a:lnTo>
                          <a:lnTo>
                            <a:pt x="26" y="24"/>
                          </a:lnTo>
                          <a:lnTo>
                            <a:pt x="32" y="30"/>
                          </a:lnTo>
                          <a:lnTo>
                            <a:pt x="34" y="38"/>
                          </a:lnTo>
                          <a:lnTo>
                            <a:pt x="37" y="52"/>
                          </a:lnTo>
                          <a:lnTo>
                            <a:pt x="35" y="83"/>
                          </a:lnTo>
                          <a:lnTo>
                            <a:pt x="38" y="46"/>
                          </a:lnTo>
                          <a:lnTo>
                            <a:pt x="37" y="30"/>
                          </a:lnTo>
                          <a:lnTo>
                            <a:pt x="37" y="14"/>
                          </a:lnTo>
                          <a:lnTo>
                            <a:pt x="35" y="5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62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3682" y="1646"/>
                      <a:ext cx="46" cy="33"/>
                    </a:xfrm>
                    <a:custGeom>
                      <a:avLst/>
                      <a:gdLst>
                        <a:gd name="T0" fmla="*/ 0 w 46"/>
                        <a:gd name="T1" fmla="*/ 0 h 33"/>
                        <a:gd name="T2" fmla="*/ 4 w 46"/>
                        <a:gd name="T3" fmla="*/ 3 h 33"/>
                        <a:gd name="T4" fmla="*/ 12 w 46"/>
                        <a:gd name="T5" fmla="*/ 5 h 33"/>
                        <a:gd name="T6" fmla="*/ 17 w 46"/>
                        <a:gd name="T7" fmla="*/ 5 h 33"/>
                        <a:gd name="T8" fmla="*/ 26 w 46"/>
                        <a:gd name="T9" fmla="*/ 4 h 33"/>
                        <a:gd name="T10" fmla="*/ 32 w 46"/>
                        <a:gd name="T11" fmla="*/ 2 h 33"/>
                        <a:gd name="T12" fmla="*/ 39 w 46"/>
                        <a:gd name="T13" fmla="*/ 3 h 33"/>
                        <a:gd name="T14" fmla="*/ 46 w 46"/>
                        <a:gd name="T15" fmla="*/ 9 h 33"/>
                        <a:gd name="T16" fmla="*/ 35 w 46"/>
                        <a:gd name="T17" fmla="*/ 10 h 33"/>
                        <a:gd name="T18" fmla="*/ 31 w 46"/>
                        <a:gd name="T19" fmla="*/ 11 h 33"/>
                        <a:gd name="T20" fmla="*/ 29 w 46"/>
                        <a:gd name="T21" fmla="*/ 18 h 33"/>
                        <a:gd name="T22" fmla="*/ 27 w 46"/>
                        <a:gd name="T23" fmla="*/ 33 h 33"/>
                        <a:gd name="T24" fmla="*/ 26 w 46"/>
                        <a:gd name="T25" fmla="*/ 18 h 33"/>
                        <a:gd name="T26" fmla="*/ 25 w 46"/>
                        <a:gd name="T27" fmla="*/ 10 h 33"/>
                        <a:gd name="T28" fmla="*/ 16 w 46"/>
                        <a:gd name="T29" fmla="*/ 12 h 33"/>
                        <a:gd name="T30" fmla="*/ 8 w 46"/>
                        <a:gd name="T31" fmla="*/ 11 h 33"/>
                        <a:gd name="T32" fmla="*/ 3 w 46"/>
                        <a:gd name="T33" fmla="*/ 5 h 33"/>
                        <a:gd name="T34" fmla="*/ 0 w 46"/>
                        <a:gd name="T35" fmla="*/ 0 h 3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46"/>
                        <a:gd name="T55" fmla="*/ 0 h 33"/>
                        <a:gd name="T56" fmla="*/ 46 w 46"/>
                        <a:gd name="T57" fmla="*/ 33 h 33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46" h="33">
                          <a:moveTo>
                            <a:pt x="0" y="0"/>
                          </a:moveTo>
                          <a:lnTo>
                            <a:pt x="4" y="3"/>
                          </a:lnTo>
                          <a:lnTo>
                            <a:pt x="12" y="5"/>
                          </a:lnTo>
                          <a:lnTo>
                            <a:pt x="17" y="5"/>
                          </a:lnTo>
                          <a:lnTo>
                            <a:pt x="26" y="4"/>
                          </a:lnTo>
                          <a:lnTo>
                            <a:pt x="32" y="2"/>
                          </a:lnTo>
                          <a:lnTo>
                            <a:pt x="39" y="3"/>
                          </a:lnTo>
                          <a:lnTo>
                            <a:pt x="46" y="9"/>
                          </a:lnTo>
                          <a:lnTo>
                            <a:pt x="35" y="10"/>
                          </a:lnTo>
                          <a:lnTo>
                            <a:pt x="31" y="11"/>
                          </a:lnTo>
                          <a:lnTo>
                            <a:pt x="29" y="18"/>
                          </a:lnTo>
                          <a:lnTo>
                            <a:pt x="27" y="33"/>
                          </a:lnTo>
                          <a:lnTo>
                            <a:pt x="26" y="18"/>
                          </a:lnTo>
                          <a:lnTo>
                            <a:pt x="25" y="10"/>
                          </a:lnTo>
                          <a:lnTo>
                            <a:pt x="16" y="12"/>
                          </a:lnTo>
                          <a:lnTo>
                            <a:pt x="8" y="11"/>
                          </a:lnTo>
                          <a:lnTo>
                            <a:pt x="3" y="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63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3737" y="1527"/>
                      <a:ext cx="23" cy="24"/>
                    </a:xfrm>
                    <a:custGeom>
                      <a:avLst/>
                      <a:gdLst>
                        <a:gd name="T0" fmla="*/ 12 w 23"/>
                        <a:gd name="T1" fmla="*/ 0 h 24"/>
                        <a:gd name="T2" fmla="*/ 10 w 23"/>
                        <a:gd name="T3" fmla="*/ 4 h 24"/>
                        <a:gd name="T4" fmla="*/ 10 w 23"/>
                        <a:gd name="T5" fmla="*/ 10 h 24"/>
                        <a:gd name="T6" fmla="*/ 12 w 23"/>
                        <a:gd name="T7" fmla="*/ 14 h 24"/>
                        <a:gd name="T8" fmla="*/ 23 w 23"/>
                        <a:gd name="T9" fmla="*/ 24 h 24"/>
                        <a:gd name="T10" fmla="*/ 10 w 23"/>
                        <a:gd name="T11" fmla="*/ 24 h 24"/>
                        <a:gd name="T12" fmla="*/ 3 w 23"/>
                        <a:gd name="T13" fmla="*/ 17 h 24"/>
                        <a:gd name="T14" fmla="*/ 1 w 23"/>
                        <a:gd name="T15" fmla="*/ 13 h 24"/>
                        <a:gd name="T16" fmla="*/ 0 w 23"/>
                        <a:gd name="T17" fmla="*/ 4 h 24"/>
                        <a:gd name="T18" fmla="*/ 12 w 23"/>
                        <a:gd name="T19" fmla="*/ 0 h 2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3"/>
                        <a:gd name="T31" fmla="*/ 0 h 24"/>
                        <a:gd name="T32" fmla="*/ 23 w 23"/>
                        <a:gd name="T33" fmla="*/ 24 h 2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3" h="24">
                          <a:moveTo>
                            <a:pt x="12" y="0"/>
                          </a:moveTo>
                          <a:lnTo>
                            <a:pt x="10" y="4"/>
                          </a:lnTo>
                          <a:lnTo>
                            <a:pt x="10" y="10"/>
                          </a:lnTo>
                          <a:lnTo>
                            <a:pt x="12" y="14"/>
                          </a:lnTo>
                          <a:lnTo>
                            <a:pt x="23" y="24"/>
                          </a:lnTo>
                          <a:lnTo>
                            <a:pt x="10" y="24"/>
                          </a:lnTo>
                          <a:lnTo>
                            <a:pt x="3" y="17"/>
                          </a:lnTo>
                          <a:lnTo>
                            <a:pt x="1" y="13"/>
                          </a:lnTo>
                          <a:lnTo>
                            <a:pt x="0" y="4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2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3635" y="1513"/>
                    <a:ext cx="176" cy="67"/>
                    <a:chOff x="3635" y="1513"/>
                    <a:chExt cx="176" cy="67"/>
                  </a:xfrm>
                </p:grpSpPr>
                <p:grpSp>
                  <p:nvGrpSpPr>
                    <p:cNvPr id="13" name="Group 1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42" y="1513"/>
                      <a:ext cx="164" cy="28"/>
                      <a:chOff x="3642" y="1513"/>
                      <a:chExt cx="164" cy="28"/>
                    </a:xfrm>
                  </p:grpSpPr>
                  <p:sp>
                    <p:nvSpPr>
                      <p:cNvPr id="16459" name="Freeform 1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18" y="1516"/>
                        <a:ext cx="88" cy="23"/>
                      </a:xfrm>
                      <a:custGeom>
                        <a:avLst/>
                        <a:gdLst>
                          <a:gd name="T0" fmla="*/ 0 w 88"/>
                          <a:gd name="T1" fmla="*/ 15 h 23"/>
                          <a:gd name="T2" fmla="*/ 6 w 88"/>
                          <a:gd name="T3" fmla="*/ 9 h 23"/>
                          <a:gd name="T4" fmla="*/ 14 w 88"/>
                          <a:gd name="T5" fmla="*/ 4 h 23"/>
                          <a:gd name="T6" fmla="*/ 24 w 88"/>
                          <a:gd name="T7" fmla="*/ 1 h 23"/>
                          <a:gd name="T8" fmla="*/ 34 w 88"/>
                          <a:gd name="T9" fmla="*/ 0 h 23"/>
                          <a:gd name="T10" fmla="*/ 44 w 88"/>
                          <a:gd name="T11" fmla="*/ 0 h 23"/>
                          <a:gd name="T12" fmla="*/ 57 w 88"/>
                          <a:gd name="T13" fmla="*/ 2 h 23"/>
                          <a:gd name="T14" fmla="*/ 70 w 88"/>
                          <a:gd name="T15" fmla="*/ 7 h 23"/>
                          <a:gd name="T16" fmla="*/ 88 w 88"/>
                          <a:gd name="T17" fmla="*/ 12 h 23"/>
                          <a:gd name="T18" fmla="*/ 74 w 88"/>
                          <a:gd name="T19" fmla="*/ 12 h 23"/>
                          <a:gd name="T20" fmla="*/ 59 w 88"/>
                          <a:gd name="T21" fmla="*/ 11 h 23"/>
                          <a:gd name="T22" fmla="*/ 47 w 88"/>
                          <a:gd name="T23" fmla="*/ 10 h 23"/>
                          <a:gd name="T24" fmla="*/ 38 w 88"/>
                          <a:gd name="T25" fmla="*/ 12 h 23"/>
                          <a:gd name="T26" fmla="*/ 30 w 88"/>
                          <a:gd name="T27" fmla="*/ 15 h 23"/>
                          <a:gd name="T28" fmla="*/ 23 w 88"/>
                          <a:gd name="T29" fmla="*/ 20 h 23"/>
                          <a:gd name="T30" fmla="*/ 17 w 88"/>
                          <a:gd name="T31" fmla="*/ 23 h 23"/>
                          <a:gd name="T32" fmla="*/ 10 w 88"/>
                          <a:gd name="T33" fmla="*/ 23 h 23"/>
                          <a:gd name="T34" fmla="*/ 3 w 88"/>
                          <a:gd name="T35" fmla="*/ 21 h 23"/>
                          <a:gd name="T36" fmla="*/ 0 w 88"/>
                          <a:gd name="T37" fmla="*/ 15 h 23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88"/>
                          <a:gd name="T58" fmla="*/ 0 h 23"/>
                          <a:gd name="T59" fmla="*/ 88 w 88"/>
                          <a:gd name="T60" fmla="*/ 23 h 23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88" h="23">
                            <a:moveTo>
                              <a:pt x="0" y="15"/>
                            </a:moveTo>
                            <a:lnTo>
                              <a:pt x="6" y="9"/>
                            </a:lnTo>
                            <a:lnTo>
                              <a:pt x="14" y="4"/>
                            </a:lnTo>
                            <a:lnTo>
                              <a:pt x="24" y="1"/>
                            </a:lnTo>
                            <a:lnTo>
                              <a:pt x="34" y="0"/>
                            </a:lnTo>
                            <a:lnTo>
                              <a:pt x="44" y="0"/>
                            </a:lnTo>
                            <a:lnTo>
                              <a:pt x="57" y="2"/>
                            </a:lnTo>
                            <a:lnTo>
                              <a:pt x="70" y="7"/>
                            </a:lnTo>
                            <a:lnTo>
                              <a:pt x="88" y="12"/>
                            </a:lnTo>
                            <a:lnTo>
                              <a:pt x="74" y="12"/>
                            </a:lnTo>
                            <a:lnTo>
                              <a:pt x="59" y="11"/>
                            </a:lnTo>
                            <a:lnTo>
                              <a:pt x="47" y="10"/>
                            </a:lnTo>
                            <a:lnTo>
                              <a:pt x="38" y="12"/>
                            </a:lnTo>
                            <a:lnTo>
                              <a:pt x="30" y="15"/>
                            </a:lnTo>
                            <a:lnTo>
                              <a:pt x="23" y="20"/>
                            </a:lnTo>
                            <a:lnTo>
                              <a:pt x="17" y="23"/>
                            </a:lnTo>
                            <a:lnTo>
                              <a:pt x="10" y="23"/>
                            </a:lnTo>
                            <a:lnTo>
                              <a:pt x="3" y="21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6460" name="Freeform 1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42" y="1513"/>
                        <a:ext cx="44" cy="28"/>
                      </a:xfrm>
                      <a:custGeom>
                        <a:avLst/>
                        <a:gdLst>
                          <a:gd name="T0" fmla="*/ 0 w 44"/>
                          <a:gd name="T1" fmla="*/ 0 h 28"/>
                          <a:gd name="T2" fmla="*/ 0 w 44"/>
                          <a:gd name="T3" fmla="*/ 4 h 28"/>
                          <a:gd name="T4" fmla="*/ 10 w 44"/>
                          <a:gd name="T5" fmla="*/ 6 h 28"/>
                          <a:gd name="T6" fmla="*/ 18 w 44"/>
                          <a:gd name="T7" fmla="*/ 13 h 28"/>
                          <a:gd name="T8" fmla="*/ 23 w 44"/>
                          <a:gd name="T9" fmla="*/ 19 h 28"/>
                          <a:gd name="T10" fmla="*/ 28 w 44"/>
                          <a:gd name="T11" fmla="*/ 25 h 28"/>
                          <a:gd name="T12" fmla="*/ 35 w 44"/>
                          <a:gd name="T13" fmla="*/ 28 h 28"/>
                          <a:gd name="T14" fmla="*/ 42 w 44"/>
                          <a:gd name="T15" fmla="*/ 27 h 28"/>
                          <a:gd name="T16" fmla="*/ 44 w 44"/>
                          <a:gd name="T17" fmla="*/ 20 h 28"/>
                          <a:gd name="T18" fmla="*/ 41 w 44"/>
                          <a:gd name="T19" fmla="*/ 15 h 28"/>
                          <a:gd name="T20" fmla="*/ 32 w 44"/>
                          <a:gd name="T21" fmla="*/ 10 h 28"/>
                          <a:gd name="T22" fmla="*/ 27 w 44"/>
                          <a:gd name="T23" fmla="*/ 6 h 28"/>
                          <a:gd name="T24" fmla="*/ 18 w 44"/>
                          <a:gd name="T25" fmla="*/ 3 h 28"/>
                          <a:gd name="T26" fmla="*/ 0 w 44"/>
                          <a:gd name="T27" fmla="*/ 0 h 28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44"/>
                          <a:gd name="T43" fmla="*/ 0 h 28"/>
                          <a:gd name="T44" fmla="*/ 44 w 44"/>
                          <a:gd name="T45" fmla="*/ 28 h 28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44" h="28">
                            <a:moveTo>
                              <a:pt x="0" y="0"/>
                            </a:moveTo>
                            <a:lnTo>
                              <a:pt x="0" y="4"/>
                            </a:lnTo>
                            <a:lnTo>
                              <a:pt x="10" y="6"/>
                            </a:lnTo>
                            <a:lnTo>
                              <a:pt x="18" y="13"/>
                            </a:lnTo>
                            <a:lnTo>
                              <a:pt x="23" y="19"/>
                            </a:lnTo>
                            <a:lnTo>
                              <a:pt x="28" y="25"/>
                            </a:lnTo>
                            <a:lnTo>
                              <a:pt x="35" y="28"/>
                            </a:lnTo>
                            <a:lnTo>
                              <a:pt x="42" y="27"/>
                            </a:lnTo>
                            <a:lnTo>
                              <a:pt x="44" y="20"/>
                            </a:lnTo>
                            <a:lnTo>
                              <a:pt x="41" y="15"/>
                            </a:lnTo>
                            <a:lnTo>
                              <a:pt x="32" y="10"/>
                            </a:lnTo>
                            <a:lnTo>
                              <a:pt x="27" y="6"/>
                            </a:lnTo>
                            <a:lnTo>
                              <a:pt x="18" y="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16447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3736" y="1549"/>
                      <a:ext cx="63" cy="21"/>
                    </a:xfrm>
                    <a:custGeom>
                      <a:avLst/>
                      <a:gdLst>
                        <a:gd name="T0" fmla="*/ 0 w 63"/>
                        <a:gd name="T1" fmla="*/ 6 h 21"/>
                        <a:gd name="T2" fmla="*/ 3 w 63"/>
                        <a:gd name="T3" fmla="*/ 14 h 21"/>
                        <a:gd name="T4" fmla="*/ 4 w 63"/>
                        <a:gd name="T5" fmla="*/ 17 h 21"/>
                        <a:gd name="T6" fmla="*/ 7 w 63"/>
                        <a:gd name="T7" fmla="*/ 19 h 21"/>
                        <a:gd name="T8" fmla="*/ 17 w 63"/>
                        <a:gd name="T9" fmla="*/ 21 h 21"/>
                        <a:gd name="T10" fmla="*/ 29 w 63"/>
                        <a:gd name="T11" fmla="*/ 21 h 21"/>
                        <a:gd name="T12" fmla="*/ 38 w 63"/>
                        <a:gd name="T13" fmla="*/ 19 h 21"/>
                        <a:gd name="T14" fmla="*/ 48 w 63"/>
                        <a:gd name="T15" fmla="*/ 15 h 21"/>
                        <a:gd name="T16" fmla="*/ 63 w 63"/>
                        <a:gd name="T17" fmla="*/ 6 h 21"/>
                        <a:gd name="T18" fmla="*/ 40 w 63"/>
                        <a:gd name="T19" fmla="*/ 4 h 21"/>
                        <a:gd name="T20" fmla="*/ 21 w 63"/>
                        <a:gd name="T21" fmla="*/ 1 h 21"/>
                        <a:gd name="T22" fmla="*/ 10 w 63"/>
                        <a:gd name="T23" fmla="*/ 0 h 21"/>
                        <a:gd name="T24" fmla="*/ 0 w 63"/>
                        <a:gd name="T25" fmla="*/ 6 h 21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21"/>
                        <a:gd name="T41" fmla="*/ 63 w 63"/>
                        <a:gd name="T42" fmla="*/ 21 h 21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21">
                          <a:moveTo>
                            <a:pt x="0" y="6"/>
                          </a:moveTo>
                          <a:lnTo>
                            <a:pt x="3" y="14"/>
                          </a:lnTo>
                          <a:lnTo>
                            <a:pt x="4" y="17"/>
                          </a:lnTo>
                          <a:lnTo>
                            <a:pt x="7" y="19"/>
                          </a:lnTo>
                          <a:lnTo>
                            <a:pt x="17" y="21"/>
                          </a:lnTo>
                          <a:lnTo>
                            <a:pt x="29" y="21"/>
                          </a:lnTo>
                          <a:lnTo>
                            <a:pt x="38" y="19"/>
                          </a:lnTo>
                          <a:lnTo>
                            <a:pt x="48" y="15"/>
                          </a:lnTo>
                          <a:lnTo>
                            <a:pt x="63" y="6"/>
                          </a:lnTo>
                          <a:lnTo>
                            <a:pt x="40" y="4"/>
                          </a:lnTo>
                          <a:lnTo>
                            <a:pt x="21" y="1"/>
                          </a:lnTo>
                          <a:lnTo>
                            <a:pt x="10" y="0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48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3660" y="1553"/>
                      <a:ext cx="19" cy="20"/>
                    </a:xfrm>
                    <a:custGeom>
                      <a:avLst/>
                      <a:gdLst>
                        <a:gd name="T0" fmla="*/ 1 w 19"/>
                        <a:gd name="T1" fmla="*/ 0 h 20"/>
                        <a:gd name="T2" fmla="*/ 15 w 19"/>
                        <a:gd name="T3" fmla="*/ 2 h 20"/>
                        <a:gd name="T4" fmla="*/ 18 w 19"/>
                        <a:gd name="T5" fmla="*/ 10 h 20"/>
                        <a:gd name="T6" fmla="*/ 19 w 19"/>
                        <a:gd name="T7" fmla="*/ 20 h 20"/>
                        <a:gd name="T8" fmla="*/ 7 w 19"/>
                        <a:gd name="T9" fmla="*/ 18 h 20"/>
                        <a:gd name="T10" fmla="*/ 0 w 19"/>
                        <a:gd name="T11" fmla="*/ 17 h 20"/>
                        <a:gd name="T12" fmla="*/ 1 w 19"/>
                        <a:gd name="T13" fmla="*/ 0 h 2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20"/>
                        <a:gd name="T23" fmla="*/ 19 w 19"/>
                        <a:gd name="T24" fmla="*/ 20 h 2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20">
                          <a:moveTo>
                            <a:pt x="1" y="0"/>
                          </a:moveTo>
                          <a:lnTo>
                            <a:pt x="15" y="2"/>
                          </a:lnTo>
                          <a:lnTo>
                            <a:pt x="18" y="10"/>
                          </a:lnTo>
                          <a:lnTo>
                            <a:pt x="19" y="20"/>
                          </a:lnTo>
                          <a:lnTo>
                            <a:pt x="7" y="18"/>
                          </a:lnTo>
                          <a:lnTo>
                            <a:pt x="0" y="17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grpSp>
                  <p:nvGrpSpPr>
                    <p:cNvPr id="14" name="Group 1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40" y="1548"/>
                      <a:ext cx="45" cy="29"/>
                      <a:chOff x="3740" y="1548"/>
                      <a:chExt cx="45" cy="29"/>
                    </a:xfrm>
                  </p:grpSpPr>
                  <p:sp>
                    <p:nvSpPr>
                      <p:cNvPr id="16457" name="Oval 1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40" y="1548"/>
                        <a:ext cx="45" cy="29"/>
                      </a:xfrm>
                      <a:prstGeom prst="ellipse">
                        <a:avLst/>
                      </a:prstGeom>
                      <a:solidFill>
                        <a:srgbClr val="7F3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6458" name="Oval 1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46" y="1553"/>
                        <a:ext cx="24" cy="21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16450" name="Oval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4" y="1552"/>
                      <a:ext cx="12" cy="1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grpSp>
                  <p:nvGrpSpPr>
                    <p:cNvPr id="15" name="Group 1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50" y="1551"/>
                      <a:ext cx="30" cy="29"/>
                      <a:chOff x="3650" y="1551"/>
                      <a:chExt cx="30" cy="29"/>
                    </a:xfrm>
                  </p:grpSpPr>
                  <p:sp>
                    <p:nvSpPr>
                      <p:cNvPr id="16455" name="Oval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50" y="1551"/>
                        <a:ext cx="30" cy="29"/>
                      </a:xfrm>
                      <a:prstGeom prst="ellipse">
                        <a:avLst/>
                      </a:prstGeom>
                      <a:solidFill>
                        <a:srgbClr val="7F3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6456" name="Oval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54" y="1554"/>
                        <a:ext cx="18" cy="23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16452" name="Oval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4" y="1555"/>
                      <a:ext cx="8" cy="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53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3722" y="1546"/>
                      <a:ext cx="89" cy="20"/>
                    </a:xfrm>
                    <a:custGeom>
                      <a:avLst/>
                      <a:gdLst>
                        <a:gd name="T0" fmla="*/ 0 w 89"/>
                        <a:gd name="T1" fmla="*/ 1 h 20"/>
                        <a:gd name="T2" fmla="*/ 12 w 89"/>
                        <a:gd name="T3" fmla="*/ 7 h 20"/>
                        <a:gd name="T4" fmla="*/ 19 w 89"/>
                        <a:gd name="T5" fmla="*/ 3 h 20"/>
                        <a:gd name="T6" fmla="*/ 26 w 89"/>
                        <a:gd name="T7" fmla="*/ 0 h 20"/>
                        <a:gd name="T8" fmla="*/ 33 w 89"/>
                        <a:gd name="T9" fmla="*/ 0 h 20"/>
                        <a:gd name="T10" fmla="*/ 43 w 89"/>
                        <a:gd name="T11" fmla="*/ 3 h 20"/>
                        <a:gd name="T12" fmla="*/ 57 w 89"/>
                        <a:gd name="T13" fmla="*/ 7 h 20"/>
                        <a:gd name="T14" fmla="*/ 71 w 89"/>
                        <a:gd name="T15" fmla="*/ 7 h 20"/>
                        <a:gd name="T16" fmla="*/ 89 w 89"/>
                        <a:gd name="T17" fmla="*/ 4 h 20"/>
                        <a:gd name="T18" fmla="*/ 77 w 89"/>
                        <a:gd name="T19" fmla="*/ 13 h 20"/>
                        <a:gd name="T20" fmla="*/ 62 w 89"/>
                        <a:gd name="T21" fmla="*/ 20 h 20"/>
                        <a:gd name="T22" fmla="*/ 73 w 89"/>
                        <a:gd name="T23" fmla="*/ 12 h 20"/>
                        <a:gd name="T24" fmla="*/ 61 w 89"/>
                        <a:gd name="T25" fmla="*/ 11 h 20"/>
                        <a:gd name="T26" fmla="*/ 52 w 89"/>
                        <a:gd name="T27" fmla="*/ 10 h 20"/>
                        <a:gd name="T28" fmla="*/ 42 w 89"/>
                        <a:gd name="T29" fmla="*/ 8 h 20"/>
                        <a:gd name="T30" fmla="*/ 34 w 89"/>
                        <a:gd name="T31" fmla="*/ 8 h 20"/>
                        <a:gd name="T32" fmla="*/ 25 w 89"/>
                        <a:gd name="T33" fmla="*/ 7 h 20"/>
                        <a:gd name="T34" fmla="*/ 21 w 89"/>
                        <a:gd name="T35" fmla="*/ 7 h 20"/>
                        <a:gd name="T36" fmla="*/ 16 w 89"/>
                        <a:gd name="T37" fmla="*/ 10 h 20"/>
                        <a:gd name="T38" fmla="*/ 12 w 89"/>
                        <a:gd name="T39" fmla="*/ 11 h 20"/>
                        <a:gd name="T40" fmla="*/ 9 w 89"/>
                        <a:gd name="T41" fmla="*/ 11 h 20"/>
                        <a:gd name="T42" fmla="*/ 0 w 89"/>
                        <a:gd name="T43" fmla="*/ 1 h 20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89"/>
                        <a:gd name="T67" fmla="*/ 0 h 20"/>
                        <a:gd name="T68" fmla="*/ 89 w 89"/>
                        <a:gd name="T69" fmla="*/ 20 h 20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89" h="20">
                          <a:moveTo>
                            <a:pt x="0" y="1"/>
                          </a:moveTo>
                          <a:lnTo>
                            <a:pt x="12" y="7"/>
                          </a:lnTo>
                          <a:lnTo>
                            <a:pt x="19" y="3"/>
                          </a:lnTo>
                          <a:lnTo>
                            <a:pt x="26" y="0"/>
                          </a:lnTo>
                          <a:lnTo>
                            <a:pt x="33" y="0"/>
                          </a:lnTo>
                          <a:lnTo>
                            <a:pt x="43" y="3"/>
                          </a:lnTo>
                          <a:lnTo>
                            <a:pt x="57" y="7"/>
                          </a:lnTo>
                          <a:lnTo>
                            <a:pt x="71" y="7"/>
                          </a:lnTo>
                          <a:lnTo>
                            <a:pt x="89" y="4"/>
                          </a:lnTo>
                          <a:lnTo>
                            <a:pt x="77" y="13"/>
                          </a:lnTo>
                          <a:lnTo>
                            <a:pt x="62" y="20"/>
                          </a:lnTo>
                          <a:lnTo>
                            <a:pt x="73" y="12"/>
                          </a:lnTo>
                          <a:lnTo>
                            <a:pt x="61" y="11"/>
                          </a:lnTo>
                          <a:lnTo>
                            <a:pt x="52" y="10"/>
                          </a:lnTo>
                          <a:lnTo>
                            <a:pt x="42" y="8"/>
                          </a:lnTo>
                          <a:lnTo>
                            <a:pt x="34" y="8"/>
                          </a:lnTo>
                          <a:lnTo>
                            <a:pt x="25" y="7"/>
                          </a:lnTo>
                          <a:lnTo>
                            <a:pt x="21" y="7"/>
                          </a:lnTo>
                          <a:lnTo>
                            <a:pt x="16" y="10"/>
                          </a:lnTo>
                          <a:lnTo>
                            <a:pt x="12" y="11"/>
                          </a:lnTo>
                          <a:lnTo>
                            <a:pt x="9" y="11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54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3635" y="1548"/>
                      <a:ext cx="40" cy="17"/>
                    </a:xfrm>
                    <a:custGeom>
                      <a:avLst/>
                      <a:gdLst>
                        <a:gd name="T0" fmla="*/ 0 w 40"/>
                        <a:gd name="T1" fmla="*/ 0 h 17"/>
                        <a:gd name="T2" fmla="*/ 5 w 40"/>
                        <a:gd name="T3" fmla="*/ 6 h 17"/>
                        <a:gd name="T4" fmla="*/ 13 w 40"/>
                        <a:gd name="T5" fmla="*/ 5 h 17"/>
                        <a:gd name="T6" fmla="*/ 20 w 40"/>
                        <a:gd name="T7" fmla="*/ 5 h 17"/>
                        <a:gd name="T8" fmla="*/ 24 w 40"/>
                        <a:gd name="T9" fmla="*/ 5 h 17"/>
                        <a:gd name="T10" fmla="*/ 31 w 40"/>
                        <a:gd name="T11" fmla="*/ 5 h 17"/>
                        <a:gd name="T12" fmla="*/ 36 w 40"/>
                        <a:gd name="T13" fmla="*/ 8 h 17"/>
                        <a:gd name="T14" fmla="*/ 39 w 40"/>
                        <a:gd name="T15" fmla="*/ 10 h 17"/>
                        <a:gd name="T16" fmla="*/ 40 w 40"/>
                        <a:gd name="T17" fmla="*/ 17 h 17"/>
                        <a:gd name="T18" fmla="*/ 38 w 40"/>
                        <a:gd name="T19" fmla="*/ 11 h 17"/>
                        <a:gd name="T20" fmla="*/ 34 w 40"/>
                        <a:gd name="T21" fmla="*/ 9 h 17"/>
                        <a:gd name="T22" fmla="*/ 23 w 40"/>
                        <a:gd name="T23" fmla="*/ 8 h 17"/>
                        <a:gd name="T24" fmla="*/ 12 w 40"/>
                        <a:gd name="T25" fmla="*/ 8 h 17"/>
                        <a:gd name="T26" fmla="*/ 0 w 40"/>
                        <a:gd name="T27" fmla="*/ 0 h 17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40"/>
                        <a:gd name="T43" fmla="*/ 0 h 17"/>
                        <a:gd name="T44" fmla="*/ 40 w 40"/>
                        <a:gd name="T45" fmla="*/ 17 h 17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40" h="17">
                          <a:moveTo>
                            <a:pt x="0" y="0"/>
                          </a:moveTo>
                          <a:lnTo>
                            <a:pt x="5" y="6"/>
                          </a:lnTo>
                          <a:lnTo>
                            <a:pt x="13" y="5"/>
                          </a:lnTo>
                          <a:lnTo>
                            <a:pt x="20" y="5"/>
                          </a:lnTo>
                          <a:lnTo>
                            <a:pt x="24" y="5"/>
                          </a:lnTo>
                          <a:lnTo>
                            <a:pt x="31" y="5"/>
                          </a:lnTo>
                          <a:lnTo>
                            <a:pt x="36" y="8"/>
                          </a:lnTo>
                          <a:lnTo>
                            <a:pt x="39" y="10"/>
                          </a:lnTo>
                          <a:lnTo>
                            <a:pt x="40" y="17"/>
                          </a:lnTo>
                          <a:lnTo>
                            <a:pt x="38" y="11"/>
                          </a:lnTo>
                          <a:lnTo>
                            <a:pt x="34" y="9"/>
                          </a:lnTo>
                          <a:lnTo>
                            <a:pt x="23" y="8"/>
                          </a:lnTo>
                          <a:lnTo>
                            <a:pt x="12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6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3684" y="1681"/>
                    <a:ext cx="91" cy="47"/>
                    <a:chOff x="3684" y="1681"/>
                    <a:chExt cx="91" cy="47"/>
                  </a:xfrm>
                </p:grpSpPr>
                <p:grpSp>
                  <p:nvGrpSpPr>
                    <p:cNvPr id="17" name="Group 1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84" y="1681"/>
                      <a:ext cx="91" cy="47"/>
                      <a:chOff x="3684" y="1681"/>
                      <a:chExt cx="91" cy="47"/>
                    </a:xfrm>
                  </p:grpSpPr>
                  <p:sp>
                    <p:nvSpPr>
                      <p:cNvPr id="16439" name="Freeform 1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5" y="1681"/>
                        <a:ext cx="90" cy="47"/>
                      </a:xfrm>
                      <a:custGeom>
                        <a:avLst/>
                        <a:gdLst>
                          <a:gd name="T0" fmla="*/ 9 w 90"/>
                          <a:gd name="T1" fmla="*/ 19 h 47"/>
                          <a:gd name="T2" fmla="*/ 4 w 90"/>
                          <a:gd name="T3" fmla="*/ 13 h 47"/>
                          <a:gd name="T4" fmla="*/ 1 w 90"/>
                          <a:gd name="T5" fmla="*/ 8 h 47"/>
                          <a:gd name="T6" fmla="*/ 0 w 90"/>
                          <a:gd name="T7" fmla="*/ 4 h 47"/>
                          <a:gd name="T8" fmla="*/ 4 w 90"/>
                          <a:gd name="T9" fmla="*/ 1 h 47"/>
                          <a:gd name="T10" fmla="*/ 11 w 90"/>
                          <a:gd name="T11" fmla="*/ 0 h 47"/>
                          <a:gd name="T12" fmla="*/ 21 w 90"/>
                          <a:gd name="T13" fmla="*/ 5 h 47"/>
                          <a:gd name="T14" fmla="*/ 30 w 90"/>
                          <a:gd name="T15" fmla="*/ 0 h 47"/>
                          <a:gd name="T16" fmla="*/ 40 w 90"/>
                          <a:gd name="T17" fmla="*/ 3 h 47"/>
                          <a:gd name="T18" fmla="*/ 51 w 90"/>
                          <a:gd name="T19" fmla="*/ 5 h 47"/>
                          <a:gd name="T20" fmla="*/ 63 w 90"/>
                          <a:gd name="T21" fmla="*/ 6 h 47"/>
                          <a:gd name="T22" fmla="*/ 90 w 90"/>
                          <a:gd name="T23" fmla="*/ 8 h 47"/>
                          <a:gd name="T24" fmla="*/ 74 w 90"/>
                          <a:gd name="T25" fmla="*/ 22 h 47"/>
                          <a:gd name="T26" fmla="*/ 65 w 90"/>
                          <a:gd name="T27" fmla="*/ 29 h 47"/>
                          <a:gd name="T28" fmla="*/ 57 w 90"/>
                          <a:gd name="T29" fmla="*/ 36 h 47"/>
                          <a:gd name="T30" fmla="*/ 49 w 90"/>
                          <a:gd name="T31" fmla="*/ 42 h 47"/>
                          <a:gd name="T32" fmla="*/ 36 w 90"/>
                          <a:gd name="T33" fmla="*/ 47 h 47"/>
                          <a:gd name="T34" fmla="*/ 25 w 90"/>
                          <a:gd name="T35" fmla="*/ 47 h 47"/>
                          <a:gd name="T36" fmla="*/ 15 w 90"/>
                          <a:gd name="T37" fmla="*/ 43 h 47"/>
                          <a:gd name="T38" fmla="*/ 11 w 90"/>
                          <a:gd name="T39" fmla="*/ 36 h 47"/>
                          <a:gd name="T40" fmla="*/ 9 w 90"/>
                          <a:gd name="T41" fmla="*/ 19 h 47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90"/>
                          <a:gd name="T64" fmla="*/ 0 h 47"/>
                          <a:gd name="T65" fmla="*/ 90 w 90"/>
                          <a:gd name="T66" fmla="*/ 47 h 47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90" h="47">
                            <a:moveTo>
                              <a:pt x="9" y="19"/>
                            </a:moveTo>
                            <a:lnTo>
                              <a:pt x="4" y="13"/>
                            </a:lnTo>
                            <a:lnTo>
                              <a:pt x="1" y="8"/>
                            </a:lnTo>
                            <a:lnTo>
                              <a:pt x="0" y="4"/>
                            </a:lnTo>
                            <a:lnTo>
                              <a:pt x="4" y="1"/>
                            </a:lnTo>
                            <a:lnTo>
                              <a:pt x="11" y="0"/>
                            </a:lnTo>
                            <a:lnTo>
                              <a:pt x="21" y="5"/>
                            </a:lnTo>
                            <a:lnTo>
                              <a:pt x="30" y="0"/>
                            </a:lnTo>
                            <a:lnTo>
                              <a:pt x="40" y="3"/>
                            </a:lnTo>
                            <a:lnTo>
                              <a:pt x="51" y="5"/>
                            </a:lnTo>
                            <a:lnTo>
                              <a:pt x="63" y="6"/>
                            </a:lnTo>
                            <a:lnTo>
                              <a:pt x="90" y="8"/>
                            </a:lnTo>
                            <a:lnTo>
                              <a:pt x="74" y="22"/>
                            </a:lnTo>
                            <a:lnTo>
                              <a:pt x="65" y="29"/>
                            </a:lnTo>
                            <a:lnTo>
                              <a:pt x="57" y="36"/>
                            </a:lnTo>
                            <a:lnTo>
                              <a:pt x="49" y="42"/>
                            </a:lnTo>
                            <a:lnTo>
                              <a:pt x="36" y="47"/>
                            </a:lnTo>
                            <a:lnTo>
                              <a:pt x="25" y="47"/>
                            </a:lnTo>
                            <a:lnTo>
                              <a:pt x="15" y="43"/>
                            </a:lnTo>
                            <a:lnTo>
                              <a:pt x="11" y="36"/>
                            </a:lnTo>
                            <a:lnTo>
                              <a:pt x="9" y="19"/>
                            </a:lnTo>
                            <a:close/>
                          </a:path>
                        </a:pathLst>
                      </a:custGeom>
                      <a:solidFill>
                        <a:srgbClr val="7F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18" name="Group 1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84" y="1681"/>
                        <a:ext cx="91" cy="47"/>
                        <a:chOff x="3684" y="1681"/>
                        <a:chExt cx="91" cy="47"/>
                      </a:xfrm>
                    </p:grpSpPr>
                    <p:grpSp>
                      <p:nvGrpSpPr>
                        <p:cNvPr id="19" name="Group 1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84" y="1681"/>
                          <a:ext cx="90" cy="23"/>
                          <a:chOff x="3684" y="1681"/>
                          <a:chExt cx="90" cy="23"/>
                        </a:xfrm>
                      </p:grpSpPr>
                      <p:sp>
                        <p:nvSpPr>
                          <p:cNvPr id="16444" name="Freeform 1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91" y="1690"/>
                            <a:ext cx="64" cy="14"/>
                          </a:xfrm>
                          <a:custGeom>
                            <a:avLst/>
                            <a:gdLst>
                              <a:gd name="T0" fmla="*/ 0 w 64"/>
                              <a:gd name="T1" fmla="*/ 1 h 14"/>
                              <a:gd name="T2" fmla="*/ 6 w 64"/>
                              <a:gd name="T3" fmla="*/ 8 h 14"/>
                              <a:gd name="T4" fmla="*/ 12 w 64"/>
                              <a:gd name="T5" fmla="*/ 12 h 14"/>
                              <a:gd name="T6" fmla="*/ 21 w 64"/>
                              <a:gd name="T7" fmla="*/ 14 h 14"/>
                              <a:gd name="T8" fmla="*/ 30 w 64"/>
                              <a:gd name="T9" fmla="*/ 14 h 14"/>
                              <a:gd name="T10" fmla="*/ 37 w 64"/>
                              <a:gd name="T11" fmla="*/ 14 h 14"/>
                              <a:gd name="T12" fmla="*/ 53 w 64"/>
                              <a:gd name="T13" fmla="*/ 11 h 14"/>
                              <a:gd name="T14" fmla="*/ 64 w 64"/>
                              <a:gd name="T15" fmla="*/ 6 h 14"/>
                              <a:gd name="T16" fmla="*/ 38 w 64"/>
                              <a:gd name="T17" fmla="*/ 0 h 14"/>
                              <a:gd name="T18" fmla="*/ 0 w 64"/>
                              <a:gd name="T19" fmla="*/ 1 h 14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w 64"/>
                              <a:gd name="T31" fmla="*/ 0 h 14"/>
                              <a:gd name="T32" fmla="*/ 64 w 64"/>
                              <a:gd name="T33" fmla="*/ 14 h 14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T30" t="T31" r="T32" b="T33"/>
                            <a:pathLst>
                              <a:path w="64" h="14">
                                <a:moveTo>
                                  <a:pt x="0" y="1"/>
                                </a:moveTo>
                                <a:lnTo>
                                  <a:pt x="6" y="8"/>
                                </a:lnTo>
                                <a:lnTo>
                                  <a:pt x="12" y="12"/>
                                </a:lnTo>
                                <a:lnTo>
                                  <a:pt x="21" y="14"/>
                                </a:lnTo>
                                <a:lnTo>
                                  <a:pt x="30" y="14"/>
                                </a:lnTo>
                                <a:lnTo>
                                  <a:pt x="37" y="14"/>
                                </a:lnTo>
                                <a:lnTo>
                                  <a:pt x="53" y="11"/>
                                </a:lnTo>
                                <a:lnTo>
                                  <a:pt x="64" y="6"/>
                                </a:lnTo>
                                <a:lnTo>
                                  <a:pt x="38" y="0"/>
                                </a:lnTo>
                                <a:lnTo>
                                  <a:pt x="0" y="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6445" name="Freeform 11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84" y="1681"/>
                            <a:ext cx="90" cy="20"/>
                          </a:xfrm>
                          <a:custGeom>
                            <a:avLst/>
                            <a:gdLst>
                              <a:gd name="T0" fmla="*/ 9 w 90"/>
                              <a:gd name="T1" fmla="*/ 20 h 20"/>
                              <a:gd name="T2" fmla="*/ 4 w 90"/>
                              <a:gd name="T3" fmla="*/ 13 h 20"/>
                              <a:gd name="T4" fmla="*/ 1 w 90"/>
                              <a:gd name="T5" fmla="*/ 9 h 20"/>
                              <a:gd name="T6" fmla="*/ 0 w 90"/>
                              <a:gd name="T7" fmla="*/ 4 h 20"/>
                              <a:gd name="T8" fmla="*/ 4 w 90"/>
                              <a:gd name="T9" fmla="*/ 1 h 20"/>
                              <a:gd name="T10" fmla="*/ 11 w 90"/>
                              <a:gd name="T11" fmla="*/ 0 h 20"/>
                              <a:gd name="T12" fmla="*/ 21 w 90"/>
                              <a:gd name="T13" fmla="*/ 6 h 20"/>
                              <a:gd name="T14" fmla="*/ 30 w 90"/>
                              <a:gd name="T15" fmla="*/ 0 h 20"/>
                              <a:gd name="T16" fmla="*/ 40 w 90"/>
                              <a:gd name="T17" fmla="*/ 3 h 20"/>
                              <a:gd name="T18" fmla="*/ 51 w 90"/>
                              <a:gd name="T19" fmla="*/ 6 h 20"/>
                              <a:gd name="T20" fmla="*/ 63 w 90"/>
                              <a:gd name="T21" fmla="*/ 7 h 20"/>
                              <a:gd name="T22" fmla="*/ 90 w 90"/>
                              <a:gd name="T23" fmla="*/ 9 h 20"/>
                              <a:gd name="T24" fmla="*/ 82 w 90"/>
                              <a:gd name="T25" fmla="*/ 13 h 20"/>
                              <a:gd name="T26" fmla="*/ 74 w 90"/>
                              <a:gd name="T27" fmla="*/ 17 h 20"/>
                              <a:gd name="T28" fmla="*/ 65 w 90"/>
                              <a:gd name="T29" fmla="*/ 17 h 20"/>
                              <a:gd name="T30" fmla="*/ 57 w 90"/>
                              <a:gd name="T31" fmla="*/ 18 h 20"/>
                              <a:gd name="T32" fmla="*/ 46 w 90"/>
                              <a:gd name="T33" fmla="*/ 16 h 20"/>
                              <a:gd name="T34" fmla="*/ 35 w 90"/>
                              <a:gd name="T35" fmla="*/ 13 h 20"/>
                              <a:gd name="T36" fmla="*/ 28 w 90"/>
                              <a:gd name="T37" fmla="*/ 17 h 20"/>
                              <a:gd name="T38" fmla="*/ 19 w 90"/>
                              <a:gd name="T39" fmla="*/ 13 h 20"/>
                              <a:gd name="T40" fmla="*/ 10 w 90"/>
                              <a:gd name="T41" fmla="*/ 11 h 20"/>
                              <a:gd name="T42" fmla="*/ 9 w 90"/>
                              <a:gd name="T43" fmla="*/ 20 h 20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w 90"/>
                              <a:gd name="T67" fmla="*/ 0 h 20"/>
                              <a:gd name="T68" fmla="*/ 90 w 90"/>
                              <a:gd name="T69" fmla="*/ 20 h 20"/>
                            </a:gdLst>
                            <a:ahLst/>
                            <a:cxnLst>
                              <a:cxn ang="T44">
                                <a:pos x="T0" y="T1"/>
                              </a:cxn>
                              <a:cxn ang="T45">
                                <a:pos x="T2" y="T3"/>
                              </a:cxn>
                              <a:cxn ang="T46">
                                <a:pos x="T4" y="T5"/>
                              </a:cxn>
                              <a:cxn ang="T47">
                                <a:pos x="T6" y="T7"/>
                              </a:cxn>
                              <a:cxn ang="T48">
                                <a:pos x="T8" y="T9"/>
                              </a:cxn>
                              <a:cxn ang="T49">
                                <a:pos x="T10" y="T11"/>
                              </a:cxn>
                              <a:cxn ang="T50">
                                <a:pos x="T12" y="T13"/>
                              </a:cxn>
                              <a:cxn ang="T51">
                                <a:pos x="T14" y="T15"/>
                              </a:cxn>
                              <a:cxn ang="T52">
                                <a:pos x="T16" y="T17"/>
                              </a:cxn>
                              <a:cxn ang="T53">
                                <a:pos x="T18" y="T19"/>
                              </a:cxn>
                              <a:cxn ang="T54">
                                <a:pos x="T20" y="T21"/>
                              </a:cxn>
                              <a:cxn ang="T55">
                                <a:pos x="T22" y="T23"/>
                              </a:cxn>
                              <a:cxn ang="T56">
                                <a:pos x="T24" y="T25"/>
                              </a:cxn>
                              <a:cxn ang="T57">
                                <a:pos x="T26" y="T27"/>
                              </a:cxn>
                              <a:cxn ang="T58">
                                <a:pos x="T28" y="T29"/>
                              </a:cxn>
                              <a:cxn ang="T59">
                                <a:pos x="T30" y="T31"/>
                              </a:cxn>
                              <a:cxn ang="T60">
                                <a:pos x="T32" y="T33"/>
                              </a:cxn>
                              <a:cxn ang="T61">
                                <a:pos x="T34" y="T35"/>
                              </a:cxn>
                              <a:cxn ang="T62">
                                <a:pos x="T36" y="T37"/>
                              </a:cxn>
                              <a:cxn ang="T63">
                                <a:pos x="T38" y="T39"/>
                              </a:cxn>
                              <a:cxn ang="T64">
                                <a:pos x="T40" y="T41"/>
                              </a:cxn>
                              <a:cxn ang="T65">
                                <a:pos x="T42" y="T43"/>
                              </a:cxn>
                            </a:cxnLst>
                            <a:rect l="T66" t="T67" r="T68" b="T69"/>
                            <a:pathLst>
                              <a:path w="90" h="20">
                                <a:moveTo>
                                  <a:pt x="9" y="20"/>
                                </a:moveTo>
                                <a:lnTo>
                                  <a:pt x="4" y="13"/>
                                </a:lnTo>
                                <a:lnTo>
                                  <a:pt x="1" y="9"/>
                                </a:lnTo>
                                <a:lnTo>
                                  <a:pt x="0" y="4"/>
                                </a:lnTo>
                                <a:lnTo>
                                  <a:pt x="4" y="1"/>
                                </a:lnTo>
                                <a:lnTo>
                                  <a:pt x="11" y="0"/>
                                </a:lnTo>
                                <a:lnTo>
                                  <a:pt x="21" y="6"/>
                                </a:lnTo>
                                <a:lnTo>
                                  <a:pt x="30" y="0"/>
                                </a:lnTo>
                                <a:lnTo>
                                  <a:pt x="40" y="3"/>
                                </a:lnTo>
                                <a:lnTo>
                                  <a:pt x="51" y="6"/>
                                </a:lnTo>
                                <a:lnTo>
                                  <a:pt x="63" y="7"/>
                                </a:lnTo>
                                <a:lnTo>
                                  <a:pt x="90" y="9"/>
                                </a:lnTo>
                                <a:lnTo>
                                  <a:pt x="82" y="13"/>
                                </a:lnTo>
                                <a:lnTo>
                                  <a:pt x="74" y="17"/>
                                </a:lnTo>
                                <a:lnTo>
                                  <a:pt x="65" y="17"/>
                                </a:lnTo>
                                <a:lnTo>
                                  <a:pt x="57" y="18"/>
                                </a:lnTo>
                                <a:lnTo>
                                  <a:pt x="46" y="16"/>
                                </a:lnTo>
                                <a:lnTo>
                                  <a:pt x="35" y="13"/>
                                </a:lnTo>
                                <a:lnTo>
                                  <a:pt x="28" y="17"/>
                                </a:lnTo>
                                <a:lnTo>
                                  <a:pt x="19" y="13"/>
                                </a:lnTo>
                                <a:lnTo>
                                  <a:pt x="10" y="11"/>
                                </a:lnTo>
                                <a:lnTo>
                                  <a:pt x="9" y="2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001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sp>
                      <p:nvSpPr>
                        <p:cNvPr id="16443" name="Freeform 1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94" y="1689"/>
                          <a:ext cx="81" cy="39"/>
                        </a:xfrm>
                        <a:custGeom>
                          <a:avLst/>
                          <a:gdLst>
                            <a:gd name="T0" fmla="*/ 0 w 81"/>
                            <a:gd name="T1" fmla="*/ 11 h 39"/>
                            <a:gd name="T2" fmla="*/ 5 w 81"/>
                            <a:gd name="T3" fmla="*/ 14 h 39"/>
                            <a:gd name="T4" fmla="*/ 12 w 81"/>
                            <a:gd name="T5" fmla="*/ 17 h 39"/>
                            <a:gd name="T6" fmla="*/ 19 w 81"/>
                            <a:gd name="T7" fmla="*/ 18 h 39"/>
                            <a:gd name="T8" fmla="*/ 29 w 81"/>
                            <a:gd name="T9" fmla="*/ 18 h 39"/>
                            <a:gd name="T10" fmla="*/ 39 w 81"/>
                            <a:gd name="T11" fmla="*/ 17 h 39"/>
                            <a:gd name="T12" fmla="*/ 48 w 81"/>
                            <a:gd name="T13" fmla="*/ 15 h 39"/>
                            <a:gd name="T14" fmla="*/ 56 w 81"/>
                            <a:gd name="T15" fmla="*/ 13 h 39"/>
                            <a:gd name="T16" fmla="*/ 64 w 81"/>
                            <a:gd name="T17" fmla="*/ 11 h 39"/>
                            <a:gd name="T18" fmla="*/ 69 w 81"/>
                            <a:gd name="T19" fmla="*/ 6 h 39"/>
                            <a:gd name="T20" fmla="*/ 74 w 81"/>
                            <a:gd name="T21" fmla="*/ 4 h 39"/>
                            <a:gd name="T22" fmla="*/ 81 w 81"/>
                            <a:gd name="T23" fmla="*/ 0 h 39"/>
                            <a:gd name="T24" fmla="*/ 65 w 81"/>
                            <a:gd name="T25" fmla="*/ 14 h 39"/>
                            <a:gd name="T26" fmla="*/ 56 w 81"/>
                            <a:gd name="T27" fmla="*/ 21 h 39"/>
                            <a:gd name="T28" fmla="*/ 48 w 81"/>
                            <a:gd name="T29" fmla="*/ 27 h 39"/>
                            <a:gd name="T30" fmla="*/ 40 w 81"/>
                            <a:gd name="T31" fmla="*/ 34 h 39"/>
                            <a:gd name="T32" fmla="*/ 27 w 81"/>
                            <a:gd name="T33" fmla="*/ 39 h 39"/>
                            <a:gd name="T34" fmla="*/ 15 w 81"/>
                            <a:gd name="T35" fmla="*/ 39 h 39"/>
                            <a:gd name="T36" fmla="*/ 6 w 81"/>
                            <a:gd name="T37" fmla="*/ 35 h 39"/>
                            <a:gd name="T38" fmla="*/ 2 w 81"/>
                            <a:gd name="T39" fmla="*/ 27 h 39"/>
                            <a:gd name="T40" fmla="*/ 0 w 81"/>
                            <a:gd name="T41" fmla="*/ 11 h 39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81"/>
                            <a:gd name="T64" fmla="*/ 0 h 39"/>
                            <a:gd name="T65" fmla="*/ 81 w 81"/>
                            <a:gd name="T66" fmla="*/ 39 h 39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81" h="39">
                              <a:moveTo>
                                <a:pt x="0" y="11"/>
                              </a:moveTo>
                              <a:lnTo>
                                <a:pt x="5" y="14"/>
                              </a:lnTo>
                              <a:lnTo>
                                <a:pt x="12" y="17"/>
                              </a:lnTo>
                              <a:lnTo>
                                <a:pt x="19" y="18"/>
                              </a:lnTo>
                              <a:lnTo>
                                <a:pt x="29" y="18"/>
                              </a:lnTo>
                              <a:lnTo>
                                <a:pt x="39" y="17"/>
                              </a:lnTo>
                              <a:lnTo>
                                <a:pt x="48" y="15"/>
                              </a:lnTo>
                              <a:lnTo>
                                <a:pt x="56" y="13"/>
                              </a:lnTo>
                              <a:lnTo>
                                <a:pt x="64" y="11"/>
                              </a:lnTo>
                              <a:lnTo>
                                <a:pt x="69" y="6"/>
                              </a:lnTo>
                              <a:lnTo>
                                <a:pt x="74" y="4"/>
                              </a:lnTo>
                              <a:lnTo>
                                <a:pt x="81" y="0"/>
                              </a:lnTo>
                              <a:lnTo>
                                <a:pt x="65" y="14"/>
                              </a:lnTo>
                              <a:lnTo>
                                <a:pt x="56" y="21"/>
                              </a:lnTo>
                              <a:lnTo>
                                <a:pt x="48" y="27"/>
                              </a:lnTo>
                              <a:lnTo>
                                <a:pt x="40" y="34"/>
                              </a:lnTo>
                              <a:lnTo>
                                <a:pt x="27" y="39"/>
                              </a:lnTo>
                              <a:lnTo>
                                <a:pt x="15" y="39"/>
                              </a:lnTo>
                              <a:lnTo>
                                <a:pt x="6" y="35"/>
                              </a:lnTo>
                              <a:lnTo>
                                <a:pt x="2" y="27"/>
                              </a:lnTo>
                              <a:lnTo>
                                <a:pt x="0" y="1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16441" name="Freeform 1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97" y="1703"/>
                        <a:ext cx="52" cy="19"/>
                      </a:xfrm>
                      <a:custGeom>
                        <a:avLst/>
                        <a:gdLst>
                          <a:gd name="T0" fmla="*/ 0 w 52"/>
                          <a:gd name="T1" fmla="*/ 0 h 19"/>
                          <a:gd name="T2" fmla="*/ 7 w 52"/>
                          <a:gd name="T3" fmla="*/ 6 h 19"/>
                          <a:gd name="T4" fmla="*/ 17 w 52"/>
                          <a:gd name="T5" fmla="*/ 7 h 19"/>
                          <a:gd name="T6" fmla="*/ 28 w 52"/>
                          <a:gd name="T7" fmla="*/ 7 h 19"/>
                          <a:gd name="T8" fmla="*/ 43 w 52"/>
                          <a:gd name="T9" fmla="*/ 4 h 19"/>
                          <a:gd name="T10" fmla="*/ 52 w 52"/>
                          <a:gd name="T11" fmla="*/ 0 h 19"/>
                          <a:gd name="T12" fmla="*/ 40 w 52"/>
                          <a:gd name="T13" fmla="*/ 11 h 19"/>
                          <a:gd name="T14" fmla="*/ 32 w 52"/>
                          <a:gd name="T15" fmla="*/ 17 h 19"/>
                          <a:gd name="T16" fmla="*/ 23 w 52"/>
                          <a:gd name="T17" fmla="*/ 19 h 19"/>
                          <a:gd name="T18" fmla="*/ 12 w 52"/>
                          <a:gd name="T19" fmla="*/ 19 h 19"/>
                          <a:gd name="T20" fmla="*/ 5 w 52"/>
                          <a:gd name="T21" fmla="*/ 16 h 19"/>
                          <a:gd name="T22" fmla="*/ 1 w 52"/>
                          <a:gd name="T23" fmla="*/ 11 h 19"/>
                          <a:gd name="T24" fmla="*/ 0 w 52"/>
                          <a:gd name="T25" fmla="*/ 0 h 19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52"/>
                          <a:gd name="T40" fmla="*/ 0 h 19"/>
                          <a:gd name="T41" fmla="*/ 52 w 52"/>
                          <a:gd name="T42" fmla="*/ 19 h 19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52" h="19">
                            <a:moveTo>
                              <a:pt x="0" y="0"/>
                            </a:moveTo>
                            <a:lnTo>
                              <a:pt x="7" y="6"/>
                            </a:lnTo>
                            <a:lnTo>
                              <a:pt x="17" y="7"/>
                            </a:lnTo>
                            <a:lnTo>
                              <a:pt x="28" y="7"/>
                            </a:lnTo>
                            <a:lnTo>
                              <a:pt x="43" y="4"/>
                            </a:lnTo>
                            <a:lnTo>
                              <a:pt x="52" y="0"/>
                            </a:lnTo>
                            <a:lnTo>
                              <a:pt x="40" y="11"/>
                            </a:lnTo>
                            <a:lnTo>
                              <a:pt x="32" y="17"/>
                            </a:lnTo>
                            <a:lnTo>
                              <a:pt x="23" y="19"/>
                            </a:lnTo>
                            <a:lnTo>
                              <a:pt x="12" y="19"/>
                            </a:lnTo>
                            <a:lnTo>
                              <a:pt x="5" y="16"/>
                            </a:lnTo>
                            <a:lnTo>
                              <a:pt x="1" y="1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1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16438" name="Oval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5" y="1709"/>
                      <a:ext cx="7" cy="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20" name="Group 130"/>
                <p:cNvGrpSpPr>
                  <a:grpSpLocks/>
                </p:cNvGrpSpPr>
                <p:nvPr/>
              </p:nvGrpSpPr>
              <p:grpSpPr bwMode="auto">
                <a:xfrm>
                  <a:off x="3875" y="1607"/>
                  <a:ext cx="59" cy="79"/>
                  <a:chOff x="3875" y="1607"/>
                  <a:chExt cx="59" cy="79"/>
                </a:xfrm>
              </p:grpSpPr>
              <p:sp>
                <p:nvSpPr>
                  <p:cNvPr id="16432" name="Freeform 128"/>
                  <p:cNvSpPr>
                    <a:spLocks/>
                  </p:cNvSpPr>
                  <p:nvPr/>
                </p:nvSpPr>
                <p:spPr bwMode="auto">
                  <a:xfrm>
                    <a:off x="3875" y="1607"/>
                    <a:ext cx="59" cy="79"/>
                  </a:xfrm>
                  <a:custGeom>
                    <a:avLst/>
                    <a:gdLst>
                      <a:gd name="T0" fmla="*/ 38 w 59"/>
                      <a:gd name="T1" fmla="*/ 0 h 79"/>
                      <a:gd name="T2" fmla="*/ 56 w 59"/>
                      <a:gd name="T3" fmla="*/ 6 h 79"/>
                      <a:gd name="T4" fmla="*/ 59 w 59"/>
                      <a:gd name="T5" fmla="*/ 9 h 79"/>
                      <a:gd name="T6" fmla="*/ 58 w 59"/>
                      <a:gd name="T7" fmla="*/ 40 h 79"/>
                      <a:gd name="T8" fmla="*/ 54 w 59"/>
                      <a:gd name="T9" fmla="*/ 57 h 79"/>
                      <a:gd name="T10" fmla="*/ 48 w 59"/>
                      <a:gd name="T11" fmla="*/ 71 h 79"/>
                      <a:gd name="T12" fmla="*/ 40 w 59"/>
                      <a:gd name="T13" fmla="*/ 77 h 79"/>
                      <a:gd name="T14" fmla="*/ 30 w 59"/>
                      <a:gd name="T15" fmla="*/ 79 h 79"/>
                      <a:gd name="T16" fmla="*/ 10 w 59"/>
                      <a:gd name="T17" fmla="*/ 73 h 79"/>
                      <a:gd name="T18" fmla="*/ 2 w 59"/>
                      <a:gd name="T19" fmla="*/ 65 h 79"/>
                      <a:gd name="T20" fmla="*/ 0 w 59"/>
                      <a:gd name="T21" fmla="*/ 58 h 79"/>
                      <a:gd name="T22" fmla="*/ 0 w 59"/>
                      <a:gd name="T23" fmla="*/ 54 h 79"/>
                      <a:gd name="T24" fmla="*/ 13 w 59"/>
                      <a:gd name="T25" fmla="*/ 30 h 79"/>
                      <a:gd name="T26" fmla="*/ 20 w 59"/>
                      <a:gd name="T27" fmla="*/ 9 h 79"/>
                      <a:gd name="T28" fmla="*/ 22 w 59"/>
                      <a:gd name="T29" fmla="*/ 3 h 79"/>
                      <a:gd name="T30" fmla="*/ 27 w 59"/>
                      <a:gd name="T31" fmla="*/ 0 h 79"/>
                      <a:gd name="T32" fmla="*/ 38 w 59"/>
                      <a:gd name="T33" fmla="*/ 0 h 7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9"/>
                      <a:gd name="T52" fmla="*/ 0 h 79"/>
                      <a:gd name="T53" fmla="*/ 59 w 59"/>
                      <a:gd name="T54" fmla="*/ 79 h 7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9" h="79">
                        <a:moveTo>
                          <a:pt x="38" y="0"/>
                        </a:moveTo>
                        <a:lnTo>
                          <a:pt x="56" y="6"/>
                        </a:lnTo>
                        <a:lnTo>
                          <a:pt x="59" y="9"/>
                        </a:lnTo>
                        <a:lnTo>
                          <a:pt x="58" y="40"/>
                        </a:lnTo>
                        <a:lnTo>
                          <a:pt x="54" y="57"/>
                        </a:lnTo>
                        <a:lnTo>
                          <a:pt x="48" y="71"/>
                        </a:lnTo>
                        <a:lnTo>
                          <a:pt x="40" y="77"/>
                        </a:lnTo>
                        <a:lnTo>
                          <a:pt x="30" y="79"/>
                        </a:lnTo>
                        <a:lnTo>
                          <a:pt x="10" y="73"/>
                        </a:lnTo>
                        <a:lnTo>
                          <a:pt x="2" y="65"/>
                        </a:lnTo>
                        <a:lnTo>
                          <a:pt x="0" y="58"/>
                        </a:lnTo>
                        <a:lnTo>
                          <a:pt x="0" y="54"/>
                        </a:lnTo>
                        <a:lnTo>
                          <a:pt x="13" y="30"/>
                        </a:lnTo>
                        <a:lnTo>
                          <a:pt x="20" y="9"/>
                        </a:lnTo>
                        <a:lnTo>
                          <a:pt x="22" y="3"/>
                        </a:lnTo>
                        <a:lnTo>
                          <a:pt x="27" y="0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FFB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33" name="Freeform 129"/>
                  <p:cNvSpPr>
                    <a:spLocks/>
                  </p:cNvSpPr>
                  <p:nvPr/>
                </p:nvSpPr>
                <p:spPr bwMode="auto">
                  <a:xfrm>
                    <a:off x="3885" y="1607"/>
                    <a:ext cx="42" cy="76"/>
                  </a:xfrm>
                  <a:custGeom>
                    <a:avLst/>
                    <a:gdLst>
                      <a:gd name="T0" fmla="*/ 40 w 42"/>
                      <a:gd name="T1" fmla="*/ 4 h 76"/>
                      <a:gd name="T2" fmla="*/ 42 w 42"/>
                      <a:gd name="T3" fmla="*/ 10 h 76"/>
                      <a:gd name="T4" fmla="*/ 41 w 42"/>
                      <a:gd name="T5" fmla="*/ 28 h 76"/>
                      <a:gd name="T6" fmla="*/ 36 w 42"/>
                      <a:gd name="T7" fmla="*/ 46 h 76"/>
                      <a:gd name="T8" fmla="*/ 29 w 42"/>
                      <a:gd name="T9" fmla="*/ 60 h 76"/>
                      <a:gd name="T10" fmla="*/ 21 w 42"/>
                      <a:gd name="T11" fmla="*/ 70 h 76"/>
                      <a:gd name="T12" fmla="*/ 13 w 42"/>
                      <a:gd name="T13" fmla="*/ 76 h 76"/>
                      <a:gd name="T14" fmla="*/ 0 w 42"/>
                      <a:gd name="T15" fmla="*/ 73 h 76"/>
                      <a:gd name="T16" fmla="*/ 8 w 42"/>
                      <a:gd name="T17" fmla="*/ 62 h 76"/>
                      <a:gd name="T18" fmla="*/ 13 w 42"/>
                      <a:gd name="T19" fmla="*/ 53 h 76"/>
                      <a:gd name="T20" fmla="*/ 17 w 42"/>
                      <a:gd name="T21" fmla="*/ 42 h 76"/>
                      <a:gd name="T22" fmla="*/ 20 w 42"/>
                      <a:gd name="T23" fmla="*/ 31 h 76"/>
                      <a:gd name="T24" fmla="*/ 22 w 42"/>
                      <a:gd name="T25" fmla="*/ 23 h 76"/>
                      <a:gd name="T26" fmla="*/ 23 w 42"/>
                      <a:gd name="T27" fmla="*/ 14 h 76"/>
                      <a:gd name="T28" fmla="*/ 23 w 42"/>
                      <a:gd name="T29" fmla="*/ 0 h 76"/>
                      <a:gd name="T30" fmla="*/ 40 w 42"/>
                      <a:gd name="T31" fmla="*/ 4 h 7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42"/>
                      <a:gd name="T49" fmla="*/ 0 h 76"/>
                      <a:gd name="T50" fmla="*/ 42 w 42"/>
                      <a:gd name="T51" fmla="*/ 76 h 7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42" h="76">
                        <a:moveTo>
                          <a:pt x="40" y="4"/>
                        </a:moveTo>
                        <a:lnTo>
                          <a:pt x="42" y="10"/>
                        </a:lnTo>
                        <a:lnTo>
                          <a:pt x="41" y="28"/>
                        </a:lnTo>
                        <a:lnTo>
                          <a:pt x="36" y="46"/>
                        </a:lnTo>
                        <a:lnTo>
                          <a:pt x="29" y="60"/>
                        </a:lnTo>
                        <a:lnTo>
                          <a:pt x="21" y="70"/>
                        </a:lnTo>
                        <a:lnTo>
                          <a:pt x="13" y="76"/>
                        </a:lnTo>
                        <a:lnTo>
                          <a:pt x="0" y="73"/>
                        </a:lnTo>
                        <a:lnTo>
                          <a:pt x="8" y="62"/>
                        </a:lnTo>
                        <a:lnTo>
                          <a:pt x="13" y="53"/>
                        </a:lnTo>
                        <a:lnTo>
                          <a:pt x="17" y="42"/>
                        </a:lnTo>
                        <a:lnTo>
                          <a:pt x="20" y="31"/>
                        </a:lnTo>
                        <a:lnTo>
                          <a:pt x="22" y="23"/>
                        </a:lnTo>
                        <a:lnTo>
                          <a:pt x="23" y="14"/>
                        </a:lnTo>
                        <a:lnTo>
                          <a:pt x="23" y="0"/>
                        </a:lnTo>
                        <a:lnTo>
                          <a:pt x="40" y="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6408" name="Freeform 132"/>
              <p:cNvSpPr>
                <a:spLocks/>
              </p:cNvSpPr>
              <p:nvPr/>
            </p:nvSpPr>
            <p:spPr bwMode="auto">
              <a:xfrm>
                <a:off x="3317" y="2011"/>
                <a:ext cx="221" cy="220"/>
              </a:xfrm>
              <a:custGeom>
                <a:avLst/>
                <a:gdLst>
                  <a:gd name="T0" fmla="*/ 208 w 221"/>
                  <a:gd name="T1" fmla="*/ 79 h 220"/>
                  <a:gd name="T2" fmla="*/ 169 w 221"/>
                  <a:gd name="T3" fmla="*/ 17 h 220"/>
                  <a:gd name="T4" fmla="*/ 139 w 221"/>
                  <a:gd name="T5" fmla="*/ 0 h 220"/>
                  <a:gd name="T6" fmla="*/ 195 w 221"/>
                  <a:gd name="T7" fmla="*/ 92 h 220"/>
                  <a:gd name="T8" fmla="*/ 208 w 221"/>
                  <a:gd name="T9" fmla="*/ 139 h 220"/>
                  <a:gd name="T10" fmla="*/ 51 w 221"/>
                  <a:gd name="T11" fmla="*/ 159 h 220"/>
                  <a:gd name="T12" fmla="*/ 200 w 221"/>
                  <a:gd name="T13" fmla="*/ 155 h 220"/>
                  <a:gd name="T14" fmla="*/ 0 w 221"/>
                  <a:gd name="T15" fmla="*/ 220 h 220"/>
                  <a:gd name="T16" fmla="*/ 221 w 221"/>
                  <a:gd name="T17" fmla="*/ 169 h 220"/>
                  <a:gd name="T18" fmla="*/ 208 w 221"/>
                  <a:gd name="T19" fmla="*/ 79 h 2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1"/>
                  <a:gd name="T31" fmla="*/ 0 h 220"/>
                  <a:gd name="T32" fmla="*/ 221 w 221"/>
                  <a:gd name="T33" fmla="*/ 220 h 2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1" h="220">
                    <a:moveTo>
                      <a:pt x="208" y="79"/>
                    </a:moveTo>
                    <a:lnTo>
                      <a:pt x="169" y="17"/>
                    </a:lnTo>
                    <a:lnTo>
                      <a:pt x="139" y="0"/>
                    </a:lnTo>
                    <a:lnTo>
                      <a:pt x="195" y="92"/>
                    </a:lnTo>
                    <a:lnTo>
                      <a:pt x="208" y="139"/>
                    </a:lnTo>
                    <a:lnTo>
                      <a:pt x="51" y="159"/>
                    </a:lnTo>
                    <a:lnTo>
                      <a:pt x="200" y="155"/>
                    </a:lnTo>
                    <a:lnTo>
                      <a:pt x="0" y="220"/>
                    </a:lnTo>
                    <a:lnTo>
                      <a:pt x="221" y="169"/>
                    </a:lnTo>
                    <a:lnTo>
                      <a:pt x="208" y="79"/>
                    </a:lnTo>
                    <a:close/>
                  </a:path>
                </a:pathLst>
              </a:custGeom>
              <a:solidFill>
                <a:srgbClr val="10A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1" name="Group 135"/>
              <p:cNvGrpSpPr>
                <a:grpSpLocks/>
              </p:cNvGrpSpPr>
              <p:nvPr/>
            </p:nvGrpSpPr>
            <p:grpSpPr bwMode="auto">
              <a:xfrm>
                <a:off x="2990" y="2187"/>
                <a:ext cx="316" cy="267"/>
                <a:chOff x="2990" y="2187"/>
                <a:chExt cx="316" cy="267"/>
              </a:xfrm>
            </p:grpSpPr>
            <p:sp>
              <p:nvSpPr>
                <p:cNvPr id="16425" name="Freeform 133"/>
                <p:cNvSpPr>
                  <a:spLocks/>
                </p:cNvSpPr>
                <p:nvPr/>
              </p:nvSpPr>
              <p:spPr bwMode="auto">
                <a:xfrm>
                  <a:off x="3277" y="2187"/>
                  <a:ext cx="29" cy="92"/>
                </a:xfrm>
                <a:custGeom>
                  <a:avLst/>
                  <a:gdLst>
                    <a:gd name="T0" fmla="*/ 14 w 29"/>
                    <a:gd name="T1" fmla="*/ 12 h 92"/>
                    <a:gd name="T2" fmla="*/ 29 w 29"/>
                    <a:gd name="T3" fmla="*/ 48 h 92"/>
                    <a:gd name="T4" fmla="*/ 24 w 29"/>
                    <a:gd name="T5" fmla="*/ 74 h 92"/>
                    <a:gd name="T6" fmla="*/ 14 w 29"/>
                    <a:gd name="T7" fmla="*/ 92 h 92"/>
                    <a:gd name="T8" fmla="*/ 10 w 29"/>
                    <a:gd name="T9" fmla="*/ 92 h 92"/>
                    <a:gd name="T10" fmla="*/ 10 w 29"/>
                    <a:gd name="T11" fmla="*/ 43 h 92"/>
                    <a:gd name="T12" fmla="*/ 0 w 29"/>
                    <a:gd name="T13" fmla="*/ 31 h 92"/>
                    <a:gd name="T14" fmla="*/ 5 w 29"/>
                    <a:gd name="T15" fmla="*/ 21 h 92"/>
                    <a:gd name="T16" fmla="*/ 14 w 29"/>
                    <a:gd name="T17" fmla="*/ 0 h 92"/>
                    <a:gd name="T18" fmla="*/ 14 w 29"/>
                    <a:gd name="T19" fmla="*/ 12 h 9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"/>
                    <a:gd name="T31" fmla="*/ 0 h 92"/>
                    <a:gd name="T32" fmla="*/ 29 w 29"/>
                    <a:gd name="T33" fmla="*/ 92 h 9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" h="92">
                      <a:moveTo>
                        <a:pt x="14" y="12"/>
                      </a:moveTo>
                      <a:lnTo>
                        <a:pt x="29" y="48"/>
                      </a:lnTo>
                      <a:lnTo>
                        <a:pt x="24" y="74"/>
                      </a:lnTo>
                      <a:lnTo>
                        <a:pt x="14" y="92"/>
                      </a:lnTo>
                      <a:lnTo>
                        <a:pt x="10" y="92"/>
                      </a:lnTo>
                      <a:lnTo>
                        <a:pt x="10" y="43"/>
                      </a:lnTo>
                      <a:lnTo>
                        <a:pt x="0" y="31"/>
                      </a:lnTo>
                      <a:lnTo>
                        <a:pt x="5" y="21"/>
                      </a:lnTo>
                      <a:lnTo>
                        <a:pt x="14" y="0"/>
                      </a:lnTo>
                      <a:lnTo>
                        <a:pt x="14" y="12"/>
                      </a:lnTo>
                      <a:close/>
                    </a:path>
                  </a:pathLst>
                </a:custGeom>
                <a:solidFill>
                  <a:srgbClr val="10A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26" name="Freeform 134"/>
                <p:cNvSpPr>
                  <a:spLocks/>
                </p:cNvSpPr>
                <p:nvPr/>
              </p:nvSpPr>
              <p:spPr bwMode="auto">
                <a:xfrm>
                  <a:off x="2990" y="2289"/>
                  <a:ext cx="123" cy="165"/>
                </a:xfrm>
                <a:custGeom>
                  <a:avLst/>
                  <a:gdLst>
                    <a:gd name="T0" fmla="*/ 30 w 123"/>
                    <a:gd name="T1" fmla="*/ 0 h 165"/>
                    <a:gd name="T2" fmla="*/ 74 w 123"/>
                    <a:gd name="T3" fmla="*/ 26 h 165"/>
                    <a:gd name="T4" fmla="*/ 101 w 123"/>
                    <a:gd name="T5" fmla="*/ 61 h 165"/>
                    <a:gd name="T6" fmla="*/ 114 w 123"/>
                    <a:gd name="T7" fmla="*/ 87 h 165"/>
                    <a:gd name="T8" fmla="*/ 118 w 123"/>
                    <a:gd name="T9" fmla="*/ 108 h 165"/>
                    <a:gd name="T10" fmla="*/ 123 w 123"/>
                    <a:gd name="T11" fmla="*/ 132 h 165"/>
                    <a:gd name="T12" fmla="*/ 123 w 123"/>
                    <a:gd name="T13" fmla="*/ 152 h 165"/>
                    <a:gd name="T14" fmla="*/ 78 w 123"/>
                    <a:gd name="T15" fmla="*/ 165 h 165"/>
                    <a:gd name="T16" fmla="*/ 70 w 123"/>
                    <a:gd name="T17" fmla="*/ 127 h 165"/>
                    <a:gd name="T18" fmla="*/ 66 w 123"/>
                    <a:gd name="T19" fmla="*/ 104 h 165"/>
                    <a:gd name="T20" fmla="*/ 44 w 123"/>
                    <a:gd name="T21" fmla="*/ 74 h 165"/>
                    <a:gd name="T22" fmla="*/ 30 w 123"/>
                    <a:gd name="T23" fmla="*/ 57 h 165"/>
                    <a:gd name="T24" fmla="*/ 17 w 123"/>
                    <a:gd name="T25" fmla="*/ 40 h 165"/>
                    <a:gd name="T26" fmla="*/ 0 w 123"/>
                    <a:gd name="T27" fmla="*/ 26 h 165"/>
                    <a:gd name="T28" fmla="*/ 30 w 123"/>
                    <a:gd name="T29" fmla="*/ 0 h 16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23"/>
                    <a:gd name="T46" fmla="*/ 0 h 165"/>
                    <a:gd name="T47" fmla="*/ 123 w 123"/>
                    <a:gd name="T48" fmla="*/ 165 h 16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23" h="165">
                      <a:moveTo>
                        <a:pt x="30" y="0"/>
                      </a:moveTo>
                      <a:lnTo>
                        <a:pt x="74" y="26"/>
                      </a:lnTo>
                      <a:lnTo>
                        <a:pt x="101" y="61"/>
                      </a:lnTo>
                      <a:lnTo>
                        <a:pt x="114" y="87"/>
                      </a:lnTo>
                      <a:lnTo>
                        <a:pt x="118" y="108"/>
                      </a:lnTo>
                      <a:lnTo>
                        <a:pt x="123" y="132"/>
                      </a:lnTo>
                      <a:lnTo>
                        <a:pt x="123" y="152"/>
                      </a:lnTo>
                      <a:lnTo>
                        <a:pt x="78" y="165"/>
                      </a:lnTo>
                      <a:lnTo>
                        <a:pt x="70" y="127"/>
                      </a:lnTo>
                      <a:lnTo>
                        <a:pt x="66" y="104"/>
                      </a:lnTo>
                      <a:lnTo>
                        <a:pt x="44" y="74"/>
                      </a:lnTo>
                      <a:lnTo>
                        <a:pt x="30" y="57"/>
                      </a:lnTo>
                      <a:lnTo>
                        <a:pt x="17" y="40"/>
                      </a:lnTo>
                      <a:lnTo>
                        <a:pt x="0" y="26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7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2" name="Group 150"/>
              <p:cNvGrpSpPr>
                <a:grpSpLocks/>
              </p:cNvGrpSpPr>
              <p:nvPr/>
            </p:nvGrpSpPr>
            <p:grpSpPr bwMode="auto">
              <a:xfrm>
                <a:off x="2988" y="1838"/>
                <a:ext cx="1302" cy="1278"/>
                <a:chOff x="2988" y="1838"/>
                <a:chExt cx="1302" cy="1278"/>
              </a:xfrm>
            </p:grpSpPr>
            <p:sp>
              <p:nvSpPr>
                <p:cNvPr id="16411" name="Freeform 136"/>
                <p:cNvSpPr>
                  <a:spLocks/>
                </p:cNvSpPr>
                <p:nvPr/>
              </p:nvSpPr>
              <p:spPr bwMode="auto">
                <a:xfrm>
                  <a:off x="3849" y="1838"/>
                  <a:ext cx="441" cy="1278"/>
                </a:xfrm>
                <a:custGeom>
                  <a:avLst/>
                  <a:gdLst>
                    <a:gd name="T0" fmla="*/ 65 w 441"/>
                    <a:gd name="T1" fmla="*/ 0 h 1278"/>
                    <a:gd name="T2" fmla="*/ 86 w 441"/>
                    <a:gd name="T3" fmla="*/ 13 h 1278"/>
                    <a:gd name="T4" fmla="*/ 111 w 441"/>
                    <a:gd name="T5" fmla="*/ 30 h 1278"/>
                    <a:gd name="T6" fmla="*/ 137 w 441"/>
                    <a:gd name="T7" fmla="*/ 47 h 1278"/>
                    <a:gd name="T8" fmla="*/ 177 w 441"/>
                    <a:gd name="T9" fmla="*/ 68 h 1278"/>
                    <a:gd name="T10" fmla="*/ 264 w 441"/>
                    <a:gd name="T11" fmla="*/ 122 h 1278"/>
                    <a:gd name="T12" fmla="*/ 301 w 441"/>
                    <a:gd name="T13" fmla="*/ 138 h 1278"/>
                    <a:gd name="T14" fmla="*/ 321 w 441"/>
                    <a:gd name="T15" fmla="*/ 146 h 1278"/>
                    <a:gd name="T16" fmla="*/ 340 w 441"/>
                    <a:gd name="T17" fmla="*/ 163 h 1278"/>
                    <a:gd name="T18" fmla="*/ 388 w 441"/>
                    <a:gd name="T19" fmla="*/ 375 h 1278"/>
                    <a:gd name="T20" fmla="*/ 394 w 441"/>
                    <a:gd name="T21" fmla="*/ 459 h 1278"/>
                    <a:gd name="T22" fmla="*/ 386 w 441"/>
                    <a:gd name="T23" fmla="*/ 482 h 1278"/>
                    <a:gd name="T24" fmla="*/ 407 w 441"/>
                    <a:gd name="T25" fmla="*/ 573 h 1278"/>
                    <a:gd name="T26" fmla="*/ 412 w 441"/>
                    <a:gd name="T27" fmla="*/ 722 h 1278"/>
                    <a:gd name="T28" fmla="*/ 422 w 441"/>
                    <a:gd name="T29" fmla="*/ 790 h 1278"/>
                    <a:gd name="T30" fmla="*/ 428 w 441"/>
                    <a:gd name="T31" fmla="*/ 836 h 1278"/>
                    <a:gd name="T32" fmla="*/ 437 w 441"/>
                    <a:gd name="T33" fmla="*/ 830 h 1278"/>
                    <a:gd name="T34" fmla="*/ 441 w 441"/>
                    <a:gd name="T35" fmla="*/ 874 h 1278"/>
                    <a:gd name="T36" fmla="*/ 420 w 441"/>
                    <a:gd name="T37" fmla="*/ 889 h 1278"/>
                    <a:gd name="T38" fmla="*/ 391 w 441"/>
                    <a:gd name="T39" fmla="*/ 902 h 1278"/>
                    <a:gd name="T40" fmla="*/ 365 w 441"/>
                    <a:gd name="T41" fmla="*/ 912 h 1278"/>
                    <a:gd name="T42" fmla="*/ 337 w 441"/>
                    <a:gd name="T43" fmla="*/ 922 h 1278"/>
                    <a:gd name="T44" fmla="*/ 315 w 441"/>
                    <a:gd name="T45" fmla="*/ 929 h 1278"/>
                    <a:gd name="T46" fmla="*/ 290 w 441"/>
                    <a:gd name="T47" fmla="*/ 929 h 1278"/>
                    <a:gd name="T48" fmla="*/ 272 w 441"/>
                    <a:gd name="T49" fmla="*/ 925 h 1278"/>
                    <a:gd name="T50" fmla="*/ 261 w 441"/>
                    <a:gd name="T51" fmla="*/ 914 h 1278"/>
                    <a:gd name="T52" fmla="*/ 258 w 441"/>
                    <a:gd name="T53" fmla="*/ 878 h 1278"/>
                    <a:gd name="T54" fmla="*/ 287 w 441"/>
                    <a:gd name="T55" fmla="*/ 883 h 1278"/>
                    <a:gd name="T56" fmla="*/ 277 w 441"/>
                    <a:gd name="T57" fmla="*/ 856 h 1278"/>
                    <a:gd name="T58" fmla="*/ 279 w 441"/>
                    <a:gd name="T59" fmla="*/ 805 h 1278"/>
                    <a:gd name="T60" fmla="*/ 272 w 441"/>
                    <a:gd name="T61" fmla="*/ 775 h 1278"/>
                    <a:gd name="T62" fmla="*/ 266 w 441"/>
                    <a:gd name="T63" fmla="*/ 740 h 1278"/>
                    <a:gd name="T64" fmla="*/ 257 w 441"/>
                    <a:gd name="T65" fmla="*/ 691 h 1278"/>
                    <a:gd name="T66" fmla="*/ 240 w 441"/>
                    <a:gd name="T67" fmla="*/ 638 h 1278"/>
                    <a:gd name="T68" fmla="*/ 226 w 441"/>
                    <a:gd name="T69" fmla="*/ 506 h 1278"/>
                    <a:gd name="T70" fmla="*/ 201 w 441"/>
                    <a:gd name="T71" fmla="*/ 696 h 1278"/>
                    <a:gd name="T72" fmla="*/ 211 w 441"/>
                    <a:gd name="T73" fmla="*/ 812 h 1278"/>
                    <a:gd name="T74" fmla="*/ 246 w 441"/>
                    <a:gd name="T75" fmla="*/ 934 h 1278"/>
                    <a:gd name="T76" fmla="*/ 323 w 441"/>
                    <a:gd name="T77" fmla="*/ 1162 h 1278"/>
                    <a:gd name="T78" fmla="*/ 262 w 441"/>
                    <a:gd name="T79" fmla="*/ 1206 h 1278"/>
                    <a:gd name="T80" fmla="*/ 221 w 441"/>
                    <a:gd name="T81" fmla="*/ 1230 h 1278"/>
                    <a:gd name="T82" fmla="*/ 190 w 441"/>
                    <a:gd name="T83" fmla="*/ 1245 h 1278"/>
                    <a:gd name="T84" fmla="*/ 170 w 441"/>
                    <a:gd name="T85" fmla="*/ 1250 h 1278"/>
                    <a:gd name="T86" fmla="*/ 145 w 441"/>
                    <a:gd name="T87" fmla="*/ 1258 h 1278"/>
                    <a:gd name="T88" fmla="*/ 119 w 441"/>
                    <a:gd name="T89" fmla="*/ 1267 h 1278"/>
                    <a:gd name="T90" fmla="*/ 86 w 441"/>
                    <a:gd name="T91" fmla="*/ 1278 h 1278"/>
                    <a:gd name="T92" fmla="*/ 47 w 441"/>
                    <a:gd name="T93" fmla="*/ 1038 h 1278"/>
                    <a:gd name="T94" fmla="*/ 22 w 441"/>
                    <a:gd name="T95" fmla="*/ 874 h 1278"/>
                    <a:gd name="T96" fmla="*/ 8 w 441"/>
                    <a:gd name="T97" fmla="*/ 718 h 1278"/>
                    <a:gd name="T98" fmla="*/ 0 w 441"/>
                    <a:gd name="T99" fmla="*/ 506 h 1278"/>
                    <a:gd name="T100" fmla="*/ 1 w 441"/>
                    <a:gd name="T101" fmla="*/ 420 h 1278"/>
                    <a:gd name="T102" fmla="*/ 7 w 441"/>
                    <a:gd name="T103" fmla="*/ 335 h 1278"/>
                    <a:gd name="T104" fmla="*/ 24 w 441"/>
                    <a:gd name="T105" fmla="*/ 212 h 1278"/>
                    <a:gd name="T106" fmla="*/ 34 w 441"/>
                    <a:gd name="T107" fmla="*/ 183 h 1278"/>
                    <a:gd name="T108" fmla="*/ 47 w 441"/>
                    <a:gd name="T109" fmla="*/ 148 h 1278"/>
                    <a:gd name="T110" fmla="*/ 56 w 441"/>
                    <a:gd name="T111" fmla="*/ 112 h 1278"/>
                    <a:gd name="T112" fmla="*/ 61 w 441"/>
                    <a:gd name="T113" fmla="*/ 86 h 1278"/>
                    <a:gd name="T114" fmla="*/ 67 w 441"/>
                    <a:gd name="T115" fmla="*/ 50 h 1278"/>
                    <a:gd name="T116" fmla="*/ 65 w 441"/>
                    <a:gd name="T117" fmla="*/ 0 h 12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41"/>
                    <a:gd name="T178" fmla="*/ 0 h 1278"/>
                    <a:gd name="T179" fmla="*/ 441 w 441"/>
                    <a:gd name="T180" fmla="*/ 1278 h 12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41" h="1278">
                      <a:moveTo>
                        <a:pt x="65" y="0"/>
                      </a:moveTo>
                      <a:lnTo>
                        <a:pt x="86" y="13"/>
                      </a:lnTo>
                      <a:lnTo>
                        <a:pt x="111" y="30"/>
                      </a:lnTo>
                      <a:lnTo>
                        <a:pt x="137" y="47"/>
                      </a:lnTo>
                      <a:lnTo>
                        <a:pt x="177" y="68"/>
                      </a:lnTo>
                      <a:lnTo>
                        <a:pt x="264" y="122"/>
                      </a:lnTo>
                      <a:lnTo>
                        <a:pt x="301" y="138"/>
                      </a:lnTo>
                      <a:lnTo>
                        <a:pt x="321" y="146"/>
                      </a:lnTo>
                      <a:lnTo>
                        <a:pt x="340" y="163"/>
                      </a:lnTo>
                      <a:lnTo>
                        <a:pt x="388" y="375"/>
                      </a:lnTo>
                      <a:lnTo>
                        <a:pt x="394" y="459"/>
                      </a:lnTo>
                      <a:lnTo>
                        <a:pt x="386" y="482"/>
                      </a:lnTo>
                      <a:lnTo>
                        <a:pt x="407" y="573"/>
                      </a:lnTo>
                      <a:lnTo>
                        <a:pt x="412" y="722"/>
                      </a:lnTo>
                      <a:lnTo>
                        <a:pt x="422" y="790"/>
                      </a:lnTo>
                      <a:lnTo>
                        <a:pt x="428" y="836"/>
                      </a:lnTo>
                      <a:lnTo>
                        <a:pt x="437" y="830"/>
                      </a:lnTo>
                      <a:lnTo>
                        <a:pt x="441" y="874"/>
                      </a:lnTo>
                      <a:lnTo>
                        <a:pt x="420" y="889"/>
                      </a:lnTo>
                      <a:lnTo>
                        <a:pt x="391" y="902"/>
                      </a:lnTo>
                      <a:lnTo>
                        <a:pt x="365" y="912"/>
                      </a:lnTo>
                      <a:lnTo>
                        <a:pt x="337" y="922"/>
                      </a:lnTo>
                      <a:lnTo>
                        <a:pt x="315" y="929"/>
                      </a:lnTo>
                      <a:lnTo>
                        <a:pt x="290" y="929"/>
                      </a:lnTo>
                      <a:lnTo>
                        <a:pt x="272" y="925"/>
                      </a:lnTo>
                      <a:lnTo>
                        <a:pt x="261" y="914"/>
                      </a:lnTo>
                      <a:lnTo>
                        <a:pt x="258" y="878"/>
                      </a:lnTo>
                      <a:lnTo>
                        <a:pt x="287" y="883"/>
                      </a:lnTo>
                      <a:lnTo>
                        <a:pt x="277" y="856"/>
                      </a:lnTo>
                      <a:lnTo>
                        <a:pt x="279" y="805"/>
                      </a:lnTo>
                      <a:lnTo>
                        <a:pt x="272" y="775"/>
                      </a:lnTo>
                      <a:lnTo>
                        <a:pt x="266" y="740"/>
                      </a:lnTo>
                      <a:lnTo>
                        <a:pt x="257" y="691"/>
                      </a:lnTo>
                      <a:lnTo>
                        <a:pt x="240" y="638"/>
                      </a:lnTo>
                      <a:lnTo>
                        <a:pt x="226" y="506"/>
                      </a:lnTo>
                      <a:lnTo>
                        <a:pt x="201" y="696"/>
                      </a:lnTo>
                      <a:lnTo>
                        <a:pt x="211" y="812"/>
                      </a:lnTo>
                      <a:lnTo>
                        <a:pt x="246" y="934"/>
                      </a:lnTo>
                      <a:lnTo>
                        <a:pt x="323" y="1162"/>
                      </a:lnTo>
                      <a:lnTo>
                        <a:pt x="262" y="1206"/>
                      </a:lnTo>
                      <a:lnTo>
                        <a:pt x="221" y="1230"/>
                      </a:lnTo>
                      <a:lnTo>
                        <a:pt x="190" y="1245"/>
                      </a:lnTo>
                      <a:lnTo>
                        <a:pt x="170" y="1250"/>
                      </a:lnTo>
                      <a:lnTo>
                        <a:pt x="145" y="1258"/>
                      </a:lnTo>
                      <a:lnTo>
                        <a:pt x="119" y="1267"/>
                      </a:lnTo>
                      <a:lnTo>
                        <a:pt x="86" y="1278"/>
                      </a:lnTo>
                      <a:lnTo>
                        <a:pt x="47" y="1038"/>
                      </a:lnTo>
                      <a:lnTo>
                        <a:pt x="22" y="874"/>
                      </a:lnTo>
                      <a:lnTo>
                        <a:pt x="8" y="718"/>
                      </a:lnTo>
                      <a:lnTo>
                        <a:pt x="0" y="506"/>
                      </a:lnTo>
                      <a:lnTo>
                        <a:pt x="1" y="420"/>
                      </a:lnTo>
                      <a:lnTo>
                        <a:pt x="7" y="335"/>
                      </a:lnTo>
                      <a:lnTo>
                        <a:pt x="24" y="212"/>
                      </a:lnTo>
                      <a:lnTo>
                        <a:pt x="34" y="183"/>
                      </a:lnTo>
                      <a:lnTo>
                        <a:pt x="47" y="148"/>
                      </a:lnTo>
                      <a:lnTo>
                        <a:pt x="56" y="112"/>
                      </a:lnTo>
                      <a:lnTo>
                        <a:pt x="61" y="86"/>
                      </a:lnTo>
                      <a:lnTo>
                        <a:pt x="67" y="5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D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12" name="Freeform 137"/>
                <p:cNvSpPr>
                  <a:spLocks/>
                </p:cNvSpPr>
                <p:nvPr/>
              </p:nvSpPr>
              <p:spPr bwMode="auto">
                <a:xfrm>
                  <a:off x="2988" y="1838"/>
                  <a:ext cx="750" cy="1185"/>
                </a:xfrm>
                <a:custGeom>
                  <a:avLst/>
                  <a:gdLst>
                    <a:gd name="T0" fmla="*/ 732 w 750"/>
                    <a:gd name="T1" fmla="*/ 14 h 1185"/>
                    <a:gd name="T2" fmla="*/ 665 w 750"/>
                    <a:gd name="T3" fmla="*/ 16 h 1185"/>
                    <a:gd name="T4" fmla="*/ 599 w 750"/>
                    <a:gd name="T5" fmla="*/ 25 h 1185"/>
                    <a:gd name="T6" fmla="*/ 577 w 750"/>
                    <a:gd name="T7" fmla="*/ 24 h 1185"/>
                    <a:gd name="T8" fmla="*/ 553 w 750"/>
                    <a:gd name="T9" fmla="*/ 36 h 1185"/>
                    <a:gd name="T10" fmla="*/ 540 w 750"/>
                    <a:gd name="T11" fmla="*/ 50 h 1185"/>
                    <a:gd name="T12" fmla="*/ 521 w 750"/>
                    <a:gd name="T13" fmla="*/ 80 h 1185"/>
                    <a:gd name="T14" fmla="*/ 458 w 750"/>
                    <a:gd name="T15" fmla="*/ 152 h 1185"/>
                    <a:gd name="T16" fmla="*/ 429 w 750"/>
                    <a:gd name="T17" fmla="*/ 181 h 1185"/>
                    <a:gd name="T18" fmla="*/ 301 w 750"/>
                    <a:gd name="T19" fmla="*/ 335 h 1185"/>
                    <a:gd name="T20" fmla="*/ 292 w 750"/>
                    <a:gd name="T21" fmla="*/ 350 h 1185"/>
                    <a:gd name="T22" fmla="*/ 183 w 750"/>
                    <a:gd name="T23" fmla="*/ 389 h 1185"/>
                    <a:gd name="T24" fmla="*/ 47 w 750"/>
                    <a:gd name="T25" fmla="*/ 458 h 1185"/>
                    <a:gd name="T26" fmla="*/ 0 w 750"/>
                    <a:gd name="T27" fmla="*/ 477 h 1185"/>
                    <a:gd name="T28" fmla="*/ 40 w 750"/>
                    <a:gd name="T29" fmla="*/ 514 h 1185"/>
                    <a:gd name="T30" fmla="*/ 68 w 750"/>
                    <a:gd name="T31" fmla="*/ 557 h 1185"/>
                    <a:gd name="T32" fmla="*/ 82 w 750"/>
                    <a:gd name="T33" fmla="*/ 613 h 1185"/>
                    <a:gd name="T34" fmla="*/ 122 w 750"/>
                    <a:gd name="T35" fmla="*/ 579 h 1185"/>
                    <a:gd name="T36" fmla="*/ 312 w 750"/>
                    <a:gd name="T37" fmla="*/ 506 h 1185"/>
                    <a:gd name="T38" fmla="*/ 531 w 750"/>
                    <a:gd name="T39" fmla="*/ 345 h 1185"/>
                    <a:gd name="T40" fmla="*/ 558 w 750"/>
                    <a:gd name="T41" fmla="*/ 477 h 1185"/>
                    <a:gd name="T42" fmla="*/ 609 w 750"/>
                    <a:gd name="T43" fmla="*/ 625 h 1185"/>
                    <a:gd name="T44" fmla="*/ 568 w 750"/>
                    <a:gd name="T45" fmla="*/ 750 h 1185"/>
                    <a:gd name="T46" fmla="*/ 502 w 750"/>
                    <a:gd name="T47" fmla="*/ 887 h 1185"/>
                    <a:gd name="T48" fmla="*/ 442 w 750"/>
                    <a:gd name="T49" fmla="*/ 1028 h 1185"/>
                    <a:gd name="T50" fmla="*/ 444 w 750"/>
                    <a:gd name="T51" fmla="*/ 1072 h 1185"/>
                    <a:gd name="T52" fmla="*/ 535 w 750"/>
                    <a:gd name="T53" fmla="*/ 1185 h 1185"/>
                    <a:gd name="T54" fmla="*/ 598 w 750"/>
                    <a:gd name="T55" fmla="*/ 1046 h 1185"/>
                    <a:gd name="T56" fmla="*/ 617 w 750"/>
                    <a:gd name="T57" fmla="*/ 957 h 1185"/>
                    <a:gd name="T58" fmla="*/ 636 w 750"/>
                    <a:gd name="T59" fmla="*/ 783 h 1185"/>
                    <a:gd name="T60" fmla="*/ 653 w 750"/>
                    <a:gd name="T61" fmla="*/ 393 h 1185"/>
                    <a:gd name="T62" fmla="*/ 706 w 750"/>
                    <a:gd name="T63" fmla="*/ 115 h 1185"/>
                    <a:gd name="T64" fmla="*/ 720 w 750"/>
                    <a:gd name="T65" fmla="*/ 75 h 1185"/>
                    <a:gd name="T66" fmla="*/ 739 w 750"/>
                    <a:gd name="T67" fmla="*/ 30 h 1185"/>
                    <a:gd name="T68" fmla="*/ 750 w 750"/>
                    <a:gd name="T69" fmla="*/ 0 h 118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50"/>
                    <a:gd name="T106" fmla="*/ 0 h 1185"/>
                    <a:gd name="T107" fmla="*/ 750 w 750"/>
                    <a:gd name="T108" fmla="*/ 1185 h 118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50" h="1185">
                      <a:moveTo>
                        <a:pt x="750" y="0"/>
                      </a:moveTo>
                      <a:lnTo>
                        <a:pt x="732" y="14"/>
                      </a:lnTo>
                      <a:lnTo>
                        <a:pt x="694" y="14"/>
                      </a:lnTo>
                      <a:lnTo>
                        <a:pt x="665" y="16"/>
                      </a:lnTo>
                      <a:lnTo>
                        <a:pt x="636" y="19"/>
                      </a:lnTo>
                      <a:lnTo>
                        <a:pt x="599" y="25"/>
                      </a:lnTo>
                      <a:lnTo>
                        <a:pt x="588" y="23"/>
                      </a:lnTo>
                      <a:lnTo>
                        <a:pt x="577" y="24"/>
                      </a:lnTo>
                      <a:lnTo>
                        <a:pt x="566" y="28"/>
                      </a:lnTo>
                      <a:lnTo>
                        <a:pt x="553" y="36"/>
                      </a:lnTo>
                      <a:lnTo>
                        <a:pt x="548" y="44"/>
                      </a:lnTo>
                      <a:lnTo>
                        <a:pt x="540" y="50"/>
                      </a:lnTo>
                      <a:lnTo>
                        <a:pt x="529" y="62"/>
                      </a:lnTo>
                      <a:lnTo>
                        <a:pt x="521" y="80"/>
                      </a:lnTo>
                      <a:lnTo>
                        <a:pt x="512" y="93"/>
                      </a:lnTo>
                      <a:lnTo>
                        <a:pt x="458" y="152"/>
                      </a:lnTo>
                      <a:lnTo>
                        <a:pt x="445" y="155"/>
                      </a:lnTo>
                      <a:lnTo>
                        <a:pt x="429" y="181"/>
                      </a:lnTo>
                      <a:lnTo>
                        <a:pt x="299" y="328"/>
                      </a:lnTo>
                      <a:lnTo>
                        <a:pt x="301" y="335"/>
                      </a:lnTo>
                      <a:lnTo>
                        <a:pt x="287" y="341"/>
                      </a:lnTo>
                      <a:lnTo>
                        <a:pt x="292" y="350"/>
                      </a:lnTo>
                      <a:lnTo>
                        <a:pt x="244" y="368"/>
                      </a:lnTo>
                      <a:lnTo>
                        <a:pt x="183" y="389"/>
                      </a:lnTo>
                      <a:lnTo>
                        <a:pt x="150" y="409"/>
                      </a:lnTo>
                      <a:lnTo>
                        <a:pt x="47" y="458"/>
                      </a:lnTo>
                      <a:lnTo>
                        <a:pt x="31" y="454"/>
                      </a:lnTo>
                      <a:lnTo>
                        <a:pt x="0" y="477"/>
                      </a:lnTo>
                      <a:lnTo>
                        <a:pt x="19" y="491"/>
                      </a:lnTo>
                      <a:lnTo>
                        <a:pt x="40" y="514"/>
                      </a:lnTo>
                      <a:lnTo>
                        <a:pt x="55" y="535"/>
                      </a:lnTo>
                      <a:lnTo>
                        <a:pt x="68" y="557"/>
                      </a:lnTo>
                      <a:lnTo>
                        <a:pt x="78" y="593"/>
                      </a:lnTo>
                      <a:lnTo>
                        <a:pt x="82" y="613"/>
                      </a:lnTo>
                      <a:lnTo>
                        <a:pt x="122" y="603"/>
                      </a:lnTo>
                      <a:lnTo>
                        <a:pt x="122" y="579"/>
                      </a:lnTo>
                      <a:lnTo>
                        <a:pt x="250" y="537"/>
                      </a:lnTo>
                      <a:lnTo>
                        <a:pt x="312" y="506"/>
                      </a:lnTo>
                      <a:lnTo>
                        <a:pt x="392" y="465"/>
                      </a:lnTo>
                      <a:lnTo>
                        <a:pt x="531" y="345"/>
                      </a:lnTo>
                      <a:lnTo>
                        <a:pt x="550" y="430"/>
                      </a:lnTo>
                      <a:lnTo>
                        <a:pt x="558" y="477"/>
                      </a:lnTo>
                      <a:lnTo>
                        <a:pt x="572" y="524"/>
                      </a:lnTo>
                      <a:lnTo>
                        <a:pt x="609" y="625"/>
                      </a:lnTo>
                      <a:lnTo>
                        <a:pt x="591" y="686"/>
                      </a:lnTo>
                      <a:lnTo>
                        <a:pt x="568" y="750"/>
                      </a:lnTo>
                      <a:lnTo>
                        <a:pt x="534" y="825"/>
                      </a:lnTo>
                      <a:lnTo>
                        <a:pt x="502" y="887"/>
                      </a:lnTo>
                      <a:lnTo>
                        <a:pt x="445" y="1003"/>
                      </a:lnTo>
                      <a:lnTo>
                        <a:pt x="442" y="1028"/>
                      </a:lnTo>
                      <a:lnTo>
                        <a:pt x="443" y="1050"/>
                      </a:lnTo>
                      <a:lnTo>
                        <a:pt x="444" y="1072"/>
                      </a:lnTo>
                      <a:lnTo>
                        <a:pt x="503" y="1155"/>
                      </a:lnTo>
                      <a:lnTo>
                        <a:pt x="535" y="1185"/>
                      </a:lnTo>
                      <a:lnTo>
                        <a:pt x="586" y="1103"/>
                      </a:lnTo>
                      <a:lnTo>
                        <a:pt x="598" y="1046"/>
                      </a:lnTo>
                      <a:lnTo>
                        <a:pt x="611" y="998"/>
                      </a:lnTo>
                      <a:lnTo>
                        <a:pt x="617" y="957"/>
                      </a:lnTo>
                      <a:lnTo>
                        <a:pt x="628" y="886"/>
                      </a:lnTo>
                      <a:lnTo>
                        <a:pt x="636" y="783"/>
                      </a:lnTo>
                      <a:lnTo>
                        <a:pt x="647" y="608"/>
                      </a:lnTo>
                      <a:lnTo>
                        <a:pt x="653" y="393"/>
                      </a:lnTo>
                      <a:lnTo>
                        <a:pt x="698" y="141"/>
                      </a:lnTo>
                      <a:lnTo>
                        <a:pt x="706" y="115"/>
                      </a:lnTo>
                      <a:lnTo>
                        <a:pt x="712" y="100"/>
                      </a:lnTo>
                      <a:lnTo>
                        <a:pt x="720" y="75"/>
                      </a:lnTo>
                      <a:lnTo>
                        <a:pt x="728" y="53"/>
                      </a:lnTo>
                      <a:lnTo>
                        <a:pt x="739" y="30"/>
                      </a:lnTo>
                      <a:lnTo>
                        <a:pt x="748" y="11"/>
                      </a:lnTo>
                      <a:lnTo>
                        <a:pt x="750" y="0"/>
                      </a:lnTo>
                      <a:close/>
                    </a:path>
                  </a:pathLst>
                </a:custGeom>
                <a:solidFill>
                  <a:srgbClr val="00D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23" name="Group 140"/>
                <p:cNvGrpSpPr>
                  <a:grpSpLocks/>
                </p:cNvGrpSpPr>
                <p:nvPr/>
              </p:nvGrpSpPr>
              <p:grpSpPr bwMode="auto">
                <a:xfrm>
                  <a:off x="3849" y="1839"/>
                  <a:ext cx="156" cy="1050"/>
                  <a:chOff x="3849" y="1839"/>
                  <a:chExt cx="156" cy="1050"/>
                </a:xfrm>
              </p:grpSpPr>
              <p:sp>
                <p:nvSpPr>
                  <p:cNvPr id="16423" name="Freeform 138"/>
                  <p:cNvSpPr>
                    <a:spLocks/>
                  </p:cNvSpPr>
                  <p:nvPr/>
                </p:nvSpPr>
                <p:spPr bwMode="auto">
                  <a:xfrm>
                    <a:off x="3855" y="1851"/>
                    <a:ext cx="150" cy="1038"/>
                  </a:xfrm>
                  <a:custGeom>
                    <a:avLst/>
                    <a:gdLst>
                      <a:gd name="T0" fmla="*/ 66 w 150"/>
                      <a:gd name="T1" fmla="*/ 0 h 1038"/>
                      <a:gd name="T2" fmla="*/ 87 w 150"/>
                      <a:gd name="T3" fmla="*/ 13 h 1038"/>
                      <a:gd name="T4" fmla="*/ 111 w 150"/>
                      <a:gd name="T5" fmla="*/ 30 h 1038"/>
                      <a:gd name="T6" fmla="*/ 119 w 150"/>
                      <a:gd name="T7" fmla="*/ 39 h 1038"/>
                      <a:gd name="T8" fmla="*/ 130 w 150"/>
                      <a:gd name="T9" fmla="*/ 66 h 1038"/>
                      <a:gd name="T10" fmla="*/ 133 w 150"/>
                      <a:gd name="T11" fmla="*/ 91 h 1038"/>
                      <a:gd name="T12" fmla="*/ 136 w 150"/>
                      <a:gd name="T13" fmla="*/ 116 h 1038"/>
                      <a:gd name="T14" fmla="*/ 138 w 150"/>
                      <a:gd name="T15" fmla="*/ 141 h 1038"/>
                      <a:gd name="T16" fmla="*/ 142 w 150"/>
                      <a:gd name="T17" fmla="*/ 165 h 1038"/>
                      <a:gd name="T18" fmla="*/ 145 w 150"/>
                      <a:gd name="T19" fmla="*/ 186 h 1038"/>
                      <a:gd name="T20" fmla="*/ 147 w 150"/>
                      <a:gd name="T21" fmla="*/ 207 h 1038"/>
                      <a:gd name="T22" fmla="*/ 150 w 150"/>
                      <a:gd name="T23" fmla="*/ 221 h 1038"/>
                      <a:gd name="T24" fmla="*/ 149 w 150"/>
                      <a:gd name="T25" fmla="*/ 232 h 1038"/>
                      <a:gd name="T26" fmla="*/ 148 w 150"/>
                      <a:gd name="T27" fmla="*/ 241 h 1038"/>
                      <a:gd name="T28" fmla="*/ 145 w 150"/>
                      <a:gd name="T29" fmla="*/ 249 h 1038"/>
                      <a:gd name="T30" fmla="*/ 138 w 150"/>
                      <a:gd name="T31" fmla="*/ 256 h 1038"/>
                      <a:gd name="T32" fmla="*/ 120 w 150"/>
                      <a:gd name="T33" fmla="*/ 265 h 1038"/>
                      <a:gd name="T34" fmla="*/ 50 w 150"/>
                      <a:gd name="T35" fmla="*/ 298 h 1038"/>
                      <a:gd name="T36" fmla="*/ 109 w 150"/>
                      <a:gd name="T37" fmla="*/ 366 h 1038"/>
                      <a:gd name="T38" fmla="*/ 134 w 150"/>
                      <a:gd name="T39" fmla="*/ 393 h 1038"/>
                      <a:gd name="T40" fmla="*/ 143 w 150"/>
                      <a:gd name="T41" fmla="*/ 411 h 1038"/>
                      <a:gd name="T42" fmla="*/ 132 w 150"/>
                      <a:gd name="T43" fmla="*/ 437 h 1038"/>
                      <a:gd name="T44" fmla="*/ 102 w 150"/>
                      <a:gd name="T45" fmla="*/ 501 h 1038"/>
                      <a:gd name="T46" fmla="*/ 74 w 150"/>
                      <a:gd name="T47" fmla="*/ 548 h 1038"/>
                      <a:gd name="T48" fmla="*/ 51 w 150"/>
                      <a:gd name="T49" fmla="*/ 600 h 1038"/>
                      <a:gd name="T50" fmla="*/ 39 w 150"/>
                      <a:gd name="T51" fmla="*/ 639 h 1038"/>
                      <a:gd name="T52" fmla="*/ 23 w 150"/>
                      <a:gd name="T53" fmla="*/ 678 h 1038"/>
                      <a:gd name="T54" fmla="*/ 17 w 150"/>
                      <a:gd name="T55" fmla="*/ 708 h 1038"/>
                      <a:gd name="T56" fmla="*/ 17 w 150"/>
                      <a:gd name="T57" fmla="*/ 747 h 1038"/>
                      <a:gd name="T58" fmla="*/ 48 w 150"/>
                      <a:gd name="T59" fmla="*/ 1038 h 1038"/>
                      <a:gd name="T60" fmla="*/ 22 w 150"/>
                      <a:gd name="T61" fmla="*/ 875 h 1038"/>
                      <a:gd name="T62" fmla="*/ 8 w 150"/>
                      <a:gd name="T63" fmla="*/ 718 h 1038"/>
                      <a:gd name="T64" fmla="*/ 0 w 150"/>
                      <a:gd name="T65" fmla="*/ 506 h 1038"/>
                      <a:gd name="T66" fmla="*/ 1 w 150"/>
                      <a:gd name="T67" fmla="*/ 420 h 1038"/>
                      <a:gd name="T68" fmla="*/ 7 w 150"/>
                      <a:gd name="T69" fmla="*/ 335 h 1038"/>
                      <a:gd name="T70" fmla="*/ 24 w 150"/>
                      <a:gd name="T71" fmla="*/ 212 h 1038"/>
                      <a:gd name="T72" fmla="*/ 34 w 150"/>
                      <a:gd name="T73" fmla="*/ 183 h 1038"/>
                      <a:gd name="T74" fmla="*/ 48 w 150"/>
                      <a:gd name="T75" fmla="*/ 148 h 1038"/>
                      <a:gd name="T76" fmla="*/ 57 w 150"/>
                      <a:gd name="T77" fmla="*/ 112 h 1038"/>
                      <a:gd name="T78" fmla="*/ 62 w 150"/>
                      <a:gd name="T79" fmla="*/ 86 h 1038"/>
                      <a:gd name="T80" fmla="*/ 68 w 150"/>
                      <a:gd name="T81" fmla="*/ 50 h 1038"/>
                      <a:gd name="T82" fmla="*/ 66 w 150"/>
                      <a:gd name="T83" fmla="*/ 0 h 1038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50"/>
                      <a:gd name="T127" fmla="*/ 0 h 1038"/>
                      <a:gd name="T128" fmla="*/ 150 w 150"/>
                      <a:gd name="T129" fmla="*/ 1038 h 1038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50" h="1038">
                        <a:moveTo>
                          <a:pt x="66" y="0"/>
                        </a:moveTo>
                        <a:lnTo>
                          <a:pt x="87" y="13"/>
                        </a:lnTo>
                        <a:lnTo>
                          <a:pt x="111" y="30"/>
                        </a:lnTo>
                        <a:lnTo>
                          <a:pt x="119" y="39"/>
                        </a:lnTo>
                        <a:lnTo>
                          <a:pt x="130" y="66"/>
                        </a:lnTo>
                        <a:lnTo>
                          <a:pt x="133" y="91"/>
                        </a:lnTo>
                        <a:lnTo>
                          <a:pt x="136" y="116"/>
                        </a:lnTo>
                        <a:lnTo>
                          <a:pt x="138" y="141"/>
                        </a:lnTo>
                        <a:lnTo>
                          <a:pt x="142" y="165"/>
                        </a:lnTo>
                        <a:lnTo>
                          <a:pt x="145" y="186"/>
                        </a:lnTo>
                        <a:lnTo>
                          <a:pt x="147" y="207"/>
                        </a:lnTo>
                        <a:lnTo>
                          <a:pt x="150" y="221"/>
                        </a:lnTo>
                        <a:lnTo>
                          <a:pt x="149" y="232"/>
                        </a:lnTo>
                        <a:lnTo>
                          <a:pt x="148" y="241"/>
                        </a:lnTo>
                        <a:lnTo>
                          <a:pt x="145" y="249"/>
                        </a:lnTo>
                        <a:lnTo>
                          <a:pt x="138" y="256"/>
                        </a:lnTo>
                        <a:lnTo>
                          <a:pt x="120" y="265"/>
                        </a:lnTo>
                        <a:lnTo>
                          <a:pt x="50" y="298"/>
                        </a:lnTo>
                        <a:lnTo>
                          <a:pt x="109" y="366"/>
                        </a:lnTo>
                        <a:lnTo>
                          <a:pt x="134" y="393"/>
                        </a:lnTo>
                        <a:lnTo>
                          <a:pt x="143" y="411"/>
                        </a:lnTo>
                        <a:lnTo>
                          <a:pt x="132" y="437"/>
                        </a:lnTo>
                        <a:lnTo>
                          <a:pt x="102" y="501"/>
                        </a:lnTo>
                        <a:lnTo>
                          <a:pt x="74" y="548"/>
                        </a:lnTo>
                        <a:lnTo>
                          <a:pt x="51" y="600"/>
                        </a:lnTo>
                        <a:lnTo>
                          <a:pt x="39" y="639"/>
                        </a:lnTo>
                        <a:lnTo>
                          <a:pt x="23" y="678"/>
                        </a:lnTo>
                        <a:lnTo>
                          <a:pt x="17" y="708"/>
                        </a:lnTo>
                        <a:lnTo>
                          <a:pt x="17" y="747"/>
                        </a:lnTo>
                        <a:lnTo>
                          <a:pt x="48" y="1038"/>
                        </a:lnTo>
                        <a:lnTo>
                          <a:pt x="22" y="875"/>
                        </a:lnTo>
                        <a:lnTo>
                          <a:pt x="8" y="718"/>
                        </a:lnTo>
                        <a:lnTo>
                          <a:pt x="0" y="506"/>
                        </a:lnTo>
                        <a:lnTo>
                          <a:pt x="1" y="420"/>
                        </a:lnTo>
                        <a:lnTo>
                          <a:pt x="7" y="335"/>
                        </a:lnTo>
                        <a:lnTo>
                          <a:pt x="24" y="212"/>
                        </a:lnTo>
                        <a:lnTo>
                          <a:pt x="34" y="183"/>
                        </a:lnTo>
                        <a:lnTo>
                          <a:pt x="48" y="148"/>
                        </a:lnTo>
                        <a:lnTo>
                          <a:pt x="57" y="112"/>
                        </a:lnTo>
                        <a:lnTo>
                          <a:pt x="62" y="86"/>
                        </a:lnTo>
                        <a:lnTo>
                          <a:pt x="68" y="50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009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24" name="Freeform 139"/>
                  <p:cNvSpPr>
                    <a:spLocks/>
                  </p:cNvSpPr>
                  <p:nvPr/>
                </p:nvSpPr>
                <p:spPr bwMode="auto">
                  <a:xfrm>
                    <a:off x="3849" y="1839"/>
                    <a:ext cx="150" cy="1038"/>
                  </a:xfrm>
                  <a:custGeom>
                    <a:avLst/>
                    <a:gdLst>
                      <a:gd name="T0" fmla="*/ 66 w 150"/>
                      <a:gd name="T1" fmla="*/ 0 h 1038"/>
                      <a:gd name="T2" fmla="*/ 87 w 150"/>
                      <a:gd name="T3" fmla="*/ 13 h 1038"/>
                      <a:gd name="T4" fmla="*/ 111 w 150"/>
                      <a:gd name="T5" fmla="*/ 30 h 1038"/>
                      <a:gd name="T6" fmla="*/ 119 w 150"/>
                      <a:gd name="T7" fmla="*/ 39 h 1038"/>
                      <a:gd name="T8" fmla="*/ 130 w 150"/>
                      <a:gd name="T9" fmla="*/ 66 h 1038"/>
                      <a:gd name="T10" fmla="*/ 133 w 150"/>
                      <a:gd name="T11" fmla="*/ 91 h 1038"/>
                      <a:gd name="T12" fmla="*/ 136 w 150"/>
                      <a:gd name="T13" fmla="*/ 116 h 1038"/>
                      <a:gd name="T14" fmla="*/ 138 w 150"/>
                      <a:gd name="T15" fmla="*/ 141 h 1038"/>
                      <a:gd name="T16" fmla="*/ 142 w 150"/>
                      <a:gd name="T17" fmla="*/ 165 h 1038"/>
                      <a:gd name="T18" fmla="*/ 145 w 150"/>
                      <a:gd name="T19" fmla="*/ 186 h 1038"/>
                      <a:gd name="T20" fmla="*/ 147 w 150"/>
                      <a:gd name="T21" fmla="*/ 207 h 1038"/>
                      <a:gd name="T22" fmla="*/ 150 w 150"/>
                      <a:gd name="T23" fmla="*/ 221 h 1038"/>
                      <a:gd name="T24" fmla="*/ 149 w 150"/>
                      <a:gd name="T25" fmla="*/ 232 h 1038"/>
                      <a:gd name="T26" fmla="*/ 148 w 150"/>
                      <a:gd name="T27" fmla="*/ 241 h 1038"/>
                      <a:gd name="T28" fmla="*/ 145 w 150"/>
                      <a:gd name="T29" fmla="*/ 249 h 1038"/>
                      <a:gd name="T30" fmla="*/ 138 w 150"/>
                      <a:gd name="T31" fmla="*/ 256 h 1038"/>
                      <a:gd name="T32" fmla="*/ 120 w 150"/>
                      <a:gd name="T33" fmla="*/ 265 h 1038"/>
                      <a:gd name="T34" fmla="*/ 50 w 150"/>
                      <a:gd name="T35" fmla="*/ 298 h 1038"/>
                      <a:gd name="T36" fmla="*/ 109 w 150"/>
                      <a:gd name="T37" fmla="*/ 366 h 1038"/>
                      <a:gd name="T38" fmla="*/ 134 w 150"/>
                      <a:gd name="T39" fmla="*/ 393 h 1038"/>
                      <a:gd name="T40" fmla="*/ 143 w 150"/>
                      <a:gd name="T41" fmla="*/ 411 h 1038"/>
                      <a:gd name="T42" fmla="*/ 132 w 150"/>
                      <a:gd name="T43" fmla="*/ 437 h 1038"/>
                      <a:gd name="T44" fmla="*/ 102 w 150"/>
                      <a:gd name="T45" fmla="*/ 502 h 1038"/>
                      <a:gd name="T46" fmla="*/ 74 w 150"/>
                      <a:gd name="T47" fmla="*/ 548 h 1038"/>
                      <a:gd name="T48" fmla="*/ 51 w 150"/>
                      <a:gd name="T49" fmla="*/ 600 h 1038"/>
                      <a:gd name="T50" fmla="*/ 39 w 150"/>
                      <a:gd name="T51" fmla="*/ 639 h 1038"/>
                      <a:gd name="T52" fmla="*/ 23 w 150"/>
                      <a:gd name="T53" fmla="*/ 678 h 1038"/>
                      <a:gd name="T54" fmla="*/ 17 w 150"/>
                      <a:gd name="T55" fmla="*/ 708 h 1038"/>
                      <a:gd name="T56" fmla="*/ 17 w 150"/>
                      <a:gd name="T57" fmla="*/ 747 h 1038"/>
                      <a:gd name="T58" fmla="*/ 48 w 150"/>
                      <a:gd name="T59" fmla="*/ 1038 h 1038"/>
                      <a:gd name="T60" fmla="*/ 22 w 150"/>
                      <a:gd name="T61" fmla="*/ 875 h 1038"/>
                      <a:gd name="T62" fmla="*/ 8 w 150"/>
                      <a:gd name="T63" fmla="*/ 718 h 1038"/>
                      <a:gd name="T64" fmla="*/ 0 w 150"/>
                      <a:gd name="T65" fmla="*/ 506 h 1038"/>
                      <a:gd name="T66" fmla="*/ 1 w 150"/>
                      <a:gd name="T67" fmla="*/ 420 h 1038"/>
                      <a:gd name="T68" fmla="*/ 7 w 150"/>
                      <a:gd name="T69" fmla="*/ 335 h 1038"/>
                      <a:gd name="T70" fmla="*/ 24 w 150"/>
                      <a:gd name="T71" fmla="*/ 212 h 1038"/>
                      <a:gd name="T72" fmla="*/ 34 w 150"/>
                      <a:gd name="T73" fmla="*/ 183 h 1038"/>
                      <a:gd name="T74" fmla="*/ 48 w 150"/>
                      <a:gd name="T75" fmla="*/ 148 h 1038"/>
                      <a:gd name="T76" fmla="*/ 57 w 150"/>
                      <a:gd name="T77" fmla="*/ 112 h 1038"/>
                      <a:gd name="T78" fmla="*/ 62 w 150"/>
                      <a:gd name="T79" fmla="*/ 86 h 1038"/>
                      <a:gd name="T80" fmla="*/ 68 w 150"/>
                      <a:gd name="T81" fmla="*/ 50 h 1038"/>
                      <a:gd name="T82" fmla="*/ 66 w 150"/>
                      <a:gd name="T83" fmla="*/ 0 h 1038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50"/>
                      <a:gd name="T127" fmla="*/ 0 h 1038"/>
                      <a:gd name="T128" fmla="*/ 150 w 150"/>
                      <a:gd name="T129" fmla="*/ 1038 h 1038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50" h="1038">
                        <a:moveTo>
                          <a:pt x="66" y="0"/>
                        </a:moveTo>
                        <a:lnTo>
                          <a:pt x="87" y="13"/>
                        </a:lnTo>
                        <a:lnTo>
                          <a:pt x="111" y="30"/>
                        </a:lnTo>
                        <a:lnTo>
                          <a:pt x="119" y="39"/>
                        </a:lnTo>
                        <a:lnTo>
                          <a:pt x="130" y="66"/>
                        </a:lnTo>
                        <a:lnTo>
                          <a:pt x="133" y="91"/>
                        </a:lnTo>
                        <a:lnTo>
                          <a:pt x="136" y="116"/>
                        </a:lnTo>
                        <a:lnTo>
                          <a:pt x="138" y="141"/>
                        </a:lnTo>
                        <a:lnTo>
                          <a:pt x="142" y="165"/>
                        </a:lnTo>
                        <a:lnTo>
                          <a:pt x="145" y="186"/>
                        </a:lnTo>
                        <a:lnTo>
                          <a:pt x="147" y="207"/>
                        </a:lnTo>
                        <a:lnTo>
                          <a:pt x="150" y="221"/>
                        </a:lnTo>
                        <a:lnTo>
                          <a:pt x="149" y="232"/>
                        </a:lnTo>
                        <a:lnTo>
                          <a:pt x="148" y="241"/>
                        </a:lnTo>
                        <a:lnTo>
                          <a:pt x="145" y="249"/>
                        </a:lnTo>
                        <a:lnTo>
                          <a:pt x="138" y="256"/>
                        </a:lnTo>
                        <a:lnTo>
                          <a:pt x="120" y="265"/>
                        </a:lnTo>
                        <a:lnTo>
                          <a:pt x="50" y="298"/>
                        </a:lnTo>
                        <a:lnTo>
                          <a:pt x="109" y="366"/>
                        </a:lnTo>
                        <a:lnTo>
                          <a:pt x="134" y="393"/>
                        </a:lnTo>
                        <a:lnTo>
                          <a:pt x="143" y="411"/>
                        </a:lnTo>
                        <a:lnTo>
                          <a:pt x="132" y="437"/>
                        </a:lnTo>
                        <a:lnTo>
                          <a:pt x="102" y="502"/>
                        </a:lnTo>
                        <a:lnTo>
                          <a:pt x="74" y="548"/>
                        </a:lnTo>
                        <a:lnTo>
                          <a:pt x="51" y="600"/>
                        </a:lnTo>
                        <a:lnTo>
                          <a:pt x="39" y="639"/>
                        </a:lnTo>
                        <a:lnTo>
                          <a:pt x="23" y="678"/>
                        </a:lnTo>
                        <a:lnTo>
                          <a:pt x="17" y="708"/>
                        </a:lnTo>
                        <a:lnTo>
                          <a:pt x="17" y="747"/>
                        </a:lnTo>
                        <a:lnTo>
                          <a:pt x="48" y="1038"/>
                        </a:lnTo>
                        <a:lnTo>
                          <a:pt x="22" y="875"/>
                        </a:lnTo>
                        <a:lnTo>
                          <a:pt x="8" y="718"/>
                        </a:lnTo>
                        <a:lnTo>
                          <a:pt x="0" y="506"/>
                        </a:lnTo>
                        <a:lnTo>
                          <a:pt x="1" y="420"/>
                        </a:lnTo>
                        <a:lnTo>
                          <a:pt x="7" y="335"/>
                        </a:lnTo>
                        <a:lnTo>
                          <a:pt x="24" y="212"/>
                        </a:lnTo>
                        <a:lnTo>
                          <a:pt x="34" y="183"/>
                        </a:lnTo>
                        <a:lnTo>
                          <a:pt x="48" y="148"/>
                        </a:lnTo>
                        <a:lnTo>
                          <a:pt x="57" y="112"/>
                        </a:lnTo>
                        <a:lnTo>
                          <a:pt x="62" y="86"/>
                        </a:lnTo>
                        <a:lnTo>
                          <a:pt x="68" y="50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00BF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4" name="Group 143"/>
                <p:cNvGrpSpPr>
                  <a:grpSpLocks/>
                </p:cNvGrpSpPr>
                <p:nvPr/>
              </p:nvGrpSpPr>
              <p:grpSpPr bwMode="auto">
                <a:xfrm>
                  <a:off x="3536" y="1838"/>
                  <a:ext cx="203" cy="1012"/>
                  <a:chOff x="3536" y="1838"/>
                  <a:chExt cx="203" cy="1012"/>
                </a:xfrm>
              </p:grpSpPr>
              <p:sp>
                <p:nvSpPr>
                  <p:cNvPr id="16421" name="Freeform 141"/>
                  <p:cNvSpPr>
                    <a:spLocks/>
                  </p:cNvSpPr>
                  <p:nvPr/>
                </p:nvSpPr>
                <p:spPr bwMode="auto">
                  <a:xfrm>
                    <a:off x="3537" y="1852"/>
                    <a:ext cx="202" cy="998"/>
                  </a:xfrm>
                  <a:custGeom>
                    <a:avLst/>
                    <a:gdLst>
                      <a:gd name="T0" fmla="*/ 202 w 202"/>
                      <a:gd name="T1" fmla="*/ 0 h 998"/>
                      <a:gd name="T2" fmla="*/ 184 w 202"/>
                      <a:gd name="T3" fmla="*/ 14 h 998"/>
                      <a:gd name="T4" fmla="*/ 172 w 202"/>
                      <a:gd name="T5" fmla="*/ 24 h 998"/>
                      <a:gd name="T6" fmla="*/ 160 w 202"/>
                      <a:gd name="T7" fmla="*/ 35 h 998"/>
                      <a:gd name="T8" fmla="*/ 147 w 202"/>
                      <a:gd name="T9" fmla="*/ 45 h 998"/>
                      <a:gd name="T10" fmla="*/ 136 w 202"/>
                      <a:gd name="T11" fmla="*/ 56 h 998"/>
                      <a:gd name="T12" fmla="*/ 123 w 202"/>
                      <a:gd name="T13" fmla="*/ 64 h 998"/>
                      <a:gd name="T14" fmla="*/ 111 w 202"/>
                      <a:gd name="T15" fmla="*/ 78 h 998"/>
                      <a:gd name="T16" fmla="*/ 99 w 202"/>
                      <a:gd name="T17" fmla="*/ 94 h 998"/>
                      <a:gd name="T18" fmla="*/ 90 w 202"/>
                      <a:gd name="T19" fmla="*/ 106 h 998"/>
                      <a:gd name="T20" fmla="*/ 79 w 202"/>
                      <a:gd name="T21" fmla="*/ 121 h 998"/>
                      <a:gd name="T22" fmla="*/ 72 w 202"/>
                      <a:gd name="T23" fmla="*/ 134 h 998"/>
                      <a:gd name="T24" fmla="*/ 58 w 202"/>
                      <a:gd name="T25" fmla="*/ 161 h 998"/>
                      <a:gd name="T26" fmla="*/ 47 w 202"/>
                      <a:gd name="T27" fmla="*/ 188 h 998"/>
                      <a:gd name="T28" fmla="*/ 55 w 202"/>
                      <a:gd name="T29" fmla="*/ 203 h 998"/>
                      <a:gd name="T30" fmla="*/ 72 w 202"/>
                      <a:gd name="T31" fmla="*/ 214 h 998"/>
                      <a:gd name="T32" fmla="*/ 105 w 202"/>
                      <a:gd name="T33" fmla="*/ 257 h 998"/>
                      <a:gd name="T34" fmla="*/ 27 w 202"/>
                      <a:gd name="T35" fmla="*/ 285 h 998"/>
                      <a:gd name="T36" fmla="*/ 12 w 202"/>
                      <a:gd name="T37" fmla="*/ 289 h 998"/>
                      <a:gd name="T38" fmla="*/ 4 w 202"/>
                      <a:gd name="T39" fmla="*/ 298 h 998"/>
                      <a:gd name="T40" fmla="*/ 0 w 202"/>
                      <a:gd name="T41" fmla="*/ 318 h 998"/>
                      <a:gd name="T42" fmla="*/ 10 w 202"/>
                      <a:gd name="T43" fmla="*/ 385 h 998"/>
                      <a:gd name="T44" fmla="*/ 27 w 202"/>
                      <a:gd name="T45" fmla="*/ 465 h 998"/>
                      <a:gd name="T46" fmla="*/ 40 w 202"/>
                      <a:gd name="T47" fmla="*/ 518 h 998"/>
                      <a:gd name="T48" fmla="*/ 66 w 202"/>
                      <a:gd name="T49" fmla="*/ 631 h 998"/>
                      <a:gd name="T50" fmla="*/ 71 w 202"/>
                      <a:gd name="T51" fmla="*/ 671 h 998"/>
                      <a:gd name="T52" fmla="*/ 75 w 202"/>
                      <a:gd name="T53" fmla="*/ 705 h 998"/>
                      <a:gd name="T54" fmla="*/ 78 w 202"/>
                      <a:gd name="T55" fmla="*/ 751 h 998"/>
                      <a:gd name="T56" fmla="*/ 62 w 202"/>
                      <a:gd name="T57" fmla="*/ 998 h 998"/>
                      <a:gd name="T58" fmla="*/ 68 w 202"/>
                      <a:gd name="T59" fmla="*/ 957 h 998"/>
                      <a:gd name="T60" fmla="*/ 79 w 202"/>
                      <a:gd name="T61" fmla="*/ 887 h 998"/>
                      <a:gd name="T62" fmla="*/ 87 w 202"/>
                      <a:gd name="T63" fmla="*/ 784 h 998"/>
                      <a:gd name="T64" fmla="*/ 98 w 202"/>
                      <a:gd name="T65" fmla="*/ 608 h 998"/>
                      <a:gd name="T66" fmla="*/ 104 w 202"/>
                      <a:gd name="T67" fmla="*/ 393 h 998"/>
                      <a:gd name="T68" fmla="*/ 149 w 202"/>
                      <a:gd name="T69" fmla="*/ 141 h 998"/>
                      <a:gd name="T70" fmla="*/ 158 w 202"/>
                      <a:gd name="T71" fmla="*/ 115 h 998"/>
                      <a:gd name="T72" fmla="*/ 164 w 202"/>
                      <a:gd name="T73" fmla="*/ 100 h 998"/>
                      <a:gd name="T74" fmla="*/ 172 w 202"/>
                      <a:gd name="T75" fmla="*/ 75 h 998"/>
                      <a:gd name="T76" fmla="*/ 180 w 202"/>
                      <a:gd name="T77" fmla="*/ 53 h 998"/>
                      <a:gd name="T78" fmla="*/ 191 w 202"/>
                      <a:gd name="T79" fmla="*/ 30 h 998"/>
                      <a:gd name="T80" fmla="*/ 200 w 202"/>
                      <a:gd name="T81" fmla="*/ 11 h 998"/>
                      <a:gd name="T82" fmla="*/ 202 w 202"/>
                      <a:gd name="T83" fmla="*/ 0 h 998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02"/>
                      <a:gd name="T127" fmla="*/ 0 h 998"/>
                      <a:gd name="T128" fmla="*/ 202 w 202"/>
                      <a:gd name="T129" fmla="*/ 998 h 998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02" h="998">
                        <a:moveTo>
                          <a:pt x="202" y="0"/>
                        </a:moveTo>
                        <a:lnTo>
                          <a:pt x="184" y="14"/>
                        </a:lnTo>
                        <a:lnTo>
                          <a:pt x="172" y="24"/>
                        </a:lnTo>
                        <a:lnTo>
                          <a:pt x="160" y="35"/>
                        </a:lnTo>
                        <a:lnTo>
                          <a:pt x="147" y="45"/>
                        </a:lnTo>
                        <a:lnTo>
                          <a:pt x="136" y="56"/>
                        </a:lnTo>
                        <a:lnTo>
                          <a:pt x="123" y="64"/>
                        </a:lnTo>
                        <a:lnTo>
                          <a:pt x="111" y="78"/>
                        </a:lnTo>
                        <a:lnTo>
                          <a:pt x="99" y="94"/>
                        </a:lnTo>
                        <a:lnTo>
                          <a:pt x="90" y="106"/>
                        </a:lnTo>
                        <a:lnTo>
                          <a:pt x="79" y="121"/>
                        </a:lnTo>
                        <a:lnTo>
                          <a:pt x="72" y="134"/>
                        </a:lnTo>
                        <a:lnTo>
                          <a:pt x="58" y="161"/>
                        </a:lnTo>
                        <a:lnTo>
                          <a:pt x="47" y="188"/>
                        </a:lnTo>
                        <a:lnTo>
                          <a:pt x="55" y="203"/>
                        </a:lnTo>
                        <a:lnTo>
                          <a:pt x="72" y="214"/>
                        </a:lnTo>
                        <a:lnTo>
                          <a:pt x="105" y="257"/>
                        </a:lnTo>
                        <a:lnTo>
                          <a:pt x="27" y="285"/>
                        </a:lnTo>
                        <a:lnTo>
                          <a:pt x="12" y="289"/>
                        </a:lnTo>
                        <a:lnTo>
                          <a:pt x="4" y="298"/>
                        </a:lnTo>
                        <a:lnTo>
                          <a:pt x="0" y="318"/>
                        </a:lnTo>
                        <a:lnTo>
                          <a:pt x="10" y="385"/>
                        </a:lnTo>
                        <a:lnTo>
                          <a:pt x="27" y="465"/>
                        </a:lnTo>
                        <a:lnTo>
                          <a:pt x="40" y="518"/>
                        </a:lnTo>
                        <a:lnTo>
                          <a:pt x="66" y="631"/>
                        </a:lnTo>
                        <a:lnTo>
                          <a:pt x="71" y="671"/>
                        </a:lnTo>
                        <a:lnTo>
                          <a:pt x="75" y="705"/>
                        </a:lnTo>
                        <a:lnTo>
                          <a:pt x="78" y="751"/>
                        </a:lnTo>
                        <a:lnTo>
                          <a:pt x="62" y="998"/>
                        </a:lnTo>
                        <a:lnTo>
                          <a:pt x="68" y="957"/>
                        </a:lnTo>
                        <a:lnTo>
                          <a:pt x="79" y="887"/>
                        </a:lnTo>
                        <a:lnTo>
                          <a:pt x="87" y="784"/>
                        </a:lnTo>
                        <a:lnTo>
                          <a:pt x="98" y="608"/>
                        </a:lnTo>
                        <a:lnTo>
                          <a:pt x="104" y="393"/>
                        </a:lnTo>
                        <a:lnTo>
                          <a:pt x="149" y="141"/>
                        </a:lnTo>
                        <a:lnTo>
                          <a:pt x="158" y="115"/>
                        </a:lnTo>
                        <a:lnTo>
                          <a:pt x="164" y="100"/>
                        </a:lnTo>
                        <a:lnTo>
                          <a:pt x="172" y="75"/>
                        </a:lnTo>
                        <a:lnTo>
                          <a:pt x="180" y="53"/>
                        </a:lnTo>
                        <a:lnTo>
                          <a:pt x="191" y="30"/>
                        </a:lnTo>
                        <a:lnTo>
                          <a:pt x="200" y="11"/>
                        </a:lnTo>
                        <a:lnTo>
                          <a:pt x="202" y="0"/>
                        </a:lnTo>
                        <a:close/>
                      </a:path>
                    </a:pathLst>
                  </a:custGeom>
                  <a:solidFill>
                    <a:srgbClr val="009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22" name="Freeform 142"/>
                  <p:cNvSpPr>
                    <a:spLocks/>
                  </p:cNvSpPr>
                  <p:nvPr/>
                </p:nvSpPr>
                <p:spPr bwMode="auto">
                  <a:xfrm>
                    <a:off x="3536" y="1838"/>
                    <a:ext cx="202" cy="998"/>
                  </a:xfrm>
                  <a:custGeom>
                    <a:avLst/>
                    <a:gdLst>
                      <a:gd name="T0" fmla="*/ 202 w 202"/>
                      <a:gd name="T1" fmla="*/ 0 h 998"/>
                      <a:gd name="T2" fmla="*/ 184 w 202"/>
                      <a:gd name="T3" fmla="*/ 14 h 998"/>
                      <a:gd name="T4" fmla="*/ 172 w 202"/>
                      <a:gd name="T5" fmla="*/ 24 h 998"/>
                      <a:gd name="T6" fmla="*/ 160 w 202"/>
                      <a:gd name="T7" fmla="*/ 35 h 998"/>
                      <a:gd name="T8" fmla="*/ 147 w 202"/>
                      <a:gd name="T9" fmla="*/ 45 h 998"/>
                      <a:gd name="T10" fmla="*/ 136 w 202"/>
                      <a:gd name="T11" fmla="*/ 56 h 998"/>
                      <a:gd name="T12" fmla="*/ 123 w 202"/>
                      <a:gd name="T13" fmla="*/ 64 h 998"/>
                      <a:gd name="T14" fmla="*/ 111 w 202"/>
                      <a:gd name="T15" fmla="*/ 78 h 998"/>
                      <a:gd name="T16" fmla="*/ 99 w 202"/>
                      <a:gd name="T17" fmla="*/ 94 h 998"/>
                      <a:gd name="T18" fmla="*/ 90 w 202"/>
                      <a:gd name="T19" fmla="*/ 106 h 998"/>
                      <a:gd name="T20" fmla="*/ 79 w 202"/>
                      <a:gd name="T21" fmla="*/ 121 h 998"/>
                      <a:gd name="T22" fmla="*/ 72 w 202"/>
                      <a:gd name="T23" fmla="*/ 135 h 998"/>
                      <a:gd name="T24" fmla="*/ 58 w 202"/>
                      <a:gd name="T25" fmla="*/ 161 h 998"/>
                      <a:gd name="T26" fmla="*/ 47 w 202"/>
                      <a:gd name="T27" fmla="*/ 188 h 998"/>
                      <a:gd name="T28" fmla="*/ 52 w 202"/>
                      <a:gd name="T29" fmla="*/ 203 h 998"/>
                      <a:gd name="T30" fmla="*/ 72 w 202"/>
                      <a:gd name="T31" fmla="*/ 214 h 998"/>
                      <a:gd name="T32" fmla="*/ 105 w 202"/>
                      <a:gd name="T33" fmla="*/ 257 h 998"/>
                      <a:gd name="T34" fmla="*/ 27 w 202"/>
                      <a:gd name="T35" fmla="*/ 285 h 998"/>
                      <a:gd name="T36" fmla="*/ 12 w 202"/>
                      <a:gd name="T37" fmla="*/ 289 h 998"/>
                      <a:gd name="T38" fmla="*/ 4 w 202"/>
                      <a:gd name="T39" fmla="*/ 298 h 998"/>
                      <a:gd name="T40" fmla="*/ 0 w 202"/>
                      <a:gd name="T41" fmla="*/ 311 h 998"/>
                      <a:gd name="T42" fmla="*/ 10 w 202"/>
                      <a:gd name="T43" fmla="*/ 385 h 998"/>
                      <a:gd name="T44" fmla="*/ 27 w 202"/>
                      <a:gd name="T45" fmla="*/ 465 h 998"/>
                      <a:gd name="T46" fmla="*/ 40 w 202"/>
                      <a:gd name="T47" fmla="*/ 518 h 998"/>
                      <a:gd name="T48" fmla="*/ 66 w 202"/>
                      <a:gd name="T49" fmla="*/ 631 h 998"/>
                      <a:gd name="T50" fmla="*/ 71 w 202"/>
                      <a:gd name="T51" fmla="*/ 671 h 998"/>
                      <a:gd name="T52" fmla="*/ 75 w 202"/>
                      <a:gd name="T53" fmla="*/ 705 h 998"/>
                      <a:gd name="T54" fmla="*/ 78 w 202"/>
                      <a:gd name="T55" fmla="*/ 751 h 998"/>
                      <a:gd name="T56" fmla="*/ 62 w 202"/>
                      <a:gd name="T57" fmla="*/ 998 h 998"/>
                      <a:gd name="T58" fmla="*/ 68 w 202"/>
                      <a:gd name="T59" fmla="*/ 957 h 998"/>
                      <a:gd name="T60" fmla="*/ 79 w 202"/>
                      <a:gd name="T61" fmla="*/ 887 h 998"/>
                      <a:gd name="T62" fmla="*/ 87 w 202"/>
                      <a:gd name="T63" fmla="*/ 784 h 998"/>
                      <a:gd name="T64" fmla="*/ 98 w 202"/>
                      <a:gd name="T65" fmla="*/ 608 h 998"/>
                      <a:gd name="T66" fmla="*/ 104 w 202"/>
                      <a:gd name="T67" fmla="*/ 393 h 998"/>
                      <a:gd name="T68" fmla="*/ 149 w 202"/>
                      <a:gd name="T69" fmla="*/ 141 h 998"/>
                      <a:gd name="T70" fmla="*/ 158 w 202"/>
                      <a:gd name="T71" fmla="*/ 115 h 998"/>
                      <a:gd name="T72" fmla="*/ 164 w 202"/>
                      <a:gd name="T73" fmla="*/ 100 h 998"/>
                      <a:gd name="T74" fmla="*/ 172 w 202"/>
                      <a:gd name="T75" fmla="*/ 75 h 998"/>
                      <a:gd name="T76" fmla="*/ 180 w 202"/>
                      <a:gd name="T77" fmla="*/ 53 h 998"/>
                      <a:gd name="T78" fmla="*/ 191 w 202"/>
                      <a:gd name="T79" fmla="*/ 30 h 998"/>
                      <a:gd name="T80" fmla="*/ 200 w 202"/>
                      <a:gd name="T81" fmla="*/ 11 h 998"/>
                      <a:gd name="T82" fmla="*/ 202 w 202"/>
                      <a:gd name="T83" fmla="*/ 0 h 998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02"/>
                      <a:gd name="T127" fmla="*/ 0 h 998"/>
                      <a:gd name="T128" fmla="*/ 202 w 202"/>
                      <a:gd name="T129" fmla="*/ 998 h 998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02" h="998">
                        <a:moveTo>
                          <a:pt x="202" y="0"/>
                        </a:moveTo>
                        <a:lnTo>
                          <a:pt x="184" y="14"/>
                        </a:lnTo>
                        <a:lnTo>
                          <a:pt x="172" y="24"/>
                        </a:lnTo>
                        <a:lnTo>
                          <a:pt x="160" y="35"/>
                        </a:lnTo>
                        <a:lnTo>
                          <a:pt x="147" y="45"/>
                        </a:lnTo>
                        <a:lnTo>
                          <a:pt x="136" y="56"/>
                        </a:lnTo>
                        <a:lnTo>
                          <a:pt x="123" y="64"/>
                        </a:lnTo>
                        <a:lnTo>
                          <a:pt x="111" y="78"/>
                        </a:lnTo>
                        <a:lnTo>
                          <a:pt x="99" y="94"/>
                        </a:lnTo>
                        <a:lnTo>
                          <a:pt x="90" y="106"/>
                        </a:lnTo>
                        <a:lnTo>
                          <a:pt x="79" y="121"/>
                        </a:lnTo>
                        <a:lnTo>
                          <a:pt x="72" y="135"/>
                        </a:lnTo>
                        <a:lnTo>
                          <a:pt x="58" y="161"/>
                        </a:lnTo>
                        <a:lnTo>
                          <a:pt x="47" y="188"/>
                        </a:lnTo>
                        <a:lnTo>
                          <a:pt x="52" y="203"/>
                        </a:lnTo>
                        <a:lnTo>
                          <a:pt x="72" y="214"/>
                        </a:lnTo>
                        <a:lnTo>
                          <a:pt x="105" y="257"/>
                        </a:lnTo>
                        <a:lnTo>
                          <a:pt x="27" y="285"/>
                        </a:lnTo>
                        <a:lnTo>
                          <a:pt x="12" y="289"/>
                        </a:lnTo>
                        <a:lnTo>
                          <a:pt x="4" y="298"/>
                        </a:lnTo>
                        <a:lnTo>
                          <a:pt x="0" y="311"/>
                        </a:lnTo>
                        <a:lnTo>
                          <a:pt x="10" y="385"/>
                        </a:lnTo>
                        <a:lnTo>
                          <a:pt x="27" y="465"/>
                        </a:lnTo>
                        <a:lnTo>
                          <a:pt x="40" y="518"/>
                        </a:lnTo>
                        <a:lnTo>
                          <a:pt x="66" y="631"/>
                        </a:lnTo>
                        <a:lnTo>
                          <a:pt x="71" y="671"/>
                        </a:lnTo>
                        <a:lnTo>
                          <a:pt x="75" y="705"/>
                        </a:lnTo>
                        <a:lnTo>
                          <a:pt x="78" y="751"/>
                        </a:lnTo>
                        <a:lnTo>
                          <a:pt x="62" y="998"/>
                        </a:lnTo>
                        <a:lnTo>
                          <a:pt x="68" y="957"/>
                        </a:lnTo>
                        <a:lnTo>
                          <a:pt x="79" y="887"/>
                        </a:lnTo>
                        <a:lnTo>
                          <a:pt x="87" y="784"/>
                        </a:lnTo>
                        <a:lnTo>
                          <a:pt x="98" y="608"/>
                        </a:lnTo>
                        <a:lnTo>
                          <a:pt x="104" y="393"/>
                        </a:lnTo>
                        <a:lnTo>
                          <a:pt x="149" y="141"/>
                        </a:lnTo>
                        <a:lnTo>
                          <a:pt x="158" y="115"/>
                        </a:lnTo>
                        <a:lnTo>
                          <a:pt x="164" y="100"/>
                        </a:lnTo>
                        <a:lnTo>
                          <a:pt x="172" y="75"/>
                        </a:lnTo>
                        <a:lnTo>
                          <a:pt x="180" y="53"/>
                        </a:lnTo>
                        <a:lnTo>
                          <a:pt x="191" y="30"/>
                        </a:lnTo>
                        <a:lnTo>
                          <a:pt x="200" y="11"/>
                        </a:lnTo>
                        <a:lnTo>
                          <a:pt x="202" y="0"/>
                        </a:lnTo>
                        <a:close/>
                      </a:path>
                    </a:pathLst>
                  </a:custGeom>
                  <a:solidFill>
                    <a:srgbClr val="00BF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5" name="Group 149"/>
                <p:cNvGrpSpPr>
                  <a:grpSpLocks/>
                </p:cNvGrpSpPr>
                <p:nvPr/>
              </p:nvGrpSpPr>
              <p:grpSpPr bwMode="auto">
                <a:xfrm>
                  <a:off x="3277" y="2018"/>
                  <a:ext cx="913" cy="315"/>
                  <a:chOff x="3277" y="2018"/>
                  <a:chExt cx="913" cy="315"/>
                </a:xfrm>
              </p:grpSpPr>
              <p:sp>
                <p:nvSpPr>
                  <p:cNvPr id="16416" name="Freeform 144"/>
                  <p:cNvSpPr>
                    <a:spLocks/>
                  </p:cNvSpPr>
                  <p:nvPr/>
                </p:nvSpPr>
                <p:spPr bwMode="auto">
                  <a:xfrm>
                    <a:off x="3323" y="2018"/>
                    <a:ext cx="220" cy="210"/>
                  </a:xfrm>
                  <a:custGeom>
                    <a:avLst/>
                    <a:gdLst>
                      <a:gd name="T0" fmla="*/ 196 w 220"/>
                      <a:gd name="T1" fmla="*/ 166 h 210"/>
                      <a:gd name="T2" fmla="*/ 0 w 220"/>
                      <a:gd name="T3" fmla="*/ 210 h 210"/>
                      <a:gd name="T4" fmla="*/ 194 w 220"/>
                      <a:gd name="T5" fmla="*/ 153 h 210"/>
                      <a:gd name="T6" fmla="*/ 66 w 220"/>
                      <a:gd name="T7" fmla="*/ 152 h 210"/>
                      <a:gd name="T8" fmla="*/ 196 w 220"/>
                      <a:gd name="T9" fmla="*/ 135 h 210"/>
                      <a:gd name="T10" fmla="*/ 196 w 220"/>
                      <a:gd name="T11" fmla="*/ 110 h 210"/>
                      <a:gd name="T12" fmla="*/ 190 w 220"/>
                      <a:gd name="T13" fmla="*/ 85 h 210"/>
                      <a:gd name="T14" fmla="*/ 175 w 220"/>
                      <a:gd name="T15" fmla="*/ 55 h 210"/>
                      <a:gd name="T16" fmla="*/ 151 w 220"/>
                      <a:gd name="T17" fmla="*/ 22 h 210"/>
                      <a:gd name="T18" fmla="*/ 138 w 220"/>
                      <a:gd name="T19" fmla="*/ 0 h 210"/>
                      <a:gd name="T20" fmla="*/ 156 w 220"/>
                      <a:gd name="T21" fmla="*/ 9 h 210"/>
                      <a:gd name="T22" fmla="*/ 175 w 220"/>
                      <a:gd name="T23" fmla="*/ 34 h 210"/>
                      <a:gd name="T24" fmla="*/ 190 w 220"/>
                      <a:gd name="T25" fmla="*/ 62 h 210"/>
                      <a:gd name="T26" fmla="*/ 199 w 220"/>
                      <a:gd name="T27" fmla="*/ 82 h 210"/>
                      <a:gd name="T28" fmla="*/ 200 w 220"/>
                      <a:gd name="T29" fmla="*/ 112 h 210"/>
                      <a:gd name="T30" fmla="*/ 220 w 220"/>
                      <a:gd name="T31" fmla="*/ 68 h 210"/>
                      <a:gd name="T32" fmla="*/ 200 w 220"/>
                      <a:gd name="T33" fmla="*/ 135 h 210"/>
                      <a:gd name="T34" fmla="*/ 196 w 220"/>
                      <a:gd name="T35" fmla="*/ 166 h 21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20"/>
                      <a:gd name="T55" fmla="*/ 0 h 210"/>
                      <a:gd name="T56" fmla="*/ 220 w 220"/>
                      <a:gd name="T57" fmla="*/ 210 h 21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20" h="210">
                        <a:moveTo>
                          <a:pt x="196" y="166"/>
                        </a:moveTo>
                        <a:lnTo>
                          <a:pt x="0" y="210"/>
                        </a:lnTo>
                        <a:lnTo>
                          <a:pt x="194" y="153"/>
                        </a:lnTo>
                        <a:lnTo>
                          <a:pt x="66" y="152"/>
                        </a:lnTo>
                        <a:lnTo>
                          <a:pt x="196" y="135"/>
                        </a:lnTo>
                        <a:lnTo>
                          <a:pt x="196" y="110"/>
                        </a:lnTo>
                        <a:lnTo>
                          <a:pt x="190" y="85"/>
                        </a:lnTo>
                        <a:lnTo>
                          <a:pt x="175" y="55"/>
                        </a:lnTo>
                        <a:lnTo>
                          <a:pt x="151" y="22"/>
                        </a:lnTo>
                        <a:lnTo>
                          <a:pt x="138" y="0"/>
                        </a:lnTo>
                        <a:lnTo>
                          <a:pt x="156" y="9"/>
                        </a:lnTo>
                        <a:lnTo>
                          <a:pt x="175" y="34"/>
                        </a:lnTo>
                        <a:lnTo>
                          <a:pt x="190" y="62"/>
                        </a:lnTo>
                        <a:lnTo>
                          <a:pt x="199" y="82"/>
                        </a:lnTo>
                        <a:lnTo>
                          <a:pt x="200" y="112"/>
                        </a:lnTo>
                        <a:lnTo>
                          <a:pt x="220" y="68"/>
                        </a:lnTo>
                        <a:lnTo>
                          <a:pt x="200" y="135"/>
                        </a:lnTo>
                        <a:lnTo>
                          <a:pt x="196" y="166"/>
                        </a:lnTo>
                        <a:close/>
                      </a:path>
                    </a:pathLst>
                  </a:custGeom>
                  <a:solidFill>
                    <a:srgbClr val="007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17" name="Freeform 145"/>
                  <p:cNvSpPr>
                    <a:spLocks/>
                  </p:cNvSpPr>
                  <p:nvPr/>
                </p:nvSpPr>
                <p:spPr bwMode="auto">
                  <a:xfrm>
                    <a:off x="3277" y="2191"/>
                    <a:ext cx="27" cy="92"/>
                  </a:xfrm>
                  <a:custGeom>
                    <a:avLst/>
                    <a:gdLst>
                      <a:gd name="T0" fmla="*/ 13 w 27"/>
                      <a:gd name="T1" fmla="*/ 0 h 92"/>
                      <a:gd name="T2" fmla="*/ 16 w 27"/>
                      <a:gd name="T3" fmla="*/ 20 h 92"/>
                      <a:gd name="T4" fmla="*/ 27 w 27"/>
                      <a:gd name="T5" fmla="*/ 40 h 92"/>
                      <a:gd name="T6" fmla="*/ 27 w 27"/>
                      <a:gd name="T7" fmla="*/ 60 h 92"/>
                      <a:gd name="T8" fmla="*/ 23 w 27"/>
                      <a:gd name="T9" fmla="*/ 77 h 92"/>
                      <a:gd name="T10" fmla="*/ 8 w 27"/>
                      <a:gd name="T11" fmla="*/ 92 h 92"/>
                      <a:gd name="T12" fmla="*/ 6 w 27"/>
                      <a:gd name="T13" fmla="*/ 36 h 92"/>
                      <a:gd name="T14" fmla="*/ 0 w 27"/>
                      <a:gd name="T15" fmla="*/ 30 h 92"/>
                      <a:gd name="T16" fmla="*/ 1 w 27"/>
                      <a:gd name="T17" fmla="*/ 17 h 92"/>
                      <a:gd name="T18" fmla="*/ 13 w 27"/>
                      <a:gd name="T19" fmla="*/ 0 h 9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7"/>
                      <a:gd name="T31" fmla="*/ 0 h 92"/>
                      <a:gd name="T32" fmla="*/ 27 w 27"/>
                      <a:gd name="T33" fmla="*/ 92 h 9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7" h="92">
                        <a:moveTo>
                          <a:pt x="13" y="0"/>
                        </a:moveTo>
                        <a:lnTo>
                          <a:pt x="16" y="20"/>
                        </a:lnTo>
                        <a:lnTo>
                          <a:pt x="27" y="40"/>
                        </a:lnTo>
                        <a:lnTo>
                          <a:pt x="27" y="60"/>
                        </a:lnTo>
                        <a:lnTo>
                          <a:pt x="23" y="77"/>
                        </a:lnTo>
                        <a:lnTo>
                          <a:pt x="8" y="92"/>
                        </a:lnTo>
                        <a:lnTo>
                          <a:pt x="6" y="36"/>
                        </a:lnTo>
                        <a:lnTo>
                          <a:pt x="0" y="30"/>
                        </a:lnTo>
                        <a:lnTo>
                          <a:pt x="1" y="17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7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18" name="Freeform 146"/>
                  <p:cNvSpPr>
                    <a:spLocks/>
                  </p:cNvSpPr>
                  <p:nvPr/>
                </p:nvSpPr>
                <p:spPr bwMode="auto">
                  <a:xfrm>
                    <a:off x="4071" y="2229"/>
                    <a:ext cx="116" cy="104"/>
                  </a:xfrm>
                  <a:custGeom>
                    <a:avLst/>
                    <a:gdLst>
                      <a:gd name="T0" fmla="*/ 0 w 116"/>
                      <a:gd name="T1" fmla="*/ 104 h 104"/>
                      <a:gd name="T2" fmla="*/ 43 w 116"/>
                      <a:gd name="T3" fmla="*/ 73 h 104"/>
                      <a:gd name="T4" fmla="*/ 82 w 116"/>
                      <a:gd name="T5" fmla="*/ 46 h 104"/>
                      <a:gd name="T6" fmla="*/ 104 w 116"/>
                      <a:gd name="T7" fmla="*/ 15 h 104"/>
                      <a:gd name="T8" fmla="*/ 116 w 116"/>
                      <a:gd name="T9" fmla="*/ 0 h 104"/>
                      <a:gd name="T10" fmla="*/ 82 w 116"/>
                      <a:gd name="T11" fmla="*/ 21 h 104"/>
                      <a:gd name="T12" fmla="*/ 61 w 116"/>
                      <a:gd name="T13" fmla="*/ 37 h 104"/>
                      <a:gd name="T14" fmla="*/ 43 w 116"/>
                      <a:gd name="T15" fmla="*/ 49 h 104"/>
                      <a:gd name="T16" fmla="*/ 27 w 116"/>
                      <a:gd name="T17" fmla="*/ 67 h 104"/>
                      <a:gd name="T18" fmla="*/ 0 w 116"/>
                      <a:gd name="T19" fmla="*/ 104 h 10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6"/>
                      <a:gd name="T31" fmla="*/ 0 h 104"/>
                      <a:gd name="T32" fmla="*/ 116 w 116"/>
                      <a:gd name="T33" fmla="*/ 104 h 10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6" h="104">
                        <a:moveTo>
                          <a:pt x="0" y="104"/>
                        </a:moveTo>
                        <a:lnTo>
                          <a:pt x="43" y="73"/>
                        </a:lnTo>
                        <a:lnTo>
                          <a:pt x="82" y="46"/>
                        </a:lnTo>
                        <a:lnTo>
                          <a:pt x="104" y="15"/>
                        </a:lnTo>
                        <a:lnTo>
                          <a:pt x="116" y="0"/>
                        </a:lnTo>
                        <a:lnTo>
                          <a:pt x="82" y="21"/>
                        </a:lnTo>
                        <a:lnTo>
                          <a:pt x="61" y="37"/>
                        </a:lnTo>
                        <a:lnTo>
                          <a:pt x="43" y="49"/>
                        </a:lnTo>
                        <a:lnTo>
                          <a:pt x="27" y="67"/>
                        </a:lnTo>
                        <a:lnTo>
                          <a:pt x="0" y="104"/>
                        </a:lnTo>
                        <a:close/>
                      </a:path>
                    </a:pathLst>
                  </a:custGeom>
                  <a:solidFill>
                    <a:srgbClr val="007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19" name="Freeform 147"/>
                  <p:cNvSpPr>
                    <a:spLocks/>
                  </p:cNvSpPr>
                  <p:nvPr/>
                </p:nvSpPr>
                <p:spPr bwMode="auto">
                  <a:xfrm>
                    <a:off x="4128" y="2268"/>
                    <a:ext cx="62" cy="62"/>
                  </a:xfrm>
                  <a:custGeom>
                    <a:avLst/>
                    <a:gdLst>
                      <a:gd name="T0" fmla="*/ 0 w 62"/>
                      <a:gd name="T1" fmla="*/ 62 h 62"/>
                      <a:gd name="T2" fmla="*/ 62 w 62"/>
                      <a:gd name="T3" fmla="*/ 0 h 62"/>
                      <a:gd name="T4" fmla="*/ 43 w 62"/>
                      <a:gd name="T5" fmla="*/ 40 h 62"/>
                      <a:gd name="T6" fmla="*/ 0 w 62"/>
                      <a:gd name="T7" fmla="*/ 62 h 6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2"/>
                      <a:gd name="T13" fmla="*/ 0 h 62"/>
                      <a:gd name="T14" fmla="*/ 62 w 62"/>
                      <a:gd name="T15" fmla="*/ 62 h 6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2" h="62">
                        <a:moveTo>
                          <a:pt x="0" y="62"/>
                        </a:moveTo>
                        <a:lnTo>
                          <a:pt x="62" y="0"/>
                        </a:lnTo>
                        <a:lnTo>
                          <a:pt x="43" y="40"/>
                        </a:lnTo>
                        <a:lnTo>
                          <a:pt x="0" y="62"/>
                        </a:lnTo>
                        <a:close/>
                      </a:path>
                    </a:pathLst>
                  </a:custGeom>
                  <a:solidFill>
                    <a:srgbClr val="007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20" name="Freeform 148"/>
                  <p:cNvSpPr>
                    <a:spLocks/>
                  </p:cNvSpPr>
                  <p:nvPr/>
                </p:nvSpPr>
                <p:spPr bwMode="auto">
                  <a:xfrm>
                    <a:off x="4080" y="2111"/>
                    <a:ext cx="56" cy="183"/>
                  </a:xfrm>
                  <a:custGeom>
                    <a:avLst/>
                    <a:gdLst>
                      <a:gd name="T0" fmla="*/ 0 w 56"/>
                      <a:gd name="T1" fmla="*/ 183 h 183"/>
                      <a:gd name="T2" fmla="*/ 3 w 56"/>
                      <a:gd name="T3" fmla="*/ 107 h 183"/>
                      <a:gd name="T4" fmla="*/ 19 w 56"/>
                      <a:gd name="T5" fmla="*/ 30 h 183"/>
                      <a:gd name="T6" fmla="*/ 31 w 56"/>
                      <a:gd name="T7" fmla="*/ 0 h 183"/>
                      <a:gd name="T8" fmla="*/ 12 w 56"/>
                      <a:gd name="T9" fmla="*/ 98 h 183"/>
                      <a:gd name="T10" fmla="*/ 9 w 56"/>
                      <a:gd name="T11" fmla="*/ 150 h 183"/>
                      <a:gd name="T12" fmla="*/ 56 w 56"/>
                      <a:gd name="T13" fmla="*/ 104 h 183"/>
                      <a:gd name="T14" fmla="*/ 0 w 56"/>
                      <a:gd name="T15" fmla="*/ 183 h 18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6"/>
                      <a:gd name="T25" fmla="*/ 0 h 183"/>
                      <a:gd name="T26" fmla="*/ 56 w 56"/>
                      <a:gd name="T27" fmla="*/ 183 h 18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6" h="183">
                        <a:moveTo>
                          <a:pt x="0" y="183"/>
                        </a:moveTo>
                        <a:lnTo>
                          <a:pt x="3" y="107"/>
                        </a:lnTo>
                        <a:lnTo>
                          <a:pt x="19" y="30"/>
                        </a:lnTo>
                        <a:lnTo>
                          <a:pt x="31" y="0"/>
                        </a:lnTo>
                        <a:lnTo>
                          <a:pt x="12" y="98"/>
                        </a:lnTo>
                        <a:lnTo>
                          <a:pt x="9" y="150"/>
                        </a:lnTo>
                        <a:lnTo>
                          <a:pt x="56" y="104"/>
                        </a:lnTo>
                        <a:lnTo>
                          <a:pt x="0" y="183"/>
                        </a:lnTo>
                        <a:close/>
                      </a:path>
                    </a:pathLst>
                  </a:custGeom>
                  <a:solidFill>
                    <a:srgbClr val="007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sp>
          <p:nvSpPr>
            <p:cNvPr id="16404" name="Freeform 201"/>
            <p:cNvSpPr>
              <a:spLocks/>
            </p:cNvSpPr>
            <p:nvPr/>
          </p:nvSpPr>
          <p:spPr bwMode="auto">
            <a:xfrm>
              <a:off x="2769" y="2915"/>
              <a:ext cx="351" cy="242"/>
            </a:xfrm>
            <a:custGeom>
              <a:avLst/>
              <a:gdLst>
                <a:gd name="T0" fmla="*/ 297 w 351"/>
                <a:gd name="T1" fmla="*/ 0 h 242"/>
                <a:gd name="T2" fmla="*/ 124 w 351"/>
                <a:gd name="T3" fmla="*/ 81 h 242"/>
                <a:gd name="T4" fmla="*/ 94 w 351"/>
                <a:gd name="T5" fmla="*/ 94 h 242"/>
                <a:gd name="T6" fmla="*/ 43 w 351"/>
                <a:gd name="T7" fmla="*/ 103 h 242"/>
                <a:gd name="T8" fmla="*/ 21 w 351"/>
                <a:gd name="T9" fmla="*/ 105 h 242"/>
                <a:gd name="T10" fmla="*/ 0 w 351"/>
                <a:gd name="T11" fmla="*/ 126 h 242"/>
                <a:gd name="T12" fmla="*/ 0 w 351"/>
                <a:gd name="T13" fmla="*/ 242 h 242"/>
                <a:gd name="T14" fmla="*/ 28 w 351"/>
                <a:gd name="T15" fmla="*/ 236 h 242"/>
                <a:gd name="T16" fmla="*/ 46 w 351"/>
                <a:gd name="T17" fmla="*/ 236 h 242"/>
                <a:gd name="T18" fmla="*/ 95 w 351"/>
                <a:gd name="T19" fmla="*/ 200 h 242"/>
                <a:gd name="T20" fmla="*/ 128 w 351"/>
                <a:gd name="T21" fmla="*/ 150 h 242"/>
                <a:gd name="T22" fmla="*/ 197 w 351"/>
                <a:gd name="T23" fmla="*/ 139 h 242"/>
                <a:gd name="T24" fmla="*/ 351 w 351"/>
                <a:gd name="T25" fmla="*/ 103 h 242"/>
                <a:gd name="T26" fmla="*/ 344 w 351"/>
                <a:gd name="T27" fmla="*/ 53 h 242"/>
                <a:gd name="T28" fmla="*/ 320 w 351"/>
                <a:gd name="T29" fmla="*/ 15 h 242"/>
                <a:gd name="T30" fmla="*/ 297 w 351"/>
                <a:gd name="T31" fmla="*/ 0 h 2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1"/>
                <a:gd name="T49" fmla="*/ 0 h 242"/>
                <a:gd name="T50" fmla="*/ 351 w 351"/>
                <a:gd name="T51" fmla="*/ 242 h 2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1" h="242">
                  <a:moveTo>
                    <a:pt x="297" y="0"/>
                  </a:moveTo>
                  <a:lnTo>
                    <a:pt x="124" y="81"/>
                  </a:lnTo>
                  <a:lnTo>
                    <a:pt x="94" y="94"/>
                  </a:lnTo>
                  <a:lnTo>
                    <a:pt x="43" y="103"/>
                  </a:lnTo>
                  <a:lnTo>
                    <a:pt x="21" y="105"/>
                  </a:lnTo>
                  <a:lnTo>
                    <a:pt x="0" y="126"/>
                  </a:lnTo>
                  <a:lnTo>
                    <a:pt x="0" y="242"/>
                  </a:lnTo>
                  <a:lnTo>
                    <a:pt x="28" y="236"/>
                  </a:lnTo>
                  <a:lnTo>
                    <a:pt x="46" y="236"/>
                  </a:lnTo>
                  <a:lnTo>
                    <a:pt x="95" y="200"/>
                  </a:lnTo>
                  <a:lnTo>
                    <a:pt x="128" y="150"/>
                  </a:lnTo>
                  <a:lnTo>
                    <a:pt x="197" y="139"/>
                  </a:lnTo>
                  <a:lnTo>
                    <a:pt x="351" y="103"/>
                  </a:lnTo>
                  <a:lnTo>
                    <a:pt x="344" y="53"/>
                  </a:lnTo>
                  <a:lnTo>
                    <a:pt x="320" y="15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9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6" name="Group 229"/>
          <p:cNvGrpSpPr>
            <a:grpSpLocks/>
          </p:cNvGrpSpPr>
          <p:nvPr/>
        </p:nvGrpSpPr>
        <p:grpSpPr bwMode="auto">
          <a:xfrm>
            <a:off x="4800600" y="4754563"/>
            <a:ext cx="1308100" cy="884237"/>
            <a:chOff x="3928" y="2930"/>
            <a:chExt cx="824" cy="557"/>
          </a:xfrm>
        </p:grpSpPr>
        <p:grpSp>
          <p:nvGrpSpPr>
            <p:cNvPr id="27" name="Group 222"/>
            <p:cNvGrpSpPr>
              <a:grpSpLocks/>
            </p:cNvGrpSpPr>
            <p:nvPr/>
          </p:nvGrpSpPr>
          <p:grpSpPr bwMode="auto">
            <a:xfrm>
              <a:off x="3928" y="2930"/>
              <a:ext cx="680" cy="142"/>
              <a:chOff x="4040" y="1976"/>
              <a:chExt cx="680" cy="142"/>
            </a:xfrm>
          </p:grpSpPr>
          <p:sp>
            <p:nvSpPr>
              <p:cNvPr id="16400" name="Oval 223"/>
              <p:cNvSpPr>
                <a:spLocks noChangeArrowheads="1"/>
              </p:cNvSpPr>
              <p:nvPr/>
            </p:nvSpPr>
            <p:spPr bwMode="auto">
              <a:xfrm>
                <a:off x="4584" y="1982"/>
                <a:ext cx="13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01" name="Line 224"/>
              <p:cNvSpPr>
                <a:spLocks noChangeShapeType="1"/>
              </p:cNvSpPr>
              <p:nvPr/>
            </p:nvSpPr>
            <p:spPr bwMode="auto">
              <a:xfrm>
                <a:off x="4176" y="2064"/>
                <a:ext cx="405" cy="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02" name="Rectangle 225"/>
              <p:cNvSpPr>
                <a:spLocks noChangeArrowheads="1"/>
              </p:cNvSpPr>
              <p:nvPr/>
            </p:nvSpPr>
            <p:spPr bwMode="auto">
              <a:xfrm>
                <a:off x="4040" y="1976"/>
                <a:ext cx="136" cy="13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6397" name="Line 226"/>
            <p:cNvSpPr>
              <a:spLocks noChangeShapeType="1"/>
            </p:cNvSpPr>
            <p:nvPr/>
          </p:nvSpPr>
          <p:spPr bwMode="auto">
            <a:xfrm>
              <a:off x="4272" y="3024"/>
              <a:ext cx="0" cy="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8" name="Rectangle 227"/>
            <p:cNvSpPr>
              <a:spLocks noChangeArrowheads="1"/>
            </p:cNvSpPr>
            <p:nvPr/>
          </p:nvSpPr>
          <p:spPr bwMode="auto">
            <a:xfrm rot="2760000">
              <a:off x="4199" y="3351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9" name="Line 228"/>
            <p:cNvSpPr>
              <a:spLocks noChangeShapeType="1"/>
            </p:cNvSpPr>
            <p:nvPr/>
          </p:nvSpPr>
          <p:spPr bwMode="auto">
            <a:xfrm flipH="1" flipV="1">
              <a:off x="4591" y="3135"/>
              <a:ext cx="161" cy="2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395" name="Rectangle 230"/>
          <p:cNvSpPr>
            <a:spLocks noChangeArrowheads="1"/>
          </p:cNvSpPr>
          <p:nvPr/>
        </p:nvSpPr>
        <p:spPr bwMode="auto">
          <a:xfrm>
            <a:off x="5659438" y="5557838"/>
            <a:ext cx="1182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proband</a:t>
            </a:r>
          </a:p>
        </p:txBody>
      </p:sp>
      <p:sp>
        <p:nvSpPr>
          <p:cNvPr id="90" name="Title 89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Mrs Jones First Consultation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Monosomy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28600"/>
            <a:ext cx="8358187" cy="1143000"/>
          </a:xfrm>
        </p:spPr>
        <p:txBody>
          <a:bodyPr>
            <a:normAutofit fontScale="90000"/>
          </a:bodyPr>
          <a:lstStyle/>
          <a:p>
            <a:r>
              <a:rPr lang="en-GB" b="1" dirty="0" err="1" smtClean="0">
                <a:solidFill>
                  <a:schemeClr val="tx2"/>
                </a:solidFill>
              </a:rPr>
              <a:t>Monosomy</a:t>
            </a:r>
            <a:r>
              <a:rPr lang="en-GB" b="1" dirty="0" smtClean="0">
                <a:solidFill>
                  <a:schemeClr val="tx2"/>
                </a:solidFill>
              </a:rPr>
              <a:t> X: Turner’s syndrome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571625"/>
            <a:ext cx="7772400" cy="5181600"/>
          </a:xfrm>
        </p:spPr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1 in 3000  live female births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Generalised oedema and swelling in neck region can be detected in 2nd trimester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Can look normal at birth or have puffy extremities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Low posterior hairline, short 4th metacarpals, webbed neck, aorta defect in 15% of cases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Normal intelligence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984250" y="706438"/>
          <a:ext cx="3578225" cy="547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Image" r:id="rId4" imgW="3697847" imgH="5654783" progId="">
                  <p:embed/>
                </p:oleObj>
              </mc:Choice>
              <mc:Fallback>
                <p:oleObj name="Image" r:id="rId4" imgW="3697847" imgH="5654783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706438"/>
                        <a:ext cx="3578225" cy="547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787900" y="5265648"/>
            <a:ext cx="36725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dirty="0"/>
              <a:t>- Ovarian </a:t>
            </a:r>
            <a:r>
              <a:rPr lang="en-GB" dirty="0" smtClean="0"/>
              <a:t>failure</a:t>
            </a:r>
            <a:endParaRPr lang="en-GB" dirty="0"/>
          </a:p>
          <a:p>
            <a:r>
              <a:rPr lang="en-GB" dirty="0"/>
              <a:t>- Renal problems in 30-50%</a:t>
            </a:r>
          </a:p>
          <a:p>
            <a:r>
              <a:rPr lang="en-GB" dirty="0"/>
              <a:t>- Short stature due to loss </a:t>
            </a:r>
          </a:p>
          <a:p>
            <a:r>
              <a:rPr lang="en-GB" dirty="0"/>
              <a:t>  of </a:t>
            </a:r>
            <a:r>
              <a:rPr lang="en-GB" i="1" dirty="0"/>
              <a:t>SHOX</a:t>
            </a:r>
            <a:r>
              <a:rPr lang="en-GB" dirty="0"/>
              <a:t> gene</a:t>
            </a:r>
          </a:p>
        </p:txBody>
      </p:sp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4787900" y="2708275"/>
          <a:ext cx="3384550" cy="207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Image" r:id="rId6" imgW="1509146" imgH="926672" progId="">
                  <p:embed/>
                </p:oleObj>
              </mc:Choice>
              <mc:Fallback>
                <p:oleObj name="Image" r:id="rId6" imgW="1509146" imgH="926672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708275"/>
                        <a:ext cx="3384550" cy="207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4787900" y="620713"/>
          <a:ext cx="338455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Image" r:id="rId8" imgW="1478533" imgH="975610" progId="">
                  <p:embed/>
                </p:oleObj>
              </mc:Choice>
              <mc:Fallback>
                <p:oleObj name="Image" r:id="rId8" imgW="1478533" imgH="97561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620713"/>
                        <a:ext cx="338455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755650" y="476250"/>
            <a:ext cx="7993063" cy="61928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Turner’s syndrome (</a:t>
            </a:r>
            <a:r>
              <a:rPr lang="en-GB" dirty="0" smtClean="0">
                <a:solidFill>
                  <a:schemeClr val="tx2"/>
                </a:solidFill>
              </a:rPr>
              <a:t>45,X</a:t>
            </a:r>
            <a:r>
              <a:rPr lang="en-GB" b="1" dirty="0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268760"/>
            <a:ext cx="7772400" cy="5102696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In adults: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short stature - 145 cm without GH treatment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ovarian failure - primary amenorrhoea and infertility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Treatment -oestrogen replacement for secondary sexual characteristics and prevention of osteoporosis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80% due to loss of X or Y chromosome in paternal meiosis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Also ring chromosome, single arm deletion, </a:t>
            </a:r>
            <a:r>
              <a:rPr lang="en-GB" dirty="0" err="1" smtClean="0"/>
              <a:t>mosaicism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r>
              <a:rPr lang="en-GB" dirty="0" smtClean="0"/>
              <a:t>Ring Chromosome</a:t>
            </a:r>
            <a:endParaRPr lang="en-GB" dirty="0"/>
          </a:p>
        </p:txBody>
      </p:sp>
      <p:pic>
        <p:nvPicPr>
          <p:cNvPr id="4" name="Content Placeholder 3" descr="F00454-003-f0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4077072"/>
            <a:ext cx="7467600" cy="2286000"/>
          </a:xfrm>
        </p:spPr>
      </p:pic>
      <p:sp>
        <p:nvSpPr>
          <p:cNvPr id="5" name="TextBox 4"/>
          <p:cNvSpPr txBox="1"/>
          <p:nvPr/>
        </p:nvSpPr>
        <p:spPr>
          <a:xfrm>
            <a:off x="683568" y="1484784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Breaks occur on the ends of the two arms of a chromosome and the sticky ends are then joined and the fragments are lost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Often unstable at mitosis and so </a:t>
            </a:r>
            <a:r>
              <a:rPr lang="en-GB" sz="2400" dirty="0" err="1" smtClean="0"/>
              <a:t>mosaicism</a:t>
            </a:r>
            <a:r>
              <a:rPr lang="en-GB" sz="2400" dirty="0" smtClean="0"/>
              <a:t> is frequent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Some cells have the ring and the rest are </a:t>
            </a:r>
            <a:r>
              <a:rPr lang="en-GB" sz="2400" dirty="0" err="1" smtClean="0"/>
              <a:t>monosomic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5085184"/>
            <a:ext cx="115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Ring </a:t>
            </a:r>
            <a:r>
              <a:rPr lang="en-GB" dirty="0" err="1" smtClean="0">
                <a:solidFill>
                  <a:schemeClr val="bg1"/>
                </a:solidFill>
              </a:rPr>
              <a:t>Chr</a:t>
            </a:r>
            <a:r>
              <a:rPr lang="en-GB" dirty="0" smtClean="0">
                <a:solidFill>
                  <a:schemeClr val="bg1"/>
                </a:solidFill>
              </a:rPr>
              <a:t> 9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Sex Chromosome </a:t>
            </a:r>
            <a:r>
              <a:rPr lang="en-GB" dirty="0" err="1" smtClean="0"/>
              <a:t>Aneuploidy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95400"/>
          </a:xfrm>
        </p:spPr>
        <p:txBody>
          <a:bodyPr/>
          <a:lstStyle/>
          <a:p>
            <a:r>
              <a:rPr lang="en-GB" dirty="0" smtClean="0"/>
              <a:t>Dosage Compensation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Loss of a chromosome gives a reduction of 50% of all fully expressed gene products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Gain of one chromosome gives an increase of 33% of all fully expressed gene products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However, for sex chromosomes, only one X is required so the other is randomly switched off in females (X-inactivation)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sz="4000" b="1" dirty="0" err="1" smtClean="0">
                <a:solidFill>
                  <a:schemeClr val="tx2"/>
                </a:solidFill>
              </a:rPr>
              <a:t>Polysomy</a:t>
            </a:r>
            <a:r>
              <a:rPr lang="en-GB" sz="4000" b="1" dirty="0" smtClean="0">
                <a:solidFill>
                  <a:schemeClr val="tx2"/>
                </a:solidFill>
              </a:rPr>
              <a:t> X in females</a:t>
            </a:r>
            <a:endParaRPr lang="en-GB" sz="4000" dirty="0" smtClean="0">
              <a:solidFill>
                <a:schemeClr val="tx2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382000" cy="4032448"/>
          </a:xfrm>
        </p:spPr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1:1000 have 47,XXX </a:t>
            </a:r>
            <a:r>
              <a:rPr lang="en-GB" dirty="0" err="1" smtClean="0"/>
              <a:t>karyotype</a:t>
            </a:r>
            <a:endParaRPr lang="en-GB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10-20 point decrease in IQ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No physical abnormalities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95% have extra maternal X arising in meiosis I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Normal fertility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48,XXXX and 49,XXXXX </a:t>
            </a:r>
            <a:r>
              <a:rPr lang="en-GB" dirty="0" err="1" smtClean="0"/>
              <a:t>karyotypes</a:t>
            </a:r>
            <a:r>
              <a:rPr lang="en-GB" dirty="0" smtClean="0"/>
              <a:t> show mental retardation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153400" cy="1143000"/>
          </a:xfrm>
        </p:spPr>
        <p:txBody>
          <a:bodyPr/>
          <a:lstStyle/>
          <a:p>
            <a:r>
              <a:rPr lang="en-GB" b="1" dirty="0" err="1" smtClean="0">
                <a:solidFill>
                  <a:schemeClr val="tx2"/>
                </a:solidFill>
              </a:rPr>
              <a:t>Polysomy</a:t>
            </a:r>
            <a:r>
              <a:rPr lang="en-GB" b="1" dirty="0" smtClean="0">
                <a:solidFill>
                  <a:schemeClr val="tx2"/>
                </a:solidFill>
              </a:rPr>
              <a:t> X in males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875"/>
            <a:ext cx="8382000" cy="5256213"/>
          </a:xfrm>
        </p:spPr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err="1" smtClean="0"/>
              <a:t>Klinefelter’s</a:t>
            </a:r>
            <a:r>
              <a:rPr lang="en-GB" dirty="0" smtClean="0"/>
              <a:t> syndrome (47,XXY)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1 in 1000 male live births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clumsiness, verbal learning disability </a:t>
            </a:r>
            <a:r>
              <a:rPr lang="en-GB" dirty="0" smtClean="0">
                <a:sym typeface="Symbol" pitchFamily="18" charset="2"/>
              </a:rPr>
              <a:t></a:t>
            </a:r>
            <a:r>
              <a:rPr lang="en-GB" dirty="0" smtClean="0"/>
              <a:t>10-20 pts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taller than average (long lower limbs)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30% - moderately severe </a:t>
            </a:r>
            <a:r>
              <a:rPr lang="en-GB" dirty="0" err="1" smtClean="0"/>
              <a:t>gynaecomastia</a:t>
            </a:r>
            <a:endParaRPr lang="en-GB" dirty="0" smtClean="0"/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all infertile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increased risk of leg ulcers, osteoporosis and breast carcinoma in adult life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X chromosome from either Male or Female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48,XXXY and 49,XXXXY are rare</a:t>
            </a:r>
          </a:p>
          <a:p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Chromosomal Sex and Gender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Females are X,X</a:t>
            </a:r>
          </a:p>
          <a:p>
            <a:r>
              <a:rPr lang="en-GB" dirty="0" smtClean="0"/>
              <a:t>Males are X,Y</a:t>
            </a:r>
          </a:p>
          <a:p>
            <a:endParaRPr lang="en-GB" dirty="0" smtClean="0"/>
          </a:p>
          <a:p>
            <a:r>
              <a:rPr lang="en-GB" dirty="0" smtClean="0"/>
              <a:t>However, it is possible to be chromosomally one gender and </a:t>
            </a:r>
            <a:r>
              <a:rPr lang="en-GB" dirty="0" err="1" smtClean="0"/>
              <a:t>phenotypically</a:t>
            </a:r>
            <a:r>
              <a:rPr lang="en-GB" dirty="0" smtClean="0"/>
              <a:t> the opposite.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23528" y="1412776"/>
            <a:ext cx="5726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dirty="0"/>
              <a:t>What else do we need to know?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88074" y="3902695"/>
            <a:ext cx="1079500" cy="225425"/>
            <a:chOff x="4040" y="1976"/>
            <a:chExt cx="680" cy="142"/>
          </a:xfrm>
        </p:grpSpPr>
        <p:sp>
          <p:nvSpPr>
            <p:cNvPr id="17442" name="Oval 8"/>
            <p:cNvSpPr>
              <a:spLocks noChangeArrowheads="1"/>
            </p:cNvSpPr>
            <p:nvPr/>
          </p:nvSpPr>
          <p:spPr bwMode="auto">
            <a:xfrm>
              <a:off x="4584" y="1982"/>
              <a:ext cx="136" cy="13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3" name="Line 9"/>
            <p:cNvSpPr>
              <a:spLocks noChangeShapeType="1"/>
            </p:cNvSpPr>
            <p:nvPr/>
          </p:nvSpPr>
          <p:spPr bwMode="auto">
            <a:xfrm>
              <a:off x="4176" y="2064"/>
              <a:ext cx="405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4" name="Rectangle 10"/>
            <p:cNvSpPr>
              <a:spLocks noChangeArrowheads="1"/>
            </p:cNvSpPr>
            <p:nvPr/>
          </p:nvSpPr>
          <p:spPr bwMode="auto">
            <a:xfrm>
              <a:off x="4040" y="1976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417" name="Line 12"/>
          <p:cNvSpPr>
            <a:spLocks noChangeShapeType="1"/>
          </p:cNvSpPr>
          <p:nvPr/>
        </p:nvSpPr>
        <p:spPr bwMode="auto">
          <a:xfrm>
            <a:off x="5934174" y="4051920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8" name="Rectangle 13"/>
          <p:cNvSpPr>
            <a:spLocks noChangeArrowheads="1"/>
          </p:cNvSpPr>
          <p:nvPr/>
        </p:nvSpPr>
        <p:spPr bwMode="auto">
          <a:xfrm rot="2760000">
            <a:off x="5818287" y="4571033"/>
            <a:ext cx="215900" cy="215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6467574" y="2770808"/>
            <a:ext cx="1079500" cy="647700"/>
            <a:chOff x="4525" y="2120"/>
            <a:chExt cx="680" cy="408"/>
          </a:xfrm>
        </p:grpSpPr>
        <p:sp>
          <p:nvSpPr>
            <p:cNvPr id="17438" name="Oval 15"/>
            <p:cNvSpPr>
              <a:spLocks noChangeArrowheads="1"/>
            </p:cNvSpPr>
            <p:nvPr/>
          </p:nvSpPr>
          <p:spPr bwMode="auto">
            <a:xfrm>
              <a:off x="5069" y="2126"/>
              <a:ext cx="136" cy="13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9" name="Line 16"/>
            <p:cNvSpPr>
              <a:spLocks noChangeShapeType="1"/>
            </p:cNvSpPr>
            <p:nvPr/>
          </p:nvSpPr>
          <p:spPr bwMode="auto">
            <a:xfrm>
              <a:off x="4661" y="2208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0" name="Rectangle 17"/>
            <p:cNvSpPr>
              <a:spLocks noChangeArrowheads="1"/>
            </p:cNvSpPr>
            <p:nvPr/>
          </p:nvSpPr>
          <p:spPr bwMode="auto">
            <a:xfrm>
              <a:off x="4525" y="2120"/>
              <a:ext cx="136" cy="13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1" name="Line 18"/>
            <p:cNvSpPr>
              <a:spLocks noChangeShapeType="1"/>
            </p:cNvSpPr>
            <p:nvPr/>
          </p:nvSpPr>
          <p:spPr bwMode="auto">
            <a:xfrm>
              <a:off x="4869" y="2208"/>
              <a:ext cx="0" cy="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420" name="Line 20"/>
          <p:cNvSpPr>
            <a:spLocks noChangeShapeType="1"/>
          </p:cNvSpPr>
          <p:nvPr/>
        </p:nvSpPr>
        <p:spPr bwMode="auto">
          <a:xfrm>
            <a:off x="6315174" y="3423270"/>
            <a:ext cx="1389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1" name="Line 21"/>
          <p:cNvSpPr>
            <a:spLocks noChangeShapeType="1"/>
          </p:cNvSpPr>
          <p:nvPr/>
        </p:nvSpPr>
        <p:spPr bwMode="auto">
          <a:xfrm>
            <a:off x="6331049" y="3418508"/>
            <a:ext cx="1588" cy="50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599462" y="3418508"/>
            <a:ext cx="215900" cy="719137"/>
            <a:chOff x="4490" y="2384"/>
            <a:chExt cx="136" cy="453"/>
          </a:xfrm>
        </p:grpSpPr>
        <p:sp>
          <p:nvSpPr>
            <p:cNvPr id="17436" name="Line 25"/>
            <p:cNvSpPr>
              <a:spLocks noChangeShapeType="1"/>
            </p:cNvSpPr>
            <p:nvPr/>
          </p:nvSpPr>
          <p:spPr bwMode="auto">
            <a:xfrm>
              <a:off x="4556" y="2384"/>
              <a:ext cx="0" cy="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7" name="Rectangle 26"/>
            <p:cNvSpPr>
              <a:spLocks noChangeArrowheads="1"/>
            </p:cNvSpPr>
            <p:nvPr/>
          </p:nvSpPr>
          <p:spPr bwMode="auto">
            <a:xfrm>
              <a:off x="4490" y="2701"/>
              <a:ext cx="136" cy="13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423" name="Line 22"/>
          <p:cNvSpPr>
            <a:spLocks noChangeShapeType="1"/>
          </p:cNvSpPr>
          <p:nvPr/>
        </p:nvSpPr>
        <p:spPr bwMode="auto">
          <a:xfrm flipH="1">
            <a:off x="6696174" y="3437558"/>
            <a:ext cx="0" cy="488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4" name="Rectangle 27"/>
          <p:cNvSpPr>
            <a:spLocks noChangeArrowheads="1"/>
          </p:cNvSpPr>
          <p:nvPr/>
        </p:nvSpPr>
        <p:spPr bwMode="auto">
          <a:xfrm>
            <a:off x="6588224" y="3921745"/>
            <a:ext cx="215900" cy="2159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7013674" y="3420095"/>
            <a:ext cx="215900" cy="695325"/>
            <a:chOff x="5029" y="2626"/>
            <a:chExt cx="136" cy="438"/>
          </a:xfrm>
        </p:grpSpPr>
        <p:sp>
          <p:nvSpPr>
            <p:cNvPr id="17434" name="Line 23"/>
            <p:cNvSpPr>
              <a:spLocks noChangeShapeType="1"/>
            </p:cNvSpPr>
            <p:nvPr/>
          </p:nvSpPr>
          <p:spPr bwMode="auto">
            <a:xfrm>
              <a:off x="5088" y="2626"/>
              <a:ext cx="0" cy="3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5" name="Oval 33"/>
            <p:cNvSpPr>
              <a:spLocks noChangeArrowheads="1"/>
            </p:cNvSpPr>
            <p:nvPr/>
          </p:nvSpPr>
          <p:spPr bwMode="auto">
            <a:xfrm>
              <a:off x="5029" y="2928"/>
              <a:ext cx="136" cy="13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7356574" y="3423270"/>
            <a:ext cx="101600" cy="260350"/>
            <a:chOff x="4061" y="2385"/>
            <a:chExt cx="64" cy="164"/>
          </a:xfrm>
        </p:grpSpPr>
        <p:sp>
          <p:nvSpPr>
            <p:cNvPr id="17432" name="Line 35"/>
            <p:cNvSpPr>
              <a:spLocks noChangeShapeType="1"/>
            </p:cNvSpPr>
            <p:nvPr/>
          </p:nvSpPr>
          <p:spPr bwMode="auto">
            <a:xfrm>
              <a:off x="4091" y="2385"/>
              <a:ext cx="0" cy="1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3" name="Oval 36"/>
            <p:cNvSpPr>
              <a:spLocks noChangeArrowheads="1"/>
            </p:cNvSpPr>
            <p:nvPr/>
          </p:nvSpPr>
          <p:spPr bwMode="auto">
            <a:xfrm>
              <a:off x="4061" y="2478"/>
              <a:ext cx="64" cy="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427" name="Text Box 40"/>
          <p:cNvSpPr txBox="1">
            <a:spLocks noChangeArrowheads="1"/>
          </p:cNvSpPr>
          <p:nvPr/>
        </p:nvSpPr>
        <p:spPr bwMode="auto">
          <a:xfrm>
            <a:off x="7220049" y="3715370"/>
            <a:ext cx="48418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x4</a:t>
            </a:r>
            <a:endParaRPr lang="en-GB"/>
          </a:p>
        </p:txBody>
      </p:sp>
      <p:sp>
        <p:nvSpPr>
          <p:cNvPr id="17428" name="Line 41"/>
          <p:cNvSpPr>
            <a:spLocks noChangeShapeType="1"/>
          </p:cNvSpPr>
          <p:nvPr/>
        </p:nvSpPr>
        <p:spPr bwMode="auto">
          <a:xfrm flipH="1" flipV="1">
            <a:off x="6440587" y="4228133"/>
            <a:ext cx="255587" cy="433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9" name="Text Box 42"/>
          <p:cNvSpPr txBox="1">
            <a:spLocks noChangeArrowheads="1"/>
          </p:cNvSpPr>
          <p:nvPr/>
        </p:nvSpPr>
        <p:spPr bwMode="auto">
          <a:xfrm>
            <a:off x="6588224" y="4509120"/>
            <a:ext cx="122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proband</a:t>
            </a:r>
          </a:p>
        </p:txBody>
      </p:sp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Mrs Jones First Consultation</a:t>
            </a:r>
            <a:endParaRPr lang="en-GB" dirty="0"/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395536" y="2204864"/>
            <a:ext cx="4968552" cy="41148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3200" b="1" dirty="0" smtClean="0"/>
              <a:t>She is 35</a:t>
            </a:r>
            <a:endParaRPr lang="en-GB" sz="3200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3200" dirty="0" smtClean="0"/>
              <a:t>This is her first pregnancy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3200" dirty="0" smtClean="0"/>
              <a:t>She is 7 weeks pregnant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3200" b="1" dirty="0" smtClean="0"/>
              <a:t>Her mother had 4 miscarriages and 4 unaffected children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Grp="1" noChangeAspect="1"/>
          </p:cNvGraphicFramePr>
          <p:nvPr>
            <p:ph/>
          </p:nvPr>
        </p:nvGraphicFramePr>
        <p:xfrm>
          <a:off x="611188" y="806450"/>
          <a:ext cx="7920037" cy="471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Image" r:id="rId4" imgW="6239322" imgH="3710554" progId="">
                  <p:embed/>
                </p:oleObj>
              </mc:Choice>
              <mc:Fallback>
                <p:oleObj name="Image" r:id="rId4" imgW="6239322" imgH="371055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806450"/>
                        <a:ext cx="7920037" cy="471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974274" y="5578475"/>
            <a:ext cx="71779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 i="1" dirty="0"/>
              <a:t>SRY</a:t>
            </a:r>
            <a:r>
              <a:rPr lang="en-GB" sz="2800" b="1" dirty="0"/>
              <a:t> gene activated at 6 wks post-conception </a:t>
            </a:r>
          </a:p>
          <a:p>
            <a:pPr algn="ctr"/>
            <a:r>
              <a:rPr lang="en-GB" sz="2800" b="1" dirty="0"/>
              <a:t>signalling the  development of the testes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72400" cy="136245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Chromosomal </a:t>
            </a:r>
            <a:r>
              <a:rPr lang="en-GB" dirty="0" err="1"/>
              <a:t>Microdeletion</a:t>
            </a:r>
            <a:r>
              <a:rPr lang="en-GB" dirty="0"/>
              <a:t> </a:t>
            </a:r>
            <a:r>
              <a:rPr lang="en-GB" dirty="0" smtClean="0"/>
              <a:t>Disorders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 George Syndrome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err="1" smtClean="0"/>
              <a:t>Velocardiofacial</a:t>
            </a:r>
            <a:r>
              <a:rPr lang="en-GB" dirty="0" smtClean="0"/>
              <a:t> (VCFS)/</a:t>
            </a:r>
            <a:r>
              <a:rPr lang="en-GB" dirty="0" err="1" smtClean="0"/>
              <a:t>Sedlackova</a:t>
            </a:r>
            <a:r>
              <a:rPr lang="en-GB" dirty="0" smtClean="0"/>
              <a:t> syndrome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Variable symptoms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Congenital Heart Disease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Palatal abnormalities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err="1" smtClean="0"/>
              <a:t>Thymic</a:t>
            </a:r>
            <a:r>
              <a:rPr lang="en-GB" dirty="0" smtClean="0"/>
              <a:t>/Parathyroid </a:t>
            </a:r>
            <a:r>
              <a:rPr lang="en-GB" dirty="0" err="1" smtClean="0"/>
              <a:t>Hypoplasia</a:t>
            </a:r>
            <a:endParaRPr lang="en-GB" dirty="0" smtClean="0"/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Characteristic </a:t>
            </a:r>
            <a:r>
              <a:rPr lang="en-GB" dirty="0" err="1" smtClean="0"/>
              <a:t>Facies</a:t>
            </a:r>
            <a:endParaRPr lang="en-GB" dirty="0" smtClean="0"/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Learning Difficulties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Commonest </a:t>
            </a:r>
            <a:r>
              <a:rPr lang="en-GB" dirty="0" err="1" smtClean="0"/>
              <a:t>microdeletion</a:t>
            </a:r>
            <a:r>
              <a:rPr lang="en-GB" dirty="0" smtClean="0"/>
              <a:t> disorder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Approx 1/4000 live births</a:t>
            </a:r>
          </a:p>
        </p:txBody>
      </p:sp>
      <p:pic>
        <p:nvPicPr>
          <p:cNvPr id="4" name="Picture 3" descr="F00454-018-f01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924944"/>
            <a:ext cx="2992838" cy="2035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r>
              <a:rPr lang="en-GB" dirty="0" smtClean="0"/>
              <a:t>Di George Syndrome</a:t>
            </a:r>
            <a:endParaRPr lang="en-GB" dirty="0"/>
          </a:p>
        </p:txBody>
      </p:sp>
      <p:pic>
        <p:nvPicPr>
          <p:cNvPr id="870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1556792"/>
            <a:ext cx="746673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3038007" y="2154681"/>
            <a:ext cx="33327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660232" y="2348880"/>
            <a:ext cx="576064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7544" y="5661248"/>
            <a:ext cx="731828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sz="2800" dirty="0" err="1" smtClean="0"/>
              <a:t>Hemizygous</a:t>
            </a:r>
            <a:r>
              <a:rPr lang="en-GB" sz="2800" dirty="0" smtClean="0"/>
              <a:t> </a:t>
            </a:r>
            <a:r>
              <a:rPr lang="en-GB" sz="2800" dirty="0" err="1" smtClean="0"/>
              <a:t>Microdeletion</a:t>
            </a:r>
            <a:r>
              <a:rPr lang="en-GB" sz="2800" dirty="0" smtClean="0"/>
              <a:t> of 1.5-3 Mb of 22q11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sz="2800" dirty="0" smtClean="0"/>
              <a:t>Detect using TUPLE1 gene probe and FISH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Mrs Jones First Consultation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She has elevated risks of miscarriage and congenital abnormalities because of her age and family history</a:t>
            </a:r>
          </a:p>
          <a:p>
            <a:endParaRPr lang="en-GB" dirty="0" smtClean="0"/>
          </a:p>
          <a:p>
            <a:r>
              <a:rPr lang="en-GB" dirty="0" smtClean="0"/>
              <a:t>We need to further investigate the fact that she has mentioned haemophilia and cystic fibrosis within her family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251520" y="2060848"/>
            <a:ext cx="432048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800" i="1" dirty="0">
                <a:solidFill>
                  <a:schemeClr val="tx2">
                    <a:lumMod val="90000"/>
                  </a:schemeClr>
                </a:solidFill>
              </a:rPr>
              <a:t>She is </a:t>
            </a:r>
            <a:r>
              <a:rPr lang="en-GB" sz="2800" i="1" dirty="0" smtClean="0">
                <a:solidFill>
                  <a:schemeClr val="tx2">
                    <a:lumMod val="90000"/>
                  </a:schemeClr>
                </a:solidFill>
              </a:rPr>
              <a:t>pregnant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 i="1" dirty="0" smtClean="0">
                <a:solidFill>
                  <a:schemeClr val="tx2">
                    <a:lumMod val="90000"/>
                  </a:schemeClr>
                </a:solidFill>
              </a:rPr>
              <a:t>She has heard that 1 in 50 babies born have a congenital malformation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 smtClean="0">
                <a:solidFill>
                  <a:srgbClr val="FFFF00"/>
                </a:solidFill>
              </a:rPr>
              <a:t>Her uncle has haemophilia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 smtClean="0">
                <a:solidFill>
                  <a:srgbClr val="FFFF00"/>
                </a:solidFill>
              </a:rPr>
              <a:t>Her husband’s first cousin has a child with Cystic Fibrosis</a:t>
            </a:r>
            <a:endParaRPr lang="en-GB" sz="2800" dirty="0">
              <a:solidFill>
                <a:srgbClr val="FFFF00"/>
              </a:solidFill>
            </a:endParaRPr>
          </a:p>
        </p:txBody>
      </p:sp>
      <p:grpSp>
        <p:nvGrpSpPr>
          <p:cNvPr id="2" name="Group 221"/>
          <p:cNvGrpSpPr>
            <a:grpSpLocks/>
          </p:cNvGrpSpPr>
          <p:nvPr/>
        </p:nvGrpSpPr>
        <p:grpSpPr bwMode="auto">
          <a:xfrm>
            <a:off x="6228184" y="3212976"/>
            <a:ext cx="2490788" cy="2605088"/>
            <a:chOff x="2769" y="1860"/>
            <a:chExt cx="1569" cy="1973"/>
          </a:xfrm>
        </p:grpSpPr>
        <p:grpSp>
          <p:nvGrpSpPr>
            <p:cNvPr id="3" name="Group 151"/>
            <p:cNvGrpSpPr>
              <a:grpSpLocks/>
            </p:cNvGrpSpPr>
            <p:nvPr/>
          </p:nvGrpSpPr>
          <p:grpSpPr bwMode="auto">
            <a:xfrm>
              <a:off x="3024" y="1860"/>
              <a:ext cx="1314" cy="1973"/>
              <a:chOff x="2988" y="1278"/>
              <a:chExt cx="1314" cy="1973"/>
            </a:xfrm>
          </p:grpSpPr>
          <p:grpSp>
            <p:nvGrpSpPr>
              <p:cNvPr id="4" name="Group 83"/>
              <p:cNvGrpSpPr>
                <a:grpSpLocks/>
              </p:cNvGrpSpPr>
              <p:nvPr/>
            </p:nvGrpSpPr>
            <p:grpSpPr bwMode="auto">
              <a:xfrm>
                <a:off x="4142" y="2726"/>
                <a:ext cx="160" cy="490"/>
                <a:chOff x="4142" y="2726"/>
                <a:chExt cx="160" cy="490"/>
              </a:xfrm>
            </p:grpSpPr>
            <p:sp>
              <p:nvSpPr>
                <p:cNvPr id="16473" name="Freeform 81"/>
                <p:cNvSpPr>
                  <a:spLocks/>
                </p:cNvSpPr>
                <p:nvPr/>
              </p:nvSpPr>
              <p:spPr bwMode="auto">
                <a:xfrm>
                  <a:off x="4142" y="2726"/>
                  <a:ext cx="160" cy="490"/>
                </a:xfrm>
                <a:custGeom>
                  <a:avLst/>
                  <a:gdLst>
                    <a:gd name="T0" fmla="*/ 118 w 160"/>
                    <a:gd name="T1" fmla="*/ 0 h 490"/>
                    <a:gd name="T2" fmla="*/ 114 w 160"/>
                    <a:gd name="T3" fmla="*/ 85 h 490"/>
                    <a:gd name="T4" fmla="*/ 112 w 160"/>
                    <a:gd name="T5" fmla="*/ 163 h 490"/>
                    <a:gd name="T6" fmla="*/ 105 w 160"/>
                    <a:gd name="T7" fmla="*/ 239 h 490"/>
                    <a:gd name="T8" fmla="*/ 114 w 160"/>
                    <a:gd name="T9" fmla="*/ 265 h 490"/>
                    <a:gd name="T10" fmla="*/ 125 w 160"/>
                    <a:gd name="T11" fmla="*/ 293 h 490"/>
                    <a:gd name="T12" fmla="*/ 139 w 160"/>
                    <a:gd name="T13" fmla="*/ 322 h 490"/>
                    <a:gd name="T14" fmla="*/ 143 w 160"/>
                    <a:gd name="T15" fmla="*/ 334 h 490"/>
                    <a:gd name="T16" fmla="*/ 148 w 160"/>
                    <a:gd name="T17" fmla="*/ 340 h 490"/>
                    <a:gd name="T18" fmla="*/ 152 w 160"/>
                    <a:gd name="T19" fmla="*/ 357 h 490"/>
                    <a:gd name="T20" fmla="*/ 160 w 160"/>
                    <a:gd name="T21" fmla="*/ 391 h 490"/>
                    <a:gd name="T22" fmla="*/ 155 w 160"/>
                    <a:gd name="T23" fmla="*/ 409 h 490"/>
                    <a:gd name="T24" fmla="*/ 148 w 160"/>
                    <a:gd name="T25" fmla="*/ 413 h 490"/>
                    <a:gd name="T26" fmla="*/ 145 w 160"/>
                    <a:gd name="T27" fmla="*/ 424 h 490"/>
                    <a:gd name="T28" fmla="*/ 140 w 160"/>
                    <a:gd name="T29" fmla="*/ 430 h 490"/>
                    <a:gd name="T30" fmla="*/ 128 w 160"/>
                    <a:gd name="T31" fmla="*/ 434 h 490"/>
                    <a:gd name="T32" fmla="*/ 130 w 160"/>
                    <a:gd name="T33" fmla="*/ 448 h 490"/>
                    <a:gd name="T34" fmla="*/ 127 w 160"/>
                    <a:gd name="T35" fmla="*/ 452 h 490"/>
                    <a:gd name="T36" fmla="*/ 108 w 160"/>
                    <a:gd name="T37" fmla="*/ 454 h 490"/>
                    <a:gd name="T38" fmla="*/ 103 w 160"/>
                    <a:gd name="T39" fmla="*/ 476 h 490"/>
                    <a:gd name="T40" fmla="*/ 67 w 160"/>
                    <a:gd name="T41" fmla="*/ 490 h 490"/>
                    <a:gd name="T42" fmla="*/ 48 w 160"/>
                    <a:gd name="T43" fmla="*/ 475 h 490"/>
                    <a:gd name="T44" fmla="*/ 39 w 160"/>
                    <a:gd name="T45" fmla="*/ 467 h 490"/>
                    <a:gd name="T46" fmla="*/ 38 w 160"/>
                    <a:gd name="T47" fmla="*/ 446 h 490"/>
                    <a:gd name="T48" fmla="*/ 58 w 160"/>
                    <a:gd name="T49" fmla="*/ 422 h 490"/>
                    <a:gd name="T50" fmla="*/ 46 w 160"/>
                    <a:gd name="T51" fmla="*/ 401 h 490"/>
                    <a:gd name="T52" fmla="*/ 30 w 160"/>
                    <a:gd name="T53" fmla="*/ 418 h 490"/>
                    <a:gd name="T54" fmla="*/ 29 w 160"/>
                    <a:gd name="T55" fmla="*/ 436 h 490"/>
                    <a:gd name="T56" fmla="*/ 23 w 160"/>
                    <a:gd name="T57" fmla="*/ 449 h 490"/>
                    <a:gd name="T58" fmla="*/ 16 w 160"/>
                    <a:gd name="T59" fmla="*/ 453 h 490"/>
                    <a:gd name="T60" fmla="*/ 8 w 160"/>
                    <a:gd name="T61" fmla="*/ 460 h 490"/>
                    <a:gd name="T62" fmla="*/ 0 w 160"/>
                    <a:gd name="T63" fmla="*/ 454 h 490"/>
                    <a:gd name="T64" fmla="*/ 3 w 160"/>
                    <a:gd name="T65" fmla="*/ 439 h 490"/>
                    <a:gd name="T66" fmla="*/ 2 w 160"/>
                    <a:gd name="T67" fmla="*/ 413 h 490"/>
                    <a:gd name="T68" fmla="*/ 8 w 160"/>
                    <a:gd name="T69" fmla="*/ 364 h 490"/>
                    <a:gd name="T70" fmla="*/ 15 w 160"/>
                    <a:gd name="T71" fmla="*/ 340 h 490"/>
                    <a:gd name="T72" fmla="*/ 27 w 160"/>
                    <a:gd name="T73" fmla="*/ 326 h 490"/>
                    <a:gd name="T74" fmla="*/ 42 w 160"/>
                    <a:gd name="T75" fmla="*/ 310 h 490"/>
                    <a:gd name="T76" fmla="*/ 45 w 160"/>
                    <a:gd name="T77" fmla="*/ 292 h 490"/>
                    <a:gd name="T78" fmla="*/ 48 w 160"/>
                    <a:gd name="T79" fmla="*/ 241 h 490"/>
                    <a:gd name="T80" fmla="*/ 24 w 160"/>
                    <a:gd name="T81" fmla="*/ 109 h 490"/>
                    <a:gd name="T82" fmla="*/ 11 w 160"/>
                    <a:gd name="T83" fmla="*/ 36 h 490"/>
                    <a:gd name="T84" fmla="*/ 118 w 160"/>
                    <a:gd name="T85" fmla="*/ 0 h 49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60"/>
                    <a:gd name="T130" fmla="*/ 0 h 490"/>
                    <a:gd name="T131" fmla="*/ 160 w 160"/>
                    <a:gd name="T132" fmla="*/ 490 h 49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60" h="490">
                      <a:moveTo>
                        <a:pt x="118" y="0"/>
                      </a:moveTo>
                      <a:lnTo>
                        <a:pt x="114" y="85"/>
                      </a:lnTo>
                      <a:lnTo>
                        <a:pt x="112" y="163"/>
                      </a:lnTo>
                      <a:lnTo>
                        <a:pt x="105" y="239"/>
                      </a:lnTo>
                      <a:lnTo>
                        <a:pt x="114" y="265"/>
                      </a:lnTo>
                      <a:lnTo>
                        <a:pt x="125" y="293"/>
                      </a:lnTo>
                      <a:lnTo>
                        <a:pt x="139" y="322"/>
                      </a:lnTo>
                      <a:lnTo>
                        <a:pt x="143" y="334"/>
                      </a:lnTo>
                      <a:lnTo>
                        <a:pt x="148" y="340"/>
                      </a:lnTo>
                      <a:lnTo>
                        <a:pt x="152" y="357"/>
                      </a:lnTo>
                      <a:lnTo>
                        <a:pt x="160" y="391"/>
                      </a:lnTo>
                      <a:lnTo>
                        <a:pt x="155" y="409"/>
                      </a:lnTo>
                      <a:lnTo>
                        <a:pt x="148" y="413"/>
                      </a:lnTo>
                      <a:lnTo>
                        <a:pt x="145" y="424"/>
                      </a:lnTo>
                      <a:lnTo>
                        <a:pt x="140" y="430"/>
                      </a:lnTo>
                      <a:lnTo>
                        <a:pt x="128" y="434"/>
                      </a:lnTo>
                      <a:lnTo>
                        <a:pt x="130" y="448"/>
                      </a:lnTo>
                      <a:lnTo>
                        <a:pt x="127" y="452"/>
                      </a:lnTo>
                      <a:lnTo>
                        <a:pt x="108" y="454"/>
                      </a:lnTo>
                      <a:lnTo>
                        <a:pt x="103" y="476"/>
                      </a:lnTo>
                      <a:lnTo>
                        <a:pt x="67" y="490"/>
                      </a:lnTo>
                      <a:lnTo>
                        <a:pt x="48" y="475"/>
                      </a:lnTo>
                      <a:lnTo>
                        <a:pt x="39" y="467"/>
                      </a:lnTo>
                      <a:lnTo>
                        <a:pt x="38" y="446"/>
                      </a:lnTo>
                      <a:lnTo>
                        <a:pt x="58" y="422"/>
                      </a:lnTo>
                      <a:lnTo>
                        <a:pt x="46" y="401"/>
                      </a:lnTo>
                      <a:lnTo>
                        <a:pt x="30" y="418"/>
                      </a:lnTo>
                      <a:lnTo>
                        <a:pt x="29" y="436"/>
                      </a:lnTo>
                      <a:lnTo>
                        <a:pt x="23" y="449"/>
                      </a:lnTo>
                      <a:lnTo>
                        <a:pt x="16" y="453"/>
                      </a:lnTo>
                      <a:lnTo>
                        <a:pt x="8" y="460"/>
                      </a:lnTo>
                      <a:lnTo>
                        <a:pt x="0" y="454"/>
                      </a:lnTo>
                      <a:lnTo>
                        <a:pt x="3" y="439"/>
                      </a:lnTo>
                      <a:lnTo>
                        <a:pt x="2" y="413"/>
                      </a:lnTo>
                      <a:lnTo>
                        <a:pt x="8" y="364"/>
                      </a:lnTo>
                      <a:lnTo>
                        <a:pt x="15" y="340"/>
                      </a:lnTo>
                      <a:lnTo>
                        <a:pt x="27" y="326"/>
                      </a:lnTo>
                      <a:lnTo>
                        <a:pt x="42" y="310"/>
                      </a:lnTo>
                      <a:lnTo>
                        <a:pt x="45" y="292"/>
                      </a:lnTo>
                      <a:lnTo>
                        <a:pt x="48" y="241"/>
                      </a:lnTo>
                      <a:lnTo>
                        <a:pt x="24" y="109"/>
                      </a:lnTo>
                      <a:lnTo>
                        <a:pt x="11" y="36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4" name="Freeform 82"/>
                <p:cNvSpPr>
                  <a:spLocks/>
                </p:cNvSpPr>
                <p:nvPr/>
              </p:nvSpPr>
              <p:spPr bwMode="auto">
                <a:xfrm>
                  <a:off x="4180" y="3109"/>
                  <a:ext cx="37" cy="95"/>
                </a:xfrm>
                <a:custGeom>
                  <a:avLst/>
                  <a:gdLst>
                    <a:gd name="T0" fmla="*/ 0 w 37"/>
                    <a:gd name="T1" fmla="*/ 0 h 95"/>
                    <a:gd name="T2" fmla="*/ 11 w 37"/>
                    <a:gd name="T3" fmla="*/ 14 h 95"/>
                    <a:gd name="T4" fmla="*/ 23 w 37"/>
                    <a:gd name="T5" fmla="*/ 31 h 95"/>
                    <a:gd name="T6" fmla="*/ 29 w 37"/>
                    <a:gd name="T7" fmla="*/ 39 h 95"/>
                    <a:gd name="T8" fmla="*/ 32 w 37"/>
                    <a:gd name="T9" fmla="*/ 48 h 95"/>
                    <a:gd name="T10" fmla="*/ 33 w 37"/>
                    <a:gd name="T11" fmla="*/ 57 h 95"/>
                    <a:gd name="T12" fmla="*/ 34 w 37"/>
                    <a:gd name="T13" fmla="*/ 66 h 95"/>
                    <a:gd name="T14" fmla="*/ 34 w 37"/>
                    <a:gd name="T15" fmla="*/ 75 h 95"/>
                    <a:gd name="T16" fmla="*/ 35 w 37"/>
                    <a:gd name="T17" fmla="*/ 86 h 95"/>
                    <a:gd name="T18" fmla="*/ 36 w 37"/>
                    <a:gd name="T19" fmla="*/ 95 h 95"/>
                    <a:gd name="T20" fmla="*/ 37 w 37"/>
                    <a:gd name="T21" fmla="*/ 95 h 95"/>
                    <a:gd name="T22" fmla="*/ 29 w 37"/>
                    <a:gd name="T23" fmla="*/ 78 h 95"/>
                    <a:gd name="T24" fmla="*/ 10 w 37"/>
                    <a:gd name="T25" fmla="*/ 82 h 95"/>
                    <a:gd name="T26" fmla="*/ 23 w 37"/>
                    <a:gd name="T27" fmla="*/ 69 h 95"/>
                    <a:gd name="T28" fmla="*/ 28 w 37"/>
                    <a:gd name="T29" fmla="*/ 63 h 95"/>
                    <a:gd name="T30" fmla="*/ 23 w 37"/>
                    <a:gd name="T31" fmla="*/ 58 h 95"/>
                    <a:gd name="T32" fmla="*/ 12 w 37"/>
                    <a:gd name="T33" fmla="*/ 60 h 95"/>
                    <a:gd name="T34" fmla="*/ 20 w 37"/>
                    <a:gd name="T35" fmla="*/ 37 h 95"/>
                    <a:gd name="T36" fmla="*/ 3 w 37"/>
                    <a:gd name="T37" fmla="*/ 9 h 95"/>
                    <a:gd name="T38" fmla="*/ 0 w 37"/>
                    <a:gd name="T39" fmla="*/ 0 h 9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7"/>
                    <a:gd name="T61" fmla="*/ 0 h 95"/>
                    <a:gd name="T62" fmla="*/ 37 w 37"/>
                    <a:gd name="T63" fmla="*/ 95 h 9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7" h="95">
                      <a:moveTo>
                        <a:pt x="0" y="0"/>
                      </a:moveTo>
                      <a:lnTo>
                        <a:pt x="11" y="14"/>
                      </a:lnTo>
                      <a:lnTo>
                        <a:pt x="23" y="31"/>
                      </a:lnTo>
                      <a:lnTo>
                        <a:pt x="29" y="39"/>
                      </a:lnTo>
                      <a:lnTo>
                        <a:pt x="32" y="48"/>
                      </a:lnTo>
                      <a:lnTo>
                        <a:pt x="33" y="57"/>
                      </a:lnTo>
                      <a:lnTo>
                        <a:pt x="34" y="66"/>
                      </a:lnTo>
                      <a:lnTo>
                        <a:pt x="34" y="75"/>
                      </a:lnTo>
                      <a:lnTo>
                        <a:pt x="35" y="86"/>
                      </a:lnTo>
                      <a:lnTo>
                        <a:pt x="36" y="95"/>
                      </a:lnTo>
                      <a:lnTo>
                        <a:pt x="37" y="95"/>
                      </a:lnTo>
                      <a:lnTo>
                        <a:pt x="29" y="78"/>
                      </a:lnTo>
                      <a:lnTo>
                        <a:pt x="10" y="82"/>
                      </a:lnTo>
                      <a:lnTo>
                        <a:pt x="23" y="69"/>
                      </a:lnTo>
                      <a:lnTo>
                        <a:pt x="28" y="63"/>
                      </a:lnTo>
                      <a:lnTo>
                        <a:pt x="23" y="58"/>
                      </a:lnTo>
                      <a:lnTo>
                        <a:pt x="12" y="60"/>
                      </a:lnTo>
                      <a:lnTo>
                        <a:pt x="20" y="37"/>
                      </a:lnTo>
                      <a:lnTo>
                        <a:pt x="3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3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" name="Group 87"/>
              <p:cNvGrpSpPr>
                <a:grpSpLocks/>
              </p:cNvGrpSpPr>
              <p:nvPr/>
            </p:nvGrpSpPr>
            <p:grpSpPr bwMode="auto">
              <a:xfrm>
                <a:off x="3359" y="1848"/>
                <a:ext cx="882" cy="1403"/>
                <a:chOff x="3359" y="1848"/>
                <a:chExt cx="882" cy="1403"/>
              </a:xfrm>
            </p:grpSpPr>
            <p:sp>
              <p:nvSpPr>
                <p:cNvPr id="16470" name="Freeform 84"/>
                <p:cNvSpPr>
                  <a:spLocks/>
                </p:cNvSpPr>
                <p:nvPr/>
              </p:nvSpPr>
              <p:spPr bwMode="auto">
                <a:xfrm>
                  <a:off x="3359" y="1851"/>
                  <a:ext cx="879" cy="1400"/>
                </a:xfrm>
                <a:custGeom>
                  <a:avLst/>
                  <a:gdLst>
                    <a:gd name="T0" fmla="*/ 312 w 879"/>
                    <a:gd name="T1" fmla="*/ 9 h 1400"/>
                    <a:gd name="T2" fmla="*/ 210 w 879"/>
                    <a:gd name="T3" fmla="*/ 18 h 1400"/>
                    <a:gd name="T4" fmla="*/ 156 w 879"/>
                    <a:gd name="T5" fmla="*/ 72 h 1400"/>
                    <a:gd name="T6" fmla="*/ 30 w 879"/>
                    <a:gd name="T7" fmla="*/ 209 h 1400"/>
                    <a:gd name="T8" fmla="*/ 42 w 879"/>
                    <a:gd name="T9" fmla="*/ 269 h 1400"/>
                    <a:gd name="T10" fmla="*/ 81 w 879"/>
                    <a:gd name="T11" fmla="*/ 330 h 1400"/>
                    <a:gd name="T12" fmla="*/ 162 w 879"/>
                    <a:gd name="T13" fmla="*/ 318 h 1400"/>
                    <a:gd name="T14" fmla="*/ 177 w 879"/>
                    <a:gd name="T15" fmla="*/ 367 h 1400"/>
                    <a:gd name="T16" fmla="*/ 207 w 879"/>
                    <a:gd name="T17" fmla="*/ 463 h 1400"/>
                    <a:gd name="T18" fmla="*/ 240 w 879"/>
                    <a:gd name="T19" fmla="*/ 516 h 1400"/>
                    <a:gd name="T20" fmla="*/ 252 w 879"/>
                    <a:gd name="T21" fmla="*/ 606 h 1400"/>
                    <a:gd name="T22" fmla="*/ 246 w 879"/>
                    <a:gd name="T23" fmla="*/ 738 h 1400"/>
                    <a:gd name="T24" fmla="*/ 198 w 879"/>
                    <a:gd name="T25" fmla="*/ 978 h 1400"/>
                    <a:gd name="T26" fmla="*/ 174 w 879"/>
                    <a:gd name="T27" fmla="*/ 1189 h 1400"/>
                    <a:gd name="T28" fmla="*/ 807 w 879"/>
                    <a:gd name="T29" fmla="*/ 1400 h 1400"/>
                    <a:gd name="T30" fmla="*/ 777 w 879"/>
                    <a:gd name="T31" fmla="*/ 1189 h 1400"/>
                    <a:gd name="T32" fmla="*/ 688 w 879"/>
                    <a:gd name="T33" fmla="*/ 852 h 1400"/>
                    <a:gd name="T34" fmla="*/ 664 w 879"/>
                    <a:gd name="T35" fmla="*/ 717 h 1400"/>
                    <a:gd name="T36" fmla="*/ 691 w 879"/>
                    <a:gd name="T37" fmla="*/ 543 h 1400"/>
                    <a:gd name="T38" fmla="*/ 714 w 879"/>
                    <a:gd name="T39" fmla="*/ 475 h 1400"/>
                    <a:gd name="T40" fmla="*/ 735 w 879"/>
                    <a:gd name="T41" fmla="*/ 546 h 1400"/>
                    <a:gd name="T42" fmla="*/ 827 w 879"/>
                    <a:gd name="T43" fmla="*/ 522 h 1400"/>
                    <a:gd name="T44" fmla="*/ 864 w 879"/>
                    <a:gd name="T45" fmla="*/ 418 h 1400"/>
                    <a:gd name="T46" fmla="*/ 827 w 879"/>
                    <a:gd name="T47" fmla="*/ 212 h 1400"/>
                    <a:gd name="T48" fmla="*/ 741 w 879"/>
                    <a:gd name="T49" fmla="*/ 114 h 1400"/>
                    <a:gd name="T50" fmla="*/ 573 w 879"/>
                    <a:gd name="T51" fmla="*/ 15 h 1400"/>
                    <a:gd name="T52" fmla="*/ 576 w 879"/>
                    <a:gd name="T53" fmla="*/ 79 h 1400"/>
                    <a:gd name="T54" fmla="*/ 564 w 879"/>
                    <a:gd name="T55" fmla="*/ 122 h 1400"/>
                    <a:gd name="T56" fmla="*/ 542 w 879"/>
                    <a:gd name="T57" fmla="*/ 154 h 1400"/>
                    <a:gd name="T58" fmla="*/ 506 w 879"/>
                    <a:gd name="T59" fmla="*/ 176 h 1400"/>
                    <a:gd name="T60" fmla="*/ 469 w 879"/>
                    <a:gd name="T61" fmla="*/ 177 h 1400"/>
                    <a:gd name="T62" fmla="*/ 423 w 879"/>
                    <a:gd name="T63" fmla="*/ 162 h 1400"/>
                    <a:gd name="T64" fmla="*/ 386 w 879"/>
                    <a:gd name="T65" fmla="*/ 137 h 1400"/>
                    <a:gd name="T66" fmla="*/ 361 w 879"/>
                    <a:gd name="T67" fmla="*/ 111 h 1400"/>
                    <a:gd name="T68" fmla="*/ 347 w 879"/>
                    <a:gd name="T69" fmla="*/ 78 h 1400"/>
                    <a:gd name="T70" fmla="*/ 363 w 879"/>
                    <a:gd name="T71" fmla="*/ 0 h 140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79"/>
                    <a:gd name="T109" fmla="*/ 0 h 1400"/>
                    <a:gd name="T110" fmla="*/ 879 w 879"/>
                    <a:gd name="T111" fmla="*/ 1400 h 140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79" h="1400">
                      <a:moveTo>
                        <a:pt x="363" y="0"/>
                      </a:moveTo>
                      <a:lnTo>
                        <a:pt x="312" y="9"/>
                      </a:lnTo>
                      <a:lnTo>
                        <a:pt x="252" y="18"/>
                      </a:lnTo>
                      <a:lnTo>
                        <a:pt x="210" y="18"/>
                      </a:lnTo>
                      <a:lnTo>
                        <a:pt x="198" y="21"/>
                      </a:lnTo>
                      <a:lnTo>
                        <a:pt x="156" y="72"/>
                      </a:lnTo>
                      <a:lnTo>
                        <a:pt x="78" y="161"/>
                      </a:lnTo>
                      <a:lnTo>
                        <a:pt x="30" y="209"/>
                      </a:lnTo>
                      <a:lnTo>
                        <a:pt x="0" y="242"/>
                      </a:lnTo>
                      <a:lnTo>
                        <a:pt x="42" y="269"/>
                      </a:lnTo>
                      <a:lnTo>
                        <a:pt x="63" y="299"/>
                      </a:lnTo>
                      <a:lnTo>
                        <a:pt x="81" y="330"/>
                      </a:lnTo>
                      <a:lnTo>
                        <a:pt x="93" y="373"/>
                      </a:lnTo>
                      <a:lnTo>
                        <a:pt x="162" y="318"/>
                      </a:lnTo>
                      <a:lnTo>
                        <a:pt x="171" y="333"/>
                      </a:lnTo>
                      <a:lnTo>
                        <a:pt x="177" y="367"/>
                      </a:lnTo>
                      <a:lnTo>
                        <a:pt x="192" y="430"/>
                      </a:lnTo>
                      <a:lnTo>
                        <a:pt x="207" y="463"/>
                      </a:lnTo>
                      <a:lnTo>
                        <a:pt x="219" y="490"/>
                      </a:lnTo>
                      <a:lnTo>
                        <a:pt x="240" y="516"/>
                      </a:lnTo>
                      <a:lnTo>
                        <a:pt x="249" y="564"/>
                      </a:lnTo>
                      <a:lnTo>
                        <a:pt x="252" y="606"/>
                      </a:lnTo>
                      <a:lnTo>
                        <a:pt x="246" y="648"/>
                      </a:lnTo>
                      <a:lnTo>
                        <a:pt x="246" y="738"/>
                      </a:lnTo>
                      <a:lnTo>
                        <a:pt x="237" y="867"/>
                      </a:lnTo>
                      <a:lnTo>
                        <a:pt x="198" y="978"/>
                      </a:lnTo>
                      <a:lnTo>
                        <a:pt x="183" y="1066"/>
                      </a:lnTo>
                      <a:lnTo>
                        <a:pt x="174" y="1189"/>
                      </a:lnTo>
                      <a:lnTo>
                        <a:pt x="168" y="1400"/>
                      </a:lnTo>
                      <a:lnTo>
                        <a:pt x="807" y="1400"/>
                      </a:lnTo>
                      <a:lnTo>
                        <a:pt x="798" y="1284"/>
                      </a:lnTo>
                      <a:lnTo>
                        <a:pt x="777" y="1189"/>
                      </a:lnTo>
                      <a:lnTo>
                        <a:pt x="741" y="1017"/>
                      </a:lnTo>
                      <a:lnTo>
                        <a:pt x="688" y="852"/>
                      </a:lnTo>
                      <a:lnTo>
                        <a:pt x="673" y="780"/>
                      </a:lnTo>
                      <a:lnTo>
                        <a:pt x="664" y="717"/>
                      </a:lnTo>
                      <a:lnTo>
                        <a:pt x="670" y="636"/>
                      </a:lnTo>
                      <a:lnTo>
                        <a:pt x="691" y="543"/>
                      </a:lnTo>
                      <a:lnTo>
                        <a:pt x="703" y="513"/>
                      </a:lnTo>
                      <a:lnTo>
                        <a:pt x="714" y="475"/>
                      </a:lnTo>
                      <a:lnTo>
                        <a:pt x="729" y="504"/>
                      </a:lnTo>
                      <a:lnTo>
                        <a:pt x="735" y="546"/>
                      </a:lnTo>
                      <a:lnTo>
                        <a:pt x="780" y="531"/>
                      </a:lnTo>
                      <a:lnTo>
                        <a:pt x="827" y="522"/>
                      </a:lnTo>
                      <a:lnTo>
                        <a:pt x="879" y="516"/>
                      </a:lnTo>
                      <a:lnTo>
                        <a:pt x="864" y="418"/>
                      </a:lnTo>
                      <a:lnTo>
                        <a:pt x="855" y="333"/>
                      </a:lnTo>
                      <a:lnTo>
                        <a:pt x="827" y="212"/>
                      </a:lnTo>
                      <a:lnTo>
                        <a:pt x="819" y="158"/>
                      </a:lnTo>
                      <a:lnTo>
                        <a:pt x="741" y="114"/>
                      </a:lnTo>
                      <a:lnTo>
                        <a:pt x="664" y="69"/>
                      </a:lnTo>
                      <a:lnTo>
                        <a:pt x="573" y="15"/>
                      </a:lnTo>
                      <a:lnTo>
                        <a:pt x="576" y="60"/>
                      </a:lnTo>
                      <a:lnTo>
                        <a:pt x="576" y="79"/>
                      </a:lnTo>
                      <a:lnTo>
                        <a:pt x="570" y="105"/>
                      </a:lnTo>
                      <a:lnTo>
                        <a:pt x="564" y="122"/>
                      </a:lnTo>
                      <a:lnTo>
                        <a:pt x="555" y="140"/>
                      </a:lnTo>
                      <a:lnTo>
                        <a:pt x="542" y="154"/>
                      </a:lnTo>
                      <a:lnTo>
                        <a:pt x="529" y="163"/>
                      </a:lnTo>
                      <a:lnTo>
                        <a:pt x="506" y="176"/>
                      </a:lnTo>
                      <a:lnTo>
                        <a:pt x="486" y="178"/>
                      </a:lnTo>
                      <a:lnTo>
                        <a:pt x="469" y="177"/>
                      </a:lnTo>
                      <a:lnTo>
                        <a:pt x="444" y="171"/>
                      </a:lnTo>
                      <a:lnTo>
                        <a:pt x="423" y="162"/>
                      </a:lnTo>
                      <a:lnTo>
                        <a:pt x="402" y="150"/>
                      </a:lnTo>
                      <a:lnTo>
                        <a:pt x="386" y="137"/>
                      </a:lnTo>
                      <a:lnTo>
                        <a:pt x="373" y="125"/>
                      </a:lnTo>
                      <a:lnTo>
                        <a:pt x="361" y="111"/>
                      </a:lnTo>
                      <a:lnTo>
                        <a:pt x="352" y="95"/>
                      </a:lnTo>
                      <a:lnTo>
                        <a:pt x="347" y="78"/>
                      </a:lnTo>
                      <a:lnTo>
                        <a:pt x="345" y="57"/>
                      </a:lnTo>
                      <a:lnTo>
                        <a:pt x="363" y="0"/>
                      </a:lnTo>
                      <a:close/>
                    </a:path>
                  </a:pathLst>
                </a:custGeom>
                <a:solidFill>
                  <a:srgbClr val="DFF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1" name="Freeform 85"/>
                <p:cNvSpPr>
                  <a:spLocks/>
                </p:cNvSpPr>
                <p:nvPr/>
              </p:nvSpPr>
              <p:spPr bwMode="auto">
                <a:xfrm>
                  <a:off x="3359" y="1848"/>
                  <a:ext cx="394" cy="1403"/>
                </a:xfrm>
                <a:custGeom>
                  <a:avLst/>
                  <a:gdLst>
                    <a:gd name="T0" fmla="*/ 313 w 394"/>
                    <a:gd name="T1" fmla="*/ 9 h 1403"/>
                    <a:gd name="T2" fmla="*/ 211 w 394"/>
                    <a:gd name="T3" fmla="*/ 18 h 1403"/>
                    <a:gd name="T4" fmla="*/ 157 w 394"/>
                    <a:gd name="T5" fmla="*/ 72 h 1403"/>
                    <a:gd name="T6" fmla="*/ 30 w 394"/>
                    <a:gd name="T7" fmla="*/ 209 h 1403"/>
                    <a:gd name="T8" fmla="*/ 42 w 394"/>
                    <a:gd name="T9" fmla="*/ 269 h 1403"/>
                    <a:gd name="T10" fmla="*/ 81 w 394"/>
                    <a:gd name="T11" fmla="*/ 330 h 1403"/>
                    <a:gd name="T12" fmla="*/ 163 w 394"/>
                    <a:gd name="T13" fmla="*/ 318 h 1403"/>
                    <a:gd name="T14" fmla="*/ 178 w 394"/>
                    <a:gd name="T15" fmla="*/ 367 h 1403"/>
                    <a:gd name="T16" fmla="*/ 208 w 394"/>
                    <a:gd name="T17" fmla="*/ 463 h 1403"/>
                    <a:gd name="T18" fmla="*/ 240 w 394"/>
                    <a:gd name="T19" fmla="*/ 516 h 1403"/>
                    <a:gd name="T20" fmla="*/ 252 w 394"/>
                    <a:gd name="T21" fmla="*/ 606 h 1403"/>
                    <a:gd name="T22" fmla="*/ 246 w 394"/>
                    <a:gd name="T23" fmla="*/ 738 h 1403"/>
                    <a:gd name="T24" fmla="*/ 199 w 394"/>
                    <a:gd name="T25" fmla="*/ 978 h 1403"/>
                    <a:gd name="T26" fmla="*/ 175 w 394"/>
                    <a:gd name="T27" fmla="*/ 1189 h 1403"/>
                    <a:gd name="T28" fmla="*/ 246 w 394"/>
                    <a:gd name="T29" fmla="*/ 1403 h 1403"/>
                    <a:gd name="T30" fmla="*/ 258 w 394"/>
                    <a:gd name="T31" fmla="*/ 1302 h 1403"/>
                    <a:gd name="T32" fmla="*/ 288 w 394"/>
                    <a:gd name="T33" fmla="*/ 1260 h 1403"/>
                    <a:gd name="T34" fmla="*/ 322 w 394"/>
                    <a:gd name="T35" fmla="*/ 1250 h 1403"/>
                    <a:gd name="T36" fmla="*/ 337 w 394"/>
                    <a:gd name="T37" fmla="*/ 1206 h 1403"/>
                    <a:gd name="T38" fmla="*/ 334 w 394"/>
                    <a:gd name="T39" fmla="*/ 1155 h 1403"/>
                    <a:gd name="T40" fmla="*/ 334 w 394"/>
                    <a:gd name="T41" fmla="*/ 1101 h 1403"/>
                    <a:gd name="T42" fmla="*/ 331 w 394"/>
                    <a:gd name="T43" fmla="*/ 1049 h 1403"/>
                    <a:gd name="T44" fmla="*/ 340 w 394"/>
                    <a:gd name="T45" fmla="*/ 977 h 1403"/>
                    <a:gd name="T46" fmla="*/ 352 w 394"/>
                    <a:gd name="T47" fmla="*/ 881 h 1403"/>
                    <a:gd name="T48" fmla="*/ 364 w 394"/>
                    <a:gd name="T49" fmla="*/ 824 h 1403"/>
                    <a:gd name="T50" fmla="*/ 367 w 394"/>
                    <a:gd name="T51" fmla="*/ 755 h 1403"/>
                    <a:gd name="T52" fmla="*/ 361 w 394"/>
                    <a:gd name="T53" fmla="*/ 704 h 1403"/>
                    <a:gd name="T54" fmla="*/ 343 w 394"/>
                    <a:gd name="T55" fmla="*/ 638 h 1403"/>
                    <a:gd name="T56" fmla="*/ 382 w 394"/>
                    <a:gd name="T57" fmla="*/ 629 h 1403"/>
                    <a:gd name="T58" fmla="*/ 394 w 394"/>
                    <a:gd name="T59" fmla="*/ 615 h 1403"/>
                    <a:gd name="T60" fmla="*/ 364 w 394"/>
                    <a:gd name="T61" fmla="*/ 484 h 1403"/>
                    <a:gd name="T62" fmla="*/ 385 w 394"/>
                    <a:gd name="T63" fmla="*/ 454 h 1403"/>
                    <a:gd name="T64" fmla="*/ 373 w 394"/>
                    <a:gd name="T65" fmla="*/ 367 h 1403"/>
                    <a:gd name="T66" fmla="*/ 370 w 394"/>
                    <a:gd name="T67" fmla="*/ 263 h 1403"/>
                    <a:gd name="T68" fmla="*/ 370 w 394"/>
                    <a:gd name="T69" fmla="*/ 160 h 1403"/>
                    <a:gd name="T70" fmla="*/ 374 w 394"/>
                    <a:gd name="T71" fmla="*/ 125 h 1403"/>
                    <a:gd name="T72" fmla="*/ 353 w 394"/>
                    <a:gd name="T73" fmla="*/ 95 h 1403"/>
                    <a:gd name="T74" fmla="*/ 346 w 394"/>
                    <a:gd name="T75" fmla="*/ 57 h 140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94"/>
                    <a:gd name="T115" fmla="*/ 0 h 1403"/>
                    <a:gd name="T116" fmla="*/ 394 w 394"/>
                    <a:gd name="T117" fmla="*/ 1403 h 140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94" h="1403">
                      <a:moveTo>
                        <a:pt x="364" y="0"/>
                      </a:moveTo>
                      <a:lnTo>
                        <a:pt x="313" y="9"/>
                      </a:lnTo>
                      <a:lnTo>
                        <a:pt x="252" y="18"/>
                      </a:lnTo>
                      <a:lnTo>
                        <a:pt x="211" y="18"/>
                      </a:lnTo>
                      <a:lnTo>
                        <a:pt x="199" y="21"/>
                      </a:lnTo>
                      <a:lnTo>
                        <a:pt x="157" y="72"/>
                      </a:lnTo>
                      <a:lnTo>
                        <a:pt x="78" y="161"/>
                      </a:lnTo>
                      <a:lnTo>
                        <a:pt x="30" y="209"/>
                      </a:lnTo>
                      <a:lnTo>
                        <a:pt x="0" y="242"/>
                      </a:lnTo>
                      <a:lnTo>
                        <a:pt x="42" y="269"/>
                      </a:lnTo>
                      <a:lnTo>
                        <a:pt x="63" y="299"/>
                      </a:lnTo>
                      <a:lnTo>
                        <a:pt x="81" y="330"/>
                      </a:lnTo>
                      <a:lnTo>
                        <a:pt x="93" y="373"/>
                      </a:lnTo>
                      <a:lnTo>
                        <a:pt x="163" y="318"/>
                      </a:lnTo>
                      <a:lnTo>
                        <a:pt x="172" y="333"/>
                      </a:lnTo>
                      <a:lnTo>
                        <a:pt x="178" y="367"/>
                      </a:lnTo>
                      <a:lnTo>
                        <a:pt x="193" y="430"/>
                      </a:lnTo>
                      <a:lnTo>
                        <a:pt x="208" y="463"/>
                      </a:lnTo>
                      <a:lnTo>
                        <a:pt x="220" y="490"/>
                      </a:lnTo>
                      <a:lnTo>
                        <a:pt x="240" y="516"/>
                      </a:lnTo>
                      <a:lnTo>
                        <a:pt x="249" y="564"/>
                      </a:lnTo>
                      <a:lnTo>
                        <a:pt x="252" y="606"/>
                      </a:lnTo>
                      <a:lnTo>
                        <a:pt x="246" y="648"/>
                      </a:lnTo>
                      <a:lnTo>
                        <a:pt x="246" y="738"/>
                      </a:lnTo>
                      <a:lnTo>
                        <a:pt x="237" y="867"/>
                      </a:lnTo>
                      <a:lnTo>
                        <a:pt x="199" y="978"/>
                      </a:lnTo>
                      <a:lnTo>
                        <a:pt x="184" y="1066"/>
                      </a:lnTo>
                      <a:lnTo>
                        <a:pt x="175" y="1189"/>
                      </a:lnTo>
                      <a:lnTo>
                        <a:pt x="169" y="1395"/>
                      </a:lnTo>
                      <a:lnTo>
                        <a:pt x="246" y="1403"/>
                      </a:lnTo>
                      <a:lnTo>
                        <a:pt x="252" y="1337"/>
                      </a:lnTo>
                      <a:lnTo>
                        <a:pt x="258" y="1302"/>
                      </a:lnTo>
                      <a:lnTo>
                        <a:pt x="273" y="1275"/>
                      </a:lnTo>
                      <a:lnTo>
                        <a:pt x="288" y="1260"/>
                      </a:lnTo>
                      <a:lnTo>
                        <a:pt x="310" y="1256"/>
                      </a:lnTo>
                      <a:lnTo>
                        <a:pt x="322" y="1250"/>
                      </a:lnTo>
                      <a:lnTo>
                        <a:pt x="331" y="1229"/>
                      </a:lnTo>
                      <a:lnTo>
                        <a:pt x="337" y="1206"/>
                      </a:lnTo>
                      <a:lnTo>
                        <a:pt x="334" y="1179"/>
                      </a:lnTo>
                      <a:lnTo>
                        <a:pt x="334" y="1155"/>
                      </a:lnTo>
                      <a:lnTo>
                        <a:pt x="331" y="1128"/>
                      </a:lnTo>
                      <a:lnTo>
                        <a:pt x="334" y="1101"/>
                      </a:lnTo>
                      <a:lnTo>
                        <a:pt x="331" y="1077"/>
                      </a:lnTo>
                      <a:lnTo>
                        <a:pt x="331" y="1049"/>
                      </a:lnTo>
                      <a:lnTo>
                        <a:pt x="337" y="1019"/>
                      </a:lnTo>
                      <a:lnTo>
                        <a:pt x="340" y="977"/>
                      </a:lnTo>
                      <a:lnTo>
                        <a:pt x="346" y="902"/>
                      </a:lnTo>
                      <a:lnTo>
                        <a:pt x="352" y="881"/>
                      </a:lnTo>
                      <a:lnTo>
                        <a:pt x="367" y="860"/>
                      </a:lnTo>
                      <a:lnTo>
                        <a:pt x="364" y="824"/>
                      </a:lnTo>
                      <a:lnTo>
                        <a:pt x="364" y="791"/>
                      </a:lnTo>
                      <a:lnTo>
                        <a:pt x="367" y="755"/>
                      </a:lnTo>
                      <a:lnTo>
                        <a:pt x="367" y="728"/>
                      </a:lnTo>
                      <a:lnTo>
                        <a:pt x="361" y="704"/>
                      </a:lnTo>
                      <a:lnTo>
                        <a:pt x="349" y="668"/>
                      </a:lnTo>
                      <a:lnTo>
                        <a:pt x="343" y="638"/>
                      </a:lnTo>
                      <a:lnTo>
                        <a:pt x="346" y="617"/>
                      </a:lnTo>
                      <a:lnTo>
                        <a:pt x="382" y="629"/>
                      </a:lnTo>
                      <a:lnTo>
                        <a:pt x="394" y="623"/>
                      </a:lnTo>
                      <a:lnTo>
                        <a:pt x="394" y="615"/>
                      </a:lnTo>
                      <a:lnTo>
                        <a:pt x="391" y="600"/>
                      </a:lnTo>
                      <a:lnTo>
                        <a:pt x="364" y="484"/>
                      </a:lnTo>
                      <a:lnTo>
                        <a:pt x="391" y="504"/>
                      </a:lnTo>
                      <a:lnTo>
                        <a:pt x="385" y="454"/>
                      </a:lnTo>
                      <a:lnTo>
                        <a:pt x="376" y="409"/>
                      </a:lnTo>
                      <a:lnTo>
                        <a:pt x="373" y="367"/>
                      </a:lnTo>
                      <a:lnTo>
                        <a:pt x="367" y="321"/>
                      </a:lnTo>
                      <a:lnTo>
                        <a:pt x="370" y="263"/>
                      </a:lnTo>
                      <a:lnTo>
                        <a:pt x="367" y="199"/>
                      </a:lnTo>
                      <a:lnTo>
                        <a:pt x="370" y="160"/>
                      </a:lnTo>
                      <a:lnTo>
                        <a:pt x="387" y="137"/>
                      </a:lnTo>
                      <a:lnTo>
                        <a:pt x="374" y="125"/>
                      </a:lnTo>
                      <a:lnTo>
                        <a:pt x="362" y="111"/>
                      </a:lnTo>
                      <a:lnTo>
                        <a:pt x="353" y="95"/>
                      </a:lnTo>
                      <a:lnTo>
                        <a:pt x="348" y="78"/>
                      </a:lnTo>
                      <a:lnTo>
                        <a:pt x="346" y="57"/>
                      </a:lnTo>
                      <a:lnTo>
                        <a:pt x="364" y="0"/>
                      </a:lnTo>
                      <a:close/>
                    </a:path>
                  </a:pathLst>
                </a:custGeom>
                <a:solidFill>
                  <a:srgbClr val="BFF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2" name="Freeform 86"/>
                <p:cNvSpPr>
                  <a:spLocks/>
                </p:cNvSpPr>
                <p:nvPr/>
              </p:nvSpPr>
              <p:spPr bwMode="auto">
                <a:xfrm>
                  <a:off x="3804" y="1860"/>
                  <a:ext cx="437" cy="1385"/>
                </a:xfrm>
                <a:custGeom>
                  <a:avLst/>
                  <a:gdLst>
                    <a:gd name="T0" fmla="*/ 19 w 437"/>
                    <a:gd name="T1" fmla="*/ 596 h 1385"/>
                    <a:gd name="T2" fmla="*/ 28 w 437"/>
                    <a:gd name="T3" fmla="*/ 756 h 1385"/>
                    <a:gd name="T4" fmla="*/ 43 w 437"/>
                    <a:gd name="T5" fmla="*/ 965 h 1385"/>
                    <a:gd name="T6" fmla="*/ 51 w 437"/>
                    <a:gd name="T7" fmla="*/ 1017 h 1385"/>
                    <a:gd name="T8" fmla="*/ 84 w 437"/>
                    <a:gd name="T9" fmla="*/ 1207 h 1385"/>
                    <a:gd name="T10" fmla="*/ 83 w 437"/>
                    <a:gd name="T11" fmla="*/ 1254 h 1385"/>
                    <a:gd name="T12" fmla="*/ 96 w 437"/>
                    <a:gd name="T13" fmla="*/ 1289 h 1385"/>
                    <a:gd name="T14" fmla="*/ 133 w 437"/>
                    <a:gd name="T15" fmla="*/ 1320 h 1385"/>
                    <a:gd name="T16" fmla="*/ 226 w 437"/>
                    <a:gd name="T17" fmla="*/ 1335 h 1385"/>
                    <a:gd name="T18" fmla="*/ 288 w 437"/>
                    <a:gd name="T19" fmla="*/ 1341 h 1385"/>
                    <a:gd name="T20" fmla="*/ 365 w 437"/>
                    <a:gd name="T21" fmla="*/ 1380 h 1385"/>
                    <a:gd name="T22" fmla="*/ 335 w 437"/>
                    <a:gd name="T23" fmla="*/ 1174 h 1385"/>
                    <a:gd name="T24" fmla="*/ 245 w 437"/>
                    <a:gd name="T25" fmla="*/ 837 h 1385"/>
                    <a:gd name="T26" fmla="*/ 221 w 437"/>
                    <a:gd name="T27" fmla="*/ 702 h 1385"/>
                    <a:gd name="T28" fmla="*/ 248 w 437"/>
                    <a:gd name="T29" fmla="*/ 528 h 1385"/>
                    <a:gd name="T30" fmla="*/ 271 w 437"/>
                    <a:gd name="T31" fmla="*/ 460 h 1385"/>
                    <a:gd name="T32" fmla="*/ 292 w 437"/>
                    <a:gd name="T33" fmla="*/ 531 h 1385"/>
                    <a:gd name="T34" fmla="*/ 383 w 437"/>
                    <a:gd name="T35" fmla="*/ 507 h 1385"/>
                    <a:gd name="T36" fmla="*/ 422 w 437"/>
                    <a:gd name="T37" fmla="*/ 403 h 1385"/>
                    <a:gd name="T38" fmla="*/ 383 w 437"/>
                    <a:gd name="T39" fmla="*/ 197 h 1385"/>
                    <a:gd name="T40" fmla="*/ 298 w 437"/>
                    <a:gd name="T41" fmla="*/ 99 h 1385"/>
                    <a:gd name="T42" fmla="*/ 131 w 437"/>
                    <a:gd name="T43" fmla="*/ 0 h 1385"/>
                    <a:gd name="T44" fmla="*/ 134 w 437"/>
                    <a:gd name="T45" fmla="*/ 64 h 1385"/>
                    <a:gd name="T46" fmla="*/ 122 w 437"/>
                    <a:gd name="T47" fmla="*/ 107 h 1385"/>
                    <a:gd name="T48" fmla="*/ 102 w 437"/>
                    <a:gd name="T49" fmla="*/ 154 h 1385"/>
                    <a:gd name="T50" fmla="*/ 69 w 437"/>
                    <a:gd name="T51" fmla="*/ 230 h 1385"/>
                    <a:gd name="T52" fmla="*/ 42 w 437"/>
                    <a:gd name="T53" fmla="*/ 237 h 1385"/>
                    <a:gd name="T54" fmla="*/ 30 w 437"/>
                    <a:gd name="T55" fmla="*/ 263 h 1385"/>
                    <a:gd name="T56" fmla="*/ 24 w 437"/>
                    <a:gd name="T57" fmla="*/ 344 h 1385"/>
                    <a:gd name="T58" fmla="*/ 7 w 437"/>
                    <a:gd name="T59" fmla="*/ 396 h 1385"/>
                    <a:gd name="T60" fmla="*/ 0 w 437"/>
                    <a:gd name="T61" fmla="*/ 435 h 1385"/>
                    <a:gd name="T62" fmla="*/ 7 w 437"/>
                    <a:gd name="T63" fmla="*/ 499 h 138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37"/>
                    <a:gd name="T97" fmla="*/ 0 h 1385"/>
                    <a:gd name="T98" fmla="*/ 437 w 437"/>
                    <a:gd name="T99" fmla="*/ 1385 h 138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37" h="1385">
                      <a:moveTo>
                        <a:pt x="13" y="543"/>
                      </a:moveTo>
                      <a:lnTo>
                        <a:pt x="19" y="596"/>
                      </a:lnTo>
                      <a:lnTo>
                        <a:pt x="21" y="645"/>
                      </a:lnTo>
                      <a:lnTo>
                        <a:pt x="28" y="756"/>
                      </a:lnTo>
                      <a:lnTo>
                        <a:pt x="34" y="858"/>
                      </a:lnTo>
                      <a:lnTo>
                        <a:pt x="43" y="965"/>
                      </a:lnTo>
                      <a:lnTo>
                        <a:pt x="45" y="993"/>
                      </a:lnTo>
                      <a:lnTo>
                        <a:pt x="51" y="1017"/>
                      </a:lnTo>
                      <a:lnTo>
                        <a:pt x="64" y="1050"/>
                      </a:lnTo>
                      <a:lnTo>
                        <a:pt x="84" y="1207"/>
                      </a:lnTo>
                      <a:lnTo>
                        <a:pt x="84" y="1240"/>
                      </a:lnTo>
                      <a:lnTo>
                        <a:pt x="83" y="1254"/>
                      </a:lnTo>
                      <a:lnTo>
                        <a:pt x="85" y="1271"/>
                      </a:lnTo>
                      <a:lnTo>
                        <a:pt x="96" y="1289"/>
                      </a:lnTo>
                      <a:lnTo>
                        <a:pt x="108" y="1307"/>
                      </a:lnTo>
                      <a:lnTo>
                        <a:pt x="133" y="1320"/>
                      </a:lnTo>
                      <a:lnTo>
                        <a:pt x="165" y="1328"/>
                      </a:lnTo>
                      <a:lnTo>
                        <a:pt x="226" y="1335"/>
                      </a:lnTo>
                      <a:lnTo>
                        <a:pt x="267" y="1339"/>
                      </a:lnTo>
                      <a:lnTo>
                        <a:pt x="288" y="1341"/>
                      </a:lnTo>
                      <a:lnTo>
                        <a:pt x="339" y="1385"/>
                      </a:lnTo>
                      <a:lnTo>
                        <a:pt x="365" y="1380"/>
                      </a:lnTo>
                      <a:lnTo>
                        <a:pt x="356" y="1269"/>
                      </a:lnTo>
                      <a:lnTo>
                        <a:pt x="335" y="1174"/>
                      </a:lnTo>
                      <a:lnTo>
                        <a:pt x="298" y="1002"/>
                      </a:lnTo>
                      <a:lnTo>
                        <a:pt x="245" y="837"/>
                      </a:lnTo>
                      <a:lnTo>
                        <a:pt x="230" y="765"/>
                      </a:lnTo>
                      <a:lnTo>
                        <a:pt x="221" y="702"/>
                      </a:lnTo>
                      <a:lnTo>
                        <a:pt x="227" y="621"/>
                      </a:lnTo>
                      <a:lnTo>
                        <a:pt x="248" y="528"/>
                      </a:lnTo>
                      <a:lnTo>
                        <a:pt x="259" y="498"/>
                      </a:lnTo>
                      <a:lnTo>
                        <a:pt x="271" y="460"/>
                      </a:lnTo>
                      <a:lnTo>
                        <a:pt x="286" y="489"/>
                      </a:lnTo>
                      <a:lnTo>
                        <a:pt x="292" y="531"/>
                      </a:lnTo>
                      <a:lnTo>
                        <a:pt x="338" y="516"/>
                      </a:lnTo>
                      <a:lnTo>
                        <a:pt x="383" y="507"/>
                      </a:lnTo>
                      <a:lnTo>
                        <a:pt x="437" y="501"/>
                      </a:lnTo>
                      <a:lnTo>
                        <a:pt x="422" y="403"/>
                      </a:lnTo>
                      <a:lnTo>
                        <a:pt x="413" y="318"/>
                      </a:lnTo>
                      <a:lnTo>
                        <a:pt x="383" y="197"/>
                      </a:lnTo>
                      <a:lnTo>
                        <a:pt x="377" y="143"/>
                      </a:lnTo>
                      <a:lnTo>
                        <a:pt x="298" y="99"/>
                      </a:lnTo>
                      <a:lnTo>
                        <a:pt x="221" y="54"/>
                      </a:lnTo>
                      <a:lnTo>
                        <a:pt x="131" y="0"/>
                      </a:lnTo>
                      <a:lnTo>
                        <a:pt x="134" y="45"/>
                      </a:lnTo>
                      <a:lnTo>
                        <a:pt x="134" y="64"/>
                      </a:lnTo>
                      <a:lnTo>
                        <a:pt x="128" y="90"/>
                      </a:lnTo>
                      <a:lnTo>
                        <a:pt x="122" y="107"/>
                      </a:lnTo>
                      <a:lnTo>
                        <a:pt x="113" y="125"/>
                      </a:lnTo>
                      <a:lnTo>
                        <a:pt x="102" y="154"/>
                      </a:lnTo>
                      <a:lnTo>
                        <a:pt x="83" y="197"/>
                      </a:lnTo>
                      <a:lnTo>
                        <a:pt x="69" y="230"/>
                      </a:lnTo>
                      <a:lnTo>
                        <a:pt x="57" y="233"/>
                      </a:lnTo>
                      <a:lnTo>
                        <a:pt x="42" y="237"/>
                      </a:lnTo>
                      <a:lnTo>
                        <a:pt x="30" y="249"/>
                      </a:lnTo>
                      <a:lnTo>
                        <a:pt x="30" y="263"/>
                      </a:lnTo>
                      <a:lnTo>
                        <a:pt x="28" y="306"/>
                      </a:lnTo>
                      <a:lnTo>
                        <a:pt x="24" y="344"/>
                      </a:lnTo>
                      <a:lnTo>
                        <a:pt x="13" y="378"/>
                      </a:lnTo>
                      <a:lnTo>
                        <a:pt x="7" y="396"/>
                      </a:lnTo>
                      <a:lnTo>
                        <a:pt x="1" y="418"/>
                      </a:lnTo>
                      <a:lnTo>
                        <a:pt x="0" y="435"/>
                      </a:lnTo>
                      <a:lnTo>
                        <a:pt x="4" y="461"/>
                      </a:lnTo>
                      <a:lnTo>
                        <a:pt x="7" y="499"/>
                      </a:lnTo>
                      <a:lnTo>
                        <a:pt x="13" y="543"/>
                      </a:lnTo>
                      <a:close/>
                    </a:path>
                  </a:pathLst>
                </a:custGeom>
                <a:solidFill>
                  <a:srgbClr val="BFF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6" name="Group 131"/>
              <p:cNvGrpSpPr>
                <a:grpSpLocks/>
              </p:cNvGrpSpPr>
              <p:nvPr/>
            </p:nvGrpSpPr>
            <p:grpSpPr bwMode="auto">
              <a:xfrm>
                <a:off x="3587" y="1278"/>
                <a:ext cx="452" cy="773"/>
                <a:chOff x="3587" y="1278"/>
                <a:chExt cx="452" cy="773"/>
              </a:xfrm>
            </p:grpSpPr>
            <p:grpSp>
              <p:nvGrpSpPr>
                <p:cNvPr id="7" name="Group 90"/>
                <p:cNvGrpSpPr>
                  <a:grpSpLocks/>
                </p:cNvGrpSpPr>
                <p:nvPr/>
              </p:nvGrpSpPr>
              <p:grpSpPr bwMode="auto">
                <a:xfrm>
                  <a:off x="3692" y="1665"/>
                  <a:ext cx="235" cy="386"/>
                  <a:chOff x="3692" y="1665"/>
                  <a:chExt cx="235" cy="386"/>
                </a:xfrm>
              </p:grpSpPr>
              <p:sp>
                <p:nvSpPr>
                  <p:cNvPr id="16468" name="Freeform 88"/>
                  <p:cNvSpPr>
                    <a:spLocks/>
                  </p:cNvSpPr>
                  <p:nvPr/>
                </p:nvSpPr>
                <p:spPr bwMode="auto">
                  <a:xfrm>
                    <a:off x="3694" y="1665"/>
                    <a:ext cx="233" cy="386"/>
                  </a:xfrm>
                  <a:custGeom>
                    <a:avLst/>
                    <a:gdLst>
                      <a:gd name="T0" fmla="*/ 201 w 233"/>
                      <a:gd name="T1" fmla="*/ 0 h 386"/>
                      <a:gd name="T2" fmla="*/ 212 w 233"/>
                      <a:gd name="T3" fmla="*/ 109 h 386"/>
                      <a:gd name="T4" fmla="*/ 219 w 233"/>
                      <a:gd name="T5" fmla="*/ 167 h 386"/>
                      <a:gd name="T6" fmla="*/ 225 w 233"/>
                      <a:gd name="T7" fmla="*/ 187 h 386"/>
                      <a:gd name="T8" fmla="*/ 233 w 233"/>
                      <a:gd name="T9" fmla="*/ 236 h 386"/>
                      <a:gd name="T10" fmla="*/ 228 w 233"/>
                      <a:gd name="T11" fmla="*/ 274 h 386"/>
                      <a:gd name="T12" fmla="*/ 219 w 233"/>
                      <a:gd name="T13" fmla="*/ 313 h 386"/>
                      <a:gd name="T14" fmla="*/ 204 w 233"/>
                      <a:gd name="T15" fmla="*/ 349 h 386"/>
                      <a:gd name="T16" fmla="*/ 188 w 233"/>
                      <a:gd name="T17" fmla="*/ 368 h 386"/>
                      <a:gd name="T18" fmla="*/ 160 w 233"/>
                      <a:gd name="T19" fmla="*/ 380 h 386"/>
                      <a:gd name="T20" fmla="*/ 124 w 233"/>
                      <a:gd name="T21" fmla="*/ 386 h 386"/>
                      <a:gd name="T22" fmla="*/ 86 w 233"/>
                      <a:gd name="T23" fmla="*/ 380 h 386"/>
                      <a:gd name="T24" fmla="*/ 55 w 233"/>
                      <a:gd name="T25" fmla="*/ 365 h 386"/>
                      <a:gd name="T26" fmla="*/ 36 w 233"/>
                      <a:gd name="T27" fmla="*/ 349 h 386"/>
                      <a:gd name="T28" fmla="*/ 19 w 233"/>
                      <a:gd name="T29" fmla="*/ 325 h 386"/>
                      <a:gd name="T30" fmla="*/ 3 w 233"/>
                      <a:gd name="T31" fmla="*/ 291 h 386"/>
                      <a:gd name="T32" fmla="*/ 0 w 233"/>
                      <a:gd name="T33" fmla="*/ 269 h 386"/>
                      <a:gd name="T34" fmla="*/ 3 w 233"/>
                      <a:gd name="T35" fmla="*/ 247 h 386"/>
                      <a:gd name="T36" fmla="*/ 10 w 233"/>
                      <a:gd name="T37" fmla="*/ 229 h 386"/>
                      <a:gd name="T38" fmla="*/ 21 w 233"/>
                      <a:gd name="T39" fmla="*/ 212 h 386"/>
                      <a:gd name="T40" fmla="*/ 43 w 233"/>
                      <a:gd name="T41" fmla="*/ 194 h 386"/>
                      <a:gd name="T42" fmla="*/ 45 w 233"/>
                      <a:gd name="T43" fmla="*/ 158 h 386"/>
                      <a:gd name="T44" fmla="*/ 43 w 233"/>
                      <a:gd name="T45" fmla="*/ 98 h 386"/>
                      <a:gd name="T46" fmla="*/ 77 w 233"/>
                      <a:gd name="T47" fmla="*/ 98 h 386"/>
                      <a:gd name="T48" fmla="*/ 101 w 233"/>
                      <a:gd name="T49" fmla="*/ 91 h 386"/>
                      <a:gd name="T50" fmla="*/ 124 w 233"/>
                      <a:gd name="T51" fmla="*/ 79 h 386"/>
                      <a:gd name="T52" fmla="*/ 140 w 233"/>
                      <a:gd name="T53" fmla="*/ 58 h 386"/>
                      <a:gd name="T54" fmla="*/ 161 w 233"/>
                      <a:gd name="T55" fmla="*/ 31 h 386"/>
                      <a:gd name="T56" fmla="*/ 201 w 233"/>
                      <a:gd name="T57" fmla="*/ 0 h 38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33"/>
                      <a:gd name="T88" fmla="*/ 0 h 386"/>
                      <a:gd name="T89" fmla="*/ 233 w 233"/>
                      <a:gd name="T90" fmla="*/ 386 h 38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33" h="386">
                        <a:moveTo>
                          <a:pt x="201" y="0"/>
                        </a:moveTo>
                        <a:lnTo>
                          <a:pt x="212" y="109"/>
                        </a:lnTo>
                        <a:lnTo>
                          <a:pt x="219" y="167"/>
                        </a:lnTo>
                        <a:lnTo>
                          <a:pt x="225" y="187"/>
                        </a:lnTo>
                        <a:lnTo>
                          <a:pt x="233" y="236"/>
                        </a:lnTo>
                        <a:lnTo>
                          <a:pt x="228" y="274"/>
                        </a:lnTo>
                        <a:lnTo>
                          <a:pt x="219" y="313"/>
                        </a:lnTo>
                        <a:lnTo>
                          <a:pt x="204" y="349"/>
                        </a:lnTo>
                        <a:lnTo>
                          <a:pt x="188" y="368"/>
                        </a:lnTo>
                        <a:lnTo>
                          <a:pt x="160" y="380"/>
                        </a:lnTo>
                        <a:lnTo>
                          <a:pt x="124" y="386"/>
                        </a:lnTo>
                        <a:lnTo>
                          <a:pt x="86" y="380"/>
                        </a:lnTo>
                        <a:lnTo>
                          <a:pt x="55" y="365"/>
                        </a:lnTo>
                        <a:lnTo>
                          <a:pt x="36" y="349"/>
                        </a:lnTo>
                        <a:lnTo>
                          <a:pt x="19" y="325"/>
                        </a:lnTo>
                        <a:lnTo>
                          <a:pt x="3" y="291"/>
                        </a:lnTo>
                        <a:lnTo>
                          <a:pt x="0" y="269"/>
                        </a:lnTo>
                        <a:lnTo>
                          <a:pt x="3" y="247"/>
                        </a:lnTo>
                        <a:lnTo>
                          <a:pt x="10" y="229"/>
                        </a:lnTo>
                        <a:lnTo>
                          <a:pt x="21" y="212"/>
                        </a:lnTo>
                        <a:lnTo>
                          <a:pt x="43" y="194"/>
                        </a:lnTo>
                        <a:lnTo>
                          <a:pt x="45" y="158"/>
                        </a:lnTo>
                        <a:lnTo>
                          <a:pt x="43" y="98"/>
                        </a:lnTo>
                        <a:lnTo>
                          <a:pt x="77" y="98"/>
                        </a:lnTo>
                        <a:lnTo>
                          <a:pt x="101" y="91"/>
                        </a:lnTo>
                        <a:lnTo>
                          <a:pt x="124" y="79"/>
                        </a:lnTo>
                        <a:lnTo>
                          <a:pt x="140" y="58"/>
                        </a:lnTo>
                        <a:lnTo>
                          <a:pt x="161" y="31"/>
                        </a:lnTo>
                        <a:lnTo>
                          <a:pt x="201" y="0"/>
                        </a:lnTo>
                        <a:close/>
                      </a:path>
                    </a:pathLst>
                  </a:custGeom>
                  <a:solidFill>
                    <a:srgbClr val="FF9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69" name="Freeform 89"/>
                  <p:cNvSpPr>
                    <a:spLocks/>
                  </p:cNvSpPr>
                  <p:nvPr/>
                </p:nvSpPr>
                <p:spPr bwMode="auto">
                  <a:xfrm>
                    <a:off x="3692" y="1665"/>
                    <a:ext cx="233" cy="351"/>
                  </a:xfrm>
                  <a:custGeom>
                    <a:avLst/>
                    <a:gdLst>
                      <a:gd name="T0" fmla="*/ 201 w 233"/>
                      <a:gd name="T1" fmla="*/ 0 h 351"/>
                      <a:gd name="T2" fmla="*/ 212 w 233"/>
                      <a:gd name="T3" fmla="*/ 109 h 351"/>
                      <a:gd name="T4" fmla="*/ 219 w 233"/>
                      <a:gd name="T5" fmla="*/ 167 h 351"/>
                      <a:gd name="T6" fmla="*/ 225 w 233"/>
                      <a:gd name="T7" fmla="*/ 187 h 351"/>
                      <a:gd name="T8" fmla="*/ 233 w 233"/>
                      <a:gd name="T9" fmla="*/ 236 h 351"/>
                      <a:gd name="T10" fmla="*/ 228 w 233"/>
                      <a:gd name="T11" fmla="*/ 275 h 351"/>
                      <a:gd name="T12" fmla="*/ 219 w 233"/>
                      <a:gd name="T13" fmla="*/ 313 h 351"/>
                      <a:gd name="T14" fmla="*/ 205 w 233"/>
                      <a:gd name="T15" fmla="*/ 349 h 351"/>
                      <a:gd name="T16" fmla="*/ 196 w 233"/>
                      <a:gd name="T17" fmla="*/ 329 h 351"/>
                      <a:gd name="T18" fmla="*/ 179 w 233"/>
                      <a:gd name="T19" fmla="*/ 322 h 351"/>
                      <a:gd name="T20" fmla="*/ 166 w 233"/>
                      <a:gd name="T21" fmla="*/ 326 h 351"/>
                      <a:gd name="T22" fmla="*/ 155 w 233"/>
                      <a:gd name="T23" fmla="*/ 336 h 351"/>
                      <a:gd name="T24" fmla="*/ 136 w 233"/>
                      <a:gd name="T25" fmla="*/ 351 h 351"/>
                      <a:gd name="T26" fmla="*/ 111 w 233"/>
                      <a:gd name="T27" fmla="*/ 351 h 351"/>
                      <a:gd name="T28" fmla="*/ 122 w 233"/>
                      <a:gd name="T29" fmla="*/ 332 h 351"/>
                      <a:gd name="T30" fmla="*/ 145 w 233"/>
                      <a:gd name="T31" fmla="*/ 303 h 351"/>
                      <a:gd name="T32" fmla="*/ 168 w 233"/>
                      <a:gd name="T33" fmla="*/ 284 h 351"/>
                      <a:gd name="T34" fmla="*/ 181 w 233"/>
                      <a:gd name="T35" fmla="*/ 270 h 351"/>
                      <a:gd name="T36" fmla="*/ 187 w 233"/>
                      <a:gd name="T37" fmla="*/ 250 h 351"/>
                      <a:gd name="T38" fmla="*/ 190 w 233"/>
                      <a:gd name="T39" fmla="*/ 231 h 351"/>
                      <a:gd name="T40" fmla="*/ 191 w 233"/>
                      <a:gd name="T41" fmla="*/ 209 h 351"/>
                      <a:gd name="T42" fmla="*/ 188 w 233"/>
                      <a:gd name="T43" fmla="*/ 186 h 351"/>
                      <a:gd name="T44" fmla="*/ 190 w 233"/>
                      <a:gd name="T45" fmla="*/ 153 h 351"/>
                      <a:gd name="T46" fmla="*/ 178 w 233"/>
                      <a:gd name="T47" fmla="*/ 156 h 351"/>
                      <a:gd name="T48" fmla="*/ 148 w 233"/>
                      <a:gd name="T49" fmla="*/ 157 h 351"/>
                      <a:gd name="T50" fmla="*/ 123 w 233"/>
                      <a:gd name="T51" fmla="*/ 155 h 351"/>
                      <a:gd name="T52" fmla="*/ 97 w 233"/>
                      <a:gd name="T53" fmla="*/ 151 h 351"/>
                      <a:gd name="T54" fmla="*/ 78 w 233"/>
                      <a:gd name="T55" fmla="*/ 144 h 351"/>
                      <a:gd name="T56" fmla="*/ 63 w 233"/>
                      <a:gd name="T57" fmla="*/ 137 h 351"/>
                      <a:gd name="T58" fmla="*/ 63 w 233"/>
                      <a:gd name="T59" fmla="*/ 159 h 351"/>
                      <a:gd name="T60" fmla="*/ 63 w 233"/>
                      <a:gd name="T61" fmla="*/ 187 h 351"/>
                      <a:gd name="T62" fmla="*/ 57 w 233"/>
                      <a:gd name="T63" fmla="*/ 212 h 351"/>
                      <a:gd name="T64" fmla="*/ 56 w 233"/>
                      <a:gd name="T65" fmla="*/ 236 h 351"/>
                      <a:gd name="T66" fmla="*/ 65 w 233"/>
                      <a:gd name="T67" fmla="*/ 261 h 351"/>
                      <a:gd name="T68" fmla="*/ 75 w 233"/>
                      <a:gd name="T69" fmla="*/ 282 h 351"/>
                      <a:gd name="T70" fmla="*/ 89 w 233"/>
                      <a:gd name="T71" fmla="*/ 306 h 351"/>
                      <a:gd name="T72" fmla="*/ 82 w 233"/>
                      <a:gd name="T73" fmla="*/ 324 h 351"/>
                      <a:gd name="T74" fmla="*/ 70 w 233"/>
                      <a:gd name="T75" fmla="*/ 313 h 351"/>
                      <a:gd name="T76" fmla="*/ 49 w 233"/>
                      <a:gd name="T77" fmla="*/ 299 h 351"/>
                      <a:gd name="T78" fmla="*/ 36 w 233"/>
                      <a:gd name="T79" fmla="*/ 286 h 351"/>
                      <a:gd name="T80" fmla="*/ 18 w 233"/>
                      <a:gd name="T81" fmla="*/ 277 h 351"/>
                      <a:gd name="T82" fmla="*/ 0 w 233"/>
                      <a:gd name="T83" fmla="*/ 270 h 351"/>
                      <a:gd name="T84" fmla="*/ 3 w 233"/>
                      <a:gd name="T85" fmla="*/ 247 h 351"/>
                      <a:gd name="T86" fmla="*/ 10 w 233"/>
                      <a:gd name="T87" fmla="*/ 229 h 351"/>
                      <a:gd name="T88" fmla="*/ 21 w 233"/>
                      <a:gd name="T89" fmla="*/ 212 h 351"/>
                      <a:gd name="T90" fmla="*/ 43 w 233"/>
                      <a:gd name="T91" fmla="*/ 194 h 351"/>
                      <a:gd name="T92" fmla="*/ 45 w 233"/>
                      <a:gd name="T93" fmla="*/ 158 h 351"/>
                      <a:gd name="T94" fmla="*/ 43 w 233"/>
                      <a:gd name="T95" fmla="*/ 98 h 351"/>
                      <a:gd name="T96" fmla="*/ 77 w 233"/>
                      <a:gd name="T97" fmla="*/ 98 h 351"/>
                      <a:gd name="T98" fmla="*/ 101 w 233"/>
                      <a:gd name="T99" fmla="*/ 92 h 351"/>
                      <a:gd name="T100" fmla="*/ 124 w 233"/>
                      <a:gd name="T101" fmla="*/ 79 h 351"/>
                      <a:gd name="T102" fmla="*/ 140 w 233"/>
                      <a:gd name="T103" fmla="*/ 58 h 351"/>
                      <a:gd name="T104" fmla="*/ 161 w 233"/>
                      <a:gd name="T105" fmla="*/ 31 h 351"/>
                      <a:gd name="T106" fmla="*/ 201 w 233"/>
                      <a:gd name="T107" fmla="*/ 0 h 35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233"/>
                      <a:gd name="T163" fmla="*/ 0 h 351"/>
                      <a:gd name="T164" fmla="*/ 233 w 233"/>
                      <a:gd name="T165" fmla="*/ 351 h 351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233" h="351">
                        <a:moveTo>
                          <a:pt x="201" y="0"/>
                        </a:moveTo>
                        <a:lnTo>
                          <a:pt x="212" y="109"/>
                        </a:lnTo>
                        <a:lnTo>
                          <a:pt x="219" y="167"/>
                        </a:lnTo>
                        <a:lnTo>
                          <a:pt x="225" y="187"/>
                        </a:lnTo>
                        <a:lnTo>
                          <a:pt x="233" y="236"/>
                        </a:lnTo>
                        <a:lnTo>
                          <a:pt x="228" y="275"/>
                        </a:lnTo>
                        <a:lnTo>
                          <a:pt x="219" y="313"/>
                        </a:lnTo>
                        <a:lnTo>
                          <a:pt x="205" y="349"/>
                        </a:lnTo>
                        <a:lnTo>
                          <a:pt x="196" y="329"/>
                        </a:lnTo>
                        <a:lnTo>
                          <a:pt x="179" y="322"/>
                        </a:lnTo>
                        <a:lnTo>
                          <a:pt x="166" y="326"/>
                        </a:lnTo>
                        <a:lnTo>
                          <a:pt x="155" y="336"/>
                        </a:lnTo>
                        <a:lnTo>
                          <a:pt x="136" y="351"/>
                        </a:lnTo>
                        <a:lnTo>
                          <a:pt x="111" y="351"/>
                        </a:lnTo>
                        <a:lnTo>
                          <a:pt x="122" y="332"/>
                        </a:lnTo>
                        <a:lnTo>
                          <a:pt x="145" y="303"/>
                        </a:lnTo>
                        <a:lnTo>
                          <a:pt x="168" y="284"/>
                        </a:lnTo>
                        <a:lnTo>
                          <a:pt x="181" y="270"/>
                        </a:lnTo>
                        <a:lnTo>
                          <a:pt x="187" y="250"/>
                        </a:lnTo>
                        <a:lnTo>
                          <a:pt x="190" y="231"/>
                        </a:lnTo>
                        <a:lnTo>
                          <a:pt x="191" y="209"/>
                        </a:lnTo>
                        <a:lnTo>
                          <a:pt x="188" y="186"/>
                        </a:lnTo>
                        <a:lnTo>
                          <a:pt x="190" y="153"/>
                        </a:lnTo>
                        <a:lnTo>
                          <a:pt x="178" y="156"/>
                        </a:lnTo>
                        <a:lnTo>
                          <a:pt x="148" y="157"/>
                        </a:lnTo>
                        <a:lnTo>
                          <a:pt x="123" y="155"/>
                        </a:lnTo>
                        <a:lnTo>
                          <a:pt x="97" y="151"/>
                        </a:lnTo>
                        <a:lnTo>
                          <a:pt x="78" y="144"/>
                        </a:lnTo>
                        <a:lnTo>
                          <a:pt x="63" y="137"/>
                        </a:lnTo>
                        <a:lnTo>
                          <a:pt x="63" y="159"/>
                        </a:lnTo>
                        <a:lnTo>
                          <a:pt x="63" y="187"/>
                        </a:lnTo>
                        <a:lnTo>
                          <a:pt x="57" y="212"/>
                        </a:lnTo>
                        <a:lnTo>
                          <a:pt x="56" y="236"/>
                        </a:lnTo>
                        <a:lnTo>
                          <a:pt x="65" y="261"/>
                        </a:lnTo>
                        <a:lnTo>
                          <a:pt x="75" y="282"/>
                        </a:lnTo>
                        <a:lnTo>
                          <a:pt x="89" y="306"/>
                        </a:lnTo>
                        <a:lnTo>
                          <a:pt x="82" y="324"/>
                        </a:lnTo>
                        <a:lnTo>
                          <a:pt x="70" y="313"/>
                        </a:lnTo>
                        <a:lnTo>
                          <a:pt x="49" y="299"/>
                        </a:lnTo>
                        <a:lnTo>
                          <a:pt x="36" y="286"/>
                        </a:lnTo>
                        <a:lnTo>
                          <a:pt x="18" y="277"/>
                        </a:lnTo>
                        <a:lnTo>
                          <a:pt x="0" y="270"/>
                        </a:lnTo>
                        <a:lnTo>
                          <a:pt x="3" y="247"/>
                        </a:lnTo>
                        <a:lnTo>
                          <a:pt x="10" y="229"/>
                        </a:lnTo>
                        <a:lnTo>
                          <a:pt x="21" y="212"/>
                        </a:lnTo>
                        <a:lnTo>
                          <a:pt x="43" y="194"/>
                        </a:lnTo>
                        <a:lnTo>
                          <a:pt x="45" y="158"/>
                        </a:lnTo>
                        <a:lnTo>
                          <a:pt x="43" y="98"/>
                        </a:lnTo>
                        <a:lnTo>
                          <a:pt x="77" y="98"/>
                        </a:lnTo>
                        <a:lnTo>
                          <a:pt x="101" y="92"/>
                        </a:lnTo>
                        <a:lnTo>
                          <a:pt x="124" y="79"/>
                        </a:lnTo>
                        <a:lnTo>
                          <a:pt x="140" y="58"/>
                        </a:lnTo>
                        <a:lnTo>
                          <a:pt x="161" y="31"/>
                        </a:lnTo>
                        <a:lnTo>
                          <a:pt x="201" y="0"/>
                        </a:lnTo>
                        <a:close/>
                      </a:path>
                    </a:pathLst>
                  </a:custGeom>
                  <a:solidFill>
                    <a:srgbClr val="F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6428" name="Freeform 91"/>
                <p:cNvSpPr>
                  <a:spLocks/>
                </p:cNvSpPr>
                <p:nvPr/>
              </p:nvSpPr>
              <p:spPr bwMode="auto">
                <a:xfrm>
                  <a:off x="3638" y="1309"/>
                  <a:ext cx="315" cy="471"/>
                </a:xfrm>
                <a:custGeom>
                  <a:avLst/>
                  <a:gdLst>
                    <a:gd name="T0" fmla="*/ 29 w 315"/>
                    <a:gd name="T1" fmla="*/ 81 h 471"/>
                    <a:gd name="T2" fmla="*/ 16 w 315"/>
                    <a:gd name="T3" fmla="*/ 111 h 471"/>
                    <a:gd name="T4" fmla="*/ 7 w 315"/>
                    <a:gd name="T5" fmla="*/ 137 h 471"/>
                    <a:gd name="T6" fmla="*/ 1 w 315"/>
                    <a:gd name="T7" fmla="*/ 158 h 471"/>
                    <a:gd name="T8" fmla="*/ 0 w 315"/>
                    <a:gd name="T9" fmla="*/ 174 h 471"/>
                    <a:gd name="T10" fmla="*/ 2 w 315"/>
                    <a:gd name="T11" fmla="*/ 189 h 471"/>
                    <a:gd name="T12" fmla="*/ 5 w 315"/>
                    <a:gd name="T13" fmla="*/ 212 h 471"/>
                    <a:gd name="T14" fmla="*/ 4 w 315"/>
                    <a:gd name="T15" fmla="*/ 223 h 471"/>
                    <a:gd name="T16" fmla="*/ 5 w 315"/>
                    <a:gd name="T17" fmla="*/ 236 h 471"/>
                    <a:gd name="T18" fmla="*/ 11 w 315"/>
                    <a:gd name="T19" fmla="*/ 253 h 471"/>
                    <a:gd name="T20" fmla="*/ 13 w 315"/>
                    <a:gd name="T21" fmla="*/ 263 h 471"/>
                    <a:gd name="T22" fmla="*/ 10 w 315"/>
                    <a:gd name="T23" fmla="*/ 293 h 471"/>
                    <a:gd name="T24" fmla="*/ 13 w 315"/>
                    <a:gd name="T25" fmla="*/ 314 h 471"/>
                    <a:gd name="T26" fmla="*/ 19 w 315"/>
                    <a:gd name="T27" fmla="*/ 335 h 471"/>
                    <a:gd name="T28" fmla="*/ 29 w 315"/>
                    <a:gd name="T29" fmla="*/ 360 h 471"/>
                    <a:gd name="T30" fmla="*/ 41 w 315"/>
                    <a:gd name="T31" fmla="*/ 386 h 471"/>
                    <a:gd name="T32" fmla="*/ 52 w 315"/>
                    <a:gd name="T33" fmla="*/ 410 h 471"/>
                    <a:gd name="T34" fmla="*/ 59 w 315"/>
                    <a:gd name="T35" fmla="*/ 429 h 471"/>
                    <a:gd name="T36" fmla="*/ 65 w 315"/>
                    <a:gd name="T37" fmla="*/ 449 h 471"/>
                    <a:gd name="T38" fmla="*/ 74 w 315"/>
                    <a:gd name="T39" fmla="*/ 461 h 471"/>
                    <a:gd name="T40" fmla="*/ 87 w 315"/>
                    <a:gd name="T41" fmla="*/ 468 h 471"/>
                    <a:gd name="T42" fmla="*/ 108 w 315"/>
                    <a:gd name="T43" fmla="*/ 471 h 471"/>
                    <a:gd name="T44" fmla="*/ 137 w 315"/>
                    <a:gd name="T45" fmla="*/ 468 h 471"/>
                    <a:gd name="T46" fmla="*/ 162 w 315"/>
                    <a:gd name="T47" fmla="*/ 462 h 471"/>
                    <a:gd name="T48" fmla="*/ 176 w 315"/>
                    <a:gd name="T49" fmla="*/ 452 h 471"/>
                    <a:gd name="T50" fmla="*/ 197 w 315"/>
                    <a:gd name="T51" fmla="*/ 438 h 471"/>
                    <a:gd name="T52" fmla="*/ 219 w 315"/>
                    <a:gd name="T53" fmla="*/ 410 h 471"/>
                    <a:gd name="T54" fmla="*/ 255 w 315"/>
                    <a:gd name="T55" fmla="*/ 359 h 471"/>
                    <a:gd name="T56" fmla="*/ 264 w 315"/>
                    <a:gd name="T57" fmla="*/ 343 h 471"/>
                    <a:gd name="T58" fmla="*/ 271 w 315"/>
                    <a:gd name="T59" fmla="*/ 347 h 471"/>
                    <a:gd name="T60" fmla="*/ 282 w 315"/>
                    <a:gd name="T61" fmla="*/ 347 h 471"/>
                    <a:gd name="T62" fmla="*/ 288 w 315"/>
                    <a:gd name="T63" fmla="*/ 332 h 471"/>
                    <a:gd name="T64" fmla="*/ 298 w 315"/>
                    <a:gd name="T65" fmla="*/ 301 h 471"/>
                    <a:gd name="T66" fmla="*/ 306 w 315"/>
                    <a:gd name="T67" fmla="*/ 272 h 471"/>
                    <a:gd name="T68" fmla="*/ 304 w 315"/>
                    <a:gd name="T69" fmla="*/ 233 h 471"/>
                    <a:gd name="T70" fmla="*/ 312 w 315"/>
                    <a:gd name="T71" fmla="*/ 167 h 471"/>
                    <a:gd name="T72" fmla="*/ 315 w 315"/>
                    <a:gd name="T73" fmla="*/ 127 h 471"/>
                    <a:gd name="T74" fmla="*/ 313 w 315"/>
                    <a:gd name="T75" fmla="*/ 94 h 471"/>
                    <a:gd name="T76" fmla="*/ 306 w 315"/>
                    <a:gd name="T77" fmla="*/ 70 h 471"/>
                    <a:gd name="T78" fmla="*/ 285 w 315"/>
                    <a:gd name="T79" fmla="*/ 39 h 471"/>
                    <a:gd name="T80" fmla="*/ 255 w 315"/>
                    <a:gd name="T81" fmla="*/ 18 h 471"/>
                    <a:gd name="T82" fmla="*/ 222 w 315"/>
                    <a:gd name="T83" fmla="*/ 6 h 471"/>
                    <a:gd name="T84" fmla="*/ 186 w 315"/>
                    <a:gd name="T85" fmla="*/ 0 h 471"/>
                    <a:gd name="T86" fmla="*/ 149 w 315"/>
                    <a:gd name="T87" fmla="*/ 0 h 471"/>
                    <a:gd name="T88" fmla="*/ 114 w 315"/>
                    <a:gd name="T89" fmla="*/ 6 h 471"/>
                    <a:gd name="T90" fmla="*/ 80 w 315"/>
                    <a:gd name="T91" fmla="*/ 22 h 471"/>
                    <a:gd name="T92" fmla="*/ 55 w 315"/>
                    <a:gd name="T93" fmla="*/ 43 h 471"/>
                    <a:gd name="T94" fmla="*/ 29 w 315"/>
                    <a:gd name="T95" fmla="*/ 81 h 47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15"/>
                    <a:gd name="T145" fmla="*/ 0 h 471"/>
                    <a:gd name="T146" fmla="*/ 315 w 315"/>
                    <a:gd name="T147" fmla="*/ 471 h 47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15" h="471">
                      <a:moveTo>
                        <a:pt x="29" y="81"/>
                      </a:moveTo>
                      <a:lnTo>
                        <a:pt x="16" y="111"/>
                      </a:lnTo>
                      <a:lnTo>
                        <a:pt x="7" y="137"/>
                      </a:lnTo>
                      <a:lnTo>
                        <a:pt x="1" y="158"/>
                      </a:lnTo>
                      <a:lnTo>
                        <a:pt x="0" y="174"/>
                      </a:lnTo>
                      <a:lnTo>
                        <a:pt x="2" y="189"/>
                      </a:lnTo>
                      <a:lnTo>
                        <a:pt x="5" y="212"/>
                      </a:lnTo>
                      <a:lnTo>
                        <a:pt x="4" y="223"/>
                      </a:lnTo>
                      <a:lnTo>
                        <a:pt x="5" y="236"/>
                      </a:lnTo>
                      <a:lnTo>
                        <a:pt x="11" y="253"/>
                      </a:lnTo>
                      <a:lnTo>
                        <a:pt x="13" y="263"/>
                      </a:lnTo>
                      <a:lnTo>
                        <a:pt x="10" y="293"/>
                      </a:lnTo>
                      <a:lnTo>
                        <a:pt x="13" y="314"/>
                      </a:lnTo>
                      <a:lnTo>
                        <a:pt x="19" y="335"/>
                      </a:lnTo>
                      <a:lnTo>
                        <a:pt x="29" y="360"/>
                      </a:lnTo>
                      <a:lnTo>
                        <a:pt x="41" y="386"/>
                      </a:lnTo>
                      <a:lnTo>
                        <a:pt x="52" y="410"/>
                      </a:lnTo>
                      <a:lnTo>
                        <a:pt x="59" y="429"/>
                      </a:lnTo>
                      <a:lnTo>
                        <a:pt x="65" y="449"/>
                      </a:lnTo>
                      <a:lnTo>
                        <a:pt x="74" y="461"/>
                      </a:lnTo>
                      <a:lnTo>
                        <a:pt x="87" y="468"/>
                      </a:lnTo>
                      <a:lnTo>
                        <a:pt x="108" y="471"/>
                      </a:lnTo>
                      <a:lnTo>
                        <a:pt x="137" y="468"/>
                      </a:lnTo>
                      <a:lnTo>
                        <a:pt x="162" y="462"/>
                      </a:lnTo>
                      <a:lnTo>
                        <a:pt x="176" y="452"/>
                      </a:lnTo>
                      <a:lnTo>
                        <a:pt x="197" y="438"/>
                      </a:lnTo>
                      <a:lnTo>
                        <a:pt x="219" y="410"/>
                      </a:lnTo>
                      <a:lnTo>
                        <a:pt x="255" y="359"/>
                      </a:lnTo>
                      <a:lnTo>
                        <a:pt x="264" y="343"/>
                      </a:lnTo>
                      <a:lnTo>
                        <a:pt x="271" y="347"/>
                      </a:lnTo>
                      <a:lnTo>
                        <a:pt x="282" y="347"/>
                      </a:lnTo>
                      <a:lnTo>
                        <a:pt x="288" y="332"/>
                      </a:lnTo>
                      <a:lnTo>
                        <a:pt x="298" y="301"/>
                      </a:lnTo>
                      <a:lnTo>
                        <a:pt x="306" y="272"/>
                      </a:lnTo>
                      <a:lnTo>
                        <a:pt x="304" y="233"/>
                      </a:lnTo>
                      <a:lnTo>
                        <a:pt x="312" y="167"/>
                      </a:lnTo>
                      <a:lnTo>
                        <a:pt x="315" y="127"/>
                      </a:lnTo>
                      <a:lnTo>
                        <a:pt x="313" y="94"/>
                      </a:lnTo>
                      <a:lnTo>
                        <a:pt x="306" y="70"/>
                      </a:lnTo>
                      <a:lnTo>
                        <a:pt x="285" y="39"/>
                      </a:lnTo>
                      <a:lnTo>
                        <a:pt x="255" y="18"/>
                      </a:lnTo>
                      <a:lnTo>
                        <a:pt x="222" y="6"/>
                      </a:lnTo>
                      <a:lnTo>
                        <a:pt x="186" y="0"/>
                      </a:lnTo>
                      <a:lnTo>
                        <a:pt x="149" y="0"/>
                      </a:lnTo>
                      <a:lnTo>
                        <a:pt x="114" y="6"/>
                      </a:lnTo>
                      <a:lnTo>
                        <a:pt x="80" y="22"/>
                      </a:lnTo>
                      <a:lnTo>
                        <a:pt x="55" y="43"/>
                      </a:lnTo>
                      <a:lnTo>
                        <a:pt x="29" y="81"/>
                      </a:lnTo>
                      <a:close/>
                    </a:path>
                  </a:pathLst>
                </a:custGeom>
                <a:solidFill>
                  <a:srgbClr val="FF9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8" name="Group 96"/>
                <p:cNvGrpSpPr>
                  <a:grpSpLocks/>
                </p:cNvGrpSpPr>
                <p:nvPr/>
              </p:nvGrpSpPr>
              <p:grpSpPr bwMode="auto">
                <a:xfrm>
                  <a:off x="3587" y="1278"/>
                  <a:ext cx="452" cy="577"/>
                  <a:chOff x="3587" y="1278"/>
                  <a:chExt cx="452" cy="577"/>
                </a:xfrm>
              </p:grpSpPr>
              <p:grpSp>
                <p:nvGrpSpPr>
                  <p:cNvPr id="9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3587" y="1278"/>
                    <a:ext cx="452" cy="577"/>
                    <a:chOff x="3587" y="1278"/>
                    <a:chExt cx="452" cy="577"/>
                  </a:xfrm>
                </p:grpSpPr>
                <p:sp>
                  <p:nvSpPr>
                    <p:cNvPr id="16466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3691" y="1420"/>
                      <a:ext cx="38" cy="57"/>
                    </a:xfrm>
                    <a:custGeom>
                      <a:avLst/>
                      <a:gdLst>
                        <a:gd name="T0" fmla="*/ 6 w 38"/>
                        <a:gd name="T1" fmla="*/ 0 h 57"/>
                        <a:gd name="T2" fmla="*/ 1 w 38"/>
                        <a:gd name="T3" fmla="*/ 9 h 57"/>
                        <a:gd name="T4" fmla="*/ 0 w 38"/>
                        <a:gd name="T5" fmla="*/ 20 h 57"/>
                        <a:gd name="T6" fmla="*/ 3 w 38"/>
                        <a:gd name="T7" fmla="*/ 30 h 57"/>
                        <a:gd name="T8" fmla="*/ 10 w 38"/>
                        <a:gd name="T9" fmla="*/ 37 h 57"/>
                        <a:gd name="T10" fmla="*/ 20 w 38"/>
                        <a:gd name="T11" fmla="*/ 46 h 57"/>
                        <a:gd name="T12" fmla="*/ 38 w 38"/>
                        <a:gd name="T13" fmla="*/ 57 h 57"/>
                        <a:gd name="T14" fmla="*/ 22 w 38"/>
                        <a:gd name="T15" fmla="*/ 41 h 57"/>
                        <a:gd name="T16" fmla="*/ 16 w 38"/>
                        <a:gd name="T17" fmla="*/ 33 h 57"/>
                        <a:gd name="T18" fmla="*/ 12 w 38"/>
                        <a:gd name="T19" fmla="*/ 26 h 57"/>
                        <a:gd name="T20" fmla="*/ 8 w 38"/>
                        <a:gd name="T21" fmla="*/ 16 h 57"/>
                        <a:gd name="T22" fmla="*/ 6 w 38"/>
                        <a:gd name="T23" fmla="*/ 0 h 57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38"/>
                        <a:gd name="T37" fmla="*/ 0 h 57"/>
                        <a:gd name="T38" fmla="*/ 38 w 38"/>
                        <a:gd name="T39" fmla="*/ 57 h 57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38" h="57">
                          <a:moveTo>
                            <a:pt x="6" y="0"/>
                          </a:moveTo>
                          <a:lnTo>
                            <a:pt x="1" y="9"/>
                          </a:lnTo>
                          <a:lnTo>
                            <a:pt x="0" y="20"/>
                          </a:lnTo>
                          <a:lnTo>
                            <a:pt x="3" y="30"/>
                          </a:lnTo>
                          <a:lnTo>
                            <a:pt x="10" y="37"/>
                          </a:lnTo>
                          <a:lnTo>
                            <a:pt x="20" y="46"/>
                          </a:lnTo>
                          <a:lnTo>
                            <a:pt x="38" y="57"/>
                          </a:lnTo>
                          <a:lnTo>
                            <a:pt x="22" y="41"/>
                          </a:lnTo>
                          <a:lnTo>
                            <a:pt x="16" y="33"/>
                          </a:lnTo>
                          <a:lnTo>
                            <a:pt x="12" y="26"/>
                          </a:lnTo>
                          <a:lnTo>
                            <a:pt x="8" y="16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67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3587" y="1278"/>
                      <a:ext cx="452" cy="577"/>
                    </a:xfrm>
                    <a:custGeom>
                      <a:avLst/>
                      <a:gdLst>
                        <a:gd name="T0" fmla="*/ 41 w 452"/>
                        <a:gd name="T1" fmla="*/ 88 h 577"/>
                        <a:gd name="T2" fmla="*/ 6 w 452"/>
                        <a:gd name="T3" fmla="*/ 122 h 577"/>
                        <a:gd name="T4" fmla="*/ 10 w 452"/>
                        <a:gd name="T5" fmla="*/ 167 h 577"/>
                        <a:gd name="T6" fmla="*/ 11 w 452"/>
                        <a:gd name="T7" fmla="*/ 129 h 577"/>
                        <a:gd name="T8" fmla="*/ 41 w 452"/>
                        <a:gd name="T9" fmla="*/ 104 h 577"/>
                        <a:gd name="T10" fmla="*/ 17 w 452"/>
                        <a:gd name="T11" fmla="*/ 141 h 577"/>
                        <a:gd name="T12" fmla="*/ 46 w 452"/>
                        <a:gd name="T13" fmla="*/ 111 h 577"/>
                        <a:gd name="T14" fmla="*/ 24 w 452"/>
                        <a:gd name="T15" fmla="*/ 146 h 577"/>
                        <a:gd name="T16" fmla="*/ 43 w 452"/>
                        <a:gd name="T17" fmla="*/ 191 h 577"/>
                        <a:gd name="T18" fmla="*/ 30 w 452"/>
                        <a:gd name="T19" fmla="*/ 140 h 577"/>
                        <a:gd name="T20" fmla="*/ 45 w 452"/>
                        <a:gd name="T21" fmla="*/ 126 h 577"/>
                        <a:gd name="T22" fmla="*/ 48 w 452"/>
                        <a:gd name="T23" fmla="*/ 164 h 577"/>
                        <a:gd name="T24" fmla="*/ 53 w 452"/>
                        <a:gd name="T25" fmla="*/ 165 h 577"/>
                        <a:gd name="T26" fmla="*/ 60 w 452"/>
                        <a:gd name="T27" fmla="*/ 128 h 577"/>
                        <a:gd name="T28" fmla="*/ 66 w 452"/>
                        <a:gd name="T29" fmla="*/ 173 h 577"/>
                        <a:gd name="T30" fmla="*/ 65 w 452"/>
                        <a:gd name="T31" fmla="*/ 153 h 577"/>
                        <a:gd name="T32" fmla="*/ 75 w 452"/>
                        <a:gd name="T33" fmla="*/ 160 h 577"/>
                        <a:gd name="T34" fmla="*/ 81 w 452"/>
                        <a:gd name="T35" fmla="*/ 167 h 577"/>
                        <a:gd name="T36" fmla="*/ 93 w 452"/>
                        <a:gd name="T37" fmla="*/ 184 h 577"/>
                        <a:gd name="T38" fmla="*/ 112 w 452"/>
                        <a:gd name="T39" fmla="*/ 204 h 577"/>
                        <a:gd name="T40" fmla="*/ 85 w 452"/>
                        <a:gd name="T41" fmla="*/ 149 h 577"/>
                        <a:gd name="T42" fmla="*/ 98 w 452"/>
                        <a:gd name="T43" fmla="*/ 171 h 577"/>
                        <a:gd name="T44" fmla="*/ 99 w 452"/>
                        <a:gd name="T45" fmla="*/ 162 h 577"/>
                        <a:gd name="T46" fmla="*/ 125 w 452"/>
                        <a:gd name="T47" fmla="*/ 161 h 577"/>
                        <a:gd name="T48" fmla="*/ 128 w 452"/>
                        <a:gd name="T49" fmla="*/ 151 h 577"/>
                        <a:gd name="T50" fmla="*/ 147 w 452"/>
                        <a:gd name="T51" fmla="*/ 178 h 577"/>
                        <a:gd name="T52" fmla="*/ 147 w 452"/>
                        <a:gd name="T53" fmla="*/ 164 h 577"/>
                        <a:gd name="T54" fmla="*/ 155 w 452"/>
                        <a:gd name="T55" fmla="*/ 162 h 577"/>
                        <a:gd name="T56" fmla="*/ 161 w 452"/>
                        <a:gd name="T57" fmla="*/ 157 h 577"/>
                        <a:gd name="T58" fmla="*/ 188 w 452"/>
                        <a:gd name="T59" fmla="*/ 128 h 577"/>
                        <a:gd name="T60" fmla="*/ 203 w 452"/>
                        <a:gd name="T61" fmla="*/ 181 h 577"/>
                        <a:gd name="T62" fmla="*/ 290 w 452"/>
                        <a:gd name="T63" fmla="*/ 277 h 577"/>
                        <a:gd name="T64" fmla="*/ 315 w 452"/>
                        <a:gd name="T65" fmla="*/ 279 h 577"/>
                        <a:gd name="T66" fmla="*/ 326 w 452"/>
                        <a:gd name="T67" fmla="*/ 233 h 577"/>
                        <a:gd name="T68" fmla="*/ 357 w 452"/>
                        <a:gd name="T69" fmla="*/ 279 h 577"/>
                        <a:gd name="T70" fmla="*/ 296 w 452"/>
                        <a:gd name="T71" fmla="*/ 417 h 577"/>
                        <a:gd name="T72" fmla="*/ 284 w 452"/>
                        <a:gd name="T73" fmla="*/ 521 h 577"/>
                        <a:gd name="T74" fmla="*/ 329 w 452"/>
                        <a:gd name="T75" fmla="*/ 571 h 577"/>
                        <a:gd name="T76" fmla="*/ 402 w 452"/>
                        <a:gd name="T77" fmla="*/ 566 h 577"/>
                        <a:gd name="T78" fmla="*/ 434 w 452"/>
                        <a:gd name="T79" fmla="*/ 489 h 577"/>
                        <a:gd name="T80" fmla="*/ 449 w 452"/>
                        <a:gd name="T81" fmla="*/ 426 h 577"/>
                        <a:gd name="T82" fmla="*/ 405 w 452"/>
                        <a:gd name="T83" fmla="*/ 343 h 577"/>
                        <a:gd name="T84" fmla="*/ 413 w 452"/>
                        <a:gd name="T85" fmla="*/ 187 h 577"/>
                        <a:gd name="T86" fmla="*/ 378 w 452"/>
                        <a:gd name="T87" fmla="*/ 72 h 577"/>
                        <a:gd name="T88" fmla="*/ 323 w 452"/>
                        <a:gd name="T89" fmla="*/ 16 h 577"/>
                        <a:gd name="T90" fmla="*/ 251 w 452"/>
                        <a:gd name="T91" fmla="*/ 0 h 577"/>
                        <a:gd name="T92" fmla="*/ 171 w 452"/>
                        <a:gd name="T93" fmla="*/ 18 h 577"/>
                        <a:gd name="T94" fmla="*/ 122 w 452"/>
                        <a:gd name="T95" fmla="*/ 49 h 577"/>
                        <a:gd name="T96" fmla="*/ 105 w 452"/>
                        <a:gd name="T97" fmla="*/ 53 h 577"/>
                        <a:gd name="T98" fmla="*/ 85 w 452"/>
                        <a:gd name="T99" fmla="*/ 59 h 577"/>
                        <a:gd name="T100" fmla="*/ 79 w 452"/>
                        <a:gd name="T101" fmla="*/ 41 h 577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w 452"/>
                        <a:gd name="T154" fmla="*/ 0 h 577"/>
                        <a:gd name="T155" fmla="*/ 452 w 452"/>
                        <a:gd name="T156" fmla="*/ 577 h 577"/>
                      </a:gdLst>
                      <a:ahLst/>
                      <a:cxnLst>
                        <a:cxn ang="T102">
                          <a:pos x="T0" y="T1"/>
                        </a:cxn>
                        <a:cxn ang="T103">
                          <a:pos x="T2" y="T3"/>
                        </a:cxn>
                        <a:cxn ang="T104">
                          <a:pos x="T4" y="T5"/>
                        </a:cxn>
                        <a:cxn ang="T105">
                          <a:pos x="T6" y="T7"/>
                        </a:cxn>
                        <a:cxn ang="T106">
                          <a:pos x="T8" y="T9"/>
                        </a:cxn>
                        <a:cxn ang="T107">
                          <a:pos x="T10" y="T11"/>
                        </a:cxn>
                        <a:cxn ang="T108">
                          <a:pos x="T12" y="T13"/>
                        </a:cxn>
                        <a:cxn ang="T109">
                          <a:pos x="T14" y="T15"/>
                        </a:cxn>
                        <a:cxn ang="T110">
                          <a:pos x="T16" y="T17"/>
                        </a:cxn>
                        <a:cxn ang="T111">
                          <a:pos x="T18" y="T19"/>
                        </a:cxn>
                        <a:cxn ang="T112">
                          <a:pos x="T20" y="T21"/>
                        </a:cxn>
                        <a:cxn ang="T113">
                          <a:pos x="T22" y="T23"/>
                        </a:cxn>
                        <a:cxn ang="T114">
                          <a:pos x="T24" y="T25"/>
                        </a:cxn>
                        <a:cxn ang="T115">
                          <a:pos x="T26" y="T27"/>
                        </a:cxn>
                        <a:cxn ang="T116">
                          <a:pos x="T28" y="T29"/>
                        </a:cxn>
                        <a:cxn ang="T117">
                          <a:pos x="T30" y="T31"/>
                        </a:cxn>
                        <a:cxn ang="T118">
                          <a:pos x="T32" y="T33"/>
                        </a:cxn>
                        <a:cxn ang="T119">
                          <a:pos x="T34" y="T35"/>
                        </a:cxn>
                        <a:cxn ang="T120">
                          <a:pos x="T36" y="T37"/>
                        </a:cxn>
                        <a:cxn ang="T121">
                          <a:pos x="T38" y="T39"/>
                        </a:cxn>
                        <a:cxn ang="T122">
                          <a:pos x="T40" y="T41"/>
                        </a:cxn>
                        <a:cxn ang="T123">
                          <a:pos x="T42" y="T43"/>
                        </a:cxn>
                        <a:cxn ang="T124">
                          <a:pos x="T44" y="T45"/>
                        </a:cxn>
                        <a:cxn ang="T125">
                          <a:pos x="T46" y="T47"/>
                        </a:cxn>
                        <a:cxn ang="T126">
                          <a:pos x="T48" y="T49"/>
                        </a:cxn>
                        <a:cxn ang="T127">
                          <a:pos x="T50" y="T51"/>
                        </a:cxn>
                        <a:cxn ang="T128">
                          <a:pos x="T52" y="T53"/>
                        </a:cxn>
                        <a:cxn ang="T129">
                          <a:pos x="T54" y="T55"/>
                        </a:cxn>
                        <a:cxn ang="T130">
                          <a:pos x="T56" y="T57"/>
                        </a:cxn>
                        <a:cxn ang="T131">
                          <a:pos x="T58" y="T59"/>
                        </a:cxn>
                        <a:cxn ang="T132">
                          <a:pos x="T60" y="T61"/>
                        </a:cxn>
                        <a:cxn ang="T133">
                          <a:pos x="T62" y="T63"/>
                        </a:cxn>
                        <a:cxn ang="T134">
                          <a:pos x="T64" y="T65"/>
                        </a:cxn>
                        <a:cxn ang="T135">
                          <a:pos x="T66" y="T67"/>
                        </a:cxn>
                        <a:cxn ang="T136">
                          <a:pos x="T68" y="T69"/>
                        </a:cxn>
                        <a:cxn ang="T137">
                          <a:pos x="T70" y="T71"/>
                        </a:cxn>
                        <a:cxn ang="T138">
                          <a:pos x="T72" y="T73"/>
                        </a:cxn>
                        <a:cxn ang="T139">
                          <a:pos x="T74" y="T75"/>
                        </a:cxn>
                        <a:cxn ang="T140">
                          <a:pos x="T76" y="T77"/>
                        </a:cxn>
                        <a:cxn ang="T141">
                          <a:pos x="T78" y="T79"/>
                        </a:cxn>
                        <a:cxn ang="T142">
                          <a:pos x="T80" y="T81"/>
                        </a:cxn>
                        <a:cxn ang="T143">
                          <a:pos x="T82" y="T83"/>
                        </a:cxn>
                        <a:cxn ang="T144">
                          <a:pos x="T84" y="T85"/>
                        </a:cxn>
                        <a:cxn ang="T145">
                          <a:pos x="T86" y="T87"/>
                        </a:cxn>
                        <a:cxn ang="T146">
                          <a:pos x="T88" y="T89"/>
                        </a:cxn>
                        <a:cxn ang="T147">
                          <a:pos x="T90" y="T91"/>
                        </a:cxn>
                        <a:cxn ang="T148">
                          <a:pos x="T92" y="T93"/>
                        </a:cxn>
                        <a:cxn ang="T149">
                          <a:pos x="T94" y="T95"/>
                        </a:cxn>
                        <a:cxn ang="T150">
                          <a:pos x="T96" y="T97"/>
                        </a:cxn>
                        <a:cxn ang="T151">
                          <a:pos x="T98" y="T99"/>
                        </a:cxn>
                        <a:cxn ang="T152">
                          <a:pos x="T100" y="T101"/>
                        </a:cxn>
                      </a:cxnLst>
                      <a:rect l="T153" t="T154" r="T155" b="T156"/>
                      <a:pathLst>
                        <a:path w="452" h="577">
                          <a:moveTo>
                            <a:pt x="60" y="57"/>
                          </a:moveTo>
                          <a:lnTo>
                            <a:pt x="50" y="64"/>
                          </a:lnTo>
                          <a:lnTo>
                            <a:pt x="45" y="71"/>
                          </a:lnTo>
                          <a:lnTo>
                            <a:pt x="42" y="80"/>
                          </a:lnTo>
                          <a:lnTo>
                            <a:pt x="41" y="88"/>
                          </a:lnTo>
                          <a:lnTo>
                            <a:pt x="41" y="97"/>
                          </a:lnTo>
                          <a:lnTo>
                            <a:pt x="27" y="101"/>
                          </a:lnTo>
                          <a:lnTo>
                            <a:pt x="17" y="107"/>
                          </a:lnTo>
                          <a:lnTo>
                            <a:pt x="10" y="114"/>
                          </a:lnTo>
                          <a:lnTo>
                            <a:pt x="6" y="122"/>
                          </a:lnTo>
                          <a:lnTo>
                            <a:pt x="4" y="133"/>
                          </a:lnTo>
                          <a:lnTo>
                            <a:pt x="0" y="141"/>
                          </a:lnTo>
                          <a:lnTo>
                            <a:pt x="4" y="150"/>
                          </a:lnTo>
                          <a:lnTo>
                            <a:pt x="7" y="159"/>
                          </a:lnTo>
                          <a:lnTo>
                            <a:pt x="10" y="167"/>
                          </a:lnTo>
                          <a:lnTo>
                            <a:pt x="15" y="175"/>
                          </a:lnTo>
                          <a:lnTo>
                            <a:pt x="11" y="161"/>
                          </a:lnTo>
                          <a:lnTo>
                            <a:pt x="9" y="150"/>
                          </a:lnTo>
                          <a:lnTo>
                            <a:pt x="9" y="140"/>
                          </a:lnTo>
                          <a:lnTo>
                            <a:pt x="11" y="129"/>
                          </a:lnTo>
                          <a:lnTo>
                            <a:pt x="15" y="119"/>
                          </a:lnTo>
                          <a:lnTo>
                            <a:pt x="20" y="114"/>
                          </a:lnTo>
                          <a:lnTo>
                            <a:pt x="27" y="110"/>
                          </a:lnTo>
                          <a:lnTo>
                            <a:pt x="33" y="107"/>
                          </a:lnTo>
                          <a:lnTo>
                            <a:pt x="41" y="104"/>
                          </a:lnTo>
                          <a:lnTo>
                            <a:pt x="29" y="112"/>
                          </a:lnTo>
                          <a:lnTo>
                            <a:pt x="23" y="118"/>
                          </a:lnTo>
                          <a:lnTo>
                            <a:pt x="19" y="125"/>
                          </a:lnTo>
                          <a:lnTo>
                            <a:pt x="17" y="131"/>
                          </a:lnTo>
                          <a:lnTo>
                            <a:pt x="17" y="141"/>
                          </a:lnTo>
                          <a:lnTo>
                            <a:pt x="20" y="131"/>
                          </a:lnTo>
                          <a:lnTo>
                            <a:pt x="24" y="123"/>
                          </a:lnTo>
                          <a:lnTo>
                            <a:pt x="31" y="117"/>
                          </a:lnTo>
                          <a:lnTo>
                            <a:pt x="39" y="113"/>
                          </a:lnTo>
                          <a:lnTo>
                            <a:pt x="46" y="111"/>
                          </a:lnTo>
                          <a:lnTo>
                            <a:pt x="37" y="116"/>
                          </a:lnTo>
                          <a:lnTo>
                            <a:pt x="32" y="121"/>
                          </a:lnTo>
                          <a:lnTo>
                            <a:pt x="27" y="129"/>
                          </a:lnTo>
                          <a:lnTo>
                            <a:pt x="25" y="137"/>
                          </a:lnTo>
                          <a:lnTo>
                            <a:pt x="24" y="146"/>
                          </a:lnTo>
                          <a:lnTo>
                            <a:pt x="24" y="154"/>
                          </a:lnTo>
                          <a:lnTo>
                            <a:pt x="25" y="160"/>
                          </a:lnTo>
                          <a:lnTo>
                            <a:pt x="28" y="167"/>
                          </a:lnTo>
                          <a:lnTo>
                            <a:pt x="32" y="175"/>
                          </a:lnTo>
                          <a:lnTo>
                            <a:pt x="43" y="191"/>
                          </a:lnTo>
                          <a:lnTo>
                            <a:pt x="34" y="173"/>
                          </a:lnTo>
                          <a:lnTo>
                            <a:pt x="30" y="165"/>
                          </a:lnTo>
                          <a:lnTo>
                            <a:pt x="28" y="157"/>
                          </a:lnTo>
                          <a:lnTo>
                            <a:pt x="29" y="148"/>
                          </a:lnTo>
                          <a:lnTo>
                            <a:pt x="30" y="140"/>
                          </a:lnTo>
                          <a:lnTo>
                            <a:pt x="31" y="133"/>
                          </a:lnTo>
                          <a:lnTo>
                            <a:pt x="37" y="124"/>
                          </a:lnTo>
                          <a:lnTo>
                            <a:pt x="47" y="117"/>
                          </a:lnTo>
                          <a:lnTo>
                            <a:pt x="50" y="119"/>
                          </a:lnTo>
                          <a:lnTo>
                            <a:pt x="45" y="126"/>
                          </a:lnTo>
                          <a:lnTo>
                            <a:pt x="42" y="132"/>
                          </a:lnTo>
                          <a:lnTo>
                            <a:pt x="41" y="139"/>
                          </a:lnTo>
                          <a:lnTo>
                            <a:pt x="42" y="147"/>
                          </a:lnTo>
                          <a:lnTo>
                            <a:pt x="44" y="155"/>
                          </a:lnTo>
                          <a:lnTo>
                            <a:pt x="48" y="164"/>
                          </a:lnTo>
                          <a:lnTo>
                            <a:pt x="54" y="174"/>
                          </a:lnTo>
                          <a:lnTo>
                            <a:pt x="63" y="187"/>
                          </a:lnTo>
                          <a:lnTo>
                            <a:pt x="72" y="199"/>
                          </a:lnTo>
                          <a:lnTo>
                            <a:pt x="58" y="176"/>
                          </a:lnTo>
                          <a:lnTo>
                            <a:pt x="53" y="165"/>
                          </a:lnTo>
                          <a:lnTo>
                            <a:pt x="50" y="156"/>
                          </a:lnTo>
                          <a:lnTo>
                            <a:pt x="52" y="148"/>
                          </a:lnTo>
                          <a:lnTo>
                            <a:pt x="53" y="136"/>
                          </a:lnTo>
                          <a:lnTo>
                            <a:pt x="57" y="126"/>
                          </a:lnTo>
                          <a:lnTo>
                            <a:pt x="60" y="128"/>
                          </a:lnTo>
                          <a:lnTo>
                            <a:pt x="59" y="135"/>
                          </a:lnTo>
                          <a:lnTo>
                            <a:pt x="59" y="146"/>
                          </a:lnTo>
                          <a:lnTo>
                            <a:pt x="60" y="154"/>
                          </a:lnTo>
                          <a:lnTo>
                            <a:pt x="63" y="164"/>
                          </a:lnTo>
                          <a:lnTo>
                            <a:pt x="66" y="173"/>
                          </a:lnTo>
                          <a:lnTo>
                            <a:pt x="73" y="182"/>
                          </a:lnTo>
                          <a:lnTo>
                            <a:pt x="81" y="191"/>
                          </a:lnTo>
                          <a:lnTo>
                            <a:pt x="71" y="174"/>
                          </a:lnTo>
                          <a:lnTo>
                            <a:pt x="67" y="164"/>
                          </a:lnTo>
                          <a:lnTo>
                            <a:pt x="65" y="153"/>
                          </a:lnTo>
                          <a:lnTo>
                            <a:pt x="65" y="139"/>
                          </a:lnTo>
                          <a:lnTo>
                            <a:pt x="67" y="131"/>
                          </a:lnTo>
                          <a:lnTo>
                            <a:pt x="72" y="135"/>
                          </a:lnTo>
                          <a:lnTo>
                            <a:pt x="73" y="148"/>
                          </a:lnTo>
                          <a:lnTo>
                            <a:pt x="75" y="160"/>
                          </a:lnTo>
                          <a:lnTo>
                            <a:pt x="79" y="170"/>
                          </a:lnTo>
                          <a:lnTo>
                            <a:pt x="83" y="180"/>
                          </a:lnTo>
                          <a:lnTo>
                            <a:pt x="89" y="191"/>
                          </a:lnTo>
                          <a:lnTo>
                            <a:pt x="84" y="176"/>
                          </a:lnTo>
                          <a:lnTo>
                            <a:pt x="81" y="167"/>
                          </a:lnTo>
                          <a:lnTo>
                            <a:pt x="79" y="160"/>
                          </a:lnTo>
                          <a:lnTo>
                            <a:pt x="78" y="151"/>
                          </a:lnTo>
                          <a:lnTo>
                            <a:pt x="83" y="167"/>
                          </a:lnTo>
                          <a:lnTo>
                            <a:pt x="87" y="176"/>
                          </a:lnTo>
                          <a:lnTo>
                            <a:pt x="93" y="184"/>
                          </a:lnTo>
                          <a:lnTo>
                            <a:pt x="100" y="194"/>
                          </a:lnTo>
                          <a:lnTo>
                            <a:pt x="108" y="204"/>
                          </a:lnTo>
                          <a:lnTo>
                            <a:pt x="117" y="211"/>
                          </a:lnTo>
                          <a:lnTo>
                            <a:pt x="124" y="216"/>
                          </a:lnTo>
                          <a:lnTo>
                            <a:pt x="112" y="204"/>
                          </a:lnTo>
                          <a:lnTo>
                            <a:pt x="104" y="194"/>
                          </a:lnTo>
                          <a:lnTo>
                            <a:pt x="97" y="183"/>
                          </a:lnTo>
                          <a:lnTo>
                            <a:pt x="91" y="170"/>
                          </a:lnTo>
                          <a:lnTo>
                            <a:pt x="87" y="159"/>
                          </a:lnTo>
                          <a:lnTo>
                            <a:pt x="85" y="149"/>
                          </a:lnTo>
                          <a:lnTo>
                            <a:pt x="87" y="140"/>
                          </a:lnTo>
                          <a:lnTo>
                            <a:pt x="93" y="140"/>
                          </a:lnTo>
                          <a:lnTo>
                            <a:pt x="93" y="151"/>
                          </a:lnTo>
                          <a:lnTo>
                            <a:pt x="94" y="160"/>
                          </a:lnTo>
                          <a:lnTo>
                            <a:pt x="98" y="171"/>
                          </a:lnTo>
                          <a:lnTo>
                            <a:pt x="102" y="181"/>
                          </a:lnTo>
                          <a:lnTo>
                            <a:pt x="111" y="193"/>
                          </a:lnTo>
                          <a:lnTo>
                            <a:pt x="106" y="181"/>
                          </a:lnTo>
                          <a:lnTo>
                            <a:pt x="101" y="170"/>
                          </a:lnTo>
                          <a:lnTo>
                            <a:pt x="99" y="162"/>
                          </a:lnTo>
                          <a:lnTo>
                            <a:pt x="98" y="152"/>
                          </a:lnTo>
                          <a:lnTo>
                            <a:pt x="100" y="142"/>
                          </a:lnTo>
                          <a:lnTo>
                            <a:pt x="115" y="141"/>
                          </a:lnTo>
                          <a:lnTo>
                            <a:pt x="120" y="152"/>
                          </a:lnTo>
                          <a:lnTo>
                            <a:pt x="125" y="161"/>
                          </a:lnTo>
                          <a:lnTo>
                            <a:pt x="129" y="169"/>
                          </a:lnTo>
                          <a:lnTo>
                            <a:pt x="149" y="197"/>
                          </a:lnTo>
                          <a:lnTo>
                            <a:pt x="136" y="171"/>
                          </a:lnTo>
                          <a:lnTo>
                            <a:pt x="132" y="163"/>
                          </a:lnTo>
                          <a:lnTo>
                            <a:pt x="128" y="151"/>
                          </a:lnTo>
                          <a:lnTo>
                            <a:pt x="125" y="139"/>
                          </a:lnTo>
                          <a:lnTo>
                            <a:pt x="129" y="141"/>
                          </a:lnTo>
                          <a:lnTo>
                            <a:pt x="136" y="158"/>
                          </a:lnTo>
                          <a:lnTo>
                            <a:pt x="140" y="167"/>
                          </a:lnTo>
                          <a:lnTo>
                            <a:pt x="147" y="178"/>
                          </a:lnTo>
                          <a:lnTo>
                            <a:pt x="158" y="187"/>
                          </a:lnTo>
                          <a:lnTo>
                            <a:pt x="173" y="193"/>
                          </a:lnTo>
                          <a:lnTo>
                            <a:pt x="159" y="181"/>
                          </a:lnTo>
                          <a:lnTo>
                            <a:pt x="152" y="172"/>
                          </a:lnTo>
                          <a:lnTo>
                            <a:pt x="147" y="164"/>
                          </a:lnTo>
                          <a:lnTo>
                            <a:pt x="144" y="154"/>
                          </a:lnTo>
                          <a:lnTo>
                            <a:pt x="143" y="142"/>
                          </a:lnTo>
                          <a:lnTo>
                            <a:pt x="151" y="139"/>
                          </a:lnTo>
                          <a:lnTo>
                            <a:pt x="151" y="150"/>
                          </a:lnTo>
                          <a:lnTo>
                            <a:pt x="155" y="162"/>
                          </a:lnTo>
                          <a:lnTo>
                            <a:pt x="159" y="170"/>
                          </a:lnTo>
                          <a:lnTo>
                            <a:pt x="174" y="184"/>
                          </a:lnTo>
                          <a:lnTo>
                            <a:pt x="167" y="176"/>
                          </a:lnTo>
                          <a:lnTo>
                            <a:pt x="162" y="166"/>
                          </a:lnTo>
                          <a:lnTo>
                            <a:pt x="161" y="157"/>
                          </a:lnTo>
                          <a:lnTo>
                            <a:pt x="160" y="146"/>
                          </a:lnTo>
                          <a:lnTo>
                            <a:pt x="162" y="137"/>
                          </a:lnTo>
                          <a:lnTo>
                            <a:pt x="166" y="134"/>
                          </a:lnTo>
                          <a:lnTo>
                            <a:pt x="177" y="132"/>
                          </a:lnTo>
                          <a:lnTo>
                            <a:pt x="188" y="128"/>
                          </a:lnTo>
                          <a:lnTo>
                            <a:pt x="202" y="116"/>
                          </a:lnTo>
                          <a:lnTo>
                            <a:pt x="187" y="142"/>
                          </a:lnTo>
                          <a:lnTo>
                            <a:pt x="189" y="156"/>
                          </a:lnTo>
                          <a:lnTo>
                            <a:pt x="195" y="170"/>
                          </a:lnTo>
                          <a:lnTo>
                            <a:pt x="203" y="181"/>
                          </a:lnTo>
                          <a:lnTo>
                            <a:pt x="217" y="195"/>
                          </a:lnTo>
                          <a:lnTo>
                            <a:pt x="237" y="208"/>
                          </a:lnTo>
                          <a:lnTo>
                            <a:pt x="263" y="228"/>
                          </a:lnTo>
                          <a:lnTo>
                            <a:pt x="290" y="260"/>
                          </a:lnTo>
                          <a:lnTo>
                            <a:pt x="290" y="277"/>
                          </a:lnTo>
                          <a:lnTo>
                            <a:pt x="291" y="287"/>
                          </a:lnTo>
                          <a:lnTo>
                            <a:pt x="298" y="293"/>
                          </a:lnTo>
                          <a:lnTo>
                            <a:pt x="307" y="295"/>
                          </a:lnTo>
                          <a:lnTo>
                            <a:pt x="311" y="289"/>
                          </a:lnTo>
                          <a:lnTo>
                            <a:pt x="315" y="279"/>
                          </a:lnTo>
                          <a:lnTo>
                            <a:pt x="314" y="268"/>
                          </a:lnTo>
                          <a:lnTo>
                            <a:pt x="314" y="258"/>
                          </a:lnTo>
                          <a:lnTo>
                            <a:pt x="315" y="245"/>
                          </a:lnTo>
                          <a:lnTo>
                            <a:pt x="319" y="237"/>
                          </a:lnTo>
                          <a:lnTo>
                            <a:pt x="326" y="233"/>
                          </a:lnTo>
                          <a:lnTo>
                            <a:pt x="334" y="233"/>
                          </a:lnTo>
                          <a:lnTo>
                            <a:pt x="345" y="239"/>
                          </a:lnTo>
                          <a:lnTo>
                            <a:pt x="353" y="251"/>
                          </a:lnTo>
                          <a:lnTo>
                            <a:pt x="356" y="263"/>
                          </a:lnTo>
                          <a:lnTo>
                            <a:pt x="357" y="279"/>
                          </a:lnTo>
                          <a:lnTo>
                            <a:pt x="356" y="294"/>
                          </a:lnTo>
                          <a:lnTo>
                            <a:pt x="354" y="313"/>
                          </a:lnTo>
                          <a:lnTo>
                            <a:pt x="344" y="347"/>
                          </a:lnTo>
                          <a:lnTo>
                            <a:pt x="298" y="398"/>
                          </a:lnTo>
                          <a:lnTo>
                            <a:pt x="296" y="417"/>
                          </a:lnTo>
                          <a:lnTo>
                            <a:pt x="299" y="460"/>
                          </a:lnTo>
                          <a:lnTo>
                            <a:pt x="300" y="485"/>
                          </a:lnTo>
                          <a:lnTo>
                            <a:pt x="293" y="498"/>
                          </a:lnTo>
                          <a:lnTo>
                            <a:pt x="287" y="511"/>
                          </a:lnTo>
                          <a:lnTo>
                            <a:pt x="284" y="521"/>
                          </a:lnTo>
                          <a:lnTo>
                            <a:pt x="282" y="537"/>
                          </a:lnTo>
                          <a:lnTo>
                            <a:pt x="286" y="549"/>
                          </a:lnTo>
                          <a:lnTo>
                            <a:pt x="296" y="562"/>
                          </a:lnTo>
                          <a:lnTo>
                            <a:pt x="311" y="570"/>
                          </a:lnTo>
                          <a:lnTo>
                            <a:pt x="329" y="571"/>
                          </a:lnTo>
                          <a:lnTo>
                            <a:pt x="341" y="574"/>
                          </a:lnTo>
                          <a:lnTo>
                            <a:pt x="358" y="577"/>
                          </a:lnTo>
                          <a:lnTo>
                            <a:pt x="374" y="575"/>
                          </a:lnTo>
                          <a:lnTo>
                            <a:pt x="387" y="572"/>
                          </a:lnTo>
                          <a:lnTo>
                            <a:pt x="402" y="566"/>
                          </a:lnTo>
                          <a:lnTo>
                            <a:pt x="413" y="558"/>
                          </a:lnTo>
                          <a:lnTo>
                            <a:pt x="421" y="546"/>
                          </a:lnTo>
                          <a:lnTo>
                            <a:pt x="428" y="535"/>
                          </a:lnTo>
                          <a:lnTo>
                            <a:pt x="433" y="521"/>
                          </a:lnTo>
                          <a:lnTo>
                            <a:pt x="434" y="489"/>
                          </a:lnTo>
                          <a:lnTo>
                            <a:pt x="440" y="483"/>
                          </a:lnTo>
                          <a:lnTo>
                            <a:pt x="447" y="473"/>
                          </a:lnTo>
                          <a:lnTo>
                            <a:pt x="449" y="462"/>
                          </a:lnTo>
                          <a:lnTo>
                            <a:pt x="452" y="444"/>
                          </a:lnTo>
                          <a:lnTo>
                            <a:pt x="449" y="426"/>
                          </a:lnTo>
                          <a:lnTo>
                            <a:pt x="445" y="413"/>
                          </a:lnTo>
                          <a:lnTo>
                            <a:pt x="439" y="405"/>
                          </a:lnTo>
                          <a:lnTo>
                            <a:pt x="427" y="385"/>
                          </a:lnTo>
                          <a:lnTo>
                            <a:pt x="415" y="368"/>
                          </a:lnTo>
                          <a:lnTo>
                            <a:pt x="405" y="343"/>
                          </a:lnTo>
                          <a:lnTo>
                            <a:pt x="406" y="280"/>
                          </a:lnTo>
                          <a:lnTo>
                            <a:pt x="410" y="255"/>
                          </a:lnTo>
                          <a:lnTo>
                            <a:pt x="414" y="227"/>
                          </a:lnTo>
                          <a:lnTo>
                            <a:pt x="414" y="209"/>
                          </a:lnTo>
                          <a:lnTo>
                            <a:pt x="413" y="187"/>
                          </a:lnTo>
                          <a:lnTo>
                            <a:pt x="409" y="167"/>
                          </a:lnTo>
                          <a:lnTo>
                            <a:pt x="407" y="150"/>
                          </a:lnTo>
                          <a:lnTo>
                            <a:pt x="402" y="131"/>
                          </a:lnTo>
                          <a:lnTo>
                            <a:pt x="389" y="94"/>
                          </a:lnTo>
                          <a:lnTo>
                            <a:pt x="378" y="72"/>
                          </a:lnTo>
                          <a:lnTo>
                            <a:pt x="350" y="43"/>
                          </a:lnTo>
                          <a:lnTo>
                            <a:pt x="334" y="37"/>
                          </a:lnTo>
                          <a:lnTo>
                            <a:pt x="334" y="29"/>
                          </a:lnTo>
                          <a:lnTo>
                            <a:pt x="329" y="22"/>
                          </a:lnTo>
                          <a:lnTo>
                            <a:pt x="323" y="16"/>
                          </a:lnTo>
                          <a:lnTo>
                            <a:pt x="313" y="11"/>
                          </a:lnTo>
                          <a:lnTo>
                            <a:pt x="301" y="7"/>
                          </a:lnTo>
                          <a:lnTo>
                            <a:pt x="287" y="4"/>
                          </a:lnTo>
                          <a:lnTo>
                            <a:pt x="275" y="2"/>
                          </a:lnTo>
                          <a:lnTo>
                            <a:pt x="251" y="0"/>
                          </a:lnTo>
                          <a:lnTo>
                            <a:pt x="234" y="0"/>
                          </a:lnTo>
                          <a:lnTo>
                            <a:pt x="209" y="2"/>
                          </a:lnTo>
                          <a:lnTo>
                            <a:pt x="195" y="6"/>
                          </a:lnTo>
                          <a:lnTo>
                            <a:pt x="183" y="11"/>
                          </a:lnTo>
                          <a:lnTo>
                            <a:pt x="171" y="18"/>
                          </a:lnTo>
                          <a:lnTo>
                            <a:pt x="161" y="24"/>
                          </a:lnTo>
                          <a:lnTo>
                            <a:pt x="149" y="34"/>
                          </a:lnTo>
                          <a:lnTo>
                            <a:pt x="139" y="43"/>
                          </a:lnTo>
                          <a:lnTo>
                            <a:pt x="131" y="47"/>
                          </a:lnTo>
                          <a:lnTo>
                            <a:pt x="122" y="49"/>
                          </a:lnTo>
                          <a:lnTo>
                            <a:pt x="116" y="49"/>
                          </a:lnTo>
                          <a:lnTo>
                            <a:pt x="110" y="46"/>
                          </a:lnTo>
                          <a:lnTo>
                            <a:pt x="106" y="38"/>
                          </a:lnTo>
                          <a:lnTo>
                            <a:pt x="105" y="46"/>
                          </a:lnTo>
                          <a:lnTo>
                            <a:pt x="105" y="53"/>
                          </a:lnTo>
                          <a:lnTo>
                            <a:pt x="99" y="52"/>
                          </a:lnTo>
                          <a:lnTo>
                            <a:pt x="93" y="49"/>
                          </a:lnTo>
                          <a:lnTo>
                            <a:pt x="97" y="56"/>
                          </a:lnTo>
                          <a:lnTo>
                            <a:pt x="91" y="61"/>
                          </a:lnTo>
                          <a:lnTo>
                            <a:pt x="85" y="59"/>
                          </a:lnTo>
                          <a:lnTo>
                            <a:pt x="82" y="56"/>
                          </a:lnTo>
                          <a:lnTo>
                            <a:pt x="80" y="51"/>
                          </a:lnTo>
                          <a:lnTo>
                            <a:pt x="82" y="44"/>
                          </a:lnTo>
                          <a:lnTo>
                            <a:pt x="89" y="39"/>
                          </a:lnTo>
                          <a:lnTo>
                            <a:pt x="79" y="41"/>
                          </a:lnTo>
                          <a:lnTo>
                            <a:pt x="70" y="44"/>
                          </a:lnTo>
                          <a:lnTo>
                            <a:pt x="64" y="50"/>
                          </a:lnTo>
                          <a:lnTo>
                            <a:pt x="60" y="57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16465" name="Freeform 95"/>
                  <p:cNvSpPr>
                    <a:spLocks/>
                  </p:cNvSpPr>
                  <p:nvPr/>
                </p:nvSpPr>
                <p:spPr bwMode="auto">
                  <a:xfrm>
                    <a:off x="3773" y="1421"/>
                    <a:ext cx="205" cy="428"/>
                  </a:xfrm>
                  <a:custGeom>
                    <a:avLst/>
                    <a:gdLst>
                      <a:gd name="T0" fmla="*/ 22 w 205"/>
                      <a:gd name="T1" fmla="*/ 26 h 428"/>
                      <a:gd name="T2" fmla="*/ 0 w 205"/>
                      <a:gd name="T3" fmla="*/ 0 h 428"/>
                      <a:gd name="T4" fmla="*/ 8 w 205"/>
                      <a:gd name="T5" fmla="*/ 27 h 428"/>
                      <a:gd name="T6" fmla="*/ 30 w 205"/>
                      <a:gd name="T7" fmla="*/ 52 h 428"/>
                      <a:gd name="T8" fmla="*/ 77 w 205"/>
                      <a:gd name="T9" fmla="*/ 85 h 428"/>
                      <a:gd name="T10" fmla="*/ 104 w 205"/>
                      <a:gd name="T11" fmla="*/ 135 h 428"/>
                      <a:gd name="T12" fmla="*/ 112 w 205"/>
                      <a:gd name="T13" fmla="*/ 151 h 428"/>
                      <a:gd name="T14" fmla="*/ 125 w 205"/>
                      <a:gd name="T15" fmla="*/ 147 h 428"/>
                      <a:gd name="T16" fmla="*/ 128 w 205"/>
                      <a:gd name="T17" fmla="*/ 126 h 428"/>
                      <a:gd name="T18" fmla="*/ 129 w 205"/>
                      <a:gd name="T19" fmla="*/ 102 h 428"/>
                      <a:gd name="T20" fmla="*/ 140 w 205"/>
                      <a:gd name="T21" fmla="*/ 90 h 428"/>
                      <a:gd name="T22" fmla="*/ 159 w 205"/>
                      <a:gd name="T23" fmla="*/ 96 h 428"/>
                      <a:gd name="T24" fmla="*/ 170 w 205"/>
                      <a:gd name="T25" fmla="*/ 121 h 428"/>
                      <a:gd name="T26" fmla="*/ 170 w 205"/>
                      <a:gd name="T27" fmla="*/ 152 h 428"/>
                      <a:gd name="T28" fmla="*/ 158 w 205"/>
                      <a:gd name="T29" fmla="*/ 205 h 428"/>
                      <a:gd name="T30" fmla="*/ 110 w 205"/>
                      <a:gd name="T31" fmla="*/ 275 h 428"/>
                      <a:gd name="T32" fmla="*/ 114 w 205"/>
                      <a:gd name="T33" fmla="*/ 343 h 428"/>
                      <a:gd name="T34" fmla="*/ 101 w 205"/>
                      <a:gd name="T35" fmla="*/ 369 h 428"/>
                      <a:gd name="T36" fmla="*/ 96 w 205"/>
                      <a:gd name="T37" fmla="*/ 395 h 428"/>
                      <a:gd name="T38" fmla="*/ 110 w 205"/>
                      <a:gd name="T39" fmla="*/ 420 h 428"/>
                      <a:gd name="T40" fmla="*/ 140 w 205"/>
                      <a:gd name="T41" fmla="*/ 427 h 428"/>
                      <a:gd name="T42" fmla="*/ 148 w 205"/>
                      <a:gd name="T43" fmla="*/ 407 h 428"/>
                      <a:gd name="T44" fmla="*/ 133 w 205"/>
                      <a:gd name="T45" fmla="*/ 373 h 428"/>
                      <a:gd name="T46" fmla="*/ 164 w 205"/>
                      <a:gd name="T47" fmla="*/ 393 h 428"/>
                      <a:gd name="T48" fmla="*/ 203 w 205"/>
                      <a:gd name="T49" fmla="*/ 397 h 428"/>
                      <a:gd name="T50" fmla="*/ 167 w 205"/>
                      <a:gd name="T51" fmla="*/ 373 h 428"/>
                      <a:gd name="T52" fmla="*/ 139 w 205"/>
                      <a:gd name="T53" fmla="*/ 349 h 428"/>
                      <a:gd name="T54" fmla="*/ 141 w 205"/>
                      <a:gd name="T55" fmla="*/ 324 h 428"/>
                      <a:gd name="T56" fmla="*/ 172 w 205"/>
                      <a:gd name="T57" fmla="*/ 346 h 428"/>
                      <a:gd name="T58" fmla="*/ 145 w 205"/>
                      <a:gd name="T59" fmla="*/ 307 h 428"/>
                      <a:gd name="T60" fmla="*/ 177 w 205"/>
                      <a:gd name="T61" fmla="*/ 333 h 428"/>
                      <a:gd name="T62" fmla="*/ 186 w 205"/>
                      <a:gd name="T63" fmla="*/ 330 h 428"/>
                      <a:gd name="T64" fmla="*/ 165 w 205"/>
                      <a:gd name="T65" fmla="*/ 296 h 428"/>
                      <a:gd name="T66" fmla="*/ 161 w 205"/>
                      <a:gd name="T67" fmla="*/ 269 h 428"/>
                      <a:gd name="T68" fmla="*/ 167 w 205"/>
                      <a:gd name="T69" fmla="*/ 229 h 428"/>
                      <a:gd name="T70" fmla="*/ 196 w 205"/>
                      <a:gd name="T71" fmla="*/ 270 h 428"/>
                      <a:gd name="T72" fmla="*/ 175 w 205"/>
                      <a:gd name="T73" fmla="*/ 222 h 428"/>
                      <a:gd name="T74" fmla="*/ 205 w 205"/>
                      <a:gd name="T75" fmla="*/ 245 h 428"/>
                      <a:gd name="T76" fmla="*/ 188 w 205"/>
                      <a:gd name="T77" fmla="*/ 199 h 428"/>
                      <a:gd name="T78" fmla="*/ 177 w 205"/>
                      <a:gd name="T79" fmla="*/ 162 h 428"/>
                      <a:gd name="T80" fmla="*/ 175 w 205"/>
                      <a:gd name="T81" fmla="*/ 97 h 428"/>
                      <a:gd name="T82" fmla="*/ 156 w 205"/>
                      <a:gd name="T83" fmla="*/ 74 h 428"/>
                      <a:gd name="T84" fmla="*/ 118 w 205"/>
                      <a:gd name="T85" fmla="*/ 63 h 428"/>
                      <a:gd name="T86" fmla="*/ 109 w 205"/>
                      <a:gd name="T87" fmla="*/ 62 h 428"/>
                      <a:gd name="T88" fmla="*/ 87 w 205"/>
                      <a:gd name="T89" fmla="*/ 49 h 428"/>
                      <a:gd name="T90" fmla="*/ 79 w 205"/>
                      <a:gd name="T91" fmla="*/ 62 h 428"/>
                      <a:gd name="T92" fmla="*/ 74 w 205"/>
                      <a:gd name="T93" fmla="*/ 72 h 428"/>
                      <a:gd name="T94" fmla="*/ 46 w 205"/>
                      <a:gd name="T95" fmla="*/ 34 h 428"/>
                      <a:gd name="T96" fmla="*/ 36 w 205"/>
                      <a:gd name="T97" fmla="*/ 32 h 42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205"/>
                      <a:gd name="T148" fmla="*/ 0 h 428"/>
                      <a:gd name="T149" fmla="*/ 205 w 205"/>
                      <a:gd name="T150" fmla="*/ 428 h 42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205" h="428">
                        <a:moveTo>
                          <a:pt x="36" y="32"/>
                        </a:moveTo>
                        <a:lnTo>
                          <a:pt x="22" y="26"/>
                        </a:lnTo>
                        <a:lnTo>
                          <a:pt x="15" y="17"/>
                        </a:lnTo>
                        <a:lnTo>
                          <a:pt x="0" y="0"/>
                        </a:lnTo>
                        <a:lnTo>
                          <a:pt x="2" y="13"/>
                        </a:lnTo>
                        <a:lnTo>
                          <a:pt x="8" y="27"/>
                        </a:lnTo>
                        <a:lnTo>
                          <a:pt x="16" y="38"/>
                        </a:lnTo>
                        <a:lnTo>
                          <a:pt x="30" y="52"/>
                        </a:lnTo>
                        <a:lnTo>
                          <a:pt x="50" y="65"/>
                        </a:lnTo>
                        <a:lnTo>
                          <a:pt x="77" y="85"/>
                        </a:lnTo>
                        <a:lnTo>
                          <a:pt x="104" y="118"/>
                        </a:lnTo>
                        <a:lnTo>
                          <a:pt x="104" y="135"/>
                        </a:lnTo>
                        <a:lnTo>
                          <a:pt x="105" y="145"/>
                        </a:lnTo>
                        <a:lnTo>
                          <a:pt x="112" y="151"/>
                        </a:lnTo>
                        <a:lnTo>
                          <a:pt x="121" y="153"/>
                        </a:lnTo>
                        <a:lnTo>
                          <a:pt x="125" y="147"/>
                        </a:lnTo>
                        <a:lnTo>
                          <a:pt x="129" y="137"/>
                        </a:lnTo>
                        <a:lnTo>
                          <a:pt x="128" y="126"/>
                        </a:lnTo>
                        <a:lnTo>
                          <a:pt x="128" y="116"/>
                        </a:lnTo>
                        <a:lnTo>
                          <a:pt x="129" y="102"/>
                        </a:lnTo>
                        <a:lnTo>
                          <a:pt x="133" y="94"/>
                        </a:lnTo>
                        <a:lnTo>
                          <a:pt x="140" y="90"/>
                        </a:lnTo>
                        <a:lnTo>
                          <a:pt x="148" y="90"/>
                        </a:lnTo>
                        <a:lnTo>
                          <a:pt x="159" y="96"/>
                        </a:lnTo>
                        <a:lnTo>
                          <a:pt x="167" y="109"/>
                        </a:lnTo>
                        <a:lnTo>
                          <a:pt x="170" y="121"/>
                        </a:lnTo>
                        <a:lnTo>
                          <a:pt x="171" y="137"/>
                        </a:lnTo>
                        <a:lnTo>
                          <a:pt x="170" y="152"/>
                        </a:lnTo>
                        <a:lnTo>
                          <a:pt x="168" y="171"/>
                        </a:lnTo>
                        <a:lnTo>
                          <a:pt x="158" y="205"/>
                        </a:lnTo>
                        <a:lnTo>
                          <a:pt x="112" y="256"/>
                        </a:lnTo>
                        <a:lnTo>
                          <a:pt x="110" y="275"/>
                        </a:lnTo>
                        <a:lnTo>
                          <a:pt x="113" y="317"/>
                        </a:lnTo>
                        <a:lnTo>
                          <a:pt x="114" y="343"/>
                        </a:lnTo>
                        <a:lnTo>
                          <a:pt x="107" y="356"/>
                        </a:lnTo>
                        <a:lnTo>
                          <a:pt x="101" y="369"/>
                        </a:lnTo>
                        <a:lnTo>
                          <a:pt x="98" y="379"/>
                        </a:lnTo>
                        <a:lnTo>
                          <a:pt x="96" y="395"/>
                        </a:lnTo>
                        <a:lnTo>
                          <a:pt x="100" y="407"/>
                        </a:lnTo>
                        <a:lnTo>
                          <a:pt x="110" y="420"/>
                        </a:lnTo>
                        <a:lnTo>
                          <a:pt x="125" y="428"/>
                        </a:lnTo>
                        <a:lnTo>
                          <a:pt x="140" y="427"/>
                        </a:lnTo>
                        <a:lnTo>
                          <a:pt x="149" y="420"/>
                        </a:lnTo>
                        <a:lnTo>
                          <a:pt x="148" y="407"/>
                        </a:lnTo>
                        <a:lnTo>
                          <a:pt x="140" y="392"/>
                        </a:lnTo>
                        <a:lnTo>
                          <a:pt x="133" y="373"/>
                        </a:lnTo>
                        <a:lnTo>
                          <a:pt x="150" y="389"/>
                        </a:lnTo>
                        <a:lnTo>
                          <a:pt x="164" y="393"/>
                        </a:lnTo>
                        <a:lnTo>
                          <a:pt x="182" y="396"/>
                        </a:lnTo>
                        <a:lnTo>
                          <a:pt x="203" y="397"/>
                        </a:lnTo>
                        <a:lnTo>
                          <a:pt x="190" y="389"/>
                        </a:lnTo>
                        <a:lnTo>
                          <a:pt x="167" y="373"/>
                        </a:lnTo>
                        <a:lnTo>
                          <a:pt x="150" y="364"/>
                        </a:lnTo>
                        <a:lnTo>
                          <a:pt x="139" y="349"/>
                        </a:lnTo>
                        <a:lnTo>
                          <a:pt x="136" y="332"/>
                        </a:lnTo>
                        <a:lnTo>
                          <a:pt x="141" y="324"/>
                        </a:lnTo>
                        <a:lnTo>
                          <a:pt x="158" y="340"/>
                        </a:lnTo>
                        <a:lnTo>
                          <a:pt x="172" y="346"/>
                        </a:lnTo>
                        <a:lnTo>
                          <a:pt x="150" y="324"/>
                        </a:lnTo>
                        <a:lnTo>
                          <a:pt x="145" y="307"/>
                        </a:lnTo>
                        <a:lnTo>
                          <a:pt x="157" y="313"/>
                        </a:lnTo>
                        <a:lnTo>
                          <a:pt x="177" y="333"/>
                        </a:lnTo>
                        <a:lnTo>
                          <a:pt x="191" y="338"/>
                        </a:lnTo>
                        <a:lnTo>
                          <a:pt x="186" y="330"/>
                        </a:lnTo>
                        <a:lnTo>
                          <a:pt x="169" y="306"/>
                        </a:lnTo>
                        <a:lnTo>
                          <a:pt x="165" y="296"/>
                        </a:lnTo>
                        <a:lnTo>
                          <a:pt x="160" y="282"/>
                        </a:lnTo>
                        <a:lnTo>
                          <a:pt x="161" y="269"/>
                        </a:lnTo>
                        <a:lnTo>
                          <a:pt x="160" y="252"/>
                        </a:lnTo>
                        <a:lnTo>
                          <a:pt x="167" y="229"/>
                        </a:lnTo>
                        <a:lnTo>
                          <a:pt x="180" y="260"/>
                        </a:lnTo>
                        <a:lnTo>
                          <a:pt x="196" y="270"/>
                        </a:lnTo>
                        <a:lnTo>
                          <a:pt x="185" y="255"/>
                        </a:lnTo>
                        <a:lnTo>
                          <a:pt x="175" y="222"/>
                        </a:lnTo>
                        <a:lnTo>
                          <a:pt x="189" y="234"/>
                        </a:lnTo>
                        <a:lnTo>
                          <a:pt x="205" y="245"/>
                        </a:lnTo>
                        <a:lnTo>
                          <a:pt x="195" y="223"/>
                        </a:lnTo>
                        <a:lnTo>
                          <a:pt x="188" y="199"/>
                        </a:lnTo>
                        <a:lnTo>
                          <a:pt x="181" y="176"/>
                        </a:lnTo>
                        <a:lnTo>
                          <a:pt x="177" y="162"/>
                        </a:lnTo>
                        <a:lnTo>
                          <a:pt x="177" y="125"/>
                        </a:lnTo>
                        <a:lnTo>
                          <a:pt x="175" y="97"/>
                        </a:lnTo>
                        <a:lnTo>
                          <a:pt x="171" y="82"/>
                        </a:lnTo>
                        <a:lnTo>
                          <a:pt x="156" y="74"/>
                        </a:lnTo>
                        <a:lnTo>
                          <a:pt x="136" y="75"/>
                        </a:lnTo>
                        <a:lnTo>
                          <a:pt x="118" y="63"/>
                        </a:lnTo>
                        <a:lnTo>
                          <a:pt x="97" y="45"/>
                        </a:lnTo>
                        <a:lnTo>
                          <a:pt x="109" y="62"/>
                        </a:lnTo>
                        <a:lnTo>
                          <a:pt x="122" y="82"/>
                        </a:lnTo>
                        <a:lnTo>
                          <a:pt x="87" y="49"/>
                        </a:lnTo>
                        <a:lnTo>
                          <a:pt x="99" y="75"/>
                        </a:lnTo>
                        <a:lnTo>
                          <a:pt x="79" y="62"/>
                        </a:lnTo>
                        <a:lnTo>
                          <a:pt x="95" y="85"/>
                        </a:lnTo>
                        <a:lnTo>
                          <a:pt x="74" y="72"/>
                        </a:lnTo>
                        <a:lnTo>
                          <a:pt x="61" y="53"/>
                        </a:lnTo>
                        <a:lnTo>
                          <a:pt x="46" y="34"/>
                        </a:lnTo>
                        <a:lnTo>
                          <a:pt x="30" y="11"/>
                        </a:lnTo>
                        <a:lnTo>
                          <a:pt x="36" y="32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0" name="Group 127"/>
                <p:cNvGrpSpPr>
                  <a:grpSpLocks/>
                </p:cNvGrpSpPr>
                <p:nvPr/>
              </p:nvGrpSpPr>
              <p:grpSpPr bwMode="auto">
                <a:xfrm>
                  <a:off x="3635" y="1513"/>
                  <a:ext cx="176" cy="215"/>
                  <a:chOff x="3635" y="1513"/>
                  <a:chExt cx="176" cy="215"/>
                </a:xfrm>
              </p:grpSpPr>
              <p:grpSp>
                <p:nvGrpSpPr>
                  <p:cNvPr id="11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3650" y="1527"/>
                    <a:ext cx="110" cy="152"/>
                    <a:chOff x="3650" y="1527"/>
                    <a:chExt cx="110" cy="152"/>
                  </a:xfrm>
                </p:grpSpPr>
                <p:sp>
                  <p:nvSpPr>
                    <p:cNvPr id="16461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3650" y="1532"/>
                      <a:ext cx="38" cy="83"/>
                    </a:xfrm>
                    <a:custGeom>
                      <a:avLst/>
                      <a:gdLst>
                        <a:gd name="T0" fmla="*/ 23 w 38"/>
                        <a:gd name="T1" fmla="*/ 0 h 83"/>
                        <a:gd name="T2" fmla="*/ 24 w 38"/>
                        <a:gd name="T3" fmla="*/ 8 h 83"/>
                        <a:gd name="T4" fmla="*/ 20 w 38"/>
                        <a:gd name="T5" fmla="*/ 15 h 83"/>
                        <a:gd name="T6" fmla="*/ 16 w 38"/>
                        <a:gd name="T7" fmla="*/ 18 h 83"/>
                        <a:gd name="T8" fmla="*/ 0 w 38"/>
                        <a:gd name="T9" fmla="*/ 20 h 83"/>
                        <a:gd name="T10" fmla="*/ 16 w 38"/>
                        <a:gd name="T11" fmla="*/ 22 h 83"/>
                        <a:gd name="T12" fmla="*/ 26 w 38"/>
                        <a:gd name="T13" fmla="*/ 24 h 83"/>
                        <a:gd name="T14" fmla="*/ 32 w 38"/>
                        <a:gd name="T15" fmla="*/ 30 h 83"/>
                        <a:gd name="T16" fmla="*/ 34 w 38"/>
                        <a:gd name="T17" fmla="*/ 38 h 83"/>
                        <a:gd name="T18" fmla="*/ 37 w 38"/>
                        <a:gd name="T19" fmla="*/ 52 h 83"/>
                        <a:gd name="T20" fmla="*/ 35 w 38"/>
                        <a:gd name="T21" fmla="*/ 83 h 83"/>
                        <a:gd name="T22" fmla="*/ 38 w 38"/>
                        <a:gd name="T23" fmla="*/ 46 h 83"/>
                        <a:gd name="T24" fmla="*/ 37 w 38"/>
                        <a:gd name="T25" fmla="*/ 30 h 83"/>
                        <a:gd name="T26" fmla="*/ 37 w 38"/>
                        <a:gd name="T27" fmla="*/ 14 h 83"/>
                        <a:gd name="T28" fmla="*/ 35 w 38"/>
                        <a:gd name="T29" fmla="*/ 5 h 83"/>
                        <a:gd name="T30" fmla="*/ 23 w 38"/>
                        <a:gd name="T31" fmla="*/ 0 h 83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38"/>
                        <a:gd name="T49" fmla="*/ 0 h 83"/>
                        <a:gd name="T50" fmla="*/ 38 w 38"/>
                        <a:gd name="T51" fmla="*/ 83 h 83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38" h="83">
                          <a:moveTo>
                            <a:pt x="23" y="0"/>
                          </a:moveTo>
                          <a:lnTo>
                            <a:pt x="24" y="8"/>
                          </a:lnTo>
                          <a:lnTo>
                            <a:pt x="20" y="15"/>
                          </a:lnTo>
                          <a:lnTo>
                            <a:pt x="16" y="18"/>
                          </a:lnTo>
                          <a:lnTo>
                            <a:pt x="0" y="20"/>
                          </a:lnTo>
                          <a:lnTo>
                            <a:pt x="16" y="22"/>
                          </a:lnTo>
                          <a:lnTo>
                            <a:pt x="26" y="24"/>
                          </a:lnTo>
                          <a:lnTo>
                            <a:pt x="32" y="30"/>
                          </a:lnTo>
                          <a:lnTo>
                            <a:pt x="34" y="38"/>
                          </a:lnTo>
                          <a:lnTo>
                            <a:pt x="37" y="52"/>
                          </a:lnTo>
                          <a:lnTo>
                            <a:pt x="35" y="83"/>
                          </a:lnTo>
                          <a:lnTo>
                            <a:pt x="38" y="46"/>
                          </a:lnTo>
                          <a:lnTo>
                            <a:pt x="37" y="30"/>
                          </a:lnTo>
                          <a:lnTo>
                            <a:pt x="37" y="14"/>
                          </a:lnTo>
                          <a:lnTo>
                            <a:pt x="35" y="5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62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3682" y="1646"/>
                      <a:ext cx="46" cy="33"/>
                    </a:xfrm>
                    <a:custGeom>
                      <a:avLst/>
                      <a:gdLst>
                        <a:gd name="T0" fmla="*/ 0 w 46"/>
                        <a:gd name="T1" fmla="*/ 0 h 33"/>
                        <a:gd name="T2" fmla="*/ 4 w 46"/>
                        <a:gd name="T3" fmla="*/ 3 h 33"/>
                        <a:gd name="T4" fmla="*/ 12 w 46"/>
                        <a:gd name="T5" fmla="*/ 5 h 33"/>
                        <a:gd name="T6" fmla="*/ 17 w 46"/>
                        <a:gd name="T7" fmla="*/ 5 h 33"/>
                        <a:gd name="T8" fmla="*/ 26 w 46"/>
                        <a:gd name="T9" fmla="*/ 4 h 33"/>
                        <a:gd name="T10" fmla="*/ 32 w 46"/>
                        <a:gd name="T11" fmla="*/ 2 h 33"/>
                        <a:gd name="T12" fmla="*/ 39 w 46"/>
                        <a:gd name="T13" fmla="*/ 3 h 33"/>
                        <a:gd name="T14" fmla="*/ 46 w 46"/>
                        <a:gd name="T15" fmla="*/ 9 h 33"/>
                        <a:gd name="T16" fmla="*/ 35 w 46"/>
                        <a:gd name="T17" fmla="*/ 10 h 33"/>
                        <a:gd name="T18" fmla="*/ 31 w 46"/>
                        <a:gd name="T19" fmla="*/ 11 h 33"/>
                        <a:gd name="T20" fmla="*/ 29 w 46"/>
                        <a:gd name="T21" fmla="*/ 18 h 33"/>
                        <a:gd name="T22" fmla="*/ 27 w 46"/>
                        <a:gd name="T23" fmla="*/ 33 h 33"/>
                        <a:gd name="T24" fmla="*/ 26 w 46"/>
                        <a:gd name="T25" fmla="*/ 18 h 33"/>
                        <a:gd name="T26" fmla="*/ 25 w 46"/>
                        <a:gd name="T27" fmla="*/ 10 h 33"/>
                        <a:gd name="T28" fmla="*/ 16 w 46"/>
                        <a:gd name="T29" fmla="*/ 12 h 33"/>
                        <a:gd name="T30" fmla="*/ 8 w 46"/>
                        <a:gd name="T31" fmla="*/ 11 h 33"/>
                        <a:gd name="T32" fmla="*/ 3 w 46"/>
                        <a:gd name="T33" fmla="*/ 5 h 33"/>
                        <a:gd name="T34" fmla="*/ 0 w 46"/>
                        <a:gd name="T35" fmla="*/ 0 h 3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46"/>
                        <a:gd name="T55" fmla="*/ 0 h 33"/>
                        <a:gd name="T56" fmla="*/ 46 w 46"/>
                        <a:gd name="T57" fmla="*/ 33 h 33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46" h="33">
                          <a:moveTo>
                            <a:pt x="0" y="0"/>
                          </a:moveTo>
                          <a:lnTo>
                            <a:pt x="4" y="3"/>
                          </a:lnTo>
                          <a:lnTo>
                            <a:pt x="12" y="5"/>
                          </a:lnTo>
                          <a:lnTo>
                            <a:pt x="17" y="5"/>
                          </a:lnTo>
                          <a:lnTo>
                            <a:pt x="26" y="4"/>
                          </a:lnTo>
                          <a:lnTo>
                            <a:pt x="32" y="2"/>
                          </a:lnTo>
                          <a:lnTo>
                            <a:pt x="39" y="3"/>
                          </a:lnTo>
                          <a:lnTo>
                            <a:pt x="46" y="9"/>
                          </a:lnTo>
                          <a:lnTo>
                            <a:pt x="35" y="10"/>
                          </a:lnTo>
                          <a:lnTo>
                            <a:pt x="31" y="11"/>
                          </a:lnTo>
                          <a:lnTo>
                            <a:pt x="29" y="18"/>
                          </a:lnTo>
                          <a:lnTo>
                            <a:pt x="27" y="33"/>
                          </a:lnTo>
                          <a:lnTo>
                            <a:pt x="26" y="18"/>
                          </a:lnTo>
                          <a:lnTo>
                            <a:pt x="25" y="10"/>
                          </a:lnTo>
                          <a:lnTo>
                            <a:pt x="16" y="12"/>
                          </a:lnTo>
                          <a:lnTo>
                            <a:pt x="8" y="11"/>
                          </a:lnTo>
                          <a:lnTo>
                            <a:pt x="3" y="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63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3737" y="1527"/>
                      <a:ext cx="23" cy="24"/>
                    </a:xfrm>
                    <a:custGeom>
                      <a:avLst/>
                      <a:gdLst>
                        <a:gd name="T0" fmla="*/ 12 w 23"/>
                        <a:gd name="T1" fmla="*/ 0 h 24"/>
                        <a:gd name="T2" fmla="*/ 10 w 23"/>
                        <a:gd name="T3" fmla="*/ 4 h 24"/>
                        <a:gd name="T4" fmla="*/ 10 w 23"/>
                        <a:gd name="T5" fmla="*/ 10 h 24"/>
                        <a:gd name="T6" fmla="*/ 12 w 23"/>
                        <a:gd name="T7" fmla="*/ 14 h 24"/>
                        <a:gd name="T8" fmla="*/ 23 w 23"/>
                        <a:gd name="T9" fmla="*/ 24 h 24"/>
                        <a:gd name="T10" fmla="*/ 10 w 23"/>
                        <a:gd name="T11" fmla="*/ 24 h 24"/>
                        <a:gd name="T12" fmla="*/ 3 w 23"/>
                        <a:gd name="T13" fmla="*/ 17 h 24"/>
                        <a:gd name="T14" fmla="*/ 1 w 23"/>
                        <a:gd name="T15" fmla="*/ 13 h 24"/>
                        <a:gd name="T16" fmla="*/ 0 w 23"/>
                        <a:gd name="T17" fmla="*/ 4 h 24"/>
                        <a:gd name="T18" fmla="*/ 12 w 23"/>
                        <a:gd name="T19" fmla="*/ 0 h 2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3"/>
                        <a:gd name="T31" fmla="*/ 0 h 24"/>
                        <a:gd name="T32" fmla="*/ 23 w 23"/>
                        <a:gd name="T33" fmla="*/ 24 h 2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3" h="24">
                          <a:moveTo>
                            <a:pt x="12" y="0"/>
                          </a:moveTo>
                          <a:lnTo>
                            <a:pt x="10" y="4"/>
                          </a:lnTo>
                          <a:lnTo>
                            <a:pt x="10" y="10"/>
                          </a:lnTo>
                          <a:lnTo>
                            <a:pt x="12" y="14"/>
                          </a:lnTo>
                          <a:lnTo>
                            <a:pt x="23" y="24"/>
                          </a:lnTo>
                          <a:lnTo>
                            <a:pt x="10" y="24"/>
                          </a:lnTo>
                          <a:lnTo>
                            <a:pt x="3" y="17"/>
                          </a:lnTo>
                          <a:lnTo>
                            <a:pt x="1" y="13"/>
                          </a:lnTo>
                          <a:lnTo>
                            <a:pt x="0" y="4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2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3635" y="1513"/>
                    <a:ext cx="176" cy="67"/>
                    <a:chOff x="3635" y="1513"/>
                    <a:chExt cx="176" cy="67"/>
                  </a:xfrm>
                </p:grpSpPr>
                <p:grpSp>
                  <p:nvGrpSpPr>
                    <p:cNvPr id="13" name="Group 1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42" y="1513"/>
                      <a:ext cx="164" cy="28"/>
                      <a:chOff x="3642" y="1513"/>
                      <a:chExt cx="164" cy="28"/>
                    </a:xfrm>
                  </p:grpSpPr>
                  <p:sp>
                    <p:nvSpPr>
                      <p:cNvPr id="16459" name="Freeform 1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18" y="1516"/>
                        <a:ext cx="88" cy="23"/>
                      </a:xfrm>
                      <a:custGeom>
                        <a:avLst/>
                        <a:gdLst>
                          <a:gd name="T0" fmla="*/ 0 w 88"/>
                          <a:gd name="T1" fmla="*/ 15 h 23"/>
                          <a:gd name="T2" fmla="*/ 6 w 88"/>
                          <a:gd name="T3" fmla="*/ 9 h 23"/>
                          <a:gd name="T4" fmla="*/ 14 w 88"/>
                          <a:gd name="T5" fmla="*/ 4 h 23"/>
                          <a:gd name="T6" fmla="*/ 24 w 88"/>
                          <a:gd name="T7" fmla="*/ 1 h 23"/>
                          <a:gd name="T8" fmla="*/ 34 w 88"/>
                          <a:gd name="T9" fmla="*/ 0 h 23"/>
                          <a:gd name="T10" fmla="*/ 44 w 88"/>
                          <a:gd name="T11" fmla="*/ 0 h 23"/>
                          <a:gd name="T12" fmla="*/ 57 w 88"/>
                          <a:gd name="T13" fmla="*/ 2 h 23"/>
                          <a:gd name="T14" fmla="*/ 70 w 88"/>
                          <a:gd name="T15" fmla="*/ 7 h 23"/>
                          <a:gd name="T16" fmla="*/ 88 w 88"/>
                          <a:gd name="T17" fmla="*/ 12 h 23"/>
                          <a:gd name="T18" fmla="*/ 74 w 88"/>
                          <a:gd name="T19" fmla="*/ 12 h 23"/>
                          <a:gd name="T20" fmla="*/ 59 w 88"/>
                          <a:gd name="T21" fmla="*/ 11 h 23"/>
                          <a:gd name="T22" fmla="*/ 47 w 88"/>
                          <a:gd name="T23" fmla="*/ 10 h 23"/>
                          <a:gd name="T24" fmla="*/ 38 w 88"/>
                          <a:gd name="T25" fmla="*/ 12 h 23"/>
                          <a:gd name="T26" fmla="*/ 30 w 88"/>
                          <a:gd name="T27" fmla="*/ 15 h 23"/>
                          <a:gd name="T28" fmla="*/ 23 w 88"/>
                          <a:gd name="T29" fmla="*/ 20 h 23"/>
                          <a:gd name="T30" fmla="*/ 17 w 88"/>
                          <a:gd name="T31" fmla="*/ 23 h 23"/>
                          <a:gd name="T32" fmla="*/ 10 w 88"/>
                          <a:gd name="T33" fmla="*/ 23 h 23"/>
                          <a:gd name="T34" fmla="*/ 3 w 88"/>
                          <a:gd name="T35" fmla="*/ 21 h 23"/>
                          <a:gd name="T36" fmla="*/ 0 w 88"/>
                          <a:gd name="T37" fmla="*/ 15 h 23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88"/>
                          <a:gd name="T58" fmla="*/ 0 h 23"/>
                          <a:gd name="T59" fmla="*/ 88 w 88"/>
                          <a:gd name="T60" fmla="*/ 23 h 23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88" h="23">
                            <a:moveTo>
                              <a:pt x="0" y="15"/>
                            </a:moveTo>
                            <a:lnTo>
                              <a:pt x="6" y="9"/>
                            </a:lnTo>
                            <a:lnTo>
                              <a:pt x="14" y="4"/>
                            </a:lnTo>
                            <a:lnTo>
                              <a:pt x="24" y="1"/>
                            </a:lnTo>
                            <a:lnTo>
                              <a:pt x="34" y="0"/>
                            </a:lnTo>
                            <a:lnTo>
                              <a:pt x="44" y="0"/>
                            </a:lnTo>
                            <a:lnTo>
                              <a:pt x="57" y="2"/>
                            </a:lnTo>
                            <a:lnTo>
                              <a:pt x="70" y="7"/>
                            </a:lnTo>
                            <a:lnTo>
                              <a:pt x="88" y="12"/>
                            </a:lnTo>
                            <a:lnTo>
                              <a:pt x="74" y="12"/>
                            </a:lnTo>
                            <a:lnTo>
                              <a:pt x="59" y="11"/>
                            </a:lnTo>
                            <a:lnTo>
                              <a:pt x="47" y="10"/>
                            </a:lnTo>
                            <a:lnTo>
                              <a:pt x="38" y="12"/>
                            </a:lnTo>
                            <a:lnTo>
                              <a:pt x="30" y="15"/>
                            </a:lnTo>
                            <a:lnTo>
                              <a:pt x="23" y="20"/>
                            </a:lnTo>
                            <a:lnTo>
                              <a:pt x="17" y="23"/>
                            </a:lnTo>
                            <a:lnTo>
                              <a:pt x="10" y="23"/>
                            </a:lnTo>
                            <a:lnTo>
                              <a:pt x="3" y="21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6460" name="Freeform 1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42" y="1513"/>
                        <a:ext cx="44" cy="28"/>
                      </a:xfrm>
                      <a:custGeom>
                        <a:avLst/>
                        <a:gdLst>
                          <a:gd name="T0" fmla="*/ 0 w 44"/>
                          <a:gd name="T1" fmla="*/ 0 h 28"/>
                          <a:gd name="T2" fmla="*/ 0 w 44"/>
                          <a:gd name="T3" fmla="*/ 4 h 28"/>
                          <a:gd name="T4" fmla="*/ 10 w 44"/>
                          <a:gd name="T5" fmla="*/ 6 h 28"/>
                          <a:gd name="T6" fmla="*/ 18 w 44"/>
                          <a:gd name="T7" fmla="*/ 13 h 28"/>
                          <a:gd name="T8" fmla="*/ 23 w 44"/>
                          <a:gd name="T9" fmla="*/ 19 h 28"/>
                          <a:gd name="T10" fmla="*/ 28 w 44"/>
                          <a:gd name="T11" fmla="*/ 25 h 28"/>
                          <a:gd name="T12" fmla="*/ 35 w 44"/>
                          <a:gd name="T13" fmla="*/ 28 h 28"/>
                          <a:gd name="T14" fmla="*/ 42 w 44"/>
                          <a:gd name="T15" fmla="*/ 27 h 28"/>
                          <a:gd name="T16" fmla="*/ 44 w 44"/>
                          <a:gd name="T17" fmla="*/ 20 h 28"/>
                          <a:gd name="T18" fmla="*/ 41 w 44"/>
                          <a:gd name="T19" fmla="*/ 15 h 28"/>
                          <a:gd name="T20" fmla="*/ 32 w 44"/>
                          <a:gd name="T21" fmla="*/ 10 h 28"/>
                          <a:gd name="T22" fmla="*/ 27 w 44"/>
                          <a:gd name="T23" fmla="*/ 6 h 28"/>
                          <a:gd name="T24" fmla="*/ 18 w 44"/>
                          <a:gd name="T25" fmla="*/ 3 h 28"/>
                          <a:gd name="T26" fmla="*/ 0 w 44"/>
                          <a:gd name="T27" fmla="*/ 0 h 28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44"/>
                          <a:gd name="T43" fmla="*/ 0 h 28"/>
                          <a:gd name="T44" fmla="*/ 44 w 44"/>
                          <a:gd name="T45" fmla="*/ 28 h 28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44" h="28">
                            <a:moveTo>
                              <a:pt x="0" y="0"/>
                            </a:moveTo>
                            <a:lnTo>
                              <a:pt x="0" y="4"/>
                            </a:lnTo>
                            <a:lnTo>
                              <a:pt x="10" y="6"/>
                            </a:lnTo>
                            <a:lnTo>
                              <a:pt x="18" y="13"/>
                            </a:lnTo>
                            <a:lnTo>
                              <a:pt x="23" y="19"/>
                            </a:lnTo>
                            <a:lnTo>
                              <a:pt x="28" y="25"/>
                            </a:lnTo>
                            <a:lnTo>
                              <a:pt x="35" y="28"/>
                            </a:lnTo>
                            <a:lnTo>
                              <a:pt x="42" y="27"/>
                            </a:lnTo>
                            <a:lnTo>
                              <a:pt x="44" y="20"/>
                            </a:lnTo>
                            <a:lnTo>
                              <a:pt x="41" y="15"/>
                            </a:lnTo>
                            <a:lnTo>
                              <a:pt x="32" y="10"/>
                            </a:lnTo>
                            <a:lnTo>
                              <a:pt x="27" y="6"/>
                            </a:lnTo>
                            <a:lnTo>
                              <a:pt x="18" y="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16447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3736" y="1549"/>
                      <a:ext cx="63" cy="21"/>
                    </a:xfrm>
                    <a:custGeom>
                      <a:avLst/>
                      <a:gdLst>
                        <a:gd name="T0" fmla="*/ 0 w 63"/>
                        <a:gd name="T1" fmla="*/ 6 h 21"/>
                        <a:gd name="T2" fmla="*/ 3 w 63"/>
                        <a:gd name="T3" fmla="*/ 14 h 21"/>
                        <a:gd name="T4" fmla="*/ 4 w 63"/>
                        <a:gd name="T5" fmla="*/ 17 h 21"/>
                        <a:gd name="T6" fmla="*/ 7 w 63"/>
                        <a:gd name="T7" fmla="*/ 19 h 21"/>
                        <a:gd name="T8" fmla="*/ 17 w 63"/>
                        <a:gd name="T9" fmla="*/ 21 h 21"/>
                        <a:gd name="T10" fmla="*/ 29 w 63"/>
                        <a:gd name="T11" fmla="*/ 21 h 21"/>
                        <a:gd name="T12" fmla="*/ 38 w 63"/>
                        <a:gd name="T13" fmla="*/ 19 h 21"/>
                        <a:gd name="T14" fmla="*/ 48 w 63"/>
                        <a:gd name="T15" fmla="*/ 15 h 21"/>
                        <a:gd name="T16" fmla="*/ 63 w 63"/>
                        <a:gd name="T17" fmla="*/ 6 h 21"/>
                        <a:gd name="T18" fmla="*/ 40 w 63"/>
                        <a:gd name="T19" fmla="*/ 4 h 21"/>
                        <a:gd name="T20" fmla="*/ 21 w 63"/>
                        <a:gd name="T21" fmla="*/ 1 h 21"/>
                        <a:gd name="T22" fmla="*/ 10 w 63"/>
                        <a:gd name="T23" fmla="*/ 0 h 21"/>
                        <a:gd name="T24" fmla="*/ 0 w 63"/>
                        <a:gd name="T25" fmla="*/ 6 h 21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21"/>
                        <a:gd name="T41" fmla="*/ 63 w 63"/>
                        <a:gd name="T42" fmla="*/ 21 h 21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21">
                          <a:moveTo>
                            <a:pt x="0" y="6"/>
                          </a:moveTo>
                          <a:lnTo>
                            <a:pt x="3" y="14"/>
                          </a:lnTo>
                          <a:lnTo>
                            <a:pt x="4" y="17"/>
                          </a:lnTo>
                          <a:lnTo>
                            <a:pt x="7" y="19"/>
                          </a:lnTo>
                          <a:lnTo>
                            <a:pt x="17" y="21"/>
                          </a:lnTo>
                          <a:lnTo>
                            <a:pt x="29" y="21"/>
                          </a:lnTo>
                          <a:lnTo>
                            <a:pt x="38" y="19"/>
                          </a:lnTo>
                          <a:lnTo>
                            <a:pt x="48" y="15"/>
                          </a:lnTo>
                          <a:lnTo>
                            <a:pt x="63" y="6"/>
                          </a:lnTo>
                          <a:lnTo>
                            <a:pt x="40" y="4"/>
                          </a:lnTo>
                          <a:lnTo>
                            <a:pt x="21" y="1"/>
                          </a:lnTo>
                          <a:lnTo>
                            <a:pt x="10" y="0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48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3660" y="1553"/>
                      <a:ext cx="19" cy="20"/>
                    </a:xfrm>
                    <a:custGeom>
                      <a:avLst/>
                      <a:gdLst>
                        <a:gd name="T0" fmla="*/ 1 w 19"/>
                        <a:gd name="T1" fmla="*/ 0 h 20"/>
                        <a:gd name="T2" fmla="*/ 15 w 19"/>
                        <a:gd name="T3" fmla="*/ 2 h 20"/>
                        <a:gd name="T4" fmla="*/ 18 w 19"/>
                        <a:gd name="T5" fmla="*/ 10 h 20"/>
                        <a:gd name="T6" fmla="*/ 19 w 19"/>
                        <a:gd name="T7" fmla="*/ 20 h 20"/>
                        <a:gd name="T8" fmla="*/ 7 w 19"/>
                        <a:gd name="T9" fmla="*/ 18 h 20"/>
                        <a:gd name="T10" fmla="*/ 0 w 19"/>
                        <a:gd name="T11" fmla="*/ 17 h 20"/>
                        <a:gd name="T12" fmla="*/ 1 w 19"/>
                        <a:gd name="T13" fmla="*/ 0 h 2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20"/>
                        <a:gd name="T23" fmla="*/ 19 w 19"/>
                        <a:gd name="T24" fmla="*/ 20 h 2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20">
                          <a:moveTo>
                            <a:pt x="1" y="0"/>
                          </a:moveTo>
                          <a:lnTo>
                            <a:pt x="15" y="2"/>
                          </a:lnTo>
                          <a:lnTo>
                            <a:pt x="18" y="10"/>
                          </a:lnTo>
                          <a:lnTo>
                            <a:pt x="19" y="20"/>
                          </a:lnTo>
                          <a:lnTo>
                            <a:pt x="7" y="18"/>
                          </a:lnTo>
                          <a:lnTo>
                            <a:pt x="0" y="17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grpSp>
                  <p:nvGrpSpPr>
                    <p:cNvPr id="14" name="Group 1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40" y="1548"/>
                      <a:ext cx="45" cy="29"/>
                      <a:chOff x="3740" y="1548"/>
                      <a:chExt cx="45" cy="29"/>
                    </a:xfrm>
                  </p:grpSpPr>
                  <p:sp>
                    <p:nvSpPr>
                      <p:cNvPr id="16457" name="Oval 1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40" y="1548"/>
                        <a:ext cx="45" cy="29"/>
                      </a:xfrm>
                      <a:prstGeom prst="ellipse">
                        <a:avLst/>
                      </a:prstGeom>
                      <a:solidFill>
                        <a:srgbClr val="7F3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6458" name="Oval 1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46" y="1553"/>
                        <a:ext cx="24" cy="21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16450" name="Oval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4" y="1552"/>
                      <a:ext cx="12" cy="1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grpSp>
                  <p:nvGrpSpPr>
                    <p:cNvPr id="15" name="Group 1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50" y="1551"/>
                      <a:ext cx="30" cy="29"/>
                      <a:chOff x="3650" y="1551"/>
                      <a:chExt cx="30" cy="29"/>
                    </a:xfrm>
                  </p:grpSpPr>
                  <p:sp>
                    <p:nvSpPr>
                      <p:cNvPr id="16455" name="Oval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50" y="1551"/>
                        <a:ext cx="30" cy="29"/>
                      </a:xfrm>
                      <a:prstGeom prst="ellipse">
                        <a:avLst/>
                      </a:prstGeom>
                      <a:solidFill>
                        <a:srgbClr val="7F3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6456" name="Oval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54" y="1554"/>
                        <a:ext cx="18" cy="23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16452" name="Oval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4" y="1555"/>
                      <a:ext cx="8" cy="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53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3722" y="1546"/>
                      <a:ext cx="89" cy="20"/>
                    </a:xfrm>
                    <a:custGeom>
                      <a:avLst/>
                      <a:gdLst>
                        <a:gd name="T0" fmla="*/ 0 w 89"/>
                        <a:gd name="T1" fmla="*/ 1 h 20"/>
                        <a:gd name="T2" fmla="*/ 12 w 89"/>
                        <a:gd name="T3" fmla="*/ 7 h 20"/>
                        <a:gd name="T4" fmla="*/ 19 w 89"/>
                        <a:gd name="T5" fmla="*/ 3 h 20"/>
                        <a:gd name="T6" fmla="*/ 26 w 89"/>
                        <a:gd name="T7" fmla="*/ 0 h 20"/>
                        <a:gd name="T8" fmla="*/ 33 w 89"/>
                        <a:gd name="T9" fmla="*/ 0 h 20"/>
                        <a:gd name="T10" fmla="*/ 43 w 89"/>
                        <a:gd name="T11" fmla="*/ 3 h 20"/>
                        <a:gd name="T12" fmla="*/ 57 w 89"/>
                        <a:gd name="T13" fmla="*/ 7 h 20"/>
                        <a:gd name="T14" fmla="*/ 71 w 89"/>
                        <a:gd name="T15" fmla="*/ 7 h 20"/>
                        <a:gd name="T16" fmla="*/ 89 w 89"/>
                        <a:gd name="T17" fmla="*/ 4 h 20"/>
                        <a:gd name="T18" fmla="*/ 77 w 89"/>
                        <a:gd name="T19" fmla="*/ 13 h 20"/>
                        <a:gd name="T20" fmla="*/ 62 w 89"/>
                        <a:gd name="T21" fmla="*/ 20 h 20"/>
                        <a:gd name="T22" fmla="*/ 73 w 89"/>
                        <a:gd name="T23" fmla="*/ 12 h 20"/>
                        <a:gd name="T24" fmla="*/ 61 w 89"/>
                        <a:gd name="T25" fmla="*/ 11 h 20"/>
                        <a:gd name="T26" fmla="*/ 52 w 89"/>
                        <a:gd name="T27" fmla="*/ 10 h 20"/>
                        <a:gd name="T28" fmla="*/ 42 w 89"/>
                        <a:gd name="T29" fmla="*/ 8 h 20"/>
                        <a:gd name="T30" fmla="*/ 34 w 89"/>
                        <a:gd name="T31" fmla="*/ 8 h 20"/>
                        <a:gd name="T32" fmla="*/ 25 w 89"/>
                        <a:gd name="T33" fmla="*/ 7 h 20"/>
                        <a:gd name="T34" fmla="*/ 21 w 89"/>
                        <a:gd name="T35" fmla="*/ 7 h 20"/>
                        <a:gd name="T36" fmla="*/ 16 w 89"/>
                        <a:gd name="T37" fmla="*/ 10 h 20"/>
                        <a:gd name="T38" fmla="*/ 12 w 89"/>
                        <a:gd name="T39" fmla="*/ 11 h 20"/>
                        <a:gd name="T40" fmla="*/ 9 w 89"/>
                        <a:gd name="T41" fmla="*/ 11 h 20"/>
                        <a:gd name="T42" fmla="*/ 0 w 89"/>
                        <a:gd name="T43" fmla="*/ 1 h 20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89"/>
                        <a:gd name="T67" fmla="*/ 0 h 20"/>
                        <a:gd name="T68" fmla="*/ 89 w 89"/>
                        <a:gd name="T69" fmla="*/ 20 h 20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89" h="20">
                          <a:moveTo>
                            <a:pt x="0" y="1"/>
                          </a:moveTo>
                          <a:lnTo>
                            <a:pt x="12" y="7"/>
                          </a:lnTo>
                          <a:lnTo>
                            <a:pt x="19" y="3"/>
                          </a:lnTo>
                          <a:lnTo>
                            <a:pt x="26" y="0"/>
                          </a:lnTo>
                          <a:lnTo>
                            <a:pt x="33" y="0"/>
                          </a:lnTo>
                          <a:lnTo>
                            <a:pt x="43" y="3"/>
                          </a:lnTo>
                          <a:lnTo>
                            <a:pt x="57" y="7"/>
                          </a:lnTo>
                          <a:lnTo>
                            <a:pt x="71" y="7"/>
                          </a:lnTo>
                          <a:lnTo>
                            <a:pt x="89" y="4"/>
                          </a:lnTo>
                          <a:lnTo>
                            <a:pt x="77" y="13"/>
                          </a:lnTo>
                          <a:lnTo>
                            <a:pt x="62" y="20"/>
                          </a:lnTo>
                          <a:lnTo>
                            <a:pt x="73" y="12"/>
                          </a:lnTo>
                          <a:lnTo>
                            <a:pt x="61" y="11"/>
                          </a:lnTo>
                          <a:lnTo>
                            <a:pt x="52" y="10"/>
                          </a:lnTo>
                          <a:lnTo>
                            <a:pt x="42" y="8"/>
                          </a:lnTo>
                          <a:lnTo>
                            <a:pt x="34" y="8"/>
                          </a:lnTo>
                          <a:lnTo>
                            <a:pt x="25" y="7"/>
                          </a:lnTo>
                          <a:lnTo>
                            <a:pt x="21" y="7"/>
                          </a:lnTo>
                          <a:lnTo>
                            <a:pt x="16" y="10"/>
                          </a:lnTo>
                          <a:lnTo>
                            <a:pt x="12" y="11"/>
                          </a:lnTo>
                          <a:lnTo>
                            <a:pt x="9" y="11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54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3635" y="1548"/>
                      <a:ext cx="40" cy="17"/>
                    </a:xfrm>
                    <a:custGeom>
                      <a:avLst/>
                      <a:gdLst>
                        <a:gd name="T0" fmla="*/ 0 w 40"/>
                        <a:gd name="T1" fmla="*/ 0 h 17"/>
                        <a:gd name="T2" fmla="*/ 5 w 40"/>
                        <a:gd name="T3" fmla="*/ 6 h 17"/>
                        <a:gd name="T4" fmla="*/ 13 w 40"/>
                        <a:gd name="T5" fmla="*/ 5 h 17"/>
                        <a:gd name="T6" fmla="*/ 20 w 40"/>
                        <a:gd name="T7" fmla="*/ 5 h 17"/>
                        <a:gd name="T8" fmla="*/ 24 w 40"/>
                        <a:gd name="T9" fmla="*/ 5 h 17"/>
                        <a:gd name="T10" fmla="*/ 31 w 40"/>
                        <a:gd name="T11" fmla="*/ 5 h 17"/>
                        <a:gd name="T12" fmla="*/ 36 w 40"/>
                        <a:gd name="T13" fmla="*/ 8 h 17"/>
                        <a:gd name="T14" fmla="*/ 39 w 40"/>
                        <a:gd name="T15" fmla="*/ 10 h 17"/>
                        <a:gd name="T16" fmla="*/ 40 w 40"/>
                        <a:gd name="T17" fmla="*/ 17 h 17"/>
                        <a:gd name="T18" fmla="*/ 38 w 40"/>
                        <a:gd name="T19" fmla="*/ 11 h 17"/>
                        <a:gd name="T20" fmla="*/ 34 w 40"/>
                        <a:gd name="T21" fmla="*/ 9 h 17"/>
                        <a:gd name="T22" fmla="*/ 23 w 40"/>
                        <a:gd name="T23" fmla="*/ 8 h 17"/>
                        <a:gd name="T24" fmla="*/ 12 w 40"/>
                        <a:gd name="T25" fmla="*/ 8 h 17"/>
                        <a:gd name="T26" fmla="*/ 0 w 40"/>
                        <a:gd name="T27" fmla="*/ 0 h 17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40"/>
                        <a:gd name="T43" fmla="*/ 0 h 17"/>
                        <a:gd name="T44" fmla="*/ 40 w 40"/>
                        <a:gd name="T45" fmla="*/ 17 h 17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40" h="17">
                          <a:moveTo>
                            <a:pt x="0" y="0"/>
                          </a:moveTo>
                          <a:lnTo>
                            <a:pt x="5" y="6"/>
                          </a:lnTo>
                          <a:lnTo>
                            <a:pt x="13" y="5"/>
                          </a:lnTo>
                          <a:lnTo>
                            <a:pt x="20" y="5"/>
                          </a:lnTo>
                          <a:lnTo>
                            <a:pt x="24" y="5"/>
                          </a:lnTo>
                          <a:lnTo>
                            <a:pt x="31" y="5"/>
                          </a:lnTo>
                          <a:lnTo>
                            <a:pt x="36" y="8"/>
                          </a:lnTo>
                          <a:lnTo>
                            <a:pt x="39" y="10"/>
                          </a:lnTo>
                          <a:lnTo>
                            <a:pt x="40" y="17"/>
                          </a:lnTo>
                          <a:lnTo>
                            <a:pt x="38" y="11"/>
                          </a:lnTo>
                          <a:lnTo>
                            <a:pt x="34" y="9"/>
                          </a:lnTo>
                          <a:lnTo>
                            <a:pt x="23" y="8"/>
                          </a:lnTo>
                          <a:lnTo>
                            <a:pt x="12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6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3684" y="1681"/>
                    <a:ext cx="91" cy="47"/>
                    <a:chOff x="3684" y="1681"/>
                    <a:chExt cx="91" cy="47"/>
                  </a:xfrm>
                </p:grpSpPr>
                <p:grpSp>
                  <p:nvGrpSpPr>
                    <p:cNvPr id="17" name="Group 1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84" y="1681"/>
                      <a:ext cx="91" cy="47"/>
                      <a:chOff x="3684" y="1681"/>
                      <a:chExt cx="91" cy="47"/>
                    </a:xfrm>
                  </p:grpSpPr>
                  <p:sp>
                    <p:nvSpPr>
                      <p:cNvPr id="16439" name="Freeform 1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5" y="1681"/>
                        <a:ext cx="90" cy="47"/>
                      </a:xfrm>
                      <a:custGeom>
                        <a:avLst/>
                        <a:gdLst>
                          <a:gd name="T0" fmla="*/ 9 w 90"/>
                          <a:gd name="T1" fmla="*/ 19 h 47"/>
                          <a:gd name="T2" fmla="*/ 4 w 90"/>
                          <a:gd name="T3" fmla="*/ 13 h 47"/>
                          <a:gd name="T4" fmla="*/ 1 w 90"/>
                          <a:gd name="T5" fmla="*/ 8 h 47"/>
                          <a:gd name="T6" fmla="*/ 0 w 90"/>
                          <a:gd name="T7" fmla="*/ 4 h 47"/>
                          <a:gd name="T8" fmla="*/ 4 w 90"/>
                          <a:gd name="T9" fmla="*/ 1 h 47"/>
                          <a:gd name="T10" fmla="*/ 11 w 90"/>
                          <a:gd name="T11" fmla="*/ 0 h 47"/>
                          <a:gd name="T12" fmla="*/ 21 w 90"/>
                          <a:gd name="T13" fmla="*/ 5 h 47"/>
                          <a:gd name="T14" fmla="*/ 30 w 90"/>
                          <a:gd name="T15" fmla="*/ 0 h 47"/>
                          <a:gd name="T16" fmla="*/ 40 w 90"/>
                          <a:gd name="T17" fmla="*/ 3 h 47"/>
                          <a:gd name="T18" fmla="*/ 51 w 90"/>
                          <a:gd name="T19" fmla="*/ 5 h 47"/>
                          <a:gd name="T20" fmla="*/ 63 w 90"/>
                          <a:gd name="T21" fmla="*/ 6 h 47"/>
                          <a:gd name="T22" fmla="*/ 90 w 90"/>
                          <a:gd name="T23" fmla="*/ 8 h 47"/>
                          <a:gd name="T24" fmla="*/ 74 w 90"/>
                          <a:gd name="T25" fmla="*/ 22 h 47"/>
                          <a:gd name="T26" fmla="*/ 65 w 90"/>
                          <a:gd name="T27" fmla="*/ 29 h 47"/>
                          <a:gd name="T28" fmla="*/ 57 w 90"/>
                          <a:gd name="T29" fmla="*/ 36 h 47"/>
                          <a:gd name="T30" fmla="*/ 49 w 90"/>
                          <a:gd name="T31" fmla="*/ 42 h 47"/>
                          <a:gd name="T32" fmla="*/ 36 w 90"/>
                          <a:gd name="T33" fmla="*/ 47 h 47"/>
                          <a:gd name="T34" fmla="*/ 25 w 90"/>
                          <a:gd name="T35" fmla="*/ 47 h 47"/>
                          <a:gd name="T36" fmla="*/ 15 w 90"/>
                          <a:gd name="T37" fmla="*/ 43 h 47"/>
                          <a:gd name="T38" fmla="*/ 11 w 90"/>
                          <a:gd name="T39" fmla="*/ 36 h 47"/>
                          <a:gd name="T40" fmla="*/ 9 w 90"/>
                          <a:gd name="T41" fmla="*/ 19 h 47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90"/>
                          <a:gd name="T64" fmla="*/ 0 h 47"/>
                          <a:gd name="T65" fmla="*/ 90 w 90"/>
                          <a:gd name="T66" fmla="*/ 47 h 47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90" h="47">
                            <a:moveTo>
                              <a:pt x="9" y="19"/>
                            </a:moveTo>
                            <a:lnTo>
                              <a:pt x="4" y="13"/>
                            </a:lnTo>
                            <a:lnTo>
                              <a:pt x="1" y="8"/>
                            </a:lnTo>
                            <a:lnTo>
                              <a:pt x="0" y="4"/>
                            </a:lnTo>
                            <a:lnTo>
                              <a:pt x="4" y="1"/>
                            </a:lnTo>
                            <a:lnTo>
                              <a:pt x="11" y="0"/>
                            </a:lnTo>
                            <a:lnTo>
                              <a:pt x="21" y="5"/>
                            </a:lnTo>
                            <a:lnTo>
                              <a:pt x="30" y="0"/>
                            </a:lnTo>
                            <a:lnTo>
                              <a:pt x="40" y="3"/>
                            </a:lnTo>
                            <a:lnTo>
                              <a:pt x="51" y="5"/>
                            </a:lnTo>
                            <a:lnTo>
                              <a:pt x="63" y="6"/>
                            </a:lnTo>
                            <a:lnTo>
                              <a:pt x="90" y="8"/>
                            </a:lnTo>
                            <a:lnTo>
                              <a:pt x="74" y="22"/>
                            </a:lnTo>
                            <a:lnTo>
                              <a:pt x="65" y="29"/>
                            </a:lnTo>
                            <a:lnTo>
                              <a:pt x="57" y="36"/>
                            </a:lnTo>
                            <a:lnTo>
                              <a:pt x="49" y="42"/>
                            </a:lnTo>
                            <a:lnTo>
                              <a:pt x="36" y="47"/>
                            </a:lnTo>
                            <a:lnTo>
                              <a:pt x="25" y="47"/>
                            </a:lnTo>
                            <a:lnTo>
                              <a:pt x="15" y="43"/>
                            </a:lnTo>
                            <a:lnTo>
                              <a:pt x="11" y="36"/>
                            </a:lnTo>
                            <a:lnTo>
                              <a:pt x="9" y="19"/>
                            </a:lnTo>
                            <a:close/>
                          </a:path>
                        </a:pathLst>
                      </a:custGeom>
                      <a:solidFill>
                        <a:srgbClr val="7F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18" name="Group 1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84" y="1681"/>
                        <a:ext cx="91" cy="47"/>
                        <a:chOff x="3684" y="1681"/>
                        <a:chExt cx="91" cy="47"/>
                      </a:xfrm>
                    </p:grpSpPr>
                    <p:grpSp>
                      <p:nvGrpSpPr>
                        <p:cNvPr id="19" name="Group 1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84" y="1681"/>
                          <a:ext cx="90" cy="23"/>
                          <a:chOff x="3684" y="1681"/>
                          <a:chExt cx="90" cy="23"/>
                        </a:xfrm>
                      </p:grpSpPr>
                      <p:sp>
                        <p:nvSpPr>
                          <p:cNvPr id="16444" name="Freeform 1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91" y="1690"/>
                            <a:ext cx="64" cy="14"/>
                          </a:xfrm>
                          <a:custGeom>
                            <a:avLst/>
                            <a:gdLst>
                              <a:gd name="T0" fmla="*/ 0 w 64"/>
                              <a:gd name="T1" fmla="*/ 1 h 14"/>
                              <a:gd name="T2" fmla="*/ 6 w 64"/>
                              <a:gd name="T3" fmla="*/ 8 h 14"/>
                              <a:gd name="T4" fmla="*/ 12 w 64"/>
                              <a:gd name="T5" fmla="*/ 12 h 14"/>
                              <a:gd name="T6" fmla="*/ 21 w 64"/>
                              <a:gd name="T7" fmla="*/ 14 h 14"/>
                              <a:gd name="T8" fmla="*/ 30 w 64"/>
                              <a:gd name="T9" fmla="*/ 14 h 14"/>
                              <a:gd name="T10" fmla="*/ 37 w 64"/>
                              <a:gd name="T11" fmla="*/ 14 h 14"/>
                              <a:gd name="T12" fmla="*/ 53 w 64"/>
                              <a:gd name="T13" fmla="*/ 11 h 14"/>
                              <a:gd name="T14" fmla="*/ 64 w 64"/>
                              <a:gd name="T15" fmla="*/ 6 h 14"/>
                              <a:gd name="T16" fmla="*/ 38 w 64"/>
                              <a:gd name="T17" fmla="*/ 0 h 14"/>
                              <a:gd name="T18" fmla="*/ 0 w 64"/>
                              <a:gd name="T19" fmla="*/ 1 h 14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w 64"/>
                              <a:gd name="T31" fmla="*/ 0 h 14"/>
                              <a:gd name="T32" fmla="*/ 64 w 64"/>
                              <a:gd name="T33" fmla="*/ 14 h 14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T30" t="T31" r="T32" b="T33"/>
                            <a:pathLst>
                              <a:path w="64" h="14">
                                <a:moveTo>
                                  <a:pt x="0" y="1"/>
                                </a:moveTo>
                                <a:lnTo>
                                  <a:pt x="6" y="8"/>
                                </a:lnTo>
                                <a:lnTo>
                                  <a:pt x="12" y="12"/>
                                </a:lnTo>
                                <a:lnTo>
                                  <a:pt x="21" y="14"/>
                                </a:lnTo>
                                <a:lnTo>
                                  <a:pt x="30" y="14"/>
                                </a:lnTo>
                                <a:lnTo>
                                  <a:pt x="37" y="14"/>
                                </a:lnTo>
                                <a:lnTo>
                                  <a:pt x="53" y="11"/>
                                </a:lnTo>
                                <a:lnTo>
                                  <a:pt x="64" y="6"/>
                                </a:lnTo>
                                <a:lnTo>
                                  <a:pt x="38" y="0"/>
                                </a:lnTo>
                                <a:lnTo>
                                  <a:pt x="0" y="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6445" name="Freeform 11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84" y="1681"/>
                            <a:ext cx="90" cy="20"/>
                          </a:xfrm>
                          <a:custGeom>
                            <a:avLst/>
                            <a:gdLst>
                              <a:gd name="T0" fmla="*/ 9 w 90"/>
                              <a:gd name="T1" fmla="*/ 20 h 20"/>
                              <a:gd name="T2" fmla="*/ 4 w 90"/>
                              <a:gd name="T3" fmla="*/ 13 h 20"/>
                              <a:gd name="T4" fmla="*/ 1 w 90"/>
                              <a:gd name="T5" fmla="*/ 9 h 20"/>
                              <a:gd name="T6" fmla="*/ 0 w 90"/>
                              <a:gd name="T7" fmla="*/ 4 h 20"/>
                              <a:gd name="T8" fmla="*/ 4 w 90"/>
                              <a:gd name="T9" fmla="*/ 1 h 20"/>
                              <a:gd name="T10" fmla="*/ 11 w 90"/>
                              <a:gd name="T11" fmla="*/ 0 h 20"/>
                              <a:gd name="T12" fmla="*/ 21 w 90"/>
                              <a:gd name="T13" fmla="*/ 6 h 20"/>
                              <a:gd name="T14" fmla="*/ 30 w 90"/>
                              <a:gd name="T15" fmla="*/ 0 h 20"/>
                              <a:gd name="T16" fmla="*/ 40 w 90"/>
                              <a:gd name="T17" fmla="*/ 3 h 20"/>
                              <a:gd name="T18" fmla="*/ 51 w 90"/>
                              <a:gd name="T19" fmla="*/ 6 h 20"/>
                              <a:gd name="T20" fmla="*/ 63 w 90"/>
                              <a:gd name="T21" fmla="*/ 7 h 20"/>
                              <a:gd name="T22" fmla="*/ 90 w 90"/>
                              <a:gd name="T23" fmla="*/ 9 h 20"/>
                              <a:gd name="T24" fmla="*/ 82 w 90"/>
                              <a:gd name="T25" fmla="*/ 13 h 20"/>
                              <a:gd name="T26" fmla="*/ 74 w 90"/>
                              <a:gd name="T27" fmla="*/ 17 h 20"/>
                              <a:gd name="T28" fmla="*/ 65 w 90"/>
                              <a:gd name="T29" fmla="*/ 17 h 20"/>
                              <a:gd name="T30" fmla="*/ 57 w 90"/>
                              <a:gd name="T31" fmla="*/ 18 h 20"/>
                              <a:gd name="T32" fmla="*/ 46 w 90"/>
                              <a:gd name="T33" fmla="*/ 16 h 20"/>
                              <a:gd name="T34" fmla="*/ 35 w 90"/>
                              <a:gd name="T35" fmla="*/ 13 h 20"/>
                              <a:gd name="T36" fmla="*/ 28 w 90"/>
                              <a:gd name="T37" fmla="*/ 17 h 20"/>
                              <a:gd name="T38" fmla="*/ 19 w 90"/>
                              <a:gd name="T39" fmla="*/ 13 h 20"/>
                              <a:gd name="T40" fmla="*/ 10 w 90"/>
                              <a:gd name="T41" fmla="*/ 11 h 20"/>
                              <a:gd name="T42" fmla="*/ 9 w 90"/>
                              <a:gd name="T43" fmla="*/ 20 h 20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w 90"/>
                              <a:gd name="T67" fmla="*/ 0 h 20"/>
                              <a:gd name="T68" fmla="*/ 90 w 90"/>
                              <a:gd name="T69" fmla="*/ 20 h 20"/>
                            </a:gdLst>
                            <a:ahLst/>
                            <a:cxnLst>
                              <a:cxn ang="T44">
                                <a:pos x="T0" y="T1"/>
                              </a:cxn>
                              <a:cxn ang="T45">
                                <a:pos x="T2" y="T3"/>
                              </a:cxn>
                              <a:cxn ang="T46">
                                <a:pos x="T4" y="T5"/>
                              </a:cxn>
                              <a:cxn ang="T47">
                                <a:pos x="T6" y="T7"/>
                              </a:cxn>
                              <a:cxn ang="T48">
                                <a:pos x="T8" y="T9"/>
                              </a:cxn>
                              <a:cxn ang="T49">
                                <a:pos x="T10" y="T11"/>
                              </a:cxn>
                              <a:cxn ang="T50">
                                <a:pos x="T12" y="T13"/>
                              </a:cxn>
                              <a:cxn ang="T51">
                                <a:pos x="T14" y="T15"/>
                              </a:cxn>
                              <a:cxn ang="T52">
                                <a:pos x="T16" y="T17"/>
                              </a:cxn>
                              <a:cxn ang="T53">
                                <a:pos x="T18" y="T19"/>
                              </a:cxn>
                              <a:cxn ang="T54">
                                <a:pos x="T20" y="T21"/>
                              </a:cxn>
                              <a:cxn ang="T55">
                                <a:pos x="T22" y="T23"/>
                              </a:cxn>
                              <a:cxn ang="T56">
                                <a:pos x="T24" y="T25"/>
                              </a:cxn>
                              <a:cxn ang="T57">
                                <a:pos x="T26" y="T27"/>
                              </a:cxn>
                              <a:cxn ang="T58">
                                <a:pos x="T28" y="T29"/>
                              </a:cxn>
                              <a:cxn ang="T59">
                                <a:pos x="T30" y="T31"/>
                              </a:cxn>
                              <a:cxn ang="T60">
                                <a:pos x="T32" y="T33"/>
                              </a:cxn>
                              <a:cxn ang="T61">
                                <a:pos x="T34" y="T35"/>
                              </a:cxn>
                              <a:cxn ang="T62">
                                <a:pos x="T36" y="T37"/>
                              </a:cxn>
                              <a:cxn ang="T63">
                                <a:pos x="T38" y="T39"/>
                              </a:cxn>
                              <a:cxn ang="T64">
                                <a:pos x="T40" y="T41"/>
                              </a:cxn>
                              <a:cxn ang="T65">
                                <a:pos x="T42" y="T43"/>
                              </a:cxn>
                            </a:cxnLst>
                            <a:rect l="T66" t="T67" r="T68" b="T69"/>
                            <a:pathLst>
                              <a:path w="90" h="20">
                                <a:moveTo>
                                  <a:pt x="9" y="20"/>
                                </a:moveTo>
                                <a:lnTo>
                                  <a:pt x="4" y="13"/>
                                </a:lnTo>
                                <a:lnTo>
                                  <a:pt x="1" y="9"/>
                                </a:lnTo>
                                <a:lnTo>
                                  <a:pt x="0" y="4"/>
                                </a:lnTo>
                                <a:lnTo>
                                  <a:pt x="4" y="1"/>
                                </a:lnTo>
                                <a:lnTo>
                                  <a:pt x="11" y="0"/>
                                </a:lnTo>
                                <a:lnTo>
                                  <a:pt x="21" y="6"/>
                                </a:lnTo>
                                <a:lnTo>
                                  <a:pt x="30" y="0"/>
                                </a:lnTo>
                                <a:lnTo>
                                  <a:pt x="40" y="3"/>
                                </a:lnTo>
                                <a:lnTo>
                                  <a:pt x="51" y="6"/>
                                </a:lnTo>
                                <a:lnTo>
                                  <a:pt x="63" y="7"/>
                                </a:lnTo>
                                <a:lnTo>
                                  <a:pt x="90" y="9"/>
                                </a:lnTo>
                                <a:lnTo>
                                  <a:pt x="82" y="13"/>
                                </a:lnTo>
                                <a:lnTo>
                                  <a:pt x="74" y="17"/>
                                </a:lnTo>
                                <a:lnTo>
                                  <a:pt x="65" y="17"/>
                                </a:lnTo>
                                <a:lnTo>
                                  <a:pt x="57" y="18"/>
                                </a:lnTo>
                                <a:lnTo>
                                  <a:pt x="46" y="16"/>
                                </a:lnTo>
                                <a:lnTo>
                                  <a:pt x="35" y="13"/>
                                </a:lnTo>
                                <a:lnTo>
                                  <a:pt x="28" y="17"/>
                                </a:lnTo>
                                <a:lnTo>
                                  <a:pt x="19" y="13"/>
                                </a:lnTo>
                                <a:lnTo>
                                  <a:pt x="10" y="11"/>
                                </a:lnTo>
                                <a:lnTo>
                                  <a:pt x="9" y="2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001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sp>
                      <p:nvSpPr>
                        <p:cNvPr id="16443" name="Freeform 1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94" y="1689"/>
                          <a:ext cx="81" cy="39"/>
                        </a:xfrm>
                        <a:custGeom>
                          <a:avLst/>
                          <a:gdLst>
                            <a:gd name="T0" fmla="*/ 0 w 81"/>
                            <a:gd name="T1" fmla="*/ 11 h 39"/>
                            <a:gd name="T2" fmla="*/ 5 w 81"/>
                            <a:gd name="T3" fmla="*/ 14 h 39"/>
                            <a:gd name="T4" fmla="*/ 12 w 81"/>
                            <a:gd name="T5" fmla="*/ 17 h 39"/>
                            <a:gd name="T6" fmla="*/ 19 w 81"/>
                            <a:gd name="T7" fmla="*/ 18 h 39"/>
                            <a:gd name="T8" fmla="*/ 29 w 81"/>
                            <a:gd name="T9" fmla="*/ 18 h 39"/>
                            <a:gd name="T10" fmla="*/ 39 w 81"/>
                            <a:gd name="T11" fmla="*/ 17 h 39"/>
                            <a:gd name="T12" fmla="*/ 48 w 81"/>
                            <a:gd name="T13" fmla="*/ 15 h 39"/>
                            <a:gd name="T14" fmla="*/ 56 w 81"/>
                            <a:gd name="T15" fmla="*/ 13 h 39"/>
                            <a:gd name="T16" fmla="*/ 64 w 81"/>
                            <a:gd name="T17" fmla="*/ 11 h 39"/>
                            <a:gd name="T18" fmla="*/ 69 w 81"/>
                            <a:gd name="T19" fmla="*/ 6 h 39"/>
                            <a:gd name="T20" fmla="*/ 74 w 81"/>
                            <a:gd name="T21" fmla="*/ 4 h 39"/>
                            <a:gd name="T22" fmla="*/ 81 w 81"/>
                            <a:gd name="T23" fmla="*/ 0 h 39"/>
                            <a:gd name="T24" fmla="*/ 65 w 81"/>
                            <a:gd name="T25" fmla="*/ 14 h 39"/>
                            <a:gd name="T26" fmla="*/ 56 w 81"/>
                            <a:gd name="T27" fmla="*/ 21 h 39"/>
                            <a:gd name="T28" fmla="*/ 48 w 81"/>
                            <a:gd name="T29" fmla="*/ 27 h 39"/>
                            <a:gd name="T30" fmla="*/ 40 w 81"/>
                            <a:gd name="T31" fmla="*/ 34 h 39"/>
                            <a:gd name="T32" fmla="*/ 27 w 81"/>
                            <a:gd name="T33" fmla="*/ 39 h 39"/>
                            <a:gd name="T34" fmla="*/ 15 w 81"/>
                            <a:gd name="T35" fmla="*/ 39 h 39"/>
                            <a:gd name="T36" fmla="*/ 6 w 81"/>
                            <a:gd name="T37" fmla="*/ 35 h 39"/>
                            <a:gd name="T38" fmla="*/ 2 w 81"/>
                            <a:gd name="T39" fmla="*/ 27 h 39"/>
                            <a:gd name="T40" fmla="*/ 0 w 81"/>
                            <a:gd name="T41" fmla="*/ 11 h 39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81"/>
                            <a:gd name="T64" fmla="*/ 0 h 39"/>
                            <a:gd name="T65" fmla="*/ 81 w 81"/>
                            <a:gd name="T66" fmla="*/ 39 h 39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81" h="39">
                              <a:moveTo>
                                <a:pt x="0" y="11"/>
                              </a:moveTo>
                              <a:lnTo>
                                <a:pt x="5" y="14"/>
                              </a:lnTo>
                              <a:lnTo>
                                <a:pt x="12" y="17"/>
                              </a:lnTo>
                              <a:lnTo>
                                <a:pt x="19" y="18"/>
                              </a:lnTo>
                              <a:lnTo>
                                <a:pt x="29" y="18"/>
                              </a:lnTo>
                              <a:lnTo>
                                <a:pt x="39" y="17"/>
                              </a:lnTo>
                              <a:lnTo>
                                <a:pt x="48" y="15"/>
                              </a:lnTo>
                              <a:lnTo>
                                <a:pt x="56" y="13"/>
                              </a:lnTo>
                              <a:lnTo>
                                <a:pt x="64" y="11"/>
                              </a:lnTo>
                              <a:lnTo>
                                <a:pt x="69" y="6"/>
                              </a:lnTo>
                              <a:lnTo>
                                <a:pt x="74" y="4"/>
                              </a:lnTo>
                              <a:lnTo>
                                <a:pt x="81" y="0"/>
                              </a:lnTo>
                              <a:lnTo>
                                <a:pt x="65" y="14"/>
                              </a:lnTo>
                              <a:lnTo>
                                <a:pt x="56" y="21"/>
                              </a:lnTo>
                              <a:lnTo>
                                <a:pt x="48" y="27"/>
                              </a:lnTo>
                              <a:lnTo>
                                <a:pt x="40" y="34"/>
                              </a:lnTo>
                              <a:lnTo>
                                <a:pt x="27" y="39"/>
                              </a:lnTo>
                              <a:lnTo>
                                <a:pt x="15" y="39"/>
                              </a:lnTo>
                              <a:lnTo>
                                <a:pt x="6" y="35"/>
                              </a:lnTo>
                              <a:lnTo>
                                <a:pt x="2" y="27"/>
                              </a:lnTo>
                              <a:lnTo>
                                <a:pt x="0" y="1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16441" name="Freeform 1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97" y="1703"/>
                        <a:ext cx="52" cy="19"/>
                      </a:xfrm>
                      <a:custGeom>
                        <a:avLst/>
                        <a:gdLst>
                          <a:gd name="T0" fmla="*/ 0 w 52"/>
                          <a:gd name="T1" fmla="*/ 0 h 19"/>
                          <a:gd name="T2" fmla="*/ 7 w 52"/>
                          <a:gd name="T3" fmla="*/ 6 h 19"/>
                          <a:gd name="T4" fmla="*/ 17 w 52"/>
                          <a:gd name="T5" fmla="*/ 7 h 19"/>
                          <a:gd name="T6" fmla="*/ 28 w 52"/>
                          <a:gd name="T7" fmla="*/ 7 h 19"/>
                          <a:gd name="T8" fmla="*/ 43 w 52"/>
                          <a:gd name="T9" fmla="*/ 4 h 19"/>
                          <a:gd name="T10" fmla="*/ 52 w 52"/>
                          <a:gd name="T11" fmla="*/ 0 h 19"/>
                          <a:gd name="T12" fmla="*/ 40 w 52"/>
                          <a:gd name="T13" fmla="*/ 11 h 19"/>
                          <a:gd name="T14" fmla="*/ 32 w 52"/>
                          <a:gd name="T15" fmla="*/ 17 h 19"/>
                          <a:gd name="T16" fmla="*/ 23 w 52"/>
                          <a:gd name="T17" fmla="*/ 19 h 19"/>
                          <a:gd name="T18" fmla="*/ 12 w 52"/>
                          <a:gd name="T19" fmla="*/ 19 h 19"/>
                          <a:gd name="T20" fmla="*/ 5 w 52"/>
                          <a:gd name="T21" fmla="*/ 16 h 19"/>
                          <a:gd name="T22" fmla="*/ 1 w 52"/>
                          <a:gd name="T23" fmla="*/ 11 h 19"/>
                          <a:gd name="T24" fmla="*/ 0 w 52"/>
                          <a:gd name="T25" fmla="*/ 0 h 19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52"/>
                          <a:gd name="T40" fmla="*/ 0 h 19"/>
                          <a:gd name="T41" fmla="*/ 52 w 52"/>
                          <a:gd name="T42" fmla="*/ 19 h 19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52" h="19">
                            <a:moveTo>
                              <a:pt x="0" y="0"/>
                            </a:moveTo>
                            <a:lnTo>
                              <a:pt x="7" y="6"/>
                            </a:lnTo>
                            <a:lnTo>
                              <a:pt x="17" y="7"/>
                            </a:lnTo>
                            <a:lnTo>
                              <a:pt x="28" y="7"/>
                            </a:lnTo>
                            <a:lnTo>
                              <a:pt x="43" y="4"/>
                            </a:lnTo>
                            <a:lnTo>
                              <a:pt x="52" y="0"/>
                            </a:lnTo>
                            <a:lnTo>
                              <a:pt x="40" y="11"/>
                            </a:lnTo>
                            <a:lnTo>
                              <a:pt x="32" y="17"/>
                            </a:lnTo>
                            <a:lnTo>
                              <a:pt x="23" y="19"/>
                            </a:lnTo>
                            <a:lnTo>
                              <a:pt x="12" y="19"/>
                            </a:lnTo>
                            <a:lnTo>
                              <a:pt x="5" y="16"/>
                            </a:lnTo>
                            <a:lnTo>
                              <a:pt x="1" y="1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1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16438" name="Oval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5" y="1709"/>
                      <a:ext cx="7" cy="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20" name="Group 130"/>
                <p:cNvGrpSpPr>
                  <a:grpSpLocks/>
                </p:cNvGrpSpPr>
                <p:nvPr/>
              </p:nvGrpSpPr>
              <p:grpSpPr bwMode="auto">
                <a:xfrm>
                  <a:off x="3875" y="1607"/>
                  <a:ext cx="59" cy="79"/>
                  <a:chOff x="3875" y="1607"/>
                  <a:chExt cx="59" cy="79"/>
                </a:xfrm>
              </p:grpSpPr>
              <p:sp>
                <p:nvSpPr>
                  <p:cNvPr id="16432" name="Freeform 128"/>
                  <p:cNvSpPr>
                    <a:spLocks/>
                  </p:cNvSpPr>
                  <p:nvPr/>
                </p:nvSpPr>
                <p:spPr bwMode="auto">
                  <a:xfrm>
                    <a:off x="3875" y="1607"/>
                    <a:ext cx="59" cy="79"/>
                  </a:xfrm>
                  <a:custGeom>
                    <a:avLst/>
                    <a:gdLst>
                      <a:gd name="T0" fmla="*/ 38 w 59"/>
                      <a:gd name="T1" fmla="*/ 0 h 79"/>
                      <a:gd name="T2" fmla="*/ 56 w 59"/>
                      <a:gd name="T3" fmla="*/ 6 h 79"/>
                      <a:gd name="T4" fmla="*/ 59 w 59"/>
                      <a:gd name="T5" fmla="*/ 9 h 79"/>
                      <a:gd name="T6" fmla="*/ 58 w 59"/>
                      <a:gd name="T7" fmla="*/ 40 h 79"/>
                      <a:gd name="T8" fmla="*/ 54 w 59"/>
                      <a:gd name="T9" fmla="*/ 57 h 79"/>
                      <a:gd name="T10" fmla="*/ 48 w 59"/>
                      <a:gd name="T11" fmla="*/ 71 h 79"/>
                      <a:gd name="T12" fmla="*/ 40 w 59"/>
                      <a:gd name="T13" fmla="*/ 77 h 79"/>
                      <a:gd name="T14" fmla="*/ 30 w 59"/>
                      <a:gd name="T15" fmla="*/ 79 h 79"/>
                      <a:gd name="T16" fmla="*/ 10 w 59"/>
                      <a:gd name="T17" fmla="*/ 73 h 79"/>
                      <a:gd name="T18" fmla="*/ 2 w 59"/>
                      <a:gd name="T19" fmla="*/ 65 h 79"/>
                      <a:gd name="T20" fmla="*/ 0 w 59"/>
                      <a:gd name="T21" fmla="*/ 58 h 79"/>
                      <a:gd name="T22" fmla="*/ 0 w 59"/>
                      <a:gd name="T23" fmla="*/ 54 h 79"/>
                      <a:gd name="T24" fmla="*/ 13 w 59"/>
                      <a:gd name="T25" fmla="*/ 30 h 79"/>
                      <a:gd name="T26" fmla="*/ 20 w 59"/>
                      <a:gd name="T27" fmla="*/ 9 h 79"/>
                      <a:gd name="T28" fmla="*/ 22 w 59"/>
                      <a:gd name="T29" fmla="*/ 3 h 79"/>
                      <a:gd name="T30" fmla="*/ 27 w 59"/>
                      <a:gd name="T31" fmla="*/ 0 h 79"/>
                      <a:gd name="T32" fmla="*/ 38 w 59"/>
                      <a:gd name="T33" fmla="*/ 0 h 7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9"/>
                      <a:gd name="T52" fmla="*/ 0 h 79"/>
                      <a:gd name="T53" fmla="*/ 59 w 59"/>
                      <a:gd name="T54" fmla="*/ 79 h 7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9" h="79">
                        <a:moveTo>
                          <a:pt x="38" y="0"/>
                        </a:moveTo>
                        <a:lnTo>
                          <a:pt x="56" y="6"/>
                        </a:lnTo>
                        <a:lnTo>
                          <a:pt x="59" y="9"/>
                        </a:lnTo>
                        <a:lnTo>
                          <a:pt x="58" y="40"/>
                        </a:lnTo>
                        <a:lnTo>
                          <a:pt x="54" y="57"/>
                        </a:lnTo>
                        <a:lnTo>
                          <a:pt x="48" y="71"/>
                        </a:lnTo>
                        <a:lnTo>
                          <a:pt x="40" y="77"/>
                        </a:lnTo>
                        <a:lnTo>
                          <a:pt x="30" y="79"/>
                        </a:lnTo>
                        <a:lnTo>
                          <a:pt x="10" y="73"/>
                        </a:lnTo>
                        <a:lnTo>
                          <a:pt x="2" y="65"/>
                        </a:lnTo>
                        <a:lnTo>
                          <a:pt x="0" y="58"/>
                        </a:lnTo>
                        <a:lnTo>
                          <a:pt x="0" y="54"/>
                        </a:lnTo>
                        <a:lnTo>
                          <a:pt x="13" y="30"/>
                        </a:lnTo>
                        <a:lnTo>
                          <a:pt x="20" y="9"/>
                        </a:lnTo>
                        <a:lnTo>
                          <a:pt x="22" y="3"/>
                        </a:lnTo>
                        <a:lnTo>
                          <a:pt x="27" y="0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FFB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33" name="Freeform 129"/>
                  <p:cNvSpPr>
                    <a:spLocks/>
                  </p:cNvSpPr>
                  <p:nvPr/>
                </p:nvSpPr>
                <p:spPr bwMode="auto">
                  <a:xfrm>
                    <a:off x="3885" y="1607"/>
                    <a:ext cx="42" cy="76"/>
                  </a:xfrm>
                  <a:custGeom>
                    <a:avLst/>
                    <a:gdLst>
                      <a:gd name="T0" fmla="*/ 40 w 42"/>
                      <a:gd name="T1" fmla="*/ 4 h 76"/>
                      <a:gd name="T2" fmla="*/ 42 w 42"/>
                      <a:gd name="T3" fmla="*/ 10 h 76"/>
                      <a:gd name="T4" fmla="*/ 41 w 42"/>
                      <a:gd name="T5" fmla="*/ 28 h 76"/>
                      <a:gd name="T6" fmla="*/ 36 w 42"/>
                      <a:gd name="T7" fmla="*/ 46 h 76"/>
                      <a:gd name="T8" fmla="*/ 29 w 42"/>
                      <a:gd name="T9" fmla="*/ 60 h 76"/>
                      <a:gd name="T10" fmla="*/ 21 w 42"/>
                      <a:gd name="T11" fmla="*/ 70 h 76"/>
                      <a:gd name="T12" fmla="*/ 13 w 42"/>
                      <a:gd name="T13" fmla="*/ 76 h 76"/>
                      <a:gd name="T14" fmla="*/ 0 w 42"/>
                      <a:gd name="T15" fmla="*/ 73 h 76"/>
                      <a:gd name="T16" fmla="*/ 8 w 42"/>
                      <a:gd name="T17" fmla="*/ 62 h 76"/>
                      <a:gd name="T18" fmla="*/ 13 w 42"/>
                      <a:gd name="T19" fmla="*/ 53 h 76"/>
                      <a:gd name="T20" fmla="*/ 17 w 42"/>
                      <a:gd name="T21" fmla="*/ 42 h 76"/>
                      <a:gd name="T22" fmla="*/ 20 w 42"/>
                      <a:gd name="T23" fmla="*/ 31 h 76"/>
                      <a:gd name="T24" fmla="*/ 22 w 42"/>
                      <a:gd name="T25" fmla="*/ 23 h 76"/>
                      <a:gd name="T26" fmla="*/ 23 w 42"/>
                      <a:gd name="T27" fmla="*/ 14 h 76"/>
                      <a:gd name="T28" fmla="*/ 23 w 42"/>
                      <a:gd name="T29" fmla="*/ 0 h 76"/>
                      <a:gd name="T30" fmla="*/ 40 w 42"/>
                      <a:gd name="T31" fmla="*/ 4 h 7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42"/>
                      <a:gd name="T49" fmla="*/ 0 h 76"/>
                      <a:gd name="T50" fmla="*/ 42 w 42"/>
                      <a:gd name="T51" fmla="*/ 76 h 7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42" h="76">
                        <a:moveTo>
                          <a:pt x="40" y="4"/>
                        </a:moveTo>
                        <a:lnTo>
                          <a:pt x="42" y="10"/>
                        </a:lnTo>
                        <a:lnTo>
                          <a:pt x="41" y="28"/>
                        </a:lnTo>
                        <a:lnTo>
                          <a:pt x="36" y="46"/>
                        </a:lnTo>
                        <a:lnTo>
                          <a:pt x="29" y="60"/>
                        </a:lnTo>
                        <a:lnTo>
                          <a:pt x="21" y="70"/>
                        </a:lnTo>
                        <a:lnTo>
                          <a:pt x="13" y="76"/>
                        </a:lnTo>
                        <a:lnTo>
                          <a:pt x="0" y="73"/>
                        </a:lnTo>
                        <a:lnTo>
                          <a:pt x="8" y="62"/>
                        </a:lnTo>
                        <a:lnTo>
                          <a:pt x="13" y="53"/>
                        </a:lnTo>
                        <a:lnTo>
                          <a:pt x="17" y="42"/>
                        </a:lnTo>
                        <a:lnTo>
                          <a:pt x="20" y="31"/>
                        </a:lnTo>
                        <a:lnTo>
                          <a:pt x="22" y="23"/>
                        </a:lnTo>
                        <a:lnTo>
                          <a:pt x="23" y="14"/>
                        </a:lnTo>
                        <a:lnTo>
                          <a:pt x="23" y="0"/>
                        </a:lnTo>
                        <a:lnTo>
                          <a:pt x="40" y="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6408" name="Freeform 132"/>
              <p:cNvSpPr>
                <a:spLocks/>
              </p:cNvSpPr>
              <p:nvPr/>
            </p:nvSpPr>
            <p:spPr bwMode="auto">
              <a:xfrm>
                <a:off x="3317" y="2011"/>
                <a:ext cx="221" cy="220"/>
              </a:xfrm>
              <a:custGeom>
                <a:avLst/>
                <a:gdLst>
                  <a:gd name="T0" fmla="*/ 208 w 221"/>
                  <a:gd name="T1" fmla="*/ 79 h 220"/>
                  <a:gd name="T2" fmla="*/ 169 w 221"/>
                  <a:gd name="T3" fmla="*/ 17 h 220"/>
                  <a:gd name="T4" fmla="*/ 139 w 221"/>
                  <a:gd name="T5" fmla="*/ 0 h 220"/>
                  <a:gd name="T6" fmla="*/ 195 w 221"/>
                  <a:gd name="T7" fmla="*/ 92 h 220"/>
                  <a:gd name="T8" fmla="*/ 208 w 221"/>
                  <a:gd name="T9" fmla="*/ 139 h 220"/>
                  <a:gd name="T10" fmla="*/ 51 w 221"/>
                  <a:gd name="T11" fmla="*/ 159 h 220"/>
                  <a:gd name="T12" fmla="*/ 200 w 221"/>
                  <a:gd name="T13" fmla="*/ 155 h 220"/>
                  <a:gd name="T14" fmla="*/ 0 w 221"/>
                  <a:gd name="T15" fmla="*/ 220 h 220"/>
                  <a:gd name="T16" fmla="*/ 221 w 221"/>
                  <a:gd name="T17" fmla="*/ 169 h 220"/>
                  <a:gd name="T18" fmla="*/ 208 w 221"/>
                  <a:gd name="T19" fmla="*/ 79 h 2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1"/>
                  <a:gd name="T31" fmla="*/ 0 h 220"/>
                  <a:gd name="T32" fmla="*/ 221 w 221"/>
                  <a:gd name="T33" fmla="*/ 220 h 2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1" h="220">
                    <a:moveTo>
                      <a:pt x="208" y="79"/>
                    </a:moveTo>
                    <a:lnTo>
                      <a:pt x="169" y="17"/>
                    </a:lnTo>
                    <a:lnTo>
                      <a:pt x="139" y="0"/>
                    </a:lnTo>
                    <a:lnTo>
                      <a:pt x="195" y="92"/>
                    </a:lnTo>
                    <a:lnTo>
                      <a:pt x="208" y="139"/>
                    </a:lnTo>
                    <a:lnTo>
                      <a:pt x="51" y="159"/>
                    </a:lnTo>
                    <a:lnTo>
                      <a:pt x="200" y="155"/>
                    </a:lnTo>
                    <a:lnTo>
                      <a:pt x="0" y="220"/>
                    </a:lnTo>
                    <a:lnTo>
                      <a:pt x="221" y="169"/>
                    </a:lnTo>
                    <a:lnTo>
                      <a:pt x="208" y="79"/>
                    </a:lnTo>
                    <a:close/>
                  </a:path>
                </a:pathLst>
              </a:custGeom>
              <a:solidFill>
                <a:srgbClr val="10A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1" name="Group 135"/>
              <p:cNvGrpSpPr>
                <a:grpSpLocks/>
              </p:cNvGrpSpPr>
              <p:nvPr/>
            </p:nvGrpSpPr>
            <p:grpSpPr bwMode="auto">
              <a:xfrm>
                <a:off x="2990" y="2187"/>
                <a:ext cx="316" cy="267"/>
                <a:chOff x="2990" y="2187"/>
                <a:chExt cx="316" cy="267"/>
              </a:xfrm>
            </p:grpSpPr>
            <p:sp>
              <p:nvSpPr>
                <p:cNvPr id="16425" name="Freeform 133"/>
                <p:cNvSpPr>
                  <a:spLocks/>
                </p:cNvSpPr>
                <p:nvPr/>
              </p:nvSpPr>
              <p:spPr bwMode="auto">
                <a:xfrm>
                  <a:off x="3277" y="2187"/>
                  <a:ext cx="29" cy="92"/>
                </a:xfrm>
                <a:custGeom>
                  <a:avLst/>
                  <a:gdLst>
                    <a:gd name="T0" fmla="*/ 14 w 29"/>
                    <a:gd name="T1" fmla="*/ 12 h 92"/>
                    <a:gd name="T2" fmla="*/ 29 w 29"/>
                    <a:gd name="T3" fmla="*/ 48 h 92"/>
                    <a:gd name="T4" fmla="*/ 24 w 29"/>
                    <a:gd name="T5" fmla="*/ 74 h 92"/>
                    <a:gd name="T6" fmla="*/ 14 w 29"/>
                    <a:gd name="T7" fmla="*/ 92 h 92"/>
                    <a:gd name="T8" fmla="*/ 10 w 29"/>
                    <a:gd name="T9" fmla="*/ 92 h 92"/>
                    <a:gd name="T10" fmla="*/ 10 w 29"/>
                    <a:gd name="T11" fmla="*/ 43 h 92"/>
                    <a:gd name="T12" fmla="*/ 0 w 29"/>
                    <a:gd name="T13" fmla="*/ 31 h 92"/>
                    <a:gd name="T14" fmla="*/ 5 w 29"/>
                    <a:gd name="T15" fmla="*/ 21 h 92"/>
                    <a:gd name="T16" fmla="*/ 14 w 29"/>
                    <a:gd name="T17" fmla="*/ 0 h 92"/>
                    <a:gd name="T18" fmla="*/ 14 w 29"/>
                    <a:gd name="T19" fmla="*/ 12 h 9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"/>
                    <a:gd name="T31" fmla="*/ 0 h 92"/>
                    <a:gd name="T32" fmla="*/ 29 w 29"/>
                    <a:gd name="T33" fmla="*/ 92 h 9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" h="92">
                      <a:moveTo>
                        <a:pt x="14" y="12"/>
                      </a:moveTo>
                      <a:lnTo>
                        <a:pt x="29" y="48"/>
                      </a:lnTo>
                      <a:lnTo>
                        <a:pt x="24" y="74"/>
                      </a:lnTo>
                      <a:lnTo>
                        <a:pt x="14" y="92"/>
                      </a:lnTo>
                      <a:lnTo>
                        <a:pt x="10" y="92"/>
                      </a:lnTo>
                      <a:lnTo>
                        <a:pt x="10" y="43"/>
                      </a:lnTo>
                      <a:lnTo>
                        <a:pt x="0" y="31"/>
                      </a:lnTo>
                      <a:lnTo>
                        <a:pt x="5" y="21"/>
                      </a:lnTo>
                      <a:lnTo>
                        <a:pt x="14" y="0"/>
                      </a:lnTo>
                      <a:lnTo>
                        <a:pt x="14" y="12"/>
                      </a:lnTo>
                      <a:close/>
                    </a:path>
                  </a:pathLst>
                </a:custGeom>
                <a:solidFill>
                  <a:srgbClr val="10A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26" name="Freeform 134"/>
                <p:cNvSpPr>
                  <a:spLocks/>
                </p:cNvSpPr>
                <p:nvPr/>
              </p:nvSpPr>
              <p:spPr bwMode="auto">
                <a:xfrm>
                  <a:off x="2990" y="2289"/>
                  <a:ext cx="123" cy="165"/>
                </a:xfrm>
                <a:custGeom>
                  <a:avLst/>
                  <a:gdLst>
                    <a:gd name="T0" fmla="*/ 30 w 123"/>
                    <a:gd name="T1" fmla="*/ 0 h 165"/>
                    <a:gd name="T2" fmla="*/ 74 w 123"/>
                    <a:gd name="T3" fmla="*/ 26 h 165"/>
                    <a:gd name="T4" fmla="*/ 101 w 123"/>
                    <a:gd name="T5" fmla="*/ 61 h 165"/>
                    <a:gd name="T6" fmla="*/ 114 w 123"/>
                    <a:gd name="T7" fmla="*/ 87 h 165"/>
                    <a:gd name="T8" fmla="*/ 118 w 123"/>
                    <a:gd name="T9" fmla="*/ 108 h 165"/>
                    <a:gd name="T10" fmla="*/ 123 w 123"/>
                    <a:gd name="T11" fmla="*/ 132 h 165"/>
                    <a:gd name="T12" fmla="*/ 123 w 123"/>
                    <a:gd name="T13" fmla="*/ 152 h 165"/>
                    <a:gd name="T14" fmla="*/ 78 w 123"/>
                    <a:gd name="T15" fmla="*/ 165 h 165"/>
                    <a:gd name="T16" fmla="*/ 70 w 123"/>
                    <a:gd name="T17" fmla="*/ 127 h 165"/>
                    <a:gd name="T18" fmla="*/ 66 w 123"/>
                    <a:gd name="T19" fmla="*/ 104 h 165"/>
                    <a:gd name="T20" fmla="*/ 44 w 123"/>
                    <a:gd name="T21" fmla="*/ 74 h 165"/>
                    <a:gd name="T22" fmla="*/ 30 w 123"/>
                    <a:gd name="T23" fmla="*/ 57 h 165"/>
                    <a:gd name="T24" fmla="*/ 17 w 123"/>
                    <a:gd name="T25" fmla="*/ 40 h 165"/>
                    <a:gd name="T26" fmla="*/ 0 w 123"/>
                    <a:gd name="T27" fmla="*/ 26 h 165"/>
                    <a:gd name="T28" fmla="*/ 30 w 123"/>
                    <a:gd name="T29" fmla="*/ 0 h 16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23"/>
                    <a:gd name="T46" fmla="*/ 0 h 165"/>
                    <a:gd name="T47" fmla="*/ 123 w 123"/>
                    <a:gd name="T48" fmla="*/ 165 h 16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23" h="165">
                      <a:moveTo>
                        <a:pt x="30" y="0"/>
                      </a:moveTo>
                      <a:lnTo>
                        <a:pt x="74" y="26"/>
                      </a:lnTo>
                      <a:lnTo>
                        <a:pt x="101" y="61"/>
                      </a:lnTo>
                      <a:lnTo>
                        <a:pt x="114" y="87"/>
                      </a:lnTo>
                      <a:lnTo>
                        <a:pt x="118" y="108"/>
                      </a:lnTo>
                      <a:lnTo>
                        <a:pt x="123" y="132"/>
                      </a:lnTo>
                      <a:lnTo>
                        <a:pt x="123" y="152"/>
                      </a:lnTo>
                      <a:lnTo>
                        <a:pt x="78" y="165"/>
                      </a:lnTo>
                      <a:lnTo>
                        <a:pt x="70" y="127"/>
                      </a:lnTo>
                      <a:lnTo>
                        <a:pt x="66" y="104"/>
                      </a:lnTo>
                      <a:lnTo>
                        <a:pt x="44" y="74"/>
                      </a:lnTo>
                      <a:lnTo>
                        <a:pt x="30" y="57"/>
                      </a:lnTo>
                      <a:lnTo>
                        <a:pt x="17" y="40"/>
                      </a:lnTo>
                      <a:lnTo>
                        <a:pt x="0" y="26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7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2" name="Group 150"/>
              <p:cNvGrpSpPr>
                <a:grpSpLocks/>
              </p:cNvGrpSpPr>
              <p:nvPr/>
            </p:nvGrpSpPr>
            <p:grpSpPr bwMode="auto">
              <a:xfrm>
                <a:off x="2988" y="1838"/>
                <a:ext cx="1302" cy="1278"/>
                <a:chOff x="2988" y="1838"/>
                <a:chExt cx="1302" cy="1278"/>
              </a:xfrm>
            </p:grpSpPr>
            <p:sp>
              <p:nvSpPr>
                <p:cNvPr id="16411" name="Freeform 136"/>
                <p:cNvSpPr>
                  <a:spLocks/>
                </p:cNvSpPr>
                <p:nvPr/>
              </p:nvSpPr>
              <p:spPr bwMode="auto">
                <a:xfrm>
                  <a:off x="3849" y="1838"/>
                  <a:ext cx="441" cy="1278"/>
                </a:xfrm>
                <a:custGeom>
                  <a:avLst/>
                  <a:gdLst>
                    <a:gd name="T0" fmla="*/ 65 w 441"/>
                    <a:gd name="T1" fmla="*/ 0 h 1278"/>
                    <a:gd name="T2" fmla="*/ 86 w 441"/>
                    <a:gd name="T3" fmla="*/ 13 h 1278"/>
                    <a:gd name="T4" fmla="*/ 111 w 441"/>
                    <a:gd name="T5" fmla="*/ 30 h 1278"/>
                    <a:gd name="T6" fmla="*/ 137 w 441"/>
                    <a:gd name="T7" fmla="*/ 47 h 1278"/>
                    <a:gd name="T8" fmla="*/ 177 w 441"/>
                    <a:gd name="T9" fmla="*/ 68 h 1278"/>
                    <a:gd name="T10" fmla="*/ 264 w 441"/>
                    <a:gd name="T11" fmla="*/ 122 h 1278"/>
                    <a:gd name="T12" fmla="*/ 301 w 441"/>
                    <a:gd name="T13" fmla="*/ 138 h 1278"/>
                    <a:gd name="T14" fmla="*/ 321 w 441"/>
                    <a:gd name="T15" fmla="*/ 146 h 1278"/>
                    <a:gd name="T16" fmla="*/ 340 w 441"/>
                    <a:gd name="T17" fmla="*/ 163 h 1278"/>
                    <a:gd name="T18" fmla="*/ 388 w 441"/>
                    <a:gd name="T19" fmla="*/ 375 h 1278"/>
                    <a:gd name="T20" fmla="*/ 394 w 441"/>
                    <a:gd name="T21" fmla="*/ 459 h 1278"/>
                    <a:gd name="T22" fmla="*/ 386 w 441"/>
                    <a:gd name="T23" fmla="*/ 482 h 1278"/>
                    <a:gd name="T24" fmla="*/ 407 w 441"/>
                    <a:gd name="T25" fmla="*/ 573 h 1278"/>
                    <a:gd name="T26" fmla="*/ 412 w 441"/>
                    <a:gd name="T27" fmla="*/ 722 h 1278"/>
                    <a:gd name="T28" fmla="*/ 422 w 441"/>
                    <a:gd name="T29" fmla="*/ 790 h 1278"/>
                    <a:gd name="T30" fmla="*/ 428 w 441"/>
                    <a:gd name="T31" fmla="*/ 836 h 1278"/>
                    <a:gd name="T32" fmla="*/ 437 w 441"/>
                    <a:gd name="T33" fmla="*/ 830 h 1278"/>
                    <a:gd name="T34" fmla="*/ 441 w 441"/>
                    <a:gd name="T35" fmla="*/ 874 h 1278"/>
                    <a:gd name="T36" fmla="*/ 420 w 441"/>
                    <a:gd name="T37" fmla="*/ 889 h 1278"/>
                    <a:gd name="T38" fmla="*/ 391 w 441"/>
                    <a:gd name="T39" fmla="*/ 902 h 1278"/>
                    <a:gd name="T40" fmla="*/ 365 w 441"/>
                    <a:gd name="T41" fmla="*/ 912 h 1278"/>
                    <a:gd name="T42" fmla="*/ 337 w 441"/>
                    <a:gd name="T43" fmla="*/ 922 h 1278"/>
                    <a:gd name="T44" fmla="*/ 315 w 441"/>
                    <a:gd name="T45" fmla="*/ 929 h 1278"/>
                    <a:gd name="T46" fmla="*/ 290 w 441"/>
                    <a:gd name="T47" fmla="*/ 929 h 1278"/>
                    <a:gd name="T48" fmla="*/ 272 w 441"/>
                    <a:gd name="T49" fmla="*/ 925 h 1278"/>
                    <a:gd name="T50" fmla="*/ 261 w 441"/>
                    <a:gd name="T51" fmla="*/ 914 h 1278"/>
                    <a:gd name="T52" fmla="*/ 258 w 441"/>
                    <a:gd name="T53" fmla="*/ 878 h 1278"/>
                    <a:gd name="T54" fmla="*/ 287 w 441"/>
                    <a:gd name="T55" fmla="*/ 883 h 1278"/>
                    <a:gd name="T56" fmla="*/ 277 w 441"/>
                    <a:gd name="T57" fmla="*/ 856 h 1278"/>
                    <a:gd name="T58" fmla="*/ 279 w 441"/>
                    <a:gd name="T59" fmla="*/ 805 h 1278"/>
                    <a:gd name="T60" fmla="*/ 272 w 441"/>
                    <a:gd name="T61" fmla="*/ 775 h 1278"/>
                    <a:gd name="T62" fmla="*/ 266 w 441"/>
                    <a:gd name="T63" fmla="*/ 740 h 1278"/>
                    <a:gd name="T64" fmla="*/ 257 w 441"/>
                    <a:gd name="T65" fmla="*/ 691 h 1278"/>
                    <a:gd name="T66" fmla="*/ 240 w 441"/>
                    <a:gd name="T67" fmla="*/ 638 h 1278"/>
                    <a:gd name="T68" fmla="*/ 226 w 441"/>
                    <a:gd name="T69" fmla="*/ 506 h 1278"/>
                    <a:gd name="T70" fmla="*/ 201 w 441"/>
                    <a:gd name="T71" fmla="*/ 696 h 1278"/>
                    <a:gd name="T72" fmla="*/ 211 w 441"/>
                    <a:gd name="T73" fmla="*/ 812 h 1278"/>
                    <a:gd name="T74" fmla="*/ 246 w 441"/>
                    <a:gd name="T75" fmla="*/ 934 h 1278"/>
                    <a:gd name="T76" fmla="*/ 323 w 441"/>
                    <a:gd name="T77" fmla="*/ 1162 h 1278"/>
                    <a:gd name="T78" fmla="*/ 262 w 441"/>
                    <a:gd name="T79" fmla="*/ 1206 h 1278"/>
                    <a:gd name="T80" fmla="*/ 221 w 441"/>
                    <a:gd name="T81" fmla="*/ 1230 h 1278"/>
                    <a:gd name="T82" fmla="*/ 190 w 441"/>
                    <a:gd name="T83" fmla="*/ 1245 h 1278"/>
                    <a:gd name="T84" fmla="*/ 170 w 441"/>
                    <a:gd name="T85" fmla="*/ 1250 h 1278"/>
                    <a:gd name="T86" fmla="*/ 145 w 441"/>
                    <a:gd name="T87" fmla="*/ 1258 h 1278"/>
                    <a:gd name="T88" fmla="*/ 119 w 441"/>
                    <a:gd name="T89" fmla="*/ 1267 h 1278"/>
                    <a:gd name="T90" fmla="*/ 86 w 441"/>
                    <a:gd name="T91" fmla="*/ 1278 h 1278"/>
                    <a:gd name="T92" fmla="*/ 47 w 441"/>
                    <a:gd name="T93" fmla="*/ 1038 h 1278"/>
                    <a:gd name="T94" fmla="*/ 22 w 441"/>
                    <a:gd name="T95" fmla="*/ 874 h 1278"/>
                    <a:gd name="T96" fmla="*/ 8 w 441"/>
                    <a:gd name="T97" fmla="*/ 718 h 1278"/>
                    <a:gd name="T98" fmla="*/ 0 w 441"/>
                    <a:gd name="T99" fmla="*/ 506 h 1278"/>
                    <a:gd name="T100" fmla="*/ 1 w 441"/>
                    <a:gd name="T101" fmla="*/ 420 h 1278"/>
                    <a:gd name="T102" fmla="*/ 7 w 441"/>
                    <a:gd name="T103" fmla="*/ 335 h 1278"/>
                    <a:gd name="T104" fmla="*/ 24 w 441"/>
                    <a:gd name="T105" fmla="*/ 212 h 1278"/>
                    <a:gd name="T106" fmla="*/ 34 w 441"/>
                    <a:gd name="T107" fmla="*/ 183 h 1278"/>
                    <a:gd name="T108" fmla="*/ 47 w 441"/>
                    <a:gd name="T109" fmla="*/ 148 h 1278"/>
                    <a:gd name="T110" fmla="*/ 56 w 441"/>
                    <a:gd name="T111" fmla="*/ 112 h 1278"/>
                    <a:gd name="T112" fmla="*/ 61 w 441"/>
                    <a:gd name="T113" fmla="*/ 86 h 1278"/>
                    <a:gd name="T114" fmla="*/ 67 w 441"/>
                    <a:gd name="T115" fmla="*/ 50 h 1278"/>
                    <a:gd name="T116" fmla="*/ 65 w 441"/>
                    <a:gd name="T117" fmla="*/ 0 h 12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41"/>
                    <a:gd name="T178" fmla="*/ 0 h 1278"/>
                    <a:gd name="T179" fmla="*/ 441 w 441"/>
                    <a:gd name="T180" fmla="*/ 1278 h 12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41" h="1278">
                      <a:moveTo>
                        <a:pt x="65" y="0"/>
                      </a:moveTo>
                      <a:lnTo>
                        <a:pt x="86" y="13"/>
                      </a:lnTo>
                      <a:lnTo>
                        <a:pt x="111" y="30"/>
                      </a:lnTo>
                      <a:lnTo>
                        <a:pt x="137" y="47"/>
                      </a:lnTo>
                      <a:lnTo>
                        <a:pt x="177" y="68"/>
                      </a:lnTo>
                      <a:lnTo>
                        <a:pt x="264" y="122"/>
                      </a:lnTo>
                      <a:lnTo>
                        <a:pt x="301" y="138"/>
                      </a:lnTo>
                      <a:lnTo>
                        <a:pt x="321" y="146"/>
                      </a:lnTo>
                      <a:lnTo>
                        <a:pt x="340" y="163"/>
                      </a:lnTo>
                      <a:lnTo>
                        <a:pt x="388" y="375"/>
                      </a:lnTo>
                      <a:lnTo>
                        <a:pt x="394" y="459"/>
                      </a:lnTo>
                      <a:lnTo>
                        <a:pt x="386" y="482"/>
                      </a:lnTo>
                      <a:lnTo>
                        <a:pt x="407" y="573"/>
                      </a:lnTo>
                      <a:lnTo>
                        <a:pt x="412" y="722"/>
                      </a:lnTo>
                      <a:lnTo>
                        <a:pt x="422" y="790"/>
                      </a:lnTo>
                      <a:lnTo>
                        <a:pt x="428" y="836"/>
                      </a:lnTo>
                      <a:lnTo>
                        <a:pt x="437" y="830"/>
                      </a:lnTo>
                      <a:lnTo>
                        <a:pt x="441" y="874"/>
                      </a:lnTo>
                      <a:lnTo>
                        <a:pt x="420" y="889"/>
                      </a:lnTo>
                      <a:lnTo>
                        <a:pt x="391" y="902"/>
                      </a:lnTo>
                      <a:lnTo>
                        <a:pt x="365" y="912"/>
                      </a:lnTo>
                      <a:lnTo>
                        <a:pt x="337" y="922"/>
                      </a:lnTo>
                      <a:lnTo>
                        <a:pt x="315" y="929"/>
                      </a:lnTo>
                      <a:lnTo>
                        <a:pt x="290" y="929"/>
                      </a:lnTo>
                      <a:lnTo>
                        <a:pt x="272" y="925"/>
                      </a:lnTo>
                      <a:lnTo>
                        <a:pt x="261" y="914"/>
                      </a:lnTo>
                      <a:lnTo>
                        <a:pt x="258" y="878"/>
                      </a:lnTo>
                      <a:lnTo>
                        <a:pt x="287" y="883"/>
                      </a:lnTo>
                      <a:lnTo>
                        <a:pt x="277" y="856"/>
                      </a:lnTo>
                      <a:lnTo>
                        <a:pt x="279" y="805"/>
                      </a:lnTo>
                      <a:lnTo>
                        <a:pt x="272" y="775"/>
                      </a:lnTo>
                      <a:lnTo>
                        <a:pt x="266" y="740"/>
                      </a:lnTo>
                      <a:lnTo>
                        <a:pt x="257" y="691"/>
                      </a:lnTo>
                      <a:lnTo>
                        <a:pt x="240" y="638"/>
                      </a:lnTo>
                      <a:lnTo>
                        <a:pt x="226" y="506"/>
                      </a:lnTo>
                      <a:lnTo>
                        <a:pt x="201" y="696"/>
                      </a:lnTo>
                      <a:lnTo>
                        <a:pt x="211" y="812"/>
                      </a:lnTo>
                      <a:lnTo>
                        <a:pt x="246" y="934"/>
                      </a:lnTo>
                      <a:lnTo>
                        <a:pt x="323" y="1162"/>
                      </a:lnTo>
                      <a:lnTo>
                        <a:pt x="262" y="1206"/>
                      </a:lnTo>
                      <a:lnTo>
                        <a:pt x="221" y="1230"/>
                      </a:lnTo>
                      <a:lnTo>
                        <a:pt x="190" y="1245"/>
                      </a:lnTo>
                      <a:lnTo>
                        <a:pt x="170" y="1250"/>
                      </a:lnTo>
                      <a:lnTo>
                        <a:pt x="145" y="1258"/>
                      </a:lnTo>
                      <a:lnTo>
                        <a:pt x="119" y="1267"/>
                      </a:lnTo>
                      <a:lnTo>
                        <a:pt x="86" y="1278"/>
                      </a:lnTo>
                      <a:lnTo>
                        <a:pt x="47" y="1038"/>
                      </a:lnTo>
                      <a:lnTo>
                        <a:pt x="22" y="874"/>
                      </a:lnTo>
                      <a:lnTo>
                        <a:pt x="8" y="718"/>
                      </a:lnTo>
                      <a:lnTo>
                        <a:pt x="0" y="506"/>
                      </a:lnTo>
                      <a:lnTo>
                        <a:pt x="1" y="420"/>
                      </a:lnTo>
                      <a:lnTo>
                        <a:pt x="7" y="335"/>
                      </a:lnTo>
                      <a:lnTo>
                        <a:pt x="24" y="212"/>
                      </a:lnTo>
                      <a:lnTo>
                        <a:pt x="34" y="183"/>
                      </a:lnTo>
                      <a:lnTo>
                        <a:pt x="47" y="148"/>
                      </a:lnTo>
                      <a:lnTo>
                        <a:pt x="56" y="112"/>
                      </a:lnTo>
                      <a:lnTo>
                        <a:pt x="61" y="86"/>
                      </a:lnTo>
                      <a:lnTo>
                        <a:pt x="67" y="5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D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12" name="Freeform 137"/>
                <p:cNvSpPr>
                  <a:spLocks/>
                </p:cNvSpPr>
                <p:nvPr/>
              </p:nvSpPr>
              <p:spPr bwMode="auto">
                <a:xfrm>
                  <a:off x="2988" y="1838"/>
                  <a:ext cx="750" cy="1185"/>
                </a:xfrm>
                <a:custGeom>
                  <a:avLst/>
                  <a:gdLst>
                    <a:gd name="T0" fmla="*/ 732 w 750"/>
                    <a:gd name="T1" fmla="*/ 14 h 1185"/>
                    <a:gd name="T2" fmla="*/ 665 w 750"/>
                    <a:gd name="T3" fmla="*/ 16 h 1185"/>
                    <a:gd name="T4" fmla="*/ 599 w 750"/>
                    <a:gd name="T5" fmla="*/ 25 h 1185"/>
                    <a:gd name="T6" fmla="*/ 577 w 750"/>
                    <a:gd name="T7" fmla="*/ 24 h 1185"/>
                    <a:gd name="T8" fmla="*/ 553 w 750"/>
                    <a:gd name="T9" fmla="*/ 36 h 1185"/>
                    <a:gd name="T10" fmla="*/ 540 w 750"/>
                    <a:gd name="T11" fmla="*/ 50 h 1185"/>
                    <a:gd name="T12" fmla="*/ 521 w 750"/>
                    <a:gd name="T13" fmla="*/ 80 h 1185"/>
                    <a:gd name="T14" fmla="*/ 458 w 750"/>
                    <a:gd name="T15" fmla="*/ 152 h 1185"/>
                    <a:gd name="T16" fmla="*/ 429 w 750"/>
                    <a:gd name="T17" fmla="*/ 181 h 1185"/>
                    <a:gd name="T18" fmla="*/ 301 w 750"/>
                    <a:gd name="T19" fmla="*/ 335 h 1185"/>
                    <a:gd name="T20" fmla="*/ 292 w 750"/>
                    <a:gd name="T21" fmla="*/ 350 h 1185"/>
                    <a:gd name="T22" fmla="*/ 183 w 750"/>
                    <a:gd name="T23" fmla="*/ 389 h 1185"/>
                    <a:gd name="T24" fmla="*/ 47 w 750"/>
                    <a:gd name="T25" fmla="*/ 458 h 1185"/>
                    <a:gd name="T26" fmla="*/ 0 w 750"/>
                    <a:gd name="T27" fmla="*/ 477 h 1185"/>
                    <a:gd name="T28" fmla="*/ 40 w 750"/>
                    <a:gd name="T29" fmla="*/ 514 h 1185"/>
                    <a:gd name="T30" fmla="*/ 68 w 750"/>
                    <a:gd name="T31" fmla="*/ 557 h 1185"/>
                    <a:gd name="T32" fmla="*/ 82 w 750"/>
                    <a:gd name="T33" fmla="*/ 613 h 1185"/>
                    <a:gd name="T34" fmla="*/ 122 w 750"/>
                    <a:gd name="T35" fmla="*/ 579 h 1185"/>
                    <a:gd name="T36" fmla="*/ 312 w 750"/>
                    <a:gd name="T37" fmla="*/ 506 h 1185"/>
                    <a:gd name="T38" fmla="*/ 531 w 750"/>
                    <a:gd name="T39" fmla="*/ 345 h 1185"/>
                    <a:gd name="T40" fmla="*/ 558 w 750"/>
                    <a:gd name="T41" fmla="*/ 477 h 1185"/>
                    <a:gd name="T42" fmla="*/ 609 w 750"/>
                    <a:gd name="T43" fmla="*/ 625 h 1185"/>
                    <a:gd name="T44" fmla="*/ 568 w 750"/>
                    <a:gd name="T45" fmla="*/ 750 h 1185"/>
                    <a:gd name="T46" fmla="*/ 502 w 750"/>
                    <a:gd name="T47" fmla="*/ 887 h 1185"/>
                    <a:gd name="T48" fmla="*/ 442 w 750"/>
                    <a:gd name="T49" fmla="*/ 1028 h 1185"/>
                    <a:gd name="T50" fmla="*/ 444 w 750"/>
                    <a:gd name="T51" fmla="*/ 1072 h 1185"/>
                    <a:gd name="T52" fmla="*/ 535 w 750"/>
                    <a:gd name="T53" fmla="*/ 1185 h 1185"/>
                    <a:gd name="T54" fmla="*/ 598 w 750"/>
                    <a:gd name="T55" fmla="*/ 1046 h 1185"/>
                    <a:gd name="T56" fmla="*/ 617 w 750"/>
                    <a:gd name="T57" fmla="*/ 957 h 1185"/>
                    <a:gd name="T58" fmla="*/ 636 w 750"/>
                    <a:gd name="T59" fmla="*/ 783 h 1185"/>
                    <a:gd name="T60" fmla="*/ 653 w 750"/>
                    <a:gd name="T61" fmla="*/ 393 h 1185"/>
                    <a:gd name="T62" fmla="*/ 706 w 750"/>
                    <a:gd name="T63" fmla="*/ 115 h 1185"/>
                    <a:gd name="T64" fmla="*/ 720 w 750"/>
                    <a:gd name="T65" fmla="*/ 75 h 1185"/>
                    <a:gd name="T66" fmla="*/ 739 w 750"/>
                    <a:gd name="T67" fmla="*/ 30 h 1185"/>
                    <a:gd name="T68" fmla="*/ 750 w 750"/>
                    <a:gd name="T69" fmla="*/ 0 h 118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50"/>
                    <a:gd name="T106" fmla="*/ 0 h 1185"/>
                    <a:gd name="T107" fmla="*/ 750 w 750"/>
                    <a:gd name="T108" fmla="*/ 1185 h 118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50" h="1185">
                      <a:moveTo>
                        <a:pt x="750" y="0"/>
                      </a:moveTo>
                      <a:lnTo>
                        <a:pt x="732" y="14"/>
                      </a:lnTo>
                      <a:lnTo>
                        <a:pt x="694" y="14"/>
                      </a:lnTo>
                      <a:lnTo>
                        <a:pt x="665" y="16"/>
                      </a:lnTo>
                      <a:lnTo>
                        <a:pt x="636" y="19"/>
                      </a:lnTo>
                      <a:lnTo>
                        <a:pt x="599" y="25"/>
                      </a:lnTo>
                      <a:lnTo>
                        <a:pt x="588" y="23"/>
                      </a:lnTo>
                      <a:lnTo>
                        <a:pt x="577" y="24"/>
                      </a:lnTo>
                      <a:lnTo>
                        <a:pt x="566" y="28"/>
                      </a:lnTo>
                      <a:lnTo>
                        <a:pt x="553" y="36"/>
                      </a:lnTo>
                      <a:lnTo>
                        <a:pt x="548" y="44"/>
                      </a:lnTo>
                      <a:lnTo>
                        <a:pt x="540" y="50"/>
                      </a:lnTo>
                      <a:lnTo>
                        <a:pt x="529" y="62"/>
                      </a:lnTo>
                      <a:lnTo>
                        <a:pt x="521" y="80"/>
                      </a:lnTo>
                      <a:lnTo>
                        <a:pt x="512" y="93"/>
                      </a:lnTo>
                      <a:lnTo>
                        <a:pt x="458" y="152"/>
                      </a:lnTo>
                      <a:lnTo>
                        <a:pt x="445" y="155"/>
                      </a:lnTo>
                      <a:lnTo>
                        <a:pt x="429" y="181"/>
                      </a:lnTo>
                      <a:lnTo>
                        <a:pt x="299" y="328"/>
                      </a:lnTo>
                      <a:lnTo>
                        <a:pt x="301" y="335"/>
                      </a:lnTo>
                      <a:lnTo>
                        <a:pt x="287" y="341"/>
                      </a:lnTo>
                      <a:lnTo>
                        <a:pt x="292" y="350"/>
                      </a:lnTo>
                      <a:lnTo>
                        <a:pt x="244" y="368"/>
                      </a:lnTo>
                      <a:lnTo>
                        <a:pt x="183" y="389"/>
                      </a:lnTo>
                      <a:lnTo>
                        <a:pt x="150" y="409"/>
                      </a:lnTo>
                      <a:lnTo>
                        <a:pt x="47" y="458"/>
                      </a:lnTo>
                      <a:lnTo>
                        <a:pt x="31" y="454"/>
                      </a:lnTo>
                      <a:lnTo>
                        <a:pt x="0" y="477"/>
                      </a:lnTo>
                      <a:lnTo>
                        <a:pt x="19" y="491"/>
                      </a:lnTo>
                      <a:lnTo>
                        <a:pt x="40" y="514"/>
                      </a:lnTo>
                      <a:lnTo>
                        <a:pt x="55" y="535"/>
                      </a:lnTo>
                      <a:lnTo>
                        <a:pt x="68" y="557"/>
                      </a:lnTo>
                      <a:lnTo>
                        <a:pt x="78" y="593"/>
                      </a:lnTo>
                      <a:lnTo>
                        <a:pt x="82" y="613"/>
                      </a:lnTo>
                      <a:lnTo>
                        <a:pt x="122" y="603"/>
                      </a:lnTo>
                      <a:lnTo>
                        <a:pt x="122" y="579"/>
                      </a:lnTo>
                      <a:lnTo>
                        <a:pt x="250" y="537"/>
                      </a:lnTo>
                      <a:lnTo>
                        <a:pt x="312" y="506"/>
                      </a:lnTo>
                      <a:lnTo>
                        <a:pt x="392" y="465"/>
                      </a:lnTo>
                      <a:lnTo>
                        <a:pt x="531" y="345"/>
                      </a:lnTo>
                      <a:lnTo>
                        <a:pt x="550" y="430"/>
                      </a:lnTo>
                      <a:lnTo>
                        <a:pt x="558" y="477"/>
                      </a:lnTo>
                      <a:lnTo>
                        <a:pt x="572" y="524"/>
                      </a:lnTo>
                      <a:lnTo>
                        <a:pt x="609" y="625"/>
                      </a:lnTo>
                      <a:lnTo>
                        <a:pt x="591" y="686"/>
                      </a:lnTo>
                      <a:lnTo>
                        <a:pt x="568" y="750"/>
                      </a:lnTo>
                      <a:lnTo>
                        <a:pt x="534" y="825"/>
                      </a:lnTo>
                      <a:lnTo>
                        <a:pt x="502" y="887"/>
                      </a:lnTo>
                      <a:lnTo>
                        <a:pt x="445" y="1003"/>
                      </a:lnTo>
                      <a:lnTo>
                        <a:pt x="442" y="1028"/>
                      </a:lnTo>
                      <a:lnTo>
                        <a:pt x="443" y="1050"/>
                      </a:lnTo>
                      <a:lnTo>
                        <a:pt x="444" y="1072"/>
                      </a:lnTo>
                      <a:lnTo>
                        <a:pt x="503" y="1155"/>
                      </a:lnTo>
                      <a:lnTo>
                        <a:pt x="535" y="1185"/>
                      </a:lnTo>
                      <a:lnTo>
                        <a:pt x="586" y="1103"/>
                      </a:lnTo>
                      <a:lnTo>
                        <a:pt x="598" y="1046"/>
                      </a:lnTo>
                      <a:lnTo>
                        <a:pt x="611" y="998"/>
                      </a:lnTo>
                      <a:lnTo>
                        <a:pt x="617" y="957"/>
                      </a:lnTo>
                      <a:lnTo>
                        <a:pt x="628" y="886"/>
                      </a:lnTo>
                      <a:lnTo>
                        <a:pt x="636" y="783"/>
                      </a:lnTo>
                      <a:lnTo>
                        <a:pt x="647" y="608"/>
                      </a:lnTo>
                      <a:lnTo>
                        <a:pt x="653" y="393"/>
                      </a:lnTo>
                      <a:lnTo>
                        <a:pt x="698" y="141"/>
                      </a:lnTo>
                      <a:lnTo>
                        <a:pt x="706" y="115"/>
                      </a:lnTo>
                      <a:lnTo>
                        <a:pt x="712" y="100"/>
                      </a:lnTo>
                      <a:lnTo>
                        <a:pt x="720" y="75"/>
                      </a:lnTo>
                      <a:lnTo>
                        <a:pt x="728" y="53"/>
                      </a:lnTo>
                      <a:lnTo>
                        <a:pt x="739" y="30"/>
                      </a:lnTo>
                      <a:lnTo>
                        <a:pt x="748" y="11"/>
                      </a:lnTo>
                      <a:lnTo>
                        <a:pt x="750" y="0"/>
                      </a:lnTo>
                      <a:close/>
                    </a:path>
                  </a:pathLst>
                </a:custGeom>
                <a:solidFill>
                  <a:srgbClr val="00D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23" name="Group 140"/>
                <p:cNvGrpSpPr>
                  <a:grpSpLocks/>
                </p:cNvGrpSpPr>
                <p:nvPr/>
              </p:nvGrpSpPr>
              <p:grpSpPr bwMode="auto">
                <a:xfrm>
                  <a:off x="3849" y="1839"/>
                  <a:ext cx="156" cy="1050"/>
                  <a:chOff x="3849" y="1839"/>
                  <a:chExt cx="156" cy="1050"/>
                </a:xfrm>
              </p:grpSpPr>
              <p:sp>
                <p:nvSpPr>
                  <p:cNvPr id="16423" name="Freeform 138"/>
                  <p:cNvSpPr>
                    <a:spLocks/>
                  </p:cNvSpPr>
                  <p:nvPr/>
                </p:nvSpPr>
                <p:spPr bwMode="auto">
                  <a:xfrm>
                    <a:off x="3855" y="1851"/>
                    <a:ext cx="150" cy="1038"/>
                  </a:xfrm>
                  <a:custGeom>
                    <a:avLst/>
                    <a:gdLst>
                      <a:gd name="T0" fmla="*/ 66 w 150"/>
                      <a:gd name="T1" fmla="*/ 0 h 1038"/>
                      <a:gd name="T2" fmla="*/ 87 w 150"/>
                      <a:gd name="T3" fmla="*/ 13 h 1038"/>
                      <a:gd name="T4" fmla="*/ 111 w 150"/>
                      <a:gd name="T5" fmla="*/ 30 h 1038"/>
                      <a:gd name="T6" fmla="*/ 119 w 150"/>
                      <a:gd name="T7" fmla="*/ 39 h 1038"/>
                      <a:gd name="T8" fmla="*/ 130 w 150"/>
                      <a:gd name="T9" fmla="*/ 66 h 1038"/>
                      <a:gd name="T10" fmla="*/ 133 w 150"/>
                      <a:gd name="T11" fmla="*/ 91 h 1038"/>
                      <a:gd name="T12" fmla="*/ 136 w 150"/>
                      <a:gd name="T13" fmla="*/ 116 h 1038"/>
                      <a:gd name="T14" fmla="*/ 138 w 150"/>
                      <a:gd name="T15" fmla="*/ 141 h 1038"/>
                      <a:gd name="T16" fmla="*/ 142 w 150"/>
                      <a:gd name="T17" fmla="*/ 165 h 1038"/>
                      <a:gd name="T18" fmla="*/ 145 w 150"/>
                      <a:gd name="T19" fmla="*/ 186 h 1038"/>
                      <a:gd name="T20" fmla="*/ 147 w 150"/>
                      <a:gd name="T21" fmla="*/ 207 h 1038"/>
                      <a:gd name="T22" fmla="*/ 150 w 150"/>
                      <a:gd name="T23" fmla="*/ 221 h 1038"/>
                      <a:gd name="T24" fmla="*/ 149 w 150"/>
                      <a:gd name="T25" fmla="*/ 232 h 1038"/>
                      <a:gd name="T26" fmla="*/ 148 w 150"/>
                      <a:gd name="T27" fmla="*/ 241 h 1038"/>
                      <a:gd name="T28" fmla="*/ 145 w 150"/>
                      <a:gd name="T29" fmla="*/ 249 h 1038"/>
                      <a:gd name="T30" fmla="*/ 138 w 150"/>
                      <a:gd name="T31" fmla="*/ 256 h 1038"/>
                      <a:gd name="T32" fmla="*/ 120 w 150"/>
                      <a:gd name="T33" fmla="*/ 265 h 1038"/>
                      <a:gd name="T34" fmla="*/ 50 w 150"/>
                      <a:gd name="T35" fmla="*/ 298 h 1038"/>
                      <a:gd name="T36" fmla="*/ 109 w 150"/>
                      <a:gd name="T37" fmla="*/ 366 h 1038"/>
                      <a:gd name="T38" fmla="*/ 134 w 150"/>
                      <a:gd name="T39" fmla="*/ 393 h 1038"/>
                      <a:gd name="T40" fmla="*/ 143 w 150"/>
                      <a:gd name="T41" fmla="*/ 411 h 1038"/>
                      <a:gd name="T42" fmla="*/ 132 w 150"/>
                      <a:gd name="T43" fmla="*/ 437 h 1038"/>
                      <a:gd name="T44" fmla="*/ 102 w 150"/>
                      <a:gd name="T45" fmla="*/ 501 h 1038"/>
                      <a:gd name="T46" fmla="*/ 74 w 150"/>
                      <a:gd name="T47" fmla="*/ 548 h 1038"/>
                      <a:gd name="T48" fmla="*/ 51 w 150"/>
                      <a:gd name="T49" fmla="*/ 600 h 1038"/>
                      <a:gd name="T50" fmla="*/ 39 w 150"/>
                      <a:gd name="T51" fmla="*/ 639 h 1038"/>
                      <a:gd name="T52" fmla="*/ 23 w 150"/>
                      <a:gd name="T53" fmla="*/ 678 h 1038"/>
                      <a:gd name="T54" fmla="*/ 17 w 150"/>
                      <a:gd name="T55" fmla="*/ 708 h 1038"/>
                      <a:gd name="T56" fmla="*/ 17 w 150"/>
                      <a:gd name="T57" fmla="*/ 747 h 1038"/>
                      <a:gd name="T58" fmla="*/ 48 w 150"/>
                      <a:gd name="T59" fmla="*/ 1038 h 1038"/>
                      <a:gd name="T60" fmla="*/ 22 w 150"/>
                      <a:gd name="T61" fmla="*/ 875 h 1038"/>
                      <a:gd name="T62" fmla="*/ 8 w 150"/>
                      <a:gd name="T63" fmla="*/ 718 h 1038"/>
                      <a:gd name="T64" fmla="*/ 0 w 150"/>
                      <a:gd name="T65" fmla="*/ 506 h 1038"/>
                      <a:gd name="T66" fmla="*/ 1 w 150"/>
                      <a:gd name="T67" fmla="*/ 420 h 1038"/>
                      <a:gd name="T68" fmla="*/ 7 w 150"/>
                      <a:gd name="T69" fmla="*/ 335 h 1038"/>
                      <a:gd name="T70" fmla="*/ 24 w 150"/>
                      <a:gd name="T71" fmla="*/ 212 h 1038"/>
                      <a:gd name="T72" fmla="*/ 34 w 150"/>
                      <a:gd name="T73" fmla="*/ 183 h 1038"/>
                      <a:gd name="T74" fmla="*/ 48 w 150"/>
                      <a:gd name="T75" fmla="*/ 148 h 1038"/>
                      <a:gd name="T76" fmla="*/ 57 w 150"/>
                      <a:gd name="T77" fmla="*/ 112 h 1038"/>
                      <a:gd name="T78" fmla="*/ 62 w 150"/>
                      <a:gd name="T79" fmla="*/ 86 h 1038"/>
                      <a:gd name="T80" fmla="*/ 68 w 150"/>
                      <a:gd name="T81" fmla="*/ 50 h 1038"/>
                      <a:gd name="T82" fmla="*/ 66 w 150"/>
                      <a:gd name="T83" fmla="*/ 0 h 1038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50"/>
                      <a:gd name="T127" fmla="*/ 0 h 1038"/>
                      <a:gd name="T128" fmla="*/ 150 w 150"/>
                      <a:gd name="T129" fmla="*/ 1038 h 1038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50" h="1038">
                        <a:moveTo>
                          <a:pt x="66" y="0"/>
                        </a:moveTo>
                        <a:lnTo>
                          <a:pt x="87" y="13"/>
                        </a:lnTo>
                        <a:lnTo>
                          <a:pt x="111" y="30"/>
                        </a:lnTo>
                        <a:lnTo>
                          <a:pt x="119" y="39"/>
                        </a:lnTo>
                        <a:lnTo>
                          <a:pt x="130" y="66"/>
                        </a:lnTo>
                        <a:lnTo>
                          <a:pt x="133" y="91"/>
                        </a:lnTo>
                        <a:lnTo>
                          <a:pt x="136" y="116"/>
                        </a:lnTo>
                        <a:lnTo>
                          <a:pt x="138" y="141"/>
                        </a:lnTo>
                        <a:lnTo>
                          <a:pt x="142" y="165"/>
                        </a:lnTo>
                        <a:lnTo>
                          <a:pt x="145" y="186"/>
                        </a:lnTo>
                        <a:lnTo>
                          <a:pt x="147" y="207"/>
                        </a:lnTo>
                        <a:lnTo>
                          <a:pt x="150" y="221"/>
                        </a:lnTo>
                        <a:lnTo>
                          <a:pt x="149" y="232"/>
                        </a:lnTo>
                        <a:lnTo>
                          <a:pt x="148" y="241"/>
                        </a:lnTo>
                        <a:lnTo>
                          <a:pt x="145" y="249"/>
                        </a:lnTo>
                        <a:lnTo>
                          <a:pt x="138" y="256"/>
                        </a:lnTo>
                        <a:lnTo>
                          <a:pt x="120" y="265"/>
                        </a:lnTo>
                        <a:lnTo>
                          <a:pt x="50" y="298"/>
                        </a:lnTo>
                        <a:lnTo>
                          <a:pt x="109" y="366"/>
                        </a:lnTo>
                        <a:lnTo>
                          <a:pt x="134" y="393"/>
                        </a:lnTo>
                        <a:lnTo>
                          <a:pt x="143" y="411"/>
                        </a:lnTo>
                        <a:lnTo>
                          <a:pt x="132" y="437"/>
                        </a:lnTo>
                        <a:lnTo>
                          <a:pt x="102" y="501"/>
                        </a:lnTo>
                        <a:lnTo>
                          <a:pt x="74" y="548"/>
                        </a:lnTo>
                        <a:lnTo>
                          <a:pt x="51" y="600"/>
                        </a:lnTo>
                        <a:lnTo>
                          <a:pt x="39" y="639"/>
                        </a:lnTo>
                        <a:lnTo>
                          <a:pt x="23" y="678"/>
                        </a:lnTo>
                        <a:lnTo>
                          <a:pt x="17" y="708"/>
                        </a:lnTo>
                        <a:lnTo>
                          <a:pt x="17" y="747"/>
                        </a:lnTo>
                        <a:lnTo>
                          <a:pt x="48" y="1038"/>
                        </a:lnTo>
                        <a:lnTo>
                          <a:pt x="22" y="875"/>
                        </a:lnTo>
                        <a:lnTo>
                          <a:pt x="8" y="718"/>
                        </a:lnTo>
                        <a:lnTo>
                          <a:pt x="0" y="506"/>
                        </a:lnTo>
                        <a:lnTo>
                          <a:pt x="1" y="420"/>
                        </a:lnTo>
                        <a:lnTo>
                          <a:pt x="7" y="335"/>
                        </a:lnTo>
                        <a:lnTo>
                          <a:pt x="24" y="212"/>
                        </a:lnTo>
                        <a:lnTo>
                          <a:pt x="34" y="183"/>
                        </a:lnTo>
                        <a:lnTo>
                          <a:pt x="48" y="148"/>
                        </a:lnTo>
                        <a:lnTo>
                          <a:pt x="57" y="112"/>
                        </a:lnTo>
                        <a:lnTo>
                          <a:pt x="62" y="86"/>
                        </a:lnTo>
                        <a:lnTo>
                          <a:pt x="68" y="50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009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24" name="Freeform 139"/>
                  <p:cNvSpPr>
                    <a:spLocks/>
                  </p:cNvSpPr>
                  <p:nvPr/>
                </p:nvSpPr>
                <p:spPr bwMode="auto">
                  <a:xfrm>
                    <a:off x="3849" y="1839"/>
                    <a:ext cx="150" cy="1038"/>
                  </a:xfrm>
                  <a:custGeom>
                    <a:avLst/>
                    <a:gdLst>
                      <a:gd name="T0" fmla="*/ 66 w 150"/>
                      <a:gd name="T1" fmla="*/ 0 h 1038"/>
                      <a:gd name="T2" fmla="*/ 87 w 150"/>
                      <a:gd name="T3" fmla="*/ 13 h 1038"/>
                      <a:gd name="T4" fmla="*/ 111 w 150"/>
                      <a:gd name="T5" fmla="*/ 30 h 1038"/>
                      <a:gd name="T6" fmla="*/ 119 w 150"/>
                      <a:gd name="T7" fmla="*/ 39 h 1038"/>
                      <a:gd name="T8" fmla="*/ 130 w 150"/>
                      <a:gd name="T9" fmla="*/ 66 h 1038"/>
                      <a:gd name="T10" fmla="*/ 133 w 150"/>
                      <a:gd name="T11" fmla="*/ 91 h 1038"/>
                      <a:gd name="T12" fmla="*/ 136 w 150"/>
                      <a:gd name="T13" fmla="*/ 116 h 1038"/>
                      <a:gd name="T14" fmla="*/ 138 w 150"/>
                      <a:gd name="T15" fmla="*/ 141 h 1038"/>
                      <a:gd name="T16" fmla="*/ 142 w 150"/>
                      <a:gd name="T17" fmla="*/ 165 h 1038"/>
                      <a:gd name="T18" fmla="*/ 145 w 150"/>
                      <a:gd name="T19" fmla="*/ 186 h 1038"/>
                      <a:gd name="T20" fmla="*/ 147 w 150"/>
                      <a:gd name="T21" fmla="*/ 207 h 1038"/>
                      <a:gd name="T22" fmla="*/ 150 w 150"/>
                      <a:gd name="T23" fmla="*/ 221 h 1038"/>
                      <a:gd name="T24" fmla="*/ 149 w 150"/>
                      <a:gd name="T25" fmla="*/ 232 h 1038"/>
                      <a:gd name="T26" fmla="*/ 148 w 150"/>
                      <a:gd name="T27" fmla="*/ 241 h 1038"/>
                      <a:gd name="T28" fmla="*/ 145 w 150"/>
                      <a:gd name="T29" fmla="*/ 249 h 1038"/>
                      <a:gd name="T30" fmla="*/ 138 w 150"/>
                      <a:gd name="T31" fmla="*/ 256 h 1038"/>
                      <a:gd name="T32" fmla="*/ 120 w 150"/>
                      <a:gd name="T33" fmla="*/ 265 h 1038"/>
                      <a:gd name="T34" fmla="*/ 50 w 150"/>
                      <a:gd name="T35" fmla="*/ 298 h 1038"/>
                      <a:gd name="T36" fmla="*/ 109 w 150"/>
                      <a:gd name="T37" fmla="*/ 366 h 1038"/>
                      <a:gd name="T38" fmla="*/ 134 w 150"/>
                      <a:gd name="T39" fmla="*/ 393 h 1038"/>
                      <a:gd name="T40" fmla="*/ 143 w 150"/>
                      <a:gd name="T41" fmla="*/ 411 h 1038"/>
                      <a:gd name="T42" fmla="*/ 132 w 150"/>
                      <a:gd name="T43" fmla="*/ 437 h 1038"/>
                      <a:gd name="T44" fmla="*/ 102 w 150"/>
                      <a:gd name="T45" fmla="*/ 502 h 1038"/>
                      <a:gd name="T46" fmla="*/ 74 w 150"/>
                      <a:gd name="T47" fmla="*/ 548 h 1038"/>
                      <a:gd name="T48" fmla="*/ 51 w 150"/>
                      <a:gd name="T49" fmla="*/ 600 h 1038"/>
                      <a:gd name="T50" fmla="*/ 39 w 150"/>
                      <a:gd name="T51" fmla="*/ 639 h 1038"/>
                      <a:gd name="T52" fmla="*/ 23 w 150"/>
                      <a:gd name="T53" fmla="*/ 678 h 1038"/>
                      <a:gd name="T54" fmla="*/ 17 w 150"/>
                      <a:gd name="T55" fmla="*/ 708 h 1038"/>
                      <a:gd name="T56" fmla="*/ 17 w 150"/>
                      <a:gd name="T57" fmla="*/ 747 h 1038"/>
                      <a:gd name="T58" fmla="*/ 48 w 150"/>
                      <a:gd name="T59" fmla="*/ 1038 h 1038"/>
                      <a:gd name="T60" fmla="*/ 22 w 150"/>
                      <a:gd name="T61" fmla="*/ 875 h 1038"/>
                      <a:gd name="T62" fmla="*/ 8 w 150"/>
                      <a:gd name="T63" fmla="*/ 718 h 1038"/>
                      <a:gd name="T64" fmla="*/ 0 w 150"/>
                      <a:gd name="T65" fmla="*/ 506 h 1038"/>
                      <a:gd name="T66" fmla="*/ 1 w 150"/>
                      <a:gd name="T67" fmla="*/ 420 h 1038"/>
                      <a:gd name="T68" fmla="*/ 7 w 150"/>
                      <a:gd name="T69" fmla="*/ 335 h 1038"/>
                      <a:gd name="T70" fmla="*/ 24 w 150"/>
                      <a:gd name="T71" fmla="*/ 212 h 1038"/>
                      <a:gd name="T72" fmla="*/ 34 w 150"/>
                      <a:gd name="T73" fmla="*/ 183 h 1038"/>
                      <a:gd name="T74" fmla="*/ 48 w 150"/>
                      <a:gd name="T75" fmla="*/ 148 h 1038"/>
                      <a:gd name="T76" fmla="*/ 57 w 150"/>
                      <a:gd name="T77" fmla="*/ 112 h 1038"/>
                      <a:gd name="T78" fmla="*/ 62 w 150"/>
                      <a:gd name="T79" fmla="*/ 86 h 1038"/>
                      <a:gd name="T80" fmla="*/ 68 w 150"/>
                      <a:gd name="T81" fmla="*/ 50 h 1038"/>
                      <a:gd name="T82" fmla="*/ 66 w 150"/>
                      <a:gd name="T83" fmla="*/ 0 h 1038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50"/>
                      <a:gd name="T127" fmla="*/ 0 h 1038"/>
                      <a:gd name="T128" fmla="*/ 150 w 150"/>
                      <a:gd name="T129" fmla="*/ 1038 h 1038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50" h="1038">
                        <a:moveTo>
                          <a:pt x="66" y="0"/>
                        </a:moveTo>
                        <a:lnTo>
                          <a:pt x="87" y="13"/>
                        </a:lnTo>
                        <a:lnTo>
                          <a:pt x="111" y="30"/>
                        </a:lnTo>
                        <a:lnTo>
                          <a:pt x="119" y="39"/>
                        </a:lnTo>
                        <a:lnTo>
                          <a:pt x="130" y="66"/>
                        </a:lnTo>
                        <a:lnTo>
                          <a:pt x="133" y="91"/>
                        </a:lnTo>
                        <a:lnTo>
                          <a:pt x="136" y="116"/>
                        </a:lnTo>
                        <a:lnTo>
                          <a:pt x="138" y="141"/>
                        </a:lnTo>
                        <a:lnTo>
                          <a:pt x="142" y="165"/>
                        </a:lnTo>
                        <a:lnTo>
                          <a:pt x="145" y="186"/>
                        </a:lnTo>
                        <a:lnTo>
                          <a:pt x="147" y="207"/>
                        </a:lnTo>
                        <a:lnTo>
                          <a:pt x="150" y="221"/>
                        </a:lnTo>
                        <a:lnTo>
                          <a:pt x="149" y="232"/>
                        </a:lnTo>
                        <a:lnTo>
                          <a:pt x="148" y="241"/>
                        </a:lnTo>
                        <a:lnTo>
                          <a:pt x="145" y="249"/>
                        </a:lnTo>
                        <a:lnTo>
                          <a:pt x="138" y="256"/>
                        </a:lnTo>
                        <a:lnTo>
                          <a:pt x="120" y="265"/>
                        </a:lnTo>
                        <a:lnTo>
                          <a:pt x="50" y="298"/>
                        </a:lnTo>
                        <a:lnTo>
                          <a:pt x="109" y="366"/>
                        </a:lnTo>
                        <a:lnTo>
                          <a:pt x="134" y="393"/>
                        </a:lnTo>
                        <a:lnTo>
                          <a:pt x="143" y="411"/>
                        </a:lnTo>
                        <a:lnTo>
                          <a:pt x="132" y="437"/>
                        </a:lnTo>
                        <a:lnTo>
                          <a:pt x="102" y="502"/>
                        </a:lnTo>
                        <a:lnTo>
                          <a:pt x="74" y="548"/>
                        </a:lnTo>
                        <a:lnTo>
                          <a:pt x="51" y="600"/>
                        </a:lnTo>
                        <a:lnTo>
                          <a:pt x="39" y="639"/>
                        </a:lnTo>
                        <a:lnTo>
                          <a:pt x="23" y="678"/>
                        </a:lnTo>
                        <a:lnTo>
                          <a:pt x="17" y="708"/>
                        </a:lnTo>
                        <a:lnTo>
                          <a:pt x="17" y="747"/>
                        </a:lnTo>
                        <a:lnTo>
                          <a:pt x="48" y="1038"/>
                        </a:lnTo>
                        <a:lnTo>
                          <a:pt x="22" y="875"/>
                        </a:lnTo>
                        <a:lnTo>
                          <a:pt x="8" y="718"/>
                        </a:lnTo>
                        <a:lnTo>
                          <a:pt x="0" y="506"/>
                        </a:lnTo>
                        <a:lnTo>
                          <a:pt x="1" y="420"/>
                        </a:lnTo>
                        <a:lnTo>
                          <a:pt x="7" y="335"/>
                        </a:lnTo>
                        <a:lnTo>
                          <a:pt x="24" y="212"/>
                        </a:lnTo>
                        <a:lnTo>
                          <a:pt x="34" y="183"/>
                        </a:lnTo>
                        <a:lnTo>
                          <a:pt x="48" y="148"/>
                        </a:lnTo>
                        <a:lnTo>
                          <a:pt x="57" y="112"/>
                        </a:lnTo>
                        <a:lnTo>
                          <a:pt x="62" y="86"/>
                        </a:lnTo>
                        <a:lnTo>
                          <a:pt x="68" y="50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00BF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4" name="Group 143"/>
                <p:cNvGrpSpPr>
                  <a:grpSpLocks/>
                </p:cNvGrpSpPr>
                <p:nvPr/>
              </p:nvGrpSpPr>
              <p:grpSpPr bwMode="auto">
                <a:xfrm>
                  <a:off x="3536" y="1838"/>
                  <a:ext cx="203" cy="1012"/>
                  <a:chOff x="3536" y="1838"/>
                  <a:chExt cx="203" cy="1012"/>
                </a:xfrm>
              </p:grpSpPr>
              <p:sp>
                <p:nvSpPr>
                  <p:cNvPr id="16421" name="Freeform 141"/>
                  <p:cNvSpPr>
                    <a:spLocks/>
                  </p:cNvSpPr>
                  <p:nvPr/>
                </p:nvSpPr>
                <p:spPr bwMode="auto">
                  <a:xfrm>
                    <a:off x="3537" y="1852"/>
                    <a:ext cx="202" cy="998"/>
                  </a:xfrm>
                  <a:custGeom>
                    <a:avLst/>
                    <a:gdLst>
                      <a:gd name="T0" fmla="*/ 202 w 202"/>
                      <a:gd name="T1" fmla="*/ 0 h 998"/>
                      <a:gd name="T2" fmla="*/ 184 w 202"/>
                      <a:gd name="T3" fmla="*/ 14 h 998"/>
                      <a:gd name="T4" fmla="*/ 172 w 202"/>
                      <a:gd name="T5" fmla="*/ 24 h 998"/>
                      <a:gd name="T6" fmla="*/ 160 w 202"/>
                      <a:gd name="T7" fmla="*/ 35 h 998"/>
                      <a:gd name="T8" fmla="*/ 147 w 202"/>
                      <a:gd name="T9" fmla="*/ 45 h 998"/>
                      <a:gd name="T10" fmla="*/ 136 w 202"/>
                      <a:gd name="T11" fmla="*/ 56 h 998"/>
                      <a:gd name="T12" fmla="*/ 123 w 202"/>
                      <a:gd name="T13" fmla="*/ 64 h 998"/>
                      <a:gd name="T14" fmla="*/ 111 w 202"/>
                      <a:gd name="T15" fmla="*/ 78 h 998"/>
                      <a:gd name="T16" fmla="*/ 99 w 202"/>
                      <a:gd name="T17" fmla="*/ 94 h 998"/>
                      <a:gd name="T18" fmla="*/ 90 w 202"/>
                      <a:gd name="T19" fmla="*/ 106 h 998"/>
                      <a:gd name="T20" fmla="*/ 79 w 202"/>
                      <a:gd name="T21" fmla="*/ 121 h 998"/>
                      <a:gd name="T22" fmla="*/ 72 w 202"/>
                      <a:gd name="T23" fmla="*/ 134 h 998"/>
                      <a:gd name="T24" fmla="*/ 58 w 202"/>
                      <a:gd name="T25" fmla="*/ 161 h 998"/>
                      <a:gd name="T26" fmla="*/ 47 w 202"/>
                      <a:gd name="T27" fmla="*/ 188 h 998"/>
                      <a:gd name="T28" fmla="*/ 55 w 202"/>
                      <a:gd name="T29" fmla="*/ 203 h 998"/>
                      <a:gd name="T30" fmla="*/ 72 w 202"/>
                      <a:gd name="T31" fmla="*/ 214 h 998"/>
                      <a:gd name="T32" fmla="*/ 105 w 202"/>
                      <a:gd name="T33" fmla="*/ 257 h 998"/>
                      <a:gd name="T34" fmla="*/ 27 w 202"/>
                      <a:gd name="T35" fmla="*/ 285 h 998"/>
                      <a:gd name="T36" fmla="*/ 12 w 202"/>
                      <a:gd name="T37" fmla="*/ 289 h 998"/>
                      <a:gd name="T38" fmla="*/ 4 w 202"/>
                      <a:gd name="T39" fmla="*/ 298 h 998"/>
                      <a:gd name="T40" fmla="*/ 0 w 202"/>
                      <a:gd name="T41" fmla="*/ 318 h 998"/>
                      <a:gd name="T42" fmla="*/ 10 w 202"/>
                      <a:gd name="T43" fmla="*/ 385 h 998"/>
                      <a:gd name="T44" fmla="*/ 27 w 202"/>
                      <a:gd name="T45" fmla="*/ 465 h 998"/>
                      <a:gd name="T46" fmla="*/ 40 w 202"/>
                      <a:gd name="T47" fmla="*/ 518 h 998"/>
                      <a:gd name="T48" fmla="*/ 66 w 202"/>
                      <a:gd name="T49" fmla="*/ 631 h 998"/>
                      <a:gd name="T50" fmla="*/ 71 w 202"/>
                      <a:gd name="T51" fmla="*/ 671 h 998"/>
                      <a:gd name="T52" fmla="*/ 75 w 202"/>
                      <a:gd name="T53" fmla="*/ 705 h 998"/>
                      <a:gd name="T54" fmla="*/ 78 w 202"/>
                      <a:gd name="T55" fmla="*/ 751 h 998"/>
                      <a:gd name="T56" fmla="*/ 62 w 202"/>
                      <a:gd name="T57" fmla="*/ 998 h 998"/>
                      <a:gd name="T58" fmla="*/ 68 w 202"/>
                      <a:gd name="T59" fmla="*/ 957 h 998"/>
                      <a:gd name="T60" fmla="*/ 79 w 202"/>
                      <a:gd name="T61" fmla="*/ 887 h 998"/>
                      <a:gd name="T62" fmla="*/ 87 w 202"/>
                      <a:gd name="T63" fmla="*/ 784 h 998"/>
                      <a:gd name="T64" fmla="*/ 98 w 202"/>
                      <a:gd name="T65" fmla="*/ 608 h 998"/>
                      <a:gd name="T66" fmla="*/ 104 w 202"/>
                      <a:gd name="T67" fmla="*/ 393 h 998"/>
                      <a:gd name="T68" fmla="*/ 149 w 202"/>
                      <a:gd name="T69" fmla="*/ 141 h 998"/>
                      <a:gd name="T70" fmla="*/ 158 w 202"/>
                      <a:gd name="T71" fmla="*/ 115 h 998"/>
                      <a:gd name="T72" fmla="*/ 164 w 202"/>
                      <a:gd name="T73" fmla="*/ 100 h 998"/>
                      <a:gd name="T74" fmla="*/ 172 w 202"/>
                      <a:gd name="T75" fmla="*/ 75 h 998"/>
                      <a:gd name="T76" fmla="*/ 180 w 202"/>
                      <a:gd name="T77" fmla="*/ 53 h 998"/>
                      <a:gd name="T78" fmla="*/ 191 w 202"/>
                      <a:gd name="T79" fmla="*/ 30 h 998"/>
                      <a:gd name="T80" fmla="*/ 200 w 202"/>
                      <a:gd name="T81" fmla="*/ 11 h 998"/>
                      <a:gd name="T82" fmla="*/ 202 w 202"/>
                      <a:gd name="T83" fmla="*/ 0 h 998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02"/>
                      <a:gd name="T127" fmla="*/ 0 h 998"/>
                      <a:gd name="T128" fmla="*/ 202 w 202"/>
                      <a:gd name="T129" fmla="*/ 998 h 998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02" h="998">
                        <a:moveTo>
                          <a:pt x="202" y="0"/>
                        </a:moveTo>
                        <a:lnTo>
                          <a:pt x="184" y="14"/>
                        </a:lnTo>
                        <a:lnTo>
                          <a:pt x="172" y="24"/>
                        </a:lnTo>
                        <a:lnTo>
                          <a:pt x="160" y="35"/>
                        </a:lnTo>
                        <a:lnTo>
                          <a:pt x="147" y="45"/>
                        </a:lnTo>
                        <a:lnTo>
                          <a:pt x="136" y="56"/>
                        </a:lnTo>
                        <a:lnTo>
                          <a:pt x="123" y="64"/>
                        </a:lnTo>
                        <a:lnTo>
                          <a:pt x="111" y="78"/>
                        </a:lnTo>
                        <a:lnTo>
                          <a:pt x="99" y="94"/>
                        </a:lnTo>
                        <a:lnTo>
                          <a:pt x="90" y="106"/>
                        </a:lnTo>
                        <a:lnTo>
                          <a:pt x="79" y="121"/>
                        </a:lnTo>
                        <a:lnTo>
                          <a:pt x="72" y="134"/>
                        </a:lnTo>
                        <a:lnTo>
                          <a:pt x="58" y="161"/>
                        </a:lnTo>
                        <a:lnTo>
                          <a:pt x="47" y="188"/>
                        </a:lnTo>
                        <a:lnTo>
                          <a:pt x="55" y="203"/>
                        </a:lnTo>
                        <a:lnTo>
                          <a:pt x="72" y="214"/>
                        </a:lnTo>
                        <a:lnTo>
                          <a:pt x="105" y="257"/>
                        </a:lnTo>
                        <a:lnTo>
                          <a:pt x="27" y="285"/>
                        </a:lnTo>
                        <a:lnTo>
                          <a:pt x="12" y="289"/>
                        </a:lnTo>
                        <a:lnTo>
                          <a:pt x="4" y="298"/>
                        </a:lnTo>
                        <a:lnTo>
                          <a:pt x="0" y="318"/>
                        </a:lnTo>
                        <a:lnTo>
                          <a:pt x="10" y="385"/>
                        </a:lnTo>
                        <a:lnTo>
                          <a:pt x="27" y="465"/>
                        </a:lnTo>
                        <a:lnTo>
                          <a:pt x="40" y="518"/>
                        </a:lnTo>
                        <a:lnTo>
                          <a:pt x="66" y="631"/>
                        </a:lnTo>
                        <a:lnTo>
                          <a:pt x="71" y="671"/>
                        </a:lnTo>
                        <a:lnTo>
                          <a:pt x="75" y="705"/>
                        </a:lnTo>
                        <a:lnTo>
                          <a:pt x="78" y="751"/>
                        </a:lnTo>
                        <a:lnTo>
                          <a:pt x="62" y="998"/>
                        </a:lnTo>
                        <a:lnTo>
                          <a:pt x="68" y="957"/>
                        </a:lnTo>
                        <a:lnTo>
                          <a:pt x="79" y="887"/>
                        </a:lnTo>
                        <a:lnTo>
                          <a:pt x="87" y="784"/>
                        </a:lnTo>
                        <a:lnTo>
                          <a:pt x="98" y="608"/>
                        </a:lnTo>
                        <a:lnTo>
                          <a:pt x="104" y="393"/>
                        </a:lnTo>
                        <a:lnTo>
                          <a:pt x="149" y="141"/>
                        </a:lnTo>
                        <a:lnTo>
                          <a:pt x="158" y="115"/>
                        </a:lnTo>
                        <a:lnTo>
                          <a:pt x="164" y="100"/>
                        </a:lnTo>
                        <a:lnTo>
                          <a:pt x="172" y="75"/>
                        </a:lnTo>
                        <a:lnTo>
                          <a:pt x="180" y="53"/>
                        </a:lnTo>
                        <a:lnTo>
                          <a:pt x="191" y="30"/>
                        </a:lnTo>
                        <a:lnTo>
                          <a:pt x="200" y="11"/>
                        </a:lnTo>
                        <a:lnTo>
                          <a:pt x="202" y="0"/>
                        </a:lnTo>
                        <a:close/>
                      </a:path>
                    </a:pathLst>
                  </a:custGeom>
                  <a:solidFill>
                    <a:srgbClr val="009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22" name="Freeform 142"/>
                  <p:cNvSpPr>
                    <a:spLocks/>
                  </p:cNvSpPr>
                  <p:nvPr/>
                </p:nvSpPr>
                <p:spPr bwMode="auto">
                  <a:xfrm>
                    <a:off x="3536" y="1838"/>
                    <a:ext cx="202" cy="998"/>
                  </a:xfrm>
                  <a:custGeom>
                    <a:avLst/>
                    <a:gdLst>
                      <a:gd name="T0" fmla="*/ 202 w 202"/>
                      <a:gd name="T1" fmla="*/ 0 h 998"/>
                      <a:gd name="T2" fmla="*/ 184 w 202"/>
                      <a:gd name="T3" fmla="*/ 14 h 998"/>
                      <a:gd name="T4" fmla="*/ 172 w 202"/>
                      <a:gd name="T5" fmla="*/ 24 h 998"/>
                      <a:gd name="T6" fmla="*/ 160 w 202"/>
                      <a:gd name="T7" fmla="*/ 35 h 998"/>
                      <a:gd name="T8" fmla="*/ 147 w 202"/>
                      <a:gd name="T9" fmla="*/ 45 h 998"/>
                      <a:gd name="T10" fmla="*/ 136 w 202"/>
                      <a:gd name="T11" fmla="*/ 56 h 998"/>
                      <a:gd name="T12" fmla="*/ 123 w 202"/>
                      <a:gd name="T13" fmla="*/ 64 h 998"/>
                      <a:gd name="T14" fmla="*/ 111 w 202"/>
                      <a:gd name="T15" fmla="*/ 78 h 998"/>
                      <a:gd name="T16" fmla="*/ 99 w 202"/>
                      <a:gd name="T17" fmla="*/ 94 h 998"/>
                      <a:gd name="T18" fmla="*/ 90 w 202"/>
                      <a:gd name="T19" fmla="*/ 106 h 998"/>
                      <a:gd name="T20" fmla="*/ 79 w 202"/>
                      <a:gd name="T21" fmla="*/ 121 h 998"/>
                      <a:gd name="T22" fmla="*/ 72 w 202"/>
                      <a:gd name="T23" fmla="*/ 135 h 998"/>
                      <a:gd name="T24" fmla="*/ 58 w 202"/>
                      <a:gd name="T25" fmla="*/ 161 h 998"/>
                      <a:gd name="T26" fmla="*/ 47 w 202"/>
                      <a:gd name="T27" fmla="*/ 188 h 998"/>
                      <a:gd name="T28" fmla="*/ 52 w 202"/>
                      <a:gd name="T29" fmla="*/ 203 h 998"/>
                      <a:gd name="T30" fmla="*/ 72 w 202"/>
                      <a:gd name="T31" fmla="*/ 214 h 998"/>
                      <a:gd name="T32" fmla="*/ 105 w 202"/>
                      <a:gd name="T33" fmla="*/ 257 h 998"/>
                      <a:gd name="T34" fmla="*/ 27 w 202"/>
                      <a:gd name="T35" fmla="*/ 285 h 998"/>
                      <a:gd name="T36" fmla="*/ 12 w 202"/>
                      <a:gd name="T37" fmla="*/ 289 h 998"/>
                      <a:gd name="T38" fmla="*/ 4 w 202"/>
                      <a:gd name="T39" fmla="*/ 298 h 998"/>
                      <a:gd name="T40" fmla="*/ 0 w 202"/>
                      <a:gd name="T41" fmla="*/ 311 h 998"/>
                      <a:gd name="T42" fmla="*/ 10 w 202"/>
                      <a:gd name="T43" fmla="*/ 385 h 998"/>
                      <a:gd name="T44" fmla="*/ 27 w 202"/>
                      <a:gd name="T45" fmla="*/ 465 h 998"/>
                      <a:gd name="T46" fmla="*/ 40 w 202"/>
                      <a:gd name="T47" fmla="*/ 518 h 998"/>
                      <a:gd name="T48" fmla="*/ 66 w 202"/>
                      <a:gd name="T49" fmla="*/ 631 h 998"/>
                      <a:gd name="T50" fmla="*/ 71 w 202"/>
                      <a:gd name="T51" fmla="*/ 671 h 998"/>
                      <a:gd name="T52" fmla="*/ 75 w 202"/>
                      <a:gd name="T53" fmla="*/ 705 h 998"/>
                      <a:gd name="T54" fmla="*/ 78 w 202"/>
                      <a:gd name="T55" fmla="*/ 751 h 998"/>
                      <a:gd name="T56" fmla="*/ 62 w 202"/>
                      <a:gd name="T57" fmla="*/ 998 h 998"/>
                      <a:gd name="T58" fmla="*/ 68 w 202"/>
                      <a:gd name="T59" fmla="*/ 957 h 998"/>
                      <a:gd name="T60" fmla="*/ 79 w 202"/>
                      <a:gd name="T61" fmla="*/ 887 h 998"/>
                      <a:gd name="T62" fmla="*/ 87 w 202"/>
                      <a:gd name="T63" fmla="*/ 784 h 998"/>
                      <a:gd name="T64" fmla="*/ 98 w 202"/>
                      <a:gd name="T65" fmla="*/ 608 h 998"/>
                      <a:gd name="T66" fmla="*/ 104 w 202"/>
                      <a:gd name="T67" fmla="*/ 393 h 998"/>
                      <a:gd name="T68" fmla="*/ 149 w 202"/>
                      <a:gd name="T69" fmla="*/ 141 h 998"/>
                      <a:gd name="T70" fmla="*/ 158 w 202"/>
                      <a:gd name="T71" fmla="*/ 115 h 998"/>
                      <a:gd name="T72" fmla="*/ 164 w 202"/>
                      <a:gd name="T73" fmla="*/ 100 h 998"/>
                      <a:gd name="T74" fmla="*/ 172 w 202"/>
                      <a:gd name="T75" fmla="*/ 75 h 998"/>
                      <a:gd name="T76" fmla="*/ 180 w 202"/>
                      <a:gd name="T77" fmla="*/ 53 h 998"/>
                      <a:gd name="T78" fmla="*/ 191 w 202"/>
                      <a:gd name="T79" fmla="*/ 30 h 998"/>
                      <a:gd name="T80" fmla="*/ 200 w 202"/>
                      <a:gd name="T81" fmla="*/ 11 h 998"/>
                      <a:gd name="T82" fmla="*/ 202 w 202"/>
                      <a:gd name="T83" fmla="*/ 0 h 998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02"/>
                      <a:gd name="T127" fmla="*/ 0 h 998"/>
                      <a:gd name="T128" fmla="*/ 202 w 202"/>
                      <a:gd name="T129" fmla="*/ 998 h 998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02" h="998">
                        <a:moveTo>
                          <a:pt x="202" y="0"/>
                        </a:moveTo>
                        <a:lnTo>
                          <a:pt x="184" y="14"/>
                        </a:lnTo>
                        <a:lnTo>
                          <a:pt x="172" y="24"/>
                        </a:lnTo>
                        <a:lnTo>
                          <a:pt x="160" y="35"/>
                        </a:lnTo>
                        <a:lnTo>
                          <a:pt x="147" y="45"/>
                        </a:lnTo>
                        <a:lnTo>
                          <a:pt x="136" y="56"/>
                        </a:lnTo>
                        <a:lnTo>
                          <a:pt x="123" y="64"/>
                        </a:lnTo>
                        <a:lnTo>
                          <a:pt x="111" y="78"/>
                        </a:lnTo>
                        <a:lnTo>
                          <a:pt x="99" y="94"/>
                        </a:lnTo>
                        <a:lnTo>
                          <a:pt x="90" y="106"/>
                        </a:lnTo>
                        <a:lnTo>
                          <a:pt x="79" y="121"/>
                        </a:lnTo>
                        <a:lnTo>
                          <a:pt x="72" y="135"/>
                        </a:lnTo>
                        <a:lnTo>
                          <a:pt x="58" y="161"/>
                        </a:lnTo>
                        <a:lnTo>
                          <a:pt x="47" y="188"/>
                        </a:lnTo>
                        <a:lnTo>
                          <a:pt x="52" y="203"/>
                        </a:lnTo>
                        <a:lnTo>
                          <a:pt x="72" y="214"/>
                        </a:lnTo>
                        <a:lnTo>
                          <a:pt x="105" y="257"/>
                        </a:lnTo>
                        <a:lnTo>
                          <a:pt x="27" y="285"/>
                        </a:lnTo>
                        <a:lnTo>
                          <a:pt x="12" y="289"/>
                        </a:lnTo>
                        <a:lnTo>
                          <a:pt x="4" y="298"/>
                        </a:lnTo>
                        <a:lnTo>
                          <a:pt x="0" y="311"/>
                        </a:lnTo>
                        <a:lnTo>
                          <a:pt x="10" y="385"/>
                        </a:lnTo>
                        <a:lnTo>
                          <a:pt x="27" y="465"/>
                        </a:lnTo>
                        <a:lnTo>
                          <a:pt x="40" y="518"/>
                        </a:lnTo>
                        <a:lnTo>
                          <a:pt x="66" y="631"/>
                        </a:lnTo>
                        <a:lnTo>
                          <a:pt x="71" y="671"/>
                        </a:lnTo>
                        <a:lnTo>
                          <a:pt x="75" y="705"/>
                        </a:lnTo>
                        <a:lnTo>
                          <a:pt x="78" y="751"/>
                        </a:lnTo>
                        <a:lnTo>
                          <a:pt x="62" y="998"/>
                        </a:lnTo>
                        <a:lnTo>
                          <a:pt x="68" y="957"/>
                        </a:lnTo>
                        <a:lnTo>
                          <a:pt x="79" y="887"/>
                        </a:lnTo>
                        <a:lnTo>
                          <a:pt x="87" y="784"/>
                        </a:lnTo>
                        <a:lnTo>
                          <a:pt x="98" y="608"/>
                        </a:lnTo>
                        <a:lnTo>
                          <a:pt x="104" y="393"/>
                        </a:lnTo>
                        <a:lnTo>
                          <a:pt x="149" y="141"/>
                        </a:lnTo>
                        <a:lnTo>
                          <a:pt x="158" y="115"/>
                        </a:lnTo>
                        <a:lnTo>
                          <a:pt x="164" y="100"/>
                        </a:lnTo>
                        <a:lnTo>
                          <a:pt x="172" y="75"/>
                        </a:lnTo>
                        <a:lnTo>
                          <a:pt x="180" y="53"/>
                        </a:lnTo>
                        <a:lnTo>
                          <a:pt x="191" y="30"/>
                        </a:lnTo>
                        <a:lnTo>
                          <a:pt x="200" y="11"/>
                        </a:lnTo>
                        <a:lnTo>
                          <a:pt x="202" y="0"/>
                        </a:lnTo>
                        <a:close/>
                      </a:path>
                    </a:pathLst>
                  </a:custGeom>
                  <a:solidFill>
                    <a:srgbClr val="00BF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5" name="Group 149"/>
                <p:cNvGrpSpPr>
                  <a:grpSpLocks/>
                </p:cNvGrpSpPr>
                <p:nvPr/>
              </p:nvGrpSpPr>
              <p:grpSpPr bwMode="auto">
                <a:xfrm>
                  <a:off x="3277" y="2018"/>
                  <a:ext cx="913" cy="315"/>
                  <a:chOff x="3277" y="2018"/>
                  <a:chExt cx="913" cy="315"/>
                </a:xfrm>
              </p:grpSpPr>
              <p:sp>
                <p:nvSpPr>
                  <p:cNvPr id="16416" name="Freeform 144"/>
                  <p:cNvSpPr>
                    <a:spLocks/>
                  </p:cNvSpPr>
                  <p:nvPr/>
                </p:nvSpPr>
                <p:spPr bwMode="auto">
                  <a:xfrm>
                    <a:off x="3323" y="2018"/>
                    <a:ext cx="220" cy="210"/>
                  </a:xfrm>
                  <a:custGeom>
                    <a:avLst/>
                    <a:gdLst>
                      <a:gd name="T0" fmla="*/ 196 w 220"/>
                      <a:gd name="T1" fmla="*/ 166 h 210"/>
                      <a:gd name="T2" fmla="*/ 0 w 220"/>
                      <a:gd name="T3" fmla="*/ 210 h 210"/>
                      <a:gd name="T4" fmla="*/ 194 w 220"/>
                      <a:gd name="T5" fmla="*/ 153 h 210"/>
                      <a:gd name="T6" fmla="*/ 66 w 220"/>
                      <a:gd name="T7" fmla="*/ 152 h 210"/>
                      <a:gd name="T8" fmla="*/ 196 w 220"/>
                      <a:gd name="T9" fmla="*/ 135 h 210"/>
                      <a:gd name="T10" fmla="*/ 196 w 220"/>
                      <a:gd name="T11" fmla="*/ 110 h 210"/>
                      <a:gd name="T12" fmla="*/ 190 w 220"/>
                      <a:gd name="T13" fmla="*/ 85 h 210"/>
                      <a:gd name="T14" fmla="*/ 175 w 220"/>
                      <a:gd name="T15" fmla="*/ 55 h 210"/>
                      <a:gd name="T16" fmla="*/ 151 w 220"/>
                      <a:gd name="T17" fmla="*/ 22 h 210"/>
                      <a:gd name="T18" fmla="*/ 138 w 220"/>
                      <a:gd name="T19" fmla="*/ 0 h 210"/>
                      <a:gd name="T20" fmla="*/ 156 w 220"/>
                      <a:gd name="T21" fmla="*/ 9 h 210"/>
                      <a:gd name="T22" fmla="*/ 175 w 220"/>
                      <a:gd name="T23" fmla="*/ 34 h 210"/>
                      <a:gd name="T24" fmla="*/ 190 w 220"/>
                      <a:gd name="T25" fmla="*/ 62 h 210"/>
                      <a:gd name="T26" fmla="*/ 199 w 220"/>
                      <a:gd name="T27" fmla="*/ 82 h 210"/>
                      <a:gd name="T28" fmla="*/ 200 w 220"/>
                      <a:gd name="T29" fmla="*/ 112 h 210"/>
                      <a:gd name="T30" fmla="*/ 220 w 220"/>
                      <a:gd name="T31" fmla="*/ 68 h 210"/>
                      <a:gd name="T32" fmla="*/ 200 w 220"/>
                      <a:gd name="T33" fmla="*/ 135 h 210"/>
                      <a:gd name="T34" fmla="*/ 196 w 220"/>
                      <a:gd name="T35" fmla="*/ 166 h 21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20"/>
                      <a:gd name="T55" fmla="*/ 0 h 210"/>
                      <a:gd name="T56" fmla="*/ 220 w 220"/>
                      <a:gd name="T57" fmla="*/ 210 h 21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20" h="210">
                        <a:moveTo>
                          <a:pt x="196" y="166"/>
                        </a:moveTo>
                        <a:lnTo>
                          <a:pt x="0" y="210"/>
                        </a:lnTo>
                        <a:lnTo>
                          <a:pt x="194" y="153"/>
                        </a:lnTo>
                        <a:lnTo>
                          <a:pt x="66" y="152"/>
                        </a:lnTo>
                        <a:lnTo>
                          <a:pt x="196" y="135"/>
                        </a:lnTo>
                        <a:lnTo>
                          <a:pt x="196" y="110"/>
                        </a:lnTo>
                        <a:lnTo>
                          <a:pt x="190" y="85"/>
                        </a:lnTo>
                        <a:lnTo>
                          <a:pt x="175" y="55"/>
                        </a:lnTo>
                        <a:lnTo>
                          <a:pt x="151" y="22"/>
                        </a:lnTo>
                        <a:lnTo>
                          <a:pt x="138" y="0"/>
                        </a:lnTo>
                        <a:lnTo>
                          <a:pt x="156" y="9"/>
                        </a:lnTo>
                        <a:lnTo>
                          <a:pt x="175" y="34"/>
                        </a:lnTo>
                        <a:lnTo>
                          <a:pt x="190" y="62"/>
                        </a:lnTo>
                        <a:lnTo>
                          <a:pt x="199" y="82"/>
                        </a:lnTo>
                        <a:lnTo>
                          <a:pt x="200" y="112"/>
                        </a:lnTo>
                        <a:lnTo>
                          <a:pt x="220" y="68"/>
                        </a:lnTo>
                        <a:lnTo>
                          <a:pt x="200" y="135"/>
                        </a:lnTo>
                        <a:lnTo>
                          <a:pt x="196" y="166"/>
                        </a:lnTo>
                        <a:close/>
                      </a:path>
                    </a:pathLst>
                  </a:custGeom>
                  <a:solidFill>
                    <a:srgbClr val="007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17" name="Freeform 145"/>
                  <p:cNvSpPr>
                    <a:spLocks/>
                  </p:cNvSpPr>
                  <p:nvPr/>
                </p:nvSpPr>
                <p:spPr bwMode="auto">
                  <a:xfrm>
                    <a:off x="3277" y="2191"/>
                    <a:ext cx="27" cy="92"/>
                  </a:xfrm>
                  <a:custGeom>
                    <a:avLst/>
                    <a:gdLst>
                      <a:gd name="T0" fmla="*/ 13 w 27"/>
                      <a:gd name="T1" fmla="*/ 0 h 92"/>
                      <a:gd name="T2" fmla="*/ 16 w 27"/>
                      <a:gd name="T3" fmla="*/ 20 h 92"/>
                      <a:gd name="T4" fmla="*/ 27 w 27"/>
                      <a:gd name="T5" fmla="*/ 40 h 92"/>
                      <a:gd name="T6" fmla="*/ 27 w 27"/>
                      <a:gd name="T7" fmla="*/ 60 h 92"/>
                      <a:gd name="T8" fmla="*/ 23 w 27"/>
                      <a:gd name="T9" fmla="*/ 77 h 92"/>
                      <a:gd name="T10" fmla="*/ 8 w 27"/>
                      <a:gd name="T11" fmla="*/ 92 h 92"/>
                      <a:gd name="T12" fmla="*/ 6 w 27"/>
                      <a:gd name="T13" fmla="*/ 36 h 92"/>
                      <a:gd name="T14" fmla="*/ 0 w 27"/>
                      <a:gd name="T15" fmla="*/ 30 h 92"/>
                      <a:gd name="T16" fmla="*/ 1 w 27"/>
                      <a:gd name="T17" fmla="*/ 17 h 92"/>
                      <a:gd name="T18" fmla="*/ 13 w 27"/>
                      <a:gd name="T19" fmla="*/ 0 h 9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7"/>
                      <a:gd name="T31" fmla="*/ 0 h 92"/>
                      <a:gd name="T32" fmla="*/ 27 w 27"/>
                      <a:gd name="T33" fmla="*/ 92 h 9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7" h="92">
                        <a:moveTo>
                          <a:pt x="13" y="0"/>
                        </a:moveTo>
                        <a:lnTo>
                          <a:pt x="16" y="20"/>
                        </a:lnTo>
                        <a:lnTo>
                          <a:pt x="27" y="40"/>
                        </a:lnTo>
                        <a:lnTo>
                          <a:pt x="27" y="60"/>
                        </a:lnTo>
                        <a:lnTo>
                          <a:pt x="23" y="77"/>
                        </a:lnTo>
                        <a:lnTo>
                          <a:pt x="8" y="92"/>
                        </a:lnTo>
                        <a:lnTo>
                          <a:pt x="6" y="36"/>
                        </a:lnTo>
                        <a:lnTo>
                          <a:pt x="0" y="30"/>
                        </a:lnTo>
                        <a:lnTo>
                          <a:pt x="1" y="17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7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18" name="Freeform 146"/>
                  <p:cNvSpPr>
                    <a:spLocks/>
                  </p:cNvSpPr>
                  <p:nvPr/>
                </p:nvSpPr>
                <p:spPr bwMode="auto">
                  <a:xfrm>
                    <a:off x="4071" y="2229"/>
                    <a:ext cx="116" cy="104"/>
                  </a:xfrm>
                  <a:custGeom>
                    <a:avLst/>
                    <a:gdLst>
                      <a:gd name="T0" fmla="*/ 0 w 116"/>
                      <a:gd name="T1" fmla="*/ 104 h 104"/>
                      <a:gd name="T2" fmla="*/ 43 w 116"/>
                      <a:gd name="T3" fmla="*/ 73 h 104"/>
                      <a:gd name="T4" fmla="*/ 82 w 116"/>
                      <a:gd name="T5" fmla="*/ 46 h 104"/>
                      <a:gd name="T6" fmla="*/ 104 w 116"/>
                      <a:gd name="T7" fmla="*/ 15 h 104"/>
                      <a:gd name="T8" fmla="*/ 116 w 116"/>
                      <a:gd name="T9" fmla="*/ 0 h 104"/>
                      <a:gd name="T10" fmla="*/ 82 w 116"/>
                      <a:gd name="T11" fmla="*/ 21 h 104"/>
                      <a:gd name="T12" fmla="*/ 61 w 116"/>
                      <a:gd name="T13" fmla="*/ 37 h 104"/>
                      <a:gd name="T14" fmla="*/ 43 w 116"/>
                      <a:gd name="T15" fmla="*/ 49 h 104"/>
                      <a:gd name="T16" fmla="*/ 27 w 116"/>
                      <a:gd name="T17" fmla="*/ 67 h 104"/>
                      <a:gd name="T18" fmla="*/ 0 w 116"/>
                      <a:gd name="T19" fmla="*/ 104 h 10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6"/>
                      <a:gd name="T31" fmla="*/ 0 h 104"/>
                      <a:gd name="T32" fmla="*/ 116 w 116"/>
                      <a:gd name="T33" fmla="*/ 104 h 10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6" h="104">
                        <a:moveTo>
                          <a:pt x="0" y="104"/>
                        </a:moveTo>
                        <a:lnTo>
                          <a:pt x="43" y="73"/>
                        </a:lnTo>
                        <a:lnTo>
                          <a:pt x="82" y="46"/>
                        </a:lnTo>
                        <a:lnTo>
                          <a:pt x="104" y="15"/>
                        </a:lnTo>
                        <a:lnTo>
                          <a:pt x="116" y="0"/>
                        </a:lnTo>
                        <a:lnTo>
                          <a:pt x="82" y="21"/>
                        </a:lnTo>
                        <a:lnTo>
                          <a:pt x="61" y="37"/>
                        </a:lnTo>
                        <a:lnTo>
                          <a:pt x="43" y="49"/>
                        </a:lnTo>
                        <a:lnTo>
                          <a:pt x="27" y="67"/>
                        </a:lnTo>
                        <a:lnTo>
                          <a:pt x="0" y="104"/>
                        </a:lnTo>
                        <a:close/>
                      </a:path>
                    </a:pathLst>
                  </a:custGeom>
                  <a:solidFill>
                    <a:srgbClr val="007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19" name="Freeform 147"/>
                  <p:cNvSpPr>
                    <a:spLocks/>
                  </p:cNvSpPr>
                  <p:nvPr/>
                </p:nvSpPr>
                <p:spPr bwMode="auto">
                  <a:xfrm>
                    <a:off x="4128" y="2268"/>
                    <a:ext cx="62" cy="62"/>
                  </a:xfrm>
                  <a:custGeom>
                    <a:avLst/>
                    <a:gdLst>
                      <a:gd name="T0" fmla="*/ 0 w 62"/>
                      <a:gd name="T1" fmla="*/ 62 h 62"/>
                      <a:gd name="T2" fmla="*/ 62 w 62"/>
                      <a:gd name="T3" fmla="*/ 0 h 62"/>
                      <a:gd name="T4" fmla="*/ 43 w 62"/>
                      <a:gd name="T5" fmla="*/ 40 h 62"/>
                      <a:gd name="T6" fmla="*/ 0 w 62"/>
                      <a:gd name="T7" fmla="*/ 62 h 6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2"/>
                      <a:gd name="T13" fmla="*/ 0 h 62"/>
                      <a:gd name="T14" fmla="*/ 62 w 62"/>
                      <a:gd name="T15" fmla="*/ 62 h 6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2" h="62">
                        <a:moveTo>
                          <a:pt x="0" y="62"/>
                        </a:moveTo>
                        <a:lnTo>
                          <a:pt x="62" y="0"/>
                        </a:lnTo>
                        <a:lnTo>
                          <a:pt x="43" y="40"/>
                        </a:lnTo>
                        <a:lnTo>
                          <a:pt x="0" y="62"/>
                        </a:lnTo>
                        <a:close/>
                      </a:path>
                    </a:pathLst>
                  </a:custGeom>
                  <a:solidFill>
                    <a:srgbClr val="007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20" name="Freeform 148"/>
                  <p:cNvSpPr>
                    <a:spLocks/>
                  </p:cNvSpPr>
                  <p:nvPr/>
                </p:nvSpPr>
                <p:spPr bwMode="auto">
                  <a:xfrm>
                    <a:off x="4080" y="2111"/>
                    <a:ext cx="56" cy="183"/>
                  </a:xfrm>
                  <a:custGeom>
                    <a:avLst/>
                    <a:gdLst>
                      <a:gd name="T0" fmla="*/ 0 w 56"/>
                      <a:gd name="T1" fmla="*/ 183 h 183"/>
                      <a:gd name="T2" fmla="*/ 3 w 56"/>
                      <a:gd name="T3" fmla="*/ 107 h 183"/>
                      <a:gd name="T4" fmla="*/ 19 w 56"/>
                      <a:gd name="T5" fmla="*/ 30 h 183"/>
                      <a:gd name="T6" fmla="*/ 31 w 56"/>
                      <a:gd name="T7" fmla="*/ 0 h 183"/>
                      <a:gd name="T8" fmla="*/ 12 w 56"/>
                      <a:gd name="T9" fmla="*/ 98 h 183"/>
                      <a:gd name="T10" fmla="*/ 9 w 56"/>
                      <a:gd name="T11" fmla="*/ 150 h 183"/>
                      <a:gd name="T12" fmla="*/ 56 w 56"/>
                      <a:gd name="T13" fmla="*/ 104 h 183"/>
                      <a:gd name="T14" fmla="*/ 0 w 56"/>
                      <a:gd name="T15" fmla="*/ 183 h 18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6"/>
                      <a:gd name="T25" fmla="*/ 0 h 183"/>
                      <a:gd name="T26" fmla="*/ 56 w 56"/>
                      <a:gd name="T27" fmla="*/ 183 h 18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6" h="183">
                        <a:moveTo>
                          <a:pt x="0" y="183"/>
                        </a:moveTo>
                        <a:lnTo>
                          <a:pt x="3" y="107"/>
                        </a:lnTo>
                        <a:lnTo>
                          <a:pt x="19" y="30"/>
                        </a:lnTo>
                        <a:lnTo>
                          <a:pt x="31" y="0"/>
                        </a:lnTo>
                        <a:lnTo>
                          <a:pt x="12" y="98"/>
                        </a:lnTo>
                        <a:lnTo>
                          <a:pt x="9" y="150"/>
                        </a:lnTo>
                        <a:lnTo>
                          <a:pt x="56" y="104"/>
                        </a:lnTo>
                        <a:lnTo>
                          <a:pt x="0" y="183"/>
                        </a:lnTo>
                        <a:close/>
                      </a:path>
                    </a:pathLst>
                  </a:custGeom>
                  <a:solidFill>
                    <a:srgbClr val="007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sp>
          <p:nvSpPr>
            <p:cNvPr id="16404" name="Freeform 201"/>
            <p:cNvSpPr>
              <a:spLocks/>
            </p:cNvSpPr>
            <p:nvPr/>
          </p:nvSpPr>
          <p:spPr bwMode="auto">
            <a:xfrm>
              <a:off x="2769" y="2915"/>
              <a:ext cx="351" cy="242"/>
            </a:xfrm>
            <a:custGeom>
              <a:avLst/>
              <a:gdLst>
                <a:gd name="T0" fmla="*/ 297 w 351"/>
                <a:gd name="T1" fmla="*/ 0 h 242"/>
                <a:gd name="T2" fmla="*/ 124 w 351"/>
                <a:gd name="T3" fmla="*/ 81 h 242"/>
                <a:gd name="T4" fmla="*/ 94 w 351"/>
                <a:gd name="T5" fmla="*/ 94 h 242"/>
                <a:gd name="T6" fmla="*/ 43 w 351"/>
                <a:gd name="T7" fmla="*/ 103 h 242"/>
                <a:gd name="T8" fmla="*/ 21 w 351"/>
                <a:gd name="T9" fmla="*/ 105 h 242"/>
                <a:gd name="T10" fmla="*/ 0 w 351"/>
                <a:gd name="T11" fmla="*/ 126 h 242"/>
                <a:gd name="T12" fmla="*/ 0 w 351"/>
                <a:gd name="T13" fmla="*/ 242 h 242"/>
                <a:gd name="T14" fmla="*/ 28 w 351"/>
                <a:gd name="T15" fmla="*/ 236 h 242"/>
                <a:gd name="T16" fmla="*/ 46 w 351"/>
                <a:gd name="T17" fmla="*/ 236 h 242"/>
                <a:gd name="T18" fmla="*/ 95 w 351"/>
                <a:gd name="T19" fmla="*/ 200 h 242"/>
                <a:gd name="T20" fmla="*/ 128 w 351"/>
                <a:gd name="T21" fmla="*/ 150 h 242"/>
                <a:gd name="T22" fmla="*/ 197 w 351"/>
                <a:gd name="T23" fmla="*/ 139 h 242"/>
                <a:gd name="T24" fmla="*/ 351 w 351"/>
                <a:gd name="T25" fmla="*/ 103 h 242"/>
                <a:gd name="T26" fmla="*/ 344 w 351"/>
                <a:gd name="T27" fmla="*/ 53 h 242"/>
                <a:gd name="T28" fmla="*/ 320 w 351"/>
                <a:gd name="T29" fmla="*/ 15 h 242"/>
                <a:gd name="T30" fmla="*/ 297 w 351"/>
                <a:gd name="T31" fmla="*/ 0 h 2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1"/>
                <a:gd name="T49" fmla="*/ 0 h 242"/>
                <a:gd name="T50" fmla="*/ 351 w 351"/>
                <a:gd name="T51" fmla="*/ 242 h 2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1" h="242">
                  <a:moveTo>
                    <a:pt x="297" y="0"/>
                  </a:moveTo>
                  <a:lnTo>
                    <a:pt x="124" y="81"/>
                  </a:lnTo>
                  <a:lnTo>
                    <a:pt x="94" y="94"/>
                  </a:lnTo>
                  <a:lnTo>
                    <a:pt x="43" y="103"/>
                  </a:lnTo>
                  <a:lnTo>
                    <a:pt x="21" y="105"/>
                  </a:lnTo>
                  <a:lnTo>
                    <a:pt x="0" y="126"/>
                  </a:lnTo>
                  <a:lnTo>
                    <a:pt x="0" y="242"/>
                  </a:lnTo>
                  <a:lnTo>
                    <a:pt x="28" y="236"/>
                  </a:lnTo>
                  <a:lnTo>
                    <a:pt x="46" y="236"/>
                  </a:lnTo>
                  <a:lnTo>
                    <a:pt x="95" y="200"/>
                  </a:lnTo>
                  <a:lnTo>
                    <a:pt x="128" y="150"/>
                  </a:lnTo>
                  <a:lnTo>
                    <a:pt x="197" y="139"/>
                  </a:lnTo>
                  <a:lnTo>
                    <a:pt x="351" y="103"/>
                  </a:lnTo>
                  <a:lnTo>
                    <a:pt x="344" y="53"/>
                  </a:lnTo>
                  <a:lnTo>
                    <a:pt x="320" y="15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9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6" name="Group 229"/>
          <p:cNvGrpSpPr>
            <a:grpSpLocks/>
          </p:cNvGrpSpPr>
          <p:nvPr/>
        </p:nvGrpSpPr>
        <p:grpSpPr bwMode="auto">
          <a:xfrm>
            <a:off x="4800600" y="4754563"/>
            <a:ext cx="1308100" cy="884237"/>
            <a:chOff x="3928" y="2930"/>
            <a:chExt cx="824" cy="557"/>
          </a:xfrm>
        </p:grpSpPr>
        <p:grpSp>
          <p:nvGrpSpPr>
            <p:cNvPr id="27" name="Group 222"/>
            <p:cNvGrpSpPr>
              <a:grpSpLocks/>
            </p:cNvGrpSpPr>
            <p:nvPr/>
          </p:nvGrpSpPr>
          <p:grpSpPr bwMode="auto">
            <a:xfrm>
              <a:off x="3928" y="2930"/>
              <a:ext cx="680" cy="142"/>
              <a:chOff x="4040" y="1976"/>
              <a:chExt cx="680" cy="142"/>
            </a:xfrm>
          </p:grpSpPr>
          <p:sp>
            <p:nvSpPr>
              <p:cNvPr id="16400" name="Oval 223"/>
              <p:cNvSpPr>
                <a:spLocks noChangeArrowheads="1"/>
              </p:cNvSpPr>
              <p:nvPr/>
            </p:nvSpPr>
            <p:spPr bwMode="auto">
              <a:xfrm>
                <a:off x="4584" y="1982"/>
                <a:ext cx="13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01" name="Line 224"/>
              <p:cNvSpPr>
                <a:spLocks noChangeShapeType="1"/>
              </p:cNvSpPr>
              <p:nvPr/>
            </p:nvSpPr>
            <p:spPr bwMode="auto">
              <a:xfrm>
                <a:off x="4176" y="2064"/>
                <a:ext cx="405" cy="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02" name="Rectangle 225"/>
              <p:cNvSpPr>
                <a:spLocks noChangeArrowheads="1"/>
              </p:cNvSpPr>
              <p:nvPr/>
            </p:nvSpPr>
            <p:spPr bwMode="auto">
              <a:xfrm>
                <a:off x="4040" y="1976"/>
                <a:ext cx="136" cy="13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6397" name="Line 226"/>
            <p:cNvSpPr>
              <a:spLocks noChangeShapeType="1"/>
            </p:cNvSpPr>
            <p:nvPr/>
          </p:nvSpPr>
          <p:spPr bwMode="auto">
            <a:xfrm>
              <a:off x="4272" y="3024"/>
              <a:ext cx="0" cy="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8" name="Rectangle 227"/>
            <p:cNvSpPr>
              <a:spLocks noChangeArrowheads="1"/>
            </p:cNvSpPr>
            <p:nvPr/>
          </p:nvSpPr>
          <p:spPr bwMode="auto">
            <a:xfrm rot="2760000">
              <a:off x="4199" y="3351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9" name="Line 228"/>
            <p:cNvSpPr>
              <a:spLocks noChangeShapeType="1"/>
            </p:cNvSpPr>
            <p:nvPr/>
          </p:nvSpPr>
          <p:spPr bwMode="auto">
            <a:xfrm flipH="1" flipV="1">
              <a:off x="4591" y="3135"/>
              <a:ext cx="161" cy="2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395" name="Rectangle 230"/>
          <p:cNvSpPr>
            <a:spLocks noChangeArrowheads="1"/>
          </p:cNvSpPr>
          <p:nvPr/>
        </p:nvSpPr>
        <p:spPr bwMode="auto">
          <a:xfrm>
            <a:off x="5659438" y="5557838"/>
            <a:ext cx="1182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proband</a:t>
            </a:r>
          </a:p>
        </p:txBody>
      </p:sp>
      <p:sp>
        <p:nvSpPr>
          <p:cNvPr id="90" name="Title 89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Mrs Jones First Consultation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 Textbook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0034" y="2214554"/>
            <a:ext cx="3889378" cy="4197369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Read and </a:t>
            </a:r>
            <a:r>
              <a:rPr lang="en-GB" dirty="0" err="1" smtClean="0"/>
              <a:t>Donnai</a:t>
            </a:r>
            <a:r>
              <a:rPr lang="en-GB" dirty="0" smtClean="0"/>
              <a:t>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“New Clinical Genetics”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Scion Publishing Ltd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04864"/>
            <a:ext cx="2425700" cy="328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32"/>
          <p:cNvSpPr>
            <a:spLocks noGrp="1"/>
          </p:cNvSpPr>
          <p:nvPr>
            <p:ph idx="1"/>
          </p:nvPr>
        </p:nvSpPr>
        <p:spPr>
          <a:xfrm>
            <a:off x="179512" y="2204864"/>
            <a:ext cx="8229600" cy="4114800"/>
          </a:xfrm>
        </p:spPr>
        <p:txBody>
          <a:bodyPr/>
          <a:lstStyle/>
          <a:p>
            <a:pPr>
              <a:spcBef>
                <a:spcPct val="50000"/>
              </a:spcBef>
              <a:buClr>
                <a:schemeClr val="tx1"/>
              </a:buClr>
              <a:buNone/>
            </a:pPr>
            <a:r>
              <a:rPr lang="en-GB" sz="3200" dirty="0" smtClean="0"/>
              <a:t>Possibilities to explore:</a:t>
            </a:r>
            <a:endParaRPr lang="en-GB" sz="3200" b="1" dirty="0" smtClean="0"/>
          </a:p>
          <a:p>
            <a:pPr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GB" sz="3200" b="1" dirty="0" smtClean="0"/>
              <a:t>Congenital Abnormalities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en-GB" sz="3200" b="1" dirty="0" smtClean="0"/>
          </a:p>
          <a:p>
            <a:pPr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GB" sz="3200" b="1" dirty="0" smtClean="0"/>
              <a:t>Chromosomal Abnormalities</a:t>
            </a:r>
          </a:p>
          <a:p>
            <a:endParaRPr lang="en-GB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88074" y="3902695"/>
            <a:ext cx="1079500" cy="225425"/>
            <a:chOff x="4040" y="1976"/>
            <a:chExt cx="680" cy="142"/>
          </a:xfrm>
        </p:grpSpPr>
        <p:sp>
          <p:nvSpPr>
            <p:cNvPr id="17442" name="Oval 8"/>
            <p:cNvSpPr>
              <a:spLocks noChangeArrowheads="1"/>
            </p:cNvSpPr>
            <p:nvPr/>
          </p:nvSpPr>
          <p:spPr bwMode="auto">
            <a:xfrm>
              <a:off x="4584" y="1982"/>
              <a:ext cx="136" cy="13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3" name="Line 9"/>
            <p:cNvSpPr>
              <a:spLocks noChangeShapeType="1"/>
            </p:cNvSpPr>
            <p:nvPr/>
          </p:nvSpPr>
          <p:spPr bwMode="auto">
            <a:xfrm>
              <a:off x="4176" y="2064"/>
              <a:ext cx="405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4" name="Rectangle 10"/>
            <p:cNvSpPr>
              <a:spLocks noChangeArrowheads="1"/>
            </p:cNvSpPr>
            <p:nvPr/>
          </p:nvSpPr>
          <p:spPr bwMode="auto">
            <a:xfrm>
              <a:off x="4040" y="1976"/>
              <a:ext cx="136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417" name="Line 12"/>
          <p:cNvSpPr>
            <a:spLocks noChangeShapeType="1"/>
          </p:cNvSpPr>
          <p:nvPr/>
        </p:nvSpPr>
        <p:spPr bwMode="auto">
          <a:xfrm>
            <a:off x="5934174" y="4051920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8" name="Rectangle 13"/>
          <p:cNvSpPr>
            <a:spLocks noChangeArrowheads="1"/>
          </p:cNvSpPr>
          <p:nvPr/>
        </p:nvSpPr>
        <p:spPr bwMode="auto">
          <a:xfrm rot="2760000">
            <a:off x="5818287" y="4571033"/>
            <a:ext cx="215900" cy="215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6467574" y="2770808"/>
            <a:ext cx="1079500" cy="647700"/>
            <a:chOff x="4525" y="2120"/>
            <a:chExt cx="680" cy="408"/>
          </a:xfrm>
        </p:grpSpPr>
        <p:sp>
          <p:nvSpPr>
            <p:cNvPr id="17438" name="Oval 15"/>
            <p:cNvSpPr>
              <a:spLocks noChangeArrowheads="1"/>
            </p:cNvSpPr>
            <p:nvPr/>
          </p:nvSpPr>
          <p:spPr bwMode="auto">
            <a:xfrm>
              <a:off x="5069" y="2126"/>
              <a:ext cx="136" cy="13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9" name="Line 16"/>
            <p:cNvSpPr>
              <a:spLocks noChangeShapeType="1"/>
            </p:cNvSpPr>
            <p:nvPr/>
          </p:nvSpPr>
          <p:spPr bwMode="auto">
            <a:xfrm>
              <a:off x="4661" y="2208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0" name="Rectangle 17"/>
            <p:cNvSpPr>
              <a:spLocks noChangeArrowheads="1"/>
            </p:cNvSpPr>
            <p:nvPr/>
          </p:nvSpPr>
          <p:spPr bwMode="auto">
            <a:xfrm>
              <a:off x="4525" y="2120"/>
              <a:ext cx="136" cy="13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1" name="Line 18"/>
            <p:cNvSpPr>
              <a:spLocks noChangeShapeType="1"/>
            </p:cNvSpPr>
            <p:nvPr/>
          </p:nvSpPr>
          <p:spPr bwMode="auto">
            <a:xfrm>
              <a:off x="4869" y="2208"/>
              <a:ext cx="0" cy="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420" name="Line 20"/>
          <p:cNvSpPr>
            <a:spLocks noChangeShapeType="1"/>
          </p:cNvSpPr>
          <p:nvPr/>
        </p:nvSpPr>
        <p:spPr bwMode="auto">
          <a:xfrm>
            <a:off x="6315174" y="3423270"/>
            <a:ext cx="1389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1" name="Line 21"/>
          <p:cNvSpPr>
            <a:spLocks noChangeShapeType="1"/>
          </p:cNvSpPr>
          <p:nvPr/>
        </p:nvSpPr>
        <p:spPr bwMode="auto">
          <a:xfrm>
            <a:off x="6331049" y="3418508"/>
            <a:ext cx="1588" cy="50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599462" y="3418508"/>
            <a:ext cx="215900" cy="719137"/>
            <a:chOff x="4490" y="2384"/>
            <a:chExt cx="136" cy="453"/>
          </a:xfrm>
        </p:grpSpPr>
        <p:sp>
          <p:nvSpPr>
            <p:cNvPr id="17436" name="Line 25"/>
            <p:cNvSpPr>
              <a:spLocks noChangeShapeType="1"/>
            </p:cNvSpPr>
            <p:nvPr/>
          </p:nvSpPr>
          <p:spPr bwMode="auto">
            <a:xfrm>
              <a:off x="4556" y="2384"/>
              <a:ext cx="0" cy="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7" name="Rectangle 26"/>
            <p:cNvSpPr>
              <a:spLocks noChangeArrowheads="1"/>
            </p:cNvSpPr>
            <p:nvPr/>
          </p:nvSpPr>
          <p:spPr bwMode="auto">
            <a:xfrm>
              <a:off x="4490" y="2701"/>
              <a:ext cx="136" cy="13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423" name="Line 22"/>
          <p:cNvSpPr>
            <a:spLocks noChangeShapeType="1"/>
          </p:cNvSpPr>
          <p:nvPr/>
        </p:nvSpPr>
        <p:spPr bwMode="auto">
          <a:xfrm flipH="1">
            <a:off x="6696174" y="3437558"/>
            <a:ext cx="0" cy="488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4" name="Rectangle 27"/>
          <p:cNvSpPr>
            <a:spLocks noChangeArrowheads="1"/>
          </p:cNvSpPr>
          <p:nvPr/>
        </p:nvSpPr>
        <p:spPr bwMode="auto">
          <a:xfrm>
            <a:off x="6588224" y="3921745"/>
            <a:ext cx="215900" cy="2159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7013674" y="3420095"/>
            <a:ext cx="215900" cy="695325"/>
            <a:chOff x="5029" y="2626"/>
            <a:chExt cx="136" cy="438"/>
          </a:xfrm>
        </p:grpSpPr>
        <p:sp>
          <p:nvSpPr>
            <p:cNvPr id="17434" name="Line 23"/>
            <p:cNvSpPr>
              <a:spLocks noChangeShapeType="1"/>
            </p:cNvSpPr>
            <p:nvPr/>
          </p:nvSpPr>
          <p:spPr bwMode="auto">
            <a:xfrm>
              <a:off x="5088" y="2626"/>
              <a:ext cx="0" cy="3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5" name="Oval 33"/>
            <p:cNvSpPr>
              <a:spLocks noChangeArrowheads="1"/>
            </p:cNvSpPr>
            <p:nvPr/>
          </p:nvSpPr>
          <p:spPr bwMode="auto">
            <a:xfrm>
              <a:off x="5029" y="2928"/>
              <a:ext cx="136" cy="13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7356574" y="3423270"/>
            <a:ext cx="101600" cy="260350"/>
            <a:chOff x="4061" y="2385"/>
            <a:chExt cx="64" cy="164"/>
          </a:xfrm>
        </p:grpSpPr>
        <p:sp>
          <p:nvSpPr>
            <p:cNvPr id="17432" name="Line 35"/>
            <p:cNvSpPr>
              <a:spLocks noChangeShapeType="1"/>
            </p:cNvSpPr>
            <p:nvPr/>
          </p:nvSpPr>
          <p:spPr bwMode="auto">
            <a:xfrm>
              <a:off x="4091" y="2385"/>
              <a:ext cx="0" cy="1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3" name="Oval 36"/>
            <p:cNvSpPr>
              <a:spLocks noChangeArrowheads="1"/>
            </p:cNvSpPr>
            <p:nvPr/>
          </p:nvSpPr>
          <p:spPr bwMode="auto">
            <a:xfrm>
              <a:off x="4061" y="2478"/>
              <a:ext cx="64" cy="7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427" name="Text Box 40"/>
          <p:cNvSpPr txBox="1">
            <a:spLocks noChangeArrowheads="1"/>
          </p:cNvSpPr>
          <p:nvPr/>
        </p:nvSpPr>
        <p:spPr bwMode="auto">
          <a:xfrm>
            <a:off x="7220049" y="3715370"/>
            <a:ext cx="48418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x4</a:t>
            </a:r>
            <a:endParaRPr lang="en-GB"/>
          </a:p>
        </p:txBody>
      </p:sp>
      <p:sp>
        <p:nvSpPr>
          <p:cNvPr id="17428" name="Line 41"/>
          <p:cNvSpPr>
            <a:spLocks noChangeShapeType="1"/>
          </p:cNvSpPr>
          <p:nvPr/>
        </p:nvSpPr>
        <p:spPr bwMode="auto">
          <a:xfrm flipH="1" flipV="1">
            <a:off x="6440587" y="4228133"/>
            <a:ext cx="255587" cy="433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9" name="Text Box 42"/>
          <p:cNvSpPr txBox="1">
            <a:spLocks noChangeArrowheads="1"/>
          </p:cNvSpPr>
          <p:nvPr/>
        </p:nvSpPr>
        <p:spPr bwMode="auto">
          <a:xfrm>
            <a:off x="6588224" y="4509120"/>
            <a:ext cx="122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proband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1043608" y="228600"/>
            <a:ext cx="6984776" cy="11430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/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524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Mrs Jones First Consultation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400" dirty="0" smtClean="0">
                <a:solidFill>
                  <a:schemeClr val="tx2"/>
                </a:solidFill>
              </a:rPr>
              <a:t>Congenital Abnormalities</a:t>
            </a:r>
            <a:endParaRPr lang="en-GB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Congenital abnormalities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Congenital abnormalities are apparent at birth in </a:t>
            </a:r>
            <a:r>
              <a:rPr lang="en-GB" u="sng" dirty="0" smtClean="0"/>
              <a:t>1 in 50</a:t>
            </a:r>
            <a:r>
              <a:rPr lang="en-GB" dirty="0" smtClean="0"/>
              <a:t> of all newborn infants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sz="1200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20-25% of all deaths during perinatal period and childhood up to the age of 10 years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sz="1200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Genetic factors contribute to about 40% of all congenital abnormalities</a:t>
            </a:r>
          </a:p>
          <a:p>
            <a:pPr>
              <a:lnSpc>
                <a:spcPct val="90000"/>
              </a:lnSpc>
            </a:pPr>
            <a:endParaRPr lang="en-GB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tx2"/>
                </a:solidFill>
              </a:rPr>
              <a:t>Classification of Congenital </a:t>
            </a:r>
            <a:br>
              <a:rPr lang="en-GB" sz="3200" b="1" dirty="0" smtClean="0">
                <a:solidFill>
                  <a:schemeClr val="tx2"/>
                </a:solidFill>
              </a:rPr>
            </a:br>
            <a:r>
              <a:rPr lang="en-GB" sz="3200" b="1" dirty="0" smtClean="0">
                <a:solidFill>
                  <a:schemeClr val="tx2"/>
                </a:solidFill>
              </a:rPr>
              <a:t>Abnormalities or Birth Defects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12875"/>
            <a:ext cx="7989888" cy="1952625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accent3"/>
                </a:solidFill>
              </a:rPr>
              <a:t>Malformation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smtClean="0"/>
              <a:t>– primary structural defect e.g. </a:t>
            </a:r>
            <a:r>
              <a:rPr lang="en-GB" dirty="0" err="1" smtClean="0"/>
              <a:t>atrial</a:t>
            </a:r>
            <a:r>
              <a:rPr lang="en-GB" dirty="0" smtClean="0"/>
              <a:t> </a:t>
            </a:r>
            <a:r>
              <a:rPr lang="en-GB" dirty="0" err="1" smtClean="0"/>
              <a:t>septal</a:t>
            </a:r>
            <a:r>
              <a:rPr lang="en-GB" dirty="0" smtClean="0"/>
              <a:t> defects, cleft lip.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GB" dirty="0" smtClean="0"/>
              <a:t>Usually involves a single organ showing  </a:t>
            </a:r>
            <a:r>
              <a:rPr lang="en-GB" dirty="0" err="1" smtClean="0"/>
              <a:t>multifactorial</a:t>
            </a:r>
            <a:r>
              <a:rPr lang="en-GB" dirty="0" smtClean="0"/>
              <a:t> inheritance.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00113" y="3500438"/>
            <a:ext cx="7345362" cy="3168650"/>
            <a:chOff x="567" y="2205"/>
            <a:chExt cx="4627" cy="1996"/>
          </a:xfrm>
        </p:grpSpPr>
        <p:graphicFrame>
          <p:nvGraphicFramePr>
            <p:cNvPr id="7170" name="Object 5"/>
            <p:cNvGraphicFramePr>
              <a:graphicFrameLocks noChangeAspect="1"/>
            </p:cNvGraphicFramePr>
            <p:nvPr/>
          </p:nvGraphicFramePr>
          <p:xfrm>
            <a:off x="1066" y="2205"/>
            <a:ext cx="1634" cy="19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4" name="Image" r:id="rId4" imgW="3634310" imgH="4434875" progId="">
                    <p:embed/>
                  </p:oleObj>
                </mc:Choice>
                <mc:Fallback>
                  <p:oleObj name="Image" r:id="rId4" imgW="3634310" imgH="4434875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" y="2205"/>
                          <a:ext cx="1634" cy="19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1" name="Object 6"/>
            <p:cNvGraphicFramePr>
              <a:graphicFrameLocks noChangeAspect="1"/>
            </p:cNvGraphicFramePr>
            <p:nvPr/>
          </p:nvGraphicFramePr>
          <p:xfrm>
            <a:off x="3560" y="2205"/>
            <a:ext cx="1634" cy="19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5" name="Image" r:id="rId6" imgW="3634310" imgH="4434875" progId="">
                    <p:embed/>
                  </p:oleObj>
                </mc:Choice>
                <mc:Fallback>
                  <p:oleObj name="Image" r:id="rId6" imgW="3634310" imgH="4434875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0" y="2205"/>
                          <a:ext cx="1634" cy="19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567" y="2976"/>
              <a:ext cx="5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ASD</a:t>
              </a:r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3059" y="2976"/>
              <a:ext cx="5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VSD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498</TotalTime>
  <Words>1790</Words>
  <Application>Microsoft Office PowerPoint</Application>
  <PresentationFormat>On-screen Show (4:3)</PresentationFormat>
  <Paragraphs>396</Paragraphs>
  <Slides>56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Deluxe</vt:lpstr>
      <vt:lpstr>Standarddesign</vt:lpstr>
      <vt:lpstr>Image</vt:lpstr>
      <vt:lpstr>Mrs Jones’ first consultation</vt:lpstr>
      <vt:lpstr>Learning Outcomes</vt:lpstr>
      <vt:lpstr>Mrs Jones First Consultation</vt:lpstr>
      <vt:lpstr>Mrs Jones First Consultation</vt:lpstr>
      <vt:lpstr>Mrs Jones First Consultation</vt:lpstr>
      <vt:lpstr>Mrs Jones First Consultation</vt:lpstr>
      <vt:lpstr>Congenital Abnormalities</vt:lpstr>
      <vt:lpstr>Congenital abnormalities</vt:lpstr>
      <vt:lpstr>Classification of Congenital  Abnormalities or Birth Defects</vt:lpstr>
      <vt:lpstr>Classification of Congenital  Abnormalities or Birth Defects</vt:lpstr>
      <vt:lpstr>Classification of Congenital  Abnormalities or Birth Defects</vt:lpstr>
      <vt:lpstr>Classification of Congenital  Abnormalities or Birth Defects</vt:lpstr>
      <vt:lpstr>Classification of Congenital  Abnormalities or Birth Defects</vt:lpstr>
      <vt:lpstr>Classification of Congenital  Abnormalities or Birth Defects</vt:lpstr>
      <vt:lpstr>Classification of Congenital  Abnormalities or Birth Defects</vt:lpstr>
      <vt:lpstr>Chromosomes and Genetics</vt:lpstr>
      <vt:lpstr>Inheritance</vt:lpstr>
      <vt:lpstr>Chromosome Numbers</vt:lpstr>
      <vt:lpstr>The DNA Packing Problem</vt:lpstr>
      <vt:lpstr>The Chromosome</vt:lpstr>
      <vt:lpstr>Human Karyotype</vt:lpstr>
      <vt:lpstr>Chromosome Banding Nomenclature </vt:lpstr>
      <vt:lpstr>Chromosome Images</vt:lpstr>
      <vt:lpstr>Chromosome Abnormalities</vt:lpstr>
      <vt:lpstr>Chromosome abnormalities</vt:lpstr>
      <vt:lpstr>Autosomal Aneuploidy</vt:lpstr>
      <vt:lpstr>What is aneuploidy?</vt:lpstr>
      <vt:lpstr>Dosage Compensation</vt:lpstr>
      <vt:lpstr>Partial Aneuploidy - Translocations</vt:lpstr>
      <vt:lpstr>PowerPoint Presentation</vt:lpstr>
      <vt:lpstr>Trisomy</vt:lpstr>
      <vt:lpstr>Trisomy 21: Down syndrome</vt:lpstr>
      <vt:lpstr>Increasing risk of Down syndrome with maternal age</vt:lpstr>
      <vt:lpstr>Clinical Features of Down syndrome</vt:lpstr>
      <vt:lpstr>13 week sonogram in normal (L) and Downs (R) fetus </vt:lpstr>
      <vt:lpstr>Natural history of Down’s</vt:lpstr>
      <vt:lpstr>Trisomy 21</vt:lpstr>
      <vt:lpstr>Translocations</vt:lpstr>
      <vt:lpstr>Mosaicism</vt:lpstr>
      <vt:lpstr>Monosomy</vt:lpstr>
      <vt:lpstr>Monosomy X: Turner’s syndrome</vt:lpstr>
      <vt:lpstr>PowerPoint Presentation</vt:lpstr>
      <vt:lpstr>Turner’s syndrome (45,X)</vt:lpstr>
      <vt:lpstr>Ring Chromosome</vt:lpstr>
      <vt:lpstr>Sex Chromosome Aneuploidy</vt:lpstr>
      <vt:lpstr>Dosage Compensation</vt:lpstr>
      <vt:lpstr>Polysomy X in females</vt:lpstr>
      <vt:lpstr>Polysomy X in males</vt:lpstr>
      <vt:lpstr>Chromosomal Sex and Gender</vt:lpstr>
      <vt:lpstr>PowerPoint Presentation</vt:lpstr>
      <vt:lpstr>Chromosomal Microdeletion Disorders</vt:lpstr>
      <vt:lpstr>Di George Syndrome</vt:lpstr>
      <vt:lpstr>Di George Syndrome</vt:lpstr>
      <vt:lpstr>Mrs Jones First Consultation</vt:lpstr>
      <vt:lpstr>Mrs Jones First Consultation</vt:lpstr>
      <vt:lpstr>Reference Textbook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1</dc:title>
  <dc:creator>Walley</dc:creator>
  <cp:lastModifiedBy>Shiel, Nuala</cp:lastModifiedBy>
  <cp:revision>63</cp:revision>
  <dcterms:created xsi:type="dcterms:W3CDTF">2010-10-25T09:31:25Z</dcterms:created>
  <dcterms:modified xsi:type="dcterms:W3CDTF">2012-10-18T10:50:43Z</dcterms:modified>
</cp:coreProperties>
</file>