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44"/>
  </p:notesMasterIdLst>
  <p:sldIdLst>
    <p:sldId id="318" r:id="rId3"/>
    <p:sldId id="257" r:id="rId4"/>
    <p:sldId id="283" r:id="rId5"/>
    <p:sldId id="308" r:id="rId6"/>
    <p:sldId id="284" r:id="rId7"/>
    <p:sldId id="259" r:id="rId8"/>
    <p:sldId id="260" r:id="rId9"/>
    <p:sldId id="261" r:id="rId10"/>
    <p:sldId id="291" r:id="rId11"/>
    <p:sldId id="292" r:id="rId12"/>
    <p:sldId id="307" r:id="rId13"/>
    <p:sldId id="287" r:id="rId14"/>
    <p:sldId id="302" r:id="rId15"/>
    <p:sldId id="300" r:id="rId16"/>
    <p:sldId id="301" r:id="rId17"/>
    <p:sldId id="265" r:id="rId18"/>
    <p:sldId id="310" r:id="rId19"/>
    <p:sldId id="266" r:id="rId20"/>
    <p:sldId id="285" r:id="rId21"/>
    <p:sldId id="286" r:id="rId22"/>
    <p:sldId id="267" r:id="rId23"/>
    <p:sldId id="290" r:id="rId24"/>
    <p:sldId id="268" r:id="rId25"/>
    <p:sldId id="269" r:id="rId26"/>
    <p:sldId id="293" r:id="rId27"/>
    <p:sldId id="295" r:id="rId28"/>
    <p:sldId id="297" r:id="rId29"/>
    <p:sldId id="306" r:id="rId30"/>
    <p:sldId id="271" r:id="rId31"/>
    <p:sldId id="304" r:id="rId32"/>
    <p:sldId id="305" r:id="rId33"/>
    <p:sldId id="315" r:id="rId34"/>
    <p:sldId id="316" r:id="rId35"/>
    <p:sldId id="275" r:id="rId36"/>
    <p:sldId id="313" r:id="rId37"/>
    <p:sldId id="276" r:id="rId38"/>
    <p:sldId id="298" r:id="rId39"/>
    <p:sldId id="279" r:id="rId40"/>
    <p:sldId id="280" r:id="rId41"/>
    <p:sldId id="317" r:id="rId42"/>
    <p:sldId id="2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77" autoAdjust="0"/>
  </p:normalViewPr>
  <p:slideViewPr>
    <p:cSldViewPr snapToGrid="0">
      <p:cViewPr varScale="1">
        <p:scale>
          <a:sx n="38" d="100"/>
          <a:sy n="38" d="100"/>
        </p:scale>
        <p:origin x="-90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998F1-9847-42FC-A803-83CFDE5EC0E5}" type="datetimeFigureOut">
              <a:rPr lang="en-US" smtClean="0"/>
              <a:pPr/>
              <a:t>10/18/2012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75540-682F-49A1-A073-65D7B4ED1832}" type="slidenum">
              <a:rPr lang="en-GB" smtClean="0"/>
              <a:pPr/>
              <a:t>‹#›</a:t>
            </a:fld>
            <a:endParaRPr lang="en-GB"/>
          </a:p>
        </p:txBody>
      </p:sp>
    </p:spTree>
    <p:extLst>
      <p:ext uri="{BB962C8B-B14F-4D97-AF65-F5344CB8AC3E}">
        <p14:creationId xmlns:p14="http://schemas.microsoft.com/office/powerpoint/2010/main" val="104207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1" charset="0"/>
                <a:cs typeface="Times New Roman" pitchFamily="1" charset="0"/>
              </a:defRPr>
            </a:lvl1pPr>
            <a:lvl2pPr marL="37931725" indent="-37474525" eaLnBrk="0" hangingPunct="0">
              <a:defRPr sz="1600" i="1">
                <a:solidFill>
                  <a:srgbClr val="6E6E6F"/>
                </a:solidFill>
                <a:latin typeface="Verdana" pitchFamily="1" charset="0"/>
                <a:cs typeface="Times New Roman" pitchFamily="1" charset="0"/>
              </a:defRPr>
            </a:lvl2pPr>
            <a:lvl3pPr eaLnBrk="0" hangingPunct="0">
              <a:defRPr sz="1600" i="1">
                <a:solidFill>
                  <a:srgbClr val="6E6E6F"/>
                </a:solidFill>
                <a:latin typeface="Verdana" pitchFamily="1" charset="0"/>
                <a:cs typeface="Times New Roman" pitchFamily="1" charset="0"/>
              </a:defRPr>
            </a:lvl3pPr>
            <a:lvl4pPr eaLnBrk="0" hangingPunct="0">
              <a:defRPr sz="1600" i="1">
                <a:solidFill>
                  <a:srgbClr val="6E6E6F"/>
                </a:solidFill>
                <a:latin typeface="Verdana" pitchFamily="1" charset="0"/>
                <a:cs typeface="Times New Roman" pitchFamily="1" charset="0"/>
              </a:defRPr>
            </a:lvl4pPr>
            <a:lvl5pPr eaLnBrk="0" hangingPunct="0">
              <a:defRPr sz="1600" i="1">
                <a:solidFill>
                  <a:srgbClr val="6E6E6F"/>
                </a:solidFill>
                <a:latin typeface="Verdana" pitchFamily="1" charset="0"/>
                <a:cs typeface="Times New Roman" pitchFamily="1" charset="0"/>
              </a:defRPr>
            </a:lvl5pPr>
            <a:lvl6pPr marL="457200" eaLnBrk="0" fontAlgn="base" hangingPunct="0">
              <a:spcBef>
                <a:spcPct val="0"/>
              </a:spcBef>
              <a:spcAft>
                <a:spcPct val="0"/>
              </a:spcAft>
              <a:defRPr sz="1600" i="1">
                <a:solidFill>
                  <a:srgbClr val="6E6E6F"/>
                </a:solidFill>
                <a:latin typeface="Verdana" pitchFamily="1" charset="0"/>
                <a:cs typeface="Times New Roman" pitchFamily="1" charset="0"/>
              </a:defRPr>
            </a:lvl6pPr>
            <a:lvl7pPr marL="914400" eaLnBrk="0" fontAlgn="base" hangingPunct="0">
              <a:spcBef>
                <a:spcPct val="0"/>
              </a:spcBef>
              <a:spcAft>
                <a:spcPct val="0"/>
              </a:spcAft>
              <a:defRPr sz="1600" i="1">
                <a:solidFill>
                  <a:srgbClr val="6E6E6F"/>
                </a:solidFill>
                <a:latin typeface="Verdana" pitchFamily="1" charset="0"/>
                <a:cs typeface="Times New Roman" pitchFamily="1" charset="0"/>
              </a:defRPr>
            </a:lvl7pPr>
            <a:lvl8pPr marL="1371600" eaLnBrk="0" fontAlgn="base" hangingPunct="0">
              <a:spcBef>
                <a:spcPct val="0"/>
              </a:spcBef>
              <a:spcAft>
                <a:spcPct val="0"/>
              </a:spcAft>
              <a:defRPr sz="1600" i="1">
                <a:solidFill>
                  <a:srgbClr val="6E6E6F"/>
                </a:solidFill>
                <a:latin typeface="Verdana" pitchFamily="1" charset="0"/>
                <a:cs typeface="Times New Roman" pitchFamily="1" charset="0"/>
              </a:defRPr>
            </a:lvl8pPr>
            <a:lvl9pPr marL="1828800" eaLnBrk="0" fontAlgn="base" hangingPunct="0">
              <a:spcBef>
                <a:spcPct val="0"/>
              </a:spcBef>
              <a:spcAft>
                <a:spcPct val="0"/>
              </a:spcAft>
              <a:defRPr sz="1600" i="1">
                <a:solidFill>
                  <a:srgbClr val="6E6E6F"/>
                </a:solidFill>
                <a:latin typeface="Verdana" pitchFamily="1" charset="0"/>
                <a:cs typeface="Times New Roman" pitchFamily="1" charset="0"/>
              </a:defRPr>
            </a:lvl9pPr>
          </a:lstStyle>
          <a:p>
            <a:pPr eaLnBrk="1" hangingPunct="1"/>
            <a:fld id="{C47AFD99-DF85-4262-BA23-8EFC75077DE9}" type="slidenum">
              <a:rPr lang="da-DK" sz="1200" i="0">
                <a:solidFill>
                  <a:prstClr val="black"/>
                </a:solidFill>
                <a:latin typeface="Times New Roman" pitchFamily="1" charset="0"/>
              </a:rPr>
              <a:pPr eaLnBrk="1" hangingPunct="1"/>
              <a:t>1</a:t>
            </a:fld>
            <a:endParaRPr lang="da-DK" sz="1200" i="0">
              <a:solidFill>
                <a:prstClr val="black"/>
              </a:solidFill>
              <a:latin typeface="Times New Roman" pitchFamily="1" charset="0"/>
            </a:endParaRPr>
          </a:p>
        </p:txBody>
      </p:sp>
      <p:sp>
        <p:nvSpPr>
          <p:cNvPr id="17411" name="Rectangle 2"/>
          <p:cNvSpPr>
            <a:spLocks noGrp="1" noRot="1" noChangeAspect="1" noChangeArrowheads="1" noTextEdit="1"/>
          </p:cNvSpPr>
          <p:nvPr>
            <p:ph type="sldImg"/>
          </p:nvPr>
        </p:nvSpPr>
        <p:spPr>
          <a:xfrm>
            <a:off x="1054100" y="685800"/>
            <a:ext cx="3149600" cy="2362200"/>
          </a:xfrm>
          <a:ln/>
        </p:spPr>
      </p:sp>
      <p:sp>
        <p:nvSpPr>
          <p:cNvPr id="17412" name="Rectangle 3"/>
          <p:cNvSpPr>
            <a:spLocks noGrp="1" noChangeArrowheads="1"/>
          </p:cNvSpPr>
          <p:nvPr>
            <p:ph type="body" idx="1"/>
          </p:nvPr>
        </p:nvSpPr>
        <p:spPr>
          <a:xfrm>
            <a:off x="914183" y="3353141"/>
            <a:ext cx="5029635" cy="51050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types</a:t>
            </a:r>
            <a:r>
              <a:rPr lang="en-GB" baseline="0" dirty="0" smtClean="0"/>
              <a:t> of mutations involved the insertion or deletion of one or more base-pairs of DNA into the gene – depending on how many, they can disrupt all the following genetic code (a </a:t>
            </a:r>
            <a:r>
              <a:rPr lang="en-GB" baseline="0" dirty="0" err="1" smtClean="0"/>
              <a:t>frameshift</a:t>
            </a:r>
            <a:r>
              <a:rPr lang="en-GB" baseline="0" dirty="0" smtClean="0"/>
              <a:t> mutation)</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Complex</a:t>
            </a:r>
            <a:r>
              <a:rPr lang="en-GB" baseline="0" dirty="0" smtClean="0"/>
              <a:t> disease </a:t>
            </a:r>
            <a:r>
              <a:rPr lang="en-GB" baseline="0" dirty="0" err="1" smtClean="0"/>
              <a:t>eg</a:t>
            </a:r>
            <a:r>
              <a:rPr lang="en-GB" baseline="0" dirty="0" smtClean="0"/>
              <a:t> some cancers, asthma, diabetes </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C566C2F-9DDE-414D-8359-9DCA75CB34F0}"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1C01FE0-517C-4846-9448-CE5D0005D8E4}" type="slidenum">
              <a:rPr lang="en-GB"/>
              <a:pPr/>
              <a:t>16</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GB" dirty="0" smtClean="0"/>
              <a:t>Taking a family</a:t>
            </a:r>
            <a:r>
              <a:rPr lang="en-GB" baseline="0" dirty="0" smtClean="0"/>
              <a:t> history very important – to make best use of genetic testing services and accurately assess potential risk to other family members</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0B8AA00-E21F-4410-B238-1740B46E9D55}" type="slidenum">
              <a:rPr lang="en-GB"/>
              <a:pPr/>
              <a:t>18</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GB" dirty="0" smtClean="0"/>
              <a:t>NB</a:t>
            </a:r>
            <a:r>
              <a:rPr lang="en-GB" baseline="0" dirty="0" smtClean="0"/>
              <a:t>. </a:t>
            </a:r>
            <a:r>
              <a:rPr lang="en-GB" dirty="0" smtClean="0"/>
              <a:t>50</a:t>
            </a:r>
            <a:r>
              <a:rPr lang="en-GB" baseline="0" dirty="0" smtClean="0"/>
              <a:t>% chance of EACH child being affected</a:t>
            </a:r>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Chorea is jerky movements</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Autosomal</a:t>
            </a:r>
            <a:r>
              <a:rPr lang="en-GB" baseline="0" dirty="0" smtClean="0"/>
              <a:t>, because its on </a:t>
            </a:r>
            <a:r>
              <a:rPr lang="en-GB" baseline="0" dirty="0" err="1" smtClean="0"/>
              <a:t>autosome</a:t>
            </a:r>
            <a:r>
              <a:rPr lang="en-GB" baseline="0" dirty="0" smtClean="0"/>
              <a:t> (</a:t>
            </a:r>
            <a:r>
              <a:rPr lang="en-GB" baseline="0" dirty="0" err="1" smtClean="0"/>
              <a:t>chr</a:t>
            </a:r>
            <a:r>
              <a:rPr lang="en-GB" baseline="0" dirty="0" smtClean="0"/>
              <a:t> 4). Dominant because only 1 copy of mutation required to cause symptoms. Note symptoms are dependent on expression pattern of gene – in this case specific area of brain that controls movement - as well as effect of mutations</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18FC062-8BB1-4F63-96E3-C79C336C6AA1}" type="slidenum">
              <a:rPr lang="en-GB"/>
              <a:pPr/>
              <a:t>21</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GB" dirty="0" smtClean="0"/>
              <a:t>Anticipation is the increase in severity and/or earlier onset of symptoms  in each generation seen in some genetic diseases </a:t>
            </a:r>
            <a:r>
              <a:rPr lang="en-GB" dirty="0" err="1" smtClean="0"/>
              <a:t>eg</a:t>
            </a:r>
            <a:r>
              <a:rPr lang="en-GB" dirty="0" smtClean="0"/>
              <a:t>. Huntington, </a:t>
            </a:r>
            <a:r>
              <a:rPr lang="en-GB" dirty="0" err="1" smtClean="0"/>
              <a:t>myotonic</a:t>
            </a:r>
            <a:r>
              <a:rPr lang="en-GB" dirty="0" smtClean="0"/>
              <a:t> dystrophy</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680E8F4-5F47-4ECB-A9DB-10A459E70DB3}" type="slidenum">
              <a:rPr lang="en-GB"/>
              <a:pPr/>
              <a:t>2</a:t>
            </a:fld>
            <a:endParaRPr lang="en-GB"/>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GB" dirty="0" smtClean="0"/>
              <a:t>In</a:t>
            </a:r>
            <a:r>
              <a:rPr lang="en-GB" baseline="0" dirty="0" smtClean="0"/>
              <a:t> genetics 1 you heard about congenital abnormalities and the risk of Mrs Jones having an affected pregnancy. In this lecture, we will look at her other concerns – both haemophilia and CF are examples of monogenic genetic conditions.</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D4400EE-3C9B-4BEA-978A-8FFC57C1FEF5}" type="slidenum">
              <a:rPr lang="en-GB"/>
              <a:pPr/>
              <a:t>23</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GB" dirty="0" smtClean="0"/>
              <a:t>These</a:t>
            </a:r>
            <a:r>
              <a:rPr lang="en-GB" baseline="0" dirty="0" smtClean="0"/>
              <a:t> types of diseases often appear ‘out of the blue’, </a:t>
            </a:r>
            <a:r>
              <a:rPr lang="en-GB" baseline="0" dirty="0" err="1" smtClean="0"/>
              <a:t>ie</a:t>
            </a:r>
            <a:r>
              <a:rPr lang="en-GB" baseline="0" dirty="0" smtClean="0"/>
              <a:t> no previously affected relatives</a:t>
            </a:r>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861059-9CA7-4B1A-9A36-EFD9D68E61F8}" type="slidenum">
              <a:rPr lang="en-GB"/>
              <a:pPr/>
              <a:t>24</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GB" dirty="0" smtClean="0"/>
              <a:t>Another feature</a:t>
            </a:r>
            <a:r>
              <a:rPr lang="en-GB" baseline="0" dirty="0" smtClean="0"/>
              <a:t> of autosomal recessive conditions is that they appear more frequently in </a:t>
            </a:r>
            <a:r>
              <a:rPr lang="en-GB" baseline="0" dirty="0" err="1" smtClean="0"/>
              <a:t>consanguinous</a:t>
            </a:r>
            <a:r>
              <a:rPr lang="en-GB" baseline="0" dirty="0" smtClean="0"/>
              <a:t> families</a:t>
            </a:r>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Cystic fibrosis is a multi-system, progressive and variable condition and individuals are differently affected by the severity of its symptoms. Cystic fibrosis affects many of the glands in the body that secrete fluid. Secretions may be thick and cause blockages in the pancreas, intestines and lungs and excess salt in the secretions from the sweat glands. Mucous blockage also provides places for bacteria to multiply, increasing the chance of infection in the lungs.</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Autosomal</a:t>
            </a:r>
            <a:r>
              <a:rPr lang="en-GB" baseline="0" dirty="0" smtClean="0"/>
              <a:t>, because its on </a:t>
            </a:r>
            <a:r>
              <a:rPr lang="en-GB" baseline="0" dirty="0" err="1" smtClean="0"/>
              <a:t>autosome</a:t>
            </a:r>
            <a:r>
              <a:rPr lang="en-GB" baseline="0" dirty="0" smtClean="0"/>
              <a:t> (</a:t>
            </a:r>
            <a:r>
              <a:rPr lang="en-GB" baseline="0" dirty="0" err="1" smtClean="0"/>
              <a:t>chr</a:t>
            </a:r>
            <a:r>
              <a:rPr lang="en-GB" baseline="0" dirty="0" smtClean="0"/>
              <a:t> 7). Recessive because 2 copies of mutation required to cause symptoms. Again, note symptoms are dependent on expression pattern of gene – in this case all organs with epithelium that is usually coated in watery mucus</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2169650-D18B-431C-84EE-177DA036B53A}" type="slidenum">
              <a:rPr lang="en-GB"/>
              <a:pPr/>
              <a:t>29</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Bleeding can occur into joints and muscles,</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or be prolonged at wound sites. Haemophilia</a:t>
            </a:r>
            <a:r>
              <a:rPr lang="en-GB" sz="1200" b="0" i="0" kern="1200" baseline="0" dirty="0" smtClean="0">
                <a:solidFill>
                  <a:schemeClr val="tx1"/>
                </a:solidFill>
                <a:latin typeface="+mn-lt"/>
                <a:ea typeface="+mn-ea"/>
                <a:cs typeface="+mn-cs"/>
              </a:rPr>
              <a:t> used to be treated with clotting factors from donated blood, but in early 1980s over 1200 men infected with HIV in this way, also other viral infections </a:t>
            </a:r>
            <a:r>
              <a:rPr lang="en-GB" sz="1200" b="0" i="0" kern="1200" baseline="0" dirty="0" err="1" smtClean="0">
                <a:solidFill>
                  <a:schemeClr val="tx1"/>
                </a:solidFill>
                <a:latin typeface="+mn-lt"/>
                <a:ea typeface="+mn-ea"/>
                <a:cs typeface="+mn-cs"/>
              </a:rPr>
              <a:t>eg</a:t>
            </a:r>
            <a:r>
              <a:rPr lang="en-GB" sz="1200" b="0" i="0" kern="1200" baseline="0" dirty="0" smtClean="0">
                <a:solidFill>
                  <a:schemeClr val="tx1"/>
                </a:solidFill>
                <a:latin typeface="+mn-lt"/>
                <a:ea typeface="+mn-ea"/>
                <a:cs typeface="+mn-cs"/>
              </a:rPr>
              <a:t>. hepatitis. Since 1986 patients treated with recombinant or “GM” clotting factors, made by bacteria, which do not carry this risk.</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X-linked</a:t>
            </a:r>
            <a:r>
              <a:rPr lang="en-GB" baseline="0" dirty="0" smtClean="0"/>
              <a:t> because the genes involved are located on the X-chromosome, recessive because carrier females are unaffected (they have a working F8 or F9 gene on their other X-chromosome</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we can assess</a:t>
            </a:r>
            <a:r>
              <a:rPr lang="en-GB" baseline="0" dirty="0" smtClean="0"/>
              <a:t> Mrs Jones’ risk of having a baby affected by either CF or haemophilia, we need know how to take a full family history, and more about the inheritance patterns and mechanisms of these conditions </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Both previous slide</a:t>
            </a:r>
            <a:r>
              <a:rPr lang="en-GB" baseline="0" dirty="0" smtClean="0"/>
              <a:t> and CF/CAVD are illustrations of genetic heterogeneity</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6B75165-CCC1-4641-A31B-48A3F99CBABF}" type="slidenum">
              <a:rPr lang="en-GB"/>
              <a:pPr/>
              <a:t>34</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GB" sz="1200" b="0" i="0" kern="1200" dirty="0" smtClean="0">
                <a:solidFill>
                  <a:schemeClr val="tx1"/>
                </a:solidFill>
                <a:latin typeface="+mn-lt"/>
                <a:ea typeface="+mn-ea"/>
                <a:cs typeface="+mn-cs"/>
              </a:rPr>
              <a:t> Incomplete penetrance and variable expressivity are phenomena associated only with dominant inheritance, never with recessive inheritance. </a:t>
            </a:r>
            <a:r>
              <a:rPr lang="en-GB" dirty="0" smtClean="0"/>
              <a:t>Incomplete</a:t>
            </a:r>
            <a:r>
              <a:rPr lang="en-GB" baseline="0" dirty="0" smtClean="0"/>
              <a:t> penetrance – </a:t>
            </a:r>
            <a:r>
              <a:rPr lang="en-GB" baseline="0" dirty="0" err="1" smtClean="0"/>
              <a:t>eg</a:t>
            </a:r>
            <a:r>
              <a:rPr lang="en-GB" baseline="0" dirty="0" smtClean="0"/>
              <a:t>, if an obligate carrier of a dominant disease does not show symptoms (</a:t>
            </a:r>
            <a:r>
              <a:rPr lang="en-GB" baseline="0" dirty="0" err="1" smtClean="0"/>
              <a:t>eg</a:t>
            </a:r>
            <a:r>
              <a:rPr lang="en-GB" baseline="0" dirty="0" smtClean="0"/>
              <a:t> HTT gene with intermediate number of CAG repeats (25-30) sometimes does/not cause symptoms of HD). Not to be confused with variable expressivity – in which patients with same genotype have different severity of symptoms. </a:t>
            </a:r>
            <a:r>
              <a:rPr lang="en-GB" sz="1200" b="0" i="0" kern="1200" dirty="0" smtClean="0">
                <a:solidFill>
                  <a:schemeClr val="tx1"/>
                </a:solidFill>
                <a:latin typeface="+mn-lt"/>
                <a:ea typeface="+mn-ea"/>
                <a:cs typeface="+mn-cs"/>
              </a:rPr>
              <a:t>One example of variable expressivity is </a:t>
            </a:r>
            <a:r>
              <a:rPr lang="en-GB" sz="1200" b="0" i="0" kern="1200" dirty="0" err="1" smtClean="0">
                <a:solidFill>
                  <a:schemeClr val="tx1"/>
                </a:solidFill>
                <a:latin typeface="+mn-lt"/>
                <a:ea typeface="+mn-ea"/>
                <a:cs typeface="+mn-cs"/>
              </a:rPr>
              <a:t>Marfan</a:t>
            </a:r>
            <a:r>
              <a:rPr lang="en-GB" sz="1200" b="0" i="0" kern="1200" dirty="0" smtClean="0">
                <a:solidFill>
                  <a:schemeClr val="tx1"/>
                </a:solidFill>
                <a:latin typeface="+mn-lt"/>
                <a:ea typeface="+mn-ea"/>
                <a:cs typeface="+mn-cs"/>
              </a:rPr>
              <a:t> syndrome. </a:t>
            </a:r>
            <a:r>
              <a:rPr lang="en-GB" sz="1200" b="0" i="0" kern="1200" dirty="0" err="1" smtClean="0">
                <a:solidFill>
                  <a:schemeClr val="tx1"/>
                </a:solidFill>
                <a:latin typeface="+mn-lt"/>
                <a:ea typeface="+mn-ea"/>
                <a:cs typeface="+mn-cs"/>
              </a:rPr>
              <a:t>Phenocopy</a:t>
            </a:r>
            <a:r>
              <a:rPr lang="en-GB" sz="1200" b="0" i="0" kern="1200" baseline="0" dirty="0" smtClean="0">
                <a:solidFill>
                  <a:schemeClr val="tx1"/>
                </a:solidFill>
                <a:latin typeface="+mn-lt"/>
                <a:ea typeface="+mn-ea"/>
                <a:cs typeface="+mn-cs"/>
              </a:rPr>
              <a:t> –</a:t>
            </a:r>
            <a:r>
              <a:rPr lang="en-GB" sz="1200" b="0" i="0" kern="1200" baseline="0" dirty="0" err="1" smtClean="0">
                <a:solidFill>
                  <a:schemeClr val="tx1"/>
                </a:solidFill>
                <a:latin typeface="+mn-lt"/>
                <a:ea typeface="+mn-ea"/>
                <a:cs typeface="+mn-cs"/>
              </a:rPr>
              <a:t>eg</a:t>
            </a:r>
            <a:r>
              <a:rPr lang="en-GB" sz="1200" b="0" i="0" kern="1200" baseline="0" dirty="0" smtClean="0">
                <a:solidFill>
                  <a:schemeClr val="tx1"/>
                </a:solidFill>
                <a:latin typeface="+mn-lt"/>
                <a:ea typeface="+mn-ea"/>
                <a:cs typeface="+mn-cs"/>
              </a:rPr>
              <a:t>. Common Obesity has a high frequency in the general </a:t>
            </a:r>
            <a:r>
              <a:rPr lang="en-GB" sz="1200" b="0" i="0" kern="1200" baseline="0" dirty="0" err="1" smtClean="0">
                <a:solidFill>
                  <a:schemeClr val="tx1"/>
                </a:solidFill>
                <a:latin typeface="+mn-lt"/>
                <a:ea typeface="+mn-ea"/>
                <a:cs typeface="+mn-cs"/>
              </a:rPr>
              <a:t>populaiton</a:t>
            </a:r>
            <a:r>
              <a:rPr lang="en-GB" sz="1200" b="0" i="0" kern="1200" baseline="0" dirty="0" smtClean="0">
                <a:solidFill>
                  <a:schemeClr val="tx1"/>
                </a:solidFill>
                <a:latin typeface="+mn-lt"/>
                <a:ea typeface="+mn-ea"/>
                <a:cs typeface="+mn-cs"/>
              </a:rPr>
              <a:t> and may complicate looking for inheritance patterns for rare monogenic obesity. </a:t>
            </a:r>
            <a:r>
              <a:rPr lang="en-GB" sz="1200" b="0" i="0" kern="1200" baseline="0" dirty="0" err="1" smtClean="0">
                <a:solidFill>
                  <a:schemeClr val="tx1"/>
                </a:solidFill>
                <a:latin typeface="+mn-lt"/>
                <a:ea typeface="+mn-ea"/>
                <a:cs typeface="+mn-cs"/>
              </a:rPr>
              <a:t>Epistasis</a:t>
            </a:r>
            <a:r>
              <a:rPr lang="en-GB" sz="1200" b="0" i="0" kern="1200" baseline="0" dirty="0" smtClean="0">
                <a:solidFill>
                  <a:schemeClr val="tx1"/>
                </a:solidFill>
                <a:latin typeface="+mn-lt"/>
                <a:ea typeface="+mn-ea"/>
                <a:cs typeface="+mn-cs"/>
              </a:rPr>
              <a:t>, </a:t>
            </a:r>
            <a:r>
              <a:rPr lang="en-GB" sz="1200" b="0" i="0" kern="1200" baseline="0" dirty="0" err="1" smtClean="0">
                <a:solidFill>
                  <a:schemeClr val="tx1"/>
                </a:solidFill>
                <a:latin typeface="+mn-lt"/>
                <a:ea typeface="+mn-ea"/>
                <a:cs typeface="+mn-cs"/>
              </a:rPr>
              <a:t>eg</a:t>
            </a:r>
            <a:r>
              <a:rPr lang="en-GB" sz="1200" b="0" i="0" kern="1200" baseline="0" dirty="0" smtClean="0">
                <a:solidFill>
                  <a:schemeClr val="tx1"/>
                </a:solidFill>
                <a:latin typeface="+mn-lt"/>
                <a:ea typeface="+mn-ea"/>
                <a:cs typeface="+mn-cs"/>
              </a:rPr>
              <a:t>. modifier genes that affect the severity of CF</a:t>
            </a:r>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Dominant – require drug therapies,</a:t>
            </a:r>
            <a:r>
              <a:rPr lang="en-GB" baseline="0" dirty="0" smtClean="0"/>
              <a:t> perhaps one day possible to use </a:t>
            </a:r>
            <a:r>
              <a:rPr lang="en-GB" baseline="0" dirty="0" err="1" smtClean="0"/>
              <a:t>RNAi</a:t>
            </a:r>
            <a:r>
              <a:rPr lang="en-GB" baseline="0" dirty="0" smtClean="0"/>
              <a:t> to block expression of mutant gene. Recessive – need to replace missing gene (gene therapy, </a:t>
            </a:r>
            <a:r>
              <a:rPr lang="en-GB" baseline="0" dirty="0" err="1" smtClean="0"/>
              <a:t>eg</a:t>
            </a:r>
            <a:r>
              <a:rPr lang="en-GB" baseline="0" dirty="0" smtClean="0"/>
              <a:t>. SCID, best for diseases where just one or two easily accessible tissues affected) or protein (</a:t>
            </a:r>
            <a:r>
              <a:rPr lang="en-GB" baseline="0" dirty="0" err="1" smtClean="0"/>
              <a:t>eg</a:t>
            </a:r>
            <a:r>
              <a:rPr lang="en-GB" baseline="0" dirty="0" smtClean="0"/>
              <a:t>. enzyme replacement therapy) or cells (</a:t>
            </a:r>
            <a:r>
              <a:rPr lang="en-GB" baseline="0" dirty="0" err="1" smtClean="0"/>
              <a:t>eg</a:t>
            </a:r>
            <a:r>
              <a:rPr lang="en-GB" baseline="0" dirty="0" smtClean="0"/>
              <a:t>. bone marrow transplants for SCID, other blood diseases)</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37</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409DB5-439B-473E-96C3-41E8A261292A}" type="slidenum">
              <a:rPr lang="en-GB"/>
              <a:pPr/>
              <a:t>38</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05EEA8A-20B1-4A30-9034-8D1A39542C31}" type="slidenum">
              <a:rPr lang="en-GB"/>
              <a:pPr/>
              <a:t>39</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GB" dirty="0" smtClean="0"/>
              <a:t>The overall</a:t>
            </a:r>
            <a:r>
              <a:rPr lang="en-GB" baseline="0" dirty="0" smtClean="0"/>
              <a:t> chance that foetus is affected by CF is based on chance that both parents are carriers – without genetic testing we cannot tell if the husband is a carrier or not – multiplied by the individual risk to each child</a:t>
            </a:r>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0DE137-F856-4CAB-8BE4-5F452B9B4830}" type="slidenum">
              <a:rPr lang="en-GB"/>
              <a:pPr/>
              <a:t>41</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7D75540-682F-49A1-A073-65D7B4ED183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06C98BA-BEF9-446C-A6E6-F937BA192BE5}" type="slidenum">
              <a:rPr lang="en-GB"/>
              <a:pPr/>
              <a:t>5</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GB" dirty="0" smtClean="0"/>
              <a:t>This</a:t>
            </a:r>
            <a:r>
              <a:rPr lang="en-GB" baseline="0" dirty="0" smtClean="0"/>
              <a:t> lecture will focus on monogenic, or single gene disorders – frequencies can vary </a:t>
            </a:r>
            <a:r>
              <a:rPr lang="en-GB" dirty="0" smtClean="0"/>
              <a:t>from 1/500 to less than 1/50,000.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5C57088-60E4-4719-91DC-FF9598903DEF}" type="slidenum">
              <a:rPr lang="en-GB"/>
              <a:pPr/>
              <a:t>6</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dirty="0" smtClean="0"/>
              <a:t>So named after Austrian</a:t>
            </a:r>
            <a:r>
              <a:rPr lang="en-GB" baseline="0" dirty="0" smtClean="0"/>
              <a:t> monk </a:t>
            </a:r>
            <a:r>
              <a:rPr lang="en-GB" baseline="0" dirty="0" err="1" smtClean="0"/>
              <a:t>Gregor</a:t>
            </a:r>
            <a:r>
              <a:rPr lang="en-GB" baseline="0" dirty="0" smtClean="0"/>
              <a:t> Mendel, who studied inheritance of traits in peas – but we are interested in people, not peas – so we need to do is take family history to work out risk of genetic disease. First some definitions…</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a:t>
            </a:r>
            <a:r>
              <a:rPr lang="en-GB" baseline="0" dirty="0" smtClean="0"/>
              <a:t> need to define what we mean by alleles and homologous chromosomes. </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Preferred</a:t>
            </a:r>
            <a:r>
              <a:rPr lang="en-GB" baseline="0" dirty="0" smtClean="0"/>
              <a:t> term when talking to patients is ‘altered form of gene that causes disease’</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This type of mutation is a change in (usually)</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one DNA base pair that results in the substitution of one amino acid for another in the protein encoded by a gene</a:t>
            </a:r>
            <a:endParaRPr lang="en-GB" dirty="0"/>
          </a:p>
        </p:txBody>
      </p:sp>
      <p:sp>
        <p:nvSpPr>
          <p:cNvPr id="4" name="Slide Number Placeholder 3"/>
          <p:cNvSpPr>
            <a:spLocks noGrp="1"/>
          </p:cNvSpPr>
          <p:nvPr>
            <p:ph type="sldNum" sz="quarter" idx="10"/>
          </p:nvPr>
        </p:nvSpPr>
        <p:spPr/>
        <p:txBody>
          <a:bodyPr/>
          <a:lstStyle/>
          <a:p>
            <a:fld id="{17D75540-682F-49A1-A073-65D7B4ED183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933D396-5F7C-4187-8FF4-8DCB7295BFE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590E9EA-F70D-4AA2-82AA-95891C6045E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09F602E7-9141-47B5-9838-904FC440719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2F60131D-A748-4341-AFB6-6B889E597032}"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p:spPr>
        <p:txBody>
          <a:bodyPr lIns="0" tIns="0" rIns="0" bIns="0"/>
          <a:lstStyle/>
          <a:p>
            <a:pPr fontAlgn="base">
              <a:spcBef>
                <a:spcPct val="0"/>
              </a:spcBef>
              <a:spcAft>
                <a:spcPct val="0"/>
              </a:spcAft>
              <a:defRPr/>
            </a:pPr>
            <a:endParaRPr lang="en-US" sz="3900">
              <a:solidFill>
                <a:srgbClr val="C51538"/>
              </a:solidFill>
              <a:latin typeface="Impact" pitchFamily="1" charset="0"/>
              <a:ea typeface="Times New Roman" pitchFamily="1" charset="0"/>
              <a:cs typeface="Times New Roman" pitchFamily="1"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latin typeface="Verdana" pitchFamily="34" charset="0"/>
                <a:ea typeface="+mn-ea"/>
                <a:cs typeface="Times New Roman" pitchFamily="18" charset="0"/>
              </a:defRPr>
            </a:lvl1pPr>
          </a:lstStyle>
          <a:p>
            <a:pPr fontAlgn="base">
              <a:spcBef>
                <a:spcPct val="0"/>
              </a:spcBef>
              <a:spcAft>
                <a:spcPct val="0"/>
              </a:spcAft>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fontAlgn="base">
              <a:spcBef>
                <a:spcPct val="0"/>
              </a:spcBef>
              <a:spcAft>
                <a:spcPct val="0"/>
              </a:spcAft>
            </a:pPr>
            <a:fld id="{689F5323-821C-4777-A56C-2EA3B59D7FD4}" type="slidenum">
              <a:rPr lang="da-DK" smtClean="0">
                <a:solidFill>
                  <a:srgbClr val="6C7070"/>
                </a:solidFill>
                <a:latin typeface="Verdana" pitchFamily="1" charset="0"/>
                <a:cs typeface="Times New Roman" pitchFamily="1" charset="0"/>
              </a:rPr>
              <a:pPr fontAlgn="base">
                <a:spcBef>
                  <a:spcPct val="0"/>
                </a:spcBef>
                <a:spcAft>
                  <a:spcPct val="0"/>
                </a:spcAft>
              </a:pPr>
              <a:t>‹#›</a:t>
            </a:fld>
            <a:endParaRPr lang="da-DK" smtClean="0">
              <a:solidFill>
                <a:srgbClr val="6C7070"/>
              </a:solidFill>
              <a:latin typeface="Verdana" pitchFamily="1" charset="0"/>
              <a:cs typeface="Times New Roman" pitchFamily="1" charset="0"/>
            </a:endParaRPr>
          </a:p>
        </p:txBody>
      </p:sp>
    </p:spTree>
    <p:extLst>
      <p:ext uri="{BB962C8B-B14F-4D97-AF65-F5344CB8AC3E}">
        <p14:creationId xmlns:p14="http://schemas.microsoft.com/office/powerpoint/2010/main" val="89961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571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096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853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4763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31946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16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83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61708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9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4387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extLst>
      <p:ext uri="{BB962C8B-B14F-4D97-AF65-F5344CB8AC3E}">
        <p14:creationId xmlns:p14="http://schemas.microsoft.com/office/powerpoint/2010/main" val="123890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3400" y="6356350"/>
            <a:ext cx="533400"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47C9B81F-C347-4BEF-BFDF-29C42F48304A}" type="datetimeFigureOut">
              <a:rPr lang="en-US" smtClean="0"/>
              <a:pPr/>
              <a:t>10/18/2012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530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mj-cs"/>
        </a:defRPr>
      </a:lvl1pPr>
      <a:lvl2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2pPr>
      <a:lvl3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3pPr>
      <a:lvl4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4pPr>
      <a:lvl5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ＭＳ Ｐゴシック" pitchFamily="1" charset="-128"/>
          <a:cs typeface="+mn-cs"/>
        </a:defRPr>
      </a:lvl1pPr>
      <a:lvl2pPr marL="571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2pPr>
      <a:lvl3pPr marL="952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3pPr>
      <a:lvl4pPr marL="1333500" indent="-190500" algn="l" rtl="0" eaLnBrk="0" fontAlgn="base" hangingPunct="0">
        <a:spcBef>
          <a:spcPct val="20000"/>
        </a:spcBef>
        <a:spcAft>
          <a:spcPct val="0"/>
        </a:spcAft>
        <a:buFont typeface="Wingdings" pitchFamily="1" charset="2"/>
        <a:buChar char="§"/>
        <a:defRPr sz="1400">
          <a:solidFill>
            <a:srgbClr val="4B4F55"/>
          </a:solidFill>
          <a:latin typeface="+mn-lt"/>
          <a:ea typeface="ＭＳ Ｐゴシック" pitchFamily="1" charset="-128"/>
        </a:defRPr>
      </a:lvl4pPr>
      <a:lvl5pPr marL="1727200" indent="-203200" algn="l" rtl="0" eaLnBrk="0" fontAlgn="base" hangingPunct="0">
        <a:spcBef>
          <a:spcPct val="20000"/>
        </a:spcBef>
        <a:spcAft>
          <a:spcPct val="0"/>
        </a:spcAft>
        <a:buChar char="°"/>
        <a:defRPr sz="1400">
          <a:solidFill>
            <a:srgbClr val="4B4F55"/>
          </a:solidFill>
          <a:latin typeface="+mn-lt"/>
          <a:ea typeface="ＭＳ Ｐゴシック" pitchFamily="1" charset="-128"/>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35000" y="2108201"/>
            <a:ext cx="8001000" cy="1510488"/>
          </a:xfrm>
          <a:noFill/>
        </p:spPr>
        <p:txBody>
          <a:bodyPr/>
          <a:lstStyle/>
          <a:p>
            <a:pPr eaLnBrk="1" hangingPunct="1"/>
            <a:r>
              <a:rPr lang="en-GB" sz="4400" dirty="0">
                <a:latin typeface="+mn-lt"/>
              </a:rPr>
              <a:t>Mrs Jones (2) – </a:t>
            </a:r>
            <a:r>
              <a:rPr lang="en-GB" sz="4400" dirty="0" smtClean="0">
                <a:latin typeface="+mn-lt"/>
              </a:rPr>
              <a:t>Risk </a:t>
            </a:r>
            <a:r>
              <a:rPr lang="en-GB" sz="4400" dirty="0">
                <a:latin typeface="+mn-lt"/>
              </a:rPr>
              <a:t>of transmission of genetic disease </a:t>
            </a:r>
            <a:endParaRPr lang="en-GB" sz="4400" dirty="0" smtClean="0">
              <a:latin typeface="+mn-lt"/>
            </a:endParaRPr>
          </a:p>
        </p:txBody>
      </p:sp>
      <p:sp>
        <p:nvSpPr>
          <p:cNvPr id="16387" name="Rectangle 15"/>
          <p:cNvSpPr>
            <a:spLocks noGrp="1" noChangeArrowheads="1"/>
          </p:cNvSpPr>
          <p:nvPr>
            <p:ph type="subTitle" sz="quarter" idx="1"/>
          </p:nvPr>
        </p:nvSpPr>
        <p:spPr>
          <a:xfrm>
            <a:off x="838200" y="4002931"/>
            <a:ext cx="7543800" cy="878732"/>
          </a:xfrm>
        </p:spPr>
        <p:txBody>
          <a:bodyPr/>
          <a:lstStyle/>
          <a:p>
            <a:r>
              <a:rPr lang="en-GB" sz="2800" dirty="0"/>
              <a:t>Dr Andrew Walley</a:t>
            </a:r>
          </a:p>
          <a:p>
            <a:r>
              <a:rPr lang="en-GB" sz="2000" dirty="0" err="1"/>
              <a:t>Dept</a:t>
            </a:r>
            <a:r>
              <a:rPr lang="en-GB" sz="2000" dirty="0"/>
              <a:t> of Genomics of Common </a:t>
            </a:r>
            <a:r>
              <a:rPr lang="en-GB" sz="2000" dirty="0" smtClean="0"/>
              <a:t>Disease, School </a:t>
            </a:r>
            <a:r>
              <a:rPr lang="en-GB" sz="2000" dirty="0"/>
              <a:t>of Public Health</a:t>
            </a:r>
          </a:p>
        </p:txBody>
      </p:sp>
      <p:sp>
        <p:nvSpPr>
          <p:cNvPr id="4" name="Rectangle 15"/>
          <p:cNvSpPr txBox="1">
            <a:spLocks noChangeArrowheads="1"/>
          </p:cNvSpPr>
          <p:nvPr/>
        </p:nvSpPr>
        <p:spPr bwMode="auto">
          <a:xfrm>
            <a:off x="838200" y="5329136"/>
            <a:ext cx="7543800" cy="609600"/>
          </a:xfrm>
          <a:prstGeom prst="rect">
            <a:avLst/>
          </a:prstGeom>
          <a:noFill/>
          <a:ln w="9525">
            <a:noFill/>
            <a:miter lim="800000"/>
            <a:headEnd/>
            <a:tailEnd/>
          </a:ln>
        </p:spPr>
        <p:txBody>
          <a:bodyPr lIns="0" tIns="0" rIns="0" bIns="0"/>
          <a:lstStyle>
            <a:lvl1pPr eaLnBrk="0" hangingPunct="0">
              <a:defRPr sz="1600" i="1">
                <a:solidFill>
                  <a:srgbClr val="6E6E6F"/>
                </a:solidFill>
                <a:latin typeface="Verdana" pitchFamily="1" charset="0"/>
                <a:cs typeface="Times New Roman" pitchFamily="1" charset="0"/>
              </a:defRPr>
            </a:lvl1pPr>
            <a:lvl2pPr marL="37931725" indent="-37474525" eaLnBrk="0" hangingPunct="0">
              <a:defRPr sz="1600" i="1">
                <a:solidFill>
                  <a:srgbClr val="6E6E6F"/>
                </a:solidFill>
                <a:latin typeface="Verdana" pitchFamily="1" charset="0"/>
                <a:cs typeface="Times New Roman" pitchFamily="1" charset="0"/>
              </a:defRPr>
            </a:lvl2pPr>
            <a:lvl3pPr eaLnBrk="0" hangingPunct="0">
              <a:defRPr sz="1600" i="1">
                <a:solidFill>
                  <a:srgbClr val="6E6E6F"/>
                </a:solidFill>
                <a:latin typeface="Verdana" pitchFamily="1" charset="0"/>
                <a:cs typeface="Times New Roman" pitchFamily="1" charset="0"/>
              </a:defRPr>
            </a:lvl3pPr>
            <a:lvl4pPr eaLnBrk="0" hangingPunct="0">
              <a:defRPr sz="1600" i="1">
                <a:solidFill>
                  <a:srgbClr val="6E6E6F"/>
                </a:solidFill>
                <a:latin typeface="Verdana" pitchFamily="1" charset="0"/>
                <a:cs typeface="Times New Roman" pitchFamily="1" charset="0"/>
              </a:defRPr>
            </a:lvl4pPr>
            <a:lvl5pPr eaLnBrk="0" hangingPunct="0">
              <a:defRPr sz="1600" i="1">
                <a:solidFill>
                  <a:srgbClr val="6E6E6F"/>
                </a:solidFill>
                <a:latin typeface="Verdana" pitchFamily="1" charset="0"/>
                <a:cs typeface="Times New Roman" pitchFamily="1" charset="0"/>
              </a:defRPr>
            </a:lvl5pPr>
            <a:lvl6pPr marL="457200" eaLnBrk="0" fontAlgn="base" hangingPunct="0">
              <a:spcBef>
                <a:spcPct val="0"/>
              </a:spcBef>
              <a:spcAft>
                <a:spcPct val="0"/>
              </a:spcAft>
              <a:defRPr sz="1600" i="1">
                <a:solidFill>
                  <a:srgbClr val="6E6E6F"/>
                </a:solidFill>
                <a:latin typeface="Verdana" pitchFamily="1" charset="0"/>
                <a:cs typeface="Times New Roman" pitchFamily="1" charset="0"/>
              </a:defRPr>
            </a:lvl6pPr>
            <a:lvl7pPr marL="914400" eaLnBrk="0" fontAlgn="base" hangingPunct="0">
              <a:spcBef>
                <a:spcPct val="0"/>
              </a:spcBef>
              <a:spcAft>
                <a:spcPct val="0"/>
              </a:spcAft>
              <a:defRPr sz="1600" i="1">
                <a:solidFill>
                  <a:srgbClr val="6E6E6F"/>
                </a:solidFill>
                <a:latin typeface="Verdana" pitchFamily="1" charset="0"/>
                <a:cs typeface="Times New Roman" pitchFamily="1" charset="0"/>
              </a:defRPr>
            </a:lvl7pPr>
            <a:lvl8pPr marL="1371600" eaLnBrk="0" fontAlgn="base" hangingPunct="0">
              <a:spcBef>
                <a:spcPct val="0"/>
              </a:spcBef>
              <a:spcAft>
                <a:spcPct val="0"/>
              </a:spcAft>
              <a:defRPr sz="1600" i="1">
                <a:solidFill>
                  <a:srgbClr val="6E6E6F"/>
                </a:solidFill>
                <a:latin typeface="Verdana" pitchFamily="1" charset="0"/>
                <a:cs typeface="Times New Roman" pitchFamily="1" charset="0"/>
              </a:defRPr>
            </a:lvl8pPr>
            <a:lvl9pPr marL="1828800" eaLnBrk="0" fontAlgn="base" hangingPunct="0">
              <a:spcBef>
                <a:spcPct val="0"/>
              </a:spcBef>
              <a:spcAft>
                <a:spcPct val="0"/>
              </a:spcAft>
              <a:defRPr sz="1600" i="1">
                <a:solidFill>
                  <a:srgbClr val="6E6E6F"/>
                </a:solidFill>
                <a:latin typeface="Verdana" pitchFamily="1" charset="0"/>
                <a:cs typeface="Times New Roman" pitchFamily="1" charset="0"/>
              </a:defRPr>
            </a:lvl9pPr>
          </a:lstStyle>
          <a:p>
            <a:pPr eaLnBrk="1" fontAlgn="base" hangingPunct="1">
              <a:spcBef>
                <a:spcPct val="20000"/>
              </a:spcBef>
              <a:spcAft>
                <a:spcPct val="0"/>
              </a:spcAft>
            </a:pPr>
            <a:r>
              <a:rPr lang="fr-FR" b="1" i="0" dirty="0">
                <a:solidFill>
                  <a:srgbClr val="4B4F55"/>
                </a:solidFill>
                <a:latin typeface="Arial" charset="0"/>
              </a:rPr>
              <a:t>Course code (MBBS</a:t>
            </a:r>
            <a:r>
              <a:rPr lang="fr-FR" b="1" i="0" dirty="0" smtClean="0">
                <a:solidFill>
                  <a:srgbClr val="4B4F55"/>
                </a:solidFill>
                <a:latin typeface="Arial" charset="0"/>
              </a:rPr>
              <a:t>): 	</a:t>
            </a:r>
            <a:r>
              <a:rPr lang="fr-FR" b="1" i="0" dirty="0" err="1" smtClean="0">
                <a:solidFill>
                  <a:srgbClr val="4B4F55"/>
                </a:solidFill>
                <a:latin typeface="Arial" charset="0"/>
              </a:rPr>
              <a:t>Genetics</a:t>
            </a:r>
            <a:r>
              <a:rPr lang="fr-FR" b="1" i="0" dirty="0" smtClean="0">
                <a:solidFill>
                  <a:srgbClr val="4B4F55"/>
                </a:solidFill>
                <a:latin typeface="Arial" charset="0"/>
              </a:rPr>
              <a:t> </a:t>
            </a:r>
            <a:r>
              <a:rPr lang="fr-FR" b="1" i="0" dirty="0">
                <a:solidFill>
                  <a:srgbClr val="4B4F55"/>
                </a:solidFill>
                <a:latin typeface="Arial" charset="0"/>
              </a:rPr>
              <a:t>2</a:t>
            </a:r>
          </a:p>
          <a:p>
            <a:pPr eaLnBrk="1" fontAlgn="base" hangingPunct="1">
              <a:spcBef>
                <a:spcPct val="20000"/>
              </a:spcBef>
              <a:spcAft>
                <a:spcPct val="0"/>
              </a:spcAft>
            </a:pPr>
            <a:r>
              <a:rPr lang="fr-FR" b="1" i="0" dirty="0">
                <a:solidFill>
                  <a:srgbClr val="4B4F55"/>
                </a:solidFill>
                <a:latin typeface="Arial" charset="0"/>
              </a:rPr>
              <a:t>Course code (BMS</a:t>
            </a:r>
            <a:r>
              <a:rPr lang="fr-FR" b="1" i="0" dirty="0" smtClean="0">
                <a:solidFill>
                  <a:srgbClr val="4B4F55"/>
                </a:solidFill>
                <a:latin typeface="Arial" charset="0"/>
              </a:rPr>
              <a:t>): 	NAGE-L8</a:t>
            </a:r>
            <a:endParaRPr lang="fr-FR" b="1" i="0" dirty="0">
              <a:solidFill>
                <a:srgbClr val="4B4F55"/>
              </a:solidFill>
              <a:latin typeface="Arial" charset="0"/>
            </a:endParaRPr>
          </a:p>
        </p:txBody>
      </p:sp>
    </p:spTree>
    <p:extLst>
      <p:ext uri="{BB962C8B-B14F-4D97-AF65-F5344CB8AC3E}">
        <p14:creationId xmlns:p14="http://schemas.microsoft.com/office/powerpoint/2010/main" val="394082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types of mutation </a:t>
            </a:r>
            <a:endParaRPr lang="en-GB"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95536" y="2420888"/>
            <a:ext cx="3908112" cy="2448272"/>
          </a:xfrm>
          <a:prstGeom prst="rect">
            <a:avLst/>
          </a:prstGeom>
          <a:noFill/>
          <a:ln w="9525">
            <a:noFill/>
            <a:miter lim="800000"/>
            <a:headEnd/>
            <a:tailEnd/>
          </a:ln>
        </p:spPr>
      </p:pic>
      <p:sp>
        <p:nvSpPr>
          <p:cNvPr id="5" name="TextBox 4"/>
          <p:cNvSpPr txBox="1"/>
          <p:nvPr/>
        </p:nvSpPr>
        <p:spPr>
          <a:xfrm>
            <a:off x="1115616" y="5229200"/>
            <a:ext cx="6624736" cy="1477328"/>
          </a:xfrm>
          <a:prstGeom prst="rect">
            <a:avLst/>
          </a:prstGeom>
          <a:noFill/>
        </p:spPr>
        <p:txBody>
          <a:bodyPr wrap="square" rtlCol="0">
            <a:spAutoFit/>
          </a:bodyPr>
          <a:lstStyle/>
          <a:p>
            <a:r>
              <a:rPr lang="en-GB" sz="3000" dirty="0" smtClean="0"/>
              <a:t>Insertion				 Deletion</a:t>
            </a:r>
          </a:p>
          <a:p>
            <a:pPr algn="ctr"/>
            <a:r>
              <a:rPr lang="en-GB" sz="3000" dirty="0" err="1" smtClean="0"/>
              <a:t>InDel</a:t>
            </a:r>
            <a:endParaRPr lang="en-GB" sz="3000" dirty="0" smtClean="0"/>
          </a:p>
          <a:p>
            <a:r>
              <a:rPr lang="en-GB" sz="3000" dirty="0" smtClean="0"/>
              <a:t>Both can  be </a:t>
            </a:r>
            <a:r>
              <a:rPr lang="en-GB" sz="3000" dirty="0" err="1" smtClean="0">
                <a:solidFill>
                  <a:srgbClr val="FFFF00"/>
                </a:solidFill>
              </a:rPr>
              <a:t>frameshift</a:t>
            </a:r>
            <a:r>
              <a:rPr lang="en-GB" sz="3000" dirty="0" smtClean="0">
                <a:solidFill>
                  <a:srgbClr val="FFFF00"/>
                </a:solidFill>
              </a:rPr>
              <a:t> </a:t>
            </a:r>
            <a:r>
              <a:rPr lang="en-GB" sz="3000" dirty="0" smtClean="0"/>
              <a:t>mutations</a:t>
            </a:r>
            <a:endParaRPr lang="en-GB" sz="3000" dirty="0"/>
          </a:p>
        </p:txBody>
      </p:sp>
      <p:pic>
        <p:nvPicPr>
          <p:cNvPr id="2051" name="Picture 3"/>
          <p:cNvPicPr>
            <a:picLocks noChangeAspect="1" noChangeArrowheads="1"/>
          </p:cNvPicPr>
          <p:nvPr/>
        </p:nvPicPr>
        <p:blipFill>
          <a:blip r:embed="rId4" cstate="print"/>
          <a:srcRect/>
          <a:stretch>
            <a:fillRect/>
          </a:stretch>
        </p:blipFill>
        <p:spPr bwMode="auto">
          <a:xfrm>
            <a:off x="4788024" y="2420888"/>
            <a:ext cx="3966621" cy="2455912"/>
          </a:xfrm>
          <a:prstGeom prst="rect">
            <a:avLst/>
          </a:prstGeom>
          <a:noFill/>
          <a:ln w="9525">
            <a:noFill/>
            <a:miter lim="800000"/>
            <a:headEnd/>
            <a:tailEnd/>
          </a:ln>
        </p:spPr>
      </p:pic>
      <p:cxnSp>
        <p:nvCxnSpPr>
          <p:cNvPr id="4" name="Straight Arrow Connector 3"/>
          <p:cNvCxnSpPr/>
          <p:nvPr/>
        </p:nvCxnSpPr>
        <p:spPr>
          <a:xfrm>
            <a:off x="2656703" y="5634681"/>
            <a:ext cx="1272746" cy="333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93276" y="5634681"/>
            <a:ext cx="902043" cy="333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Pedigree diagrams</a:t>
            </a:r>
            <a:endParaRPr lang="en-GB" dirty="0"/>
          </a:p>
        </p:txBody>
      </p:sp>
      <p:grpSp>
        <p:nvGrpSpPr>
          <p:cNvPr id="4" name="Group 229"/>
          <p:cNvGrpSpPr>
            <a:grpSpLocks noGrp="1"/>
          </p:cNvGrpSpPr>
          <p:nvPr/>
        </p:nvGrpSpPr>
        <p:grpSpPr bwMode="auto">
          <a:xfrm>
            <a:off x="2764464" y="2594307"/>
            <a:ext cx="2923956" cy="2647543"/>
            <a:chOff x="3928" y="2930"/>
            <a:chExt cx="680" cy="557"/>
          </a:xfrm>
        </p:grpSpPr>
        <p:grpSp>
          <p:nvGrpSpPr>
            <p:cNvPr id="5" name="Group 222"/>
            <p:cNvGrpSpPr>
              <a:grpSpLocks/>
            </p:cNvGrpSpPr>
            <p:nvPr/>
          </p:nvGrpSpPr>
          <p:grpSpPr bwMode="auto">
            <a:xfrm>
              <a:off x="3928" y="2930"/>
              <a:ext cx="680" cy="142"/>
              <a:chOff x="4040" y="1976"/>
              <a:chExt cx="680" cy="142"/>
            </a:xfrm>
          </p:grpSpPr>
          <p:sp>
            <p:nvSpPr>
              <p:cNvPr id="9" name="Oval 223"/>
              <p:cNvSpPr>
                <a:spLocks noChangeArrowheads="1"/>
              </p:cNvSpPr>
              <p:nvPr/>
            </p:nvSpPr>
            <p:spPr bwMode="auto">
              <a:xfrm>
                <a:off x="4584" y="1982"/>
                <a:ext cx="136" cy="136"/>
              </a:xfrm>
              <a:prstGeom prst="ellipse">
                <a:avLst/>
              </a:prstGeom>
              <a:solidFill>
                <a:schemeClr val="tx1"/>
              </a:solidFill>
              <a:ln w="12700">
                <a:solidFill>
                  <a:schemeClr val="bg1"/>
                </a:solidFill>
                <a:round/>
                <a:headEnd/>
                <a:tailEnd/>
              </a:ln>
            </p:spPr>
            <p:txBody>
              <a:bodyPr wrap="none" anchor="ctr"/>
              <a:lstStyle/>
              <a:p>
                <a:endParaRPr lang="en-GB"/>
              </a:p>
            </p:txBody>
          </p:sp>
          <p:sp>
            <p:nvSpPr>
              <p:cNvPr id="10" name="Line 224"/>
              <p:cNvSpPr>
                <a:spLocks noChangeShapeType="1"/>
              </p:cNvSpPr>
              <p:nvPr/>
            </p:nvSpPr>
            <p:spPr bwMode="auto">
              <a:xfrm>
                <a:off x="4176" y="2064"/>
                <a:ext cx="405" cy="4"/>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1" name="Rectangle 225"/>
              <p:cNvSpPr>
                <a:spLocks noChangeArrowheads="1"/>
              </p:cNvSpPr>
              <p:nvPr/>
            </p:nvSpPr>
            <p:spPr bwMode="auto">
              <a:xfrm>
                <a:off x="4040" y="1976"/>
                <a:ext cx="136" cy="136"/>
              </a:xfrm>
              <a:prstGeom prst="rect">
                <a:avLst/>
              </a:prstGeom>
              <a:solidFill>
                <a:schemeClr val="tx1"/>
              </a:solidFill>
              <a:ln w="12700">
                <a:solidFill>
                  <a:schemeClr val="bg1"/>
                </a:solidFill>
                <a:miter lim="800000"/>
                <a:headEnd/>
                <a:tailEnd/>
              </a:ln>
            </p:spPr>
            <p:txBody>
              <a:bodyPr wrap="none" anchor="ctr"/>
              <a:lstStyle/>
              <a:p>
                <a:endParaRPr lang="en-GB"/>
              </a:p>
            </p:txBody>
          </p:sp>
        </p:grpSp>
        <p:sp>
          <p:nvSpPr>
            <p:cNvPr id="6" name="Line 226"/>
            <p:cNvSpPr>
              <a:spLocks noChangeShapeType="1"/>
            </p:cNvSpPr>
            <p:nvPr/>
          </p:nvSpPr>
          <p:spPr bwMode="auto">
            <a:xfrm>
              <a:off x="4272" y="3024"/>
              <a:ext cx="0" cy="32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 name="Rectangle 227"/>
            <p:cNvSpPr>
              <a:spLocks noChangeArrowheads="1"/>
            </p:cNvSpPr>
            <p:nvPr/>
          </p:nvSpPr>
          <p:spPr bwMode="auto">
            <a:xfrm rot="2760000">
              <a:off x="4199" y="3351"/>
              <a:ext cx="136" cy="136"/>
            </a:xfrm>
            <a:prstGeom prst="rect">
              <a:avLst/>
            </a:prstGeom>
            <a:solidFill>
              <a:schemeClr val="tx1"/>
            </a:solidFill>
            <a:ln w="12700">
              <a:solidFill>
                <a:schemeClr val="bg1"/>
              </a:solidFill>
              <a:miter lim="800000"/>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a genetic family history: Why?</a:t>
            </a:r>
            <a:endParaRPr lang="en-GB" dirty="0"/>
          </a:p>
        </p:txBody>
      </p:sp>
      <p:sp>
        <p:nvSpPr>
          <p:cNvPr id="3" name="Content Placeholder 2"/>
          <p:cNvSpPr>
            <a:spLocks noGrp="1"/>
          </p:cNvSpPr>
          <p:nvPr>
            <p:ph idx="1"/>
          </p:nvPr>
        </p:nvSpPr>
        <p:spPr/>
        <p:txBody>
          <a:bodyPr/>
          <a:lstStyle/>
          <a:p>
            <a:endParaRPr lang="en-GB" dirty="0" smtClean="0"/>
          </a:p>
          <a:p>
            <a:r>
              <a:rPr lang="en-GB" dirty="0" smtClean="0"/>
              <a:t>To identify genetic disease in a family</a:t>
            </a:r>
          </a:p>
          <a:p>
            <a:r>
              <a:rPr lang="en-GB" dirty="0" smtClean="0"/>
              <a:t>To identify inheritance patterns</a:t>
            </a:r>
          </a:p>
          <a:p>
            <a:r>
              <a:rPr lang="en-GB" dirty="0" smtClean="0"/>
              <a:t>To aid diagnosis</a:t>
            </a:r>
          </a:p>
          <a:p>
            <a:r>
              <a:rPr lang="en-GB" dirty="0" smtClean="0"/>
              <a:t>To assist in management of conditions</a:t>
            </a:r>
          </a:p>
          <a:p>
            <a:r>
              <a:rPr lang="en-GB" dirty="0" smtClean="0">
                <a:solidFill>
                  <a:srgbClr val="FFFF00"/>
                </a:solidFill>
              </a:rPr>
              <a:t>To identify relatives at risk of disease</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2263" y="68263"/>
            <a:ext cx="8499475" cy="896937"/>
          </a:xfrm>
          <a:ln/>
        </p:spPr>
        <p:txBody>
          <a:bodyPr wrap="none" anchor="t"/>
          <a:lstStyle/>
          <a:p>
            <a:r>
              <a:rPr lang="en-GB" sz="3600">
                <a:latin typeface="Arial" charset="0"/>
              </a:rPr>
              <a:t>Drawing a family pedigree</a:t>
            </a:r>
            <a:endParaRPr lang="en-GB">
              <a:solidFill>
                <a:srgbClr val="010000"/>
              </a:solidFill>
              <a:latin typeface="Arial" charset="0"/>
            </a:endParaRPr>
          </a:p>
        </p:txBody>
      </p:sp>
      <p:sp>
        <p:nvSpPr>
          <p:cNvPr id="5124" name="Rectangle 4"/>
          <p:cNvSpPr>
            <a:spLocks noGrp="1" noChangeArrowheads="1"/>
          </p:cNvSpPr>
          <p:nvPr>
            <p:ph idx="1"/>
          </p:nvPr>
        </p:nvSpPr>
        <p:spPr>
          <a:xfrm>
            <a:off x="3314700" y="1333500"/>
            <a:ext cx="5829300" cy="1295400"/>
          </a:xfrm>
        </p:spPr>
        <p:txBody>
          <a:bodyPr wrap="none">
            <a:normAutofit/>
          </a:bodyPr>
          <a:lstStyle/>
          <a:p>
            <a:pPr marL="593725" indent="-593725">
              <a:lnSpc>
                <a:spcPct val="121000"/>
              </a:lnSpc>
              <a:spcBef>
                <a:spcPct val="0"/>
              </a:spcBef>
              <a:buClr>
                <a:schemeClr val="accent2"/>
              </a:buClr>
              <a:buNone/>
              <a:tabLst>
                <a:tab pos="388938" algn="r"/>
              </a:tabLst>
            </a:pPr>
            <a:r>
              <a:rPr lang="en-GB" sz="2000" b="1" dirty="0">
                <a:solidFill>
                  <a:schemeClr val="bg1"/>
                </a:solidFill>
                <a:latin typeface="Arial" charset="0"/>
              </a:rPr>
              <a:t>Build up the tree from the </a:t>
            </a:r>
            <a:r>
              <a:rPr lang="en-GB" sz="2000" b="1" dirty="0" smtClean="0">
                <a:solidFill>
                  <a:schemeClr val="bg1"/>
                </a:solidFill>
                <a:latin typeface="Arial" charset="0"/>
              </a:rPr>
              <a:t>‘bottom’</a:t>
            </a:r>
          </a:p>
          <a:p>
            <a:pPr marL="593725" indent="-593725">
              <a:lnSpc>
                <a:spcPct val="121000"/>
              </a:lnSpc>
              <a:spcBef>
                <a:spcPct val="0"/>
              </a:spcBef>
              <a:buClr>
                <a:schemeClr val="accent2"/>
              </a:buClr>
              <a:buNone/>
              <a:tabLst>
                <a:tab pos="388938" algn="r"/>
              </a:tabLst>
            </a:pPr>
            <a:r>
              <a:rPr lang="en-GB" sz="2000" b="1" dirty="0" smtClean="0">
                <a:solidFill>
                  <a:schemeClr val="bg1"/>
                </a:solidFill>
                <a:latin typeface="Arial" charset="0"/>
              </a:rPr>
              <a:t>starting </a:t>
            </a:r>
            <a:r>
              <a:rPr lang="en-GB" sz="2000" b="1" dirty="0">
                <a:solidFill>
                  <a:schemeClr val="bg1"/>
                </a:solidFill>
                <a:latin typeface="Arial" charset="0"/>
              </a:rPr>
              <a:t>with affected child and </a:t>
            </a:r>
            <a:r>
              <a:rPr lang="en-GB" sz="2000" b="1" dirty="0" smtClean="0">
                <a:solidFill>
                  <a:schemeClr val="bg1"/>
                </a:solidFill>
                <a:latin typeface="Arial" charset="0"/>
              </a:rPr>
              <a:t>siblings</a:t>
            </a:r>
          </a:p>
          <a:p>
            <a:pPr marL="593725" indent="-593725">
              <a:lnSpc>
                <a:spcPct val="121000"/>
              </a:lnSpc>
              <a:spcBef>
                <a:spcPct val="0"/>
              </a:spcBef>
              <a:buClr>
                <a:schemeClr val="accent2"/>
              </a:buClr>
              <a:buNone/>
              <a:tabLst>
                <a:tab pos="388938" algn="r"/>
              </a:tabLst>
            </a:pPr>
            <a:r>
              <a:rPr lang="en-GB" sz="2000" b="1" dirty="0" smtClean="0">
                <a:solidFill>
                  <a:schemeClr val="bg1"/>
                </a:solidFill>
                <a:latin typeface="Arial" charset="0"/>
              </a:rPr>
              <a:t>Record </a:t>
            </a:r>
            <a:r>
              <a:rPr lang="en-GB" sz="2000" b="1" dirty="0">
                <a:solidFill>
                  <a:schemeClr val="bg1"/>
                </a:solidFill>
                <a:latin typeface="Arial" charset="0"/>
              </a:rPr>
              <a:t>names, dates of </a:t>
            </a:r>
            <a:r>
              <a:rPr lang="en-GB" sz="2000" b="1" dirty="0" smtClean="0">
                <a:solidFill>
                  <a:schemeClr val="bg1"/>
                </a:solidFill>
                <a:latin typeface="Arial" charset="0"/>
              </a:rPr>
              <a:t>birth</a:t>
            </a:r>
          </a:p>
          <a:p>
            <a:pPr marL="593725" indent="-593725">
              <a:lnSpc>
                <a:spcPct val="121000"/>
              </a:lnSpc>
              <a:spcBef>
                <a:spcPct val="0"/>
              </a:spcBef>
              <a:buClr>
                <a:schemeClr val="accent2"/>
              </a:buClr>
              <a:buNone/>
              <a:tabLst>
                <a:tab pos="388938" algn="r"/>
              </a:tabLst>
            </a:pPr>
            <a:endParaRPr lang="en-GB" sz="2000" b="1" dirty="0">
              <a:solidFill>
                <a:schemeClr val="bg1"/>
              </a:solidFill>
              <a:latin typeface="Arial" charset="0"/>
            </a:endParaRPr>
          </a:p>
          <a:p>
            <a:pPr marL="593725" indent="-593725">
              <a:lnSpc>
                <a:spcPct val="121000"/>
              </a:lnSpc>
              <a:spcBef>
                <a:spcPct val="61000"/>
              </a:spcBef>
              <a:buClr>
                <a:schemeClr val="accent2"/>
              </a:buClr>
              <a:tabLst>
                <a:tab pos="388938" algn="r"/>
              </a:tabLst>
            </a:pPr>
            <a:endParaRPr lang="en-GB" sz="2000" b="1" dirty="0">
              <a:solidFill>
                <a:srgbClr val="A50021"/>
              </a:solidFill>
            </a:endParaRPr>
          </a:p>
          <a:p>
            <a:pPr marL="593725" indent="-593725">
              <a:lnSpc>
                <a:spcPct val="121000"/>
              </a:lnSpc>
              <a:spcBef>
                <a:spcPct val="61000"/>
              </a:spcBef>
              <a:buClr>
                <a:schemeClr val="accent2"/>
              </a:buClr>
              <a:tabLst>
                <a:tab pos="388938" algn="r"/>
              </a:tabLst>
            </a:pPr>
            <a:endParaRPr lang="en-GB" dirty="0">
              <a:solidFill>
                <a:srgbClr val="010000"/>
              </a:solidFill>
            </a:endParaRPr>
          </a:p>
        </p:txBody>
      </p:sp>
      <p:sp>
        <p:nvSpPr>
          <p:cNvPr id="5123" name="Freeform 3"/>
          <p:cNvSpPr>
            <a:spLocks/>
          </p:cNvSpPr>
          <p:nvPr/>
        </p:nvSpPr>
        <p:spPr bwMode="auto">
          <a:xfrm>
            <a:off x="322263" y="965200"/>
            <a:ext cx="8501062" cy="1588"/>
          </a:xfrm>
          <a:custGeom>
            <a:avLst/>
            <a:gdLst/>
            <a:ahLst/>
            <a:cxnLst>
              <a:cxn ang="0">
                <a:pos x="0" y="0"/>
              </a:cxn>
              <a:cxn ang="0">
                <a:pos x="6024" y="0"/>
              </a:cxn>
            </a:cxnLst>
            <a:rect l="0" t="0" r="r" b="b"/>
            <a:pathLst>
              <a:path w="6025" h="1">
                <a:moveTo>
                  <a:pt x="0" y="0"/>
                </a:moveTo>
                <a:lnTo>
                  <a:pt x="6024" y="0"/>
                </a:lnTo>
              </a:path>
            </a:pathLst>
          </a:custGeom>
          <a:noFill/>
          <a:ln w="635" cap="flat" cmpd="sng">
            <a:solidFill>
              <a:srgbClr val="008000"/>
            </a:solidFill>
            <a:prstDash val="solid"/>
            <a:round/>
            <a:headEnd/>
            <a:tailEnd/>
          </a:ln>
          <a:effectLst/>
        </p:spPr>
        <p:txBody>
          <a:bodyPr/>
          <a:lstStyle/>
          <a:p>
            <a:endParaRPr lang="en-GB"/>
          </a:p>
        </p:txBody>
      </p:sp>
      <p:sp>
        <p:nvSpPr>
          <p:cNvPr id="5125" name="Line 5"/>
          <p:cNvSpPr>
            <a:spLocks noChangeShapeType="1"/>
          </p:cNvSpPr>
          <p:nvPr/>
        </p:nvSpPr>
        <p:spPr bwMode="auto">
          <a:xfrm flipH="1">
            <a:off x="5351463" y="4968875"/>
            <a:ext cx="923925" cy="0"/>
          </a:xfrm>
          <a:prstGeom prst="line">
            <a:avLst/>
          </a:prstGeom>
          <a:noFill/>
          <a:ln w="20638">
            <a:solidFill>
              <a:srgbClr val="000000"/>
            </a:solidFill>
            <a:round/>
            <a:headEnd/>
            <a:tailEnd/>
          </a:ln>
        </p:spPr>
        <p:txBody>
          <a:bodyPr/>
          <a:lstStyle/>
          <a:p>
            <a:endParaRPr lang="en-GB"/>
          </a:p>
        </p:txBody>
      </p:sp>
      <p:sp>
        <p:nvSpPr>
          <p:cNvPr id="5126" name="Line 6"/>
          <p:cNvSpPr>
            <a:spLocks noChangeShapeType="1"/>
          </p:cNvSpPr>
          <p:nvPr/>
        </p:nvSpPr>
        <p:spPr bwMode="auto">
          <a:xfrm flipH="1">
            <a:off x="5351463" y="4968875"/>
            <a:ext cx="923925" cy="0"/>
          </a:xfrm>
          <a:prstGeom prst="line">
            <a:avLst/>
          </a:prstGeom>
          <a:noFill/>
          <a:ln w="20638">
            <a:solidFill>
              <a:srgbClr val="000000"/>
            </a:solidFill>
            <a:round/>
            <a:headEnd/>
            <a:tailEnd/>
          </a:ln>
        </p:spPr>
        <p:txBody>
          <a:bodyPr/>
          <a:lstStyle/>
          <a:p>
            <a:endParaRPr lang="en-GB"/>
          </a:p>
        </p:txBody>
      </p:sp>
      <p:grpSp>
        <p:nvGrpSpPr>
          <p:cNvPr id="2" name="Group 7"/>
          <p:cNvGrpSpPr>
            <a:grpSpLocks/>
          </p:cNvGrpSpPr>
          <p:nvPr/>
        </p:nvGrpSpPr>
        <p:grpSpPr bwMode="auto">
          <a:xfrm>
            <a:off x="6627813" y="3819525"/>
            <a:ext cx="395287" cy="674688"/>
            <a:chOff x="3176" y="930"/>
            <a:chExt cx="367" cy="606"/>
          </a:xfrm>
        </p:grpSpPr>
        <p:sp>
          <p:nvSpPr>
            <p:cNvPr id="5128" name="Rectangle 8"/>
            <p:cNvSpPr>
              <a:spLocks noChangeArrowheads="1"/>
            </p:cNvSpPr>
            <p:nvPr/>
          </p:nvSpPr>
          <p:spPr bwMode="auto">
            <a:xfrm>
              <a:off x="3237" y="985"/>
              <a:ext cx="245" cy="220"/>
            </a:xfrm>
            <a:prstGeom prst="rect">
              <a:avLst/>
            </a:prstGeom>
            <a:solidFill>
              <a:srgbClr val="FFFFFF"/>
            </a:solidFill>
            <a:ln w="26988">
              <a:solidFill>
                <a:srgbClr val="000000"/>
              </a:solidFill>
              <a:miter lim="800000"/>
              <a:headEnd/>
              <a:tailEnd/>
            </a:ln>
          </p:spPr>
          <p:txBody>
            <a:bodyPr/>
            <a:lstStyle/>
            <a:p>
              <a:endParaRPr lang="en-GB"/>
            </a:p>
          </p:txBody>
        </p:sp>
        <p:sp>
          <p:nvSpPr>
            <p:cNvPr id="5129" name="Line 9"/>
            <p:cNvSpPr>
              <a:spLocks noChangeShapeType="1"/>
            </p:cNvSpPr>
            <p:nvPr/>
          </p:nvSpPr>
          <p:spPr bwMode="auto">
            <a:xfrm flipV="1">
              <a:off x="3176" y="930"/>
              <a:ext cx="367" cy="330"/>
            </a:xfrm>
            <a:prstGeom prst="line">
              <a:avLst/>
            </a:prstGeom>
            <a:noFill/>
            <a:ln w="26988">
              <a:solidFill>
                <a:srgbClr val="000000"/>
              </a:solidFill>
              <a:round/>
              <a:headEnd/>
              <a:tailEnd/>
            </a:ln>
          </p:spPr>
          <p:txBody>
            <a:bodyPr/>
            <a:lstStyle/>
            <a:p>
              <a:endParaRPr lang="en-GB"/>
            </a:p>
          </p:txBody>
        </p:sp>
        <p:sp>
          <p:nvSpPr>
            <p:cNvPr id="5130" name="Rectangle 10"/>
            <p:cNvSpPr>
              <a:spLocks noChangeArrowheads="1"/>
            </p:cNvSpPr>
            <p:nvPr/>
          </p:nvSpPr>
          <p:spPr bwMode="auto">
            <a:xfrm>
              <a:off x="3292" y="1258"/>
              <a:ext cx="108"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I:3</a:t>
              </a:r>
              <a:endParaRPr lang="en-GB">
                <a:latin typeface="Lucida Sans Unicode" pitchFamily="34" charset="0"/>
              </a:endParaRPr>
            </a:p>
          </p:txBody>
        </p:sp>
        <p:sp>
          <p:nvSpPr>
            <p:cNvPr id="5131" name="Rectangle 11"/>
            <p:cNvSpPr>
              <a:spLocks noChangeArrowheads="1"/>
            </p:cNvSpPr>
            <p:nvPr/>
          </p:nvSpPr>
          <p:spPr bwMode="auto">
            <a:xfrm>
              <a:off x="3184" y="1336"/>
              <a:ext cx="347"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Norman</a:t>
              </a:r>
              <a:endParaRPr lang="en-GB">
                <a:latin typeface="Lucida Sans Unicode" pitchFamily="34" charset="0"/>
              </a:endParaRPr>
            </a:p>
          </p:txBody>
        </p:sp>
        <p:sp>
          <p:nvSpPr>
            <p:cNvPr id="5132" name="Rectangle 12"/>
            <p:cNvSpPr>
              <a:spLocks noChangeArrowheads="1"/>
            </p:cNvSpPr>
            <p:nvPr/>
          </p:nvSpPr>
          <p:spPr bwMode="auto">
            <a:xfrm>
              <a:off x="3243" y="1413"/>
              <a:ext cx="228"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Pugh</a:t>
              </a:r>
              <a:endParaRPr lang="en-GB">
                <a:latin typeface="Lucida Sans Unicode" pitchFamily="34" charset="0"/>
              </a:endParaRPr>
            </a:p>
          </p:txBody>
        </p:sp>
      </p:grpSp>
      <p:sp>
        <p:nvSpPr>
          <p:cNvPr id="5133" name="Line 13"/>
          <p:cNvSpPr>
            <a:spLocks noChangeShapeType="1"/>
          </p:cNvSpPr>
          <p:nvPr/>
        </p:nvSpPr>
        <p:spPr bwMode="auto">
          <a:xfrm flipH="1">
            <a:off x="6951663" y="4002088"/>
            <a:ext cx="436562" cy="1587"/>
          </a:xfrm>
          <a:prstGeom prst="line">
            <a:avLst/>
          </a:prstGeom>
          <a:noFill/>
          <a:ln w="20638">
            <a:solidFill>
              <a:srgbClr val="000000"/>
            </a:solidFill>
            <a:round/>
            <a:headEnd/>
            <a:tailEnd/>
          </a:ln>
        </p:spPr>
        <p:txBody>
          <a:bodyPr/>
          <a:lstStyle/>
          <a:p>
            <a:endParaRPr lang="en-GB"/>
          </a:p>
        </p:txBody>
      </p:sp>
      <p:grpSp>
        <p:nvGrpSpPr>
          <p:cNvPr id="3" name="Group 14"/>
          <p:cNvGrpSpPr>
            <a:grpSpLocks/>
          </p:cNvGrpSpPr>
          <p:nvPr/>
        </p:nvGrpSpPr>
        <p:grpSpPr bwMode="auto">
          <a:xfrm>
            <a:off x="7323138" y="3819525"/>
            <a:ext cx="395287" cy="592138"/>
            <a:chOff x="3821" y="930"/>
            <a:chExt cx="366" cy="532"/>
          </a:xfrm>
        </p:grpSpPr>
        <p:sp>
          <p:nvSpPr>
            <p:cNvPr id="5135" name="Oval 15"/>
            <p:cNvSpPr>
              <a:spLocks noChangeArrowheads="1"/>
            </p:cNvSpPr>
            <p:nvPr/>
          </p:nvSpPr>
          <p:spPr bwMode="auto">
            <a:xfrm>
              <a:off x="3882" y="985"/>
              <a:ext cx="244" cy="220"/>
            </a:xfrm>
            <a:prstGeom prst="ellipse">
              <a:avLst/>
            </a:prstGeom>
            <a:solidFill>
              <a:srgbClr val="FFFFFF"/>
            </a:solidFill>
            <a:ln w="26988">
              <a:solidFill>
                <a:srgbClr val="000000"/>
              </a:solidFill>
              <a:round/>
              <a:headEnd/>
              <a:tailEnd/>
            </a:ln>
          </p:spPr>
          <p:txBody>
            <a:bodyPr/>
            <a:lstStyle/>
            <a:p>
              <a:endParaRPr lang="en-GB"/>
            </a:p>
          </p:txBody>
        </p:sp>
        <p:sp>
          <p:nvSpPr>
            <p:cNvPr id="5136" name="Line 16"/>
            <p:cNvSpPr>
              <a:spLocks noChangeShapeType="1"/>
            </p:cNvSpPr>
            <p:nvPr/>
          </p:nvSpPr>
          <p:spPr bwMode="auto">
            <a:xfrm flipV="1">
              <a:off x="3821" y="930"/>
              <a:ext cx="366" cy="330"/>
            </a:xfrm>
            <a:prstGeom prst="line">
              <a:avLst/>
            </a:prstGeom>
            <a:noFill/>
            <a:ln w="26988">
              <a:solidFill>
                <a:srgbClr val="000000"/>
              </a:solidFill>
              <a:round/>
              <a:headEnd/>
              <a:tailEnd/>
            </a:ln>
          </p:spPr>
          <p:txBody>
            <a:bodyPr/>
            <a:lstStyle/>
            <a:p>
              <a:endParaRPr lang="en-GB"/>
            </a:p>
          </p:txBody>
        </p:sp>
        <p:sp>
          <p:nvSpPr>
            <p:cNvPr id="5137" name="Rectangle 17"/>
            <p:cNvSpPr>
              <a:spLocks noChangeArrowheads="1"/>
            </p:cNvSpPr>
            <p:nvPr/>
          </p:nvSpPr>
          <p:spPr bwMode="auto">
            <a:xfrm>
              <a:off x="3936" y="1261"/>
              <a:ext cx="109"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I:4</a:t>
              </a:r>
              <a:endParaRPr lang="en-GB">
                <a:latin typeface="Lucida Sans Unicode" pitchFamily="34" charset="0"/>
              </a:endParaRPr>
            </a:p>
          </p:txBody>
        </p:sp>
        <p:sp>
          <p:nvSpPr>
            <p:cNvPr id="5138" name="Rectangle 18"/>
            <p:cNvSpPr>
              <a:spLocks noChangeArrowheads="1"/>
            </p:cNvSpPr>
            <p:nvPr/>
          </p:nvSpPr>
          <p:spPr bwMode="auto">
            <a:xfrm>
              <a:off x="3888" y="1340"/>
              <a:ext cx="212"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Elsie</a:t>
              </a:r>
              <a:endParaRPr lang="en-GB">
                <a:latin typeface="Lucida Sans Unicode" pitchFamily="34" charset="0"/>
              </a:endParaRPr>
            </a:p>
          </p:txBody>
        </p:sp>
      </p:grpSp>
      <p:sp>
        <p:nvSpPr>
          <p:cNvPr id="5139" name="Line 19"/>
          <p:cNvSpPr>
            <a:spLocks noChangeShapeType="1"/>
          </p:cNvSpPr>
          <p:nvPr/>
        </p:nvSpPr>
        <p:spPr bwMode="auto">
          <a:xfrm flipH="1">
            <a:off x="6951663" y="4002088"/>
            <a:ext cx="436562" cy="1587"/>
          </a:xfrm>
          <a:prstGeom prst="line">
            <a:avLst/>
          </a:prstGeom>
          <a:noFill/>
          <a:ln w="20638">
            <a:solidFill>
              <a:srgbClr val="000000"/>
            </a:solidFill>
            <a:round/>
            <a:headEnd/>
            <a:tailEnd/>
          </a:ln>
        </p:spPr>
        <p:txBody>
          <a:bodyPr/>
          <a:lstStyle/>
          <a:p>
            <a:endParaRPr lang="en-GB"/>
          </a:p>
        </p:txBody>
      </p:sp>
      <p:grpSp>
        <p:nvGrpSpPr>
          <p:cNvPr id="4" name="Group 20"/>
          <p:cNvGrpSpPr>
            <a:grpSpLocks/>
          </p:cNvGrpSpPr>
          <p:nvPr/>
        </p:nvGrpSpPr>
        <p:grpSpPr bwMode="auto">
          <a:xfrm>
            <a:off x="7196138" y="4846638"/>
            <a:ext cx="363537" cy="615950"/>
            <a:chOff x="3703" y="1853"/>
            <a:chExt cx="337" cy="554"/>
          </a:xfrm>
        </p:grpSpPr>
        <p:sp>
          <p:nvSpPr>
            <p:cNvPr id="5141" name="Rectangle 21"/>
            <p:cNvSpPr>
              <a:spLocks noChangeArrowheads="1"/>
            </p:cNvSpPr>
            <p:nvPr/>
          </p:nvSpPr>
          <p:spPr bwMode="auto">
            <a:xfrm>
              <a:off x="3753" y="1853"/>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142" name="Rectangle 22"/>
            <p:cNvSpPr>
              <a:spLocks noChangeArrowheads="1"/>
            </p:cNvSpPr>
            <p:nvPr/>
          </p:nvSpPr>
          <p:spPr bwMode="auto">
            <a:xfrm>
              <a:off x="3791" y="2129"/>
              <a:ext cx="136"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II:3</a:t>
              </a:r>
              <a:endParaRPr lang="en-GB">
                <a:latin typeface="Lucida Sans Unicode" pitchFamily="34" charset="0"/>
              </a:endParaRPr>
            </a:p>
          </p:txBody>
        </p:sp>
        <p:sp>
          <p:nvSpPr>
            <p:cNvPr id="5143" name="Rectangle 23"/>
            <p:cNvSpPr>
              <a:spLocks noChangeArrowheads="1"/>
            </p:cNvSpPr>
            <p:nvPr/>
          </p:nvSpPr>
          <p:spPr bwMode="auto">
            <a:xfrm>
              <a:off x="3703" y="2207"/>
              <a:ext cx="337"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Howard</a:t>
              </a:r>
              <a:endParaRPr lang="en-GB">
                <a:latin typeface="Lucida Sans Unicode" pitchFamily="34" charset="0"/>
              </a:endParaRPr>
            </a:p>
          </p:txBody>
        </p:sp>
        <p:sp>
          <p:nvSpPr>
            <p:cNvPr id="5144" name="Rectangle 24"/>
            <p:cNvSpPr>
              <a:spLocks noChangeArrowheads="1"/>
            </p:cNvSpPr>
            <p:nvPr/>
          </p:nvSpPr>
          <p:spPr bwMode="auto">
            <a:xfrm>
              <a:off x="3755" y="2284"/>
              <a:ext cx="228"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Pugh</a:t>
              </a:r>
              <a:endParaRPr lang="en-GB">
                <a:latin typeface="Lucida Sans Unicode" pitchFamily="34" charset="0"/>
              </a:endParaRPr>
            </a:p>
          </p:txBody>
        </p:sp>
      </p:grpSp>
      <p:sp>
        <p:nvSpPr>
          <p:cNvPr id="5145" name="Line 25"/>
          <p:cNvSpPr>
            <a:spLocks noChangeShapeType="1"/>
          </p:cNvSpPr>
          <p:nvPr/>
        </p:nvSpPr>
        <p:spPr bwMode="auto">
          <a:xfrm flipH="1">
            <a:off x="7508875" y="4968875"/>
            <a:ext cx="576263" cy="0"/>
          </a:xfrm>
          <a:prstGeom prst="line">
            <a:avLst/>
          </a:prstGeom>
          <a:noFill/>
          <a:ln w="20638">
            <a:solidFill>
              <a:srgbClr val="000000"/>
            </a:solidFill>
            <a:round/>
            <a:headEnd/>
            <a:tailEnd/>
          </a:ln>
        </p:spPr>
        <p:txBody>
          <a:bodyPr/>
          <a:lstStyle/>
          <a:p>
            <a:endParaRPr lang="en-GB"/>
          </a:p>
        </p:txBody>
      </p:sp>
      <p:grpSp>
        <p:nvGrpSpPr>
          <p:cNvPr id="5" name="Group 26"/>
          <p:cNvGrpSpPr>
            <a:grpSpLocks/>
          </p:cNvGrpSpPr>
          <p:nvPr/>
        </p:nvGrpSpPr>
        <p:grpSpPr bwMode="auto">
          <a:xfrm>
            <a:off x="8020050" y="4784725"/>
            <a:ext cx="393700" cy="590550"/>
            <a:chOff x="4466" y="1798"/>
            <a:chExt cx="366" cy="530"/>
          </a:xfrm>
        </p:grpSpPr>
        <p:sp>
          <p:nvSpPr>
            <p:cNvPr id="5147" name="Oval 27"/>
            <p:cNvSpPr>
              <a:spLocks noChangeArrowheads="1"/>
            </p:cNvSpPr>
            <p:nvPr/>
          </p:nvSpPr>
          <p:spPr bwMode="auto">
            <a:xfrm>
              <a:off x="4527" y="1853"/>
              <a:ext cx="244" cy="220"/>
            </a:xfrm>
            <a:prstGeom prst="ellipse">
              <a:avLst/>
            </a:prstGeom>
            <a:solidFill>
              <a:srgbClr val="FFFFFF"/>
            </a:solidFill>
            <a:ln w="26988">
              <a:solidFill>
                <a:srgbClr val="000000"/>
              </a:solidFill>
              <a:round/>
              <a:headEnd/>
              <a:tailEnd/>
            </a:ln>
          </p:spPr>
          <p:txBody>
            <a:bodyPr/>
            <a:lstStyle/>
            <a:p>
              <a:endParaRPr lang="en-GB"/>
            </a:p>
          </p:txBody>
        </p:sp>
        <p:sp>
          <p:nvSpPr>
            <p:cNvPr id="5148" name="Line 28"/>
            <p:cNvSpPr>
              <a:spLocks noChangeShapeType="1"/>
            </p:cNvSpPr>
            <p:nvPr/>
          </p:nvSpPr>
          <p:spPr bwMode="auto">
            <a:xfrm flipV="1">
              <a:off x="4466" y="1798"/>
              <a:ext cx="366" cy="330"/>
            </a:xfrm>
            <a:prstGeom prst="line">
              <a:avLst/>
            </a:prstGeom>
            <a:noFill/>
            <a:ln w="26988">
              <a:solidFill>
                <a:srgbClr val="000000"/>
              </a:solidFill>
              <a:round/>
              <a:headEnd/>
              <a:tailEnd/>
            </a:ln>
          </p:spPr>
          <p:txBody>
            <a:bodyPr/>
            <a:lstStyle/>
            <a:p>
              <a:endParaRPr lang="en-GB"/>
            </a:p>
          </p:txBody>
        </p:sp>
        <p:sp>
          <p:nvSpPr>
            <p:cNvPr id="5149" name="Rectangle 29"/>
            <p:cNvSpPr>
              <a:spLocks noChangeArrowheads="1"/>
            </p:cNvSpPr>
            <p:nvPr/>
          </p:nvSpPr>
          <p:spPr bwMode="auto">
            <a:xfrm>
              <a:off x="4568" y="2129"/>
              <a:ext cx="136"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II:4</a:t>
              </a:r>
              <a:endParaRPr lang="en-GB">
                <a:latin typeface="Lucida Sans Unicode" pitchFamily="34" charset="0"/>
              </a:endParaRPr>
            </a:p>
          </p:txBody>
        </p:sp>
        <p:sp>
          <p:nvSpPr>
            <p:cNvPr id="5150" name="Rectangle 30"/>
            <p:cNvSpPr>
              <a:spLocks noChangeArrowheads="1"/>
            </p:cNvSpPr>
            <p:nvPr/>
          </p:nvSpPr>
          <p:spPr bwMode="auto">
            <a:xfrm>
              <a:off x="4535" y="2205"/>
              <a:ext cx="207"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Judy</a:t>
              </a:r>
              <a:endParaRPr lang="en-GB">
                <a:latin typeface="Lucida Sans Unicode" pitchFamily="34" charset="0"/>
              </a:endParaRPr>
            </a:p>
          </p:txBody>
        </p:sp>
      </p:grpSp>
      <p:sp>
        <p:nvSpPr>
          <p:cNvPr id="5151" name="Line 31"/>
          <p:cNvSpPr>
            <a:spLocks noChangeShapeType="1"/>
          </p:cNvSpPr>
          <p:nvPr/>
        </p:nvSpPr>
        <p:spPr bwMode="auto">
          <a:xfrm flipH="1">
            <a:off x="7508875" y="4968875"/>
            <a:ext cx="576263" cy="0"/>
          </a:xfrm>
          <a:prstGeom prst="line">
            <a:avLst/>
          </a:prstGeom>
          <a:noFill/>
          <a:ln w="20638">
            <a:solidFill>
              <a:srgbClr val="000000"/>
            </a:solidFill>
            <a:round/>
            <a:headEnd/>
            <a:tailEnd/>
          </a:ln>
        </p:spPr>
        <p:txBody>
          <a:bodyPr/>
          <a:lstStyle/>
          <a:p>
            <a:endParaRPr lang="en-GB"/>
          </a:p>
        </p:txBody>
      </p:sp>
      <p:grpSp>
        <p:nvGrpSpPr>
          <p:cNvPr id="6" name="Group 32"/>
          <p:cNvGrpSpPr>
            <a:grpSpLocks/>
          </p:cNvGrpSpPr>
          <p:nvPr/>
        </p:nvGrpSpPr>
        <p:grpSpPr bwMode="auto">
          <a:xfrm>
            <a:off x="6916738" y="5811838"/>
            <a:ext cx="363537" cy="530225"/>
            <a:chOff x="3445" y="2721"/>
            <a:chExt cx="335" cy="476"/>
          </a:xfrm>
        </p:grpSpPr>
        <p:sp>
          <p:nvSpPr>
            <p:cNvPr id="5153" name="Rectangle 33"/>
            <p:cNvSpPr>
              <a:spLocks noChangeArrowheads="1"/>
            </p:cNvSpPr>
            <p:nvPr/>
          </p:nvSpPr>
          <p:spPr bwMode="auto">
            <a:xfrm>
              <a:off x="3495"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154" name="Rectangle 34"/>
            <p:cNvSpPr>
              <a:spLocks noChangeArrowheads="1"/>
            </p:cNvSpPr>
            <p:nvPr/>
          </p:nvSpPr>
          <p:spPr bwMode="auto">
            <a:xfrm>
              <a:off x="3523" y="2996"/>
              <a:ext cx="162"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III:4</a:t>
              </a:r>
              <a:endParaRPr lang="en-GB">
                <a:latin typeface="Lucida Sans Unicode" pitchFamily="34" charset="0"/>
              </a:endParaRPr>
            </a:p>
          </p:txBody>
        </p:sp>
        <p:sp>
          <p:nvSpPr>
            <p:cNvPr id="5155" name="Rectangle 35"/>
            <p:cNvSpPr>
              <a:spLocks noChangeArrowheads="1"/>
            </p:cNvSpPr>
            <p:nvPr/>
          </p:nvSpPr>
          <p:spPr bwMode="auto">
            <a:xfrm>
              <a:off x="3445" y="3074"/>
              <a:ext cx="335"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Duncan</a:t>
              </a:r>
              <a:endParaRPr lang="en-GB">
                <a:latin typeface="Lucida Sans Unicode" pitchFamily="34" charset="0"/>
              </a:endParaRPr>
            </a:p>
          </p:txBody>
        </p:sp>
      </p:grpSp>
      <p:grpSp>
        <p:nvGrpSpPr>
          <p:cNvPr id="7" name="Group 36"/>
          <p:cNvGrpSpPr>
            <a:grpSpLocks/>
          </p:cNvGrpSpPr>
          <p:nvPr/>
        </p:nvGrpSpPr>
        <p:grpSpPr bwMode="auto">
          <a:xfrm>
            <a:off x="8224838" y="5811838"/>
            <a:ext cx="263525" cy="530225"/>
            <a:chOff x="4656" y="2721"/>
            <a:chExt cx="244" cy="476"/>
          </a:xfrm>
        </p:grpSpPr>
        <p:sp>
          <p:nvSpPr>
            <p:cNvPr id="5157" name="Rectangle 37"/>
            <p:cNvSpPr>
              <a:spLocks noChangeArrowheads="1"/>
            </p:cNvSpPr>
            <p:nvPr/>
          </p:nvSpPr>
          <p:spPr bwMode="auto">
            <a:xfrm>
              <a:off x="4656"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158" name="Rectangle 38"/>
            <p:cNvSpPr>
              <a:spLocks noChangeArrowheads="1"/>
            </p:cNvSpPr>
            <p:nvPr/>
          </p:nvSpPr>
          <p:spPr bwMode="auto">
            <a:xfrm>
              <a:off x="4684" y="2996"/>
              <a:ext cx="16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III:5</a:t>
              </a:r>
              <a:endParaRPr lang="en-GB">
                <a:latin typeface="Lucida Sans Unicode" pitchFamily="34" charset="0"/>
              </a:endParaRPr>
            </a:p>
          </p:txBody>
        </p:sp>
        <p:sp>
          <p:nvSpPr>
            <p:cNvPr id="5159" name="Rectangle 39"/>
            <p:cNvSpPr>
              <a:spLocks noChangeArrowheads="1"/>
            </p:cNvSpPr>
            <p:nvPr/>
          </p:nvSpPr>
          <p:spPr bwMode="auto">
            <a:xfrm>
              <a:off x="4661" y="3074"/>
              <a:ext cx="217"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Mark</a:t>
              </a:r>
              <a:endParaRPr lang="en-GB">
                <a:latin typeface="Lucida Sans Unicode" pitchFamily="34" charset="0"/>
              </a:endParaRPr>
            </a:p>
          </p:txBody>
        </p:sp>
      </p:grpSp>
      <p:sp>
        <p:nvSpPr>
          <p:cNvPr id="5160" name="Line 40"/>
          <p:cNvSpPr>
            <a:spLocks noChangeShapeType="1"/>
          </p:cNvSpPr>
          <p:nvPr/>
        </p:nvSpPr>
        <p:spPr bwMode="auto">
          <a:xfrm>
            <a:off x="7172325" y="4002088"/>
            <a:ext cx="0" cy="671512"/>
          </a:xfrm>
          <a:prstGeom prst="line">
            <a:avLst/>
          </a:prstGeom>
          <a:noFill/>
          <a:ln w="20638">
            <a:solidFill>
              <a:srgbClr val="000000"/>
            </a:solidFill>
            <a:round/>
            <a:headEnd/>
            <a:tailEnd/>
          </a:ln>
        </p:spPr>
        <p:txBody>
          <a:bodyPr/>
          <a:lstStyle/>
          <a:p>
            <a:endParaRPr lang="en-GB"/>
          </a:p>
        </p:txBody>
      </p:sp>
      <p:sp>
        <p:nvSpPr>
          <p:cNvPr id="5161" name="Line 41"/>
          <p:cNvSpPr>
            <a:spLocks noChangeShapeType="1"/>
          </p:cNvSpPr>
          <p:nvPr/>
        </p:nvSpPr>
        <p:spPr bwMode="auto">
          <a:xfrm>
            <a:off x="7172325" y="4002088"/>
            <a:ext cx="0" cy="671512"/>
          </a:xfrm>
          <a:prstGeom prst="line">
            <a:avLst/>
          </a:prstGeom>
          <a:noFill/>
          <a:ln w="20638">
            <a:solidFill>
              <a:srgbClr val="000000"/>
            </a:solidFill>
            <a:round/>
            <a:headEnd/>
            <a:tailEnd/>
          </a:ln>
        </p:spPr>
        <p:txBody>
          <a:bodyPr/>
          <a:lstStyle/>
          <a:p>
            <a:endParaRPr lang="en-GB"/>
          </a:p>
        </p:txBody>
      </p:sp>
      <p:grpSp>
        <p:nvGrpSpPr>
          <p:cNvPr id="8" name="Group 42"/>
          <p:cNvGrpSpPr>
            <a:grpSpLocks/>
          </p:cNvGrpSpPr>
          <p:nvPr/>
        </p:nvGrpSpPr>
        <p:grpSpPr bwMode="auto">
          <a:xfrm>
            <a:off x="6173788" y="4673600"/>
            <a:ext cx="468312" cy="874713"/>
            <a:chOff x="2756" y="1698"/>
            <a:chExt cx="434" cy="786"/>
          </a:xfrm>
        </p:grpSpPr>
        <p:sp>
          <p:nvSpPr>
            <p:cNvPr id="5163" name="Oval 43"/>
            <p:cNvSpPr>
              <a:spLocks noChangeArrowheads="1"/>
            </p:cNvSpPr>
            <p:nvPr/>
          </p:nvSpPr>
          <p:spPr bwMode="auto">
            <a:xfrm>
              <a:off x="2851" y="1853"/>
              <a:ext cx="244" cy="220"/>
            </a:xfrm>
            <a:prstGeom prst="ellipse">
              <a:avLst/>
            </a:prstGeom>
            <a:solidFill>
              <a:srgbClr val="FFFFFF"/>
            </a:solidFill>
            <a:ln w="26988">
              <a:solidFill>
                <a:srgbClr val="000000"/>
              </a:solidFill>
              <a:round/>
              <a:headEnd/>
              <a:tailEnd/>
            </a:ln>
          </p:spPr>
          <p:txBody>
            <a:bodyPr/>
            <a:lstStyle/>
            <a:p>
              <a:endParaRPr lang="en-GB"/>
            </a:p>
          </p:txBody>
        </p:sp>
        <p:sp>
          <p:nvSpPr>
            <p:cNvPr id="5164" name="Rectangle 44"/>
            <p:cNvSpPr>
              <a:spLocks noChangeArrowheads="1"/>
            </p:cNvSpPr>
            <p:nvPr/>
          </p:nvSpPr>
          <p:spPr bwMode="auto">
            <a:xfrm>
              <a:off x="2893" y="2127"/>
              <a:ext cx="136"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II:2</a:t>
              </a:r>
              <a:endParaRPr lang="en-GB">
                <a:latin typeface="Lucida Sans Unicode" pitchFamily="34" charset="0"/>
              </a:endParaRPr>
            </a:p>
          </p:txBody>
        </p:sp>
        <p:sp>
          <p:nvSpPr>
            <p:cNvPr id="5165" name="Rectangle 45"/>
            <p:cNvSpPr>
              <a:spLocks noChangeArrowheads="1"/>
            </p:cNvSpPr>
            <p:nvPr/>
          </p:nvSpPr>
          <p:spPr bwMode="auto">
            <a:xfrm>
              <a:off x="2835" y="2206"/>
              <a:ext cx="259"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Judith</a:t>
              </a:r>
              <a:endParaRPr lang="en-GB">
                <a:latin typeface="Lucida Sans Unicode" pitchFamily="34" charset="0"/>
              </a:endParaRPr>
            </a:p>
          </p:txBody>
        </p:sp>
        <p:sp>
          <p:nvSpPr>
            <p:cNvPr id="5166" name="Rectangle 46"/>
            <p:cNvSpPr>
              <a:spLocks noChangeArrowheads="1"/>
            </p:cNvSpPr>
            <p:nvPr/>
          </p:nvSpPr>
          <p:spPr bwMode="auto">
            <a:xfrm>
              <a:off x="2756" y="2361"/>
              <a:ext cx="434"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21/2/1951</a:t>
              </a:r>
              <a:endParaRPr lang="en-GB">
                <a:latin typeface="Lucida Sans Unicode" pitchFamily="34" charset="0"/>
              </a:endParaRPr>
            </a:p>
          </p:txBody>
        </p:sp>
        <p:sp>
          <p:nvSpPr>
            <p:cNvPr id="5167" name="Line 47"/>
            <p:cNvSpPr>
              <a:spLocks noChangeShapeType="1"/>
            </p:cNvSpPr>
            <p:nvPr/>
          </p:nvSpPr>
          <p:spPr bwMode="auto">
            <a:xfrm>
              <a:off x="2973" y="1698"/>
              <a:ext cx="1" cy="155"/>
            </a:xfrm>
            <a:prstGeom prst="line">
              <a:avLst/>
            </a:prstGeom>
            <a:noFill/>
            <a:ln w="20638">
              <a:solidFill>
                <a:srgbClr val="000000"/>
              </a:solidFill>
              <a:round/>
              <a:headEnd/>
              <a:tailEnd/>
            </a:ln>
          </p:spPr>
          <p:txBody>
            <a:bodyPr/>
            <a:lstStyle/>
            <a:p>
              <a:endParaRPr lang="en-GB"/>
            </a:p>
          </p:txBody>
        </p:sp>
      </p:grpSp>
      <p:sp>
        <p:nvSpPr>
          <p:cNvPr id="5168" name="Line 48"/>
          <p:cNvSpPr>
            <a:spLocks noChangeShapeType="1"/>
          </p:cNvSpPr>
          <p:nvPr/>
        </p:nvSpPr>
        <p:spPr bwMode="auto">
          <a:xfrm>
            <a:off x="7381875" y="4673600"/>
            <a:ext cx="1588" cy="173038"/>
          </a:xfrm>
          <a:prstGeom prst="line">
            <a:avLst/>
          </a:prstGeom>
          <a:noFill/>
          <a:ln w="20638">
            <a:solidFill>
              <a:srgbClr val="000000"/>
            </a:solidFill>
            <a:round/>
            <a:headEnd/>
            <a:tailEnd/>
          </a:ln>
        </p:spPr>
        <p:txBody>
          <a:bodyPr/>
          <a:lstStyle/>
          <a:p>
            <a:endParaRPr lang="en-GB"/>
          </a:p>
        </p:txBody>
      </p:sp>
      <p:sp>
        <p:nvSpPr>
          <p:cNvPr id="5169" name="Line 49"/>
          <p:cNvSpPr>
            <a:spLocks noChangeShapeType="1"/>
          </p:cNvSpPr>
          <p:nvPr/>
        </p:nvSpPr>
        <p:spPr bwMode="auto">
          <a:xfrm>
            <a:off x="7799388" y="4968875"/>
            <a:ext cx="1587" cy="669925"/>
          </a:xfrm>
          <a:prstGeom prst="line">
            <a:avLst/>
          </a:prstGeom>
          <a:noFill/>
          <a:ln w="20638">
            <a:solidFill>
              <a:srgbClr val="000000"/>
            </a:solidFill>
            <a:round/>
            <a:headEnd/>
            <a:tailEnd/>
          </a:ln>
        </p:spPr>
        <p:txBody>
          <a:bodyPr/>
          <a:lstStyle/>
          <a:p>
            <a:endParaRPr lang="en-GB"/>
          </a:p>
        </p:txBody>
      </p:sp>
      <p:sp>
        <p:nvSpPr>
          <p:cNvPr id="5170" name="Line 50"/>
          <p:cNvSpPr>
            <a:spLocks noChangeShapeType="1"/>
          </p:cNvSpPr>
          <p:nvPr/>
        </p:nvSpPr>
        <p:spPr bwMode="auto">
          <a:xfrm>
            <a:off x="7799388" y="4968875"/>
            <a:ext cx="1587" cy="669925"/>
          </a:xfrm>
          <a:prstGeom prst="line">
            <a:avLst/>
          </a:prstGeom>
          <a:noFill/>
          <a:ln w="20638">
            <a:solidFill>
              <a:srgbClr val="000000"/>
            </a:solidFill>
            <a:round/>
            <a:headEnd/>
            <a:tailEnd/>
          </a:ln>
        </p:spPr>
        <p:txBody>
          <a:bodyPr/>
          <a:lstStyle/>
          <a:p>
            <a:endParaRPr lang="en-GB"/>
          </a:p>
        </p:txBody>
      </p:sp>
      <p:sp>
        <p:nvSpPr>
          <p:cNvPr id="5171" name="Line 51"/>
          <p:cNvSpPr>
            <a:spLocks noChangeShapeType="1"/>
          </p:cNvSpPr>
          <p:nvPr/>
        </p:nvSpPr>
        <p:spPr bwMode="auto">
          <a:xfrm>
            <a:off x="5815013" y="4968875"/>
            <a:ext cx="1587" cy="669925"/>
          </a:xfrm>
          <a:prstGeom prst="line">
            <a:avLst/>
          </a:prstGeom>
          <a:noFill/>
          <a:ln w="20638">
            <a:solidFill>
              <a:srgbClr val="000000"/>
            </a:solidFill>
            <a:round/>
            <a:headEnd/>
            <a:tailEnd/>
          </a:ln>
        </p:spPr>
        <p:txBody>
          <a:bodyPr/>
          <a:lstStyle/>
          <a:p>
            <a:endParaRPr lang="en-GB"/>
          </a:p>
        </p:txBody>
      </p:sp>
      <p:sp>
        <p:nvSpPr>
          <p:cNvPr id="5172" name="Line 52"/>
          <p:cNvSpPr>
            <a:spLocks noChangeShapeType="1"/>
          </p:cNvSpPr>
          <p:nvPr/>
        </p:nvSpPr>
        <p:spPr bwMode="auto">
          <a:xfrm>
            <a:off x="5815013" y="4968875"/>
            <a:ext cx="1587" cy="669925"/>
          </a:xfrm>
          <a:prstGeom prst="line">
            <a:avLst/>
          </a:prstGeom>
          <a:noFill/>
          <a:ln w="20638">
            <a:solidFill>
              <a:srgbClr val="000000"/>
            </a:solidFill>
            <a:round/>
            <a:headEnd/>
            <a:tailEnd/>
          </a:ln>
        </p:spPr>
        <p:txBody>
          <a:bodyPr/>
          <a:lstStyle/>
          <a:p>
            <a:endParaRPr lang="en-GB"/>
          </a:p>
        </p:txBody>
      </p:sp>
      <p:sp>
        <p:nvSpPr>
          <p:cNvPr id="5173" name="Line 53"/>
          <p:cNvSpPr>
            <a:spLocks noChangeShapeType="1"/>
          </p:cNvSpPr>
          <p:nvPr/>
        </p:nvSpPr>
        <p:spPr bwMode="auto">
          <a:xfrm>
            <a:off x="5815013" y="4968875"/>
            <a:ext cx="1587" cy="669925"/>
          </a:xfrm>
          <a:prstGeom prst="line">
            <a:avLst/>
          </a:prstGeom>
          <a:noFill/>
          <a:ln w="20638">
            <a:solidFill>
              <a:srgbClr val="000000"/>
            </a:solidFill>
            <a:round/>
            <a:headEnd/>
            <a:tailEnd/>
          </a:ln>
        </p:spPr>
        <p:txBody>
          <a:bodyPr/>
          <a:lstStyle/>
          <a:p>
            <a:endParaRPr lang="en-GB"/>
          </a:p>
        </p:txBody>
      </p:sp>
      <p:sp>
        <p:nvSpPr>
          <p:cNvPr id="5174" name="Line 54"/>
          <p:cNvSpPr>
            <a:spLocks noChangeShapeType="1"/>
          </p:cNvSpPr>
          <p:nvPr/>
        </p:nvSpPr>
        <p:spPr bwMode="auto">
          <a:xfrm>
            <a:off x="7102475" y="5638800"/>
            <a:ext cx="1588" cy="173038"/>
          </a:xfrm>
          <a:prstGeom prst="line">
            <a:avLst/>
          </a:prstGeom>
          <a:noFill/>
          <a:ln w="20638">
            <a:solidFill>
              <a:srgbClr val="000000"/>
            </a:solidFill>
            <a:round/>
            <a:headEnd/>
            <a:tailEnd/>
          </a:ln>
        </p:spPr>
        <p:txBody>
          <a:bodyPr/>
          <a:lstStyle/>
          <a:p>
            <a:endParaRPr lang="en-GB"/>
          </a:p>
        </p:txBody>
      </p:sp>
      <p:sp>
        <p:nvSpPr>
          <p:cNvPr id="5175" name="Line 55"/>
          <p:cNvSpPr>
            <a:spLocks noChangeShapeType="1"/>
          </p:cNvSpPr>
          <p:nvPr/>
        </p:nvSpPr>
        <p:spPr bwMode="auto">
          <a:xfrm>
            <a:off x="8356600" y="5638800"/>
            <a:ext cx="0" cy="173038"/>
          </a:xfrm>
          <a:prstGeom prst="line">
            <a:avLst/>
          </a:prstGeom>
          <a:noFill/>
          <a:ln w="20638">
            <a:solidFill>
              <a:srgbClr val="000000"/>
            </a:solidFill>
            <a:round/>
            <a:headEnd/>
            <a:tailEnd/>
          </a:ln>
        </p:spPr>
        <p:txBody>
          <a:bodyPr/>
          <a:lstStyle/>
          <a:p>
            <a:endParaRPr lang="en-GB"/>
          </a:p>
        </p:txBody>
      </p:sp>
      <p:sp>
        <p:nvSpPr>
          <p:cNvPr id="5176" name="Line 56"/>
          <p:cNvSpPr>
            <a:spLocks noChangeShapeType="1"/>
          </p:cNvSpPr>
          <p:nvPr/>
        </p:nvSpPr>
        <p:spPr bwMode="auto">
          <a:xfrm>
            <a:off x="6408738" y="4673600"/>
            <a:ext cx="763587" cy="1588"/>
          </a:xfrm>
          <a:prstGeom prst="line">
            <a:avLst/>
          </a:prstGeom>
          <a:noFill/>
          <a:ln w="20638">
            <a:solidFill>
              <a:srgbClr val="000000"/>
            </a:solidFill>
            <a:round/>
            <a:headEnd/>
            <a:tailEnd/>
          </a:ln>
        </p:spPr>
        <p:txBody>
          <a:bodyPr/>
          <a:lstStyle/>
          <a:p>
            <a:endParaRPr lang="en-GB"/>
          </a:p>
        </p:txBody>
      </p:sp>
      <p:sp>
        <p:nvSpPr>
          <p:cNvPr id="5177" name="Line 57"/>
          <p:cNvSpPr>
            <a:spLocks noChangeShapeType="1"/>
          </p:cNvSpPr>
          <p:nvPr/>
        </p:nvSpPr>
        <p:spPr bwMode="auto">
          <a:xfrm>
            <a:off x="7172325" y="4673600"/>
            <a:ext cx="209550" cy="1588"/>
          </a:xfrm>
          <a:prstGeom prst="line">
            <a:avLst/>
          </a:prstGeom>
          <a:noFill/>
          <a:ln w="20638">
            <a:solidFill>
              <a:srgbClr val="000000"/>
            </a:solidFill>
            <a:round/>
            <a:headEnd/>
            <a:tailEnd/>
          </a:ln>
        </p:spPr>
        <p:txBody>
          <a:bodyPr/>
          <a:lstStyle/>
          <a:p>
            <a:endParaRPr lang="en-GB"/>
          </a:p>
        </p:txBody>
      </p:sp>
      <p:sp>
        <p:nvSpPr>
          <p:cNvPr id="5178" name="Line 58"/>
          <p:cNvSpPr>
            <a:spLocks noChangeShapeType="1"/>
          </p:cNvSpPr>
          <p:nvPr/>
        </p:nvSpPr>
        <p:spPr bwMode="auto">
          <a:xfrm>
            <a:off x="7102475" y="5638800"/>
            <a:ext cx="696913" cy="1588"/>
          </a:xfrm>
          <a:prstGeom prst="line">
            <a:avLst/>
          </a:prstGeom>
          <a:noFill/>
          <a:ln w="20638">
            <a:solidFill>
              <a:srgbClr val="000000"/>
            </a:solidFill>
            <a:round/>
            <a:headEnd/>
            <a:tailEnd/>
          </a:ln>
        </p:spPr>
        <p:txBody>
          <a:bodyPr/>
          <a:lstStyle/>
          <a:p>
            <a:endParaRPr lang="en-GB"/>
          </a:p>
        </p:txBody>
      </p:sp>
      <p:sp>
        <p:nvSpPr>
          <p:cNvPr id="5179" name="Line 59"/>
          <p:cNvSpPr>
            <a:spLocks noChangeShapeType="1"/>
          </p:cNvSpPr>
          <p:nvPr/>
        </p:nvSpPr>
        <p:spPr bwMode="auto">
          <a:xfrm>
            <a:off x="7799388" y="5638800"/>
            <a:ext cx="557212" cy="1588"/>
          </a:xfrm>
          <a:prstGeom prst="line">
            <a:avLst/>
          </a:prstGeom>
          <a:noFill/>
          <a:ln w="20638">
            <a:solidFill>
              <a:srgbClr val="000000"/>
            </a:solidFill>
            <a:round/>
            <a:headEnd/>
            <a:tailEnd/>
          </a:ln>
        </p:spPr>
        <p:txBody>
          <a:bodyPr/>
          <a:lstStyle/>
          <a:p>
            <a:endParaRPr lang="en-GB"/>
          </a:p>
        </p:txBody>
      </p:sp>
      <p:grpSp>
        <p:nvGrpSpPr>
          <p:cNvPr id="9" name="Group 60"/>
          <p:cNvGrpSpPr>
            <a:grpSpLocks/>
          </p:cNvGrpSpPr>
          <p:nvPr/>
        </p:nvGrpSpPr>
        <p:grpSpPr bwMode="auto">
          <a:xfrm>
            <a:off x="4572000" y="5638800"/>
            <a:ext cx="1830388" cy="876300"/>
            <a:chOff x="2880" y="3552"/>
            <a:chExt cx="1153" cy="552"/>
          </a:xfrm>
        </p:grpSpPr>
        <p:grpSp>
          <p:nvGrpSpPr>
            <p:cNvPr id="10" name="Group 61"/>
            <p:cNvGrpSpPr>
              <a:grpSpLocks/>
            </p:cNvGrpSpPr>
            <p:nvPr/>
          </p:nvGrpSpPr>
          <p:grpSpPr bwMode="auto">
            <a:xfrm>
              <a:off x="2880" y="3661"/>
              <a:ext cx="295" cy="442"/>
              <a:chOff x="1273" y="2721"/>
              <a:chExt cx="434" cy="631"/>
            </a:xfrm>
          </p:grpSpPr>
          <p:sp>
            <p:nvSpPr>
              <p:cNvPr id="5182" name="Oval 62"/>
              <p:cNvSpPr>
                <a:spLocks noChangeArrowheads="1"/>
              </p:cNvSpPr>
              <p:nvPr/>
            </p:nvSpPr>
            <p:spPr bwMode="auto">
              <a:xfrm>
                <a:off x="1368" y="2721"/>
                <a:ext cx="244" cy="220"/>
              </a:xfrm>
              <a:prstGeom prst="ellipse">
                <a:avLst/>
              </a:prstGeom>
              <a:solidFill>
                <a:srgbClr val="FFFFFF"/>
              </a:solidFill>
              <a:ln w="26988">
                <a:solidFill>
                  <a:srgbClr val="000000"/>
                </a:solidFill>
                <a:round/>
                <a:headEnd/>
                <a:tailEnd/>
              </a:ln>
            </p:spPr>
            <p:txBody>
              <a:bodyPr/>
              <a:lstStyle/>
              <a:p>
                <a:endParaRPr lang="en-GB"/>
              </a:p>
            </p:txBody>
          </p:sp>
          <p:sp>
            <p:nvSpPr>
              <p:cNvPr id="5183" name="Oval 63"/>
              <p:cNvSpPr>
                <a:spLocks noChangeArrowheads="1"/>
              </p:cNvSpPr>
              <p:nvPr/>
            </p:nvSpPr>
            <p:spPr bwMode="auto">
              <a:xfrm>
                <a:off x="1368" y="2721"/>
                <a:ext cx="244" cy="220"/>
              </a:xfrm>
              <a:prstGeom prst="ellipse">
                <a:avLst/>
              </a:prstGeom>
              <a:solidFill>
                <a:srgbClr val="000000"/>
              </a:solidFill>
              <a:ln w="0">
                <a:solidFill>
                  <a:srgbClr val="000000"/>
                </a:solidFill>
                <a:round/>
                <a:headEnd/>
                <a:tailEnd/>
              </a:ln>
            </p:spPr>
            <p:txBody>
              <a:bodyPr/>
              <a:lstStyle/>
              <a:p>
                <a:endParaRPr lang="en-GB"/>
              </a:p>
            </p:txBody>
          </p:sp>
          <p:sp>
            <p:nvSpPr>
              <p:cNvPr id="5184" name="Rectangle 64"/>
              <p:cNvSpPr>
                <a:spLocks noChangeArrowheads="1"/>
              </p:cNvSpPr>
              <p:nvPr/>
            </p:nvSpPr>
            <p:spPr bwMode="auto">
              <a:xfrm>
                <a:off x="1398" y="2997"/>
                <a:ext cx="163"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III:1</a:t>
                </a:r>
                <a:endParaRPr lang="en-GB">
                  <a:latin typeface="Lucida Sans Unicode" pitchFamily="34" charset="0"/>
                </a:endParaRPr>
              </a:p>
            </p:txBody>
          </p:sp>
          <p:sp>
            <p:nvSpPr>
              <p:cNvPr id="5185" name="Rectangle 65"/>
              <p:cNvSpPr>
                <a:spLocks noChangeArrowheads="1"/>
              </p:cNvSpPr>
              <p:nvPr/>
            </p:nvSpPr>
            <p:spPr bwMode="auto">
              <a:xfrm>
                <a:off x="1306" y="3074"/>
                <a:ext cx="244"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Kirsty</a:t>
                </a:r>
                <a:endParaRPr lang="en-GB">
                  <a:latin typeface="Lucida Sans Unicode" pitchFamily="34" charset="0"/>
                </a:endParaRPr>
              </a:p>
            </p:txBody>
          </p:sp>
          <p:sp>
            <p:nvSpPr>
              <p:cNvPr id="5186" name="Rectangle 66"/>
              <p:cNvSpPr>
                <a:spLocks noChangeArrowheads="1"/>
              </p:cNvSpPr>
              <p:nvPr/>
            </p:nvSpPr>
            <p:spPr bwMode="auto">
              <a:xfrm>
                <a:off x="1273" y="3229"/>
                <a:ext cx="434"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16/3/1980</a:t>
                </a:r>
                <a:endParaRPr lang="en-GB">
                  <a:latin typeface="Lucida Sans Unicode" pitchFamily="34" charset="0"/>
                </a:endParaRPr>
              </a:p>
            </p:txBody>
          </p:sp>
        </p:grpSp>
        <p:grpSp>
          <p:nvGrpSpPr>
            <p:cNvPr id="11" name="Group 67"/>
            <p:cNvGrpSpPr>
              <a:grpSpLocks/>
            </p:cNvGrpSpPr>
            <p:nvPr/>
          </p:nvGrpSpPr>
          <p:grpSpPr bwMode="auto">
            <a:xfrm>
              <a:off x="3363" y="3661"/>
              <a:ext cx="295" cy="443"/>
              <a:chOff x="1983" y="2721"/>
              <a:chExt cx="433" cy="632"/>
            </a:xfrm>
          </p:grpSpPr>
          <p:sp>
            <p:nvSpPr>
              <p:cNvPr id="5188" name="Rectangle 68"/>
              <p:cNvSpPr>
                <a:spLocks noChangeArrowheads="1"/>
              </p:cNvSpPr>
              <p:nvPr/>
            </p:nvSpPr>
            <p:spPr bwMode="auto">
              <a:xfrm>
                <a:off x="2077"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189" name="Rectangle 69"/>
              <p:cNvSpPr>
                <a:spLocks noChangeArrowheads="1"/>
              </p:cNvSpPr>
              <p:nvPr/>
            </p:nvSpPr>
            <p:spPr bwMode="auto">
              <a:xfrm>
                <a:off x="2077" y="2721"/>
                <a:ext cx="244" cy="220"/>
              </a:xfrm>
              <a:prstGeom prst="rect">
                <a:avLst/>
              </a:prstGeom>
              <a:solidFill>
                <a:srgbClr val="000000"/>
              </a:solidFill>
              <a:ln w="0">
                <a:solidFill>
                  <a:srgbClr val="000000"/>
                </a:solidFill>
                <a:miter lim="800000"/>
                <a:headEnd/>
                <a:tailEnd/>
              </a:ln>
            </p:spPr>
            <p:txBody>
              <a:bodyPr/>
              <a:lstStyle/>
              <a:p>
                <a:endParaRPr lang="en-GB"/>
              </a:p>
            </p:txBody>
          </p:sp>
          <p:sp>
            <p:nvSpPr>
              <p:cNvPr id="5190" name="Rectangle 70"/>
              <p:cNvSpPr>
                <a:spLocks noChangeArrowheads="1"/>
              </p:cNvSpPr>
              <p:nvPr/>
            </p:nvSpPr>
            <p:spPr bwMode="auto">
              <a:xfrm>
                <a:off x="2106" y="2996"/>
                <a:ext cx="16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III:2</a:t>
                </a:r>
                <a:endParaRPr lang="en-GB">
                  <a:latin typeface="Lucida Sans Unicode" pitchFamily="34" charset="0"/>
                </a:endParaRPr>
              </a:p>
            </p:txBody>
          </p:sp>
          <p:sp>
            <p:nvSpPr>
              <p:cNvPr id="5191" name="Rectangle 71"/>
              <p:cNvSpPr>
                <a:spLocks noChangeArrowheads="1"/>
              </p:cNvSpPr>
              <p:nvPr/>
            </p:nvSpPr>
            <p:spPr bwMode="auto">
              <a:xfrm>
                <a:off x="2015" y="3073"/>
                <a:ext cx="36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Stephen</a:t>
                </a:r>
                <a:endParaRPr lang="en-GB">
                  <a:latin typeface="Lucida Sans Unicode" pitchFamily="34" charset="0"/>
                </a:endParaRPr>
              </a:p>
            </p:txBody>
          </p:sp>
          <p:sp>
            <p:nvSpPr>
              <p:cNvPr id="5192" name="Rectangle 72"/>
              <p:cNvSpPr>
                <a:spLocks noChangeArrowheads="1"/>
              </p:cNvSpPr>
              <p:nvPr/>
            </p:nvSpPr>
            <p:spPr bwMode="auto">
              <a:xfrm>
                <a:off x="1983" y="3230"/>
                <a:ext cx="43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20/3/1982</a:t>
                </a:r>
                <a:endParaRPr lang="en-GB">
                  <a:latin typeface="Lucida Sans Unicode" pitchFamily="34" charset="0"/>
                </a:endParaRPr>
              </a:p>
            </p:txBody>
          </p:sp>
        </p:grpSp>
        <p:grpSp>
          <p:nvGrpSpPr>
            <p:cNvPr id="12" name="Group 73"/>
            <p:cNvGrpSpPr>
              <a:grpSpLocks/>
            </p:cNvGrpSpPr>
            <p:nvPr/>
          </p:nvGrpSpPr>
          <p:grpSpPr bwMode="auto">
            <a:xfrm>
              <a:off x="3774" y="3661"/>
              <a:ext cx="259" cy="442"/>
              <a:chOff x="2587" y="2721"/>
              <a:chExt cx="380" cy="631"/>
            </a:xfrm>
          </p:grpSpPr>
          <p:sp>
            <p:nvSpPr>
              <p:cNvPr id="5194" name="Rectangle 74"/>
              <p:cNvSpPr>
                <a:spLocks noChangeArrowheads="1"/>
              </p:cNvSpPr>
              <p:nvPr/>
            </p:nvSpPr>
            <p:spPr bwMode="auto">
              <a:xfrm>
                <a:off x="2657"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195" name="Rectangle 75"/>
              <p:cNvSpPr>
                <a:spLocks noChangeArrowheads="1"/>
              </p:cNvSpPr>
              <p:nvPr/>
            </p:nvSpPr>
            <p:spPr bwMode="auto">
              <a:xfrm>
                <a:off x="2688" y="2999"/>
                <a:ext cx="16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III:3</a:t>
                </a:r>
                <a:endParaRPr lang="en-GB">
                  <a:latin typeface="Lucida Sans Unicode" pitchFamily="34" charset="0"/>
                </a:endParaRPr>
              </a:p>
            </p:txBody>
          </p:sp>
          <p:sp>
            <p:nvSpPr>
              <p:cNvPr id="5196" name="Rectangle 76"/>
              <p:cNvSpPr>
                <a:spLocks noChangeArrowheads="1"/>
              </p:cNvSpPr>
              <p:nvPr/>
            </p:nvSpPr>
            <p:spPr bwMode="auto">
              <a:xfrm>
                <a:off x="2606" y="3074"/>
                <a:ext cx="335"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Richard</a:t>
                </a:r>
                <a:endParaRPr lang="en-GB">
                  <a:latin typeface="Lucida Sans Unicode" pitchFamily="34" charset="0"/>
                </a:endParaRPr>
              </a:p>
            </p:txBody>
          </p:sp>
          <p:sp>
            <p:nvSpPr>
              <p:cNvPr id="5197" name="Rectangle 77"/>
              <p:cNvSpPr>
                <a:spLocks noChangeArrowheads="1"/>
              </p:cNvSpPr>
              <p:nvPr/>
            </p:nvSpPr>
            <p:spPr bwMode="auto">
              <a:xfrm>
                <a:off x="2587" y="3229"/>
                <a:ext cx="380"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5/8/1984</a:t>
                </a:r>
                <a:endParaRPr lang="en-GB">
                  <a:latin typeface="Lucida Sans Unicode" pitchFamily="34" charset="0"/>
                </a:endParaRPr>
              </a:p>
            </p:txBody>
          </p:sp>
        </p:grpSp>
        <p:sp>
          <p:nvSpPr>
            <p:cNvPr id="5198" name="Line 78"/>
            <p:cNvSpPr>
              <a:spLocks noChangeShapeType="1"/>
            </p:cNvSpPr>
            <p:nvPr/>
          </p:nvSpPr>
          <p:spPr bwMode="auto">
            <a:xfrm>
              <a:off x="3028" y="3552"/>
              <a:ext cx="1" cy="109"/>
            </a:xfrm>
            <a:prstGeom prst="line">
              <a:avLst/>
            </a:prstGeom>
            <a:noFill/>
            <a:ln w="20638">
              <a:solidFill>
                <a:srgbClr val="000000"/>
              </a:solidFill>
              <a:round/>
              <a:headEnd/>
              <a:tailEnd/>
            </a:ln>
          </p:spPr>
          <p:txBody>
            <a:bodyPr/>
            <a:lstStyle/>
            <a:p>
              <a:endParaRPr lang="en-GB"/>
            </a:p>
          </p:txBody>
        </p:sp>
        <p:sp>
          <p:nvSpPr>
            <p:cNvPr id="5199" name="Line 79"/>
            <p:cNvSpPr>
              <a:spLocks noChangeShapeType="1"/>
            </p:cNvSpPr>
            <p:nvPr/>
          </p:nvSpPr>
          <p:spPr bwMode="auto">
            <a:xfrm>
              <a:off x="3510" y="3552"/>
              <a:ext cx="1" cy="109"/>
            </a:xfrm>
            <a:prstGeom prst="line">
              <a:avLst/>
            </a:prstGeom>
            <a:noFill/>
            <a:ln w="20638">
              <a:solidFill>
                <a:srgbClr val="000000"/>
              </a:solidFill>
              <a:round/>
              <a:headEnd/>
              <a:tailEnd/>
            </a:ln>
          </p:spPr>
          <p:txBody>
            <a:bodyPr/>
            <a:lstStyle/>
            <a:p>
              <a:endParaRPr lang="en-GB"/>
            </a:p>
          </p:txBody>
        </p:sp>
        <p:sp>
          <p:nvSpPr>
            <p:cNvPr id="5200" name="Line 80"/>
            <p:cNvSpPr>
              <a:spLocks noChangeShapeType="1"/>
            </p:cNvSpPr>
            <p:nvPr/>
          </p:nvSpPr>
          <p:spPr bwMode="auto">
            <a:xfrm>
              <a:off x="3905" y="3552"/>
              <a:ext cx="0" cy="109"/>
            </a:xfrm>
            <a:prstGeom prst="line">
              <a:avLst/>
            </a:prstGeom>
            <a:noFill/>
            <a:ln w="20638">
              <a:solidFill>
                <a:srgbClr val="000000"/>
              </a:solidFill>
              <a:round/>
              <a:headEnd/>
              <a:tailEnd/>
            </a:ln>
          </p:spPr>
          <p:txBody>
            <a:bodyPr/>
            <a:lstStyle/>
            <a:p>
              <a:endParaRPr lang="en-GB"/>
            </a:p>
          </p:txBody>
        </p:sp>
        <p:sp>
          <p:nvSpPr>
            <p:cNvPr id="5201" name="Line 81"/>
            <p:cNvSpPr>
              <a:spLocks noChangeShapeType="1"/>
            </p:cNvSpPr>
            <p:nvPr/>
          </p:nvSpPr>
          <p:spPr bwMode="auto">
            <a:xfrm>
              <a:off x="3028" y="3552"/>
              <a:ext cx="635" cy="1"/>
            </a:xfrm>
            <a:prstGeom prst="line">
              <a:avLst/>
            </a:prstGeom>
            <a:noFill/>
            <a:ln w="20638">
              <a:solidFill>
                <a:srgbClr val="000000"/>
              </a:solidFill>
              <a:round/>
              <a:headEnd/>
              <a:tailEnd/>
            </a:ln>
          </p:spPr>
          <p:txBody>
            <a:bodyPr/>
            <a:lstStyle/>
            <a:p>
              <a:endParaRPr lang="en-GB"/>
            </a:p>
          </p:txBody>
        </p:sp>
        <p:sp>
          <p:nvSpPr>
            <p:cNvPr id="5202" name="Line 82"/>
            <p:cNvSpPr>
              <a:spLocks noChangeShapeType="1"/>
            </p:cNvSpPr>
            <p:nvPr/>
          </p:nvSpPr>
          <p:spPr bwMode="auto">
            <a:xfrm>
              <a:off x="3510" y="3552"/>
              <a:ext cx="153" cy="1"/>
            </a:xfrm>
            <a:prstGeom prst="line">
              <a:avLst/>
            </a:prstGeom>
            <a:noFill/>
            <a:ln w="20638">
              <a:solidFill>
                <a:srgbClr val="000000"/>
              </a:solidFill>
              <a:round/>
              <a:headEnd/>
              <a:tailEnd/>
            </a:ln>
          </p:spPr>
          <p:txBody>
            <a:bodyPr/>
            <a:lstStyle/>
            <a:p>
              <a:endParaRPr lang="en-GB"/>
            </a:p>
          </p:txBody>
        </p:sp>
        <p:sp>
          <p:nvSpPr>
            <p:cNvPr id="5203" name="Line 83"/>
            <p:cNvSpPr>
              <a:spLocks noChangeShapeType="1"/>
            </p:cNvSpPr>
            <p:nvPr/>
          </p:nvSpPr>
          <p:spPr bwMode="auto">
            <a:xfrm>
              <a:off x="3663" y="3552"/>
              <a:ext cx="242" cy="1"/>
            </a:xfrm>
            <a:prstGeom prst="line">
              <a:avLst/>
            </a:prstGeom>
            <a:noFill/>
            <a:ln w="20638">
              <a:solidFill>
                <a:srgbClr val="000000"/>
              </a:solidFill>
              <a:round/>
              <a:headEnd/>
              <a:tailEnd/>
            </a:ln>
          </p:spPr>
          <p:txBody>
            <a:bodyPr/>
            <a:lstStyle/>
            <a:p>
              <a:endParaRPr lang="en-GB"/>
            </a:p>
          </p:txBody>
        </p:sp>
      </p:grpSp>
      <p:grpSp>
        <p:nvGrpSpPr>
          <p:cNvPr id="13" name="Group 84"/>
          <p:cNvGrpSpPr>
            <a:grpSpLocks/>
          </p:cNvGrpSpPr>
          <p:nvPr/>
        </p:nvGrpSpPr>
        <p:grpSpPr bwMode="auto">
          <a:xfrm>
            <a:off x="446088" y="2439988"/>
            <a:ext cx="468312" cy="701675"/>
            <a:chOff x="1273" y="2721"/>
            <a:chExt cx="433" cy="631"/>
          </a:xfrm>
        </p:grpSpPr>
        <p:sp>
          <p:nvSpPr>
            <p:cNvPr id="5205" name="Oval 85"/>
            <p:cNvSpPr>
              <a:spLocks noChangeArrowheads="1"/>
            </p:cNvSpPr>
            <p:nvPr/>
          </p:nvSpPr>
          <p:spPr bwMode="auto">
            <a:xfrm>
              <a:off x="1368" y="2721"/>
              <a:ext cx="244" cy="220"/>
            </a:xfrm>
            <a:prstGeom prst="ellipse">
              <a:avLst/>
            </a:prstGeom>
            <a:solidFill>
              <a:srgbClr val="FFFFFF"/>
            </a:solidFill>
            <a:ln w="26988">
              <a:solidFill>
                <a:srgbClr val="000000"/>
              </a:solidFill>
              <a:round/>
              <a:headEnd/>
              <a:tailEnd/>
            </a:ln>
          </p:spPr>
          <p:txBody>
            <a:bodyPr/>
            <a:lstStyle/>
            <a:p>
              <a:endParaRPr lang="en-GB"/>
            </a:p>
          </p:txBody>
        </p:sp>
        <p:sp>
          <p:nvSpPr>
            <p:cNvPr id="5206" name="Oval 86"/>
            <p:cNvSpPr>
              <a:spLocks noChangeArrowheads="1"/>
            </p:cNvSpPr>
            <p:nvPr/>
          </p:nvSpPr>
          <p:spPr bwMode="auto">
            <a:xfrm>
              <a:off x="1368" y="2721"/>
              <a:ext cx="244" cy="220"/>
            </a:xfrm>
            <a:prstGeom prst="ellipse">
              <a:avLst/>
            </a:prstGeom>
            <a:solidFill>
              <a:srgbClr val="000000"/>
            </a:solidFill>
            <a:ln w="0">
              <a:solidFill>
                <a:srgbClr val="000000"/>
              </a:solidFill>
              <a:round/>
              <a:headEnd/>
              <a:tailEnd/>
            </a:ln>
          </p:spPr>
          <p:txBody>
            <a:bodyPr/>
            <a:lstStyle/>
            <a:p>
              <a:endParaRPr lang="en-GB"/>
            </a:p>
          </p:txBody>
        </p:sp>
        <p:sp>
          <p:nvSpPr>
            <p:cNvPr id="5207" name="Rectangle 87"/>
            <p:cNvSpPr>
              <a:spLocks noChangeArrowheads="1"/>
            </p:cNvSpPr>
            <p:nvPr/>
          </p:nvSpPr>
          <p:spPr bwMode="auto">
            <a:xfrm>
              <a:off x="1397" y="2997"/>
              <a:ext cx="163"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III:1</a:t>
              </a:r>
              <a:endParaRPr lang="en-GB">
                <a:latin typeface="Lucida Sans Unicode" pitchFamily="34" charset="0"/>
              </a:endParaRPr>
            </a:p>
          </p:txBody>
        </p:sp>
        <p:sp>
          <p:nvSpPr>
            <p:cNvPr id="5208" name="Rectangle 88"/>
            <p:cNvSpPr>
              <a:spLocks noChangeArrowheads="1"/>
            </p:cNvSpPr>
            <p:nvPr/>
          </p:nvSpPr>
          <p:spPr bwMode="auto">
            <a:xfrm>
              <a:off x="1305" y="3074"/>
              <a:ext cx="244"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Kirsty</a:t>
              </a:r>
              <a:endParaRPr lang="en-GB">
                <a:latin typeface="Lucida Sans Unicode" pitchFamily="34" charset="0"/>
              </a:endParaRPr>
            </a:p>
          </p:txBody>
        </p:sp>
        <p:sp>
          <p:nvSpPr>
            <p:cNvPr id="5209" name="Rectangle 89"/>
            <p:cNvSpPr>
              <a:spLocks noChangeArrowheads="1"/>
            </p:cNvSpPr>
            <p:nvPr/>
          </p:nvSpPr>
          <p:spPr bwMode="auto">
            <a:xfrm>
              <a:off x="1273" y="3229"/>
              <a:ext cx="43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16/3/1980</a:t>
              </a:r>
              <a:endParaRPr lang="en-GB">
                <a:latin typeface="Lucida Sans Unicode" pitchFamily="34" charset="0"/>
              </a:endParaRPr>
            </a:p>
          </p:txBody>
        </p:sp>
      </p:grpSp>
      <p:grpSp>
        <p:nvGrpSpPr>
          <p:cNvPr id="14" name="Group 90"/>
          <p:cNvGrpSpPr>
            <a:grpSpLocks/>
          </p:cNvGrpSpPr>
          <p:nvPr/>
        </p:nvGrpSpPr>
        <p:grpSpPr bwMode="auto">
          <a:xfrm>
            <a:off x="1212850" y="2439988"/>
            <a:ext cx="469900" cy="703262"/>
            <a:chOff x="1983" y="2721"/>
            <a:chExt cx="434" cy="632"/>
          </a:xfrm>
        </p:grpSpPr>
        <p:sp>
          <p:nvSpPr>
            <p:cNvPr id="5211" name="Rectangle 91"/>
            <p:cNvSpPr>
              <a:spLocks noChangeArrowheads="1"/>
            </p:cNvSpPr>
            <p:nvPr/>
          </p:nvSpPr>
          <p:spPr bwMode="auto">
            <a:xfrm>
              <a:off x="2077"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212" name="Rectangle 92"/>
            <p:cNvSpPr>
              <a:spLocks noChangeArrowheads="1"/>
            </p:cNvSpPr>
            <p:nvPr/>
          </p:nvSpPr>
          <p:spPr bwMode="auto">
            <a:xfrm>
              <a:off x="2077" y="2721"/>
              <a:ext cx="244" cy="220"/>
            </a:xfrm>
            <a:prstGeom prst="rect">
              <a:avLst/>
            </a:prstGeom>
            <a:solidFill>
              <a:srgbClr val="000000"/>
            </a:solidFill>
            <a:ln w="0">
              <a:solidFill>
                <a:srgbClr val="000000"/>
              </a:solidFill>
              <a:miter lim="800000"/>
              <a:headEnd/>
              <a:tailEnd/>
            </a:ln>
          </p:spPr>
          <p:txBody>
            <a:bodyPr/>
            <a:lstStyle/>
            <a:p>
              <a:endParaRPr lang="en-GB"/>
            </a:p>
          </p:txBody>
        </p:sp>
        <p:sp>
          <p:nvSpPr>
            <p:cNvPr id="5213" name="Rectangle 93"/>
            <p:cNvSpPr>
              <a:spLocks noChangeArrowheads="1"/>
            </p:cNvSpPr>
            <p:nvPr/>
          </p:nvSpPr>
          <p:spPr bwMode="auto">
            <a:xfrm>
              <a:off x="2106" y="2996"/>
              <a:ext cx="16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III:2</a:t>
              </a:r>
              <a:endParaRPr lang="en-GB">
                <a:latin typeface="Lucida Sans Unicode" pitchFamily="34" charset="0"/>
              </a:endParaRPr>
            </a:p>
          </p:txBody>
        </p:sp>
        <p:sp>
          <p:nvSpPr>
            <p:cNvPr id="5214" name="Rectangle 94"/>
            <p:cNvSpPr>
              <a:spLocks noChangeArrowheads="1"/>
            </p:cNvSpPr>
            <p:nvPr/>
          </p:nvSpPr>
          <p:spPr bwMode="auto">
            <a:xfrm>
              <a:off x="2016" y="3073"/>
              <a:ext cx="363"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Stephen</a:t>
              </a:r>
              <a:endParaRPr lang="en-GB">
                <a:latin typeface="Lucida Sans Unicode" pitchFamily="34" charset="0"/>
              </a:endParaRPr>
            </a:p>
          </p:txBody>
        </p:sp>
        <p:sp>
          <p:nvSpPr>
            <p:cNvPr id="5215" name="Rectangle 95"/>
            <p:cNvSpPr>
              <a:spLocks noChangeArrowheads="1"/>
            </p:cNvSpPr>
            <p:nvPr/>
          </p:nvSpPr>
          <p:spPr bwMode="auto">
            <a:xfrm>
              <a:off x="1983" y="3230"/>
              <a:ext cx="434"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20/3/1982</a:t>
              </a:r>
              <a:endParaRPr lang="en-GB">
                <a:latin typeface="Lucida Sans Unicode" pitchFamily="34" charset="0"/>
              </a:endParaRPr>
            </a:p>
          </p:txBody>
        </p:sp>
      </p:grpSp>
      <p:grpSp>
        <p:nvGrpSpPr>
          <p:cNvPr id="15" name="Group 96"/>
          <p:cNvGrpSpPr>
            <a:grpSpLocks/>
          </p:cNvGrpSpPr>
          <p:nvPr/>
        </p:nvGrpSpPr>
        <p:grpSpPr bwMode="auto">
          <a:xfrm>
            <a:off x="1865313" y="2439988"/>
            <a:ext cx="411162" cy="703262"/>
            <a:chOff x="2587" y="2721"/>
            <a:chExt cx="380" cy="632"/>
          </a:xfrm>
        </p:grpSpPr>
        <p:sp>
          <p:nvSpPr>
            <p:cNvPr id="5217" name="Rectangle 97"/>
            <p:cNvSpPr>
              <a:spLocks noChangeArrowheads="1"/>
            </p:cNvSpPr>
            <p:nvPr/>
          </p:nvSpPr>
          <p:spPr bwMode="auto">
            <a:xfrm>
              <a:off x="2657"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5218" name="Rectangle 98"/>
            <p:cNvSpPr>
              <a:spLocks noChangeArrowheads="1"/>
            </p:cNvSpPr>
            <p:nvPr/>
          </p:nvSpPr>
          <p:spPr bwMode="auto">
            <a:xfrm>
              <a:off x="2687" y="2998"/>
              <a:ext cx="163"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III:3</a:t>
              </a:r>
              <a:endParaRPr lang="en-GB">
                <a:latin typeface="Lucida Sans Unicode" pitchFamily="34" charset="0"/>
              </a:endParaRPr>
            </a:p>
          </p:txBody>
        </p:sp>
        <p:sp>
          <p:nvSpPr>
            <p:cNvPr id="5219" name="Rectangle 99"/>
            <p:cNvSpPr>
              <a:spLocks noChangeArrowheads="1"/>
            </p:cNvSpPr>
            <p:nvPr/>
          </p:nvSpPr>
          <p:spPr bwMode="auto">
            <a:xfrm>
              <a:off x="2606" y="3074"/>
              <a:ext cx="335" cy="122"/>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Richard</a:t>
              </a:r>
              <a:endParaRPr lang="en-GB">
                <a:latin typeface="Lucida Sans Unicode" pitchFamily="34" charset="0"/>
              </a:endParaRPr>
            </a:p>
          </p:txBody>
        </p:sp>
        <p:sp>
          <p:nvSpPr>
            <p:cNvPr id="5220" name="Rectangle 100"/>
            <p:cNvSpPr>
              <a:spLocks noChangeArrowheads="1"/>
            </p:cNvSpPr>
            <p:nvPr/>
          </p:nvSpPr>
          <p:spPr bwMode="auto">
            <a:xfrm>
              <a:off x="2587" y="3230"/>
              <a:ext cx="380" cy="123"/>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5/8/1984</a:t>
              </a:r>
              <a:endParaRPr lang="en-GB">
                <a:latin typeface="Lucida Sans Unicode" pitchFamily="34" charset="0"/>
              </a:endParaRPr>
            </a:p>
          </p:txBody>
        </p:sp>
      </p:grpSp>
      <p:sp>
        <p:nvSpPr>
          <p:cNvPr id="5221" name="Line 101"/>
          <p:cNvSpPr>
            <a:spLocks noChangeShapeType="1"/>
          </p:cNvSpPr>
          <p:nvPr/>
        </p:nvSpPr>
        <p:spPr bwMode="auto">
          <a:xfrm>
            <a:off x="681038" y="2266950"/>
            <a:ext cx="1587" cy="173038"/>
          </a:xfrm>
          <a:prstGeom prst="line">
            <a:avLst/>
          </a:prstGeom>
          <a:noFill/>
          <a:ln w="20638">
            <a:solidFill>
              <a:srgbClr val="000000"/>
            </a:solidFill>
            <a:round/>
            <a:headEnd/>
            <a:tailEnd/>
          </a:ln>
        </p:spPr>
        <p:txBody>
          <a:bodyPr/>
          <a:lstStyle/>
          <a:p>
            <a:endParaRPr lang="en-GB"/>
          </a:p>
        </p:txBody>
      </p:sp>
      <p:sp>
        <p:nvSpPr>
          <p:cNvPr id="5222" name="Line 102"/>
          <p:cNvSpPr>
            <a:spLocks noChangeShapeType="1"/>
          </p:cNvSpPr>
          <p:nvPr/>
        </p:nvSpPr>
        <p:spPr bwMode="auto">
          <a:xfrm>
            <a:off x="1446213" y="2266950"/>
            <a:ext cx="1587" cy="173038"/>
          </a:xfrm>
          <a:prstGeom prst="line">
            <a:avLst/>
          </a:prstGeom>
          <a:noFill/>
          <a:ln w="20638">
            <a:solidFill>
              <a:srgbClr val="000000"/>
            </a:solidFill>
            <a:round/>
            <a:headEnd/>
            <a:tailEnd/>
          </a:ln>
        </p:spPr>
        <p:txBody>
          <a:bodyPr/>
          <a:lstStyle/>
          <a:p>
            <a:endParaRPr lang="en-GB"/>
          </a:p>
        </p:txBody>
      </p:sp>
      <p:sp>
        <p:nvSpPr>
          <p:cNvPr id="5223" name="Line 103"/>
          <p:cNvSpPr>
            <a:spLocks noChangeShapeType="1"/>
          </p:cNvSpPr>
          <p:nvPr/>
        </p:nvSpPr>
        <p:spPr bwMode="auto">
          <a:xfrm>
            <a:off x="2073275" y="2266950"/>
            <a:ext cx="0" cy="173038"/>
          </a:xfrm>
          <a:prstGeom prst="line">
            <a:avLst/>
          </a:prstGeom>
          <a:noFill/>
          <a:ln w="20638">
            <a:solidFill>
              <a:srgbClr val="000000"/>
            </a:solidFill>
            <a:round/>
            <a:headEnd/>
            <a:tailEnd/>
          </a:ln>
        </p:spPr>
        <p:txBody>
          <a:bodyPr/>
          <a:lstStyle/>
          <a:p>
            <a:endParaRPr lang="en-GB"/>
          </a:p>
        </p:txBody>
      </p:sp>
      <p:sp>
        <p:nvSpPr>
          <p:cNvPr id="5224" name="Line 104"/>
          <p:cNvSpPr>
            <a:spLocks noChangeShapeType="1"/>
          </p:cNvSpPr>
          <p:nvPr/>
        </p:nvSpPr>
        <p:spPr bwMode="auto">
          <a:xfrm>
            <a:off x="681038" y="2266950"/>
            <a:ext cx="1008062" cy="1588"/>
          </a:xfrm>
          <a:prstGeom prst="line">
            <a:avLst/>
          </a:prstGeom>
          <a:noFill/>
          <a:ln w="20638">
            <a:solidFill>
              <a:srgbClr val="000000"/>
            </a:solidFill>
            <a:round/>
            <a:headEnd/>
            <a:tailEnd/>
          </a:ln>
        </p:spPr>
        <p:txBody>
          <a:bodyPr/>
          <a:lstStyle/>
          <a:p>
            <a:endParaRPr lang="en-GB"/>
          </a:p>
        </p:txBody>
      </p:sp>
      <p:sp>
        <p:nvSpPr>
          <p:cNvPr id="5225" name="Line 105"/>
          <p:cNvSpPr>
            <a:spLocks noChangeShapeType="1"/>
          </p:cNvSpPr>
          <p:nvPr/>
        </p:nvSpPr>
        <p:spPr bwMode="auto">
          <a:xfrm>
            <a:off x="1446213" y="2266950"/>
            <a:ext cx="242887" cy="1588"/>
          </a:xfrm>
          <a:prstGeom prst="line">
            <a:avLst/>
          </a:prstGeom>
          <a:noFill/>
          <a:ln w="20638">
            <a:solidFill>
              <a:srgbClr val="000000"/>
            </a:solidFill>
            <a:round/>
            <a:headEnd/>
            <a:tailEnd/>
          </a:ln>
        </p:spPr>
        <p:txBody>
          <a:bodyPr/>
          <a:lstStyle/>
          <a:p>
            <a:endParaRPr lang="en-GB"/>
          </a:p>
        </p:txBody>
      </p:sp>
      <p:sp>
        <p:nvSpPr>
          <p:cNvPr id="5226" name="Line 106"/>
          <p:cNvSpPr>
            <a:spLocks noChangeShapeType="1"/>
          </p:cNvSpPr>
          <p:nvPr/>
        </p:nvSpPr>
        <p:spPr bwMode="auto">
          <a:xfrm>
            <a:off x="1689100" y="2266950"/>
            <a:ext cx="384175" cy="1588"/>
          </a:xfrm>
          <a:prstGeom prst="line">
            <a:avLst/>
          </a:prstGeom>
          <a:noFill/>
          <a:ln w="20638">
            <a:solidFill>
              <a:srgbClr val="000000"/>
            </a:solidFill>
            <a:round/>
            <a:headEnd/>
            <a:tailEnd/>
          </a:ln>
        </p:spPr>
        <p:txBody>
          <a:bodyPr/>
          <a:lstStyle/>
          <a:p>
            <a:endParaRPr lang="en-GB"/>
          </a:p>
        </p:txBody>
      </p:sp>
      <p:sp>
        <p:nvSpPr>
          <p:cNvPr id="5227" name="Rectangle 107"/>
          <p:cNvSpPr>
            <a:spLocks noChangeArrowheads="1"/>
          </p:cNvSpPr>
          <p:nvPr/>
        </p:nvSpPr>
        <p:spPr bwMode="auto">
          <a:xfrm>
            <a:off x="272425" y="4538663"/>
            <a:ext cx="4299575" cy="1015663"/>
          </a:xfrm>
          <a:prstGeom prst="rect">
            <a:avLst/>
          </a:prstGeom>
          <a:noFill/>
          <a:ln w="9525">
            <a:noFill/>
            <a:miter lim="800000"/>
            <a:headEnd/>
            <a:tailEnd/>
          </a:ln>
          <a:effectLst/>
        </p:spPr>
        <p:txBody>
          <a:bodyPr wrap="none">
            <a:spAutoFit/>
          </a:bodyPr>
          <a:lstStyle/>
          <a:p>
            <a:pPr eaLnBrk="0" hangingPunct="0"/>
            <a:r>
              <a:rPr lang="en-GB" sz="2000" b="1" dirty="0" smtClean="0">
                <a:solidFill>
                  <a:schemeClr val="bg1"/>
                </a:solidFill>
                <a:latin typeface="Arial" charset="0"/>
              </a:rPr>
              <a:t>Choose </a:t>
            </a:r>
            <a:r>
              <a:rPr lang="en-GB" sz="2000" b="1" dirty="0">
                <a:solidFill>
                  <a:schemeClr val="bg1"/>
                </a:solidFill>
                <a:latin typeface="Arial" charset="0"/>
              </a:rPr>
              <a:t>one parent</a:t>
            </a:r>
            <a:br>
              <a:rPr lang="en-GB" sz="2000" b="1" dirty="0">
                <a:solidFill>
                  <a:schemeClr val="bg1"/>
                </a:solidFill>
                <a:latin typeface="Arial" charset="0"/>
              </a:rPr>
            </a:br>
            <a:r>
              <a:rPr lang="en-GB" sz="2000" b="1" dirty="0">
                <a:solidFill>
                  <a:schemeClr val="bg1"/>
                </a:solidFill>
                <a:latin typeface="Arial" charset="0"/>
              </a:rPr>
              <a:t>Ask about sibs and their children,</a:t>
            </a:r>
            <a:br>
              <a:rPr lang="en-GB" sz="2000" b="1" dirty="0">
                <a:solidFill>
                  <a:schemeClr val="bg1"/>
                </a:solidFill>
                <a:latin typeface="Arial" charset="0"/>
              </a:rPr>
            </a:br>
            <a:r>
              <a:rPr lang="en-GB" sz="2000" b="1" dirty="0">
                <a:solidFill>
                  <a:schemeClr val="bg1"/>
                </a:solidFill>
                <a:latin typeface="Arial" charset="0"/>
              </a:rPr>
              <a:t>then parents</a:t>
            </a:r>
            <a:endParaRPr lang="en-GB" sz="1600" b="1" dirty="0">
              <a:solidFill>
                <a:schemeClr val="bg1"/>
              </a:solidFill>
            </a:endParaRPr>
          </a:p>
        </p:txBody>
      </p:sp>
      <p:pic>
        <p:nvPicPr>
          <p:cNvPr id="108" name="Picture 2"/>
          <p:cNvPicPr>
            <a:picLocks noChangeAspect="1" noChangeArrowheads="1"/>
          </p:cNvPicPr>
          <p:nvPr/>
        </p:nvPicPr>
        <p:blipFill>
          <a:blip r:embed="rId2" cstate="print"/>
          <a:srcRect/>
          <a:stretch>
            <a:fillRect/>
          </a:stretch>
        </p:blipFill>
        <p:spPr bwMode="auto">
          <a:xfrm>
            <a:off x="674095" y="6023701"/>
            <a:ext cx="1534154" cy="443200"/>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5221"/>
                                        </p:tgtEl>
                                        <p:attrNameLst>
                                          <p:attrName>style.visibility</p:attrName>
                                        </p:attrNameLst>
                                      </p:cBhvr>
                                      <p:to>
                                        <p:strVal val="visible"/>
                                      </p:to>
                                    </p:set>
                                    <p:animEffect transition="in" filter="wipe(down)">
                                      <p:cBhvr>
                                        <p:cTn id="10" dur="500"/>
                                        <p:tgtEl>
                                          <p:spTgt spid="52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224"/>
                                        </p:tgtEl>
                                        <p:attrNameLst>
                                          <p:attrName>style.visibility</p:attrName>
                                        </p:attrNameLst>
                                      </p:cBhvr>
                                      <p:to>
                                        <p:strVal val="visible"/>
                                      </p:to>
                                    </p:set>
                                    <p:animEffect transition="in" filter="wipe(left)">
                                      <p:cBhvr>
                                        <p:cTn id="14" dur="500"/>
                                        <p:tgtEl>
                                          <p:spTgt spid="5224"/>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5222"/>
                                        </p:tgtEl>
                                        <p:attrNameLst>
                                          <p:attrName>style.visibility</p:attrName>
                                        </p:attrNameLst>
                                      </p:cBhvr>
                                      <p:to>
                                        <p:strVal val="visible"/>
                                      </p:to>
                                    </p:set>
                                    <p:animEffect transition="in" filter="wipe(up)">
                                      <p:cBhvr>
                                        <p:cTn id="18" dur="500"/>
                                        <p:tgtEl>
                                          <p:spTgt spid="5222"/>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226"/>
                                        </p:tgtEl>
                                        <p:attrNameLst>
                                          <p:attrName>style.visibility</p:attrName>
                                        </p:attrNameLst>
                                      </p:cBhvr>
                                      <p:to>
                                        <p:strVal val="visible"/>
                                      </p:to>
                                    </p:set>
                                    <p:animEffect transition="in" filter="wipe(left)">
                                      <p:cBhvr>
                                        <p:cTn id="26" dur="500"/>
                                        <p:tgtEl>
                                          <p:spTgt spid="5226"/>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5225"/>
                                        </p:tgtEl>
                                        <p:attrNameLst>
                                          <p:attrName>style.visibility</p:attrName>
                                        </p:attrNameLst>
                                      </p:cBhvr>
                                      <p:to>
                                        <p:strVal val="visible"/>
                                      </p:to>
                                    </p:set>
                                    <p:animEffect transition="in" filter="wipe(left)">
                                      <p:cBhvr>
                                        <p:cTn id="30" dur="500"/>
                                        <p:tgtEl>
                                          <p:spTgt spid="52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5223"/>
                                        </p:tgtEl>
                                        <p:attrNameLst>
                                          <p:attrName>style.visibility</p:attrName>
                                        </p:attrNameLst>
                                      </p:cBhvr>
                                      <p:to>
                                        <p:strVal val="visible"/>
                                      </p:to>
                                    </p:set>
                                    <p:animEffect transition="in" filter="wipe(up)">
                                      <p:cBhvr>
                                        <p:cTn id="34" dur="500"/>
                                        <p:tgtEl>
                                          <p:spTgt spid="5223"/>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9"/>
                                        </p:tgtEl>
                                        <p:attrNameLst>
                                          <p:attrName>style.visibility</p:attrName>
                                        </p:attrNameLst>
                                      </p:cBhvr>
                                      <p:to>
                                        <p:strVal val="visible"/>
                                      </p:to>
                                    </p:se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5171"/>
                                        </p:tgtEl>
                                        <p:attrNameLst>
                                          <p:attrName>style.visibility</p:attrName>
                                        </p:attrNameLst>
                                      </p:cBhvr>
                                      <p:to>
                                        <p:strVal val="visible"/>
                                      </p:to>
                                    </p:set>
                                    <p:animEffect transition="in" filter="wipe(down)">
                                      <p:cBhvr>
                                        <p:cTn id="50" dur="500"/>
                                        <p:tgtEl>
                                          <p:spTgt spid="5171"/>
                                        </p:tgtEl>
                                      </p:cBhvr>
                                    </p:animEffec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499"/>
                                          </p:stCondLst>
                                        </p:cTn>
                                        <p:tgtEl>
                                          <p:spTgt spid="5172"/>
                                        </p:tgtEl>
                                        <p:attrNameLst>
                                          <p:attrName>style.visibility</p:attrName>
                                        </p:attrNameLst>
                                      </p:cBhvr>
                                      <p:to>
                                        <p:strVal val="visible"/>
                                      </p:to>
                                    </p:set>
                                  </p:childTnLst>
                                </p:cTn>
                              </p:par>
                            </p:childTnLst>
                          </p:cTn>
                        </p:par>
                        <p:par>
                          <p:cTn id="54" fill="hold">
                            <p:stCondLst>
                              <p:cond delay="1500"/>
                            </p:stCondLst>
                            <p:childTnLst>
                              <p:par>
                                <p:cTn id="55" presetID="1" presetClass="entr" presetSubtype="0" fill="hold" grpId="0" nodeType="afterEffect">
                                  <p:stCondLst>
                                    <p:cond delay="0"/>
                                  </p:stCondLst>
                                  <p:childTnLst>
                                    <p:set>
                                      <p:cBhvr>
                                        <p:cTn id="56" dur="1" fill="hold">
                                          <p:stCondLst>
                                            <p:cond delay="499"/>
                                          </p:stCondLst>
                                        </p:cTn>
                                        <p:tgtEl>
                                          <p:spTgt spid="5173"/>
                                        </p:tgtEl>
                                        <p:attrNameLst>
                                          <p:attrName>style.visibility</p:attrName>
                                        </p:attrNameLst>
                                      </p:cBhvr>
                                      <p:to>
                                        <p:strVal val="visible"/>
                                      </p:to>
                                    </p:se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5125"/>
                                        </p:tgtEl>
                                        <p:attrNameLst>
                                          <p:attrName>style.visibility</p:attrName>
                                        </p:attrNameLst>
                                      </p:cBhvr>
                                      <p:to>
                                        <p:strVal val="visible"/>
                                      </p:to>
                                    </p:set>
                                    <p:animEffect transition="in" filter="wipe(left)">
                                      <p:cBhvr>
                                        <p:cTn id="60" dur="500"/>
                                        <p:tgtEl>
                                          <p:spTgt spid="5125"/>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5126"/>
                                        </p:tgtEl>
                                        <p:attrNameLst>
                                          <p:attrName>style.visibility</p:attrName>
                                        </p:attrNameLst>
                                      </p:cBhvr>
                                      <p:to>
                                        <p:strVal val="visible"/>
                                      </p:to>
                                    </p:set>
                                    <p:animEffect transition="in" filter="wipe(left)">
                                      <p:cBhvr>
                                        <p:cTn id="64" dur="500"/>
                                        <p:tgtEl>
                                          <p:spTgt spid="5126"/>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500"/>
                                        <p:tgtEl>
                                          <p:spTgt spid="8"/>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5176"/>
                                        </p:tgtEl>
                                        <p:attrNameLst>
                                          <p:attrName>style.visibility</p:attrName>
                                        </p:attrNameLst>
                                      </p:cBhvr>
                                      <p:to>
                                        <p:strVal val="visible"/>
                                      </p:to>
                                    </p:set>
                                    <p:animEffect transition="in" filter="wipe(left)">
                                      <p:cBhvr>
                                        <p:cTn id="72" dur="500"/>
                                        <p:tgtEl>
                                          <p:spTgt spid="5176"/>
                                        </p:tgtEl>
                                      </p:cBhvr>
                                    </p:animEffect>
                                  </p:childTnLst>
                                </p:cTn>
                              </p:par>
                            </p:childTnLst>
                          </p:cTn>
                        </p:par>
                        <p:par>
                          <p:cTn id="73" fill="hold">
                            <p:stCondLst>
                              <p:cond delay="4000"/>
                            </p:stCondLst>
                            <p:childTnLst>
                              <p:par>
                                <p:cTn id="74" presetID="22" presetClass="entr" presetSubtype="1" fill="hold" grpId="0" nodeType="afterEffect">
                                  <p:stCondLst>
                                    <p:cond delay="0"/>
                                  </p:stCondLst>
                                  <p:childTnLst>
                                    <p:set>
                                      <p:cBhvr>
                                        <p:cTn id="75" dur="1" fill="hold">
                                          <p:stCondLst>
                                            <p:cond delay="0"/>
                                          </p:stCondLst>
                                        </p:cTn>
                                        <p:tgtEl>
                                          <p:spTgt spid="5177"/>
                                        </p:tgtEl>
                                        <p:attrNameLst>
                                          <p:attrName>style.visibility</p:attrName>
                                        </p:attrNameLst>
                                      </p:cBhvr>
                                      <p:to>
                                        <p:strVal val="visible"/>
                                      </p:to>
                                    </p:set>
                                    <p:animEffect transition="in" filter="wipe(up)">
                                      <p:cBhvr>
                                        <p:cTn id="76" dur="500"/>
                                        <p:tgtEl>
                                          <p:spTgt spid="5177"/>
                                        </p:tgtEl>
                                      </p:cBhvr>
                                    </p:animEffect>
                                  </p:childTnLst>
                                </p:cTn>
                              </p:par>
                            </p:childTnLst>
                          </p:cTn>
                        </p:par>
                        <p:par>
                          <p:cTn id="77" fill="hold">
                            <p:stCondLst>
                              <p:cond delay="4500"/>
                            </p:stCondLst>
                            <p:childTnLst>
                              <p:par>
                                <p:cTn id="78" presetID="22" presetClass="entr" presetSubtype="1" fill="hold" grpId="0" nodeType="afterEffect">
                                  <p:stCondLst>
                                    <p:cond delay="0"/>
                                  </p:stCondLst>
                                  <p:childTnLst>
                                    <p:set>
                                      <p:cBhvr>
                                        <p:cTn id="79" dur="1" fill="hold">
                                          <p:stCondLst>
                                            <p:cond delay="0"/>
                                          </p:stCondLst>
                                        </p:cTn>
                                        <p:tgtEl>
                                          <p:spTgt spid="5168"/>
                                        </p:tgtEl>
                                        <p:attrNameLst>
                                          <p:attrName>style.visibility</p:attrName>
                                        </p:attrNameLst>
                                      </p:cBhvr>
                                      <p:to>
                                        <p:strVal val="visible"/>
                                      </p:to>
                                    </p:set>
                                    <p:animEffect transition="in" filter="wipe(up)">
                                      <p:cBhvr>
                                        <p:cTn id="80" dur="500"/>
                                        <p:tgtEl>
                                          <p:spTgt spid="5168"/>
                                        </p:tgtEl>
                                      </p:cBhvr>
                                    </p:animEffect>
                                  </p:childTnLst>
                                </p:cTn>
                              </p:par>
                            </p:childTnLst>
                          </p:cTn>
                        </p:par>
                        <p:par>
                          <p:cTn id="81" fill="hold">
                            <p:stCondLst>
                              <p:cond delay="5000"/>
                            </p:stCondLst>
                            <p:childTnLst>
                              <p:par>
                                <p:cTn id="82" presetID="22" presetClass="entr" presetSubtype="1"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up)">
                                      <p:cBhvr>
                                        <p:cTn id="84" dur="500"/>
                                        <p:tgtEl>
                                          <p:spTgt spid="4"/>
                                        </p:tgtEl>
                                      </p:cBhvr>
                                    </p:animEffect>
                                  </p:childTnLst>
                                </p:cTn>
                              </p:par>
                            </p:childTnLst>
                          </p:cTn>
                        </p:par>
                        <p:par>
                          <p:cTn id="85" fill="hold">
                            <p:stCondLst>
                              <p:cond delay="5500"/>
                            </p:stCondLst>
                            <p:childTnLst>
                              <p:par>
                                <p:cTn id="86" presetID="22" presetClass="entr" presetSubtype="8" fill="hold" grpId="0" nodeType="afterEffect">
                                  <p:stCondLst>
                                    <p:cond delay="500"/>
                                  </p:stCondLst>
                                  <p:childTnLst>
                                    <p:set>
                                      <p:cBhvr>
                                        <p:cTn id="87" dur="1" fill="hold">
                                          <p:stCondLst>
                                            <p:cond delay="0"/>
                                          </p:stCondLst>
                                        </p:cTn>
                                        <p:tgtEl>
                                          <p:spTgt spid="5145"/>
                                        </p:tgtEl>
                                        <p:attrNameLst>
                                          <p:attrName>style.visibility</p:attrName>
                                        </p:attrNameLst>
                                      </p:cBhvr>
                                      <p:to>
                                        <p:strVal val="visible"/>
                                      </p:to>
                                    </p:set>
                                    <p:animEffect transition="in" filter="wipe(left)">
                                      <p:cBhvr>
                                        <p:cTn id="88" dur="500"/>
                                        <p:tgtEl>
                                          <p:spTgt spid="5145"/>
                                        </p:tgtEl>
                                      </p:cBhvr>
                                    </p:animEffect>
                                  </p:childTnLst>
                                </p:cTn>
                              </p:par>
                            </p:childTnLst>
                          </p:cTn>
                        </p:par>
                        <p:par>
                          <p:cTn id="89" fill="hold">
                            <p:stCondLst>
                              <p:cond delay="6500"/>
                            </p:stCondLst>
                            <p:childTnLst>
                              <p:par>
                                <p:cTn id="90" presetID="1" presetClass="entr" presetSubtype="0" fill="hold" grpId="0" nodeType="afterEffect">
                                  <p:stCondLst>
                                    <p:cond delay="0"/>
                                  </p:stCondLst>
                                  <p:childTnLst>
                                    <p:set>
                                      <p:cBhvr>
                                        <p:cTn id="91" dur="1" fill="hold">
                                          <p:stCondLst>
                                            <p:cond delay="499"/>
                                          </p:stCondLst>
                                        </p:cTn>
                                        <p:tgtEl>
                                          <p:spTgt spid="5151"/>
                                        </p:tgtEl>
                                        <p:attrNameLst>
                                          <p:attrName>style.visibility</p:attrName>
                                        </p:attrNameLst>
                                      </p:cBhvr>
                                      <p:to>
                                        <p:strVal val="visible"/>
                                      </p:to>
                                    </p:set>
                                  </p:childTnLst>
                                </p:cTn>
                              </p:par>
                            </p:childTnLst>
                          </p:cTn>
                        </p:par>
                        <p:par>
                          <p:cTn id="92" fill="hold">
                            <p:stCondLst>
                              <p:cond delay="7000"/>
                            </p:stCondLst>
                            <p:childTnLst>
                              <p:par>
                                <p:cTn id="93" presetID="22" presetClass="entr" presetSubtype="8"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childTnLst>
                          </p:cTn>
                        </p:par>
                        <p:par>
                          <p:cTn id="96" fill="hold">
                            <p:stCondLst>
                              <p:cond delay="7500"/>
                            </p:stCondLst>
                            <p:childTnLst>
                              <p:par>
                                <p:cTn id="97" presetID="22" presetClass="entr" presetSubtype="1" fill="hold" grpId="0" nodeType="afterEffect">
                                  <p:stCondLst>
                                    <p:cond delay="0"/>
                                  </p:stCondLst>
                                  <p:childTnLst>
                                    <p:set>
                                      <p:cBhvr>
                                        <p:cTn id="98" dur="1" fill="hold">
                                          <p:stCondLst>
                                            <p:cond delay="0"/>
                                          </p:stCondLst>
                                        </p:cTn>
                                        <p:tgtEl>
                                          <p:spTgt spid="5169"/>
                                        </p:tgtEl>
                                        <p:attrNameLst>
                                          <p:attrName>style.visibility</p:attrName>
                                        </p:attrNameLst>
                                      </p:cBhvr>
                                      <p:to>
                                        <p:strVal val="visible"/>
                                      </p:to>
                                    </p:set>
                                    <p:animEffect transition="in" filter="wipe(up)">
                                      <p:cBhvr>
                                        <p:cTn id="99" dur="500"/>
                                        <p:tgtEl>
                                          <p:spTgt spid="5169"/>
                                        </p:tgtEl>
                                      </p:cBhvr>
                                    </p:animEffect>
                                  </p:childTnLst>
                                </p:cTn>
                              </p:par>
                            </p:childTnLst>
                          </p:cTn>
                        </p:par>
                        <p:par>
                          <p:cTn id="100" fill="hold">
                            <p:stCondLst>
                              <p:cond delay="8000"/>
                            </p:stCondLst>
                            <p:childTnLst>
                              <p:par>
                                <p:cTn id="101" presetID="1" presetClass="entr" presetSubtype="0" fill="hold" grpId="0" nodeType="afterEffect">
                                  <p:stCondLst>
                                    <p:cond delay="0"/>
                                  </p:stCondLst>
                                  <p:childTnLst>
                                    <p:set>
                                      <p:cBhvr>
                                        <p:cTn id="102" dur="1" fill="hold">
                                          <p:stCondLst>
                                            <p:cond delay="499"/>
                                          </p:stCondLst>
                                        </p:cTn>
                                        <p:tgtEl>
                                          <p:spTgt spid="5170"/>
                                        </p:tgtEl>
                                        <p:attrNameLst>
                                          <p:attrName>style.visibility</p:attrName>
                                        </p:attrNameLst>
                                      </p:cBhvr>
                                      <p:to>
                                        <p:strVal val="visible"/>
                                      </p:to>
                                    </p:set>
                                  </p:childTnLst>
                                </p:cTn>
                              </p:par>
                            </p:childTnLst>
                          </p:cTn>
                        </p:par>
                        <p:par>
                          <p:cTn id="103" fill="hold">
                            <p:stCondLst>
                              <p:cond delay="8500"/>
                            </p:stCondLst>
                            <p:childTnLst>
                              <p:par>
                                <p:cTn id="104" presetID="22" presetClass="entr" presetSubtype="2" fill="hold" grpId="0" nodeType="afterEffect">
                                  <p:stCondLst>
                                    <p:cond delay="0"/>
                                  </p:stCondLst>
                                  <p:childTnLst>
                                    <p:set>
                                      <p:cBhvr>
                                        <p:cTn id="105" dur="1" fill="hold">
                                          <p:stCondLst>
                                            <p:cond delay="0"/>
                                          </p:stCondLst>
                                        </p:cTn>
                                        <p:tgtEl>
                                          <p:spTgt spid="5178"/>
                                        </p:tgtEl>
                                        <p:attrNameLst>
                                          <p:attrName>style.visibility</p:attrName>
                                        </p:attrNameLst>
                                      </p:cBhvr>
                                      <p:to>
                                        <p:strVal val="visible"/>
                                      </p:to>
                                    </p:set>
                                    <p:animEffect transition="in" filter="wipe(right)">
                                      <p:cBhvr>
                                        <p:cTn id="106" dur="500"/>
                                        <p:tgtEl>
                                          <p:spTgt spid="5178"/>
                                        </p:tgtEl>
                                      </p:cBhvr>
                                    </p:animEffect>
                                  </p:childTnLst>
                                </p:cTn>
                              </p:par>
                            </p:childTnLst>
                          </p:cTn>
                        </p:par>
                        <p:par>
                          <p:cTn id="107" fill="hold">
                            <p:stCondLst>
                              <p:cond delay="9000"/>
                            </p:stCondLst>
                            <p:childTnLst>
                              <p:par>
                                <p:cTn id="108" presetID="22" presetClass="entr" presetSubtype="1" fill="hold" grpId="0" nodeType="afterEffect">
                                  <p:stCondLst>
                                    <p:cond delay="0"/>
                                  </p:stCondLst>
                                  <p:childTnLst>
                                    <p:set>
                                      <p:cBhvr>
                                        <p:cTn id="109" dur="1" fill="hold">
                                          <p:stCondLst>
                                            <p:cond delay="0"/>
                                          </p:stCondLst>
                                        </p:cTn>
                                        <p:tgtEl>
                                          <p:spTgt spid="5174"/>
                                        </p:tgtEl>
                                        <p:attrNameLst>
                                          <p:attrName>style.visibility</p:attrName>
                                        </p:attrNameLst>
                                      </p:cBhvr>
                                      <p:to>
                                        <p:strVal val="visible"/>
                                      </p:to>
                                    </p:set>
                                    <p:animEffect transition="in" filter="wipe(up)">
                                      <p:cBhvr>
                                        <p:cTn id="110" dur="500"/>
                                        <p:tgtEl>
                                          <p:spTgt spid="5174"/>
                                        </p:tgtEl>
                                      </p:cBhvr>
                                    </p:animEffect>
                                  </p:childTnLst>
                                </p:cTn>
                              </p:par>
                            </p:childTnLst>
                          </p:cTn>
                        </p:par>
                        <p:par>
                          <p:cTn id="111" fill="hold">
                            <p:stCondLst>
                              <p:cond delay="9500"/>
                            </p:stCondLst>
                            <p:childTnLst>
                              <p:par>
                                <p:cTn id="112" presetID="22" presetClass="entr" presetSubtype="1"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up)">
                                      <p:cBhvr>
                                        <p:cTn id="114" dur="500"/>
                                        <p:tgtEl>
                                          <p:spTgt spid="6"/>
                                        </p:tgtEl>
                                      </p:cBhvr>
                                    </p:animEffect>
                                  </p:childTnLst>
                                </p:cTn>
                              </p:par>
                            </p:childTnLst>
                          </p:cTn>
                        </p:par>
                        <p:par>
                          <p:cTn id="115" fill="hold">
                            <p:stCondLst>
                              <p:cond delay="10000"/>
                            </p:stCondLst>
                            <p:childTnLst>
                              <p:par>
                                <p:cTn id="116" presetID="22" presetClass="entr" presetSubtype="8" fill="hold" grpId="0" nodeType="afterEffect">
                                  <p:stCondLst>
                                    <p:cond delay="0"/>
                                  </p:stCondLst>
                                  <p:childTnLst>
                                    <p:set>
                                      <p:cBhvr>
                                        <p:cTn id="117" dur="1" fill="hold">
                                          <p:stCondLst>
                                            <p:cond delay="0"/>
                                          </p:stCondLst>
                                        </p:cTn>
                                        <p:tgtEl>
                                          <p:spTgt spid="5179"/>
                                        </p:tgtEl>
                                        <p:attrNameLst>
                                          <p:attrName>style.visibility</p:attrName>
                                        </p:attrNameLst>
                                      </p:cBhvr>
                                      <p:to>
                                        <p:strVal val="visible"/>
                                      </p:to>
                                    </p:set>
                                    <p:animEffect transition="in" filter="wipe(left)">
                                      <p:cBhvr>
                                        <p:cTn id="118" dur="500"/>
                                        <p:tgtEl>
                                          <p:spTgt spid="5179"/>
                                        </p:tgtEl>
                                      </p:cBhvr>
                                    </p:animEffect>
                                  </p:childTnLst>
                                </p:cTn>
                              </p:par>
                            </p:childTnLst>
                          </p:cTn>
                        </p:par>
                        <p:par>
                          <p:cTn id="119" fill="hold">
                            <p:stCondLst>
                              <p:cond delay="10500"/>
                            </p:stCondLst>
                            <p:childTnLst>
                              <p:par>
                                <p:cTn id="120" presetID="22" presetClass="entr" presetSubtype="1" fill="hold" grpId="0" nodeType="afterEffect">
                                  <p:stCondLst>
                                    <p:cond delay="0"/>
                                  </p:stCondLst>
                                  <p:childTnLst>
                                    <p:set>
                                      <p:cBhvr>
                                        <p:cTn id="121" dur="1" fill="hold">
                                          <p:stCondLst>
                                            <p:cond delay="0"/>
                                          </p:stCondLst>
                                        </p:cTn>
                                        <p:tgtEl>
                                          <p:spTgt spid="5175"/>
                                        </p:tgtEl>
                                        <p:attrNameLst>
                                          <p:attrName>style.visibility</p:attrName>
                                        </p:attrNameLst>
                                      </p:cBhvr>
                                      <p:to>
                                        <p:strVal val="visible"/>
                                      </p:to>
                                    </p:set>
                                    <p:animEffect transition="in" filter="wipe(up)">
                                      <p:cBhvr>
                                        <p:cTn id="122" dur="500"/>
                                        <p:tgtEl>
                                          <p:spTgt spid="5175"/>
                                        </p:tgtEl>
                                      </p:cBhvr>
                                    </p:animEffect>
                                  </p:childTnLst>
                                </p:cTn>
                              </p:par>
                            </p:childTnLst>
                          </p:cTn>
                        </p:par>
                        <p:par>
                          <p:cTn id="123" fill="hold">
                            <p:stCondLst>
                              <p:cond delay="11000"/>
                            </p:stCondLst>
                            <p:childTnLst>
                              <p:par>
                                <p:cTn id="124" presetID="22" presetClass="entr" presetSubtype="1"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up)">
                                      <p:cBhvr>
                                        <p:cTn id="126" dur="500"/>
                                        <p:tgtEl>
                                          <p:spTgt spid="7"/>
                                        </p:tgtEl>
                                      </p:cBhvr>
                                    </p:animEffect>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160"/>
                                        </p:tgtEl>
                                        <p:attrNameLst>
                                          <p:attrName>style.visibility</p:attrName>
                                        </p:attrNameLst>
                                      </p:cBhvr>
                                      <p:to>
                                        <p:strVal val="visible"/>
                                      </p:to>
                                    </p:set>
                                    <p:animEffect transition="in" filter="wipe(down)">
                                      <p:cBhvr>
                                        <p:cTn id="130" dur="500"/>
                                        <p:tgtEl>
                                          <p:spTgt spid="5160"/>
                                        </p:tgtEl>
                                      </p:cBhvr>
                                    </p:animEffect>
                                  </p:childTnLst>
                                </p:cTn>
                              </p:par>
                            </p:childTnLst>
                          </p:cTn>
                        </p:par>
                        <p:par>
                          <p:cTn id="131" fill="hold">
                            <p:stCondLst>
                              <p:cond delay="12000"/>
                            </p:stCondLst>
                            <p:childTnLst>
                              <p:par>
                                <p:cTn id="132" presetID="1" presetClass="entr" presetSubtype="0" fill="hold" grpId="0" nodeType="afterEffect">
                                  <p:stCondLst>
                                    <p:cond delay="0"/>
                                  </p:stCondLst>
                                  <p:childTnLst>
                                    <p:set>
                                      <p:cBhvr>
                                        <p:cTn id="133" dur="1" fill="hold">
                                          <p:stCondLst>
                                            <p:cond delay="499"/>
                                          </p:stCondLst>
                                        </p:cTn>
                                        <p:tgtEl>
                                          <p:spTgt spid="5161"/>
                                        </p:tgtEl>
                                        <p:attrNameLst>
                                          <p:attrName>style.visibility</p:attrName>
                                        </p:attrNameLst>
                                      </p:cBhvr>
                                      <p:to>
                                        <p:strVal val="visible"/>
                                      </p:to>
                                    </p:set>
                                  </p:childTnLst>
                                </p:cTn>
                              </p:par>
                            </p:childTnLst>
                          </p:cTn>
                        </p:par>
                        <p:par>
                          <p:cTn id="134" fill="hold">
                            <p:stCondLst>
                              <p:cond delay="12500"/>
                            </p:stCondLst>
                            <p:childTnLst>
                              <p:par>
                                <p:cTn id="135" presetID="22" presetClass="entr" presetSubtype="8" fill="hold" grpId="0" nodeType="afterEffect">
                                  <p:stCondLst>
                                    <p:cond delay="0"/>
                                  </p:stCondLst>
                                  <p:childTnLst>
                                    <p:set>
                                      <p:cBhvr>
                                        <p:cTn id="136" dur="1" fill="hold">
                                          <p:stCondLst>
                                            <p:cond delay="0"/>
                                          </p:stCondLst>
                                        </p:cTn>
                                        <p:tgtEl>
                                          <p:spTgt spid="5133"/>
                                        </p:tgtEl>
                                        <p:attrNameLst>
                                          <p:attrName>style.visibility</p:attrName>
                                        </p:attrNameLst>
                                      </p:cBhvr>
                                      <p:to>
                                        <p:strVal val="visible"/>
                                      </p:to>
                                    </p:set>
                                    <p:animEffect transition="in" filter="wipe(left)">
                                      <p:cBhvr>
                                        <p:cTn id="137" dur="500"/>
                                        <p:tgtEl>
                                          <p:spTgt spid="5133"/>
                                        </p:tgtEl>
                                      </p:cBhvr>
                                    </p:animEffect>
                                  </p:childTnLst>
                                </p:cTn>
                              </p:par>
                            </p:childTnLst>
                          </p:cTn>
                        </p:par>
                        <p:par>
                          <p:cTn id="138" fill="hold">
                            <p:stCondLst>
                              <p:cond delay="13000"/>
                            </p:stCondLst>
                            <p:childTnLst>
                              <p:par>
                                <p:cTn id="139" presetID="22" presetClass="entr" presetSubtype="2"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Effect transition="in" filter="wipe(right)">
                                      <p:cBhvr>
                                        <p:cTn id="141" dur="500"/>
                                        <p:tgtEl>
                                          <p:spTgt spid="2"/>
                                        </p:tgtEl>
                                      </p:cBhvr>
                                    </p:animEffect>
                                  </p:childTnLst>
                                </p:cTn>
                              </p:par>
                            </p:childTnLst>
                          </p:cTn>
                        </p:par>
                        <p:par>
                          <p:cTn id="142" fill="hold">
                            <p:stCondLst>
                              <p:cond delay="13500"/>
                            </p:stCondLst>
                            <p:childTnLst>
                              <p:par>
                                <p:cTn id="143" presetID="1" presetClass="entr" presetSubtype="0" fill="hold" grpId="0" nodeType="afterEffect">
                                  <p:stCondLst>
                                    <p:cond delay="0"/>
                                  </p:stCondLst>
                                  <p:childTnLst>
                                    <p:set>
                                      <p:cBhvr>
                                        <p:cTn id="144" dur="1" fill="hold">
                                          <p:stCondLst>
                                            <p:cond delay="499"/>
                                          </p:stCondLst>
                                        </p:cTn>
                                        <p:tgtEl>
                                          <p:spTgt spid="5139"/>
                                        </p:tgtEl>
                                        <p:attrNameLst>
                                          <p:attrName>style.visibility</p:attrName>
                                        </p:attrNameLst>
                                      </p:cBhvr>
                                      <p:to>
                                        <p:strVal val="visible"/>
                                      </p:to>
                                    </p:set>
                                  </p:childTnLst>
                                </p:cTn>
                              </p:par>
                            </p:childTnLst>
                          </p:cTn>
                        </p:par>
                        <p:par>
                          <p:cTn id="145" fill="hold">
                            <p:stCondLst>
                              <p:cond delay="14000"/>
                            </p:stCondLst>
                            <p:childTnLst>
                              <p:par>
                                <p:cTn id="146" presetID="22" presetClass="entr" presetSubtype="8" fill="hold" nodeType="afterEffect">
                                  <p:stCondLst>
                                    <p:cond delay="0"/>
                                  </p:stCondLst>
                                  <p:childTnLst>
                                    <p:set>
                                      <p:cBhvr>
                                        <p:cTn id="147" dur="1" fill="hold">
                                          <p:stCondLst>
                                            <p:cond delay="0"/>
                                          </p:stCondLst>
                                        </p:cTn>
                                        <p:tgtEl>
                                          <p:spTgt spid="3"/>
                                        </p:tgtEl>
                                        <p:attrNameLst>
                                          <p:attrName>style.visibility</p:attrName>
                                        </p:attrNameLst>
                                      </p:cBhvr>
                                      <p:to>
                                        <p:strVal val="visible"/>
                                      </p:to>
                                    </p:set>
                                    <p:animEffect transition="in" filter="wipe(left)">
                                      <p:cBhvr>
                                        <p:cTn id="1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33" grpId="0" animBg="1"/>
      <p:bldP spid="5139" grpId="0" animBg="1"/>
      <p:bldP spid="5145" grpId="0" animBg="1"/>
      <p:bldP spid="5151" grpId="0" animBg="1"/>
      <p:bldP spid="5160" grpId="0" animBg="1"/>
      <p:bldP spid="5161" grpId="0" animBg="1"/>
      <p:bldP spid="5168" grpId="0" animBg="1"/>
      <p:bldP spid="5169" grpId="0" animBg="1"/>
      <p:bldP spid="5170" grpId="0" animBg="1"/>
      <p:bldP spid="5171" grpId="0" animBg="1"/>
      <p:bldP spid="5172" grpId="0" animBg="1"/>
      <p:bldP spid="5173" grpId="0" animBg="1"/>
      <p:bldP spid="5174" grpId="0" animBg="1"/>
      <p:bldP spid="5175" grpId="0" animBg="1"/>
      <p:bldP spid="5176" grpId="0" animBg="1"/>
      <p:bldP spid="5177" grpId="0" animBg="1"/>
      <p:bldP spid="5178" grpId="0" animBg="1"/>
      <p:bldP spid="5179" grpId="0" animBg="1"/>
      <p:bldP spid="5221" grpId="0" animBg="1"/>
      <p:bldP spid="5222" grpId="0" animBg="1"/>
      <p:bldP spid="5223" grpId="0" animBg="1"/>
      <p:bldP spid="5224" grpId="0" animBg="1"/>
      <p:bldP spid="5225" grpId="0" animBg="1"/>
      <p:bldP spid="5226" grpId="0" animBg="1"/>
      <p:bldP spid="52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2573338" y="2143125"/>
            <a:ext cx="674687" cy="854075"/>
            <a:chOff x="1080" y="985"/>
            <a:chExt cx="593" cy="752"/>
          </a:xfrm>
        </p:grpSpPr>
        <p:sp>
          <p:nvSpPr>
            <p:cNvPr id="6148" name="Rectangle 4"/>
            <p:cNvSpPr>
              <a:spLocks noChangeArrowheads="1"/>
            </p:cNvSpPr>
            <p:nvPr/>
          </p:nvSpPr>
          <p:spPr bwMode="auto">
            <a:xfrm>
              <a:off x="1175" y="985"/>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149" name="Rectangle 5"/>
            <p:cNvSpPr>
              <a:spLocks noChangeArrowheads="1"/>
            </p:cNvSpPr>
            <p:nvPr/>
          </p:nvSpPr>
          <p:spPr bwMode="auto">
            <a:xfrm>
              <a:off x="1175" y="985"/>
              <a:ext cx="244" cy="220"/>
            </a:xfrm>
            <a:prstGeom prst="rect">
              <a:avLst/>
            </a:prstGeom>
            <a:solidFill>
              <a:srgbClr val="000000"/>
            </a:solidFill>
            <a:ln w="0">
              <a:solidFill>
                <a:srgbClr val="000000"/>
              </a:solidFill>
              <a:miter lim="800000"/>
              <a:headEnd/>
              <a:tailEnd/>
            </a:ln>
          </p:spPr>
          <p:txBody>
            <a:bodyPr/>
            <a:lstStyle/>
            <a:p>
              <a:endParaRPr lang="en-GB"/>
            </a:p>
          </p:txBody>
        </p:sp>
        <p:sp>
          <p:nvSpPr>
            <p:cNvPr id="6150" name="Rectangle 6"/>
            <p:cNvSpPr>
              <a:spLocks noChangeArrowheads="1"/>
            </p:cNvSpPr>
            <p:nvPr/>
          </p:nvSpPr>
          <p:spPr bwMode="auto">
            <a:xfrm>
              <a:off x="1228" y="1260"/>
              <a:ext cx="103" cy="121"/>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I:1</a:t>
              </a:r>
              <a:endParaRPr lang="en-GB">
                <a:latin typeface="Arial" charset="0"/>
              </a:endParaRPr>
            </a:p>
          </p:txBody>
        </p:sp>
        <p:sp>
          <p:nvSpPr>
            <p:cNvPr id="6151" name="Rectangle 7"/>
            <p:cNvSpPr>
              <a:spLocks noChangeArrowheads="1"/>
            </p:cNvSpPr>
            <p:nvPr/>
          </p:nvSpPr>
          <p:spPr bwMode="auto">
            <a:xfrm>
              <a:off x="1157" y="1339"/>
              <a:ext cx="516"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Arthur Smith</a:t>
              </a:r>
              <a:endParaRPr lang="en-GB">
                <a:latin typeface="Arial" charset="0"/>
              </a:endParaRPr>
            </a:p>
          </p:txBody>
        </p:sp>
        <p:sp>
          <p:nvSpPr>
            <p:cNvPr id="6152" name="Rectangle 8"/>
            <p:cNvSpPr>
              <a:spLocks noChangeArrowheads="1"/>
            </p:cNvSpPr>
            <p:nvPr/>
          </p:nvSpPr>
          <p:spPr bwMode="auto">
            <a:xfrm>
              <a:off x="1112" y="1415"/>
              <a:ext cx="0" cy="322"/>
            </a:xfrm>
            <a:prstGeom prst="rect">
              <a:avLst/>
            </a:prstGeom>
            <a:noFill/>
            <a:ln w="9525">
              <a:noFill/>
              <a:miter lim="800000"/>
              <a:headEnd/>
              <a:tailEnd/>
            </a:ln>
          </p:spPr>
          <p:txBody>
            <a:bodyPr wrap="none" lIns="0" tIns="0" rIns="0" bIns="0">
              <a:spAutoFit/>
            </a:bodyPr>
            <a:lstStyle/>
            <a:p>
              <a:pPr eaLnBrk="0" hangingPunct="0"/>
              <a:endParaRPr lang="en-GB">
                <a:latin typeface="Arial" charset="0"/>
              </a:endParaRPr>
            </a:p>
          </p:txBody>
        </p:sp>
        <p:sp>
          <p:nvSpPr>
            <p:cNvPr id="6153" name="Rectangle 9"/>
            <p:cNvSpPr>
              <a:spLocks noChangeArrowheads="1"/>
            </p:cNvSpPr>
            <p:nvPr/>
          </p:nvSpPr>
          <p:spPr bwMode="auto">
            <a:xfrm>
              <a:off x="1080" y="1492"/>
              <a:ext cx="413" cy="121"/>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18/3/1918</a:t>
              </a:r>
              <a:endParaRPr lang="en-GB">
                <a:latin typeface="Arial" charset="0"/>
              </a:endParaRPr>
            </a:p>
          </p:txBody>
        </p:sp>
      </p:grpSp>
      <p:sp>
        <p:nvSpPr>
          <p:cNvPr id="6154" name="Line 10"/>
          <p:cNvSpPr>
            <a:spLocks noChangeShapeType="1"/>
          </p:cNvSpPr>
          <p:nvPr/>
        </p:nvSpPr>
        <p:spPr bwMode="auto">
          <a:xfrm flipH="1">
            <a:off x="2952750" y="2268538"/>
            <a:ext cx="1046163" cy="1587"/>
          </a:xfrm>
          <a:prstGeom prst="line">
            <a:avLst/>
          </a:prstGeom>
          <a:noFill/>
          <a:ln w="20638">
            <a:solidFill>
              <a:srgbClr val="000000"/>
            </a:solidFill>
            <a:round/>
            <a:headEnd/>
            <a:tailEnd/>
          </a:ln>
        </p:spPr>
        <p:txBody>
          <a:bodyPr/>
          <a:lstStyle/>
          <a:p>
            <a:endParaRPr lang="en-GB"/>
          </a:p>
        </p:txBody>
      </p:sp>
      <p:grpSp>
        <p:nvGrpSpPr>
          <p:cNvPr id="3" name="Group 11"/>
          <p:cNvGrpSpPr>
            <a:grpSpLocks/>
          </p:cNvGrpSpPr>
          <p:nvPr/>
        </p:nvGrpSpPr>
        <p:grpSpPr bwMode="auto">
          <a:xfrm>
            <a:off x="3890963" y="2143125"/>
            <a:ext cx="468312" cy="712788"/>
            <a:chOff x="2241" y="985"/>
            <a:chExt cx="412" cy="627"/>
          </a:xfrm>
        </p:grpSpPr>
        <p:sp>
          <p:nvSpPr>
            <p:cNvPr id="6156" name="Oval 12"/>
            <p:cNvSpPr>
              <a:spLocks noChangeArrowheads="1"/>
            </p:cNvSpPr>
            <p:nvPr/>
          </p:nvSpPr>
          <p:spPr bwMode="auto">
            <a:xfrm>
              <a:off x="2335" y="985"/>
              <a:ext cx="244" cy="220"/>
            </a:xfrm>
            <a:prstGeom prst="ellipse">
              <a:avLst/>
            </a:prstGeom>
            <a:solidFill>
              <a:srgbClr val="FFFFFF"/>
            </a:solidFill>
            <a:ln w="26988">
              <a:solidFill>
                <a:srgbClr val="000000"/>
              </a:solidFill>
              <a:round/>
              <a:headEnd/>
              <a:tailEnd/>
            </a:ln>
          </p:spPr>
          <p:txBody>
            <a:bodyPr/>
            <a:lstStyle/>
            <a:p>
              <a:endParaRPr lang="en-GB"/>
            </a:p>
          </p:txBody>
        </p:sp>
        <p:sp>
          <p:nvSpPr>
            <p:cNvPr id="6157" name="Rectangle 13"/>
            <p:cNvSpPr>
              <a:spLocks noChangeArrowheads="1"/>
            </p:cNvSpPr>
            <p:nvPr/>
          </p:nvSpPr>
          <p:spPr bwMode="auto">
            <a:xfrm>
              <a:off x="2389" y="1260"/>
              <a:ext cx="103"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I:2</a:t>
              </a:r>
              <a:endParaRPr lang="en-GB">
                <a:latin typeface="Arial" charset="0"/>
              </a:endParaRPr>
            </a:p>
          </p:txBody>
        </p:sp>
        <p:sp>
          <p:nvSpPr>
            <p:cNvPr id="6158" name="Rectangle 14"/>
            <p:cNvSpPr>
              <a:spLocks noChangeArrowheads="1"/>
            </p:cNvSpPr>
            <p:nvPr/>
          </p:nvSpPr>
          <p:spPr bwMode="auto">
            <a:xfrm>
              <a:off x="2256" y="1338"/>
              <a:ext cx="382"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Elizabeth</a:t>
              </a:r>
              <a:endParaRPr lang="en-GB">
                <a:latin typeface="Arial" charset="0"/>
              </a:endParaRPr>
            </a:p>
          </p:txBody>
        </p:sp>
        <p:sp>
          <p:nvSpPr>
            <p:cNvPr id="6159" name="Rectangle 15"/>
            <p:cNvSpPr>
              <a:spLocks noChangeArrowheads="1"/>
            </p:cNvSpPr>
            <p:nvPr/>
          </p:nvSpPr>
          <p:spPr bwMode="auto">
            <a:xfrm>
              <a:off x="2241" y="1492"/>
              <a:ext cx="412"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27/6/1918</a:t>
              </a:r>
              <a:endParaRPr lang="en-GB">
                <a:latin typeface="Arial" charset="0"/>
              </a:endParaRPr>
            </a:p>
          </p:txBody>
        </p:sp>
      </p:grpSp>
      <p:sp>
        <p:nvSpPr>
          <p:cNvPr id="6160" name="Line 16"/>
          <p:cNvSpPr>
            <a:spLocks noChangeShapeType="1"/>
          </p:cNvSpPr>
          <p:nvPr/>
        </p:nvSpPr>
        <p:spPr bwMode="auto">
          <a:xfrm flipH="1">
            <a:off x="2952750" y="2268538"/>
            <a:ext cx="1046163" cy="1587"/>
          </a:xfrm>
          <a:prstGeom prst="line">
            <a:avLst/>
          </a:prstGeom>
          <a:noFill/>
          <a:ln w="20638">
            <a:solidFill>
              <a:srgbClr val="000000"/>
            </a:solidFill>
            <a:round/>
            <a:headEnd/>
            <a:tailEnd/>
          </a:ln>
        </p:spPr>
        <p:txBody>
          <a:bodyPr/>
          <a:lstStyle/>
          <a:p>
            <a:endParaRPr lang="en-GB"/>
          </a:p>
        </p:txBody>
      </p:sp>
      <p:sp>
        <p:nvSpPr>
          <p:cNvPr id="6161" name="Line 17"/>
          <p:cNvSpPr>
            <a:spLocks noChangeShapeType="1"/>
          </p:cNvSpPr>
          <p:nvPr/>
        </p:nvSpPr>
        <p:spPr bwMode="auto">
          <a:xfrm flipH="1">
            <a:off x="3611563" y="3254375"/>
            <a:ext cx="973137" cy="0"/>
          </a:xfrm>
          <a:prstGeom prst="line">
            <a:avLst/>
          </a:prstGeom>
          <a:noFill/>
          <a:ln w="20638">
            <a:solidFill>
              <a:srgbClr val="000000"/>
            </a:solidFill>
            <a:round/>
            <a:headEnd/>
            <a:tailEnd/>
          </a:ln>
        </p:spPr>
        <p:txBody>
          <a:bodyPr/>
          <a:lstStyle/>
          <a:p>
            <a:endParaRPr lang="en-GB"/>
          </a:p>
        </p:txBody>
      </p:sp>
      <p:sp>
        <p:nvSpPr>
          <p:cNvPr id="6162" name="Line 18"/>
          <p:cNvSpPr>
            <a:spLocks noChangeShapeType="1"/>
          </p:cNvSpPr>
          <p:nvPr/>
        </p:nvSpPr>
        <p:spPr bwMode="auto">
          <a:xfrm>
            <a:off x="3476625" y="2268538"/>
            <a:ext cx="1588" cy="684212"/>
          </a:xfrm>
          <a:prstGeom prst="line">
            <a:avLst/>
          </a:prstGeom>
          <a:noFill/>
          <a:ln w="20638">
            <a:solidFill>
              <a:srgbClr val="000000"/>
            </a:solidFill>
            <a:round/>
            <a:headEnd/>
            <a:tailEnd/>
          </a:ln>
        </p:spPr>
        <p:txBody>
          <a:bodyPr/>
          <a:lstStyle/>
          <a:p>
            <a:endParaRPr lang="en-GB"/>
          </a:p>
        </p:txBody>
      </p:sp>
      <p:grpSp>
        <p:nvGrpSpPr>
          <p:cNvPr id="4" name="Group 19"/>
          <p:cNvGrpSpPr>
            <a:grpSpLocks/>
          </p:cNvGrpSpPr>
          <p:nvPr/>
        </p:nvGrpSpPr>
        <p:grpSpPr bwMode="auto">
          <a:xfrm>
            <a:off x="3232150" y="2952750"/>
            <a:ext cx="658813" cy="1030288"/>
            <a:chOff x="1660" y="1698"/>
            <a:chExt cx="579" cy="907"/>
          </a:xfrm>
        </p:grpSpPr>
        <p:sp>
          <p:nvSpPr>
            <p:cNvPr id="6164" name="Rectangle 20"/>
            <p:cNvSpPr>
              <a:spLocks noChangeArrowheads="1"/>
            </p:cNvSpPr>
            <p:nvPr/>
          </p:nvSpPr>
          <p:spPr bwMode="auto">
            <a:xfrm>
              <a:off x="1755" y="1853"/>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165" name="Rectangle 21"/>
            <p:cNvSpPr>
              <a:spLocks noChangeArrowheads="1"/>
            </p:cNvSpPr>
            <p:nvPr/>
          </p:nvSpPr>
          <p:spPr bwMode="auto">
            <a:xfrm>
              <a:off x="1755" y="1853"/>
              <a:ext cx="244" cy="220"/>
            </a:xfrm>
            <a:prstGeom prst="rect">
              <a:avLst/>
            </a:prstGeom>
            <a:solidFill>
              <a:srgbClr val="000000"/>
            </a:solidFill>
            <a:ln w="0">
              <a:solidFill>
                <a:srgbClr val="000000"/>
              </a:solidFill>
              <a:miter lim="800000"/>
              <a:headEnd/>
              <a:tailEnd/>
            </a:ln>
          </p:spPr>
          <p:txBody>
            <a:bodyPr/>
            <a:lstStyle/>
            <a:p>
              <a:endParaRPr lang="en-GB"/>
            </a:p>
          </p:txBody>
        </p:sp>
        <p:sp>
          <p:nvSpPr>
            <p:cNvPr id="6166" name="Rectangle 22"/>
            <p:cNvSpPr>
              <a:spLocks noChangeArrowheads="1"/>
            </p:cNvSpPr>
            <p:nvPr/>
          </p:nvSpPr>
          <p:spPr bwMode="auto">
            <a:xfrm>
              <a:off x="1795" y="2128"/>
              <a:ext cx="129" cy="121"/>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II:1</a:t>
              </a:r>
              <a:endParaRPr lang="en-GB">
                <a:latin typeface="Arial" charset="0"/>
              </a:endParaRPr>
            </a:p>
          </p:txBody>
        </p:sp>
        <p:sp>
          <p:nvSpPr>
            <p:cNvPr id="6167" name="Rectangle 23"/>
            <p:cNvSpPr>
              <a:spLocks noChangeArrowheads="1"/>
            </p:cNvSpPr>
            <p:nvPr/>
          </p:nvSpPr>
          <p:spPr bwMode="auto">
            <a:xfrm>
              <a:off x="1754" y="2208"/>
              <a:ext cx="485"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Peter Smith</a:t>
              </a:r>
              <a:endParaRPr lang="en-GB">
                <a:latin typeface="Arial" charset="0"/>
              </a:endParaRPr>
            </a:p>
          </p:txBody>
        </p:sp>
        <p:sp>
          <p:nvSpPr>
            <p:cNvPr id="6168" name="Rectangle 24"/>
            <p:cNvSpPr>
              <a:spLocks noChangeArrowheads="1"/>
            </p:cNvSpPr>
            <p:nvPr/>
          </p:nvSpPr>
          <p:spPr bwMode="auto">
            <a:xfrm>
              <a:off x="1692" y="2284"/>
              <a:ext cx="0" cy="321"/>
            </a:xfrm>
            <a:prstGeom prst="rect">
              <a:avLst/>
            </a:prstGeom>
            <a:noFill/>
            <a:ln w="9525">
              <a:noFill/>
              <a:miter lim="800000"/>
              <a:headEnd/>
              <a:tailEnd/>
            </a:ln>
          </p:spPr>
          <p:txBody>
            <a:bodyPr wrap="none" lIns="0" tIns="0" rIns="0" bIns="0">
              <a:spAutoFit/>
            </a:bodyPr>
            <a:lstStyle/>
            <a:p>
              <a:pPr eaLnBrk="0" hangingPunct="0"/>
              <a:endParaRPr lang="en-GB">
                <a:latin typeface="Arial" charset="0"/>
              </a:endParaRPr>
            </a:p>
          </p:txBody>
        </p:sp>
        <p:sp>
          <p:nvSpPr>
            <p:cNvPr id="6169" name="Rectangle 25"/>
            <p:cNvSpPr>
              <a:spLocks noChangeArrowheads="1"/>
            </p:cNvSpPr>
            <p:nvPr/>
          </p:nvSpPr>
          <p:spPr bwMode="auto">
            <a:xfrm>
              <a:off x="1660" y="2359"/>
              <a:ext cx="413"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1/10/1950</a:t>
              </a:r>
              <a:endParaRPr lang="en-GB">
                <a:latin typeface="Arial" charset="0"/>
              </a:endParaRPr>
            </a:p>
          </p:txBody>
        </p:sp>
        <p:sp>
          <p:nvSpPr>
            <p:cNvPr id="6170" name="Line 26"/>
            <p:cNvSpPr>
              <a:spLocks noChangeShapeType="1"/>
            </p:cNvSpPr>
            <p:nvPr/>
          </p:nvSpPr>
          <p:spPr bwMode="auto">
            <a:xfrm>
              <a:off x="1876" y="1698"/>
              <a:ext cx="1" cy="1"/>
            </a:xfrm>
            <a:prstGeom prst="line">
              <a:avLst/>
            </a:prstGeom>
            <a:noFill/>
            <a:ln w="20638">
              <a:solidFill>
                <a:srgbClr val="000000"/>
              </a:solidFill>
              <a:round/>
              <a:headEnd/>
              <a:tailEnd/>
            </a:ln>
          </p:spPr>
          <p:txBody>
            <a:bodyPr/>
            <a:lstStyle/>
            <a:p>
              <a:endParaRPr lang="en-GB"/>
            </a:p>
          </p:txBody>
        </p:sp>
        <p:sp>
          <p:nvSpPr>
            <p:cNvPr id="6171" name="Line 27"/>
            <p:cNvSpPr>
              <a:spLocks noChangeShapeType="1"/>
            </p:cNvSpPr>
            <p:nvPr/>
          </p:nvSpPr>
          <p:spPr bwMode="auto">
            <a:xfrm>
              <a:off x="1876" y="1698"/>
              <a:ext cx="1" cy="155"/>
            </a:xfrm>
            <a:prstGeom prst="line">
              <a:avLst/>
            </a:prstGeom>
            <a:noFill/>
            <a:ln w="20638">
              <a:solidFill>
                <a:srgbClr val="000000"/>
              </a:solidFill>
              <a:round/>
              <a:headEnd/>
              <a:tailEnd/>
            </a:ln>
          </p:spPr>
          <p:txBody>
            <a:bodyPr/>
            <a:lstStyle/>
            <a:p>
              <a:endParaRPr lang="en-GB"/>
            </a:p>
          </p:txBody>
        </p:sp>
      </p:grpSp>
      <p:sp>
        <p:nvSpPr>
          <p:cNvPr id="6172" name="Line 28"/>
          <p:cNvSpPr>
            <a:spLocks noChangeShapeType="1"/>
          </p:cNvSpPr>
          <p:nvPr/>
        </p:nvSpPr>
        <p:spPr bwMode="auto">
          <a:xfrm>
            <a:off x="4098925" y="3254375"/>
            <a:ext cx="1588" cy="684213"/>
          </a:xfrm>
          <a:prstGeom prst="line">
            <a:avLst/>
          </a:prstGeom>
          <a:noFill/>
          <a:ln w="20638">
            <a:solidFill>
              <a:srgbClr val="000000"/>
            </a:solidFill>
            <a:round/>
            <a:headEnd/>
            <a:tailEnd/>
          </a:ln>
        </p:spPr>
        <p:txBody>
          <a:bodyPr/>
          <a:lstStyle/>
          <a:p>
            <a:endParaRPr lang="en-GB"/>
          </a:p>
        </p:txBody>
      </p:sp>
      <p:sp>
        <p:nvSpPr>
          <p:cNvPr id="6173" name="Line 29"/>
          <p:cNvSpPr>
            <a:spLocks noChangeShapeType="1"/>
          </p:cNvSpPr>
          <p:nvPr/>
        </p:nvSpPr>
        <p:spPr bwMode="auto">
          <a:xfrm>
            <a:off x="4098925" y="3254375"/>
            <a:ext cx="1588" cy="684213"/>
          </a:xfrm>
          <a:prstGeom prst="line">
            <a:avLst/>
          </a:prstGeom>
          <a:noFill/>
          <a:ln w="20638">
            <a:solidFill>
              <a:srgbClr val="000000"/>
            </a:solidFill>
            <a:round/>
            <a:headEnd/>
            <a:tailEnd/>
          </a:ln>
        </p:spPr>
        <p:txBody>
          <a:bodyPr/>
          <a:lstStyle/>
          <a:p>
            <a:endParaRPr lang="en-GB"/>
          </a:p>
        </p:txBody>
      </p:sp>
      <p:sp>
        <p:nvSpPr>
          <p:cNvPr id="6174" name="Line 30"/>
          <p:cNvSpPr>
            <a:spLocks noChangeShapeType="1"/>
          </p:cNvSpPr>
          <p:nvPr/>
        </p:nvSpPr>
        <p:spPr bwMode="auto">
          <a:xfrm>
            <a:off x="5453063" y="3938588"/>
            <a:ext cx="1587" cy="176212"/>
          </a:xfrm>
          <a:prstGeom prst="line">
            <a:avLst/>
          </a:prstGeom>
          <a:noFill/>
          <a:ln w="20638">
            <a:solidFill>
              <a:srgbClr val="000000"/>
            </a:solidFill>
            <a:round/>
            <a:headEnd/>
            <a:tailEnd/>
          </a:ln>
        </p:spPr>
        <p:txBody>
          <a:bodyPr/>
          <a:lstStyle/>
          <a:p>
            <a:endParaRPr lang="en-GB"/>
          </a:p>
        </p:txBody>
      </p:sp>
      <p:sp>
        <p:nvSpPr>
          <p:cNvPr id="6175" name="Line 31"/>
          <p:cNvSpPr>
            <a:spLocks noChangeShapeType="1"/>
          </p:cNvSpPr>
          <p:nvPr/>
        </p:nvSpPr>
        <p:spPr bwMode="auto">
          <a:xfrm>
            <a:off x="4502150" y="3938588"/>
            <a:ext cx="1588" cy="176212"/>
          </a:xfrm>
          <a:prstGeom prst="line">
            <a:avLst/>
          </a:prstGeom>
          <a:noFill/>
          <a:ln w="20638">
            <a:solidFill>
              <a:srgbClr val="000000"/>
            </a:solidFill>
            <a:round/>
            <a:headEnd/>
            <a:tailEnd/>
          </a:ln>
        </p:spPr>
        <p:txBody>
          <a:bodyPr/>
          <a:lstStyle/>
          <a:p>
            <a:endParaRPr lang="en-GB"/>
          </a:p>
        </p:txBody>
      </p:sp>
      <p:grpSp>
        <p:nvGrpSpPr>
          <p:cNvPr id="5" name="Group 32"/>
          <p:cNvGrpSpPr>
            <a:grpSpLocks/>
          </p:cNvGrpSpPr>
          <p:nvPr/>
        </p:nvGrpSpPr>
        <p:grpSpPr bwMode="auto">
          <a:xfrm>
            <a:off x="2792413" y="2081213"/>
            <a:ext cx="4117975" cy="2746375"/>
            <a:chOff x="1759" y="1311"/>
            <a:chExt cx="2594" cy="1730"/>
          </a:xfrm>
        </p:grpSpPr>
        <p:sp>
          <p:nvSpPr>
            <p:cNvPr id="6177" name="Line 33"/>
            <p:cNvSpPr>
              <a:spLocks noChangeShapeType="1"/>
            </p:cNvSpPr>
            <p:nvPr/>
          </p:nvSpPr>
          <p:spPr bwMode="auto">
            <a:xfrm flipH="1">
              <a:off x="2275" y="2050"/>
              <a:ext cx="613" cy="0"/>
            </a:xfrm>
            <a:prstGeom prst="line">
              <a:avLst/>
            </a:prstGeom>
            <a:noFill/>
            <a:ln w="20638">
              <a:solidFill>
                <a:srgbClr val="000000"/>
              </a:solidFill>
              <a:round/>
              <a:headEnd/>
              <a:tailEnd/>
            </a:ln>
          </p:spPr>
          <p:txBody>
            <a:bodyPr/>
            <a:lstStyle/>
            <a:p>
              <a:endParaRPr lang="en-GB"/>
            </a:p>
          </p:txBody>
        </p:sp>
        <p:grpSp>
          <p:nvGrpSpPr>
            <p:cNvPr id="6" name="Group 34"/>
            <p:cNvGrpSpPr>
              <a:grpSpLocks/>
            </p:cNvGrpSpPr>
            <p:nvPr/>
          </p:nvGrpSpPr>
          <p:grpSpPr bwMode="auto">
            <a:xfrm>
              <a:off x="3120" y="1311"/>
              <a:ext cx="262" cy="433"/>
              <a:chOff x="3176" y="930"/>
              <a:chExt cx="367" cy="605"/>
            </a:xfrm>
          </p:grpSpPr>
          <p:sp>
            <p:nvSpPr>
              <p:cNvPr id="6179" name="Rectangle 35"/>
              <p:cNvSpPr>
                <a:spLocks noChangeArrowheads="1"/>
              </p:cNvSpPr>
              <p:nvPr/>
            </p:nvSpPr>
            <p:spPr bwMode="auto">
              <a:xfrm>
                <a:off x="3237" y="985"/>
                <a:ext cx="245" cy="220"/>
              </a:xfrm>
              <a:prstGeom prst="rect">
                <a:avLst/>
              </a:prstGeom>
              <a:solidFill>
                <a:srgbClr val="FFFFFF"/>
              </a:solidFill>
              <a:ln w="26988">
                <a:solidFill>
                  <a:srgbClr val="000000"/>
                </a:solidFill>
                <a:miter lim="800000"/>
                <a:headEnd/>
                <a:tailEnd/>
              </a:ln>
            </p:spPr>
            <p:txBody>
              <a:bodyPr/>
              <a:lstStyle/>
              <a:p>
                <a:endParaRPr lang="en-GB"/>
              </a:p>
            </p:txBody>
          </p:sp>
          <p:sp>
            <p:nvSpPr>
              <p:cNvPr id="6180" name="Line 36"/>
              <p:cNvSpPr>
                <a:spLocks noChangeShapeType="1"/>
              </p:cNvSpPr>
              <p:nvPr/>
            </p:nvSpPr>
            <p:spPr bwMode="auto">
              <a:xfrm flipV="1">
                <a:off x="3176" y="930"/>
                <a:ext cx="367" cy="330"/>
              </a:xfrm>
              <a:prstGeom prst="line">
                <a:avLst/>
              </a:prstGeom>
              <a:noFill/>
              <a:ln w="26988">
                <a:solidFill>
                  <a:srgbClr val="000000"/>
                </a:solidFill>
                <a:round/>
                <a:headEnd/>
                <a:tailEnd/>
              </a:ln>
            </p:spPr>
            <p:txBody>
              <a:bodyPr/>
              <a:lstStyle/>
              <a:p>
                <a:endParaRPr lang="en-GB"/>
              </a:p>
            </p:txBody>
          </p:sp>
          <p:sp>
            <p:nvSpPr>
              <p:cNvPr id="6181" name="Rectangle 37"/>
              <p:cNvSpPr>
                <a:spLocks noChangeArrowheads="1"/>
              </p:cNvSpPr>
              <p:nvPr/>
            </p:nvSpPr>
            <p:spPr bwMode="auto">
              <a:xfrm>
                <a:off x="3291" y="1260"/>
                <a:ext cx="103"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I:3</a:t>
                </a:r>
                <a:endParaRPr lang="en-GB">
                  <a:latin typeface="Arial" charset="0"/>
                </a:endParaRPr>
              </a:p>
            </p:txBody>
          </p:sp>
          <p:sp>
            <p:nvSpPr>
              <p:cNvPr id="6182" name="Rectangle 38"/>
              <p:cNvSpPr>
                <a:spLocks noChangeArrowheads="1"/>
              </p:cNvSpPr>
              <p:nvPr/>
            </p:nvSpPr>
            <p:spPr bwMode="auto">
              <a:xfrm>
                <a:off x="3182" y="1338"/>
                <a:ext cx="331"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Norman</a:t>
                </a:r>
                <a:endParaRPr lang="en-GB">
                  <a:latin typeface="Arial" charset="0"/>
                </a:endParaRPr>
              </a:p>
            </p:txBody>
          </p:sp>
          <p:sp>
            <p:nvSpPr>
              <p:cNvPr id="6183" name="Rectangle 39"/>
              <p:cNvSpPr>
                <a:spLocks noChangeArrowheads="1"/>
              </p:cNvSpPr>
              <p:nvPr/>
            </p:nvSpPr>
            <p:spPr bwMode="auto">
              <a:xfrm>
                <a:off x="3241" y="1415"/>
                <a:ext cx="217"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Pugh</a:t>
                </a:r>
                <a:endParaRPr lang="en-GB">
                  <a:latin typeface="Arial" charset="0"/>
                </a:endParaRPr>
              </a:p>
            </p:txBody>
          </p:sp>
        </p:grpSp>
        <p:sp>
          <p:nvSpPr>
            <p:cNvPr id="6184" name="Line 40"/>
            <p:cNvSpPr>
              <a:spLocks noChangeShapeType="1"/>
            </p:cNvSpPr>
            <p:nvPr/>
          </p:nvSpPr>
          <p:spPr bwMode="auto">
            <a:xfrm flipH="1">
              <a:off x="3335" y="1429"/>
              <a:ext cx="290" cy="1"/>
            </a:xfrm>
            <a:prstGeom prst="line">
              <a:avLst/>
            </a:prstGeom>
            <a:noFill/>
            <a:ln w="20638">
              <a:solidFill>
                <a:srgbClr val="000000"/>
              </a:solidFill>
              <a:round/>
              <a:headEnd/>
              <a:tailEnd/>
            </a:ln>
          </p:spPr>
          <p:txBody>
            <a:bodyPr/>
            <a:lstStyle/>
            <a:p>
              <a:endParaRPr lang="en-GB"/>
            </a:p>
          </p:txBody>
        </p:sp>
        <p:grpSp>
          <p:nvGrpSpPr>
            <p:cNvPr id="7" name="Group 41"/>
            <p:cNvGrpSpPr>
              <a:grpSpLocks/>
            </p:cNvGrpSpPr>
            <p:nvPr/>
          </p:nvGrpSpPr>
          <p:grpSpPr bwMode="auto">
            <a:xfrm>
              <a:off x="3581" y="1311"/>
              <a:ext cx="262" cy="378"/>
              <a:chOff x="3821" y="930"/>
              <a:chExt cx="366" cy="529"/>
            </a:xfrm>
          </p:grpSpPr>
          <p:sp>
            <p:nvSpPr>
              <p:cNvPr id="6186" name="Oval 42"/>
              <p:cNvSpPr>
                <a:spLocks noChangeArrowheads="1"/>
              </p:cNvSpPr>
              <p:nvPr/>
            </p:nvSpPr>
            <p:spPr bwMode="auto">
              <a:xfrm>
                <a:off x="3882" y="985"/>
                <a:ext cx="244" cy="220"/>
              </a:xfrm>
              <a:prstGeom prst="ellipse">
                <a:avLst/>
              </a:prstGeom>
              <a:solidFill>
                <a:srgbClr val="FFFFFF"/>
              </a:solidFill>
              <a:ln w="26988">
                <a:solidFill>
                  <a:srgbClr val="000000"/>
                </a:solidFill>
                <a:round/>
                <a:headEnd/>
                <a:tailEnd/>
              </a:ln>
            </p:spPr>
            <p:txBody>
              <a:bodyPr/>
              <a:lstStyle/>
              <a:p>
                <a:endParaRPr lang="en-GB"/>
              </a:p>
            </p:txBody>
          </p:sp>
          <p:sp>
            <p:nvSpPr>
              <p:cNvPr id="6187" name="Line 43"/>
              <p:cNvSpPr>
                <a:spLocks noChangeShapeType="1"/>
              </p:cNvSpPr>
              <p:nvPr/>
            </p:nvSpPr>
            <p:spPr bwMode="auto">
              <a:xfrm flipV="1">
                <a:off x="3821" y="930"/>
                <a:ext cx="366" cy="330"/>
              </a:xfrm>
              <a:prstGeom prst="line">
                <a:avLst/>
              </a:prstGeom>
              <a:noFill/>
              <a:ln w="26988">
                <a:solidFill>
                  <a:srgbClr val="000000"/>
                </a:solidFill>
                <a:round/>
                <a:headEnd/>
                <a:tailEnd/>
              </a:ln>
            </p:spPr>
            <p:txBody>
              <a:bodyPr/>
              <a:lstStyle/>
              <a:p>
                <a:endParaRPr lang="en-GB"/>
              </a:p>
            </p:txBody>
          </p:sp>
          <p:sp>
            <p:nvSpPr>
              <p:cNvPr id="6188" name="Rectangle 44"/>
              <p:cNvSpPr>
                <a:spLocks noChangeArrowheads="1"/>
              </p:cNvSpPr>
              <p:nvPr/>
            </p:nvSpPr>
            <p:spPr bwMode="auto">
              <a:xfrm>
                <a:off x="3934" y="1260"/>
                <a:ext cx="104" cy="121"/>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I:4</a:t>
                </a:r>
                <a:endParaRPr lang="en-GB">
                  <a:latin typeface="Arial" charset="0"/>
                </a:endParaRPr>
              </a:p>
            </p:txBody>
          </p:sp>
          <p:sp>
            <p:nvSpPr>
              <p:cNvPr id="6189" name="Rectangle 45"/>
              <p:cNvSpPr>
                <a:spLocks noChangeArrowheads="1"/>
              </p:cNvSpPr>
              <p:nvPr/>
            </p:nvSpPr>
            <p:spPr bwMode="auto">
              <a:xfrm>
                <a:off x="3889" y="1339"/>
                <a:ext cx="201"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Elsie</a:t>
                </a:r>
                <a:endParaRPr lang="en-GB">
                  <a:latin typeface="Arial" charset="0"/>
                </a:endParaRPr>
              </a:p>
            </p:txBody>
          </p:sp>
        </p:grpSp>
        <p:sp>
          <p:nvSpPr>
            <p:cNvPr id="6190" name="Line 46"/>
            <p:cNvSpPr>
              <a:spLocks noChangeShapeType="1"/>
            </p:cNvSpPr>
            <p:nvPr/>
          </p:nvSpPr>
          <p:spPr bwMode="auto">
            <a:xfrm flipH="1">
              <a:off x="3335" y="1429"/>
              <a:ext cx="290" cy="1"/>
            </a:xfrm>
            <a:prstGeom prst="line">
              <a:avLst/>
            </a:prstGeom>
            <a:noFill/>
            <a:ln w="20638">
              <a:solidFill>
                <a:srgbClr val="000000"/>
              </a:solidFill>
              <a:round/>
              <a:headEnd/>
              <a:tailEnd/>
            </a:ln>
          </p:spPr>
          <p:txBody>
            <a:bodyPr/>
            <a:lstStyle/>
            <a:p>
              <a:endParaRPr lang="en-GB"/>
            </a:p>
          </p:txBody>
        </p:sp>
        <p:grpSp>
          <p:nvGrpSpPr>
            <p:cNvPr id="8" name="Group 47"/>
            <p:cNvGrpSpPr>
              <a:grpSpLocks/>
            </p:cNvGrpSpPr>
            <p:nvPr/>
          </p:nvGrpSpPr>
          <p:grpSpPr bwMode="auto">
            <a:xfrm>
              <a:off x="3497" y="1971"/>
              <a:ext cx="248" cy="394"/>
              <a:chOff x="3703" y="1853"/>
              <a:chExt cx="347" cy="551"/>
            </a:xfrm>
          </p:grpSpPr>
          <p:sp>
            <p:nvSpPr>
              <p:cNvPr id="6192" name="Rectangle 48"/>
              <p:cNvSpPr>
                <a:spLocks noChangeArrowheads="1"/>
              </p:cNvSpPr>
              <p:nvPr/>
            </p:nvSpPr>
            <p:spPr bwMode="auto">
              <a:xfrm>
                <a:off x="3753" y="1853"/>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193" name="Rectangle 49"/>
              <p:cNvSpPr>
                <a:spLocks noChangeArrowheads="1"/>
              </p:cNvSpPr>
              <p:nvPr/>
            </p:nvSpPr>
            <p:spPr bwMode="auto">
              <a:xfrm>
                <a:off x="3794" y="2129"/>
                <a:ext cx="129"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II:3</a:t>
                </a:r>
                <a:endParaRPr lang="en-GB">
                  <a:latin typeface="Arial" charset="0"/>
                </a:endParaRPr>
              </a:p>
            </p:txBody>
          </p:sp>
          <p:sp>
            <p:nvSpPr>
              <p:cNvPr id="6194" name="Rectangle 50"/>
              <p:cNvSpPr>
                <a:spLocks noChangeArrowheads="1"/>
              </p:cNvSpPr>
              <p:nvPr/>
            </p:nvSpPr>
            <p:spPr bwMode="auto">
              <a:xfrm>
                <a:off x="3703" y="2205"/>
                <a:ext cx="347" cy="121"/>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Howard </a:t>
                </a:r>
                <a:endParaRPr lang="en-GB">
                  <a:latin typeface="Arial" charset="0"/>
                </a:endParaRPr>
              </a:p>
            </p:txBody>
          </p:sp>
          <p:sp>
            <p:nvSpPr>
              <p:cNvPr id="6195" name="Rectangle 51"/>
              <p:cNvSpPr>
                <a:spLocks noChangeArrowheads="1"/>
              </p:cNvSpPr>
              <p:nvPr/>
            </p:nvSpPr>
            <p:spPr bwMode="auto">
              <a:xfrm>
                <a:off x="3755" y="2284"/>
                <a:ext cx="217"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Pugh</a:t>
                </a:r>
                <a:endParaRPr lang="en-GB">
                  <a:latin typeface="Arial" charset="0"/>
                </a:endParaRPr>
              </a:p>
            </p:txBody>
          </p:sp>
        </p:grpSp>
        <p:sp>
          <p:nvSpPr>
            <p:cNvPr id="6196" name="Line 52"/>
            <p:cNvSpPr>
              <a:spLocks noChangeShapeType="1"/>
            </p:cNvSpPr>
            <p:nvPr/>
          </p:nvSpPr>
          <p:spPr bwMode="auto">
            <a:xfrm flipH="1">
              <a:off x="3704" y="2050"/>
              <a:ext cx="382" cy="0"/>
            </a:xfrm>
            <a:prstGeom prst="line">
              <a:avLst/>
            </a:prstGeom>
            <a:noFill/>
            <a:ln w="20638">
              <a:solidFill>
                <a:srgbClr val="000000"/>
              </a:solidFill>
              <a:round/>
              <a:headEnd/>
              <a:tailEnd/>
            </a:ln>
          </p:spPr>
          <p:txBody>
            <a:bodyPr/>
            <a:lstStyle/>
            <a:p>
              <a:endParaRPr lang="en-GB"/>
            </a:p>
          </p:txBody>
        </p:sp>
        <p:grpSp>
          <p:nvGrpSpPr>
            <p:cNvPr id="9" name="Group 53"/>
            <p:cNvGrpSpPr>
              <a:grpSpLocks/>
            </p:cNvGrpSpPr>
            <p:nvPr/>
          </p:nvGrpSpPr>
          <p:grpSpPr bwMode="auto">
            <a:xfrm>
              <a:off x="4043" y="1932"/>
              <a:ext cx="261" cy="378"/>
              <a:chOff x="4466" y="1798"/>
              <a:chExt cx="366" cy="529"/>
            </a:xfrm>
          </p:grpSpPr>
          <p:sp>
            <p:nvSpPr>
              <p:cNvPr id="6198" name="Oval 54"/>
              <p:cNvSpPr>
                <a:spLocks noChangeArrowheads="1"/>
              </p:cNvSpPr>
              <p:nvPr/>
            </p:nvSpPr>
            <p:spPr bwMode="auto">
              <a:xfrm>
                <a:off x="4527" y="1853"/>
                <a:ext cx="244" cy="220"/>
              </a:xfrm>
              <a:prstGeom prst="ellipse">
                <a:avLst/>
              </a:prstGeom>
              <a:solidFill>
                <a:srgbClr val="FFFFFF"/>
              </a:solidFill>
              <a:ln w="26988">
                <a:solidFill>
                  <a:srgbClr val="000000"/>
                </a:solidFill>
                <a:round/>
                <a:headEnd/>
                <a:tailEnd/>
              </a:ln>
            </p:spPr>
            <p:txBody>
              <a:bodyPr/>
              <a:lstStyle/>
              <a:p>
                <a:endParaRPr lang="en-GB"/>
              </a:p>
            </p:txBody>
          </p:sp>
          <p:sp>
            <p:nvSpPr>
              <p:cNvPr id="6199" name="Line 55"/>
              <p:cNvSpPr>
                <a:spLocks noChangeShapeType="1"/>
              </p:cNvSpPr>
              <p:nvPr/>
            </p:nvSpPr>
            <p:spPr bwMode="auto">
              <a:xfrm flipV="1">
                <a:off x="4466" y="1798"/>
                <a:ext cx="366" cy="330"/>
              </a:xfrm>
              <a:prstGeom prst="line">
                <a:avLst/>
              </a:prstGeom>
              <a:noFill/>
              <a:ln w="26988">
                <a:solidFill>
                  <a:srgbClr val="000000"/>
                </a:solidFill>
                <a:round/>
                <a:headEnd/>
                <a:tailEnd/>
              </a:ln>
            </p:spPr>
            <p:txBody>
              <a:bodyPr/>
              <a:lstStyle/>
              <a:p>
                <a:endParaRPr lang="en-GB"/>
              </a:p>
            </p:txBody>
          </p:sp>
          <p:sp>
            <p:nvSpPr>
              <p:cNvPr id="6200" name="Rectangle 56"/>
              <p:cNvSpPr>
                <a:spLocks noChangeArrowheads="1"/>
              </p:cNvSpPr>
              <p:nvPr/>
            </p:nvSpPr>
            <p:spPr bwMode="auto">
              <a:xfrm>
                <a:off x="4569" y="2128"/>
                <a:ext cx="130" cy="121"/>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II:4</a:t>
                </a:r>
                <a:endParaRPr lang="en-GB">
                  <a:latin typeface="Arial" charset="0"/>
                </a:endParaRPr>
              </a:p>
            </p:txBody>
          </p:sp>
          <p:sp>
            <p:nvSpPr>
              <p:cNvPr id="6201" name="Rectangle 57"/>
              <p:cNvSpPr>
                <a:spLocks noChangeArrowheads="1"/>
              </p:cNvSpPr>
              <p:nvPr/>
            </p:nvSpPr>
            <p:spPr bwMode="auto">
              <a:xfrm>
                <a:off x="4536" y="2207"/>
                <a:ext cx="196"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Judy</a:t>
                </a:r>
                <a:endParaRPr lang="en-GB">
                  <a:latin typeface="Arial" charset="0"/>
                </a:endParaRPr>
              </a:p>
            </p:txBody>
          </p:sp>
        </p:grpSp>
        <p:sp>
          <p:nvSpPr>
            <p:cNvPr id="6202" name="Line 58"/>
            <p:cNvSpPr>
              <a:spLocks noChangeShapeType="1"/>
            </p:cNvSpPr>
            <p:nvPr/>
          </p:nvSpPr>
          <p:spPr bwMode="auto">
            <a:xfrm flipH="1">
              <a:off x="3704" y="2050"/>
              <a:ext cx="382" cy="0"/>
            </a:xfrm>
            <a:prstGeom prst="line">
              <a:avLst/>
            </a:prstGeom>
            <a:noFill/>
            <a:ln w="20638">
              <a:solidFill>
                <a:srgbClr val="000000"/>
              </a:solidFill>
              <a:round/>
              <a:headEnd/>
              <a:tailEnd/>
            </a:ln>
          </p:spPr>
          <p:txBody>
            <a:bodyPr/>
            <a:lstStyle/>
            <a:p>
              <a:endParaRPr lang="en-GB"/>
            </a:p>
          </p:txBody>
        </p:sp>
        <p:grpSp>
          <p:nvGrpSpPr>
            <p:cNvPr id="10" name="Group 59"/>
            <p:cNvGrpSpPr>
              <a:grpSpLocks/>
            </p:cNvGrpSpPr>
            <p:nvPr/>
          </p:nvGrpSpPr>
          <p:grpSpPr bwMode="auto">
            <a:xfrm>
              <a:off x="3312" y="2592"/>
              <a:ext cx="229" cy="338"/>
              <a:chOff x="3444" y="2721"/>
              <a:chExt cx="320" cy="473"/>
            </a:xfrm>
          </p:grpSpPr>
          <p:sp>
            <p:nvSpPr>
              <p:cNvPr id="6204" name="Rectangle 60"/>
              <p:cNvSpPr>
                <a:spLocks noChangeArrowheads="1"/>
              </p:cNvSpPr>
              <p:nvPr/>
            </p:nvSpPr>
            <p:spPr bwMode="auto">
              <a:xfrm>
                <a:off x="3495"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205" name="Rectangle 61"/>
              <p:cNvSpPr>
                <a:spLocks noChangeArrowheads="1"/>
              </p:cNvSpPr>
              <p:nvPr/>
            </p:nvSpPr>
            <p:spPr bwMode="auto">
              <a:xfrm>
                <a:off x="3524" y="2997"/>
                <a:ext cx="155"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III:4</a:t>
                </a:r>
                <a:endParaRPr lang="en-GB">
                  <a:latin typeface="Arial" charset="0"/>
                </a:endParaRPr>
              </a:p>
            </p:txBody>
          </p:sp>
          <p:sp>
            <p:nvSpPr>
              <p:cNvPr id="6206" name="Rectangle 62"/>
              <p:cNvSpPr>
                <a:spLocks noChangeArrowheads="1"/>
              </p:cNvSpPr>
              <p:nvPr/>
            </p:nvSpPr>
            <p:spPr bwMode="auto">
              <a:xfrm>
                <a:off x="3444" y="3074"/>
                <a:ext cx="320"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Duncan</a:t>
                </a:r>
                <a:endParaRPr lang="en-GB">
                  <a:latin typeface="Arial" charset="0"/>
                </a:endParaRPr>
              </a:p>
            </p:txBody>
          </p:sp>
        </p:grpSp>
        <p:grpSp>
          <p:nvGrpSpPr>
            <p:cNvPr id="11" name="Group 63"/>
            <p:cNvGrpSpPr>
              <a:grpSpLocks/>
            </p:cNvGrpSpPr>
            <p:nvPr/>
          </p:nvGrpSpPr>
          <p:grpSpPr bwMode="auto">
            <a:xfrm>
              <a:off x="4178" y="2592"/>
              <a:ext cx="175" cy="338"/>
              <a:chOff x="4656" y="2721"/>
              <a:chExt cx="244" cy="473"/>
            </a:xfrm>
          </p:grpSpPr>
          <p:sp>
            <p:nvSpPr>
              <p:cNvPr id="6208" name="Rectangle 64"/>
              <p:cNvSpPr>
                <a:spLocks noChangeArrowheads="1"/>
              </p:cNvSpPr>
              <p:nvPr/>
            </p:nvSpPr>
            <p:spPr bwMode="auto">
              <a:xfrm>
                <a:off x="4656"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209" name="Rectangle 65"/>
              <p:cNvSpPr>
                <a:spLocks noChangeArrowheads="1"/>
              </p:cNvSpPr>
              <p:nvPr/>
            </p:nvSpPr>
            <p:spPr bwMode="auto">
              <a:xfrm>
                <a:off x="4686" y="2997"/>
                <a:ext cx="154"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III:5</a:t>
                </a:r>
                <a:endParaRPr lang="en-GB">
                  <a:latin typeface="Arial" charset="0"/>
                </a:endParaRPr>
              </a:p>
            </p:txBody>
          </p:sp>
          <p:sp>
            <p:nvSpPr>
              <p:cNvPr id="6210" name="Rectangle 66"/>
              <p:cNvSpPr>
                <a:spLocks noChangeArrowheads="1"/>
              </p:cNvSpPr>
              <p:nvPr/>
            </p:nvSpPr>
            <p:spPr bwMode="auto">
              <a:xfrm>
                <a:off x="4660" y="3074"/>
                <a:ext cx="205"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Mark</a:t>
                </a:r>
                <a:endParaRPr lang="en-GB">
                  <a:latin typeface="Arial" charset="0"/>
                </a:endParaRPr>
              </a:p>
            </p:txBody>
          </p:sp>
        </p:grpSp>
        <p:grpSp>
          <p:nvGrpSpPr>
            <p:cNvPr id="12" name="Group 67"/>
            <p:cNvGrpSpPr>
              <a:grpSpLocks/>
            </p:cNvGrpSpPr>
            <p:nvPr/>
          </p:nvGrpSpPr>
          <p:grpSpPr bwMode="auto">
            <a:xfrm>
              <a:off x="1759" y="2592"/>
              <a:ext cx="295" cy="449"/>
              <a:chOff x="1273" y="2721"/>
              <a:chExt cx="412" cy="628"/>
            </a:xfrm>
          </p:grpSpPr>
          <p:sp>
            <p:nvSpPr>
              <p:cNvPr id="6212" name="Oval 68"/>
              <p:cNvSpPr>
                <a:spLocks noChangeArrowheads="1"/>
              </p:cNvSpPr>
              <p:nvPr/>
            </p:nvSpPr>
            <p:spPr bwMode="auto">
              <a:xfrm>
                <a:off x="1368" y="2721"/>
                <a:ext cx="244" cy="220"/>
              </a:xfrm>
              <a:prstGeom prst="ellipse">
                <a:avLst/>
              </a:prstGeom>
              <a:solidFill>
                <a:srgbClr val="FFFFFF"/>
              </a:solidFill>
              <a:ln w="26988">
                <a:solidFill>
                  <a:srgbClr val="000000"/>
                </a:solidFill>
                <a:round/>
                <a:headEnd/>
                <a:tailEnd/>
              </a:ln>
            </p:spPr>
            <p:txBody>
              <a:bodyPr/>
              <a:lstStyle/>
              <a:p>
                <a:endParaRPr lang="en-GB"/>
              </a:p>
            </p:txBody>
          </p:sp>
          <p:sp>
            <p:nvSpPr>
              <p:cNvPr id="6213" name="Oval 69"/>
              <p:cNvSpPr>
                <a:spLocks noChangeArrowheads="1"/>
              </p:cNvSpPr>
              <p:nvPr/>
            </p:nvSpPr>
            <p:spPr bwMode="auto">
              <a:xfrm>
                <a:off x="1368" y="2721"/>
                <a:ext cx="244" cy="220"/>
              </a:xfrm>
              <a:prstGeom prst="ellipse">
                <a:avLst/>
              </a:prstGeom>
              <a:solidFill>
                <a:srgbClr val="000000"/>
              </a:solidFill>
              <a:ln w="0">
                <a:solidFill>
                  <a:srgbClr val="000000"/>
                </a:solidFill>
                <a:round/>
                <a:headEnd/>
                <a:tailEnd/>
              </a:ln>
            </p:spPr>
            <p:txBody>
              <a:bodyPr/>
              <a:lstStyle/>
              <a:p>
                <a:endParaRPr lang="en-GB"/>
              </a:p>
            </p:txBody>
          </p:sp>
          <p:sp>
            <p:nvSpPr>
              <p:cNvPr id="6214" name="Rectangle 70"/>
              <p:cNvSpPr>
                <a:spLocks noChangeArrowheads="1"/>
              </p:cNvSpPr>
              <p:nvPr/>
            </p:nvSpPr>
            <p:spPr bwMode="auto">
              <a:xfrm>
                <a:off x="1397" y="2997"/>
                <a:ext cx="154"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III:1</a:t>
                </a:r>
                <a:endParaRPr lang="en-GB">
                  <a:latin typeface="Arial" charset="0"/>
                </a:endParaRPr>
              </a:p>
            </p:txBody>
          </p:sp>
          <p:sp>
            <p:nvSpPr>
              <p:cNvPr id="6215" name="Rectangle 71"/>
              <p:cNvSpPr>
                <a:spLocks noChangeArrowheads="1"/>
              </p:cNvSpPr>
              <p:nvPr/>
            </p:nvSpPr>
            <p:spPr bwMode="auto">
              <a:xfrm>
                <a:off x="1308" y="3075"/>
                <a:ext cx="232"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Kirsty</a:t>
                </a:r>
                <a:endParaRPr lang="en-GB">
                  <a:latin typeface="Arial" charset="0"/>
                </a:endParaRPr>
              </a:p>
            </p:txBody>
          </p:sp>
          <p:sp>
            <p:nvSpPr>
              <p:cNvPr id="6216" name="Rectangle 72"/>
              <p:cNvSpPr>
                <a:spLocks noChangeArrowheads="1"/>
              </p:cNvSpPr>
              <p:nvPr/>
            </p:nvSpPr>
            <p:spPr bwMode="auto">
              <a:xfrm>
                <a:off x="1273" y="3229"/>
                <a:ext cx="412"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16/3/1980</a:t>
                </a:r>
                <a:endParaRPr lang="en-GB">
                  <a:latin typeface="Arial" charset="0"/>
                </a:endParaRPr>
              </a:p>
            </p:txBody>
          </p:sp>
        </p:grpSp>
        <p:grpSp>
          <p:nvGrpSpPr>
            <p:cNvPr id="13" name="Group 73"/>
            <p:cNvGrpSpPr>
              <a:grpSpLocks/>
            </p:cNvGrpSpPr>
            <p:nvPr/>
          </p:nvGrpSpPr>
          <p:grpSpPr bwMode="auto">
            <a:xfrm>
              <a:off x="2266" y="2592"/>
              <a:ext cx="295" cy="449"/>
              <a:chOff x="1982" y="2721"/>
              <a:chExt cx="412" cy="628"/>
            </a:xfrm>
          </p:grpSpPr>
          <p:sp>
            <p:nvSpPr>
              <p:cNvPr id="6218" name="Rectangle 74"/>
              <p:cNvSpPr>
                <a:spLocks noChangeArrowheads="1"/>
              </p:cNvSpPr>
              <p:nvPr/>
            </p:nvSpPr>
            <p:spPr bwMode="auto">
              <a:xfrm>
                <a:off x="2077"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219" name="Rectangle 75"/>
              <p:cNvSpPr>
                <a:spLocks noChangeArrowheads="1"/>
              </p:cNvSpPr>
              <p:nvPr/>
            </p:nvSpPr>
            <p:spPr bwMode="auto">
              <a:xfrm>
                <a:off x="2077" y="2721"/>
                <a:ext cx="244" cy="220"/>
              </a:xfrm>
              <a:prstGeom prst="rect">
                <a:avLst/>
              </a:prstGeom>
              <a:solidFill>
                <a:srgbClr val="000000"/>
              </a:solidFill>
              <a:ln w="0">
                <a:solidFill>
                  <a:srgbClr val="000000"/>
                </a:solidFill>
                <a:miter lim="800000"/>
                <a:headEnd/>
                <a:tailEnd/>
              </a:ln>
            </p:spPr>
            <p:txBody>
              <a:bodyPr/>
              <a:lstStyle/>
              <a:p>
                <a:endParaRPr lang="en-GB"/>
              </a:p>
            </p:txBody>
          </p:sp>
          <p:sp>
            <p:nvSpPr>
              <p:cNvPr id="6220" name="Rectangle 76"/>
              <p:cNvSpPr>
                <a:spLocks noChangeArrowheads="1"/>
              </p:cNvSpPr>
              <p:nvPr/>
            </p:nvSpPr>
            <p:spPr bwMode="auto">
              <a:xfrm>
                <a:off x="2106" y="2997"/>
                <a:ext cx="154"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III:2</a:t>
                </a:r>
                <a:endParaRPr lang="en-GB">
                  <a:latin typeface="Arial" charset="0"/>
                </a:endParaRPr>
              </a:p>
            </p:txBody>
          </p:sp>
          <p:sp>
            <p:nvSpPr>
              <p:cNvPr id="6221" name="Rectangle 77"/>
              <p:cNvSpPr>
                <a:spLocks noChangeArrowheads="1"/>
              </p:cNvSpPr>
              <p:nvPr/>
            </p:nvSpPr>
            <p:spPr bwMode="auto">
              <a:xfrm>
                <a:off x="2014" y="3075"/>
                <a:ext cx="345"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Stephen</a:t>
                </a:r>
                <a:endParaRPr lang="en-GB">
                  <a:latin typeface="Arial" charset="0"/>
                </a:endParaRPr>
              </a:p>
            </p:txBody>
          </p:sp>
          <p:sp>
            <p:nvSpPr>
              <p:cNvPr id="6222" name="Rectangle 78"/>
              <p:cNvSpPr>
                <a:spLocks noChangeArrowheads="1"/>
              </p:cNvSpPr>
              <p:nvPr/>
            </p:nvSpPr>
            <p:spPr bwMode="auto">
              <a:xfrm>
                <a:off x="1982" y="3229"/>
                <a:ext cx="412"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20/3/1982</a:t>
                </a:r>
                <a:endParaRPr lang="en-GB">
                  <a:latin typeface="Arial" charset="0"/>
                </a:endParaRPr>
              </a:p>
            </p:txBody>
          </p:sp>
        </p:grpSp>
        <p:grpSp>
          <p:nvGrpSpPr>
            <p:cNvPr id="14" name="Group 79"/>
            <p:cNvGrpSpPr>
              <a:grpSpLocks/>
            </p:cNvGrpSpPr>
            <p:nvPr/>
          </p:nvGrpSpPr>
          <p:grpSpPr bwMode="auto">
            <a:xfrm>
              <a:off x="2699" y="2592"/>
              <a:ext cx="258" cy="448"/>
              <a:chOff x="2587" y="2721"/>
              <a:chExt cx="361" cy="627"/>
            </a:xfrm>
          </p:grpSpPr>
          <p:sp>
            <p:nvSpPr>
              <p:cNvPr id="6224" name="Rectangle 80"/>
              <p:cNvSpPr>
                <a:spLocks noChangeArrowheads="1"/>
              </p:cNvSpPr>
              <p:nvPr/>
            </p:nvSpPr>
            <p:spPr bwMode="auto">
              <a:xfrm>
                <a:off x="2657" y="2721"/>
                <a:ext cx="244" cy="220"/>
              </a:xfrm>
              <a:prstGeom prst="rect">
                <a:avLst/>
              </a:prstGeom>
              <a:solidFill>
                <a:srgbClr val="FFFFFF"/>
              </a:solidFill>
              <a:ln w="26988">
                <a:solidFill>
                  <a:srgbClr val="000000"/>
                </a:solidFill>
                <a:miter lim="800000"/>
                <a:headEnd/>
                <a:tailEnd/>
              </a:ln>
            </p:spPr>
            <p:txBody>
              <a:bodyPr/>
              <a:lstStyle/>
              <a:p>
                <a:endParaRPr lang="en-GB"/>
              </a:p>
            </p:txBody>
          </p:sp>
          <p:sp>
            <p:nvSpPr>
              <p:cNvPr id="6225" name="Rectangle 81"/>
              <p:cNvSpPr>
                <a:spLocks noChangeArrowheads="1"/>
              </p:cNvSpPr>
              <p:nvPr/>
            </p:nvSpPr>
            <p:spPr bwMode="auto">
              <a:xfrm>
                <a:off x="2688" y="2997"/>
                <a:ext cx="154"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III:3</a:t>
                </a:r>
                <a:endParaRPr lang="en-GB">
                  <a:latin typeface="Arial" charset="0"/>
                </a:endParaRPr>
              </a:p>
            </p:txBody>
          </p:sp>
          <p:sp>
            <p:nvSpPr>
              <p:cNvPr id="6226" name="Rectangle 82"/>
              <p:cNvSpPr>
                <a:spLocks noChangeArrowheads="1"/>
              </p:cNvSpPr>
              <p:nvPr/>
            </p:nvSpPr>
            <p:spPr bwMode="auto">
              <a:xfrm>
                <a:off x="2606" y="3075"/>
                <a:ext cx="321"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Richard</a:t>
                </a:r>
                <a:endParaRPr lang="en-GB">
                  <a:latin typeface="Arial" charset="0"/>
                </a:endParaRPr>
              </a:p>
            </p:txBody>
          </p:sp>
          <p:sp>
            <p:nvSpPr>
              <p:cNvPr id="6227" name="Rectangle 83"/>
              <p:cNvSpPr>
                <a:spLocks noChangeArrowheads="1"/>
              </p:cNvSpPr>
              <p:nvPr/>
            </p:nvSpPr>
            <p:spPr bwMode="auto">
              <a:xfrm>
                <a:off x="2587" y="3228"/>
                <a:ext cx="361"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5/8/1984</a:t>
                </a:r>
                <a:endParaRPr lang="en-GB">
                  <a:latin typeface="Arial" charset="0"/>
                </a:endParaRPr>
              </a:p>
            </p:txBody>
          </p:sp>
        </p:grpSp>
        <p:sp>
          <p:nvSpPr>
            <p:cNvPr id="6228" name="Line 84"/>
            <p:cNvSpPr>
              <a:spLocks noChangeShapeType="1"/>
            </p:cNvSpPr>
            <p:nvPr/>
          </p:nvSpPr>
          <p:spPr bwMode="auto">
            <a:xfrm>
              <a:off x="3481" y="1429"/>
              <a:ext cx="1" cy="431"/>
            </a:xfrm>
            <a:prstGeom prst="line">
              <a:avLst/>
            </a:prstGeom>
            <a:noFill/>
            <a:ln w="20638">
              <a:solidFill>
                <a:srgbClr val="000000"/>
              </a:solidFill>
              <a:round/>
              <a:headEnd/>
              <a:tailEnd/>
            </a:ln>
          </p:spPr>
          <p:txBody>
            <a:bodyPr/>
            <a:lstStyle/>
            <a:p>
              <a:endParaRPr lang="en-GB"/>
            </a:p>
          </p:txBody>
        </p:sp>
        <p:sp>
          <p:nvSpPr>
            <p:cNvPr id="6229" name="Line 85"/>
            <p:cNvSpPr>
              <a:spLocks noChangeShapeType="1"/>
            </p:cNvSpPr>
            <p:nvPr/>
          </p:nvSpPr>
          <p:spPr bwMode="auto">
            <a:xfrm>
              <a:off x="3481" y="1429"/>
              <a:ext cx="1" cy="431"/>
            </a:xfrm>
            <a:prstGeom prst="line">
              <a:avLst/>
            </a:prstGeom>
            <a:noFill/>
            <a:ln w="20638">
              <a:solidFill>
                <a:srgbClr val="000000"/>
              </a:solidFill>
              <a:round/>
              <a:headEnd/>
              <a:tailEnd/>
            </a:ln>
          </p:spPr>
          <p:txBody>
            <a:bodyPr/>
            <a:lstStyle/>
            <a:p>
              <a:endParaRPr lang="en-GB"/>
            </a:p>
          </p:txBody>
        </p:sp>
        <p:grpSp>
          <p:nvGrpSpPr>
            <p:cNvPr id="15" name="Group 86"/>
            <p:cNvGrpSpPr>
              <a:grpSpLocks/>
            </p:cNvGrpSpPr>
            <p:nvPr/>
          </p:nvGrpSpPr>
          <p:grpSpPr bwMode="auto">
            <a:xfrm>
              <a:off x="2820" y="1860"/>
              <a:ext cx="295" cy="559"/>
              <a:chOff x="2756" y="1698"/>
              <a:chExt cx="413" cy="781"/>
            </a:xfrm>
          </p:grpSpPr>
          <p:sp>
            <p:nvSpPr>
              <p:cNvPr id="6231" name="Oval 87"/>
              <p:cNvSpPr>
                <a:spLocks noChangeArrowheads="1"/>
              </p:cNvSpPr>
              <p:nvPr/>
            </p:nvSpPr>
            <p:spPr bwMode="auto">
              <a:xfrm>
                <a:off x="2851" y="1853"/>
                <a:ext cx="244" cy="220"/>
              </a:xfrm>
              <a:prstGeom prst="ellipse">
                <a:avLst/>
              </a:prstGeom>
              <a:solidFill>
                <a:srgbClr val="FFFFFF"/>
              </a:solidFill>
              <a:ln w="26988">
                <a:solidFill>
                  <a:srgbClr val="000000"/>
                </a:solidFill>
                <a:round/>
                <a:headEnd/>
                <a:tailEnd/>
              </a:ln>
            </p:spPr>
            <p:txBody>
              <a:bodyPr/>
              <a:lstStyle/>
              <a:p>
                <a:endParaRPr lang="en-GB"/>
              </a:p>
            </p:txBody>
          </p:sp>
          <p:sp>
            <p:nvSpPr>
              <p:cNvPr id="6232" name="Rectangle 88"/>
              <p:cNvSpPr>
                <a:spLocks noChangeArrowheads="1"/>
              </p:cNvSpPr>
              <p:nvPr/>
            </p:nvSpPr>
            <p:spPr bwMode="auto">
              <a:xfrm>
                <a:off x="2892" y="2128"/>
                <a:ext cx="129"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II:2</a:t>
                </a:r>
                <a:endParaRPr lang="en-GB">
                  <a:latin typeface="Arial" charset="0"/>
                </a:endParaRPr>
              </a:p>
            </p:txBody>
          </p:sp>
          <p:sp>
            <p:nvSpPr>
              <p:cNvPr id="6233" name="Rectangle 89"/>
              <p:cNvSpPr>
                <a:spLocks noChangeArrowheads="1"/>
              </p:cNvSpPr>
              <p:nvPr/>
            </p:nvSpPr>
            <p:spPr bwMode="auto">
              <a:xfrm>
                <a:off x="2835" y="2207"/>
                <a:ext cx="248"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Judith</a:t>
                </a:r>
                <a:endParaRPr lang="en-GB">
                  <a:latin typeface="Arial" charset="0"/>
                </a:endParaRPr>
              </a:p>
            </p:txBody>
          </p:sp>
          <p:sp>
            <p:nvSpPr>
              <p:cNvPr id="6234" name="Rectangle 90"/>
              <p:cNvSpPr>
                <a:spLocks noChangeArrowheads="1"/>
              </p:cNvSpPr>
              <p:nvPr/>
            </p:nvSpPr>
            <p:spPr bwMode="auto">
              <a:xfrm>
                <a:off x="2756" y="2359"/>
                <a:ext cx="413" cy="120"/>
              </a:xfrm>
              <a:prstGeom prst="rect">
                <a:avLst/>
              </a:prstGeom>
              <a:noFill/>
              <a:ln w="9525">
                <a:noFill/>
                <a:miter lim="800000"/>
                <a:headEnd/>
                <a:tailEnd/>
              </a:ln>
            </p:spPr>
            <p:txBody>
              <a:bodyPr wrap="none" lIns="0" tIns="0" rIns="0" bIns="0">
                <a:spAutoFit/>
              </a:bodyPr>
              <a:lstStyle/>
              <a:p>
                <a:pPr eaLnBrk="0" hangingPunct="0"/>
                <a:r>
                  <a:rPr lang="en-GB" sz="900">
                    <a:solidFill>
                      <a:srgbClr val="000000"/>
                    </a:solidFill>
                    <a:latin typeface="Arial" charset="0"/>
                  </a:rPr>
                  <a:t>21/2/1951</a:t>
                </a:r>
                <a:endParaRPr lang="en-GB">
                  <a:latin typeface="Arial" charset="0"/>
                </a:endParaRPr>
              </a:p>
            </p:txBody>
          </p:sp>
          <p:sp>
            <p:nvSpPr>
              <p:cNvPr id="6235" name="Line 91"/>
              <p:cNvSpPr>
                <a:spLocks noChangeShapeType="1"/>
              </p:cNvSpPr>
              <p:nvPr/>
            </p:nvSpPr>
            <p:spPr bwMode="auto">
              <a:xfrm>
                <a:off x="2973" y="1698"/>
                <a:ext cx="1" cy="155"/>
              </a:xfrm>
              <a:prstGeom prst="line">
                <a:avLst/>
              </a:prstGeom>
              <a:noFill/>
              <a:ln w="20638">
                <a:solidFill>
                  <a:srgbClr val="000000"/>
                </a:solidFill>
                <a:round/>
                <a:headEnd/>
                <a:tailEnd/>
              </a:ln>
            </p:spPr>
            <p:txBody>
              <a:bodyPr/>
              <a:lstStyle/>
              <a:p>
                <a:endParaRPr lang="en-GB"/>
              </a:p>
            </p:txBody>
          </p:sp>
        </p:grpSp>
        <p:sp>
          <p:nvSpPr>
            <p:cNvPr id="6236" name="Line 92"/>
            <p:cNvSpPr>
              <a:spLocks noChangeShapeType="1"/>
            </p:cNvSpPr>
            <p:nvPr/>
          </p:nvSpPr>
          <p:spPr bwMode="auto">
            <a:xfrm>
              <a:off x="3620" y="1860"/>
              <a:ext cx="1" cy="111"/>
            </a:xfrm>
            <a:prstGeom prst="line">
              <a:avLst/>
            </a:prstGeom>
            <a:noFill/>
            <a:ln w="20638">
              <a:solidFill>
                <a:srgbClr val="000000"/>
              </a:solidFill>
              <a:round/>
              <a:headEnd/>
              <a:tailEnd/>
            </a:ln>
          </p:spPr>
          <p:txBody>
            <a:bodyPr/>
            <a:lstStyle/>
            <a:p>
              <a:endParaRPr lang="en-GB"/>
            </a:p>
          </p:txBody>
        </p:sp>
        <p:sp>
          <p:nvSpPr>
            <p:cNvPr id="6237" name="Line 93"/>
            <p:cNvSpPr>
              <a:spLocks noChangeShapeType="1"/>
            </p:cNvSpPr>
            <p:nvPr/>
          </p:nvSpPr>
          <p:spPr bwMode="auto">
            <a:xfrm>
              <a:off x="3897" y="2050"/>
              <a:ext cx="0" cy="431"/>
            </a:xfrm>
            <a:prstGeom prst="line">
              <a:avLst/>
            </a:prstGeom>
            <a:noFill/>
            <a:ln w="20638">
              <a:solidFill>
                <a:srgbClr val="000000"/>
              </a:solidFill>
              <a:round/>
              <a:headEnd/>
              <a:tailEnd/>
            </a:ln>
          </p:spPr>
          <p:txBody>
            <a:bodyPr/>
            <a:lstStyle/>
            <a:p>
              <a:endParaRPr lang="en-GB"/>
            </a:p>
          </p:txBody>
        </p:sp>
        <p:sp>
          <p:nvSpPr>
            <p:cNvPr id="6238" name="Line 94"/>
            <p:cNvSpPr>
              <a:spLocks noChangeShapeType="1"/>
            </p:cNvSpPr>
            <p:nvPr/>
          </p:nvSpPr>
          <p:spPr bwMode="auto">
            <a:xfrm>
              <a:off x="3897" y="2050"/>
              <a:ext cx="0" cy="431"/>
            </a:xfrm>
            <a:prstGeom prst="line">
              <a:avLst/>
            </a:prstGeom>
            <a:noFill/>
            <a:ln w="20638">
              <a:solidFill>
                <a:srgbClr val="000000"/>
              </a:solidFill>
              <a:round/>
              <a:headEnd/>
              <a:tailEnd/>
            </a:ln>
          </p:spPr>
          <p:txBody>
            <a:bodyPr/>
            <a:lstStyle/>
            <a:p>
              <a:endParaRPr lang="en-GB"/>
            </a:p>
          </p:txBody>
        </p:sp>
        <p:sp>
          <p:nvSpPr>
            <p:cNvPr id="6239" name="Line 95"/>
            <p:cNvSpPr>
              <a:spLocks noChangeShapeType="1"/>
            </p:cNvSpPr>
            <p:nvPr/>
          </p:nvSpPr>
          <p:spPr bwMode="auto">
            <a:xfrm>
              <a:off x="2582" y="2050"/>
              <a:ext cx="1" cy="431"/>
            </a:xfrm>
            <a:prstGeom prst="line">
              <a:avLst/>
            </a:prstGeom>
            <a:noFill/>
            <a:ln w="20638">
              <a:solidFill>
                <a:srgbClr val="000000"/>
              </a:solidFill>
              <a:round/>
              <a:headEnd/>
              <a:tailEnd/>
            </a:ln>
          </p:spPr>
          <p:txBody>
            <a:bodyPr/>
            <a:lstStyle/>
            <a:p>
              <a:endParaRPr lang="en-GB"/>
            </a:p>
          </p:txBody>
        </p:sp>
        <p:sp>
          <p:nvSpPr>
            <p:cNvPr id="6240" name="Line 96"/>
            <p:cNvSpPr>
              <a:spLocks noChangeShapeType="1"/>
            </p:cNvSpPr>
            <p:nvPr/>
          </p:nvSpPr>
          <p:spPr bwMode="auto">
            <a:xfrm>
              <a:off x="4266" y="2481"/>
              <a:ext cx="0" cy="111"/>
            </a:xfrm>
            <a:prstGeom prst="line">
              <a:avLst/>
            </a:prstGeom>
            <a:noFill/>
            <a:ln w="20638">
              <a:solidFill>
                <a:srgbClr val="000000"/>
              </a:solidFill>
              <a:round/>
              <a:headEnd/>
              <a:tailEnd/>
            </a:ln>
          </p:spPr>
          <p:txBody>
            <a:bodyPr/>
            <a:lstStyle/>
            <a:p>
              <a:endParaRPr lang="en-GB"/>
            </a:p>
          </p:txBody>
        </p:sp>
        <p:sp>
          <p:nvSpPr>
            <p:cNvPr id="6241" name="Line 97"/>
            <p:cNvSpPr>
              <a:spLocks noChangeShapeType="1"/>
            </p:cNvSpPr>
            <p:nvPr/>
          </p:nvSpPr>
          <p:spPr bwMode="auto">
            <a:xfrm>
              <a:off x="1914" y="2481"/>
              <a:ext cx="1" cy="111"/>
            </a:xfrm>
            <a:prstGeom prst="line">
              <a:avLst/>
            </a:prstGeom>
            <a:noFill/>
            <a:ln w="20638">
              <a:solidFill>
                <a:srgbClr val="000000"/>
              </a:solidFill>
              <a:round/>
              <a:headEnd/>
              <a:tailEnd/>
            </a:ln>
          </p:spPr>
          <p:txBody>
            <a:bodyPr/>
            <a:lstStyle/>
            <a:p>
              <a:endParaRPr lang="en-GB"/>
            </a:p>
          </p:txBody>
        </p:sp>
        <p:sp>
          <p:nvSpPr>
            <p:cNvPr id="6242" name="Line 98"/>
            <p:cNvSpPr>
              <a:spLocks noChangeShapeType="1"/>
            </p:cNvSpPr>
            <p:nvPr/>
          </p:nvSpPr>
          <p:spPr bwMode="auto">
            <a:xfrm>
              <a:off x="2421" y="2481"/>
              <a:ext cx="1" cy="111"/>
            </a:xfrm>
            <a:prstGeom prst="line">
              <a:avLst/>
            </a:prstGeom>
            <a:noFill/>
            <a:ln w="20638">
              <a:solidFill>
                <a:srgbClr val="000000"/>
              </a:solidFill>
              <a:round/>
              <a:headEnd/>
              <a:tailEnd/>
            </a:ln>
          </p:spPr>
          <p:txBody>
            <a:bodyPr/>
            <a:lstStyle/>
            <a:p>
              <a:endParaRPr lang="en-GB"/>
            </a:p>
          </p:txBody>
        </p:sp>
        <p:sp>
          <p:nvSpPr>
            <p:cNvPr id="6243" name="Line 99"/>
            <p:cNvSpPr>
              <a:spLocks noChangeShapeType="1"/>
            </p:cNvSpPr>
            <p:nvPr/>
          </p:nvSpPr>
          <p:spPr bwMode="auto">
            <a:xfrm>
              <a:off x="2975" y="1860"/>
              <a:ext cx="506" cy="1"/>
            </a:xfrm>
            <a:prstGeom prst="line">
              <a:avLst/>
            </a:prstGeom>
            <a:noFill/>
            <a:ln w="20638">
              <a:solidFill>
                <a:srgbClr val="000000"/>
              </a:solidFill>
              <a:round/>
              <a:headEnd/>
              <a:tailEnd/>
            </a:ln>
          </p:spPr>
          <p:txBody>
            <a:bodyPr/>
            <a:lstStyle/>
            <a:p>
              <a:endParaRPr lang="en-GB"/>
            </a:p>
          </p:txBody>
        </p:sp>
        <p:sp>
          <p:nvSpPr>
            <p:cNvPr id="6244" name="Line 100"/>
            <p:cNvSpPr>
              <a:spLocks noChangeShapeType="1"/>
            </p:cNvSpPr>
            <p:nvPr/>
          </p:nvSpPr>
          <p:spPr bwMode="auto">
            <a:xfrm>
              <a:off x="3481" y="1860"/>
              <a:ext cx="139" cy="1"/>
            </a:xfrm>
            <a:prstGeom prst="line">
              <a:avLst/>
            </a:prstGeom>
            <a:noFill/>
            <a:ln w="20638">
              <a:solidFill>
                <a:srgbClr val="000000"/>
              </a:solidFill>
              <a:round/>
              <a:headEnd/>
              <a:tailEnd/>
            </a:ln>
          </p:spPr>
          <p:txBody>
            <a:bodyPr/>
            <a:lstStyle/>
            <a:p>
              <a:endParaRPr lang="en-GB"/>
            </a:p>
          </p:txBody>
        </p:sp>
        <p:sp>
          <p:nvSpPr>
            <p:cNvPr id="6245" name="Line 101"/>
            <p:cNvSpPr>
              <a:spLocks noChangeShapeType="1"/>
            </p:cNvSpPr>
            <p:nvPr/>
          </p:nvSpPr>
          <p:spPr bwMode="auto">
            <a:xfrm>
              <a:off x="3435" y="2481"/>
              <a:ext cx="462" cy="1"/>
            </a:xfrm>
            <a:prstGeom prst="line">
              <a:avLst/>
            </a:prstGeom>
            <a:noFill/>
            <a:ln w="20638">
              <a:solidFill>
                <a:srgbClr val="000000"/>
              </a:solidFill>
              <a:round/>
              <a:headEnd/>
              <a:tailEnd/>
            </a:ln>
          </p:spPr>
          <p:txBody>
            <a:bodyPr/>
            <a:lstStyle/>
            <a:p>
              <a:endParaRPr lang="en-GB"/>
            </a:p>
          </p:txBody>
        </p:sp>
        <p:sp>
          <p:nvSpPr>
            <p:cNvPr id="6246" name="Line 102"/>
            <p:cNvSpPr>
              <a:spLocks noChangeShapeType="1"/>
            </p:cNvSpPr>
            <p:nvPr/>
          </p:nvSpPr>
          <p:spPr bwMode="auto">
            <a:xfrm>
              <a:off x="3897" y="2481"/>
              <a:ext cx="369" cy="1"/>
            </a:xfrm>
            <a:prstGeom prst="line">
              <a:avLst/>
            </a:prstGeom>
            <a:noFill/>
            <a:ln w="20638">
              <a:solidFill>
                <a:srgbClr val="000000"/>
              </a:solidFill>
              <a:round/>
              <a:headEnd/>
              <a:tailEnd/>
            </a:ln>
          </p:spPr>
          <p:txBody>
            <a:bodyPr/>
            <a:lstStyle/>
            <a:p>
              <a:endParaRPr lang="en-GB"/>
            </a:p>
          </p:txBody>
        </p:sp>
        <p:sp>
          <p:nvSpPr>
            <p:cNvPr id="6247" name="Line 103"/>
            <p:cNvSpPr>
              <a:spLocks noChangeShapeType="1"/>
            </p:cNvSpPr>
            <p:nvPr/>
          </p:nvSpPr>
          <p:spPr bwMode="auto">
            <a:xfrm>
              <a:off x="1914" y="2481"/>
              <a:ext cx="668" cy="1"/>
            </a:xfrm>
            <a:prstGeom prst="line">
              <a:avLst/>
            </a:prstGeom>
            <a:noFill/>
            <a:ln w="20638">
              <a:solidFill>
                <a:srgbClr val="000000"/>
              </a:solidFill>
              <a:round/>
              <a:headEnd/>
              <a:tailEnd/>
            </a:ln>
          </p:spPr>
          <p:txBody>
            <a:bodyPr/>
            <a:lstStyle/>
            <a:p>
              <a:endParaRPr lang="en-GB"/>
            </a:p>
          </p:txBody>
        </p:sp>
        <p:sp>
          <p:nvSpPr>
            <p:cNvPr id="6248" name="Line 104"/>
            <p:cNvSpPr>
              <a:spLocks noChangeShapeType="1"/>
            </p:cNvSpPr>
            <p:nvPr/>
          </p:nvSpPr>
          <p:spPr bwMode="auto">
            <a:xfrm>
              <a:off x="2421" y="2481"/>
              <a:ext cx="161" cy="1"/>
            </a:xfrm>
            <a:prstGeom prst="line">
              <a:avLst/>
            </a:prstGeom>
            <a:noFill/>
            <a:ln w="20638">
              <a:solidFill>
                <a:srgbClr val="000000"/>
              </a:solidFill>
              <a:round/>
              <a:headEnd/>
              <a:tailEnd/>
            </a:ln>
          </p:spPr>
          <p:txBody>
            <a:bodyPr/>
            <a:lstStyle/>
            <a:p>
              <a:endParaRPr lang="en-GB"/>
            </a:p>
          </p:txBody>
        </p:sp>
        <p:sp>
          <p:nvSpPr>
            <p:cNvPr id="6249" name="Line 105"/>
            <p:cNvSpPr>
              <a:spLocks noChangeShapeType="1"/>
            </p:cNvSpPr>
            <p:nvPr/>
          </p:nvSpPr>
          <p:spPr bwMode="auto">
            <a:xfrm>
              <a:off x="2582" y="2481"/>
              <a:ext cx="254" cy="1"/>
            </a:xfrm>
            <a:prstGeom prst="line">
              <a:avLst/>
            </a:prstGeom>
            <a:noFill/>
            <a:ln w="20638">
              <a:solidFill>
                <a:srgbClr val="000000"/>
              </a:solidFill>
              <a:round/>
              <a:headEnd/>
              <a:tailEnd/>
            </a:ln>
          </p:spPr>
          <p:txBody>
            <a:bodyPr/>
            <a:lstStyle/>
            <a:p>
              <a:endParaRPr lang="en-GB"/>
            </a:p>
          </p:txBody>
        </p:sp>
      </p:grpSp>
      <p:grpSp>
        <p:nvGrpSpPr>
          <p:cNvPr id="16" name="Group 106"/>
          <p:cNvGrpSpPr>
            <a:grpSpLocks/>
          </p:cNvGrpSpPr>
          <p:nvPr/>
        </p:nvGrpSpPr>
        <p:grpSpPr bwMode="auto">
          <a:xfrm>
            <a:off x="0" y="2895601"/>
            <a:ext cx="3181350" cy="1570038"/>
            <a:chOff x="0" y="1824"/>
            <a:chExt cx="2004" cy="989"/>
          </a:xfrm>
        </p:grpSpPr>
        <p:sp>
          <p:nvSpPr>
            <p:cNvPr id="6251" name="Rectangle 107"/>
            <p:cNvSpPr>
              <a:spLocks noChangeArrowheads="1"/>
            </p:cNvSpPr>
            <p:nvPr/>
          </p:nvSpPr>
          <p:spPr bwMode="auto">
            <a:xfrm>
              <a:off x="0" y="1824"/>
              <a:ext cx="1367" cy="989"/>
            </a:xfrm>
            <a:prstGeom prst="rect">
              <a:avLst/>
            </a:prstGeom>
            <a:noFill/>
            <a:ln w="9525">
              <a:noFill/>
              <a:miter lim="800000"/>
              <a:headEnd/>
              <a:tailEnd/>
            </a:ln>
            <a:effectLst/>
          </p:spPr>
          <p:txBody>
            <a:bodyPr>
              <a:spAutoFit/>
            </a:bodyPr>
            <a:lstStyle/>
            <a:p>
              <a:pPr algn="r" eaLnBrk="0" hangingPunct="0"/>
              <a:r>
                <a:rPr lang="en-GB" sz="2000" b="1" dirty="0">
                  <a:solidFill>
                    <a:schemeClr val="bg1"/>
                  </a:solidFill>
                </a:rPr>
                <a:t>Colour in the symbol if the person</a:t>
              </a:r>
              <a:br>
                <a:rPr lang="en-GB" sz="2000" b="1" dirty="0">
                  <a:solidFill>
                    <a:schemeClr val="bg1"/>
                  </a:solidFill>
                </a:rPr>
              </a:br>
              <a:r>
                <a:rPr lang="en-GB" sz="2000" b="1" dirty="0">
                  <a:solidFill>
                    <a:schemeClr val="bg1"/>
                  </a:solidFill>
                </a:rPr>
                <a:t>is affected</a:t>
              </a:r>
              <a:r>
                <a:rPr lang="en-GB" sz="2000" b="1" dirty="0">
                  <a:solidFill>
                    <a:srgbClr val="A50021"/>
                  </a:solidFill>
                  <a:latin typeface="Arial" charset="0"/>
                </a:rPr>
                <a:t/>
              </a:r>
              <a:br>
                <a:rPr lang="en-GB" sz="2000" b="1" dirty="0">
                  <a:solidFill>
                    <a:srgbClr val="A50021"/>
                  </a:solidFill>
                  <a:latin typeface="Arial" charset="0"/>
                </a:rPr>
              </a:br>
              <a:endParaRPr lang="en-GB" sz="1600" b="1" dirty="0">
                <a:solidFill>
                  <a:srgbClr val="A50021"/>
                </a:solidFill>
                <a:latin typeface="Arial" charset="0"/>
              </a:endParaRPr>
            </a:p>
          </p:txBody>
        </p:sp>
        <p:sp>
          <p:nvSpPr>
            <p:cNvPr id="6252" name="Line 108"/>
            <p:cNvSpPr>
              <a:spLocks noChangeShapeType="1"/>
            </p:cNvSpPr>
            <p:nvPr/>
          </p:nvSpPr>
          <p:spPr bwMode="auto">
            <a:xfrm flipV="1">
              <a:off x="1452" y="2004"/>
              <a:ext cx="552" cy="156"/>
            </a:xfrm>
            <a:prstGeom prst="line">
              <a:avLst/>
            </a:prstGeom>
            <a:noFill/>
            <a:ln w="9525">
              <a:solidFill>
                <a:schemeClr val="tx1"/>
              </a:solidFill>
              <a:round/>
              <a:headEnd/>
              <a:tailEnd type="triangle" w="med" len="med"/>
            </a:ln>
            <a:effectLst/>
          </p:spPr>
          <p:txBody>
            <a:bodyPr wrap="none" anchor="ctr"/>
            <a:lstStyle/>
            <a:p>
              <a:endParaRPr lang="en-GB"/>
            </a:p>
          </p:txBody>
        </p:sp>
      </p:grpSp>
      <p:sp>
        <p:nvSpPr>
          <p:cNvPr id="6254" name="Rectangle 110"/>
          <p:cNvSpPr>
            <a:spLocks noChangeArrowheads="1"/>
          </p:cNvSpPr>
          <p:nvPr/>
        </p:nvSpPr>
        <p:spPr bwMode="auto">
          <a:xfrm>
            <a:off x="6935730" y="912143"/>
            <a:ext cx="2032000" cy="2800351"/>
          </a:xfrm>
          <a:prstGeom prst="rect">
            <a:avLst/>
          </a:prstGeom>
          <a:noFill/>
          <a:ln w="9525">
            <a:noFill/>
            <a:miter lim="800000"/>
            <a:headEnd/>
            <a:tailEnd/>
          </a:ln>
          <a:effectLst/>
        </p:spPr>
        <p:txBody>
          <a:bodyPr>
            <a:spAutoFit/>
          </a:bodyPr>
          <a:lstStyle/>
          <a:p>
            <a:pPr eaLnBrk="0" hangingPunct="0"/>
            <a:r>
              <a:rPr lang="en-GB" sz="2000" b="1" dirty="0">
                <a:solidFill>
                  <a:schemeClr val="bg1"/>
                </a:solidFill>
              </a:rPr>
              <a:t>Put a sloping line through the symbol</a:t>
            </a:r>
            <a:br>
              <a:rPr lang="en-GB" sz="2000" b="1" dirty="0">
                <a:solidFill>
                  <a:schemeClr val="bg1"/>
                </a:solidFill>
              </a:rPr>
            </a:br>
            <a:r>
              <a:rPr lang="en-GB" sz="2000" b="1" dirty="0">
                <a:solidFill>
                  <a:schemeClr val="bg1"/>
                </a:solidFill>
              </a:rPr>
              <a:t>(from the bottom left hand corner) if the person has died</a:t>
            </a:r>
            <a:r>
              <a:rPr lang="en-GB" sz="1800" b="1" dirty="0">
                <a:solidFill>
                  <a:srgbClr val="A50021"/>
                </a:solidFill>
                <a:latin typeface="Arial" charset="0"/>
              </a:rPr>
              <a:t/>
            </a:r>
            <a:br>
              <a:rPr lang="en-GB" sz="1800" b="1" dirty="0">
                <a:solidFill>
                  <a:srgbClr val="A50021"/>
                </a:solidFill>
                <a:latin typeface="Arial" charset="0"/>
              </a:rPr>
            </a:br>
            <a:endParaRPr lang="en-GB" sz="1600" b="1" dirty="0">
              <a:solidFill>
                <a:srgbClr val="A50021"/>
              </a:solidFill>
              <a:latin typeface="Arial" charset="0"/>
            </a:endParaRPr>
          </a:p>
        </p:txBody>
      </p:sp>
      <p:sp>
        <p:nvSpPr>
          <p:cNvPr id="6256" name="Rectangle 112"/>
          <p:cNvSpPr>
            <a:spLocks noChangeArrowheads="1"/>
          </p:cNvSpPr>
          <p:nvPr/>
        </p:nvSpPr>
        <p:spPr bwMode="auto">
          <a:xfrm>
            <a:off x="2698903" y="5012623"/>
            <a:ext cx="5503238" cy="1845377"/>
          </a:xfrm>
          <a:prstGeom prst="rect">
            <a:avLst/>
          </a:prstGeom>
          <a:noFill/>
          <a:ln w="9525">
            <a:noFill/>
            <a:miter lim="800000"/>
            <a:headEnd/>
            <a:tailEnd/>
          </a:ln>
          <a:effectLst/>
        </p:spPr>
        <p:txBody>
          <a:bodyPr wrap="none">
            <a:spAutoFit/>
          </a:bodyPr>
          <a:lstStyle/>
          <a:p>
            <a:pPr eaLnBrk="0" hangingPunct="0">
              <a:lnSpc>
                <a:spcPct val="121000"/>
              </a:lnSpc>
              <a:spcBef>
                <a:spcPct val="61000"/>
              </a:spcBef>
              <a:buClr>
                <a:schemeClr val="accent2"/>
              </a:buClr>
            </a:pPr>
            <a:r>
              <a:rPr lang="en-GB" sz="2000" b="1" dirty="0">
                <a:solidFill>
                  <a:schemeClr val="bg1"/>
                </a:solidFill>
              </a:rPr>
              <a:t>Record names, dates of birth and maiden names</a:t>
            </a:r>
          </a:p>
          <a:p>
            <a:pPr eaLnBrk="0" hangingPunct="0">
              <a:lnSpc>
                <a:spcPct val="121000"/>
              </a:lnSpc>
              <a:spcBef>
                <a:spcPct val="61000"/>
              </a:spcBef>
              <a:buClr>
                <a:schemeClr val="accent2"/>
              </a:buClr>
            </a:pPr>
            <a:r>
              <a:rPr lang="en-GB" sz="2000" b="1" dirty="0">
                <a:solidFill>
                  <a:schemeClr val="bg1"/>
                </a:solidFill>
              </a:rPr>
              <a:t>Ask for miscarriages, stillbirths or deaths</a:t>
            </a:r>
            <a:br>
              <a:rPr lang="en-GB" sz="2000" b="1" dirty="0">
                <a:solidFill>
                  <a:schemeClr val="bg1"/>
                </a:solidFill>
              </a:rPr>
            </a:br>
            <a:r>
              <a:rPr lang="en-GB" sz="2000" b="1" dirty="0">
                <a:solidFill>
                  <a:schemeClr val="bg1"/>
                </a:solidFill>
              </a:rPr>
              <a:t>in each partnership</a:t>
            </a:r>
          </a:p>
          <a:p>
            <a:pPr eaLnBrk="0" hangingPunct="0">
              <a:lnSpc>
                <a:spcPct val="121000"/>
              </a:lnSpc>
              <a:spcBef>
                <a:spcPct val="61000"/>
              </a:spcBef>
              <a:buClr>
                <a:schemeClr val="accent2"/>
              </a:buClr>
            </a:pPr>
            <a:endParaRPr lang="en-GB" sz="1600" b="1" dirty="0">
              <a:solidFill>
                <a:srgbClr val="A50021"/>
              </a:solidFill>
              <a:latin typeface="Arial" charset="0"/>
            </a:endParaRPr>
          </a:p>
        </p:txBody>
      </p:sp>
      <p:grpSp>
        <p:nvGrpSpPr>
          <p:cNvPr id="18" name="Group 113"/>
          <p:cNvGrpSpPr>
            <a:grpSpLocks/>
          </p:cNvGrpSpPr>
          <p:nvPr/>
        </p:nvGrpSpPr>
        <p:grpSpPr bwMode="auto">
          <a:xfrm>
            <a:off x="711200" y="963613"/>
            <a:ext cx="4265613" cy="1055687"/>
            <a:chOff x="448" y="607"/>
            <a:chExt cx="2687" cy="665"/>
          </a:xfrm>
        </p:grpSpPr>
        <p:sp>
          <p:nvSpPr>
            <p:cNvPr id="6258" name="Line 114"/>
            <p:cNvSpPr>
              <a:spLocks noChangeShapeType="1"/>
            </p:cNvSpPr>
            <p:nvPr/>
          </p:nvSpPr>
          <p:spPr bwMode="auto">
            <a:xfrm>
              <a:off x="2280" y="816"/>
              <a:ext cx="240" cy="432"/>
            </a:xfrm>
            <a:prstGeom prst="line">
              <a:avLst/>
            </a:prstGeom>
            <a:noFill/>
            <a:ln w="9525">
              <a:solidFill>
                <a:schemeClr val="tx1"/>
              </a:solidFill>
              <a:round/>
              <a:headEnd/>
              <a:tailEnd type="triangle" w="med" len="med"/>
            </a:ln>
            <a:effectLst/>
          </p:spPr>
          <p:txBody>
            <a:bodyPr wrap="none" anchor="ctr"/>
            <a:lstStyle/>
            <a:p>
              <a:endParaRPr lang="en-GB"/>
            </a:p>
          </p:txBody>
        </p:sp>
        <p:sp>
          <p:nvSpPr>
            <p:cNvPr id="6259" name="Line 115"/>
            <p:cNvSpPr>
              <a:spLocks noChangeShapeType="1"/>
            </p:cNvSpPr>
            <p:nvPr/>
          </p:nvSpPr>
          <p:spPr bwMode="auto">
            <a:xfrm>
              <a:off x="1368" y="1044"/>
              <a:ext cx="276" cy="228"/>
            </a:xfrm>
            <a:prstGeom prst="line">
              <a:avLst/>
            </a:prstGeom>
            <a:noFill/>
            <a:ln w="9525">
              <a:solidFill>
                <a:schemeClr val="tx1"/>
              </a:solidFill>
              <a:round/>
              <a:headEnd/>
              <a:tailEnd type="triangle" w="med" len="med"/>
            </a:ln>
            <a:effectLst/>
          </p:spPr>
          <p:txBody>
            <a:bodyPr wrap="none" anchor="ctr"/>
            <a:lstStyle/>
            <a:p>
              <a:endParaRPr lang="en-GB"/>
            </a:p>
          </p:txBody>
        </p:sp>
        <p:sp>
          <p:nvSpPr>
            <p:cNvPr id="6260" name="Rectangle 116"/>
            <p:cNvSpPr>
              <a:spLocks noChangeArrowheads="1"/>
            </p:cNvSpPr>
            <p:nvPr/>
          </p:nvSpPr>
          <p:spPr bwMode="auto">
            <a:xfrm>
              <a:off x="448" y="607"/>
              <a:ext cx="2687" cy="446"/>
            </a:xfrm>
            <a:prstGeom prst="rect">
              <a:avLst/>
            </a:prstGeom>
            <a:noFill/>
            <a:ln w="9525">
              <a:noFill/>
              <a:miter lim="800000"/>
              <a:headEnd/>
              <a:tailEnd/>
            </a:ln>
            <a:effectLst/>
          </p:spPr>
          <p:txBody>
            <a:bodyPr wrap="none">
              <a:spAutoFit/>
            </a:bodyPr>
            <a:lstStyle/>
            <a:p>
              <a:pPr eaLnBrk="0" hangingPunct="0"/>
              <a:r>
                <a:rPr lang="en-GB" sz="2000" b="1" dirty="0">
                  <a:solidFill>
                    <a:schemeClr val="bg1"/>
                  </a:solidFill>
                </a:rPr>
                <a:t>Use clear symbols: circles for females</a:t>
              </a:r>
              <a:br>
                <a:rPr lang="en-GB" sz="2000" b="1" dirty="0">
                  <a:solidFill>
                    <a:schemeClr val="bg1"/>
                  </a:solidFill>
                </a:rPr>
              </a:br>
              <a:r>
                <a:rPr lang="en-GB" sz="2000" b="1" dirty="0">
                  <a:solidFill>
                    <a:schemeClr val="bg1"/>
                  </a:solidFill>
                </a:rPr>
                <a:t>squares for males</a:t>
              </a:r>
            </a:p>
          </p:txBody>
        </p:sp>
      </p:grpSp>
      <p:sp>
        <p:nvSpPr>
          <p:cNvPr id="117" name="Rectangle 2"/>
          <p:cNvSpPr>
            <a:spLocks noGrp="1" noChangeArrowheads="1"/>
          </p:cNvSpPr>
          <p:nvPr>
            <p:ph type="title"/>
          </p:nvPr>
        </p:nvSpPr>
        <p:spPr>
          <a:xfrm>
            <a:off x="286439" y="134364"/>
            <a:ext cx="8499475" cy="896937"/>
          </a:xfrm>
          <a:ln/>
        </p:spPr>
        <p:txBody>
          <a:bodyPr wrap="none" anchor="t"/>
          <a:lstStyle/>
          <a:p>
            <a:r>
              <a:rPr lang="en-GB" sz="3600" dirty="0" smtClean="0">
                <a:latin typeface="Arial" charset="0"/>
              </a:rPr>
              <a:t>Add information on other side of family</a:t>
            </a:r>
            <a:endParaRPr lang="en-GB" dirty="0">
              <a:solidFill>
                <a:srgbClr val="010000"/>
              </a:solidFill>
              <a:latin typeface="Arial" charset="0"/>
            </a:endParaRPr>
          </a:p>
        </p:txBody>
      </p:sp>
      <p:pic>
        <p:nvPicPr>
          <p:cNvPr id="7170" name="Picture 2"/>
          <p:cNvPicPr>
            <a:picLocks noChangeAspect="1" noChangeArrowheads="1"/>
          </p:cNvPicPr>
          <p:nvPr/>
        </p:nvPicPr>
        <p:blipFill>
          <a:blip r:embed="rId2" cstate="print"/>
          <a:srcRect/>
          <a:stretch>
            <a:fillRect/>
          </a:stretch>
        </p:blipFill>
        <p:spPr bwMode="auto">
          <a:xfrm>
            <a:off x="420706" y="6100819"/>
            <a:ext cx="1534154" cy="443200"/>
          </a:xfrm>
          <a:prstGeom prst="rect">
            <a:avLst/>
          </a:prstGeom>
          <a:noFill/>
          <a:ln w="9525">
            <a:noFill/>
            <a:miter lim="800000"/>
            <a:headEnd/>
            <a:tailEnd/>
          </a:ln>
        </p:spPr>
      </p:pic>
      <p:cxnSp>
        <p:nvCxnSpPr>
          <p:cNvPr id="120" name="Straight Arrow Connector 119"/>
          <p:cNvCxnSpPr>
            <a:stCxn id="6254" idx="1"/>
          </p:cNvCxnSpPr>
          <p:nvPr/>
        </p:nvCxnSpPr>
        <p:spPr>
          <a:xfrm rot="10800000" flipV="1">
            <a:off x="6521986" y="2312319"/>
            <a:ext cx="413744" cy="7503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61"/>
                                        </p:tgtEl>
                                        <p:attrNameLst>
                                          <p:attrName>style.visibility</p:attrName>
                                        </p:attrNameLst>
                                      </p:cBhvr>
                                      <p:to>
                                        <p:strVal val="visible"/>
                                      </p:to>
                                    </p:set>
                                  </p:childTnLst>
                                </p:cTn>
                              </p:par>
                            </p:childTnLst>
                          </p:cTn>
                        </p:par>
                        <p:par>
                          <p:cTn id="7" fill="hold">
                            <p:stCondLst>
                              <p:cond delay="500"/>
                            </p:stCondLst>
                            <p:childTnLst>
                              <p:par>
                                <p:cTn id="8" presetID="22" presetClass="entr" presetSubtype="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1000"/>
                            </p:stCondLst>
                            <p:childTnLst>
                              <p:par>
                                <p:cTn id="12" presetID="22" presetClass="entr" presetSubtype="4" fill="hold" grpId="0" nodeType="afterEffect">
                                  <p:stCondLst>
                                    <p:cond delay="1000"/>
                                  </p:stCondLst>
                                  <p:childTnLst>
                                    <p:set>
                                      <p:cBhvr>
                                        <p:cTn id="13" dur="1" fill="hold">
                                          <p:stCondLst>
                                            <p:cond delay="0"/>
                                          </p:stCondLst>
                                        </p:cTn>
                                        <p:tgtEl>
                                          <p:spTgt spid="6162"/>
                                        </p:tgtEl>
                                        <p:attrNameLst>
                                          <p:attrName>style.visibility</p:attrName>
                                        </p:attrNameLst>
                                      </p:cBhvr>
                                      <p:to>
                                        <p:strVal val="visible"/>
                                      </p:to>
                                    </p:set>
                                    <p:animEffect transition="in" filter="wipe(down)">
                                      <p:cBhvr>
                                        <p:cTn id="14" dur="500"/>
                                        <p:tgtEl>
                                          <p:spTgt spid="6162"/>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6154"/>
                                        </p:tgtEl>
                                        <p:attrNameLst>
                                          <p:attrName>style.visibility</p:attrName>
                                        </p:attrNameLst>
                                      </p:cBhvr>
                                      <p:to>
                                        <p:strVal val="visible"/>
                                      </p:to>
                                    </p:set>
                                    <p:animEffect transition="in" filter="wipe(left)">
                                      <p:cBhvr>
                                        <p:cTn id="18" dur="500"/>
                                        <p:tgtEl>
                                          <p:spTgt spid="6154"/>
                                        </p:tgtEl>
                                      </p:cBhvr>
                                    </p:animEffect>
                                  </p:childTnLst>
                                </p:cTn>
                              </p:par>
                            </p:childTnLst>
                          </p:cTn>
                        </p:par>
                        <p:par>
                          <p:cTn id="19" fill="hold">
                            <p:stCondLst>
                              <p:cond delay="3000"/>
                            </p:stCondLst>
                            <p:childTnLst>
                              <p:par>
                                <p:cTn id="20" presetID="1" presetClass="entr" presetSubtype="0" fill="hold" grpId="0" nodeType="afterEffect">
                                  <p:stCondLst>
                                    <p:cond delay="0"/>
                                  </p:stCondLst>
                                  <p:childTnLst>
                                    <p:set>
                                      <p:cBhvr>
                                        <p:cTn id="21" dur="1" fill="hold">
                                          <p:stCondLst>
                                            <p:cond delay="499"/>
                                          </p:stCondLst>
                                        </p:cTn>
                                        <p:tgtEl>
                                          <p:spTgt spid="6160"/>
                                        </p:tgtEl>
                                        <p:attrNameLst>
                                          <p:attrName>style.visibility</p:attrName>
                                        </p:attrNameLst>
                                      </p:cBhvr>
                                      <p:to>
                                        <p:strVal val="visible"/>
                                      </p:to>
                                    </p:se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60" grpId="0" animBg="1"/>
      <p:bldP spid="6161" grpId="0" animBg="1"/>
      <p:bldP spid="6162" grpId="0" animBg="1"/>
      <p:bldP spid="625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741613" y="1346200"/>
            <a:ext cx="354012" cy="328613"/>
          </a:xfrm>
          <a:prstGeom prst="rect">
            <a:avLst/>
          </a:prstGeom>
          <a:solidFill>
            <a:srgbClr val="FFFFFF"/>
          </a:solidFill>
          <a:ln w="14288">
            <a:solidFill>
              <a:srgbClr val="000000"/>
            </a:solidFill>
            <a:miter lim="800000"/>
            <a:headEnd/>
            <a:tailEnd/>
          </a:ln>
        </p:spPr>
        <p:txBody>
          <a:bodyPr/>
          <a:lstStyle/>
          <a:p>
            <a:endParaRPr lang="en-GB"/>
          </a:p>
        </p:txBody>
      </p:sp>
      <p:sp>
        <p:nvSpPr>
          <p:cNvPr id="7171" name="Rectangle 3"/>
          <p:cNvSpPr>
            <a:spLocks noChangeArrowheads="1"/>
          </p:cNvSpPr>
          <p:nvPr/>
        </p:nvSpPr>
        <p:spPr bwMode="auto">
          <a:xfrm>
            <a:off x="2741613" y="1346200"/>
            <a:ext cx="354012" cy="328613"/>
          </a:xfrm>
          <a:prstGeom prst="rect">
            <a:avLst/>
          </a:prstGeom>
          <a:solidFill>
            <a:srgbClr val="000000"/>
          </a:solidFill>
          <a:ln w="0">
            <a:solidFill>
              <a:srgbClr val="000000"/>
            </a:solidFill>
            <a:miter lim="800000"/>
            <a:headEnd/>
            <a:tailEnd/>
          </a:ln>
        </p:spPr>
        <p:txBody>
          <a:bodyPr/>
          <a:lstStyle/>
          <a:p>
            <a:endParaRPr lang="en-GB"/>
          </a:p>
        </p:txBody>
      </p:sp>
      <p:sp>
        <p:nvSpPr>
          <p:cNvPr id="7172" name="Rectangle 4"/>
          <p:cNvSpPr>
            <a:spLocks noChangeArrowheads="1"/>
          </p:cNvSpPr>
          <p:nvPr/>
        </p:nvSpPr>
        <p:spPr bwMode="auto">
          <a:xfrm>
            <a:off x="2803525" y="1757363"/>
            <a:ext cx="1412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I:1</a:t>
            </a:r>
            <a:endParaRPr lang="en-GB">
              <a:latin typeface="Lucida Sans Unicode" pitchFamily="34" charset="0"/>
            </a:endParaRPr>
          </a:p>
        </p:txBody>
      </p:sp>
      <p:sp>
        <p:nvSpPr>
          <p:cNvPr id="7173" name="Rectangle 5"/>
          <p:cNvSpPr>
            <a:spLocks noChangeArrowheads="1"/>
          </p:cNvSpPr>
          <p:nvPr/>
        </p:nvSpPr>
        <p:spPr bwMode="auto">
          <a:xfrm>
            <a:off x="2682875" y="1895475"/>
            <a:ext cx="35083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Arthur</a:t>
            </a:r>
            <a:endParaRPr lang="en-GB">
              <a:latin typeface="Lucida Sans Unicode" pitchFamily="34" charset="0"/>
            </a:endParaRPr>
          </a:p>
        </p:txBody>
      </p:sp>
      <p:sp>
        <p:nvSpPr>
          <p:cNvPr id="7174" name="Rectangle 6"/>
          <p:cNvSpPr>
            <a:spLocks noChangeArrowheads="1"/>
          </p:cNvSpPr>
          <p:nvPr/>
        </p:nvSpPr>
        <p:spPr bwMode="auto">
          <a:xfrm>
            <a:off x="2693988" y="2035175"/>
            <a:ext cx="328612"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Smith</a:t>
            </a:r>
            <a:endParaRPr lang="en-GB">
              <a:latin typeface="Lucida Sans Unicode" pitchFamily="34" charset="0"/>
            </a:endParaRPr>
          </a:p>
        </p:txBody>
      </p:sp>
      <p:sp>
        <p:nvSpPr>
          <p:cNvPr id="7175" name="Rectangle 7"/>
          <p:cNvSpPr>
            <a:spLocks noChangeArrowheads="1"/>
          </p:cNvSpPr>
          <p:nvPr/>
        </p:nvSpPr>
        <p:spPr bwMode="auto">
          <a:xfrm>
            <a:off x="2552700" y="2173288"/>
            <a:ext cx="5730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18/3/1918</a:t>
            </a:r>
            <a:endParaRPr lang="en-GB">
              <a:latin typeface="Lucida Sans Unicode" pitchFamily="34" charset="0"/>
            </a:endParaRPr>
          </a:p>
        </p:txBody>
      </p:sp>
      <p:sp>
        <p:nvSpPr>
          <p:cNvPr id="7176" name="Line 8"/>
          <p:cNvSpPr>
            <a:spLocks noChangeShapeType="1"/>
          </p:cNvSpPr>
          <p:nvPr/>
        </p:nvSpPr>
        <p:spPr bwMode="auto">
          <a:xfrm flipH="1">
            <a:off x="3089275" y="1509713"/>
            <a:ext cx="1335088" cy="1587"/>
          </a:xfrm>
          <a:prstGeom prst="line">
            <a:avLst/>
          </a:prstGeom>
          <a:noFill/>
          <a:ln w="14288">
            <a:solidFill>
              <a:srgbClr val="000000"/>
            </a:solidFill>
            <a:round/>
            <a:headEnd/>
            <a:tailEnd/>
          </a:ln>
        </p:spPr>
        <p:txBody>
          <a:bodyPr/>
          <a:lstStyle/>
          <a:p>
            <a:endParaRPr lang="en-GB"/>
          </a:p>
        </p:txBody>
      </p:sp>
      <p:sp>
        <p:nvSpPr>
          <p:cNvPr id="7177" name="Oval 9"/>
          <p:cNvSpPr>
            <a:spLocks noChangeArrowheads="1"/>
          </p:cNvSpPr>
          <p:nvPr/>
        </p:nvSpPr>
        <p:spPr bwMode="auto">
          <a:xfrm>
            <a:off x="4424363" y="1346200"/>
            <a:ext cx="354012" cy="328613"/>
          </a:xfrm>
          <a:prstGeom prst="ellipse">
            <a:avLst/>
          </a:prstGeom>
          <a:solidFill>
            <a:srgbClr val="FFFFFF"/>
          </a:solidFill>
          <a:ln w="14288">
            <a:solidFill>
              <a:srgbClr val="000000"/>
            </a:solidFill>
            <a:round/>
            <a:headEnd/>
            <a:tailEnd/>
          </a:ln>
        </p:spPr>
        <p:txBody>
          <a:bodyPr/>
          <a:lstStyle/>
          <a:p>
            <a:endParaRPr lang="en-GB"/>
          </a:p>
        </p:txBody>
      </p:sp>
      <p:sp>
        <p:nvSpPr>
          <p:cNvPr id="7178" name="Rectangle 10"/>
          <p:cNvSpPr>
            <a:spLocks noChangeArrowheads="1"/>
          </p:cNvSpPr>
          <p:nvPr/>
        </p:nvSpPr>
        <p:spPr bwMode="auto">
          <a:xfrm>
            <a:off x="4486275" y="1757363"/>
            <a:ext cx="14287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I:2</a:t>
            </a:r>
            <a:endParaRPr lang="en-GB">
              <a:latin typeface="Lucida Sans Unicode" pitchFamily="34" charset="0"/>
            </a:endParaRPr>
          </a:p>
        </p:txBody>
      </p:sp>
      <p:sp>
        <p:nvSpPr>
          <p:cNvPr id="7179" name="Rectangle 11"/>
          <p:cNvSpPr>
            <a:spLocks noChangeArrowheads="1"/>
          </p:cNvSpPr>
          <p:nvPr/>
        </p:nvSpPr>
        <p:spPr bwMode="auto">
          <a:xfrm>
            <a:off x="4260850" y="1895475"/>
            <a:ext cx="531813"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Elizabeth</a:t>
            </a:r>
            <a:endParaRPr lang="en-GB">
              <a:latin typeface="Lucida Sans Unicode" pitchFamily="34" charset="0"/>
            </a:endParaRPr>
          </a:p>
        </p:txBody>
      </p:sp>
      <p:sp>
        <p:nvSpPr>
          <p:cNvPr id="7180" name="Rectangle 12"/>
          <p:cNvSpPr>
            <a:spLocks noChangeArrowheads="1"/>
          </p:cNvSpPr>
          <p:nvPr/>
        </p:nvSpPr>
        <p:spPr bwMode="auto">
          <a:xfrm>
            <a:off x="4235450" y="2173288"/>
            <a:ext cx="5730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27/6/1918</a:t>
            </a:r>
            <a:endParaRPr lang="en-GB">
              <a:latin typeface="Lucida Sans Unicode" pitchFamily="34" charset="0"/>
            </a:endParaRPr>
          </a:p>
        </p:txBody>
      </p:sp>
      <p:sp>
        <p:nvSpPr>
          <p:cNvPr id="7181" name="Line 13"/>
          <p:cNvSpPr>
            <a:spLocks noChangeShapeType="1"/>
          </p:cNvSpPr>
          <p:nvPr/>
        </p:nvSpPr>
        <p:spPr bwMode="auto">
          <a:xfrm flipH="1">
            <a:off x="3089275" y="1509713"/>
            <a:ext cx="1335088" cy="1587"/>
          </a:xfrm>
          <a:prstGeom prst="line">
            <a:avLst/>
          </a:prstGeom>
          <a:noFill/>
          <a:ln w="14288">
            <a:solidFill>
              <a:srgbClr val="000000"/>
            </a:solidFill>
            <a:round/>
            <a:headEnd/>
            <a:tailEnd/>
          </a:ln>
        </p:spPr>
        <p:txBody>
          <a:bodyPr/>
          <a:lstStyle/>
          <a:p>
            <a:endParaRPr lang="en-GB"/>
          </a:p>
        </p:txBody>
      </p:sp>
      <p:sp>
        <p:nvSpPr>
          <p:cNvPr id="7182" name="Rectangle 14"/>
          <p:cNvSpPr>
            <a:spLocks noChangeArrowheads="1"/>
          </p:cNvSpPr>
          <p:nvPr/>
        </p:nvSpPr>
        <p:spPr bwMode="auto">
          <a:xfrm>
            <a:off x="3582988" y="2641600"/>
            <a:ext cx="354012" cy="328613"/>
          </a:xfrm>
          <a:prstGeom prst="rect">
            <a:avLst/>
          </a:prstGeom>
          <a:solidFill>
            <a:srgbClr val="FFFFFF"/>
          </a:solidFill>
          <a:ln w="14288">
            <a:solidFill>
              <a:srgbClr val="000000"/>
            </a:solidFill>
            <a:miter lim="800000"/>
            <a:headEnd/>
            <a:tailEnd/>
          </a:ln>
        </p:spPr>
        <p:txBody>
          <a:bodyPr/>
          <a:lstStyle/>
          <a:p>
            <a:endParaRPr lang="en-GB"/>
          </a:p>
        </p:txBody>
      </p:sp>
      <p:sp>
        <p:nvSpPr>
          <p:cNvPr id="7183" name="Rectangle 15"/>
          <p:cNvSpPr>
            <a:spLocks noChangeArrowheads="1"/>
          </p:cNvSpPr>
          <p:nvPr/>
        </p:nvSpPr>
        <p:spPr bwMode="auto">
          <a:xfrm>
            <a:off x="3582988" y="2641600"/>
            <a:ext cx="354012" cy="328613"/>
          </a:xfrm>
          <a:prstGeom prst="rect">
            <a:avLst/>
          </a:prstGeom>
          <a:solidFill>
            <a:srgbClr val="000000"/>
          </a:solidFill>
          <a:ln w="0">
            <a:solidFill>
              <a:srgbClr val="000000"/>
            </a:solidFill>
            <a:miter lim="800000"/>
            <a:headEnd/>
            <a:tailEnd/>
          </a:ln>
        </p:spPr>
        <p:txBody>
          <a:bodyPr/>
          <a:lstStyle/>
          <a:p>
            <a:endParaRPr lang="en-GB"/>
          </a:p>
        </p:txBody>
      </p:sp>
      <p:sp>
        <p:nvSpPr>
          <p:cNvPr id="7184" name="Rectangle 16"/>
          <p:cNvSpPr>
            <a:spLocks noChangeArrowheads="1"/>
          </p:cNvSpPr>
          <p:nvPr/>
        </p:nvSpPr>
        <p:spPr bwMode="auto">
          <a:xfrm>
            <a:off x="3624263" y="3052763"/>
            <a:ext cx="176212"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II:2</a:t>
            </a:r>
            <a:endParaRPr lang="en-GB">
              <a:latin typeface="Lucida Sans Unicode" pitchFamily="34" charset="0"/>
            </a:endParaRPr>
          </a:p>
        </p:txBody>
      </p:sp>
      <p:sp>
        <p:nvSpPr>
          <p:cNvPr id="7185" name="Rectangle 17"/>
          <p:cNvSpPr>
            <a:spLocks noChangeArrowheads="1"/>
          </p:cNvSpPr>
          <p:nvPr/>
        </p:nvSpPr>
        <p:spPr bwMode="auto">
          <a:xfrm>
            <a:off x="3548063" y="3192463"/>
            <a:ext cx="30797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Peter</a:t>
            </a:r>
            <a:endParaRPr lang="en-GB">
              <a:latin typeface="Lucida Sans Unicode" pitchFamily="34" charset="0"/>
            </a:endParaRPr>
          </a:p>
        </p:txBody>
      </p:sp>
      <p:sp>
        <p:nvSpPr>
          <p:cNvPr id="7186" name="Rectangle 18"/>
          <p:cNvSpPr>
            <a:spLocks noChangeArrowheads="1"/>
          </p:cNvSpPr>
          <p:nvPr/>
        </p:nvSpPr>
        <p:spPr bwMode="auto">
          <a:xfrm>
            <a:off x="3535363" y="3330575"/>
            <a:ext cx="3302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Smith</a:t>
            </a:r>
            <a:endParaRPr lang="en-GB">
              <a:latin typeface="Lucida Sans Unicode" pitchFamily="34" charset="0"/>
            </a:endParaRPr>
          </a:p>
        </p:txBody>
      </p:sp>
      <p:sp>
        <p:nvSpPr>
          <p:cNvPr id="7187" name="Rectangle 19"/>
          <p:cNvSpPr>
            <a:spLocks noChangeArrowheads="1"/>
          </p:cNvSpPr>
          <p:nvPr/>
        </p:nvSpPr>
        <p:spPr bwMode="auto">
          <a:xfrm>
            <a:off x="3394075" y="3468688"/>
            <a:ext cx="5730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1/10/1950</a:t>
            </a:r>
            <a:endParaRPr lang="en-GB">
              <a:latin typeface="Lucida Sans Unicode" pitchFamily="34" charset="0"/>
            </a:endParaRPr>
          </a:p>
        </p:txBody>
      </p:sp>
      <p:sp>
        <p:nvSpPr>
          <p:cNvPr id="7188" name="Line 20"/>
          <p:cNvSpPr>
            <a:spLocks noChangeShapeType="1"/>
          </p:cNvSpPr>
          <p:nvPr/>
        </p:nvSpPr>
        <p:spPr bwMode="auto">
          <a:xfrm flipH="1">
            <a:off x="3930650" y="2806700"/>
            <a:ext cx="1241425" cy="1588"/>
          </a:xfrm>
          <a:prstGeom prst="line">
            <a:avLst/>
          </a:prstGeom>
          <a:noFill/>
          <a:ln w="14288">
            <a:solidFill>
              <a:srgbClr val="000000"/>
            </a:solidFill>
            <a:round/>
            <a:headEnd/>
            <a:tailEnd/>
          </a:ln>
        </p:spPr>
        <p:txBody>
          <a:bodyPr/>
          <a:lstStyle/>
          <a:p>
            <a:endParaRPr lang="en-GB"/>
          </a:p>
        </p:txBody>
      </p:sp>
      <p:sp>
        <p:nvSpPr>
          <p:cNvPr id="7189" name="Line 21"/>
          <p:cNvSpPr>
            <a:spLocks noChangeShapeType="1"/>
          </p:cNvSpPr>
          <p:nvPr/>
        </p:nvSpPr>
        <p:spPr bwMode="auto">
          <a:xfrm flipH="1">
            <a:off x="1501775" y="2806700"/>
            <a:ext cx="2081213" cy="1588"/>
          </a:xfrm>
          <a:prstGeom prst="line">
            <a:avLst/>
          </a:prstGeom>
          <a:noFill/>
          <a:ln w="14288">
            <a:solidFill>
              <a:srgbClr val="000000"/>
            </a:solidFill>
            <a:round/>
            <a:headEnd/>
            <a:tailEnd/>
          </a:ln>
        </p:spPr>
        <p:txBody>
          <a:bodyPr/>
          <a:lstStyle/>
          <a:p>
            <a:endParaRPr lang="en-GB"/>
          </a:p>
        </p:txBody>
      </p:sp>
      <p:sp>
        <p:nvSpPr>
          <p:cNvPr id="7190" name="Oval 22"/>
          <p:cNvSpPr>
            <a:spLocks noChangeArrowheads="1"/>
          </p:cNvSpPr>
          <p:nvPr/>
        </p:nvSpPr>
        <p:spPr bwMode="auto">
          <a:xfrm>
            <a:off x="5172075" y="2641600"/>
            <a:ext cx="354013" cy="328613"/>
          </a:xfrm>
          <a:prstGeom prst="ellipse">
            <a:avLst/>
          </a:prstGeom>
          <a:solidFill>
            <a:srgbClr val="FFFFFF"/>
          </a:solidFill>
          <a:ln w="14288">
            <a:solidFill>
              <a:srgbClr val="000000"/>
            </a:solidFill>
            <a:round/>
            <a:headEnd/>
            <a:tailEnd/>
          </a:ln>
        </p:spPr>
        <p:txBody>
          <a:bodyPr/>
          <a:lstStyle/>
          <a:p>
            <a:endParaRPr lang="en-GB"/>
          </a:p>
        </p:txBody>
      </p:sp>
      <p:sp>
        <p:nvSpPr>
          <p:cNvPr id="7191" name="Rectangle 23"/>
          <p:cNvSpPr>
            <a:spLocks noChangeArrowheads="1"/>
          </p:cNvSpPr>
          <p:nvPr/>
        </p:nvSpPr>
        <p:spPr bwMode="auto">
          <a:xfrm>
            <a:off x="5211763" y="3052763"/>
            <a:ext cx="1778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II:3</a:t>
            </a:r>
            <a:endParaRPr lang="en-GB">
              <a:latin typeface="Lucida Sans Unicode" pitchFamily="34" charset="0"/>
            </a:endParaRPr>
          </a:p>
        </p:txBody>
      </p:sp>
      <p:sp>
        <p:nvSpPr>
          <p:cNvPr id="7192" name="Rectangle 24"/>
          <p:cNvSpPr>
            <a:spLocks noChangeArrowheads="1"/>
          </p:cNvSpPr>
          <p:nvPr/>
        </p:nvSpPr>
        <p:spPr bwMode="auto">
          <a:xfrm>
            <a:off x="5114925" y="3192463"/>
            <a:ext cx="3444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Judith</a:t>
            </a:r>
            <a:endParaRPr lang="en-GB">
              <a:latin typeface="Lucida Sans Unicode" pitchFamily="34" charset="0"/>
            </a:endParaRPr>
          </a:p>
        </p:txBody>
      </p:sp>
      <p:sp>
        <p:nvSpPr>
          <p:cNvPr id="7193" name="Rectangle 25"/>
          <p:cNvSpPr>
            <a:spLocks noChangeArrowheads="1"/>
          </p:cNvSpPr>
          <p:nvPr/>
        </p:nvSpPr>
        <p:spPr bwMode="auto">
          <a:xfrm>
            <a:off x="4981575" y="3468688"/>
            <a:ext cx="5730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21/2/1951</a:t>
            </a:r>
            <a:endParaRPr lang="en-GB">
              <a:latin typeface="Lucida Sans Unicode" pitchFamily="34" charset="0"/>
            </a:endParaRPr>
          </a:p>
        </p:txBody>
      </p:sp>
      <p:sp>
        <p:nvSpPr>
          <p:cNvPr id="7194" name="Line 26"/>
          <p:cNvSpPr>
            <a:spLocks noChangeShapeType="1"/>
          </p:cNvSpPr>
          <p:nvPr/>
        </p:nvSpPr>
        <p:spPr bwMode="auto">
          <a:xfrm flipH="1">
            <a:off x="3930650" y="2806700"/>
            <a:ext cx="1241425" cy="1588"/>
          </a:xfrm>
          <a:prstGeom prst="line">
            <a:avLst/>
          </a:prstGeom>
          <a:noFill/>
          <a:ln w="14288">
            <a:solidFill>
              <a:srgbClr val="000000"/>
            </a:solidFill>
            <a:round/>
            <a:headEnd/>
            <a:tailEnd/>
          </a:ln>
        </p:spPr>
        <p:txBody>
          <a:bodyPr/>
          <a:lstStyle/>
          <a:p>
            <a:endParaRPr lang="en-GB"/>
          </a:p>
        </p:txBody>
      </p:sp>
      <p:sp>
        <p:nvSpPr>
          <p:cNvPr id="7195" name="Rectangle 27"/>
          <p:cNvSpPr>
            <a:spLocks noChangeArrowheads="1"/>
          </p:cNvSpPr>
          <p:nvPr/>
        </p:nvSpPr>
        <p:spPr bwMode="auto">
          <a:xfrm>
            <a:off x="5732463" y="1346200"/>
            <a:ext cx="354012" cy="328613"/>
          </a:xfrm>
          <a:prstGeom prst="rect">
            <a:avLst/>
          </a:prstGeom>
          <a:solidFill>
            <a:srgbClr val="FFFFFF"/>
          </a:solidFill>
          <a:ln w="14288">
            <a:solidFill>
              <a:srgbClr val="000000"/>
            </a:solidFill>
            <a:miter lim="800000"/>
            <a:headEnd/>
            <a:tailEnd/>
          </a:ln>
        </p:spPr>
        <p:txBody>
          <a:bodyPr/>
          <a:lstStyle/>
          <a:p>
            <a:endParaRPr lang="en-GB"/>
          </a:p>
        </p:txBody>
      </p:sp>
      <p:sp>
        <p:nvSpPr>
          <p:cNvPr id="7196" name="Line 28"/>
          <p:cNvSpPr>
            <a:spLocks noChangeShapeType="1"/>
          </p:cNvSpPr>
          <p:nvPr/>
        </p:nvSpPr>
        <p:spPr bwMode="auto">
          <a:xfrm flipV="1">
            <a:off x="5645150" y="1263650"/>
            <a:ext cx="530225" cy="493713"/>
          </a:xfrm>
          <a:prstGeom prst="line">
            <a:avLst/>
          </a:prstGeom>
          <a:noFill/>
          <a:ln w="14288">
            <a:solidFill>
              <a:srgbClr val="000000"/>
            </a:solidFill>
            <a:round/>
            <a:headEnd/>
            <a:tailEnd/>
          </a:ln>
        </p:spPr>
        <p:txBody>
          <a:bodyPr/>
          <a:lstStyle/>
          <a:p>
            <a:endParaRPr lang="en-GB"/>
          </a:p>
        </p:txBody>
      </p:sp>
      <p:sp>
        <p:nvSpPr>
          <p:cNvPr id="7197" name="Rectangle 29"/>
          <p:cNvSpPr>
            <a:spLocks noChangeArrowheads="1"/>
          </p:cNvSpPr>
          <p:nvPr/>
        </p:nvSpPr>
        <p:spPr bwMode="auto">
          <a:xfrm>
            <a:off x="5794375" y="1757363"/>
            <a:ext cx="1412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I:3</a:t>
            </a:r>
            <a:endParaRPr lang="en-GB">
              <a:latin typeface="Lucida Sans Unicode" pitchFamily="34" charset="0"/>
            </a:endParaRPr>
          </a:p>
        </p:txBody>
      </p:sp>
      <p:sp>
        <p:nvSpPr>
          <p:cNvPr id="7198" name="Rectangle 30"/>
          <p:cNvSpPr>
            <a:spLocks noChangeArrowheads="1"/>
          </p:cNvSpPr>
          <p:nvPr/>
        </p:nvSpPr>
        <p:spPr bwMode="auto">
          <a:xfrm>
            <a:off x="5610225" y="1895475"/>
            <a:ext cx="4587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Norman</a:t>
            </a:r>
            <a:endParaRPr lang="en-GB">
              <a:latin typeface="Lucida Sans Unicode" pitchFamily="34" charset="0"/>
            </a:endParaRPr>
          </a:p>
        </p:txBody>
      </p:sp>
      <p:sp>
        <p:nvSpPr>
          <p:cNvPr id="7199" name="Rectangle 31"/>
          <p:cNvSpPr>
            <a:spLocks noChangeArrowheads="1"/>
          </p:cNvSpPr>
          <p:nvPr/>
        </p:nvSpPr>
        <p:spPr bwMode="auto">
          <a:xfrm>
            <a:off x="5702300" y="2035175"/>
            <a:ext cx="3016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Pugh</a:t>
            </a:r>
            <a:endParaRPr lang="en-GB">
              <a:latin typeface="Lucida Sans Unicode" pitchFamily="34" charset="0"/>
            </a:endParaRPr>
          </a:p>
        </p:txBody>
      </p:sp>
      <p:sp>
        <p:nvSpPr>
          <p:cNvPr id="7200" name="Line 32"/>
          <p:cNvSpPr>
            <a:spLocks noChangeShapeType="1"/>
          </p:cNvSpPr>
          <p:nvPr/>
        </p:nvSpPr>
        <p:spPr bwMode="auto">
          <a:xfrm flipH="1">
            <a:off x="6080125" y="1509713"/>
            <a:ext cx="587375" cy="1587"/>
          </a:xfrm>
          <a:prstGeom prst="line">
            <a:avLst/>
          </a:prstGeom>
          <a:noFill/>
          <a:ln w="14288">
            <a:solidFill>
              <a:srgbClr val="000000"/>
            </a:solidFill>
            <a:round/>
            <a:headEnd/>
            <a:tailEnd/>
          </a:ln>
        </p:spPr>
        <p:txBody>
          <a:bodyPr/>
          <a:lstStyle/>
          <a:p>
            <a:endParaRPr lang="en-GB"/>
          </a:p>
        </p:txBody>
      </p:sp>
      <p:sp>
        <p:nvSpPr>
          <p:cNvPr id="7201" name="Oval 33"/>
          <p:cNvSpPr>
            <a:spLocks noChangeArrowheads="1"/>
          </p:cNvSpPr>
          <p:nvPr/>
        </p:nvSpPr>
        <p:spPr bwMode="auto">
          <a:xfrm>
            <a:off x="6667500" y="1346200"/>
            <a:ext cx="354013" cy="328613"/>
          </a:xfrm>
          <a:prstGeom prst="ellipse">
            <a:avLst/>
          </a:prstGeom>
          <a:solidFill>
            <a:srgbClr val="FFFFFF"/>
          </a:solidFill>
          <a:ln w="14288">
            <a:solidFill>
              <a:srgbClr val="000000"/>
            </a:solidFill>
            <a:round/>
            <a:headEnd/>
            <a:tailEnd/>
          </a:ln>
        </p:spPr>
        <p:txBody>
          <a:bodyPr/>
          <a:lstStyle/>
          <a:p>
            <a:endParaRPr lang="en-GB"/>
          </a:p>
        </p:txBody>
      </p:sp>
      <p:sp>
        <p:nvSpPr>
          <p:cNvPr id="7202" name="Line 34"/>
          <p:cNvSpPr>
            <a:spLocks noChangeShapeType="1"/>
          </p:cNvSpPr>
          <p:nvPr/>
        </p:nvSpPr>
        <p:spPr bwMode="auto">
          <a:xfrm flipV="1">
            <a:off x="6578600" y="1263650"/>
            <a:ext cx="531813" cy="493713"/>
          </a:xfrm>
          <a:prstGeom prst="line">
            <a:avLst/>
          </a:prstGeom>
          <a:noFill/>
          <a:ln w="14288">
            <a:solidFill>
              <a:srgbClr val="000000"/>
            </a:solidFill>
            <a:round/>
            <a:headEnd/>
            <a:tailEnd/>
          </a:ln>
        </p:spPr>
        <p:txBody>
          <a:bodyPr/>
          <a:lstStyle/>
          <a:p>
            <a:endParaRPr lang="en-GB"/>
          </a:p>
        </p:txBody>
      </p:sp>
      <p:sp>
        <p:nvSpPr>
          <p:cNvPr id="7203" name="Rectangle 35"/>
          <p:cNvSpPr>
            <a:spLocks noChangeArrowheads="1"/>
          </p:cNvSpPr>
          <p:nvPr/>
        </p:nvSpPr>
        <p:spPr bwMode="auto">
          <a:xfrm>
            <a:off x="6727825" y="1757363"/>
            <a:ext cx="1412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I:4</a:t>
            </a:r>
            <a:endParaRPr lang="en-GB">
              <a:latin typeface="Lucida Sans Unicode" pitchFamily="34" charset="0"/>
            </a:endParaRPr>
          </a:p>
        </p:txBody>
      </p:sp>
      <p:sp>
        <p:nvSpPr>
          <p:cNvPr id="7204" name="Rectangle 36"/>
          <p:cNvSpPr>
            <a:spLocks noChangeArrowheads="1"/>
          </p:cNvSpPr>
          <p:nvPr/>
        </p:nvSpPr>
        <p:spPr bwMode="auto">
          <a:xfrm>
            <a:off x="6648450" y="1895475"/>
            <a:ext cx="2809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Elsie</a:t>
            </a:r>
            <a:endParaRPr lang="en-GB">
              <a:latin typeface="Lucida Sans Unicode" pitchFamily="34" charset="0"/>
            </a:endParaRPr>
          </a:p>
        </p:txBody>
      </p:sp>
      <p:sp>
        <p:nvSpPr>
          <p:cNvPr id="7205" name="Line 37"/>
          <p:cNvSpPr>
            <a:spLocks noChangeShapeType="1"/>
          </p:cNvSpPr>
          <p:nvPr/>
        </p:nvSpPr>
        <p:spPr bwMode="auto">
          <a:xfrm flipH="1">
            <a:off x="6080125" y="1509713"/>
            <a:ext cx="587375" cy="1587"/>
          </a:xfrm>
          <a:prstGeom prst="line">
            <a:avLst/>
          </a:prstGeom>
          <a:noFill/>
          <a:ln w="14288">
            <a:solidFill>
              <a:srgbClr val="000000"/>
            </a:solidFill>
            <a:round/>
            <a:headEnd/>
            <a:tailEnd/>
          </a:ln>
        </p:spPr>
        <p:txBody>
          <a:bodyPr/>
          <a:lstStyle/>
          <a:p>
            <a:endParaRPr lang="en-GB"/>
          </a:p>
        </p:txBody>
      </p:sp>
      <p:sp>
        <p:nvSpPr>
          <p:cNvPr id="7206" name="Rectangle 38"/>
          <p:cNvSpPr>
            <a:spLocks noChangeArrowheads="1"/>
          </p:cNvSpPr>
          <p:nvPr/>
        </p:nvSpPr>
        <p:spPr bwMode="auto">
          <a:xfrm>
            <a:off x="6480175" y="2641600"/>
            <a:ext cx="354013" cy="328613"/>
          </a:xfrm>
          <a:prstGeom prst="rect">
            <a:avLst/>
          </a:prstGeom>
          <a:solidFill>
            <a:srgbClr val="FFFFFF"/>
          </a:solidFill>
          <a:ln w="14288">
            <a:solidFill>
              <a:srgbClr val="000000"/>
            </a:solidFill>
            <a:miter lim="800000"/>
            <a:headEnd/>
            <a:tailEnd/>
          </a:ln>
        </p:spPr>
        <p:txBody>
          <a:bodyPr/>
          <a:lstStyle/>
          <a:p>
            <a:endParaRPr lang="en-GB"/>
          </a:p>
        </p:txBody>
      </p:sp>
      <p:sp>
        <p:nvSpPr>
          <p:cNvPr id="7207" name="Rectangle 39"/>
          <p:cNvSpPr>
            <a:spLocks noChangeArrowheads="1"/>
          </p:cNvSpPr>
          <p:nvPr/>
        </p:nvSpPr>
        <p:spPr bwMode="auto">
          <a:xfrm>
            <a:off x="6521450" y="3052763"/>
            <a:ext cx="176213"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II:4</a:t>
            </a:r>
            <a:endParaRPr lang="en-GB">
              <a:latin typeface="Lucida Sans Unicode" pitchFamily="34" charset="0"/>
            </a:endParaRPr>
          </a:p>
        </p:txBody>
      </p:sp>
      <p:sp>
        <p:nvSpPr>
          <p:cNvPr id="7208" name="Rectangle 40"/>
          <p:cNvSpPr>
            <a:spLocks noChangeArrowheads="1"/>
          </p:cNvSpPr>
          <p:nvPr/>
        </p:nvSpPr>
        <p:spPr bwMode="auto">
          <a:xfrm>
            <a:off x="6367463" y="3192463"/>
            <a:ext cx="4445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Howard</a:t>
            </a:r>
            <a:endParaRPr lang="en-GB">
              <a:latin typeface="Lucida Sans Unicode" pitchFamily="34" charset="0"/>
            </a:endParaRPr>
          </a:p>
        </p:txBody>
      </p:sp>
      <p:sp>
        <p:nvSpPr>
          <p:cNvPr id="7209" name="Rectangle 41"/>
          <p:cNvSpPr>
            <a:spLocks noChangeArrowheads="1"/>
          </p:cNvSpPr>
          <p:nvPr/>
        </p:nvSpPr>
        <p:spPr bwMode="auto">
          <a:xfrm>
            <a:off x="6450013" y="3330575"/>
            <a:ext cx="303212"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Pugh</a:t>
            </a:r>
            <a:endParaRPr lang="en-GB">
              <a:latin typeface="Lucida Sans Unicode" pitchFamily="34" charset="0"/>
            </a:endParaRPr>
          </a:p>
        </p:txBody>
      </p:sp>
      <p:sp>
        <p:nvSpPr>
          <p:cNvPr id="7210" name="Line 42"/>
          <p:cNvSpPr>
            <a:spLocks noChangeShapeType="1"/>
          </p:cNvSpPr>
          <p:nvPr/>
        </p:nvSpPr>
        <p:spPr bwMode="auto">
          <a:xfrm flipH="1">
            <a:off x="6827838" y="2806700"/>
            <a:ext cx="774700" cy="1588"/>
          </a:xfrm>
          <a:prstGeom prst="line">
            <a:avLst/>
          </a:prstGeom>
          <a:noFill/>
          <a:ln w="14288">
            <a:solidFill>
              <a:srgbClr val="000000"/>
            </a:solidFill>
            <a:round/>
            <a:headEnd/>
            <a:tailEnd/>
          </a:ln>
        </p:spPr>
        <p:txBody>
          <a:bodyPr/>
          <a:lstStyle/>
          <a:p>
            <a:endParaRPr lang="en-GB"/>
          </a:p>
        </p:txBody>
      </p:sp>
      <p:sp>
        <p:nvSpPr>
          <p:cNvPr id="7211" name="Oval 43"/>
          <p:cNvSpPr>
            <a:spLocks noChangeArrowheads="1"/>
          </p:cNvSpPr>
          <p:nvPr/>
        </p:nvSpPr>
        <p:spPr bwMode="auto">
          <a:xfrm>
            <a:off x="7602538" y="2641600"/>
            <a:ext cx="354012" cy="328613"/>
          </a:xfrm>
          <a:prstGeom prst="ellipse">
            <a:avLst/>
          </a:prstGeom>
          <a:solidFill>
            <a:srgbClr val="FFFFFF"/>
          </a:solidFill>
          <a:ln w="14288">
            <a:solidFill>
              <a:srgbClr val="000000"/>
            </a:solidFill>
            <a:round/>
            <a:headEnd/>
            <a:tailEnd/>
          </a:ln>
        </p:spPr>
        <p:txBody>
          <a:bodyPr/>
          <a:lstStyle/>
          <a:p>
            <a:endParaRPr lang="en-GB"/>
          </a:p>
        </p:txBody>
      </p:sp>
      <p:sp>
        <p:nvSpPr>
          <p:cNvPr id="7212" name="Line 44"/>
          <p:cNvSpPr>
            <a:spLocks noChangeShapeType="1"/>
          </p:cNvSpPr>
          <p:nvPr/>
        </p:nvSpPr>
        <p:spPr bwMode="auto">
          <a:xfrm flipV="1">
            <a:off x="7513638" y="2560638"/>
            <a:ext cx="530225" cy="492125"/>
          </a:xfrm>
          <a:prstGeom prst="line">
            <a:avLst/>
          </a:prstGeom>
          <a:noFill/>
          <a:ln w="14288">
            <a:solidFill>
              <a:srgbClr val="000000"/>
            </a:solidFill>
            <a:round/>
            <a:headEnd/>
            <a:tailEnd/>
          </a:ln>
        </p:spPr>
        <p:txBody>
          <a:bodyPr/>
          <a:lstStyle/>
          <a:p>
            <a:endParaRPr lang="en-GB"/>
          </a:p>
        </p:txBody>
      </p:sp>
      <p:sp>
        <p:nvSpPr>
          <p:cNvPr id="7213" name="Rectangle 45"/>
          <p:cNvSpPr>
            <a:spLocks noChangeArrowheads="1"/>
          </p:cNvSpPr>
          <p:nvPr/>
        </p:nvSpPr>
        <p:spPr bwMode="auto">
          <a:xfrm>
            <a:off x="7642225" y="3052763"/>
            <a:ext cx="1778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II:5</a:t>
            </a:r>
            <a:endParaRPr lang="en-GB">
              <a:latin typeface="Lucida Sans Unicode" pitchFamily="34" charset="0"/>
            </a:endParaRPr>
          </a:p>
        </p:txBody>
      </p:sp>
      <p:sp>
        <p:nvSpPr>
          <p:cNvPr id="7214" name="Rectangle 46"/>
          <p:cNvSpPr>
            <a:spLocks noChangeArrowheads="1"/>
          </p:cNvSpPr>
          <p:nvPr/>
        </p:nvSpPr>
        <p:spPr bwMode="auto">
          <a:xfrm>
            <a:off x="7586663" y="3192463"/>
            <a:ext cx="271462"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Judy</a:t>
            </a:r>
            <a:endParaRPr lang="en-GB">
              <a:latin typeface="Lucida Sans Unicode" pitchFamily="34" charset="0"/>
            </a:endParaRPr>
          </a:p>
        </p:txBody>
      </p:sp>
      <p:sp>
        <p:nvSpPr>
          <p:cNvPr id="7215" name="Line 47"/>
          <p:cNvSpPr>
            <a:spLocks noChangeShapeType="1"/>
          </p:cNvSpPr>
          <p:nvPr/>
        </p:nvSpPr>
        <p:spPr bwMode="auto">
          <a:xfrm flipH="1">
            <a:off x="6827838" y="2806700"/>
            <a:ext cx="774700" cy="1588"/>
          </a:xfrm>
          <a:prstGeom prst="line">
            <a:avLst/>
          </a:prstGeom>
          <a:noFill/>
          <a:ln w="14288">
            <a:solidFill>
              <a:srgbClr val="000000"/>
            </a:solidFill>
            <a:round/>
            <a:headEnd/>
            <a:tailEnd/>
          </a:ln>
        </p:spPr>
        <p:txBody>
          <a:bodyPr/>
          <a:lstStyle/>
          <a:p>
            <a:endParaRPr lang="en-GB"/>
          </a:p>
        </p:txBody>
      </p:sp>
      <p:sp>
        <p:nvSpPr>
          <p:cNvPr id="7216" name="Rectangle 48"/>
          <p:cNvSpPr>
            <a:spLocks noChangeArrowheads="1"/>
          </p:cNvSpPr>
          <p:nvPr/>
        </p:nvSpPr>
        <p:spPr bwMode="auto">
          <a:xfrm>
            <a:off x="6107113" y="3938588"/>
            <a:ext cx="354012" cy="328612"/>
          </a:xfrm>
          <a:prstGeom prst="rect">
            <a:avLst/>
          </a:prstGeom>
          <a:solidFill>
            <a:srgbClr val="FFFFFF"/>
          </a:solidFill>
          <a:ln w="14288">
            <a:solidFill>
              <a:srgbClr val="000000"/>
            </a:solidFill>
            <a:miter lim="800000"/>
            <a:headEnd/>
            <a:tailEnd/>
          </a:ln>
        </p:spPr>
        <p:txBody>
          <a:bodyPr/>
          <a:lstStyle/>
          <a:p>
            <a:endParaRPr lang="en-GB"/>
          </a:p>
        </p:txBody>
      </p:sp>
      <p:sp>
        <p:nvSpPr>
          <p:cNvPr id="7217" name="Rectangle 49"/>
          <p:cNvSpPr>
            <a:spLocks noChangeArrowheads="1"/>
          </p:cNvSpPr>
          <p:nvPr/>
        </p:nvSpPr>
        <p:spPr bwMode="auto">
          <a:xfrm>
            <a:off x="6126163" y="4348163"/>
            <a:ext cx="2127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III:5</a:t>
            </a:r>
            <a:endParaRPr lang="en-GB">
              <a:latin typeface="Lucida Sans Unicode" pitchFamily="34" charset="0"/>
            </a:endParaRPr>
          </a:p>
        </p:txBody>
      </p:sp>
      <p:sp>
        <p:nvSpPr>
          <p:cNvPr id="7218" name="Rectangle 50"/>
          <p:cNvSpPr>
            <a:spLocks noChangeArrowheads="1"/>
          </p:cNvSpPr>
          <p:nvPr/>
        </p:nvSpPr>
        <p:spPr bwMode="auto">
          <a:xfrm>
            <a:off x="5991225" y="4487863"/>
            <a:ext cx="4460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Duncan</a:t>
            </a:r>
            <a:endParaRPr lang="en-GB">
              <a:latin typeface="Lucida Sans Unicode" pitchFamily="34" charset="0"/>
            </a:endParaRPr>
          </a:p>
        </p:txBody>
      </p:sp>
      <p:sp>
        <p:nvSpPr>
          <p:cNvPr id="7219" name="Rectangle 51"/>
          <p:cNvSpPr>
            <a:spLocks noChangeArrowheads="1"/>
          </p:cNvSpPr>
          <p:nvPr/>
        </p:nvSpPr>
        <p:spPr bwMode="auto">
          <a:xfrm>
            <a:off x="7788275" y="3938588"/>
            <a:ext cx="354013" cy="328612"/>
          </a:xfrm>
          <a:prstGeom prst="rect">
            <a:avLst/>
          </a:prstGeom>
          <a:solidFill>
            <a:srgbClr val="FFFFFF"/>
          </a:solidFill>
          <a:ln w="14288">
            <a:solidFill>
              <a:srgbClr val="000000"/>
            </a:solidFill>
            <a:miter lim="800000"/>
            <a:headEnd/>
            <a:tailEnd/>
          </a:ln>
        </p:spPr>
        <p:txBody>
          <a:bodyPr/>
          <a:lstStyle/>
          <a:p>
            <a:endParaRPr lang="en-GB"/>
          </a:p>
        </p:txBody>
      </p:sp>
      <p:sp>
        <p:nvSpPr>
          <p:cNvPr id="7220" name="Rectangle 52"/>
          <p:cNvSpPr>
            <a:spLocks noChangeArrowheads="1"/>
          </p:cNvSpPr>
          <p:nvPr/>
        </p:nvSpPr>
        <p:spPr bwMode="auto">
          <a:xfrm>
            <a:off x="7808913" y="4348163"/>
            <a:ext cx="2127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III:6</a:t>
            </a:r>
            <a:endParaRPr lang="en-GB">
              <a:latin typeface="Lucida Sans Unicode" pitchFamily="34" charset="0"/>
            </a:endParaRPr>
          </a:p>
        </p:txBody>
      </p:sp>
      <p:sp>
        <p:nvSpPr>
          <p:cNvPr id="7221" name="Rectangle 53"/>
          <p:cNvSpPr>
            <a:spLocks noChangeArrowheads="1"/>
          </p:cNvSpPr>
          <p:nvPr/>
        </p:nvSpPr>
        <p:spPr bwMode="auto">
          <a:xfrm>
            <a:off x="7766050" y="4487863"/>
            <a:ext cx="28575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Mark</a:t>
            </a:r>
            <a:endParaRPr lang="en-GB">
              <a:latin typeface="Lucida Sans Unicode" pitchFamily="34" charset="0"/>
            </a:endParaRPr>
          </a:p>
        </p:txBody>
      </p:sp>
      <p:sp>
        <p:nvSpPr>
          <p:cNvPr id="7222" name="Oval 54"/>
          <p:cNvSpPr>
            <a:spLocks noChangeArrowheads="1"/>
          </p:cNvSpPr>
          <p:nvPr/>
        </p:nvSpPr>
        <p:spPr bwMode="auto">
          <a:xfrm>
            <a:off x="3303588" y="3938588"/>
            <a:ext cx="354012" cy="328612"/>
          </a:xfrm>
          <a:prstGeom prst="ellipse">
            <a:avLst/>
          </a:prstGeom>
          <a:solidFill>
            <a:srgbClr val="FFFFFF"/>
          </a:solidFill>
          <a:ln w="14288">
            <a:solidFill>
              <a:srgbClr val="000000"/>
            </a:solidFill>
            <a:round/>
            <a:headEnd/>
            <a:tailEnd/>
          </a:ln>
        </p:spPr>
        <p:txBody>
          <a:bodyPr/>
          <a:lstStyle/>
          <a:p>
            <a:endParaRPr lang="en-GB"/>
          </a:p>
        </p:txBody>
      </p:sp>
      <p:sp>
        <p:nvSpPr>
          <p:cNvPr id="7223" name="Oval 55"/>
          <p:cNvSpPr>
            <a:spLocks noChangeArrowheads="1"/>
          </p:cNvSpPr>
          <p:nvPr/>
        </p:nvSpPr>
        <p:spPr bwMode="auto">
          <a:xfrm>
            <a:off x="3303588" y="3938588"/>
            <a:ext cx="354012" cy="328612"/>
          </a:xfrm>
          <a:prstGeom prst="ellipse">
            <a:avLst/>
          </a:prstGeom>
          <a:solidFill>
            <a:srgbClr val="000000"/>
          </a:solidFill>
          <a:ln w="0">
            <a:solidFill>
              <a:srgbClr val="000000"/>
            </a:solidFill>
            <a:round/>
            <a:headEnd/>
            <a:tailEnd/>
          </a:ln>
        </p:spPr>
        <p:txBody>
          <a:bodyPr/>
          <a:lstStyle/>
          <a:p>
            <a:endParaRPr lang="en-GB"/>
          </a:p>
        </p:txBody>
      </p:sp>
      <p:sp>
        <p:nvSpPr>
          <p:cNvPr id="7224" name="Rectangle 56"/>
          <p:cNvSpPr>
            <a:spLocks noChangeArrowheads="1"/>
          </p:cNvSpPr>
          <p:nvPr/>
        </p:nvSpPr>
        <p:spPr bwMode="auto">
          <a:xfrm>
            <a:off x="3322638" y="4348163"/>
            <a:ext cx="211137"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III:2</a:t>
            </a:r>
            <a:endParaRPr lang="en-GB">
              <a:latin typeface="Lucida Sans Unicode" pitchFamily="34" charset="0"/>
            </a:endParaRPr>
          </a:p>
        </p:txBody>
      </p:sp>
      <p:sp>
        <p:nvSpPr>
          <p:cNvPr id="7225" name="Rectangle 57"/>
          <p:cNvSpPr>
            <a:spLocks noChangeArrowheads="1"/>
          </p:cNvSpPr>
          <p:nvPr/>
        </p:nvSpPr>
        <p:spPr bwMode="auto">
          <a:xfrm>
            <a:off x="3259138" y="4487863"/>
            <a:ext cx="322262"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Kirsty</a:t>
            </a:r>
            <a:endParaRPr lang="en-GB">
              <a:latin typeface="Lucida Sans Unicode" pitchFamily="34" charset="0"/>
            </a:endParaRPr>
          </a:p>
        </p:txBody>
      </p:sp>
      <p:sp>
        <p:nvSpPr>
          <p:cNvPr id="7226" name="Rectangle 58"/>
          <p:cNvSpPr>
            <a:spLocks noChangeArrowheads="1"/>
          </p:cNvSpPr>
          <p:nvPr/>
        </p:nvSpPr>
        <p:spPr bwMode="auto">
          <a:xfrm>
            <a:off x="3113088" y="4765675"/>
            <a:ext cx="573087"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16/3/1980</a:t>
            </a:r>
            <a:endParaRPr lang="en-GB">
              <a:latin typeface="Lucida Sans Unicode" pitchFamily="34" charset="0"/>
            </a:endParaRPr>
          </a:p>
        </p:txBody>
      </p:sp>
      <p:sp>
        <p:nvSpPr>
          <p:cNvPr id="7227" name="Rectangle 59"/>
          <p:cNvSpPr>
            <a:spLocks noChangeArrowheads="1"/>
          </p:cNvSpPr>
          <p:nvPr/>
        </p:nvSpPr>
        <p:spPr bwMode="auto">
          <a:xfrm>
            <a:off x="4051300" y="3938588"/>
            <a:ext cx="352425" cy="328612"/>
          </a:xfrm>
          <a:prstGeom prst="rect">
            <a:avLst/>
          </a:prstGeom>
          <a:solidFill>
            <a:srgbClr val="FFFFFF"/>
          </a:solidFill>
          <a:ln w="14288">
            <a:solidFill>
              <a:srgbClr val="000000"/>
            </a:solidFill>
            <a:miter lim="800000"/>
            <a:headEnd/>
            <a:tailEnd/>
          </a:ln>
        </p:spPr>
        <p:txBody>
          <a:bodyPr/>
          <a:lstStyle/>
          <a:p>
            <a:endParaRPr lang="en-GB"/>
          </a:p>
        </p:txBody>
      </p:sp>
      <p:sp>
        <p:nvSpPr>
          <p:cNvPr id="7228" name="Rectangle 60"/>
          <p:cNvSpPr>
            <a:spLocks noChangeArrowheads="1"/>
          </p:cNvSpPr>
          <p:nvPr/>
        </p:nvSpPr>
        <p:spPr bwMode="auto">
          <a:xfrm>
            <a:off x="4051300" y="3938588"/>
            <a:ext cx="352425" cy="328612"/>
          </a:xfrm>
          <a:prstGeom prst="rect">
            <a:avLst/>
          </a:prstGeom>
          <a:solidFill>
            <a:srgbClr val="000000"/>
          </a:solidFill>
          <a:ln w="0">
            <a:solidFill>
              <a:srgbClr val="000000"/>
            </a:solidFill>
            <a:miter lim="800000"/>
            <a:headEnd/>
            <a:tailEnd/>
          </a:ln>
        </p:spPr>
        <p:txBody>
          <a:bodyPr/>
          <a:lstStyle/>
          <a:p>
            <a:endParaRPr lang="en-GB"/>
          </a:p>
        </p:txBody>
      </p:sp>
      <p:sp>
        <p:nvSpPr>
          <p:cNvPr id="7229" name="Rectangle 61"/>
          <p:cNvSpPr>
            <a:spLocks noChangeArrowheads="1"/>
          </p:cNvSpPr>
          <p:nvPr/>
        </p:nvSpPr>
        <p:spPr bwMode="auto">
          <a:xfrm>
            <a:off x="4070350" y="4348163"/>
            <a:ext cx="2127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III:3</a:t>
            </a:r>
            <a:endParaRPr lang="en-GB">
              <a:latin typeface="Lucida Sans Unicode" pitchFamily="34" charset="0"/>
            </a:endParaRPr>
          </a:p>
        </p:txBody>
      </p:sp>
      <p:sp>
        <p:nvSpPr>
          <p:cNvPr id="7230" name="Rectangle 62"/>
          <p:cNvSpPr>
            <a:spLocks noChangeArrowheads="1"/>
          </p:cNvSpPr>
          <p:nvPr/>
        </p:nvSpPr>
        <p:spPr bwMode="auto">
          <a:xfrm>
            <a:off x="3914775" y="4487863"/>
            <a:ext cx="481013"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Stephen</a:t>
            </a:r>
            <a:endParaRPr lang="en-GB">
              <a:latin typeface="Lucida Sans Unicode" pitchFamily="34" charset="0"/>
            </a:endParaRPr>
          </a:p>
        </p:txBody>
      </p:sp>
      <p:sp>
        <p:nvSpPr>
          <p:cNvPr id="7231" name="Rectangle 63"/>
          <p:cNvSpPr>
            <a:spLocks noChangeArrowheads="1"/>
          </p:cNvSpPr>
          <p:nvPr/>
        </p:nvSpPr>
        <p:spPr bwMode="auto">
          <a:xfrm>
            <a:off x="3860800" y="4765675"/>
            <a:ext cx="573088"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20/3/1982</a:t>
            </a:r>
            <a:endParaRPr lang="en-GB">
              <a:latin typeface="Lucida Sans Unicode" pitchFamily="34" charset="0"/>
            </a:endParaRPr>
          </a:p>
        </p:txBody>
      </p:sp>
      <p:sp>
        <p:nvSpPr>
          <p:cNvPr id="7232" name="Rectangle 64"/>
          <p:cNvSpPr>
            <a:spLocks noChangeArrowheads="1"/>
          </p:cNvSpPr>
          <p:nvPr/>
        </p:nvSpPr>
        <p:spPr bwMode="auto">
          <a:xfrm>
            <a:off x="4891088" y="3938588"/>
            <a:ext cx="354012" cy="328612"/>
          </a:xfrm>
          <a:prstGeom prst="rect">
            <a:avLst/>
          </a:prstGeom>
          <a:solidFill>
            <a:srgbClr val="FFFFFF"/>
          </a:solidFill>
          <a:ln w="14288">
            <a:solidFill>
              <a:srgbClr val="000000"/>
            </a:solidFill>
            <a:miter lim="800000"/>
            <a:headEnd/>
            <a:tailEnd/>
          </a:ln>
        </p:spPr>
        <p:txBody>
          <a:bodyPr/>
          <a:lstStyle/>
          <a:p>
            <a:endParaRPr lang="en-GB"/>
          </a:p>
        </p:txBody>
      </p:sp>
      <p:sp>
        <p:nvSpPr>
          <p:cNvPr id="7233" name="Rectangle 65"/>
          <p:cNvSpPr>
            <a:spLocks noChangeArrowheads="1"/>
          </p:cNvSpPr>
          <p:nvPr/>
        </p:nvSpPr>
        <p:spPr bwMode="auto">
          <a:xfrm>
            <a:off x="4911725" y="4348163"/>
            <a:ext cx="2127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III:4</a:t>
            </a:r>
            <a:endParaRPr lang="en-GB">
              <a:latin typeface="Lucida Sans Unicode" pitchFamily="34" charset="0"/>
            </a:endParaRPr>
          </a:p>
        </p:txBody>
      </p:sp>
      <p:sp>
        <p:nvSpPr>
          <p:cNvPr id="7234" name="Rectangle 66"/>
          <p:cNvSpPr>
            <a:spLocks noChangeArrowheads="1"/>
          </p:cNvSpPr>
          <p:nvPr/>
        </p:nvSpPr>
        <p:spPr bwMode="auto">
          <a:xfrm>
            <a:off x="4776788" y="4487863"/>
            <a:ext cx="446087"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Richard</a:t>
            </a:r>
            <a:endParaRPr lang="en-GB">
              <a:latin typeface="Lucida Sans Unicode" pitchFamily="34" charset="0"/>
            </a:endParaRPr>
          </a:p>
        </p:txBody>
      </p:sp>
      <p:sp>
        <p:nvSpPr>
          <p:cNvPr id="7235" name="Rectangle 67"/>
          <p:cNvSpPr>
            <a:spLocks noChangeArrowheads="1"/>
          </p:cNvSpPr>
          <p:nvPr/>
        </p:nvSpPr>
        <p:spPr bwMode="auto">
          <a:xfrm>
            <a:off x="4743450" y="4765675"/>
            <a:ext cx="50165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5/8/1984</a:t>
            </a:r>
            <a:endParaRPr lang="en-GB">
              <a:latin typeface="Lucida Sans Unicode" pitchFamily="34" charset="0"/>
            </a:endParaRPr>
          </a:p>
        </p:txBody>
      </p:sp>
      <p:sp>
        <p:nvSpPr>
          <p:cNvPr id="7236" name="Oval 68"/>
          <p:cNvSpPr>
            <a:spLocks noChangeArrowheads="1"/>
          </p:cNvSpPr>
          <p:nvPr/>
        </p:nvSpPr>
        <p:spPr bwMode="auto">
          <a:xfrm>
            <a:off x="1154113" y="2641600"/>
            <a:ext cx="352425" cy="328613"/>
          </a:xfrm>
          <a:prstGeom prst="ellipse">
            <a:avLst/>
          </a:prstGeom>
          <a:solidFill>
            <a:srgbClr val="FFFFFF"/>
          </a:solidFill>
          <a:ln w="14288">
            <a:solidFill>
              <a:srgbClr val="000000"/>
            </a:solidFill>
            <a:round/>
            <a:headEnd/>
            <a:tailEnd/>
          </a:ln>
        </p:spPr>
        <p:txBody>
          <a:bodyPr/>
          <a:lstStyle/>
          <a:p>
            <a:endParaRPr lang="en-GB"/>
          </a:p>
        </p:txBody>
      </p:sp>
      <p:sp>
        <p:nvSpPr>
          <p:cNvPr id="7237" name="Rectangle 69"/>
          <p:cNvSpPr>
            <a:spLocks noChangeArrowheads="1"/>
          </p:cNvSpPr>
          <p:nvPr/>
        </p:nvSpPr>
        <p:spPr bwMode="auto">
          <a:xfrm>
            <a:off x="1193800" y="3052763"/>
            <a:ext cx="1778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II:1</a:t>
            </a:r>
            <a:endParaRPr lang="en-GB">
              <a:latin typeface="Lucida Sans Unicode" pitchFamily="34" charset="0"/>
            </a:endParaRPr>
          </a:p>
        </p:txBody>
      </p:sp>
      <p:sp>
        <p:nvSpPr>
          <p:cNvPr id="7238" name="Rectangle 70"/>
          <p:cNvSpPr>
            <a:spLocks noChangeArrowheads="1"/>
          </p:cNvSpPr>
          <p:nvPr/>
        </p:nvSpPr>
        <p:spPr bwMode="auto">
          <a:xfrm>
            <a:off x="1163638" y="3192463"/>
            <a:ext cx="230187"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Ann</a:t>
            </a:r>
            <a:endParaRPr lang="en-GB">
              <a:latin typeface="Lucida Sans Unicode" pitchFamily="34" charset="0"/>
            </a:endParaRPr>
          </a:p>
        </p:txBody>
      </p:sp>
      <p:sp>
        <p:nvSpPr>
          <p:cNvPr id="7239" name="Rectangle 71"/>
          <p:cNvSpPr>
            <a:spLocks noChangeArrowheads="1"/>
          </p:cNvSpPr>
          <p:nvPr/>
        </p:nvSpPr>
        <p:spPr bwMode="auto">
          <a:xfrm>
            <a:off x="1104900" y="3330575"/>
            <a:ext cx="3302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Smith</a:t>
            </a:r>
            <a:endParaRPr lang="en-GB">
              <a:latin typeface="Lucida Sans Unicode" pitchFamily="34" charset="0"/>
            </a:endParaRPr>
          </a:p>
        </p:txBody>
      </p:sp>
      <p:sp>
        <p:nvSpPr>
          <p:cNvPr id="7240" name="Rectangle 72"/>
          <p:cNvSpPr>
            <a:spLocks noChangeArrowheads="1"/>
          </p:cNvSpPr>
          <p:nvPr/>
        </p:nvSpPr>
        <p:spPr bwMode="auto">
          <a:xfrm>
            <a:off x="1004888" y="3468688"/>
            <a:ext cx="50165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3/9/1953</a:t>
            </a:r>
            <a:endParaRPr lang="en-GB">
              <a:latin typeface="Lucida Sans Unicode" pitchFamily="34" charset="0"/>
            </a:endParaRPr>
          </a:p>
        </p:txBody>
      </p:sp>
      <p:sp>
        <p:nvSpPr>
          <p:cNvPr id="7241" name="Line 73"/>
          <p:cNvSpPr>
            <a:spLocks noChangeShapeType="1"/>
          </p:cNvSpPr>
          <p:nvPr/>
        </p:nvSpPr>
        <p:spPr bwMode="auto">
          <a:xfrm flipH="1">
            <a:off x="1501775" y="2806700"/>
            <a:ext cx="2081213" cy="1588"/>
          </a:xfrm>
          <a:prstGeom prst="line">
            <a:avLst/>
          </a:prstGeom>
          <a:noFill/>
          <a:ln w="14288">
            <a:solidFill>
              <a:srgbClr val="000000"/>
            </a:solidFill>
            <a:round/>
            <a:headEnd/>
            <a:tailEnd/>
          </a:ln>
        </p:spPr>
        <p:txBody>
          <a:bodyPr/>
          <a:lstStyle/>
          <a:p>
            <a:endParaRPr lang="en-GB"/>
          </a:p>
        </p:txBody>
      </p:sp>
      <p:sp>
        <p:nvSpPr>
          <p:cNvPr id="7242" name="Rectangle 74"/>
          <p:cNvSpPr>
            <a:spLocks noChangeArrowheads="1"/>
          </p:cNvSpPr>
          <p:nvPr/>
        </p:nvSpPr>
        <p:spPr bwMode="auto">
          <a:xfrm>
            <a:off x="2368550" y="3938588"/>
            <a:ext cx="354013" cy="328612"/>
          </a:xfrm>
          <a:prstGeom prst="rect">
            <a:avLst/>
          </a:prstGeom>
          <a:solidFill>
            <a:srgbClr val="FFFFFF"/>
          </a:solidFill>
          <a:ln w="14288">
            <a:solidFill>
              <a:srgbClr val="000000"/>
            </a:solidFill>
            <a:miter lim="800000"/>
            <a:headEnd/>
            <a:tailEnd/>
          </a:ln>
        </p:spPr>
        <p:txBody>
          <a:bodyPr/>
          <a:lstStyle/>
          <a:p>
            <a:endParaRPr lang="en-GB"/>
          </a:p>
        </p:txBody>
      </p:sp>
      <p:sp>
        <p:nvSpPr>
          <p:cNvPr id="7243" name="Rectangle 75"/>
          <p:cNvSpPr>
            <a:spLocks noChangeArrowheads="1"/>
          </p:cNvSpPr>
          <p:nvPr/>
        </p:nvSpPr>
        <p:spPr bwMode="auto">
          <a:xfrm>
            <a:off x="2387600" y="4348163"/>
            <a:ext cx="2127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III:1</a:t>
            </a:r>
            <a:endParaRPr lang="en-GB">
              <a:latin typeface="Lucida Sans Unicode" pitchFamily="34" charset="0"/>
            </a:endParaRPr>
          </a:p>
        </p:txBody>
      </p:sp>
      <p:sp>
        <p:nvSpPr>
          <p:cNvPr id="7244" name="Rectangle 76"/>
          <p:cNvSpPr>
            <a:spLocks noChangeArrowheads="1"/>
          </p:cNvSpPr>
          <p:nvPr/>
        </p:nvSpPr>
        <p:spPr bwMode="auto">
          <a:xfrm>
            <a:off x="2316163" y="4487863"/>
            <a:ext cx="3397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Julian</a:t>
            </a:r>
            <a:endParaRPr lang="en-GB">
              <a:latin typeface="Lucida Sans Unicode" pitchFamily="34" charset="0"/>
            </a:endParaRPr>
          </a:p>
        </p:txBody>
      </p:sp>
      <p:sp>
        <p:nvSpPr>
          <p:cNvPr id="7245" name="Rectangle 77"/>
          <p:cNvSpPr>
            <a:spLocks noChangeArrowheads="1"/>
          </p:cNvSpPr>
          <p:nvPr/>
        </p:nvSpPr>
        <p:spPr bwMode="auto">
          <a:xfrm>
            <a:off x="2319338" y="4625975"/>
            <a:ext cx="330200"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Smith</a:t>
            </a:r>
            <a:endParaRPr lang="en-GB">
              <a:latin typeface="Lucida Sans Unicode" pitchFamily="34" charset="0"/>
            </a:endParaRPr>
          </a:p>
        </p:txBody>
      </p:sp>
      <p:sp>
        <p:nvSpPr>
          <p:cNvPr id="7246" name="Rectangle 78"/>
          <p:cNvSpPr>
            <a:spLocks noChangeArrowheads="1"/>
          </p:cNvSpPr>
          <p:nvPr/>
        </p:nvSpPr>
        <p:spPr bwMode="auto">
          <a:xfrm>
            <a:off x="2136775" y="4765675"/>
            <a:ext cx="644525" cy="168275"/>
          </a:xfrm>
          <a:prstGeom prst="rect">
            <a:avLst/>
          </a:prstGeom>
          <a:noFill/>
          <a:ln w="9525">
            <a:noFill/>
            <a:miter lim="800000"/>
            <a:headEnd/>
            <a:tailEnd/>
          </a:ln>
        </p:spPr>
        <p:txBody>
          <a:bodyPr wrap="none" lIns="0" tIns="0" rIns="0" bIns="0">
            <a:spAutoFit/>
          </a:bodyPr>
          <a:lstStyle/>
          <a:p>
            <a:pPr eaLnBrk="0" hangingPunct="0"/>
            <a:r>
              <a:rPr lang="en-GB" sz="1100">
                <a:solidFill>
                  <a:srgbClr val="000000"/>
                </a:solidFill>
                <a:latin typeface="Arial" charset="0"/>
              </a:rPr>
              <a:t>14/11/1969</a:t>
            </a:r>
            <a:endParaRPr lang="en-GB">
              <a:latin typeface="Lucida Sans Unicode" pitchFamily="34" charset="0"/>
            </a:endParaRPr>
          </a:p>
        </p:txBody>
      </p:sp>
      <p:sp>
        <p:nvSpPr>
          <p:cNvPr id="7247" name="Line 79"/>
          <p:cNvSpPr>
            <a:spLocks noChangeShapeType="1"/>
          </p:cNvSpPr>
          <p:nvPr/>
        </p:nvSpPr>
        <p:spPr bwMode="auto">
          <a:xfrm>
            <a:off x="3759200" y="1509713"/>
            <a:ext cx="1588" cy="903287"/>
          </a:xfrm>
          <a:prstGeom prst="line">
            <a:avLst/>
          </a:prstGeom>
          <a:noFill/>
          <a:ln w="14288">
            <a:solidFill>
              <a:srgbClr val="000000"/>
            </a:solidFill>
            <a:round/>
            <a:headEnd/>
            <a:tailEnd/>
          </a:ln>
        </p:spPr>
        <p:txBody>
          <a:bodyPr/>
          <a:lstStyle/>
          <a:p>
            <a:endParaRPr lang="en-GB"/>
          </a:p>
        </p:txBody>
      </p:sp>
      <p:sp>
        <p:nvSpPr>
          <p:cNvPr id="7248" name="Line 80"/>
          <p:cNvSpPr>
            <a:spLocks noChangeShapeType="1"/>
          </p:cNvSpPr>
          <p:nvPr/>
        </p:nvSpPr>
        <p:spPr bwMode="auto">
          <a:xfrm>
            <a:off x="6376988" y="1509713"/>
            <a:ext cx="1587" cy="903287"/>
          </a:xfrm>
          <a:prstGeom prst="line">
            <a:avLst/>
          </a:prstGeom>
          <a:noFill/>
          <a:ln w="14288">
            <a:solidFill>
              <a:srgbClr val="000000"/>
            </a:solidFill>
            <a:round/>
            <a:headEnd/>
            <a:tailEnd/>
          </a:ln>
        </p:spPr>
        <p:txBody>
          <a:bodyPr/>
          <a:lstStyle/>
          <a:p>
            <a:endParaRPr lang="en-GB"/>
          </a:p>
        </p:txBody>
      </p:sp>
      <p:sp>
        <p:nvSpPr>
          <p:cNvPr id="7249" name="Line 81"/>
          <p:cNvSpPr>
            <a:spLocks noChangeShapeType="1"/>
          </p:cNvSpPr>
          <p:nvPr/>
        </p:nvSpPr>
        <p:spPr bwMode="auto">
          <a:xfrm>
            <a:off x="6376988" y="1509713"/>
            <a:ext cx="1587" cy="903287"/>
          </a:xfrm>
          <a:prstGeom prst="line">
            <a:avLst/>
          </a:prstGeom>
          <a:noFill/>
          <a:ln w="14288">
            <a:solidFill>
              <a:srgbClr val="000000"/>
            </a:solidFill>
            <a:round/>
            <a:headEnd/>
            <a:tailEnd/>
          </a:ln>
        </p:spPr>
        <p:txBody>
          <a:bodyPr/>
          <a:lstStyle/>
          <a:p>
            <a:endParaRPr lang="en-GB"/>
          </a:p>
        </p:txBody>
      </p:sp>
      <p:sp>
        <p:nvSpPr>
          <p:cNvPr id="7250" name="Line 82"/>
          <p:cNvSpPr>
            <a:spLocks noChangeShapeType="1"/>
          </p:cNvSpPr>
          <p:nvPr/>
        </p:nvSpPr>
        <p:spPr bwMode="auto">
          <a:xfrm>
            <a:off x="3759200" y="2413000"/>
            <a:ext cx="1588" cy="1588"/>
          </a:xfrm>
          <a:prstGeom prst="line">
            <a:avLst/>
          </a:prstGeom>
          <a:noFill/>
          <a:ln w="14288">
            <a:solidFill>
              <a:srgbClr val="000000"/>
            </a:solidFill>
            <a:round/>
            <a:headEnd/>
            <a:tailEnd/>
          </a:ln>
        </p:spPr>
        <p:txBody>
          <a:bodyPr/>
          <a:lstStyle/>
          <a:p>
            <a:endParaRPr lang="en-GB"/>
          </a:p>
        </p:txBody>
      </p:sp>
      <p:sp>
        <p:nvSpPr>
          <p:cNvPr id="7251" name="Line 83"/>
          <p:cNvSpPr>
            <a:spLocks noChangeShapeType="1"/>
          </p:cNvSpPr>
          <p:nvPr/>
        </p:nvSpPr>
        <p:spPr bwMode="auto">
          <a:xfrm>
            <a:off x="3759200" y="2413000"/>
            <a:ext cx="1588" cy="228600"/>
          </a:xfrm>
          <a:prstGeom prst="line">
            <a:avLst/>
          </a:prstGeom>
          <a:noFill/>
          <a:ln w="14288">
            <a:solidFill>
              <a:srgbClr val="000000"/>
            </a:solidFill>
            <a:round/>
            <a:headEnd/>
            <a:tailEnd/>
          </a:ln>
        </p:spPr>
        <p:txBody>
          <a:bodyPr/>
          <a:lstStyle/>
          <a:p>
            <a:endParaRPr lang="en-GB"/>
          </a:p>
        </p:txBody>
      </p:sp>
      <p:sp>
        <p:nvSpPr>
          <p:cNvPr id="7252" name="Line 84"/>
          <p:cNvSpPr>
            <a:spLocks noChangeShapeType="1"/>
          </p:cNvSpPr>
          <p:nvPr/>
        </p:nvSpPr>
        <p:spPr bwMode="auto">
          <a:xfrm>
            <a:off x="5348288" y="2413000"/>
            <a:ext cx="1587" cy="228600"/>
          </a:xfrm>
          <a:prstGeom prst="line">
            <a:avLst/>
          </a:prstGeom>
          <a:noFill/>
          <a:ln w="14288">
            <a:solidFill>
              <a:srgbClr val="000000"/>
            </a:solidFill>
            <a:round/>
            <a:headEnd/>
            <a:tailEnd/>
          </a:ln>
        </p:spPr>
        <p:txBody>
          <a:bodyPr/>
          <a:lstStyle/>
          <a:p>
            <a:endParaRPr lang="en-GB"/>
          </a:p>
        </p:txBody>
      </p:sp>
      <p:sp>
        <p:nvSpPr>
          <p:cNvPr id="7253" name="Line 85"/>
          <p:cNvSpPr>
            <a:spLocks noChangeShapeType="1"/>
          </p:cNvSpPr>
          <p:nvPr/>
        </p:nvSpPr>
        <p:spPr bwMode="auto">
          <a:xfrm>
            <a:off x="6657975" y="2413000"/>
            <a:ext cx="1588" cy="228600"/>
          </a:xfrm>
          <a:prstGeom prst="line">
            <a:avLst/>
          </a:prstGeom>
          <a:noFill/>
          <a:ln w="14288">
            <a:solidFill>
              <a:srgbClr val="000000"/>
            </a:solidFill>
            <a:round/>
            <a:headEnd/>
            <a:tailEnd/>
          </a:ln>
        </p:spPr>
        <p:txBody>
          <a:bodyPr/>
          <a:lstStyle/>
          <a:p>
            <a:endParaRPr lang="en-GB"/>
          </a:p>
        </p:txBody>
      </p:sp>
      <p:sp>
        <p:nvSpPr>
          <p:cNvPr id="7254" name="Line 86"/>
          <p:cNvSpPr>
            <a:spLocks noChangeShapeType="1"/>
          </p:cNvSpPr>
          <p:nvPr/>
        </p:nvSpPr>
        <p:spPr bwMode="auto">
          <a:xfrm>
            <a:off x="7218363" y="2806700"/>
            <a:ext cx="1587" cy="901700"/>
          </a:xfrm>
          <a:prstGeom prst="line">
            <a:avLst/>
          </a:prstGeom>
          <a:noFill/>
          <a:ln w="14288">
            <a:solidFill>
              <a:srgbClr val="000000"/>
            </a:solidFill>
            <a:round/>
            <a:headEnd/>
            <a:tailEnd/>
          </a:ln>
        </p:spPr>
        <p:txBody>
          <a:bodyPr/>
          <a:lstStyle/>
          <a:p>
            <a:endParaRPr lang="en-GB"/>
          </a:p>
        </p:txBody>
      </p:sp>
      <p:sp>
        <p:nvSpPr>
          <p:cNvPr id="7255" name="Line 87"/>
          <p:cNvSpPr>
            <a:spLocks noChangeShapeType="1"/>
          </p:cNvSpPr>
          <p:nvPr/>
        </p:nvSpPr>
        <p:spPr bwMode="auto">
          <a:xfrm>
            <a:off x="7218363" y="2806700"/>
            <a:ext cx="1587" cy="901700"/>
          </a:xfrm>
          <a:prstGeom prst="line">
            <a:avLst/>
          </a:prstGeom>
          <a:noFill/>
          <a:ln w="14288">
            <a:solidFill>
              <a:srgbClr val="000000"/>
            </a:solidFill>
            <a:round/>
            <a:headEnd/>
            <a:tailEnd/>
          </a:ln>
        </p:spPr>
        <p:txBody>
          <a:bodyPr/>
          <a:lstStyle/>
          <a:p>
            <a:endParaRPr lang="en-GB"/>
          </a:p>
        </p:txBody>
      </p:sp>
      <p:sp>
        <p:nvSpPr>
          <p:cNvPr id="7256" name="Line 88"/>
          <p:cNvSpPr>
            <a:spLocks noChangeShapeType="1"/>
          </p:cNvSpPr>
          <p:nvPr/>
        </p:nvSpPr>
        <p:spPr bwMode="auto">
          <a:xfrm>
            <a:off x="4554538" y="2806700"/>
            <a:ext cx="1587" cy="901700"/>
          </a:xfrm>
          <a:prstGeom prst="line">
            <a:avLst/>
          </a:prstGeom>
          <a:noFill/>
          <a:ln w="14288">
            <a:solidFill>
              <a:srgbClr val="000000"/>
            </a:solidFill>
            <a:round/>
            <a:headEnd/>
            <a:tailEnd/>
          </a:ln>
        </p:spPr>
        <p:txBody>
          <a:bodyPr/>
          <a:lstStyle/>
          <a:p>
            <a:endParaRPr lang="en-GB"/>
          </a:p>
        </p:txBody>
      </p:sp>
      <p:sp>
        <p:nvSpPr>
          <p:cNvPr id="7257" name="Line 89"/>
          <p:cNvSpPr>
            <a:spLocks noChangeShapeType="1"/>
          </p:cNvSpPr>
          <p:nvPr/>
        </p:nvSpPr>
        <p:spPr bwMode="auto">
          <a:xfrm>
            <a:off x="4554538" y="2806700"/>
            <a:ext cx="1587" cy="901700"/>
          </a:xfrm>
          <a:prstGeom prst="line">
            <a:avLst/>
          </a:prstGeom>
          <a:noFill/>
          <a:ln w="14288">
            <a:solidFill>
              <a:srgbClr val="000000"/>
            </a:solidFill>
            <a:round/>
            <a:headEnd/>
            <a:tailEnd/>
          </a:ln>
        </p:spPr>
        <p:txBody>
          <a:bodyPr/>
          <a:lstStyle/>
          <a:p>
            <a:endParaRPr lang="en-GB"/>
          </a:p>
        </p:txBody>
      </p:sp>
      <p:sp>
        <p:nvSpPr>
          <p:cNvPr id="7258" name="Line 90"/>
          <p:cNvSpPr>
            <a:spLocks noChangeShapeType="1"/>
          </p:cNvSpPr>
          <p:nvPr/>
        </p:nvSpPr>
        <p:spPr bwMode="auto">
          <a:xfrm>
            <a:off x="4554538" y="2806700"/>
            <a:ext cx="1587" cy="901700"/>
          </a:xfrm>
          <a:prstGeom prst="line">
            <a:avLst/>
          </a:prstGeom>
          <a:noFill/>
          <a:ln w="14288">
            <a:solidFill>
              <a:srgbClr val="000000"/>
            </a:solidFill>
            <a:round/>
            <a:headEnd/>
            <a:tailEnd/>
          </a:ln>
        </p:spPr>
        <p:txBody>
          <a:bodyPr/>
          <a:lstStyle/>
          <a:p>
            <a:endParaRPr lang="en-GB"/>
          </a:p>
        </p:txBody>
      </p:sp>
      <p:sp>
        <p:nvSpPr>
          <p:cNvPr id="7259" name="Line 91"/>
          <p:cNvSpPr>
            <a:spLocks noChangeShapeType="1"/>
          </p:cNvSpPr>
          <p:nvPr/>
        </p:nvSpPr>
        <p:spPr bwMode="auto">
          <a:xfrm>
            <a:off x="2544763" y="2806700"/>
            <a:ext cx="1587" cy="901700"/>
          </a:xfrm>
          <a:prstGeom prst="line">
            <a:avLst/>
          </a:prstGeom>
          <a:noFill/>
          <a:ln w="14288">
            <a:solidFill>
              <a:srgbClr val="000000"/>
            </a:solidFill>
            <a:round/>
            <a:headEnd/>
            <a:tailEnd/>
          </a:ln>
        </p:spPr>
        <p:txBody>
          <a:bodyPr/>
          <a:lstStyle/>
          <a:p>
            <a:endParaRPr lang="en-GB"/>
          </a:p>
        </p:txBody>
      </p:sp>
      <p:sp>
        <p:nvSpPr>
          <p:cNvPr id="7260" name="Line 92"/>
          <p:cNvSpPr>
            <a:spLocks noChangeShapeType="1"/>
          </p:cNvSpPr>
          <p:nvPr/>
        </p:nvSpPr>
        <p:spPr bwMode="auto">
          <a:xfrm>
            <a:off x="6283325" y="3708400"/>
            <a:ext cx="1588" cy="230188"/>
          </a:xfrm>
          <a:prstGeom prst="line">
            <a:avLst/>
          </a:prstGeom>
          <a:noFill/>
          <a:ln w="14288">
            <a:solidFill>
              <a:srgbClr val="000000"/>
            </a:solidFill>
            <a:round/>
            <a:headEnd/>
            <a:tailEnd/>
          </a:ln>
        </p:spPr>
        <p:txBody>
          <a:bodyPr/>
          <a:lstStyle/>
          <a:p>
            <a:endParaRPr lang="en-GB"/>
          </a:p>
        </p:txBody>
      </p:sp>
      <p:sp>
        <p:nvSpPr>
          <p:cNvPr id="7261" name="Line 93"/>
          <p:cNvSpPr>
            <a:spLocks noChangeShapeType="1"/>
          </p:cNvSpPr>
          <p:nvPr/>
        </p:nvSpPr>
        <p:spPr bwMode="auto">
          <a:xfrm>
            <a:off x="7966075" y="3708400"/>
            <a:ext cx="1588" cy="230188"/>
          </a:xfrm>
          <a:prstGeom prst="line">
            <a:avLst/>
          </a:prstGeom>
          <a:noFill/>
          <a:ln w="14288">
            <a:solidFill>
              <a:srgbClr val="000000"/>
            </a:solidFill>
            <a:round/>
            <a:headEnd/>
            <a:tailEnd/>
          </a:ln>
        </p:spPr>
        <p:txBody>
          <a:bodyPr/>
          <a:lstStyle/>
          <a:p>
            <a:endParaRPr lang="en-GB"/>
          </a:p>
        </p:txBody>
      </p:sp>
      <p:sp>
        <p:nvSpPr>
          <p:cNvPr id="7262" name="Line 94"/>
          <p:cNvSpPr>
            <a:spLocks noChangeShapeType="1"/>
          </p:cNvSpPr>
          <p:nvPr/>
        </p:nvSpPr>
        <p:spPr bwMode="auto">
          <a:xfrm>
            <a:off x="3479800" y="3708400"/>
            <a:ext cx="1588" cy="230188"/>
          </a:xfrm>
          <a:prstGeom prst="line">
            <a:avLst/>
          </a:prstGeom>
          <a:noFill/>
          <a:ln w="14288">
            <a:solidFill>
              <a:srgbClr val="000000"/>
            </a:solidFill>
            <a:round/>
            <a:headEnd/>
            <a:tailEnd/>
          </a:ln>
        </p:spPr>
        <p:txBody>
          <a:bodyPr/>
          <a:lstStyle/>
          <a:p>
            <a:endParaRPr lang="en-GB"/>
          </a:p>
        </p:txBody>
      </p:sp>
      <p:sp>
        <p:nvSpPr>
          <p:cNvPr id="7263" name="Line 95"/>
          <p:cNvSpPr>
            <a:spLocks noChangeShapeType="1"/>
          </p:cNvSpPr>
          <p:nvPr/>
        </p:nvSpPr>
        <p:spPr bwMode="auto">
          <a:xfrm>
            <a:off x="4227513" y="3708400"/>
            <a:ext cx="1587" cy="230188"/>
          </a:xfrm>
          <a:prstGeom prst="line">
            <a:avLst/>
          </a:prstGeom>
          <a:noFill/>
          <a:ln w="14288">
            <a:solidFill>
              <a:srgbClr val="000000"/>
            </a:solidFill>
            <a:round/>
            <a:headEnd/>
            <a:tailEnd/>
          </a:ln>
        </p:spPr>
        <p:txBody>
          <a:bodyPr/>
          <a:lstStyle/>
          <a:p>
            <a:endParaRPr lang="en-GB"/>
          </a:p>
        </p:txBody>
      </p:sp>
      <p:sp>
        <p:nvSpPr>
          <p:cNvPr id="7264" name="Line 96"/>
          <p:cNvSpPr>
            <a:spLocks noChangeShapeType="1"/>
          </p:cNvSpPr>
          <p:nvPr/>
        </p:nvSpPr>
        <p:spPr bwMode="auto">
          <a:xfrm>
            <a:off x="5068888" y="3708400"/>
            <a:ext cx="1587" cy="230188"/>
          </a:xfrm>
          <a:prstGeom prst="line">
            <a:avLst/>
          </a:prstGeom>
          <a:noFill/>
          <a:ln w="14288">
            <a:solidFill>
              <a:srgbClr val="000000"/>
            </a:solidFill>
            <a:round/>
            <a:headEnd/>
            <a:tailEnd/>
          </a:ln>
        </p:spPr>
        <p:txBody>
          <a:bodyPr/>
          <a:lstStyle/>
          <a:p>
            <a:endParaRPr lang="en-GB"/>
          </a:p>
        </p:txBody>
      </p:sp>
      <p:sp>
        <p:nvSpPr>
          <p:cNvPr id="7265" name="Line 97"/>
          <p:cNvSpPr>
            <a:spLocks noChangeShapeType="1"/>
          </p:cNvSpPr>
          <p:nvPr/>
        </p:nvSpPr>
        <p:spPr bwMode="auto">
          <a:xfrm>
            <a:off x="2544763" y="3708400"/>
            <a:ext cx="1587" cy="1588"/>
          </a:xfrm>
          <a:prstGeom prst="line">
            <a:avLst/>
          </a:prstGeom>
          <a:noFill/>
          <a:ln w="14288">
            <a:solidFill>
              <a:srgbClr val="000000"/>
            </a:solidFill>
            <a:round/>
            <a:headEnd/>
            <a:tailEnd/>
          </a:ln>
        </p:spPr>
        <p:txBody>
          <a:bodyPr/>
          <a:lstStyle/>
          <a:p>
            <a:endParaRPr lang="en-GB"/>
          </a:p>
        </p:txBody>
      </p:sp>
      <p:sp>
        <p:nvSpPr>
          <p:cNvPr id="7266" name="Line 98"/>
          <p:cNvSpPr>
            <a:spLocks noChangeShapeType="1"/>
          </p:cNvSpPr>
          <p:nvPr/>
        </p:nvSpPr>
        <p:spPr bwMode="auto">
          <a:xfrm>
            <a:off x="2544763" y="3708400"/>
            <a:ext cx="1587" cy="230188"/>
          </a:xfrm>
          <a:prstGeom prst="line">
            <a:avLst/>
          </a:prstGeom>
          <a:noFill/>
          <a:ln w="14288">
            <a:solidFill>
              <a:srgbClr val="000000"/>
            </a:solidFill>
            <a:round/>
            <a:headEnd/>
            <a:tailEnd/>
          </a:ln>
        </p:spPr>
        <p:txBody>
          <a:bodyPr/>
          <a:lstStyle/>
          <a:p>
            <a:endParaRPr lang="en-GB"/>
          </a:p>
        </p:txBody>
      </p:sp>
      <p:sp>
        <p:nvSpPr>
          <p:cNvPr id="7267" name="Line 99"/>
          <p:cNvSpPr>
            <a:spLocks noChangeShapeType="1"/>
          </p:cNvSpPr>
          <p:nvPr/>
        </p:nvSpPr>
        <p:spPr bwMode="auto">
          <a:xfrm>
            <a:off x="5348288" y="2413000"/>
            <a:ext cx="1028700" cy="1588"/>
          </a:xfrm>
          <a:prstGeom prst="line">
            <a:avLst/>
          </a:prstGeom>
          <a:noFill/>
          <a:ln w="14288">
            <a:solidFill>
              <a:srgbClr val="000000"/>
            </a:solidFill>
            <a:round/>
            <a:headEnd/>
            <a:tailEnd/>
          </a:ln>
        </p:spPr>
        <p:txBody>
          <a:bodyPr/>
          <a:lstStyle/>
          <a:p>
            <a:endParaRPr lang="en-GB"/>
          </a:p>
        </p:txBody>
      </p:sp>
      <p:sp>
        <p:nvSpPr>
          <p:cNvPr id="7268" name="Line 100"/>
          <p:cNvSpPr>
            <a:spLocks noChangeShapeType="1"/>
          </p:cNvSpPr>
          <p:nvPr/>
        </p:nvSpPr>
        <p:spPr bwMode="auto">
          <a:xfrm>
            <a:off x="6376988" y="2413000"/>
            <a:ext cx="280987" cy="1588"/>
          </a:xfrm>
          <a:prstGeom prst="line">
            <a:avLst/>
          </a:prstGeom>
          <a:noFill/>
          <a:ln w="14288">
            <a:solidFill>
              <a:srgbClr val="000000"/>
            </a:solidFill>
            <a:round/>
            <a:headEnd/>
            <a:tailEnd/>
          </a:ln>
        </p:spPr>
        <p:txBody>
          <a:bodyPr/>
          <a:lstStyle/>
          <a:p>
            <a:endParaRPr lang="en-GB"/>
          </a:p>
        </p:txBody>
      </p:sp>
      <p:sp>
        <p:nvSpPr>
          <p:cNvPr id="7269" name="Line 101"/>
          <p:cNvSpPr>
            <a:spLocks noChangeShapeType="1"/>
          </p:cNvSpPr>
          <p:nvPr/>
        </p:nvSpPr>
        <p:spPr bwMode="auto">
          <a:xfrm>
            <a:off x="6283325" y="3708400"/>
            <a:ext cx="935038" cy="1588"/>
          </a:xfrm>
          <a:prstGeom prst="line">
            <a:avLst/>
          </a:prstGeom>
          <a:noFill/>
          <a:ln w="14288">
            <a:solidFill>
              <a:srgbClr val="000000"/>
            </a:solidFill>
            <a:round/>
            <a:headEnd/>
            <a:tailEnd/>
          </a:ln>
        </p:spPr>
        <p:txBody>
          <a:bodyPr/>
          <a:lstStyle/>
          <a:p>
            <a:endParaRPr lang="en-GB"/>
          </a:p>
        </p:txBody>
      </p:sp>
      <p:sp>
        <p:nvSpPr>
          <p:cNvPr id="7270" name="Line 102"/>
          <p:cNvSpPr>
            <a:spLocks noChangeShapeType="1"/>
          </p:cNvSpPr>
          <p:nvPr/>
        </p:nvSpPr>
        <p:spPr bwMode="auto">
          <a:xfrm>
            <a:off x="7218363" y="3708400"/>
            <a:ext cx="747712" cy="1588"/>
          </a:xfrm>
          <a:prstGeom prst="line">
            <a:avLst/>
          </a:prstGeom>
          <a:noFill/>
          <a:ln w="14288">
            <a:solidFill>
              <a:srgbClr val="000000"/>
            </a:solidFill>
            <a:round/>
            <a:headEnd/>
            <a:tailEnd/>
          </a:ln>
        </p:spPr>
        <p:txBody>
          <a:bodyPr/>
          <a:lstStyle/>
          <a:p>
            <a:endParaRPr lang="en-GB"/>
          </a:p>
        </p:txBody>
      </p:sp>
      <p:sp>
        <p:nvSpPr>
          <p:cNvPr id="7271" name="Line 103"/>
          <p:cNvSpPr>
            <a:spLocks noChangeShapeType="1"/>
          </p:cNvSpPr>
          <p:nvPr/>
        </p:nvSpPr>
        <p:spPr bwMode="auto">
          <a:xfrm>
            <a:off x="3479800" y="3708400"/>
            <a:ext cx="1074738" cy="1588"/>
          </a:xfrm>
          <a:prstGeom prst="line">
            <a:avLst/>
          </a:prstGeom>
          <a:noFill/>
          <a:ln w="14288">
            <a:solidFill>
              <a:srgbClr val="000000"/>
            </a:solidFill>
            <a:round/>
            <a:headEnd/>
            <a:tailEnd/>
          </a:ln>
        </p:spPr>
        <p:txBody>
          <a:bodyPr/>
          <a:lstStyle/>
          <a:p>
            <a:endParaRPr lang="en-GB"/>
          </a:p>
        </p:txBody>
      </p:sp>
      <p:sp>
        <p:nvSpPr>
          <p:cNvPr id="7272" name="Line 104"/>
          <p:cNvSpPr>
            <a:spLocks noChangeShapeType="1"/>
          </p:cNvSpPr>
          <p:nvPr/>
        </p:nvSpPr>
        <p:spPr bwMode="auto">
          <a:xfrm>
            <a:off x="4227513" y="3708400"/>
            <a:ext cx="327025" cy="1588"/>
          </a:xfrm>
          <a:prstGeom prst="line">
            <a:avLst/>
          </a:prstGeom>
          <a:noFill/>
          <a:ln w="14288">
            <a:solidFill>
              <a:srgbClr val="000000"/>
            </a:solidFill>
            <a:round/>
            <a:headEnd/>
            <a:tailEnd/>
          </a:ln>
        </p:spPr>
        <p:txBody>
          <a:bodyPr/>
          <a:lstStyle/>
          <a:p>
            <a:endParaRPr lang="en-GB"/>
          </a:p>
        </p:txBody>
      </p:sp>
      <p:sp>
        <p:nvSpPr>
          <p:cNvPr id="7273" name="Line 105"/>
          <p:cNvSpPr>
            <a:spLocks noChangeShapeType="1"/>
          </p:cNvSpPr>
          <p:nvPr/>
        </p:nvSpPr>
        <p:spPr bwMode="auto">
          <a:xfrm>
            <a:off x="4554538" y="3708400"/>
            <a:ext cx="514350" cy="1588"/>
          </a:xfrm>
          <a:prstGeom prst="line">
            <a:avLst/>
          </a:prstGeom>
          <a:noFill/>
          <a:ln w="14288">
            <a:solidFill>
              <a:srgbClr val="000000"/>
            </a:solidFill>
            <a:round/>
            <a:headEnd/>
            <a:tailEnd/>
          </a:ln>
        </p:spPr>
        <p:txBody>
          <a:bodyPr/>
          <a:lstStyle/>
          <a:p>
            <a:endParaRPr lang="en-GB"/>
          </a:p>
        </p:txBody>
      </p:sp>
      <p:pic>
        <p:nvPicPr>
          <p:cNvPr id="107" name="Picture 2"/>
          <p:cNvPicPr>
            <a:picLocks noChangeAspect="1" noChangeArrowheads="1"/>
          </p:cNvPicPr>
          <p:nvPr/>
        </p:nvPicPr>
        <p:blipFill>
          <a:blip r:embed="rId3" cstate="print"/>
          <a:srcRect/>
          <a:stretch>
            <a:fillRect/>
          </a:stretch>
        </p:blipFill>
        <p:spPr bwMode="auto">
          <a:xfrm>
            <a:off x="530876" y="6034718"/>
            <a:ext cx="1534154" cy="443200"/>
          </a:xfrm>
          <a:prstGeom prst="rect">
            <a:avLst/>
          </a:prstGeom>
          <a:noFill/>
          <a:ln w="9525">
            <a:noFill/>
            <a:miter lim="800000"/>
            <a:headEnd/>
            <a:tailEnd/>
          </a:ln>
        </p:spPr>
      </p:pic>
      <p:sp>
        <p:nvSpPr>
          <p:cNvPr id="108" name="Rectangle 2"/>
          <p:cNvSpPr txBox="1">
            <a:spLocks noChangeArrowheads="1"/>
          </p:cNvSpPr>
          <p:nvPr/>
        </p:nvSpPr>
        <p:spPr>
          <a:xfrm>
            <a:off x="286439" y="134364"/>
            <a:ext cx="8499475" cy="896937"/>
          </a:xfrm>
          <a:prstGeom prst="rect">
            <a:avLst/>
          </a:prstGeom>
          <a:ln/>
        </p:spPr>
        <p:txBody>
          <a:bodyPr wrap="none" anchor="t"/>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Arial" charset="0"/>
                <a:ea typeface="+mj-ea"/>
                <a:cs typeface="+mj-cs"/>
              </a:rPr>
              <a:t>Ask about children with other partners</a:t>
            </a:r>
            <a:endParaRPr kumimoji="0" lang="en-GB" sz="4800" b="1" i="0" u="none" strike="noStrike" kern="1200" cap="none" spc="0" normalizeH="0" baseline="0" noProof="0" dirty="0">
              <a:ln w="500">
                <a:solidFill>
                  <a:schemeClr val="tx2">
                    <a:shade val="20000"/>
                    <a:satMod val="350000"/>
                  </a:schemeClr>
                </a:solidFill>
              </a:ln>
              <a:solidFill>
                <a:srgbClr val="010000"/>
              </a:solidFill>
              <a:effectLst>
                <a:outerShdw blurRad="30000" dist="30000" dir="2700000" algn="tl" rotWithShape="0">
                  <a:schemeClr val="bg2">
                    <a:shade val="45000"/>
                    <a:satMod val="150000"/>
                    <a:alpha val="90000"/>
                  </a:schemeClr>
                </a:outerShdw>
              </a:effectLst>
              <a:uLnTx/>
              <a:uFillTx/>
              <a:latin typeface="Arial"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241"/>
                                        </p:tgtEl>
                                        <p:attrNameLst>
                                          <p:attrName>style.visibility</p:attrName>
                                        </p:attrNameLst>
                                      </p:cBhvr>
                                      <p:to>
                                        <p:strVal val="visible"/>
                                      </p:to>
                                    </p:set>
                                    <p:animEffect transition="in" filter="wipe(right)">
                                      <p:cBhvr>
                                        <p:cTn id="7" dur="500"/>
                                        <p:tgtEl>
                                          <p:spTgt spid="724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189"/>
                                        </p:tgtEl>
                                        <p:attrNameLst>
                                          <p:attrName>style.visibility</p:attrName>
                                        </p:attrNameLst>
                                      </p:cBhvr>
                                      <p:to>
                                        <p:strVal val="visible"/>
                                      </p:to>
                                    </p:set>
                                    <p:animEffect transition="in" filter="wipe(right)">
                                      <p:cBhvr>
                                        <p:cTn id="11" dur="500"/>
                                        <p:tgtEl>
                                          <p:spTgt spid="718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36"/>
                                        </p:tgtEl>
                                        <p:attrNameLst>
                                          <p:attrName>style.visibility</p:attrName>
                                        </p:attrNameLst>
                                      </p:cBhvr>
                                      <p:to>
                                        <p:strVal val="visible"/>
                                      </p:to>
                                    </p:set>
                                    <p:animEffect transition="in" filter="wipe(right)">
                                      <p:cBhvr>
                                        <p:cTn id="15" dur="500"/>
                                        <p:tgtEl>
                                          <p:spTgt spid="7236"/>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723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7238"/>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499"/>
                                          </p:stCondLst>
                                        </p:cTn>
                                        <p:tgtEl>
                                          <p:spTgt spid="7239"/>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7240"/>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7259"/>
                                        </p:tgtEl>
                                        <p:attrNameLst>
                                          <p:attrName>style.visibility</p:attrName>
                                        </p:attrNameLst>
                                      </p:cBhvr>
                                      <p:to>
                                        <p:strVal val="visible"/>
                                      </p:to>
                                    </p:set>
                                    <p:animEffect transition="in" filter="wipe(up)">
                                      <p:cBhvr>
                                        <p:cTn id="31" dur="500"/>
                                        <p:tgtEl>
                                          <p:spTgt spid="7259"/>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7265"/>
                                        </p:tgtEl>
                                        <p:attrNameLst>
                                          <p:attrName>style.visibility</p:attrName>
                                        </p:attrNameLst>
                                      </p:cBhvr>
                                      <p:to>
                                        <p:strVal val="visible"/>
                                      </p:to>
                                    </p:set>
                                    <p:animEffect transition="in" filter="wipe(up)">
                                      <p:cBhvr>
                                        <p:cTn id="35" dur="500"/>
                                        <p:tgtEl>
                                          <p:spTgt spid="7265"/>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7266"/>
                                        </p:tgtEl>
                                        <p:attrNameLst>
                                          <p:attrName>style.visibility</p:attrName>
                                        </p:attrNameLst>
                                      </p:cBhvr>
                                      <p:to>
                                        <p:strVal val="visible"/>
                                      </p:to>
                                    </p:set>
                                    <p:animEffect transition="in" filter="wipe(up)">
                                      <p:cBhvr>
                                        <p:cTn id="39" dur="500"/>
                                        <p:tgtEl>
                                          <p:spTgt spid="7266"/>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7242"/>
                                        </p:tgtEl>
                                        <p:attrNameLst>
                                          <p:attrName>style.visibility</p:attrName>
                                        </p:attrNameLst>
                                      </p:cBhvr>
                                      <p:to>
                                        <p:strVal val="visible"/>
                                      </p:to>
                                    </p:set>
                                    <p:animEffect transition="in" filter="wipe(up)">
                                      <p:cBhvr>
                                        <p:cTn id="43" dur="500"/>
                                        <p:tgtEl>
                                          <p:spTgt spid="7242"/>
                                        </p:tgtEl>
                                      </p:cBhvr>
                                    </p:animEffect>
                                  </p:childTnLst>
                                </p:cTn>
                              </p:par>
                            </p:childTnLst>
                          </p:cTn>
                        </p:par>
                        <p:par>
                          <p:cTn id="44" fill="hold">
                            <p:stCondLst>
                              <p:cond delay="5500"/>
                            </p:stCondLst>
                            <p:childTnLst>
                              <p:par>
                                <p:cTn id="45" presetID="1" presetClass="entr" presetSubtype="0" fill="hold" grpId="0" nodeType="afterEffect">
                                  <p:stCondLst>
                                    <p:cond delay="0"/>
                                  </p:stCondLst>
                                  <p:childTnLst>
                                    <p:set>
                                      <p:cBhvr>
                                        <p:cTn id="46" dur="1" fill="hold">
                                          <p:stCondLst>
                                            <p:cond delay="499"/>
                                          </p:stCondLst>
                                        </p:cTn>
                                        <p:tgtEl>
                                          <p:spTgt spid="7243"/>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499"/>
                                          </p:stCondLst>
                                        </p:cTn>
                                        <p:tgtEl>
                                          <p:spTgt spid="7244"/>
                                        </p:tgtEl>
                                        <p:attrNameLst>
                                          <p:attrName>style.visibility</p:attrName>
                                        </p:attrNameLst>
                                      </p:cBhvr>
                                      <p:to>
                                        <p:strVal val="visible"/>
                                      </p:to>
                                    </p:set>
                                  </p:childTnLst>
                                </p:cTn>
                              </p:par>
                            </p:childTnLst>
                          </p:cTn>
                        </p:par>
                        <p:par>
                          <p:cTn id="50" fill="hold">
                            <p:stCondLst>
                              <p:cond delay="6500"/>
                            </p:stCondLst>
                            <p:childTnLst>
                              <p:par>
                                <p:cTn id="51" presetID="1" presetClass="entr" presetSubtype="0" fill="hold" grpId="0" nodeType="afterEffect">
                                  <p:stCondLst>
                                    <p:cond delay="0"/>
                                  </p:stCondLst>
                                  <p:childTnLst>
                                    <p:set>
                                      <p:cBhvr>
                                        <p:cTn id="52" dur="1" fill="hold">
                                          <p:stCondLst>
                                            <p:cond delay="499"/>
                                          </p:stCondLst>
                                        </p:cTn>
                                        <p:tgtEl>
                                          <p:spTgt spid="7245"/>
                                        </p:tgtEl>
                                        <p:attrNameLst>
                                          <p:attrName>style.visibility</p:attrName>
                                        </p:attrNameLst>
                                      </p:cBhvr>
                                      <p:to>
                                        <p:strVal val="visible"/>
                                      </p:to>
                                    </p:se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499"/>
                                          </p:stCondLst>
                                        </p:cTn>
                                        <p:tgtEl>
                                          <p:spTgt spid="7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animBg="1"/>
      <p:bldP spid="7236" grpId="0" animBg="1"/>
      <p:bldP spid="7237" grpId="0" autoUpdateAnimBg="0"/>
      <p:bldP spid="7238" grpId="0" autoUpdateAnimBg="0"/>
      <p:bldP spid="7239" grpId="0" autoUpdateAnimBg="0"/>
      <p:bldP spid="7240" grpId="0" autoUpdateAnimBg="0"/>
      <p:bldP spid="7241" grpId="0" animBg="1"/>
      <p:bldP spid="7242" grpId="0" animBg="1"/>
      <p:bldP spid="7243" grpId="0" autoUpdateAnimBg="0"/>
      <p:bldP spid="7244" grpId="0" autoUpdateAnimBg="0"/>
      <p:bldP spid="7245" grpId="0" autoUpdateAnimBg="0"/>
      <p:bldP spid="7246" grpId="0" autoUpdateAnimBg="0"/>
      <p:bldP spid="7259" grpId="0" animBg="1"/>
      <p:bldP spid="7265" grpId="0" animBg="1"/>
      <p:bldP spid="72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844550" y="1790700"/>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4101" name="Oval 6"/>
          <p:cNvSpPr>
            <a:spLocks noChangeArrowheads="1"/>
          </p:cNvSpPr>
          <p:nvPr/>
        </p:nvSpPr>
        <p:spPr bwMode="auto">
          <a:xfrm>
            <a:off x="844550" y="2244725"/>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4102" name="Rectangle 7"/>
          <p:cNvSpPr>
            <a:spLocks noChangeArrowheads="1"/>
          </p:cNvSpPr>
          <p:nvPr/>
        </p:nvSpPr>
        <p:spPr bwMode="auto">
          <a:xfrm rot="2760000">
            <a:off x="849313" y="2773363"/>
            <a:ext cx="215900" cy="215900"/>
          </a:xfrm>
          <a:prstGeom prst="rect">
            <a:avLst/>
          </a:prstGeom>
          <a:solidFill>
            <a:schemeClr val="tx2"/>
          </a:solidFill>
          <a:ln w="12700">
            <a:solidFill>
              <a:schemeClr val="tx1"/>
            </a:solidFill>
            <a:round/>
            <a:headEnd/>
            <a:tailEnd/>
          </a:ln>
        </p:spPr>
        <p:txBody>
          <a:bodyPr wrap="none" anchor="ctr"/>
          <a:lstStyle/>
          <a:p>
            <a:endParaRPr lang="en-GB"/>
          </a:p>
        </p:txBody>
      </p:sp>
      <p:grpSp>
        <p:nvGrpSpPr>
          <p:cNvPr id="2" name="Group 8"/>
          <p:cNvGrpSpPr>
            <a:grpSpLocks/>
          </p:cNvGrpSpPr>
          <p:nvPr/>
        </p:nvGrpSpPr>
        <p:grpSpPr bwMode="auto">
          <a:xfrm>
            <a:off x="650875" y="3249613"/>
            <a:ext cx="673100" cy="215900"/>
            <a:chOff x="410" y="2047"/>
            <a:chExt cx="424" cy="136"/>
          </a:xfrm>
        </p:grpSpPr>
        <p:sp>
          <p:nvSpPr>
            <p:cNvPr id="4273" name="Rectangle 9"/>
            <p:cNvSpPr>
              <a:spLocks noChangeArrowheads="1"/>
            </p:cNvSpPr>
            <p:nvPr/>
          </p:nvSpPr>
          <p:spPr bwMode="auto">
            <a:xfrm>
              <a:off x="410" y="2047"/>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4274" name="Oval 10"/>
            <p:cNvSpPr>
              <a:spLocks noChangeArrowheads="1"/>
            </p:cNvSpPr>
            <p:nvPr/>
          </p:nvSpPr>
          <p:spPr bwMode="auto">
            <a:xfrm>
              <a:off x="698" y="2047"/>
              <a:ext cx="136" cy="136"/>
            </a:xfrm>
            <a:prstGeom prst="ellipse">
              <a:avLst/>
            </a:prstGeom>
            <a:solidFill>
              <a:schemeClr val="bg1"/>
            </a:solidFill>
            <a:ln w="12700">
              <a:solidFill>
                <a:schemeClr val="tx1"/>
              </a:solidFill>
              <a:round/>
              <a:headEnd/>
              <a:tailEnd/>
            </a:ln>
          </p:spPr>
          <p:txBody>
            <a:bodyPr wrap="none" anchor="ctr"/>
            <a:lstStyle/>
            <a:p>
              <a:endParaRPr lang="en-GB"/>
            </a:p>
          </p:txBody>
        </p:sp>
      </p:grpSp>
      <p:sp>
        <p:nvSpPr>
          <p:cNvPr id="4104" name="Rectangle 11"/>
          <p:cNvSpPr>
            <a:spLocks noChangeArrowheads="1"/>
          </p:cNvSpPr>
          <p:nvPr/>
        </p:nvSpPr>
        <p:spPr bwMode="auto">
          <a:xfrm>
            <a:off x="650875" y="3770313"/>
            <a:ext cx="215900" cy="2159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4105" name="Oval 12"/>
          <p:cNvSpPr>
            <a:spLocks noChangeArrowheads="1"/>
          </p:cNvSpPr>
          <p:nvPr/>
        </p:nvSpPr>
        <p:spPr bwMode="auto">
          <a:xfrm>
            <a:off x="1108075" y="3770313"/>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grpSp>
        <p:nvGrpSpPr>
          <p:cNvPr id="176" name="Group 175"/>
          <p:cNvGrpSpPr/>
          <p:nvPr/>
        </p:nvGrpSpPr>
        <p:grpSpPr>
          <a:xfrm>
            <a:off x="1043608" y="4149080"/>
            <a:ext cx="215900" cy="215900"/>
            <a:chOff x="2771800" y="4221088"/>
            <a:chExt cx="215900" cy="215900"/>
          </a:xfrm>
        </p:grpSpPr>
        <p:sp>
          <p:nvSpPr>
            <p:cNvPr id="4106"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4107"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3" name="Group 18"/>
          <p:cNvGrpSpPr>
            <a:grpSpLocks/>
          </p:cNvGrpSpPr>
          <p:nvPr/>
        </p:nvGrpSpPr>
        <p:grpSpPr bwMode="auto">
          <a:xfrm>
            <a:off x="650875" y="5146675"/>
            <a:ext cx="673100" cy="215900"/>
            <a:chOff x="410" y="3242"/>
            <a:chExt cx="424" cy="136"/>
          </a:xfrm>
        </p:grpSpPr>
        <p:grpSp>
          <p:nvGrpSpPr>
            <p:cNvPr id="4" name="Group 19"/>
            <p:cNvGrpSpPr>
              <a:grpSpLocks/>
            </p:cNvGrpSpPr>
            <p:nvPr/>
          </p:nvGrpSpPr>
          <p:grpSpPr bwMode="auto">
            <a:xfrm>
              <a:off x="410" y="3242"/>
              <a:ext cx="424" cy="136"/>
              <a:chOff x="410" y="3242"/>
              <a:chExt cx="424" cy="136"/>
            </a:xfrm>
          </p:grpSpPr>
          <p:sp>
            <p:nvSpPr>
              <p:cNvPr id="4271" name="Rectangle 20"/>
              <p:cNvSpPr>
                <a:spLocks noChangeArrowheads="1"/>
              </p:cNvSpPr>
              <p:nvPr/>
            </p:nvSpPr>
            <p:spPr bwMode="auto">
              <a:xfrm>
                <a:off x="410" y="3242"/>
                <a:ext cx="136" cy="136"/>
              </a:xfrm>
              <a:prstGeom prst="rect">
                <a:avLst/>
              </a:prstGeom>
              <a:solidFill>
                <a:schemeClr val="tx2"/>
              </a:solidFill>
              <a:ln w="12700">
                <a:solidFill>
                  <a:schemeClr val="tx1"/>
                </a:solidFill>
                <a:round/>
                <a:headEnd/>
                <a:tailEnd/>
              </a:ln>
            </p:spPr>
            <p:txBody>
              <a:bodyPr wrap="none" anchor="ctr"/>
              <a:lstStyle/>
              <a:p>
                <a:endParaRPr lang="en-GB"/>
              </a:p>
            </p:txBody>
          </p:sp>
          <p:sp>
            <p:nvSpPr>
              <p:cNvPr id="4272" name="Oval 21"/>
              <p:cNvSpPr>
                <a:spLocks noChangeArrowheads="1"/>
              </p:cNvSpPr>
              <p:nvPr/>
            </p:nvSpPr>
            <p:spPr bwMode="auto">
              <a:xfrm>
                <a:off x="698" y="3242"/>
                <a:ext cx="136" cy="136"/>
              </a:xfrm>
              <a:prstGeom prst="ellipse">
                <a:avLst/>
              </a:prstGeom>
              <a:solidFill>
                <a:schemeClr val="tx2"/>
              </a:solidFill>
              <a:ln w="12700">
                <a:solidFill>
                  <a:schemeClr val="tx1"/>
                </a:solidFill>
                <a:round/>
                <a:headEnd/>
                <a:tailEnd/>
              </a:ln>
            </p:spPr>
            <p:txBody>
              <a:bodyPr wrap="none" anchor="ctr"/>
              <a:lstStyle/>
              <a:p>
                <a:endParaRPr lang="en-GB"/>
              </a:p>
            </p:txBody>
          </p:sp>
        </p:grpSp>
        <p:sp>
          <p:nvSpPr>
            <p:cNvPr id="4269" name="Line 22"/>
            <p:cNvSpPr>
              <a:spLocks noChangeShapeType="1"/>
            </p:cNvSpPr>
            <p:nvPr/>
          </p:nvSpPr>
          <p:spPr bwMode="auto">
            <a:xfrm>
              <a:off x="550" y="3286"/>
              <a:ext cx="144" cy="0"/>
            </a:xfrm>
            <a:prstGeom prst="line">
              <a:avLst/>
            </a:prstGeom>
            <a:solidFill>
              <a:schemeClr val="tx2"/>
            </a:solidFill>
            <a:ln w="12700">
              <a:solidFill>
                <a:schemeClr val="tx1"/>
              </a:solidFill>
              <a:round/>
              <a:headEnd/>
              <a:tailEnd/>
            </a:ln>
          </p:spPr>
          <p:txBody>
            <a:bodyPr wrap="none" anchor="ctr"/>
            <a:lstStyle/>
            <a:p>
              <a:endParaRPr lang="en-GB"/>
            </a:p>
          </p:txBody>
        </p:sp>
        <p:sp>
          <p:nvSpPr>
            <p:cNvPr id="4270" name="Line 23"/>
            <p:cNvSpPr>
              <a:spLocks noChangeShapeType="1"/>
            </p:cNvSpPr>
            <p:nvPr/>
          </p:nvSpPr>
          <p:spPr bwMode="auto">
            <a:xfrm>
              <a:off x="550" y="3334"/>
              <a:ext cx="144" cy="0"/>
            </a:xfrm>
            <a:prstGeom prst="line">
              <a:avLst/>
            </a:prstGeom>
            <a:solidFill>
              <a:schemeClr val="tx2"/>
            </a:solidFill>
            <a:ln w="12700">
              <a:solidFill>
                <a:schemeClr val="tx1"/>
              </a:solidFill>
              <a:round/>
              <a:headEnd/>
              <a:tailEnd/>
            </a:ln>
          </p:spPr>
          <p:txBody>
            <a:bodyPr wrap="none" anchor="ctr"/>
            <a:lstStyle/>
            <a:p>
              <a:endParaRPr lang="en-GB"/>
            </a:p>
          </p:txBody>
        </p:sp>
      </p:grpSp>
      <p:grpSp>
        <p:nvGrpSpPr>
          <p:cNvPr id="5" name="Group 24"/>
          <p:cNvGrpSpPr>
            <a:grpSpLocks/>
          </p:cNvGrpSpPr>
          <p:nvPr/>
        </p:nvGrpSpPr>
        <p:grpSpPr bwMode="auto">
          <a:xfrm>
            <a:off x="650875" y="5541963"/>
            <a:ext cx="673100" cy="615950"/>
            <a:chOff x="410" y="3491"/>
            <a:chExt cx="424" cy="388"/>
          </a:xfrm>
        </p:grpSpPr>
        <p:grpSp>
          <p:nvGrpSpPr>
            <p:cNvPr id="6" name="Group 25"/>
            <p:cNvGrpSpPr>
              <a:grpSpLocks/>
            </p:cNvGrpSpPr>
            <p:nvPr/>
          </p:nvGrpSpPr>
          <p:grpSpPr bwMode="auto">
            <a:xfrm>
              <a:off x="410" y="3491"/>
              <a:ext cx="424" cy="136"/>
              <a:chOff x="410" y="3491"/>
              <a:chExt cx="424" cy="136"/>
            </a:xfrm>
          </p:grpSpPr>
          <p:grpSp>
            <p:nvGrpSpPr>
              <p:cNvPr id="7" name="Group 26"/>
              <p:cNvGrpSpPr>
                <a:grpSpLocks/>
              </p:cNvGrpSpPr>
              <p:nvPr/>
            </p:nvGrpSpPr>
            <p:grpSpPr bwMode="auto">
              <a:xfrm>
                <a:off x="410" y="3491"/>
                <a:ext cx="424" cy="136"/>
                <a:chOff x="410" y="3491"/>
                <a:chExt cx="424" cy="136"/>
              </a:xfrm>
            </p:grpSpPr>
            <p:sp>
              <p:nvSpPr>
                <p:cNvPr id="4266" name="Rectangle 27"/>
                <p:cNvSpPr>
                  <a:spLocks noChangeArrowheads="1"/>
                </p:cNvSpPr>
                <p:nvPr/>
              </p:nvSpPr>
              <p:spPr bwMode="auto">
                <a:xfrm>
                  <a:off x="410" y="3491"/>
                  <a:ext cx="136" cy="136"/>
                </a:xfrm>
                <a:prstGeom prst="rect">
                  <a:avLst/>
                </a:prstGeom>
                <a:solidFill>
                  <a:schemeClr val="tx2"/>
                </a:solidFill>
                <a:ln w="12700">
                  <a:solidFill>
                    <a:schemeClr val="tx1"/>
                  </a:solidFill>
                  <a:round/>
                  <a:headEnd/>
                  <a:tailEnd/>
                </a:ln>
              </p:spPr>
              <p:txBody>
                <a:bodyPr wrap="none" anchor="ctr"/>
                <a:lstStyle/>
                <a:p>
                  <a:endParaRPr lang="en-GB"/>
                </a:p>
              </p:txBody>
            </p:sp>
            <p:sp>
              <p:nvSpPr>
                <p:cNvPr id="4267" name="Oval 28"/>
                <p:cNvSpPr>
                  <a:spLocks noChangeArrowheads="1"/>
                </p:cNvSpPr>
                <p:nvPr/>
              </p:nvSpPr>
              <p:spPr bwMode="auto">
                <a:xfrm>
                  <a:off x="698" y="3491"/>
                  <a:ext cx="136" cy="136"/>
                </a:xfrm>
                <a:prstGeom prst="ellipse">
                  <a:avLst/>
                </a:prstGeom>
                <a:solidFill>
                  <a:schemeClr val="tx2"/>
                </a:solidFill>
                <a:ln w="12700">
                  <a:solidFill>
                    <a:schemeClr val="tx1"/>
                  </a:solidFill>
                  <a:round/>
                  <a:headEnd/>
                  <a:tailEnd/>
                </a:ln>
              </p:spPr>
              <p:txBody>
                <a:bodyPr wrap="none" anchor="ctr"/>
                <a:lstStyle/>
                <a:p>
                  <a:endParaRPr lang="en-GB"/>
                </a:p>
              </p:txBody>
            </p:sp>
          </p:grpSp>
          <p:sp>
            <p:nvSpPr>
              <p:cNvPr id="4265" name="Line 29"/>
              <p:cNvSpPr>
                <a:spLocks noChangeShapeType="1"/>
              </p:cNvSpPr>
              <p:nvPr/>
            </p:nvSpPr>
            <p:spPr bwMode="auto">
              <a:xfrm>
                <a:off x="550" y="3535"/>
                <a:ext cx="144" cy="0"/>
              </a:xfrm>
              <a:prstGeom prst="line">
                <a:avLst/>
              </a:prstGeom>
              <a:solidFill>
                <a:schemeClr val="tx2"/>
              </a:solidFill>
              <a:ln w="12700">
                <a:solidFill>
                  <a:schemeClr val="tx1"/>
                </a:solidFill>
                <a:round/>
                <a:headEnd/>
                <a:tailEnd/>
              </a:ln>
            </p:spPr>
            <p:txBody>
              <a:bodyPr wrap="none" anchor="ctr"/>
              <a:lstStyle/>
              <a:p>
                <a:endParaRPr lang="en-GB"/>
              </a:p>
            </p:txBody>
          </p:sp>
        </p:grpSp>
        <p:sp>
          <p:nvSpPr>
            <p:cNvPr id="4260" name="Line 30"/>
            <p:cNvSpPr>
              <a:spLocks noChangeShapeType="1"/>
            </p:cNvSpPr>
            <p:nvPr/>
          </p:nvSpPr>
          <p:spPr bwMode="auto">
            <a:xfrm flipH="1">
              <a:off x="528" y="3547"/>
              <a:ext cx="96" cy="192"/>
            </a:xfrm>
            <a:prstGeom prst="line">
              <a:avLst/>
            </a:prstGeom>
            <a:solidFill>
              <a:schemeClr val="tx2"/>
            </a:solidFill>
            <a:ln w="12700">
              <a:solidFill>
                <a:schemeClr val="tx1"/>
              </a:solidFill>
              <a:round/>
              <a:headEnd/>
              <a:tailEnd/>
            </a:ln>
          </p:spPr>
          <p:txBody>
            <a:bodyPr wrap="none" anchor="ctr"/>
            <a:lstStyle/>
            <a:p>
              <a:endParaRPr lang="en-GB"/>
            </a:p>
          </p:txBody>
        </p:sp>
        <p:sp>
          <p:nvSpPr>
            <p:cNvPr id="4261" name="Line 31"/>
            <p:cNvSpPr>
              <a:spLocks noChangeShapeType="1"/>
            </p:cNvSpPr>
            <p:nvPr/>
          </p:nvSpPr>
          <p:spPr bwMode="auto">
            <a:xfrm>
              <a:off x="624" y="3547"/>
              <a:ext cx="96" cy="192"/>
            </a:xfrm>
            <a:prstGeom prst="line">
              <a:avLst/>
            </a:prstGeom>
            <a:solidFill>
              <a:schemeClr val="tx2"/>
            </a:solidFill>
            <a:ln w="12700">
              <a:solidFill>
                <a:schemeClr val="tx1"/>
              </a:solidFill>
              <a:round/>
              <a:headEnd/>
              <a:tailEnd/>
            </a:ln>
          </p:spPr>
          <p:txBody>
            <a:bodyPr wrap="none" anchor="ctr"/>
            <a:lstStyle/>
            <a:p>
              <a:endParaRPr lang="en-GB"/>
            </a:p>
          </p:txBody>
        </p:sp>
        <p:sp>
          <p:nvSpPr>
            <p:cNvPr id="4262" name="Rectangle 32"/>
            <p:cNvSpPr>
              <a:spLocks noChangeArrowheads="1"/>
            </p:cNvSpPr>
            <p:nvPr/>
          </p:nvSpPr>
          <p:spPr bwMode="auto">
            <a:xfrm>
              <a:off x="436" y="3743"/>
              <a:ext cx="136" cy="136"/>
            </a:xfrm>
            <a:prstGeom prst="rect">
              <a:avLst/>
            </a:prstGeom>
            <a:solidFill>
              <a:schemeClr val="tx2"/>
            </a:solidFill>
            <a:ln w="12700">
              <a:solidFill>
                <a:schemeClr val="tx1"/>
              </a:solidFill>
              <a:round/>
              <a:headEnd/>
              <a:tailEnd/>
            </a:ln>
          </p:spPr>
          <p:txBody>
            <a:bodyPr wrap="none" anchor="ctr"/>
            <a:lstStyle/>
            <a:p>
              <a:endParaRPr lang="en-GB"/>
            </a:p>
          </p:txBody>
        </p:sp>
        <p:sp>
          <p:nvSpPr>
            <p:cNvPr id="4263" name="Rectangle 33"/>
            <p:cNvSpPr>
              <a:spLocks noChangeArrowheads="1"/>
            </p:cNvSpPr>
            <p:nvPr/>
          </p:nvSpPr>
          <p:spPr bwMode="auto">
            <a:xfrm>
              <a:off x="676" y="3743"/>
              <a:ext cx="136" cy="136"/>
            </a:xfrm>
            <a:prstGeom prst="rect">
              <a:avLst/>
            </a:prstGeom>
            <a:solidFill>
              <a:schemeClr val="tx2"/>
            </a:solidFill>
            <a:ln w="12700">
              <a:solidFill>
                <a:schemeClr val="tx1"/>
              </a:solidFill>
              <a:round/>
              <a:headEnd/>
              <a:tailEnd/>
            </a:ln>
          </p:spPr>
          <p:txBody>
            <a:bodyPr wrap="none" anchor="ctr"/>
            <a:lstStyle/>
            <a:p>
              <a:endParaRPr lang="en-GB"/>
            </a:p>
          </p:txBody>
        </p:sp>
      </p:grpSp>
      <p:grpSp>
        <p:nvGrpSpPr>
          <p:cNvPr id="8" name="Group 34"/>
          <p:cNvGrpSpPr>
            <a:grpSpLocks/>
          </p:cNvGrpSpPr>
          <p:nvPr/>
        </p:nvGrpSpPr>
        <p:grpSpPr bwMode="auto">
          <a:xfrm>
            <a:off x="650875" y="4630738"/>
            <a:ext cx="673100" cy="215900"/>
            <a:chOff x="410" y="2917"/>
            <a:chExt cx="424" cy="136"/>
          </a:xfrm>
        </p:grpSpPr>
        <p:sp>
          <p:nvSpPr>
            <p:cNvPr id="4257" name="Rectangle 35"/>
            <p:cNvSpPr>
              <a:spLocks noChangeArrowheads="1"/>
            </p:cNvSpPr>
            <p:nvPr/>
          </p:nvSpPr>
          <p:spPr bwMode="auto">
            <a:xfrm>
              <a:off x="410" y="2917"/>
              <a:ext cx="136" cy="136"/>
            </a:xfrm>
            <a:prstGeom prst="rect">
              <a:avLst/>
            </a:prstGeom>
            <a:solidFill>
              <a:schemeClr val="tx2"/>
            </a:solidFill>
            <a:ln w="12700">
              <a:solidFill>
                <a:schemeClr val="tx1"/>
              </a:solidFill>
              <a:round/>
              <a:headEnd/>
              <a:tailEnd/>
            </a:ln>
          </p:spPr>
          <p:txBody>
            <a:bodyPr wrap="none" anchor="ctr"/>
            <a:lstStyle/>
            <a:p>
              <a:endParaRPr lang="en-GB"/>
            </a:p>
          </p:txBody>
        </p:sp>
        <p:sp>
          <p:nvSpPr>
            <p:cNvPr id="4258" name="Oval 36"/>
            <p:cNvSpPr>
              <a:spLocks noChangeArrowheads="1"/>
            </p:cNvSpPr>
            <p:nvPr/>
          </p:nvSpPr>
          <p:spPr bwMode="auto">
            <a:xfrm>
              <a:off x="698" y="2917"/>
              <a:ext cx="136" cy="136"/>
            </a:xfrm>
            <a:prstGeom prst="ellipse">
              <a:avLst/>
            </a:prstGeom>
            <a:solidFill>
              <a:schemeClr val="tx2"/>
            </a:solidFill>
            <a:ln w="12700">
              <a:solidFill>
                <a:schemeClr val="tx1"/>
              </a:solidFill>
              <a:round/>
              <a:headEnd/>
              <a:tailEnd/>
            </a:ln>
          </p:spPr>
          <p:txBody>
            <a:bodyPr wrap="none" anchor="ctr"/>
            <a:lstStyle/>
            <a:p>
              <a:endParaRPr lang="en-GB"/>
            </a:p>
          </p:txBody>
        </p:sp>
      </p:grpSp>
      <p:sp>
        <p:nvSpPr>
          <p:cNvPr id="4111" name="Line 37"/>
          <p:cNvSpPr>
            <a:spLocks noChangeShapeType="1"/>
          </p:cNvSpPr>
          <p:nvPr/>
        </p:nvSpPr>
        <p:spPr bwMode="auto">
          <a:xfrm flipV="1">
            <a:off x="573088" y="4486275"/>
            <a:ext cx="366712" cy="484188"/>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12" name="Line 38"/>
          <p:cNvSpPr>
            <a:spLocks noChangeShapeType="1"/>
          </p:cNvSpPr>
          <p:nvPr/>
        </p:nvSpPr>
        <p:spPr bwMode="auto">
          <a:xfrm flipV="1">
            <a:off x="1047750" y="4492625"/>
            <a:ext cx="366713" cy="484188"/>
          </a:xfrm>
          <a:prstGeom prst="line">
            <a:avLst/>
          </a:prstGeom>
          <a:solidFill>
            <a:schemeClr val="tx2"/>
          </a:solidFill>
          <a:ln w="12700">
            <a:solidFill>
              <a:schemeClr val="tx1"/>
            </a:solidFill>
            <a:round/>
            <a:headEnd/>
            <a:tailEnd/>
          </a:ln>
        </p:spPr>
        <p:txBody>
          <a:bodyPr wrap="none" anchor="ctr"/>
          <a:lstStyle/>
          <a:p>
            <a:endParaRPr lang="en-GB"/>
          </a:p>
        </p:txBody>
      </p:sp>
      <p:sp>
        <p:nvSpPr>
          <p:cNvPr id="4113" name="Rectangle 39"/>
          <p:cNvSpPr>
            <a:spLocks noChangeArrowheads="1"/>
          </p:cNvSpPr>
          <p:nvPr/>
        </p:nvSpPr>
        <p:spPr bwMode="auto">
          <a:xfrm>
            <a:off x="1660525" y="1700213"/>
            <a:ext cx="676275" cy="396875"/>
          </a:xfrm>
          <a:prstGeom prst="rect">
            <a:avLst/>
          </a:prstGeom>
          <a:noFill/>
          <a:ln w="9525">
            <a:noFill/>
            <a:miter lim="800000"/>
            <a:headEnd/>
            <a:tailEnd/>
          </a:ln>
        </p:spPr>
        <p:txBody>
          <a:bodyPr wrap="none" lIns="92075" tIns="46038" rIns="92075" bIns="46038">
            <a:spAutoFit/>
          </a:bodyPr>
          <a:lstStyle/>
          <a:p>
            <a:pPr defTabSz="762000"/>
            <a:r>
              <a:rPr lang="en-GB" sz="2000"/>
              <a:t>male</a:t>
            </a:r>
          </a:p>
        </p:txBody>
      </p:sp>
      <p:sp>
        <p:nvSpPr>
          <p:cNvPr id="4114" name="Rectangle 40"/>
          <p:cNvSpPr>
            <a:spLocks noChangeArrowheads="1"/>
          </p:cNvSpPr>
          <p:nvPr/>
        </p:nvSpPr>
        <p:spPr bwMode="auto">
          <a:xfrm>
            <a:off x="1660525" y="2154238"/>
            <a:ext cx="873125" cy="396875"/>
          </a:xfrm>
          <a:prstGeom prst="rect">
            <a:avLst/>
          </a:prstGeom>
          <a:noFill/>
          <a:ln w="9525">
            <a:noFill/>
            <a:miter lim="800000"/>
            <a:headEnd/>
            <a:tailEnd/>
          </a:ln>
        </p:spPr>
        <p:txBody>
          <a:bodyPr wrap="none" lIns="92075" tIns="46038" rIns="92075" bIns="46038">
            <a:spAutoFit/>
          </a:bodyPr>
          <a:lstStyle/>
          <a:p>
            <a:pPr defTabSz="762000"/>
            <a:r>
              <a:rPr lang="en-GB" sz="2000"/>
              <a:t>female</a:t>
            </a:r>
          </a:p>
        </p:txBody>
      </p:sp>
      <p:sp>
        <p:nvSpPr>
          <p:cNvPr id="4115" name="Rectangle 41"/>
          <p:cNvSpPr>
            <a:spLocks noChangeArrowheads="1"/>
          </p:cNvSpPr>
          <p:nvPr/>
        </p:nvSpPr>
        <p:spPr bwMode="auto">
          <a:xfrm>
            <a:off x="1660525" y="2682875"/>
            <a:ext cx="1531938" cy="396875"/>
          </a:xfrm>
          <a:prstGeom prst="rect">
            <a:avLst/>
          </a:prstGeom>
          <a:noFill/>
          <a:ln w="9525">
            <a:noFill/>
            <a:miter lim="800000"/>
            <a:headEnd/>
            <a:tailEnd/>
          </a:ln>
        </p:spPr>
        <p:txBody>
          <a:bodyPr wrap="none" lIns="92075" tIns="46038" rIns="92075" bIns="46038">
            <a:spAutoFit/>
          </a:bodyPr>
          <a:lstStyle/>
          <a:p>
            <a:pPr defTabSz="762000"/>
            <a:r>
              <a:rPr lang="en-GB" sz="2000"/>
              <a:t>sex unknown</a:t>
            </a:r>
          </a:p>
        </p:txBody>
      </p:sp>
      <p:sp>
        <p:nvSpPr>
          <p:cNvPr id="4116" name="Rectangle 42"/>
          <p:cNvSpPr>
            <a:spLocks noChangeArrowheads="1"/>
          </p:cNvSpPr>
          <p:nvPr/>
        </p:nvSpPr>
        <p:spPr bwMode="auto">
          <a:xfrm>
            <a:off x="1649413" y="3159125"/>
            <a:ext cx="184150" cy="457200"/>
          </a:xfrm>
          <a:prstGeom prst="rect">
            <a:avLst/>
          </a:prstGeom>
          <a:noFill/>
          <a:ln w="9525">
            <a:noFill/>
            <a:miter lim="800000"/>
            <a:headEnd/>
            <a:tailEnd/>
          </a:ln>
        </p:spPr>
        <p:txBody>
          <a:bodyPr wrap="none" lIns="92075" tIns="46038" rIns="92075" bIns="46038">
            <a:spAutoFit/>
          </a:bodyPr>
          <a:lstStyle/>
          <a:p>
            <a:pPr defTabSz="762000"/>
            <a:endParaRPr lang="en-GB"/>
          </a:p>
        </p:txBody>
      </p:sp>
      <p:sp>
        <p:nvSpPr>
          <p:cNvPr id="4117" name="Rectangle 43"/>
          <p:cNvSpPr>
            <a:spLocks noChangeArrowheads="1"/>
          </p:cNvSpPr>
          <p:nvPr/>
        </p:nvSpPr>
        <p:spPr bwMode="auto">
          <a:xfrm>
            <a:off x="1660525" y="3159125"/>
            <a:ext cx="1070806" cy="400752"/>
          </a:xfrm>
          <a:prstGeom prst="rect">
            <a:avLst/>
          </a:prstGeom>
          <a:noFill/>
          <a:ln w="9525">
            <a:noFill/>
            <a:miter lim="800000"/>
            <a:headEnd/>
            <a:tailEnd/>
          </a:ln>
        </p:spPr>
        <p:txBody>
          <a:bodyPr wrap="none" lIns="92075" tIns="46038" rIns="92075" bIns="46038">
            <a:spAutoFit/>
          </a:bodyPr>
          <a:lstStyle/>
          <a:p>
            <a:pPr defTabSz="762000"/>
            <a:r>
              <a:rPr lang="en-GB" sz="2000" dirty="0" smtClean="0"/>
              <a:t>affected</a:t>
            </a:r>
            <a:endParaRPr lang="en-GB" sz="2000" dirty="0"/>
          </a:p>
        </p:txBody>
      </p:sp>
      <p:sp>
        <p:nvSpPr>
          <p:cNvPr id="4118" name="Rectangle 44"/>
          <p:cNvSpPr>
            <a:spLocks noChangeArrowheads="1"/>
          </p:cNvSpPr>
          <p:nvPr/>
        </p:nvSpPr>
        <p:spPr bwMode="auto">
          <a:xfrm>
            <a:off x="1660525" y="3679825"/>
            <a:ext cx="1338508" cy="400752"/>
          </a:xfrm>
          <a:prstGeom prst="rect">
            <a:avLst/>
          </a:prstGeom>
          <a:noFill/>
          <a:ln w="9525">
            <a:noFill/>
            <a:miter lim="800000"/>
            <a:headEnd/>
            <a:tailEnd/>
          </a:ln>
        </p:spPr>
        <p:txBody>
          <a:bodyPr wrap="none" lIns="92075" tIns="46038" rIns="92075" bIns="46038">
            <a:spAutoFit/>
          </a:bodyPr>
          <a:lstStyle/>
          <a:p>
            <a:pPr defTabSz="762000"/>
            <a:r>
              <a:rPr lang="en-GB" sz="2000" dirty="0" smtClean="0"/>
              <a:t>unaffected</a:t>
            </a:r>
            <a:endParaRPr lang="en-GB" sz="2000" dirty="0"/>
          </a:p>
        </p:txBody>
      </p:sp>
      <p:sp>
        <p:nvSpPr>
          <p:cNvPr id="4119" name="Rectangle 45"/>
          <p:cNvSpPr>
            <a:spLocks noChangeArrowheads="1"/>
          </p:cNvSpPr>
          <p:nvPr/>
        </p:nvSpPr>
        <p:spPr bwMode="auto">
          <a:xfrm>
            <a:off x="1660525" y="4073525"/>
            <a:ext cx="942975" cy="396875"/>
          </a:xfrm>
          <a:prstGeom prst="rect">
            <a:avLst/>
          </a:prstGeom>
          <a:noFill/>
          <a:ln w="9525">
            <a:noFill/>
            <a:miter lim="800000"/>
            <a:headEnd/>
            <a:tailEnd/>
          </a:ln>
        </p:spPr>
        <p:txBody>
          <a:bodyPr wrap="none" lIns="92075" tIns="46038" rIns="92075" bIns="46038">
            <a:spAutoFit/>
          </a:bodyPr>
          <a:lstStyle/>
          <a:p>
            <a:pPr defTabSz="762000"/>
            <a:r>
              <a:rPr lang="en-GB" sz="2000" dirty="0"/>
              <a:t>carriers</a:t>
            </a:r>
          </a:p>
        </p:txBody>
      </p:sp>
      <p:sp>
        <p:nvSpPr>
          <p:cNvPr id="4120" name="Rectangle 46"/>
          <p:cNvSpPr>
            <a:spLocks noChangeArrowheads="1"/>
          </p:cNvSpPr>
          <p:nvPr/>
        </p:nvSpPr>
        <p:spPr bwMode="auto">
          <a:xfrm>
            <a:off x="1660525" y="4532313"/>
            <a:ext cx="1100138" cy="396875"/>
          </a:xfrm>
          <a:prstGeom prst="rect">
            <a:avLst/>
          </a:prstGeom>
          <a:noFill/>
          <a:ln w="9525">
            <a:noFill/>
            <a:miter lim="800000"/>
            <a:headEnd/>
            <a:tailEnd/>
          </a:ln>
        </p:spPr>
        <p:txBody>
          <a:bodyPr wrap="none" lIns="92075" tIns="46038" rIns="92075" bIns="46038">
            <a:spAutoFit/>
          </a:bodyPr>
          <a:lstStyle/>
          <a:p>
            <a:pPr defTabSz="762000"/>
            <a:r>
              <a:rPr lang="en-GB" sz="2000"/>
              <a:t>deceased</a:t>
            </a:r>
          </a:p>
        </p:txBody>
      </p:sp>
      <p:sp>
        <p:nvSpPr>
          <p:cNvPr id="4121" name="Rectangle 47"/>
          <p:cNvSpPr>
            <a:spLocks noChangeArrowheads="1"/>
          </p:cNvSpPr>
          <p:nvPr/>
        </p:nvSpPr>
        <p:spPr bwMode="auto">
          <a:xfrm>
            <a:off x="1660525" y="5056188"/>
            <a:ext cx="2768600" cy="396875"/>
          </a:xfrm>
          <a:prstGeom prst="rect">
            <a:avLst/>
          </a:prstGeom>
          <a:noFill/>
          <a:ln w="9525">
            <a:noFill/>
            <a:miter lim="800000"/>
            <a:headEnd/>
            <a:tailEnd/>
          </a:ln>
        </p:spPr>
        <p:txBody>
          <a:bodyPr wrap="none" lIns="92075" tIns="46038" rIns="92075" bIns="46038">
            <a:spAutoFit/>
          </a:bodyPr>
          <a:lstStyle/>
          <a:p>
            <a:pPr defTabSz="762000"/>
            <a:r>
              <a:rPr lang="en-GB" sz="2000"/>
              <a:t>consanguineous marriage</a:t>
            </a:r>
          </a:p>
        </p:txBody>
      </p:sp>
      <p:sp>
        <p:nvSpPr>
          <p:cNvPr id="4122" name="Rectangle 48"/>
          <p:cNvSpPr>
            <a:spLocks noChangeArrowheads="1"/>
          </p:cNvSpPr>
          <p:nvPr/>
        </p:nvSpPr>
        <p:spPr bwMode="auto">
          <a:xfrm>
            <a:off x="1660525" y="5651500"/>
            <a:ext cx="733425" cy="396875"/>
          </a:xfrm>
          <a:prstGeom prst="rect">
            <a:avLst/>
          </a:prstGeom>
          <a:noFill/>
          <a:ln w="9525">
            <a:noFill/>
            <a:miter lim="800000"/>
            <a:headEnd/>
            <a:tailEnd/>
          </a:ln>
        </p:spPr>
        <p:txBody>
          <a:bodyPr wrap="none" lIns="92075" tIns="46038" rIns="92075" bIns="46038">
            <a:spAutoFit/>
          </a:bodyPr>
          <a:lstStyle/>
          <a:p>
            <a:pPr defTabSz="762000"/>
            <a:r>
              <a:rPr lang="en-GB" sz="2000"/>
              <a:t>twins</a:t>
            </a:r>
          </a:p>
        </p:txBody>
      </p:sp>
      <p:sp>
        <p:nvSpPr>
          <p:cNvPr id="4123" name="Rectangle 49"/>
          <p:cNvSpPr>
            <a:spLocks noChangeArrowheads="1"/>
          </p:cNvSpPr>
          <p:nvPr/>
        </p:nvSpPr>
        <p:spPr bwMode="auto">
          <a:xfrm>
            <a:off x="500033" y="1643051"/>
            <a:ext cx="4050701" cy="4725852"/>
          </a:xfrm>
          <a:prstGeom prst="rect">
            <a:avLst/>
          </a:prstGeom>
          <a:noFill/>
          <a:ln w="76200">
            <a:solidFill>
              <a:schemeClr val="tx1"/>
            </a:solidFill>
            <a:miter lim="800000"/>
            <a:headEnd/>
            <a:tailEnd/>
          </a:ln>
        </p:spPr>
        <p:txBody>
          <a:bodyPr wrap="none" anchor="ctr"/>
          <a:lstStyle/>
          <a:p>
            <a:endParaRPr lang="en-GB"/>
          </a:p>
        </p:txBody>
      </p:sp>
      <p:sp>
        <p:nvSpPr>
          <p:cNvPr id="4124" name="Rectangle 50"/>
          <p:cNvSpPr>
            <a:spLocks noChangeArrowheads="1"/>
          </p:cNvSpPr>
          <p:nvPr/>
        </p:nvSpPr>
        <p:spPr bwMode="auto">
          <a:xfrm>
            <a:off x="4749763" y="1632417"/>
            <a:ext cx="3967162" cy="4729163"/>
          </a:xfrm>
          <a:prstGeom prst="rect">
            <a:avLst/>
          </a:prstGeom>
          <a:noFill/>
          <a:ln w="76200">
            <a:solidFill>
              <a:schemeClr val="tx1"/>
            </a:solidFill>
            <a:miter lim="800000"/>
            <a:headEnd/>
            <a:tailEnd/>
          </a:ln>
        </p:spPr>
        <p:txBody>
          <a:bodyPr wrap="none" anchor="ctr"/>
          <a:lstStyle/>
          <a:p>
            <a:endParaRPr lang="en-GB"/>
          </a:p>
        </p:txBody>
      </p:sp>
      <p:grpSp>
        <p:nvGrpSpPr>
          <p:cNvPr id="9" name="Group 51"/>
          <p:cNvGrpSpPr>
            <a:grpSpLocks/>
          </p:cNvGrpSpPr>
          <p:nvPr/>
        </p:nvGrpSpPr>
        <p:grpSpPr bwMode="auto">
          <a:xfrm>
            <a:off x="5436096" y="2564904"/>
            <a:ext cx="1046163" cy="647700"/>
            <a:chOff x="3418" y="1245"/>
            <a:chExt cx="659" cy="408"/>
          </a:xfrm>
        </p:grpSpPr>
        <p:sp>
          <p:nvSpPr>
            <p:cNvPr id="4253" name="Rectangle 52"/>
            <p:cNvSpPr>
              <a:spLocks noChangeArrowheads="1"/>
            </p:cNvSpPr>
            <p:nvPr/>
          </p:nvSpPr>
          <p:spPr bwMode="auto">
            <a:xfrm>
              <a:off x="3418" y="1260"/>
              <a:ext cx="136" cy="144"/>
            </a:xfrm>
            <a:prstGeom prst="rect">
              <a:avLst/>
            </a:prstGeom>
            <a:solidFill>
              <a:schemeClr val="tx2"/>
            </a:solidFill>
            <a:ln w="12700">
              <a:solidFill>
                <a:schemeClr val="tx1"/>
              </a:solidFill>
              <a:round/>
              <a:headEnd/>
              <a:tailEnd/>
            </a:ln>
          </p:spPr>
          <p:txBody>
            <a:bodyPr wrap="none" anchor="ctr"/>
            <a:lstStyle/>
            <a:p>
              <a:endParaRPr lang="en-GB"/>
            </a:p>
          </p:txBody>
        </p:sp>
        <p:sp>
          <p:nvSpPr>
            <p:cNvPr id="4254" name="Oval 53"/>
            <p:cNvSpPr>
              <a:spLocks noChangeArrowheads="1"/>
            </p:cNvSpPr>
            <p:nvPr/>
          </p:nvSpPr>
          <p:spPr bwMode="auto">
            <a:xfrm>
              <a:off x="3905" y="1245"/>
              <a:ext cx="172" cy="182"/>
            </a:xfrm>
            <a:prstGeom prst="ellipse">
              <a:avLst/>
            </a:prstGeom>
            <a:solidFill>
              <a:schemeClr val="tx2"/>
            </a:solidFill>
            <a:ln w="12700">
              <a:solidFill>
                <a:schemeClr val="tx1"/>
              </a:solidFill>
              <a:round/>
              <a:headEnd/>
              <a:tailEnd/>
            </a:ln>
          </p:spPr>
          <p:txBody>
            <a:bodyPr wrap="none" anchor="ctr"/>
            <a:lstStyle/>
            <a:p>
              <a:endParaRPr lang="en-GB"/>
            </a:p>
          </p:txBody>
        </p:sp>
        <p:sp>
          <p:nvSpPr>
            <p:cNvPr id="4255" name="Line 54"/>
            <p:cNvSpPr>
              <a:spLocks noChangeShapeType="1"/>
            </p:cNvSpPr>
            <p:nvPr/>
          </p:nvSpPr>
          <p:spPr bwMode="auto">
            <a:xfrm>
              <a:off x="3553" y="1332"/>
              <a:ext cx="346" cy="0"/>
            </a:xfrm>
            <a:prstGeom prst="line">
              <a:avLst/>
            </a:prstGeom>
            <a:solidFill>
              <a:schemeClr val="tx2"/>
            </a:solidFill>
            <a:ln w="12700">
              <a:solidFill>
                <a:schemeClr val="tx1"/>
              </a:solidFill>
              <a:round/>
              <a:headEnd/>
              <a:tailEnd/>
            </a:ln>
          </p:spPr>
          <p:txBody>
            <a:bodyPr wrap="none" anchor="ctr"/>
            <a:lstStyle/>
            <a:p>
              <a:endParaRPr lang="en-GB"/>
            </a:p>
          </p:txBody>
        </p:sp>
        <p:sp>
          <p:nvSpPr>
            <p:cNvPr id="4256" name="Line 55"/>
            <p:cNvSpPr>
              <a:spLocks noChangeShapeType="1"/>
            </p:cNvSpPr>
            <p:nvPr/>
          </p:nvSpPr>
          <p:spPr bwMode="auto">
            <a:xfrm>
              <a:off x="3744" y="1333"/>
              <a:ext cx="0" cy="320"/>
            </a:xfrm>
            <a:prstGeom prst="line">
              <a:avLst/>
            </a:prstGeom>
            <a:solidFill>
              <a:schemeClr val="tx2"/>
            </a:solidFill>
            <a:ln w="12700">
              <a:solidFill>
                <a:schemeClr val="tx1"/>
              </a:solidFill>
              <a:round/>
              <a:headEnd/>
              <a:tailEnd/>
            </a:ln>
          </p:spPr>
          <p:txBody>
            <a:bodyPr wrap="none" anchor="ctr"/>
            <a:lstStyle/>
            <a:p>
              <a:endParaRPr lang="en-GB"/>
            </a:p>
          </p:txBody>
        </p:sp>
      </p:grpSp>
      <p:sp>
        <p:nvSpPr>
          <p:cNvPr id="4126" name="Rectangle 56"/>
          <p:cNvSpPr>
            <a:spLocks noChangeArrowheads="1"/>
          </p:cNvSpPr>
          <p:nvPr/>
        </p:nvSpPr>
        <p:spPr bwMode="auto">
          <a:xfrm>
            <a:off x="7154866" y="2616192"/>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4128" name="Line 58"/>
          <p:cNvSpPr>
            <a:spLocks noChangeShapeType="1"/>
          </p:cNvSpPr>
          <p:nvPr/>
        </p:nvSpPr>
        <p:spPr bwMode="auto">
          <a:xfrm>
            <a:off x="7369178" y="2724142"/>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29" name="Line 59"/>
          <p:cNvSpPr>
            <a:spLocks noChangeShapeType="1"/>
          </p:cNvSpPr>
          <p:nvPr/>
        </p:nvSpPr>
        <p:spPr bwMode="auto">
          <a:xfrm>
            <a:off x="7646991" y="2735254"/>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0" name="Line 60"/>
          <p:cNvSpPr>
            <a:spLocks noChangeShapeType="1"/>
          </p:cNvSpPr>
          <p:nvPr/>
        </p:nvSpPr>
        <p:spPr bwMode="auto">
          <a:xfrm>
            <a:off x="5946778" y="2708267"/>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243" name="Line 62"/>
          <p:cNvSpPr>
            <a:spLocks noChangeShapeType="1"/>
          </p:cNvSpPr>
          <p:nvPr/>
        </p:nvSpPr>
        <p:spPr bwMode="auto">
          <a:xfrm>
            <a:off x="5087941" y="3224205"/>
            <a:ext cx="1468438" cy="0"/>
          </a:xfrm>
          <a:prstGeom prst="line">
            <a:avLst/>
          </a:prstGeom>
          <a:solidFill>
            <a:schemeClr val="tx2"/>
          </a:solidFill>
          <a:ln w="12700">
            <a:solidFill>
              <a:schemeClr val="tx1"/>
            </a:solidFill>
            <a:round/>
            <a:headEnd/>
            <a:tailEnd/>
          </a:ln>
        </p:spPr>
        <p:txBody>
          <a:bodyPr wrap="none" anchor="ctr"/>
          <a:lstStyle/>
          <a:p>
            <a:endParaRPr lang="en-GB"/>
          </a:p>
        </p:txBody>
      </p:sp>
      <p:sp>
        <p:nvSpPr>
          <p:cNvPr id="4244" name="Line 63"/>
          <p:cNvSpPr>
            <a:spLocks noChangeShapeType="1"/>
          </p:cNvSpPr>
          <p:nvPr/>
        </p:nvSpPr>
        <p:spPr bwMode="auto">
          <a:xfrm>
            <a:off x="5103816" y="3219442"/>
            <a:ext cx="0" cy="508000"/>
          </a:xfrm>
          <a:prstGeom prst="line">
            <a:avLst/>
          </a:prstGeom>
          <a:solidFill>
            <a:schemeClr val="tx2"/>
          </a:solidFill>
          <a:ln w="12700">
            <a:solidFill>
              <a:schemeClr val="tx1"/>
            </a:solidFill>
            <a:round/>
            <a:headEnd/>
            <a:tailEnd/>
          </a:ln>
        </p:spPr>
        <p:txBody>
          <a:bodyPr wrap="none" anchor="ctr"/>
          <a:lstStyle/>
          <a:p>
            <a:endParaRPr lang="en-GB"/>
          </a:p>
        </p:txBody>
      </p:sp>
      <p:sp>
        <p:nvSpPr>
          <p:cNvPr id="4245" name="Line 64"/>
          <p:cNvSpPr>
            <a:spLocks noChangeShapeType="1"/>
          </p:cNvSpPr>
          <p:nvPr/>
        </p:nvSpPr>
        <p:spPr bwMode="auto">
          <a:xfrm>
            <a:off x="5575303" y="3224205"/>
            <a:ext cx="0" cy="508000"/>
          </a:xfrm>
          <a:prstGeom prst="line">
            <a:avLst/>
          </a:prstGeom>
          <a:solidFill>
            <a:schemeClr val="tx2"/>
          </a:solidFill>
          <a:ln w="12700">
            <a:solidFill>
              <a:schemeClr val="tx1"/>
            </a:solidFill>
            <a:round/>
            <a:headEnd/>
            <a:tailEnd/>
          </a:ln>
        </p:spPr>
        <p:txBody>
          <a:bodyPr wrap="none" anchor="ctr"/>
          <a:lstStyle/>
          <a:p>
            <a:endParaRPr lang="en-GB"/>
          </a:p>
        </p:txBody>
      </p:sp>
      <p:sp>
        <p:nvSpPr>
          <p:cNvPr id="4246" name="Line 65"/>
          <p:cNvSpPr>
            <a:spLocks noChangeShapeType="1"/>
          </p:cNvSpPr>
          <p:nvPr/>
        </p:nvSpPr>
        <p:spPr bwMode="auto">
          <a:xfrm>
            <a:off x="6054728" y="3221030"/>
            <a:ext cx="0" cy="508000"/>
          </a:xfrm>
          <a:prstGeom prst="line">
            <a:avLst/>
          </a:prstGeom>
          <a:solidFill>
            <a:schemeClr val="tx2"/>
          </a:solidFill>
          <a:ln w="12700">
            <a:solidFill>
              <a:schemeClr val="tx1"/>
            </a:solidFill>
            <a:round/>
            <a:headEnd/>
            <a:tailEnd/>
          </a:ln>
        </p:spPr>
        <p:txBody>
          <a:bodyPr wrap="none" anchor="ctr"/>
          <a:lstStyle/>
          <a:p>
            <a:endParaRPr lang="en-GB"/>
          </a:p>
        </p:txBody>
      </p:sp>
      <p:grpSp>
        <p:nvGrpSpPr>
          <p:cNvPr id="11" name="Group 66"/>
          <p:cNvGrpSpPr>
            <a:grpSpLocks/>
          </p:cNvGrpSpPr>
          <p:nvPr/>
        </p:nvGrpSpPr>
        <p:grpSpPr bwMode="auto">
          <a:xfrm>
            <a:off x="6427791" y="3225792"/>
            <a:ext cx="215900" cy="730250"/>
            <a:chOff x="4047" y="1659"/>
            <a:chExt cx="136" cy="460"/>
          </a:xfrm>
        </p:grpSpPr>
        <p:sp>
          <p:nvSpPr>
            <p:cNvPr id="4251" name="Line 67"/>
            <p:cNvSpPr>
              <a:spLocks noChangeShapeType="1"/>
            </p:cNvSpPr>
            <p:nvPr/>
          </p:nvSpPr>
          <p:spPr bwMode="auto">
            <a:xfrm>
              <a:off x="4120" y="1659"/>
              <a:ext cx="0" cy="320"/>
            </a:xfrm>
            <a:prstGeom prst="line">
              <a:avLst/>
            </a:prstGeom>
            <a:solidFill>
              <a:schemeClr val="tx2"/>
            </a:solidFill>
            <a:ln w="12700">
              <a:solidFill>
                <a:schemeClr val="tx1"/>
              </a:solidFill>
              <a:round/>
              <a:headEnd/>
              <a:tailEnd/>
            </a:ln>
          </p:spPr>
          <p:txBody>
            <a:bodyPr wrap="none" anchor="ctr"/>
            <a:lstStyle/>
            <a:p>
              <a:endParaRPr lang="en-GB"/>
            </a:p>
          </p:txBody>
        </p:sp>
        <p:sp>
          <p:nvSpPr>
            <p:cNvPr id="4252" name="Rectangle 68"/>
            <p:cNvSpPr>
              <a:spLocks noChangeArrowheads="1"/>
            </p:cNvSpPr>
            <p:nvPr/>
          </p:nvSpPr>
          <p:spPr bwMode="auto">
            <a:xfrm>
              <a:off x="4047" y="1983"/>
              <a:ext cx="136" cy="136"/>
            </a:xfrm>
            <a:prstGeom prst="rect">
              <a:avLst/>
            </a:prstGeom>
            <a:solidFill>
              <a:schemeClr val="tx2"/>
            </a:solidFill>
            <a:ln w="12700">
              <a:solidFill>
                <a:schemeClr val="tx1"/>
              </a:solidFill>
              <a:round/>
              <a:headEnd/>
              <a:tailEnd/>
            </a:ln>
          </p:spPr>
          <p:txBody>
            <a:bodyPr wrap="none" anchor="ctr"/>
            <a:lstStyle/>
            <a:p>
              <a:endParaRPr lang="en-GB"/>
            </a:p>
          </p:txBody>
        </p:sp>
      </p:grpSp>
      <p:sp>
        <p:nvSpPr>
          <p:cNvPr id="4249" name="Rectangle 70"/>
          <p:cNvSpPr>
            <a:spLocks noChangeArrowheads="1"/>
          </p:cNvSpPr>
          <p:nvPr/>
        </p:nvSpPr>
        <p:spPr bwMode="auto">
          <a:xfrm>
            <a:off x="5000628" y="3711567"/>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4250" name="Oval 71"/>
          <p:cNvSpPr>
            <a:spLocks noChangeArrowheads="1"/>
          </p:cNvSpPr>
          <p:nvPr/>
        </p:nvSpPr>
        <p:spPr bwMode="auto">
          <a:xfrm>
            <a:off x="5934078" y="3711567"/>
            <a:ext cx="238125" cy="238125"/>
          </a:xfrm>
          <a:prstGeom prst="ellipse">
            <a:avLst/>
          </a:prstGeom>
          <a:solidFill>
            <a:schemeClr val="tx2"/>
          </a:solidFill>
          <a:ln w="12700">
            <a:solidFill>
              <a:schemeClr val="tx1"/>
            </a:solidFill>
            <a:round/>
            <a:headEnd/>
            <a:tailEnd/>
          </a:ln>
        </p:spPr>
        <p:txBody>
          <a:bodyPr wrap="none" anchor="ctr"/>
          <a:lstStyle/>
          <a:p>
            <a:endParaRPr lang="en-GB"/>
          </a:p>
        </p:txBody>
      </p:sp>
      <p:sp>
        <p:nvSpPr>
          <p:cNvPr id="4132" name="Oval 72"/>
          <p:cNvSpPr>
            <a:spLocks noChangeArrowheads="1"/>
          </p:cNvSpPr>
          <p:nvPr/>
        </p:nvSpPr>
        <p:spPr bwMode="auto">
          <a:xfrm>
            <a:off x="7839078" y="3736967"/>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4242" name="Line 75"/>
          <p:cNvSpPr>
            <a:spLocks noChangeShapeType="1"/>
          </p:cNvSpPr>
          <p:nvPr/>
        </p:nvSpPr>
        <p:spPr bwMode="auto">
          <a:xfrm>
            <a:off x="7377116" y="3246429"/>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4" name="Line 76"/>
          <p:cNvSpPr>
            <a:spLocks noChangeShapeType="1"/>
          </p:cNvSpPr>
          <p:nvPr/>
        </p:nvSpPr>
        <p:spPr bwMode="auto">
          <a:xfrm>
            <a:off x="7948616" y="3240079"/>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5" name="Line 77"/>
          <p:cNvSpPr>
            <a:spLocks noChangeShapeType="1"/>
          </p:cNvSpPr>
          <p:nvPr/>
        </p:nvSpPr>
        <p:spPr bwMode="auto">
          <a:xfrm>
            <a:off x="7394578" y="3243254"/>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6" name="Line 78"/>
          <p:cNvSpPr>
            <a:spLocks noChangeShapeType="1"/>
          </p:cNvSpPr>
          <p:nvPr/>
        </p:nvSpPr>
        <p:spPr bwMode="auto">
          <a:xfrm flipV="1">
            <a:off x="6659566" y="3875079"/>
            <a:ext cx="615950"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7" name="Line 79"/>
          <p:cNvSpPr>
            <a:spLocks noChangeShapeType="1"/>
          </p:cNvSpPr>
          <p:nvPr/>
        </p:nvSpPr>
        <p:spPr bwMode="auto">
          <a:xfrm>
            <a:off x="6985003" y="3887779"/>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8" name="Line 80"/>
          <p:cNvSpPr>
            <a:spLocks noChangeShapeType="1"/>
          </p:cNvSpPr>
          <p:nvPr/>
        </p:nvSpPr>
        <p:spPr bwMode="auto">
          <a:xfrm>
            <a:off x="5780091" y="4375142"/>
            <a:ext cx="2041525" cy="1587"/>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39" name="Line 81"/>
          <p:cNvSpPr>
            <a:spLocks noChangeShapeType="1"/>
          </p:cNvSpPr>
          <p:nvPr/>
        </p:nvSpPr>
        <p:spPr bwMode="auto">
          <a:xfrm>
            <a:off x="5795966" y="4370379"/>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40" name="Line 82"/>
          <p:cNvSpPr>
            <a:spLocks noChangeShapeType="1"/>
          </p:cNvSpPr>
          <p:nvPr/>
        </p:nvSpPr>
        <p:spPr bwMode="auto">
          <a:xfrm>
            <a:off x="6267453" y="4375142"/>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41" name="Line 83"/>
          <p:cNvSpPr>
            <a:spLocks noChangeShapeType="1"/>
          </p:cNvSpPr>
          <p:nvPr/>
        </p:nvSpPr>
        <p:spPr bwMode="auto">
          <a:xfrm>
            <a:off x="6746878" y="4371967"/>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13" name="Group 84"/>
          <p:cNvGrpSpPr>
            <a:grpSpLocks/>
          </p:cNvGrpSpPr>
          <p:nvPr/>
        </p:nvGrpSpPr>
        <p:grpSpPr bwMode="auto">
          <a:xfrm>
            <a:off x="7175503" y="4376729"/>
            <a:ext cx="215900" cy="719138"/>
            <a:chOff x="4490" y="2384"/>
            <a:chExt cx="136" cy="453"/>
          </a:xfrm>
        </p:grpSpPr>
        <p:sp>
          <p:nvSpPr>
            <p:cNvPr id="4239" name="Line 85"/>
            <p:cNvSpPr>
              <a:spLocks noChangeShapeType="1"/>
            </p:cNvSpPr>
            <p:nvPr/>
          </p:nvSpPr>
          <p:spPr bwMode="auto">
            <a:xfrm>
              <a:off x="4556" y="2384"/>
              <a:ext cx="0" cy="320"/>
            </a:xfrm>
            <a:prstGeom prst="line">
              <a:avLst/>
            </a:prstGeom>
            <a:solidFill>
              <a:schemeClr val="tx2"/>
            </a:solidFill>
            <a:ln w="12700">
              <a:solidFill>
                <a:schemeClr val="tx1"/>
              </a:solidFill>
              <a:round/>
              <a:headEnd/>
              <a:tailEnd/>
            </a:ln>
          </p:spPr>
          <p:txBody>
            <a:bodyPr wrap="none" anchor="ctr"/>
            <a:lstStyle/>
            <a:p>
              <a:endParaRPr lang="en-GB"/>
            </a:p>
          </p:txBody>
        </p:sp>
        <p:sp>
          <p:nvSpPr>
            <p:cNvPr id="4240" name="Rectangle 86"/>
            <p:cNvSpPr>
              <a:spLocks noChangeArrowheads="1"/>
            </p:cNvSpPr>
            <p:nvPr/>
          </p:nvSpPr>
          <p:spPr bwMode="auto">
            <a:xfrm>
              <a:off x="4490" y="2701"/>
              <a:ext cx="136" cy="136"/>
            </a:xfrm>
            <a:prstGeom prst="rect">
              <a:avLst/>
            </a:prstGeom>
            <a:solidFill>
              <a:schemeClr val="tx2"/>
            </a:solidFill>
            <a:ln w="12700">
              <a:solidFill>
                <a:schemeClr val="tx1"/>
              </a:solidFill>
              <a:round/>
              <a:headEnd/>
              <a:tailEnd/>
            </a:ln>
          </p:spPr>
          <p:txBody>
            <a:bodyPr wrap="none" anchor="ctr"/>
            <a:lstStyle/>
            <a:p>
              <a:endParaRPr lang="en-GB"/>
            </a:p>
          </p:txBody>
        </p:sp>
      </p:grpSp>
      <p:sp>
        <p:nvSpPr>
          <p:cNvPr id="4144" name="Rectangle 88"/>
          <p:cNvSpPr>
            <a:spLocks noChangeArrowheads="1"/>
          </p:cNvSpPr>
          <p:nvPr/>
        </p:nvSpPr>
        <p:spPr bwMode="auto">
          <a:xfrm>
            <a:off x="5692778" y="4862504"/>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4145" name="Line 89"/>
          <p:cNvSpPr>
            <a:spLocks noChangeShapeType="1"/>
          </p:cNvSpPr>
          <p:nvPr/>
        </p:nvSpPr>
        <p:spPr bwMode="auto">
          <a:xfrm>
            <a:off x="7807328" y="4387842"/>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46" name="Rectangle 90"/>
          <p:cNvSpPr>
            <a:spLocks noChangeArrowheads="1"/>
          </p:cNvSpPr>
          <p:nvPr/>
        </p:nvSpPr>
        <p:spPr bwMode="auto">
          <a:xfrm rot="2760000">
            <a:off x="7705728" y="4905367"/>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4147" name="Line 91"/>
          <p:cNvSpPr>
            <a:spLocks noChangeShapeType="1"/>
          </p:cNvSpPr>
          <p:nvPr/>
        </p:nvSpPr>
        <p:spPr bwMode="auto">
          <a:xfrm>
            <a:off x="6497641" y="4378317"/>
            <a:ext cx="0" cy="1841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48" name="Oval 92"/>
          <p:cNvSpPr>
            <a:spLocks noChangeArrowheads="1"/>
          </p:cNvSpPr>
          <p:nvPr/>
        </p:nvSpPr>
        <p:spPr bwMode="auto">
          <a:xfrm>
            <a:off x="6450016" y="4525954"/>
            <a:ext cx="101600" cy="112713"/>
          </a:xfrm>
          <a:prstGeom prst="ellipse">
            <a:avLst/>
          </a:prstGeom>
          <a:solidFill>
            <a:schemeClr val="bg1"/>
          </a:solidFill>
          <a:ln w="12700">
            <a:solidFill>
              <a:schemeClr val="tx1"/>
            </a:solidFill>
            <a:miter lim="800000"/>
            <a:headEnd/>
            <a:tailEnd/>
          </a:ln>
        </p:spPr>
        <p:txBody>
          <a:bodyPr wrap="none" anchor="ctr"/>
          <a:lstStyle/>
          <a:p>
            <a:endParaRPr lang="en-GB"/>
          </a:p>
        </p:txBody>
      </p:sp>
      <p:sp>
        <p:nvSpPr>
          <p:cNvPr id="4149" name="Line 93"/>
          <p:cNvSpPr>
            <a:spLocks noChangeShapeType="1"/>
          </p:cNvSpPr>
          <p:nvPr/>
        </p:nvSpPr>
        <p:spPr bwMode="auto">
          <a:xfrm flipV="1">
            <a:off x="6673853" y="3821104"/>
            <a:ext cx="615950"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50" name="Oval 94"/>
          <p:cNvSpPr>
            <a:spLocks noChangeArrowheads="1"/>
          </p:cNvSpPr>
          <p:nvPr/>
        </p:nvSpPr>
        <p:spPr bwMode="auto">
          <a:xfrm>
            <a:off x="6645278" y="4892667"/>
            <a:ext cx="215900" cy="215900"/>
          </a:xfrm>
          <a:prstGeom prst="ellipse">
            <a:avLst/>
          </a:prstGeom>
          <a:solidFill>
            <a:schemeClr val="bg1"/>
          </a:solidFill>
          <a:ln w="12700">
            <a:solidFill>
              <a:schemeClr val="tx1"/>
            </a:solidFill>
            <a:miter lim="800000"/>
            <a:headEnd/>
            <a:tailEnd/>
          </a:ln>
        </p:spPr>
        <p:txBody>
          <a:bodyPr wrap="none" anchor="ctr"/>
          <a:lstStyle/>
          <a:p>
            <a:endParaRPr lang="en-GB"/>
          </a:p>
        </p:txBody>
      </p:sp>
      <p:sp>
        <p:nvSpPr>
          <p:cNvPr id="4151" name="Oval 95"/>
          <p:cNvSpPr>
            <a:spLocks noChangeArrowheads="1"/>
          </p:cNvSpPr>
          <p:nvPr/>
        </p:nvSpPr>
        <p:spPr bwMode="auto">
          <a:xfrm>
            <a:off x="6513516" y="3814754"/>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4154" name="Line 98"/>
          <p:cNvSpPr>
            <a:spLocks noChangeShapeType="1"/>
          </p:cNvSpPr>
          <p:nvPr/>
        </p:nvSpPr>
        <p:spPr bwMode="auto">
          <a:xfrm flipV="1">
            <a:off x="7100891" y="2460617"/>
            <a:ext cx="366712" cy="484187"/>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55" name="Line 99"/>
          <p:cNvSpPr>
            <a:spLocks noChangeShapeType="1"/>
          </p:cNvSpPr>
          <p:nvPr/>
        </p:nvSpPr>
        <p:spPr bwMode="auto">
          <a:xfrm flipV="1">
            <a:off x="6188078" y="2452679"/>
            <a:ext cx="366713" cy="484188"/>
          </a:xfrm>
          <a:prstGeom prst="line">
            <a:avLst/>
          </a:prstGeom>
          <a:solidFill>
            <a:schemeClr val="tx2"/>
          </a:solidFill>
          <a:ln w="12700">
            <a:solidFill>
              <a:schemeClr val="tx1"/>
            </a:solidFill>
            <a:round/>
            <a:headEnd/>
            <a:tailEnd/>
          </a:ln>
        </p:spPr>
        <p:txBody>
          <a:bodyPr wrap="none" anchor="ctr"/>
          <a:lstStyle/>
          <a:p>
            <a:endParaRPr lang="en-GB"/>
          </a:p>
        </p:txBody>
      </p:sp>
      <p:sp>
        <p:nvSpPr>
          <p:cNvPr id="4156" name="Line 100"/>
          <p:cNvSpPr>
            <a:spLocks noChangeShapeType="1"/>
          </p:cNvSpPr>
          <p:nvPr/>
        </p:nvSpPr>
        <p:spPr bwMode="auto">
          <a:xfrm flipV="1">
            <a:off x="7883528" y="2481254"/>
            <a:ext cx="366713" cy="484188"/>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57" name="Line 101"/>
          <p:cNvSpPr>
            <a:spLocks noChangeShapeType="1"/>
          </p:cNvSpPr>
          <p:nvPr/>
        </p:nvSpPr>
        <p:spPr bwMode="auto">
          <a:xfrm>
            <a:off x="6319841" y="2285992"/>
            <a:ext cx="941387" cy="63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4158" name="Oval 102"/>
          <p:cNvSpPr>
            <a:spLocks noChangeArrowheads="1"/>
          </p:cNvSpPr>
          <p:nvPr/>
        </p:nvSpPr>
        <p:spPr bwMode="auto">
          <a:xfrm>
            <a:off x="5507041" y="2668579"/>
            <a:ext cx="63500" cy="63500"/>
          </a:xfrm>
          <a:prstGeom prst="ellipse">
            <a:avLst/>
          </a:prstGeom>
          <a:solidFill>
            <a:schemeClr val="bg1"/>
          </a:solidFill>
          <a:ln w="12700">
            <a:solidFill>
              <a:schemeClr val="tx1"/>
            </a:solidFill>
            <a:round/>
            <a:headEnd/>
            <a:tailEnd/>
          </a:ln>
        </p:spPr>
        <p:txBody>
          <a:bodyPr wrap="none" anchor="ctr"/>
          <a:lstStyle/>
          <a:p>
            <a:endParaRPr lang="en-GB"/>
          </a:p>
        </p:txBody>
      </p:sp>
      <p:sp>
        <p:nvSpPr>
          <p:cNvPr id="4159" name="Oval 103"/>
          <p:cNvSpPr>
            <a:spLocks noChangeArrowheads="1"/>
          </p:cNvSpPr>
          <p:nvPr/>
        </p:nvSpPr>
        <p:spPr bwMode="auto">
          <a:xfrm>
            <a:off x="8024816" y="2693979"/>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4161" name="Line 106"/>
          <p:cNvSpPr>
            <a:spLocks noChangeShapeType="1"/>
          </p:cNvSpPr>
          <p:nvPr/>
        </p:nvSpPr>
        <p:spPr bwMode="auto">
          <a:xfrm>
            <a:off x="6319841" y="2292342"/>
            <a:ext cx="0" cy="276225"/>
          </a:xfrm>
          <a:prstGeom prst="line">
            <a:avLst/>
          </a:prstGeom>
          <a:noFill/>
          <a:ln w="9525">
            <a:solidFill>
              <a:schemeClr val="tx1"/>
            </a:solidFill>
            <a:round/>
            <a:headEnd/>
            <a:tailEnd/>
          </a:ln>
        </p:spPr>
        <p:txBody>
          <a:bodyPr wrap="none" anchor="ctr"/>
          <a:lstStyle/>
          <a:p>
            <a:endParaRPr lang="en-GB"/>
          </a:p>
        </p:txBody>
      </p:sp>
      <p:sp>
        <p:nvSpPr>
          <p:cNvPr id="4162" name="Line 107"/>
          <p:cNvSpPr>
            <a:spLocks noChangeShapeType="1"/>
          </p:cNvSpPr>
          <p:nvPr/>
        </p:nvSpPr>
        <p:spPr bwMode="auto">
          <a:xfrm>
            <a:off x="7261228" y="2285992"/>
            <a:ext cx="0" cy="330200"/>
          </a:xfrm>
          <a:prstGeom prst="line">
            <a:avLst/>
          </a:prstGeom>
          <a:noFill/>
          <a:ln w="9525">
            <a:solidFill>
              <a:schemeClr val="tx1"/>
            </a:solidFill>
            <a:round/>
            <a:headEnd/>
            <a:tailEnd/>
          </a:ln>
        </p:spPr>
        <p:txBody>
          <a:bodyPr wrap="none" anchor="ctr"/>
          <a:lstStyle/>
          <a:p>
            <a:endParaRPr lang="en-GB"/>
          </a:p>
        </p:txBody>
      </p:sp>
      <p:grpSp>
        <p:nvGrpSpPr>
          <p:cNvPr id="14" name="Group 114"/>
          <p:cNvGrpSpPr>
            <a:grpSpLocks/>
          </p:cNvGrpSpPr>
          <p:nvPr/>
        </p:nvGrpSpPr>
        <p:grpSpPr bwMode="auto">
          <a:xfrm>
            <a:off x="657225" y="4164013"/>
            <a:ext cx="215900" cy="215900"/>
            <a:chOff x="293" y="320"/>
            <a:chExt cx="136" cy="136"/>
          </a:xfrm>
        </p:grpSpPr>
        <p:sp>
          <p:nvSpPr>
            <p:cNvPr id="4237"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4238"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sp>
        <p:nvSpPr>
          <p:cNvPr id="256" name="Rectangle 2"/>
          <p:cNvSpPr txBox="1">
            <a:spLocks noChangeArrowheads="1"/>
          </p:cNvSpPr>
          <p:nvPr/>
        </p:nvSpPr>
        <p:spPr>
          <a:xfrm>
            <a:off x="0" y="214290"/>
            <a:ext cx="9429816" cy="107157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Pedigree diagrams: more  symbols</a:t>
            </a:r>
          </a:p>
        </p:txBody>
      </p:sp>
      <p:grpSp>
        <p:nvGrpSpPr>
          <p:cNvPr id="173" name="Group 172"/>
          <p:cNvGrpSpPr/>
          <p:nvPr/>
        </p:nvGrpSpPr>
        <p:grpSpPr>
          <a:xfrm>
            <a:off x="1400015" y="4151701"/>
            <a:ext cx="238051" cy="229565"/>
            <a:chOff x="3275856" y="2708920"/>
            <a:chExt cx="288032" cy="288032"/>
          </a:xfrm>
        </p:grpSpPr>
        <p:sp>
          <p:nvSpPr>
            <p:cNvPr id="174" name="Oval 51"/>
            <p:cNvSpPr>
              <a:spLocks noChangeArrowheads="1"/>
            </p:cNvSpPr>
            <p:nvPr/>
          </p:nvSpPr>
          <p:spPr bwMode="auto">
            <a:xfrm>
              <a:off x="3275856" y="2708920"/>
              <a:ext cx="273050" cy="288032"/>
            </a:xfrm>
            <a:prstGeom prst="ellipse">
              <a:avLst/>
            </a:prstGeom>
            <a:solidFill>
              <a:schemeClr val="bg1"/>
            </a:solidFill>
            <a:ln w="12700">
              <a:solidFill>
                <a:schemeClr val="tx1"/>
              </a:solidFill>
              <a:round/>
              <a:headEnd/>
              <a:tailEnd/>
            </a:ln>
          </p:spPr>
          <p:txBody>
            <a:bodyPr wrap="none" anchor="ctr"/>
            <a:lstStyle/>
            <a:p>
              <a:endParaRPr lang="en-GB"/>
            </a:p>
          </p:txBody>
        </p:sp>
        <p:sp>
          <p:nvSpPr>
            <p:cNvPr id="175" name="Pie 174"/>
            <p:cNvSpPr/>
            <p:nvPr/>
          </p:nvSpPr>
          <p:spPr>
            <a:xfrm rot="16200000">
              <a:off x="3275856" y="2708920"/>
              <a:ext cx="288032" cy="288032"/>
            </a:xfrm>
            <a:prstGeom prst="pie">
              <a:avLst>
                <a:gd name="adj1" fmla="val 0"/>
                <a:gd name="adj2" fmla="val 107530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9" name="Group 178"/>
          <p:cNvGrpSpPr/>
          <p:nvPr/>
        </p:nvGrpSpPr>
        <p:grpSpPr>
          <a:xfrm>
            <a:off x="6174710" y="4871196"/>
            <a:ext cx="215900" cy="215900"/>
            <a:chOff x="5417111" y="3979697"/>
            <a:chExt cx="215900" cy="215900"/>
          </a:xfrm>
        </p:grpSpPr>
        <p:sp>
          <p:nvSpPr>
            <p:cNvPr id="4248" name="Rectangle 69"/>
            <p:cNvSpPr>
              <a:spLocks noChangeArrowheads="1"/>
            </p:cNvSpPr>
            <p:nvPr/>
          </p:nvSpPr>
          <p:spPr bwMode="auto">
            <a:xfrm>
              <a:off x="5417111" y="3979697"/>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177" name="Oval 102"/>
            <p:cNvSpPr>
              <a:spLocks noChangeArrowheads="1"/>
            </p:cNvSpPr>
            <p:nvPr/>
          </p:nvSpPr>
          <p:spPr bwMode="auto">
            <a:xfrm>
              <a:off x="5484653" y="4055322"/>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sp>
        <p:nvSpPr>
          <p:cNvPr id="178" name="Oval 102"/>
          <p:cNvSpPr>
            <a:spLocks noChangeArrowheads="1"/>
          </p:cNvSpPr>
          <p:nvPr/>
        </p:nvSpPr>
        <p:spPr bwMode="auto">
          <a:xfrm>
            <a:off x="6501144" y="3810807"/>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nvGrpSpPr>
          <p:cNvPr id="180" name="Group 179"/>
          <p:cNvGrpSpPr/>
          <p:nvPr/>
        </p:nvGrpSpPr>
        <p:grpSpPr>
          <a:xfrm>
            <a:off x="7267199" y="3748586"/>
            <a:ext cx="215900" cy="215900"/>
            <a:chOff x="2771800" y="4221088"/>
            <a:chExt cx="215900" cy="215900"/>
          </a:xfrm>
        </p:grpSpPr>
        <p:sp>
          <p:nvSpPr>
            <p:cNvPr id="181"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182"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183" name="Group 182"/>
          <p:cNvGrpSpPr/>
          <p:nvPr/>
        </p:nvGrpSpPr>
        <p:grpSpPr>
          <a:xfrm>
            <a:off x="7940594" y="2603814"/>
            <a:ext cx="215900" cy="215900"/>
            <a:chOff x="2771800" y="4221088"/>
            <a:chExt cx="215900" cy="215900"/>
          </a:xfrm>
        </p:grpSpPr>
        <p:sp>
          <p:nvSpPr>
            <p:cNvPr id="184"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185"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186" name="Group 185"/>
          <p:cNvGrpSpPr/>
          <p:nvPr/>
        </p:nvGrpSpPr>
        <p:grpSpPr>
          <a:xfrm>
            <a:off x="5465872" y="3737057"/>
            <a:ext cx="215900" cy="215900"/>
            <a:chOff x="5417111" y="3979697"/>
            <a:chExt cx="215900" cy="215900"/>
          </a:xfrm>
        </p:grpSpPr>
        <p:sp>
          <p:nvSpPr>
            <p:cNvPr id="187" name="Rectangle 69"/>
            <p:cNvSpPr>
              <a:spLocks noChangeArrowheads="1"/>
            </p:cNvSpPr>
            <p:nvPr/>
          </p:nvSpPr>
          <p:spPr bwMode="auto">
            <a:xfrm>
              <a:off x="5417111" y="3979697"/>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188" name="Oval 102"/>
            <p:cNvSpPr>
              <a:spLocks noChangeArrowheads="1"/>
            </p:cNvSpPr>
            <p:nvPr/>
          </p:nvSpPr>
          <p:spPr bwMode="auto">
            <a:xfrm>
              <a:off x="5484653" y="4055322"/>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409814" cy="1178442"/>
          </a:xfrm>
        </p:spPr>
        <p:txBody>
          <a:bodyPr/>
          <a:lstStyle/>
          <a:p>
            <a:r>
              <a:rPr lang="en-GB" dirty="0" smtClean="0"/>
              <a:t>Mendelian Inheritance patterns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Autosomal Dominant</a:t>
            </a:r>
          </a:p>
          <a:p>
            <a:pPr>
              <a:buNone/>
            </a:pPr>
            <a:endParaRPr lang="en-GB" b="1" dirty="0" smtClean="0"/>
          </a:p>
          <a:p>
            <a:r>
              <a:rPr lang="en-GB" b="1" dirty="0" smtClean="0"/>
              <a:t>Autosomal Recessive</a:t>
            </a:r>
          </a:p>
          <a:p>
            <a:endParaRPr lang="en-GB" dirty="0" smtClean="0"/>
          </a:p>
          <a:p>
            <a:r>
              <a:rPr lang="en-GB" i="1" dirty="0" smtClean="0"/>
              <a:t>X-linked dominant – Rare – </a:t>
            </a:r>
            <a:r>
              <a:rPr lang="en-GB" i="1" dirty="0" err="1" smtClean="0"/>
              <a:t>Rett</a:t>
            </a:r>
            <a:r>
              <a:rPr lang="en-GB" i="1" dirty="0" smtClean="0"/>
              <a:t> Syndrome</a:t>
            </a:r>
          </a:p>
          <a:p>
            <a:endParaRPr lang="en-GB" dirty="0"/>
          </a:p>
          <a:p>
            <a:r>
              <a:rPr lang="en-GB" b="1" dirty="0" smtClean="0"/>
              <a:t>X-linked Recessive</a:t>
            </a:r>
          </a:p>
          <a:p>
            <a:endParaRPr lang="en-GB" dirty="0"/>
          </a:p>
          <a:p>
            <a:r>
              <a:rPr lang="en-GB" i="1" dirty="0" smtClean="0"/>
              <a:t>Mitochondrial – Genetics 3</a:t>
            </a:r>
          </a:p>
          <a:p>
            <a:endParaRPr lang="en-GB" dirty="0" smtClean="0"/>
          </a:p>
          <a:p>
            <a:r>
              <a:rPr lang="en-GB" b="1" dirty="0" smtClean="0"/>
              <a:t>Complications….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ChangeArrowheads="1"/>
          </p:cNvSpPr>
          <p:nvPr/>
        </p:nvSpPr>
        <p:spPr bwMode="auto">
          <a:xfrm>
            <a:off x="4776788"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5125" name="Rectangle 7"/>
          <p:cNvSpPr>
            <a:spLocks noChangeArrowheads="1"/>
          </p:cNvSpPr>
          <p:nvPr/>
        </p:nvSpPr>
        <p:spPr bwMode="auto">
          <a:xfrm>
            <a:off x="5426075" y="2000250"/>
            <a:ext cx="215900" cy="228600"/>
          </a:xfrm>
          <a:prstGeom prst="rect">
            <a:avLst/>
          </a:prstGeom>
          <a:solidFill>
            <a:schemeClr val="tx2"/>
          </a:solidFill>
          <a:ln w="12700">
            <a:solidFill>
              <a:schemeClr val="tx1"/>
            </a:solidFill>
            <a:round/>
            <a:headEnd/>
            <a:tailEnd/>
          </a:ln>
        </p:spPr>
        <p:txBody>
          <a:bodyPr wrap="none" anchor="ctr"/>
          <a:lstStyle/>
          <a:p>
            <a:endParaRPr lang="en-GB"/>
          </a:p>
        </p:txBody>
      </p:sp>
      <p:sp>
        <p:nvSpPr>
          <p:cNvPr id="5126" name="Line 9"/>
          <p:cNvSpPr>
            <a:spLocks noChangeShapeType="1"/>
          </p:cNvSpPr>
          <p:nvPr/>
        </p:nvSpPr>
        <p:spPr bwMode="auto">
          <a:xfrm>
            <a:off x="5640388" y="2114550"/>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27" name="Line 10"/>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28" name="Rectangle 11"/>
          <p:cNvSpPr>
            <a:spLocks noChangeArrowheads="1"/>
          </p:cNvSpPr>
          <p:nvPr/>
        </p:nvSpPr>
        <p:spPr bwMode="auto">
          <a:xfrm>
            <a:off x="7151688" y="2024063"/>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5129" name="Oval 12"/>
          <p:cNvSpPr>
            <a:spLocks noChangeArrowheads="1"/>
          </p:cNvSpPr>
          <p:nvPr/>
        </p:nvSpPr>
        <p:spPr bwMode="auto">
          <a:xfrm>
            <a:off x="7924800" y="2001838"/>
            <a:ext cx="273050" cy="273050"/>
          </a:xfrm>
          <a:prstGeom prst="ellipse">
            <a:avLst/>
          </a:prstGeom>
          <a:solidFill>
            <a:schemeClr val="tx2"/>
          </a:solidFill>
          <a:ln w="12700">
            <a:solidFill>
              <a:schemeClr val="tx1"/>
            </a:solidFill>
            <a:round/>
            <a:headEnd/>
            <a:tailEnd/>
          </a:ln>
        </p:spPr>
        <p:txBody>
          <a:bodyPr wrap="none" anchor="ctr"/>
          <a:lstStyle/>
          <a:p>
            <a:endParaRPr lang="en-GB"/>
          </a:p>
        </p:txBody>
      </p:sp>
      <p:sp>
        <p:nvSpPr>
          <p:cNvPr id="5130" name="Line 13"/>
          <p:cNvSpPr>
            <a:spLocks noChangeShapeType="1"/>
          </p:cNvSpPr>
          <p:nvPr/>
        </p:nvSpPr>
        <p:spPr bwMode="auto">
          <a:xfrm>
            <a:off x="7366000" y="2132013"/>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1" name="Line 14"/>
          <p:cNvSpPr>
            <a:spLocks noChangeShapeType="1"/>
          </p:cNvSpPr>
          <p:nvPr/>
        </p:nvSpPr>
        <p:spPr bwMode="auto">
          <a:xfrm>
            <a:off x="7643813" y="214312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2" name="Line 15"/>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3" name="Line 17"/>
          <p:cNvSpPr>
            <a:spLocks noChangeShapeType="1"/>
          </p:cNvSpPr>
          <p:nvPr/>
        </p:nvSpPr>
        <p:spPr bwMode="auto">
          <a:xfrm>
            <a:off x="5084763" y="2632075"/>
            <a:ext cx="1468437"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4" name="Line 18"/>
          <p:cNvSpPr>
            <a:spLocks noChangeShapeType="1"/>
          </p:cNvSpPr>
          <p:nvPr/>
        </p:nvSpPr>
        <p:spPr bwMode="auto">
          <a:xfrm>
            <a:off x="5100638" y="26273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5" name="Line 19"/>
          <p:cNvSpPr>
            <a:spLocks noChangeShapeType="1"/>
          </p:cNvSpPr>
          <p:nvPr/>
        </p:nvSpPr>
        <p:spPr bwMode="auto">
          <a:xfrm>
            <a:off x="5572125" y="26320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6" name="Line 20"/>
          <p:cNvSpPr>
            <a:spLocks noChangeShapeType="1"/>
          </p:cNvSpPr>
          <p:nvPr/>
        </p:nvSpPr>
        <p:spPr bwMode="auto">
          <a:xfrm>
            <a:off x="6051550" y="26289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7" name="Line 22"/>
          <p:cNvSpPr>
            <a:spLocks noChangeShapeType="1"/>
          </p:cNvSpPr>
          <p:nvPr/>
        </p:nvSpPr>
        <p:spPr bwMode="auto">
          <a:xfrm>
            <a:off x="6540500" y="26336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38" name="Rectangle 24"/>
          <p:cNvSpPr>
            <a:spLocks noChangeArrowheads="1"/>
          </p:cNvSpPr>
          <p:nvPr/>
        </p:nvSpPr>
        <p:spPr bwMode="auto">
          <a:xfrm>
            <a:off x="5464175" y="3116263"/>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5139" name="Rectangle 25"/>
          <p:cNvSpPr>
            <a:spLocks noChangeArrowheads="1"/>
          </p:cNvSpPr>
          <p:nvPr/>
        </p:nvSpPr>
        <p:spPr bwMode="auto">
          <a:xfrm>
            <a:off x="4997450" y="3119438"/>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5140" name="Oval 27"/>
          <p:cNvSpPr>
            <a:spLocks noChangeArrowheads="1"/>
          </p:cNvSpPr>
          <p:nvPr/>
        </p:nvSpPr>
        <p:spPr bwMode="auto">
          <a:xfrm>
            <a:off x="7835900" y="314483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grpSp>
        <p:nvGrpSpPr>
          <p:cNvPr id="2" name="Group 28"/>
          <p:cNvGrpSpPr>
            <a:grpSpLocks/>
          </p:cNvGrpSpPr>
          <p:nvPr/>
        </p:nvGrpSpPr>
        <p:grpSpPr bwMode="auto">
          <a:xfrm>
            <a:off x="7277100" y="2654300"/>
            <a:ext cx="215900" cy="708025"/>
            <a:chOff x="4584" y="1672"/>
            <a:chExt cx="136" cy="446"/>
          </a:xfrm>
        </p:grpSpPr>
        <p:sp>
          <p:nvSpPr>
            <p:cNvPr id="5163" name="Oval 29"/>
            <p:cNvSpPr>
              <a:spLocks noChangeArrowheads="1"/>
            </p:cNvSpPr>
            <p:nvPr/>
          </p:nvSpPr>
          <p:spPr bwMode="auto">
            <a:xfrm>
              <a:off x="4584" y="1982"/>
              <a:ext cx="136" cy="136"/>
            </a:xfrm>
            <a:prstGeom prst="ellipse">
              <a:avLst/>
            </a:prstGeom>
            <a:solidFill>
              <a:schemeClr val="tx2"/>
            </a:solidFill>
            <a:ln w="12700">
              <a:solidFill>
                <a:schemeClr val="tx1"/>
              </a:solidFill>
              <a:round/>
              <a:headEnd/>
              <a:tailEnd/>
            </a:ln>
          </p:spPr>
          <p:txBody>
            <a:bodyPr wrap="none" anchor="ctr"/>
            <a:lstStyle/>
            <a:p>
              <a:endParaRPr lang="en-GB"/>
            </a:p>
          </p:txBody>
        </p:sp>
        <p:sp>
          <p:nvSpPr>
            <p:cNvPr id="5164" name="Line 30"/>
            <p:cNvSpPr>
              <a:spLocks noChangeShapeType="1"/>
            </p:cNvSpPr>
            <p:nvPr/>
          </p:nvSpPr>
          <p:spPr bwMode="auto">
            <a:xfrm>
              <a:off x="4645" y="1672"/>
              <a:ext cx="0" cy="320"/>
            </a:xfrm>
            <a:prstGeom prst="line">
              <a:avLst/>
            </a:prstGeom>
            <a:solidFill>
              <a:schemeClr val="tx2"/>
            </a:solidFill>
            <a:ln w="12700">
              <a:solidFill>
                <a:schemeClr val="tx1"/>
              </a:solidFill>
              <a:round/>
              <a:headEnd/>
              <a:tailEnd/>
            </a:ln>
          </p:spPr>
          <p:txBody>
            <a:bodyPr wrap="none" anchor="ctr"/>
            <a:lstStyle/>
            <a:p>
              <a:endParaRPr lang="en-GB"/>
            </a:p>
          </p:txBody>
        </p:sp>
      </p:grpSp>
      <p:sp>
        <p:nvSpPr>
          <p:cNvPr id="5142" name="Line 31"/>
          <p:cNvSpPr>
            <a:spLocks noChangeShapeType="1"/>
          </p:cNvSpPr>
          <p:nvPr/>
        </p:nvSpPr>
        <p:spPr bwMode="auto">
          <a:xfrm>
            <a:off x="7945438" y="26479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3" name="Line 32"/>
          <p:cNvSpPr>
            <a:spLocks noChangeShapeType="1"/>
          </p:cNvSpPr>
          <p:nvPr/>
        </p:nvSpPr>
        <p:spPr bwMode="auto">
          <a:xfrm>
            <a:off x="7391400" y="2651125"/>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4" name="Line 33"/>
          <p:cNvSpPr>
            <a:spLocks noChangeShapeType="1"/>
          </p:cNvSpPr>
          <p:nvPr/>
        </p:nvSpPr>
        <p:spPr bwMode="auto">
          <a:xfrm>
            <a:off x="6629400" y="3276600"/>
            <a:ext cx="642938" cy="63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5" name="Line 34"/>
          <p:cNvSpPr>
            <a:spLocks noChangeShapeType="1"/>
          </p:cNvSpPr>
          <p:nvPr/>
        </p:nvSpPr>
        <p:spPr bwMode="auto">
          <a:xfrm>
            <a:off x="6981825" y="32956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6" name="Line 35"/>
          <p:cNvSpPr>
            <a:spLocks noChangeShapeType="1"/>
          </p:cNvSpPr>
          <p:nvPr/>
        </p:nvSpPr>
        <p:spPr bwMode="auto">
          <a:xfrm>
            <a:off x="5776913" y="3783013"/>
            <a:ext cx="2041525" cy="1587"/>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7" name="Line 36"/>
          <p:cNvSpPr>
            <a:spLocks noChangeShapeType="1"/>
          </p:cNvSpPr>
          <p:nvPr/>
        </p:nvSpPr>
        <p:spPr bwMode="auto">
          <a:xfrm>
            <a:off x="5792788" y="3778250"/>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8" name="Line 37"/>
          <p:cNvSpPr>
            <a:spLocks noChangeShapeType="1"/>
          </p:cNvSpPr>
          <p:nvPr/>
        </p:nvSpPr>
        <p:spPr bwMode="auto">
          <a:xfrm>
            <a:off x="6264275" y="3783013"/>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49" name="Line 38"/>
          <p:cNvSpPr>
            <a:spLocks noChangeShapeType="1"/>
          </p:cNvSpPr>
          <p:nvPr/>
        </p:nvSpPr>
        <p:spPr bwMode="auto">
          <a:xfrm>
            <a:off x="6743700" y="3779838"/>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3" name="Group 39"/>
          <p:cNvGrpSpPr>
            <a:grpSpLocks/>
          </p:cNvGrpSpPr>
          <p:nvPr/>
        </p:nvGrpSpPr>
        <p:grpSpPr bwMode="auto">
          <a:xfrm>
            <a:off x="7172325" y="3784600"/>
            <a:ext cx="215900" cy="719138"/>
            <a:chOff x="4490" y="2384"/>
            <a:chExt cx="136" cy="453"/>
          </a:xfrm>
        </p:grpSpPr>
        <p:sp>
          <p:nvSpPr>
            <p:cNvPr id="5161" name="Line 40"/>
            <p:cNvSpPr>
              <a:spLocks noChangeShapeType="1"/>
            </p:cNvSpPr>
            <p:nvPr/>
          </p:nvSpPr>
          <p:spPr bwMode="auto">
            <a:xfrm>
              <a:off x="4556" y="2384"/>
              <a:ext cx="0" cy="320"/>
            </a:xfrm>
            <a:prstGeom prst="line">
              <a:avLst/>
            </a:prstGeom>
            <a:solidFill>
              <a:schemeClr val="tx2"/>
            </a:solidFill>
            <a:ln w="12700">
              <a:solidFill>
                <a:schemeClr val="tx1"/>
              </a:solidFill>
              <a:round/>
              <a:headEnd/>
              <a:tailEnd/>
            </a:ln>
          </p:spPr>
          <p:txBody>
            <a:bodyPr wrap="none" anchor="ctr"/>
            <a:lstStyle/>
            <a:p>
              <a:endParaRPr lang="en-GB"/>
            </a:p>
          </p:txBody>
        </p:sp>
        <p:sp>
          <p:nvSpPr>
            <p:cNvPr id="5162" name="Rectangle 41"/>
            <p:cNvSpPr>
              <a:spLocks noChangeArrowheads="1"/>
            </p:cNvSpPr>
            <p:nvPr/>
          </p:nvSpPr>
          <p:spPr bwMode="auto">
            <a:xfrm>
              <a:off x="4490" y="2701"/>
              <a:ext cx="136" cy="136"/>
            </a:xfrm>
            <a:prstGeom prst="rect">
              <a:avLst/>
            </a:prstGeom>
            <a:solidFill>
              <a:schemeClr val="tx2"/>
            </a:solidFill>
            <a:ln w="12700">
              <a:solidFill>
                <a:schemeClr val="tx1"/>
              </a:solidFill>
              <a:round/>
              <a:headEnd/>
              <a:tailEnd/>
            </a:ln>
          </p:spPr>
          <p:txBody>
            <a:bodyPr wrap="none" anchor="ctr"/>
            <a:lstStyle/>
            <a:p>
              <a:endParaRPr lang="en-GB"/>
            </a:p>
          </p:txBody>
        </p:sp>
      </p:grpSp>
      <p:sp>
        <p:nvSpPr>
          <p:cNvPr id="5151" name="Rectangle 42"/>
          <p:cNvSpPr>
            <a:spLocks noChangeArrowheads="1"/>
          </p:cNvSpPr>
          <p:nvPr/>
        </p:nvSpPr>
        <p:spPr bwMode="auto">
          <a:xfrm>
            <a:off x="6156325" y="4267200"/>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5152" name="Rectangle 43"/>
          <p:cNvSpPr>
            <a:spLocks noChangeArrowheads="1"/>
          </p:cNvSpPr>
          <p:nvPr/>
        </p:nvSpPr>
        <p:spPr bwMode="auto">
          <a:xfrm>
            <a:off x="5689600" y="4270375"/>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5153" name="Line 44"/>
          <p:cNvSpPr>
            <a:spLocks noChangeShapeType="1"/>
          </p:cNvSpPr>
          <p:nvPr/>
        </p:nvSpPr>
        <p:spPr bwMode="auto">
          <a:xfrm>
            <a:off x="7804150" y="37957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5154" name="Rectangle 60"/>
          <p:cNvSpPr>
            <a:spLocks noChangeArrowheads="1"/>
          </p:cNvSpPr>
          <p:nvPr/>
        </p:nvSpPr>
        <p:spPr bwMode="auto">
          <a:xfrm>
            <a:off x="404813"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5155" name="Oval 61"/>
          <p:cNvSpPr>
            <a:spLocks noChangeArrowheads="1"/>
          </p:cNvSpPr>
          <p:nvPr/>
        </p:nvSpPr>
        <p:spPr bwMode="auto">
          <a:xfrm>
            <a:off x="7696200" y="4267200"/>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5156" name="Oval 62"/>
          <p:cNvSpPr>
            <a:spLocks noChangeArrowheads="1"/>
          </p:cNvSpPr>
          <p:nvPr/>
        </p:nvSpPr>
        <p:spPr bwMode="auto">
          <a:xfrm>
            <a:off x="6172200" y="1981200"/>
            <a:ext cx="215900" cy="215900"/>
          </a:xfrm>
          <a:prstGeom prst="ellipse">
            <a:avLst/>
          </a:prstGeom>
          <a:solidFill>
            <a:schemeClr val="bg1"/>
          </a:solidFill>
          <a:ln w="12700">
            <a:solidFill>
              <a:schemeClr val="tx1"/>
            </a:solidFill>
            <a:miter lim="800000"/>
            <a:headEnd/>
            <a:tailEnd/>
          </a:ln>
        </p:spPr>
        <p:txBody>
          <a:bodyPr wrap="none" anchor="ctr"/>
          <a:lstStyle/>
          <a:p>
            <a:endParaRPr lang="en-GB"/>
          </a:p>
        </p:txBody>
      </p:sp>
      <p:sp>
        <p:nvSpPr>
          <p:cNvPr id="5157" name="Oval 63"/>
          <p:cNvSpPr>
            <a:spLocks noChangeArrowheads="1"/>
          </p:cNvSpPr>
          <p:nvPr/>
        </p:nvSpPr>
        <p:spPr bwMode="auto">
          <a:xfrm>
            <a:off x="6642100" y="4300538"/>
            <a:ext cx="215900" cy="215900"/>
          </a:xfrm>
          <a:prstGeom prst="ellipse">
            <a:avLst/>
          </a:prstGeom>
          <a:solidFill>
            <a:schemeClr val="bg1"/>
          </a:solidFill>
          <a:ln w="12700">
            <a:solidFill>
              <a:schemeClr val="tx1"/>
            </a:solidFill>
            <a:miter lim="800000"/>
            <a:headEnd/>
            <a:tailEnd/>
          </a:ln>
        </p:spPr>
        <p:txBody>
          <a:bodyPr wrap="none" anchor="ctr"/>
          <a:lstStyle/>
          <a:p>
            <a:endParaRPr lang="en-GB"/>
          </a:p>
        </p:txBody>
      </p:sp>
      <p:sp>
        <p:nvSpPr>
          <p:cNvPr id="5158" name="Oval 64"/>
          <p:cNvSpPr>
            <a:spLocks noChangeArrowheads="1"/>
          </p:cNvSpPr>
          <p:nvPr/>
        </p:nvSpPr>
        <p:spPr bwMode="auto">
          <a:xfrm>
            <a:off x="5943600" y="3124200"/>
            <a:ext cx="215900" cy="215900"/>
          </a:xfrm>
          <a:prstGeom prst="ellipse">
            <a:avLst/>
          </a:prstGeom>
          <a:solidFill>
            <a:schemeClr val="bg1"/>
          </a:solidFill>
          <a:ln w="12700">
            <a:solidFill>
              <a:schemeClr val="tx1"/>
            </a:solidFill>
            <a:miter lim="800000"/>
            <a:headEnd/>
            <a:tailEnd/>
          </a:ln>
        </p:spPr>
        <p:txBody>
          <a:bodyPr wrap="none" anchor="ctr"/>
          <a:lstStyle/>
          <a:p>
            <a:endParaRPr lang="en-GB"/>
          </a:p>
        </p:txBody>
      </p:sp>
      <p:sp>
        <p:nvSpPr>
          <p:cNvPr id="5159" name="Rectangle 65"/>
          <p:cNvSpPr>
            <a:spLocks noChangeArrowheads="1"/>
          </p:cNvSpPr>
          <p:nvPr/>
        </p:nvSpPr>
        <p:spPr bwMode="auto">
          <a:xfrm>
            <a:off x="6400800" y="3136900"/>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5160" name="Rectangle 67"/>
          <p:cNvSpPr>
            <a:spLocks noChangeArrowheads="1"/>
          </p:cNvSpPr>
          <p:nvPr/>
        </p:nvSpPr>
        <p:spPr bwMode="auto">
          <a:xfrm>
            <a:off x="152401" y="1981200"/>
            <a:ext cx="4062410" cy="4616648"/>
          </a:xfrm>
          <a:prstGeom prst="rect">
            <a:avLst/>
          </a:prstGeom>
          <a:noFill/>
          <a:ln w="9525">
            <a:noFill/>
            <a:miter lim="800000"/>
            <a:headEnd/>
            <a:tailEnd/>
          </a:ln>
        </p:spPr>
        <p:txBody>
          <a:bodyPr wrap="square">
            <a:spAutoFit/>
          </a:bodyPr>
          <a:lstStyle/>
          <a:p>
            <a:r>
              <a:rPr lang="en-GB" sz="1800" dirty="0"/>
              <a:t>	</a:t>
            </a:r>
            <a:endParaRPr lang="en-GB" sz="2400" dirty="0"/>
          </a:p>
          <a:p>
            <a:pPr lvl="1">
              <a:buFontTx/>
              <a:buChar char="•"/>
            </a:pPr>
            <a:r>
              <a:rPr lang="en-GB" sz="2400" dirty="0"/>
              <a:t>At least one affected parent</a:t>
            </a:r>
          </a:p>
          <a:p>
            <a:pPr lvl="1"/>
            <a:r>
              <a:rPr lang="en-GB" sz="2400" dirty="0"/>
              <a:t> </a:t>
            </a:r>
          </a:p>
          <a:p>
            <a:pPr lvl="1">
              <a:buFontTx/>
              <a:buChar char="•"/>
            </a:pPr>
            <a:r>
              <a:rPr lang="en-GB" sz="2400" dirty="0"/>
              <a:t>Transmitted by M or F</a:t>
            </a:r>
          </a:p>
          <a:p>
            <a:pPr lvl="1"/>
            <a:endParaRPr lang="en-GB" sz="2400" dirty="0"/>
          </a:p>
          <a:p>
            <a:pPr lvl="1">
              <a:buFontTx/>
              <a:buChar char="•"/>
            </a:pPr>
            <a:r>
              <a:rPr lang="en-GB" sz="2400" dirty="0"/>
              <a:t>Vertical transmission</a:t>
            </a:r>
          </a:p>
          <a:p>
            <a:pPr lvl="1"/>
            <a:endParaRPr lang="en-GB" sz="2400" dirty="0"/>
          </a:p>
          <a:p>
            <a:pPr lvl="1">
              <a:buFontTx/>
              <a:buChar char="•"/>
            </a:pPr>
            <a:r>
              <a:rPr lang="en-GB" sz="2400" dirty="0"/>
              <a:t>M or F affected </a:t>
            </a:r>
          </a:p>
          <a:p>
            <a:pPr lvl="1"/>
            <a:endParaRPr lang="en-GB" sz="2400" dirty="0"/>
          </a:p>
          <a:p>
            <a:pPr lvl="1">
              <a:buFontTx/>
              <a:buChar char="•"/>
            </a:pPr>
            <a:r>
              <a:rPr lang="en-GB" sz="2400" dirty="0"/>
              <a:t>50% </a:t>
            </a:r>
            <a:r>
              <a:rPr lang="en-GB" sz="2400" dirty="0" smtClean="0"/>
              <a:t>affected</a:t>
            </a:r>
          </a:p>
          <a:p>
            <a:pPr lvl="1">
              <a:buFontTx/>
              <a:buChar char="•"/>
            </a:pPr>
            <a:endParaRPr lang="en-GB" dirty="0" smtClean="0"/>
          </a:p>
          <a:p>
            <a:pPr lvl="1"/>
            <a:endParaRPr lang="en-GB" dirty="0"/>
          </a:p>
        </p:txBody>
      </p:sp>
      <p:sp>
        <p:nvSpPr>
          <p:cNvPr id="45" name="Rectangle 2"/>
          <p:cNvSpPr txBox="1">
            <a:spLocks noChangeArrowheads="1"/>
          </p:cNvSpPr>
          <p:nvPr/>
        </p:nvSpPr>
        <p:spPr>
          <a:xfrm>
            <a:off x="785786" y="285728"/>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Autosomal</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Dominant</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85786" y="285728"/>
            <a:ext cx="8229600" cy="1524000"/>
          </a:xfrm>
          <a:prstGeom prst="rect">
            <a:avLst/>
          </a:prstGeom>
        </p:spPr>
        <p:txBody>
          <a:bodyPr/>
          <a:lstStyle/>
          <a:p>
            <a:pPr lvl="0">
              <a:spcBef>
                <a:spcPct val="0"/>
              </a:spcBef>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An autosomal</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dominant disease: </a:t>
            </a: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Huntington disease</a:t>
            </a:r>
          </a:p>
        </p:txBody>
      </p:sp>
      <p:sp>
        <p:nvSpPr>
          <p:cNvPr id="3" name="Rectangle 2"/>
          <p:cNvSpPr/>
          <p:nvPr/>
        </p:nvSpPr>
        <p:spPr>
          <a:xfrm>
            <a:off x="500034" y="2143116"/>
            <a:ext cx="7500990" cy="4401205"/>
          </a:xfrm>
          <a:prstGeom prst="rect">
            <a:avLst/>
          </a:prstGeom>
        </p:spPr>
        <p:txBody>
          <a:bodyPr wrap="square">
            <a:spAutoFit/>
          </a:bodyPr>
          <a:lstStyle/>
          <a:p>
            <a:pPr>
              <a:buFont typeface="Arial" pitchFamily="34" charset="0"/>
              <a:buChar char="•"/>
            </a:pPr>
            <a:r>
              <a:rPr lang="en-GB" sz="2800" dirty="0" smtClean="0"/>
              <a:t>First described by Dr George Huntington in 1872</a:t>
            </a:r>
          </a:p>
          <a:p>
            <a:endParaRPr lang="en-GB" sz="2800" dirty="0" smtClean="0"/>
          </a:p>
          <a:p>
            <a:pPr>
              <a:buFont typeface="Arial" pitchFamily="34" charset="0"/>
              <a:buChar char="•"/>
            </a:pPr>
            <a:r>
              <a:rPr lang="en-GB" sz="2800" dirty="0" smtClean="0"/>
              <a:t>Motor, cognitive, and psychiatric dysfunction: ‘</a:t>
            </a:r>
            <a:r>
              <a:rPr lang="en-GB" sz="2800" dirty="0" err="1" smtClean="0"/>
              <a:t>hyperkinesia</a:t>
            </a:r>
            <a:r>
              <a:rPr lang="en-GB" sz="2800" dirty="0" smtClean="0"/>
              <a:t>’</a:t>
            </a:r>
          </a:p>
          <a:p>
            <a:pPr>
              <a:buFont typeface="Arial" pitchFamily="34" charset="0"/>
              <a:buChar char="•"/>
            </a:pPr>
            <a:endParaRPr lang="en-GB" sz="2800" dirty="0" smtClean="0"/>
          </a:p>
          <a:p>
            <a:pPr>
              <a:buFont typeface="Arial" pitchFamily="34" charset="0"/>
              <a:buChar char="•"/>
            </a:pPr>
            <a:r>
              <a:rPr lang="en-GB" sz="2800" dirty="0" smtClean="0"/>
              <a:t>Mean age of onset is 35 to 44 years </a:t>
            </a:r>
          </a:p>
          <a:p>
            <a:pPr>
              <a:buFont typeface="Arial" pitchFamily="34" charset="0"/>
              <a:buChar char="•"/>
            </a:pPr>
            <a:endParaRPr lang="en-GB" sz="2800" dirty="0" smtClean="0"/>
          </a:p>
          <a:p>
            <a:pPr>
              <a:buFont typeface="Arial" pitchFamily="34" charset="0"/>
              <a:buChar char="•"/>
            </a:pPr>
            <a:r>
              <a:rPr lang="en-GB" sz="2800" dirty="0" smtClean="0"/>
              <a:t>Median survival time is 15 to 18 years after onset</a:t>
            </a:r>
          </a:p>
          <a:p>
            <a:pPr>
              <a:buFont typeface="Arial" pitchFamily="34" charset="0"/>
              <a:buChar char="•"/>
            </a:pPr>
            <a:endParaRPr lang="en-GB" sz="2800" dirty="0" smtClean="0"/>
          </a:p>
          <a:p>
            <a:pPr>
              <a:buFont typeface="Arial" pitchFamily="34" charset="0"/>
              <a:buChar char="•"/>
            </a:pPr>
            <a:r>
              <a:rPr lang="en-GB" sz="2800" dirty="0" smtClean="0"/>
              <a:t>Treatment can ease symptoms, but no cure </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390" name="Text Box 7"/>
          <p:cNvSpPr txBox="1">
            <a:spLocks noChangeArrowheads="1"/>
          </p:cNvSpPr>
          <p:nvPr/>
        </p:nvSpPr>
        <p:spPr bwMode="auto">
          <a:xfrm>
            <a:off x="251520" y="2060848"/>
            <a:ext cx="4320480" cy="4185761"/>
          </a:xfrm>
          <a:prstGeom prst="rect">
            <a:avLst/>
          </a:prstGeom>
          <a:noFill/>
          <a:ln w="9525">
            <a:noFill/>
            <a:miter lim="800000"/>
            <a:headEnd/>
            <a:tailEnd/>
          </a:ln>
        </p:spPr>
        <p:txBody>
          <a:bodyPr wrap="square">
            <a:spAutoFit/>
          </a:bodyPr>
          <a:lstStyle/>
          <a:p>
            <a:pPr>
              <a:spcBef>
                <a:spcPct val="50000"/>
              </a:spcBef>
            </a:pPr>
            <a:r>
              <a:rPr lang="en-GB" sz="2800" i="1" dirty="0">
                <a:solidFill>
                  <a:schemeClr val="tx2">
                    <a:lumMod val="90000"/>
                  </a:schemeClr>
                </a:solidFill>
              </a:rPr>
              <a:t>She is </a:t>
            </a:r>
            <a:r>
              <a:rPr lang="en-GB" sz="2800" i="1" dirty="0" smtClean="0">
                <a:solidFill>
                  <a:schemeClr val="tx2">
                    <a:lumMod val="90000"/>
                  </a:schemeClr>
                </a:solidFill>
              </a:rPr>
              <a:t>pregnant</a:t>
            </a:r>
          </a:p>
          <a:p>
            <a:pPr>
              <a:spcBef>
                <a:spcPct val="50000"/>
              </a:spcBef>
            </a:pPr>
            <a:r>
              <a:rPr lang="en-GB" sz="2800" i="1" dirty="0" smtClean="0">
                <a:solidFill>
                  <a:schemeClr val="tx2">
                    <a:lumMod val="90000"/>
                  </a:schemeClr>
                </a:solidFill>
              </a:rPr>
              <a:t>She has heard that 1 in 50 babies born have a congenital malformation</a:t>
            </a:r>
          </a:p>
          <a:p>
            <a:pPr>
              <a:spcBef>
                <a:spcPct val="50000"/>
              </a:spcBef>
            </a:pPr>
            <a:r>
              <a:rPr lang="en-GB" sz="2800" dirty="0" smtClean="0">
                <a:solidFill>
                  <a:srgbClr val="FFFF00"/>
                </a:solidFill>
              </a:rPr>
              <a:t>Her uncle has haemophilia</a:t>
            </a:r>
          </a:p>
          <a:p>
            <a:pPr>
              <a:spcBef>
                <a:spcPct val="50000"/>
              </a:spcBef>
            </a:pPr>
            <a:r>
              <a:rPr lang="en-GB" sz="2800" dirty="0" smtClean="0">
                <a:solidFill>
                  <a:srgbClr val="FFFF00"/>
                </a:solidFill>
              </a:rPr>
              <a:t>Her husband’s first cousin has a child with cystic </a:t>
            </a:r>
            <a:r>
              <a:rPr lang="en-GB" sz="2800" dirty="0">
                <a:solidFill>
                  <a:srgbClr val="FFFF00"/>
                </a:solidFill>
              </a:rPr>
              <a:t>f</a:t>
            </a:r>
            <a:r>
              <a:rPr lang="en-GB" sz="2800" dirty="0" smtClean="0">
                <a:solidFill>
                  <a:srgbClr val="FFFF00"/>
                </a:solidFill>
              </a:rPr>
              <a:t>ibrosis</a:t>
            </a:r>
            <a:endParaRPr lang="en-GB" sz="2800" dirty="0">
              <a:solidFill>
                <a:srgbClr val="FFFF00"/>
              </a:solidFill>
            </a:endParaRPr>
          </a:p>
        </p:txBody>
      </p:sp>
      <p:grpSp>
        <p:nvGrpSpPr>
          <p:cNvPr id="2" name="Group 221"/>
          <p:cNvGrpSpPr>
            <a:grpSpLocks/>
          </p:cNvGrpSpPr>
          <p:nvPr/>
        </p:nvGrpSpPr>
        <p:grpSpPr bwMode="auto">
          <a:xfrm>
            <a:off x="6213898" y="2786058"/>
            <a:ext cx="2490788" cy="2605088"/>
            <a:chOff x="2769" y="1860"/>
            <a:chExt cx="1569" cy="1973"/>
          </a:xfrm>
        </p:grpSpPr>
        <p:grpSp>
          <p:nvGrpSpPr>
            <p:cNvPr id="3" name="Group 151"/>
            <p:cNvGrpSpPr>
              <a:grpSpLocks/>
            </p:cNvGrpSpPr>
            <p:nvPr/>
          </p:nvGrpSpPr>
          <p:grpSpPr bwMode="auto">
            <a:xfrm>
              <a:off x="3024" y="1860"/>
              <a:ext cx="1314" cy="1973"/>
              <a:chOff x="2988" y="1278"/>
              <a:chExt cx="1314" cy="1973"/>
            </a:xfrm>
          </p:grpSpPr>
          <p:grpSp>
            <p:nvGrpSpPr>
              <p:cNvPr id="4" name="Group 83"/>
              <p:cNvGrpSpPr>
                <a:grpSpLocks/>
              </p:cNvGrpSpPr>
              <p:nvPr/>
            </p:nvGrpSpPr>
            <p:grpSpPr bwMode="auto">
              <a:xfrm>
                <a:off x="4142" y="2726"/>
                <a:ext cx="160" cy="490"/>
                <a:chOff x="4142" y="2726"/>
                <a:chExt cx="160" cy="490"/>
              </a:xfrm>
            </p:grpSpPr>
            <p:sp>
              <p:nvSpPr>
                <p:cNvPr id="16473" name="Freeform 81"/>
                <p:cNvSpPr>
                  <a:spLocks/>
                </p:cNvSpPr>
                <p:nvPr/>
              </p:nvSpPr>
              <p:spPr bwMode="auto">
                <a:xfrm>
                  <a:off x="4142" y="2726"/>
                  <a:ext cx="160" cy="490"/>
                </a:xfrm>
                <a:custGeom>
                  <a:avLst/>
                  <a:gdLst>
                    <a:gd name="T0" fmla="*/ 118 w 160"/>
                    <a:gd name="T1" fmla="*/ 0 h 490"/>
                    <a:gd name="T2" fmla="*/ 114 w 160"/>
                    <a:gd name="T3" fmla="*/ 85 h 490"/>
                    <a:gd name="T4" fmla="*/ 112 w 160"/>
                    <a:gd name="T5" fmla="*/ 163 h 490"/>
                    <a:gd name="T6" fmla="*/ 105 w 160"/>
                    <a:gd name="T7" fmla="*/ 239 h 490"/>
                    <a:gd name="T8" fmla="*/ 114 w 160"/>
                    <a:gd name="T9" fmla="*/ 265 h 490"/>
                    <a:gd name="T10" fmla="*/ 125 w 160"/>
                    <a:gd name="T11" fmla="*/ 293 h 490"/>
                    <a:gd name="T12" fmla="*/ 139 w 160"/>
                    <a:gd name="T13" fmla="*/ 322 h 490"/>
                    <a:gd name="T14" fmla="*/ 143 w 160"/>
                    <a:gd name="T15" fmla="*/ 334 h 490"/>
                    <a:gd name="T16" fmla="*/ 148 w 160"/>
                    <a:gd name="T17" fmla="*/ 340 h 490"/>
                    <a:gd name="T18" fmla="*/ 152 w 160"/>
                    <a:gd name="T19" fmla="*/ 357 h 490"/>
                    <a:gd name="T20" fmla="*/ 160 w 160"/>
                    <a:gd name="T21" fmla="*/ 391 h 490"/>
                    <a:gd name="T22" fmla="*/ 155 w 160"/>
                    <a:gd name="T23" fmla="*/ 409 h 490"/>
                    <a:gd name="T24" fmla="*/ 148 w 160"/>
                    <a:gd name="T25" fmla="*/ 413 h 490"/>
                    <a:gd name="T26" fmla="*/ 145 w 160"/>
                    <a:gd name="T27" fmla="*/ 424 h 490"/>
                    <a:gd name="T28" fmla="*/ 140 w 160"/>
                    <a:gd name="T29" fmla="*/ 430 h 490"/>
                    <a:gd name="T30" fmla="*/ 128 w 160"/>
                    <a:gd name="T31" fmla="*/ 434 h 490"/>
                    <a:gd name="T32" fmla="*/ 130 w 160"/>
                    <a:gd name="T33" fmla="*/ 448 h 490"/>
                    <a:gd name="T34" fmla="*/ 127 w 160"/>
                    <a:gd name="T35" fmla="*/ 452 h 490"/>
                    <a:gd name="T36" fmla="*/ 108 w 160"/>
                    <a:gd name="T37" fmla="*/ 454 h 490"/>
                    <a:gd name="T38" fmla="*/ 103 w 160"/>
                    <a:gd name="T39" fmla="*/ 476 h 490"/>
                    <a:gd name="T40" fmla="*/ 67 w 160"/>
                    <a:gd name="T41" fmla="*/ 490 h 490"/>
                    <a:gd name="T42" fmla="*/ 48 w 160"/>
                    <a:gd name="T43" fmla="*/ 475 h 490"/>
                    <a:gd name="T44" fmla="*/ 39 w 160"/>
                    <a:gd name="T45" fmla="*/ 467 h 490"/>
                    <a:gd name="T46" fmla="*/ 38 w 160"/>
                    <a:gd name="T47" fmla="*/ 446 h 490"/>
                    <a:gd name="T48" fmla="*/ 58 w 160"/>
                    <a:gd name="T49" fmla="*/ 422 h 490"/>
                    <a:gd name="T50" fmla="*/ 46 w 160"/>
                    <a:gd name="T51" fmla="*/ 401 h 490"/>
                    <a:gd name="T52" fmla="*/ 30 w 160"/>
                    <a:gd name="T53" fmla="*/ 418 h 490"/>
                    <a:gd name="T54" fmla="*/ 29 w 160"/>
                    <a:gd name="T55" fmla="*/ 436 h 490"/>
                    <a:gd name="T56" fmla="*/ 23 w 160"/>
                    <a:gd name="T57" fmla="*/ 449 h 490"/>
                    <a:gd name="T58" fmla="*/ 16 w 160"/>
                    <a:gd name="T59" fmla="*/ 453 h 490"/>
                    <a:gd name="T60" fmla="*/ 8 w 160"/>
                    <a:gd name="T61" fmla="*/ 460 h 490"/>
                    <a:gd name="T62" fmla="*/ 0 w 160"/>
                    <a:gd name="T63" fmla="*/ 454 h 490"/>
                    <a:gd name="T64" fmla="*/ 3 w 160"/>
                    <a:gd name="T65" fmla="*/ 439 h 490"/>
                    <a:gd name="T66" fmla="*/ 2 w 160"/>
                    <a:gd name="T67" fmla="*/ 413 h 490"/>
                    <a:gd name="T68" fmla="*/ 8 w 160"/>
                    <a:gd name="T69" fmla="*/ 364 h 490"/>
                    <a:gd name="T70" fmla="*/ 15 w 160"/>
                    <a:gd name="T71" fmla="*/ 340 h 490"/>
                    <a:gd name="T72" fmla="*/ 27 w 160"/>
                    <a:gd name="T73" fmla="*/ 326 h 490"/>
                    <a:gd name="T74" fmla="*/ 42 w 160"/>
                    <a:gd name="T75" fmla="*/ 310 h 490"/>
                    <a:gd name="T76" fmla="*/ 45 w 160"/>
                    <a:gd name="T77" fmla="*/ 292 h 490"/>
                    <a:gd name="T78" fmla="*/ 48 w 160"/>
                    <a:gd name="T79" fmla="*/ 241 h 490"/>
                    <a:gd name="T80" fmla="*/ 24 w 160"/>
                    <a:gd name="T81" fmla="*/ 109 h 490"/>
                    <a:gd name="T82" fmla="*/ 11 w 160"/>
                    <a:gd name="T83" fmla="*/ 36 h 490"/>
                    <a:gd name="T84" fmla="*/ 118 w 160"/>
                    <a:gd name="T85" fmla="*/ 0 h 4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490"/>
                    <a:gd name="T131" fmla="*/ 160 w 160"/>
                    <a:gd name="T132" fmla="*/ 490 h 4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490">
                      <a:moveTo>
                        <a:pt x="118" y="0"/>
                      </a:moveTo>
                      <a:lnTo>
                        <a:pt x="114" y="85"/>
                      </a:lnTo>
                      <a:lnTo>
                        <a:pt x="112" y="163"/>
                      </a:lnTo>
                      <a:lnTo>
                        <a:pt x="105" y="239"/>
                      </a:lnTo>
                      <a:lnTo>
                        <a:pt x="114" y="265"/>
                      </a:lnTo>
                      <a:lnTo>
                        <a:pt x="125" y="293"/>
                      </a:lnTo>
                      <a:lnTo>
                        <a:pt x="139" y="322"/>
                      </a:lnTo>
                      <a:lnTo>
                        <a:pt x="143" y="334"/>
                      </a:lnTo>
                      <a:lnTo>
                        <a:pt x="148" y="340"/>
                      </a:lnTo>
                      <a:lnTo>
                        <a:pt x="152" y="357"/>
                      </a:lnTo>
                      <a:lnTo>
                        <a:pt x="160" y="391"/>
                      </a:lnTo>
                      <a:lnTo>
                        <a:pt x="155" y="409"/>
                      </a:lnTo>
                      <a:lnTo>
                        <a:pt x="148" y="413"/>
                      </a:lnTo>
                      <a:lnTo>
                        <a:pt x="145" y="424"/>
                      </a:lnTo>
                      <a:lnTo>
                        <a:pt x="140" y="430"/>
                      </a:lnTo>
                      <a:lnTo>
                        <a:pt x="128" y="434"/>
                      </a:lnTo>
                      <a:lnTo>
                        <a:pt x="130" y="448"/>
                      </a:lnTo>
                      <a:lnTo>
                        <a:pt x="127" y="452"/>
                      </a:lnTo>
                      <a:lnTo>
                        <a:pt x="108" y="454"/>
                      </a:lnTo>
                      <a:lnTo>
                        <a:pt x="103" y="476"/>
                      </a:lnTo>
                      <a:lnTo>
                        <a:pt x="67" y="490"/>
                      </a:lnTo>
                      <a:lnTo>
                        <a:pt x="48" y="475"/>
                      </a:lnTo>
                      <a:lnTo>
                        <a:pt x="39" y="467"/>
                      </a:lnTo>
                      <a:lnTo>
                        <a:pt x="38" y="446"/>
                      </a:lnTo>
                      <a:lnTo>
                        <a:pt x="58" y="422"/>
                      </a:lnTo>
                      <a:lnTo>
                        <a:pt x="46" y="401"/>
                      </a:lnTo>
                      <a:lnTo>
                        <a:pt x="30" y="418"/>
                      </a:lnTo>
                      <a:lnTo>
                        <a:pt x="29" y="436"/>
                      </a:lnTo>
                      <a:lnTo>
                        <a:pt x="23" y="449"/>
                      </a:lnTo>
                      <a:lnTo>
                        <a:pt x="16" y="453"/>
                      </a:lnTo>
                      <a:lnTo>
                        <a:pt x="8" y="460"/>
                      </a:lnTo>
                      <a:lnTo>
                        <a:pt x="0" y="454"/>
                      </a:lnTo>
                      <a:lnTo>
                        <a:pt x="3" y="439"/>
                      </a:lnTo>
                      <a:lnTo>
                        <a:pt x="2" y="413"/>
                      </a:lnTo>
                      <a:lnTo>
                        <a:pt x="8" y="364"/>
                      </a:lnTo>
                      <a:lnTo>
                        <a:pt x="15" y="340"/>
                      </a:lnTo>
                      <a:lnTo>
                        <a:pt x="27" y="326"/>
                      </a:lnTo>
                      <a:lnTo>
                        <a:pt x="42" y="310"/>
                      </a:lnTo>
                      <a:lnTo>
                        <a:pt x="45" y="292"/>
                      </a:lnTo>
                      <a:lnTo>
                        <a:pt x="48" y="241"/>
                      </a:lnTo>
                      <a:lnTo>
                        <a:pt x="24" y="109"/>
                      </a:lnTo>
                      <a:lnTo>
                        <a:pt x="11" y="36"/>
                      </a:lnTo>
                      <a:lnTo>
                        <a:pt x="118" y="0"/>
                      </a:lnTo>
                      <a:close/>
                    </a:path>
                  </a:pathLst>
                </a:custGeom>
                <a:solidFill>
                  <a:srgbClr val="FF9F7F"/>
                </a:solidFill>
                <a:ln w="9525">
                  <a:noFill/>
                  <a:round/>
                  <a:headEnd/>
                  <a:tailEnd/>
                </a:ln>
              </p:spPr>
              <p:txBody>
                <a:bodyPr/>
                <a:lstStyle/>
                <a:p>
                  <a:endParaRPr lang="en-GB"/>
                </a:p>
              </p:txBody>
            </p:sp>
            <p:sp>
              <p:nvSpPr>
                <p:cNvPr id="16474" name="Freeform 82"/>
                <p:cNvSpPr>
                  <a:spLocks/>
                </p:cNvSpPr>
                <p:nvPr/>
              </p:nvSpPr>
              <p:spPr bwMode="auto">
                <a:xfrm>
                  <a:off x="4180" y="3109"/>
                  <a:ext cx="37" cy="95"/>
                </a:xfrm>
                <a:custGeom>
                  <a:avLst/>
                  <a:gdLst>
                    <a:gd name="T0" fmla="*/ 0 w 37"/>
                    <a:gd name="T1" fmla="*/ 0 h 95"/>
                    <a:gd name="T2" fmla="*/ 11 w 37"/>
                    <a:gd name="T3" fmla="*/ 14 h 95"/>
                    <a:gd name="T4" fmla="*/ 23 w 37"/>
                    <a:gd name="T5" fmla="*/ 31 h 95"/>
                    <a:gd name="T6" fmla="*/ 29 w 37"/>
                    <a:gd name="T7" fmla="*/ 39 h 95"/>
                    <a:gd name="T8" fmla="*/ 32 w 37"/>
                    <a:gd name="T9" fmla="*/ 48 h 95"/>
                    <a:gd name="T10" fmla="*/ 33 w 37"/>
                    <a:gd name="T11" fmla="*/ 57 h 95"/>
                    <a:gd name="T12" fmla="*/ 34 w 37"/>
                    <a:gd name="T13" fmla="*/ 66 h 95"/>
                    <a:gd name="T14" fmla="*/ 34 w 37"/>
                    <a:gd name="T15" fmla="*/ 75 h 95"/>
                    <a:gd name="T16" fmla="*/ 35 w 37"/>
                    <a:gd name="T17" fmla="*/ 86 h 95"/>
                    <a:gd name="T18" fmla="*/ 36 w 37"/>
                    <a:gd name="T19" fmla="*/ 95 h 95"/>
                    <a:gd name="T20" fmla="*/ 37 w 37"/>
                    <a:gd name="T21" fmla="*/ 95 h 95"/>
                    <a:gd name="T22" fmla="*/ 29 w 37"/>
                    <a:gd name="T23" fmla="*/ 78 h 95"/>
                    <a:gd name="T24" fmla="*/ 10 w 37"/>
                    <a:gd name="T25" fmla="*/ 82 h 95"/>
                    <a:gd name="T26" fmla="*/ 23 w 37"/>
                    <a:gd name="T27" fmla="*/ 69 h 95"/>
                    <a:gd name="T28" fmla="*/ 28 w 37"/>
                    <a:gd name="T29" fmla="*/ 63 h 95"/>
                    <a:gd name="T30" fmla="*/ 23 w 37"/>
                    <a:gd name="T31" fmla="*/ 58 h 95"/>
                    <a:gd name="T32" fmla="*/ 12 w 37"/>
                    <a:gd name="T33" fmla="*/ 60 h 95"/>
                    <a:gd name="T34" fmla="*/ 20 w 37"/>
                    <a:gd name="T35" fmla="*/ 37 h 95"/>
                    <a:gd name="T36" fmla="*/ 3 w 37"/>
                    <a:gd name="T37" fmla="*/ 9 h 95"/>
                    <a:gd name="T38" fmla="*/ 0 w 37"/>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95"/>
                    <a:gd name="T62" fmla="*/ 37 w 37"/>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95">
                      <a:moveTo>
                        <a:pt x="0" y="0"/>
                      </a:moveTo>
                      <a:lnTo>
                        <a:pt x="11" y="14"/>
                      </a:lnTo>
                      <a:lnTo>
                        <a:pt x="23" y="31"/>
                      </a:lnTo>
                      <a:lnTo>
                        <a:pt x="29" y="39"/>
                      </a:lnTo>
                      <a:lnTo>
                        <a:pt x="32" y="48"/>
                      </a:lnTo>
                      <a:lnTo>
                        <a:pt x="33" y="57"/>
                      </a:lnTo>
                      <a:lnTo>
                        <a:pt x="34" y="66"/>
                      </a:lnTo>
                      <a:lnTo>
                        <a:pt x="34" y="75"/>
                      </a:lnTo>
                      <a:lnTo>
                        <a:pt x="35" y="86"/>
                      </a:lnTo>
                      <a:lnTo>
                        <a:pt x="36" y="95"/>
                      </a:lnTo>
                      <a:lnTo>
                        <a:pt x="37" y="95"/>
                      </a:lnTo>
                      <a:lnTo>
                        <a:pt x="29" y="78"/>
                      </a:lnTo>
                      <a:lnTo>
                        <a:pt x="10" y="82"/>
                      </a:lnTo>
                      <a:lnTo>
                        <a:pt x="23" y="69"/>
                      </a:lnTo>
                      <a:lnTo>
                        <a:pt x="28" y="63"/>
                      </a:lnTo>
                      <a:lnTo>
                        <a:pt x="23" y="58"/>
                      </a:lnTo>
                      <a:lnTo>
                        <a:pt x="12" y="60"/>
                      </a:lnTo>
                      <a:lnTo>
                        <a:pt x="20" y="37"/>
                      </a:lnTo>
                      <a:lnTo>
                        <a:pt x="3" y="9"/>
                      </a:lnTo>
                      <a:lnTo>
                        <a:pt x="0" y="0"/>
                      </a:lnTo>
                      <a:close/>
                    </a:path>
                  </a:pathLst>
                </a:custGeom>
                <a:solidFill>
                  <a:srgbClr val="BF3F00"/>
                </a:solidFill>
                <a:ln w="9525">
                  <a:noFill/>
                  <a:round/>
                  <a:headEnd/>
                  <a:tailEnd/>
                </a:ln>
              </p:spPr>
              <p:txBody>
                <a:bodyPr/>
                <a:lstStyle/>
                <a:p>
                  <a:endParaRPr lang="en-GB"/>
                </a:p>
              </p:txBody>
            </p:sp>
          </p:grpSp>
          <p:grpSp>
            <p:nvGrpSpPr>
              <p:cNvPr id="5" name="Group 87"/>
              <p:cNvGrpSpPr>
                <a:grpSpLocks/>
              </p:cNvGrpSpPr>
              <p:nvPr/>
            </p:nvGrpSpPr>
            <p:grpSpPr bwMode="auto">
              <a:xfrm>
                <a:off x="3359" y="1848"/>
                <a:ext cx="882" cy="1403"/>
                <a:chOff x="3359" y="1848"/>
                <a:chExt cx="882" cy="1403"/>
              </a:xfrm>
            </p:grpSpPr>
            <p:sp>
              <p:nvSpPr>
                <p:cNvPr id="16470" name="Freeform 84"/>
                <p:cNvSpPr>
                  <a:spLocks/>
                </p:cNvSpPr>
                <p:nvPr/>
              </p:nvSpPr>
              <p:spPr bwMode="auto">
                <a:xfrm>
                  <a:off x="3359" y="1851"/>
                  <a:ext cx="879" cy="1400"/>
                </a:xfrm>
                <a:custGeom>
                  <a:avLst/>
                  <a:gdLst>
                    <a:gd name="T0" fmla="*/ 312 w 879"/>
                    <a:gd name="T1" fmla="*/ 9 h 1400"/>
                    <a:gd name="T2" fmla="*/ 210 w 879"/>
                    <a:gd name="T3" fmla="*/ 18 h 1400"/>
                    <a:gd name="T4" fmla="*/ 156 w 879"/>
                    <a:gd name="T5" fmla="*/ 72 h 1400"/>
                    <a:gd name="T6" fmla="*/ 30 w 879"/>
                    <a:gd name="T7" fmla="*/ 209 h 1400"/>
                    <a:gd name="T8" fmla="*/ 42 w 879"/>
                    <a:gd name="T9" fmla="*/ 269 h 1400"/>
                    <a:gd name="T10" fmla="*/ 81 w 879"/>
                    <a:gd name="T11" fmla="*/ 330 h 1400"/>
                    <a:gd name="T12" fmla="*/ 162 w 879"/>
                    <a:gd name="T13" fmla="*/ 318 h 1400"/>
                    <a:gd name="T14" fmla="*/ 177 w 879"/>
                    <a:gd name="T15" fmla="*/ 367 h 1400"/>
                    <a:gd name="T16" fmla="*/ 207 w 879"/>
                    <a:gd name="T17" fmla="*/ 463 h 1400"/>
                    <a:gd name="T18" fmla="*/ 240 w 879"/>
                    <a:gd name="T19" fmla="*/ 516 h 1400"/>
                    <a:gd name="T20" fmla="*/ 252 w 879"/>
                    <a:gd name="T21" fmla="*/ 606 h 1400"/>
                    <a:gd name="T22" fmla="*/ 246 w 879"/>
                    <a:gd name="T23" fmla="*/ 738 h 1400"/>
                    <a:gd name="T24" fmla="*/ 198 w 879"/>
                    <a:gd name="T25" fmla="*/ 978 h 1400"/>
                    <a:gd name="T26" fmla="*/ 174 w 879"/>
                    <a:gd name="T27" fmla="*/ 1189 h 1400"/>
                    <a:gd name="T28" fmla="*/ 807 w 879"/>
                    <a:gd name="T29" fmla="*/ 1400 h 1400"/>
                    <a:gd name="T30" fmla="*/ 777 w 879"/>
                    <a:gd name="T31" fmla="*/ 1189 h 1400"/>
                    <a:gd name="T32" fmla="*/ 688 w 879"/>
                    <a:gd name="T33" fmla="*/ 852 h 1400"/>
                    <a:gd name="T34" fmla="*/ 664 w 879"/>
                    <a:gd name="T35" fmla="*/ 717 h 1400"/>
                    <a:gd name="T36" fmla="*/ 691 w 879"/>
                    <a:gd name="T37" fmla="*/ 543 h 1400"/>
                    <a:gd name="T38" fmla="*/ 714 w 879"/>
                    <a:gd name="T39" fmla="*/ 475 h 1400"/>
                    <a:gd name="T40" fmla="*/ 735 w 879"/>
                    <a:gd name="T41" fmla="*/ 546 h 1400"/>
                    <a:gd name="T42" fmla="*/ 827 w 879"/>
                    <a:gd name="T43" fmla="*/ 522 h 1400"/>
                    <a:gd name="T44" fmla="*/ 864 w 879"/>
                    <a:gd name="T45" fmla="*/ 418 h 1400"/>
                    <a:gd name="T46" fmla="*/ 827 w 879"/>
                    <a:gd name="T47" fmla="*/ 212 h 1400"/>
                    <a:gd name="T48" fmla="*/ 741 w 879"/>
                    <a:gd name="T49" fmla="*/ 114 h 1400"/>
                    <a:gd name="T50" fmla="*/ 573 w 879"/>
                    <a:gd name="T51" fmla="*/ 15 h 1400"/>
                    <a:gd name="T52" fmla="*/ 576 w 879"/>
                    <a:gd name="T53" fmla="*/ 79 h 1400"/>
                    <a:gd name="T54" fmla="*/ 564 w 879"/>
                    <a:gd name="T55" fmla="*/ 122 h 1400"/>
                    <a:gd name="T56" fmla="*/ 542 w 879"/>
                    <a:gd name="T57" fmla="*/ 154 h 1400"/>
                    <a:gd name="T58" fmla="*/ 506 w 879"/>
                    <a:gd name="T59" fmla="*/ 176 h 1400"/>
                    <a:gd name="T60" fmla="*/ 469 w 879"/>
                    <a:gd name="T61" fmla="*/ 177 h 1400"/>
                    <a:gd name="T62" fmla="*/ 423 w 879"/>
                    <a:gd name="T63" fmla="*/ 162 h 1400"/>
                    <a:gd name="T64" fmla="*/ 386 w 879"/>
                    <a:gd name="T65" fmla="*/ 137 h 1400"/>
                    <a:gd name="T66" fmla="*/ 361 w 879"/>
                    <a:gd name="T67" fmla="*/ 111 h 1400"/>
                    <a:gd name="T68" fmla="*/ 347 w 879"/>
                    <a:gd name="T69" fmla="*/ 78 h 1400"/>
                    <a:gd name="T70" fmla="*/ 363 w 879"/>
                    <a:gd name="T71" fmla="*/ 0 h 14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9"/>
                    <a:gd name="T109" fmla="*/ 0 h 1400"/>
                    <a:gd name="T110" fmla="*/ 879 w 879"/>
                    <a:gd name="T111" fmla="*/ 1400 h 14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9" h="1400">
                      <a:moveTo>
                        <a:pt x="363" y="0"/>
                      </a:moveTo>
                      <a:lnTo>
                        <a:pt x="312" y="9"/>
                      </a:lnTo>
                      <a:lnTo>
                        <a:pt x="252" y="18"/>
                      </a:lnTo>
                      <a:lnTo>
                        <a:pt x="210" y="18"/>
                      </a:lnTo>
                      <a:lnTo>
                        <a:pt x="198" y="21"/>
                      </a:lnTo>
                      <a:lnTo>
                        <a:pt x="156" y="72"/>
                      </a:lnTo>
                      <a:lnTo>
                        <a:pt x="78" y="161"/>
                      </a:lnTo>
                      <a:lnTo>
                        <a:pt x="30" y="209"/>
                      </a:lnTo>
                      <a:lnTo>
                        <a:pt x="0" y="242"/>
                      </a:lnTo>
                      <a:lnTo>
                        <a:pt x="42" y="269"/>
                      </a:lnTo>
                      <a:lnTo>
                        <a:pt x="63" y="299"/>
                      </a:lnTo>
                      <a:lnTo>
                        <a:pt x="81" y="330"/>
                      </a:lnTo>
                      <a:lnTo>
                        <a:pt x="93" y="373"/>
                      </a:lnTo>
                      <a:lnTo>
                        <a:pt x="162" y="318"/>
                      </a:lnTo>
                      <a:lnTo>
                        <a:pt x="171" y="333"/>
                      </a:lnTo>
                      <a:lnTo>
                        <a:pt x="177" y="367"/>
                      </a:lnTo>
                      <a:lnTo>
                        <a:pt x="192" y="430"/>
                      </a:lnTo>
                      <a:lnTo>
                        <a:pt x="207" y="463"/>
                      </a:lnTo>
                      <a:lnTo>
                        <a:pt x="219" y="490"/>
                      </a:lnTo>
                      <a:lnTo>
                        <a:pt x="240" y="516"/>
                      </a:lnTo>
                      <a:lnTo>
                        <a:pt x="249" y="564"/>
                      </a:lnTo>
                      <a:lnTo>
                        <a:pt x="252" y="606"/>
                      </a:lnTo>
                      <a:lnTo>
                        <a:pt x="246" y="648"/>
                      </a:lnTo>
                      <a:lnTo>
                        <a:pt x="246" y="738"/>
                      </a:lnTo>
                      <a:lnTo>
                        <a:pt x="237" y="867"/>
                      </a:lnTo>
                      <a:lnTo>
                        <a:pt x="198" y="978"/>
                      </a:lnTo>
                      <a:lnTo>
                        <a:pt x="183" y="1066"/>
                      </a:lnTo>
                      <a:lnTo>
                        <a:pt x="174" y="1189"/>
                      </a:lnTo>
                      <a:lnTo>
                        <a:pt x="168" y="1400"/>
                      </a:lnTo>
                      <a:lnTo>
                        <a:pt x="807" y="1400"/>
                      </a:lnTo>
                      <a:lnTo>
                        <a:pt x="798" y="1284"/>
                      </a:lnTo>
                      <a:lnTo>
                        <a:pt x="777" y="1189"/>
                      </a:lnTo>
                      <a:lnTo>
                        <a:pt x="741" y="1017"/>
                      </a:lnTo>
                      <a:lnTo>
                        <a:pt x="688" y="852"/>
                      </a:lnTo>
                      <a:lnTo>
                        <a:pt x="673" y="780"/>
                      </a:lnTo>
                      <a:lnTo>
                        <a:pt x="664" y="717"/>
                      </a:lnTo>
                      <a:lnTo>
                        <a:pt x="670" y="636"/>
                      </a:lnTo>
                      <a:lnTo>
                        <a:pt x="691" y="543"/>
                      </a:lnTo>
                      <a:lnTo>
                        <a:pt x="703" y="513"/>
                      </a:lnTo>
                      <a:lnTo>
                        <a:pt x="714" y="475"/>
                      </a:lnTo>
                      <a:lnTo>
                        <a:pt x="729" y="504"/>
                      </a:lnTo>
                      <a:lnTo>
                        <a:pt x="735" y="546"/>
                      </a:lnTo>
                      <a:lnTo>
                        <a:pt x="780" y="531"/>
                      </a:lnTo>
                      <a:lnTo>
                        <a:pt x="827" y="522"/>
                      </a:lnTo>
                      <a:lnTo>
                        <a:pt x="879" y="516"/>
                      </a:lnTo>
                      <a:lnTo>
                        <a:pt x="864" y="418"/>
                      </a:lnTo>
                      <a:lnTo>
                        <a:pt x="855" y="333"/>
                      </a:lnTo>
                      <a:lnTo>
                        <a:pt x="827" y="212"/>
                      </a:lnTo>
                      <a:lnTo>
                        <a:pt x="819" y="158"/>
                      </a:lnTo>
                      <a:lnTo>
                        <a:pt x="741" y="114"/>
                      </a:lnTo>
                      <a:lnTo>
                        <a:pt x="664" y="69"/>
                      </a:lnTo>
                      <a:lnTo>
                        <a:pt x="573" y="15"/>
                      </a:lnTo>
                      <a:lnTo>
                        <a:pt x="576" y="60"/>
                      </a:lnTo>
                      <a:lnTo>
                        <a:pt x="576" y="79"/>
                      </a:lnTo>
                      <a:lnTo>
                        <a:pt x="570" y="105"/>
                      </a:lnTo>
                      <a:lnTo>
                        <a:pt x="564" y="122"/>
                      </a:lnTo>
                      <a:lnTo>
                        <a:pt x="555" y="140"/>
                      </a:lnTo>
                      <a:lnTo>
                        <a:pt x="542" y="154"/>
                      </a:lnTo>
                      <a:lnTo>
                        <a:pt x="529" y="163"/>
                      </a:lnTo>
                      <a:lnTo>
                        <a:pt x="506" y="176"/>
                      </a:lnTo>
                      <a:lnTo>
                        <a:pt x="486" y="178"/>
                      </a:lnTo>
                      <a:lnTo>
                        <a:pt x="469" y="177"/>
                      </a:lnTo>
                      <a:lnTo>
                        <a:pt x="444" y="171"/>
                      </a:lnTo>
                      <a:lnTo>
                        <a:pt x="423" y="162"/>
                      </a:lnTo>
                      <a:lnTo>
                        <a:pt x="402" y="150"/>
                      </a:lnTo>
                      <a:lnTo>
                        <a:pt x="386" y="137"/>
                      </a:lnTo>
                      <a:lnTo>
                        <a:pt x="373" y="125"/>
                      </a:lnTo>
                      <a:lnTo>
                        <a:pt x="361" y="111"/>
                      </a:lnTo>
                      <a:lnTo>
                        <a:pt x="352" y="95"/>
                      </a:lnTo>
                      <a:lnTo>
                        <a:pt x="347" y="78"/>
                      </a:lnTo>
                      <a:lnTo>
                        <a:pt x="345" y="57"/>
                      </a:lnTo>
                      <a:lnTo>
                        <a:pt x="363" y="0"/>
                      </a:lnTo>
                      <a:close/>
                    </a:path>
                  </a:pathLst>
                </a:custGeom>
                <a:solidFill>
                  <a:srgbClr val="DFFFBF"/>
                </a:solidFill>
                <a:ln w="9525">
                  <a:noFill/>
                  <a:round/>
                  <a:headEnd/>
                  <a:tailEnd/>
                </a:ln>
              </p:spPr>
              <p:txBody>
                <a:bodyPr/>
                <a:lstStyle/>
                <a:p>
                  <a:endParaRPr lang="en-GB"/>
                </a:p>
              </p:txBody>
            </p:sp>
            <p:sp>
              <p:nvSpPr>
                <p:cNvPr id="16471" name="Freeform 85"/>
                <p:cNvSpPr>
                  <a:spLocks/>
                </p:cNvSpPr>
                <p:nvPr/>
              </p:nvSpPr>
              <p:spPr bwMode="auto">
                <a:xfrm>
                  <a:off x="3359" y="1848"/>
                  <a:ext cx="394" cy="1403"/>
                </a:xfrm>
                <a:custGeom>
                  <a:avLst/>
                  <a:gdLst>
                    <a:gd name="T0" fmla="*/ 313 w 394"/>
                    <a:gd name="T1" fmla="*/ 9 h 1403"/>
                    <a:gd name="T2" fmla="*/ 211 w 394"/>
                    <a:gd name="T3" fmla="*/ 18 h 1403"/>
                    <a:gd name="T4" fmla="*/ 157 w 394"/>
                    <a:gd name="T5" fmla="*/ 72 h 1403"/>
                    <a:gd name="T6" fmla="*/ 30 w 394"/>
                    <a:gd name="T7" fmla="*/ 209 h 1403"/>
                    <a:gd name="T8" fmla="*/ 42 w 394"/>
                    <a:gd name="T9" fmla="*/ 269 h 1403"/>
                    <a:gd name="T10" fmla="*/ 81 w 394"/>
                    <a:gd name="T11" fmla="*/ 330 h 1403"/>
                    <a:gd name="T12" fmla="*/ 163 w 394"/>
                    <a:gd name="T13" fmla="*/ 318 h 1403"/>
                    <a:gd name="T14" fmla="*/ 178 w 394"/>
                    <a:gd name="T15" fmla="*/ 367 h 1403"/>
                    <a:gd name="T16" fmla="*/ 208 w 394"/>
                    <a:gd name="T17" fmla="*/ 463 h 1403"/>
                    <a:gd name="T18" fmla="*/ 240 w 394"/>
                    <a:gd name="T19" fmla="*/ 516 h 1403"/>
                    <a:gd name="T20" fmla="*/ 252 w 394"/>
                    <a:gd name="T21" fmla="*/ 606 h 1403"/>
                    <a:gd name="T22" fmla="*/ 246 w 394"/>
                    <a:gd name="T23" fmla="*/ 738 h 1403"/>
                    <a:gd name="T24" fmla="*/ 199 w 394"/>
                    <a:gd name="T25" fmla="*/ 978 h 1403"/>
                    <a:gd name="T26" fmla="*/ 175 w 394"/>
                    <a:gd name="T27" fmla="*/ 1189 h 1403"/>
                    <a:gd name="T28" fmla="*/ 246 w 394"/>
                    <a:gd name="T29" fmla="*/ 1403 h 1403"/>
                    <a:gd name="T30" fmla="*/ 258 w 394"/>
                    <a:gd name="T31" fmla="*/ 1302 h 1403"/>
                    <a:gd name="T32" fmla="*/ 288 w 394"/>
                    <a:gd name="T33" fmla="*/ 1260 h 1403"/>
                    <a:gd name="T34" fmla="*/ 322 w 394"/>
                    <a:gd name="T35" fmla="*/ 1250 h 1403"/>
                    <a:gd name="T36" fmla="*/ 337 w 394"/>
                    <a:gd name="T37" fmla="*/ 1206 h 1403"/>
                    <a:gd name="T38" fmla="*/ 334 w 394"/>
                    <a:gd name="T39" fmla="*/ 1155 h 1403"/>
                    <a:gd name="T40" fmla="*/ 334 w 394"/>
                    <a:gd name="T41" fmla="*/ 1101 h 1403"/>
                    <a:gd name="T42" fmla="*/ 331 w 394"/>
                    <a:gd name="T43" fmla="*/ 1049 h 1403"/>
                    <a:gd name="T44" fmla="*/ 340 w 394"/>
                    <a:gd name="T45" fmla="*/ 977 h 1403"/>
                    <a:gd name="T46" fmla="*/ 352 w 394"/>
                    <a:gd name="T47" fmla="*/ 881 h 1403"/>
                    <a:gd name="T48" fmla="*/ 364 w 394"/>
                    <a:gd name="T49" fmla="*/ 824 h 1403"/>
                    <a:gd name="T50" fmla="*/ 367 w 394"/>
                    <a:gd name="T51" fmla="*/ 755 h 1403"/>
                    <a:gd name="T52" fmla="*/ 361 w 394"/>
                    <a:gd name="T53" fmla="*/ 704 h 1403"/>
                    <a:gd name="T54" fmla="*/ 343 w 394"/>
                    <a:gd name="T55" fmla="*/ 638 h 1403"/>
                    <a:gd name="T56" fmla="*/ 382 w 394"/>
                    <a:gd name="T57" fmla="*/ 629 h 1403"/>
                    <a:gd name="T58" fmla="*/ 394 w 394"/>
                    <a:gd name="T59" fmla="*/ 615 h 1403"/>
                    <a:gd name="T60" fmla="*/ 364 w 394"/>
                    <a:gd name="T61" fmla="*/ 484 h 1403"/>
                    <a:gd name="T62" fmla="*/ 385 w 394"/>
                    <a:gd name="T63" fmla="*/ 454 h 1403"/>
                    <a:gd name="T64" fmla="*/ 373 w 394"/>
                    <a:gd name="T65" fmla="*/ 367 h 1403"/>
                    <a:gd name="T66" fmla="*/ 370 w 394"/>
                    <a:gd name="T67" fmla="*/ 263 h 1403"/>
                    <a:gd name="T68" fmla="*/ 370 w 394"/>
                    <a:gd name="T69" fmla="*/ 160 h 1403"/>
                    <a:gd name="T70" fmla="*/ 374 w 394"/>
                    <a:gd name="T71" fmla="*/ 125 h 1403"/>
                    <a:gd name="T72" fmla="*/ 353 w 394"/>
                    <a:gd name="T73" fmla="*/ 95 h 1403"/>
                    <a:gd name="T74" fmla="*/ 346 w 394"/>
                    <a:gd name="T75" fmla="*/ 57 h 14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1403"/>
                    <a:gd name="T116" fmla="*/ 394 w 394"/>
                    <a:gd name="T117" fmla="*/ 1403 h 14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1403">
                      <a:moveTo>
                        <a:pt x="364" y="0"/>
                      </a:moveTo>
                      <a:lnTo>
                        <a:pt x="313" y="9"/>
                      </a:lnTo>
                      <a:lnTo>
                        <a:pt x="252" y="18"/>
                      </a:lnTo>
                      <a:lnTo>
                        <a:pt x="211" y="18"/>
                      </a:lnTo>
                      <a:lnTo>
                        <a:pt x="199" y="21"/>
                      </a:lnTo>
                      <a:lnTo>
                        <a:pt x="157" y="72"/>
                      </a:lnTo>
                      <a:lnTo>
                        <a:pt x="78" y="161"/>
                      </a:lnTo>
                      <a:lnTo>
                        <a:pt x="30" y="209"/>
                      </a:lnTo>
                      <a:lnTo>
                        <a:pt x="0" y="242"/>
                      </a:lnTo>
                      <a:lnTo>
                        <a:pt x="42" y="269"/>
                      </a:lnTo>
                      <a:lnTo>
                        <a:pt x="63" y="299"/>
                      </a:lnTo>
                      <a:lnTo>
                        <a:pt x="81" y="330"/>
                      </a:lnTo>
                      <a:lnTo>
                        <a:pt x="93" y="373"/>
                      </a:lnTo>
                      <a:lnTo>
                        <a:pt x="163" y="318"/>
                      </a:lnTo>
                      <a:lnTo>
                        <a:pt x="172" y="333"/>
                      </a:lnTo>
                      <a:lnTo>
                        <a:pt x="178" y="367"/>
                      </a:lnTo>
                      <a:lnTo>
                        <a:pt x="193" y="430"/>
                      </a:lnTo>
                      <a:lnTo>
                        <a:pt x="208" y="463"/>
                      </a:lnTo>
                      <a:lnTo>
                        <a:pt x="220" y="490"/>
                      </a:lnTo>
                      <a:lnTo>
                        <a:pt x="240" y="516"/>
                      </a:lnTo>
                      <a:lnTo>
                        <a:pt x="249" y="564"/>
                      </a:lnTo>
                      <a:lnTo>
                        <a:pt x="252" y="606"/>
                      </a:lnTo>
                      <a:lnTo>
                        <a:pt x="246" y="648"/>
                      </a:lnTo>
                      <a:lnTo>
                        <a:pt x="246" y="738"/>
                      </a:lnTo>
                      <a:lnTo>
                        <a:pt x="237" y="867"/>
                      </a:lnTo>
                      <a:lnTo>
                        <a:pt x="199" y="978"/>
                      </a:lnTo>
                      <a:lnTo>
                        <a:pt x="184" y="1066"/>
                      </a:lnTo>
                      <a:lnTo>
                        <a:pt x="175" y="1189"/>
                      </a:lnTo>
                      <a:lnTo>
                        <a:pt x="169" y="1395"/>
                      </a:lnTo>
                      <a:lnTo>
                        <a:pt x="246" y="1403"/>
                      </a:lnTo>
                      <a:lnTo>
                        <a:pt x="252" y="1337"/>
                      </a:lnTo>
                      <a:lnTo>
                        <a:pt x="258" y="1302"/>
                      </a:lnTo>
                      <a:lnTo>
                        <a:pt x="273" y="1275"/>
                      </a:lnTo>
                      <a:lnTo>
                        <a:pt x="288" y="1260"/>
                      </a:lnTo>
                      <a:lnTo>
                        <a:pt x="310" y="1256"/>
                      </a:lnTo>
                      <a:lnTo>
                        <a:pt x="322" y="1250"/>
                      </a:lnTo>
                      <a:lnTo>
                        <a:pt x="331" y="1229"/>
                      </a:lnTo>
                      <a:lnTo>
                        <a:pt x="337" y="1206"/>
                      </a:lnTo>
                      <a:lnTo>
                        <a:pt x="334" y="1179"/>
                      </a:lnTo>
                      <a:lnTo>
                        <a:pt x="334" y="1155"/>
                      </a:lnTo>
                      <a:lnTo>
                        <a:pt x="331" y="1128"/>
                      </a:lnTo>
                      <a:lnTo>
                        <a:pt x="334" y="1101"/>
                      </a:lnTo>
                      <a:lnTo>
                        <a:pt x="331" y="1077"/>
                      </a:lnTo>
                      <a:lnTo>
                        <a:pt x="331" y="1049"/>
                      </a:lnTo>
                      <a:lnTo>
                        <a:pt x="337" y="1019"/>
                      </a:lnTo>
                      <a:lnTo>
                        <a:pt x="340" y="977"/>
                      </a:lnTo>
                      <a:lnTo>
                        <a:pt x="346" y="902"/>
                      </a:lnTo>
                      <a:lnTo>
                        <a:pt x="352" y="881"/>
                      </a:lnTo>
                      <a:lnTo>
                        <a:pt x="367" y="860"/>
                      </a:lnTo>
                      <a:lnTo>
                        <a:pt x="364" y="824"/>
                      </a:lnTo>
                      <a:lnTo>
                        <a:pt x="364" y="791"/>
                      </a:lnTo>
                      <a:lnTo>
                        <a:pt x="367" y="755"/>
                      </a:lnTo>
                      <a:lnTo>
                        <a:pt x="367" y="728"/>
                      </a:lnTo>
                      <a:lnTo>
                        <a:pt x="361" y="704"/>
                      </a:lnTo>
                      <a:lnTo>
                        <a:pt x="349" y="668"/>
                      </a:lnTo>
                      <a:lnTo>
                        <a:pt x="343" y="638"/>
                      </a:lnTo>
                      <a:lnTo>
                        <a:pt x="346" y="617"/>
                      </a:lnTo>
                      <a:lnTo>
                        <a:pt x="382" y="629"/>
                      </a:lnTo>
                      <a:lnTo>
                        <a:pt x="394" y="623"/>
                      </a:lnTo>
                      <a:lnTo>
                        <a:pt x="394" y="615"/>
                      </a:lnTo>
                      <a:lnTo>
                        <a:pt x="391" y="600"/>
                      </a:lnTo>
                      <a:lnTo>
                        <a:pt x="364" y="484"/>
                      </a:lnTo>
                      <a:lnTo>
                        <a:pt x="391" y="504"/>
                      </a:lnTo>
                      <a:lnTo>
                        <a:pt x="385" y="454"/>
                      </a:lnTo>
                      <a:lnTo>
                        <a:pt x="376" y="409"/>
                      </a:lnTo>
                      <a:lnTo>
                        <a:pt x="373" y="367"/>
                      </a:lnTo>
                      <a:lnTo>
                        <a:pt x="367" y="321"/>
                      </a:lnTo>
                      <a:lnTo>
                        <a:pt x="370" y="263"/>
                      </a:lnTo>
                      <a:lnTo>
                        <a:pt x="367" y="199"/>
                      </a:lnTo>
                      <a:lnTo>
                        <a:pt x="370" y="160"/>
                      </a:lnTo>
                      <a:lnTo>
                        <a:pt x="387" y="137"/>
                      </a:lnTo>
                      <a:lnTo>
                        <a:pt x="374" y="125"/>
                      </a:lnTo>
                      <a:lnTo>
                        <a:pt x="362" y="111"/>
                      </a:lnTo>
                      <a:lnTo>
                        <a:pt x="353" y="95"/>
                      </a:lnTo>
                      <a:lnTo>
                        <a:pt x="348" y="78"/>
                      </a:lnTo>
                      <a:lnTo>
                        <a:pt x="346" y="57"/>
                      </a:lnTo>
                      <a:lnTo>
                        <a:pt x="364" y="0"/>
                      </a:lnTo>
                      <a:close/>
                    </a:path>
                  </a:pathLst>
                </a:custGeom>
                <a:solidFill>
                  <a:srgbClr val="BFFFBF"/>
                </a:solidFill>
                <a:ln w="9525">
                  <a:noFill/>
                  <a:round/>
                  <a:headEnd/>
                  <a:tailEnd/>
                </a:ln>
              </p:spPr>
              <p:txBody>
                <a:bodyPr/>
                <a:lstStyle/>
                <a:p>
                  <a:endParaRPr lang="en-GB"/>
                </a:p>
              </p:txBody>
            </p:sp>
            <p:sp>
              <p:nvSpPr>
                <p:cNvPr id="16472" name="Freeform 86"/>
                <p:cNvSpPr>
                  <a:spLocks/>
                </p:cNvSpPr>
                <p:nvPr/>
              </p:nvSpPr>
              <p:spPr bwMode="auto">
                <a:xfrm>
                  <a:off x="3804" y="1860"/>
                  <a:ext cx="437" cy="1385"/>
                </a:xfrm>
                <a:custGeom>
                  <a:avLst/>
                  <a:gdLst>
                    <a:gd name="T0" fmla="*/ 19 w 437"/>
                    <a:gd name="T1" fmla="*/ 596 h 1385"/>
                    <a:gd name="T2" fmla="*/ 28 w 437"/>
                    <a:gd name="T3" fmla="*/ 756 h 1385"/>
                    <a:gd name="T4" fmla="*/ 43 w 437"/>
                    <a:gd name="T5" fmla="*/ 965 h 1385"/>
                    <a:gd name="T6" fmla="*/ 51 w 437"/>
                    <a:gd name="T7" fmla="*/ 1017 h 1385"/>
                    <a:gd name="T8" fmla="*/ 84 w 437"/>
                    <a:gd name="T9" fmla="*/ 1207 h 1385"/>
                    <a:gd name="T10" fmla="*/ 83 w 437"/>
                    <a:gd name="T11" fmla="*/ 1254 h 1385"/>
                    <a:gd name="T12" fmla="*/ 96 w 437"/>
                    <a:gd name="T13" fmla="*/ 1289 h 1385"/>
                    <a:gd name="T14" fmla="*/ 133 w 437"/>
                    <a:gd name="T15" fmla="*/ 1320 h 1385"/>
                    <a:gd name="T16" fmla="*/ 226 w 437"/>
                    <a:gd name="T17" fmla="*/ 1335 h 1385"/>
                    <a:gd name="T18" fmla="*/ 288 w 437"/>
                    <a:gd name="T19" fmla="*/ 1341 h 1385"/>
                    <a:gd name="T20" fmla="*/ 365 w 437"/>
                    <a:gd name="T21" fmla="*/ 1380 h 1385"/>
                    <a:gd name="T22" fmla="*/ 335 w 437"/>
                    <a:gd name="T23" fmla="*/ 1174 h 1385"/>
                    <a:gd name="T24" fmla="*/ 245 w 437"/>
                    <a:gd name="T25" fmla="*/ 837 h 1385"/>
                    <a:gd name="T26" fmla="*/ 221 w 437"/>
                    <a:gd name="T27" fmla="*/ 702 h 1385"/>
                    <a:gd name="T28" fmla="*/ 248 w 437"/>
                    <a:gd name="T29" fmla="*/ 528 h 1385"/>
                    <a:gd name="T30" fmla="*/ 271 w 437"/>
                    <a:gd name="T31" fmla="*/ 460 h 1385"/>
                    <a:gd name="T32" fmla="*/ 292 w 437"/>
                    <a:gd name="T33" fmla="*/ 531 h 1385"/>
                    <a:gd name="T34" fmla="*/ 383 w 437"/>
                    <a:gd name="T35" fmla="*/ 507 h 1385"/>
                    <a:gd name="T36" fmla="*/ 422 w 437"/>
                    <a:gd name="T37" fmla="*/ 403 h 1385"/>
                    <a:gd name="T38" fmla="*/ 383 w 437"/>
                    <a:gd name="T39" fmla="*/ 197 h 1385"/>
                    <a:gd name="T40" fmla="*/ 298 w 437"/>
                    <a:gd name="T41" fmla="*/ 99 h 1385"/>
                    <a:gd name="T42" fmla="*/ 131 w 437"/>
                    <a:gd name="T43" fmla="*/ 0 h 1385"/>
                    <a:gd name="T44" fmla="*/ 134 w 437"/>
                    <a:gd name="T45" fmla="*/ 64 h 1385"/>
                    <a:gd name="T46" fmla="*/ 122 w 437"/>
                    <a:gd name="T47" fmla="*/ 107 h 1385"/>
                    <a:gd name="T48" fmla="*/ 102 w 437"/>
                    <a:gd name="T49" fmla="*/ 154 h 1385"/>
                    <a:gd name="T50" fmla="*/ 69 w 437"/>
                    <a:gd name="T51" fmla="*/ 230 h 1385"/>
                    <a:gd name="T52" fmla="*/ 42 w 437"/>
                    <a:gd name="T53" fmla="*/ 237 h 1385"/>
                    <a:gd name="T54" fmla="*/ 30 w 437"/>
                    <a:gd name="T55" fmla="*/ 263 h 1385"/>
                    <a:gd name="T56" fmla="*/ 24 w 437"/>
                    <a:gd name="T57" fmla="*/ 344 h 1385"/>
                    <a:gd name="T58" fmla="*/ 7 w 437"/>
                    <a:gd name="T59" fmla="*/ 396 h 1385"/>
                    <a:gd name="T60" fmla="*/ 0 w 437"/>
                    <a:gd name="T61" fmla="*/ 435 h 1385"/>
                    <a:gd name="T62" fmla="*/ 7 w 437"/>
                    <a:gd name="T63" fmla="*/ 499 h 1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7"/>
                    <a:gd name="T97" fmla="*/ 0 h 1385"/>
                    <a:gd name="T98" fmla="*/ 437 w 437"/>
                    <a:gd name="T99" fmla="*/ 1385 h 1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7" h="1385">
                      <a:moveTo>
                        <a:pt x="13" y="543"/>
                      </a:moveTo>
                      <a:lnTo>
                        <a:pt x="19" y="596"/>
                      </a:lnTo>
                      <a:lnTo>
                        <a:pt x="21" y="645"/>
                      </a:lnTo>
                      <a:lnTo>
                        <a:pt x="28" y="756"/>
                      </a:lnTo>
                      <a:lnTo>
                        <a:pt x="34" y="858"/>
                      </a:lnTo>
                      <a:lnTo>
                        <a:pt x="43" y="965"/>
                      </a:lnTo>
                      <a:lnTo>
                        <a:pt x="45" y="993"/>
                      </a:lnTo>
                      <a:lnTo>
                        <a:pt x="51" y="1017"/>
                      </a:lnTo>
                      <a:lnTo>
                        <a:pt x="64" y="1050"/>
                      </a:lnTo>
                      <a:lnTo>
                        <a:pt x="84" y="1207"/>
                      </a:lnTo>
                      <a:lnTo>
                        <a:pt x="84" y="1240"/>
                      </a:lnTo>
                      <a:lnTo>
                        <a:pt x="83" y="1254"/>
                      </a:lnTo>
                      <a:lnTo>
                        <a:pt x="85" y="1271"/>
                      </a:lnTo>
                      <a:lnTo>
                        <a:pt x="96" y="1289"/>
                      </a:lnTo>
                      <a:lnTo>
                        <a:pt x="108" y="1307"/>
                      </a:lnTo>
                      <a:lnTo>
                        <a:pt x="133" y="1320"/>
                      </a:lnTo>
                      <a:lnTo>
                        <a:pt x="165" y="1328"/>
                      </a:lnTo>
                      <a:lnTo>
                        <a:pt x="226" y="1335"/>
                      </a:lnTo>
                      <a:lnTo>
                        <a:pt x="267" y="1339"/>
                      </a:lnTo>
                      <a:lnTo>
                        <a:pt x="288" y="1341"/>
                      </a:lnTo>
                      <a:lnTo>
                        <a:pt x="339" y="1385"/>
                      </a:lnTo>
                      <a:lnTo>
                        <a:pt x="365" y="1380"/>
                      </a:lnTo>
                      <a:lnTo>
                        <a:pt x="356" y="1269"/>
                      </a:lnTo>
                      <a:lnTo>
                        <a:pt x="335" y="1174"/>
                      </a:lnTo>
                      <a:lnTo>
                        <a:pt x="298" y="1002"/>
                      </a:lnTo>
                      <a:lnTo>
                        <a:pt x="245" y="837"/>
                      </a:lnTo>
                      <a:lnTo>
                        <a:pt x="230" y="765"/>
                      </a:lnTo>
                      <a:lnTo>
                        <a:pt x="221" y="702"/>
                      </a:lnTo>
                      <a:lnTo>
                        <a:pt x="227" y="621"/>
                      </a:lnTo>
                      <a:lnTo>
                        <a:pt x="248" y="528"/>
                      </a:lnTo>
                      <a:lnTo>
                        <a:pt x="259" y="498"/>
                      </a:lnTo>
                      <a:lnTo>
                        <a:pt x="271" y="460"/>
                      </a:lnTo>
                      <a:lnTo>
                        <a:pt x="286" y="489"/>
                      </a:lnTo>
                      <a:lnTo>
                        <a:pt x="292" y="531"/>
                      </a:lnTo>
                      <a:lnTo>
                        <a:pt x="338" y="516"/>
                      </a:lnTo>
                      <a:lnTo>
                        <a:pt x="383" y="507"/>
                      </a:lnTo>
                      <a:lnTo>
                        <a:pt x="437" y="501"/>
                      </a:lnTo>
                      <a:lnTo>
                        <a:pt x="422" y="403"/>
                      </a:lnTo>
                      <a:lnTo>
                        <a:pt x="413" y="318"/>
                      </a:lnTo>
                      <a:lnTo>
                        <a:pt x="383" y="197"/>
                      </a:lnTo>
                      <a:lnTo>
                        <a:pt x="377" y="143"/>
                      </a:lnTo>
                      <a:lnTo>
                        <a:pt x="298" y="99"/>
                      </a:lnTo>
                      <a:lnTo>
                        <a:pt x="221" y="54"/>
                      </a:lnTo>
                      <a:lnTo>
                        <a:pt x="131" y="0"/>
                      </a:lnTo>
                      <a:lnTo>
                        <a:pt x="134" y="45"/>
                      </a:lnTo>
                      <a:lnTo>
                        <a:pt x="134" y="64"/>
                      </a:lnTo>
                      <a:lnTo>
                        <a:pt x="128" y="90"/>
                      </a:lnTo>
                      <a:lnTo>
                        <a:pt x="122" y="107"/>
                      </a:lnTo>
                      <a:lnTo>
                        <a:pt x="113" y="125"/>
                      </a:lnTo>
                      <a:lnTo>
                        <a:pt x="102" y="154"/>
                      </a:lnTo>
                      <a:lnTo>
                        <a:pt x="83" y="197"/>
                      </a:lnTo>
                      <a:lnTo>
                        <a:pt x="69" y="230"/>
                      </a:lnTo>
                      <a:lnTo>
                        <a:pt x="57" y="233"/>
                      </a:lnTo>
                      <a:lnTo>
                        <a:pt x="42" y="237"/>
                      </a:lnTo>
                      <a:lnTo>
                        <a:pt x="30" y="249"/>
                      </a:lnTo>
                      <a:lnTo>
                        <a:pt x="30" y="263"/>
                      </a:lnTo>
                      <a:lnTo>
                        <a:pt x="28" y="306"/>
                      </a:lnTo>
                      <a:lnTo>
                        <a:pt x="24" y="344"/>
                      </a:lnTo>
                      <a:lnTo>
                        <a:pt x="13" y="378"/>
                      </a:lnTo>
                      <a:lnTo>
                        <a:pt x="7" y="396"/>
                      </a:lnTo>
                      <a:lnTo>
                        <a:pt x="1" y="418"/>
                      </a:lnTo>
                      <a:lnTo>
                        <a:pt x="0" y="435"/>
                      </a:lnTo>
                      <a:lnTo>
                        <a:pt x="4" y="461"/>
                      </a:lnTo>
                      <a:lnTo>
                        <a:pt x="7" y="499"/>
                      </a:lnTo>
                      <a:lnTo>
                        <a:pt x="13" y="543"/>
                      </a:lnTo>
                      <a:close/>
                    </a:path>
                  </a:pathLst>
                </a:custGeom>
                <a:solidFill>
                  <a:srgbClr val="BFFFBF"/>
                </a:solidFill>
                <a:ln w="9525">
                  <a:noFill/>
                  <a:round/>
                  <a:headEnd/>
                  <a:tailEnd/>
                </a:ln>
              </p:spPr>
              <p:txBody>
                <a:bodyPr/>
                <a:lstStyle/>
                <a:p>
                  <a:endParaRPr lang="en-GB"/>
                </a:p>
              </p:txBody>
            </p:sp>
          </p:grpSp>
          <p:grpSp>
            <p:nvGrpSpPr>
              <p:cNvPr id="6" name="Group 131"/>
              <p:cNvGrpSpPr>
                <a:grpSpLocks/>
              </p:cNvGrpSpPr>
              <p:nvPr/>
            </p:nvGrpSpPr>
            <p:grpSpPr bwMode="auto">
              <a:xfrm>
                <a:off x="3587" y="1278"/>
                <a:ext cx="452" cy="773"/>
                <a:chOff x="3587" y="1278"/>
                <a:chExt cx="452" cy="773"/>
              </a:xfrm>
            </p:grpSpPr>
            <p:grpSp>
              <p:nvGrpSpPr>
                <p:cNvPr id="7" name="Group 90"/>
                <p:cNvGrpSpPr>
                  <a:grpSpLocks/>
                </p:cNvGrpSpPr>
                <p:nvPr/>
              </p:nvGrpSpPr>
              <p:grpSpPr bwMode="auto">
                <a:xfrm>
                  <a:off x="3692" y="1665"/>
                  <a:ext cx="235" cy="386"/>
                  <a:chOff x="3692" y="1665"/>
                  <a:chExt cx="235" cy="386"/>
                </a:xfrm>
              </p:grpSpPr>
              <p:sp>
                <p:nvSpPr>
                  <p:cNvPr id="16468" name="Freeform 88"/>
                  <p:cNvSpPr>
                    <a:spLocks/>
                  </p:cNvSpPr>
                  <p:nvPr/>
                </p:nvSpPr>
                <p:spPr bwMode="auto">
                  <a:xfrm>
                    <a:off x="3694" y="1665"/>
                    <a:ext cx="233" cy="386"/>
                  </a:xfrm>
                  <a:custGeom>
                    <a:avLst/>
                    <a:gdLst>
                      <a:gd name="T0" fmla="*/ 201 w 233"/>
                      <a:gd name="T1" fmla="*/ 0 h 386"/>
                      <a:gd name="T2" fmla="*/ 212 w 233"/>
                      <a:gd name="T3" fmla="*/ 109 h 386"/>
                      <a:gd name="T4" fmla="*/ 219 w 233"/>
                      <a:gd name="T5" fmla="*/ 167 h 386"/>
                      <a:gd name="T6" fmla="*/ 225 w 233"/>
                      <a:gd name="T7" fmla="*/ 187 h 386"/>
                      <a:gd name="T8" fmla="*/ 233 w 233"/>
                      <a:gd name="T9" fmla="*/ 236 h 386"/>
                      <a:gd name="T10" fmla="*/ 228 w 233"/>
                      <a:gd name="T11" fmla="*/ 274 h 386"/>
                      <a:gd name="T12" fmla="*/ 219 w 233"/>
                      <a:gd name="T13" fmla="*/ 313 h 386"/>
                      <a:gd name="T14" fmla="*/ 204 w 233"/>
                      <a:gd name="T15" fmla="*/ 349 h 386"/>
                      <a:gd name="T16" fmla="*/ 188 w 233"/>
                      <a:gd name="T17" fmla="*/ 368 h 386"/>
                      <a:gd name="T18" fmla="*/ 160 w 233"/>
                      <a:gd name="T19" fmla="*/ 380 h 386"/>
                      <a:gd name="T20" fmla="*/ 124 w 233"/>
                      <a:gd name="T21" fmla="*/ 386 h 386"/>
                      <a:gd name="T22" fmla="*/ 86 w 233"/>
                      <a:gd name="T23" fmla="*/ 380 h 386"/>
                      <a:gd name="T24" fmla="*/ 55 w 233"/>
                      <a:gd name="T25" fmla="*/ 365 h 386"/>
                      <a:gd name="T26" fmla="*/ 36 w 233"/>
                      <a:gd name="T27" fmla="*/ 349 h 386"/>
                      <a:gd name="T28" fmla="*/ 19 w 233"/>
                      <a:gd name="T29" fmla="*/ 325 h 386"/>
                      <a:gd name="T30" fmla="*/ 3 w 233"/>
                      <a:gd name="T31" fmla="*/ 291 h 386"/>
                      <a:gd name="T32" fmla="*/ 0 w 233"/>
                      <a:gd name="T33" fmla="*/ 269 h 386"/>
                      <a:gd name="T34" fmla="*/ 3 w 233"/>
                      <a:gd name="T35" fmla="*/ 247 h 386"/>
                      <a:gd name="T36" fmla="*/ 10 w 233"/>
                      <a:gd name="T37" fmla="*/ 229 h 386"/>
                      <a:gd name="T38" fmla="*/ 21 w 233"/>
                      <a:gd name="T39" fmla="*/ 212 h 386"/>
                      <a:gd name="T40" fmla="*/ 43 w 233"/>
                      <a:gd name="T41" fmla="*/ 194 h 386"/>
                      <a:gd name="T42" fmla="*/ 45 w 233"/>
                      <a:gd name="T43" fmla="*/ 158 h 386"/>
                      <a:gd name="T44" fmla="*/ 43 w 233"/>
                      <a:gd name="T45" fmla="*/ 98 h 386"/>
                      <a:gd name="T46" fmla="*/ 77 w 233"/>
                      <a:gd name="T47" fmla="*/ 98 h 386"/>
                      <a:gd name="T48" fmla="*/ 101 w 233"/>
                      <a:gd name="T49" fmla="*/ 91 h 386"/>
                      <a:gd name="T50" fmla="*/ 124 w 233"/>
                      <a:gd name="T51" fmla="*/ 79 h 386"/>
                      <a:gd name="T52" fmla="*/ 140 w 233"/>
                      <a:gd name="T53" fmla="*/ 58 h 386"/>
                      <a:gd name="T54" fmla="*/ 161 w 233"/>
                      <a:gd name="T55" fmla="*/ 31 h 386"/>
                      <a:gd name="T56" fmla="*/ 201 w 233"/>
                      <a:gd name="T57" fmla="*/ 0 h 3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
                      <a:gd name="T88" fmla="*/ 0 h 386"/>
                      <a:gd name="T89" fmla="*/ 233 w 233"/>
                      <a:gd name="T90" fmla="*/ 386 h 3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 h="386">
                        <a:moveTo>
                          <a:pt x="201" y="0"/>
                        </a:moveTo>
                        <a:lnTo>
                          <a:pt x="212" y="109"/>
                        </a:lnTo>
                        <a:lnTo>
                          <a:pt x="219" y="167"/>
                        </a:lnTo>
                        <a:lnTo>
                          <a:pt x="225" y="187"/>
                        </a:lnTo>
                        <a:lnTo>
                          <a:pt x="233" y="236"/>
                        </a:lnTo>
                        <a:lnTo>
                          <a:pt x="228" y="274"/>
                        </a:lnTo>
                        <a:lnTo>
                          <a:pt x="219" y="313"/>
                        </a:lnTo>
                        <a:lnTo>
                          <a:pt x="204" y="349"/>
                        </a:lnTo>
                        <a:lnTo>
                          <a:pt x="188" y="368"/>
                        </a:lnTo>
                        <a:lnTo>
                          <a:pt x="160" y="380"/>
                        </a:lnTo>
                        <a:lnTo>
                          <a:pt x="124" y="386"/>
                        </a:lnTo>
                        <a:lnTo>
                          <a:pt x="86" y="380"/>
                        </a:lnTo>
                        <a:lnTo>
                          <a:pt x="55" y="365"/>
                        </a:lnTo>
                        <a:lnTo>
                          <a:pt x="36" y="349"/>
                        </a:lnTo>
                        <a:lnTo>
                          <a:pt x="19" y="325"/>
                        </a:lnTo>
                        <a:lnTo>
                          <a:pt x="3" y="291"/>
                        </a:lnTo>
                        <a:lnTo>
                          <a:pt x="0" y="269"/>
                        </a:lnTo>
                        <a:lnTo>
                          <a:pt x="3" y="247"/>
                        </a:lnTo>
                        <a:lnTo>
                          <a:pt x="10" y="229"/>
                        </a:lnTo>
                        <a:lnTo>
                          <a:pt x="21" y="212"/>
                        </a:lnTo>
                        <a:lnTo>
                          <a:pt x="43" y="194"/>
                        </a:lnTo>
                        <a:lnTo>
                          <a:pt x="45" y="158"/>
                        </a:lnTo>
                        <a:lnTo>
                          <a:pt x="43" y="98"/>
                        </a:lnTo>
                        <a:lnTo>
                          <a:pt x="77" y="98"/>
                        </a:lnTo>
                        <a:lnTo>
                          <a:pt x="101" y="91"/>
                        </a:lnTo>
                        <a:lnTo>
                          <a:pt x="124" y="79"/>
                        </a:lnTo>
                        <a:lnTo>
                          <a:pt x="140" y="58"/>
                        </a:lnTo>
                        <a:lnTo>
                          <a:pt x="161" y="31"/>
                        </a:lnTo>
                        <a:lnTo>
                          <a:pt x="201" y="0"/>
                        </a:lnTo>
                        <a:close/>
                      </a:path>
                    </a:pathLst>
                  </a:custGeom>
                  <a:solidFill>
                    <a:srgbClr val="FF9F9F"/>
                  </a:solidFill>
                  <a:ln w="9525">
                    <a:noFill/>
                    <a:round/>
                    <a:headEnd/>
                    <a:tailEnd/>
                  </a:ln>
                </p:spPr>
                <p:txBody>
                  <a:bodyPr/>
                  <a:lstStyle/>
                  <a:p>
                    <a:endParaRPr lang="en-GB"/>
                  </a:p>
                </p:txBody>
              </p:sp>
              <p:sp>
                <p:nvSpPr>
                  <p:cNvPr id="16469" name="Freeform 89"/>
                  <p:cNvSpPr>
                    <a:spLocks/>
                  </p:cNvSpPr>
                  <p:nvPr/>
                </p:nvSpPr>
                <p:spPr bwMode="auto">
                  <a:xfrm>
                    <a:off x="3692" y="1665"/>
                    <a:ext cx="233" cy="351"/>
                  </a:xfrm>
                  <a:custGeom>
                    <a:avLst/>
                    <a:gdLst>
                      <a:gd name="T0" fmla="*/ 201 w 233"/>
                      <a:gd name="T1" fmla="*/ 0 h 351"/>
                      <a:gd name="T2" fmla="*/ 212 w 233"/>
                      <a:gd name="T3" fmla="*/ 109 h 351"/>
                      <a:gd name="T4" fmla="*/ 219 w 233"/>
                      <a:gd name="T5" fmla="*/ 167 h 351"/>
                      <a:gd name="T6" fmla="*/ 225 w 233"/>
                      <a:gd name="T7" fmla="*/ 187 h 351"/>
                      <a:gd name="T8" fmla="*/ 233 w 233"/>
                      <a:gd name="T9" fmla="*/ 236 h 351"/>
                      <a:gd name="T10" fmla="*/ 228 w 233"/>
                      <a:gd name="T11" fmla="*/ 275 h 351"/>
                      <a:gd name="T12" fmla="*/ 219 w 233"/>
                      <a:gd name="T13" fmla="*/ 313 h 351"/>
                      <a:gd name="T14" fmla="*/ 205 w 233"/>
                      <a:gd name="T15" fmla="*/ 349 h 351"/>
                      <a:gd name="T16" fmla="*/ 196 w 233"/>
                      <a:gd name="T17" fmla="*/ 329 h 351"/>
                      <a:gd name="T18" fmla="*/ 179 w 233"/>
                      <a:gd name="T19" fmla="*/ 322 h 351"/>
                      <a:gd name="T20" fmla="*/ 166 w 233"/>
                      <a:gd name="T21" fmla="*/ 326 h 351"/>
                      <a:gd name="T22" fmla="*/ 155 w 233"/>
                      <a:gd name="T23" fmla="*/ 336 h 351"/>
                      <a:gd name="T24" fmla="*/ 136 w 233"/>
                      <a:gd name="T25" fmla="*/ 351 h 351"/>
                      <a:gd name="T26" fmla="*/ 111 w 233"/>
                      <a:gd name="T27" fmla="*/ 351 h 351"/>
                      <a:gd name="T28" fmla="*/ 122 w 233"/>
                      <a:gd name="T29" fmla="*/ 332 h 351"/>
                      <a:gd name="T30" fmla="*/ 145 w 233"/>
                      <a:gd name="T31" fmla="*/ 303 h 351"/>
                      <a:gd name="T32" fmla="*/ 168 w 233"/>
                      <a:gd name="T33" fmla="*/ 284 h 351"/>
                      <a:gd name="T34" fmla="*/ 181 w 233"/>
                      <a:gd name="T35" fmla="*/ 270 h 351"/>
                      <a:gd name="T36" fmla="*/ 187 w 233"/>
                      <a:gd name="T37" fmla="*/ 250 h 351"/>
                      <a:gd name="T38" fmla="*/ 190 w 233"/>
                      <a:gd name="T39" fmla="*/ 231 h 351"/>
                      <a:gd name="T40" fmla="*/ 191 w 233"/>
                      <a:gd name="T41" fmla="*/ 209 h 351"/>
                      <a:gd name="T42" fmla="*/ 188 w 233"/>
                      <a:gd name="T43" fmla="*/ 186 h 351"/>
                      <a:gd name="T44" fmla="*/ 190 w 233"/>
                      <a:gd name="T45" fmla="*/ 153 h 351"/>
                      <a:gd name="T46" fmla="*/ 178 w 233"/>
                      <a:gd name="T47" fmla="*/ 156 h 351"/>
                      <a:gd name="T48" fmla="*/ 148 w 233"/>
                      <a:gd name="T49" fmla="*/ 157 h 351"/>
                      <a:gd name="T50" fmla="*/ 123 w 233"/>
                      <a:gd name="T51" fmla="*/ 155 h 351"/>
                      <a:gd name="T52" fmla="*/ 97 w 233"/>
                      <a:gd name="T53" fmla="*/ 151 h 351"/>
                      <a:gd name="T54" fmla="*/ 78 w 233"/>
                      <a:gd name="T55" fmla="*/ 144 h 351"/>
                      <a:gd name="T56" fmla="*/ 63 w 233"/>
                      <a:gd name="T57" fmla="*/ 137 h 351"/>
                      <a:gd name="T58" fmla="*/ 63 w 233"/>
                      <a:gd name="T59" fmla="*/ 159 h 351"/>
                      <a:gd name="T60" fmla="*/ 63 w 233"/>
                      <a:gd name="T61" fmla="*/ 187 h 351"/>
                      <a:gd name="T62" fmla="*/ 57 w 233"/>
                      <a:gd name="T63" fmla="*/ 212 h 351"/>
                      <a:gd name="T64" fmla="*/ 56 w 233"/>
                      <a:gd name="T65" fmla="*/ 236 h 351"/>
                      <a:gd name="T66" fmla="*/ 65 w 233"/>
                      <a:gd name="T67" fmla="*/ 261 h 351"/>
                      <a:gd name="T68" fmla="*/ 75 w 233"/>
                      <a:gd name="T69" fmla="*/ 282 h 351"/>
                      <a:gd name="T70" fmla="*/ 89 w 233"/>
                      <a:gd name="T71" fmla="*/ 306 h 351"/>
                      <a:gd name="T72" fmla="*/ 82 w 233"/>
                      <a:gd name="T73" fmla="*/ 324 h 351"/>
                      <a:gd name="T74" fmla="*/ 70 w 233"/>
                      <a:gd name="T75" fmla="*/ 313 h 351"/>
                      <a:gd name="T76" fmla="*/ 49 w 233"/>
                      <a:gd name="T77" fmla="*/ 299 h 351"/>
                      <a:gd name="T78" fmla="*/ 36 w 233"/>
                      <a:gd name="T79" fmla="*/ 286 h 351"/>
                      <a:gd name="T80" fmla="*/ 18 w 233"/>
                      <a:gd name="T81" fmla="*/ 277 h 351"/>
                      <a:gd name="T82" fmla="*/ 0 w 233"/>
                      <a:gd name="T83" fmla="*/ 270 h 351"/>
                      <a:gd name="T84" fmla="*/ 3 w 233"/>
                      <a:gd name="T85" fmla="*/ 247 h 351"/>
                      <a:gd name="T86" fmla="*/ 10 w 233"/>
                      <a:gd name="T87" fmla="*/ 229 h 351"/>
                      <a:gd name="T88" fmla="*/ 21 w 233"/>
                      <a:gd name="T89" fmla="*/ 212 h 351"/>
                      <a:gd name="T90" fmla="*/ 43 w 233"/>
                      <a:gd name="T91" fmla="*/ 194 h 351"/>
                      <a:gd name="T92" fmla="*/ 45 w 233"/>
                      <a:gd name="T93" fmla="*/ 158 h 351"/>
                      <a:gd name="T94" fmla="*/ 43 w 233"/>
                      <a:gd name="T95" fmla="*/ 98 h 351"/>
                      <a:gd name="T96" fmla="*/ 77 w 233"/>
                      <a:gd name="T97" fmla="*/ 98 h 351"/>
                      <a:gd name="T98" fmla="*/ 101 w 233"/>
                      <a:gd name="T99" fmla="*/ 92 h 351"/>
                      <a:gd name="T100" fmla="*/ 124 w 233"/>
                      <a:gd name="T101" fmla="*/ 79 h 351"/>
                      <a:gd name="T102" fmla="*/ 140 w 233"/>
                      <a:gd name="T103" fmla="*/ 58 h 351"/>
                      <a:gd name="T104" fmla="*/ 161 w 233"/>
                      <a:gd name="T105" fmla="*/ 31 h 351"/>
                      <a:gd name="T106" fmla="*/ 201 w 233"/>
                      <a:gd name="T107" fmla="*/ 0 h 3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351"/>
                      <a:gd name="T164" fmla="*/ 233 w 233"/>
                      <a:gd name="T165" fmla="*/ 351 h 3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351">
                        <a:moveTo>
                          <a:pt x="201" y="0"/>
                        </a:moveTo>
                        <a:lnTo>
                          <a:pt x="212" y="109"/>
                        </a:lnTo>
                        <a:lnTo>
                          <a:pt x="219" y="167"/>
                        </a:lnTo>
                        <a:lnTo>
                          <a:pt x="225" y="187"/>
                        </a:lnTo>
                        <a:lnTo>
                          <a:pt x="233" y="236"/>
                        </a:lnTo>
                        <a:lnTo>
                          <a:pt x="228" y="275"/>
                        </a:lnTo>
                        <a:lnTo>
                          <a:pt x="219" y="313"/>
                        </a:lnTo>
                        <a:lnTo>
                          <a:pt x="205" y="349"/>
                        </a:lnTo>
                        <a:lnTo>
                          <a:pt x="196" y="329"/>
                        </a:lnTo>
                        <a:lnTo>
                          <a:pt x="179" y="322"/>
                        </a:lnTo>
                        <a:lnTo>
                          <a:pt x="166" y="326"/>
                        </a:lnTo>
                        <a:lnTo>
                          <a:pt x="155" y="336"/>
                        </a:lnTo>
                        <a:lnTo>
                          <a:pt x="136" y="351"/>
                        </a:lnTo>
                        <a:lnTo>
                          <a:pt x="111" y="351"/>
                        </a:lnTo>
                        <a:lnTo>
                          <a:pt x="122" y="332"/>
                        </a:lnTo>
                        <a:lnTo>
                          <a:pt x="145" y="303"/>
                        </a:lnTo>
                        <a:lnTo>
                          <a:pt x="168" y="284"/>
                        </a:lnTo>
                        <a:lnTo>
                          <a:pt x="181" y="270"/>
                        </a:lnTo>
                        <a:lnTo>
                          <a:pt x="187" y="250"/>
                        </a:lnTo>
                        <a:lnTo>
                          <a:pt x="190" y="231"/>
                        </a:lnTo>
                        <a:lnTo>
                          <a:pt x="191" y="209"/>
                        </a:lnTo>
                        <a:lnTo>
                          <a:pt x="188" y="186"/>
                        </a:lnTo>
                        <a:lnTo>
                          <a:pt x="190" y="153"/>
                        </a:lnTo>
                        <a:lnTo>
                          <a:pt x="178" y="156"/>
                        </a:lnTo>
                        <a:lnTo>
                          <a:pt x="148" y="157"/>
                        </a:lnTo>
                        <a:lnTo>
                          <a:pt x="123" y="155"/>
                        </a:lnTo>
                        <a:lnTo>
                          <a:pt x="97" y="151"/>
                        </a:lnTo>
                        <a:lnTo>
                          <a:pt x="78" y="144"/>
                        </a:lnTo>
                        <a:lnTo>
                          <a:pt x="63" y="137"/>
                        </a:lnTo>
                        <a:lnTo>
                          <a:pt x="63" y="159"/>
                        </a:lnTo>
                        <a:lnTo>
                          <a:pt x="63" y="187"/>
                        </a:lnTo>
                        <a:lnTo>
                          <a:pt x="57" y="212"/>
                        </a:lnTo>
                        <a:lnTo>
                          <a:pt x="56" y="236"/>
                        </a:lnTo>
                        <a:lnTo>
                          <a:pt x="65" y="261"/>
                        </a:lnTo>
                        <a:lnTo>
                          <a:pt x="75" y="282"/>
                        </a:lnTo>
                        <a:lnTo>
                          <a:pt x="89" y="306"/>
                        </a:lnTo>
                        <a:lnTo>
                          <a:pt x="82" y="324"/>
                        </a:lnTo>
                        <a:lnTo>
                          <a:pt x="70" y="313"/>
                        </a:lnTo>
                        <a:lnTo>
                          <a:pt x="49" y="299"/>
                        </a:lnTo>
                        <a:lnTo>
                          <a:pt x="36" y="286"/>
                        </a:lnTo>
                        <a:lnTo>
                          <a:pt x="18" y="277"/>
                        </a:lnTo>
                        <a:lnTo>
                          <a:pt x="0" y="270"/>
                        </a:lnTo>
                        <a:lnTo>
                          <a:pt x="3" y="247"/>
                        </a:lnTo>
                        <a:lnTo>
                          <a:pt x="10" y="229"/>
                        </a:lnTo>
                        <a:lnTo>
                          <a:pt x="21" y="212"/>
                        </a:lnTo>
                        <a:lnTo>
                          <a:pt x="43" y="194"/>
                        </a:lnTo>
                        <a:lnTo>
                          <a:pt x="45" y="158"/>
                        </a:lnTo>
                        <a:lnTo>
                          <a:pt x="43" y="98"/>
                        </a:lnTo>
                        <a:lnTo>
                          <a:pt x="77" y="98"/>
                        </a:lnTo>
                        <a:lnTo>
                          <a:pt x="101" y="92"/>
                        </a:lnTo>
                        <a:lnTo>
                          <a:pt x="124" y="79"/>
                        </a:lnTo>
                        <a:lnTo>
                          <a:pt x="140" y="58"/>
                        </a:lnTo>
                        <a:lnTo>
                          <a:pt x="161" y="31"/>
                        </a:lnTo>
                        <a:lnTo>
                          <a:pt x="201" y="0"/>
                        </a:lnTo>
                        <a:close/>
                      </a:path>
                    </a:pathLst>
                  </a:custGeom>
                  <a:solidFill>
                    <a:srgbClr val="FF7F7F"/>
                  </a:solidFill>
                  <a:ln w="9525">
                    <a:noFill/>
                    <a:round/>
                    <a:headEnd/>
                    <a:tailEnd/>
                  </a:ln>
                </p:spPr>
                <p:txBody>
                  <a:bodyPr/>
                  <a:lstStyle/>
                  <a:p>
                    <a:endParaRPr lang="en-GB"/>
                  </a:p>
                </p:txBody>
              </p:sp>
            </p:grpSp>
            <p:sp>
              <p:nvSpPr>
                <p:cNvPr id="16428" name="Freeform 91"/>
                <p:cNvSpPr>
                  <a:spLocks/>
                </p:cNvSpPr>
                <p:nvPr/>
              </p:nvSpPr>
              <p:spPr bwMode="auto">
                <a:xfrm>
                  <a:off x="3638" y="1309"/>
                  <a:ext cx="315" cy="471"/>
                </a:xfrm>
                <a:custGeom>
                  <a:avLst/>
                  <a:gdLst>
                    <a:gd name="T0" fmla="*/ 29 w 315"/>
                    <a:gd name="T1" fmla="*/ 81 h 471"/>
                    <a:gd name="T2" fmla="*/ 16 w 315"/>
                    <a:gd name="T3" fmla="*/ 111 h 471"/>
                    <a:gd name="T4" fmla="*/ 7 w 315"/>
                    <a:gd name="T5" fmla="*/ 137 h 471"/>
                    <a:gd name="T6" fmla="*/ 1 w 315"/>
                    <a:gd name="T7" fmla="*/ 158 h 471"/>
                    <a:gd name="T8" fmla="*/ 0 w 315"/>
                    <a:gd name="T9" fmla="*/ 174 h 471"/>
                    <a:gd name="T10" fmla="*/ 2 w 315"/>
                    <a:gd name="T11" fmla="*/ 189 h 471"/>
                    <a:gd name="T12" fmla="*/ 5 w 315"/>
                    <a:gd name="T13" fmla="*/ 212 h 471"/>
                    <a:gd name="T14" fmla="*/ 4 w 315"/>
                    <a:gd name="T15" fmla="*/ 223 h 471"/>
                    <a:gd name="T16" fmla="*/ 5 w 315"/>
                    <a:gd name="T17" fmla="*/ 236 h 471"/>
                    <a:gd name="T18" fmla="*/ 11 w 315"/>
                    <a:gd name="T19" fmla="*/ 253 h 471"/>
                    <a:gd name="T20" fmla="*/ 13 w 315"/>
                    <a:gd name="T21" fmla="*/ 263 h 471"/>
                    <a:gd name="T22" fmla="*/ 10 w 315"/>
                    <a:gd name="T23" fmla="*/ 293 h 471"/>
                    <a:gd name="T24" fmla="*/ 13 w 315"/>
                    <a:gd name="T25" fmla="*/ 314 h 471"/>
                    <a:gd name="T26" fmla="*/ 19 w 315"/>
                    <a:gd name="T27" fmla="*/ 335 h 471"/>
                    <a:gd name="T28" fmla="*/ 29 w 315"/>
                    <a:gd name="T29" fmla="*/ 360 h 471"/>
                    <a:gd name="T30" fmla="*/ 41 w 315"/>
                    <a:gd name="T31" fmla="*/ 386 h 471"/>
                    <a:gd name="T32" fmla="*/ 52 w 315"/>
                    <a:gd name="T33" fmla="*/ 410 h 471"/>
                    <a:gd name="T34" fmla="*/ 59 w 315"/>
                    <a:gd name="T35" fmla="*/ 429 h 471"/>
                    <a:gd name="T36" fmla="*/ 65 w 315"/>
                    <a:gd name="T37" fmla="*/ 449 h 471"/>
                    <a:gd name="T38" fmla="*/ 74 w 315"/>
                    <a:gd name="T39" fmla="*/ 461 h 471"/>
                    <a:gd name="T40" fmla="*/ 87 w 315"/>
                    <a:gd name="T41" fmla="*/ 468 h 471"/>
                    <a:gd name="T42" fmla="*/ 108 w 315"/>
                    <a:gd name="T43" fmla="*/ 471 h 471"/>
                    <a:gd name="T44" fmla="*/ 137 w 315"/>
                    <a:gd name="T45" fmla="*/ 468 h 471"/>
                    <a:gd name="T46" fmla="*/ 162 w 315"/>
                    <a:gd name="T47" fmla="*/ 462 h 471"/>
                    <a:gd name="T48" fmla="*/ 176 w 315"/>
                    <a:gd name="T49" fmla="*/ 452 h 471"/>
                    <a:gd name="T50" fmla="*/ 197 w 315"/>
                    <a:gd name="T51" fmla="*/ 438 h 471"/>
                    <a:gd name="T52" fmla="*/ 219 w 315"/>
                    <a:gd name="T53" fmla="*/ 410 h 471"/>
                    <a:gd name="T54" fmla="*/ 255 w 315"/>
                    <a:gd name="T55" fmla="*/ 359 h 471"/>
                    <a:gd name="T56" fmla="*/ 264 w 315"/>
                    <a:gd name="T57" fmla="*/ 343 h 471"/>
                    <a:gd name="T58" fmla="*/ 271 w 315"/>
                    <a:gd name="T59" fmla="*/ 347 h 471"/>
                    <a:gd name="T60" fmla="*/ 282 w 315"/>
                    <a:gd name="T61" fmla="*/ 347 h 471"/>
                    <a:gd name="T62" fmla="*/ 288 w 315"/>
                    <a:gd name="T63" fmla="*/ 332 h 471"/>
                    <a:gd name="T64" fmla="*/ 298 w 315"/>
                    <a:gd name="T65" fmla="*/ 301 h 471"/>
                    <a:gd name="T66" fmla="*/ 306 w 315"/>
                    <a:gd name="T67" fmla="*/ 272 h 471"/>
                    <a:gd name="T68" fmla="*/ 304 w 315"/>
                    <a:gd name="T69" fmla="*/ 233 h 471"/>
                    <a:gd name="T70" fmla="*/ 312 w 315"/>
                    <a:gd name="T71" fmla="*/ 167 h 471"/>
                    <a:gd name="T72" fmla="*/ 315 w 315"/>
                    <a:gd name="T73" fmla="*/ 127 h 471"/>
                    <a:gd name="T74" fmla="*/ 313 w 315"/>
                    <a:gd name="T75" fmla="*/ 94 h 471"/>
                    <a:gd name="T76" fmla="*/ 306 w 315"/>
                    <a:gd name="T77" fmla="*/ 70 h 471"/>
                    <a:gd name="T78" fmla="*/ 285 w 315"/>
                    <a:gd name="T79" fmla="*/ 39 h 471"/>
                    <a:gd name="T80" fmla="*/ 255 w 315"/>
                    <a:gd name="T81" fmla="*/ 18 h 471"/>
                    <a:gd name="T82" fmla="*/ 222 w 315"/>
                    <a:gd name="T83" fmla="*/ 6 h 471"/>
                    <a:gd name="T84" fmla="*/ 186 w 315"/>
                    <a:gd name="T85" fmla="*/ 0 h 471"/>
                    <a:gd name="T86" fmla="*/ 149 w 315"/>
                    <a:gd name="T87" fmla="*/ 0 h 471"/>
                    <a:gd name="T88" fmla="*/ 114 w 315"/>
                    <a:gd name="T89" fmla="*/ 6 h 471"/>
                    <a:gd name="T90" fmla="*/ 80 w 315"/>
                    <a:gd name="T91" fmla="*/ 22 h 471"/>
                    <a:gd name="T92" fmla="*/ 55 w 315"/>
                    <a:gd name="T93" fmla="*/ 43 h 471"/>
                    <a:gd name="T94" fmla="*/ 29 w 315"/>
                    <a:gd name="T95" fmla="*/ 81 h 4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5"/>
                    <a:gd name="T145" fmla="*/ 0 h 471"/>
                    <a:gd name="T146" fmla="*/ 315 w 315"/>
                    <a:gd name="T147" fmla="*/ 471 h 4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5" h="471">
                      <a:moveTo>
                        <a:pt x="29" y="81"/>
                      </a:moveTo>
                      <a:lnTo>
                        <a:pt x="16" y="111"/>
                      </a:lnTo>
                      <a:lnTo>
                        <a:pt x="7" y="137"/>
                      </a:lnTo>
                      <a:lnTo>
                        <a:pt x="1" y="158"/>
                      </a:lnTo>
                      <a:lnTo>
                        <a:pt x="0" y="174"/>
                      </a:lnTo>
                      <a:lnTo>
                        <a:pt x="2" y="189"/>
                      </a:lnTo>
                      <a:lnTo>
                        <a:pt x="5" y="212"/>
                      </a:lnTo>
                      <a:lnTo>
                        <a:pt x="4" y="223"/>
                      </a:lnTo>
                      <a:lnTo>
                        <a:pt x="5" y="236"/>
                      </a:lnTo>
                      <a:lnTo>
                        <a:pt x="11" y="253"/>
                      </a:lnTo>
                      <a:lnTo>
                        <a:pt x="13" y="263"/>
                      </a:lnTo>
                      <a:lnTo>
                        <a:pt x="10" y="293"/>
                      </a:lnTo>
                      <a:lnTo>
                        <a:pt x="13" y="314"/>
                      </a:lnTo>
                      <a:lnTo>
                        <a:pt x="19" y="335"/>
                      </a:lnTo>
                      <a:lnTo>
                        <a:pt x="29" y="360"/>
                      </a:lnTo>
                      <a:lnTo>
                        <a:pt x="41" y="386"/>
                      </a:lnTo>
                      <a:lnTo>
                        <a:pt x="52" y="410"/>
                      </a:lnTo>
                      <a:lnTo>
                        <a:pt x="59" y="429"/>
                      </a:lnTo>
                      <a:lnTo>
                        <a:pt x="65" y="449"/>
                      </a:lnTo>
                      <a:lnTo>
                        <a:pt x="74" y="461"/>
                      </a:lnTo>
                      <a:lnTo>
                        <a:pt x="87" y="468"/>
                      </a:lnTo>
                      <a:lnTo>
                        <a:pt x="108" y="471"/>
                      </a:lnTo>
                      <a:lnTo>
                        <a:pt x="137" y="468"/>
                      </a:lnTo>
                      <a:lnTo>
                        <a:pt x="162" y="462"/>
                      </a:lnTo>
                      <a:lnTo>
                        <a:pt x="176" y="452"/>
                      </a:lnTo>
                      <a:lnTo>
                        <a:pt x="197" y="438"/>
                      </a:lnTo>
                      <a:lnTo>
                        <a:pt x="219" y="410"/>
                      </a:lnTo>
                      <a:lnTo>
                        <a:pt x="255" y="359"/>
                      </a:lnTo>
                      <a:lnTo>
                        <a:pt x="264" y="343"/>
                      </a:lnTo>
                      <a:lnTo>
                        <a:pt x="271" y="347"/>
                      </a:lnTo>
                      <a:lnTo>
                        <a:pt x="282" y="347"/>
                      </a:lnTo>
                      <a:lnTo>
                        <a:pt x="288" y="332"/>
                      </a:lnTo>
                      <a:lnTo>
                        <a:pt x="298" y="301"/>
                      </a:lnTo>
                      <a:lnTo>
                        <a:pt x="306" y="272"/>
                      </a:lnTo>
                      <a:lnTo>
                        <a:pt x="304" y="233"/>
                      </a:lnTo>
                      <a:lnTo>
                        <a:pt x="312" y="167"/>
                      </a:lnTo>
                      <a:lnTo>
                        <a:pt x="315" y="127"/>
                      </a:lnTo>
                      <a:lnTo>
                        <a:pt x="313" y="94"/>
                      </a:lnTo>
                      <a:lnTo>
                        <a:pt x="306" y="70"/>
                      </a:lnTo>
                      <a:lnTo>
                        <a:pt x="285" y="39"/>
                      </a:lnTo>
                      <a:lnTo>
                        <a:pt x="255" y="18"/>
                      </a:lnTo>
                      <a:lnTo>
                        <a:pt x="222" y="6"/>
                      </a:lnTo>
                      <a:lnTo>
                        <a:pt x="186" y="0"/>
                      </a:lnTo>
                      <a:lnTo>
                        <a:pt x="149" y="0"/>
                      </a:lnTo>
                      <a:lnTo>
                        <a:pt x="114" y="6"/>
                      </a:lnTo>
                      <a:lnTo>
                        <a:pt x="80" y="22"/>
                      </a:lnTo>
                      <a:lnTo>
                        <a:pt x="55" y="43"/>
                      </a:lnTo>
                      <a:lnTo>
                        <a:pt x="29" y="81"/>
                      </a:lnTo>
                      <a:close/>
                    </a:path>
                  </a:pathLst>
                </a:custGeom>
                <a:solidFill>
                  <a:srgbClr val="FF9F9F"/>
                </a:solidFill>
                <a:ln w="9525">
                  <a:noFill/>
                  <a:round/>
                  <a:headEnd/>
                  <a:tailEnd/>
                </a:ln>
              </p:spPr>
              <p:txBody>
                <a:bodyPr/>
                <a:lstStyle/>
                <a:p>
                  <a:endParaRPr lang="en-GB"/>
                </a:p>
              </p:txBody>
            </p:sp>
            <p:grpSp>
              <p:nvGrpSpPr>
                <p:cNvPr id="8" name="Group 96"/>
                <p:cNvGrpSpPr>
                  <a:grpSpLocks/>
                </p:cNvGrpSpPr>
                <p:nvPr/>
              </p:nvGrpSpPr>
              <p:grpSpPr bwMode="auto">
                <a:xfrm>
                  <a:off x="3587" y="1278"/>
                  <a:ext cx="452" cy="577"/>
                  <a:chOff x="3587" y="1278"/>
                  <a:chExt cx="452" cy="577"/>
                </a:xfrm>
              </p:grpSpPr>
              <p:grpSp>
                <p:nvGrpSpPr>
                  <p:cNvPr id="9" name="Group 94"/>
                  <p:cNvGrpSpPr>
                    <a:grpSpLocks/>
                  </p:cNvGrpSpPr>
                  <p:nvPr/>
                </p:nvGrpSpPr>
                <p:grpSpPr bwMode="auto">
                  <a:xfrm>
                    <a:off x="3587" y="1278"/>
                    <a:ext cx="452" cy="577"/>
                    <a:chOff x="3587" y="1278"/>
                    <a:chExt cx="452" cy="577"/>
                  </a:xfrm>
                </p:grpSpPr>
                <p:sp>
                  <p:nvSpPr>
                    <p:cNvPr id="16466" name="Freeform 92"/>
                    <p:cNvSpPr>
                      <a:spLocks/>
                    </p:cNvSpPr>
                    <p:nvPr/>
                  </p:nvSpPr>
                  <p:spPr bwMode="auto">
                    <a:xfrm>
                      <a:off x="3691" y="1420"/>
                      <a:ext cx="38" cy="57"/>
                    </a:xfrm>
                    <a:custGeom>
                      <a:avLst/>
                      <a:gdLst>
                        <a:gd name="T0" fmla="*/ 6 w 38"/>
                        <a:gd name="T1" fmla="*/ 0 h 57"/>
                        <a:gd name="T2" fmla="*/ 1 w 38"/>
                        <a:gd name="T3" fmla="*/ 9 h 57"/>
                        <a:gd name="T4" fmla="*/ 0 w 38"/>
                        <a:gd name="T5" fmla="*/ 20 h 57"/>
                        <a:gd name="T6" fmla="*/ 3 w 38"/>
                        <a:gd name="T7" fmla="*/ 30 h 57"/>
                        <a:gd name="T8" fmla="*/ 10 w 38"/>
                        <a:gd name="T9" fmla="*/ 37 h 57"/>
                        <a:gd name="T10" fmla="*/ 20 w 38"/>
                        <a:gd name="T11" fmla="*/ 46 h 57"/>
                        <a:gd name="T12" fmla="*/ 38 w 38"/>
                        <a:gd name="T13" fmla="*/ 57 h 57"/>
                        <a:gd name="T14" fmla="*/ 22 w 38"/>
                        <a:gd name="T15" fmla="*/ 41 h 57"/>
                        <a:gd name="T16" fmla="*/ 16 w 38"/>
                        <a:gd name="T17" fmla="*/ 33 h 57"/>
                        <a:gd name="T18" fmla="*/ 12 w 38"/>
                        <a:gd name="T19" fmla="*/ 26 h 57"/>
                        <a:gd name="T20" fmla="*/ 8 w 38"/>
                        <a:gd name="T21" fmla="*/ 16 h 57"/>
                        <a:gd name="T22" fmla="*/ 6 w 38"/>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7"/>
                        <a:gd name="T38" fmla="*/ 38 w 38"/>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7">
                          <a:moveTo>
                            <a:pt x="6" y="0"/>
                          </a:moveTo>
                          <a:lnTo>
                            <a:pt x="1" y="9"/>
                          </a:lnTo>
                          <a:lnTo>
                            <a:pt x="0" y="20"/>
                          </a:lnTo>
                          <a:lnTo>
                            <a:pt x="3" y="30"/>
                          </a:lnTo>
                          <a:lnTo>
                            <a:pt x="10" y="37"/>
                          </a:lnTo>
                          <a:lnTo>
                            <a:pt x="20" y="46"/>
                          </a:lnTo>
                          <a:lnTo>
                            <a:pt x="38" y="57"/>
                          </a:lnTo>
                          <a:lnTo>
                            <a:pt x="22" y="41"/>
                          </a:lnTo>
                          <a:lnTo>
                            <a:pt x="16" y="33"/>
                          </a:lnTo>
                          <a:lnTo>
                            <a:pt x="12" y="26"/>
                          </a:lnTo>
                          <a:lnTo>
                            <a:pt x="8" y="16"/>
                          </a:lnTo>
                          <a:lnTo>
                            <a:pt x="6" y="0"/>
                          </a:lnTo>
                          <a:close/>
                        </a:path>
                      </a:pathLst>
                    </a:custGeom>
                    <a:solidFill>
                      <a:srgbClr val="7F3F00"/>
                    </a:solidFill>
                    <a:ln w="9525">
                      <a:noFill/>
                      <a:round/>
                      <a:headEnd/>
                      <a:tailEnd/>
                    </a:ln>
                  </p:spPr>
                  <p:txBody>
                    <a:bodyPr/>
                    <a:lstStyle/>
                    <a:p>
                      <a:endParaRPr lang="en-GB"/>
                    </a:p>
                  </p:txBody>
                </p:sp>
                <p:sp>
                  <p:nvSpPr>
                    <p:cNvPr id="16467" name="Freeform 93"/>
                    <p:cNvSpPr>
                      <a:spLocks/>
                    </p:cNvSpPr>
                    <p:nvPr/>
                  </p:nvSpPr>
                  <p:spPr bwMode="auto">
                    <a:xfrm>
                      <a:off x="3587" y="1278"/>
                      <a:ext cx="452" cy="577"/>
                    </a:xfrm>
                    <a:custGeom>
                      <a:avLst/>
                      <a:gdLst>
                        <a:gd name="T0" fmla="*/ 41 w 452"/>
                        <a:gd name="T1" fmla="*/ 88 h 577"/>
                        <a:gd name="T2" fmla="*/ 6 w 452"/>
                        <a:gd name="T3" fmla="*/ 122 h 577"/>
                        <a:gd name="T4" fmla="*/ 10 w 452"/>
                        <a:gd name="T5" fmla="*/ 167 h 577"/>
                        <a:gd name="T6" fmla="*/ 11 w 452"/>
                        <a:gd name="T7" fmla="*/ 129 h 577"/>
                        <a:gd name="T8" fmla="*/ 41 w 452"/>
                        <a:gd name="T9" fmla="*/ 104 h 577"/>
                        <a:gd name="T10" fmla="*/ 17 w 452"/>
                        <a:gd name="T11" fmla="*/ 141 h 577"/>
                        <a:gd name="T12" fmla="*/ 46 w 452"/>
                        <a:gd name="T13" fmla="*/ 111 h 577"/>
                        <a:gd name="T14" fmla="*/ 24 w 452"/>
                        <a:gd name="T15" fmla="*/ 146 h 577"/>
                        <a:gd name="T16" fmla="*/ 43 w 452"/>
                        <a:gd name="T17" fmla="*/ 191 h 577"/>
                        <a:gd name="T18" fmla="*/ 30 w 452"/>
                        <a:gd name="T19" fmla="*/ 140 h 577"/>
                        <a:gd name="T20" fmla="*/ 45 w 452"/>
                        <a:gd name="T21" fmla="*/ 126 h 577"/>
                        <a:gd name="T22" fmla="*/ 48 w 452"/>
                        <a:gd name="T23" fmla="*/ 164 h 577"/>
                        <a:gd name="T24" fmla="*/ 53 w 452"/>
                        <a:gd name="T25" fmla="*/ 165 h 577"/>
                        <a:gd name="T26" fmla="*/ 60 w 452"/>
                        <a:gd name="T27" fmla="*/ 128 h 577"/>
                        <a:gd name="T28" fmla="*/ 66 w 452"/>
                        <a:gd name="T29" fmla="*/ 173 h 577"/>
                        <a:gd name="T30" fmla="*/ 65 w 452"/>
                        <a:gd name="T31" fmla="*/ 153 h 577"/>
                        <a:gd name="T32" fmla="*/ 75 w 452"/>
                        <a:gd name="T33" fmla="*/ 160 h 577"/>
                        <a:gd name="T34" fmla="*/ 81 w 452"/>
                        <a:gd name="T35" fmla="*/ 167 h 577"/>
                        <a:gd name="T36" fmla="*/ 93 w 452"/>
                        <a:gd name="T37" fmla="*/ 184 h 577"/>
                        <a:gd name="T38" fmla="*/ 112 w 452"/>
                        <a:gd name="T39" fmla="*/ 204 h 577"/>
                        <a:gd name="T40" fmla="*/ 85 w 452"/>
                        <a:gd name="T41" fmla="*/ 149 h 577"/>
                        <a:gd name="T42" fmla="*/ 98 w 452"/>
                        <a:gd name="T43" fmla="*/ 171 h 577"/>
                        <a:gd name="T44" fmla="*/ 99 w 452"/>
                        <a:gd name="T45" fmla="*/ 162 h 577"/>
                        <a:gd name="T46" fmla="*/ 125 w 452"/>
                        <a:gd name="T47" fmla="*/ 161 h 577"/>
                        <a:gd name="T48" fmla="*/ 128 w 452"/>
                        <a:gd name="T49" fmla="*/ 151 h 577"/>
                        <a:gd name="T50" fmla="*/ 147 w 452"/>
                        <a:gd name="T51" fmla="*/ 178 h 577"/>
                        <a:gd name="T52" fmla="*/ 147 w 452"/>
                        <a:gd name="T53" fmla="*/ 164 h 577"/>
                        <a:gd name="T54" fmla="*/ 155 w 452"/>
                        <a:gd name="T55" fmla="*/ 162 h 577"/>
                        <a:gd name="T56" fmla="*/ 161 w 452"/>
                        <a:gd name="T57" fmla="*/ 157 h 577"/>
                        <a:gd name="T58" fmla="*/ 188 w 452"/>
                        <a:gd name="T59" fmla="*/ 128 h 577"/>
                        <a:gd name="T60" fmla="*/ 203 w 452"/>
                        <a:gd name="T61" fmla="*/ 181 h 577"/>
                        <a:gd name="T62" fmla="*/ 290 w 452"/>
                        <a:gd name="T63" fmla="*/ 277 h 577"/>
                        <a:gd name="T64" fmla="*/ 315 w 452"/>
                        <a:gd name="T65" fmla="*/ 279 h 577"/>
                        <a:gd name="T66" fmla="*/ 326 w 452"/>
                        <a:gd name="T67" fmla="*/ 233 h 577"/>
                        <a:gd name="T68" fmla="*/ 357 w 452"/>
                        <a:gd name="T69" fmla="*/ 279 h 577"/>
                        <a:gd name="T70" fmla="*/ 296 w 452"/>
                        <a:gd name="T71" fmla="*/ 417 h 577"/>
                        <a:gd name="T72" fmla="*/ 284 w 452"/>
                        <a:gd name="T73" fmla="*/ 521 h 577"/>
                        <a:gd name="T74" fmla="*/ 329 w 452"/>
                        <a:gd name="T75" fmla="*/ 571 h 577"/>
                        <a:gd name="T76" fmla="*/ 402 w 452"/>
                        <a:gd name="T77" fmla="*/ 566 h 577"/>
                        <a:gd name="T78" fmla="*/ 434 w 452"/>
                        <a:gd name="T79" fmla="*/ 489 h 577"/>
                        <a:gd name="T80" fmla="*/ 449 w 452"/>
                        <a:gd name="T81" fmla="*/ 426 h 577"/>
                        <a:gd name="T82" fmla="*/ 405 w 452"/>
                        <a:gd name="T83" fmla="*/ 343 h 577"/>
                        <a:gd name="T84" fmla="*/ 413 w 452"/>
                        <a:gd name="T85" fmla="*/ 187 h 577"/>
                        <a:gd name="T86" fmla="*/ 378 w 452"/>
                        <a:gd name="T87" fmla="*/ 72 h 577"/>
                        <a:gd name="T88" fmla="*/ 323 w 452"/>
                        <a:gd name="T89" fmla="*/ 16 h 577"/>
                        <a:gd name="T90" fmla="*/ 251 w 452"/>
                        <a:gd name="T91" fmla="*/ 0 h 577"/>
                        <a:gd name="T92" fmla="*/ 171 w 452"/>
                        <a:gd name="T93" fmla="*/ 18 h 577"/>
                        <a:gd name="T94" fmla="*/ 122 w 452"/>
                        <a:gd name="T95" fmla="*/ 49 h 577"/>
                        <a:gd name="T96" fmla="*/ 105 w 452"/>
                        <a:gd name="T97" fmla="*/ 53 h 577"/>
                        <a:gd name="T98" fmla="*/ 85 w 452"/>
                        <a:gd name="T99" fmla="*/ 59 h 577"/>
                        <a:gd name="T100" fmla="*/ 79 w 452"/>
                        <a:gd name="T101" fmla="*/ 41 h 5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2"/>
                        <a:gd name="T154" fmla="*/ 0 h 577"/>
                        <a:gd name="T155" fmla="*/ 452 w 452"/>
                        <a:gd name="T156" fmla="*/ 577 h 5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2" h="577">
                          <a:moveTo>
                            <a:pt x="60" y="57"/>
                          </a:moveTo>
                          <a:lnTo>
                            <a:pt x="50" y="64"/>
                          </a:lnTo>
                          <a:lnTo>
                            <a:pt x="45" y="71"/>
                          </a:lnTo>
                          <a:lnTo>
                            <a:pt x="42" y="80"/>
                          </a:lnTo>
                          <a:lnTo>
                            <a:pt x="41" y="88"/>
                          </a:lnTo>
                          <a:lnTo>
                            <a:pt x="41" y="97"/>
                          </a:lnTo>
                          <a:lnTo>
                            <a:pt x="27" y="101"/>
                          </a:lnTo>
                          <a:lnTo>
                            <a:pt x="17" y="107"/>
                          </a:lnTo>
                          <a:lnTo>
                            <a:pt x="10" y="114"/>
                          </a:lnTo>
                          <a:lnTo>
                            <a:pt x="6" y="122"/>
                          </a:lnTo>
                          <a:lnTo>
                            <a:pt x="4" y="133"/>
                          </a:lnTo>
                          <a:lnTo>
                            <a:pt x="0" y="141"/>
                          </a:lnTo>
                          <a:lnTo>
                            <a:pt x="4" y="150"/>
                          </a:lnTo>
                          <a:lnTo>
                            <a:pt x="7" y="159"/>
                          </a:lnTo>
                          <a:lnTo>
                            <a:pt x="10" y="167"/>
                          </a:lnTo>
                          <a:lnTo>
                            <a:pt x="15" y="175"/>
                          </a:lnTo>
                          <a:lnTo>
                            <a:pt x="11" y="161"/>
                          </a:lnTo>
                          <a:lnTo>
                            <a:pt x="9" y="150"/>
                          </a:lnTo>
                          <a:lnTo>
                            <a:pt x="9" y="140"/>
                          </a:lnTo>
                          <a:lnTo>
                            <a:pt x="11" y="129"/>
                          </a:lnTo>
                          <a:lnTo>
                            <a:pt x="15" y="119"/>
                          </a:lnTo>
                          <a:lnTo>
                            <a:pt x="20" y="114"/>
                          </a:lnTo>
                          <a:lnTo>
                            <a:pt x="27" y="110"/>
                          </a:lnTo>
                          <a:lnTo>
                            <a:pt x="33" y="107"/>
                          </a:lnTo>
                          <a:lnTo>
                            <a:pt x="41" y="104"/>
                          </a:lnTo>
                          <a:lnTo>
                            <a:pt x="29" y="112"/>
                          </a:lnTo>
                          <a:lnTo>
                            <a:pt x="23" y="118"/>
                          </a:lnTo>
                          <a:lnTo>
                            <a:pt x="19" y="125"/>
                          </a:lnTo>
                          <a:lnTo>
                            <a:pt x="17" y="131"/>
                          </a:lnTo>
                          <a:lnTo>
                            <a:pt x="17" y="141"/>
                          </a:lnTo>
                          <a:lnTo>
                            <a:pt x="20" y="131"/>
                          </a:lnTo>
                          <a:lnTo>
                            <a:pt x="24" y="123"/>
                          </a:lnTo>
                          <a:lnTo>
                            <a:pt x="31" y="117"/>
                          </a:lnTo>
                          <a:lnTo>
                            <a:pt x="39" y="113"/>
                          </a:lnTo>
                          <a:lnTo>
                            <a:pt x="46" y="111"/>
                          </a:lnTo>
                          <a:lnTo>
                            <a:pt x="37" y="116"/>
                          </a:lnTo>
                          <a:lnTo>
                            <a:pt x="32" y="121"/>
                          </a:lnTo>
                          <a:lnTo>
                            <a:pt x="27" y="129"/>
                          </a:lnTo>
                          <a:lnTo>
                            <a:pt x="25" y="137"/>
                          </a:lnTo>
                          <a:lnTo>
                            <a:pt x="24" y="146"/>
                          </a:lnTo>
                          <a:lnTo>
                            <a:pt x="24" y="154"/>
                          </a:lnTo>
                          <a:lnTo>
                            <a:pt x="25" y="160"/>
                          </a:lnTo>
                          <a:lnTo>
                            <a:pt x="28" y="167"/>
                          </a:lnTo>
                          <a:lnTo>
                            <a:pt x="32" y="175"/>
                          </a:lnTo>
                          <a:lnTo>
                            <a:pt x="43" y="191"/>
                          </a:lnTo>
                          <a:lnTo>
                            <a:pt x="34" y="173"/>
                          </a:lnTo>
                          <a:lnTo>
                            <a:pt x="30" y="165"/>
                          </a:lnTo>
                          <a:lnTo>
                            <a:pt x="28" y="157"/>
                          </a:lnTo>
                          <a:lnTo>
                            <a:pt x="29" y="148"/>
                          </a:lnTo>
                          <a:lnTo>
                            <a:pt x="30" y="140"/>
                          </a:lnTo>
                          <a:lnTo>
                            <a:pt x="31" y="133"/>
                          </a:lnTo>
                          <a:lnTo>
                            <a:pt x="37" y="124"/>
                          </a:lnTo>
                          <a:lnTo>
                            <a:pt x="47" y="117"/>
                          </a:lnTo>
                          <a:lnTo>
                            <a:pt x="50" y="119"/>
                          </a:lnTo>
                          <a:lnTo>
                            <a:pt x="45" y="126"/>
                          </a:lnTo>
                          <a:lnTo>
                            <a:pt x="42" y="132"/>
                          </a:lnTo>
                          <a:lnTo>
                            <a:pt x="41" y="139"/>
                          </a:lnTo>
                          <a:lnTo>
                            <a:pt x="42" y="147"/>
                          </a:lnTo>
                          <a:lnTo>
                            <a:pt x="44" y="155"/>
                          </a:lnTo>
                          <a:lnTo>
                            <a:pt x="48" y="164"/>
                          </a:lnTo>
                          <a:lnTo>
                            <a:pt x="54" y="174"/>
                          </a:lnTo>
                          <a:lnTo>
                            <a:pt x="63" y="187"/>
                          </a:lnTo>
                          <a:lnTo>
                            <a:pt x="72" y="199"/>
                          </a:lnTo>
                          <a:lnTo>
                            <a:pt x="58" y="176"/>
                          </a:lnTo>
                          <a:lnTo>
                            <a:pt x="53" y="165"/>
                          </a:lnTo>
                          <a:lnTo>
                            <a:pt x="50" y="156"/>
                          </a:lnTo>
                          <a:lnTo>
                            <a:pt x="52" y="148"/>
                          </a:lnTo>
                          <a:lnTo>
                            <a:pt x="53" y="136"/>
                          </a:lnTo>
                          <a:lnTo>
                            <a:pt x="57" y="126"/>
                          </a:lnTo>
                          <a:lnTo>
                            <a:pt x="60" y="128"/>
                          </a:lnTo>
                          <a:lnTo>
                            <a:pt x="59" y="135"/>
                          </a:lnTo>
                          <a:lnTo>
                            <a:pt x="59" y="146"/>
                          </a:lnTo>
                          <a:lnTo>
                            <a:pt x="60" y="154"/>
                          </a:lnTo>
                          <a:lnTo>
                            <a:pt x="63" y="164"/>
                          </a:lnTo>
                          <a:lnTo>
                            <a:pt x="66" y="173"/>
                          </a:lnTo>
                          <a:lnTo>
                            <a:pt x="73" y="182"/>
                          </a:lnTo>
                          <a:lnTo>
                            <a:pt x="81" y="191"/>
                          </a:lnTo>
                          <a:lnTo>
                            <a:pt x="71" y="174"/>
                          </a:lnTo>
                          <a:lnTo>
                            <a:pt x="67" y="164"/>
                          </a:lnTo>
                          <a:lnTo>
                            <a:pt x="65" y="153"/>
                          </a:lnTo>
                          <a:lnTo>
                            <a:pt x="65" y="139"/>
                          </a:lnTo>
                          <a:lnTo>
                            <a:pt x="67" y="131"/>
                          </a:lnTo>
                          <a:lnTo>
                            <a:pt x="72" y="135"/>
                          </a:lnTo>
                          <a:lnTo>
                            <a:pt x="73" y="148"/>
                          </a:lnTo>
                          <a:lnTo>
                            <a:pt x="75" y="160"/>
                          </a:lnTo>
                          <a:lnTo>
                            <a:pt x="79" y="170"/>
                          </a:lnTo>
                          <a:lnTo>
                            <a:pt x="83" y="180"/>
                          </a:lnTo>
                          <a:lnTo>
                            <a:pt x="89" y="191"/>
                          </a:lnTo>
                          <a:lnTo>
                            <a:pt x="84" y="176"/>
                          </a:lnTo>
                          <a:lnTo>
                            <a:pt x="81" y="167"/>
                          </a:lnTo>
                          <a:lnTo>
                            <a:pt x="79" y="160"/>
                          </a:lnTo>
                          <a:lnTo>
                            <a:pt x="78" y="151"/>
                          </a:lnTo>
                          <a:lnTo>
                            <a:pt x="83" y="167"/>
                          </a:lnTo>
                          <a:lnTo>
                            <a:pt x="87" y="176"/>
                          </a:lnTo>
                          <a:lnTo>
                            <a:pt x="93" y="184"/>
                          </a:lnTo>
                          <a:lnTo>
                            <a:pt x="100" y="194"/>
                          </a:lnTo>
                          <a:lnTo>
                            <a:pt x="108" y="204"/>
                          </a:lnTo>
                          <a:lnTo>
                            <a:pt x="117" y="211"/>
                          </a:lnTo>
                          <a:lnTo>
                            <a:pt x="124" y="216"/>
                          </a:lnTo>
                          <a:lnTo>
                            <a:pt x="112" y="204"/>
                          </a:lnTo>
                          <a:lnTo>
                            <a:pt x="104" y="194"/>
                          </a:lnTo>
                          <a:lnTo>
                            <a:pt x="97" y="183"/>
                          </a:lnTo>
                          <a:lnTo>
                            <a:pt x="91" y="170"/>
                          </a:lnTo>
                          <a:lnTo>
                            <a:pt x="87" y="159"/>
                          </a:lnTo>
                          <a:lnTo>
                            <a:pt x="85" y="149"/>
                          </a:lnTo>
                          <a:lnTo>
                            <a:pt x="87" y="140"/>
                          </a:lnTo>
                          <a:lnTo>
                            <a:pt x="93" y="140"/>
                          </a:lnTo>
                          <a:lnTo>
                            <a:pt x="93" y="151"/>
                          </a:lnTo>
                          <a:lnTo>
                            <a:pt x="94" y="160"/>
                          </a:lnTo>
                          <a:lnTo>
                            <a:pt x="98" y="171"/>
                          </a:lnTo>
                          <a:lnTo>
                            <a:pt x="102" y="181"/>
                          </a:lnTo>
                          <a:lnTo>
                            <a:pt x="111" y="193"/>
                          </a:lnTo>
                          <a:lnTo>
                            <a:pt x="106" y="181"/>
                          </a:lnTo>
                          <a:lnTo>
                            <a:pt x="101" y="170"/>
                          </a:lnTo>
                          <a:lnTo>
                            <a:pt x="99" y="162"/>
                          </a:lnTo>
                          <a:lnTo>
                            <a:pt x="98" y="152"/>
                          </a:lnTo>
                          <a:lnTo>
                            <a:pt x="100" y="142"/>
                          </a:lnTo>
                          <a:lnTo>
                            <a:pt x="115" y="141"/>
                          </a:lnTo>
                          <a:lnTo>
                            <a:pt x="120" y="152"/>
                          </a:lnTo>
                          <a:lnTo>
                            <a:pt x="125" y="161"/>
                          </a:lnTo>
                          <a:lnTo>
                            <a:pt x="129" y="169"/>
                          </a:lnTo>
                          <a:lnTo>
                            <a:pt x="149" y="197"/>
                          </a:lnTo>
                          <a:lnTo>
                            <a:pt x="136" y="171"/>
                          </a:lnTo>
                          <a:lnTo>
                            <a:pt x="132" y="163"/>
                          </a:lnTo>
                          <a:lnTo>
                            <a:pt x="128" y="151"/>
                          </a:lnTo>
                          <a:lnTo>
                            <a:pt x="125" y="139"/>
                          </a:lnTo>
                          <a:lnTo>
                            <a:pt x="129" y="141"/>
                          </a:lnTo>
                          <a:lnTo>
                            <a:pt x="136" y="158"/>
                          </a:lnTo>
                          <a:lnTo>
                            <a:pt x="140" y="167"/>
                          </a:lnTo>
                          <a:lnTo>
                            <a:pt x="147" y="178"/>
                          </a:lnTo>
                          <a:lnTo>
                            <a:pt x="158" y="187"/>
                          </a:lnTo>
                          <a:lnTo>
                            <a:pt x="173" y="193"/>
                          </a:lnTo>
                          <a:lnTo>
                            <a:pt x="159" y="181"/>
                          </a:lnTo>
                          <a:lnTo>
                            <a:pt x="152" y="172"/>
                          </a:lnTo>
                          <a:lnTo>
                            <a:pt x="147" y="164"/>
                          </a:lnTo>
                          <a:lnTo>
                            <a:pt x="144" y="154"/>
                          </a:lnTo>
                          <a:lnTo>
                            <a:pt x="143" y="142"/>
                          </a:lnTo>
                          <a:lnTo>
                            <a:pt x="151" y="139"/>
                          </a:lnTo>
                          <a:lnTo>
                            <a:pt x="151" y="150"/>
                          </a:lnTo>
                          <a:lnTo>
                            <a:pt x="155" y="162"/>
                          </a:lnTo>
                          <a:lnTo>
                            <a:pt x="159" y="170"/>
                          </a:lnTo>
                          <a:lnTo>
                            <a:pt x="174" y="184"/>
                          </a:lnTo>
                          <a:lnTo>
                            <a:pt x="167" y="176"/>
                          </a:lnTo>
                          <a:lnTo>
                            <a:pt x="162" y="166"/>
                          </a:lnTo>
                          <a:lnTo>
                            <a:pt x="161" y="157"/>
                          </a:lnTo>
                          <a:lnTo>
                            <a:pt x="160" y="146"/>
                          </a:lnTo>
                          <a:lnTo>
                            <a:pt x="162" y="137"/>
                          </a:lnTo>
                          <a:lnTo>
                            <a:pt x="166" y="134"/>
                          </a:lnTo>
                          <a:lnTo>
                            <a:pt x="177" y="132"/>
                          </a:lnTo>
                          <a:lnTo>
                            <a:pt x="188" y="128"/>
                          </a:lnTo>
                          <a:lnTo>
                            <a:pt x="202" y="116"/>
                          </a:lnTo>
                          <a:lnTo>
                            <a:pt x="187" y="142"/>
                          </a:lnTo>
                          <a:lnTo>
                            <a:pt x="189" y="156"/>
                          </a:lnTo>
                          <a:lnTo>
                            <a:pt x="195" y="170"/>
                          </a:lnTo>
                          <a:lnTo>
                            <a:pt x="203" y="181"/>
                          </a:lnTo>
                          <a:lnTo>
                            <a:pt x="217" y="195"/>
                          </a:lnTo>
                          <a:lnTo>
                            <a:pt x="237" y="208"/>
                          </a:lnTo>
                          <a:lnTo>
                            <a:pt x="263" y="228"/>
                          </a:lnTo>
                          <a:lnTo>
                            <a:pt x="290" y="260"/>
                          </a:lnTo>
                          <a:lnTo>
                            <a:pt x="290" y="277"/>
                          </a:lnTo>
                          <a:lnTo>
                            <a:pt x="291" y="287"/>
                          </a:lnTo>
                          <a:lnTo>
                            <a:pt x="298" y="293"/>
                          </a:lnTo>
                          <a:lnTo>
                            <a:pt x="307" y="295"/>
                          </a:lnTo>
                          <a:lnTo>
                            <a:pt x="311" y="289"/>
                          </a:lnTo>
                          <a:lnTo>
                            <a:pt x="315" y="279"/>
                          </a:lnTo>
                          <a:lnTo>
                            <a:pt x="314" y="268"/>
                          </a:lnTo>
                          <a:lnTo>
                            <a:pt x="314" y="258"/>
                          </a:lnTo>
                          <a:lnTo>
                            <a:pt x="315" y="245"/>
                          </a:lnTo>
                          <a:lnTo>
                            <a:pt x="319" y="237"/>
                          </a:lnTo>
                          <a:lnTo>
                            <a:pt x="326" y="233"/>
                          </a:lnTo>
                          <a:lnTo>
                            <a:pt x="334" y="233"/>
                          </a:lnTo>
                          <a:lnTo>
                            <a:pt x="345" y="239"/>
                          </a:lnTo>
                          <a:lnTo>
                            <a:pt x="353" y="251"/>
                          </a:lnTo>
                          <a:lnTo>
                            <a:pt x="356" y="263"/>
                          </a:lnTo>
                          <a:lnTo>
                            <a:pt x="357" y="279"/>
                          </a:lnTo>
                          <a:lnTo>
                            <a:pt x="356" y="294"/>
                          </a:lnTo>
                          <a:lnTo>
                            <a:pt x="354" y="313"/>
                          </a:lnTo>
                          <a:lnTo>
                            <a:pt x="344" y="347"/>
                          </a:lnTo>
                          <a:lnTo>
                            <a:pt x="298" y="398"/>
                          </a:lnTo>
                          <a:lnTo>
                            <a:pt x="296" y="417"/>
                          </a:lnTo>
                          <a:lnTo>
                            <a:pt x="299" y="460"/>
                          </a:lnTo>
                          <a:lnTo>
                            <a:pt x="300" y="485"/>
                          </a:lnTo>
                          <a:lnTo>
                            <a:pt x="293" y="498"/>
                          </a:lnTo>
                          <a:lnTo>
                            <a:pt x="287" y="511"/>
                          </a:lnTo>
                          <a:lnTo>
                            <a:pt x="284" y="521"/>
                          </a:lnTo>
                          <a:lnTo>
                            <a:pt x="282" y="537"/>
                          </a:lnTo>
                          <a:lnTo>
                            <a:pt x="286" y="549"/>
                          </a:lnTo>
                          <a:lnTo>
                            <a:pt x="296" y="562"/>
                          </a:lnTo>
                          <a:lnTo>
                            <a:pt x="311" y="570"/>
                          </a:lnTo>
                          <a:lnTo>
                            <a:pt x="329" y="571"/>
                          </a:lnTo>
                          <a:lnTo>
                            <a:pt x="341" y="574"/>
                          </a:lnTo>
                          <a:lnTo>
                            <a:pt x="358" y="577"/>
                          </a:lnTo>
                          <a:lnTo>
                            <a:pt x="374" y="575"/>
                          </a:lnTo>
                          <a:lnTo>
                            <a:pt x="387" y="572"/>
                          </a:lnTo>
                          <a:lnTo>
                            <a:pt x="402" y="566"/>
                          </a:lnTo>
                          <a:lnTo>
                            <a:pt x="413" y="558"/>
                          </a:lnTo>
                          <a:lnTo>
                            <a:pt x="421" y="546"/>
                          </a:lnTo>
                          <a:lnTo>
                            <a:pt x="428" y="535"/>
                          </a:lnTo>
                          <a:lnTo>
                            <a:pt x="433" y="521"/>
                          </a:lnTo>
                          <a:lnTo>
                            <a:pt x="434" y="489"/>
                          </a:lnTo>
                          <a:lnTo>
                            <a:pt x="440" y="483"/>
                          </a:lnTo>
                          <a:lnTo>
                            <a:pt x="447" y="473"/>
                          </a:lnTo>
                          <a:lnTo>
                            <a:pt x="449" y="462"/>
                          </a:lnTo>
                          <a:lnTo>
                            <a:pt x="452" y="444"/>
                          </a:lnTo>
                          <a:lnTo>
                            <a:pt x="449" y="426"/>
                          </a:lnTo>
                          <a:lnTo>
                            <a:pt x="445" y="413"/>
                          </a:lnTo>
                          <a:lnTo>
                            <a:pt x="439" y="405"/>
                          </a:lnTo>
                          <a:lnTo>
                            <a:pt x="427" y="385"/>
                          </a:lnTo>
                          <a:lnTo>
                            <a:pt x="415" y="368"/>
                          </a:lnTo>
                          <a:lnTo>
                            <a:pt x="405" y="343"/>
                          </a:lnTo>
                          <a:lnTo>
                            <a:pt x="406" y="280"/>
                          </a:lnTo>
                          <a:lnTo>
                            <a:pt x="410" y="255"/>
                          </a:lnTo>
                          <a:lnTo>
                            <a:pt x="414" y="227"/>
                          </a:lnTo>
                          <a:lnTo>
                            <a:pt x="414" y="209"/>
                          </a:lnTo>
                          <a:lnTo>
                            <a:pt x="413" y="187"/>
                          </a:lnTo>
                          <a:lnTo>
                            <a:pt x="409" y="167"/>
                          </a:lnTo>
                          <a:lnTo>
                            <a:pt x="407" y="150"/>
                          </a:lnTo>
                          <a:lnTo>
                            <a:pt x="402" y="131"/>
                          </a:lnTo>
                          <a:lnTo>
                            <a:pt x="389" y="94"/>
                          </a:lnTo>
                          <a:lnTo>
                            <a:pt x="378" y="72"/>
                          </a:lnTo>
                          <a:lnTo>
                            <a:pt x="350" y="43"/>
                          </a:lnTo>
                          <a:lnTo>
                            <a:pt x="334" y="37"/>
                          </a:lnTo>
                          <a:lnTo>
                            <a:pt x="334" y="29"/>
                          </a:lnTo>
                          <a:lnTo>
                            <a:pt x="329" y="22"/>
                          </a:lnTo>
                          <a:lnTo>
                            <a:pt x="323" y="16"/>
                          </a:lnTo>
                          <a:lnTo>
                            <a:pt x="313" y="11"/>
                          </a:lnTo>
                          <a:lnTo>
                            <a:pt x="301" y="7"/>
                          </a:lnTo>
                          <a:lnTo>
                            <a:pt x="287" y="4"/>
                          </a:lnTo>
                          <a:lnTo>
                            <a:pt x="275" y="2"/>
                          </a:lnTo>
                          <a:lnTo>
                            <a:pt x="251" y="0"/>
                          </a:lnTo>
                          <a:lnTo>
                            <a:pt x="234" y="0"/>
                          </a:lnTo>
                          <a:lnTo>
                            <a:pt x="209" y="2"/>
                          </a:lnTo>
                          <a:lnTo>
                            <a:pt x="195" y="6"/>
                          </a:lnTo>
                          <a:lnTo>
                            <a:pt x="183" y="11"/>
                          </a:lnTo>
                          <a:lnTo>
                            <a:pt x="171" y="18"/>
                          </a:lnTo>
                          <a:lnTo>
                            <a:pt x="161" y="24"/>
                          </a:lnTo>
                          <a:lnTo>
                            <a:pt x="149" y="34"/>
                          </a:lnTo>
                          <a:lnTo>
                            <a:pt x="139" y="43"/>
                          </a:lnTo>
                          <a:lnTo>
                            <a:pt x="131" y="47"/>
                          </a:lnTo>
                          <a:lnTo>
                            <a:pt x="122" y="49"/>
                          </a:lnTo>
                          <a:lnTo>
                            <a:pt x="116" y="49"/>
                          </a:lnTo>
                          <a:lnTo>
                            <a:pt x="110" y="46"/>
                          </a:lnTo>
                          <a:lnTo>
                            <a:pt x="106" y="38"/>
                          </a:lnTo>
                          <a:lnTo>
                            <a:pt x="105" y="46"/>
                          </a:lnTo>
                          <a:lnTo>
                            <a:pt x="105" y="53"/>
                          </a:lnTo>
                          <a:lnTo>
                            <a:pt x="99" y="52"/>
                          </a:lnTo>
                          <a:lnTo>
                            <a:pt x="93" y="49"/>
                          </a:lnTo>
                          <a:lnTo>
                            <a:pt x="97" y="56"/>
                          </a:lnTo>
                          <a:lnTo>
                            <a:pt x="91" y="61"/>
                          </a:lnTo>
                          <a:lnTo>
                            <a:pt x="85" y="59"/>
                          </a:lnTo>
                          <a:lnTo>
                            <a:pt x="82" y="56"/>
                          </a:lnTo>
                          <a:lnTo>
                            <a:pt x="80" y="51"/>
                          </a:lnTo>
                          <a:lnTo>
                            <a:pt x="82" y="44"/>
                          </a:lnTo>
                          <a:lnTo>
                            <a:pt x="89" y="39"/>
                          </a:lnTo>
                          <a:lnTo>
                            <a:pt x="79" y="41"/>
                          </a:lnTo>
                          <a:lnTo>
                            <a:pt x="70" y="44"/>
                          </a:lnTo>
                          <a:lnTo>
                            <a:pt x="64" y="50"/>
                          </a:lnTo>
                          <a:lnTo>
                            <a:pt x="60" y="57"/>
                          </a:lnTo>
                          <a:close/>
                        </a:path>
                      </a:pathLst>
                    </a:custGeom>
                    <a:solidFill>
                      <a:srgbClr val="7F3F00"/>
                    </a:solidFill>
                    <a:ln w="9525">
                      <a:noFill/>
                      <a:round/>
                      <a:headEnd/>
                      <a:tailEnd/>
                    </a:ln>
                  </p:spPr>
                  <p:txBody>
                    <a:bodyPr/>
                    <a:lstStyle/>
                    <a:p>
                      <a:endParaRPr lang="en-GB"/>
                    </a:p>
                  </p:txBody>
                </p:sp>
              </p:grpSp>
              <p:sp>
                <p:nvSpPr>
                  <p:cNvPr id="16465" name="Freeform 95"/>
                  <p:cNvSpPr>
                    <a:spLocks/>
                  </p:cNvSpPr>
                  <p:nvPr/>
                </p:nvSpPr>
                <p:spPr bwMode="auto">
                  <a:xfrm>
                    <a:off x="3773" y="1421"/>
                    <a:ext cx="205" cy="428"/>
                  </a:xfrm>
                  <a:custGeom>
                    <a:avLst/>
                    <a:gdLst>
                      <a:gd name="T0" fmla="*/ 22 w 205"/>
                      <a:gd name="T1" fmla="*/ 26 h 428"/>
                      <a:gd name="T2" fmla="*/ 0 w 205"/>
                      <a:gd name="T3" fmla="*/ 0 h 428"/>
                      <a:gd name="T4" fmla="*/ 8 w 205"/>
                      <a:gd name="T5" fmla="*/ 27 h 428"/>
                      <a:gd name="T6" fmla="*/ 30 w 205"/>
                      <a:gd name="T7" fmla="*/ 52 h 428"/>
                      <a:gd name="T8" fmla="*/ 77 w 205"/>
                      <a:gd name="T9" fmla="*/ 85 h 428"/>
                      <a:gd name="T10" fmla="*/ 104 w 205"/>
                      <a:gd name="T11" fmla="*/ 135 h 428"/>
                      <a:gd name="T12" fmla="*/ 112 w 205"/>
                      <a:gd name="T13" fmla="*/ 151 h 428"/>
                      <a:gd name="T14" fmla="*/ 125 w 205"/>
                      <a:gd name="T15" fmla="*/ 147 h 428"/>
                      <a:gd name="T16" fmla="*/ 128 w 205"/>
                      <a:gd name="T17" fmla="*/ 126 h 428"/>
                      <a:gd name="T18" fmla="*/ 129 w 205"/>
                      <a:gd name="T19" fmla="*/ 102 h 428"/>
                      <a:gd name="T20" fmla="*/ 140 w 205"/>
                      <a:gd name="T21" fmla="*/ 90 h 428"/>
                      <a:gd name="T22" fmla="*/ 159 w 205"/>
                      <a:gd name="T23" fmla="*/ 96 h 428"/>
                      <a:gd name="T24" fmla="*/ 170 w 205"/>
                      <a:gd name="T25" fmla="*/ 121 h 428"/>
                      <a:gd name="T26" fmla="*/ 170 w 205"/>
                      <a:gd name="T27" fmla="*/ 152 h 428"/>
                      <a:gd name="T28" fmla="*/ 158 w 205"/>
                      <a:gd name="T29" fmla="*/ 205 h 428"/>
                      <a:gd name="T30" fmla="*/ 110 w 205"/>
                      <a:gd name="T31" fmla="*/ 275 h 428"/>
                      <a:gd name="T32" fmla="*/ 114 w 205"/>
                      <a:gd name="T33" fmla="*/ 343 h 428"/>
                      <a:gd name="T34" fmla="*/ 101 w 205"/>
                      <a:gd name="T35" fmla="*/ 369 h 428"/>
                      <a:gd name="T36" fmla="*/ 96 w 205"/>
                      <a:gd name="T37" fmla="*/ 395 h 428"/>
                      <a:gd name="T38" fmla="*/ 110 w 205"/>
                      <a:gd name="T39" fmla="*/ 420 h 428"/>
                      <a:gd name="T40" fmla="*/ 140 w 205"/>
                      <a:gd name="T41" fmla="*/ 427 h 428"/>
                      <a:gd name="T42" fmla="*/ 148 w 205"/>
                      <a:gd name="T43" fmla="*/ 407 h 428"/>
                      <a:gd name="T44" fmla="*/ 133 w 205"/>
                      <a:gd name="T45" fmla="*/ 373 h 428"/>
                      <a:gd name="T46" fmla="*/ 164 w 205"/>
                      <a:gd name="T47" fmla="*/ 393 h 428"/>
                      <a:gd name="T48" fmla="*/ 203 w 205"/>
                      <a:gd name="T49" fmla="*/ 397 h 428"/>
                      <a:gd name="T50" fmla="*/ 167 w 205"/>
                      <a:gd name="T51" fmla="*/ 373 h 428"/>
                      <a:gd name="T52" fmla="*/ 139 w 205"/>
                      <a:gd name="T53" fmla="*/ 349 h 428"/>
                      <a:gd name="T54" fmla="*/ 141 w 205"/>
                      <a:gd name="T55" fmla="*/ 324 h 428"/>
                      <a:gd name="T56" fmla="*/ 172 w 205"/>
                      <a:gd name="T57" fmla="*/ 346 h 428"/>
                      <a:gd name="T58" fmla="*/ 145 w 205"/>
                      <a:gd name="T59" fmla="*/ 307 h 428"/>
                      <a:gd name="T60" fmla="*/ 177 w 205"/>
                      <a:gd name="T61" fmla="*/ 333 h 428"/>
                      <a:gd name="T62" fmla="*/ 186 w 205"/>
                      <a:gd name="T63" fmla="*/ 330 h 428"/>
                      <a:gd name="T64" fmla="*/ 165 w 205"/>
                      <a:gd name="T65" fmla="*/ 296 h 428"/>
                      <a:gd name="T66" fmla="*/ 161 w 205"/>
                      <a:gd name="T67" fmla="*/ 269 h 428"/>
                      <a:gd name="T68" fmla="*/ 167 w 205"/>
                      <a:gd name="T69" fmla="*/ 229 h 428"/>
                      <a:gd name="T70" fmla="*/ 196 w 205"/>
                      <a:gd name="T71" fmla="*/ 270 h 428"/>
                      <a:gd name="T72" fmla="*/ 175 w 205"/>
                      <a:gd name="T73" fmla="*/ 222 h 428"/>
                      <a:gd name="T74" fmla="*/ 205 w 205"/>
                      <a:gd name="T75" fmla="*/ 245 h 428"/>
                      <a:gd name="T76" fmla="*/ 188 w 205"/>
                      <a:gd name="T77" fmla="*/ 199 h 428"/>
                      <a:gd name="T78" fmla="*/ 177 w 205"/>
                      <a:gd name="T79" fmla="*/ 162 h 428"/>
                      <a:gd name="T80" fmla="*/ 175 w 205"/>
                      <a:gd name="T81" fmla="*/ 97 h 428"/>
                      <a:gd name="T82" fmla="*/ 156 w 205"/>
                      <a:gd name="T83" fmla="*/ 74 h 428"/>
                      <a:gd name="T84" fmla="*/ 118 w 205"/>
                      <a:gd name="T85" fmla="*/ 63 h 428"/>
                      <a:gd name="T86" fmla="*/ 109 w 205"/>
                      <a:gd name="T87" fmla="*/ 62 h 428"/>
                      <a:gd name="T88" fmla="*/ 87 w 205"/>
                      <a:gd name="T89" fmla="*/ 49 h 428"/>
                      <a:gd name="T90" fmla="*/ 79 w 205"/>
                      <a:gd name="T91" fmla="*/ 62 h 428"/>
                      <a:gd name="T92" fmla="*/ 74 w 205"/>
                      <a:gd name="T93" fmla="*/ 72 h 428"/>
                      <a:gd name="T94" fmla="*/ 46 w 205"/>
                      <a:gd name="T95" fmla="*/ 34 h 428"/>
                      <a:gd name="T96" fmla="*/ 36 w 205"/>
                      <a:gd name="T97" fmla="*/ 32 h 4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428"/>
                      <a:gd name="T149" fmla="*/ 205 w 205"/>
                      <a:gd name="T150" fmla="*/ 428 h 4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428">
                        <a:moveTo>
                          <a:pt x="36" y="32"/>
                        </a:moveTo>
                        <a:lnTo>
                          <a:pt x="22" y="26"/>
                        </a:lnTo>
                        <a:lnTo>
                          <a:pt x="15" y="17"/>
                        </a:lnTo>
                        <a:lnTo>
                          <a:pt x="0" y="0"/>
                        </a:lnTo>
                        <a:lnTo>
                          <a:pt x="2" y="13"/>
                        </a:lnTo>
                        <a:lnTo>
                          <a:pt x="8" y="27"/>
                        </a:lnTo>
                        <a:lnTo>
                          <a:pt x="16" y="38"/>
                        </a:lnTo>
                        <a:lnTo>
                          <a:pt x="30" y="52"/>
                        </a:lnTo>
                        <a:lnTo>
                          <a:pt x="50" y="65"/>
                        </a:lnTo>
                        <a:lnTo>
                          <a:pt x="77" y="85"/>
                        </a:lnTo>
                        <a:lnTo>
                          <a:pt x="104" y="118"/>
                        </a:lnTo>
                        <a:lnTo>
                          <a:pt x="104" y="135"/>
                        </a:lnTo>
                        <a:lnTo>
                          <a:pt x="105" y="145"/>
                        </a:lnTo>
                        <a:lnTo>
                          <a:pt x="112" y="151"/>
                        </a:lnTo>
                        <a:lnTo>
                          <a:pt x="121" y="153"/>
                        </a:lnTo>
                        <a:lnTo>
                          <a:pt x="125" y="147"/>
                        </a:lnTo>
                        <a:lnTo>
                          <a:pt x="129" y="137"/>
                        </a:lnTo>
                        <a:lnTo>
                          <a:pt x="128" y="126"/>
                        </a:lnTo>
                        <a:lnTo>
                          <a:pt x="128" y="116"/>
                        </a:lnTo>
                        <a:lnTo>
                          <a:pt x="129" y="102"/>
                        </a:lnTo>
                        <a:lnTo>
                          <a:pt x="133" y="94"/>
                        </a:lnTo>
                        <a:lnTo>
                          <a:pt x="140" y="90"/>
                        </a:lnTo>
                        <a:lnTo>
                          <a:pt x="148" y="90"/>
                        </a:lnTo>
                        <a:lnTo>
                          <a:pt x="159" y="96"/>
                        </a:lnTo>
                        <a:lnTo>
                          <a:pt x="167" y="109"/>
                        </a:lnTo>
                        <a:lnTo>
                          <a:pt x="170" y="121"/>
                        </a:lnTo>
                        <a:lnTo>
                          <a:pt x="171" y="137"/>
                        </a:lnTo>
                        <a:lnTo>
                          <a:pt x="170" y="152"/>
                        </a:lnTo>
                        <a:lnTo>
                          <a:pt x="168" y="171"/>
                        </a:lnTo>
                        <a:lnTo>
                          <a:pt x="158" y="205"/>
                        </a:lnTo>
                        <a:lnTo>
                          <a:pt x="112" y="256"/>
                        </a:lnTo>
                        <a:lnTo>
                          <a:pt x="110" y="275"/>
                        </a:lnTo>
                        <a:lnTo>
                          <a:pt x="113" y="317"/>
                        </a:lnTo>
                        <a:lnTo>
                          <a:pt x="114" y="343"/>
                        </a:lnTo>
                        <a:lnTo>
                          <a:pt x="107" y="356"/>
                        </a:lnTo>
                        <a:lnTo>
                          <a:pt x="101" y="369"/>
                        </a:lnTo>
                        <a:lnTo>
                          <a:pt x="98" y="379"/>
                        </a:lnTo>
                        <a:lnTo>
                          <a:pt x="96" y="395"/>
                        </a:lnTo>
                        <a:lnTo>
                          <a:pt x="100" y="407"/>
                        </a:lnTo>
                        <a:lnTo>
                          <a:pt x="110" y="420"/>
                        </a:lnTo>
                        <a:lnTo>
                          <a:pt x="125" y="428"/>
                        </a:lnTo>
                        <a:lnTo>
                          <a:pt x="140" y="427"/>
                        </a:lnTo>
                        <a:lnTo>
                          <a:pt x="149" y="420"/>
                        </a:lnTo>
                        <a:lnTo>
                          <a:pt x="148" y="407"/>
                        </a:lnTo>
                        <a:lnTo>
                          <a:pt x="140" y="392"/>
                        </a:lnTo>
                        <a:lnTo>
                          <a:pt x="133" y="373"/>
                        </a:lnTo>
                        <a:lnTo>
                          <a:pt x="150" y="389"/>
                        </a:lnTo>
                        <a:lnTo>
                          <a:pt x="164" y="393"/>
                        </a:lnTo>
                        <a:lnTo>
                          <a:pt x="182" y="396"/>
                        </a:lnTo>
                        <a:lnTo>
                          <a:pt x="203" y="397"/>
                        </a:lnTo>
                        <a:lnTo>
                          <a:pt x="190" y="389"/>
                        </a:lnTo>
                        <a:lnTo>
                          <a:pt x="167" y="373"/>
                        </a:lnTo>
                        <a:lnTo>
                          <a:pt x="150" y="364"/>
                        </a:lnTo>
                        <a:lnTo>
                          <a:pt x="139" y="349"/>
                        </a:lnTo>
                        <a:lnTo>
                          <a:pt x="136" y="332"/>
                        </a:lnTo>
                        <a:lnTo>
                          <a:pt x="141" y="324"/>
                        </a:lnTo>
                        <a:lnTo>
                          <a:pt x="158" y="340"/>
                        </a:lnTo>
                        <a:lnTo>
                          <a:pt x="172" y="346"/>
                        </a:lnTo>
                        <a:lnTo>
                          <a:pt x="150" y="324"/>
                        </a:lnTo>
                        <a:lnTo>
                          <a:pt x="145" y="307"/>
                        </a:lnTo>
                        <a:lnTo>
                          <a:pt x="157" y="313"/>
                        </a:lnTo>
                        <a:lnTo>
                          <a:pt x="177" y="333"/>
                        </a:lnTo>
                        <a:lnTo>
                          <a:pt x="191" y="338"/>
                        </a:lnTo>
                        <a:lnTo>
                          <a:pt x="186" y="330"/>
                        </a:lnTo>
                        <a:lnTo>
                          <a:pt x="169" y="306"/>
                        </a:lnTo>
                        <a:lnTo>
                          <a:pt x="165" y="296"/>
                        </a:lnTo>
                        <a:lnTo>
                          <a:pt x="160" y="282"/>
                        </a:lnTo>
                        <a:lnTo>
                          <a:pt x="161" y="269"/>
                        </a:lnTo>
                        <a:lnTo>
                          <a:pt x="160" y="252"/>
                        </a:lnTo>
                        <a:lnTo>
                          <a:pt x="167" y="229"/>
                        </a:lnTo>
                        <a:lnTo>
                          <a:pt x="180" y="260"/>
                        </a:lnTo>
                        <a:lnTo>
                          <a:pt x="196" y="270"/>
                        </a:lnTo>
                        <a:lnTo>
                          <a:pt x="185" y="255"/>
                        </a:lnTo>
                        <a:lnTo>
                          <a:pt x="175" y="222"/>
                        </a:lnTo>
                        <a:lnTo>
                          <a:pt x="189" y="234"/>
                        </a:lnTo>
                        <a:lnTo>
                          <a:pt x="205" y="245"/>
                        </a:lnTo>
                        <a:lnTo>
                          <a:pt x="195" y="223"/>
                        </a:lnTo>
                        <a:lnTo>
                          <a:pt x="188" y="199"/>
                        </a:lnTo>
                        <a:lnTo>
                          <a:pt x="181" y="176"/>
                        </a:lnTo>
                        <a:lnTo>
                          <a:pt x="177" y="162"/>
                        </a:lnTo>
                        <a:lnTo>
                          <a:pt x="177" y="125"/>
                        </a:lnTo>
                        <a:lnTo>
                          <a:pt x="175" y="97"/>
                        </a:lnTo>
                        <a:lnTo>
                          <a:pt x="171" y="82"/>
                        </a:lnTo>
                        <a:lnTo>
                          <a:pt x="156" y="74"/>
                        </a:lnTo>
                        <a:lnTo>
                          <a:pt x="136" y="75"/>
                        </a:lnTo>
                        <a:lnTo>
                          <a:pt x="118" y="63"/>
                        </a:lnTo>
                        <a:lnTo>
                          <a:pt x="97" y="45"/>
                        </a:lnTo>
                        <a:lnTo>
                          <a:pt x="109" y="62"/>
                        </a:lnTo>
                        <a:lnTo>
                          <a:pt x="122" y="82"/>
                        </a:lnTo>
                        <a:lnTo>
                          <a:pt x="87" y="49"/>
                        </a:lnTo>
                        <a:lnTo>
                          <a:pt x="99" y="75"/>
                        </a:lnTo>
                        <a:lnTo>
                          <a:pt x="79" y="62"/>
                        </a:lnTo>
                        <a:lnTo>
                          <a:pt x="95" y="85"/>
                        </a:lnTo>
                        <a:lnTo>
                          <a:pt x="74" y="72"/>
                        </a:lnTo>
                        <a:lnTo>
                          <a:pt x="61" y="53"/>
                        </a:lnTo>
                        <a:lnTo>
                          <a:pt x="46" y="34"/>
                        </a:lnTo>
                        <a:lnTo>
                          <a:pt x="30" y="11"/>
                        </a:lnTo>
                        <a:lnTo>
                          <a:pt x="36" y="32"/>
                        </a:lnTo>
                        <a:close/>
                      </a:path>
                    </a:pathLst>
                  </a:custGeom>
                  <a:solidFill>
                    <a:srgbClr val="5F3F1F"/>
                  </a:solidFill>
                  <a:ln w="9525">
                    <a:noFill/>
                    <a:round/>
                    <a:headEnd/>
                    <a:tailEnd/>
                  </a:ln>
                </p:spPr>
                <p:txBody>
                  <a:bodyPr/>
                  <a:lstStyle/>
                  <a:p>
                    <a:endParaRPr lang="en-GB"/>
                  </a:p>
                </p:txBody>
              </p:sp>
            </p:grpSp>
            <p:grpSp>
              <p:nvGrpSpPr>
                <p:cNvPr id="10" name="Group 127"/>
                <p:cNvGrpSpPr>
                  <a:grpSpLocks/>
                </p:cNvGrpSpPr>
                <p:nvPr/>
              </p:nvGrpSpPr>
              <p:grpSpPr bwMode="auto">
                <a:xfrm>
                  <a:off x="3635" y="1513"/>
                  <a:ext cx="176" cy="215"/>
                  <a:chOff x="3635" y="1513"/>
                  <a:chExt cx="176" cy="215"/>
                </a:xfrm>
              </p:grpSpPr>
              <p:grpSp>
                <p:nvGrpSpPr>
                  <p:cNvPr id="11" name="Group 100"/>
                  <p:cNvGrpSpPr>
                    <a:grpSpLocks/>
                  </p:cNvGrpSpPr>
                  <p:nvPr/>
                </p:nvGrpSpPr>
                <p:grpSpPr bwMode="auto">
                  <a:xfrm>
                    <a:off x="3650" y="1527"/>
                    <a:ext cx="110" cy="152"/>
                    <a:chOff x="3650" y="1527"/>
                    <a:chExt cx="110" cy="152"/>
                  </a:xfrm>
                </p:grpSpPr>
                <p:sp>
                  <p:nvSpPr>
                    <p:cNvPr id="16461" name="Freeform 97"/>
                    <p:cNvSpPr>
                      <a:spLocks/>
                    </p:cNvSpPr>
                    <p:nvPr/>
                  </p:nvSpPr>
                  <p:spPr bwMode="auto">
                    <a:xfrm>
                      <a:off x="3650" y="1532"/>
                      <a:ext cx="38" cy="83"/>
                    </a:xfrm>
                    <a:custGeom>
                      <a:avLst/>
                      <a:gdLst>
                        <a:gd name="T0" fmla="*/ 23 w 38"/>
                        <a:gd name="T1" fmla="*/ 0 h 83"/>
                        <a:gd name="T2" fmla="*/ 24 w 38"/>
                        <a:gd name="T3" fmla="*/ 8 h 83"/>
                        <a:gd name="T4" fmla="*/ 20 w 38"/>
                        <a:gd name="T5" fmla="*/ 15 h 83"/>
                        <a:gd name="T6" fmla="*/ 16 w 38"/>
                        <a:gd name="T7" fmla="*/ 18 h 83"/>
                        <a:gd name="T8" fmla="*/ 0 w 38"/>
                        <a:gd name="T9" fmla="*/ 20 h 83"/>
                        <a:gd name="T10" fmla="*/ 16 w 38"/>
                        <a:gd name="T11" fmla="*/ 22 h 83"/>
                        <a:gd name="T12" fmla="*/ 26 w 38"/>
                        <a:gd name="T13" fmla="*/ 24 h 83"/>
                        <a:gd name="T14" fmla="*/ 32 w 38"/>
                        <a:gd name="T15" fmla="*/ 30 h 83"/>
                        <a:gd name="T16" fmla="*/ 34 w 38"/>
                        <a:gd name="T17" fmla="*/ 38 h 83"/>
                        <a:gd name="T18" fmla="*/ 37 w 38"/>
                        <a:gd name="T19" fmla="*/ 52 h 83"/>
                        <a:gd name="T20" fmla="*/ 35 w 38"/>
                        <a:gd name="T21" fmla="*/ 83 h 83"/>
                        <a:gd name="T22" fmla="*/ 38 w 38"/>
                        <a:gd name="T23" fmla="*/ 46 h 83"/>
                        <a:gd name="T24" fmla="*/ 37 w 38"/>
                        <a:gd name="T25" fmla="*/ 30 h 83"/>
                        <a:gd name="T26" fmla="*/ 37 w 38"/>
                        <a:gd name="T27" fmla="*/ 14 h 83"/>
                        <a:gd name="T28" fmla="*/ 35 w 38"/>
                        <a:gd name="T29" fmla="*/ 5 h 83"/>
                        <a:gd name="T30" fmla="*/ 23 w 38"/>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83"/>
                        <a:gd name="T50" fmla="*/ 38 w 38"/>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83">
                          <a:moveTo>
                            <a:pt x="23" y="0"/>
                          </a:moveTo>
                          <a:lnTo>
                            <a:pt x="24" y="8"/>
                          </a:lnTo>
                          <a:lnTo>
                            <a:pt x="20" y="15"/>
                          </a:lnTo>
                          <a:lnTo>
                            <a:pt x="16" y="18"/>
                          </a:lnTo>
                          <a:lnTo>
                            <a:pt x="0" y="20"/>
                          </a:lnTo>
                          <a:lnTo>
                            <a:pt x="16" y="22"/>
                          </a:lnTo>
                          <a:lnTo>
                            <a:pt x="26" y="24"/>
                          </a:lnTo>
                          <a:lnTo>
                            <a:pt x="32" y="30"/>
                          </a:lnTo>
                          <a:lnTo>
                            <a:pt x="34" y="38"/>
                          </a:lnTo>
                          <a:lnTo>
                            <a:pt x="37" y="52"/>
                          </a:lnTo>
                          <a:lnTo>
                            <a:pt x="35" y="83"/>
                          </a:lnTo>
                          <a:lnTo>
                            <a:pt x="38" y="46"/>
                          </a:lnTo>
                          <a:lnTo>
                            <a:pt x="37" y="30"/>
                          </a:lnTo>
                          <a:lnTo>
                            <a:pt x="37" y="14"/>
                          </a:lnTo>
                          <a:lnTo>
                            <a:pt x="35" y="5"/>
                          </a:lnTo>
                          <a:lnTo>
                            <a:pt x="23" y="0"/>
                          </a:lnTo>
                          <a:close/>
                        </a:path>
                      </a:pathLst>
                    </a:custGeom>
                    <a:solidFill>
                      <a:srgbClr val="FF7F7F"/>
                    </a:solidFill>
                    <a:ln w="9525">
                      <a:noFill/>
                      <a:round/>
                      <a:headEnd/>
                      <a:tailEnd/>
                    </a:ln>
                  </p:spPr>
                  <p:txBody>
                    <a:bodyPr/>
                    <a:lstStyle/>
                    <a:p>
                      <a:endParaRPr lang="en-GB"/>
                    </a:p>
                  </p:txBody>
                </p:sp>
                <p:sp>
                  <p:nvSpPr>
                    <p:cNvPr id="16462" name="Freeform 98"/>
                    <p:cNvSpPr>
                      <a:spLocks/>
                    </p:cNvSpPr>
                    <p:nvPr/>
                  </p:nvSpPr>
                  <p:spPr bwMode="auto">
                    <a:xfrm>
                      <a:off x="3682" y="1646"/>
                      <a:ext cx="46" cy="33"/>
                    </a:xfrm>
                    <a:custGeom>
                      <a:avLst/>
                      <a:gdLst>
                        <a:gd name="T0" fmla="*/ 0 w 46"/>
                        <a:gd name="T1" fmla="*/ 0 h 33"/>
                        <a:gd name="T2" fmla="*/ 4 w 46"/>
                        <a:gd name="T3" fmla="*/ 3 h 33"/>
                        <a:gd name="T4" fmla="*/ 12 w 46"/>
                        <a:gd name="T5" fmla="*/ 5 h 33"/>
                        <a:gd name="T6" fmla="*/ 17 w 46"/>
                        <a:gd name="T7" fmla="*/ 5 h 33"/>
                        <a:gd name="T8" fmla="*/ 26 w 46"/>
                        <a:gd name="T9" fmla="*/ 4 h 33"/>
                        <a:gd name="T10" fmla="*/ 32 w 46"/>
                        <a:gd name="T11" fmla="*/ 2 h 33"/>
                        <a:gd name="T12" fmla="*/ 39 w 46"/>
                        <a:gd name="T13" fmla="*/ 3 h 33"/>
                        <a:gd name="T14" fmla="*/ 46 w 46"/>
                        <a:gd name="T15" fmla="*/ 9 h 33"/>
                        <a:gd name="T16" fmla="*/ 35 w 46"/>
                        <a:gd name="T17" fmla="*/ 10 h 33"/>
                        <a:gd name="T18" fmla="*/ 31 w 46"/>
                        <a:gd name="T19" fmla="*/ 11 h 33"/>
                        <a:gd name="T20" fmla="*/ 29 w 46"/>
                        <a:gd name="T21" fmla="*/ 18 h 33"/>
                        <a:gd name="T22" fmla="*/ 27 w 46"/>
                        <a:gd name="T23" fmla="*/ 33 h 33"/>
                        <a:gd name="T24" fmla="*/ 26 w 46"/>
                        <a:gd name="T25" fmla="*/ 18 h 33"/>
                        <a:gd name="T26" fmla="*/ 25 w 46"/>
                        <a:gd name="T27" fmla="*/ 10 h 33"/>
                        <a:gd name="T28" fmla="*/ 16 w 46"/>
                        <a:gd name="T29" fmla="*/ 12 h 33"/>
                        <a:gd name="T30" fmla="*/ 8 w 46"/>
                        <a:gd name="T31" fmla="*/ 11 h 33"/>
                        <a:gd name="T32" fmla="*/ 3 w 46"/>
                        <a:gd name="T33" fmla="*/ 5 h 33"/>
                        <a:gd name="T34" fmla="*/ 0 w 46"/>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3"/>
                        <a:gd name="T56" fmla="*/ 46 w 46"/>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3">
                          <a:moveTo>
                            <a:pt x="0" y="0"/>
                          </a:moveTo>
                          <a:lnTo>
                            <a:pt x="4" y="3"/>
                          </a:lnTo>
                          <a:lnTo>
                            <a:pt x="12" y="5"/>
                          </a:lnTo>
                          <a:lnTo>
                            <a:pt x="17" y="5"/>
                          </a:lnTo>
                          <a:lnTo>
                            <a:pt x="26" y="4"/>
                          </a:lnTo>
                          <a:lnTo>
                            <a:pt x="32" y="2"/>
                          </a:lnTo>
                          <a:lnTo>
                            <a:pt x="39" y="3"/>
                          </a:lnTo>
                          <a:lnTo>
                            <a:pt x="46" y="9"/>
                          </a:lnTo>
                          <a:lnTo>
                            <a:pt x="35" y="10"/>
                          </a:lnTo>
                          <a:lnTo>
                            <a:pt x="31" y="11"/>
                          </a:lnTo>
                          <a:lnTo>
                            <a:pt x="29" y="18"/>
                          </a:lnTo>
                          <a:lnTo>
                            <a:pt x="27" y="33"/>
                          </a:lnTo>
                          <a:lnTo>
                            <a:pt x="26" y="18"/>
                          </a:lnTo>
                          <a:lnTo>
                            <a:pt x="25" y="10"/>
                          </a:lnTo>
                          <a:lnTo>
                            <a:pt x="16" y="12"/>
                          </a:lnTo>
                          <a:lnTo>
                            <a:pt x="8" y="11"/>
                          </a:lnTo>
                          <a:lnTo>
                            <a:pt x="3" y="5"/>
                          </a:lnTo>
                          <a:lnTo>
                            <a:pt x="0" y="0"/>
                          </a:lnTo>
                          <a:close/>
                        </a:path>
                      </a:pathLst>
                    </a:custGeom>
                    <a:solidFill>
                      <a:srgbClr val="FF7F7F"/>
                    </a:solidFill>
                    <a:ln w="9525">
                      <a:noFill/>
                      <a:round/>
                      <a:headEnd/>
                      <a:tailEnd/>
                    </a:ln>
                  </p:spPr>
                  <p:txBody>
                    <a:bodyPr/>
                    <a:lstStyle/>
                    <a:p>
                      <a:endParaRPr lang="en-GB"/>
                    </a:p>
                  </p:txBody>
                </p:sp>
                <p:sp>
                  <p:nvSpPr>
                    <p:cNvPr id="16463" name="Freeform 99"/>
                    <p:cNvSpPr>
                      <a:spLocks/>
                    </p:cNvSpPr>
                    <p:nvPr/>
                  </p:nvSpPr>
                  <p:spPr bwMode="auto">
                    <a:xfrm>
                      <a:off x="3737" y="1527"/>
                      <a:ext cx="23" cy="24"/>
                    </a:xfrm>
                    <a:custGeom>
                      <a:avLst/>
                      <a:gdLst>
                        <a:gd name="T0" fmla="*/ 12 w 23"/>
                        <a:gd name="T1" fmla="*/ 0 h 24"/>
                        <a:gd name="T2" fmla="*/ 10 w 23"/>
                        <a:gd name="T3" fmla="*/ 4 h 24"/>
                        <a:gd name="T4" fmla="*/ 10 w 23"/>
                        <a:gd name="T5" fmla="*/ 10 h 24"/>
                        <a:gd name="T6" fmla="*/ 12 w 23"/>
                        <a:gd name="T7" fmla="*/ 14 h 24"/>
                        <a:gd name="T8" fmla="*/ 23 w 23"/>
                        <a:gd name="T9" fmla="*/ 24 h 24"/>
                        <a:gd name="T10" fmla="*/ 10 w 23"/>
                        <a:gd name="T11" fmla="*/ 24 h 24"/>
                        <a:gd name="T12" fmla="*/ 3 w 23"/>
                        <a:gd name="T13" fmla="*/ 17 h 24"/>
                        <a:gd name="T14" fmla="*/ 1 w 23"/>
                        <a:gd name="T15" fmla="*/ 13 h 24"/>
                        <a:gd name="T16" fmla="*/ 0 w 23"/>
                        <a:gd name="T17" fmla="*/ 4 h 24"/>
                        <a:gd name="T18" fmla="*/ 12 w 23"/>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2" y="0"/>
                          </a:moveTo>
                          <a:lnTo>
                            <a:pt x="10" y="4"/>
                          </a:lnTo>
                          <a:lnTo>
                            <a:pt x="10" y="10"/>
                          </a:lnTo>
                          <a:lnTo>
                            <a:pt x="12" y="14"/>
                          </a:lnTo>
                          <a:lnTo>
                            <a:pt x="23" y="24"/>
                          </a:lnTo>
                          <a:lnTo>
                            <a:pt x="10" y="24"/>
                          </a:lnTo>
                          <a:lnTo>
                            <a:pt x="3" y="17"/>
                          </a:lnTo>
                          <a:lnTo>
                            <a:pt x="1" y="13"/>
                          </a:lnTo>
                          <a:lnTo>
                            <a:pt x="0" y="4"/>
                          </a:lnTo>
                          <a:lnTo>
                            <a:pt x="12" y="0"/>
                          </a:lnTo>
                          <a:close/>
                        </a:path>
                      </a:pathLst>
                    </a:custGeom>
                    <a:solidFill>
                      <a:srgbClr val="FF7F7F"/>
                    </a:solidFill>
                    <a:ln w="9525">
                      <a:noFill/>
                      <a:round/>
                      <a:headEnd/>
                      <a:tailEnd/>
                    </a:ln>
                  </p:spPr>
                  <p:txBody>
                    <a:bodyPr/>
                    <a:lstStyle/>
                    <a:p>
                      <a:endParaRPr lang="en-GB"/>
                    </a:p>
                  </p:txBody>
                </p:sp>
              </p:grpSp>
              <p:grpSp>
                <p:nvGrpSpPr>
                  <p:cNvPr id="12" name="Group 116"/>
                  <p:cNvGrpSpPr>
                    <a:grpSpLocks/>
                  </p:cNvGrpSpPr>
                  <p:nvPr/>
                </p:nvGrpSpPr>
                <p:grpSpPr bwMode="auto">
                  <a:xfrm>
                    <a:off x="3635" y="1513"/>
                    <a:ext cx="176" cy="67"/>
                    <a:chOff x="3635" y="1513"/>
                    <a:chExt cx="176" cy="67"/>
                  </a:xfrm>
                </p:grpSpPr>
                <p:grpSp>
                  <p:nvGrpSpPr>
                    <p:cNvPr id="13" name="Group 103"/>
                    <p:cNvGrpSpPr>
                      <a:grpSpLocks/>
                    </p:cNvGrpSpPr>
                    <p:nvPr/>
                  </p:nvGrpSpPr>
                  <p:grpSpPr bwMode="auto">
                    <a:xfrm>
                      <a:off x="3642" y="1513"/>
                      <a:ext cx="164" cy="28"/>
                      <a:chOff x="3642" y="1513"/>
                      <a:chExt cx="164" cy="28"/>
                    </a:xfrm>
                  </p:grpSpPr>
                  <p:sp>
                    <p:nvSpPr>
                      <p:cNvPr id="16459" name="Freeform 101"/>
                      <p:cNvSpPr>
                        <a:spLocks/>
                      </p:cNvSpPr>
                      <p:nvPr/>
                    </p:nvSpPr>
                    <p:spPr bwMode="auto">
                      <a:xfrm>
                        <a:off x="3718" y="1516"/>
                        <a:ext cx="88" cy="23"/>
                      </a:xfrm>
                      <a:custGeom>
                        <a:avLst/>
                        <a:gdLst>
                          <a:gd name="T0" fmla="*/ 0 w 88"/>
                          <a:gd name="T1" fmla="*/ 15 h 23"/>
                          <a:gd name="T2" fmla="*/ 6 w 88"/>
                          <a:gd name="T3" fmla="*/ 9 h 23"/>
                          <a:gd name="T4" fmla="*/ 14 w 88"/>
                          <a:gd name="T5" fmla="*/ 4 h 23"/>
                          <a:gd name="T6" fmla="*/ 24 w 88"/>
                          <a:gd name="T7" fmla="*/ 1 h 23"/>
                          <a:gd name="T8" fmla="*/ 34 w 88"/>
                          <a:gd name="T9" fmla="*/ 0 h 23"/>
                          <a:gd name="T10" fmla="*/ 44 w 88"/>
                          <a:gd name="T11" fmla="*/ 0 h 23"/>
                          <a:gd name="T12" fmla="*/ 57 w 88"/>
                          <a:gd name="T13" fmla="*/ 2 h 23"/>
                          <a:gd name="T14" fmla="*/ 70 w 88"/>
                          <a:gd name="T15" fmla="*/ 7 h 23"/>
                          <a:gd name="T16" fmla="*/ 88 w 88"/>
                          <a:gd name="T17" fmla="*/ 12 h 23"/>
                          <a:gd name="T18" fmla="*/ 74 w 88"/>
                          <a:gd name="T19" fmla="*/ 12 h 23"/>
                          <a:gd name="T20" fmla="*/ 59 w 88"/>
                          <a:gd name="T21" fmla="*/ 11 h 23"/>
                          <a:gd name="T22" fmla="*/ 47 w 88"/>
                          <a:gd name="T23" fmla="*/ 10 h 23"/>
                          <a:gd name="T24" fmla="*/ 38 w 88"/>
                          <a:gd name="T25" fmla="*/ 12 h 23"/>
                          <a:gd name="T26" fmla="*/ 30 w 88"/>
                          <a:gd name="T27" fmla="*/ 15 h 23"/>
                          <a:gd name="T28" fmla="*/ 23 w 88"/>
                          <a:gd name="T29" fmla="*/ 20 h 23"/>
                          <a:gd name="T30" fmla="*/ 17 w 88"/>
                          <a:gd name="T31" fmla="*/ 23 h 23"/>
                          <a:gd name="T32" fmla="*/ 10 w 88"/>
                          <a:gd name="T33" fmla="*/ 23 h 23"/>
                          <a:gd name="T34" fmla="*/ 3 w 88"/>
                          <a:gd name="T35" fmla="*/ 21 h 23"/>
                          <a:gd name="T36" fmla="*/ 0 w 88"/>
                          <a:gd name="T37" fmla="*/ 15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23"/>
                          <a:gd name="T59" fmla="*/ 88 w 8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23">
                            <a:moveTo>
                              <a:pt x="0" y="15"/>
                            </a:moveTo>
                            <a:lnTo>
                              <a:pt x="6" y="9"/>
                            </a:lnTo>
                            <a:lnTo>
                              <a:pt x="14" y="4"/>
                            </a:lnTo>
                            <a:lnTo>
                              <a:pt x="24" y="1"/>
                            </a:lnTo>
                            <a:lnTo>
                              <a:pt x="34" y="0"/>
                            </a:lnTo>
                            <a:lnTo>
                              <a:pt x="44" y="0"/>
                            </a:lnTo>
                            <a:lnTo>
                              <a:pt x="57" y="2"/>
                            </a:lnTo>
                            <a:lnTo>
                              <a:pt x="70" y="7"/>
                            </a:lnTo>
                            <a:lnTo>
                              <a:pt x="88" y="12"/>
                            </a:lnTo>
                            <a:lnTo>
                              <a:pt x="74" y="12"/>
                            </a:lnTo>
                            <a:lnTo>
                              <a:pt x="59" y="11"/>
                            </a:lnTo>
                            <a:lnTo>
                              <a:pt x="47" y="10"/>
                            </a:lnTo>
                            <a:lnTo>
                              <a:pt x="38" y="12"/>
                            </a:lnTo>
                            <a:lnTo>
                              <a:pt x="30" y="15"/>
                            </a:lnTo>
                            <a:lnTo>
                              <a:pt x="23" y="20"/>
                            </a:lnTo>
                            <a:lnTo>
                              <a:pt x="17" y="23"/>
                            </a:lnTo>
                            <a:lnTo>
                              <a:pt x="10" y="23"/>
                            </a:lnTo>
                            <a:lnTo>
                              <a:pt x="3" y="21"/>
                            </a:lnTo>
                            <a:lnTo>
                              <a:pt x="0" y="15"/>
                            </a:lnTo>
                            <a:close/>
                          </a:path>
                        </a:pathLst>
                      </a:custGeom>
                      <a:solidFill>
                        <a:srgbClr val="000000"/>
                      </a:solidFill>
                      <a:ln w="9525">
                        <a:noFill/>
                        <a:round/>
                        <a:headEnd/>
                        <a:tailEnd/>
                      </a:ln>
                    </p:spPr>
                    <p:txBody>
                      <a:bodyPr/>
                      <a:lstStyle/>
                      <a:p>
                        <a:endParaRPr lang="en-GB"/>
                      </a:p>
                    </p:txBody>
                  </p:sp>
                  <p:sp>
                    <p:nvSpPr>
                      <p:cNvPr id="16460" name="Freeform 102"/>
                      <p:cNvSpPr>
                        <a:spLocks/>
                      </p:cNvSpPr>
                      <p:nvPr/>
                    </p:nvSpPr>
                    <p:spPr bwMode="auto">
                      <a:xfrm>
                        <a:off x="3642" y="1513"/>
                        <a:ext cx="44" cy="28"/>
                      </a:xfrm>
                      <a:custGeom>
                        <a:avLst/>
                        <a:gdLst>
                          <a:gd name="T0" fmla="*/ 0 w 44"/>
                          <a:gd name="T1" fmla="*/ 0 h 28"/>
                          <a:gd name="T2" fmla="*/ 0 w 44"/>
                          <a:gd name="T3" fmla="*/ 4 h 28"/>
                          <a:gd name="T4" fmla="*/ 10 w 44"/>
                          <a:gd name="T5" fmla="*/ 6 h 28"/>
                          <a:gd name="T6" fmla="*/ 18 w 44"/>
                          <a:gd name="T7" fmla="*/ 13 h 28"/>
                          <a:gd name="T8" fmla="*/ 23 w 44"/>
                          <a:gd name="T9" fmla="*/ 19 h 28"/>
                          <a:gd name="T10" fmla="*/ 28 w 44"/>
                          <a:gd name="T11" fmla="*/ 25 h 28"/>
                          <a:gd name="T12" fmla="*/ 35 w 44"/>
                          <a:gd name="T13" fmla="*/ 28 h 28"/>
                          <a:gd name="T14" fmla="*/ 42 w 44"/>
                          <a:gd name="T15" fmla="*/ 27 h 28"/>
                          <a:gd name="T16" fmla="*/ 44 w 44"/>
                          <a:gd name="T17" fmla="*/ 20 h 28"/>
                          <a:gd name="T18" fmla="*/ 41 w 44"/>
                          <a:gd name="T19" fmla="*/ 15 h 28"/>
                          <a:gd name="T20" fmla="*/ 32 w 44"/>
                          <a:gd name="T21" fmla="*/ 10 h 28"/>
                          <a:gd name="T22" fmla="*/ 27 w 44"/>
                          <a:gd name="T23" fmla="*/ 6 h 28"/>
                          <a:gd name="T24" fmla="*/ 18 w 44"/>
                          <a:gd name="T25" fmla="*/ 3 h 28"/>
                          <a:gd name="T26" fmla="*/ 0 w 44"/>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8"/>
                          <a:gd name="T44" fmla="*/ 44 w 44"/>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8">
                            <a:moveTo>
                              <a:pt x="0" y="0"/>
                            </a:moveTo>
                            <a:lnTo>
                              <a:pt x="0" y="4"/>
                            </a:lnTo>
                            <a:lnTo>
                              <a:pt x="10" y="6"/>
                            </a:lnTo>
                            <a:lnTo>
                              <a:pt x="18" y="13"/>
                            </a:lnTo>
                            <a:lnTo>
                              <a:pt x="23" y="19"/>
                            </a:lnTo>
                            <a:lnTo>
                              <a:pt x="28" y="25"/>
                            </a:lnTo>
                            <a:lnTo>
                              <a:pt x="35" y="28"/>
                            </a:lnTo>
                            <a:lnTo>
                              <a:pt x="42" y="27"/>
                            </a:lnTo>
                            <a:lnTo>
                              <a:pt x="44" y="20"/>
                            </a:lnTo>
                            <a:lnTo>
                              <a:pt x="41" y="15"/>
                            </a:lnTo>
                            <a:lnTo>
                              <a:pt x="32" y="10"/>
                            </a:lnTo>
                            <a:lnTo>
                              <a:pt x="27" y="6"/>
                            </a:lnTo>
                            <a:lnTo>
                              <a:pt x="18" y="3"/>
                            </a:lnTo>
                            <a:lnTo>
                              <a:pt x="0" y="0"/>
                            </a:lnTo>
                            <a:close/>
                          </a:path>
                        </a:pathLst>
                      </a:custGeom>
                      <a:solidFill>
                        <a:srgbClr val="000000"/>
                      </a:solidFill>
                      <a:ln w="9525">
                        <a:noFill/>
                        <a:round/>
                        <a:headEnd/>
                        <a:tailEnd/>
                      </a:ln>
                    </p:spPr>
                    <p:txBody>
                      <a:bodyPr/>
                      <a:lstStyle/>
                      <a:p>
                        <a:endParaRPr lang="en-GB"/>
                      </a:p>
                    </p:txBody>
                  </p:sp>
                </p:grpSp>
                <p:sp>
                  <p:nvSpPr>
                    <p:cNvPr id="16447" name="Freeform 104"/>
                    <p:cNvSpPr>
                      <a:spLocks/>
                    </p:cNvSpPr>
                    <p:nvPr/>
                  </p:nvSpPr>
                  <p:spPr bwMode="auto">
                    <a:xfrm>
                      <a:off x="3736" y="1549"/>
                      <a:ext cx="63" cy="21"/>
                    </a:xfrm>
                    <a:custGeom>
                      <a:avLst/>
                      <a:gdLst>
                        <a:gd name="T0" fmla="*/ 0 w 63"/>
                        <a:gd name="T1" fmla="*/ 6 h 21"/>
                        <a:gd name="T2" fmla="*/ 3 w 63"/>
                        <a:gd name="T3" fmla="*/ 14 h 21"/>
                        <a:gd name="T4" fmla="*/ 4 w 63"/>
                        <a:gd name="T5" fmla="*/ 17 h 21"/>
                        <a:gd name="T6" fmla="*/ 7 w 63"/>
                        <a:gd name="T7" fmla="*/ 19 h 21"/>
                        <a:gd name="T8" fmla="*/ 17 w 63"/>
                        <a:gd name="T9" fmla="*/ 21 h 21"/>
                        <a:gd name="T10" fmla="*/ 29 w 63"/>
                        <a:gd name="T11" fmla="*/ 21 h 21"/>
                        <a:gd name="T12" fmla="*/ 38 w 63"/>
                        <a:gd name="T13" fmla="*/ 19 h 21"/>
                        <a:gd name="T14" fmla="*/ 48 w 63"/>
                        <a:gd name="T15" fmla="*/ 15 h 21"/>
                        <a:gd name="T16" fmla="*/ 63 w 63"/>
                        <a:gd name="T17" fmla="*/ 6 h 21"/>
                        <a:gd name="T18" fmla="*/ 40 w 63"/>
                        <a:gd name="T19" fmla="*/ 4 h 21"/>
                        <a:gd name="T20" fmla="*/ 21 w 63"/>
                        <a:gd name="T21" fmla="*/ 1 h 21"/>
                        <a:gd name="T22" fmla="*/ 10 w 63"/>
                        <a:gd name="T23" fmla="*/ 0 h 21"/>
                        <a:gd name="T24" fmla="*/ 0 w 63"/>
                        <a:gd name="T25" fmla="*/ 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1"/>
                        <a:gd name="T41" fmla="*/ 63 w 6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1">
                          <a:moveTo>
                            <a:pt x="0" y="6"/>
                          </a:moveTo>
                          <a:lnTo>
                            <a:pt x="3" y="14"/>
                          </a:lnTo>
                          <a:lnTo>
                            <a:pt x="4" y="17"/>
                          </a:lnTo>
                          <a:lnTo>
                            <a:pt x="7" y="19"/>
                          </a:lnTo>
                          <a:lnTo>
                            <a:pt x="17" y="21"/>
                          </a:lnTo>
                          <a:lnTo>
                            <a:pt x="29" y="21"/>
                          </a:lnTo>
                          <a:lnTo>
                            <a:pt x="38" y="19"/>
                          </a:lnTo>
                          <a:lnTo>
                            <a:pt x="48" y="15"/>
                          </a:lnTo>
                          <a:lnTo>
                            <a:pt x="63" y="6"/>
                          </a:lnTo>
                          <a:lnTo>
                            <a:pt x="40" y="4"/>
                          </a:lnTo>
                          <a:lnTo>
                            <a:pt x="21" y="1"/>
                          </a:lnTo>
                          <a:lnTo>
                            <a:pt x="10" y="0"/>
                          </a:lnTo>
                          <a:lnTo>
                            <a:pt x="0" y="6"/>
                          </a:lnTo>
                          <a:close/>
                        </a:path>
                      </a:pathLst>
                    </a:custGeom>
                    <a:solidFill>
                      <a:srgbClr val="FFFFFF"/>
                    </a:solidFill>
                    <a:ln w="9525">
                      <a:noFill/>
                      <a:round/>
                      <a:headEnd/>
                      <a:tailEnd/>
                    </a:ln>
                  </p:spPr>
                  <p:txBody>
                    <a:bodyPr/>
                    <a:lstStyle/>
                    <a:p>
                      <a:endParaRPr lang="en-GB"/>
                    </a:p>
                  </p:txBody>
                </p:sp>
                <p:sp>
                  <p:nvSpPr>
                    <p:cNvPr id="16448" name="Freeform 105"/>
                    <p:cNvSpPr>
                      <a:spLocks/>
                    </p:cNvSpPr>
                    <p:nvPr/>
                  </p:nvSpPr>
                  <p:spPr bwMode="auto">
                    <a:xfrm>
                      <a:off x="3660" y="1553"/>
                      <a:ext cx="19" cy="20"/>
                    </a:xfrm>
                    <a:custGeom>
                      <a:avLst/>
                      <a:gdLst>
                        <a:gd name="T0" fmla="*/ 1 w 19"/>
                        <a:gd name="T1" fmla="*/ 0 h 20"/>
                        <a:gd name="T2" fmla="*/ 15 w 19"/>
                        <a:gd name="T3" fmla="*/ 2 h 20"/>
                        <a:gd name="T4" fmla="*/ 18 w 19"/>
                        <a:gd name="T5" fmla="*/ 10 h 20"/>
                        <a:gd name="T6" fmla="*/ 19 w 19"/>
                        <a:gd name="T7" fmla="*/ 20 h 20"/>
                        <a:gd name="T8" fmla="*/ 7 w 19"/>
                        <a:gd name="T9" fmla="*/ 18 h 20"/>
                        <a:gd name="T10" fmla="*/ 0 w 19"/>
                        <a:gd name="T11" fmla="*/ 17 h 20"/>
                        <a:gd name="T12" fmla="*/ 1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1" y="0"/>
                          </a:moveTo>
                          <a:lnTo>
                            <a:pt x="15" y="2"/>
                          </a:lnTo>
                          <a:lnTo>
                            <a:pt x="18" y="10"/>
                          </a:lnTo>
                          <a:lnTo>
                            <a:pt x="19" y="20"/>
                          </a:lnTo>
                          <a:lnTo>
                            <a:pt x="7" y="18"/>
                          </a:lnTo>
                          <a:lnTo>
                            <a:pt x="0" y="17"/>
                          </a:lnTo>
                          <a:lnTo>
                            <a:pt x="1" y="0"/>
                          </a:lnTo>
                          <a:close/>
                        </a:path>
                      </a:pathLst>
                    </a:custGeom>
                    <a:solidFill>
                      <a:srgbClr val="FFFFFF"/>
                    </a:solidFill>
                    <a:ln w="9525">
                      <a:noFill/>
                      <a:round/>
                      <a:headEnd/>
                      <a:tailEnd/>
                    </a:ln>
                  </p:spPr>
                  <p:txBody>
                    <a:bodyPr/>
                    <a:lstStyle/>
                    <a:p>
                      <a:endParaRPr lang="en-GB"/>
                    </a:p>
                  </p:txBody>
                </p:sp>
                <p:grpSp>
                  <p:nvGrpSpPr>
                    <p:cNvPr id="14" name="Group 108"/>
                    <p:cNvGrpSpPr>
                      <a:grpSpLocks/>
                    </p:cNvGrpSpPr>
                    <p:nvPr/>
                  </p:nvGrpSpPr>
                  <p:grpSpPr bwMode="auto">
                    <a:xfrm>
                      <a:off x="3740" y="1548"/>
                      <a:ext cx="45" cy="29"/>
                      <a:chOff x="3740" y="1548"/>
                      <a:chExt cx="45" cy="29"/>
                    </a:xfrm>
                  </p:grpSpPr>
                  <p:sp>
                    <p:nvSpPr>
                      <p:cNvPr id="16457" name="Oval 106"/>
                      <p:cNvSpPr>
                        <a:spLocks noChangeArrowheads="1"/>
                      </p:cNvSpPr>
                      <p:nvPr/>
                    </p:nvSpPr>
                    <p:spPr bwMode="auto">
                      <a:xfrm>
                        <a:off x="3740" y="1548"/>
                        <a:ext cx="45" cy="29"/>
                      </a:xfrm>
                      <a:prstGeom prst="ellipse">
                        <a:avLst/>
                      </a:prstGeom>
                      <a:solidFill>
                        <a:srgbClr val="7F3F00"/>
                      </a:solidFill>
                      <a:ln w="9525">
                        <a:noFill/>
                        <a:round/>
                        <a:headEnd/>
                        <a:tailEnd/>
                      </a:ln>
                    </p:spPr>
                    <p:txBody>
                      <a:bodyPr/>
                      <a:lstStyle/>
                      <a:p>
                        <a:endParaRPr lang="en-GB"/>
                      </a:p>
                    </p:txBody>
                  </p:sp>
                  <p:sp>
                    <p:nvSpPr>
                      <p:cNvPr id="16458" name="Oval 107"/>
                      <p:cNvSpPr>
                        <a:spLocks noChangeArrowheads="1"/>
                      </p:cNvSpPr>
                      <p:nvPr/>
                    </p:nvSpPr>
                    <p:spPr bwMode="auto">
                      <a:xfrm>
                        <a:off x="3746" y="1553"/>
                        <a:ext cx="24" cy="21"/>
                      </a:xfrm>
                      <a:prstGeom prst="ellipse">
                        <a:avLst/>
                      </a:prstGeom>
                      <a:solidFill>
                        <a:srgbClr val="000000"/>
                      </a:solidFill>
                      <a:ln w="9525">
                        <a:noFill/>
                        <a:round/>
                        <a:headEnd/>
                        <a:tailEnd/>
                      </a:ln>
                    </p:spPr>
                    <p:txBody>
                      <a:bodyPr/>
                      <a:lstStyle/>
                      <a:p>
                        <a:endParaRPr lang="en-GB"/>
                      </a:p>
                    </p:txBody>
                  </p:sp>
                </p:grpSp>
                <p:sp>
                  <p:nvSpPr>
                    <p:cNvPr id="16450" name="Oval 109"/>
                    <p:cNvSpPr>
                      <a:spLocks noChangeArrowheads="1"/>
                    </p:cNvSpPr>
                    <p:nvPr/>
                  </p:nvSpPr>
                  <p:spPr bwMode="auto">
                    <a:xfrm>
                      <a:off x="3744" y="1552"/>
                      <a:ext cx="12" cy="11"/>
                    </a:xfrm>
                    <a:prstGeom prst="ellipse">
                      <a:avLst/>
                    </a:prstGeom>
                    <a:solidFill>
                      <a:srgbClr val="FFFFFF"/>
                    </a:solidFill>
                    <a:ln w="9525">
                      <a:noFill/>
                      <a:round/>
                      <a:headEnd/>
                      <a:tailEnd/>
                    </a:ln>
                  </p:spPr>
                  <p:txBody>
                    <a:bodyPr/>
                    <a:lstStyle/>
                    <a:p>
                      <a:endParaRPr lang="en-GB"/>
                    </a:p>
                  </p:txBody>
                </p:sp>
                <p:grpSp>
                  <p:nvGrpSpPr>
                    <p:cNvPr id="15" name="Group 112"/>
                    <p:cNvGrpSpPr>
                      <a:grpSpLocks/>
                    </p:cNvGrpSpPr>
                    <p:nvPr/>
                  </p:nvGrpSpPr>
                  <p:grpSpPr bwMode="auto">
                    <a:xfrm>
                      <a:off x="3650" y="1551"/>
                      <a:ext cx="30" cy="29"/>
                      <a:chOff x="3650" y="1551"/>
                      <a:chExt cx="30" cy="29"/>
                    </a:xfrm>
                  </p:grpSpPr>
                  <p:sp>
                    <p:nvSpPr>
                      <p:cNvPr id="16455" name="Oval 110"/>
                      <p:cNvSpPr>
                        <a:spLocks noChangeArrowheads="1"/>
                      </p:cNvSpPr>
                      <p:nvPr/>
                    </p:nvSpPr>
                    <p:spPr bwMode="auto">
                      <a:xfrm>
                        <a:off x="3650" y="1551"/>
                        <a:ext cx="30" cy="29"/>
                      </a:xfrm>
                      <a:prstGeom prst="ellipse">
                        <a:avLst/>
                      </a:prstGeom>
                      <a:solidFill>
                        <a:srgbClr val="7F3F00"/>
                      </a:solidFill>
                      <a:ln w="9525">
                        <a:noFill/>
                        <a:round/>
                        <a:headEnd/>
                        <a:tailEnd/>
                      </a:ln>
                    </p:spPr>
                    <p:txBody>
                      <a:bodyPr/>
                      <a:lstStyle/>
                      <a:p>
                        <a:endParaRPr lang="en-GB"/>
                      </a:p>
                    </p:txBody>
                  </p:sp>
                  <p:sp>
                    <p:nvSpPr>
                      <p:cNvPr id="16456" name="Oval 111"/>
                      <p:cNvSpPr>
                        <a:spLocks noChangeArrowheads="1"/>
                      </p:cNvSpPr>
                      <p:nvPr/>
                    </p:nvSpPr>
                    <p:spPr bwMode="auto">
                      <a:xfrm>
                        <a:off x="3654" y="1554"/>
                        <a:ext cx="18" cy="23"/>
                      </a:xfrm>
                      <a:prstGeom prst="ellipse">
                        <a:avLst/>
                      </a:prstGeom>
                      <a:solidFill>
                        <a:srgbClr val="000000"/>
                      </a:solidFill>
                      <a:ln w="9525">
                        <a:noFill/>
                        <a:round/>
                        <a:headEnd/>
                        <a:tailEnd/>
                      </a:ln>
                    </p:spPr>
                    <p:txBody>
                      <a:bodyPr/>
                      <a:lstStyle/>
                      <a:p>
                        <a:endParaRPr lang="en-GB"/>
                      </a:p>
                    </p:txBody>
                  </p:sp>
                </p:grpSp>
                <p:sp>
                  <p:nvSpPr>
                    <p:cNvPr id="16452" name="Oval 113"/>
                    <p:cNvSpPr>
                      <a:spLocks noChangeArrowheads="1"/>
                    </p:cNvSpPr>
                    <p:nvPr/>
                  </p:nvSpPr>
                  <p:spPr bwMode="auto">
                    <a:xfrm>
                      <a:off x="3654" y="1555"/>
                      <a:ext cx="8" cy="9"/>
                    </a:xfrm>
                    <a:prstGeom prst="ellipse">
                      <a:avLst/>
                    </a:prstGeom>
                    <a:solidFill>
                      <a:srgbClr val="FFFFFF"/>
                    </a:solidFill>
                    <a:ln w="9525">
                      <a:noFill/>
                      <a:round/>
                      <a:headEnd/>
                      <a:tailEnd/>
                    </a:ln>
                  </p:spPr>
                  <p:txBody>
                    <a:bodyPr/>
                    <a:lstStyle/>
                    <a:p>
                      <a:endParaRPr lang="en-GB"/>
                    </a:p>
                  </p:txBody>
                </p:sp>
                <p:sp>
                  <p:nvSpPr>
                    <p:cNvPr id="16453" name="Freeform 114"/>
                    <p:cNvSpPr>
                      <a:spLocks/>
                    </p:cNvSpPr>
                    <p:nvPr/>
                  </p:nvSpPr>
                  <p:spPr bwMode="auto">
                    <a:xfrm>
                      <a:off x="3722" y="1546"/>
                      <a:ext cx="89" cy="20"/>
                    </a:xfrm>
                    <a:custGeom>
                      <a:avLst/>
                      <a:gdLst>
                        <a:gd name="T0" fmla="*/ 0 w 89"/>
                        <a:gd name="T1" fmla="*/ 1 h 20"/>
                        <a:gd name="T2" fmla="*/ 12 w 89"/>
                        <a:gd name="T3" fmla="*/ 7 h 20"/>
                        <a:gd name="T4" fmla="*/ 19 w 89"/>
                        <a:gd name="T5" fmla="*/ 3 h 20"/>
                        <a:gd name="T6" fmla="*/ 26 w 89"/>
                        <a:gd name="T7" fmla="*/ 0 h 20"/>
                        <a:gd name="T8" fmla="*/ 33 w 89"/>
                        <a:gd name="T9" fmla="*/ 0 h 20"/>
                        <a:gd name="T10" fmla="*/ 43 w 89"/>
                        <a:gd name="T11" fmla="*/ 3 h 20"/>
                        <a:gd name="T12" fmla="*/ 57 w 89"/>
                        <a:gd name="T13" fmla="*/ 7 h 20"/>
                        <a:gd name="T14" fmla="*/ 71 w 89"/>
                        <a:gd name="T15" fmla="*/ 7 h 20"/>
                        <a:gd name="T16" fmla="*/ 89 w 89"/>
                        <a:gd name="T17" fmla="*/ 4 h 20"/>
                        <a:gd name="T18" fmla="*/ 77 w 89"/>
                        <a:gd name="T19" fmla="*/ 13 h 20"/>
                        <a:gd name="T20" fmla="*/ 62 w 89"/>
                        <a:gd name="T21" fmla="*/ 20 h 20"/>
                        <a:gd name="T22" fmla="*/ 73 w 89"/>
                        <a:gd name="T23" fmla="*/ 12 h 20"/>
                        <a:gd name="T24" fmla="*/ 61 w 89"/>
                        <a:gd name="T25" fmla="*/ 11 h 20"/>
                        <a:gd name="T26" fmla="*/ 52 w 89"/>
                        <a:gd name="T27" fmla="*/ 10 h 20"/>
                        <a:gd name="T28" fmla="*/ 42 w 89"/>
                        <a:gd name="T29" fmla="*/ 8 h 20"/>
                        <a:gd name="T30" fmla="*/ 34 w 89"/>
                        <a:gd name="T31" fmla="*/ 8 h 20"/>
                        <a:gd name="T32" fmla="*/ 25 w 89"/>
                        <a:gd name="T33" fmla="*/ 7 h 20"/>
                        <a:gd name="T34" fmla="*/ 21 w 89"/>
                        <a:gd name="T35" fmla="*/ 7 h 20"/>
                        <a:gd name="T36" fmla="*/ 16 w 89"/>
                        <a:gd name="T37" fmla="*/ 10 h 20"/>
                        <a:gd name="T38" fmla="*/ 12 w 89"/>
                        <a:gd name="T39" fmla="*/ 11 h 20"/>
                        <a:gd name="T40" fmla="*/ 9 w 89"/>
                        <a:gd name="T41" fmla="*/ 11 h 20"/>
                        <a:gd name="T42" fmla="*/ 0 w 89"/>
                        <a:gd name="T43" fmla="*/ 1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20"/>
                        <a:gd name="T68" fmla="*/ 89 w 89"/>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20">
                          <a:moveTo>
                            <a:pt x="0" y="1"/>
                          </a:moveTo>
                          <a:lnTo>
                            <a:pt x="12" y="7"/>
                          </a:lnTo>
                          <a:lnTo>
                            <a:pt x="19" y="3"/>
                          </a:lnTo>
                          <a:lnTo>
                            <a:pt x="26" y="0"/>
                          </a:lnTo>
                          <a:lnTo>
                            <a:pt x="33" y="0"/>
                          </a:lnTo>
                          <a:lnTo>
                            <a:pt x="43" y="3"/>
                          </a:lnTo>
                          <a:lnTo>
                            <a:pt x="57" y="7"/>
                          </a:lnTo>
                          <a:lnTo>
                            <a:pt x="71" y="7"/>
                          </a:lnTo>
                          <a:lnTo>
                            <a:pt x="89" y="4"/>
                          </a:lnTo>
                          <a:lnTo>
                            <a:pt x="77" y="13"/>
                          </a:lnTo>
                          <a:lnTo>
                            <a:pt x="62" y="20"/>
                          </a:lnTo>
                          <a:lnTo>
                            <a:pt x="73" y="12"/>
                          </a:lnTo>
                          <a:lnTo>
                            <a:pt x="61" y="11"/>
                          </a:lnTo>
                          <a:lnTo>
                            <a:pt x="52" y="10"/>
                          </a:lnTo>
                          <a:lnTo>
                            <a:pt x="42" y="8"/>
                          </a:lnTo>
                          <a:lnTo>
                            <a:pt x="34" y="8"/>
                          </a:lnTo>
                          <a:lnTo>
                            <a:pt x="25" y="7"/>
                          </a:lnTo>
                          <a:lnTo>
                            <a:pt x="21" y="7"/>
                          </a:lnTo>
                          <a:lnTo>
                            <a:pt x="16" y="10"/>
                          </a:lnTo>
                          <a:lnTo>
                            <a:pt x="12" y="11"/>
                          </a:lnTo>
                          <a:lnTo>
                            <a:pt x="9" y="11"/>
                          </a:lnTo>
                          <a:lnTo>
                            <a:pt x="0" y="1"/>
                          </a:lnTo>
                          <a:close/>
                        </a:path>
                      </a:pathLst>
                    </a:custGeom>
                    <a:solidFill>
                      <a:srgbClr val="000000"/>
                    </a:solidFill>
                    <a:ln w="9525">
                      <a:noFill/>
                      <a:round/>
                      <a:headEnd/>
                      <a:tailEnd/>
                    </a:ln>
                  </p:spPr>
                  <p:txBody>
                    <a:bodyPr/>
                    <a:lstStyle/>
                    <a:p>
                      <a:endParaRPr lang="en-GB"/>
                    </a:p>
                  </p:txBody>
                </p:sp>
                <p:sp>
                  <p:nvSpPr>
                    <p:cNvPr id="16454" name="Freeform 115"/>
                    <p:cNvSpPr>
                      <a:spLocks/>
                    </p:cNvSpPr>
                    <p:nvPr/>
                  </p:nvSpPr>
                  <p:spPr bwMode="auto">
                    <a:xfrm>
                      <a:off x="3635" y="1548"/>
                      <a:ext cx="40" cy="17"/>
                    </a:xfrm>
                    <a:custGeom>
                      <a:avLst/>
                      <a:gdLst>
                        <a:gd name="T0" fmla="*/ 0 w 40"/>
                        <a:gd name="T1" fmla="*/ 0 h 17"/>
                        <a:gd name="T2" fmla="*/ 5 w 40"/>
                        <a:gd name="T3" fmla="*/ 6 h 17"/>
                        <a:gd name="T4" fmla="*/ 13 w 40"/>
                        <a:gd name="T5" fmla="*/ 5 h 17"/>
                        <a:gd name="T6" fmla="*/ 20 w 40"/>
                        <a:gd name="T7" fmla="*/ 5 h 17"/>
                        <a:gd name="T8" fmla="*/ 24 w 40"/>
                        <a:gd name="T9" fmla="*/ 5 h 17"/>
                        <a:gd name="T10" fmla="*/ 31 w 40"/>
                        <a:gd name="T11" fmla="*/ 5 h 17"/>
                        <a:gd name="T12" fmla="*/ 36 w 40"/>
                        <a:gd name="T13" fmla="*/ 8 h 17"/>
                        <a:gd name="T14" fmla="*/ 39 w 40"/>
                        <a:gd name="T15" fmla="*/ 10 h 17"/>
                        <a:gd name="T16" fmla="*/ 40 w 40"/>
                        <a:gd name="T17" fmla="*/ 17 h 17"/>
                        <a:gd name="T18" fmla="*/ 38 w 40"/>
                        <a:gd name="T19" fmla="*/ 11 h 17"/>
                        <a:gd name="T20" fmla="*/ 34 w 40"/>
                        <a:gd name="T21" fmla="*/ 9 h 17"/>
                        <a:gd name="T22" fmla="*/ 23 w 40"/>
                        <a:gd name="T23" fmla="*/ 8 h 17"/>
                        <a:gd name="T24" fmla="*/ 12 w 40"/>
                        <a:gd name="T25" fmla="*/ 8 h 17"/>
                        <a:gd name="T26" fmla="*/ 0 w 40"/>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7"/>
                        <a:gd name="T44" fmla="*/ 40 w 40"/>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7">
                          <a:moveTo>
                            <a:pt x="0" y="0"/>
                          </a:moveTo>
                          <a:lnTo>
                            <a:pt x="5" y="6"/>
                          </a:lnTo>
                          <a:lnTo>
                            <a:pt x="13" y="5"/>
                          </a:lnTo>
                          <a:lnTo>
                            <a:pt x="20" y="5"/>
                          </a:lnTo>
                          <a:lnTo>
                            <a:pt x="24" y="5"/>
                          </a:lnTo>
                          <a:lnTo>
                            <a:pt x="31" y="5"/>
                          </a:lnTo>
                          <a:lnTo>
                            <a:pt x="36" y="8"/>
                          </a:lnTo>
                          <a:lnTo>
                            <a:pt x="39" y="10"/>
                          </a:lnTo>
                          <a:lnTo>
                            <a:pt x="40" y="17"/>
                          </a:lnTo>
                          <a:lnTo>
                            <a:pt x="38" y="11"/>
                          </a:lnTo>
                          <a:lnTo>
                            <a:pt x="34" y="9"/>
                          </a:lnTo>
                          <a:lnTo>
                            <a:pt x="23" y="8"/>
                          </a:lnTo>
                          <a:lnTo>
                            <a:pt x="12" y="8"/>
                          </a:lnTo>
                          <a:lnTo>
                            <a:pt x="0" y="0"/>
                          </a:lnTo>
                          <a:close/>
                        </a:path>
                      </a:pathLst>
                    </a:custGeom>
                    <a:solidFill>
                      <a:srgbClr val="000000"/>
                    </a:solidFill>
                    <a:ln w="9525">
                      <a:noFill/>
                      <a:round/>
                      <a:headEnd/>
                      <a:tailEnd/>
                    </a:ln>
                  </p:spPr>
                  <p:txBody>
                    <a:bodyPr/>
                    <a:lstStyle/>
                    <a:p>
                      <a:endParaRPr lang="en-GB"/>
                    </a:p>
                  </p:txBody>
                </p:sp>
              </p:grpSp>
              <p:grpSp>
                <p:nvGrpSpPr>
                  <p:cNvPr id="16" name="Group 126"/>
                  <p:cNvGrpSpPr>
                    <a:grpSpLocks/>
                  </p:cNvGrpSpPr>
                  <p:nvPr/>
                </p:nvGrpSpPr>
                <p:grpSpPr bwMode="auto">
                  <a:xfrm>
                    <a:off x="3684" y="1681"/>
                    <a:ext cx="91" cy="47"/>
                    <a:chOff x="3684" y="1681"/>
                    <a:chExt cx="91" cy="47"/>
                  </a:xfrm>
                </p:grpSpPr>
                <p:grpSp>
                  <p:nvGrpSpPr>
                    <p:cNvPr id="17" name="Group 124"/>
                    <p:cNvGrpSpPr>
                      <a:grpSpLocks/>
                    </p:cNvGrpSpPr>
                    <p:nvPr/>
                  </p:nvGrpSpPr>
                  <p:grpSpPr bwMode="auto">
                    <a:xfrm>
                      <a:off x="3684" y="1681"/>
                      <a:ext cx="91" cy="47"/>
                      <a:chOff x="3684" y="1681"/>
                      <a:chExt cx="91" cy="47"/>
                    </a:xfrm>
                  </p:grpSpPr>
                  <p:sp>
                    <p:nvSpPr>
                      <p:cNvPr id="16439" name="Freeform 117"/>
                      <p:cNvSpPr>
                        <a:spLocks/>
                      </p:cNvSpPr>
                      <p:nvPr/>
                    </p:nvSpPr>
                    <p:spPr bwMode="auto">
                      <a:xfrm>
                        <a:off x="3685" y="1681"/>
                        <a:ext cx="90" cy="47"/>
                      </a:xfrm>
                      <a:custGeom>
                        <a:avLst/>
                        <a:gdLst>
                          <a:gd name="T0" fmla="*/ 9 w 90"/>
                          <a:gd name="T1" fmla="*/ 19 h 47"/>
                          <a:gd name="T2" fmla="*/ 4 w 90"/>
                          <a:gd name="T3" fmla="*/ 13 h 47"/>
                          <a:gd name="T4" fmla="*/ 1 w 90"/>
                          <a:gd name="T5" fmla="*/ 8 h 47"/>
                          <a:gd name="T6" fmla="*/ 0 w 90"/>
                          <a:gd name="T7" fmla="*/ 4 h 47"/>
                          <a:gd name="T8" fmla="*/ 4 w 90"/>
                          <a:gd name="T9" fmla="*/ 1 h 47"/>
                          <a:gd name="T10" fmla="*/ 11 w 90"/>
                          <a:gd name="T11" fmla="*/ 0 h 47"/>
                          <a:gd name="T12" fmla="*/ 21 w 90"/>
                          <a:gd name="T13" fmla="*/ 5 h 47"/>
                          <a:gd name="T14" fmla="*/ 30 w 90"/>
                          <a:gd name="T15" fmla="*/ 0 h 47"/>
                          <a:gd name="T16" fmla="*/ 40 w 90"/>
                          <a:gd name="T17" fmla="*/ 3 h 47"/>
                          <a:gd name="T18" fmla="*/ 51 w 90"/>
                          <a:gd name="T19" fmla="*/ 5 h 47"/>
                          <a:gd name="T20" fmla="*/ 63 w 90"/>
                          <a:gd name="T21" fmla="*/ 6 h 47"/>
                          <a:gd name="T22" fmla="*/ 90 w 90"/>
                          <a:gd name="T23" fmla="*/ 8 h 47"/>
                          <a:gd name="T24" fmla="*/ 74 w 90"/>
                          <a:gd name="T25" fmla="*/ 22 h 47"/>
                          <a:gd name="T26" fmla="*/ 65 w 90"/>
                          <a:gd name="T27" fmla="*/ 29 h 47"/>
                          <a:gd name="T28" fmla="*/ 57 w 90"/>
                          <a:gd name="T29" fmla="*/ 36 h 47"/>
                          <a:gd name="T30" fmla="*/ 49 w 90"/>
                          <a:gd name="T31" fmla="*/ 42 h 47"/>
                          <a:gd name="T32" fmla="*/ 36 w 90"/>
                          <a:gd name="T33" fmla="*/ 47 h 47"/>
                          <a:gd name="T34" fmla="*/ 25 w 90"/>
                          <a:gd name="T35" fmla="*/ 47 h 47"/>
                          <a:gd name="T36" fmla="*/ 15 w 90"/>
                          <a:gd name="T37" fmla="*/ 43 h 47"/>
                          <a:gd name="T38" fmla="*/ 11 w 90"/>
                          <a:gd name="T39" fmla="*/ 36 h 47"/>
                          <a:gd name="T40" fmla="*/ 9 w 90"/>
                          <a:gd name="T41" fmla="*/ 19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7"/>
                          <a:gd name="T65" fmla="*/ 90 w 90"/>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7">
                            <a:moveTo>
                              <a:pt x="9" y="19"/>
                            </a:moveTo>
                            <a:lnTo>
                              <a:pt x="4" y="13"/>
                            </a:lnTo>
                            <a:lnTo>
                              <a:pt x="1" y="8"/>
                            </a:lnTo>
                            <a:lnTo>
                              <a:pt x="0" y="4"/>
                            </a:lnTo>
                            <a:lnTo>
                              <a:pt x="4" y="1"/>
                            </a:lnTo>
                            <a:lnTo>
                              <a:pt x="11" y="0"/>
                            </a:lnTo>
                            <a:lnTo>
                              <a:pt x="21" y="5"/>
                            </a:lnTo>
                            <a:lnTo>
                              <a:pt x="30" y="0"/>
                            </a:lnTo>
                            <a:lnTo>
                              <a:pt x="40" y="3"/>
                            </a:lnTo>
                            <a:lnTo>
                              <a:pt x="51" y="5"/>
                            </a:lnTo>
                            <a:lnTo>
                              <a:pt x="63" y="6"/>
                            </a:lnTo>
                            <a:lnTo>
                              <a:pt x="90" y="8"/>
                            </a:lnTo>
                            <a:lnTo>
                              <a:pt x="74" y="22"/>
                            </a:lnTo>
                            <a:lnTo>
                              <a:pt x="65" y="29"/>
                            </a:lnTo>
                            <a:lnTo>
                              <a:pt x="57" y="36"/>
                            </a:lnTo>
                            <a:lnTo>
                              <a:pt x="49" y="42"/>
                            </a:lnTo>
                            <a:lnTo>
                              <a:pt x="36" y="47"/>
                            </a:lnTo>
                            <a:lnTo>
                              <a:pt x="25" y="47"/>
                            </a:lnTo>
                            <a:lnTo>
                              <a:pt x="15" y="43"/>
                            </a:lnTo>
                            <a:lnTo>
                              <a:pt x="11" y="36"/>
                            </a:lnTo>
                            <a:lnTo>
                              <a:pt x="9" y="19"/>
                            </a:lnTo>
                            <a:close/>
                          </a:path>
                        </a:pathLst>
                      </a:custGeom>
                      <a:solidFill>
                        <a:srgbClr val="7F0000"/>
                      </a:solidFill>
                      <a:ln w="9525">
                        <a:noFill/>
                        <a:round/>
                        <a:headEnd/>
                        <a:tailEnd/>
                      </a:ln>
                    </p:spPr>
                    <p:txBody>
                      <a:bodyPr/>
                      <a:lstStyle/>
                      <a:p>
                        <a:endParaRPr lang="en-GB"/>
                      </a:p>
                    </p:txBody>
                  </p:sp>
                  <p:grpSp>
                    <p:nvGrpSpPr>
                      <p:cNvPr id="18" name="Group 122"/>
                      <p:cNvGrpSpPr>
                        <a:grpSpLocks/>
                      </p:cNvGrpSpPr>
                      <p:nvPr/>
                    </p:nvGrpSpPr>
                    <p:grpSpPr bwMode="auto">
                      <a:xfrm>
                        <a:off x="3684" y="1681"/>
                        <a:ext cx="91" cy="47"/>
                        <a:chOff x="3684" y="1681"/>
                        <a:chExt cx="91" cy="47"/>
                      </a:xfrm>
                    </p:grpSpPr>
                    <p:grpSp>
                      <p:nvGrpSpPr>
                        <p:cNvPr id="19" name="Group 120"/>
                        <p:cNvGrpSpPr>
                          <a:grpSpLocks/>
                        </p:cNvGrpSpPr>
                        <p:nvPr/>
                      </p:nvGrpSpPr>
                      <p:grpSpPr bwMode="auto">
                        <a:xfrm>
                          <a:off x="3684" y="1681"/>
                          <a:ext cx="90" cy="23"/>
                          <a:chOff x="3684" y="1681"/>
                          <a:chExt cx="90" cy="23"/>
                        </a:xfrm>
                      </p:grpSpPr>
                      <p:sp>
                        <p:nvSpPr>
                          <p:cNvPr id="16444" name="Freeform 118"/>
                          <p:cNvSpPr>
                            <a:spLocks/>
                          </p:cNvSpPr>
                          <p:nvPr/>
                        </p:nvSpPr>
                        <p:spPr bwMode="auto">
                          <a:xfrm>
                            <a:off x="3691" y="1690"/>
                            <a:ext cx="64" cy="14"/>
                          </a:xfrm>
                          <a:custGeom>
                            <a:avLst/>
                            <a:gdLst>
                              <a:gd name="T0" fmla="*/ 0 w 64"/>
                              <a:gd name="T1" fmla="*/ 1 h 14"/>
                              <a:gd name="T2" fmla="*/ 6 w 64"/>
                              <a:gd name="T3" fmla="*/ 8 h 14"/>
                              <a:gd name="T4" fmla="*/ 12 w 64"/>
                              <a:gd name="T5" fmla="*/ 12 h 14"/>
                              <a:gd name="T6" fmla="*/ 21 w 64"/>
                              <a:gd name="T7" fmla="*/ 14 h 14"/>
                              <a:gd name="T8" fmla="*/ 30 w 64"/>
                              <a:gd name="T9" fmla="*/ 14 h 14"/>
                              <a:gd name="T10" fmla="*/ 37 w 64"/>
                              <a:gd name="T11" fmla="*/ 14 h 14"/>
                              <a:gd name="T12" fmla="*/ 53 w 64"/>
                              <a:gd name="T13" fmla="*/ 11 h 14"/>
                              <a:gd name="T14" fmla="*/ 64 w 64"/>
                              <a:gd name="T15" fmla="*/ 6 h 14"/>
                              <a:gd name="T16" fmla="*/ 38 w 64"/>
                              <a:gd name="T17" fmla="*/ 0 h 14"/>
                              <a:gd name="T18" fmla="*/ 0 w 64"/>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4"/>
                              <a:gd name="T32" fmla="*/ 64 w 6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4">
                                <a:moveTo>
                                  <a:pt x="0" y="1"/>
                                </a:moveTo>
                                <a:lnTo>
                                  <a:pt x="6" y="8"/>
                                </a:lnTo>
                                <a:lnTo>
                                  <a:pt x="12" y="12"/>
                                </a:lnTo>
                                <a:lnTo>
                                  <a:pt x="21" y="14"/>
                                </a:lnTo>
                                <a:lnTo>
                                  <a:pt x="30" y="14"/>
                                </a:lnTo>
                                <a:lnTo>
                                  <a:pt x="37" y="14"/>
                                </a:lnTo>
                                <a:lnTo>
                                  <a:pt x="53" y="11"/>
                                </a:lnTo>
                                <a:lnTo>
                                  <a:pt x="64" y="6"/>
                                </a:lnTo>
                                <a:lnTo>
                                  <a:pt x="38" y="0"/>
                                </a:lnTo>
                                <a:lnTo>
                                  <a:pt x="0" y="1"/>
                                </a:lnTo>
                                <a:close/>
                              </a:path>
                            </a:pathLst>
                          </a:custGeom>
                          <a:solidFill>
                            <a:srgbClr val="FFFFFF"/>
                          </a:solidFill>
                          <a:ln w="9525">
                            <a:noFill/>
                            <a:round/>
                            <a:headEnd/>
                            <a:tailEnd/>
                          </a:ln>
                        </p:spPr>
                        <p:txBody>
                          <a:bodyPr/>
                          <a:lstStyle/>
                          <a:p>
                            <a:endParaRPr lang="en-GB"/>
                          </a:p>
                        </p:txBody>
                      </p:sp>
                      <p:sp>
                        <p:nvSpPr>
                          <p:cNvPr id="16445" name="Freeform 119"/>
                          <p:cNvSpPr>
                            <a:spLocks/>
                          </p:cNvSpPr>
                          <p:nvPr/>
                        </p:nvSpPr>
                        <p:spPr bwMode="auto">
                          <a:xfrm>
                            <a:off x="3684" y="1681"/>
                            <a:ext cx="90" cy="20"/>
                          </a:xfrm>
                          <a:custGeom>
                            <a:avLst/>
                            <a:gdLst>
                              <a:gd name="T0" fmla="*/ 9 w 90"/>
                              <a:gd name="T1" fmla="*/ 20 h 20"/>
                              <a:gd name="T2" fmla="*/ 4 w 90"/>
                              <a:gd name="T3" fmla="*/ 13 h 20"/>
                              <a:gd name="T4" fmla="*/ 1 w 90"/>
                              <a:gd name="T5" fmla="*/ 9 h 20"/>
                              <a:gd name="T6" fmla="*/ 0 w 90"/>
                              <a:gd name="T7" fmla="*/ 4 h 20"/>
                              <a:gd name="T8" fmla="*/ 4 w 90"/>
                              <a:gd name="T9" fmla="*/ 1 h 20"/>
                              <a:gd name="T10" fmla="*/ 11 w 90"/>
                              <a:gd name="T11" fmla="*/ 0 h 20"/>
                              <a:gd name="T12" fmla="*/ 21 w 90"/>
                              <a:gd name="T13" fmla="*/ 6 h 20"/>
                              <a:gd name="T14" fmla="*/ 30 w 90"/>
                              <a:gd name="T15" fmla="*/ 0 h 20"/>
                              <a:gd name="T16" fmla="*/ 40 w 90"/>
                              <a:gd name="T17" fmla="*/ 3 h 20"/>
                              <a:gd name="T18" fmla="*/ 51 w 90"/>
                              <a:gd name="T19" fmla="*/ 6 h 20"/>
                              <a:gd name="T20" fmla="*/ 63 w 90"/>
                              <a:gd name="T21" fmla="*/ 7 h 20"/>
                              <a:gd name="T22" fmla="*/ 90 w 90"/>
                              <a:gd name="T23" fmla="*/ 9 h 20"/>
                              <a:gd name="T24" fmla="*/ 82 w 90"/>
                              <a:gd name="T25" fmla="*/ 13 h 20"/>
                              <a:gd name="T26" fmla="*/ 74 w 90"/>
                              <a:gd name="T27" fmla="*/ 17 h 20"/>
                              <a:gd name="T28" fmla="*/ 65 w 90"/>
                              <a:gd name="T29" fmla="*/ 17 h 20"/>
                              <a:gd name="T30" fmla="*/ 57 w 90"/>
                              <a:gd name="T31" fmla="*/ 18 h 20"/>
                              <a:gd name="T32" fmla="*/ 46 w 90"/>
                              <a:gd name="T33" fmla="*/ 16 h 20"/>
                              <a:gd name="T34" fmla="*/ 35 w 90"/>
                              <a:gd name="T35" fmla="*/ 13 h 20"/>
                              <a:gd name="T36" fmla="*/ 28 w 90"/>
                              <a:gd name="T37" fmla="*/ 17 h 20"/>
                              <a:gd name="T38" fmla="*/ 19 w 90"/>
                              <a:gd name="T39" fmla="*/ 13 h 20"/>
                              <a:gd name="T40" fmla="*/ 10 w 90"/>
                              <a:gd name="T41" fmla="*/ 11 h 20"/>
                              <a:gd name="T42" fmla="*/ 9 w 90"/>
                              <a:gd name="T43" fmla="*/ 2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20"/>
                              <a:gd name="T68" fmla="*/ 90 w 90"/>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20">
                                <a:moveTo>
                                  <a:pt x="9" y="20"/>
                                </a:moveTo>
                                <a:lnTo>
                                  <a:pt x="4" y="13"/>
                                </a:lnTo>
                                <a:lnTo>
                                  <a:pt x="1" y="9"/>
                                </a:lnTo>
                                <a:lnTo>
                                  <a:pt x="0" y="4"/>
                                </a:lnTo>
                                <a:lnTo>
                                  <a:pt x="4" y="1"/>
                                </a:lnTo>
                                <a:lnTo>
                                  <a:pt x="11" y="0"/>
                                </a:lnTo>
                                <a:lnTo>
                                  <a:pt x="21" y="6"/>
                                </a:lnTo>
                                <a:lnTo>
                                  <a:pt x="30" y="0"/>
                                </a:lnTo>
                                <a:lnTo>
                                  <a:pt x="40" y="3"/>
                                </a:lnTo>
                                <a:lnTo>
                                  <a:pt x="51" y="6"/>
                                </a:lnTo>
                                <a:lnTo>
                                  <a:pt x="63" y="7"/>
                                </a:lnTo>
                                <a:lnTo>
                                  <a:pt x="90" y="9"/>
                                </a:lnTo>
                                <a:lnTo>
                                  <a:pt x="82" y="13"/>
                                </a:lnTo>
                                <a:lnTo>
                                  <a:pt x="74" y="17"/>
                                </a:lnTo>
                                <a:lnTo>
                                  <a:pt x="65" y="17"/>
                                </a:lnTo>
                                <a:lnTo>
                                  <a:pt x="57" y="18"/>
                                </a:lnTo>
                                <a:lnTo>
                                  <a:pt x="46" y="16"/>
                                </a:lnTo>
                                <a:lnTo>
                                  <a:pt x="35" y="13"/>
                                </a:lnTo>
                                <a:lnTo>
                                  <a:pt x="28" y="17"/>
                                </a:lnTo>
                                <a:lnTo>
                                  <a:pt x="19" y="13"/>
                                </a:lnTo>
                                <a:lnTo>
                                  <a:pt x="10" y="11"/>
                                </a:lnTo>
                                <a:lnTo>
                                  <a:pt x="9" y="20"/>
                                </a:lnTo>
                                <a:close/>
                              </a:path>
                            </a:pathLst>
                          </a:custGeom>
                          <a:solidFill>
                            <a:srgbClr val="FF001F"/>
                          </a:solidFill>
                          <a:ln w="9525">
                            <a:noFill/>
                            <a:round/>
                            <a:headEnd/>
                            <a:tailEnd/>
                          </a:ln>
                        </p:spPr>
                        <p:txBody>
                          <a:bodyPr/>
                          <a:lstStyle/>
                          <a:p>
                            <a:endParaRPr lang="en-GB"/>
                          </a:p>
                        </p:txBody>
                      </p:sp>
                    </p:grpSp>
                    <p:sp>
                      <p:nvSpPr>
                        <p:cNvPr id="16443" name="Freeform 121"/>
                        <p:cNvSpPr>
                          <a:spLocks/>
                        </p:cNvSpPr>
                        <p:nvPr/>
                      </p:nvSpPr>
                      <p:spPr bwMode="auto">
                        <a:xfrm>
                          <a:off x="3694" y="1689"/>
                          <a:ext cx="81" cy="39"/>
                        </a:xfrm>
                        <a:custGeom>
                          <a:avLst/>
                          <a:gdLst>
                            <a:gd name="T0" fmla="*/ 0 w 81"/>
                            <a:gd name="T1" fmla="*/ 11 h 39"/>
                            <a:gd name="T2" fmla="*/ 5 w 81"/>
                            <a:gd name="T3" fmla="*/ 14 h 39"/>
                            <a:gd name="T4" fmla="*/ 12 w 81"/>
                            <a:gd name="T5" fmla="*/ 17 h 39"/>
                            <a:gd name="T6" fmla="*/ 19 w 81"/>
                            <a:gd name="T7" fmla="*/ 18 h 39"/>
                            <a:gd name="T8" fmla="*/ 29 w 81"/>
                            <a:gd name="T9" fmla="*/ 18 h 39"/>
                            <a:gd name="T10" fmla="*/ 39 w 81"/>
                            <a:gd name="T11" fmla="*/ 17 h 39"/>
                            <a:gd name="T12" fmla="*/ 48 w 81"/>
                            <a:gd name="T13" fmla="*/ 15 h 39"/>
                            <a:gd name="T14" fmla="*/ 56 w 81"/>
                            <a:gd name="T15" fmla="*/ 13 h 39"/>
                            <a:gd name="T16" fmla="*/ 64 w 81"/>
                            <a:gd name="T17" fmla="*/ 11 h 39"/>
                            <a:gd name="T18" fmla="*/ 69 w 81"/>
                            <a:gd name="T19" fmla="*/ 6 h 39"/>
                            <a:gd name="T20" fmla="*/ 74 w 81"/>
                            <a:gd name="T21" fmla="*/ 4 h 39"/>
                            <a:gd name="T22" fmla="*/ 81 w 81"/>
                            <a:gd name="T23" fmla="*/ 0 h 39"/>
                            <a:gd name="T24" fmla="*/ 65 w 81"/>
                            <a:gd name="T25" fmla="*/ 14 h 39"/>
                            <a:gd name="T26" fmla="*/ 56 w 81"/>
                            <a:gd name="T27" fmla="*/ 21 h 39"/>
                            <a:gd name="T28" fmla="*/ 48 w 81"/>
                            <a:gd name="T29" fmla="*/ 27 h 39"/>
                            <a:gd name="T30" fmla="*/ 40 w 81"/>
                            <a:gd name="T31" fmla="*/ 34 h 39"/>
                            <a:gd name="T32" fmla="*/ 27 w 81"/>
                            <a:gd name="T33" fmla="*/ 39 h 39"/>
                            <a:gd name="T34" fmla="*/ 15 w 81"/>
                            <a:gd name="T35" fmla="*/ 39 h 39"/>
                            <a:gd name="T36" fmla="*/ 6 w 81"/>
                            <a:gd name="T37" fmla="*/ 35 h 39"/>
                            <a:gd name="T38" fmla="*/ 2 w 81"/>
                            <a:gd name="T39" fmla="*/ 27 h 39"/>
                            <a:gd name="T40" fmla="*/ 0 w 81"/>
                            <a:gd name="T41" fmla="*/ 1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39"/>
                            <a:gd name="T65" fmla="*/ 81 w 8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39">
                              <a:moveTo>
                                <a:pt x="0" y="11"/>
                              </a:moveTo>
                              <a:lnTo>
                                <a:pt x="5" y="14"/>
                              </a:lnTo>
                              <a:lnTo>
                                <a:pt x="12" y="17"/>
                              </a:lnTo>
                              <a:lnTo>
                                <a:pt x="19" y="18"/>
                              </a:lnTo>
                              <a:lnTo>
                                <a:pt x="29" y="18"/>
                              </a:lnTo>
                              <a:lnTo>
                                <a:pt x="39" y="17"/>
                              </a:lnTo>
                              <a:lnTo>
                                <a:pt x="48" y="15"/>
                              </a:lnTo>
                              <a:lnTo>
                                <a:pt x="56" y="13"/>
                              </a:lnTo>
                              <a:lnTo>
                                <a:pt x="64" y="11"/>
                              </a:lnTo>
                              <a:lnTo>
                                <a:pt x="69" y="6"/>
                              </a:lnTo>
                              <a:lnTo>
                                <a:pt x="74" y="4"/>
                              </a:lnTo>
                              <a:lnTo>
                                <a:pt x="81" y="0"/>
                              </a:lnTo>
                              <a:lnTo>
                                <a:pt x="65" y="14"/>
                              </a:lnTo>
                              <a:lnTo>
                                <a:pt x="56" y="21"/>
                              </a:lnTo>
                              <a:lnTo>
                                <a:pt x="48" y="27"/>
                              </a:lnTo>
                              <a:lnTo>
                                <a:pt x="40" y="34"/>
                              </a:lnTo>
                              <a:lnTo>
                                <a:pt x="27" y="39"/>
                              </a:lnTo>
                              <a:lnTo>
                                <a:pt x="15" y="39"/>
                              </a:lnTo>
                              <a:lnTo>
                                <a:pt x="6" y="35"/>
                              </a:lnTo>
                              <a:lnTo>
                                <a:pt x="2" y="27"/>
                              </a:lnTo>
                              <a:lnTo>
                                <a:pt x="0" y="11"/>
                              </a:lnTo>
                              <a:close/>
                            </a:path>
                          </a:pathLst>
                        </a:custGeom>
                        <a:solidFill>
                          <a:srgbClr val="FF001F"/>
                        </a:solidFill>
                        <a:ln w="9525">
                          <a:noFill/>
                          <a:round/>
                          <a:headEnd/>
                          <a:tailEnd/>
                        </a:ln>
                      </p:spPr>
                      <p:txBody>
                        <a:bodyPr/>
                        <a:lstStyle/>
                        <a:p>
                          <a:endParaRPr lang="en-GB"/>
                        </a:p>
                      </p:txBody>
                    </p:sp>
                  </p:grpSp>
                  <p:sp>
                    <p:nvSpPr>
                      <p:cNvPr id="16441" name="Freeform 123"/>
                      <p:cNvSpPr>
                        <a:spLocks/>
                      </p:cNvSpPr>
                      <p:nvPr/>
                    </p:nvSpPr>
                    <p:spPr bwMode="auto">
                      <a:xfrm>
                        <a:off x="3697" y="1703"/>
                        <a:ext cx="52" cy="19"/>
                      </a:xfrm>
                      <a:custGeom>
                        <a:avLst/>
                        <a:gdLst>
                          <a:gd name="T0" fmla="*/ 0 w 52"/>
                          <a:gd name="T1" fmla="*/ 0 h 19"/>
                          <a:gd name="T2" fmla="*/ 7 w 52"/>
                          <a:gd name="T3" fmla="*/ 6 h 19"/>
                          <a:gd name="T4" fmla="*/ 17 w 52"/>
                          <a:gd name="T5" fmla="*/ 7 h 19"/>
                          <a:gd name="T6" fmla="*/ 28 w 52"/>
                          <a:gd name="T7" fmla="*/ 7 h 19"/>
                          <a:gd name="T8" fmla="*/ 43 w 52"/>
                          <a:gd name="T9" fmla="*/ 4 h 19"/>
                          <a:gd name="T10" fmla="*/ 52 w 52"/>
                          <a:gd name="T11" fmla="*/ 0 h 19"/>
                          <a:gd name="T12" fmla="*/ 40 w 52"/>
                          <a:gd name="T13" fmla="*/ 11 h 19"/>
                          <a:gd name="T14" fmla="*/ 32 w 52"/>
                          <a:gd name="T15" fmla="*/ 17 h 19"/>
                          <a:gd name="T16" fmla="*/ 23 w 52"/>
                          <a:gd name="T17" fmla="*/ 19 h 19"/>
                          <a:gd name="T18" fmla="*/ 12 w 52"/>
                          <a:gd name="T19" fmla="*/ 19 h 19"/>
                          <a:gd name="T20" fmla="*/ 5 w 52"/>
                          <a:gd name="T21" fmla="*/ 16 h 19"/>
                          <a:gd name="T22" fmla="*/ 1 w 52"/>
                          <a:gd name="T23" fmla="*/ 11 h 19"/>
                          <a:gd name="T24" fmla="*/ 0 w 52"/>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9"/>
                          <a:gd name="T41" fmla="*/ 52 w 5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9">
                            <a:moveTo>
                              <a:pt x="0" y="0"/>
                            </a:moveTo>
                            <a:lnTo>
                              <a:pt x="7" y="6"/>
                            </a:lnTo>
                            <a:lnTo>
                              <a:pt x="17" y="7"/>
                            </a:lnTo>
                            <a:lnTo>
                              <a:pt x="28" y="7"/>
                            </a:lnTo>
                            <a:lnTo>
                              <a:pt x="43" y="4"/>
                            </a:lnTo>
                            <a:lnTo>
                              <a:pt x="52" y="0"/>
                            </a:lnTo>
                            <a:lnTo>
                              <a:pt x="40" y="11"/>
                            </a:lnTo>
                            <a:lnTo>
                              <a:pt x="32" y="17"/>
                            </a:lnTo>
                            <a:lnTo>
                              <a:pt x="23" y="19"/>
                            </a:lnTo>
                            <a:lnTo>
                              <a:pt x="12" y="19"/>
                            </a:lnTo>
                            <a:lnTo>
                              <a:pt x="5" y="16"/>
                            </a:lnTo>
                            <a:lnTo>
                              <a:pt x="1" y="11"/>
                            </a:lnTo>
                            <a:lnTo>
                              <a:pt x="0" y="0"/>
                            </a:lnTo>
                            <a:close/>
                          </a:path>
                        </a:pathLst>
                      </a:custGeom>
                      <a:solidFill>
                        <a:srgbClr val="FF1F3F"/>
                      </a:solidFill>
                      <a:ln w="9525">
                        <a:noFill/>
                        <a:round/>
                        <a:headEnd/>
                        <a:tailEnd/>
                      </a:ln>
                    </p:spPr>
                    <p:txBody>
                      <a:bodyPr/>
                      <a:lstStyle/>
                      <a:p>
                        <a:endParaRPr lang="en-GB"/>
                      </a:p>
                    </p:txBody>
                  </p:sp>
                </p:grpSp>
                <p:sp>
                  <p:nvSpPr>
                    <p:cNvPr id="16438" name="Oval 125"/>
                    <p:cNvSpPr>
                      <a:spLocks noChangeArrowheads="1"/>
                    </p:cNvSpPr>
                    <p:nvPr/>
                  </p:nvSpPr>
                  <p:spPr bwMode="auto">
                    <a:xfrm>
                      <a:off x="3705" y="1709"/>
                      <a:ext cx="7" cy="6"/>
                    </a:xfrm>
                    <a:prstGeom prst="ellipse">
                      <a:avLst/>
                    </a:prstGeom>
                    <a:solidFill>
                      <a:srgbClr val="FFFFFF"/>
                    </a:solidFill>
                    <a:ln w="9525">
                      <a:noFill/>
                      <a:round/>
                      <a:headEnd/>
                      <a:tailEnd/>
                    </a:ln>
                  </p:spPr>
                  <p:txBody>
                    <a:bodyPr/>
                    <a:lstStyle/>
                    <a:p>
                      <a:endParaRPr lang="en-GB"/>
                    </a:p>
                  </p:txBody>
                </p:sp>
              </p:grpSp>
            </p:grpSp>
            <p:grpSp>
              <p:nvGrpSpPr>
                <p:cNvPr id="20" name="Group 130"/>
                <p:cNvGrpSpPr>
                  <a:grpSpLocks/>
                </p:cNvGrpSpPr>
                <p:nvPr/>
              </p:nvGrpSpPr>
              <p:grpSpPr bwMode="auto">
                <a:xfrm>
                  <a:off x="3875" y="1607"/>
                  <a:ext cx="59" cy="79"/>
                  <a:chOff x="3875" y="1607"/>
                  <a:chExt cx="59" cy="79"/>
                </a:xfrm>
              </p:grpSpPr>
              <p:sp>
                <p:nvSpPr>
                  <p:cNvPr id="16432" name="Freeform 128"/>
                  <p:cNvSpPr>
                    <a:spLocks/>
                  </p:cNvSpPr>
                  <p:nvPr/>
                </p:nvSpPr>
                <p:spPr bwMode="auto">
                  <a:xfrm>
                    <a:off x="3875" y="1607"/>
                    <a:ext cx="59" cy="79"/>
                  </a:xfrm>
                  <a:custGeom>
                    <a:avLst/>
                    <a:gdLst>
                      <a:gd name="T0" fmla="*/ 38 w 59"/>
                      <a:gd name="T1" fmla="*/ 0 h 79"/>
                      <a:gd name="T2" fmla="*/ 56 w 59"/>
                      <a:gd name="T3" fmla="*/ 6 h 79"/>
                      <a:gd name="T4" fmla="*/ 59 w 59"/>
                      <a:gd name="T5" fmla="*/ 9 h 79"/>
                      <a:gd name="T6" fmla="*/ 58 w 59"/>
                      <a:gd name="T7" fmla="*/ 40 h 79"/>
                      <a:gd name="T8" fmla="*/ 54 w 59"/>
                      <a:gd name="T9" fmla="*/ 57 h 79"/>
                      <a:gd name="T10" fmla="*/ 48 w 59"/>
                      <a:gd name="T11" fmla="*/ 71 h 79"/>
                      <a:gd name="T12" fmla="*/ 40 w 59"/>
                      <a:gd name="T13" fmla="*/ 77 h 79"/>
                      <a:gd name="T14" fmla="*/ 30 w 59"/>
                      <a:gd name="T15" fmla="*/ 79 h 79"/>
                      <a:gd name="T16" fmla="*/ 10 w 59"/>
                      <a:gd name="T17" fmla="*/ 73 h 79"/>
                      <a:gd name="T18" fmla="*/ 2 w 59"/>
                      <a:gd name="T19" fmla="*/ 65 h 79"/>
                      <a:gd name="T20" fmla="*/ 0 w 59"/>
                      <a:gd name="T21" fmla="*/ 58 h 79"/>
                      <a:gd name="T22" fmla="*/ 0 w 59"/>
                      <a:gd name="T23" fmla="*/ 54 h 79"/>
                      <a:gd name="T24" fmla="*/ 13 w 59"/>
                      <a:gd name="T25" fmla="*/ 30 h 79"/>
                      <a:gd name="T26" fmla="*/ 20 w 59"/>
                      <a:gd name="T27" fmla="*/ 9 h 79"/>
                      <a:gd name="T28" fmla="*/ 22 w 59"/>
                      <a:gd name="T29" fmla="*/ 3 h 79"/>
                      <a:gd name="T30" fmla="*/ 27 w 59"/>
                      <a:gd name="T31" fmla="*/ 0 h 79"/>
                      <a:gd name="T32" fmla="*/ 38 w 59"/>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9"/>
                      <a:gd name="T53" fmla="*/ 59 w 59"/>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9">
                        <a:moveTo>
                          <a:pt x="38" y="0"/>
                        </a:moveTo>
                        <a:lnTo>
                          <a:pt x="56" y="6"/>
                        </a:lnTo>
                        <a:lnTo>
                          <a:pt x="59" y="9"/>
                        </a:lnTo>
                        <a:lnTo>
                          <a:pt x="58" y="40"/>
                        </a:lnTo>
                        <a:lnTo>
                          <a:pt x="54" y="57"/>
                        </a:lnTo>
                        <a:lnTo>
                          <a:pt x="48" y="71"/>
                        </a:lnTo>
                        <a:lnTo>
                          <a:pt x="40" y="77"/>
                        </a:lnTo>
                        <a:lnTo>
                          <a:pt x="30" y="79"/>
                        </a:lnTo>
                        <a:lnTo>
                          <a:pt x="10" y="73"/>
                        </a:lnTo>
                        <a:lnTo>
                          <a:pt x="2" y="65"/>
                        </a:lnTo>
                        <a:lnTo>
                          <a:pt x="0" y="58"/>
                        </a:lnTo>
                        <a:lnTo>
                          <a:pt x="0" y="54"/>
                        </a:lnTo>
                        <a:lnTo>
                          <a:pt x="13" y="30"/>
                        </a:lnTo>
                        <a:lnTo>
                          <a:pt x="20" y="9"/>
                        </a:lnTo>
                        <a:lnTo>
                          <a:pt x="22" y="3"/>
                        </a:lnTo>
                        <a:lnTo>
                          <a:pt x="27" y="0"/>
                        </a:lnTo>
                        <a:lnTo>
                          <a:pt x="38" y="0"/>
                        </a:lnTo>
                        <a:close/>
                      </a:path>
                    </a:pathLst>
                  </a:custGeom>
                  <a:solidFill>
                    <a:srgbClr val="FFBF1F"/>
                  </a:solidFill>
                  <a:ln w="9525">
                    <a:noFill/>
                    <a:round/>
                    <a:headEnd/>
                    <a:tailEnd/>
                  </a:ln>
                </p:spPr>
                <p:txBody>
                  <a:bodyPr/>
                  <a:lstStyle/>
                  <a:p>
                    <a:endParaRPr lang="en-GB"/>
                  </a:p>
                </p:txBody>
              </p:sp>
              <p:sp>
                <p:nvSpPr>
                  <p:cNvPr id="16433" name="Freeform 129"/>
                  <p:cNvSpPr>
                    <a:spLocks/>
                  </p:cNvSpPr>
                  <p:nvPr/>
                </p:nvSpPr>
                <p:spPr bwMode="auto">
                  <a:xfrm>
                    <a:off x="3885" y="1607"/>
                    <a:ext cx="42" cy="76"/>
                  </a:xfrm>
                  <a:custGeom>
                    <a:avLst/>
                    <a:gdLst>
                      <a:gd name="T0" fmla="*/ 40 w 42"/>
                      <a:gd name="T1" fmla="*/ 4 h 76"/>
                      <a:gd name="T2" fmla="*/ 42 w 42"/>
                      <a:gd name="T3" fmla="*/ 10 h 76"/>
                      <a:gd name="T4" fmla="*/ 41 w 42"/>
                      <a:gd name="T5" fmla="*/ 28 h 76"/>
                      <a:gd name="T6" fmla="*/ 36 w 42"/>
                      <a:gd name="T7" fmla="*/ 46 h 76"/>
                      <a:gd name="T8" fmla="*/ 29 w 42"/>
                      <a:gd name="T9" fmla="*/ 60 h 76"/>
                      <a:gd name="T10" fmla="*/ 21 w 42"/>
                      <a:gd name="T11" fmla="*/ 70 h 76"/>
                      <a:gd name="T12" fmla="*/ 13 w 42"/>
                      <a:gd name="T13" fmla="*/ 76 h 76"/>
                      <a:gd name="T14" fmla="*/ 0 w 42"/>
                      <a:gd name="T15" fmla="*/ 73 h 76"/>
                      <a:gd name="T16" fmla="*/ 8 w 42"/>
                      <a:gd name="T17" fmla="*/ 62 h 76"/>
                      <a:gd name="T18" fmla="*/ 13 w 42"/>
                      <a:gd name="T19" fmla="*/ 53 h 76"/>
                      <a:gd name="T20" fmla="*/ 17 w 42"/>
                      <a:gd name="T21" fmla="*/ 42 h 76"/>
                      <a:gd name="T22" fmla="*/ 20 w 42"/>
                      <a:gd name="T23" fmla="*/ 31 h 76"/>
                      <a:gd name="T24" fmla="*/ 22 w 42"/>
                      <a:gd name="T25" fmla="*/ 23 h 76"/>
                      <a:gd name="T26" fmla="*/ 23 w 42"/>
                      <a:gd name="T27" fmla="*/ 14 h 76"/>
                      <a:gd name="T28" fmla="*/ 23 w 42"/>
                      <a:gd name="T29" fmla="*/ 0 h 76"/>
                      <a:gd name="T30" fmla="*/ 40 w 42"/>
                      <a:gd name="T31" fmla="*/ 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76"/>
                      <a:gd name="T50" fmla="*/ 42 w 4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76">
                        <a:moveTo>
                          <a:pt x="40" y="4"/>
                        </a:moveTo>
                        <a:lnTo>
                          <a:pt x="42" y="10"/>
                        </a:lnTo>
                        <a:lnTo>
                          <a:pt x="41" y="28"/>
                        </a:lnTo>
                        <a:lnTo>
                          <a:pt x="36" y="46"/>
                        </a:lnTo>
                        <a:lnTo>
                          <a:pt x="29" y="60"/>
                        </a:lnTo>
                        <a:lnTo>
                          <a:pt x="21" y="70"/>
                        </a:lnTo>
                        <a:lnTo>
                          <a:pt x="13" y="76"/>
                        </a:lnTo>
                        <a:lnTo>
                          <a:pt x="0" y="73"/>
                        </a:lnTo>
                        <a:lnTo>
                          <a:pt x="8" y="62"/>
                        </a:lnTo>
                        <a:lnTo>
                          <a:pt x="13" y="53"/>
                        </a:lnTo>
                        <a:lnTo>
                          <a:pt x="17" y="42"/>
                        </a:lnTo>
                        <a:lnTo>
                          <a:pt x="20" y="31"/>
                        </a:lnTo>
                        <a:lnTo>
                          <a:pt x="22" y="23"/>
                        </a:lnTo>
                        <a:lnTo>
                          <a:pt x="23" y="14"/>
                        </a:lnTo>
                        <a:lnTo>
                          <a:pt x="23" y="0"/>
                        </a:lnTo>
                        <a:lnTo>
                          <a:pt x="40" y="4"/>
                        </a:lnTo>
                        <a:close/>
                      </a:path>
                    </a:pathLst>
                  </a:custGeom>
                  <a:solidFill>
                    <a:srgbClr val="FFFFFF"/>
                  </a:solidFill>
                  <a:ln w="9525">
                    <a:noFill/>
                    <a:round/>
                    <a:headEnd/>
                    <a:tailEnd/>
                  </a:ln>
                </p:spPr>
                <p:txBody>
                  <a:bodyPr/>
                  <a:lstStyle/>
                  <a:p>
                    <a:endParaRPr lang="en-GB"/>
                  </a:p>
                </p:txBody>
              </p:sp>
            </p:grpSp>
          </p:grpSp>
          <p:sp>
            <p:nvSpPr>
              <p:cNvPr id="16408" name="Freeform 132"/>
              <p:cNvSpPr>
                <a:spLocks/>
              </p:cNvSpPr>
              <p:nvPr/>
            </p:nvSpPr>
            <p:spPr bwMode="auto">
              <a:xfrm>
                <a:off x="3317" y="2011"/>
                <a:ext cx="221" cy="220"/>
              </a:xfrm>
              <a:custGeom>
                <a:avLst/>
                <a:gdLst>
                  <a:gd name="T0" fmla="*/ 208 w 221"/>
                  <a:gd name="T1" fmla="*/ 79 h 220"/>
                  <a:gd name="T2" fmla="*/ 169 w 221"/>
                  <a:gd name="T3" fmla="*/ 17 h 220"/>
                  <a:gd name="T4" fmla="*/ 139 w 221"/>
                  <a:gd name="T5" fmla="*/ 0 h 220"/>
                  <a:gd name="T6" fmla="*/ 195 w 221"/>
                  <a:gd name="T7" fmla="*/ 92 h 220"/>
                  <a:gd name="T8" fmla="*/ 208 w 221"/>
                  <a:gd name="T9" fmla="*/ 139 h 220"/>
                  <a:gd name="T10" fmla="*/ 51 w 221"/>
                  <a:gd name="T11" fmla="*/ 159 h 220"/>
                  <a:gd name="T12" fmla="*/ 200 w 221"/>
                  <a:gd name="T13" fmla="*/ 155 h 220"/>
                  <a:gd name="T14" fmla="*/ 0 w 221"/>
                  <a:gd name="T15" fmla="*/ 220 h 220"/>
                  <a:gd name="T16" fmla="*/ 221 w 221"/>
                  <a:gd name="T17" fmla="*/ 169 h 220"/>
                  <a:gd name="T18" fmla="*/ 208 w 221"/>
                  <a:gd name="T19" fmla="*/ 79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220"/>
                  <a:gd name="T32" fmla="*/ 221 w 221"/>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220">
                    <a:moveTo>
                      <a:pt x="208" y="79"/>
                    </a:moveTo>
                    <a:lnTo>
                      <a:pt x="169" y="17"/>
                    </a:lnTo>
                    <a:lnTo>
                      <a:pt x="139" y="0"/>
                    </a:lnTo>
                    <a:lnTo>
                      <a:pt x="195" y="92"/>
                    </a:lnTo>
                    <a:lnTo>
                      <a:pt x="208" y="139"/>
                    </a:lnTo>
                    <a:lnTo>
                      <a:pt x="51" y="159"/>
                    </a:lnTo>
                    <a:lnTo>
                      <a:pt x="200" y="155"/>
                    </a:lnTo>
                    <a:lnTo>
                      <a:pt x="0" y="220"/>
                    </a:lnTo>
                    <a:lnTo>
                      <a:pt x="221" y="169"/>
                    </a:lnTo>
                    <a:lnTo>
                      <a:pt x="208" y="79"/>
                    </a:lnTo>
                    <a:close/>
                  </a:path>
                </a:pathLst>
              </a:custGeom>
              <a:solidFill>
                <a:srgbClr val="10ADD6"/>
              </a:solidFill>
              <a:ln w="9525">
                <a:noFill/>
                <a:round/>
                <a:headEnd/>
                <a:tailEnd/>
              </a:ln>
            </p:spPr>
            <p:txBody>
              <a:bodyPr/>
              <a:lstStyle/>
              <a:p>
                <a:endParaRPr lang="en-GB"/>
              </a:p>
            </p:txBody>
          </p:sp>
          <p:grpSp>
            <p:nvGrpSpPr>
              <p:cNvPr id="21" name="Group 135"/>
              <p:cNvGrpSpPr>
                <a:grpSpLocks/>
              </p:cNvGrpSpPr>
              <p:nvPr/>
            </p:nvGrpSpPr>
            <p:grpSpPr bwMode="auto">
              <a:xfrm>
                <a:off x="2990" y="2187"/>
                <a:ext cx="316" cy="267"/>
                <a:chOff x="2990" y="2187"/>
                <a:chExt cx="316" cy="267"/>
              </a:xfrm>
            </p:grpSpPr>
            <p:sp>
              <p:nvSpPr>
                <p:cNvPr id="16425" name="Freeform 133"/>
                <p:cNvSpPr>
                  <a:spLocks/>
                </p:cNvSpPr>
                <p:nvPr/>
              </p:nvSpPr>
              <p:spPr bwMode="auto">
                <a:xfrm>
                  <a:off x="3277" y="2187"/>
                  <a:ext cx="29" cy="92"/>
                </a:xfrm>
                <a:custGeom>
                  <a:avLst/>
                  <a:gdLst>
                    <a:gd name="T0" fmla="*/ 14 w 29"/>
                    <a:gd name="T1" fmla="*/ 12 h 92"/>
                    <a:gd name="T2" fmla="*/ 29 w 29"/>
                    <a:gd name="T3" fmla="*/ 48 h 92"/>
                    <a:gd name="T4" fmla="*/ 24 w 29"/>
                    <a:gd name="T5" fmla="*/ 74 h 92"/>
                    <a:gd name="T6" fmla="*/ 14 w 29"/>
                    <a:gd name="T7" fmla="*/ 92 h 92"/>
                    <a:gd name="T8" fmla="*/ 10 w 29"/>
                    <a:gd name="T9" fmla="*/ 92 h 92"/>
                    <a:gd name="T10" fmla="*/ 10 w 29"/>
                    <a:gd name="T11" fmla="*/ 43 h 92"/>
                    <a:gd name="T12" fmla="*/ 0 w 29"/>
                    <a:gd name="T13" fmla="*/ 31 h 92"/>
                    <a:gd name="T14" fmla="*/ 5 w 29"/>
                    <a:gd name="T15" fmla="*/ 21 h 92"/>
                    <a:gd name="T16" fmla="*/ 14 w 29"/>
                    <a:gd name="T17" fmla="*/ 0 h 92"/>
                    <a:gd name="T18" fmla="*/ 14 w 29"/>
                    <a:gd name="T19" fmla="*/ 1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92"/>
                    <a:gd name="T32" fmla="*/ 29 w 2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92">
                      <a:moveTo>
                        <a:pt x="14" y="12"/>
                      </a:moveTo>
                      <a:lnTo>
                        <a:pt x="29" y="48"/>
                      </a:lnTo>
                      <a:lnTo>
                        <a:pt x="24" y="74"/>
                      </a:lnTo>
                      <a:lnTo>
                        <a:pt x="14" y="92"/>
                      </a:lnTo>
                      <a:lnTo>
                        <a:pt x="10" y="92"/>
                      </a:lnTo>
                      <a:lnTo>
                        <a:pt x="10" y="43"/>
                      </a:lnTo>
                      <a:lnTo>
                        <a:pt x="0" y="31"/>
                      </a:lnTo>
                      <a:lnTo>
                        <a:pt x="5" y="21"/>
                      </a:lnTo>
                      <a:lnTo>
                        <a:pt x="14" y="0"/>
                      </a:lnTo>
                      <a:lnTo>
                        <a:pt x="14" y="12"/>
                      </a:lnTo>
                      <a:close/>
                    </a:path>
                  </a:pathLst>
                </a:custGeom>
                <a:solidFill>
                  <a:srgbClr val="10ADD6"/>
                </a:solidFill>
                <a:ln w="9525">
                  <a:noFill/>
                  <a:round/>
                  <a:headEnd/>
                  <a:tailEnd/>
                </a:ln>
              </p:spPr>
              <p:txBody>
                <a:bodyPr/>
                <a:lstStyle/>
                <a:p>
                  <a:endParaRPr lang="en-GB"/>
                </a:p>
              </p:txBody>
            </p:sp>
            <p:sp>
              <p:nvSpPr>
                <p:cNvPr id="16426" name="Freeform 134"/>
                <p:cNvSpPr>
                  <a:spLocks/>
                </p:cNvSpPr>
                <p:nvPr/>
              </p:nvSpPr>
              <p:spPr bwMode="auto">
                <a:xfrm>
                  <a:off x="2990" y="2289"/>
                  <a:ext cx="123" cy="165"/>
                </a:xfrm>
                <a:custGeom>
                  <a:avLst/>
                  <a:gdLst>
                    <a:gd name="T0" fmla="*/ 30 w 123"/>
                    <a:gd name="T1" fmla="*/ 0 h 165"/>
                    <a:gd name="T2" fmla="*/ 74 w 123"/>
                    <a:gd name="T3" fmla="*/ 26 h 165"/>
                    <a:gd name="T4" fmla="*/ 101 w 123"/>
                    <a:gd name="T5" fmla="*/ 61 h 165"/>
                    <a:gd name="T6" fmla="*/ 114 w 123"/>
                    <a:gd name="T7" fmla="*/ 87 h 165"/>
                    <a:gd name="T8" fmla="*/ 118 w 123"/>
                    <a:gd name="T9" fmla="*/ 108 h 165"/>
                    <a:gd name="T10" fmla="*/ 123 w 123"/>
                    <a:gd name="T11" fmla="*/ 132 h 165"/>
                    <a:gd name="T12" fmla="*/ 123 w 123"/>
                    <a:gd name="T13" fmla="*/ 152 h 165"/>
                    <a:gd name="T14" fmla="*/ 78 w 123"/>
                    <a:gd name="T15" fmla="*/ 165 h 165"/>
                    <a:gd name="T16" fmla="*/ 70 w 123"/>
                    <a:gd name="T17" fmla="*/ 127 h 165"/>
                    <a:gd name="T18" fmla="*/ 66 w 123"/>
                    <a:gd name="T19" fmla="*/ 104 h 165"/>
                    <a:gd name="T20" fmla="*/ 44 w 123"/>
                    <a:gd name="T21" fmla="*/ 74 h 165"/>
                    <a:gd name="T22" fmla="*/ 30 w 123"/>
                    <a:gd name="T23" fmla="*/ 57 h 165"/>
                    <a:gd name="T24" fmla="*/ 17 w 123"/>
                    <a:gd name="T25" fmla="*/ 40 h 165"/>
                    <a:gd name="T26" fmla="*/ 0 w 123"/>
                    <a:gd name="T27" fmla="*/ 26 h 165"/>
                    <a:gd name="T28" fmla="*/ 30 w 123"/>
                    <a:gd name="T29" fmla="*/ 0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65"/>
                    <a:gd name="T47" fmla="*/ 123 w 123"/>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65">
                      <a:moveTo>
                        <a:pt x="30" y="0"/>
                      </a:moveTo>
                      <a:lnTo>
                        <a:pt x="74" y="26"/>
                      </a:lnTo>
                      <a:lnTo>
                        <a:pt x="101" y="61"/>
                      </a:lnTo>
                      <a:lnTo>
                        <a:pt x="114" y="87"/>
                      </a:lnTo>
                      <a:lnTo>
                        <a:pt x="118" y="108"/>
                      </a:lnTo>
                      <a:lnTo>
                        <a:pt x="123" y="132"/>
                      </a:lnTo>
                      <a:lnTo>
                        <a:pt x="123" y="152"/>
                      </a:lnTo>
                      <a:lnTo>
                        <a:pt x="78" y="165"/>
                      </a:lnTo>
                      <a:lnTo>
                        <a:pt x="70" y="127"/>
                      </a:lnTo>
                      <a:lnTo>
                        <a:pt x="66" y="104"/>
                      </a:lnTo>
                      <a:lnTo>
                        <a:pt x="44" y="74"/>
                      </a:lnTo>
                      <a:lnTo>
                        <a:pt x="30" y="57"/>
                      </a:lnTo>
                      <a:lnTo>
                        <a:pt x="17" y="40"/>
                      </a:lnTo>
                      <a:lnTo>
                        <a:pt x="0" y="26"/>
                      </a:lnTo>
                      <a:lnTo>
                        <a:pt x="30" y="0"/>
                      </a:lnTo>
                      <a:close/>
                    </a:path>
                  </a:pathLst>
                </a:custGeom>
                <a:solidFill>
                  <a:srgbClr val="007F9F"/>
                </a:solidFill>
                <a:ln w="9525">
                  <a:noFill/>
                  <a:round/>
                  <a:headEnd/>
                  <a:tailEnd/>
                </a:ln>
              </p:spPr>
              <p:txBody>
                <a:bodyPr/>
                <a:lstStyle/>
                <a:p>
                  <a:endParaRPr lang="en-GB"/>
                </a:p>
              </p:txBody>
            </p:sp>
          </p:grpSp>
          <p:grpSp>
            <p:nvGrpSpPr>
              <p:cNvPr id="22" name="Group 150"/>
              <p:cNvGrpSpPr>
                <a:grpSpLocks/>
              </p:cNvGrpSpPr>
              <p:nvPr/>
            </p:nvGrpSpPr>
            <p:grpSpPr bwMode="auto">
              <a:xfrm>
                <a:off x="2988" y="1838"/>
                <a:ext cx="1302" cy="1278"/>
                <a:chOff x="2988" y="1838"/>
                <a:chExt cx="1302" cy="1278"/>
              </a:xfrm>
            </p:grpSpPr>
            <p:sp>
              <p:nvSpPr>
                <p:cNvPr id="16411" name="Freeform 136"/>
                <p:cNvSpPr>
                  <a:spLocks/>
                </p:cNvSpPr>
                <p:nvPr/>
              </p:nvSpPr>
              <p:spPr bwMode="auto">
                <a:xfrm>
                  <a:off x="3849" y="1838"/>
                  <a:ext cx="441" cy="1278"/>
                </a:xfrm>
                <a:custGeom>
                  <a:avLst/>
                  <a:gdLst>
                    <a:gd name="T0" fmla="*/ 65 w 441"/>
                    <a:gd name="T1" fmla="*/ 0 h 1278"/>
                    <a:gd name="T2" fmla="*/ 86 w 441"/>
                    <a:gd name="T3" fmla="*/ 13 h 1278"/>
                    <a:gd name="T4" fmla="*/ 111 w 441"/>
                    <a:gd name="T5" fmla="*/ 30 h 1278"/>
                    <a:gd name="T6" fmla="*/ 137 w 441"/>
                    <a:gd name="T7" fmla="*/ 47 h 1278"/>
                    <a:gd name="T8" fmla="*/ 177 w 441"/>
                    <a:gd name="T9" fmla="*/ 68 h 1278"/>
                    <a:gd name="T10" fmla="*/ 264 w 441"/>
                    <a:gd name="T11" fmla="*/ 122 h 1278"/>
                    <a:gd name="T12" fmla="*/ 301 w 441"/>
                    <a:gd name="T13" fmla="*/ 138 h 1278"/>
                    <a:gd name="T14" fmla="*/ 321 w 441"/>
                    <a:gd name="T15" fmla="*/ 146 h 1278"/>
                    <a:gd name="T16" fmla="*/ 340 w 441"/>
                    <a:gd name="T17" fmla="*/ 163 h 1278"/>
                    <a:gd name="T18" fmla="*/ 388 w 441"/>
                    <a:gd name="T19" fmla="*/ 375 h 1278"/>
                    <a:gd name="T20" fmla="*/ 394 w 441"/>
                    <a:gd name="T21" fmla="*/ 459 h 1278"/>
                    <a:gd name="T22" fmla="*/ 386 w 441"/>
                    <a:gd name="T23" fmla="*/ 482 h 1278"/>
                    <a:gd name="T24" fmla="*/ 407 w 441"/>
                    <a:gd name="T25" fmla="*/ 573 h 1278"/>
                    <a:gd name="T26" fmla="*/ 412 w 441"/>
                    <a:gd name="T27" fmla="*/ 722 h 1278"/>
                    <a:gd name="T28" fmla="*/ 422 w 441"/>
                    <a:gd name="T29" fmla="*/ 790 h 1278"/>
                    <a:gd name="T30" fmla="*/ 428 w 441"/>
                    <a:gd name="T31" fmla="*/ 836 h 1278"/>
                    <a:gd name="T32" fmla="*/ 437 w 441"/>
                    <a:gd name="T33" fmla="*/ 830 h 1278"/>
                    <a:gd name="T34" fmla="*/ 441 w 441"/>
                    <a:gd name="T35" fmla="*/ 874 h 1278"/>
                    <a:gd name="T36" fmla="*/ 420 w 441"/>
                    <a:gd name="T37" fmla="*/ 889 h 1278"/>
                    <a:gd name="T38" fmla="*/ 391 w 441"/>
                    <a:gd name="T39" fmla="*/ 902 h 1278"/>
                    <a:gd name="T40" fmla="*/ 365 w 441"/>
                    <a:gd name="T41" fmla="*/ 912 h 1278"/>
                    <a:gd name="T42" fmla="*/ 337 w 441"/>
                    <a:gd name="T43" fmla="*/ 922 h 1278"/>
                    <a:gd name="T44" fmla="*/ 315 w 441"/>
                    <a:gd name="T45" fmla="*/ 929 h 1278"/>
                    <a:gd name="T46" fmla="*/ 290 w 441"/>
                    <a:gd name="T47" fmla="*/ 929 h 1278"/>
                    <a:gd name="T48" fmla="*/ 272 w 441"/>
                    <a:gd name="T49" fmla="*/ 925 h 1278"/>
                    <a:gd name="T50" fmla="*/ 261 w 441"/>
                    <a:gd name="T51" fmla="*/ 914 h 1278"/>
                    <a:gd name="T52" fmla="*/ 258 w 441"/>
                    <a:gd name="T53" fmla="*/ 878 h 1278"/>
                    <a:gd name="T54" fmla="*/ 287 w 441"/>
                    <a:gd name="T55" fmla="*/ 883 h 1278"/>
                    <a:gd name="T56" fmla="*/ 277 w 441"/>
                    <a:gd name="T57" fmla="*/ 856 h 1278"/>
                    <a:gd name="T58" fmla="*/ 279 w 441"/>
                    <a:gd name="T59" fmla="*/ 805 h 1278"/>
                    <a:gd name="T60" fmla="*/ 272 w 441"/>
                    <a:gd name="T61" fmla="*/ 775 h 1278"/>
                    <a:gd name="T62" fmla="*/ 266 w 441"/>
                    <a:gd name="T63" fmla="*/ 740 h 1278"/>
                    <a:gd name="T64" fmla="*/ 257 w 441"/>
                    <a:gd name="T65" fmla="*/ 691 h 1278"/>
                    <a:gd name="T66" fmla="*/ 240 w 441"/>
                    <a:gd name="T67" fmla="*/ 638 h 1278"/>
                    <a:gd name="T68" fmla="*/ 226 w 441"/>
                    <a:gd name="T69" fmla="*/ 506 h 1278"/>
                    <a:gd name="T70" fmla="*/ 201 w 441"/>
                    <a:gd name="T71" fmla="*/ 696 h 1278"/>
                    <a:gd name="T72" fmla="*/ 211 w 441"/>
                    <a:gd name="T73" fmla="*/ 812 h 1278"/>
                    <a:gd name="T74" fmla="*/ 246 w 441"/>
                    <a:gd name="T75" fmla="*/ 934 h 1278"/>
                    <a:gd name="T76" fmla="*/ 323 w 441"/>
                    <a:gd name="T77" fmla="*/ 1162 h 1278"/>
                    <a:gd name="T78" fmla="*/ 262 w 441"/>
                    <a:gd name="T79" fmla="*/ 1206 h 1278"/>
                    <a:gd name="T80" fmla="*/ 221 w 441"/>
                    <a:gd name="T81" fmla="*/ 1230 h 1278"/>
                    <a:gd name="T82" fmla="*/ 190 w 441"/>
                    <a:gd name="T83" fmla="*/ 1245 h 1278"/>
                    <a:gd name="T84" fmla="*/ 170 w 441"/>
                    <a:gd name="T85" fmla="*/ 1250 h 1278"/>
                    <a:gd name="T86" fmla="*/ 145 w 441"/>
                    <a:gd name="T87" fmla="*/ 1258 h 1278"/>
                    <a:gd name="T88" fmla="*/ 119 w 441"/>
                    <a:gd name="T89" fmla="*/ 1267 h 1278"/>
                    <a:gd name="T90" fmla="*/ 86 w 441"/>
                    <a:gd name="T91" fmla="*/ 1278 h 1278"/>
                    <a:gd name="T92" fmla="*/ 47 w 441"/>
                    <a:gd name="T93" fmla="*/ 1038 h 1278"/>
                    <a:gd name="T94" fmla="*/ 22 w 441"/>
                    <a:gd name="T95" fmla="*/ 874 h 1278"/>
                    <a:gd name="T96" fmla="*/ 8 w 441"/>
                    <a:gd name="T97" fmla="*/ 718 h 1278"/>
                    <a:gd name="T98" fmla="*/ 0 w 441"/>
                    <a:gd name="T99" fmla="*/ 506 h 1278"/>
                    <a:gd name="T100" fmla="*/ 1 w 441"/>
                    <a:gd name="T101" fmla="*/ 420 h 1278"/>
                    <a:gd name="T102" fmla="*/ 7 w 441"/>
                    <a:gd name="T103" fmla="*/ 335 h 1278"/>
                    <a:gd name="T104" fmla="*/ 24 w 441"/>
                    <a:gd name="T105" fmla="*/ 212 h 1278"/>
                    <a:gd name="T106" fmla="*/ 34 w 441"/>
                    <a:gd name="T107" fmla="*/ 183 h 1278"/>
                    <a:gd name="T108" fmla="*/ 47 w 441"/>
                    <a:gd name="T109" fmla="*/ 148 h 1278"/>
                    <a:gd name="T110" fmla="*/ 56 w 441"/>
                    <a:gd name="T111" fmla="*/ 112 h 1278"/>
                    <a:gd name="T112" fmla="*/ 61 w 441"/>
                    <a:gd name="T113" fmla="*/ 86 h 1278"/>
                    <a:gd name="T114" fmla="*/ 67 w 441"/>
                    <a:gd name="T115" fmla="*/ 50 h 1278"/>
                    <a:gd name="T116" fmla="*/ 65 w 441"/>
                    <a:gd name="T117" fmla="*/ 0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1"/>
                    <a:gd name="T178" fmla="*/ 0 h 1278"/>
                    <a:gd name="T179" fmla="*/ 441 w 441"/>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1" h="1278">
                      <a:moveTo>
                        <a:pt x="65" y="0"/>
                      </a:moveTo>
                      <a:lnTo>
                        <a:pt x="86" y="13"/>
                      </a:lnTo>
                      <a:lnTo>
                        <a:pt x="111" y="30"/>
                      </a:lnTo>
                      <a:lnTo>
                        <a:pt x="137" y="47"/>
                      </a:lnTo>
                      <a:lnTo>
                        <a:pt x="177" y="68"/>
                      </a:lnTo>
                      <a:lnTo>
                        <a:pt x="264" y="122"/>
                      </a:lnTo>
                      <a:lnTo>
                        <a:pt x="301" y="138"/>
                      </a:lnTo>
                      <a:lnTo>
                        <a:pt x="321" y="146"/>
                      </a:lnTo>
                      <a:lnTo>
                        <a:pt x="340" y="163"/>
                      </a:lnTo>
                      <a:lnTo>
                        <a:pt x="388" y="375"/>
                      </a:lnTo>
                      <a:lnTo>
                        <a:pt x="394" y="459"/>
                      </a:lnTo>
                      <a:lnTo>
                        <a:pt x="386" y="482"/>
                      </a:lnTo>
                      <a:lnTo>
                        <a:pt x="407" y="573"/>
                      </a:lnTo>
                      <a:lnTo>
                        <a:pt x="412" y="722"/>
                      </a:lnTo>
                      <a:lnTo>
                        <a:pt x="422" y="790"/>
                      </a:lnTo>
                      <a:lnTo>
                        <a:pt x="428" y="836"/>
                      </a:lnTo>
                      <a:lnTo>
                        <a:pt x="437" y="830"/>
                      </a:lnTo>
                      <a:lnTo>
                        <a:pt x="441" y="874"/>
                      </a:lnTo>
                      <a:lnTo>
                        <a:pt x="420" y="889"/>
                      </a:lnTo>
                      <a:lnTo>
                        <a:pt x="391" y="902"/>
                      </a:lnTo>
                      <a:lnTo>
                        <a:pt x="365" y="912"/>
                      </a:lnTo>
                      <a:lnTo>
                        <a:pt x="337" y="922"/>
                      </a:lnTo>
                      <a:lnTo>
                        <a:pt x="315" y="929"/>
                      </a:lnTo>
                      <a:lnTo>
                        <a:pt x="290" y="929"/>
                      </a:lnTo>
                      <a:lnTo>
                        <a:pt x="272" y="925"/>
                      </a:lnTo>
                      <a:lnTo>
                        <a:pt x="261" y="914"/>
                      </a:lnTo>
                      <a:lnTo>
                        <a:pt x="258" y="878"/>
                      </a:lnTo>
                      <a:lnTo>
                        <a:pt x="287" y="883"/>
                      </a:lnTo>
                      <a:lnTo>
                        <a:pt x="277" y="856"/>
                      </a:lnTo>
                      <a:lnTo>
                        <a:pt x="279" y="805"/>
                      </a:lnTo>
                      <a:lnTo>
                        <a:pt x="272" y="775"/>
                      </a:lnTo>
                      <a:lnTo>
                        <a:pt x="266" y="740"/>
                      </a:lnTo>
                      <a:lnTo>
                        <a:pt x="257" y="691"/>
                      </a:lnTo>
                      <a:lnTo>
                        <a:pt x="240" y="638"/>
                      </a:lnTo>
                      <a:lnTo>
                        <a:pt x="226" y="506"/>
                      </a:lnTo>
                      <a:lnTo>
                        <a:pt x="201" y="696"/>
                      </a:lnTo>
                      <a:lnTo>
                        <a:pt x="211" y="812"/>
                      </a:lnTo>
                      <a:lnTo>
                        <a:pt x="246" y="934"/>
                      </a:lnTo>
                      <a:lnTo>
                        <a:pt x="323" y="1162"/>
                      </a:lnTo>
                      <a:lnTo>
                        <a:pt x="262" y="1206"/>
                      </a:lnTo>
                      <a:lnTo>
                        <a:pt x="221" y="1230"/>
                      </a:lnTo>
                      <a:lnTo>
                        <a:pt x="190" y="1245"/>
                      </a:lnTo>
                      <a:lnTo>
                        <a:pt x="170" y="1250"/>
                      </a:lnTo>
                      <a:lnTo>
                        <a:pt x="145" y="1258"/>
                      </a:lnTo>
                      <a:lnTo>
                        <a:pt x="119" y="1267"/>
                      </a:lnTo>
                      <a:lnTo>
                        <a:pt x="86" y="1278"/>
                      </a:lnTo>
                      <a:lnTo>
                        <a:pt x="47" y="1038"/>
                      </a:lnTo>
                      <a:lnTo>
                        <a:pt x="22" y="874"/>
                      </a:lnTo>
                      <a:lnTo>
                        <a:pt x="8" y="718"/>
                      </a:lnTo>
                      <a:lnTo>
                        <a:pt x="0" y="506"/>
                      </a:lnTo>
                      <a:lnTo>
                        <a:pt x="1" y="420"/>
                      </a:lnTo>
                      <a:lnTo>
                        <a:pt x="7" y="335"/>
                      </a:lnTo>
                      <a:lnTo>
                        <a:pt x="24" y="212"/>
                      </a:lnTo>
                      <a:lnTo>
                        <a:pt x="34" y="183"/>
                      </a:lnTo>
                      <a:lnTo>
                        <a:pt x="47" y="148"/>
                      </a:lnTo>
                      <a:lnTo>
                        <a:pt x="56" y="112"/>
                      </a:lnTo>
                      <a:lnTo>
                        <a:pt x="61" y="86"/>
                      </a:lnTo>
                      <a:lnTo>
                        <a:pt x="67" y="50"/>
                      </a:lnTo>
                      <a:lnTo>
                        <a:pt x="65" y="0"/>
                      </a:lnTo>
                      <a:close/>
                    </a:path>
                  </a:pathLst>
                </a:custGeom>
                <a:solidFill>
                  <a:srgbClr val="00DFFF"/>
                </a:solidFill>
                <a:ln w="9525">
                  <a:noFill/>
                  <a:round/>
                  <a:headEnd/>
                  <a:tailEnd/>
                </a:ln>
              </p:spPr>
              <p:txBody>
                <a:bodyPr/>
                <a:lstStyle/>
                <a:p>
                  <a:endParaRPr lang="en-GB"/>
                </a:p>
              </p:txBody>
            </p:sp>
            <p:sp>
              <p:nvSpPr>
                <p:cNvPr id="16412" name="Freeform 137"/>
                <p:cNvSpPr>
                  <a:spLocks/>
                </p:cNvSpPr>
                <p:nvPr/>
              </p:nvSpPr>
              <p:spPr bwMode="auto">
                <a:xfrm>
                  <a:off x="2988" y="1838"/>
                  <a:ext cx="750" cy="1185"/>
                </a:xfrm>
                <a:custGeom>
                  <a:avLst/>
                  <a:gdLst>
                    <a:gd name="T0" fmla="*/ 732 w 750"/>
                    <a:gd name="T1" fmla="*/ 14 h 1185"/>
                    <a:gd name="T2" fmla="*/ 665 w 750"/>
                    <a:gd name="T3" fmla="*/ 16 h 1185"/>
                    <a:gd name="T4" fmla="*/ 599 w 750"/>
                    <a:gd name="T5" fmla="*/ 25 h 1185"/>
                    <a:gd name="T6" fmla="*/ 577 w 750"/>
                    <a:gd name="T7" fmla="*/ 24 h 1185"/>
                    <a:gd name="T8" fmla="*/ 553 w 750"/>
                    <a:gd name="T9" fmla="*/ 36 h 1185"/>
                    <a:gd name="T10" fmla="*/ 540 w 750"/>
                    <a:gd name="T11" fmla="*/ 50 h 1185"/>
                    <a:gd name="T12" fmla="*/ 521 w 750"/>
                    <a:gd name="T13" fmla="*/ 80 h 1185"/>
                    <a:gd name="T14" fmla="*/ 458 w 750"/>
                    <a:gd name="T15" fmla="*/ 152 h 1185"/>
                    <a:gd name="T16" fmla="*/ 429 w 750"/>
                    <a:gd name="T17" fmla="*/ 181 h 1185"/>
                    <a:gd name="T18" fmla="*/ 301 w 750"/>
                    <a:gd name="T19" fmla="*/ 335 h 1185"/>
                    <a:gd name="T20" fmla="*/ 292 w 750"/>
                    <a:gd name="T21" fmla="*/ 350 h 1185"/>
                    <a:gd name="T22" fmla="*/ 183 w 750"/>
                    <a:gd name="T23" fmla="*/ 389 h 1185"/>
                    <a:gd name="T24" fmla="*/ 47 w 750"/>
                    <a:gd name="T25" fmla="*/ 458 h 1185"/>
                    <a:gd name="T26" fmla="*/ 0 w 750"/>
                    <a:gd name="T27" fmla="*/ 477 h 1185"/>
                    <a:gd name="T28" fmla="*/ 40 w 750"/>
                    <a:gd name="T29" fmla="*/ 514 h 1185"/>
                    <a:gd name="T30" fmla="*/ 68 w 750"/>
                    <a:gd name="T31" fmla="*/ 557 h 1185"/>
                    <a:gd name="T32" fmla="*/ 82 w 750"/>
                    <a:gd name="T33" fmla="*/ 613 h 1185"/>
                    <a:gd name="T34" fmla="*/ 122 w 750"/>
                    <a:gd name="T35" fmla="*/ 579 h 1185"/>
                    <a:gd name="T36" fmla="*/ 312 w 750"/>
                    <a:gd name="T37" fmla="*/ 506 h 1185"/>
                    <a:gd name="T38" fmla="*/ 531 w 750"/>
                    <a:gd name="T39" fmla="*/ 345 h 1185"/>
                    <a:gd name="T40" fmla="*/ 558 w 750"/>
                    <a:gd name="T41" fmla="*/ 477 h 1185"/>
                    <a:gd name="T42" fmla="*/ 609 w 750"/>
                    <a:gd name="T43" fmla="*/ 625 h 1185"/>
                    <a:gd name="T44" fmla="*/ 568 w 750"/>
                    <a:gd name="T45" fmla="*/ 750 h 1185"/>
                    <a:gd name="T46" fmla="*/ 502 w 750"/>
                    <a:gd name="T47" fmla="*/ 887 h 1185"/>
                    <a:gd name="T48" fmla="*/ 442 w 750"/>
                    <a:gd name="T49" fmla="*/ 1028 h 1185"/>
                    <a:gd name="T50" fmla="*/ 444 w 750"/>
                    <a:gd name="T51" fmla="*/ 1072 h 1185"/>
                    <a:gd name="T52" fmla="*/ 535 w 750"/>
                    <a:gd name="T53" fmla="*/ 1185 h 1185"/>
                    <a:gd name="T54" fmla="*/ 598 w 750"/>
                    <a:gd name="T55" fmla="*/ 1046 h 1185"/>
                    <a:gd name="T56" fmla="*/ 617 w 750"/>
                    <a:gd name="T57" fmla="*/ 957 h 1185"/>
                    <a:gd name="T58" fmla="*/ 636 w 750"/>
                    <a:gd name="T59" fmla="*/ 783 h 1185"/>
                    <a:gd name="T60" fmla="*/ 653 w 750"/>
                    <a:gd name="T61" fmla="*/ 393 h 1185"/>
                    <a:gd name="T62" fmla="*/ 706 w 750"/>
                    <a:gd name="T63" fmla="*/ 115 h 1185"/>
                    <a:gd name="T64" fmla="*/ 720 w 750"/>
                    <a:gd name="T65" fmla="*/ 75 h 1185"/>
                    <a:gd name="T66" fmla="*/ 739 w 750"/>
                    <a:gd name="T67" fmla="*/ 30 h 1185"/>
                    <a:gd name="T68" fmla="*/ 750 w 750"/>
                    <a:gd name="T69" fmla="*/ 0 h 1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0"/>
                    <a:gd name="T106" fmla="*/ 0 h 1185"/>
                    <a:gd name="T107" fmla="*/ 750 w 750"/>
                    <a:gd name="T108" fmla="*/ 1185 h 1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0" h="1185">
                      <a:moveTo>
                        <a:pt x="750" y="0"/>
                      </a:moveTo>
                      <a:lnTo>
                        <a:pt x="732" y="14"/>
                      </a:lnTo>
                      <a:lnTo>
                        <a:pt x="694" y="14"/>
                      </a:lnTo>
                      <a:lnTo>
                        <a:pt x="665" y="16"/>
                      </a:lnTo>
                      <a:lnTo>
                        <a:pt x="636" y="19"/>
                      </a:lnTo>
                      <a:lnTo>
                        <a:pt x="599" y="25"/>
                      </a:lnTo>
                      <a:lnTo>
                        <a:pt x="588" y="23"/>
                      </a:lnTo>
                      <a:lnTo>
                        <a:pt x="577" y="24"/>
                      </a:lnTo>
                      <a:lnTo>
                        <a:pt x="566" y="28"/>
                      </a:lnTo>
                      <a:lnTo>
                        <a:pt x="553" y="36"/>
                      </a:lnTo>
                      <a:lnTo>
                        <a:pt x="548" y="44"/>
                      </a:lnTo>
                      <a:lnTo>
                        <a:pt x="540" y="50"/>
                      </a:lnTo>
                      <a:lnTo>
                        <a:pt x="529" y="62"/>
                      </a:lnTo>
                      <a:lnTo>
                        <a:pt x="521" y="80"/>
                      </a:lnTo>
                      <a:lnTo>
                        <a:pt x="512" y="93"/>
                      </a:lnTo>
                      <a:lnTo>
                        <a:pt x="458" y="152"/>
                      </a:lnTo>
                      <a:lnTo>
                        <a:pt x="445" y="155"/>
                      </a:lnTo>
                      <a:lnTo>
                        <a:pt x="429" y="181"/>
                      </a:lnTo>
                      <a:lnTo>
                        <a:pt x="299" y="328"/>
                      </a:lnTo>
                      <a:lnTo>
                        <a:pt x="301" y="335"/>
                      </a:lnTo>
                      <a:lnTo>
                        <a:pt x="287" y="341"/>
                      </a:lnTo>
                      <a:lnTo>
                        <a:pt x="292" y="350"/>
                      </a:lnTo>
                      <a:lnTo>
                        <a:pt x="244" y="368"/>
                      </a:lnTo>
                      <a:lnTo>
                        <a:pt x="183" y="389"/>
                      </a:lnTo>
                      <a:lnTo>
                        <a:pt x="150" y="409"/>
                      </a:lnTo>
                      <a:lnTo>
                        <a:pt x="47" y="458"/>
                      </a:lnTo>
                      <a:lnTo>
                        <a:pt x="31" y="454"/>
                      </a:lnTo>
                      <a:lnTo>
                        <a:pt x="0" y="477"/>
                      </a:lnTo>
                      <a:lnTo>
                        <a:pt x="19" y="491"/>
                      </a:lnTo>
                      <a:lnTo>
                        <a:pt x="40" y="514"/>
                      </a:lnTo>
                      <a:lnTo>
                        <a:pt x="55" y="535"/>
                      </a:lnTo>
                      <a:lnTo>
                        <a:pt x="68" y="557"/>
                      </a:lnTo>
                      <a:lnTo>
                        <a:pt x="78" y="593"/>
                      </a:lnTo>
                      <a:lnTo>
                        <a:pt x="82" y="613"/>
                      </a:lnTo>
                      <a:lnTo>
                        <a:pt x="122" y="603"/>
                      </a:lnTo>
                      <a:lnTo>
                        <a:pt x="122" y="579"/>
                      </a:lnTo>
                      <a:lnTo>
                        <a:pt x="250" y="537"/>
                      </a:lnTo>
                      <a:lnTo>
                        <a:pt x="312" y="506"/>
                      </a:lnTo>
                      <a:lnTo>
                        <a:pt x="392" y="465"/>
                      </a:lnTo>
                      <a:lnTo>
                        <a:pt x="531" y="345"/>
                      </a:lnTo>
                      <a:lnTo>
                        <a:pt x="550" y="430"/>
                      </a:lnTo>
                      <a:lnTo>
                        <a:pt x="558" y="477"/>
                      </a:lnTo>
                      <a:lnTo>
                        <a:pt x="572" y="524"/>
                      </a:lnTo>
                      <a:lnTo>
                        <a:pt x="609" y="625"/>
                      </a:lnTo>
                      <a:lnTo>
                        <a:pt x="591" y="686"/>
                      </a:lnTo>
                      <a:lnTo>
                        <a:pt x="568" y="750"/>
                      </a:lnTo>
                      <a:lnTo>
                        <a:pt x="534" y="825"/>
                      </a:lnTo>
                      <a:lnTo>
                        <a:pt x="502" y="887"/>
                      </a:lnTo>
                      <a:lnTo>
                        <a:pt x="445" y="1003"/>
                      </a:lnTo>
                      <a:lnTo>
                        <a:pt x="442" y="1028"/>
                      </a:lnTo>
                      <a:lnTo>
                        <a:pt x="443" y="1050"/>
                      </a:lnTo>
                      <a:lnTo>
                        <a:pt x="444" y="1072"/>
                      </a:lnTo>
                      <a:lnTo>
                        <a:pt x="503" y="1155"/>
                      </a:lnTo>
                      <a:lnTo>
                        <a:pt x="535" y="1185"/>
                      </a:lnTo>
                      <a:lnTo>
                        <a:pt x="586" y="1103"/>
                      </a:lnTo>
                      <a:lnTo>
                        <a:pt x="598" y="1046"/>
                      </a:lnTo>
                      <a:lnTo>
                        <a:pt x="611" y="998"/>
                      </a:lnTo>
                      <a:lnTo>
                        <a:pt x="617" y="957"/>
                      </a:lnTo>
                      <a:lnTo>
                        <a:pt x="628" y="886"/>
                      </a:lnTo>
                      <a:lnTo>
                        <a:pt x="636" y="783"/>
                      </a:lnTo>
                      <a:lnTo>
                        <a:pt x="647" y="608"/>
                      </a:lnTo>
                      <a:lnTo>
                        <a:pt x="653" y="393"/>
                      </a:lnTo>
                      <a:lnTo>
                        <a:pt x="698" y="141"/>
                      </a:lnTo>
                      <a:lnTo>
                        <a:pt x="706" y="115"/>
                      </a:lnTo>
                      <a:lnTo>
                        <a:pt x="712" y="100"/>
                      </a:lnTo>
                      <a:lnTo>
                        <a:pt x="720" y="75"/>
                      </a:lnTo>
                      <a:lnTo>
                        <a:pt x="728" y="53"/>
                      </a:lnTo>
                      <a:lnTo>
                        <a:pt x="739" y="30"/>
                      </a:lnTo>
                      <a:lnTo>
                        <a:pt x="748" y="11"/>
                      </a:lnTo>
                      <a:lnTo>
                        <a:pt x="750" y="0"/>
                      </a:lnTo>
                      <a:close/>
                    </a:path>
                  </a:pathLst>
                </a:custGeom>
                <a:solidFill>
                  <a:srgbClr val="00DFFF"/>
                </a:solidFill>
                <a:ln w="9525">
                  <a:noFill/>
                  <a:round/>
                  <a:headEnd/>
                  <a:tailEnd/>
                </a:ln>
              </p:spPr>
              <p:txBody>
                <a:bodyPr/>
                <a:lstStyle/>
                <a:p>
                  <a:endParaRPr lang="en-GB"/>
                </a:p>
              </p:txBody>
            </p:sp>
            <p:grpSp>
              <p:nvGrpSpPr>
                <p:cNvPr id="23" name="Group 140"/>
                <p:cNvGrpSpPr>
                  <a:grpSpLocks/>
                </p:cNvGrpSpPr>
                <p:nvPr/>
              </p:nvGrpSpPr>
              <p:grpSpPr bwMode="auto">
                <a:xfrm>
                  <a:off x="3849" y="1839"/>
                  <a:ext cx="156" cy="1050"/>
                  <a:chOff x="3849" y="1839"/>
                  <a:chExt cx="156" cy="1050"/>
                </a:xfrm>
              </p:grpSpPr>
              <p:sp>
                <p:nvSpPr>
                  <p:cNvPr id="16423" name="Freeform 138"/>
                  <p:cNvSpPr>
                    <a:spLocks/>
                  </p:cNvSpPr>
                  <p:nvPr/>
                </p:nvSpPr>
                <p:spPr bwMode="auto">
                  <a:xfrm>
                    <a:off x="3855" y="1851"/>
                    <a:ext cx="150" cy="1038"/>
                  </a:xfrm>
                  <a:custGeom>
                    <a:avLst/>
                    <a:gdLst>
                      <a:gd name="T0" fmla="*/ 66 w 150"/>
                      <a:gd name="T1" fmla="*/ 0 h 1038"/>
                      <a:gd name="T2" fmla="*/ 87 w 150"/>
                      <a:gd name="T3" fmla="*/ 13 h 1038"/>
                      <a:gd name="T4" fmla="*/ 111 w 150"/>
                      <a:gd name="T5" fmla="*/ 30 h 1038"/>
                      <a:gd name="T6" fmla="*/ 119 w 150"/>
                      <a:gd name="T7" fmla="*/ 39 h 1038"/>
                      <a:gd name="T8" fmla="*/ 130 w 150"/>
                      <a:gd name="T9" fmla="*/ 66 h 1038"/>
                      <a:gd name="T10" fmla="*/ 133 w 150"/>
                      <a:gd name="T11" fmla="*/ 91 h 1038"/>
                      <a:gd name="T12" fmla="*/ 136 w 150"/>
                      <a:gd name="T13" fmla="*/ 116 h 1038"/>
                      <a:gd name="T14" fmla="*/ 138 w 150"/>
                      <a:gd name="T15" fmla="*/ 141 h 1038"/>
                      <a:gd name="T16" fmla="*/ 142 w 150"/>
                      <a:gd name="T17" fmla="*/ 165 h 1038"/>
                      <a:gd name="T18" fmla="*/ 145 w 150"/>
                      <a:gd name="T19" fmla="*/ 186 h 1038"/>
                      <a:gd name="T20" fmla="*/ 147 w 150"/>
                      <a:gd name="T21" fmla="*/ 207 h 1038"/>
                      <a:gd name="T22" fmla="*/ 150 w 150"/>
                      <a:gd name="T23" fmla="*/ 221 h 1038"/>
                      <a:gd name="T24" fmla="*/ 149 w 150"/>
                      <a:gd name="T25" fmla="*/ 232 h 1038"/>
                      <a:gd name="T26" fmla="*/ 148 w 150"/>
                      <a:gd name="T27" fmla="*/ 241 h 1038"/>
                      <a:gd name="T28" fmla="*/ 145 w 150"/>
                      <a:gd name="T29" fmla="*/ 249 h 1038"/>
                      <a:gd name="T30" fmla="*/ 138 w 150"/>
                      <a:gd name="T31" fmla="*/ 256 h 1038"/>
                      <a:gd name="T32" fmla="*/ 120 w 150"/>
                      <a:gd name="T33" fmla="*/ 265 h 1038"/>
                      <a:gd name="T34" fmla="*/ 50 w 150"/>
                      <a:gd name="T35" fmla="*/ 298 h 1038"/>
                      <a:gd name="T36" fmla="*/ 109 w 150"/>
                      <a:gd name="T37" fmla="*/ 366 h 1038"/>
                      <a:gd name="T38" fmla="*/ 134 w 150"/>
                      <a:gd name="T39" fmla="*/ 393 h 1038"/>
                      <a:gd name="T40" fmla="*/ 143 w 150"/>
                      <a:gd name="T41" fmla="*/ 411 h 1038"/>
                      <a:gd name="T42" fmla="*/ 132 w 150"/>
                      <a:gd name="T43" fmla="*/ 437 h 1038"/>
                      <a:gd name="T44" fmla="*/ 102 w 150"/>
                      <a:gd name="T45" fmla="*/ 501 h 1038"/>
                      <a:gd name="T46" fmla="*/ 74 w 150"/>
                      <a:gd name="T47" fmla="*/ 548 h 1038"/>
                      <a:gd name="T48" fmla="*/ 51 w 150"/>
                      <a:gd name="T49" fmla="*/ 600 h 1038"/>
                      <a:gd name="T50" fmla="*/ 39 w 150"/>
                      <a:gd name="T51" fmla="*/ 639 h 1038"/>
                      <a:gd name="T52" fmla="*/ 23 w 150"/>
                      <a:gd name="T53" fmla="*/ 678 h 1038"/>
                      <a:gd name="T54" fmla="*/ 17 w 150"/>
                      <a:gd name="T55" fmla="*/ 708 h 1038"/>
                      <a:gd name="T56" fmla="*/ 17 w 150"/>
                      <a:gd name="T57" fmla="*/ 747 h 1038"/>
                      <a:gd name="T58" fmla="*/ 48 w 150"/>
                      <a:gd name="T59" fmla="*/ 1038 h 1038"/>
                      <a:gd name="T60" fmla="*/ 22 w 150"/>
                      <a:gd name="T61" fmla="*/ 875 h 1038"/>
                      <a:gd name="T62" fmla="*/ 8 w 150"/>
                      <a:gd name="T63" fmla="*/ 718 h 1038"/>
                      <a:gd name="T64" fmla="*/ 0 w 150"/>
                      <a:gd name="T65" fmla="*/ 506 h 1038"/>
                      <a:gd name="T66" fmla="*/ 1 w 150"/>
                      <a:gd name="T67" fmla="*/ 420 h 1038"/>
                      <a:gd name="T68" fmla="*/ 7 w 150"/>
                      <a:gd name="T69" fmla="*/ 335 h 1038"/>
                      <a:gd name="T70" fmla="*/ 24 w 150"/>
                      <a:gd name="T71" fmla="*/ 212 h 1038"/>
                      <a:gd name="T72" fmla="*/ 34 w 150"/>
                      <a:gd name="T73" fmla="*/ 183 h 1038"/>
                      <a:gd name="T74" fmla="*/ 48 w 150"/>
                      <a:gd name="T75" fmla="*/ 148 h 1038"/>
                      <a:gd name="T76" fmla="*/ 57 w 150"/>
                      <a:gd name="T77" fmla="*/ 112 h 1038"/>
                      <a:gd name="T78" fmla="*/ 62 w 150"/>
                      <a:gd name="T79" fmla="*/ 86 h 1038"/>
                      <a:gd name="T80" fmla="*/ 68 w 150"/>
                      <a:gd name="T81" fmla="*/ 50 h 1038"/>
                      <a:gd name="T82" fmla="*/ 66 w 150"/>
                      <a:gd name="T83" fmla="*/ 0 h 10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1038"/>
                      <a:gd name="T128" fmla="*/ 150 w 150"/>
                      <a:gd name="T129" fmla="*/ 1038 h 10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1038">
                        <a:moveTo>
                          <a:pt x="66" y="0"/>
                        </a:moveTo>
                        <a:lnTo>
                          <a:pt x="87" y="13"/>
                        </a:lnTo>
                        <a:lnTo>
                          <a:pt x="111" y="30"/>
                        </a:lnTo>
                        <a:lnTo>
                          <a:pt x="119" y="39"/>
                        </a:lnTo>
                        <a:lnTo>
                          <a:pt x="130" y="66"/>
                        </a:lnTo>
                        <a:lnTo>
                          <a:pt x="133" y="91"/>
                        </a:lnTo>
                        <a:lnTo>
                          <a:pt x="136" y="116"/>
                        </a:lnTo>
                        <a:lnTo>
                          <a:pt x="138" y="141"/>
                        </a:lnTo>
                        <a:lnTo>
                          <a:pt x="142" y="165"/>
                        </a:lnTo>
                        <a:lnTo>
                          <a:pt x="145" y="186"/>
                        </a:lnTo>
                        <a:lnTo>
                          <a:pt x="147" y="207"/>
                        </a:lnTo>
                        <a:lnTo>
                          <a:pt x="150" y="221"/>
                        </a:lnTo>
                        <a:lnTo>
                          <a:pt x="149" y="232"/>
                        </a:lnTo>
                        <a:lnTo>
                          <a:pt x="148" y="241"/>
                        </a:lnTo>
                        <a:lnTo>
                          <a:pt x="145" y="249"/>
                        </a:lnTo>
                        <a:lnTo>
                          <a:pt x="138" y="256"/>
                        </a:lnTo>
                        <a:lnTo>
                          <a:pt x="120" y="265"/>
                        </a:lnTo>
                        <a:lnTo>
                          <a:pt x="50" y="298"/>
                        </a:lnTo>
                        <a:lnTo>
                          <a:pt x="109" y="366"/>
                        </a:lnTo>
                        <a:lnTo>
                          <a:pt x="134" y="393"/>
                        </a:lnTo>
                        <a:lnTo>
                          <a:pt x="143" y="411"/>
                        </a:lnTo>
                        <a:lnTo>
                          <a:pt x="132" y="437"/>
                        </a:lnTo>
                        <a:lnTo>
                          <a:pt x="102" y="501"/>
                        </a:lnTo>
                        <a:lnTo>
                          <a:pt x="74" y="548"/>
                        </a:lnTo>
                        <a:lnTo>
                          <a:pt x="51" y="600"/>
                        </a:lnTo>
                        <a:lnTo>
                          <a:pt x="39" y="639"/>
                        </a:lnTo>
                        <a:lnTo>
                          <a:pt x="23" y="678"/>
                        </a:lnTo>
                        <a:lnTo>
                          <a:pt x="17" y="708"/>
                        </a:lnTo>
                        <a:lnTo>
                          <a:pt x="17" y="747"/>
                        </a:lnTo>
                        <a:lnTo>
                          <a:pt x="48" y="1038"/>
                        </a:lnTo>
                        <a:lnTo>
                          <a:pt x="22" y="875"/>
                        </a:lnTo>
                        <a:lnTo>
                          <a:pt x="8" y="718"/>
                        </a:lnTo>
                        <a:lnTo>
                          <a:pt x="0" y="506"/>
                        </a:lnTo>
                        <a:lnTo>
                          <a:pt x="1" y="420"/>
                        </a:lnTo>
                        <a:lnTo>
                          <a:pt x="7" y="335"/>
                        </a:lnTo>
                        <a:lnTo>
                          <a:pt x="24" y="212"/>
                        </a:lnTo>
                        <a:lnTo>
                          <a:pt x="34" y="183"/>
                        </a:lnTo>
                        <a:lnTo>
                          <a:pt x="48" y="148"/>
                        </a:lnTo>
                        <a:lnTo>
                          <a:pt x="57" y="112"/>
                        </a:lnTo>
                        <a:lnTo>
                          <a:pt x="62" y="86"/>
                        </a:lnTo>
                        <a:lnTo>
                          <a:pt x="68" y="50"/>
                        </a:lnTo>
                        <a:lnTo>
                          <a:pt x="66" y="0"/>
                        </a:lnTo>
                        <a:close/>
                      </a:path>
                    </a:pathLst>
                  </a:custGeom>
                  <a:solidFill>
                    <a:srgbClr val="009FBF"/>
                  </a:solidFill>
                  <a:ln w="9525">
                    <a:noFill/>
                    <a:round/>
                    <a:headEnd/>
                    <a:tailEnd/>
                  </a:ln>
                </p:spPr>
                <p:txBody>
                  <a:bodyPr/>
                  <a:lstStyle/>
                  <a:p>
                    <a:endParaRPr lang="en-GB"/>
                  </a:p>
                </p:txBody>
              </p:sp>
              <p:sp>
                <p:nvSpPr>
                  <p:cNvPr id="16424" name="Freeform 139"/>
                  <p:cNvSpPr>
                    <a:spLocks/>
                  </p:cNvSpPr>
                  <p:nvPr/>
                </p:nvSpPr>
                <p:spPr bwMode="auto">
                  <a:xfrm>
                    <a:off x="3849" y="1839"/>
                    <a:ext cx="150" cy="1038"/>
                  </a:xfrm>
                  <a:custGeom>
                    <a:avLst/>
                    <a:gdLst>
                      <a:gd name="T0" fmla="*/ 66 w 150"/>
                      <a:gd name="T1" fmla="*/ 0 h 1038"/>
                      <a:gd name="T2" fmla="*/ 87 w 150"/>
                      <a:gd name="T3" fmla="*/ 13 h 1038"/>
                      <a:gd name="T4" fmla="*/ 111 w 150"/>
                      <a:gd name="T5" fmla="*/ 30 h 1038"/>
                      <a:gd name="T6" fmla="*/ 119 w 150"/>
                      <a:gd name="T7" fmla="*/ 39 h 1038"/>
                      <a:gd name="T8" fmla="*/ 130 w 150"/>
                      <a:gd name="T9" fmla="*/ 66 h 1038"/>
                      <a:gd name="T10" fmla="*/ 133 w 150"/>
                      <a:gd name="T11" fmla="*/ 91 h 1038"/>
                      <a:gd name="T12" fmla="*/ 136 w 150"/>
                      <a:gd name="T13" fmla="*/ 116 h 1038"/>
                      <a:gd name="T14" fmla="*/ 138 w 150"/>
                      <a:gd name="T15" fmla="*/ 141 h 1038"/>
                      <a:gd name="T16" fmla="*/ 142 w 150"/>
                      <a:gd name="T17" fmla="*/ 165 h 1038"/>
                      <a:gd name="T18" fmla="*/ 145 w 150"/>
                      <a:gd name="T19" fmla="*/ 186 h 1038"/>
                      <a:gd name="T20" fmla="*/ 147 w 150"/>
                      <a:gd name="T21" fmla="*/ 207 h 1038"/>
                      <a:gd name="T22" fmla="*/ 150 w 150"/>
                      <a:gd name="T23" fmla="*/ 221 h 1038"/>
                      <a:gd name="T24" fmla="*/ 149 w 150"/>
                      <a:gd name="T25" fmla="*/ 232 h 1038"/>
                      <a:gd name="T26" fmla="*/ 148 w 150"/>
                      <a:gd name="T27" fmla="*/ 241 h 1038"/>
                      <a:gd name="T28" fmla="*/ 145 w 150"/>
                      <a:gd name="T29" fmla="*/ 249 h 1038"/>
                      <a:gd name="T30" fmla="*/ 138 w 150"/>
                      <a:gd name="T31" fmla="*/ 256 h 1038"/>
                      <a:gd name="T32" fmla="*/ 120 w 150"/>
                      <a:gd name="T33" fmla="*/ 265 h 1038"/>
                      <a:gd name="T34" fmla="*/ 50 w 150"/>
                      <a:gd name="T35" fmla="*/ 298 h 1038"/>
                      <a:gd name="T36" fmla="*/ 109 w 150"/>
                      <a:gd name="T37" fmla="*/ 366 h 1038"/>
                      <a:gd name="T38" fmla="*/ 134 w 150"/>
                      <a:gd name="T39" fmla="*/ 393 h 1038"/>
                      <a:gd name="T40" fmla="*/ 143 w 150"/>
                      <a:gd name="T41" fmla="*/ 411 h 1038"/>
                      <a:gd name="T42" fmla="*/ 132 w 150"/>
                      <a:gd name="T43" fmla="*/ 437 h 1038"/>
                      <a:gd name="T44" fmla="*/ 102 w 150"/>
                      <a:gd name="T45" fmla="*/ 502 h 1038"/>
                      <a:gd name="T46" fmla="*/ 74 w 150"/>
                      <a:gd name="T47" fmla="*/ 548 h 1038"/>
                      <a:gd name="T48" fmla="*/ 51 w 150"/>
                      <a:gd name="T49" fmla="*/ 600 h 1038"/>
                      <a:gd name="T50" fmla="*/ 39 w 150"/>
                      <a:gd name="T51" fmla="*/ 639 h 1038"/>
                      <a:gd name="T52" fmla="*/ 23 w 150"/>
                      <a:gd name="T53" fmla="*/ 678 h 1038"/>
                      <a:gd name="T54" fmla="*/ 17 w 150"/>
                      <a:gd name="T55" fmla="*/ 708 h 1038"/>
                      <a:gd name="T56" fmla="*/ 17 w 150"/>
                      <a:gd name="T57" fmla="*/ 747 h 1038"/>
                      <a:gd name="T58" fmla="*/ 48 w 150"/>
                      <a:gd name="T59" fmla="*/ 1038 h 1038"/>
                      <a:gd name="T60" fmla="*/ 22 w 150"/>
                      <a:gd name="T61" fmla="*/ 875 h 1038"/>
                      <a:gd name="T62" fmla="*/ 8 w 150"/>
                      <a:gd name="T63" fmla="*/ 718 h 1038"/>
                      <a:gd name="T64" fmla="*/ 0 w 150"/>
                      <a:gd name="T65" fmla="*/ 506 h 1038"/>
                      <a:gd name="T66" fmla="*/ 1 w 150"/>
                      <a:gd name="T67" fmla="*/ 420 h 1038"/>
                      <a:gd name="T68" fmla="*/ 7 w 150"/>
                      <a:gd name="T69" fmla="*/ 335 h 1038"/>
                      <a:gd name="T70" fmla="*/ 24 w 150"/>
                      <a:gd name="T71" fmla="*/ 212 h 1038"/>
                      <a:gd name="T72" fmla="*/ 34 w 150"/>
                      <a:gd name="T73" fmla="*/ 183 h 1038"/>
                      <a:gd name="T74" fmla="*/ 48 w 150"/>
                      <a:gd name="T75" fmla="*/ 148 h 1038"/>
                      <a:gd name="T76" fmla="*/ 57 w 150"/>
                      <a:gd name="T77" fmla="*/ 112 h 1038"/>
                      <a:gd name="T78" fmla="*/ 62 w 150"/>
                      <a:gd name="T79" fmla="*/ 86 h 1038"/>
                      <a:gd name="T80" fmla="*/ 68 w 150"/>
                      <a:gd name="T81" fmla="*/ 50 h 1038"/>
                      <a:gd name="T82" fmla="*/ 66 w 150"/>
                      <a:gd name="T83" fmla="*/ 0 h 10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1038"/>
                      <a:gd name="T128" fmla="*/ 150 w 150"/>
                      <a:gd name="T129" fmla="*/ 1038 h 10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1038">
                        <a:moveTo>
                          <a:pt x="66" y="0"/>
                        </a:moveTo>
                        <a:lnTo>
                          <a:pt x="87" y="13"/>
                        </a:lnTo>
                        <a:lnTo>
                          <a:pt x="111" y="30"/>
                        </a:lnTo>
                        <a:lnTo>
                          <a:pt x="119" y="39"/>
                        </a:lnTo>
                        <a:lnTo>
                          <a:pt x="130" y="66"/>
                        </a:lnTo>
                        <a:lnTo>
                          <a:pt x="133" y="91"/>
                        </a:lnTo>
                        <a:lnTo>
                          <a:pt x="136" y="116"/>
                        </a:lnTo>
                        <a:lnTo>
                          <a:pt x="138" y="141"/>
                        </a:lnTo>
                        <a:lnTo>
                          <a:pt x="142" y="165"/>
                        </a:lnTo>
                        <a:lnTo>
                          <a:pt x="145" y="186"/>
                        </a:lnTo>
                        <a:lnTo>
                          <a:pt x="147" y="207"/>
                        </a:lnTo>
                        <a:lnTo>
                          <a:pt x="150" y="221"/>
                        </a:lnTo>
                        <a:lnTo>
                          <a:pt x="149" y="232"/>
                        </a:lnTo>
                        <a:lnTo>
                          <a:pt x="148" y="241"/>
                        </a:lnTo>
                        <a:lnTo>
                          <a:pt x="145" y="249"/>
                        </a:lnTo>
                        <a:lnTo>
                          <a:pt x="138" y="256"/>
                        </a:lnTo>
                        <a:lnTo>
                          <a:pt x="120" y="265"/>
                        </a:lnTo>
                        <a:lnTo>
                          <a:pt x="50" y="298"/>
                        </a:lnTo>
                        <a:lnTo>
                          <a:pt x="109" y="366"/>
                        </a:lnTo>
                        <a:lnTo>
                          <a:pt x="134" y="393"/>
                        </a:lnTo>
                        <a:lnTo>
                          <a:pt x="143" y="411"/>
                        </a:lnTo>
                        <a:lnTo>
                          <a:pt x="132" y="437"/>
                        </a:lnTo>
                        <a:lnTo>
                          <a:pt x="102" y="502"/>
                        </a:lnTo>
                        <a:lnTo>
                          <a:pt x="74" y="548"/>
                        </a:lnTo>
                        <a:lnTo>
                          <a:pt x="51" y="600"/>
                        </a:lnTo>
                        <a:lnTo>
                          <a:pt x="39" y="639"/>
                        </a:lnTo>
                        <a:lnTo>
                          <a:pt x="23" y="678"/>
                        </a:lnTo>
                        <a:lnTo>
                          <a:pt x="17" y="708"/>
                        </a:lnTo>
                        <a:lnTo>
                          <a:pt x="17" y="747"/>
                        </a:lnTo>
                        <a:lnTo>
                          <a:pt x="48" y="1038"/>
                        </a:lnTo>
                        <a:lnTo>
                          <a:pt x="22" y="875"/>
                        </a:lnTo>
                        <a:lnTo>
                          <a:pt x="8" y="718"/>
                        </a:lnTo>
                        <a:lnTo>
                          <a:pt x="0" y="506"/>
                        </a:lnTo>
                        <a:lnTo>
                          <a:pt x="1" y="420"/>
                        </a:lnTo>
                        <a:lnTo>
                          <a:pt x="7" y="335"/>
                        </a:lnTo>
                        <a:lnTo>
                          <a:pt x="24" y="212"/>
                        </a:lnTo>
                        <a:lnTo>
                          <a:pt x="34" y="183"/>
                        </a:lnTo>
                        <a:lnTo>
                          <a:pt x="48" y="148"/>
                        </a:lnTo>
                        <a:lnTo>
                          <a:pt x="57" y="112"/>
                        </a:lnTo>
                        <a:lnTo>
                          <a:pt x="62" y="86"/>
                        </a:lnTo>
                        <a:lnTo>
                          <a:pt x="68" y="50"/>
                        </a:lnTo>
                        <a:lnTo>
                          <a:pt x="66" y="0"/>
                        </a:lnTo>
                        <a:close/>
                      </a:path>
                    </a:pathLst>
                  </a:custGeom>
                  <a:solidFill>
                    <a:srgbClr val="00BFDF"/>
                  </a:solidFill>
                  <a:ln w="9525">
                    <a:noFill/>
                    <a:round/>
                    <a:headEnd/>
                    <a:tailEnd/>
                  </a:ln>
                </p:spPr>
                <p:txBody>
                  <a:bodyPr/>
                  <a:lstStyle/>
                  <a:p>
                    <a:endParaRPr lang="en-GB"/>
                  </a:p>
                </p:txBody>
              </p:sp>
            </p:grpSp>
            <p:grpSp>
              <p:nvGrpSpPr>
                <p:cNvPr id="24" name="Group 143"/>
                <p:cNvGrpSpPr>
                  <a:grpSpLocks/>
                </p:cNvGrpSpPr>
                <p:nvPr/>
              </p:nvGrpSpPr>
              <p:grpSpPr bwMode="auto">
                <a:xfrm>
                  <a:off x="3536" y="1838"/>
                  <a:ext cx="203" cy="1012"/>
                  <a:chOff x="3536" y="1838"/>
                  <a:chExt cx="203" cy="1012"/>
                </a:xfrm>
              </p:grpSpPr>
              <p:sp>
                <p:nvSpPr>
                  <p:cNvPr id="16421" name="Freeform 141"/>
                  <p:cNvSpPr>
                    <a:spLocks/>
                  </p:cNvSpPr>
                  <p:nvPr/>
                </p:nvSpPr>
                <p:spPr bwMode="auto">
                  <a:xfrm>
                    <a:off x="3537" y="1852"/>
                    <a:ext cx="202" cy="998"/>
                  </a:xfrm>
                  <a:custGeom>
                    <a:avLst/>
                    <a:gdLst>
                      <a:gd name="T0" fmla="*/ 202 w 202"/>
                      <a:gd name="T1" fmla="*/ 0 h 998"/>
                      <a:gd name="T2" fmla="*/ 184 w 202"/>
                      <a:gd name="T3" fmla="*/ 14 h 998"/>
                      <a:gd name="T4" fmla="*/ 172 w 202"/>
                      <a:gd name="T5" fmla="*/ 24 h 998"/>
                      <a:gd name="T6" fmla="*/ 160 w 202"/>
                      <a:gd name="T7" fmla="*/ 35 h 998"/>
                      <a:gd name="T8" fmla="*/ 147 w 202"/>
                      <a:gd name="T9" fmla="*/ 45 h 998"/>
                      <a:gd name="T10" fmla="*/ 136 w 202"/>
                      <a:gd name="T11" fmla="*/ 56 h 998"/>
                      <a:gd name="T12" fmla="*/ 123 w 202"/>
                      <a:gd name="T13" fmla="*/ 64 h 998"/>
                      <a:gd name="T14" fmla="*/ 111 w 202"/>
                      <a:gd name="T15" fmla="*/ 78 h 998"/>
                      <a:gd name="T16" fmla="*/ 99 w 202"/>
                      <a:gd name="T17" fmla="*/ 94 h 998"/>
                      <a:gd name="T18" fmla="*/ 90 w 202"/>
                      <a:gd name="T19" fmla="*/ 106 h 998"/>
                      <a:gd name="T20" fmla="*/ 79 w 202"/>
                      <a:gd name="T21" fmla="*/ 121 h 998"/>
                      <a:gd name="T22" fmla="*/ 72 w 202"/>
                      <a:gd name="T23" fmla="*/ 134 h 998"/>
                      <a:gd name="T24" fmla="*/ 58 w 202"/>
                      <a:gd name="T25" fmla="*/ 161 h 998"/>
                      <a:gd name="T26" fmla="*/ 47 w 202"/>
                      <a:gd name="T27" fmla="*/ 188 h 998"/>
                      <a:gd name="T28" fmla="*/ 55 w 202"/>
                      <a:gd name="T29" fmla="*/ 203 h 998"/>
                      <a:gd name="T30" fmla="*/ 72 w 202"/>
                      <a:gd name="T31" fmla="*/ 214 h 998"/>
                      <a:gd name="T32" fmla="*/ 105 w 202"/>
                      <a:gd name="T33" fmla="*/ 257 h 998"/>
                      <a:gd name="T34" fmla="*/ 27 w 202"/>
                      <a:gd name="T35" fmla="*/ 285 h 998"/>
                      <a:gd name="T36" fmla="*/ 12 w 202"/>
                      <a:gd name="T37" fmla="*/ 289 h 998"/>
                      <a:gd name="T38" fmla="*/ 4 w 202"/>
                      <a:gd name="T39" fmla="*/ 298 h 998"/>
                      <a:gd name="T40" fmla="*/ 0 w 202"/>
                      <a:gd name="T41" fmla="*/ 318 h 998"/>
                      <a:gd name="T42" fmla="*/ 10 w 202"/>
                      <a:gd name="T43" fmla="*/ 385 h 998"/>
                      <a:gd name="T44" fmla="*/ 27 w 202"/>
                      <a:gd name="T45" fmla="*/ 465 h 998"/>
                      <a:gd name="T46" fmla="*/ 40 w 202"/>
                      <a:gd name="T47" fmla="*/ 518 h 998"/>
                      <a:gd name="T48" fmla="*/ 66 w 202"/>
                      <a:gd name="T49" fmla="*/ 631 h 998"/>
                      <a:gd name="T50" fmla="*/ 71 w 202"/>
                      <a:gd name="T51" fmla="*/ 671 h 998"/>
                      <a:gd name="T52" fmla="*/ 75 w 202"/>
                      <a:gd name="T53" fmla="*/ 705 h 998"/>
                      <a:gd name="T54" fmla="*/ 78 w 202"/>
                      <a:gd name="T55" fmla="*/ 751 h 998"/>
                      <a:gd name="T56" fmla="*/ 62 w 202"/>
                      <a:gd name="T57" fmla="*/ 998 h 998"/>
                      <a:gd name="T58" fmla="*/ 68 w 202"/>
                      <a:gd name="T59" fmla="*/ 957 h 998"/>
                      <a:gd name="T60" fmla="*/ 79 w 202"/>
                      <a:gd name="T61" fmla="*/ 887 h 998"/>
                      <a:gd name="T62" fmla="*/ 87 w 202"/>
                      <a:gd name="T63" fmla="*/ 784 h 998"/>
                      <a:gd name="T64" fmla="*/ 98 w 202"/>
                      <a:gd name="T65" fmla="*/ 608 h 998"/>
                      <a:gd name="T66" fmla="*/ 104 w 202"/>
                      <a:gd name="T67" fmla="*/ 393 h 998"/>
                      <a:gd name="T68" fmla="*/ 149 w 202"/>
                      <a:gd name="T69" fmla="*/ 141 h 998"/>
                      <a:gd name="T70" fmla="*/ 158 w 202"/>
                      <a:gd name="T71" fmla="*/ 115 h 998"/>
                      <a:gd name="T72" fmla="*/ 164 w 202"/>
                      <a:gd name="T73" fmla="*/ 100 h 998"/>
                      <a:gd name="T74" fmla="*/ 172 w 202"/>
                      <a:gd name="T75" fmla="*/ 75 h 998"/>
                      <a:gd name="T76" fmla="*/ 180 w 202"/>
                      <a:gd name="T77" fmla="*/ 53 h 998"/>
                      <a:gd name="T78" fmla="*/ 191 w 202"/>
                      <a:gd name="T79" fmla="*/ 30 h 998"/>
                      <a:gd name="T80" fmla="*/ 200 w 202"/>
                      <a:gd name="T81" fmla="*/ 11 h 998"/>
                      <a:gd name="T82" fmla="*/ 202 w 202"/>
                      <a:gd name="T83" fmla="*/ 0 h 9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2"/>
                      <a:gd name="T127" fmla="*/ 0 h 998"/>
                      <a:gd name="T128" fmla="*/ 202 w 202"/>
                      <a:gd name="T129" fmla="*/ 998 h 9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2" h="998">
                        <a:moveTo>
                          <a:pt x="202" y="0"/>
                        </a:moveTo>
                        <a:lnTo>
                          <a:pt x="184" y="14"/>
                        </a:lnTo>
                        <a:lnTo>
                          <a:pt x="172" y="24"/>
                        </a:lnTo>
                        <a:lnTo>
                          <a:pt x="160" y="35"/>
                        </a:lnTo>
                        <a:lnTo>
                          <a:pt x="147" y="45"/>
                        </a:lnTo>
                        <a:lnTo>
                          <a:pt x="136" y="56"/>
                        </a:lnTo>
                        <a:lnTo>
                          <a:pt x="123" y="64"/>
                        </a:lnTo>
                        <a:lnTo>
                          <a:pt x="111" y="78"/>
                        </a:lnTo>
                        <a:lnTo>
                          <a:pt x="99" y="94"/>
                        </a:lnTo>
                        <a:lnTo>
                          <a:pt x="90" y="106"/>
                        </a:lnTo>
                        <a:lnTo>
                          <a:pt x="79" y="121"/>
                        </a:lnTo>
                        <a:lnTo>
                          <a:pt x="72" y="134"/>
                        </a:lnTo>
                        <a:lnTo>
                          <a:pt x="58" y="161"/>
                        </a:lnTo>
                        <a:lnTo>
                          <a:pt x="47" y="188"/>
                        </a:lnTo>
                        <a:lnTo>
                          <a:pt x="55" y="203"/>
                        </a:lnTo>
                        <a:lnTo>
                          <a:pt x="72" y="214"/>
                        </a:lnTo>
                        <a:lnTo>
                          <a:pt x="105" y="257"/>
                        </a:lnTo>
                        <a:lnTo>
                          <a:pt x="27" y="285"/>
                        </a:lnTo>
                        <a:lnTo>
                          <a:pt x="12" y="289"/>
                        </a:lnTo>
                        <a:lnTo>
                          <a:pt x="4" y="298"/>
                        </a:lnTo>
                        <a:lnTo>
                          <a:pt x="0" y="318"/>
                        </a:lnTo>
                        <a:lnTo>
                          <a:pt x="10" y="385"/>
                        </a:lnTo>
                        <a:lnTo>
                          <a:pt x="27" y="465"/>
                        </a:lnTo>
                        <a:lnTo>
                          <a:pt x="40" y="518"/>
                        </a:lnTo>
                        <a:lnTo>
                          <a:pt x="66" y="631"/>
                        </a:lnTo>
                        <a:lnTo>
                          <a:pt x="71" y="671"/>
                        </a:lnTo>
                        <a:lnTo>
                          <a:pt x="75" y="705"/>
                        </a:lnTo>
                        <a:lnTo>
                          <a:pt x="78" y="751"/>
                        </a:lnTo>
                        <a:lnTo>
                          <a:pt x="62" y="998"/>
                        </a:lnTo>
                        <a:lnTo>
                          <a:pt x="68" y="957"/>
                        </a:lnTo>
                        <a:lnTo>
                          <a:pt x="79" y="887"/>
                        </a:lnTo>
                        <a:lnTo>
                          <a:pt x="87" y="784"/>
                        </a:lnTo>
                        <a:lnTo>
                          <a:pt x="98" y="608"/>
                        </a:lnTo>
                        <a:lnTo>
                          <a:pt x="104" y="393"/>
                        </a:lnTo>
                        <a:lnTo>
                          <a:pt x="149" y="141"/>
                        </a:lnTo>
                        <a:lnTo>
                          <a:pt x="158" y="115"/>
                        </a:lnTo>
                        <a:lnTo>
                          <a:pt x="164" y="100"/>
                        </a:lnTo>
                        <a:lnTo>
                          <a:pt x="172" y="75"/>
                        </a:lnTo>
                        <a:lnTo>
                          <a:pt x="180" y="53"/>
                        </a:lnTo>
                        <a:lnTo>
                          <a:pt x="191" y="30"/>
                        </a:lnTo>
                        <a:lnTo>
                          <a:pt x="200" y="11"/>
                        </a:lnTo>
                        <a:lnTo>
                          <a:pt x="202" y="0"/>
                        </a:lnTo>
                        <a:close/>
                      </a:path>
                    </a:pathLst>
                  </a:custGeom>
                  <a:solidFill>
                    <a:srgbClr val="009FBF"/>
                  </a:solidFill>
                  <a:ln w="9525">
                    <a:noFill/>
                    <a:round/>
                    <a:headEnd/>
                    <a:tailEnd/>
                  </a:ln>
                </p:spPr>
                <p:txBody>
                  <a:bodyPr/>
                  <a:lstStyle/>
                  <a:p>
                    <a:endParaRPr lang="en-GB"/>
                  </a:p>
                </p:txBody>
              </p:sp>
              <p:sp>
                <p:nvSpPr>
                  <p:cNvPr id="16422" name="Freeform 142"/>
                  <p:cNvSpPr>
                    <a:spLocks/>
                  </p:cNvSpPr>
                  <p:nvPr/>
                </p:nvSpPr>
                <p:spPr bwMode="auto">
                  <a:xfrm>
                    <a:off x="3536" y="1838"/>
                    <a:ext cx="202" cy="998"/>
                  </a:xfrm>
                  <a:custGeom>
                    <a:avLst/>
                    <a:gdLst>
                      <a:gd name="T0" fmla="*/ 202 w 202"/>
                      <a:gd name="T1" fmla="*/ 0 h 998"/>
                      <a:gd name="T2" fmla="*/ 184 w 202"/>
                      <a:gd name="T3" fmla="*/ 14 h 998"/>
                      <a:gd name="T4" fmla="*/ 172 w 202"/>
                      <a:gd name="T5" fmla="*/ 24 h 998"/>
                      <a:gd name="T6" fmla="*/ 160 w 202"/>
                      <a:gd name="T7" fmla="*/ 35 h 998"/>
                      <a:gd name="T8" fmla="*/ 147 w 202"/>
                      <a:gd name="T9" fmla="*/ 45 h 998"/>
                      <a:gd name="T10" fmla="*/ 136 w 202"/>
                      <a:gd name="T11" fmla="*/ 56 h 998"/>
                      <a:gd name="T12" fmla="*/ 123 w 202"/>
                      <a:gd name="T13" fmla="*/ 64 h 998"/>
                      <a:gd name="T14" fmla="*/ 111 w 202"/>
                      <a:gd name="T15" fmla="*/ 78 h 998"/>
                      <a:gd name="T16" fmla="*/ 99 w 202"/>
                      <a:gd name="T17" fmla="*/ 94 h 998"/>
                      <a:gd name="T18" fmla="*/ 90 w 202"/>
                      <a:gd name="T19" fmla="*/ 106 h 998"/>
                      <a:gd name="T20" fmla="*/ 79 w 202"/>
                      <a:gd name="T21" fmla="*/ 121 h 998"/>
                      <a:gd name="T22" fmla="*/ 72 w 202"/>
                      <a:gd name="T23" fmla="*/ 135 h 998"/>
                      <a:gd name="T24" fmla="*/ 58 w 202"/>
                      <a:gd name="T25" fmla="*/ 161 h 998"/>
                      <a:gd name="T26" fmla="*/ 47 w 202"/>
                      <a:gd name="T27" fmla="*/ 188 h 998"/>
                      <a:gd name="T28" fmla="*/ 52 w 202"/>
                      <a:gd name="T29" fmla="*/ 203 h 998"/>
                      <a:gd name="T30" fmla="*/ 72 w 202"/>
                      <a:gd name="T31" fmla="*/ 214 h 998"/>
                      <a:gd name="T32" fmla="*/ 105 w 202"/>
                      <a:gd name="T33" fmla="*/ 257 h 998"/>
                      <a:gd name="T34" fmla="*/ 27 w 202"/>
                      <a:gd name="T35" fmla="*/ 285 h 998"/>
                      <a:gd name="T36" fmla="*/ 12 w 202"/>
                      <a:gd name="T37" fmla="*/ 289 h 998"/>
                      <a:gd name="T38" fmla="*/ 4 w 202"/>
                      <a:gd name="T39" fmla="*/ 298 h 998"/>
                      <a:gd name="T40" fmla="*/ 0 w 202"/>
                      <a:gd name="T41" fmla="*/ 311 h 998"/>
                      <a:gd name="T42" fmla="*/ 10 w 202"/>
                      <a:gd name="T43" fmla="*/ 385 h 998"/>
                      <a:gd name="T44" fmla="*/ 27 w 202"/>
                      <a:gd name="T45" fmla="*/ 465 h 998"/>
                      <a:gd name="T46" fmla="*/ 40 w 202"/>
                      <a:gd name="T47" fmla="*/ 518 h 998"/>
                      <a:gd name="T48" fmla="*/ 66 w 202"/>
                      <a:gd name="T49" fmla="*/ 631 h 998"/>
                      <a:gd name="T50" fmla="*/ 71 w 202"/>
                      <a:gd name="T51" fmla="*/ 671 h 998"/>
                      <a:gd name="T52" fmla="*/ 75 w 202"/>
                      <a:gd name="T53" fmla="*/ 705 h 998"/>
                      <a:gd name="T54" fmla="*/ 78 w 202"/>
                      <a:gd name="T55" fmla="*/ 751 h 998"/>
                      <a:gd name="T56" fmla="*/ 62 w 202"/>
                      <a:gd name="T57" fmla="*/ 998 h 998"/>
                      <a:gd name="T58" fmla="*/ 68 w 202"/>
                      <a:gd name="T59" fmla="*/ 957 h 998"/>
                      <a:gd name="T60" fmla="*/ 79 w 202"/>
                      <a:gd name="T61" fmla="*/ 887 h 998"/>
                      <a:gd name="T62" fmla="*/ 87 w 202"/>
                      <a:gd name="T63" fmla="*/ 784 h 998"/>
                      <a:gd name="T64" fmla="*/ 98 w 202"/>
                      <a:gd name="T65" fmla="*/ 608 h 998"/>
                      <a:gd name="T66" fmla="*/ 104 w 202"/>
                      <a:gd name="T67" fmla="*/ 393 h 998"/>
                      <a:gd name="T68" fmla="*/ 149 w 202"/>
                      <a:gd name="T69" fmla="*/ 141 h 998"/>
                      <a:gd name="T70" fmla="*/ 158 w 202"/>
                      <a:gd name="T71" fmla="*/ 115 h 998"/>
                      <a:gd name="T72" fmla="*/ 164 w 202"/>
                      <a:gd name="T73" fmla="*/ 100 h 998"/>
                      <a:gd name="T74" fmla="*/ 172 w 202"/>
                      <a:gd name="T75" fmla="*/ 75 h 998"/>
                      <a:gd name="T76" fmla="*/ 180 w 202"/>
                      <a:gd name="T77" fmla="*/ 53 h 998"/>
                      <a:gd name="T78" fmla="*/ 191 w 202"/>
                      <a:gd name="T79" fmla="*/ 30 h 998"/>
                      <a:gd name="T80" fmla="*/ 200 w 202"/>
                      <a:gd name="T81" fmla="*/ 11 h 998"/>
                      <a:gd name="T82" fmla="*/ 202 w 202"/>
                      <a:gd name="T83" fmla="*/ 0 h 9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2"/>
                      <a:gd name="T127" fmla="*/ 0 h 998"/>
                      <a:gd name="T128" fmla="*/ 202 w 202"/>
                      <a:gd name="T129" fmla="*/ 998 h 9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2" h="998">
                        <a:moveTo>
                          <a:pt x="202" y="0"/>
                        </a:moveTo>
                        <a:lnTo>
                          <a:pt x="184" y="14"/>
                        </a:lnTo>
                        <a:lnTo>
                          <a:pt x="172" y="24"/>
                        </a:lnTo>
                        <a:lnTo>
                          <a:pt x="160" y="35"/>
                        </a:lnTo>
                        <a:lnTo>
                          <a:pt x="147" y="45"/>
                        </a:lnTo>
                        <a:lnTo>
                          <a:pt x="136" y="56"/>
                        </a:lnTo>
                        <a:lnTo>
                          <a:pt x="123" y="64"/>
                        </a:lnTo>
                        <a:lnTo>
                          <a:pt x="111" y="78"/>
                        </a:lnTo>
                        <a:lnTo>
                          <a:pt x="99" y="94"/>
                        </a:lnTo>
                        <a:lnTo>
                          <a:pt x="90" y="106"/>
                        </a:lnTo>
                        <a:lnTo>
                          <a:pt x="79" y="121"/>
                        </a:lnTo>
                        <a:lnTo>
                          <a:pt x="72" y="135"/>
                        </a:lnTo>
                        <a:lnTo>
                          <a:pt x="58" y="161"/>
                        </a:lnTo>
                        <a:lnTo>
                          <a:pt x="47" y="188"/>
                        </a:lnTo>
                        <a:lnTo>
                          <a:pt x="52" y="203"/>
                        </a:lnTo>
                        <a:lnTo>
                          <a:pt x="72" y="214"/>
                        </a:lnTo>
                        <a:lnTo>
                          <a:pt x="105" y="257"/>
                        </a:lnTo>
                        <a:lnTo>
                          <a:pt x="27" y="285"/>
                        </a:lnTo>
                        <a:lnTo>
                          <a:pt x="12" y="289"/>
                        </a:lnTo>
                        <a:lnTo>
                          <a:pt x="4" y="298"/>
                        </a:lnTo>
                        <a:lnTo>
                          <a:pt x="0" y="311"/>
                        </a:lnTo>
                        <a:lnTo>
                          <a:pt x="10" y="385"/>
                        </a:lnTo>
                        <a:lnTo>
                          <a:pt x="27" y="465"/>
                        </a:lnTo>
                        <a:lnTo>
                          <a:pt x="40" y="518"/>
                        </a:lnTo>
                        <a:lnTo>
                          <a:pt x="66" y="631"/>
                        </a:lnTo>
                        <a:lnTo>
                          <a:pt x="71" y="671"/>
                        </a:lnTo>
                        <a:lnTo>
                          <a:pt x="75" y="705"/>
                        </a:lnTo>
                        <a:lnTo>
                          <a:pt x="78" y="751"/>
                        </a:lnTo>
                        <a:lnTo>
                          <a:pt x="62" y="998"/>
                        </a:lnTo>
                        <a:lnTo>
                          <a:pt x="68" y="957"/>
                        </a:lnTo>
                        <a:lnTo>
                          <a:pt x="79" y="887"/>
                        </a:lnTo>
                        <a:lnTo>
                          <a:pt x="87" y="784"/>
                        </a:lnTo>
                        <a:lnTo>
                          <a:pt x="98" y="608"/>
                        </a:lnTo>
                        <a:lnTo>
                          <a:pt x="104" y="393"/>
                        </a:lnTo>
                        <a:lnTo>
                          <a:pt x="149" y="141"/>
                        </a:lnTo>
                        <a:lnTo>
                          <a:pt x="158" y="115"/>
                        </a:lnTo>
                        <a:lnTo>
                          <a:pt x="164" y="100"/>
                        </a:lnTo>
                        <a:lnTo>
                          <a:pt x="172" y="75"/>
                        </a:lnTo>
                        <a:lnTo>
                          <a:pt x="180" y="53"/>
                        </a:lnTo>
                        <a:lnTo>
                          <a:pt x="191" y="30"/>
                        </a:lnTo>
                        <a:lnTo>
                          <a:pt x="200" y="11"/>
                        </a:lnTo>
                        <a:lnTo>
                          <a:pt x="202" y="0"/>
                        </a:lnTo>
                        <a:close/>
                      </a:path>
                    </a:pathLst>
                  </a:custGeom>
                  <a:solidFill>
                    <a:srgbClr val="00BFDF"/>
                  </a:solidFill>
                  <a:ln w="9525">
                    <a:noFill/>
                    <a:round/>
                    <a:headEnd/>
                    <a:tailEnd/>
                  </a:ln>
                </p:spPr>
                <p:txBody>
                  <a:bodyPr/>
                  <a:lstStyle/>
                  <a:p>
                    <a:endParaRPr lang="en-GB"/>
                  </a:p>
                </p:txBody>
              </p:sp>
            </p:grpSp>
            <p:grpSp>
              <p:nvGrpSpPr>
                <p:cNvPr id="25" name="Group 149"/>
                <p:cNvGrpSpPr>
                  <a:grpSpLocks/>
                </p:cNvGrpSpPr>
                <p:nvPr/>
              </p:nvGrpSpPr>
              <p:grpSpPr bwMode="auto">
                <a:xfrm>
                  <a:off x="3277" y="2018"/>
                  <a:ext cx="913" cy="315"/>
                  <a:chOff x="3277" y="2018"/>
                  <a:chExt cx="913" cy="315"/>
                </a:xfrm>
              </p:grpSpPr>
              <p:sp>
                <p:nvSpPr>
                  <p:cNvPr id="16416" name="Freeform 144"/>
                  <p:cNvSpPr>
                    <a:spLocks/>
                  </p:cNvSpPr>
                  <p:nvPr/>
                </p:nvSpPr>
                <p:spPr bwMode="auto">
                  <a:xfrm>
                    <a:off x="3323" y="2018"/>
                    <a:ext cx="220" cy="210"/>
                  </a:xfrm>
                  <a:custGeom>
                    <a:avLst/>
                    <a:gdLst>
                      <a:gd name="T0" fmla="*/ 196 w 220"/>
                      <a:gd name="T1" fmla="*/ 166 h 210"/>
                      <a:gd name="T2" fmla="*/ 0 w 220"/>
                      <a:gd name="T3" fmla="*/ 210 h 210"/>
                      <a:gd name="T4" fmla="*/ 194 w 220"/>
                      <a:gd name="T5" fmla="*/ 153 h 210"/>
                      <a:gd name="T6" fmla="*/ 66 w 220"/>
                      <a:gd name="T7" fmla="*/ 152 h 210"/>
                      <a:gd name="T8" fmla="*/ 196 w 220"/>
                      <a:gd name="T9" fmla="*/ 135 h 210"/>
                      <a:gd name="T10" fmla="*/ 196 w 220"/>
                      <a:gd name="T11" fmla="*/ 110 h 210"/>
                      <a:gd name="T12" fmla="*/ 190 w 220"/>
                      <a:gd name="T13" fmla="*/ 85 h 210"/>
                      <a:gd name="T14" fmla="*/ 175 w 220"/>
                      <a:gd name="T15" fmla="*/ 55 h 210"/>
                      <a:gd name="T16" fmla="*/ 151 w 220"/>
                      <a:gd name="T17" fmla="*/ 22 h 210"/>
                      <a:gd name="T18" fmla="*/ 138 w 220"/>
                      <a:gd name="T19" fmla="*/ 0 h 210"/>
                      <a:gd name="T20" fmla="*/ 156 w 220"/>
                      <a:gd name="T21" fmla="*/ 9 h 210"/>
                      <a:gd name="T22" fmla="*/ 175 w 220"/>
                      <a:gd name="T23" fmla="*/ 34 h 210"/>
                      <a:gd name="T24" fmla="*/ 190 w 220"/>
                      <a:gd name="T25" fmla="*/ 62 h 210"/>
                      <a:gd name="T26" fmla="*/ 199 w 220"/>
                      <a:gd name="T27" fmla="*/ 82 h 210"/>
                      <a:gd name="T28" fmla="*/ 200 w 220"/>
                      <a:gd name="T29" fmla="*/ 112 h 210"/>
                      <a:gd name="T30" fmla="*/ 220 w 220"/>
                      <a:gd name="T31" fmla="*/ 68 h 210"/>
                      <a:gd name="T32" fmla="*/ 200 w 220"/>
                      <a:gd name="T33" fmla="*/ 135 h 210"/>
                      <a:gd name="T34" fmla="*/ 196 w 220"/>
                      <a:gd name="T35" fmla="*/ 16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210"/>
                      <a:gd name="T56" fmla="*/ 220 w 220"/>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210">
                        <a:moveTo>
                          <a:pt x="196" y="166"/>
                        </a:moveTo>
                        <a:lnTo>
                          <a:pt x="0" y="210"/>
                        </a:lnTo>
                        <a:lnTo>
                          <a:pt x="194" y="153"/>
                        </a:lnTo>
                        <a:lnTo>
                          <a:pt x="66" y="152"/>
                        </a:lnTo>
                        <a:lnTo>
                          <a:pt x="196" y="135"/>
                        </a:lnTo>
                        <a:lnTo>
                          <a:pt x="196" y="110"/>
                        </a:lnTo>
                        <a:lnTo>
                          <a:pt x="190" y="85"/>
                        </a:lnTo>
                        <a:lnTo>
                          <a:pt x="175" y="55"/>
                        </a:lnTo>
                        <a:lnTo>
                          <a:pt x="151" y="22"/>
                        </a:lnTo>
                        <a:lnTo>
                          <a:pt x="138" y="0"/>
                        </a:lnTo>
                        <a:lnTo>
                          <a:pt x="156" y="9"/>
                        </a:lnTo>
                        <a:lnTo>
                          <a:pt x="175" y="34"/>
                        </a:lnTo>
                        <a:lnTo>
                          <a:pt x="190" y="62"/>
                        </a:lnTo>
                        <a:lnTo>
                          <a:pt x="199" y="82"/>
                        </a:lnTo>
                        <a:lnTo>
                          <a:pt x="200" y="112"/>
                        </a:lnTo>
                        <a:lnTo>
                          <a:pt x="220" y="68"/>
                        </a:lnTo>
                        <a:lnTo>
                          <a:pt x="200" y="135"/>
                        </a:lnTo>
                        <a:lnTo>
                          <a:pt x="196" y="166"/>
                        </a:lnTo>
                        <a:close/>
                      </a:path>
                    </a:pathLst>
                  </a:custGeom>
                  <a:solidFill>
                    <a:srgbClr val="007F9F"/>
                  </a:solidFill>
                  <a:ln w="9525">
                    <a:noFill/>
                    <a:round/>
                    <a:headEnd/>
                    <a:tailEnd/>
                  </a:ln>
                </p:spPr>
                <p:txBody>
                  <a:bodyPr/>
                  <a:lstStyle/>
                  <a:p>
                    <a:endParaRPr lang="en-GB"/>
                  </a:p>
                </p:txBody>
              </p:sp>
              <p:sp>
                <p:nvSpPr>
                  <p:cNvPr id="16417" name="Freeform 145"/>
                  <p:cNvSpPr>
                    <a:spLocks/>
                  </p:cNvSpPr>
                  <p:nvPr/>
                </p:nvSpPr>
                <p:spPr bwMode="auto">
                  <a:xfrm>
                    <a:off x="3277" y="2191"/>
                    <a:ext cx="27" cy="92"/>
                  </a:xfrm>
                  <a:custGeom>
                    <a:avLst/>
                    <a:gdLst>
                      <a:gd name="T0" fmla="*/ 13 w 27"/>
                      <a:gd name="T1" fmla="*/ 0 h 92"/>
                      <a:gd name="T2" fmla="*/ 16 w 27"/>
                      <a:gd name="T3" fmla="*/ 20 h 92"/>
                      <a:gd name="T4" fmla="*/ 27 w 27"/>
                      <a:gd name="T5" fmla="*/ 40 h 92"/>
                      <a:gd name="T6" fmla="*/ 27 w 27"/>
                      <a:gd name="T7" fmla="*/ 60 h 92"/>
                      <a:gd name="T8" fmla="*/ 23 w 27"/>
                      <a:gd name="T9" fmla="*/ 77 h 92"/>
                      <a:gd name="T10" fmla="*/ 8 w 27"/>
                      <a:gd name="T11" fmla="*/ 92 h 92"/>
                      <a:gd name="T12" fmla="*/ 6 w 27"/>
                      <a:gd name="T13" fmla="*/ 36 h 92"/>
                      <a:gd name="T14" fmla="*/ 0 w 27"/>
                      <a:gd name="T15" fmla="*/ 30 h 92"/>
                      <a:gd name="T16" fmla="*/ 1 w 27"/>
                      <a:gd name="T17" fmla="*/ 17 h 92"/>
                      <a:gd name="T18" fmla="*/ 13 w 2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92"/>
                      <a:gd name="T32" fmla="*/ 27 w 2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92">
                        <a:moveTo>
                          <a:pt x="13" y="0"/>
                        </a:moveTo>
                        <a:lnTo>
                          <a:pt x="16" y="20"/>
                        </a:lnTo>
                        <a:lnTo>
                          <a:pt x="27" y="40"/>
                        </a:lnTo>
                        <a:lnTo>
                          <a:pt x="27" y="60"/>
                        </a:lnTo>
                        <a:lnTo>
                          <a:pt x="23" y="77"/>
                        </a:lnTo>
                        <a:lnTo>
                          <a:pt x="8" y="92"/>
                        </a:lnTo>
                        <a:lnTo>
                          <a:pt x="6" y="36"/>
                        </a:lnTo>
                        <a:lnTo>
                          <a:pt x="0" y="30"/>
                        </a:lnTo>
                        <a:lnTo>
                          <a:pt x="1" y="17"/>
                        </a:lnTo>
                        <a:lnTo>
                          <a:pt x="13" y="0"/>
                        </a:lnTo>
                        <a:close/>
                      </a:path>
                    </a:pathLst>
                  </a:custGeom>
                  <a:solidFill>
                    <a:srgbClr val="007F9F"/>
                  </a:solidFill>
                  <a:ln w="9525">
                    <a:noFill/>
                    <a:round/>
                    <a:headEnd/>
                    <a:tailEnd/>
                  </a:ln>
                </p:spPr>
                <p:txBody>
                  <a:bodyPr/>
                  <a:lstStyle/>
                  <a:p>
                    <a:endParaRPr lang="en-GB"/>
                  </a:p>
                </p:txBody>
              </p:sp>
              <p:sp>
                <p:nvSpPr>
                  <p:cNvPr id="16418" name="Freeform 146"/>
                  <p:cNvSpPr>
                    <a:spLocks/>
                  </p:cNvSpPr>
                  <p:nvPr/>
                </p:nvSpPr>
                <p:spPr bwMode="auto">
                  <a:xfrm>
                    <a:off x="4071" y="2229"/>
                    <a:ext cx="116" cy="104"/>
                  </a:xfrm>
                  <a:custGeom>
                    <a:avLst/>
                    <a:gdLst>
                      <a:gd name="T0" fmla="*/ 0 w 116"/>
                      <a:gd name="T1" fmla="*/ 104 h 104"/>
                      <a:gd name="T2" fmla="*/ 43 w 116"/>
                      <a:gd name="T3" fmla="*/ 73 h 104"/>
                      <a:gd name="T4" fmla="*/ 82 w 116"/>
                      <a:gd name="T5" fmla="*/ 46 h 104"/>
                      <a:gd name="T6" fmla="*/ 104 w 116"/>
                      <a:gd name="T7" fmla="*/ 15 h 104"/>
                      <a:gd name="T8" fmla="*/ 116 w 116"/>
                      <a:gd name="T9" fmla="*/ 0 h 104"/>
                      <a:gd name="T10" fmla="*/ 82 w 116"/>
                      <a:gd name="T11" fmla="*/ 21 h 104"/>
                      <a:gd name="T12" fmla="*/ 61 w 116"/>
                      <a:gd name="T13" fmla="*/ 37 h 104"/>
                      <a:gd name="T14" fmla="*/ 43 w 116"/>
                      <a:gd name="T15" fmla="*/ 49 h 104"/>
                      <a:gd name="T16" fmla="*/ 27 w 116"/>
                      <a:gd name="T17" fmla="*/ 67 h 104"/>
                      <a:gd name="T18" fmla="*/ 0 w 116"/>
                      <a:gd name="T19" fmla="*/ 10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04"/>
                      <a:gd name="T32" fmla="*/ 116 w 116"/>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04">
                        <a:moveTo>
                          <a:pt x="0" y="104"/>
                        </a:moveTo>
                        <a:lnTo>
                          <a:pt x="43" y="73"/>
                        </a:lnTo>
                        <a:lnTo>
                          <a:pt x="82" y="46"/>
                        </a:lnTo>
                        <a:lnTo>
                          <a:pt x="104" y="15"/>
                        </a:lnTo>
                        <a:lnTo>
                          <a:pt x="116" y="0"/>
                        </a:lnTo>
                        <a:lnTo>
                          <a:pt x="82" y="21"/>
                        </a:lnTo>
                        <a:lnTo>
                          <a:pt x="61" y="37"/>
                        </a:lnTo>
                        <a:lnTo>
                          <a:pt x="43" y="49"/>
                        </a:lnTo>
                        <a:lnTo>
                          <a:pt x="27" y="67"/>
                        </a:lnTo>
                        <a:lnTo>
                          <a:pt x="0" y="104"/>
                        </a:lnTo>
                        <a:close/>
                      </a:path>
                    </a:pathLst>
                  </a:custGeom>
                  <a:solidFill>
                    <a:srgbClr val="007F9F"/>
                  </a:solidFill>
                  <a:ln w="9525">
                    <a:noFill/>
                    <a:round/>
                    <a:headEnd/>
                    <a:tailEnd/>
                  </a:ln>
                </p:spPr>
                <p:txBody>
                  <a:bodyPr/>
                  <a:lstStyle/>
                  <a:p>
                    <a:endParaRPr lang="en-GB"/>
                  </a:p>
                </p:txBody>
              </p:sp>
              <p:sp>
                <p:nvSpPr>
                  <p:cNvPr id="16419" name="Freeform 147"/>
                  <p:cNvSpPr>
                    <a:spLocks/>
                  </p:cNvSpPr>
                  <p:nvPr/>
                </p:nvSpPr>
                <p:spPr bwMode="auto">
                  <a:xfrm>
                    <a:off x="4128" y="2268"/>
                    <a:ext cx="62" cy="62"/>
                  </a:xfrm>
                  <a:custGeom>
                    <a:avLst/>
                    <a:gdLst>
                      <a:gd name="T0" fmla="*/ 0 w 62"/>
                      <a:gd name="T1" fmla="*/ 62 h 62"/>
                      <a:gd name="T2" fmla="*/ 62 w 62"/>
                      <a:gd name="T3" fmla="*/ 0 h 62"/>
                      <a:gd name="T4" fmla="*/ 43 w 62"/>
                      <a:gd name="T5" fmla="*/ 40 h 62"/>
                      <a:gd name="T6" fmla="*/ 0 w 62"/>
                      <a:gd name="T7" fmla="*/ 62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62"/>
                        </a:moveTo>
                        <a:lnTo>
                          <a:pt x="62" y="0"/>
                        </a:lnTo>
                        <a:lnTo>
                          <a:pt x="43" y="40"/>
                        </a:lnTo>
                        <a:lnTo>
                          <a:pt x="0" y="62"/>
                        </a:lnTo>
                        <a:close/>
                      </a:path>
                    </a:pathLst>
                  </a:custGeom>
                  <a:solidFill>
                    <a:srgbClr val="007F9F"/>
                  </a:solidFill>
                  <a:ln w="9525">
                    <a:noFill/>
                    <a:round/>
                    <a:headEnd/>
                    <a:tailEnd/>
                  </a:ln>
                </p:spPr>
                <p:txBody>
                  <a:bodyPr/>
                  <a:lstStyle/>
                  <a:p>
                    <a:endParaRPr lang="en-GB"/>
                  </a:p>
                </p:txBody>
              </p:sp>
              <p:sp>
                <p:nvSpPr>
                  <p:cNvPr id="16420" name="Freeform 148"/>
                  <p:cNvSpPr>
                    <a:spLocks/>
                  </p:cNvSpPr>
                  <p:nvPr/>
                </p:nvSpPr>
                <p:spPr bwMode="auto">
                  <a:xfrm>
                    <a:off x="4080" y="2111"/>
                    <a:ext cx="56" cy="183"/>
                  </a:xfrm>
                  <a:custGeom>
                    <a:avLst/>
                    <a:gdLst>
                      <a:gd name="T0" fmla="*/ 0 w 56"/>
                      <a:gd name="T1" fmla="*/ 183 h 183"/>
                      <a:gd name="T2" fmla="*/ 3 w 56"/>
                      <a:gd name="T3" fmla="*/ 107 h 183"/>
                      <a:gd name="T4" fmla="*/ 19 w 56"/>
                      <a:gd name="T5" fmla="*/ 30 h 183"/>
                      <a:gd name="T6" fmla="*/ 31 w 56"/>
                      <a:gd name="T7" fmla="*/ 0 h 183"/>
                      <a:gd name="T8" fmla="*/ 12 w 56"/>
                      <a:gd name="T9" fmla="*/ 98 h 183"/>
                      <a:gd name="T10" fmla="*/ 9 w 56"/>
                      <a:gd name="T11" fmla="*/ 150 h 183"/>
                      <a:gd name="T12" fmla="*/ 56 w 56"/>
                      <a:gd name="T13" fmla="*/ 104 h 183"/>
                      <a:gd name="T14" fmla="*/ 0 w 56"/>
                      <a:gd name="T15" fmla="*/ 183 h 18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83"/>
                      <a:gd name="T26" fmla="*/ 56 w 56"/>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83">
                        <a:moveTo>
                          <a:pt x="0" y="183"/>
                        </a:moveTo>
                        <a:lnTo>
                          <a:pt x="3" y="107"/>
                        </a:lnTo>
                        <a:lnTo>
                          <a:pt x="19" y="30"/>
                        </a:lnTo>
                        <a:lnTo>
                          <a:pt x="31" y="0"/>
                        </a:lnTo>
                        <a:lnTo>
                          <a:pt x="12" y="98"/>
                        </a:lnTo>
                        <a:lnTo>
                          <a:pt x="9" y="150"/>
                        </a:lnTo>
                        <a:lnTo>
                          <a:pt x="56" y="104"/>
                        </a:lnTo>
                        <a:lnTo>
                          <a:pt x="0" y="183"/>
                        </a:lnTo>
                        <a:close/>
                      </a:path>
                    </a:pathLst>
                  </a:custGeom>
                  <a:solidFill>
                    <a:srgbClr val="007F9F"/>
                  </a:solidFill>
                  <a:ln w="9525">
                    <a:noFill/>
                    <a:round/>
                    <a:headEnd/>
                    <a:tailEnd/>
                  </a:ln>
                </p:spPr>
                <p:txBody>
                  <a:bodyPr/>
                  <a:lstStyle/>
                  <a:p>
                    <a:endParaRPr lang="en-GB"/>
                  </a:p>
                </p:txBody>
              </p:sp>
            </p:grpSp>
          </p:grpSp>
        </p:grpSp>
        <p:sp>
          <p:nvSpPr>
            <p:cNvPr id="16404" name="Freeform 201"/>
            <p:cNvSpPr>
              <a:spLocks/>
            </p:cNvSpPr>
            <p:nvPr/>
          </p:nvSpPr>
          <p:spPr bwMode="auto">
            <a:xfrm>
              <a:off x="2769" y="2915"/>
              <a:ext cx="351" cy="242"/>
            </a:xfrm>
            <a:custGeom>
              <a:avLst/>
              <a:gdLst>
                <a:gd name="T0" fmla="*/ 297 w 351"/>
                <a:gd name="T1" fmla="*/ 0 h 242"/>
                <a:gd name="T2" fmla="*/ 124 w 351"/>
                <a:gd name="T3" fmla="*/ 81 h 242"/>
                <a:gd name="T4" fmla="*/ 94 w 351"/>
                <a:gd name="T5" fmla="*/ 94 h 242"/>
                <a:gd name="T6" fmla="*/ 43 w 351"/>
                <a:gd name="T7" fmla="*/ 103 h 242"/>
                <a:gd name="T8" fmla="*/ 21 w 351"/>
                <a:gd name="T9" fmla="*/ 105 h 242"/>
                <a:gd name="T10" fmla="*/ 0 w 351"/>
                <a:gd name="T11" fmla="*/ 126 h 242"/>
                <a:gd name="T12" fmla="*/ 0 w 351"/>
                <a:gd name="T13" fmla="*/ 242 h 242"/>
                <a:gd name="T14" fmla="*/ 28 w 351"/>
                <a:gd name="T15" fmla="*/ 236 h 242"/>
                <a:gd name="T16" fmla="*/ 46 w 351"/>
                <a:gd name="T17" fmla="*/ 236 h 242"/>
                <a:gd name="T18" fmla="*/ 95 w 351"/>
                <a:gd name="T19" fmla="*/ 200 h 242"/>
                <a:gd name="T20" fmla="*/ 128 w 351"/>
                <a:gd name="T21" fmla="*/ 150 h 242"/>
                <a:gd name="T22" fmla="*/ 197 w 351"/>
                <a:gd name="T23" fmla="*/ 139 h 242"/>
                <a:gd name="T24" fmla="*/ 351 w 351"/>
                <a:gd name="T25" fmla="*/ 103 h 242"/>
                <a:gd name="T26" fmla="*/ 344 w 351"/>
                <a:gd name="T27" fmla="*/ 53 h 242"/>
                <a:gd name="T28" fmla="*/ 320 w 351"/>
                <a:gd name="T29" fmla="*/ 15 h 242"/>
                <a:gd name="T30" fmla="*/ 297 w 351"/>
                <a:gd name="T31" fmla="*/ 0 h 2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1"/>
                <a:gd name="T49" fmla="*/ 0 h 242"/>
                <a:gd name="T50" fmla="*/ 351 w 351"/>
                <a:gd name="T51" fmla="*/ 242 h 2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1" h="242">
                  <a:moveTo>
                    <a:pt x="297" y="0"/>
                  </a:moveTo>
                  <a:lnTo>
                    <a:pt x="124" y="81"/>
                  </a:lnTo>
                  <a:lnTo>
                    <a:pt x="94" y="94"/>
                  </a:lnTo>
                  <a:lnTo>
                    <a:pt x="43" y="103"/>
                  </a:lnTo>
                  <a:lnTo>
                    <a:pt x="21" y="105"/>
                  </a:lnTo>
                  <a:lnTo>
                    <a:pt x="0" y="126"/>
                  </a:lnTo>
                  <a:lnTo>
                    <a:pt x="0" y="242"/>
                  </a:lnTo>
                  <a:lnTo>
                    <a:pt x="28" y="236"/>
                  </a:lnTo>
                  <a:lnTo>
                    <a:pt x="46" y="236"/>
                  </a:lnTo>
                  <a:lnTo>
                    <a:pt x="95" y="200"/>
                  </a:lnTo>
                  <a:lnTo>
                    <a:pt x="128" y="150"/>
                  </a:lnTo>
                  <a:lnTo>
                    <a:pt x="197" y="139"/>
                  </a:lnTo>
                  <a:lnTo>
                    <a:pt x="351" y="103"/>
                  </a:lnTo>
                  <a:lnTo>
                    <a:pt x="344" y="53"/>
                  </a:lnTo>
                  <a:lnTo>
                    <a:pt x="320" y="15"/>
                  </a:lnTo>
                  <a:lnTo>
                    <a:pt x="297" y="0"/>
                  </a:lnTo>
                  <a:close/>
                </a:path>
              </a:pathLst>
            </a:custGeom>
            <a:solidFill>
              <a:srgbClr val="FF9FBF"/>
            </a:solidFill>
            <a:ln w="9525">
              <a:noFill/>
              <a:round/>
              <a:headEnd/>
              <a:tailEnd/>
            </a:ln>
          </p:spPr>
          <p:txBody>
            <a:bodyPr/>
            <a:lstStyle/>
            <a:p>
              <a:endParaRPr lang="en-GB"/>
            </a:p>
          </p:txBody>
        </p:sp>
      </p:grpSp>
      <p:grpSp>
        <p:nvGrpSpPr>
          <p:cNvPr id="26" name="Group 229"/>
          <p:cNvGrpSpPr>
            <a:grpSpLocks/>
          </p:cNvGrpSpPr>
          <p:nvPr/>
        </p:nvGrpSpPr>
        <p:grpSpPr bwMode="auto">
          <a:xfrm>
            <a:off x="4786314" y="4327645"/>
            <a:ext cx="1308100" cy="884237"/>
            <a:chOff x="3928" y="2930"/>
            <a:chExt cx="824" cy="557"/>
          </a:xfrm>
        </p:grpSpPr>
        <p:grpSp>
          <p:nvGrpSpPr>
            <p:cNvPr id="27" name="Group 222"/>
            <p:cNvGrpSpPr>
              <a:grpSpLocks/>
            </p:cNvGrpSpPr>
            <p:nvPr/>
          </p:nvGrpSpPr>
          <p:grpSpPr bwMode="auto">
            <a:xfrm>
              <a:off x="3928" y="2930"/>
              <a:ext cx="680" cy="142"/>
              <a:chOff x="4040" y="1976"/>
              <a:chExt cx="680" cy="142"/>
            </a:xfrm>
          </p:grpSpPr>
          <p:sp>
            <p:nvSpPr>
              <p:cNvPr id="16400" name="Oval 223"/>
              <p:cNvSpPr>
                <a:spLocks noChangeArrowheads="1"/>
              </p:cNvSpPr>
              <p:nvPr/>
            </p:nvSpPr>
            <p:spPr bwMode="auto">
              <a:xfrm>
                <a:off x="4584" y="1982"/>
                <a:ext cx="136" cy="136"/>
              </a:xfrm>
              <a:prstGeom prst="ellipse">
                <a:avLst/>
              </a:prstGeom>
              <a:solidFill>
                <a:schemeClr val="tx1"/>
              </a:solidFill>
              <a:ln w="12700">
                <a:solidFill>
                  <a:schemeClr val="bg1"/>
                </a:solidFill>
                <a:round/>
                <a:headEnd/>
                <a:tailEnd/>
              </a:ln>
            </p:spPr>
            <p:txBody>
              <a:bodyPr wrap="none" anchor="ctr"/>
              <a:lstStyle/>
              <a:p>
                <a:endParaRPr lang="en-GB"/>
              </a:p>
            </p:txBody>
          </p:sp>
          <p:sp>
            <p:nvSpPr>
              <p:cNvPr id="16401" name="Line 224"/>
              <p:cNvSpPr>
                <a:spLocks noChangeShapeType="1"/>
              </p:cNvSpPr>
              <p:nvPr/>
            </p:nvSpPr>
            <p:spPr bwMode="auto">
              <a:xfrm>
                <a:off x="4176" y="2064"/>
                <a:ext cx="405" cy="4"/>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6402" name="Rectangle 225"/>
              <p:cNvSpPr>
                <a:spLocks noChangeArrowheads="1"/>
              </p:cNvSpPr>
              <p:nvPr/>
            </p:nvSpPr>
            <p:spPr bwMode="auto">
              <a:xfrm>
                <a:off x="4040" y="1976"/>
                <a:ext cx="136" cy="136"/>
              </a:xfrm>
              <a:prstGeom prst="rect">
                <a:avLst/>
              </a:prstGeom>
              <a:solidFill>
                <a:schemeClr val="tx1"/>
              </a:solidFill>
              <a:ln w="12700">
                <a:solidFill>
                  <a:schemeClr val="bg1"/>
                </a:solidFill>
                <a:miter lim="800000"/>
                <a:headEnd/>
                <a:tailEnd/>
              </a:ln>
            </p:spPr>
            <p:txBody>
              <a:bodyPr wrap="none" anchor="ctr"/>
              <a:lstStyle/>
              <a:p>
                <a:endParaRPr lang="en-GB"/>
              </a:p>
            </p:txBody>
          </p:sp>
        </p:grpSp>
        <p:sp>
          <p:nvSpPr>
            <p:cNvPr id="16397" name="Line 226"/>
            <p:cNvSpPr>
              <a:spLocks noChangeShapeType="1"/>
            </p:cNvSpPr>
            <p:nvPr/>
          </p:nvSpPr>
          <p:spPr bwMode="auto">
            <a:xfrm>
              <a:off x="4272" y="3024"/>
              <a:ext cx="0" cy="32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6398" name="Rectangle 227"/>
            <p:cNvSpPr>
              <a:spLocks noChangeArrowheads="1"/>
            </p:cNvSpPr>
            <p:nvPr/>
          </p:nvSpPr>
          <p:spPr bwMode="auto">
            <a:xfrm rot="2760000">
              <a:off x="4199" y="3351"/>
              <a:ext cx="136" cy="136"/>
            </a:xfrm>
            <a:prstGeom prst="rect">
              <a:avLst/>
            </a:prstGeom>
            <a:solidFill>
              <a:schemeClr val="tx1"/>
            </a:solidFill>
            <a:ln w="12700">
              <a:solidFill>
                <a:schemeClr val="bg1"/>
              </a:solidFill>
              <a:miter lim="800000"/>
              <a:headEnd/>
              <a:tailEnd/>
            </a:ln>
          </p:spPr>
          <p:txBody>
            <a:bodyPr wrap="none" anchor="ctr"/>
            <a:lstStyle/>
            <a:p>
              <a:endParaRPr lang="en-GB"/>
            </a:p>
          </p:txBody>
        </p:sp>
        <p:sp>
          <p:nvSpPr>
            <p:cNvPr id="16399" name="Line 228"/>
            <p:cNvSpPr>
              <a:spLocks noChangeShapeType="1"/>
            </p:cNvSpPr>
            <p:nvPr/>
          </p:nvSpPr>
          <p:spPr bwMode="auto">
            <a:xfrm flipH="1" flipV="1">
              <a:off x="4591" y="3135"/>
              <a:ext cx="161" cy="273"/>
            </a:xfrm>
            <a:prstGeom prst="line">
              <a:avLst/>
            </a:prstGeom>
            <a:noFill/>
            <a:ln w="38100">
              <a:solidFill>
                <a:schemeClr val="tx1"/>
              </a:solidFill>
              <a:round/>
              <a:headEnd/>
              <a:tailEnd type="triangle" w="med" len="med"/>
            </a:ln>
          </p:spPr>
          <p:txBody>
            <a:bodyPr wrap="none" anchor="ctr"/>
            <a:lstStyle/>
            <a:p>
              <a:endParaRPr lang="en-GB"/>
            </a:p>
          </p:txBody>
        </p:sp>
      </p:grpSp>
      <p:sp>
        <p:nvSpPr>
          <p:cNvPr id="16395" name="Rectangle 230"/>
          <p:cNvSpPr>
            <a:spLocks noChangeArrowheads="1"/>
          </p:cNvSpPr>
          <p:nvPr/>
        </p:nvSpPr>
        <p:spPr bwMode="auto">
          <a:xfrm>
            <a:off x="5645152" y="5130920"/>
            <a:ext cx="1182687" cy="457200"/>
          </a:xfrm>
          <a:prstGeom prst="rect">
            <a:avLst/>
          </a:prstGeom>
          <a:noFill/>
          <a:ln w="9525">
            <a:noFill/>
            <a:miter lim="800000"/>
            <a:headEnd/>
            <a:tailEnd/>
          </a:ln>
        </p:spPr>
        <p:txBody>
          <a:bodyPr wrap="none">
            <a:spAutoFit/>
          </a:bodyPr>
          <a:lstStyle/>
          <a:p>
            <a:r>
              <a:rPr lang="en-GB"/>
              <a:t>proband</a:t>
            </a:r>
          </a:p>
        </p:txBody>
      </p:sp>
      <p:sp>
        <p:nvSpPr>
          <p:cNvPr id="90" name="Title 89"/>
          <p:cNvSpPr>
            <a:spLocks noGrp="1"/>
          </p:cNvSpPr>
          <p:nvPr>
            <p:ph type="title"/>
          </p:nvPr>
        </p:nvSpPr>
        <p:spPr>
          <a:xfrm>
            <a:off x="467544" y="332656"/>
            <a:ext cx="8229600" cy="1143000"/>
          </a:xfrm>
        </p:spPr>
        <p:txBody>
          <a:bodyPr>
            <a:normAutofit/>
          </a:bodyPr>
          <a:lstStyle/>
          <a:p>
            <a:r>
              <a:rPr lang="en-GB" dirty="0" smtClean="0">
                <a:solidFill>
                  <a:schemeClr val="tx2"/>
                </a:solidFill>
              </a:rPr>
              <a:t>Mrs Jones First Consultation</a:t>
            </a:r>
            <a:endParaRPr lang="en-GB"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3" cstate="print"/>
          <a:srcRect/>
          <a:stretch>
            <a:fillRect/>
          </a:stretch>
        </p:blipFill>
        <p:spPr bwMode="auto">
          <a:xfrm>
            <a:off x="607687" y="4017374"/>
            <a:ext cx="2276485" cy="2472012"/>
          </a:xfrm>
          <a:prstGeom prst="rect">
            <a:avLst/>
          </a:prstGeom>
          <a:noFill/>
          <a:ln w="9525">
            <a:noFill/>
            <a:miter lim="800000"/>
            <a:headEnd/>
            <a:tailEnd/>
          </a:ln>
          <a:effectLst/>
        </p:spPr>
      </p:pic>
      <p:sp>
        <p:nvSpPr>
          <p:cNvPr id="7" name="Left Arrow 6"/>
          <p:cNvSpPr/>
          <p:nvPr/>
        </p:nvSpPr>
        <p:spPr>
          <a:xfrm rot="10800000">
            <a:off x="2438113" y="1223317"/>
            <a:ext cx="1071570" cy="28575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74656" y="1166138"/>
            <a:ext cx="3978512" cy="830997"/>
          </a:xfrm>
          <a:prstGeom prst="rect">
            <a:avLst/>
          </a:prstGeom>
          <a:noFill/>
        </p:spPr>
        <p:txBody>
          <a:bodyPr wrap="square" rtlCol="0">
            <a:spAutoFit/>
          </a:bodyPr>
          <a:lstStyle/>
          <a:p>
            <a:r>
              <a:rPr lang="en-GB" sz="2400" dirty="0" smtClean="0"/>
              <a:t>The </a:t>
            </a:r>
            <a:r>
              <a:rPr lang="en-GB" sz="2400" i="1" dirty="0" smtClean="0"/>
              <a:t>HTT</a:t>
            </a:r>
            <a:r>
              <a:rPr lang="en-GB" sz="2400" dirty="0" smtClean="0"/>
              <a:t> gene on encodes  a protein called </a:t>
            </a:r>
            <a:r>
              <a:rPr lang="en-GB" sz="2400" dirty="0" err="1" smtClean="0"/>
              <a:t>huntingtin</a:t>
            </a:r>
            <a:endParaRPr lang="en-GB" sz="2400" dirty="0"/>
          </a:p>
        </p:txBody>
      </p:sp>
      <p:sp>
        <p:nvSpPr>
          <p:cNvPr id="14" name="Rectangle 13"/>
          <p:cNvSpPr/>
          <p:nvPr/>
        </p:nvSpPr>
        <p:spPr>
          <a:xfrm>
            <a:off x="357156" y="258197"/>
            <a:ext cx="8576777" cy="769441"/>
          </a:xfrm>
          <a:prstGeom prst="rect">
            <a:avLst/>
          </a:prstGeom>
        </p:spPr>
        <p:txBody>
          <a:bodyPr wrap="square">
            <a:spAutoFit/>
          </a:bodyPr>
          <a:lstStyle/>
          <a:p>
            <a:r>
              <a:rPr lang="en-GB" sz="44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rPr>
              <a:t>Huntington disease</a:t>
            </a:r>
            <a:endParaRPr lang="en-GB" sz="4400" dirty="0"/>
          </a:p>
        </p:txBody>
      </p:sp>
      <p:sp>
        <p:nvSpPr>
          <p:cNvPr id="10" name="Rectangle 9"/>
          <p:cNvSpPr/>
          <p:nvPr/>
        </p:nvSpPr>
        <p:spPr>
          <a:xfrm>
            <a:off x="3655616" y="3073066"/>
            <a:ext cx="5130038" cy="3785652"/>
          </a:xfrm>
          <a:prstGeom prst="rect">
            <a:avLst/>
          </a:prstGeom>
        </p:spPr>
        <p:txBody>
          <a:bodyPr wrap="square">
            <a:spAutoFit/>
          </a:bodyPr>
          <a:lstStyle/>
          <a:p>
            <a:r>
              <a:rPr lang="en-GB" sz="2400" dirty="0" smtClean="0"/>
              <a:t>HD patients inherit one copy of a </a:t>
            </a:r>
            <a:r>
              <a:rPr lang="en-GB" sz="2400" dirty="0" smtClean="0">
                <a:solidFill>
                  <a:srgbClr val="FFFF00"/>
                </a:solidFill>
              </a:rPr>
              <a:t>mutated form </a:t>
            </a:r>
            <a:r>
              <a:rPr lang="en-GB" sz="2400" dirty="0" smtClean="0"/>
              <a:t>of the </a:t>
            </a:r>
            <a:r>
              <a:rPr lang="en-GB" sz="2400" dirty="0" err="1" smtClean="0"/>
              <a:t>huntingtin</a:t>
            </a:r>
            <a:r>
              <a:rPr lang="en-GB" sz="2400" dirty="0" smtClean="0"/>
              <a:t> gene</a:t>
            </a:r>
          </a:p>
          <a:p>
            <a:endParaRPr lang="en-GB" sz="2400" dirty="0" smtClean="0"/>
          </a:p>
          <a:p>
            <a:endParaRPr lang="en-GB" sz="2400" dirty="0" smtClean="0"/>
          </a:p>
          <a:p>
            <a:r>
              <a:rPr lang="en-GB" sz="2400" dirty="0" smtClean="0"/>
              <a:t>Altered gene encodes a toxic form of the protein that forms ‘clumps’</a:t>
            </a:r>
          </a:p>
          <a:p>
            <a:endParaRPr lang="en-GB" sz="2400" dirty="0" smtClean="0"/>
          </a:p>
          <a:p>
            <a:endParaRPr lang="en-GB" sz="2400" dirty="0" smtClean="0"/>
          </a:p>
          <a:p>
            <a:r>
              <a:rPr lang="en-GB" sz="2400" dirty="0" smtClean="0"/>
              <a:t> Cell death in basal ganglia of brain, leading to </a:t>
            </a:r>
            <a:r>
              <a:rPr lang="en-GB" sz="2400" dirty="0" smtClean="0">
                <a:solidFill>
                  <a:srgbClr val="FFFF00"/>
                </a:solidFill>
              </a:rPr>
              <a:t>symptoms</a:t>
            </a:r>
            <a:r>
              <a:rPr lang="en-GB" sz="2400" dirty="0" smtClean="0"/>
              <a:t> </a:t>
            </a:r>
            <a:endParaRPr lang="en-GB" sz="2400" dirty="0">
              <a:solidFill>
                <a:srgbClr val="FFFF00"/>
              </a:solidFill>
            </a:endParaRPr>
          </a:p>
        </p:txBody>
      </p:sp>
      <p:sp>
        <p:nvSpPr>
          <p:cNvPr id="16" name="Down Arrow 15"/>
          <p:cNvSpPr/>
          <p:nvPr/>
        </p:nvSpPr>
        <p:spPr>
          <a:xfrm>
            <a:off x="5825659" y="3902442"/>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5825659" y="5345163"/>
            <a:ext cx="14287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745929" y="1166138"/>
            <a:ext cx="456051" cy="2736304"/>
            <a:chOff x="7740352" y="548680"/>
            <a:chExt cx="456051" cy="2736304"/>
          </a:xfrm>
        </p:grpSpPr>
        <p:pic>
          <p:nvPicPr>
            <p:cNvPr id="4099" name="Picture 3"/>
            <p:cNvPicPr>
              <a:picLocks noChangeAspect="1" noChangeArrowheads="1"/>
            </p:cNvPicPr>
            <p:nvPr/>
          </p:nvPicPr>
          <p:blipFill>
            <a:blip r:embed="rId4" cstate="print"/>
            <a:srcRect/>
            <a:stretch>
              <a:fillRect/>
            </a:stretch>
          </p:blipFill>
          <p:spPr bwMode="auto">
            <a:xfrm>
              <a:off x="7740352" y="548680"/>
              <a:ext cx="456051" cy="2736304"/>
            </a:xfrm>
            <a:prstGeom prst="rect">
              <a:avLst/>
            </a:prstGeom>
            <a:noFill/>
            <a:ln w="9525">
              <a:noFill/>
              <a:miter lim="800000"/>
              <a:headEnd/>
              <a:tailEnd/>
            </a:ln>
          </p:spPr>
        </p:pic>
        <p:cxnSp>
          <p:nvCxnSpPr>
            <p:cNvPr id="21" name="Straight Connector 20"/>
            <p:cNvCxnSpPr/>
            <p:nvPr/>
          </p:nvCxnSpPr>
          <p:spPr>
            <a:xfrm>
              <a:off x="7884368" y="692696"/>
              <a:ext cx="144016" cy="0"/>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18" name="Down Arrow 17"/>
          <p:cNvSpPr/>
          <p:nvPr/>
        </p:nvSpPr>
        <p:spPr>
          <a:xfrm>
            <a:off x="5825659" y="2139544"/>
            <a:ext cx="142876" cy="801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4776788"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6149" name="Rectangle 5"/>
          <p:cNvSpPr>
            <a:spLocks noChangeArrowheads="1"/>
          </p:cNvSpPr>
          <p:nvPr/>
        </p:nvSpPr>
        <p:spPr bwMode="auto">
          <a:xfrm>
            <a:off x="5426075" y="2000250"/>
            <a:ext cx="215900" cy="228600"/>
          </a:xfrm>
          <a:prstGeom prst="rect">
            <a:avLst/>
          </a:prstGeom>
          <a:solidFill>
            <a:schemeClr val="tx2"/>
          </a:solidFill>
          <a:ln w="12700">
            <a:solidFill>
              <a:schemeClr val="tx1"/>
            </a:solidFill>
            <a:round/>
            <a:headEnd/>
            <a:tailEnd/>
          </a:ln>
        </p:spPr>
        <p:txBody>
          <a:bodyPr wrap="none" anchor="ctr"/>
          <a:lstStyle/>
          <a:p>
            <a:endParaRPr lang="en-GB"/>
          </a:p>
        </p:txBody>
      </p:sp>
      <p:sp>
        <p:nvSpPr>
          <p:cNvPr id="6150" name="Line 6"/>
          <p:cNvSpPr>
            <a:spLocks noChangeShapeType="1"/>
          </p:cNvSpPr>
          <p:nvPr/>
        </p:nvSpPr>
        <p:spPr bwMode="auto">
          <a:xfrm>
            <a:off x="5640388" y="2114550"/>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1" name="Line 7"/>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2" name="Rectangle 8"/>
          <p:cNvSpPr>
            <a:spLocks noChangeArrowheads="1"/>
          </p:cNvSpPr>
          <p:nvPr/>
        </p:nvSpPr>
        <p:spPr bwMode="auto">
          <a:xfrm>
            <a:off x="7151688" y="2024063"/>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6153" name="Oval 9"/>
          <p:cNvSpPr>
            <a:spLocks noChangeArrowheads="1"/>
          </p:cNvSpPr>
          <p:nvPr/>
        </p:nvSpPr>
        <p:spPr bwMode="auto">
          <a:xfrm>
            <a:off x="7924800" y="2001838"/>
            <a:ext cx="273050" cy="273050"/>
          </a:xfrm>
          <a:prstGeom prst="ellipse">
            <a:avLst/>
          </a:prstGeom>
          <a:solidFill>
            <a:schemeClr val="tx2"/>
          </a:solidFill>
          <a:ln w="12700">
            <a:solidFill>
              <a:schemeClr val="tx1"/>
            </a:solidFill>
            <a:round/>
            <a:headEnd/>
            <a:tailEnd/>
          </a:ln>
        </p:spPr>
        <p:txBody>
          <a:bodyPr wrap="none" anchor="ctr"/>
          <a:lstStyle/>
          <a:p>
            <a:endParaRPr lang="en-GB"/>
          </a:p>
        </p:txBody>
      </p:sp>
      <p:sp>
        <p:nvSpPr>
          <p:cNvPr id="6154" name="Line 10"/>
          <p:cNvSpPr>
            <a:spLocks noChangeShapeType="1"/>
          </p:cNvSpPr>
          <p:nvPr/>
        </p:nvSpPr>
        <p:spPr bwMode="auto">
          <a:xfrm>
            <a:off x="7366000" y="2132013"/>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5" name="Line 11"/>
          <p:cNvSpPr>
            <a:spLocks noChangeShapeType="1"/>
          </p:cNvSpPr>
          <p:nvPr/>
        </p:nvSpPr>
        <p:spPr bwMode="auto">
          <a:xfrm>
            <a:off x="7643813" y="214312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6" name="Line 12"/>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7" name="Line 13"/>
          <p:cNvSpPr>
            <a:spLocks noChangeShapeType="1"/>
          </p:cNvSpPr>
          <p:nvPr/>
        </p:nvSpPr>
        <p:spPr bwMode="auto">
          <a:xfrm>
            <a:off x="5084763" y="2632075"/>
            <a:ext cx="1468437"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8" name="Line 14"/>
          <p:cNvSpPr>
            <a:spLocks noChangeShapeType="1"/>
          </p:cNvSpPr>
          <p:nvPr/>
        </p:nvSpPr>
        <p:spPr bwMode="auto">
          <a:xfrm>
            <a:off x="5100638" y="26273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59" name="Line 15"/>
          <p:cNvSpPr>
            <a:spLocks noChangeShapeType="1"/>
          </p:cNvSpPr>
          <p:nvPr/>
        </p:nvSpPr>
        <p:spPr bwMode="auto">
          <a:xfrm>
            <a:off x="5572125" y="26320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60" name="Line 16"/>
          <p:cNvSpPr>
            <a:spLocks noChangeShapeType="1"/>
          </p:cNvSpPr>
          <p:nvPr/>
        </p:nvSpPr>
        <p:spPr bwMode="auto">
          <a:xfrm>
            <a:off x="6051550" y="26289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61" name="Line 17"/>
          <p:cNvSpPr>
            <a:spLocks noChangeShapeType="1"/>
          </p:cNvSpPr>
          <p:nvPr/>
        </p:nvSpPr>
        <p:spPr bwMode="auto">
          <a:xfrm>
            <a:off x="6540500" y="26336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62" name="Rectangle 18"/>
          <p:cNvSpPr>
            <a:spLocks noChangeArrowheads="1"/>
          </p:cNvSpPr>
          <p:nvPr/>
        </p:nvSpPr>
        <p:spPr bwMode="auto">
          <a:xfrm>
            <a:off x="5464175" y="3116263"/>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6163" name="Rectangle 19"/>
          <p:cNvSpPr>
            <a:spLocks noChangeArrowheads="1"/>
          </p:cNvSpPr>
          <p:nvPr/>
        </p:nvSpPr>
        <p:spPr bwMode="auto">
          <a:xfrm>
            <a:off x="4997450" y="3119438"/>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6164" name="Oval 20"/>
          <p:cNvSpPr>
            <a:spLocks noChangeArrowheads="1"/>
          </p:cNvSpPr>
          <p:nvPr/>
        </p:nvSpPr>
        <p:spPr bwMode="auto">
          <a:xfrm>
            <a:off x="7835900" y="314483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grpSp>
        <p:nvGrpSpPr>
          <p:cNvPr id="2" name="Group 21"/>
          <p:cNvGrpSpPr>
            <a:grpSpLocks/>
          </p:cNvGrpSpPr>
          <p:nvPr/>
        </p:nvGrpSpPr>
        <p:grpSpPr bwMode="auto">
          <a:xfrm>
            <a:off x="7277100" y="2654300"/>
            <a:ext cx="215900" cy="708025"/>
            <a:chOff x="4584" y="1672"/>
            <a:chExt cx="136" cy="446"/>
          </a:xfrm>
        </p:grpSpPr>
        <p:sp>
          <p:nvSpPr>
            <p:cNvPr id="6191" name="Oval 22"/>
            <p:cNvSpPr>
              <a:spLocks noChangeArrowheads="1"/>
            </p:cNvSpPr>
            <p:nvPr/>
          </p:nvSpPr>
          <p:spPr bwMode="auto">
            <a:xfrm>
              <a:off x="4584" y="1982"/>
              <a:ext cx="136" cy="136"/>
            </a:xfrm>
            <a:prstGeom prst="ellipse">
              <a:avLst/>
            </a:prstGeom>
            <a:solidFill>
              <a:schemeClr val="tx2"/>
            </a:solidFill>
            <a:ln w="12700">
              <a:solidFill>
                <a:schemeClr val="tx1"/>
              </a:solidFill>
              <a:round/>
              <a:headEnd/>
              <a:tailEnd/>
            </a:ln>
          </p:spPr>
          <p:txBody>
            <a:bodyPr wrap="none" anchor="ctr"/>
            <a:lstStyle/>
            <a:p>
              <a:endParaRPr lang="en-GB"/>
            </a:p>
          </p:txBody>
        </p:sp>
        <p:sp>
          <p:nvSpPr>
            <p:cNvPr id="6192" name="Line 23"/>
            <p:cNvSpPr>
              <a:spLocks noChangeShapeType="1"/>
            </p:cNvSpPr>
            <p:nvPr/>
          </p:nvSpPr>
          <p:spPr bwMode="auto">
            <a:xfrm>
              <a:off x="4645" y="1672"/>
              <a:ext cx="0" cy="320"/>
            </a:xfrm>
            <a:prstGeom prst="line">
              <a:avLst/>
            </a:prstGeom>
            <a:solidFill>
              <a:schemeClr val="tx2"/>
            </a:solidFill>
            <a:ln w="12700">
              <a:solidFill>
                <a:schemeClr val="tx1"/>
              </a:solidFill>
              <a:round/>
              <a:headEnd/>
              <a:tailEnd/>
            </a:ln>
          </p:spPr>
          <p:txBody>
            <a:bodyPr wrap="none" anchor="ctr"/>
            <a:lstStyle/>
            <a:p>
              <a:endParaRPr lang="en-GB"/>
            </a:p>
          </p:txBody>
        </p:sp>
      </p:grpSp>
      <p:sp>
        <p:nvSpPr>
          <p:cNvPr id="6166" name="Line 24"/>
          <p:cNvSpPr>
            <a:spLocks noChangeShapeType="1"/>
          </p:cNvSpPr>
          <p:nvPr/>
        </p:nvSpPr>
        <p:spPr bwMode="auto">
          <a:xfrm>
            <a:off x="7945438" y="26479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67" name="Line 25"/>
          <p:cNvSpPr>
            <a:spLocks noChangeShapeType="1"/>
          </p:cNvSpPr>
          <p:nvPr/>
        </p:nvSpPr>
        <p:spPr bwMode="auto">
          <a:xfrm>
            <a:off x="7391400" y="2651125"/>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68" name="Line 26"/>
          <p:cNvSpPr>
            <a:spLocks noChangeShapeType="1"/>
          </p:cNvSpPr>
          <p:nvPr/>
        </p:nvSpPr>
        <p:spPr bwMode="auto">
          <a:xfrm>
            <a:off x="6629400" y="3276600"/>
            <a:ext cx="642938" cy="63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69" name="Line 27"/>
          <p:cNvSpPr>
            <a:spLocks noChangeShapeType="1"/>
          </p:cNvSpPr>
          <p:nvPr/>
        </p:nvSpPr>
        <p:spPr bwMode="auto">
          <a:xfrm>
            <a:off x="6981825" y="32956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70" name="Line 28"/>
          <p:cNvSpPr>
            <a:spLocks noChangeShapeType="1"/>
          </p:cNvSpPr>
          <p:nvPr/>
        </p:nvSpPr>
        <p:spPr bwMode="auto">
          <a:xfrm>
            <a:off x="5776913" y="3783013"/>
            <a:ext cx="2041525" cy="1587"/>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71" name="Line 29"/>
          <p:cNvSpPr>
            <a:spLocks noChangeShapeType="1"/>
          </p:cNvSpPr>
          <p:nvPr/>
        </p:nvSpPr>
        <p:spPr bwMode="auto">
          <a:xfrm>
            <a:off x="5792788" y="3778250"/>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72" name="Line 30"/>
          <p:cNvSpPr>
            <a:spLocks noChangeShapeType="1"/>
          </p:cNvSpPr>
          <p:nvPr/>
        </p:nvSpPr>
        <p:spPr bwMode="auto">
          <a:xfrm>
            <a:off x="6264275" y="3783013"/>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73" name="Line 31"/>
          <p:cNvSpPr>
            <a:spLocks noChangeShapeType="1"/>
          </p:cNvSpPr>
          <p:nvPr/>
        </p:nvSpPr>
        <p:spPr bwMode="auto">
          <a:xfrm>
            <a:off x="6743700" y="3779838"/>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3" name="Group 32"/>
          <p:cNvGrpSpPr>
            <a:grpSpLocks/>
          </p:cNvGrpSpPr>
          <p:nvPr/>
        </p:nvGrpSpPr>
        <p:grpSpPr bwMode="auto">
          <a:xfrm>
            <a:off x="7172325" y="3784600"/>
            <a:ext cx="215900" cy="719138"/>
            <a:chOff x="4490" y="2384"/>
            <a:chExt cx="136" cy="453"/>
          </a:xfrm>
        </p:grpSpPr>
        <p:sp>
          <p:nvSpPr>
            <p:cNvPr id="6189" name="Line 33"/>
            <p:cNvSpPr>
              <a:spLocks noChangeShapeType="1"/>
            </p:cNvSpPr>
            <p:nvPr/>
          </p:nvSpPr>
          <p:spPr bwMode="auto">
            <a:xfrm>
              <a:off x="4556" y="2384"/>
              <a:ext cx="0" cy="320"/>
            </a:xfrm>
            <a:prstGeom prst="line">
              <a:avLst/>
            </a:prstGeom>
            <a:solidFill>
              <a:schemeClr val="tx2"/>
            </a:solidFill>
            <a:ln w="12700">
              <a:solidFill>
                <a:schemeClr val="tx1"/>
              </a:solidFill>
              <a:round/>
              <a:headEnd/>
              <a:tailEnd/>
            </a:ln>
          </p:spPr>
          <p:txBody>
            <a:bodyPr wrap="none" anchor="ctr"/>
            <a:lstStyle/>
            <a:p>
              <a:endParaRPr lang="en-GB"/>
            </a:p>
          </p:txBody>
        </p:sp>
        <p:sp>
          <p:nvSpPr>
            <p:cNvPr id="6190" name="Rectangle 34"/>
            <p:cNvSpPr>
              <a:spLocks noChangeArrowheads="1"/>
            </p:cNvSpPr>
            <p:nvPr/>
          </p:nvSpPr>
          <p:spPr bwMode="auto">
            <a:xfrm>
              <a:off x="4490" y="2701"/>
              <a:ext cx="136" cy="136"/>
            </a:xfrm>
            <a:prstGeom prst="rect">
              <a:avLst/>
            </a:prstGeom>
            <a:solidFill>
              <a:schemeClr val="tx2"/>
            </a:solidFill>
            <a:ln w="12700">
              <a:solidFill>
                <a:schemeClr val="tx1"/>
              </a:solidFill>
              <a:round/>
              <a:headEnd/>
              <a:tailEnd/>
            </a:ln>
          </p:spPr>
          <p:txBody>
            <a:bodyPr wrap="none" anchor="ctr"/>
            <a:lstStyle/>
            <a:p>
              <a:endParaRPr lang="en-GB"/>
            </a:p>
          </p:txBody>
        </p:sp>
      </p:grpSp>
      <p:sp>
        <p:nvSpPr>
          <p:cNvPr id="6175" name="Rectangle 35"/>
          <p:cNvSpPr>
            <a:spLocks noChangeArrowheads="1"/>
          </p:cNvSpPr>
          <p:nvPr/>
        </p:nvSpPr>
        <p:spPr bwMode="auto">
          <a:xfrm>
            <a:off x="6156325" y="4267200"/>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6176" name="Rectangle 36"/>
          <p:cNvSpPr>
            <a:spLocks noChangeArrowheads="1"/>
          </p:cNvSpPr>
          <p:nvPr/>
        </p:nvSpPr>
        <p:spPr bwMode="auto">
          <a:xfrm>
            <a:off x="5689600" y="4270375"/>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6177" name="Line 37"/>
          <p:cNvSpPr>
            <a:spLocks noChangeShapeType="1"/>
          </p:cNvSpPr>
          <p:nvPr/>
        </p:nvSpPr>
        <p:spPr bwMode="auto">
          <a:xfrm>
            <a:off x="7804150" y="37957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6178" name="Rectangle 38"/>
          <p:cNvSpPr>
            <a:spLocks noChangeArrowheads="1"/>
          </p:cNvSpPr>
          <p:nvPr/>
        </p:nvSpPr>
        <p:spPr bwMode="auto">
          <a:xfrm>
            <a:off x="404813"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6179" name="Oval 39"/>
          <p:cNvSpPr>
            <a:spLocks noChangeArrowheads="1"/>
          </p:cNvSpPr>
          <p:nvPr/>
        </p:nvSpPr>
        <p:spPr bwMode="auto">
          <a:xfrm>
            <a:off x="7696200" y="4267200"/>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6180" name="Oval 40"/>
          <p:cNvSpPr>
            <a:spLocks noChangeArrowheads="1"/>
          </p:cNvSpPr>
          <p:nvPr/>
        </p:nvSpPr>
        <p:spPr bwMode="auto">
          <a:xfrm>
            <a:off x="6172200" y="1991833"/>
            <a:ext cx="215900" cy="215900"/>
          </a:xfrm>
          <a:prstGeom prst="ellipse">
            <a:avLst/>
          </a:prstGeom>
          <a:solidFill>
            <a:srgbClr val="000000"/>
          </a:solidFill>
          <a:ln w="0">
            <a:solidFill>
              <a:srgbClr val="000000"/>
            </a:solidFill>
            <a:miter lim="800000"/>
            <a:headEnd/>
            <a:tailEnd/>
          </a:ln>
        </p:spPr>
        <p:txBody>
          <a:bodyPr/>
          <a:lstStyle/>
          <a:p>
            <a:endParaRPr lang="en-GB"/>
          </a:p>
        </p:txBody>
      </p:sp>
      <p:sp>
        <p:nvSpPr>
          <p:cNvPr id="6181" name="Oval 41"/>
          <p:cNvSpPr>
            <a:spLocks noChangeArrowheads="1"/>
          </p:cNvSpPr>
          <p:nvPr/>
        </p:nvSpPr>
        <p:spPr bwMode="auto">
          <a:xfrm>
            <a:off x="6642100" y="4300538"/>
            <a:ext cx="215900" cy="215900"/>
          </a:xfrm>
          <a:prstGeom prst="ellipse">
            <a:avLst/>
          </a:prstGeom>
          <a:solidFill>
            <a:srgbClr val="000000"/>
          </a:solidFill>
          <a:ln w="0">
            <a:solidFill>
              <a:srgbClr val="000000"/>
            </a:solidFill>
            <a:miter lim="800000"/>
            <a:headEnd/>
            <a:tailEnd/>
          </a:ln>
        </p:spPr>
        <p:txBody>
          <a:bodyPr/>
          <a:lstStyle/>
          <a:p>
            <a:endParaRPr lang="en-GB"/>
          </a:p>
        </p:txBody>
      </p:sp>
      <p:sp>
        <p:nvSpPr>
          <p:cNvPr id="6182" name="Oval 42"/>
          <p:cNvSpPr>
            <a:spLocks noChangeArrowheads="1"/>
          </p:cNvSpPr>
          <p:nvPr/>
        </p:nvSpPr>
        <p:spPr bwMode="auto">
          <a:xfrm>
            <a:off x="5943600" y="3124200"/>
            <a:ext cx="215900" cy="215900"/>
          </a:xfrm>
          <a:prstGeom prst="ellipse">
            <a:avLst/>
          </a:prstGeom>
          <a:solidFill>
            <a:srgbClr val="000000"/>
          </a:solidFill>
          <a:ln w="0">
            <a:solidFill>
              <a:srgbClr val="000000"/>
            </a:solidFill>
            <a:miter lim="800000"/>
            <a:headEnd/>
            <a:tailEnd/>
          </a:ln>
        </p:spPr>
        <p:txBody>
          <a:bodyPr/>
          <a:lstStyle/>
          <a:p>
            <a:endParaRPr lang="en-GB"/>
          </a:p>
        </p:txBody>
      </p:sp>
      <p:sp>
        <p:nvSpPr>
          <p:cNvPr id="6183" name="Rectangle 43"/>
          <p:cNvSpPr>
            <a:spLocks noChangeArrowheads="1"/>
          </p:cNvSpPr>
          <p:nvPr/>
        </p:nvSpPr>
        <p:spPr bwMode="auto">
          <a:xfrm>
            <a:off x="6400800" y="3136900"/>
            <a:ext cx="215900" cy="215900"/>
          </a:xfrm>
          <a:prstGeom prst="rect">
            <a:avLst/>
          </a:prstGeom>
          <a:solidFill>
            <a:srgbClr val="000000"/>
          </a:solidFill>
          <a:ln w="0">
            <a:solidFill>
              <a:srgbClr val="000000"/>
            </a:solidFill>
            <a:miter lim="800000"/>
            <a:headEnd/>
            <a:tailEnd/>
          </a:ln>
        </p:spPr>
        <p:txBody>
          <a:bodyPr/>
          <a:lstStyle/>
          <a:p>
            <a:endParaRPr lang="en-GB"/>
          </a:p>
        </p:txBody>
      </p:sp>
      <p:sp>
        <p:nvSpPr>
          <p:cNvPr id="6184" name="Rectangle 44"/>
          <p:cNvSpPr>
            <a:spLocks noChangeArrowheads="1"/>
          </p:cNvSpPr>
          <p:nvPr/>
        </p:nvSpPr>
        <p:spPr bwMode="auto">
          <a:xfrm>
            <a:off x="323528" y="1655978"/>
            <a:ext cx="3842719" cy="4524315"/>
          </a:xfrm>
          <a:prstGeom prst="rect">
            <a:avLst/>
          </a:prstGeom>
          <a:noFill/>
          <a:ln w="9525">
            <a:noFill/>
            <a:miter lim="800000"/>
            <a:headEnd/>
            <a:tailEnd/>
          </a:ln>
        </p:spPr>
        <p:txBody>
          <a:bodyPr wrap="none">
            <a:spAutoFit/>
          </a:bodyPr>
          <a:lstStyle/>
          <a:p>
            <a:r>
              <a:rPr lang="en-GB" sz="2400" dirty="0" smtClean="0"/>
              <a:t>Down the generations:</a:t>
            </a:r>
          </a:p>
          <a:p>
            <a:endParaRPr lang="en-GB" sz="2400" dirty="0"/>
          </a:p>
          <a:p>
            <a:pPr lvl="1">
              <a:buFontTx/>
              <a:buChar char="•"/>
            </a:pPr>
            <a:r>
              <a:rPr lang="en-GB" sz="2400" b="1" dirty="0"/>
              <a:t>Age of onset</a:t>
            </a:r>
            <a:r>
              <a:rPr lang="en-GB" sz="2400" dirty="0"/>
              <a:t> </a:t>
            </a:r>
            <a:r>
              <a:rPr lang="en-GB" sz="2400" dirty="0" smtClean="0"/>
              <a:t> </a:t>
            </a:r>
            <a:r>
              <a:rPr lang="en-GB" sz="2400" dirty="0" smtClean="0">
                <a:solidFill>
                  <a:srgbClr val="FFFF00"/>
                </a:solidFill>
              </a:rPr>
              <a:t>decreases</a:t>
            </a:r>
            <a:endParaRPr lang="en-GB" sz="2400" dirty="0">
              <a:solidFill>
                <a:srgbClr val="FFFF00"/>
              </a:solidFill>
            </a:endParaRPr>
          </a:p>
          <a:p>
            <a:pPr lvl="1"/>
            <a:r>
              <a:rPr lang="en-GB" sz="2400" dirty="0"/>
              <a:t> </a:t>
            </a:r>
          </a:p>
          <a:p>
            <a:pPr lvl="1">
              <a:buFontTx/>
              <a:buChar char="•"/>
            </a:pPr>
            <a:r>
              <a:rPr lang="en-GB" sz="2400" b="1" dirty="0" smtClean="0"/>
              <a:t>Severity </a:t>
            </a:r>
            <a:r>
              <a:rPr lang="en-GB" sz="2400" b="1" dirty="0" smtClean="0">
                <a:solidFill>
                  <a:srgbClr val="FFFF00"/>
                </a:solidFill>
              </a:rPr>
              <a:t>increases</a:t>
            </a:r>
          </a:p>
          <a:p>
            <a:pPr lvl="1"/>
            <a:endParaRPr lang="en-GB" sz="2400" b="1" dirty="0" smtClean="0">
              <a:solidFill>
                <a:srgbClr val="FFFF00"/>
              </a:solidFill>
            </a:endParaRPr>
          </a:p>
          <a:p>
            <a:pPr marL="800100" lvl="1" indent="-342900">
              <a:buFont typeface="Arial" pitchFamily="34" charset="0"/>
              <a:buChar char="•"/>
            </a:pPr>
            <a:r>
              <a:rPr lang="en-GB" sz="2400" b="1" dirty="0" smtClean="0"/>
              <a:t>Huntington Disease</a:t>
            </a:r>
          </a:p>
          <a:p>
            <a:pPr marL="800100" lvl="1" indent="-342900">
              <a:buFont typeface="Arial" pitchFamily="34" charset="0"/>
              <a:buChar char="•"/>
            </a:pPr>
            <a:r>
              <a:rPr lang="en-GB" sz="2400" b="1" dirty="0" err="1" smtClean="0"/>
              <a:t>Myotonic</a:t>
            </a:r>
            <a:r>
              <a:rPr lang="en-GB" sz="2400" b="1" dirty="0" smtClean="0"/>
              <a:t> dystrophy</a:t>
            </a:r>
          </a:p>
          <a:p>
            <a:pPr lvl="1"/>
            <a:endParaRPr lang="en-GB" sz="2400" b="1" dirty="0"/>
          </a:p>
          <a:p>
            <a:pPr lvl="1">
              <a:buFontTx/>
              <a:buChar char="•"/>
            </a:pPr>
            <a:r>
              <a:rPr lang="en-GB" sz="2400" b="1" dirty="0" smtClean="0"/>
              <a:t>Type of mutation?</a:t>
            </a:r>
          </a:p>
          <a:p>
            <a:pPr lvl="1">
              <a:buFontTx/>
              <a:buChar char="•"/>
            </a:pPr>
            <a:endParaRPr lang="en-GB" sz="2400" b="1" dirty="0"/>
          </a:p>
          <a:p>
            <a:pPr lvl="1">
              <a:buFontTx/>
              <a:buChar char="•"/>
            </a:pPr>
            <a:r>
              <a:rPr lang="en-GB" sz="2400" b="1" dirty="0" smtClean="0"/>
              <a:t>Mechanism?</a:t>
            </a:r>
          </a:p>
        </p:txBody>
      </p:sp>
      <p:sp>
        <p:nvSpPr>
          <p:cNvPr id="6185" name="Text Box 45"/>
          <p:cNvSpPr txBox="1">
            <a:spLocks noChangeArrowheads="1"/>
          </p:cNvSpPr>
          <p:nvPr/>
        </p:nvSpPr>
        <p:spPr bwMode="auto">
          <a:xfrm>
            <a:off x="6364288" y="1703388"/>
            <a:ext cx="598487" cy="366712"/>
          </a:xfrm>
          <a:prstGeom prst="rect">
            <a:avLst/>
          </a:prstGeom>
          <a:noFill/>
          <a:ln w="9525">
            <a:noFill/>
            <a:miter lim="800000"/>
            <a:headEnd/>
            <a:tailEnd/>
          </a:ln>
        </p:spPr>
        <p:txBody>
          <a:bodyPr>
            <a:spAutoFit/>
          </a:bodyPr>
          <a:lstStyle/>
          <a:p>
            <a:pPr>
              <a:spcBef>
                <a:spcPct val="50000"/>
              </a:spcBef>
            </a:pPr>
            <a:r>
              <a:rPr lang="en-GB" sz="1800"/>
              <a:t>50</a:t>
            </a:r>
            <a:endParaRPr lang="en-GB"/>
          </a:p>
        </p:txBody>
      </p:sp>
      <p:sp>
        <p:nvSpPr>
          <p:cNvPr id="6186" name="Text Box 46"/>
          <p:cNvSpPr txBox="1">
            <a:spLocks noChangeArrowheads="1"/>
          </p:cNvSpPr>
          <p:nvPr/>
        </p:nvSpPr>
        <p:spPr bwMode="auto">
          <a:xfrm>
            <a:off x="6743700" y="3957638"/>
            <a:ext cx="598488" cy="366712"/>
          </a:xfrm>
          <a:prstGeom prst="rect">
            <a:avLst/>
          </a:prstGeom>
          <a:noFill/>
          <a:ln w="9525">
            <a:noFill/>
            <a:miter lim="800000"/>
            <a:headEnd/>
            <a:tailEnd/>
          </a:ln>
        </p:spPr>
        <p:txBody>
          <a:bodyPr>
            <a:spAutoFit/>
          </a:bodyPr>
          <a:lstStyle/>
          <a:p>
            <a:pPr>
              <a:spcBef>
                <a:spcPct val="50000"/>
              </a:spcBef>
            </a:pPr>
            <a:r>
              <a:rPr lang="en-GB" sz="1800"/>
              <a:t>30</a:t>
            </a:r>
            <a:endParaRPr lang="en-GB"/>
          </a:p>
        </p:txBody>
      </p:sp>
      <p:sp>
        <p:nvSpPr>
          <p:cNvPr id="6187" name="Text Box 47"/>
          <p:cNvSpPr txBox="1">
            <a:spLocks noChangeArrowheads="1"/>
          </p:cNvSpPr>
          <p:nvPr/>
        </p:nvSpPr>
        <p:spPr bwMode="auto">
          <a:xfrm>
            <a:off x="6573838" y="2819400"/>
            <a:ext cx="598487" cy="366713"/>
          </a:xfrm>
          <a:prstGeom prst="rect">
            <a:avLst/>
          </a:prstGeom>
          <a:noFill/>
          <a:ln w="9525">
            <a:noFill/>
            <a:miter lim="800000"/>
            <a:headEnd/>
            <a:tailEnd/>
          </a:ln>
        </p:spPr>
        <p:txBody>
          <a:bodyPr>
            <a:spAutoFit/>
          </a:bodyPr>
          <a:lstStyle/>
          <a:p>
            <a:pPr>
              <a:spcBef>
                <a:spcPct val="50000"/>
              </a:spcBef>
            </a:pPr>
            <a:r>
              <a:rPr lang="en-GB" sz="1800"/>
              <a:t>41</a:t>
            </a:r>
            <a:endParaRPr lang="en-GB"/>
          </a:p>
        </p:txBody>
      </p:sp>
      <p:sp>
        <p:nvSpPr>
          <p:cNvPr id="6188" name="Text Box 48"/>
          <p:cNvSpPr txBox="1">
            <a:spLocks noChangeArrowheads="1"/>
          </p:cNvSpPr>
          <p:nvPr/>
        </p:nvSpPr>
        <p:spPr bwMode="auto">
          <a:xfrm>
            <a:off x="6018213" y="2819400"/>
            <a:ext cx="598487" cy="366713"/>
          </a:xfrm>
          <a:prstGeom prst="rect">
            <a:avLst/>
          </a:prstGeom>
          <a:noFill/>
          <a:ln w="9525">
            <a:noFill/>
            <a:miter lim="800000"/>
            <a:headEnd/>
            <a:tailEnd/>
          </a:ln>
        </p:spPr>
        <p:txBody>
          <a:bodyPr>
            <a:spAutoFit/>
          </a:bodyPr>
          <a:lstStyle/>
          <a:p>
            <a:pPr>
              <a:spcBef>
                <a:spcPct val="50000"/>
              </a:spcBef>
            </a:pPr>
            <a:r>
              <a:rPr lang="en-GB" sz="1800"/>
              <a:t>44</a:t>
            </a:r>
            <a:endParaRPr lang="en-GB"/>
          </a:p>
        </p:txBody>
      </p:sp>
      <p:sp>
        <p:nvSpPr>
          <p:cNvPr id="48" name="Rectangle 2"/>
          <p:cNvSpPr txBox="1">
            <a:spLocks noChangeArrowheads="1"/>
          </p:cNvSpPr>
          <p:nvPr/>
        </p:nvSpPr>
        <p:spPr>
          <a:xfrm>
            <a:off x="785786" y="285728"/>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Genetic Anticipation</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332656"/>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Molecular basis</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of </a:t>
            </a: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HD</a:t>
            </a:r>
          </a:p>
        </p:txBody>
      </p:sp>
      <p:sp>
        <p:nvSpPr>
          <p:cNvPr id="4" name="TextBox 3"/>
          <p:cNvSpPr txBox="1"/>
          <p:nvPr/>
        </p:nvSpPr>
        <p:spPr>
          <a:xfrm>
            <a:off x="467544" y="4088011"/>
            <a:ext cx="8136904" cy="3139321"/>
          </a:xfrm>
          <a:prstGeom prst="rect">
            <a:avLst/>
          </a:prstGeom>
          <a:noFill/>
        </p:spPr>
        <p:txBody>
          <a:bodyPr wrap="square" rtlCol="0">
            <a:spAutoFit/>
          </a:bodyPr>
          <a:lstStyle/>
          <a:p>
            <a:r>
              <a:rPr lang="en-GB" sz="2400" dirty="0" smtClean="0"/>
              <a:t>Huntington Disease is caused by an unstable triplet repeat: the number of repeats may expand with each generation</a:t>
            </a:r>
          </a:p>
          <a:p>
            <a:endParaRPr lang="en-GB" sz="2400" dirty="0" smtClean="0"/>
          </a:p>
          <a:p>
            <a:pPr>
              <a:buFont typeface="Arial" pitchFamily="34" charset="0"/>
              <a:buChar char="•"/>
            </a:pPr>
            <a:r>
              <a:rPr lang="en-GB" sz="2400" dirty="0" smtClean="0">
                <a:solidFill>
                  <a:srgbClr val="FFFF00"/>
                </a:solidFill>
              </a:rPr>
              <a:t>10-35</a:t>
            </a:r>
            <a:r>
              <a:rPr lang="en-GB" sz="2400" dirty="0" smtClean="0"/>
              <a:t> CAG repeats: unaffected </a:t>
            </a:r>
          </a:p>
          <a:p>
            <a:pPr>
              <a:buFont typeface="Arial" pitchFamily="34" charset="0"/>
              <a:buChar char="•"/>
            </a:pPr>
            <a:r>
              <a:rPr lang="en-GB" sz="2400" dirty="0" smtClean="0">
                <a:solidFill>
                  <a:srgbClr val="FFFF00"/>
                </a:solidFill>
              </a:rPr>
              <a:t>35-40</a:t>
            </a:r>
            <a:r>
              <a:rPr lang="en-GB" sz="2400" dirty="0" smtClean="0"/>
              <a:t> sometimes affected, sometimes not</a:t>
            </a:r>
          </a:p>
          <a:p>
            <a:pPr>
              <a:buFont typeface="Arial" pitchFamily="34" charset="0"/>
              <a:buChar char="•"/>
            </a:pPr>
            <a:r>
              <a:rPr lang="en-GB" sz="2400" dirty="0" smtClean="0">
                <a:solidFill>
                  <a:srgbClr val="FFFF00"/>
                </a:solidFill>
              </a:rPr>
              <a:t>40-120</a:t>
            </a:r>
            <a:r>
              <a:rPr lang="en-GB" sz="2400" dirty="0" smtClean="0"/>
              <a:t> repeats: affected</a:t>
            </a:r>
          </a:p>
          <a:p>
            <a:pPr>
              <a:buFont typeface="Arial" pitchFamily="34" charset="0"/>
              <a:buChar char="•"/>
            </a:pPr>
            <a:r>
              <a:rPr lang="en-GB" sz="2400" dirty="0" smtClean="0">
                <a:solidFill>
                  <a:srgbClr val="FFFF00"/>
                </a:solidFill>
              </a:rPr>
              <a:t>27-35</a:t>
            </a:r>
            <a:r>
              <a:rPr lang="en-GB" sz="2400" dirty="0" smtClean="0"/>
              <a:t> repeats: unaffected, but at risk of having affected child</a:t>
            </a:r>
          </a:p>
          <a:p>
            <a:endParaRPr lang="en-GB" sz="3000" dirty="0"/>
          </a:p>
        </p:txBody>
      </p:sp>
      <p:pic>
        <p:nvPicPr>
          <p:cNvPr id="3074" name="Picture 2"/>
          <p:cNvPicPr>
            <a:picLocks noChangeAspect="1" noChangeArrowheads="1"/>
          </p:cNvPicPr>
          <p:nvPr/>
        </p:nvPicPr>
        <p:blipFill>
          <a:blip r:embed="rId3" cstate="print"/>
          <a:srcRect/>
          <a:stretch>
            <a:fillRect/>
          </a:stretch>
        </p:blipFill>
        <p:spPr bwMode="auto">
          <a:xfrm>
            <a:off x="2051721" y="1196752"/>
            <a:ext cx="4752527" cy="2757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776788"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7173" name="Rectangle 5"/>
          <p:cNvSpPr>
            <a:spLocks noChangeArrowheads="1"/>
          </p:cNvSpPr>
          <p:nvPr/>
        </p:nvSpPr>
        <p:spPr bwMode="auto">
          <a:xfrm>
            <a:off x="5426075" y="2000250"/>
            <a:ext cx="215900" cy="228600"/>
          </a:xfrm>
          <a:prstGeom prst="rect">
            <a:avLst/>
          </a:prstGeom>
          <a:solidFill>
            <a:schemeClr val="tx1"/>
          </a:solidFill>
          <a:ln w="12700">
            <a:solidFill>
              <a:schemeClr val="tx1"/>
            </a:solidFill>
            <a:miter lim="800000"/>
            <a:headEnd/>
            <a:tailEnd/>
          </a:ln>
        </p:spPr>
        <p:txBody>
          <a:bodyPr wrap="none" anchor="ctr"/>
          <a:lstStyle/>
          <a:p>
            <a:endParaRPr lang="en-GB"/>
          </a:p>
        </p:txBody>
      </p:sp>
      <p:sp>
        <p:nvSpPr>
          <p:cNvPr id="7174" name="Line 6"/>
          <p:cNvSpPr>
            <a:spLocks noChangeShapeType="1"/>
          </p:cNvSpPr>
          <p:nvPr/>
        </p:nvSpPr>
        <p:spPr bwMode="auto">
          <a:xfrm>
            <a:off x="5640388" y="2114550"/>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75" name="Line 7"/>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76" name="Rectangle 8"/>
          <p:cNvSpPr>
            <a:spLocks noChangeArrowheads="1"/>
          </p:cNvSpPr>
          <p:nvPr/>
        </p:nvSpPr>
        <p:spPr bwMode="auto">
          <a:xfrm>
            <a:off x="7151688" y="2024063"/>
            <a:ext cx="215900" cy="215900"/>
          </a:xfrm>
          <a:prstGeom prst="rect">
            <a:avLst/>
          </a:prstGeom>
          <a:solidFill>
            <a:schemeClr val="tx1"/>
          </a:solidFill>
          <a:ln w="12700">
            <a:solidFill>
              <a:schemeClr val="tx1"/>
            </a:solidFill>
            <a:miter lim="800000"/>
            <a:headEnd/>
            <a:tailEnd/>
          </a:ln>
        </p:spPr>
        <p:txBody>
          <a:bodyPr wrap="none" anchor="ctr"/>
          <a:lstStyle/>
          <a:p>
            <a:endParaRPr lang="en-GB"/>
          </a:p>
        </p:txBody>
      </p:sp>
      <p:sp>
        <p:nvSpPr>
          <p:cNvPr id="7177" name="Oval 9"/>
          <p:cNvSpPr>
            <a:spLocks noChangeArrowheads="1"/>
          </p:cNvSpPr>
          <p:nvPr/>
        </p:nvSpPr>
        <p:spPr bwMode="auto">
          <a:xfrm>
            <a:off x="7924800" y="2001838"/>
            <a:ext cx="273050" cy="273050"/>
          </a:xfrm>
          <a:prstGeom prst="ellipse">
            <a:avLst/>
          </a:prstGeom>
          <a:solidFill>
            <a:schemeClr val="tx1"/>
          </a:solidFill>
          <a:ln w="12700">
            <a:solidFill>
              <a:schemeClr val="tx1"/>
            </a:solidFill>
            <a:miter lim="800000"/>
            <a:headEnd/>
            <a:tailEnd/>
          </a:ln>
        </p:spPr>
        <p:txBody>
          <a:bodyPr wrap="none" anchor="ctr"/>
          <a:lstStyle/>
          <a:p>
            <a:endParaRPr lang="en-GB"/>
          </a:p>
        </p:txBody>
      </p:sp>
      <p:sp>
        <p:nvSpPr>
          <p:cNvPr id="7178" name="Line 10"/>
          <p:cNvSpPr>
            <a:spLocks noChangeShapeType="1"/>
          </p:cNvSpPr>
          <p:nvPr/>
        </p:nvSpPr>
        <p:spPr bwMode="auto">
          <a:xfrm>
            <a:off x="7366000" y="2132013"/>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79" name="Line 11"/>
          <p:cNvSpPr>
            <a:spLocks noChangeShapeType="1"/>
          </p:cNvSpPr>
          <p:nvPr/>
        </p:nvSpPr>
        <p:spPr bwMode="auto">
          <a:xfrm>
            <a:off x="7643813" y="214312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0" name="Line 12"/>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1" name="Line 13"/>
          <p:cNvSpPr>
            <a:spLocks noChangeShapeType="1"/>
          </p:cNvSpPr>
          <p:nvPr/>
        </p:nvSpPr>
        <p:spPr bwMode="auto">
          <a:xfrm>
            <a:off x="5084763" y="2632075"/>
            <a:ext cx="1468437"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2" name="Line 14"/>
          <p:cNvSpPr>
            <a:spLocks noChangeShapeType="1"/>
          </p:cNvSpPr>
          <p:nvPr/>
        </p:nvSpPr>
        <p:spPr bwMode="auto">
          <a:xfrm>
            <a:off x="5100638" y="26273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3" name="Line 15"/>
          <p:cNvSpPr>
            <a:spLocks noChangeShapeType="1"/>
          </p:cNvSpPr>
          <p:nvPr/>
        </p:nvSpPr>
        <p:spPr bwMode="auto">
          <a:xfrm>
            <a:off x="5572125" y="26320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4" name="Line 16"/>
          <p:cNvSpPr>
            <a:spLocks noChangeShapeType="1"/>
          </p:cNvSpPr>
          <p:nvPr/>
        </p:nvSpPr>
        <p:spPr bwMode="auto">
          <a:xfrm>
            <a:off x="6051550" y="26289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5" name="Line 17"/>
          <p:cNvSpPr>
            <a:spLocks noChangeShapeType="1"/>
          </p:cNvSpPr>
          <p:nvPr/>
        </p:nvSpPr>
        <p:spPr bwMode="auto">
          <a:xfrm>
            <a:off x="6540500" y="26336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86" name="Rectangle 18"/>
          <p:cNvSpPr>
            <a:spLocks noChangeArrowheads="1"/>
          </p:cNvSpPr>
          <p:nvPr/>
        </p:nvSpPr>
        <p:spPr bwMode="auto">
          <a:xfrm>
            <a:off x="5464175" y="3116263"/>
            <a:ext cx="215900" cy="215900"/>
          </a:xfrm>
          <a:prstGeom prst="rect">
            <a:avLst/>
          </a:prstGeom>
          <a:solidFill>
            <a:schemeClr val="tx1"/>
          </a:solidFill>
          <a:ln w="12700">
            <a:solidFill>
              <a:schemeClr val="tx1"/>
            </a:solidFill>
            <a:miter lim="800000"/>
            <a:headEnd/>
            <a:tailEnd/>
          </a:ln>
        </p:spPr>
        <p:txBody>
          <a:bodyPr wrap="none" anchor="ctr"/>
          <a:lstStyle/>
          <a:p>
            <a:endParaRPr lang="en-GB"/>
          </a:p>
        </p:txBody>
      </p:sp>
      <p:sp>
        <p:nvSpPr>
          <p:cNvPr id="7187" name="Rectangle 19"/>
          <p:cNvSpPr>
            <a:spLocks noChangeArrowheads="1"/>
          </p:cNvSpPr>
          <p:nvPr/>
        </p:nvSpPr>
        <p:spPr bwMode="auto">
          <a:xfrm>
            <a:off x="4997450" y="3119438"/>
            <a:ext cx="215900" cy="215900"/>
          </a:xfrm>
          <a:prstGeom prst="rect">
            <a:avLst/>
          </a:prstGeom>
          <a:solidFill>
            <a:schemeClr val="tx1"/>
          </a:solidFill>
          <a:ln w="12700">
            <a:solidFill>
              <a:schemeClr val="tx1"/>
            </a:solidFill>
            <a:miter lim="800000"/>
            <a:headEnd/>
            <a:tailEnd/>
          </a:ln>
        </p:spPr>
        <p:txBody>
          <a:bodyPr wrap="none" anchor="ctr"/>
          <a:lstStyle/>
          <a:p>
            <a:endParaRPr lang="en-GB"/>
          </a:p>
        </p:txBody>
      </p:sp>
      <p:sp>
        <p:nvSpPr>
          <p:cNvPr id="7188" name="Oval 20"/>
          <p:cNvSpPr>
            <a:spLocks noChangeArrowheads="1"/>
          </p:cNvSpPr>
          <p:nvPr/>
        </p:nvSpPr>
        <p:spPr bwMode="auto">
          <a:xfrm>
            <a:off x="7835900" y="3144838"/>
            <a:ext cx="215900" cy="215900"/>
          </a:xfrm>
          <a:prstGeom prst="ellipse">
            <a:avLst/>
          </a:prstGeom>
          <a:solidFill>
            <a:schemeClr val="tx1"/>
          </a:solidFill>
          <a:ln w="12700">
            <a:solidFill>
              <a:schemeClr val="tx1"/>
            </a:solidFill>
            <a:miter lim="800000"/>
            <a:headEnd/>
            <a:tailEnd/>
          </a:ln>
        </p:spPr>
        <p:txBody>
          <a:bodyPr wrap="none" anchor="ctr"/>
          <a:lstStyle/>
          <a:p>
            <a:endParaRPr lang="en-GB"/>
          </a:p>
        </p:txBody>
      </p:sp>
      <p:grpSp>
        <p:nvGrpSpPr>
          <p:cNvPr id="2" name="Group 21"/>
          <p:cNvGrpSpPr>
            <a:grpSpLocks/>
          </p:cNvGrpSpPr>
          <p:nvPr/>
        </p:nvGrpSpPr>
        <p:grpSpPr bwMode="auto">
          <a:xfrm>
            <a:off x="7277100" y="2654300"/>
            <a:ext cx="215900" cy="708025"/>
            <a:chOff x="4584" y="1672"/>
            <a:chExt cx="136" cy="446"/>
          </a:xfrm>
        </p:grpSpPr>
        <p:sp>
          <p:nvSpPr>
            <p:cNvPr id="7211" name="Oval 22"/>
            <p:cNvSpPr>
              <a:spLocks noChangeArrowheads="1"/>
            </p:cNvSpPr>
            <p:nvPr/>
          </p:nvSpPr>
          <p:spPr bwMode="auto">
            <a:xfrm>
              <a:off x="4584" y="1982"/>
              <a:ext cx="136" cy="136"/>
            </a:xfrm>
            <a:prstGeom prst="ellipse">
              <a:avLst/>
            </a:prstGeom>
            <a:solidFill>
              <a:schemeClr val="tx1"/>
            </a:solidFill>
            <a:ln w="12700">
              <a:solidFill>
                <a:schemeClr val="tx1"/>
              </a:solidFill>
              <a:miter lim="800000"/>
              <a:headEnd/>
              <a:tailEnd/>
            </a:ln>
          </p:spPr>
          <p:txBody>
            <a:bodyPr wrap="none" anchor="ctr"/>
            <a:lstStyle/>
            <a:p>
              <a:endParaRPr lang="en-GB"/>
            </a:p>
          </p:txBody>
        </p:sp>
        <p:sp>
          <p:nvSpPr>
            <p:cNvPr id="7212" name="Line 23"/>
            <p:cNvSpPr>
              <a:spLocks noChangeShapeType="1"/>
            </p:cNvSpPr>
            <p:nvPr/>
          </p:nvSpPr>
          <p:spPr bwMode="auto">
            <a:xfrm>
              <a:off x="4645" y="1672"/>
              <a:ext cx="0" cy="320"/>
            </a:xfrm>
            <a:prstGeom prst="line">
              <a:avLst/>
            </a:prstGeom>
            <a:solidFill>
              <a:schemeClr val="tx1"/>
            </a:solidFill>
            <a:ln w="12700">
              <a:solidFill>
                <a:schemeClr val="tx1"/>
              </a:solidFill>
              <a:miter lim="800000"/>
              <a:headEnd/>
              <a:tailEnd/>
            </a:ln>
          </p:spPr>
          <p:txBody>
            <a:bodyPr wrap="none" anchor="ctr"/>
            <a:lstStyle/>
            <a:p>
              <a:endParaRPr lang="en-GB"/>
            </a:p>
          </p:txBody>
        </p:sp>
      </p:grpSp>
      <p:sp>
        <p:nvSpPr>
          <p:cNvPr id="7190" name="Line 24"/>
          <p:cNvSpPr>
            <a:spLocks noChangeShapeType="1"/>
          </p:cNvSpPr>
          <p:nvPr/>
        </p:nvSpPr>
        <p:spPr bwMode="auto">
          <a:xfrm>
            <a:off x="7945438" y="26479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1" name="Line 25"/>
          <p:cNvSpPr>
            <a:spLocks noChangeShapeType="1"/>
          </p:cNvSpPr>
          <p:nvPr/>
        </p:nvSpPr>
        <p:spPr bwMode="auto">
          <a:xfrm>
            <a:off x="7391400" y="2651125"/>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2" name="Line 26"/>
          <p:cNvSpPr>
            <a:spLocks noChangeShapeType="1"/>
          </p:cNvSpPr>
          <p:nvPr/>
        </p:nvSpPr>
        <p:spPr bwMode="auto">
          <a:xfrm>
            <a:off x="6629400" y="3276600"/>
            <a:ext cx="642938" cy="63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3" name="Line 27"/>
          <p:cNvSpPr>
            <a:spLocks noChangeShapeType="1"/>
          </p:cNvSpPr>
          <p:nvPr/>
        </p:nvSpPr>
        <p:spPr bwMode="auto">
          <a:xfrm>
            <a:off x="6981825" y="32956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4" name="Line 28"/>
          <p:cNvSpPr>
            <a:spLocks noChangeShapeType="1"/>
          </p:cNvSpPr>
          <p:nvPr/>
        </p:nvSpPr>
        <p:spPr bwMode="auto">
          <a:xfrm>
            <a:off x="5776913" y="3783013"/>
            <a:ext cx="2041525" cy="1587"/>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5" name="Line 29"/>
          <p:cNvSpPr>
            <a:spLocks noChangeShapeType="1"/>
          </p:cNvSpPr>
          <p:nvPr/>
        </p:nvSpPr>
        <p:spPr bwMode="auto">
          <a:xfrm>
            <a:off x="5792788" y="3778250"/>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6" name="Line 30"/>
          <p:cNvSpPr>
            <a:spLocks noChangeShapeType="1"/>
          </p:cNvSpPr>
          <p:nvPr/>
        </p:nvSpPr>
        <p:spPr bwMode="auto">
          <a:xfrm>
            <a:off x="6264275" y="3783013"/>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197" name="Line 31"/>
          <p:cNvSpPr>
            <a:spLocks noChangeShapeType="1"/>
          </p:cNvSpPr>
          <p:nvPr/>
        </p:nvSpPr>
        <p:spPr bwMode="auto">
          <a:xfrm>
            <a:off x="6743700" y="3779838"/>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3" name="Group 32"/>
          <p:cNvGrpSpPr>
            <a:grpSpLocks/>
          </p:cNvGrpSpPr>
          <p:nvPr/>
        </p:nvGrpSpPr>
        <p:grpSpPr bwMode="auto">
          <a:xfrm>
            <a:off x="7172325" y="3784600"/>
            <a:ext cx="215900" cy="719138"/>
            <a:chOff x="4490" y="2384"/>
            <a:chExt cx="136" cy="453"/>
          </a:xfrm>
        </p:grpSpPr>
        <p:sp>
          <p:nvSpPr>
            <p:cNvPr id="7209" name="Line 33"/>
            <p:cNvSpPr>
              <a:spLocks noChangeShapeType="1"/>
            </p:cNvSpPr>
            <p:nvPr/>
          </p:nvSpPr>
          <p:spPr bwMode="auto">
            <a:xfrm>
              <a:off x="4556" y="2384"/>
              <a:ext cx="0" cy="32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210" name="Rectangle 34"/>
            <p:cNvSpPr>
              <a:spLocks noChangeArrowheads="1"/>
            </p:cNvSpPr>
            <p:nvPr/>
          </p:nvSpPr>
          <p:spPr bwMode="auto">
            <a:xfrm>
              <a:off x="4490" y="2701"/>
              <a:ext cx="136" cy="136"/>
            </a:xfrm>
            <a:prstGeom prst="rect">
              <a:avLst/>
            </a:prstGeom>
            <a:solidFill>
              <a:schemeClr val="tx1"/>
            </a:solidFill>
            <a:ln w="12700">
              <a:solidFill>
                <a:schemeClr val="tx1"/>
              </a:solidFill>
              <a:miter lim="800000"/>
              <a:headEnd/>
              <a:tailEnd/>
            </a:ln>
          </p:spPr>
          <p:txBody>
            <a:bodyPr wrap="none" anchor="ctr"/>
            <a:lstStyle/>
            <a:p>
              <a:endParaRPr lang="en-GB"/>
            </a:p>
          </p:txBody>
        </p:sp>
      </p:grpSp>
      <p:sp>
        <p:nvSpPr>
          <p:cNvPr id="7199" name="Rectangle 35"/>
          <p:cNvSpPr>
            <a:spLocks noChangeArrowheads="1"/>
          </p:cNvSpPr>
          <p:nvPr/>
        </p:nvSpPr>
        <p:spPr bwMode="auto">
          <a:xfrm>
            <a:off x="6156325" y="4267200"/>
            <a:ext cx="215900" cy="215900"/>
          </a:xfrm>
          <a:prstGeom prst="rect">
            <a:avLst/>
          </a:prstGeom>
          <a:solidFill>
            <a:schemeClr val="tx1"/>
          </a:solidFill>
          <a:ln w="12700">
            <a:solidFill>
              <a:schemeClr val="tx1"/>
            </a:solidFill>
            <a:miter lim="800000"/>
            <a:headEnd/>
            <a:tailEnd/>
          </a:ln>
        </p:spPr>
        <p:txBody>
          <a:bodyPr wrap="none" anchor="ctr"/>
          <a:lstStyle/>
          <a:p>
            <a:endParaRPr lang="en-GB"/>
          </a:p>
        </p:txBody>
      </p:sp>
      <p:sp>
        <p:nvSpPr>
          <p:cNvPr id="7200" name="Line 37"/>
          <p:cNvSpPr>
            <a:spLocks noChangeShapeType="1"/>
          </p:cNvSpPr>
          <p:nvPr/>
        </p:nvSpPr>
        <p:spPr bwMode="auto">
          <a:xfrm>
            <a:off x="7804150" y="37957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7201" name="Oval 38"/>
          <p:cNvSpPr>
            <a:spLocks noChangeArrowheads="1"/>
          </p:cNvSpPr>
          <p:nvPr/>
        </p:nvSpPr>
        <p:spPr bwMode="auto">
          <a:xfrm>
            <a:off x="7696200" y="4267200"/>
            <a:ext cx="215900" cy="215900"/>
          </a:xfrm>
          <a:prstGeom prst="ellipse">
            <a:avLst/>
          </a:prstGeom>
          <a:solidFill>
            <a:schemeClr val="tx1"/>
          </a:solidFill>
          <a:ln w="12700">
            <a:solidFill>
              <a:schemeClr val="tx1"/>
            </a:solidFill>
            <a:miter lim="800000"/>
            <a:headEnd/>
            <a:tailEnd/>
          </a:ln>
        </p:spPr>
        <p:txBody>
          <a:bodyPr wrap="none" anchor="ctr"/>
          <a:lstStyle/>
          <a:p>
            <a:endParaRPr lang="en-GB"/>
          </a:p>
        </p:txBody>
      </p:sp>
      <p:sp>
        <p:nvSpPr>
          <p:cNvPr id="7202" name="Oval 40"/>
          <p:cNvSpPr>
            <a:spLocks noChangeArrowheads="1"/>
          </p:cNvSpPr>
          <p:nvPr/>
        </p:nvSpPr>
        <p:spPr bwMode="auto">
          <a:xfrm>
            <a:off x="6642100" y="4300538"/>
            <a:ext cx="215900" cy="215900"/>
          </a:xfrm>
          <a:prstGeom prst="ellipse">
            <a:avLst/>
          </a:prstGeom>
          <a:solidFill>
            <a:schemeClr val="bg1"/>
          </a:solidFill>
          <a:ln w="12700">
            <a:solidFill>
              <a:schemeClr val="tx1"/>
            </a:solidFill>
            <a:round/>
            <a:headEnd/>
            <a:tailEnd/>
          </a:ln>
        </p:spPr>
        <p:txBody>
          <a:bodyPr wrap="none" anchor="ctr"/>
          <a:lstStyle/>
          <a:p>
            <a:endParaRPr lang="en-GB"/>
          </a:p>
        </p:txBody>
      </p:sp>
      <p:sp>
        <p:nvSpPr>
          <p:cNvPr id="7203" name="Rectangle 43"/>
          <p:cNvSpPr>
            <a:spLocks noChangeArrowheads="1"/>
          </p:cNvSpPr>
          <p:nvPr/>
        </p:nvSpPr>
        <p:spPr bwMode="auto">
          <a:xfrm>
            <a:off x="404813"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7204" name="Oval 44"/>
          <p:cNvSpPr>
            <a:spLocks noChangeArrowheads="1"/>
          </p:cNvSpPr>
          <p:nvPr/>
        </p:nvSpPr>
        <p:spPr bwMode="auto">
          <a:xfrm>
            <a:off x="6172200" y="1981200"/>
            <a:ext cx="273050" cy="273050"/>
          </a:xfrm>
          <a:prstGeom prst="ellipse">
            <a:avLst/>
          </a:prstGeom>
          <a:solidFill>
            <a:schemeClr val="tx1"/>
          </a:solidFill>
          <a:ln w="12700">
            <a:solidFill>
              <a:schemeClr val="tx1"/>
            </a:solidFill>
            <a:round/>
            <a:headEnd/>
            <a:tailEnd/>
          </a:ln>
        </p:spPr>
        <p:txBody>
          <a:bodyPr wrap="none" anchor="ctr"/>
          <a:lstStyle/>
          <a:p>
            <a:endParaRPr lang="en-GB"/>
          </a:p>
        </p:txBody>
      </p:sp>
      <p:sp>
        <p:nvSpPr>
          <p:cNvPr id="7205" name="Oval 46"/>
          <p:cNvSpPr>
            <a:spLocks noChangeArrowheads="1"/>
          </p:cNvSpPr>
          <p:nvPr/>
        </p:nvSpPr>
        <p:spPr bwMode="auto">
          <a:xfrm>
            <a:off x="5943600" y="3124200"/>
            <a:ext cx="215900" cy="215900"/>
          </a:xfrm>
          <a:prstGeom prst="ellipse">
            <a:avLst/>
          </a:prstGeom>
          <a:solidFill>
            <a:schemeClr val="tx1"/>
          </a:solidFill>
          <a:ln w="12700">
            <a:solidFill>
              <a:schemeClr val="tx1"/>
            </a:solidFill>
            <a:miter lim="800000"/>
            <a:headEnd/>
            <a:tailEnd/>
          </a:ln>
        </p:spPr>
        <p:txBody>
          <a:bodyPr wrap="none" anchor="ctr"/>
          <a:lstStyle/>
          <a:p>
            <a:endParaRPr lang="en-GB"/>
          </a:p>
        </p:txBody>
      </p:sp>
      <p:sp>
        <p:nvSpPr>
          <p:cNvPr id="7206" name="Rectangle 47"/>
          <p:cNvSpPr>
            <a:spLocks noChangeArrowheads="1"/>
          </p:cNvSpPr>
          <p:nvPr/>
        </p:nvSpPr>
        <p:spPr bwMode="auto">
          <a:xfrm>
            <a:off x="6413500" y="3136900"/>
            <a:ext cx="215900" cy="215900"/>
          </a:xfrm>
          <a:prstGeom prst="rect">
            <a:avLst/>
          </a:prstGeom>
          <a:solidFill>
            <a:schemeClr val="tx1"/>
          </a:solidFill>
          <a:ln w="12700">
            <a:solidFill>
              <a:schemeClr val="tx1"/>
            </a:solidFill>
            <a:miter lim="800000"/>
            <a:headEnd/>
            <a:tailEnd/>
          </a:ln>
        </p:spPr>
        <p:txBody>
          <a:bodyPr wrap="none" anchor="ctr"/>
          <a:lstStyle/>
          <a:p>
            <a:endParaRPr lang="en-GB"/>
          </a:p>
        </p:txBody>
      </p:sp>
      <p:sp>
        <p:nvSpPr>
          <p:cNvPr id="7207" name="Rectangle 49"/>
          <p:cNvSpPr>
            <a:spLocks noChangeArrowheads="1"/>
          </p:cNvSpPr>
          <p:nvPr/>
        </p:nvSpPr>
        <p:spPr bwMode="auto">
          <a:xfrm>
            <a:off x="107504" y="1988840"/>
            <a:ext cx="3900427" cy="4431983"/>
          </a:xfrm>
          <a:prstGeom prst="rect">
            <a:avLst/>
          </a:prstGeom>
          <a:noFill/>
          <a:ln w="9525">
            <a:noFill/>
            <a:miter lim="800000"/>
            <a:headEnd/>
            <a:tailEnd/>
          </a:ln>
        </p:spPr>
        <p:txBody>
          <a:bodyPr wrap="none">
            <a:spAutoFit/>
          </a:bodyPr>
          <a:lstStyle/>
          <a:p>
            <a:pPr lvl="1">
              <a:buFontTx/>
              <a:buChar char="•"/>
            </a:pPr>
            <a:r>
              <a:rPr lang="en-GB" sz="2400" dirty="0"/>
              <a:t>No affected parent</a:t>
            </a:r>
          </a:p>
          <a:p>
            <a:pPr lvl="1"/>
            <a:r>
              <a:rPr lang="en-GB" sz="2400" dirty="0"/>
              <a:t> </a:t>
            </a:r>
          </a:p>
          <a:p>
            <a:pPr lvl="1">
              <a:buFontTx/>
              <a:buChar char="•"/>
            </a:pPr>
            <a:r>
              <a:rPr lang="en-GB" sz="2400" dirty="0"/>
              <a:t>Transmitted by M or F</a:t>
            </a:r>
          </a:p>
          <a:p>
            <a:pPr lvl="1"/>
            <a:endParaRPr lang="en-GB" sz="2400" dirty="0"/>
          </a:p>
          <a:p>
            <a:pPr lvl="1">
              <a:buFontTx/>
              <a:buChar char="•"/>
            </a:pPr>
            <a:r>
              <a:rPr lang="en-GB" sz="2400" dirty="0"/>
              <a:t>Usually no family history</a:t>
            </a:r>
          </a:p>
          <a:p>
            <a:pPr lvl="1"/>
            <a:endParaRPr lang="en-GB" sz="2400" dirty="0"/>
          </a:p>
          <a:p>
            <a:pPr lvl="1">
              <a:buFontTx/>
              <a:buChar char="•"/>
            </a:pPr>
            <a:r>
              <a:rPr lang="en-GB" sz="2400" dirty="0"/>
              <a:t>M or F affected </a:t>
            </a:r>
          </a:p>
          <a:p>
            <a:pPr lvl="1"/>
            <a:endParaRPr lang="en-GB" sz="2400" dirty="0"/>
          </a:p>
          <a:p>
            <a:pPr lvl="1">
              <a:buFontTx/>
              <a:buChar char="•"/>
            </a:pPr>
            <a:r>
              <a:rPr lang="en-GB" sz="2400" dirty="0"/>
              <a:t>25% affected</a:t>
            </a:r>
          </a:p>
          <a:p>
            <a:pPr lvl="1"/>
            <a:r>
              <a:rPr lang="en-GB" sz="2400" dirty="0"/>
              <a:t>(50% inherit </a:t>
            </a:r>
            <a:r>
              <a:rPr lang="en-GB" sz="2400" dirty="0" smtClean="0"/>
              <a:t>one copy of</a:t>
            </a:r>
          </a:p>
          <a:p>
            <a:pPr lvl="1"/>
            <a:r>
              <a:rPr lang="en-GB" sz="2400" dirty="0" smtClean="0"/>
              <a:t>defective </a:t>
            </a:r>
            <a:r>
              <a:rPr lang="en-GB" sz="2400" dirty="0"/>
              <a:t>gene)</a:t>
            </a:r>
          </a:p>
          <a:p>
            <a:pPr lvl="1"/>
            <a:r>
              <a:rPr lang="en-GB" dirty="0"/>
              <a:t>  	</a:t>
            </a:r>
          </a:p>
        </p:txBody>
      </p:sp>
      <p:sp>
        <p:nvSpPr>
          <p:cNvPr id="7208" name="Rectangle 50"/>
          <p:cNvSpPr>
            <a:spLocks noChangeArrowheads="1"/>
          </p:cNvSpPr>
          <p:nvPr/>
        </p:nvSpPr>
        <p:spPr bwMode="auto">
          <a:xfrm>
            <a:off x="5683250" y="4267200"/>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46" name="Rectangle 2"/>
          <p:cNvSpPr txBox="1">
            <a:spLocks noChangeArrowheads="1"/>
          </p:cNvSpPr>
          <p:nvPr/>
        </p:nvSpPr>
        <p:spPr>
          <a:xfrm>
            <a:off x="414311" y="133328"/>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Autosomal Recessive</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776788"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8197" name="Rectangle 39"/>
          <p:cNvSpPr>
            <a:spLocks noChangeArrowheads="1"/>
          </p:cNvSpPr>
          <p:nvPr/>
        </p:nvSpPr>
        <p:spPr bwMode="auto">
          <a:xfrm>
            <a:off x="404813"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8198" name="Rectangle 47"/>
          <p:cNvSpPr>
            <a:spLocks noChangeArrowheads="1"/>
          </p:cNvSpPr>
          <p:nvPr/>
        </p:nvSpPr>
        <p:spPr bwMode="auto">
          <a:xfrm>
            <a:off x="1127125" y="3275013"/>
            <a:ext cx="215900" cy="228600"/>
          </a:xfrm>
          <a:prstGeom prst="rect">
            <a:avLst/>
          </a:prstGeom>
          <a:solidFill>
            <a:schemeClr val="tx2"/>
          </a:solidFill>
          <a:ln w="12700">
            <a:solidFill>
              <a:schemeClr val="tx1"/>
            </a:solidFill>
            <a:round/>
            <a:headEnd/>
            <a:tailEnd/>
          </a:ln>
        </p:spPr>
        <p:txBody>
          <a:bodyPr wrap="none" anchor="ctr"/>
          <a:lstStyle/>
          <a:p>
            <a:endParaRPr lang="en-GB"/>
          </a:p>
        </p:txBody>
      </p:sp>
      <p:sp>
        <p:nvSpPr>
          <p:cNvPr id="8199" name="Line 48"/>
          <p:cNvSpPr>
            <a:spLocks noChangeShapeType="1"/>
          </p:cNvSpPr>
          <p:nvPr/>
        </p:nvSpPr>
        <p:spPr bwMode="auto">
          <a:xfrm>
            <a:off x="1341438" y="3389313"/>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0" name="Line 49"/>
          <p:cNvSpPr>
            <a:spLocks noChangeShapeType="1"/>
          </p:cNvSpPr>
          <p:nvPr/>
        </p:nvSpPr>
        <p:spPr bwMode="auto">
          <a:xfrm>
            <a:off x="1644650" y="33909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1" name="Rectangle 50"/>
          <p:cNvSpPr>
            <a:spLocks noChangeArrowheads="1"/>
          </p:cNvSpPr>
          <p:nvPr/>
        </p:nvSpPr>
        <p:spPr bwMode="auto">
          <a:xfrm>
            <a:off x="2852738" y="3298825"/>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02" name="Oval 51"/>
          <p:cNvSpPr>
            <a:spLocks noChangeArrowheads="1"/>
          </p:cNvSpPr>
          <p:nvPr/>
        </p:nvSpPr>
        <p:spPr bwMode="auto">
          <a:xfrm>
            <a:off x="3625850" y="3276600"/>
            <a:ext cx="273050" cy="27305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03" name="Line 52"/>
          <p:cNvSpPr>
            <a:spLocks noChangeShapeType="1"/>
          </p:cNvSpPr>
          <p:nvPr/>
        </p:nvSpPr>
        <p:spPr bwMode="auto">
          <a:xfrm>
            <a:off x="3067050" y="3406775"/>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4" name="Line 53"/>
          <p:cNvSpPr>
            <a:spLocks noChangeShapeType="1"/>
          </p:cNvSpPr>
          <p:nvPr/>
        </p:nvSpPr>
        <p:spPr bwMode="auto">
          <a:xfrm>
            <a:off x="3344863" y="341788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5" name="Line 54"/>
          <p:cNvSpPr>
            <a:spLocks noChangeShapeType="1"/>
          </p:cNvSpPr>
          <p:nvPr/>
        </p:nvSpPr>
        <p:spPr bwMode="auto">
          <a:xfrm>
            <a:off x="1644650" y="33909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6" name="Line 55"/>
          <p:cNvSpPr>
            <a:spLocks noChangeShapeType="1"/>
          </p:cNvSpPr>
          <p:nvPr/>
        </p:nvSpPr>
        <p:spPr bwMode="auto">
          <a:xfrm>
            <a:off x="785813" y="3906838"/>
            <a:ext cx="1468437"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7" name="Line 56"/>
          <p:cNvSpPr>
            <a:spLocks noChangeShapeType="1"/>
          </p:cNvSpPr>
          <p:nvPr/>
        </p:nvSpPr>
        <p:spPr bwMode="auto">
          <a:xfrm>
            <a:off x="801688" y="39020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8" name="Line 57"/>
          <p:cNvSpPr>
            <a:spLocks noChangeShapeType="1"/>
          </p:cNvSpPr>
          <p:nvPr/>
        </p:nvSpPr>
        <p:spPr bwMode="auto">
          <a:xfrm>
            <a:off x="1273175" y="39068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09" name="Line 58"/>
          <p:cNvSpPr>
            <a:spLocks noChangeShapeType="1"/>
          </p:cNvSpPr>
          <p:nvPr/>
        </p:nvSpPr>
        <p:spPr bwMode="auto">
          <a:xfrm>
            <a:off x="1752600" y="39036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0" name="Line 59"/>
          <p:cNvSpPr>
            <a:spLocks noChangeShapeType="1"/>
          </p:cNvSpPr>
          <p:nvPr/>
        </p:nvSpPr>
        <p:spPr bwMode="auto">
          <a:xfrm>
            <a:off x="2241550" y="390842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1" name="Rectangle 60"/>
          <p:cNvSpPr>
            <a:spLocks noChangeArrowheads="1"/>
          </p:cNvSpPr>
          <p:nvPr/>
        </p:nvSpPr>
        <p:spPr bwMode="auto">
          <a:xfrm>
            <a:off x="1165225" y="4391025"/>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8212" name="Rectangle 61"/>
          <p:cNvSpPr>
            <a:spLocks noChangeArrowheads="1"/>
          </p:cNvSpPr>
          <p:nvPr/>
        </p:nvSpPr>
        <p:spPr bwMode="auto">
          <a:xfrm>
            <a:off x="698500" y="4394200"/>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13" name="Oval 62"/>
          <p:cNvSpPr>
            <a:spLocks noChangeArrowheads="1"/>
          </p:cNvSpPr>
          <p:nvPr/>
        </p:nvSpPr>
        <p:spPr bwMode="auto">
          <a:xfrm>
            <a:off x="3536950" y="4419600"/>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96" name="Line 65"/>
          <p:cNvSpPr>
            <a:spLocks noChangeShapeType="1"/>
          </p:cNvSpPr>
          <p:nvPr/>
        </p:nvSpPr>
        <p:spPr bwMode="auto">
          <a:xfrm>
            <a:off x="3074988" y="39290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5" name="Line 66"/>
          <p:cNvSpPr>
            <a:spLocks noChangeShapeType="1"/>
          </p:cNvSpPr>
          <p:nvPr/>
        </p:nvSpPr>
        <p:spPr bwMode="auto">
          <a:xfrm>
            <a:off x="3646488" y="39227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6" name="Line 67"/>
          <p:cNvSpPr>
            <a:spLocks noChangeShapeType="1"/>
          </p:cNvSpPr>
          <p:nvPr/>
        </p:nvSpPr>
        <p:spPr bwMode="auto">
          <a:xfrm>
            <a:off x="3092450" y="3925888"/>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7" name="Line 68"/>
          <p:cNvSpPr>
            <a:spLocks noChangeShapeType="1"/>
          </p:cNvSpPr>
          <p:nvPr/>
        </p:nvSpPr>
        <p:spPr bwMode="auto">
          <a:xfrm>
            <a:off x="2346325" y="4556125"/>
            <a:ext cx="642938" cy="63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8" name="Line 69"/>
          <p:cNvSpPr>
            <a:spLocks noChangeShapeType="1"/>
          </p:cNvSpPr>
          <p:nvPr/>
        </p:nvSpPr>
        <p:spPr bwMode="auto">
          <a:xfrm>
            <a:off x="2682875" y="45704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19" name="Line 70"/>
          <p:cNvSpPr>
            <a:spLocks noChangeShapeType="1"/>
          </p:cNvSpPr>
          <p:nvPr/>
        </p:nvSpPr>
        <p:spPr bwMode="auto">
          <a:xfrm>
            <a:off x="1477963" y="5057775"/>
            <a:ext cx="2041525" cy="1588"/>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20" name="Line 71"/>
          <p:cNvSpPr>
            <a:spLocks noChangeShapeType="1"/>
          </p:cNvSpPr>
          <p:nvPr/>
        </p:nvSpPr>
        <p:spPr bwMode="auto">
          <a:xfrm>
            <a:off x="1493838" y="5053013"/>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21" name="Line 72"/>
          <p:cNvSpPr>
            <a:spLocks noChangeShapeType="1"/>
          </p:cNvSpPr>
          <p:nvPr/>
        </p:nvSpPr>
        <p:spPr bwMode="auto">
          <a:xfrm>
            <a:off x="1965325" y="5057775"/>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22" name="Line 73"/>
          <p:cNvSpPr>
            <a:spLocks noChangeShapeType="1"/>
          </p:cNvSpPr>
          <p:nvPr/>
        </p:nvSpPr>
        <p:spPr bwMode="auto">
          <a:xfrm>
            <a:off x="2444750" y="5054600"/>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3" name="Group 74"/>
          <p:cNvGrpSpPr>
            <a:grpSpLocks/>
          </p:cNvGrpSpPr>
          <p:nvPr/>
        </p:nvGrpSpPr>
        <p:grpSpPr bwMode="auto">
          <a:xfrm>
            <a:off x="2873375" y="5059363"/>
            <a:ext cx="215900" cy="719137"/>
            <a:chOff x="4490" y="2384"/>
            <a:chExt cx="136" cy="453"/>
          </a:xfrm>
        </p:grpSpPr>
        <p:sp>
          <p:nvSpPr>
            <p:cNvPr id="8293" name="Line 75"/>
            <p:cNvSpPr>
              <a:spLocks noChangeShapeType="1"/>
            </p:cNvSpPr>
            <p:nvPr/>
          </p:nvSpPr>
          <p:spPr bwMode="auto">
            <a:xfrm>
              <a:off x="4556" y="2384"/>
              <a:ext cx="0" cy="320"/>
            </a:xfrm>
            <a:prstGeom prst="line">
              <a:avLst/>
            </a:prstGeom>
            <a:solidFill>
              <a:schemeClr val="tx2"/>
            </a:solidFill>
            <a:ln w="12700">
              <a:solidFill>
                <a:schemeClr val="tx1"/>
              </a:solidFill>
              <a:round/>
              <a:headEnd/>
              <a:tailEnd/>
            </a:ln>
          </p:spPr>
          <p:txBody>
            <a:bodyPr wrap="none" anchor="ctr"/>
            <a:lstStyle/>
            <a:p>
              <a:endParaRPr lang="en-GB"/>
            </a:p>
          </p:txBody>
        </p:sp>
        <p:sp>
          <p:nvSpPr>
            <p:cNvPr id="8294" name="Rectangle 76"/>
            <p:cNvSpPr>
              <a:spLocks noChangeArrowheads="1"/>
            </p:cNvSpPr>
            <p:nvPr/>
          </p:nvSpPr>
          <p:spPr bwMode="auto">
            <a:xfrm>
              <a:off x="4490" y="2701"/>
              <a:ext cx="136" cy="136"/>
            </a:xfrm>
            <a:prstGeom prst="rect">
              <a:avLst/>
            </a:prstGeom>
            <a:solidFill>
              <a:schemeClr val="tx2"/>
            </a:solidFill>
            <a:ln w="12700">
              <a:solidFill>
                <a:schemeClr val="tx1"/>
              </a:solidFill>
              <a:round/>
              <a:headEnd/>
              <a:tailEnd/>
            </a:ln>
          </p:spPr>
          <p:txBody>
            <a:bodyPr wrap="none" anchor="ctr"/>
            <a:lstStyle/>
            <a:p>
              <a:endParaRPr lang="en-GB"/>
            </a:p>
          </p:txBody>
        </p:sp>
      </p:grpSp>
      <p:sp>
        <p:nvSpPr>
          <p:cNvPr id="8224" name="Rectangle 77"/>
          <p:cNvSpPr>
            <a:spLocks noChangeArrowheads="1"/>
          </p:cNvSpPr>
          <p:nvPr/>
        </p:nvSpPr>
        <p:spPr bwMode="auto">
          <a:xfrm>
            <a:off x="1857375" y="5541963"/>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25" name="Line 78"/>
          <p:cNvSpPr>
            <a:spLocks noChangeShapeType="1"/>
          </p:cNvSpPr>
          <p:nvPr/>
        </p:nvSpPr>
        <p:spPr bwMode="auto">
          <a:xfrm>
            <a:off x="3505200" y="50704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26" name="Oval 79"/>
          <p:cNvSpPr>
            <a:spLocks noChangeArrowheads="1"/>
          </p:cNvSpPr>
          <p:nvPr/>
        </p:nvSpPr>
        <p:spPr bwMode="auto">
          <a:xfrm>
            <a:off x="3397250" y="5541963"/>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27" name="Oval 80"/>
          <p:cNvSpPr>
            <a:spLocks noChangeArrowheads="1"/>
          </p:cNvSpPr>
          <p:nvPr/>
        </p:nvSpPr>
        <p:spPr bwMode="auto">
          <a:xfrm>
            <a:off x="2343150" y="5575300"/>
            <a:ext cx="215900" cy="215900"/>
          </a:xfrm>
          <a:prstGeom prst="ellipse">
            <a:avLst/>
          </a:prstGeom>
          <a:solidFill>
            <a:schemeClr val="bg1"/>
          </a:solidFill>
          <a:ln w="12700">
            <a:solidFill>
              <a:schemeClr val="tx1"/>
            </a:solidFill>
            <a:round/>
            <a:headEnd/>
            <a:tailEnd/>
          </a:ln>
        </p:spPr>
        <p:txBody>
          <a:bodyPr wrap="none" anchor="ctr"/>
          <a:lstStyle/>
          <a:p>
            <a:endParaRPr lang="en-GB"/>
          </a:p>
        </p:txBody>
      </p:sp>
      <p:sp>
        <p:nvSpPr>
          <p:cNvPr id="8229" name="Oval 82"/>
          <p:cNvSpPr>
            <a:spLocks noChangeArrowheads="1"/>
          </p:cNvSpPr>
          <p:nvPr/>
        </p:nvSpPr>
        <p:spPr bwMode="auto">
          <a:xfrm>
            <a:off x="1644650" y="4398963"/>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30" name="Rectangle 83"/>
          <p:cNvSpPr>
            <a:spLocks noChangeArrowheads="1"/>
          </p:cNvSpPr>
          <p:nvPr/>
        </p:nvSpPr>
        <p:spPr bwMode="auto">
          <a:xfrm>
            <a:off x="2114550" y="4411663"/>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31" name="Rectangle 84"/>
          <p:cNvSpPr>
            <a:spLocks noChangeArrowheads="1"/>
          </p:cNvSpPr>
          <p:nvPr/>
        </p:nvSpPr>
        <p:spPr bwMode="auto">
          <a:xfrm>
            <a:off x="1384300" y="5541963"/>
            <a:ext cx="215900" cy="215900"/>
          </a:xfrm>
          <a:prstGeom prst="rect">
            <a:avLst/>
          </a:prstGeom>
          <a:solidFill>
            <a:schemeClr val="bg1"/>
          </a:solidFill>
          <a:ln w="12700">
            <a:solidFill>
              <a:schemeClr val="tx1"/>
            </a:solidFill>
            <a:round/>
            <a:headEnd/>
            <a:tailEnd/>
          </a:ln>
        </p:spPr>
        <p:txBody>
          <a:bodyPr wrap="none" anchor="ctr"/>
          <a:lstStyle/>
          <a:p>
            <a:endParaRPr lang="en-GB"/>
          </a:p>
        </p:txBody>
      </p:sp>
      <p:sp>
        <p:nvSpPr>
          <p:cNvPr id="8232" name="Oval 85"/>
          <p:cNvSpPr>
            <a:spLocks noChangeArrowheads="1"/>
          </p:cNvSpPr>
          <p:nvPr/>
        </p:nvSpPr>
        <p:spPr bwMode="auto">
          <a:xfrm>
            <a:off x="2197100" y="4486275"/>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8234" name="Oval 87"/>
          <p:cNvSpPr>
            <a:spLocks noChangeArrowheads="1"/>
          </p:cNvSpPr>
          <p:nvPr/>
        </p:nvSpPr>
        <p:spPr bwMode="auto">
          <a:xfrm>
            <a:off x="785813" y="4464050"/>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8237" name="Rectangle 5"/>
          <p:cNvSpPr>
            <a:spLocks noChangeArrowheads="1"/>
          </p:cNvSpPr>
          <p:nvPr/>
        </p:nvSpPr>
        <p:spPr bwMode="auto">
          <a:xfrm>
            <a:off x="5426075" y="3198813"/>
            <a:ext cx="215900" cy="228600"/>
          </a:xfrm>
          <a:prstGeom prst="rect">
            <a:avLst/>
          </a:prstGeom>
          <a:solidFill>
            <a:schemeClr val="tx2"/>
          </a:solidFill>
          <a:ln w="12700">
            <a:solidFill>
              <a:schemeClr val="tx1"/>
            </a:solidFill>
            <a:round/>
            <a:headEnd/>
            <a:tailEnd/>
          </a:ln>
        </p:spPr>
        <p:txBody>
          <a:bodyPr wrap="none" anchor="ctr"/>
          <a:lstStyle/>
          <a:p>
            <a:endParaRPr lang="en-GB"/>
          </a:p>
        </p:txBody>
      </p:sp>
      <p:sp>
        <p:nvSpPr>
          <p:cNvPr id="8238" name="Line 6"/>
          <p:cNvSpPr>
            <a:spLocks noChangeShapeType="1"/>
          </p:cNvSpPr>
          <p:nvPr/>
        </p:nvSpPr>
        <p:spPr bwMode="auto">
          <a:xfrm>
            <a:off x="5640388" y="3313113"/>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39" name="Line 7"/>
          <p:cNvSpPr>
            <a:spLocks noChangeShapeType="1"/>
          </p:cNvSpPr>
          <p:nvPr/>
        </p:nvSpPr>
        <p:spPr bwMode="auto">
          <a:xfrm>
            <a:off x="5943600" y="33147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0" name="Rectangle 8"/>
          <p:cNvSpPr>
            <a:spLocks noChangeArrowheads="1"/>
          </p:cNvSpPr>
          <p:nvPr/>
        </p:nvSpPr>
        <p:spPr bwMode="auto">
          <a:xfrm>
            <a:off x="7151688" y="3222625"/>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41" name="Oval 9"/>
          <p:cNvSpPr>
            <a:spLocks noChangeArrowheads="1"/>
          </p:cNvSpPr>
          <p:nvPr/>
        </p:nvSpPr>
        <p:spPr bwMode="auto">
          <a:xfrm>
            <a:off x="7924800" y="3200400"/>
            <a:ext cx="273050" cy="27305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42" name="Line 10"/>
          <p:cNvSpPr>
            <a:spLocks noChangeShapeType="1"/>
          </p:cNvSpPr>
          <p:nvPr/>
        </p:nvSpPr>
        <p:spPr bwMode="auto">
          <a:xfrm>
            <a:off x="7366000" y="3330575"/>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3" name="Line 11"/>
          <p:cNvSpPr>
            <a:spLocks noChangeShapeType="1"/>
          </p:cNvSpPr>
          <p:nvPr/>
        </p:nvSpPr>
        <p:spPr bwMode="auto">
          <a:xfrm>
            <a:off x="7643813" y="334168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4" name="Line 12"/>
          <p:cNvSpPr>
            <a:spLocks noChangeShapeType="1"/>
          </p:cNvSpPr>
          <p:nvPr/>
        </p:nvSpPr>
        <p:spPr bwMode="auto">
          <a:xfrm>
            <a:off x="5943600" y="33147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5" name="Line 13"/>
          <p:cNvSpPr>
            <a:spLocks noChangeShapeType="1"/>
          </p:cNvSpPr>
          <p:nvPr/>
        </p:nvSpPr>
        <p:spPr bwMode="auto">
          <a:xfrm>
            <a:off x="5084763" y="3830638"/>
            <a:ext cx="1468437"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6" name="Line 14"/>
          <p:cNvSpPr>
            <a:spLocks noChangeShapeType="1"/>
          </p:cNvSpPr>
          <p:nvPr/>
        </p:nvSpPr>
        <p:spPr bwMode="auto">
          <a:xfrm>
            <a:off x="5100638" y="38258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7" name="Line 15"/>
          <p:cNvSpPr>
            <a:spLocks noChangeShapeType="1"/>
          </p:cNvSpPr>
          <p:nvPr/>
        </p:nvSpPr>
        <p:spPr bwMode="auto">
          <a:xfrm>
            <a:off x="5572125" y="38306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8" name="Line 16"/>
          <p:cNvSpPr>
            <a:spLocks noChangeShapeType="1"/>
          </p:cNvSpPr>
          <p:nvPr/>
        </p:nvSpPr>
        <p:spPr bwMode="auto">
          <a:xfrm>
            <a:off x="6051550" y="38274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49" name="Line 17"/>
          <p:cNvSpPr>
            <a:spLocks noChangeShapeType="1"/>
          </p:cNvSpPr>
          <p:nvPr/>
        </p:nvSpPr>
        <p:spPr bwMode="auto">
          <a:xfrm>
            <a:off x="6540500" y="383222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50" name="Rectangle 18"/>
          <p:cNvSpPr>
            <a:spLocks noChangeArrowheads="1"/>
          </p:cNvSpPr>
          <p:nvPr/>
        </p:nvSpPr>
        <p:spPr bwMode="auto">
          <a:xfrm>
            <a:off x="5464175" y="4314825"/>
            <a:ext cx="215900" cy="215900"/>
          </a:xfrm>
          <a:prstGeom prst="rect">
            <a:avLst/>
          </a:prstGeom>
          <a:solidFill>
            <a:schemeClr val="tx2"/>
          </a:solidFill>
          <a:ln w="12700">
            <a:solidFill>
              <a:schemeClr val="tx1"/>
            </a:solidFill>
            <a:round/>
            <a:headEnd/>
            <a:tailEnd/>
          </a:ln>
        </p:spPr>
        <p:txBody>
          <a:bodyPr wrap="none" anchor="ctr"/>
          <a:lstStyle/>
          <a:p>
            <a:endParaRPr lang="en-GB"/>
          </a:p>
        </p:txBody>
      </p:sp>
      <p:sp>
        <p:nvSpPr>
          <p:cNvPr id="8252" name="Oval 20"/>
          <p:cNvSpPr>
            <a:spLocks noChangeArrowheads="1"/>
          </p:cNvSpPr>
          <p:nvPr/>
        </p:nvSpPr>
        <p:spPr bwMode="auto">
          <a:xfrm>
            <a:off x="7835900" y="4343400"/>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54" name="Line 23"/>
          <p:cNvSpPr>
            <a:spLocks noChangeShapeType="1"/>
          </p:cNvSpPr>
          <p:nvPr/>
        </p:nvSpPr>
        <p:spPr bwMode="auto">
          <a:xfrm>
            <a:off x="6324600" y="26924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55" name="Line 24"/>
          <p:cNvSpPr>
            <a:spLocks noChangeShapeType="1"/>
          </p:cNvSpPr>
          <p:nvPr/>
        </p:nvSpPr>
        <p:spPr bwMode="auto">
          <a:xfrm>
            <a:off x="7945438" y="38465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56" name="Line 25"/>
          <p:cNvSpPr>
            <a:spLocks noChangeShapeType="1"/>
          </p:cNvSpPr>
          <p:nvPr/>
        </p:nvSpPr>
        <p:spPr bwMode="auto">
          <a:xfrm>
            <a:off x="7391400" y="3849688"/>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57" name="Line 26"/>
          <p:cNvSpPr>
            <a:spLocks noChangeShapeType="1"/>
          </p:cNvSpPr>
          <p:nvPr/>
        </p:nvSpPr>
        <p:spPr bwMode="auto">
          <a:xfrm>
            <a:off x="6629400" y="4497388"/>
            <a:ext cx="636588"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58" name="Line 27"/>
          <p:cNvSpPr>
            <a:spLocks noChangeShapeType="1"/>
          </p:cNvSpPr>
          <p:nvPr/>
        </p:nvSpPr>
        <p:spPr bwMode="auto">
          <a:xfrm>
            <a:off x="6981825" y="44942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59" name="Line 28"/>
          <p:cNvSpPr>
            <a:spLocks noChangeShapeType="1"/>
          </p:cNvSpPr>
          <p:nvPr/>
        </p:nvSpPr>
        <p:spPr bwMode="auto">
          <a:xfrm>
            <a:off x="5776913" y="4981575"/>
            <a:ext cx="2041525" cy="1588"/>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60" name="Line 29"/>
          <p:cNvSpPr>
            <a:spLocks noChangeShapeType="1"/>
          </p:cNvSpPr>
          <p:nvPr/>
        </p:nvSpPr>
        <p:spPr bwMode="auto">
          <a:xfrm>
            <a:off x="5792788" y="4976813"/>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61" name="Line 30"/>
          <p:cNvSpPr>
            <a:spLocks noChangeShapeType="1"/>
          </p:cNvSpPr>
          <p:nvPr/>
        </p:nvSpPr>
        <p:spPr bwMode="auto">
          <a:xfrm>
            <a:off x="6264275" y="4981575"/>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62" name="Line 31"/>
          <p:cNvSpPr>
            <a:spLocks noChangeShapeType="1"/>
          </p:cNvSpPr>
          <p:nvPr/>
        </p:nvSpPr>
        <p:spPr bwMode="auto">
          <a:xfrm>
            <a:off x="6743700" y="4978400"/>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4" name="Group 32"/>
          <p:cNvGrpSpPr>
            <a:grpSpLocks/>
          </p:cNvGrpSpPr>
          <p:nvPr/>
        </p:nvGrpSpPr>
        <p:grpSpPr bwMode="auto">
          <a:xfrm>
            <a:off x="7172325" y="4983163"/>
            <a:ext cx="215900" cy="719137"/>
            <a:chOff x="4490" y="2384"/>
            <a:chExt cx="136" cy="453"/>
          </a:xfrm>
        </p:grpSpPr>
        <p:sp>
          <p:nvSpPr>
            <p:cNvPr id="8291" name="Line 33"/>
            <p:cNvSpPr>
              <a:spLocks noChangeShapeType="1"/>
            </p:cNvSpPr>
            <p:nvPr/>
          </p:nvSpPr>
          <p:spPr bwMode="auto">
            <a:xfrm>
              <a:off x="4556" y="2384"/>
              <a:ext cx="0" cy="320"/>
            </a:xfrm>
            <a:prstGeom prst="line">
              <a:avLst/>
            </a:prstGeom>
            <a:solidFill>
              <a:schemeClr val="tx2"/>
            </a:solidFill>
            <a:ln w="12700">
              <a:solidFill>
                <a:schemeClr val="tx1"/>
              </a:solidFill>
              <a:round/>
              <a:headEnd/>
              <a:tailEnd/>
            </a:ln>
          </p:spPr>
          <p:txBody>
            <a:bodyPr wrap="none" anchor="ctr"/>
            <a:lstStyle/>
            <a:p>
              <a:endParaRPr lang="en-GB"/>
            </a:p>
          </p:txBody>
        </p:sp>
        <p:sp>
          <p:nvSpPr>
            <p:cNvPr id="8292" name="Rectangle 34"/>
            <p:cNvSpPr>
              <a:spLocks noChangeArrowheads="1"/>
            </p:cNvSpPr>
            <p:nvPr/>
          </p:nvSpPr>
          <p:spPr bwMode="auto">
            <a:xfrm>
              <a:off x="4490" y="2701"/>
              <a:ext cx="136" cy="136"/>
            </a:xfrm>
            <a:prstGeom prst="rect">
              <a:avLst/>
            </a:prstGeom>
            <a:solidFill>
              <a:schemeClr val="tx2"/>
            </a:solidFill>
            <a:ln w="12700">
              <a:solidFill>
                <a:schemeClr val="tx1"/>
              </a:solidFill>
              <a:round/>
              <a:headEnd/>
              <a:tailEnd/>
            </a:ln>
          </p:spPr>
          <p:txBody>
            <a:bodyPr wrap="none" anchor="ctr"/>
            <a:lstStyle/>
            <a:p>
              <a:endParaRPr lang="en-GB"/>
            </a:p>
          </p:txBody>
        </p:sp>
      </p:grpSp>
      <p:sp>
        <p:nvSpPr>
          <p:cNvPr id="8264" name="Rectangle 35"/>
          <p:cNvSpPr>
            <a:spLocks noChangeArrowheads="1"/>
          </p:cNvSpPr>
          <p:nvPr/>
        </p:nvSpPr>
        <p:spPr bwMode="auto">
          <a:xfrm>
            <a:off x="6156325" y="5465763"/>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65" name="Line 36"/>
          <p:cNvSpPr>
            <a:spLocks noChangeShapeType="1"/>
          </p:cNvSpPr>
          <p:nvPr/>
        </p:nvSpPr>
        <p:spPr bwMode="auto">
          <a:xfrm>
            <a:off x="7804150" y="49942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66" name="Oval 37"/>
          <p:cNvSpPr>
            <a:spLocks noChangeArrowheads="1"/>
          </p:cNvSpPr>
          <p:nvPr/>
        </p:nvSpPr>
        <p:spPr bwMode="auto">
          <a:xfrm>
            <a:off x="7696200" y="5465763"/>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67" name="Oval 38"/>
          <p:cNvSpPr>
            <a:spLocks noChangeArrowheads="1"/>
          </p:cNvSpPr>
          <p:nvPr/>
        </p:nvSpPr>
        <p:spPr bwMode="auto">
          <a:xfrm>
            <a:off x="6642100" y="5499100"/>
            <a:ext cx="215900" cy="215900"/>
          </a:xfrm>
          <a:prstGeom prst="ellipse">
            <a:avLst/>
          </a:prstGeom>
          <a:solidFill>
            <a:schemeClr val="bg1"/>
          </a:solidFill>
          <a:ln w="12700">
            <a:solidFill>
              <a:schemeClr val="tx1"/>
            </a:solidFill>
            <a:round/>
            <a:headEnd/>
            <a:tailEnd/>
          </a:ln>
        </p:spPr>
        <p:txBody>
          <a:bodyPr wrap="none" anchor="ctr"/>
          <a:lstStyle/>
          <a:p>
            <a:endParaRPr lang="en-GB"/>
          </a:p>
        </p:txBody>
      </p:sp>
      <p:sp>
        <p:nvSpPr>
          <p:cNvPr id="8269" name="Oval 41"/>
          <p:cNvSpPr>
            <a:spLocks noChangeArrowheads="1"/>
          </p:cNvSpPr>
          <p:nvPr/>
        </p:nvSpPr>
        <p:spPr bwMode="auto">
          <a:xfrm>
            <a:off x="5943600" y="4322763"/>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8270" name="Rectangle 42"/>
          <p:cNvSpPr>
            <a:spLocks noChangeArrowheads="1"/>
          </p:cNvSpPr>
          <p:nvPr/>
        </p:nvSpPr>
        <p:spPr bwMode="auto">
          <a:xfrm>
            <a:off x="6413500" y="4335463"/>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8271" name="Rectangle 44"/>
          <p:cNvSpPr>
            <a:spLocks noChangeArrowheads="1"/>
          </p:cNvSpPr>
          <p:nvPr/>
        </p:nvSpPr>
        <p:spPr bwMode="auto">
          <a:xfrm>
            <a:off x="5683250" y="5465763"/>
            <a:ext cx="215900" cy="215900"/>
          </a:xfrm>
          <a:prstGeom prst="rect">
            <a:avLst/>
          </a:prstGeom>
          <a:solidFill>
            <a:schemeClr val="bg1"/>
          </a:solidFill>
          <a:ln w="12700">
            <a:solidFill>
              <a:schemeClr val="tx1"/>
            </a:solidFill>
            <a:round/>
            <a:headEnd/>
            <a:tailEnd/>
          </a:ln>
        </p:spPr>
        <p:txBody>
          <a:bodyPr wrap="none" anchor="ctr"/>
          <a:lstStyle/>
          <a:p>
            <a:endParaRPr lang="en-GB"/>
          </a:p>
        </p:txBody>
      </p:sp>
      <p:sp>
        <p:nvSpPr>
          <p:cNvPr id="8272" name="Line 91"/>
          <p:cNvSpPr>
            <a:spLocks noChangeShapeType="1"/>
          </p:cNvSpPr>
          <p:nvPr/>
        </p:nvSpPr>
        <p:spPr bwMode="auto">
          <a:xfrm>
            <a:off x="6642100" y="4418013"/>
            <a:ext cx="642938"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73" name="Line 92"/>
          <p:cNvSpPr>
            <a:spLocks noChangeShapeType="1"/>
          </p:cNvSpPr>
          <p:nvPr/>
        </p:nvSpPr>
        <p:spPr bwMode="auto">
          <a:xfrm>
            <a:off x="6338888" y="2692400"/>
            <a:ext cx="927100"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74" name="Line 94"/>
          <p:cNvSpPr>
            <a:spLocks noChangeShapeType="1"/>
          </p:cNvSpPr>
          <p:nvPr/>
        </p:nvSpPr>
        <p:spPr bwMode="auto">
          <a:xfrm>
            <a:off x="7265988" y="270668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8275" name="Line 95"/>
          <p:cNvSpPr>
            <a:spLocks noChangeShapeType="1"/>
          </p:cNvSpPr>
          <p:nvPr/>
        </p:nvSpPr>
        <p:spPr bwMode="auto">
          <a:xfrm>
            <a:off x="7388225" y="38655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5" name="Group 101"/>
          <p:cNvGrpSpPr>
            <a:grpSpLocks/>
          </p:cNvGrpSpPr>
          <p:nvPr/>
        </p:nvGrpSpPr>
        <p:grpSpPr bwMode="auto">
          <a:xfrm>
            <a:off x="6269038" y="2057400"/>
            <a:ext cx="1046162" cy="649288"/>
            <a:chOff x="4601" y="2112"/>
            <a:chExt cx="659" cy="409"/>
          </a:xfrm>
        </p:grpSpPr>
        <p:sp>
          <p:nvSpPr>
            <p:cNvPr id="8287" name="Rectangle 97"/>
            <p:cNvSpPr>
              <a:spLocks noChangeArrowheads="1"/>
            </p:cNvSpPr>
            <p:nvPr/>
          </p:nvSpPr>
          <p:spPr bwMode="auto">
            <a:xfrm>
              <a:off x="4601" y="2126"/>
              <a:ext cx="136" cy="136"/>
            </a:xfrm>
            <a:prstGeom prst="rect">
              <a:avLst/>
            </a:prstGeom>
            <a:solidFill>
              <a:schemeClr val="tx2"/>
            </a:solidFill>
            <a:ln w="12700">
              <a:solidFill>
                <a:schemeClr val="tx1"/>
              </a:solidFill>
              <a:round/>
              <a:headEnd/>
              <a:tailEnd/>
            </a:ln>
          </p:spPr>
          <p:txBody>
            <a:bodyPr wrap="none" anchor="ctr"/>
            <a:lstStyle/>
            <a:p>
              <a:endParaRPr lang="en-GB"/>
            </a:p>
          </p:txBody>
        </p:sp>
        <p:sp>
          <p:nvSpPr>
            <p:cNvPr id="8288" name="Oval 98"/>
            <p:cNvSpPr>
              <a:spLocks noChangeArrowheads="1"/>
            </p:cNvSpPr>
            <p:nvPr/>
          </p:nvSpPr>
          <p:spPr bwMode="auto">
            <a:xfrm>
              <a:off x="5088" y="2112"/>
              <a:ext cx="172" cy="172"/>
            </a:xfrm>
            <a:prstGeom prst="ellipse">
              <a:avLst/>
            </a:prstGeom>
            <a:solidFill>
              <a:schemeClr val="tx2"/>
            </a:solidFill>
            <a:ln w="12700">
              <a:solidFill>
                <a:schemeClr val="tx1"/>
              </a:solidFill>
              <a:round/>
              <a:headEnd/>
              <a:tailEnd/>
            </a:ln>
          </p:spPr>
          <p:txBody>
            <a:bodyPr wrap="none" anchor="ctr"/>
            <a:lstStyle/>
            <a:p>
              <a:endParaRPr lang="en-GB"/>
            </a:p>
          </p:txBody>
        </p:sp>
        <p:sp>
          <p:nvSpPr>
            <p:cNvPr id="8289" name="Line 99"/>
            <p:cNvSpPr>
              <a:spLocks noChangeShapeType="1"/>
            </p:cNvSpPr>
            <p:nvPr/>
          </p:nvSpPr>
          <p:spPr bwMode="auto">
            <a:xfrm>
              <a:off x="4736" y="2194"/>
              <a:ext cx="346" cy="0"/>
            </a:xfrm>
            <a:prstGeom prst="line">
              <a:avLst/>
            </a:prstGeom>
            <a:solidFill>
              <a:schemeClr val="tx2"/>
            </a:solidFill>
            <a:ln w="12700">
              <a:solidFill>
                <a:schemeClr val="tx1"/>
              </a:solidFill>
              <a:round/>
              <a:headEnd/>
              <a:tailEnd/>
            </a:ln>
          </p:spPr>
          <p:txBody>
            <a:bodyPr wrap="none" anchor="ctr"/>
            <a:lstStyle/>
            <a:p>
              <a:endParaRPr lang="en-GB"/>
            </a:p>
          </p:txBody>
        </p:sp>
        <p:sp>
          <p:nvSpPr>
            <p:cNvPr id="8290" name="Line 100"/>
            <p:cNvSpPr>
              <a:spLocks noChangeShapeType="1"/>
            </p:cNvSpPr>
            <p:nvPr/>
          </p:nvSpPr>
          <p:spPr bwMode="auto">
            <a:xfrm>
              <a:off x="4911" y="2201"/>
              <a:ext cx="0" cy="320"/>
            </a:xfrm>
            <a:prstGeom prst="line">
              <a:avLst/>
            </a:prstGeom>
            <a:solidFill>
              <a:schemeClr val="tx2"/>
            </a:solidFill>
            <a:ln w="12700">
              <a:solidFill>
                <a:schemeClr val="tx1"/>
              </a:solidFill>
              <a:round/>
              <a:headEnd/>
              <a:tailEnd/>
            </a:ln>
          </p:spPr>
          <p:txBody>
            <a:bodyPr wrap="none" anchor="ctr"/>
            <a:lstStyle/>
            <a:p>
              <a:endParaRPr lang="en-GB"/>
            </a:p>
          </p:txBody>
        </p:sp>
      </p:grpSp>
      <p:sp>
        <p:nvSpPr>
          <p:cNvPr id="8277" name="Oval 104"/>
          <p:cNvSpPr>
            <a:spLocks noChangeArrowheads="1"/>
          </p:cNvSpPr>
          <p:nvPr/>
        </p:nvSpPr>
        <p:spPr bwMode="auto">
          <a:xfrm>
            <a:off x="7229475" y="3298825"/>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8280" name="Oval 107"/>
          <p:cNvSpPr>
            <a:spLocks noChangeArrowheads="1"/>
          </p:cNvSpPr>
          <p:nvPr/>
        </p:nvSpPr>
        <p:spPr bwMode="auto">
          <a:xfrm>
            <a:off x="6489700" y="4410075"/>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8281" name="Oval 108"/>
          <p:cNvSpPr>
            <a:spLocks noChangeArrowheads="1"/>
          </p:cNvSpPr>
          <p:nvPr/>
        </p:nvSpPr>
        <p:spPr bwMode="auto">
          <a:xfrm>
            <a:off x="6350000" y="2146300"/>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8282" name="Text Box 109"/>
          <p:cNvSpPr txBox="1">
            <a:spLocks noChangeArrowheads="1"/>
          </p:cNvSpPr>
          <p:nvPr/>
        </p:nvSpPr>
        <p:spPr bwMode="auto">
          <a:xfrm>
            <a:off x="1331640" y="2204864"/>
            <a:ext cx="1746250" cy="457200"/>
          </a:xfrm>
          <a:prstGeom prst="rect">
            <a:avLst/>
          </a:prstGeom>
          <a:noFill/>
          <a:ln w="9525">
            <a:noFill/>
            <a:miter lim="800000"/>
            <a:headEnd/>
            <a:tailEnd/>
          </a:ln>
        </p:spPr>
        <p:txBody>
          <a:bodyPr>
            <a:spAutoFit/>
          </a:bodyPr>
          <a:lstStyle/>
          <a:p>
            <a:pPr>
              <a:spcBef>
                <a:spcPct val="50000"/>
              </a:spcBef>
            </a:pPr>
            <a:r>
              <a:rPr lang="en-GB" dirty="0"/>
              <a:t>Carriers </a:t>
            </a:r>
          </a:p>
        </p:txBody>
      </p:sp>
      <p:sp>
        <p:nvSpPr>
          <p:cNvPr id="8283" name="Oval 110"/>
          <p:cNvSpPr>
            <a:spLocks noChangeArrowheads="1"/>
          </p:cNvSpPr>
          <p:nvPr/>
        </p:nvSpPr>
        <p:spPr bwMode="auto">
          <a:xfrm>
            <a:off x="1943100" y="5627688"/>
            <a:ext cx="63500" cy="63500"/>
          </a:xfrm>
          <a:prstGeom prst="ellipse">
            <a:avLst/>
          </a:prstGeom>
          <a:solidFill>
            <a:schemeClr val="tx1"/>
          </a:solidFill>
          <a:ln w="12700">
            <a:solidFill>
              <a:schemeClr val="tx1"/>
            </a:solidFill>
            <a:round/>
            <a:headEnd/>
            <a:tailEnd/>
          </a:ln>
        </p:spPr>
        <p:txBody>
          <a:bodyPr wrap="none" anchor="ctr"/>
          <a:lstStyle/>
          <a:p>
            <a:endParaRPr lang="en-GB"/>
          </a:p>
        </p:txBody>
      </p:sp>
      <p:sp>
        <p:nvSpPr>
          <p:cNvPr id="8284" name="Oval 112"/>
          <p:cNvSpPr>
            <a:spLocks noChangeArrowheads="1"/>
          </p:cNvSpPr>
          <p:nvPr/>
        </p:nvSpPr>
        <p:spPr bwMode="auto">
          <a:xfrm>
            <a:off x="6215063" y="5541963"/>
            <a:ext cx="87312" cy="77787"/>
          </a:xfrm>
          <a:prstGeom prst="ellipse">
            <a:avLst/>
          </a:prstGeom>
          <a:solidFill>
            <a:schemeClr val="tx1"/>
          </a:solidFill>
          <a:ln w="12700">
            <a:solidFill>
              <a:schemeClr val="tx1"/>
            </a:solidFill>
            <a:round/>
            <a:headEnd/>
            <a:tailEnd/>
          </a:ln>
        </p:spPr>
        <p:txBody>
          <a:bodyPr wrap="none" anchor="ctr"/>
          <a:lstStyle/>
          <a:p>
            <a:endParaRPr lang="en-GB"/>
          </a:p>
        </p:txBody>
      </p:sp>
      <p:sp>
        <p:nvSpPr>
          <p:cNvPr id="8285" name="Line 114"/>
          <p:cNvSpPr>
            <a:spLocks noChangeShapeType="1"/>
          </p:cNvSpPr>
          <p:nvPr/>
        </p:nvSpPr>
        <p:spPr bwMode="auto">
          <a:xfrm>
            <a:off x="1554163" y="2644775"/>
            <a:ext cx="365125" cy="534988"/>
          </a:xfrm>
          <a:prstGeom prst="line">
            <a:avLst/>
          </a:prstGeom>
          <a:noFill/>
          <a:ln w="38100">
            <a:solidFill>
              <a:schemeClr val="tx1"/>
            </a:solidFill>
            <a:round/>
            <a:headEnd/>
            <a:tailEnd type="triangle" w="med" len="med"/>
          </a:ln>
        </p:spPr>
        <p:txBody>
          <a:bodyPr wrap="none" anchor="ctr"/>
          <a:lstStyle/>
          <a:p>
            <a:endParaRPr lang="en-GB"/>
          </a:p>
        </p:txBody>
      </p:sp>
      <p:sp>
        <p:nvSpPr>
          <p:cNvPr id="8286" name="Text Box 115"/>
          <p:cNvSpPr txBox="1">
            <a:spLocks noChangeArrowheads="1"/>
          </p:cNvSpPr>
          <p:nvPr/>
        </p:nvSpPr>
        <p:spPr bwMode="auto">
          <a:xfrm>
            <a:off x="4965700" y="5778500"/>
            <a:ext cx="2016125" cy="457200"/>
          </a:xfrm>
          <a:prstGeom prst="rect">
            <a:avLst/>
          </a:prstGeom>
          <a:noFill/>
          <a:ln w="9525">
            <a:noFill/>
            <a:miter lim="800000"/>
            <a:headEnd/>
            <a:tailEnd/>
          </a:ln>
        </p:spPr>
        <p:txBody>
          <a:bodyPr>
            <a:spAutoFit/>
          </a:bodyPr>
          <a:lstStyle/>
          <a:p>
            <a:pPr>
              <a:spcBef>
                <a:spcPct val="50000"/>
              </a:spcBef>
            </a:pPr>
            <a:r>
              <a:rPr lang="en-GB"/>
              <a:t>consanguinity</a:t>
            </a:r>
          </a:p>
        </p:txBody>
      </p:sp>
      <p:cxnSp>
        <p:nvCxnSpPr>
          <p:cNvPr id="108" name="Straight Connector 107"/>
          <p:cNvCxnSpPr>
            <a:stCxn id="8201" idx="0"/>
            <a:endCxn id="8201" idx="2"/>
          </p:cNvCxnSpPr>
          <p:nvPr/>
        </p:nvCxnSpPr>
        <p:spPr bwMode="auto">
          <a:xfrm rot="16200000" flipH="1">
            <a:off x="2852738" y="3406775"/>
            <a:ext cx="2159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 name="Group 114"/>
          <p:cNvGrpSpPr>
            <a:grpSpLocks/>
          </p:cNvGrpSpPr>
          <p:nvPr/>
        </p:nvGrpSpPr>
        <p:grpSpPr bwMode="auto">
          <a:xfrm>
            <a:off x="2852738" y="3300413"/>
            <a:ext cx="215900" cy="215900"/>
            <a:chOff x="293" y="320"/>
            <a:chExt cx="136" cy="136"/>
          </a:xfrm>
        </p:grpSpPr>
        <p:sp>
          <p:nvSpPr>
            <p:cNvPr id="110"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11"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7" name="Group 114"/>
          <p:cNvGrpSpPr>
            <a:grpSpLocks/>
          </p:cNvGrpSpPr>
          <p:nvPr/>
        </p:nvGrpSpPr>
        <p:grpSpPr bwMode="auto">
          <a:xfrm>
            <a:off x="698500" y="4398963"/>
            <a:ext cx="215900" cy="215900"/>
            <a:chOff x="293" y="320"/>
            <a:chExt cx="136" cy="136"/>
          </a:xfrm>
        </p:grpSpPr>
        <p:sp>
          <p:nvSpPr>
            <p:cNvPr id="113"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14"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8" name="Group 114"/>
          <p:cNvGrpSpPr>
            <a:grpSpLocks/>
          </p:cNvGrpSpPr>
          <p:nvPr/>
        </p:nvGrpSpPr>
        <p:grpSpPr bwMode="auto">
          <a:xfrm>
            <a:off x="2114550" y="4421188"/>
            <a:ext cx="215900" cy="215900"/>
            <a:chOff x="293" y="320"/>
            <a:chExt cx="136" cy="136"/>
          </a:xfrm>
        </p:grpSpPr>
        <p:sp>
          <p:nvSpPr>
            <p:cNvPr id="116"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17"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9" name="Group 114"/>
          <p:cNvGrpSpPr>
            <a:grpSpLocks/>
          </p:cNvGrpSpPr>
          <p:nvPr/>
        </p:nvGrpSpPr>
        <p:grpSpPr bwMode="auto">
          <a:xfrm>
            <a:off x="1860550" y="5541963"/>
            <a:ext cx="215900" cy="215900"/>
            <a:chOff x="293" y="320"/>
            <a:chExt cx="136" cy="136"/>
          </a:xfrm>
        </p:grpSpPr>
        <p:sp>
          <p:nvSpPr>
            <p:cNvPr id="119"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20"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10" name="Group 114"/>
          <p:cNvGrpSpPr>
            <a:grpSpLocks/>
          </p:cNvGrpSpPr>
          <p:nvPr/>
        </p:nvGrpSpPr>
        <p:grpSpPr bwMode="auto">
          <a:xfrm>
            <a:off x="6156325" y="5467350"/>
            <a:ext cx="215900" cy="215900"/>
            <a:chOff x="293" y="320"/>
            <a:chExt cx="136" cy="136"/>
          </a:xfrm>
        </p:grpSpPr>
        <p:sp>
          <p:nvSpPr>
            <p:cNvPr id="122"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23"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11" name="Group 114"/>
          <p:cNvGrpSpPr>
            <a:grpSpLocks/>
          </p:cNvGrpSpPr>
          <p:nvPr/>
        </p:nvGrpSpPr>
        <p:grpSpPr bwMode="auto">
          <a:xfrm>
            <a:off x="6413500" y="4333875"/>
            <a:ext cx="215900" cy="215900"/>
            <a:chOff x="293" y="320"/>
            <a:chExt cx="136" cy="136"/>
          </a:xfrm>
        </p:grpSpPr>
        <p:sp>
          <p:nvSpPr>
            <p:cNvPr id="125"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26"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12" name="Group 114"/>
          <p:cNvGrpSpPr>
            <a:grpSpLocks/>
          </p:cNvGrpSpPr>
          <p:nvPr/>
        </p:nvGrpSpPr>
        <p:grpSpPr bwMode="auto">
          <a:xfrm>
            <a:off x="7143750" y="3222625"/>
            <a:ext cx="215900" cy="215900"/>
            <a:chOff x="293" y="320"/>
            <a:chExt cx="136" cy="136"/>
          </a:xfrm>
        </p:grpSpPr>
        <p:sp>
          <p:nvSpPr>
            <p:cNvPr id="128"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29"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13" name="Group 114"/>
          <p:cNvGrpSpPr>
            <a:grpSpLocks/>
          </p:cNvGrpSpPr>
          <p:nvPr/>
        </p:nvGrpSpPr>
        <p:grpSpPr bwMode="auto">
          <a:xfrm>
            <a:off x="6264275" y="2066925"/>
            <a:ext cx="215900" cy="215900"/>
            <a:chOff x="293" y="320"/>
            <a:chExt cx="136" cy="136"/>
          </a:xfrm>
        </p:grpSpPr>
        <p:sp>
          <p:nvSpPr>
            <p:cNvPr id="131"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32"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773" name="Group 772"/>
          <p:cNvGrpSpPr/>
          <p:nvPr/>
        </p:nvGrpSpPr>
        <p:grpSpPr>
          <a:xfrm>
            <a:off x="1902094" y="3251325"/>
            <a:ext cx="288032" cy="288032"/>
            <a:chOff x="3275856" y="2708920"/>
            <a:chExt cx="288032" cy="288032"/>
          </a:xfrm>
        </p:grpSpPr>
        <p:sp>
          <p:nvSpPr>
            <p:cNvPr id="772" name="Oval 51"/>
            <p:cNvSpPr>
              <a:spLocks noChangeArrowheads="1"/>
            </p:cNvSpPr>
            <p:nvPr/>
          </p:nvSpPr>
          <p:spPr bwMode="auto">
            <a:xfrm>
              <a:off x="3275856" y="2708920"/>
              <a:ext cx="273050" cy="288032"/>
            </a:xfrm>
            <a:prstGeom prst="ellipse">
              <a:avLst/>
            </a:prstGeom>
            <a:solidFill>
              <a:schemeClr val="bg1"/>
            </a:solidFill>
            <a:ln w="12700">
              <a:solidFill>
                <a:schemeClr val="tx1"/>
              </a:solidFill>
              <a:round/>
              <a:headEnd/>
              <a:tailEnd/>
            </a:ln>
          </p:spPr>
          <p:txBody>
            <a:bodyPr wrap="none" anchor="ctr"/>
            <a:lstStyle/>
            <a:p>
              <a:endParaRPr lang="en-GB"/>
            </a:p>
          </p:txBody>
        </p:sp>
        <p:sp>
          <p:nvSpPr>
            <p:cNvPr id="771" name="Pie 770"/>
            <p:cNvSpPr/>
            <p:nvPr/>
          </p:nvSpPr>
          <p:spPr>
            <a:xfrm rot="16200000">
              <a:off x="3275856" y="2708920"/>
              <a:ext cx="288032" cy="288032"/>
            </a:xfrm>
            <a:prstGeom prst="pie">
              <a:avLst>
                <a:gd name="adj1" fmla="val 0"/>
                <a:gd name="adj2" fmla="val 107530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74" name="Group 773"/>
          <p:cNvGrpSpPr/>
          <p:nvPr/>
        </p:nvGrpSpPr>
        <p:grpSpPr>
          <a:xfrm>
            <a:off x="7274998" y="4314568"/>
            <a:ext cx="288032" cy="288032"/>
            <a:chOff x="3275856" y="2708920"/>
            <a:chExt cx="288032" cy="288032"/>
          </a:xfrm>
        </p:grpSpPr>
        <p:sp>
          <p:nvSpPr>
            <p:cNvPr id="775" name="Oval 51"/>
            <p:cNvSpPr>
              <a:spLocks noChangeArrowheads="1"/>
            </p:cNvSpPr>
            <p:nvPr/>
          </p:nvSpPr>
          <p:spPr bwMode="auto">
            <a:xfrm>
              <a:off x="3275856" y="2708920"/>
              <a:ext cx="273050" cy="288032"/>
            </a:xfrm>
            <a:prstGeom prst="ellipse">
              <a:avLst/>
            </a:prstGeom>
            <a:solidFill>
              <a:schemeClr val="bg1"/>
            </a:solidFill>
            <a:ln w="12700">
              <a:solidFill>
                <a:schemeClr val="tx1"/>
              </a:solidFill>
              <a:round/>
              <a:headEnd/>
              <a:tailEnd/>
            </a:ln>
          </p:spPr>
          <p:txBody>
            <a:bodyPr wrap="none" anchor="ctr"/>
            <a:lstStyle/>
            <a:p>
              <a:endParaRPr lang="en-GB"/>
            </a:p>
          </p:txBody>
        </p:sp>
        <p:sp>
          <p:nvSpPr>
            <p:cNvPr id="776" name="Pie 775"/>
            <p:cNvSpPr/>
            <p:nvPr/>
          </p:nvSpPr>
          <p:spPr>
            <a:xfrm rot="16200000">
              <a:off x="3275856" y="2708920"/>
              <a:ext cx="288032" cy="288032"/>
            </a:xfrm>
            <a:prstGeom prst="pie">
              <a:avLst>
                <a:gd name="adj1" fmla="val 0"/>
                <a:gd name="adj2" fmla="val 107530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77" name="Group 776"/>
          <p:cNvGrpSpPr/>
          <p:nvPr/>
        </p:nvGrpSpPr>
        <p:grpSpPr>
          <a:xfrm>
            <a:off x="6195000" y="3214602"/>
            <a:ext cx="288032" cy="288032"/>
            <a:chOff x="3275856" y="2708920"/>
            <a:chExt cx="288032" cy="288032"/>
          </a:xfrm>
        </p:grpSpPr>
        <p:sp>
          <p:nvSpPr>
            <p:cNvPr id="778" name="Oval 51"/>
            <p:cNvSpPr>
              <a:spLocks noChangeArrowheads="1"/>
            </p:cNvSpPr>
            <p:nvPr/>
          </p:nvSpPr>
          <p:spPr bwMode="auto">
            <a:xfrm>
              <a:off x="3275856" y="2708920"/>
              <a:ext cx="273050" cy="288032"/>
            </a:xfrm>
            <a:prstGeom prst="ellipse">
              <a:avLst/>
            </a:prstGeom>
            <a:solidFill>
              <a:schemeClr val="bg1"/>
            </a:solidFill>
            <a:ln w="12700">
              <a:solidFill>
                <a:schemeClr val="tx1"/>
              </a:solidFill>
              <a:round/>
              <a:headEnd/>
              <a:tailEnd/>
            </a:ln>
          </p:spPr>
          <p:txBody>
            <a:bodyPr wrap="none" anchor="ctr"/>
            <a:lstStyle/>
            <a:p>
              <a:endParaRPr lang="en-GB"/>
            </a:p>
          </p:txBody>
        </p:sp>
        <p:sp>
          <p:nvSpPr>
            <p:cNvPr id="779" name="Pie 778"/>
            <p:cNvSpPr/>
            <p:nvPr/>
          </p:nvSpPr>
          <p:spPr>
            <a:xfrm rot="16200000">
              <a:off x="3275856" y="2708920"/>
              <a:ext cx="288032" cy="288032"/>
            </a:xfrm>
            <a:prstGeom prst="pie">
              <a:avLst>
                <a:gd name="adj1" fmla="val 0"/>
                <a:gd name="adj2" fmla="val 107530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83" name="Group 782"/>
          <p:cNvGrpSpPr/>
          <p:nvPr/>
        </p:nvGrpSpPr>
        <p:grpSpPr>
          <a:xfrm>
            <a:off x="2977309" y="4433127"/>
            <a:ext cx="253946" cy="251069"/>
            <a:chOff x="3275856" y="2708920"/>
            <a:chExt cx="288032" cy="288032"/>
          </a:xfrm>
        </p:grpSpPr>
        <p:sp>
          <p:nvSpPr>
            <p:cNvPr id="784" name="Oval 51"/>
            <p:cNvSpPr>
              <a:spLocks noChangeArrowheads="1"/>
            </p:cNvSpPr>
            <p:nvPr/>
          </p:nvSpPr>
          <p:spPr bwMode="auto">
            <a:xfrm>
              <a:off x="3275856" y="2708920"/>
              <a:ext cx="273050" cy="288032"/>
            </a:xfrm>
            <a:prstGeom prst="ellipse">
              <a:avLst/>
            </a:prstGeom>
            <a:solidFill>
              <a:schemeClr val="bg1"/>
            </a:solidFill>
            <a:ln w="12700">
              <a:solidFill>
                <a:schemeClr val="tx1"/>
              </a:solidFill>
              <a:round/>
              <a:headEnd/>
              <a:tailEnd/>
            </a:ln>
          </p:spPr>
          <p:txBody>
            <a:bodyPr wrap="none" anchor="ctr"/>
            <a:lstStyle/>
            <a:p>
              <a:endParaRPr lang="en-GB"/>
            </a:p>
          </p:txBody>
        </p:sp>
        <p:sp>
          <p:nvSpPr>
            <p:cNvPr id="785" name="Pie 784"/>
            <p:cNvSpPr/>
            <p:nvPr/>
          </p:nvSpPr>
          <p:spPr>
            <a:xfrm rot="16200000">
              <a:off x="3275856" y="2708920"/>
              <a:ext cx="288032" cy="288032"/>
            </a:xfrm>
            <a:prstGeom prst="pie">
              <a:avLst>
                <a:gd name="adj1" fmla="val 0"/>
                <a:gd name="adj2" fmla="val 107530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787" name="Rectangle 2"/>
          <p:cNvSpPr txBox="1">
            <a:spLocks noChangeArrowheads="1"/>
          </p:cNvSpPr>
          <p:nvPr/>
        </p:nvSpPr>
        <p:spPr>
          <a:xfrm>
            <a:off x="519086" y="161903"/>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Autosomal Recessive</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789" name="Line 114"/>
          <p:cNvSpPr>
            <a:spLocks noChangeShapeType="1"/>
          </p:cNvSpPr>
          <p:nvPr/>
        </p:nvSpPr>
        <p:spPr bwMode="auto">
          <a:xfrm>
            <a:off x="2339752" y="2708920"/>
            <a:ext cx="365125" cy="534988"/>
          </a:xfrm>
          <a:prstGeom prst="line">
            <a:avLst/>
          </a:prstGeom>
          <a:noFill/>
          <a:ln w="38100">
            <a:solidFill>
              <a:schemeClr val="tx1"/>
            </a:solidFill>
            <a:round/>
            <a:headEnd/>
            <a:tailEnd type="triangle" w="med" len="med"/>
          </a:ln>
        </p:spPr>
        <p:txBody>
          <a:bodyPr wrap="none" anchor="ctr"/>
          <a:lstStyle/>
          <a:p>
            <a:endParaRPr lang="en-GB"/>
          </a:p>
        </p:txBody>
      </p:sp>
      <p:grpSp>
        <p:nvGrpSpPr>
          <p:cNvPr id="790" name="Group 114"/>
          <p:cNvGrpSpPr>
            <a:grpSpLocks/>
          </p:cNvGrpSpPr>
          <p:nvPr/>
        </p:nvGrpSpPr>
        <p:grpSpPr bwMode="auto">
          <a:xfrm>
            <a:off x="5004048" y="4293096"/>
            <a:ext cx="215900" cy="215900"/>
            <a:chOff x="293" y="320"/>
            <a:chExt cx="136" cy="136"/>
          </a:xfrm>
        </p:grpSpPr>
        <p:sp>
          <p:nvSpPr>
            <p:cNvPr id="791" name="Rectangle 790"/>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792" name="Rectangle 791"/>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85786" y="285728"/>
            <a:ext cx="8229600" cy="1524000"/>
          </a:xfrm>
          <a:prstGeom prst="rect">
            <a:avLst/>
          </a:prstGeom>
        </p:spPr>
        <p:txBody>
          <a:bodyPr/>
          <a:lstStyle/>
          <a:p>
            <a:pPr lvl="0">
              <a:spcBef>
                <a:spcPct val="0"/>
              </a:spcBef>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An autosomal</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recessive disease: </a:t>
            </a:r>
            <a:r>
              <a:rPr lang="en-GB" sz="4800" b="1"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C</a:t>
            </a:r>
            <a:r>
              <a:rPr kumimoji="0" lang="en-GB" sz="4800" b="1" i="0" u="none" strike="noStrike" kern="1200" cap="none" spc="0" normalizeH="0" baseline="0" noProof="0" dirty="0" err="1"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ystic</a:t>
            </a: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Fibrosis</a:t>
            </a:r>
          </a:p>
        </p:txBody>
      </p:sp>
      <p:sp>
        <p:nvSpPr>
          <p:cNvPr id="5" name="TextBox 4"/>
          <p:cNvSpPr txBox="1"/>
          <p:nvPr/>
        </p:nvSpPr>
        <p:spPr>
          <a:xfrm>
            <a:off x="755576" y="1988840"/>
            <a:ext cx="6840760" cy="4524315"/>
          </a:xfrm>
          <a:prstGeom prst="rect">
            <a:avLst/>
          </a:prstGeom>
          <a:noFill/>
        </p:spPr>
        <p:txBody>
          <a:bodyPr wrap="square" rtlCol="0">
            <a:spAutoFit/>
          </a:bodyPr>
          <a:lstStyle/>
          <a:p>
            <a:pPr>
              <a:buFont typeface="Arial" pitchFamily="34" charset="0"/>
              <a:buChar char="•"/>
            </a:pPr>
            <a:r>
              <a:rPr lang="en-GB" sz="2400" dirty="0" smtClean="0"/>
              <a:t>A chronic, life-threatening condition</a:t>
            </a:r>
          </a:p>
          <a:p>
            <a:pPr>
              <a:buFont typeface="Arial" pitchFamily="34" charset="0"/>
              <a:buChar char="•"/>
            </a:pPr>
            <a:endParaRPr lang="en-GB" sz="2400" dirty="0" smtClean="0"/>
          </a:p>
          <a:p>
            <a:pPr>
              <a:buFont typeface="Arial" pitchFamily="34" charset="0"/>
              <a:buChar char="•"/>
            </a:pPr>
            <a:r>
              <a:rPr lang="en-GB" sz="2400" dirty="0" smtClean="0"/>
              <a:t>Thick mucus in lungs causes breathing problems and repeated infections</a:t>
            </a:r>
          </a:p>
          <a:p>
            <a:pPr>
              <a:buFont typeface="Arial" pitchFamily="34" charset="0"/>
              <a:buChar char="•"/>
            </a:pPr>
            <a:endParaRPr lang="en-GB" sz="2400" dirty="0" smtClean="0"/>
          </a:p>
          <a:p>
            <a:pPr>
              <a:buFont typeface="Arial" pitchFamily="34" charset="0"/>
              <a:buChar char="•"/>
            </a:pPr>
            <a:r>
              <a:rPr lang="en-GB" sz="2400" dirty="0" smtClean="0"/>
              <a:t>Blockages in pancreas affect digestive enzymes</a:t>
            </a:r>
          </a:p>
          <a:p>
            <a:pPr>
              <a:buFont typeface="Arial" pitchFamily="34" charset="0"/>
              <a:buChar char="•"/>
            </a:pPr>
            <a:endParaRPr lang="en-GB" sz="2400" dirty="0" smtClean="0"/>
          </a:p>
          <a:p>
            <a:pPr>
              <a:buFont typeface="Arial" pitchFamily="34" charset="0"/>
              <a:buChar char="•"/>
            </a:pPr>
            <a:r>
              <a:rPr lang="en-GB" sz="2400" dirty="0" smtClean="0"/>
              <a:t>Treatment consists of daily enzymes and physiotherapy</a:t>
            </a:r>
          </a:p>
          <a:p>
            <a:endParaRPr lang="en-GB" sz="2400" dirty="0" smtClean="0"/>
          </a:p>
          <a:p>
            <a:pPr>
              <a:buFont typeface="Arial" pitchFamily="34" charset="0"/>
              <a:buChar char="•"/>
            </a:pPr>
            <a:r>
              <a:rPr lang="en-GB" sz="2400" dirty="0" smtClean="0"/>
              <a:t>In the UK, 1 person in 22 is a CF carrier (no symptoms)</a:t>
            </a: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rot="10800000">
            <a:off x="2029836" y="1238753"/>
            <a:ext cx="1871572" cy="28575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954926" y="336549"/>
            <a:ext cx="4867797" cy="1477328"/>
          </a:xfrm>
          <a:prstGeom prst="rect">
            <a:avLst/>
          </a:prstGeom>
          <a:noFill/>
        </p:spPr>
        <p:txBody>
          <a:bodyPr wrap="square" rtlCol="0">
            <a:spAutoFit/>
          </a:bodyPr>
          <a:lstStyle/>
          <a:p>
            <a:r>
              <a:rPr lang="en-GB" sz="2400" dirty="0" smtClean="0"/>
              <a:t>The </a:t>
            </a:r>
            <a:r>
              <a:rPr lang="en-GB" sz="2400" i="1" dirty="0" smtClean="0"/>
              <a:t>CFTR </a:t>
            </a:r>
            <a:r>
              <a:rPr lang="en-GB" sz="2400" dirty="0" smtClean="0"/>
              <a:t>gene encodes a protein called the CF </a:t>
            </a:r>
            <a:r>
              <a:rPr lang="en-GB" sz="2400" dirty="0" err="1" smtClean="0"/>
              <a:t>transmembrane</a:t>
            </a:r>
            <a:r>
              <a:rPr lang="en-GB" sz="2400" dirty="0" smtClean="0"/>
              <a:t> conductance regulator</a:t>
            </a:r>
          </a:p>
          <a:p>
            <a:endParaRPr lang="en-GB" dirty="0"/>
          </a:p>
        </p:txBody>
      </p:sp>
      <p:sp>
        <p:nvSpPr>
          <p:cNvPr id="14" name="Rectangle 13"/>
          <p:cNvSpPr/>
          <p:nvPr/>
        </p:nvSpPr>
        <p:spPr>
          <a:xfrm>
            <a:off x="208876" y="261015"/>
            <a:ext cx="5018031" cy="769441"/>
          </a:xfrm>
          <a:prstGeom prst="rect">
            <a:avLst/>
          </a:prstGeom>
        </p:spPr>
        <p:txBody>
          <a:bodyPr wrap="square">
            <a:spAutoFit/>
          </a:bodyPr>
          <a:lstStyle/>
          <a:p>
            <a:r>
              <a:rPr lang="en-GB" sz="44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rPr>
              <a:t>Cystic fibrosis</a:t>
            </a:r>
            <a:endParaRPr lang="en-GB" sz="4400" dirty="0"/>
          </a:p>
        </p:txBody>
      </p:sp>
      <p:sp>
        <p:nvSpPr>
          <p:cNvPr id="10" name="Rectangle 9"/>
          <p:cNvSpPr/>
          <p:nvPr/>
        </p:nvSpPr>
        <p:spPr>
          <a:xfrm>
            <a:off x="3571865" y="2190581"/>
            <a:ext cx="5250857" cy="4524315"/>
          </a:xfrm>
          <a:prstGeom prst="rect">
            <a:avLst/>
          </a:prstGeom>
        </p:spPr>
        <p:txBody>
          <a:bodyPr wrap="square">
            <a:spAutoFit/>
          </a:bodyPr>
          <a:lstStyle/>
          <a:p>
            <a:r>
              <a:rPr lang="en-GB" sz="2400" dirty="0" smtClean="0"/>
              <a:t>CF patients inherit two copies of a </a:t>
            </a:r>
            <a:r>
              <a:rPr lang="en-GB" sz="2400" dirty="0" smtClean="0">
                <a:solidFill>
                  <a:srgbClr val="FFFF00"/>
                </a:solidFill>
              </a:rPr>
              <a:t>mutated form </a:t>
            </a:r>
            <a:r>
              <a:rPr lang="en-GB" sz="2400" dirty="0" smtClean="0"/>
              <a:t>of the CFTR gene</a:t>
            </a:r>
          </a:p>
          <a:p>
            <a:endParaRPr lang="en-GB" sz="2400" dirty="0" smtClean="0"/>
          </a:p>
          <a:p>
            <a:endParaRPr lang="en-GB" sz="2400" dirty="0" smtClean="0"/>
          </a:p>
          <a:p>
            <a:r>
              <a:rPr lang="en-GB" sz="2400" dirty="0" smtClean="0"/>
              <a:t>Absence of functional CFTR protein  affects chloride ion channel function in epithelial cells</a:t>
            </a:r>
          </a:p>
          <a:p>
            <a:endParaRPr lang="en-GB" sz="2400" dirty="0" smtClean="0"/>
          </a:p>
          <a:p>
            <a:endParaRPr lang="en-GB" sz="2400" dirty="0" smtClean="0"/>
          </a:p>
          <a:p>
            <a:r>
              <a:rPr lang="en-GB" sz="2400" dirty="0" smtClean="0"/>
              <a:t> Disruption of salt /water regulation causes thick mucus and leads to </a:t>
            </a:r>
            <a:r>
              <a:rPr lang="en-GB" sz="2400" dirty="0" smtClean="0">
                <a:solidFill>
                  <a:srgbClr val="FFFF00"/>
                </a:solidFill>
              </a:rPr>
              <a:t>symptoms</a:t>
            </a:r>
            <a:r>
              <a:rPr lang="en-GB" sz="2400" dirty="0" smtClean="0"/>
              <a:t> </a:t>
            </a:r>
            <a:endParaRPr lang="en-GB" sz="2400" dirty="0">
              <a:solidFill>
                <a:srgbClr val="FFFF00"/>
              </a:solidFill>
            </a:endParaRPr>
          </a:p>
        </p:txBody>
      </p:sp>
      <p:sp>
        <p:nvSpPr>
          <p:cNvPr id="16" name="Down Arrow 15"/>
          <p:cNvSpPr/>
          <p:nvPr/>
        </p:nvSpPr>
        <p:spPr>
          <a:xfrm>
            <a:off x="5605733" y="3180197"/>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5604369" y="4919897"/>
            <a:ext cx="14287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481873" y="1030456"/>
            <a:ext cx="408710" cy="2608342"/>
            <a:chOff x="7524328" y="260648"/>
            <a:chExt cx="504056" cy="2914759"/>
          </a:xfrm>
        </p:grpSpPr>
        <p:pic>
          <p:nvPicPr>
            <p:cNvPr id="5122" name="Picture 2"/>
            <p:cNvPicPr>
              <a:picLocks noChangeAspect="1" noChangeArrowheads="1"/>
            </p:cNvPicPr>
            <p:nvPr/>
          </p:nvPicPr>
          <p:blipFill>
            <a:blip r:embed="rId3" cstate="print"/>
            <a:srcRect/>
            <a:stretch>
              <a:fillRect/>
            </a:stretch>
          </p:blipFill>
          <p:spPr bwMode="auto">
            <a:xfrm>
              <a:off x="7524328" y="260648"/>
              <a:ext cx="504056" cy="2914759"/>
            </a:xfrm>
            <a:prstGeom prst="rect">
              <a:avLst/>
            </a:prstGeom>
            <a:noFill/>
            <a:ln w="9525">
              <a:noFill/>
              <a:miter lim="800000"/>
              <a:headEnd/>
              <a:tailEnd/>
            </a:ln>
          </p:spPr>
        </p:pic>
        <p:cxnSp>
          <p:nvCxnSpPr>
            <p:cNvPr id="13" name="Straight Connector 12"/>
            <p:cNvCxnSpPr/>
            <p:nvPr/>
          </p:nvCxnSpPr>
          <p:spPr>
            <a:xfrm>
              <a:off x="7668344" y="2132856"/>
              <a:ext cx="216024" cy="0"/>
            </a:xfrm>
            <a:prstGeom prst="line">
              <a:avLst/>
            </a:prstGeom>
            <a:ln w="47625"/>
          </p:spPr>
          <p:style>
            <a:lnRef idx="1">
              <a:schemeClr val="accent1"/>
            </a:lnRef>
            <a:fillRef idx="0">
              <a:schemeClr val="accent1"/>
            </a:fillRef>
            <a:effectRef idx="0">
              <a:schemeClr val="accent1"/>
            </a:effectRef>
            <a:fontRef idx="minor">
              <a:schemeClr val="tx1"/>
            </a:fontRef>
          </p:style>
        </p:cxnSp>
      </p:grpSp>
      <p:pic>
        <p:nvPicPr>
          <p:cNvPr id="5123" name="Picture 3"/>
          <p:cNvPicPr>
            <a:picLocks noChangeAspect="1" noChangeArrowheads="1"/>
          </p:cNvPicPr>
          <p:nvPr/>
        </p:nvPicPr>
        <p:blipFill>
          <a:blip r:embed="rId4" cstate="print"/>
          <a:srcRect/>
          <a:stretch>
            <a:fillRect/>
          </a:stretch>
        </p:blipFill>
        <p:spPr bwMode="auto">
          <a:xfrm>
            <a:off x="389999" y="3729485"/>
            <a:ext cx="2183747" cy="2952328"/>
          </a:xfrm>
          <a:prstGeom prst="rect">
            <a:avLst/>
          </a:prstGeom>
          <a:noFill/>
          <a:ln w="9525">
            <a:noFill/>
            <a:miter lim="800000"/>
            <a:headEnd/>
            <a:tailEnd/>
          </a:ln>
        </p:spPr>
      </p:pic>
      <p:sp>
        <p:nvSpPr>
          <p:cNvPr id="18" name="Down Arrow 17"/>
          <p:cNvSpPr/>
          <p:nvPr/>
        </p:nvSpPr>
        <p:spPr>
          <a:xfrm>
            <a:off x="5677171" y="1690515"/>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332656"/>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Molecular basis</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of </a:t>
            </a:r>
            <a:r>
              <a:rPr lang="en-GB" sz="48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rPr>
              <a:t>CF</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4" name="TextBox 3"/>
          <p:cNvSpPr txBox="1"/>
          <p:nvPr/>
        </p:nvSpPr>
        <p:spPr>
          <a:xfrm>
            <a:off x="467544" y="4088011"/>
            <a:ext cx="8136904" cy="1661993"/>
          </a:xfrm>
          <a:prstGeom prst="rect">
            <a:avLst/>
          </a:prstGeom>
          <a:noFill/>
        </p:spPr>
        <p:txBody>
          <a:bodyPr wrap="square" rtlCol="0">
            <a:spAutoFit/>
          </a:bodyPr>
          <a:lstStyle/>
          <a:p>
            <a:pPr>
              <a:buFont typeface="Arial" pitchFamily="34" charset="0"/>
              <a:buChar char="•"/>
            </a:pPr>
            <a:r>
              <a:rPr lang="en-GB" sz="2400" dirty="0" smtClean="0"/>
              <a:t>Over </a:t>
            </a:r>
            <a:r>
              <a:rPr lang="en-GB" sz="2400" dirty="0" smtClean="0">
                <a:solidFill>
                  <a:srgbClr val="FFFF00"/>
                </a:solidFill>
              </a:rPr>
              <a:t>1000</a:t>
            </a:r>
            <a:r>
              <a:rPr lang="en-GB" sz="2400" dirty="0" smtClean="0"/>
              <a:t> different mutations  identified</a:t>
            </a:r>
          </a:p>
          <a:p>
            <a:pPr>
              <a:buFont typeface="Arial" pitchFamily="34" charset="0"/>
              <a:buChar char="•"/>
            </a:pPr>
            <a:r>
              <a:rPr lang="en-GB" sz="2400" dirty="0" smtClean="0"/>
              <a:t>Most common mutation is delta F508</a:t>
            </a:r>
          </a:p>
          <a:p>
            <a:pPr>
              <a:buFont typeface="Arial" pitchFamily="34" charset="0"/>
              <a:buChar char="•"/>
            </a:pPr>
            <a:r>
              <a:rPr lang="en-GB" sz="2400" dirty="0" smtClean="0"/>
              <a:t>CF testing part of UK newborn screening programme</a:t>
            </a:r>
          </a:p>
          <a:p>
            <a:endParaRPr lang="en-GB" sz="3000" dirty="0"/>
          </a:p>
        </p:txBody>
      </p:sp>
      <p:pic>
        <p:nvPicPr>
          <p:cNvPr id="6146" name="Picture 2"/>
          <p:cNvPicPr>
            <a:picLocks noChangeAspect="1" noChangeArrowheads="1"/>
          </p:cNvPicPr>
          <p:nvPr/>
        </p:nvPicPr>
        <p:blipFill>
          <a:blip r:embed="rId3" cstate="print"/>
          <a:srcRect/>
          <a:stretch>
            <a:fillRect/>
          </a:stretch>
        </p:blipFill>
        <p:spPr bwMode="auto">
          <a:xfrm>
            <a:off x="1187623" y="1268760"/>
            <a:ext cx="2684959" cy="2304256"/>
          </a:xfrm>
          <a:prstGeom prst="rect">
            <a:avLst/>
          </a:prstGeom>
          <a:noFill/>
          <a:ln w="9525">
            <a:noFill/>
            <a:miter lim="800000"/>
            <a:headEnd/>
            <a:tailEnd/>
          </a:ln>
        </p:spPr>
      </p:pic>
      <p:sp>
        <p:nvSpPr>
          <p:cNvPr id="7" name="Right Arrow 6"/>
          <p:cNvSpPr/>
          <p:nvPr/>
        </p:nvSpPr>
        <p:spPr>
          <a:xfrm>
            <a:off x="4283968" y="2276872"/>
            <a:ext cx="12241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796136" y="1484784"/>
            <a:ext cx="3024336" cy="2308324"/>
          </a:xfrm>
          <a:prstGeom prst="rect">
            <a:avLst/>
          </a:prstGeom>
          <a:noFill/>
        </p:spPr>
        <p:txBody>
          <a:bodyPr wrap="square" rtlCol="0">
            <a:spAutoFit/>
          </a:bodyPr>
          <a:lstStyle/>
          <a:p>
            <a:r>
              <a:rPr lang="en-GB" sz="2400" dirty="0" smtClean="0"/>
              <a:t>Affects folding of CFTR protein and prevents it from moving to its correct place (the cell membrane) </a:t>
            </a:r>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8124" y="285031"/>
            <a:ext cx="8753475" cy="13627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Same </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gene, different symptoms</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3" name="TextBox 2"/>
          <p:cNvSpPr txBox="1"/>
          <p:nvPr/>
        </p:nvSpPr>
        <p:spPr>
          <a:xfrm>
            <a:off x="321857" y="2028825"/>
            <a:ext cx="4972050" cy="4154984"/>
          </a:xfrm>
          <a:prstGeom prst="rect">
            <a:avLst/>
          </a:prstGeom>
          <a:noFill/>
        </p:spPr>
        <p:txBody>
          <a:bodyPr wrap="square" rtlCol="0">
            <a:spAutoFit/>
          </a:bodyPr>
          <a:lstStyle/>
          <a:p>
            <a:pPr>
              <a:buFont typeface="Arial" pitchFamily="34" charset="0"/>
              <a:buChar char="•"/>
            </a:pPr>
            <a:r>
              <a:rPr lang="en-GB" sz="2400" b="1" dirty="0" smtClean="0"/>
              <a:t>Congenital absence of the vas deferens</a:t>
            </a:r>
            <a:r>
              <a:rPr lang="en-GB" sz="2400" dirty="0" smtClean="0"/>
              <a:t> (</a:t>
            </a:r>
            <a:r>
              <a:rPr lang="en-GB" sz="2400" b="1" dirty="0" smtClean="0"/>
              <a:t>CAVD</a:t>
            </a:r>
            <a:r>
              <a:rPr lang="en-GB" sz="2400" dirty="0" smtClean="0"/>
              <a:t>) is a condition in which the </a:t>
            </a:r>
            <a:r>
              <a:rPr lang="en-GB" sz="2400" dirty="0" err="1" smtClean="0">
                <a:solidFill>
                  <a:srgbClr val="FFFF00"/>
                </a:solidFill>
              </a:rPr>
              <a:t>vasa</a:t>
            </a:r>
            <a:r>
              <a:rPr lang="en-GB" sz="2400" dirty="0" smtClean="0">
                <a:solidFill>
                  <a:srgbClr val="FFFF00"/>
                </a:solidFill>
              </a:rPr>
              <a:t> deferentia</a:t>
            </a:r>
            <a:r>
              <a:rPr lang="en-GB" sz="2400" dirty="0" smtClean="0"/>
              <a:t> fail to form properly</a:t>
            </a:r>
          </a:p>
          <a:p>
            <a:pPr>
              <a:buFont typeface="Arial" pitchFamily="34" charset="0"/>
              <a:buChar char="•"/>
            </a:pPr>
            <a:endParaRPr lang="en-GB" sz="2400" dirty="0" smtClean="0"/>
          </a:p>
          <a:p>
            <a:pPr>
              <a:buFont typeface="Arial" pitchFamily="34" charset="0"/>
              <a:buChar char="•"/>
            </a:pPr>
            <a:r>
              <a:rPr lang="en-GB" sz="2400" dirty="0" smtClean="0"/>
              <a:t>Causes infertility (</a:t>
            </a:r>
            <a:r>
              <a:rPr lang="en-GB" sz="2400" dirty="0" err="1" smtClean="0">
                <a:solidFill>
                  <a:srgbClr val="FFFF00"/>
                </a:solidFill>
              </a:rPr>
              <a:t>azoospermia</a:t>
            </a:r>
            <a:r>
              <a:rPr lang="en-GB" sz="2400" dirty="0" smtClean="0"/>
              <a:t>)</a:t>
            </a:r>
          </a:p>
          <a:p>
            <a:pPr>
              <a:buFont typeface="Arial" pitchFamily="34" charset="0"/>
              <a:buChar char="•"/>
            </a:pPr>
            <a:endParaRPr lang="en-GB" sz="2400" dirty="0" smtClean="0"/>
          </a:p>
          <a:p>
            <a:pPr>
              <a:buFont typeface="Arial" pitchFamily="34" charset="0"/>
              <a:buChar char="•"/>
            </a:pPr>
            <a:r>
              <a:rPr lang="en-GB" sz="2400" dirty="0" smtClean="0"/>
              <a:t>Affects  around 1 in 2500 men</a:t>
            </a:r>
          </a:p>
          <a:p>
            <a:pPr>
              <a:buFont typeface="Arial" pitchFamily="34" charset="0"/>
              <a:buChar char="•"/>
            </a:pPr>
            <a:endParaRPr lang="en-GB" sz="2400" dirty="0" smtClean="0"/>
          </a:p>
          <a:p>
            <a:pPr>
              <a:buFont typeface="Arial" pitchFamily="34" charset="0"/>
              <a:buChar char="•"/>
            </a:pPr>
            <a:r>
              <a:rPr lang="en-GB" sz="2400" dirty="0" smtClean="0"/>
              <a:t>Most cases of CAVD are caused by mutations in the </a:t>
            </a:r>
            <a:r>
              <a:rPr lang="en-GB" sz="2400" dirty="0" smtClean="0">
                <a:solidFill>
                  <a:srgbClr val="FFFF00"/>
                </a:solidFill>
              </a:rPr>
              <a:t>CFTR </a:t>
            </a:r>
            <a:r>
              <a:rPr lang="en-GB" sz="2400" dirty="0" smtClean="0"/>
              <a:t>gene</a:t>
            </a:r>
            <a:endParaRPr lang="en-GB" sz="2400" dirty="0"/>
          </a:p>
        </p:txBody>
      </p:sp>
      <p:pic>
        <p:nvPicPr>
          <p:cNvPr id="10242" name="Picture 2" descr="vas_urethra.gif (295×270)"/>
          <p:cNvPicPr>
            <a:picLocks noChangeAspect="1" noChangeArrowheads="1"/>
          </p:cNvPicPr>
          <p:nvPr/>
        </p:nvPicPr>
        <p:blipFill>
          <a:blip r:embed="rId3" cstate="print"/>
          <a:srcRect/>
          <a:stretch>
            <a:fillRect/>
          </a:stretch>
        </p:blipFill>
        <p:spPr bwMode="auto">
          <a:xfrm>
            <a:off x="5301733" y="2466642"/>
            <a:ext cx="3299364" cy="301975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4776788"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9221" name="Rectangle 5"/>
          <p:cNvSpPr>
            <a:spLocks noChangeArrowheads="1"/>
          </p:cNvSpPr>
          <p:nvPr/>
        </p:nvSpPr>
        <p:spPr bwMode="auto">
          <a:xfrm>
            <a:off x="5426075" y="2000250"/>
            <a:ext cx="215900" cy="2286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9222" name="Line 6"/>
          <p:cNvSpPr>
            <a:spLocks noChangeShapeType="1"/>
          </p:cNvSpPr>
          <p:nvPr/>
        </p:nvSpPr>
        <p:spPr bwMode="auto">
          <a:xfrm>
            <a:off x="5640388" y="2114550"/>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23" name="Line 7"/>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24" name="Rectangle 8"/>
          <p:cNvSpPr>
            <a:spLocks noChangeArrowheads="1"/>
          </p:cNvSpPr>
          <p:nvPr/>
        </p:nvSpPr>
        <p:spPr bwMode="auto">
          <a:xfrm>
            <a:off x="7151688" y="2024063"/>
            <a:ext cx="215900" cy="2159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9226" name="Line 10"/>
          <p:cNvSpPr>
            <a:spLocks noChangeShapeType="1"/>
          </p:cNvSpPr>
          <p:nvPr/>
        </p:nvSpPr>
        <p:spPr bwMode="auto">
          <a:xfrm>
            <a:off x="7366000" y="2132013"/>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27" name="Line 11"/>
          <p:cNvSpPr>
            <a:spLocks noChangeShapeType="1"/>
          </p:cNvSpPr>
          <p:nvPr/>
        </p:nvSpPr>
        <p:spPr bwMode="auto">
          <a:xfrm>
            <a:off x="7643813" y="214312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28" name="Line 12"/>
          <p:cNvSpPr>
            <a:spLocks noChangeShapeType="1"/>
          </p:cNvSpPr>
          <p:nvPr/>
        </p:nvSpPr>
        <p:spPr bwMode="auto">
          <a:xfrm>
            <a:off x="5943600" y="2116138"/>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29" name="Line 13"/>
          <p:cNvSpPr>
            <a:spLocks noChangeShapeType="1"/>
          </p:cNvSpPr>
          <p:nvPr/>
        </p:nvSpPr>
        <p:spPr bwMode="auto">
          <a:xfrm>
            <a:off x="5084763" y="2632075"/>
            <a:ext cx="1468437"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0" name="Line 14"/>
          <p:cNvSpPr>
            <a:spLocks noChangeShapeType="1"/>
          </p:cNvSpPr>
          <p:nvPr/>
        </p:nvSpPr>
        <p:spPr bwMode="auto">
          <a:xfrm>
            <a:off x="5100638" y="26273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1" name="Line 15"/>
          <p:cNvSpPr>
            <a:spLocks noChangeShapeType="1"/>
          </p:cNvSpPr>
          <p:nvPr/>
        </p:nvSpPr>
        <p:spPr bwMode="auto">
          <a:xfrm>
            <a:off x="5572125" y="26320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2" name="Line 16"/>
          <p:cNvSpPr>
            <a:spLocks noChangeShapeType="1"/>
          </p:cNvSpPr>
          <p:nvPr/>
        </p:nvSpPr>
        <p:spPr bwMode="auto">
          <a:xfrm>
            <a:off x="6051550" y="26289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3" name="Line 17"/>
          <p:cNvSpPr>
            <a:spLocks noChangeShapeType="1"/>
          </p:cNvSpPr>
          <p:nvPr/>
        </p:nvSpPr>
        <p:spPr bwMode="auto">
          <a:xfrm>
            <a:off x="6540500" y="263366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4" name="Rectangle 18"/>
          <p:cNvSpPr>
            <a:spLocks noChangeArrowheads="1"/>
          </p:cNvSpPr>
          <p:nvPr/>
        </p:nvSpPr>
        <p:spPr bwMode="auto">
          <a:xfrm>
            <a:off x="5464175" y="3116263"/>
            <a:ext cx="215900" cy="2159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9235" name="Rectangle 19"/>
          <p:cNvSpPr>
            <a:spLocks noChangeArrowheads="1"/>
          </p:cNvSpPr>
          <p:nvPr/>
        </p:nvSpPr>
        <p:spPr bwMode="auto">
          <a:xfrm>
            <a:off x="4997450" y="3119438"/>
            <a:ext cx="215900" cy="2159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9236" name="Oval 20"/>
          <p:cNvSpPr>
            <a:spLocks noChangeArrowheads="1"/>
          </p:cNvSpPr>
          <p:nvPr/>
        </p:nvSpPr>
        <p:spPr bwMode="auto">
          <a:xfrm>
            <a:off x="7835900" y="3144838"/>
            <a:ext cx="215900" cy="215900"/>
          </a:xfrm>
          <a:prstGeom prst="ellipse">
            <a:avLst/>
          </a:prstGeom>
          <a:solidFill>
            <a:schemeClr val="tx2"/>
          </a:solidFill>
          <a:ln w="12700">
            <a:solidFill>
              <a:schemeClr val="tx1"/>
            </a:solidFill>
            <a:miter lim="800000"/>
            <a:headEnd/>
            <a:tailEnd/>
          </a:ln>
        </p:spPr>
        <p:txBody>
          <a:bodyPr wrap="none" anchor="ctr"/>
          <a:lstStyle/>
          <a:p>
            <a:endParaRPr lang="en-GB"/>
          </a:p>
        </p:txBody>
      </p:sp>
      <p:sp>
        <p:nvSpPr>
          <p:cNvPr id="9263" name="Line 23"/>
          <p:cNvSpPr>
            <a:spLocks noChangeShapeType="1"/>
          </p:cNvSpPr>
          <p:nvPr/>
        </p:nvSpPr>
        <p:spPr bwMode="auto">
          <a:xfrm>
            <a:off x="7373938" y="26543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8" name="Line 24"/>
          <p:cNvSpPr>
            <a:spLocks noChangeShapeType="1"/>
          </p:cNvSpPr>
          <p:nvPr/>
        </p:nvSpPr>
        <p:spPr bwMode="auto">
          <a:xfrm>
            <a:off x="7945438" y="26479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39" name="Line 25"/>
          <p:cNvSpPr>
            <a:spLocks noChangeShapeType="1"/>
          </p:cNvSpPr>
          <p:nvPr/>
        </p:nvSpPr>
        <p:spPr bwMode="auto">
          <a:xfrm>
            <a:off x="7391400" y="2651125"/>
            <a:ext cx="5492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0" name="Line 26"/>
          <p:cNvSpPr>
            <a:spLocks noChangeShapeType="1"/>
          </p:cNvSpPr>
          <p:nvPr/>
        </p:nvSpPr>
        <p:spPr bwMode="auto">
          <a:xfrm>
            <a:off x="6629400" y="3276600"/>
            <a:ext cx="642938" cy="63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1" name="Line 27"/>
          <p:cNvSpPr>
            <a:spLocks noChangeShapeType="1"/>
          </p:cNvSpPr>
          <p:nvPr/>
        </p:nvSpPr>
        <p:spPr bwMode="auto">
          <a:xfrm>
            <a:off x="6981825" y="329565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2" name="Line 28"/>
          <p:cNvSpPr>
            <a:spLocks noChangeShapeType="1"/>
          </p:cNvSpPr>
          <p:nvPr/>
        </p:nvSpPr>
        <p:spPr bwMode="auto">
          <a:xfrm>
            <a:off x="5776913" y="3783013"/>
            <a:ext cx="2041525" cy="1587"/>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3" name="Line 29"/>
          <p:cNvSpPr>
            <a:spLocks noChangeShapeType="1"/>
          </p:cNvSpPr>
          <p:nvPr/>
        </p:nvSpPr>
        <p:spPr bwMode="auto">
          <a:xfrm>
            <a:off x="5792788" y="3778250"/>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4" name="Line 30"/>
          <p:cNvSpPr>
            <a:spLocks noChangeShapeType="1"/>
          </p:cNvSpPr>
          <p:nvPr/>
        </p:nvSpPr>
        <p:spPr bwMode="auto">
          <a:xfrm>
            <a:off x="6264275" y="3783013"/>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5" name="Line 31"/>
          <p:cNvSpPr>
            <a:spLocks noChangeShapeType="1"/>
          </p:cNvSpPr>
          <p:nvPr/>
        </p:nvSpPr>
        <p:spPr bwMode="auto">
          <a:xfrm>
            <a:off x="6743700" y="3779838"/>
            <a:ext cx="1588"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3" name="Group 32"/>
          <p:cNvGrpSpPr>
            <a:grpSpLocks/>
          </p:cNvGrpSpPr>
          <p:nvPr/>
        </p:nvGrpSpPr>
        <p:grpSpPr bwMode="auto">
          <a:xfrm>
            <a:off x="7172325" y="3784600"/>
            <a:ext cx="215900" cy="719138"/>
            <a:chOff x="4490" y="2384"/>
            <a:chExt cx="136" cy="453"/>
          </a:xfrm>
        </p:grpSpPr>
        <p:sp>
          <p:nvSpPr>
            <p:cNvPr id="9260" name="Line 33"/>
            <p:cNvSpPr>
              <a:spLocks noChangeShapeType="1"/>
            </p:cNvSpPr>
            <p:nvPr/>
          </p:nvSpPr>
          <p:spPr bwMode="auto">
            <a:xfrm>
              <a:off x="4556" y="2384"/>
              <a:ext cx="0" cy="320"/>
            </a:xfrm>
            <a:prstGeom prst="line">
              <a:avLst/>
            </a:prstGeom>
            <a:solidFill>
              <a:schemeClr val="tx2"/>
            </a:solidFill>
            <a:ln w="12700">
              <a:solidFill>
                <a:schemeClr val="tx1"/>
              </a:solidFill>
              <a:miter lim="800000"/>
              <a:headEnd/>
              <a:tailEnd/>
            </a:ln>
          </p:spPr>
          <p:txBody>
            <a:bodyPr wrap="none" anchor="ctr"/>
            <a:lstStyle/>
            <a:p>
              <a:endParaRPr lang="en-GB"/>
            </a:p>
          </p:txBody>
        </p:sp>
        <p:sp>
          <p:nvSpPr>
            <p:cNvPr id="9261" name="Rectangle 34"/>
            <p:cNvSpPr>
              <a:spLocks noChangeArrowheads="1"/>
            </p:cNvSpPr>
            <p:nvPr/>
          </p:nvSpPr>
          <p:spPr bwMode="auto">
            <a:xfrm>
              <a:off x="4490" y="2701"/>
              <a:ext cx="136" cy="136"/>
            </a:xfrm>
            <a:prstGeom prst="rect">
              <a:avLst/>
            </a:prstGeom>
            <a:solidFill>
              <a:schemeClr val="tx2"/>
            </a:solidFill>
            <a:ln w="12700">
              <a:solidFill>
                <a:schemeClr val="tx1"/>
              </a:solidFill>
              <a:miter lim="800000"/>
              <a:headEnd/>
              <a:tailEnd/>
            </a:ln>
          </p:spPr>
          <p:txBody>
            <a:bodyPr wrap="none" anchor="ctr"/>
            <a:lstStyle/>
            <a:p>
              <a:endParaRPr lang="en-GB"/>
            </a:p>
          </p:txBody>
        </p:sp>
      </p:grpSp>
      <p:sp>
        <p:nvSpPr>
          <p:cNvPr id="9247" name="Rectangle 35"/>
          <p:cNvSpPr>
            <a:spLocks noChangeArrowheads="1"/>
          </p:cNvSpPr>
          <p:nvPr/>
        </p:nvSpPr>
        <p:spPr bwMode="auto">
          <a:xfrm>
            <a:off x="6156325" y="4267200"/>
            <a:ext cx="215900" cy="2159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9248" name="Line 36"/>
          <p:cNvSpPr>
            <a:spLocks noChangeShapeType="1"/>
          </p:cNvSpPr>
          <p:nvPr/>
        </p:nvSpPr>
        <p:spPr bwMode="auto">
          <a:xfrm>
            <a:off x="7804150" y="3795713"/>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249" name="Oval 37"/>
          <p:cNvSpPr>
            <a:spLocks noChangeArrowheads="1"/>
          </p:cNvSpPr>
          <p:nvPr/>
        </p:nvSpPr>
        <p:spPr bwMode="auto">
          <a:xfrm>
            <a:off x="7696200" y="4267200"/>
            <a:ext cx="215900" cy="215900"/>
          </a:xfrm>
          <a:prstGeom prst="ellipse">
            <a:avLst/>
          </a:prstGeom>
          <a:solidFill>
            <a:schemeClr val="tx2"/>
          </a:solidFill>
          <a:ln w="12700">
            <a:solidFill>
              <a:schemeClr val="tx1"/>
            </a:solidFill>
            <a:miter lim="800000"/>
            <a:headEnd/>
            <a:tailEnd/>
          </a:ln>
        </p:spPr>
        <p:txBody>
          <a:bodyPr wrap="none" anchor="ctr"/>
          <a:lstStyle/>
          <a:p>
            <a:endParaRPr lang="en-GB"/>
          </a:p>
        </p:txBody>
      </p:sp>
      <p:sp>
        <p:nvSpPr>
          <p:cNvPr id="9250" name="Rectangle 39"/>
          <p:cNvSpPr>
            <a:spLocks noChangeArrowheads="1"/>
          </p:cNvSpPr>
          <p:nvPr/>
        </p:nvSpPr>
        <p:spPr bwMode="auto">
          <a:xfrm>
            <a:off x="404813" y="1609725"/>
            <a:ext cx="3967162" cy="4729163"/>
          </a:xfrm>
          <a:prstGeom prst="rect">
            <a:avLst/>
          </a:prstGeom>
          <a:noFill/>
          <a:ln w="76200">
            <a:solidFill>
              <a:schemeClr val="tx1"/>
            </a:solidFill>
            <a:miter lim="800000"/>
            <a:headEnd/>
            <a:tailEnd/>
          </a:ln>
        </p:spPr>
        <p:txBody>
          <a:bodyPr wrap="none" anchor="ctr"/>
          <a:lstStyle/>
          <a:p>
            <a:endParaRPr lang="en-GB"/>
          </a:p>
        </p:txBody>
      </p:sp>
      <p:sp>
        <p:nvSpPr>
          <p:cNvPr id="9251" name="Oval 40"/>
          <p:cNvSpPr>
            <a:spLocks noChangeArrowheads="1"/>
          </p:cNvSpPr>
          <p:nvPr/>
        </p:nvSpPr>
        <p:spPr bwMode="auto">
          <a:xfrm>
            <a:off x="6172200" y="1981200"/>
            <a:ext cx="273050" cy="273050"/>
          </a:xfrm>
          <a:prstGeom prst="ellipse">
            <a:avLst/>
          </a:prstGeom>
          <a:solidFill>
            <a:schemeClr val="tx2"/>
          </a:solidFill>
          <a:ln w="12700">
            <a:solidFill>
              <a:schemeClr val="tx1"/>
            </a:solidFill>
            <a:miter lim="800000"/>
            <a:headEnd/>
            <a:tailEnd/>
          </a:ln>
        </p:spPr>
        <p:txBody>
          <a:bodyPr wrap="none" anchor="ctr"/>
          <a:lstStyle/>
          <a:p>
            <a:endParaRPr lang="en-GB"/>
          </a:p>
        </p:txBody>
      </p:sp>
      <p:sp>
        <p:nvSpPr>
          <p:cNvPr id="9252" name="Oval 41"/>
          <p:cNvSpPr>
            <a:spLocks noChangeArrowheads="1"/>
          </p:cNvSpPr>
          <p:nvPr/>
        </p:nvSpPr>
        <p:spPr bwMode="auto">
          <a:xfrm>
            <a:off x="5943600" y="3124200"/>
            <a:ext cx="215900" cy="215900"/>
          </a:xfrm>
          <a:prstGeom prst="ellipse">
            <a:avLst/>
          </a:prstGeom>
          <a:solidFill>
            <a:schemeClr val="tx2"/>
          </a:solidFill>
          <a:ln w="12700">
            <a:solidFill>
              <a:schemeClr val="tx1"/>
            </a:solidFill>
            <a:miter lim="800000"/>
            <a:headEnd/>
            <a:tailEnd/>
          </a:ln>
        </p:spPr>
        <p:txBody>
          <a:bodyPr wrap="none" anchor="ctr"/>
          <a:lstStyle/>
          <a:p>
            <a:endParaRPr lang="en-GB"/>
          </a:p>
        </p:txBody>
      </p:sp>
      <p:sp>
        <p:nvSpPr>
          <p:cNvPr id="9253" name="Rectangle 42"/>
          <p:cNvSpPr>
            <a:spLocks noChangeArrowheads="1"/>
          </p:cNvSpPr>
          <p:nvPr/>
        </p:nvSpPr>
        <p:spPr bwMode="auto">
          <a:xfrm>
            <a:off x="6413500" y="3136900"/>
            <a:ext cx="215900" cy="215900"/>
          </a:xfrm>
          <a:prstGeom prst="rect">
            <a:avLst/>
          </a:prstGeom>
          <a:solidFill>
            <a:schemeClr val="tx2"/>
          </a:solidFill>
          <a:ln w="12700">
            <a:solidFill>
              <a:schemeClr val="tx1"/>
            </a:solidFill>
            <a:miter lim="800000"/>
            <a:headEnd/>
            <a:tailEnd/>
          </a:ln>
        </p:spPr>
        <p:txBody>
          <a:bodyPr wrap="none" anchor="ctr"/>
          <a:lstStyle/>
          <a:p>
            <a:endParaRPr lang="en-GB"/>
          </a:p>
        </p:txBody>
      </p:sp>
      <p:sp>
        <p:nvSpPr>
          <p:cNvPr id="9254" name="Rectangle 43"/>
          <p:cNvSpPr>
            <a:spLocks noChangeArrowheads="1"/>
          </p:cNvSpPr>
          <p:nvPr/>
        </p:nvSpPr>
        <p:spPr bwMode="auto">
          <a:xfrm>
            <a:off x="5683250" y="4267200"/>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9255" name="Rectangle 44"/>
          <p:cNvSpPr>
            <a:spLocks noChangeArrowheads="1"/>
          </p:cNvSpPr>
          <p:nvPr/>
        </p:nvSpPr>
        <p:spPr bwMode="auto">
          <a:xfrm>
            <a:off x="96838" y="2133600"/>
            <a:ext cx="3805529" cy="3785652"/>
          </a:xfrm>
          <a:prstGeom prst="rect">
            <a:avLst/>
          </a:prstGeom>
          <a:noFill/>
          <a:ln w="9525">
            <a:noFill/>
            <a:miter lim="800000"/>
            <a:headEnd/>
            <a:tailEnd/>
          </a:ln>
        </p:spPr>
        <p:txBody>
          <a:bodyPr wrap="none">
            <a:spAutoFit/>
          </a:bodyPr>
          <a:lstStyle/>
          <a:p>
            <a:pPr lvl="1">
              <a:buFontTx/>
              <a:buChar char="•"/>
            </a:pPr>
            <a:r>
              <a:rPr lang="en-GB" sz="2400" dirty="0"/>
              <a:t>No affected  parents</a:t>
            </a:r>
          </a:p>
          <a:p>
            <a:pPr lvl="1">
              <a:buFontTx/>
              <a:buChar char="•"/>
            </a:pPr>
            <a:endParaRPr lang="en-GB" sz="2400" dirty="0"/>
          </a:p>
          <a:p>
            <a:pPr lvl="1">
              <a:buFontTx/>
              <a:buChar char="•"/>
            </a:pPr>
            <a:r>
              <a:rPr lang="en-GB" sz="2400" dirty="0"/>
              <a:t>M affected </a:t>
            </a:r>
          </a:p>
          <a:p>
            <a:pPr lvl="1"/>
            <a:endParaRPr lang="en-GB" sz="2400" dirty="0"/>
          </a:p>
          <a:p>
            <a:pPr lvl="1">
              <a:buFontTx/>
              <a:buChar char="•"/>
            </a:pPr>
            <a:r>
              <a:rPr lang="en-GB" sz="2400" dirty="0"/>
              <a:t>Transmitted by carrier F</a:t>
            </a:r>
          </a:p>
          <a:p>
            <a:pPr lvl="1">
              <a:buFontTx/>
              <a:buChar char="•"/>
            </a:pPr>
            <a:endParaRPr lang="en-GB" sz="2400" dirty="0"/>
          </a:p>
          <a:p>
            <a:pPr lvl="1">
              <a:buFontTx/>
              <a:buChar char="•"/>
            </a:pPr>
            <a:r>
              <a:rPr lang="en-GB" sz="2400" dirty="0"/>
              <a:t>50%  sons affected</a:t>
            </a:r>
          </a:p>
          <a:p>
            <a:pPr lvl="1"/>
            <a:endParaRPr lang="en-GB" sz="2400" dirty="0"/>
          </a:p>
          <a:p>
            <a:pPr lvl="1">
              <a:buFontTx/>
              <a:buChar char="•"/>
            </a:pPr>
            <a:r>
              <a:rPr lang="en-GB" sz="2400" dirty="0"/>
              <a:t>50% </a:t>
            </a:r>
            <a:r>
              <a:rPr lang="en-GB" sz="2400" dirty="0" smtClean="0"/>
              <a:t>daughter </a:t>
            </a:r>
            <a:r>
              <a:rPr lang="en-GB" sz="2400" dirty="0"/>
              <a:t>carriers</a:t>
            </a:r>
          </a:p>
          <a:p>
            <a:pPr lvl="1"/>
            <a:r>
              <a:rPr lang="en-GB" sz="2400" dirty="0"/>
              <a:t>  	</a:t>
            </a:r>
          </a:p>
        </p:txBody>
      </p:sp>
      <p:sp>
        <p:nvSpPr>
          <p:cNvPr id="49" name="Rectangle 2"/>
          <p:cNvSpPr txBox="1">
            <a:spLocks noChangeArrowheads="1"/>
          </p:cNvSpPr>
          <p:nvPr/>
        </p:nvSpPr>
        <p:spPr>
          <a:xfrm>
            <a:off x="414311" y="133328"/>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X-Linked Recessive</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grpSp>
        <p:nvGrpSpPr>
          <p:cNvPr id="50" name="Group 49"/>
          <p:cNvGrpSpPr/>
          <p:nvPr/>
        </p:nvGrpSpPr>
        <p:grpSpPr>
          <a:xfrm>
            <a:off x="7284920" y="3149620"/>
            <a:ext cx="215900" cy="215900"/>
            <a:chOff x="2771800" y="4221088"/>
            <a:chExt cx="215900" cy="215900"/>
          </a:xfrm>
        </p:grpSpPr>
        <p:sp>
          <p:nvSpPr>
            <p:cNvPr id="51"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52"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53" name="Group 52"/>
          <p:cNvGrpSpPr/>
          <p:nvPr/>
        </p:nvGrpSpPr>
        <p:grpSpPr>
          <a:xfrm>
            <a:off x="6639877" y="4290848"/>
            <a:ext cx="215900" cy="215900"/>
            <a:chOff x="2771800" y="4221088"/>
            <a:chExt cx="215900" cy="215900"/>
          </a:xfrm>
        </p:grpSpPr>
        <p:sp>
          <p:nvSpPr>
            <p:cNvPr id="54"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55"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60" name="Group 59"/>
          <p:cNvGrpSpPr/>
          <p:nvPr/>
        </p:nvGrpSpPr>
        <p:grpSpPr>
          <a:xfrm>
            <a:off x="7919329" y="2019024"/>
            <a:ext cx="215900" cy="215900"/>
            <a:chOff x="2771800" y="4221088"/>
            <a:chExt cx="215900" cy="215900"/>
          </a:xfrm>
        </p:grpSpPr>
        <p:sp>
          <p:nvSpPr>
            <p:cNvPr id="61"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62"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524000"/>
          </a:xfrm>
        </p:spPr>
        <p:txBody>
          <a:bodyPr>
            <a:normAutofit fontScale="90000"/>
          </a:bodyPr>
          <a:lstStyle/>
          <a:p>
            <a:r>
              <a:rPr lang="en-GB" dirty="0" smtClean="0"/>
              <a:t/>
            </a:r>
            <a:br>
              <a:rPr lang="en-GB" dirty="0" smtClean="0"/>
            </a:br>
            <a:r>
              <a:rPr lang="en-GB" dirty="0" smtClean="0"/>
              <a:t>Risk of transmission of genetic disease</a:t>
            </a:r>
            <a:endParaRPr lang="en-GB" dirty="0"/>
          </a:p>
        </p:txBody>
      </p:sp>
      <p:sp>
        <p:nvSpPr>
          <p:cNvPr id="3" name="Content Placeholder 2"/>
          <p:cNvSpPr>
            <a:spLocks noGrp="1"/>
          </p:cNvSpPr>
          <p:nvPr>
            <p:ph idx="1"/>
          </p:nvPr>
        </p:nvSpPr>
        <p:spPr>
          <a:xfrm>
            <a:off x="428596" y="2071678"/>
            <a:ext cx="4686304" cy="4535511"/>
          </a:xfrm>
        </p:spPr>
        <p:txBody>
          <a:bodyPr/>
          <a:lstStyle/>
          <a:p>
            <a:pPr>
              <a:buNone/>
            </a:pPr>
            <a:endParaRPr lang="en-GB" dirty="0" smtClean="0"/>
          </a:p>
          <a:p>
            <a:r>
              <a:rPr lang="en-GB" dirty="0" smtClean="0"/>
              <a:t>Genetic disease</a:t>
            </a:r>
          </a:p>
          <a:p>
            <a:r>
              <a:rPr lang="en-GB" dirty="0" smtClean="0"/>
              <a:t>Pedigree diagrams</a:t>
            </a:r>
          </a:p>
          <a:p>
            <a:r>
              <a:rPr lang="en-GB" dirty="0" smtClean="0"/>
              <a:t>Modes of inheritance</a:t>
            </a:r>
          </a:p>
          <a:p>
            <a:r>
              <a:rPr lang="en-GB" dirty="0" smtClean="0"/>
              <a:t>Mechanisms of genetic disease</a:t>
            </a:r>
          </a:p>
          <a:p>
            <a:r>
              <a:rPr lang="en-GB" dirty="0" smtClean="0"/>
              <a:t>Estimating genetic risk</a:t>
            </a:r>
            <a:endParaRPr lang="en-GB" dirty="0"/>
          </a:p>
        </p:txBody>
      </p:sp>
      <p:grpSp>
        <p:nvGrpSpPr>
          <p:cNvPr id="85" name="Group 84"/>
          <p:cNvGrpSpPr/>
          <p:nvPr/>
        </p:nvGrpSpPr>
        <p:grpSpPr>
          <a:xfrm>
            <a:off x="4929190" y="2500306"/>
            <a:ext cx="3918372" cy="2802062"/>
            <a:chOff x="4800600" y="3212976"/>
            <a:chExt cx="3918372" cy="2802062"/>
          </a:xfrm>
        </p:grpSpPr>
        <p:grpSp>
          <p:nvGrpSpPr>
            <p:cNvPr id="86" name="Group 221"/>
            <p:cNvGrpSpPr>
              <a:grpSpLocks/>
            </p:cNvGrpSpPr>
            <p:nvPr/>
          </p:nvGrpSpPr>
          <p:grpSpPr bwMode="auto">
            <a:xfrm>
              <a:off x="6228184" y="3212975"/>
              <a:ext cx="2490788" cy="2605086"/>
              <a:chOff x="2769" y="1860"/>
              <a:chExt cx="1569" cy="1973"/>
            </a:xfrm>
          </p:grpSpPr>
          <p:grpSp>
            <p:nvGrpSpPr>
              <p:cNvPr id="96" name="Group 151"/>
              <p:cNvGrpSpPr>
                <a:grpSpLocks/>
              </p:cNvGrpSpPr>
              <p:nvPr/>
            </p:nvGrpSpPr>
            <p:grpSpPr bwMode="auto">
              <a:xfrm>
                <a:off x="3024" y="1860"/>
                <a:ext cx="1314" cy="1973"/>
                <a:chOff x="2988" y="1278"/>
                <a:chExt cx="1314" cy="1973"/>
              </a:xfrm>
            </p:grpSpPr>
            <p:grpSp>
              <p:nvGrpSpPr>
                <p:cNvPr id="98" name="Group 83"/>
                <p:cNvGrpSpPr>
                  <a:grpSpLocks/>
                </p:cNvGrpSpPr>
                <p:nvPr/>
              </p:nvGrpSpPr>
              <p:grpSpPr bwMode="auto">
                <a:xfrm>
                  <a:off x="4142" y="2726"/>
                  <a:ext cx="160" cy="490"/>
                  <a:chOff x="4142" y="2726"/>
                  <a:chExt cx="160" cy="490"/>
                </a:xfrm>
              </p:grpSpPr>
              <p:sp>
                <p:nvSpPr>
                  <p:cNvPr id="166" name="Freeform 81"/>
                  <p:cNvSpPr>
                    <a:spLocks/>
                  </p:cNvSpPr>
                  <p:nvPr/>
                </p:nvSpPr>
                <p:spPr bwMode="auto">
                  <a:xfrm>
                    <a:off x="4142" y="2726"/>
                    <a:ext cx="160" cy="490"/>
                  </a:xfrm>
                  <a:custGeom>
                    <a:avLst/>
                    <a:gdLst>
                      <a:gd name="T0" fmla="*/ 118 w 160"/>
                      <a:gd name="T1" fmla="*/ 0 h 490"/>
                      <a:gd name="T2" fmla="*/ 114 w 160"/>
                      <a:gd name="T3" fmla="*/ 85 h 490"/>
                      <a:gd name="T4" fmla="*/ 112 w 160"/>
                      <a:gd name="T5" fmla="*/ 163 h 490"/>
                      <a:gd name="T6" fmla="*/ 105 w 160"/>
                      <a:gd name="T7" fmla="*/ 239 h 490"/>
                      <a:gd name="T8" fmla="*/ 114 w 160"/>
                      <a:gd name="T9" fmla="*/ 265 h 490"/>
                      <a:gd name="T10" fmla="*/ 125 w 160"/>
                      <a:gd name="T11" fmla="*/ 293 h 490"/>
                      <a:gd name="T12" fmla="*/ 139 w 160"/>
                      <a:gd name="T13" fmla="*/ 322 h 490"/>
                      <a:gd name="T14" fmla="*/ 143 w 160"/>
                      <a:gd name="T15" fmla="*/ 334 h 490"/>
                      <a:gd name="T16" fmla="*/ 148 w 160"/>
                      <a:gd name="T17" fmla="*/ 340 h 490"/>
                      <a:gd name="T18" fmla="*/ 152 w 160"/>
                      <a:gd name="T19" fmla="*/ 357 h 490"/>
                      <a:gd name="T20" fmla="*/ 160 w 160"/>
                      <a:gd name="T21" fmla="*/ 391 h 490"/>
                      <a:gd name="T22" fmla="*/ 155 w 160"/>
                      <a:gd name="T23" fmla="*/ 409 h 490"/>
                      <a:gd name="T24" fmla="*/ 148 w 160"/>
                      <a:gd name="T25" fmla="*/ 413 h 490"/>
                      <a:gd name="T26" fmla="*/ 145 w 160"/>
                      <a:gd name="T27" fmla="*/ 424 h 490"/>
                      <a:gd name="T28" fmla="*/ 140 w 160"/>
                      <a:gd name="T29" fmla="*/ 430 h 490"/>
                      <a:gd name="T30" fmla="*/ 128 w 160"/>
                      <a:gd name="T31" fmla="*/ 434 h 490"/>
                      <a:gd name="T32" fmla="*/ 130 w 160"/>
                      <a:gd name="T33" fmla="*/ 448 h 490"/>
                      <a:gd name="T34" fmla="*/ 127 w 160"/>
                      <a:gd name="T35" fmla="*/ 452 h 490"/>
                      <a:gd name="T36" fmla="*/ 108 w 160"/>
                      <a:gd name="T37" fmla="*/ 454 h 490"/>
                      <a:gd name="T38" fmla="*/ 103 w 160"/>
                      <a:gd name="T39" fmla="*/ 476 h 490"/>
                      <a:gd name="T40" fmla="*/ 67 w 160"/>
                      <a:gd name="T41" fmla="*/ 490 h 490"/>
                      <a:gd name="T42" fmla="*/ 48 w 160"/>
                      <a:gd name="T43" fmla="*/ 475 h 490"/>
                      <a:gd name="T44" fmla="*/ 39 w 160"/>
                      <a:gd name="T45" fmla="*/ 467 h 490"/>
                      <a:gd name="T46" fmla="*/ 38 w 160"/>
                      <a:gd name="T47" fmla="*/ 446 h 490"/>
                      <a:gd name="T48" fmla="*/ 58 w 160"/>
                      <a:gd name="T49" fmla="*/ 422 h 490"/>
                      <a:gd name="T50" fmla="*/ 46 w 160"/>
                      <a:gd name="T51" fmla="*/ 401 h 490"/>
                      <a:gd name="T52" fmla="*/ 30 w 160"/>
                      <a:gd name="T53" fmla="*/ 418 h 490"/>
                      <a:gd name="T54" fmla="*/ 29 w 160"/>
                      <a:gd name="T55" fmla="*/ 436 h 490"/>
                      <a:gd name="T56" fmla="*/ 23 w 160"/>
                      <a:gd name="T57" fmla="*/ 449 h 490"/>
                      <a:gd name="T58" fmla="*/ 16 w 160"/>
                      <a:gd name="T59" fmla="*/ 453 h 490"/>
                      <a:gd name="T60" fmla="*/ 8 w 160"/>
                      <a:gd name="T61" fmla="*/ 460 h 490"/>
                      <a:gd name="T62" fmla="*/ 0 w 160"/>
                      <a:gd name="T63" fmla="*/ 454 h 490"/>
                      <a:gd name="T64" fmla="*/ 3 w 160"/>
                      <a:gd name="T65" fmla="*/ 439 h 490"/>
                      <a:gd name="T66" fmla="*/ 2 w 160"/>
                      <a:gd name="T67" fmla="*/ 413 h 490"/>
                      <a:gd name="T68" fmla="*/ 8 w 160"/>
                      <a:gd name="T69" fmla="*/ 364 h 490"/>
                      <a:gd name="T70" fmla="*/ 15 w 160"/>
                      <a:gd name="T71" fmla="*/ 340 h 490"/>
                      <a:gd name="T72" fmla="*/ 27 w 160"/>
                      <a:gd name="T73" fmla="*/ 326 h 490"/>
                      <a:gd name="T74" fmla="*/ 42 w 160"/>
                      <a:gd name="T75" fmla="*/ 310 h 490"/>
                      <a:gd name="T76" fmla="*/ 45 w 160"/>
                      <a:gd name="T77" fmla="*/ 292 h 490"/>
                      <a:gd name="T78" fmla="*/ 48 w 160"/>
                      <a:gd name="T79" fmla="*/ 241 h 490"/>
                      <a:gd name="T80" fmla="*/ 24 w 160"/>
                      <a:gd name="T81" fmla="*/ 109 h 490"/>
                      <a:gd name="T82" fmla="*/ 11 w 160"/>
                      <a:gd name="T83" fmla="*/ 36 h 490"/>
                      <a:gd name="T84" fmla="*/ 118 w 160"/>
                      <a:gd name="T85" fmla="*/ 0 h 4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490"/>
                      <a:gd name="T131" fmla="*/ 160 w 160"/>
                      <a:gd name="T132" fmla="*/ 490 h 4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490">
                        <a:moveTo>
                          <a:pt x="118" y="0"/>
                        </a:moveTo>
                        <a:lnTo>
                          <a:pt x="114" y="85"/>
                        </a:lnTo>
                        <a:lnTo>
                          <a:pt x="112" y="163"/>
                        </a:lnTo>
                        <a:lnTo>
                          <a:pt x="105" y="239"/>
                        </a:lnTo>
                        <a:lnTo>
                          <a:pt x="114" y="265"/>
                        </a:lnTo>
                        <a:lnTo>
                          <a:pt x="125" y="293"/>
                        </a:lnTo>
                        <a:lnTo>
                          <a:pt x="139" y="322"/>
                        </a:lnTo>
                        <a:lnTo>
                          <a:pt x="143" y="334"/>
                        </a:lnTo>
                        <a:lnTo>
                          <a:pt x="148" y="340"/>
                        </a:lnTo>
                        <a:lnTo>
                          <a:pt x="152" y="357"/>
                        </a:lnTo>
                        <a:lnTo>
                          <a:pt x="160" y="391"/>
                        </a:lnTo>
                        <a:lnTo>
                          <a:pt x="155" y="409"/>
                        </a:lnTo>
                        <a:lnTo>
                          <a:pt x="148" y="413"/>
                        </a:lnTo>
                        <a:lnTo>
                          <a:pt x="145" y="424"/>
                        </a:lnTo>
                        <a:lnTo>
                          <a:pt x="140" y="430"/>
                        </a:lnTo>
                        <a:lnTo>
                          <a:pt x="128" y="434"/>
                        </a:lnTo>
                        <a:lnTo>
                          <a:pt x="130" y="448"/>
                        </a:lnTo>
                        <a:lnTo>
                          <a:pt x="127" y="452"/>
                        </a:lnTo>
                        <a:lnTo>
                          <a:pt x="108" y="454"/>
                        </a:lnTo>
                        <a:lnTo>
                          <a:pt x="103" y="476"/>
                        </a:lnTo>
                        <a:lnTo>
                          <a:pt x="67" y="490"/>
                        </a:lnTo>
                        <a:lnTo>
                          <a:pt x="48" y="475"/>
                        </a:lnTo>
                        <a:lnTo>
                          <a:pt x="39" y="467"/>
                        </a:lnTo>
                        <a:lnTo>
                          <a:pt x="38" y="446"/>
                        </a:lnTo>
                        <a:lnTo>
                          <a:pt x="58" y="422"/>
                        </a:lnTo>
                        <a:lnTo>
                          <a:pt x="46" y="401"/>
                        </a:lnTo>
                        <a:lnTo>
                          <a:pt x="30" y="418"/>
                        </a:lnTo>
                        <a:lnTo>
                          <a:pt x="29" y="436"/>
                        </a:lnTo>
                        <a:lnTo>
                          <a:pt x="23" y="449"/>
                        </a:lnTo>
                        <a:lnTo>
                          <a:pt x="16" y="453"/>
                        </a:lnTo>
                        <a:lnTo>
                          <a:pt x="8" y="460"/>
                        </a:lnTo>
                        <a:lnTo>
                          <a:pt x="0" y="454"/>
                        </a:lnTo>
                        <a:lnTo>
                          <a:pt x="3" y="439"/>
                        </a:lnTo>
                        <a:lnTo>
                          <a:pt x="2" y="413"/>
                        </a:lnTo>
                        <a:lnTo>
                          <a:pt x="8" y="364"/>
                        </a:lnTo>
                        <a:lnTo>
                          <a:pt x="15" y="340"/>
                        </a:lnTo>
                        <a:lnTo>
                          <a:pt x="27" y="326"/>
                        </a:lnTo>
                        <a:lnTo>
                          <a:pt x="42" y="310"/>
                        </a:lnTo>
                        <a:lnTo>
                          <a:pt x="45" y="292"/>
                        </a:lnTo>
                        <a:lnTo>
                          <a:pt x="48" y="241"/>
                        </a:lnTo>
                        <a:lnTo>
                          <a:pt x="24" y="109"/>
                        </a:lnTo>
                        <a:lnTo>
                          <a:pt x="11" y="36"/>
                        </a:lnTo>
                        <a:lnTo>
                          <a:pt x="118" y="0"/>
                        </a:lnTo>
                        <a:close/>
                      </a:path>
                    </a:pathLst>
                  </a:custGeom>
                  <a:solidFill>
                    <a:srgbClr val="FF9F7F"/>
                  </a:solidFill>
                  <a:ln w="9525">
                    <a:noFill/>
                    <a:round/>
                    <a:headEnd/>
                    <a:tailEnd/>
                  </a:ln>
                </p:spPr>
                <p:txBody>
                  <a:bodyPr/>
                  <a:lstStyle/>
                  <a:p>
                    <a:endParaRPr lang="en-GB"/>
                  </a:p>
                </p:txBody>
              </p:sp>
              <p:sp>
                <p:nvSpPr>
                  <p:cNvPr id="167" name="Freeform 82"/>
                  <p:cNvSpPr>
                    <a:spLocks/>
                  </p:cNvSpPr>
                  <p:nvPr/>
                </p:nvSpPr>
                <p:spPr bwMode="auto">
                  <a:xfrm>
                    <a:off x="4180" y="3109"/>
                    <a:ext cx="37" cy="95"/>
                  </a:xfrm>
                  <a:custGeom>
                    <a:avLst/>
                    <a:gdLst>
                      <a:gd name="T0" fmla="*/ 0 w 37"/>
                      <a:gd name="T1" fmla="*/ 0 h 95"/>
                      <a:gd name="T2" fmla="*/ 11 w 37"/>
                      <a:gd name="T3" fmla="*/ 14 h 95"/>
                      <a:gd name="T4" fmla="*/ 23 w 37"/>
                      <a:gd name="T5" fmla="*/ 31 h 95"/>
                      <a:gd name="T6" fmla="*/ 29 w 37"/>
                      <a:gd name="T7" fmla="*/ 39 h 95"/>
                      <a:gd name="T8" fmla="*/ 32 w 37"/>
                      <a:gd name="T9" fmla="*/ 48 h 95"/>
                      <a:gd name="T10" fmla="*/ 33 w 37"/>
                      <a:gd name="T11" fmla="*/ 57 h 95"/>
                      <a:gd name="T12" fmla="*/ 34 w 37"/>
                      <a:gd name="T13" fmla="*/ 66 h 95"/>
                      <a:gd name="T14" fmla="*/ 34 w 37"/>
                      <a:gd name="T15" fmla="*/ 75 h 95"/>
                      <a:gd name="T16" fmla="*/ 35 w 37"/>
                      <a:gd name="T17" fmla="*/ 86 h 95"/>
                      <a:gd name="T18" fmla="*/ 36 w 37"/>
                      <a:gd name="T19" fmla="*/ 95 h 95"/>
                      <a:gd name="T20" fmla="*/ 37 w 37"/>
                      <a:gd name="T21" fmla="*/ 95 h 95"/>
                      <a:gd name="T22" fmla="*/ 29 w 37"/>
                      <a:gd name="T23" fmla="*/ 78 h 95"/>
                      <a:gd name="T24" fmla="*/ 10 w 37"/>
                      <a:gd name="T25" fmla="*/ 82 h 95"/>
                      <a:gd name="T26" fmla="*/ 23 w 37"/>
                      <a:gd name="T27" fmla="*/ 69 h 95"/>
                      <a:gd name="T28" fmla="*/ 28 w 37"/>
                      <a:gd name="T29" fmla="*/ 63 h 95"/>
                      <a:gd name="T30" fmla="*/ 23 w 37"/>
                      <a:gd name="T31" fmla="*/ 58 h 95"/>
                      <a:gd name="T32" fmla="*/ 12 w 37"/>
                      <a:gd name="T33" fmla="*/ 60 h 95"/>
                      <a:gd name="T34" fmla="*/ 20 w 37"/>
                      <a:gd name="T35" fmla="*/ 37 h 95"/>
                      <a:gd name="T36" fmla="*/ 3 w 37"/>
                      <a:gd name="T37" fmla="*/ 9 h 95"/>
                      <a:gd name="T38" fmla="*/ 0 w 37"/>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95"/>
                      <a:gd name="T62" fmla="*/ 37 w 37"/>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95">
                        <a:moveTo>
                          <a:pt x="0" y="0"/>
                        </a:moveTo>
                        <a:lnTo>
                          <a:pt x="11" y="14"/>
                        </a:lnTo>
                        <a:lnTo>
                          <a:pt x="23" y="31"/>
                        </a:lnTo>
                        <a:lnTo>
                          <a:pt x="29" y="39"/>
                        </a:lnTo>
                        <a:lnTo>
                          <a:pt x="32" y="48"/>
                        </a:lnTo>
                        <a:lnTo>
                          <a:pt x="33" y="57"/>
                        </a:lnTo>
                        <a:lnTo>
                          <a:pt x="34" y="66"/>
                        </a:lnTo>
                        <a:lnTo>
                          <a:pt x="34" y="75"/>
                        </a:lnTo>
                        <a:lnTo>
                          <a:pt x="35" y="86"/>
                        </a:lnTo>
                        <a:lnTo>
                          <a:pt x="36" y="95"/>
                        </a:lnTo>
                        <a:lnTo>
                          <a:pt x="37" y="95"/>
                        </a:lnTo>
                        <a:lnTo>
                          <a:pt x="29" y="78"/>
                        </a:lnTo>
                        <a:lnTo>
                          <a:pt x="10" y="82"/>
                        </a:lnTo>
                        <a:lnTo>
                          <a:pt x="23" y="69"/>
                        </a:lnTo>
                        <a:lnTo>
                          <a:pt x="28" y="63"/>
                        </a:lnTo>
                        <a:lnTo>
                          <a:pt x="23" y="58"/>
                        </a:lnTo>
                        <a:lnTo>
                          <a:pt x="12" y="60"/>
                        </a:lnTo>
                        <a:lnTo>
                          <a:pt x="20" y="37"/>
                        </a:lnTo>
                        <a:lnTo>
                          <a:pt x="3" y="9"/>
                        </a:lnTo>
                        <a:lnTo>
                          <a:pt x="0" y="0"/>
                        </a:lnTo>
                        <a:close/>
                      </a:path>
                    </a:pathLst>
                  </a:custGeom>
                  <a:solidFill>
                    <a:srgbClr val="BF3F00"/>
                  </a:solidFill>
                  <a:ln w="9525">
                    <a:noFill/>
                    <a:round/>
                    <a:headEnd/>
                    <a:tailEnd/>
                  </a:ln>
                </p:spPr>
                <p:txBody>
                  <a:bodyPr/>
                  <a:lstStyle/>
                  <a:p>
                    <a:endParaRPr lang="en-GB"/>
                  </a:p>
                </p:txBody>
              </p:sp>
            </p:grpSp>
            <p:grpSp>
              <p:nvGrpSpPr>
                <p:cNvPr id="99" name="Group 87"/>
                <p:cNvGrpSpPr>
                  <a:grpSpLocks/>
                </p:cNvGrpSpPr>
                <p:nvPr/>
              </p:nvGrpSpPr>
              <p:grpSpPr bwMode="auto">
                <a:xfrm>
                  <a:off x="3359" y="1848"/>
                  <a:ext cx="882" cy="1403"/>
                  <a:chOff x="3359" y="1848"/>
                  <a:chExt cx="882" cy="1403"/>
                </a:xfrm>
              </p:grpSpPr>
              <p:sp>
                <p:nvSpPr>
                  <p:cNvPr id="163" name="Freeform 84"/>
                  <p:cNvSpPr>
                    <a:spLocks/>
                  </p:cNvSpPr>
                  <p:nvPr/>
                </p:nvSpPr>
                <p:spPr bwMode="auto">
                  <a:xfrm>
                    <a:off x="3359" y="1851"/>
                    <a:ext cx="879" cy="1400"/>
                  </a:xfrm>
                  <a:custGeom>
                    <a:avLst/>
                    <a:gdLst>
                      <a:gd name="T0" fmla="*/ 312 w 879"/>
                      <a:gd name="T1" fmla="*/ 9 h 1400"/>
                      <a:gd name="T2" fmla="*/ 210 w 879"/>
                      <a:gd name="T3" fmla="*/ 18 h 1400"/>
                      <a:gd name="T4" fmla="*/ 156 w 879"/>
                      <a:gd name="T5" fmla="*/ 72 h 1400"/>
                      <a:gd name="T6" fmla="*/ 30 w 879"/>
                      <a:gd name="T7" fmla="*/ 209 h 1400"/>
                      <a:gd name="T8" fmla="*/ 42 w 879"/>
                      <a:gd name="T9" fmla="*/ 269 h 1400"/>
                      <a:gd name="T10" fmla="*/ 81 w 879"/>
                      <a:gd name="T11" fmla="*/ 330 h 1400"/>
                      <a:gd name="T12" fmla="*/ 162 w 879"/>
                      <a:gd name="T13" fmla="*/ 318 h 1400"/>
                      <a:gd name="T14" fmla="*/ 177 w 879"/>
                      <a:gd name="T15" fmla="*/ 367 h 1400"/>
                      <a:gd name="T16" fmla="*/ 207 w 879"/>
                      <a:gd name="T17" fmla="*/ 463 h 1400"/>
                      <a:gd name="T18" fmla="*/ 240 w 879"/>
                      <a:gd name="T19" fmla="*/ 516 h 1400"/>
                      <a:gd name="T20" fmla="*/ 252 w 879"/>
                      <a:gd name="T21" fmla="*/ 606 h 1400"/>
                      <a:gd name="T22" fmla="*/ 246 w 879"/>
                      <a:gd name="T23" fmla="*/ 738 h 1400"/>
                      <a:gd name="T24" fmla="*/ 198 w 879"/>
                      <a:gd name="T25" fmla="*/ 978 h 1400"/>
                      <a:gd name="T26" fmla="*/ 174 w 879"/>
                      <a:gd name="T27" fmla="*/ 1189 h 1400"/>
                      <a:gd name="T28" fmla="*/ 807 w 879"/>
                      <a:gd name="T29" fmla="*/ 1400 h 1400"/>
                      <a:gd name="T30" fmla="*/ 777 w 879"/>
                      <a:gd name="T31" fmla="*/ 1189 h 1400"/>
                      <a:gd name="T32" fmla="*/ 688 w 879"/>
                      <a:gd name="T33" fmla="*/ 852 h 1400"/>
                      <a:gd name="T34" fmla="*/ 664 w 879"/>
                      <a:gd name="T35" fmla="*/ 717 h 1400"/>
                      <a:gd name="T36" fmla="*/ 691 w 879"/>
                      <a:gd name="T37" fmla="*/ 543 h 1400"/>
                      <a:gd name="T38" fmla="*/ 714 w 879"/>
                      <a:gd name="T39" fmla="*/ 475 h 1400"/>
                      <a:gd name="T40" fmla="*/ 735 w 879"/>
                      <a:gd name="T41" fmla="*/ 546 h 1400"/>
                      <a:gd name="T42" fmla="*/ 827 w 879"/>
                      <a:gd name="T43" fmla="*/ 522 h 1400"/>
                      <a:gd name="T44" fmla="*/ 864 w 879"/>
                      <a:gd name="T45" fmla="*/ 418 h 1400"/>
                      <a:gd name="T46" fmla="*/ 827 w 879"/>
                      <a:gd name="T47" fmla="*/ 212 h 1400"/>
                      <a:gd name="T48" fmla="*/ 741 w 879"/>
                      <a:gd name="T49" fmla="*/ 114 h 1400"/>
                      <a:gd name="T50" fmla="*/ 573 w 879"/>
                      <a:gd name="T51" fmla="*/ 15 h 1400"/>
                      <a:gd name="T52" fmla="*/ 576 w 879"/>
                      <a:gd name="T53" fmla="*/ 79 h 1400"/>
                      <a:gd name="T54" fmla="*/ 564 w 879"/>
                      <a:gd name="T55" fmla="*/ 122 h 1400"/>
                      <a:gd name="T56" fmla="*/ 542 w 879"/>
                      <a:gd name="T57" fmla="*/ 154 h 1400"/>
                      <a:gd name="T58" fmla="*/ 506 w 879"/>
                      <a:gd name="T59" fmla="*/ 176 h 1400"/>
                      <a:gd name="T60" fmla="*/ 469 w 879"/>
                      <a:gd name="T61" fmla="*/ 177 h 1400"/>
                      <a:gd name="T62" fmla="*/ 423 w 879"/>
                      <a:gd name="T63" fmla="*/ 162 h 1400"/>
                      <a:gd name="T64" fmla="*/ 386 w 879"/>
                      <a:gd name="T65" fmla="*/ 137 h 1400"/>
                      <a:gd name="T66" fmla="*/ 361 w 879"/>
                      <a:gd name="T67" fmla="*/ 111 h 1400"/>
                      <a:gd name="T68" fmla="*/ 347 w 879"/>
                      <a:gd name="T69" fmla="*/ 78 h 1400"/>
                      <a:gd name="T70" fmla="*/ 363 w 879"/>
                      <a:gd name="T71" fmla="*/ 0 h 14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9"/>
                      <a:gd name="T109" fmla="*/ 0 h 1400"/>
                      <a:gd name="T110" fmla="*/ 879 w 879"/>
                      <a:gd name="T111" fmla="*/ 1400 h 14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9" h="1400">
                        <a:moveTo>
                          <a:pt x="363" y="0"/>
                        </a:moveTo>
                        <a:lnTo>
                          <a:pt x="312" y="9"/>
                        </a:lnTo>
                        <a:lnTo>
                          <a:pt x="252" y="18"/>
                        </a:lnTo>
                        <a:lnTo>
                          <a:pt x="210" y="18"/>
                        </a:lnTo>
                        <a:lnTo>
                          <a:pt x="198" y="21"/>
                        </a:lnTo>
                        <a:lnTo>
                          <a:pt x="156" y="72"/>
                        </a:lnTo>
                        <a:lnTo>
                          <a:pt x="78" y="161"/>
                        </a:lnTo>
                        <a:lnTo>
                          <a:pt x="30" y="209"/>
                        </a:lnTo>
                        <a:lnTo>
                          <a:pt x="0" y="242"/>
                        </a:lnTo>
                        <a:lnTo>
                          <a:pt x="42" y="269"/>
                        </a:lnTo>
                        <a:lnTo>
                          <a:pt x="63" y="299"/>
                        </a:lnTo>
                        <a:lnTo>
                          <a:pt x="81" y="330"/>
                        </a:lnTo>
                        <a:lnTo>
                          <a:pt x="93" y="373"/>
                        </a:lnTo>
                        <a:lnTo>
                          <a:pt x="162" y="318"/>
                        </a:lnTo>
                        <a:lnTo>
                          <a:pt x="171" y="333"/>
                        </a:lnTo>
                        <a:lnTo>
                          <a:pt x="177" y="367"/>
                        </a:lnTo>
                        <a:lnTo>
                          <a:pt x="192" y="430"/>
                        </a:lnTo>
                        <a:lnTo>
                          <a:pt x="207" y="463"/>
                        </a:lnTo>
                        <a:lnTo>
                          <a:pt x="219" y="490"/>
                        </a:lnTo>
                        <a:lnTo>
                          <a:pt x="240" y="516"/>
                        </a:lnTo>
                        <a:lnTo>
                          <a:pt x="249" y="564"/>
                        </a:lnTo>
                        <a:lnTo>
                          <a:pt x="252" y="606"/>
                        </a:lnTo>
                        <a:lnTo>
                          <a:pt x="246" y="648"/>
                        </a:lnTo>
                        <a:lnTo>
                          <a:pt x="246" y="738"/>
                        </a:lnTo>
                        <a:lnTo>
                          <a:pt x="237" y="867"/>
                        </a:lnTo>
                        <a:lnTo>
                          <a:pt x="198" y="978"/>
                        </a:lnTo>
                        <a:lnTo>
                          <a:pt x="183" y="1066"/>
                        </a:lnTo>
                        <a:lnTo>
                          <a:pt x="174" y="1189"/>
                        </a:lnTo>
                        <a:lnTo>
                          <a:pt x="168" y="1400"/>
                        </a:lnTo>
                        <a:lnTo>
                          <a:pt x="807" y="1400"/>
                        </a:lnTo>
                        <a:lnTo>
                          <a:pt x="798" y="1284"/>
                        </a:lnTo>
                        <a:lnTo>
                          <a:pt x="777" y="1189"/>
                        </a:lnTo>
                        <a:lnTo>
                          <a:pt x="741" y="1017"/>
                        </a:lnTo>
                        <a:lnTo>
                          <a:pt x="688" y="852"/>
                        </a:lnTo>
                        <a:lnTo>
                          <a:pt x="673" y="780"/>
                        </a:lnTo>
                        <a:lnTo>
                          <a:pt x="664" y="717"/>
                        </a:lnTo>
                        <a:lnTo>
                          <a:pt x="670" y="636"/>
                        </a:lnTo>
                        <a:lnTo>
                          <a:pt x="691" y="543"/>
                        </a:lnTo>
                        <a:lnTo>
                          <a:pt x="703" y="513"/>
                        </a:lnTo>
                        <a:lnTo>
                          <a:pt x="714" y="475"/>
                        </a:lnTo>
                        <a:lnTo>
                          <a:pt x="729" y="504"/>
                        </a:lnTo>
                        <a:lnTo>
                          <a:pt x="735" y="546"/>
                        </a:lnTo>
                        <a:lnTo>
                          <a:pt x="780" y="531"/>
                        </a:lnTo>
                        <a:lnTo>
                          <a:pt x="827" y="522"/>
                        </a:lnTo>
                        <a:lnTo>
                          <a:pt x="879" y="516"/>
                        </a:lnTo>
                        <a:lnTo>
                          <a:pt x="864" y="418"/>
                        </a:lnTo>
                        <a:lnTo>
                          <a:pt x="855" y="333"/>
                        </a:lnTo>
                        <a:lnTo>
                          <a:pt x="827" y="212"/>
                        </a:lnTo>
                        <a:lnTo>
                          <a:pt x="819" y="158"/>
                        </a:lnTo>
                        <a:lnTo>
                          <a:pt x="741" y="114"/>
                        </a:lnTo>
                        <a:lnTo>
                          <a:pt x="664" y="69"/>
                        </a:lnTo>
                        <a:lnTo>
                          <a:pt x="573" y="15"/>
                        </a:lnTo>
                        <a:lnTo>
                          <a:pt x="576" y="60"/>
                        </a:lnTo>
                        <a:lnTo>
                          <a:pt x="576" y="79"/>
                        </a:lnTo>
                        <a:lnTo>
                          <a:pt x="570" y="105"/>
                        </a:lnTo>
                        <a:lnTo>
                          <a:pt x="564" y="122"/>
                        </a:lnTo>
                        <a:lnTo>
                          <a:pt x="555" y="140"/>
                        </a:lnTo>
                        <a:lnTo>
                          <a:pt x="542" y="154"/>
                        </a:lnTo>
                        <a:lnTo>
                          <a:pt x="529" y="163"/>
                        </a:lnTo>
                        <a:lnTo>
                          <a:pt x="506" y="176"/>
                        </a:lnTo>
                        <a:lnTo>
                          <a:pt x="486" y="178"/>
                        </a:lnTo>
                        <a:lnTo>
                          <a:pt x="469" y="177"/>
                        </a:lnTo>
                        <a:lnTo>
                          <a:pt x="444" y="171"/>
                        </a:lnTo>
                        <a:lnTo>
                          <a:pt x="423" y="162"/>
                        </a:lnTo>
                        <a:lnTo>
                          <a:pt x="402" y="150"/>
                        </a:lnTo>
                        <a:lnTo>
                          <a:pt x="386" y="137"/>
                        </a:lnTo>
                        <a:lnTo>
                          <a:pt x="373" y="125"/>
                        </a:lnTo>
                        <a:lnTo>
                          <a:pt x="361" y="111"/>
                        </a:lnTo>
                        <a:lnTo>
                          <a:pt x="352" y="95"/>
                        </a:lnTo>
                        <a:lnTo>
                          <a:pt x="347" y="78"/>
                        </a:lnTo>
                        <a:lnTo>
                          <a:pt x="345" y="57"/>
                        </a:lnTo>
                        <a:lnTo>
                          <a:pt x="363" y="0"/>
                        </a:lnTo>
                        <a:close/>
                      </a:path>
                    </a:pathLst>
                  </a:custGeom>
                  <a:solidFill>
                    <a:srgbClr val="DFFFBF"/>
                  </a:solidFill>
                  <a:ln w="9525">
                    <a:noFill/>
                    <a:round/>
                    <a:headEnd/>
                    <a:tailEnd/>
                  </a:ln>
                </p:spPr>
                <p:txBody>
                  <a:bodyPr/>
                  <a:lstStyle/>
                  <a:p>
                    <a:endParaRPr lang="en-GB"/>
                  </a:p>
                </p:txBody>
              </p:sp>
              <p:sp>
                <p:nvSpPr>
                  <p:cNvPr id="164" name="Freeform 85"/>
                  <p:cNvSpPr>
                    <a:spLocks/>
                  </p:cNvSpPr>
                  <p:nvPr/>
                </p:nvSpPr>
                <p:spPr bwMode="auto">
                  <a:xfrm>
                    <a:off x="3359" y="1848"/>
                    <a:ext cx="394" cy="1403"/>
                  </a:xfrm>
                  <a:custGeom>
                    <a:avLst/>
                    <a:gdLst>
                      <a:gd name="T0" fmla="*/ 313 w 394"/>
                      <a:gd name="T1" fmla="*/ 9 h 1403"/>
                      <a:gd name="T2" fmla="*/ 211 w 394"/>
                      <a:gd name="T3" fmla="*/ 18 h 1403"/>
                      <a:gd name="T4" fmla="*/ 157 w 394"/>
                      <a:gd name="T5" fmla="*/ 72 h 1403"/>
                      <a:gd name="T6" fmla="*/ 30 w 394"/>
                      <a:gd name="T7" fmla="*/ 209 h 1403"/>
                      <a:gd name="T8" fmla="*/ 42 w 394"/>
                      <a:gd name="T9" fmla="*/ 269 h 1403"/>
                      <a:gd name="T10" fmla="*/ 81 w 394"/>
                      <a:gd name="T11" fmla="*/ 330 h 1403"/>
                      <a:gd name="T12" fmla="*/ 163 w 394"/>
                      <a:gd name="T13" fmla="*/ 318 h 1403"/>
                      <a:gd name="T14" fmla="*/ 178 w 394"/>
                      <a:gd name="T15" fmla="*/ 367 h 1403"/>
                      <a:gd name="T16" fmla="*/ 208 w 394"/>
                      <a:gd name="T17" fmla="*/ 463 h 1403"/>
                      <a:gd name="T18" fmla="*/ 240 w 394"/>
                      <a:gd name="T19" fmla="*/ 516 h 1403"/>
                      <a:gd name="T20" fmla="*/ 252 w 394"/>
                      <a:gd name="T21" fmla="*/ 606 h 1403"/>
                      <a:gd name="T22" fmla="*/ 246 w 394"/>
                      <a:gd name="T23" fmla="*/ 738 h 1403"/>
                      <a:gd name="T24" fmla="*/ 199 w 394"/>
                      <a:gd name="T25" fmla="*/ 978 h 1403"/>
                      <a:gd name="T26" fmla="*/ 175 w 394"/>
                      <a:gd name="T27" fmla="*/ 1189 h 1403"/>
                      <a:gd name="T28" fmla="*/ 246 w 394"/>
                      <a:gd name="T29" fmla="*/ 1403 h 1403"/>
                      <a:gd name="T30" fmla="*/ 258 w 394"/>
                      <a:gd name="T31" fmla="*/ 1302 h 1403"/>
                      <a:gd name="T32" fmla="*/ 288 w 394"/>
                      <a:gd name="T33" fmla="*/ 1260 h 1403"/>
                      <a:gd name="T34" fmla="*/ 322 w 394"/>
                      <a:gd name="T35" fmla="*/ 1250 h 1403"/>
                      <a:gd name="T36" fmla="*/ 337 w 394"/>
                      <a:gd name="T37" fmla="*/ 1206 h 1403"/>
                      <a:gd name="T38" fmla="*/ 334 w 394"/>
                      <a:gd name="T39" fmla="*/ 1155 h 1403"/>
                      <a:gd name="T40" fmla="*/ 334 w 394"/>
                      <a:gd name="T41" fmla="*/ 1101 h 1403"/>
                      <a:gd name="T42" fmla="*/ 331 w 394"/>
                      <a:gd name="T43" fmla="*/ 1049 h 1403"/>
                      <a:gd name="T44" fmla="*/ 340 w 394"/>
                      <a:gd name="T45" fmla="*/ 977 h 1403"/>
                      <a:gd name="T46" fmla="*/ 352 w 394"/>
                      <a:gd name="T47" fmla="*/ 881 h 1403"/>
                      <a:gd name="T48" fmla="*/ 364 w 394"/>
                      <a:gd name="T49" fmla="*/ 824 h 1403"/>
                      <a:gd name="T50" fmla="*/ 367 w 394"/>
                      <a:gd name="T51" fmla="*/ 755 h 1403"/>
                      <a:gd name="T52" fmla="*/ 361 w 394"/>
                      <a:gd name="T53" fmla="*/ 704 h 1403"/>
                      <a:gd name="T54" fmla="*/ 343 w 394"/>
                      <a:gd name="T55" fmla="*/ 638 h 1403"/>
                      <a:gd name="T56" fmla="*/ 382 w 394"/>
                      <a:gd name="T57" fmla="*/ 629 h 1403"/>
                      <a:gd name="T58" fmla="*/ 394 w 394"/>
                      <a:gd name="T59" fmla="*/ 615 h 1403"/>
                      <a:gd name="T60" fmla="*/ 364 w 394"/>
                      <a:gd name="T61" fmla="*/ 484 h 1403"/>
                      <a:gd name="T62" fmla="*/ 385 w 394"/>
                      <a:gd name="T63" fmla="*/ 454 h 1403"/>
                      <a:gd name="T64" fmla="*/ 373 w 394"/>
                      <a:gd name="T65" fmla="*/ 367 h 1403"/>
                      <a:gd name="T66" fmla="*/ 370 w 394"/>
                      <a:gd name="T67" fmla="*/ 263 h 1403"/>
                      <a:gd name="T68" fmla="*/ 370 w 394"/>
                      <a:gd name="T69" fmla="*/ 160 h 1403"/>
                      <a:gd name="T70" fmla="*/ 374 w 394"/>
                      <a:gd name="T71" fmla="*/ 125 h 1403"/>
                      <a:gd name="T72" fmla="*/ 353 w 394"/>
                      <a:gd name="T73" fmla="*/ 95 h 1403"/>
                      <a:gd name="T74" fmla="*/ 346 w 394"/>
                      <a:gd name="T75" fmla="*/ 57 h 14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1403"/>
                      <a:gd name="T116" fmla="*/ 394 w 394"/>
                      <a:gd name="T117" fmla="*/ 1403 h 14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1403">
                        <a:moveTo>
                          <a:pt x="364" y="0"/>
                        </a:moveTo>
                        <a:lnTo>
                          <a:pt x="313" y="9"/>
                        </a:lnTo>
                        <a:lnTo>
                          <a:pt x="252" y="18"/>
                        </a:lnTo>
                        <a:lnTo>
                          <a:pt x="211" y="18"/>
                        </a:lnTo>
                        <a:lnTo>
                          <a:pt x="199" y="21"/>
                        </a:lnTo>
                        <a:lnTo>
                          <a:pt x="157" y="72"/>
                        </a:lnTo>
                        <a:lnTo>
                          <a:pt x="78" y="161"/>
                        </a:lnTo>
                        <a:lnTo>
                          <a:pt x="30" y="209"/>
                        </a:lnTo>
                        <a:lnTo>
                          <a:pt x="0" y="242"/>
                        </a:lnTo>
                        <a:lnTo>
                          <a:pt x="42" y="269"/>
                        </a:lnTo>
                        <a:lnTo>
                          <a:pt x="63" y="299"/>
                        </a:lnTo>
                        <a:lnTo>
                          <a:pt x="81" y="330"/>
                        </a:lnTo>
                        <a:lnTo>
                          <a:pt x="93" y="373"/>
                        </a:lnTo>
                        <a:lnTo>
                          <a:pt x="163" y="318"/>
                        </a:lnTo>
                        <a:lnTo>
                          <a:pt x="172" y="333"/>
                        </a:lnTo>
                        <a:lnTo>
                          <a:pt x="178" y="367"/>
                        </a:lnTo>
                        <a:lnTo>
                          <a:pt x="193" y="430"/>
                        </a:lnTo>
                        <a:lnTo>
                          <a:pt x="208" y="463"/>
                        </a:lnTo>
                        <a:lnTo>
                          <a:pt x="220" y="490"/>
                        </a:lnTo>
                        <a:lnTo>
                          <a:pt x="240" y="516"/>
                        </a:lnTo>
                        <a:lnTo>
                          <a:pt x="249" y="564"/>
                        </a:lnTo>
                        <a:lnTo>
                          <a:pt x="252" y="606"/>
                        </a:lnTo>
                        <a:lnTo>
                          <a:pt x="246" y="648"/>
                        </a:lnTo>
                        <a:lnTo>
                          <a:pt x="246" y="738"/>
                        </a:lnTo>
                        <a:lnTo>
                          <a:pt x="237" y="867"/>
                        </a:lnTo>
                        <a:lnTo>
                          <a:pt x="199" y="978"/>
                        </a:lnTo>
                        <a:lnTo>
                          <a:pt x="184" y="1066"/>
                        </a:lnTo>
                        <a:lnTo>
                          <a:pt x="175" y="1189"/>
                        </a:lnTo>
                        <a:lnTo>
                          <a:pt x="169" y="1395"/>
                        </a:lnTo>
                        <a:lnTo>
                          <a:pt x="246" y="1403"/>
                        </a:lnTo>
                        <a:lnTo>
                          <a:pt x="252" y="1337"/>
                        </a:lnTo>
                        <a:lnTo>
                          <a:pt x="258" y="1302"/>
                        </a:lnTo>
                        <a:lnTo>
                          <a:pt x="273" y="1275"/>
                        </a:lnTo>
                        <a:lnTo>
                          <a:pt x="288" y="1260"/>
                        </a:lnTo>
                        <a:lnTo>
                          <a:pt x="310" y="1256"/>
                        </a:lnTo>
                        <a:lnTo>
                          <a:pt x="322" y="1250"/>
                        </a:lnTo>
                        <a:lnTo>
                          <a:pt x="331" y="1229"/>
                        </a:lnTo>
                        <a:lnTo>
                          <a:pt x="337" y="1206"/>
                        </a:lnTo>
                        <a:lnTo>
                          <a:pt x="334" y="1179"/>
                        </a:lnTo>
                        <a:lnTo>
                          <a:pt x="334" y="1155"/>
                        </a:lnTo>
                        <a:lnTo>
                          <a:pt x="331" y="1128"/>
                        </a:lnTo>
                        <a:lnTo>
                          <a:pt x="334" y="1101"/>
                        </a:lnTo>
                        <a:lnTo>
                          <a:pt x="331" y="1077"/>
                        </a:lnTo>
                        <a:lnTo>
                          <a:pt x="331" y="1049"/>
                        </a:lnTo>
                        <a:lnTo>
                          <a:pt x="337" y="1019"/>
                        </a:lnTo>
                        <a:lnTo>
                          <a:pt x="340" y="977"/>
                        </a:lnTo>
                        <a:lnTo>
                          <a:pt x="346" y="902"/>
                        </a:lnTo>
                        <a:lnTo>
                          <a:pt x="352" y="881"/>
                        </a:lnTo>
                        <a:lnTo>
                          <a:pt x="367" y="860"/>
                        </a:lnTo>
                        <a:lnTo>
                          <a:pt x="364" y="824"/>
                        </a:lnTo>
                        <a:lnTo>
                          <a:pt x="364" y="791"/>
                        </a:lnTo>
                        <a:lnTo>
                          <a:pt x="367" y="755"/>
                        </a:lnTo>
                        <a:lnTo>
                          <a:pt x="367" y="728"/>
                        </a:lnTo>
                        <a:lnTo>
                          <a:pt x="361" y="704"/>
                        </a:lnTo>
                        <a:lnTo>
                          <a:pt x="349" y="668"/>
                        </a:lnTo>
                        <a:lnTo>
                          <a:pt x="343" y="638"/>
                        </a:lnTo>
                        <a:lnTo>
                          <a:pt x="346" y="617"/>
                        </a:lnTo>
                        <a:lnTo>
                          <a:pt x="382" y="629"/>
                        </a:lnTo>
                        <a:lnTo>
                          <a:pt x="394" y="623"/>
                        </a:lnTo>
                        <a:lnTo>
                          <a:pt x="394" y="615"/>
                        </a:lnTo>
                        <a:lnTo>
                          <a:pt x="391" y="600"/>
                        </a:lnTo>
                        <a:lnTo>
                          <a:pt x="364" y="484"/>
                        </a:lnTo>
                        <a:lnTo>
                          <a:pt x="391" y="504"/>
                        </a:lnTo>
                        <a:lnTo>
                          <a:pt x="385" y="454"/>
                        </a:lnTo>
                        <a:lnTo>
                          <a:pt x="376" y="409"/>
                        </a:lnTo>
                        <a:lnTo>
                          <a:pt x="373" y="367"/>
                        </a:lnTo>
                        <a:lnTo>
                          <a:pt x="367" y="321"/>
                        </a:lnTo>
                        <a:lnTo>
                          <a:pt x="370" y="263"/>
                        </a:lnTo>
                        <a:lnTo>
                          <a:pt x="367" y="199"/>
                        </a:lnTo>
                        <a:lnTo>
                          <a:pt x="370" y="160"/>
                        </a:lnTo>
                        <a:lnTo>
                          <a:pt x="387" y="137"/>
                        </a:lnTo>
                        <a:lnTo>
                          <a:pt x="374" y="125"/>
                        </a:lnTo>
                        <a:lnTo>
                          <a:pt x="362" y="111"/>
                        </a:lnTo>
                        <a:lnTo>
                          <a:pt x="353" y="95"/>
                        </a:lnTo>
                        <a:lnTo>
                          <a:pt x="348" y="78"/>
                        </a:lnTo>
                        <a:lnTo>
                          <a:pt x="346" y="57"/>
                        </a:lnTo>
                        <a:lnTo>
                          <a:pt x="364" y="0"/>
                        </a:lnTo>
                        <a:close/>
                      </a:path>
                    </a:pathLst>
                  </a:custGeom>
                  <a:solidFill>
                    <a:srgbClr val="BFFFBF"/>
                  </a:solidFill>
                  <a:ln w="9525">
                    <a:noFill/>
                    <a:round/>
                    <a:headEnd/>
                    <a:tailEnd/>
                  </a:ln>
                </p:spPr>
                <p:txBody>
                  <a:bodyPr/>
                  <a:lstStyle/>
                  <a:p>
                    <a:endParaRPr lang="en-GB"/>
                  </a:p>
                </p:txBody>
              </p:sp>
              <p:sp>
                <p:nvSpPr>
                  <p:cNvPr id="165" name="Freeform 86"/>
                  <p:cNvSpPr>
                    <a:spLocks/>
                  </p:cNvSpPr>
                  <p:nvPr/>
                </p:nvSpPr>
                <p:spPr bwMode="auto">
                  <a:xfrm>
                    <a:off x="3804" y="1860"/>
                    <a:ext cx="437" cy="1385"/>
                  </a:xfrm>
                  <a:custGeom>
                    <a:avLst/>
                    <a:gdLst>
                      <a:gd name="T0" fmla="*/ 19 w 437"/>
                      <a:gd name="T1" fmla="*/ 596 h 1385"/>
                      <a:gd name="T2" fmla="*/ 28 w 437"/>
                      <a:gd name="T3" fmla="*/ 756 h 1385"/>
                      <a:gd name="T4" fmla="*/ 43 w 437"/>
                      <a:gd name="T5" fmla="*/ 965 h 1385"/>
                      <a:gd name="T6" fmla="*/ 51 w 437"/>
                      <a:gd name="T7" fmla="*/ 1017 h 1385"/>
                      <a:gd name="T8" fmla="*/ 84 w 437"/>
                      <a:gd name="T9" fmla="*/ 1207 h 1385"/>
                      <a:gd name="T10" fmla="*/ 83 w 437"/>
                      <a:gd name="T11" fmla="*/ 1254 h 1385"/>
                      <a:gd name="T12" fmla="*/ 96 w 437"/>
                      <a:gd name="T13" fmla="*/ 1289 h 1385"/>
                      <a:gd name="T14" fmla="*/ 133 w 437"/>
                      <a:gd name="T15" fmla="*/ 1320 h 1385"/>
                      <a:gd name="T16" fmla="*/ 226 w 437"/>
                      <a:gd name="T17" fmla="*/ 1335 h 1385"/>
                      <a:gd name="T18" fmla="*/ 288 w 437"/>
                      <a:gd name="T19" fmla="*/ 1341 h 1385"/>
                      <a:gd name="T20" fmla="*/ 365 w 437"/>
                      <a:gd name="T21" fmla="*/ 1380 h 1385"/>
                      <a:gd name="T22" fmla="*/ 335 w 437"/>
                      <a:gd name="T23" fmla="*/ 1174 h 1385"/>
                      <a:gd name="T24" fmla="*/ 245 w 437"/>
                      <a:gd name="T25" fmla="*/ 837 h 1385"/>
                      <a:gd name="T26" fmla="*/ 221 w 437"/>
                      <a:gd name="T27" fmla="*/ 702 h 1385"/>
                      <a:gd name="T28" fmla="*/ 248 w 437"/>
                      <a:gd name="T29" fmla="*/ 528 h 1385"/>
                      <a:gd name="T30" fmla="*/ 271 w 437"/>
                      <a:gd name="T31" fmla="*/ 460 h 1385"/>
                      <a:gd name="T32" fmla="*/ 292 w 437"/>
                      <a:gd name="T33" fmla="*/ 531 h 1385"/>
                      <a:gd name="T34" fmla="*/ 383 w 437"/>
                      <a:gd name="T35" fmla="*/ 507 h 1385"/>
                      <a:gd name="T36" fmla="*/ 422 w 437"/>
                      <a:gd name="T37" fmla="*/ 403 h 1385"/>
                      <a:gd name="T38" fmla="*/ 383 w 437"/>
                      <a:gd name="T39" fmla="*/ 197 h 1385"/>
                      <a:gd name="T40" fmla="*/ 298 w 437"/>
                      <a:gd name="T41" fmla="*/ 99 h 1385"/>
                      <a:gd name="T42" fmla="*/ 131 w 437"/>
                      <a:gd name="T43" fmla="*/ 0 h 1385"/>
                      <a:gd name="T44" fmla="*/ 134 w 437"/>
                      <a:gd name="T45" fmla="*/ 64 h 1385"/>
                      <a:gd name="T46" fmla="*/ 122 w 437"/>
                      <a:gd name="T47" fmla="*/ 107 h 1385"/>
                      <a:gd name="T48" fmla="*/ 102 w 437"/>
                      <a:gd name="T49" fmla="*/ 154 h 1385"/>
                      <a:gd name="T50" fmla="*/ 69 w 437"/>
                      <a:gd name="T51" fmla="*/ 230 h 1385"/>
                      <a:gd name="T52" fmla="*/ 42 w 437"/>
                      <a:gd name="T53" fmla="*/ 237 h 1385"/>
                      <a:gd name="T54" fmla="*/ 30 w 437"/>
                      <a:gd name="T55" fmla="*/ 263 h 1385"/>
                      <a:gd name="T56" fmla="*/ 24 w 437"/>
                      <a:gd name="T57" fmla="*/ 344 h 1385"/>
                      <a:gd name="T58" fmla="*/ 7 w 437"/>
                      <a:gd name="T59" fmla="*/ 396 h 1385"/>
                      <a:gd name="T60" fmla="*/ 0 w 437"/>
                      <a:gd name="T61" fmla="*/ 435 h 1385"/>
                      <a:gd name="T62" fmla="*/ 7 w 437"/>
                      <a:gd name="T63" fmla="*/ 499 h 1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7"/>
                      <a:gd name="T97" fmla="*/ 0 h 1385"/>
                      <a:gd name="T98" fmla="*/ 437 w 437"/>
                      <a:gd name="T99" fmla="*/ 1385 h 1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7" h="1385">
                        <a:moveTo>
                          <a:pt x="13" y="543"/>
                        </a:moveTo>
                        <a:lnTo>
                          <a:pt x="19" y="596"/>
                        </a:lnTo>
                        <a:lnTo>
                          <a:pt x="21" y="645"/>
                        </a:lnTo>
                        <a:lnTo>
                          <a:pt x="28" y="756"/>
                        </a:lnTo>
                        <a:lnTo>
                          <a:pt x="34" y="858"/>
                        </a:lnTo>
                        <a:lnTo>
                          <a:pt x="43" y="965"/>
                        </a:lnTo>
                        <a:lnTo>
                          <a:pt x="45" y="993"/>
                        </a:lnTo>
                        <a:lnTo>
                          <a:pt x="51" y="1017"/>
                        </a:lnTo>
                        <a:lnTo>
                          <a:pt x="64" y="1050"/>
                        </a:lnTo>
                        <a:lnTo>
                          <a:pt x="84" y="1207"/>
                        </a:lnTo>
                        <a:lnTo>
                          <a:pt x="84" y="1240"/>
                        </a:lnTo>
                        <a:lnTo>
                          <a:pt x="83" y="1254"/>
                        </a:lnTo>
                        <a:lnTo>
                          <a:pt x="85" y="1271"/>
                        </a:lnTo>
                        <a:lnTo>
                          <a:pt x="96" y="1289"/>
                        </a:lnTo>
                        <a:lnTo>
                          <a:pt x="108" y="1307"/>
                        </a:lnTo>
                        <a:lnTo>
                          <a:pt x="133" y="1320"/>
                        </a:lnTo>
                        <a:lnTo>
                          <a:pt x="165" y="1328"/>
                        </a:lnTo>
                        <a:lnTo>
                          <a:pt x="226" y="1335"/>
                        </a:lnTo>
                        <a:lnTo>
                          <a:pt x="267" y="1339"/>
                        </a:lnTo>
                        <a:lnTo>
                          <a:pt x="288" y="1341"/>
                        </a:lnTo>
                        <a:lnTo>
                          <a:pt x="339" y="1385"/>
                        </a:lnTo>
                        <a:lnTo>
                          <a:pt x="365" y="1380"/>
                        </a:lnTo>
                        <a:lnTo>
                          <a:pt x="356" y="1269"/>
                        </a:lnTo>
                        <a:lnTo>
                          <a:pt x="335" y="1174"/>
                        </a:lnTo>
                        <a:lnTo>
                          <a:pt x="298" y="1002"/>
                        </a:lnTo>
                        <a:lnTo>
                          <a:pt x="245" y="837"/>
                        </a:lnTo>
                        <a:lnTo>
                          <a:pt x="230" y="765"/>
                        </a:lnTo>
                        <a:lnTo>
                          <a:pt x="221" y="702"/>
                        </a:lnTo>
                        <a:lnTo>
                          <a:pt x="227" y="621"/>
                        </a:lnTo>
                        <a:lnTo>
                          <a:pt x="248" y="528"/>
                        </a:lnTo>
                        <a:lnTo>
                          <a:pt x="259" y="498"/>
                        </a:lnTo>
                        <a:lnTo>
                          <a:pt x="271" y="460"/>
                        </a:lnTo>
                        <a:lnTo>
                          <a:pt x="286" y="489"/>
                        </a:lnTo>
                        <a:lnTo>
                          <a:pt x="292" y="531"/>
                        </a:lnTo>
                        <a:lnTo>
                          <a:pt x="338" y="516"/>
                        </a:lnTo>
                        <a:lnTo>
                          <a:pt x="383" y="507"/>
                        </a:lnTo>
                        <a:lnTo>
                          <a:pt x="437" y="501"/>
                        </a:lnTo>
                        <a:lnTo>
                          <a:pt x="422" y="403"/>
                        </a:lnTo>
                        <a:lnTo>
                          <a:pt x="413" y="318"/>
                        </a:lnTo>
                        <a:lnTo>
                          <a:pt x="383" y="197"/>
                        </a:lnTo>
                        <a:lnTo>
                          <a:pt x="377" y="143"/>
                        </a:lnTo>
                        <a:lnTo>
                          <a:pt x="298" y="99"/>
                        </a:lnTo>
                        <a:lnTo>
                          <a:pt x="221" y="54"/>
                        </a:lnTo>
                        <a:lnTo>
                          <a:pt x="131" y="0"/>
                        </a:lnTo>
                        <a:lnTo>
                          <a:pt x="134" y="45"/>
                        </a:lnTo>
                        <a:lnTo>
                          <a:pt x="134" y="64"/>
                        </a:lnTo>
                        <a:lnTo>
                          <a:pt x="128" y="90"/>
                        </a:lnTo>
                        <a:lnTo>
                          <a:pt x="122" y="107"/>
                        </a:lnTo>
                        <a:lnTo>
                          <a:pt x="113" y="125"/>
                        </a:lnTo>
                        <a:lnTo>
                          <a:pt x="102" y="154"/>
                        </a:lnTo>
                        <a:lnTo>
                          <a:pt x="83" y="197"/>
                        </a:lnTo>
                        <a:lnTo>
                          <a:pt x="69" y="230"/>
                        </a:lnTo>
                        <a:lnTo>
                          <a:pt x="57" y="233"/>
                        </a:lnTo>
                        <a:lnTo>
                          <a:pt x="42" y="237"/>
                        </a:lnTo>
                        <a:lnTo>
                          <a:pt x="30" y="249"/>
                        </a:lnTo>
                        <a:lnTo>
                          <a:pt x="30" y="263"/>
                        </a:lnTo>
                        <a:lnTo>
                          <a:pt x="28" y="306"/>
                        </a:lnTo>
                        <a:lnTo>
                          <a:pt x="24" y="344"/>
                        </a:lnTo>
                        <a:lnTo>
                          <a:pt x="13" y="378"/>
                        </a:lnTo>
                        <a:lnTo>
                          <a:pt x="7" y="396"/>
                        </a:lnTo>
                        <a:lnTo>
                          <a:pt x="1" y="418"/>
                        </a:lnTo>
                        <a:lnTo>
                          <a:pt x="0" y="435"/>
                        </a:lnTo>
                        <a:lnTo>
                          <a:pt x="4" y="461"/>
                        </a:lnTo>
                        <a:lnTo>
                          <a:pt x="7" y="499"/>
                        </a:lnTo>
                        <a:lnTo>
                          <a:pt x="13" y="543"/>
                        </a:lnTo>
                        <a:close/>
                      </a:path>
                    </a:pathLst>
                  </a:custGeom>
                  <a:solidFill>
                    <a:srgbClr val="BFFFBF"/>
                  </a:solidFill>
                  <a:ln w="9525">
                    <a:noFill/>
                    <a:round/>
                    <a:headEnd/>
                    <a:tailEnd/>
                  </a:ln>
                </p:spPr>
                <p:txBody>
                  <a:bodyPr/>
                  <a:lstStyle/>
                  <a:p>
                    <a:endParaRPr lang="en-GB"/>
                  </a:p>
                </p:txBody>
              </p:sp>
            </p:grpSp>
            <p:grpSp>
              <p:nvGrpSpPr>
                <p:cNvPr id="100" name="Group 131"/>
                <p:cNvGrpSpPr>
                  <a:grpSpLocks/>
                </p:cNvGrpSpPr>
                <p:nvPr/>
              </p:nvGrpSpPr>
              <p:grpSpPr bwMode="auto">
                <a:xfrm>
                  <a:off x="3587" y="1278"/>
                  <a:ext cx="452" cy="773"/>
                  <a:chOff x="3587" y="1278"/>
                  <a:chExt cx="452" cy="773"/>
                </a:xfrm>
              </p:grpSpPr>
              <p:grpSp>
                <p:nvGrpSpPr>
                  <p:cNvPr id="120" name="Group 90"/>
                  <p:cNvGrpSpPr>
                    <a:grpSpLocks/>
                  </p:cNvGrpSpPr>
                  <p:nvPr/>
                </p:nvGrpSpPr>
                <p:grpSpPr bwMode="auto">
                  <a:xfrm>
                    <a:off x="3692" y="1665"/>
                    <a:ext cx="235" cy="386"/>
                    <a:chOff x="3692" y="1665"/>
                    <a:chExt cx="235" cy="386"/>
                  </a:xfrm>
                </p:grpSpPr>
                <p:sp>
                  <p:nvSpPr>
                    <p:cNvPr id="161" name="Freeform 88"/>
                    <p:cNvSpPr>
                      <a:spLocks/>
                    </p:cNvSpPr>
                    <p:nvPr/>
                  </p:nvSpPr>
                  <p:spPr bwMode="auto">
                    <a:xfrm>
                      <a:off x="3694" y="1665"/>
                      <a:ext cx="233" cy="386"/>
                    </a:xfrm>
                    <a:custGeom>
                      <a:avLst/>
                      <a:gdLst>
                        <a:gd name="T0" fmla="*/ 201 w 233"/>
                        <a:gd name="T1" fmla="*/ 0 h 386"/>
                        <a:gd name="T2" fmla="*/ 212 w 233"/>
                        <a:gd name="T3" fmla="*/ 109 h 386"/>
                        <a:gd name="T4" fmla="*/ 219 w 233"/>
                        <a:gd name="T5" fmla="*/ 167 h 386"/>
                        <a:gd name="T6" fmla="*/ 225 w 233"/>
                        <a:gd name="T7" fmla="*/ 187 h 386"/>
                        <a:gd name="T8" fmla="*/ 233 w 233"/>
                        <a:gd name="T9" fmla="*/ 236 h 386"/>
                        <a:gd name="T10" fmla="*/ 228 w 233"/>
                        <a:gd name="T11" fmla="*/ 274 h 386"/>
                        <a:gd name="T12" fmla="*/ 219 w 233"/>
                        <a:gd name="T13" fmla="*/ 313 h 386"/>
                        <a:gd name="T14" fmla="*/ 204 w 233"/>
                        <a:gd name="T15" fmla="*/ 349 h 386"/>
                        <a:gd name="T16" fmla="*/ 188 w 233"/>
                        <a:gd name="T17" fmla="*/ 368 h 386"/>
                        <a:gd name="T18" fmla="*/ 160 w 233"/>
                        <a:gd name="T19" fmla="*/ 380 h 386"/>
                        <a:gd name="T20" fmla="*/ 124 w 233"/>
                        <a:gd name="T21" fmla="*/ 386 h 386"/>
                        <a:gd name="T22" fmla="*/ 86 w 233"/>
                        <a:gd name="T23" fmla="*/ 380 h 386"/>
                        <a:gd name="T24" fmla="*/ 55 w 233"/>
                        <a:gd name="T25" fmla="*/ 365 h 386"/>
                        <a:gd name="T26" fmla="*/ 36 w 233"/>
                        <a:gd name="T27" fmla="*/ 349 h 386"/>
                        <a:gd name="T28" fmla="*/ 19 w 233"/>
                        <a:gd name="T29" fmla="*/ 325 h 386"/>
                        <a:gd name="T30" fmla="*/ 3 w 233"/>
                        <a:gd name="T31" fmla="*/ 291 h 386"/>
                        <a:gd name="T32" fmla="*/ 0 w 233"/>
                        <a:gd name="T33" fmla="*/ 269 h 386"/>
                        <a:gd name="T34" fmla="*/ 3 w 233"/>
                        <a:gd name="T35" fmla="*/ 247 h 386"/>
                        <a:gd name="T36" fmla="*/ 10 w 233"/>
                        <a:gd name="T37" fmla="*/ 229 h 386"/>
                        <a:gd name="T38" fmla="*/ 21 w 233"/>
                        <a:gd name="T39" fmla="*/ 212 h 386"/>
                        <a:gd name="T40" fmla="*/ 43 w 233"/>
                        <a:gd name="T41" fmla="*/ 194 h 386"/>
                        <a:gd name="T42" fmla="*/ 45 w 233"/>
                        <a:gd name="T43" fmla="*/ 158 h 386"/>
                        <a:gd name="T44" fmla="*/ 43 w 233"/>
                        <a:gd name="T45" fmla="*/ 98 h 386"/>
                        <a:gd name="T46" fmla="*/ 77 w 233"/>
                        <a:gd name="T47" fmla="*/ 98 h 386"/>
                        <a:gd name="T48" fmla="*/ 101 w 233"/>
                        <a:gd name="T49" fmla="*/ 91 h 386"/>
                        <a:gd name="T50" fmla="*/ 124 w 233"/>
                        <a:gd name="T51" fmla="*/ 79 h 386"/>
                        <a:gd name="T52" fmla="*/ 140 w 233"/>
                        <a:gd name="T53" fmla="*/ 58 h 386"/>
                        <a:gd name="T54" fmla="*/ 161 w 233"/>
                        <a:gd name="T55" fmla="*/ 31 h 386"/>
                        <a:gd name="T56" fmla="*/ 201 w 233"/>
                        <a:gd name="T57" fmla="*/ 0 h 3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
                        <a:gd name="T88" fmla="*/ 0 h 386"/>
                        <a:gd name="T89" fmla="*/ 233 w 233"/>
                        <a:gd name="T90" fmla="*/ 386 h 3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 h="386">
                          <a:moveTo>
                            <a:pt x="201" y="0"/>
                          </a:moveTo>
                          <a:lnTo>
                            <a:pt x="212" y="109"/>
                          </a:lnTo>
                          <a:lnTo>
                            <a:pt x="219" y="167"/>
                          </a:lnTo>
                          <a:lnTo>
                            <a:pt x="225" y="187"/>
                          </a:lnTo>
                          <a:lnTo>
                            <a:pt x="233" y="236"/>
                          </a:lnTo>
                          <a:lnTo>
                            <a:pt x="228" y="274"/>
                          </a:lnTo>
                          <a:lnTo>
                            <a:pt x="219" y="313"/>
                          </a:lnTo>
                          <a:lnTo>
                            <a:pt x="204" y="349"/>
                          </a:lnTo>
                          <a:lnTo>
                            <a:pt x="188" y="368"/>
                          </a:lnTo>
                          <a:lnTo>
                            <a:pt x="160" y="380"/>
                          </a:lnTo>
                          <a:lnTo>
                            <a:pt x="124" y="386"/>
                          </a:lnTo>
                          <a:lnTo>
                            <a:pt x="86" y="380"/>
                          </a:lnTo>
                          <a:lnTo>
                            <a:pt x="55" y="365"/>
                          </a:lnTo>
                          <a:lnTo>
                            <a:pt x="36" y="349"/>
                          </a:lnTo>
                          <a:lnTo>
                            <a:pt x="19" y="325"/>
                          </a:lnTo>
                          <a:lnTo>
                            <a:pt x="3" y="291"/>
                          </a:lnTo>
                          <a:lnTo>
                            <a:pt x="0" y="269"/>
                          </a:lnTo>
                          <a:lnTo>
                            <a:pt x="3" y="247"/>
                          </a:lnTo>
                          <a:lnTo>
                            <a:pt x="10" y="229"/>
                          </a:lnTo>
                          <a:lnTo>
                            <a:pt x="21" y="212"/>
                          </a:lnTo>
                          <a:lnTo>
                            <a:pt x="43" y="194"/>
                          </a:lnTo>
                          <a:lnTo>
                            <a:pt x="45" y="158"/>
                          </a:lnTo>
                          <a:lnTo>
                            <a:pt x="43" y="98"/>
                          </a:lnTo>
                          <a:lnTo>
                            <a:pt x="77" y="98"/>
                          </a:lnTo>
                          <a:lnTo>
                            <a:pt x="101" y="91"/>
                          </a:lnTo>
                          <a:lnTo>
                            <a:pt x="124" y="79"/>
                          </a:lnTo>
                          <a:lnTo>
                            <a:pt x="140" y="58"/>
                          </a:lnTo>
                          <a:lnTo>
                            <a:pt x="161" y="31"/>
                          </a:lnTo>
                          <a:lnTo>
                            <a:pt x="201" y="0"/>
                          </a:lnTo>
                          <a:close/>
                        </a:path>
                      </a:pathLst>
                    </a:custGeom>
                    <a:solidFill>
                      <a:srgbClr val="FF9F9F"/>
                    </a:solidFill>
                    <a:ln w="9525">
                      <a:noFill/>
                      <a:round/>
                      <a:headEnd/>
                      <a:tailEnd/>
                    </a:ln>
                  </p:spPr>
                  <p:txBody>
                    <a:bodyPr/>
                    <a:lstStyle/>
                    <a:p>
                      <a:endParaRPr lang="en-GB"/>
                    </a:p>
                  </p:txBody>
                </p:sp>
                <p:sp>
                  <p:nvSpPr>
                    <p:cNvPr id="162" name="Freeform 89"/>
                    <p:cNvSpPr>
                      <a:spLocks/>
                    </p:cNvSpPr>
                    <p:nvPr/>
                  </p:nvSpPr>
                  <p:spPr bwMode="auto">
                    <a:xfrm>
                      <a:off x="3692" y="1665"/>
                      <a:ext cx="233" cy="351"/>
                    </a:xfrm>
                    <a:custGeom>
                      <a:avLst/>
                      <a:gdLst>
                        <a:gd name="T0" fmla="*/ 201 w 233"/>
                        <a:gd name="T1" fmla="*/ 0 h 351"/>
                        <a:gd name="T2" fmla="*/ 212 w 233"/>
                        <a:gd name="T3" fmla="*/ 109 h 351"/>
                        <a:gd name="T4" fmla="*/ 219 w 233"/>
                        <a:gd name="T5" fmla="*/ 167 h 351"/>
                        <a:gd name="T6" fmla="*/ 225 w 233"/>
                        <a:gd name="T7" fmla="*/ 187 h 351"/>
                        <a:gd name="T8" fmla="*/ 233 w 233"/>
                        <a:gd name="T9" fmla="*/ 236 h 351"/>
                        <a:gd name="T10" fmla="*/ 228 w 233"/>
                        <a:gd name="T11" fmla="*/ 275 h 351"/>
                        <a:gd name="T12" fmla="*/ 219 w 233"/>
                        <a:gd name="T13" fmla="*/ 313 h 351"/>
                        <a:gd name="T14" fmla="*/ 205 w 233"/>
                        <a:gd name="T15" fmla="*/ 349 h 351"/>
                        <a:gd name="T16" fmla="*/ 196 w 233"/>
                        <a:gd name="T17" fmla="*/ 329 h 351"/>
                        <a:gd name="T18" fmla="*/ 179 w 233"/>
                        <a:gd name="T19" fmla="*/ 322 h 351"/>
                        <a:gd name="T20" fmla="*/ 166 w 233"/>
                        <a:gd name="T21" fmla="*/ 326 h 351"/>
                        <a:gd name="T22" fmla="*/ 155 w 233"/>
                        <a:gd name="T23" fmla="*/ 336 h 351"/>
                        <a:gd name="T24" fmla="*/ 136 w 233"/>
                        <a:gd name="T25" fmla="*/ 351 h 351"/>
                        <a:gd name="T26" fmla="*/ 111 w 233"/>
                        <a:gd name="T27" fmla="*/ 351 h 351"/>
                        <a:gd name="T28" fmla="*/ 122 w 233"/>
                        <a:gd name="T29" fmla="*/ 332 h 351"/>
                        <a:gd name="T30" fmla="*/ 145 w 233"/>
                        <a:gd name="T31" fmla="*/ 303 h 351"/>
                        <a:gd name="T32" fmla="*/ 168 w 233"/>
                        <a:gd name="T33" fmla="*/ 284 h 351"/>
                        <a:gd name="T34" fmla="*/ 181 w 233"/>
                        <a:gd name="T35" fmla="*/ 270 h 351"/>
                        <a:gd name="T36" fmla="*/ 187 w 233"/>
                        <a:gd name="T37" fmla="*/ 250 h 351"/>
                        <a:gd name="T38" fmla="*/ 190 w 233"/>
                        <a:gd name="T39" fmla="*/ 231 h 351"/>
                        <a:gd name="T40" fmla="*/ 191 w 233"/>
                        <a:gd name="T41" fmla="*/ 209 h 351"/>
                        <a:gd name="T42" fmla="*/ 188 w 233"/>
                        <a:gd name="T43" fmla="*/ 186 h 351"/>
                        <a:gd name="T44" fmla="*/ 190 w 233"/>
                        <a:gd name="T45" fmla="*/ 153 h 351"/>
                        <a:gd name="T46" fmla="*/ 178 w 233"/>
                        <a:gd name="T47" fmla="*/ 156 h 351"/>
                        <a:gd name="T48" fmla="*/ 148 w 233"/>
                        <a:gd name="T49" fmla="*/ 157 h 351"/>
                        <a:gd name="T50" fmla="*/ 123 w 233"/>
                        <a:gd name="T51" fmla="*/ 155 h 351"/>
                        <a:gd name="T52" fmla="*/ 97 w 233"/>
                        <a:gd name="T53" fmla="*/ 151 h 351"/>
                        <a:gd name="T54" fmla="*/ 78 w 233"/>
                        <a:gd name="T55" fmla="*/ 144 h 351"/>
                        <a:gd name="T56" fmla="*/ 63 w 233"/>
                        <a:gd name="T57" fmla="*/ 137 h 351"/>
                        <a:gd name="T58" fmla="*/ 63 w 233"/>
                        <a:gd name="T59" fmla="*/ 159 h 351"/>
                        <a:gd name="T60" fmla="*/ 63 w 233"/>
                        <a:gd name="T61" fmla="*/ 187 h 351"/>
                        <a:gd name="T62" fmla="*/ 57 w 233"/>
                        <a:gd name="T63" fmla="*/ 212 h 351"/>
                        <a:gd name="T64" fmla="*/ 56 w 233"/>
                        <a:gd name="T65" fmla="*/ 236 h 351"/>
                        <a:gd name="T66" fmla="*/ 65 w 233"/>
                        <a:gd name="T67" fmla="*/ 261 h 351"/>
                        <a:gd name="T68" fmla="*/ 75 w 233"/>
                        <a:gd name="T69" fmla="*/ 282 h 351"/>
                        <a:gd name="T70" fmla="*/ 89 w 233"/>
                        <a:gd name="T71" fmla="*/ 306 h 351"/>
                        <a:gd name="T72" fmla="*/ 82 w 233"/>
                        <a:gd name="T73" fmla="*/ 324 h 351"/>
                        <a:gd name="T74" fmla="*/ 70 w 233"/>
                        <a:gd name="T75" fmla="*/ 313 h 351"/>
                        <a:gd name="T76" fmla="*/ 49 w 233"/>
                        <a:gd name="T77" fmla="*/ 299 h 351"/>
                        <a:gd name="T78" fmla="*/ 36 w 233"/>
                        <a:gd name="T79" fmla="*/ 286 h 351"/>
                        <a:gd name="T80" fmla="*/ 18 w 233"/>
                        <a:gd name="T81" fmla="*/ 277 h 351"/>
                        <a:gd name="T82" fmla="*/ 0 w 233"/>
                        <a:gd name="T83" fmla="*/ 270 h 351"/>
                        <a:gd name="T84" fmla="*/ 3 w 233"/>
                        <a:gd name="T85" fmla="*/ 247 h 351"/>
                        <a:gd name="T86" fmla="*/ 10 w 233"/>
                        <a:gd name="T87" fmla="*/ 229 h 351"/>
                        <a:gd name="T88" fmla="*/ 21 w 233"/>
                        <a:gd name="T89" fmla="*/ 212 h 351"/>
                        <a:gd name="T90" fmla="*/ 43 w 233"/>
                        <a:gd name="T91" fmla="*/ 194 h 351"/>
                        <a:gd name="T92" fmla="*/ 45 w 233"/>
                        <a:gd name="T93" fmla="*/ 158 h 351"/>
                        <a:gd name="T94" fmla="*/ 43 w 233"/>
                        <a:gd name="T95" fmla="*/ 98 h 351"/>
                        <a:gd name="T96" fmla="*/ 77 w 233"/>
                        <a:gd name="T97" fmla="*/ 98 h 351"/>
                        <a:gd name="T98" fmla="*/ 101 w 233"/>
                        <a:gd name="T99" fmla="*/ 92 h 351"/>
                        <a:gd name="T100" fmla="*/ 124 w 233"/>
                        <a:gd name="T101" fmla="*/ 79 h 351"/>
                        <a:gd name="T102" fmla="*/ 140 w 233"/>
                        <a:gd name="T103" fmla="*/ 58 h 351"/>
                        <a:gd name="T104" fmla="*/ 161 w 233"/>
                        <a:gd name="T105" fmla="*/ 31 h 351"/>
                        <a:gd name="T106" fmla="*/ 201 w 233"/>
                        <a:gd name="T107" fmla="*/ 0 h 3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351"/>
                        <a:gd name="T164" fmla="*/ 233 w 233"/>
                        <a:gd name="T165" fmla="*/ 351 h 3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351">
                          <a:moveTo>
                            <a:pt x="201" y="0"/>
                          </a:moveTo>
                          <a:lnTo>
                            <a:pt x="212" y="109"/>
                          </a:lnTo>
                          <a:lnTo>
                            <a:pt x="219" y="167"/>
                          </a:lnTo>
                          <a:lnTo>
                            <a:pt x="225" y="187"/>
                          </a:lnTo>
                          <a:lnTo>
                            <a:pt x="233" y="236"/>
                          </a:lnTo>
                          <a:lnTo>
                            <a:pt x="228" y="275"/>
                          </a:lnTo>
                          <a:lnTo>
                            <a:pt x="219" y="313"/>
                          </a:lnTo>
                          <a:lnTo>
                            <a:pt x="205" y="349"/>
                          </a:lnTo>
                          <a:lnTo>
                            <a:pt x="196" y="329"/>
                          </a:lnTo>
                          <a:lnTo>
                            <a:pt x="179" y="322"/>
                          </a:lnTo>
                          <a:lnTo>
                            <a:pt x="166" y="326"/>
                          </a:lnTo>
                          <a:lnTo>
                            <a:pt x="155" y="336"/>
                          </a:lnTo>
                          <a:lnTo>
                            <a:pt x="136" y="351"/>
                          </a:lnTo>
                          <a:lnTo>
                            <a:pt x="111" y="351"/>
                          </a:lnTo>
                          <a:lnTo>
                            <a:pt x="122" y="332"/>
                          </a:lnTo>
                          <a:lnTo>
                            <a:pt x="145" y="303"/>
                          </a:lnTo>
                          <a:lnTo>
                            <a:pt x="168" y="284"/>
                          </a:lnTo>
                          <a:lnTo>
                            <a:pt x="181" y="270"/>
                          </a:lnTo>
                          <a:lnTo>
                            <a:pt x="187" y="250"/>
                          </a:lnTo>
                          <a:lnTo>
                            <a:pt x="190" y="231"/>
                          </a:lnTo>
                          <a:lnTo>
                            <a:pt x="191" y="209"/>
                          </a:lnTo>
                          <a:lnTo>
                            <a:pt x="188" y="186"/>
                          </a:lnTo>
                          <a:lnTo>
                            <a:pt x="190" y="153"/>
                          </a:lnTo>
                          <a:lnTo>
                            <a:pt x="178" y="156"/>
                          </a:lnTo>
                          <a:lnTo>
                            <a:pt x="148" y="157"/>
                          </a:lnTo>
                          <a:lnTo>
                            <a:pt x="123" y="155"/>
                          </a:lnTo>
                          <a:lnTo>
                            <a:pt x="97" y="151"/>
                          </a:lnTo>
                          <a:lnTo>
                            <a:pt x="78" y="144"/>
                          </a:lnTo>
                          <a:lnTo>
                            <a:pt x="63" y="137"/>
                          </a:lnTo>
                          <a:lnTo>
                            <a:pt x="63" y="159"/>
                          </a:lnTo>
                          <a:lnTo>
                            <a:pt x="63" y="187"/>
                          </a:lnTo>
                          <a:lnTo>
                            <a:pt x="57" y="212"/>
                          </a:lnTo>
                          <a:lnTo>
                            <a:pt x="56" y="236"/>
                          </a:lnTo>
                          <a:lnTo>
                            <a:pt x="65" y="261"/>
                          </a:lnTo>
                          <a:lnTo>
                            <a:pt x="75" y="282"/>
                          </a:lnTo>
                          <a:lnTo>
                            <a:pt x="89" y="306"/>
                          </a:lnTo>
                          <a:lnTo>
                            <a:pt x="82" y="324"/>
                          </a:lnTo>
                          <a:lnTo>
                            <a:pt x="70" y="313"/>
                          </a:lnTo>
                          <a:lnTo>
                            <a:pt x="49" y="299"/>
                          </a:lnTo>
                          <a:lnTo>
                            <a:pt x="36" y="286"/>
                          </a:lnTo>
                          <a:lnTo>
                            <a:pt x="18" y="277"/>
                          </a:lnTo>
                          <a:lnTo>
                            <a:pt x="0" y="270"/>
                          </a:lnTo>
                          <a:lnTo>
                            <a:pt x="3" y="247"/>
                          </a:lnTo>
                          <a:lnTo>
                            <a:pt x="10" y="229"/>
                          </a:lnTo>
                          <a:lnTo>
                            <a:pt x="21" y="212"/>
                          </a:lnTo>
                          <a:lnTo>
                            <a:pt x="43" y="194"/>
                          </a:lnTo>
                          <a:lnTo>
                            <a:pt x="45" y="158"/>
                          </a:lnTo>
                          <a:lnTo>
                            <a:pt x="43" y="98"/>
                          </a:lnTo>
                          <a:lnTo>
                            <a:pt x="77" y="98"/>
                          </a:lnTo>
                          <a:lnTo>
                            <a:pt x="101" y="92"/>
                          </a:lnTo>
                          <a:lnTo>
                            <a:pt x="124" y="79"/>
                          </a:lnTo>
                          <a:lnTo>
                            <a:pt x="140" y="58"/>
                          </a:lnTo>
                          <a:lnTo>
                            <a:pt x="161" y="31"/>
                          </a:lnTo>
                          <a:lnTo>
                            <a:pt x="201" y="0"/>
                          </a:lnTo>
                          <a:close/>
                        </a:path>
                      </a:pathLst>
                    </a:custGeom>
                    <a:solidFill>
                      <a:srgbClr val="FF7F7F"/>
                    </a:solidFill>
                    <a:ln w="9525">
                      <a:noFill/>
                      <a:round/>
                      <a:headEnd/>
                      <a:tailEnd/>
                    </a:ln>
                  </p:spPr>
                  <p:txBody>
                    <a:bodyPr/>
                    <a:lstStyle/>
                    <a:p>
                      <a:endParaRPr lang="en-GB"/>
                    </a:p>
                  </p:txBody>
                </p:sp>
              </p:grpSp>
              <p:sp>
                <p:nvSpPr>
                  <p:cNvPr id="121" name="Freeform 91"/>
                  <p:cNvSpPr>
                    <a:spLocks/>
                  </p:cNvSpPr>
                  <p:nvPr/>
                </p:nvSpPr>
                <p:spPr bwMode="auto">
                  <a:xfrm>
                    <a:off x="3638" y="1309"/>
                    <a:ext cx="315" cy="471"/>
                  </a:xfrm>
                  <a:custGeom>
                    <a:avLst/>
                    <a:gdLst>
                      <a:gd name="T0" fmla="*/ 29 w 315"/>
                      <a:gd name="T1" fmla="*/ 81 h 471"/>
                      <a:gd name="T2" fmla="*/ 16 w 315"/>
                      <a:gd name="T3" fmla="*/ 111 h 471"/>
                      <a:gd name="T4" fmla="*/ 7 w 315"/>
                      <a:gd name="T5" fmla="*/ 137 h 471"/>
                      <a:gd name="T6" fmla="*/ 1 w 315"/>
                      <a:gd name="T7" fmla="*/ 158 h 471"/>
                      <a:gd name="T8" fmla="*/ 0 w 315"/>
                      <a:gd name="T9" fmla="*/ 174 h 471"/>
                      <a:gd name="T10" fmla="*/ 2 w 315"/>
                      <a:gd name="T11" fmla="*/ 189 h 471"/>
                      <a:gd name="T12" fmla="*/ 5 w 315"/>
                      <a:gd name="T13" fmla="*/ 212 h 471"/>
                      <a:gd name="T14" fmla="*/ 4 w 315"/>
                      <a:gd name="T15" fmla="*/ 223 h 471"/>
                      <a:gd name="T16" fmla="*/ 5 w 315"/>
                      <a:gd name="T17" fmla="*/ 236 h 471"/>
                      <a:gd name="T18" fmla="*/ 11 w 315"/>
                      <a:gd name="T19" fmla="*/ 253 h 471"/>
                      <a:gd name="T20" fmla="*/ 13 w 315"/>
                      <a:gd name="T21" fmla="*/ 263 h 471"/>
                      <a:gd name="T22" fmla="*/ 10 w 315"/>
                      <a:gd name="T23" fmla="*/ 293 h 471"/>
                      <a:gd name="T24" fmla="*/ 13 w 315"/>
                      <a:gd name="T25" fmla="*/ 314 h 471"/>
                      <a:gd name="T26" fmla="*/ 19 w 315"/>
                      <a:gd name="T27" fmla="*/ 335 h 471"/>
                      <a:gd name="T28" fmla="*/ 29 w 315"/>
                      <a:gd name="T29" fmla="*/ 360 h 471"/>
                      <a:gd name="T30" fmla="*/ 41 w 315"/>
                      <a:gd name="T31" fmla="*/ 386 h 471"/>
                      <a:gd name="T32" fmla="*/ 52 w 315"/>
                      <a:gd name="T33" fmla="*/ 410 h 471"/>
                      <a:gd name="T34" fmla="*/ 59 w 315"/>
                      <a:gd name="T35" fmla="*/ 429 h 471"/>
                      <a:gd name="T36" fmla="*/ 65 w 315"/>
                      <a:gd name="T37" fmla="*/ 449 h 471"/>
                      <a:gd name="T38" fmla="*/ 74 w 315"/>
                      <a:gd name="T39" fmla="*/ 461 h 471"/>
                      <a:gd name="T40" fmla="*/ 87 w 315"/>
                      <a:gd name="T41" fmla="*/ 468 h 471"/>
                      <a:gd name="T42" fmla="*/ 108 w 315"/>
                      <a:gd name="T43" fmla="*/ 471 h 471"/>
                      <a:gd name="T44" fmla="*/ 137 w 315"/>
                      <a:gd name="T45" fmla="*/ 468 h 471"/>
                      <a:gd name="T46" fmla="*/ 162 w 315"/>
                      <a:gd name="T47" fmla="*/ 462 h 471"/>
                      <a:gd name="T48" fmla="*/ 176 w 315"/>
                      <a:gd name="T49" fmla="*/ 452 h 471"/>
                      <a:gd name="T50" fmla="*/ 197 w 315"/>
                      <a:gd name="T51" fmla="*/ 438 h 471"/>
                      <a:gd name="T52" fmla="*/ 219 w 315"/>
                      <a:gd name="T53" fmla="*/ 410 h 471"/>
                      <a:gd name="T54" fmla="*/ 255 w 315"/>
                      <a:gd name="T55" fmla="*/ 359 h 471"/>
                      <a:gd name="T56" fmla="*/ 264 w 315"/>
                      <a:gd name="T57" fmla="*/ 343 h 471"/>
                      <a:gd name="T58" fmla="*/ 271 w 315"/>
                      <a:gd name="T59" fmla="*/ 347 h 471"/>
                      <a:gd name="T60" fmla="*/ 282 w 315"/>
                      <a:gd name="T61" fmla="*/ 347 h 471"/>
                      <a:gd name="T62" fmla="*/ 288 w 315"/>
                      <a:gd name="T63" fmla="*/ 332 h 471"/>
                      <a:gd name="T64" fmla="*/ 298 w 315"/>
                      <a:gd name="T65" fmla="*/ 301 h 471"/>
                      <a:gd name="T66" fmla="*/ 306 w 315"/>
                      <a:gd name="T67" fmla="*/ 272 h 471"/>
                      <a:gd name="T68" fmla="*/ 304 w 315"/>
                      <a:gd name="T69" fmla="*/ 233 h 471"/>
                      <a:gd name="T70" fmla="*/ 312 w 315"/>
                      <a:gd name="T71" fmla="*/ 167 h 471"/>
                      <a:gd name="T72" fmla="*/ 315 w 315"/>
                      <a:gd name="T73" fmla="*/ 127 h 471"/>
                      <a:gd name="T74" fmla="*/ 313 w 315"/>
                      <a:gd name="T75" fmla="*/ 94 h 471"/>
                      <a:gd name="T76" fmla="*/ 306 w 315"/>
                      <a:gd name="T77" fmla="*/ 70 h 471"/>
                      <a:gd name="T78" fmla="*/ 285 w 315"/>
                      <a:gd name="T79" fmla="*/ 39 h 471"/>
                      <a:gd name="T80" fmla="*/ 255 w 315"/>
                      <a:gd name="T81" fmla="*/ 18 h 471"/>
                      <a:gd name="T82" fmla="*/ 222 w 315"/>
                      <a:gd name="T83" fmla="*/ 6 h 471"/>
                      <a:gd name="T84" fmla="*/ 186 w 315"/>
                      <a:gd name="T85" fmla="*/ 0 h 471"/>
                      <a:gd name="T86" fmla="*/ 149 w 315"/>
                      <a:gd name="T87" fmla="*/ 0 h 471"/>
                      <a:gd name="T88" fmla="*/ 114 w 315"/>
                      <a:gd name="T89" fmla="*/ 6 h 471"/>
                      <a:gd name="T90" fmla="*/ 80 w 315"/>
                      <a:gd name="T91" fmla="*/ 22 h 471"/>
                      <a:gd name="T92" fmla="*/ 55 w 315"/>
                      <a:gd name="T93" fmla="*/ 43 h 471"/>
                      <a:gd name="T94" fmla="*/ 29 w 315"/>
                      <a:gd name="T95" fmla="*/ 81 h 4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5"/>
                      <a:gd name="T145" fmla="*/ 0 h 471"/>
                      <a:gd name="T146" fmla="*/ 315 w 315"/>
                      <a:gd name="T147" fmla="*/ 471 h 4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5" h="471">
                        <a:moveTo>
                          <a:pt x="29" y="81"/>
                        </a:moveTo>
                        <a:lnTo>
                          <a:pt x="16" y="111"/>
                        </a:lnTo>
                        <a:lnTo>
                          <a:pt x="7" y="137"/>
                        </a:lnTo>
                        <a:lnTo>
                          <a:pt x="1" y="158"/>
                        </a:lnTo>
                        <a:lnTo>
                          <a:pt x="0" y="174"/>
                        </a:lnTo>
                        <a:lnTo>
                          <a:pt x="2" y="189"/>
                        </a:lnTo>
                        <a:lnTo>
                          <a:pt x="5" y="212"/>
                        </a:lnTo>
                        <a:lnTo>
                          <a:pt x="4" y="223"/>
                        </a:lnTo>
                        <a:lnTo>
                          <a:pt x="5" y="236"/>
                        </a:lnTo>
                        <a:lnTo>
                          <a:pt x="11" y="253"/>
                        </a:lnTo>
                        <a:lnTo>
                          <a:pt x="13" y="263"/>
                        </a:lnTo>
                        <a:lnTo>
                          <a:pt x="10" y="293"/>
                        </a:lnTo>
                        <a:lnTo>
                          <a:pt x="13" y="314"/>
                        </a:lnTo>
                        <a:lnTo>
                          <a:pt x="19" y="335"/>
                        </a:lnTo>
                        <a:lnTo>
                          <a:pt x="29" y="360"/>
                        </a:lnTo>
                        <a:lnTo>
                          <a:pt x="41" y="386"/>
                        </a:lnTo>
                        <a:lnTo>
                          <a:pt x="52" y="410"/>
                        </a:lnTo>
                        <a:lnTo>
                          <a:pt x="59" y="429"/>
                        </a:lnTo>
                        <a:lnTo>
                          <a:pt x="65" y="449"/>
                        </a:lnTo>
                        <a:lnTo>
                          <a:pt x="74" y="461"/>
                        </a:lnTo>
                        <a:lnTo>
                          <a:pt x="87" y="468"/>
                        </a:lnTo>
                        <a:lnTo>
                          <a:pt x="108" y="471"/>
                        </a:lnTo>
                        <a:lnTo>
                          <a:pt x="137" y="468"/>
                        </a:lnTo>
                        <a:lnTo>
                          <a:pt x="162" y="462"/>
                        </a:lnTo>
                        <a:lnTo>
                          <a:pt x="176" y="452"/>
                        </a:lnTo>
                        <a:lnTo>
                          <a:pt x="197" y="438"/>
                        </a:lnTo>
                        <a:lnTo>
                          <a:pt x="219" y="410"/>
                        </a:lnTo>
                        <a:lnTo>
                          <a:pt x="255" y="359"/>
                        </a:lnTo>
                        <a:lnTo>
                          <a:pt x="264" y="343"/>
                        </a:lnTo>
                        <a:lnTo>
                          <a:pt x="271" y="347"/>
                        </a:lnTo>
                        <a:lnTo>
                          <a:pt x="282" y="347"/>
                        </a:lnTo>
                        <a:lnTo>
                          <a:pt x="288" y="332"/>
                        </a:lnTo>
                        <a:lnTo>
                          <a:pt x="298" y="301"/>
                        </a:lnTo>
                        <a:lnTo>
                          <a:pt x="306" y="272"/>
                        </a:lnTo>
                        <a:lnTo>
                          <a:pt x="304" y="233"/>
                        </a:lnTo>
                        <a:lnTo>
                          <a:pt x="312" y="167"/>
                        </a:lnTo>
                        <a:lnTo>
                          <a:pt x="315" y="127"/>
                        </a:lnTo>
                        <a:lnTo>
                          <a:pt x="313" y="94"/>
                        </a:lnTo>
                        <a:lnTo>
                          <a:pt x="306" y="70"/>
                        </a:lnTo>
                        <a:lnTo>
                          <a:pt x="285" y="39"/>
                        </a:lnTo>
                        <a:lnTo>
                          <a:pt x="255" y="18"/>
                        </a:lnTo>
                        <a:lnTo>
                          <a:pt x="222" y="6"/>
                        </a:lnTo>
                        <a:lnTo>
                          <a:pt x="186" y="0"/>
                        </a:lnTo>
                        <a:lnTo>
                          <a:pt x="149" y="0"/>
                        </a:lnTo>
                        <a:lnTo>
                          <a:pt x="114" y="6"/>
                        </a:lnTo>
                        <a:lnTo>
                          <a:pt x="80" y="22"/>
                        </a:lnTo>
                        <a:lnTo>
                          <a:pt x="55" y="43"/>
                        </a:lnTo>
                        <a:lnTo>
                          <a:pt x="29" y="81"/>
                        </a:lnTo>
                        <a:close/>
                      </a:path>
                    </a:pathLst>
                  </a:custGeom>
                  <a:solidFill>
                    <a:srgbClr val="FF9F9F"/>
                  </a:solidFill>
                  <a:ln w="9525">
                    <a:noFill/>
                    <a:round/>
                    <a:headEnd/>
                    <a:tailEnd/>
                  </a:ln>
                </p:spPr>
                <p:txBody>
                  <a:bodyPr/>
                  <a:lstStyle/>
                  <a:p>
                    <a:endParaRPr lang="en-GB"/>
                  </a:p>
                </p:txBody>
              </p:sp>
              <p:grpSp>
                <p:nvGrpSpPr>
                  <p:cNvPr id="122" name="Group 96"/>
                  <p:cNvGrpSpPr>
                    <a:grpSpLocks/>
                  </p:cNvGrpSpPr>
                  <p:nvPr/>
                </p:nvGrpSpPr>
                <p:grpSpPr bwMode="auto">
                  <a:xfrm>
                    <a:off x="3587" y="1278"/>
                    <a:ext cx="452" cy="577"/>
                    <a:chOff x="3587" y="1278"/>
                    <a:chExt cx="452" cy="577"/>
                  </a:xfrm>
                </p:grpSpPr>
                <p:grpSp>
                  <p:nvGrpSpPr>
                    <p:cNvPr id="157" name="Group 94"/>
                    <p:cNvGrpSpPr>
                      <a:grpSpLocks/>
                    </p:cNvGrpSpPr>
                    <p:nvPr/>
                  </p:nvGrpSpPr>
                  <p:grpSpPr bwMode="auto">
                    <a:xfrm>
                      <a:off x="3587" y="1278"/>
                      <a:ext cx="452" cy="577"/>
                      <a:chOff x="3587" y="1278"/>
                      <a:chExt cx="452" cy="577"/>
                    </a:xfrm>
                  </p:grpSpPr>
                  <p:sp>
                    <p:nvSpPr>
                      <p:cNvPr id="159" name="Freeform 92"/>
                      <p:cNvSpPr>
                        <a:spLocks/>
                      </p:cNvSpPr>
                      <p:nvPr/>
                    </p:nvSpPr>
                    <p:spPr bwMode="auto">
                      <a:xfrm>
                        <a:off x="3691" y="1420"/>
                        <a:ext cx="38" cy="57"/>
                      </a:xfrm>
                      <a:custGeom>
                        <a:avLst/>
                        <a:gdLst>
                          <a:gd name="T0" fmla="*/ 6 w 38"/>
                          <a:gd name="T1" fmla="*/ 0 h 57"/>
                          <a:gd name="T2" fmla="*/ 1 w 38"/>
                          <a:gd name="T3" fmla="*/ 9 h 57"/>
                          <a:gd name="T4" fmla="*/ 0 w 38"/>
                          <a:gd name="T5" fmla="*/ 20 h 57"/>
                          <a:gd name="T6" fmla="*/ 3 w 38"/>
                          <a:gd name="T7" fmla="*/ 30 h 57"/>
                          <a:gd name="T8" fmla="*/ 10 w 38"/>
                          <a:gd name="T9" fmla="*/ 37 h 57"/>
                          <a:gd name="T10" fmla="*/ 20 w 38"/>
                          <a:gd name="T11" fmla="*/ 46 h 57"/>
                          <a:gd name="T12" fmla="*/ 38 w 38"/>
                          <a:gd name="T13" fmla="*/ 57 h 57"/>
                          <a:gd name="T14" fmla="*/ 22 w 38"/>
                          <a:gd name="T15" fmla="*/ 41 h 57"/>
                          <a:gd name="T16" fmla="*/ 16 w 38"/>
                          <a:gd name="T17" fmla="*/ 33 h 57"/>
                          <a:gd name="T18" fmla="*/ 12 w 38"/>
                          <a:gd name="T19" fmla="*/ 26 h 57"/>
                          <a:gd name="T20" fmla="*/ 8 w 38"/>
                          <a:gd name="T21" fmla="*/ 16 h 57"/>
                          <a:gd name="T22" fmla="*/ 6 w 38"/>
                          <a:gd name="T23" fmla="*/ 0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57"/>
                          <a:gd name="T38" fmla="*/ 38 w 38"/>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57">
                            <a:moveTo>
                              <a:pt x="6" y="0"/>
                            </a:moveTo>
                            <a:lnTo>
                              <a:pt x="1" y="9"/>
                            </a:lnTo>
                            <a:lnTo>
                              <a:pt x="0" y="20"/>
                            </a:lnTo>
                            <a:lnTo>
                              <a:pt x="3" y="30"/>
                            </a:lnTo>
                            <a:lnTo>
                              <a:pt x="10" y="37"/>
                            </a:lnTo>
                            <a:lnTo>
                              <a:pt x="20" y="46"/>
                            </a:lnTo>
                            <a:lnTo>
                              <a:pt x="38" y="57"/>
                            </a:lnTo>
                            <a:lnTo>
                              <a:pt x="22" y="41"/>
                            </a:lnTo>
                            <a:lnTo>
                              <a:pt x="16" y="33"/>
                            </a:lnTo>
                            <a:lnTo>
                              <a:pt x="12" y="26"/>
                            </a:lnTo>
                            <a:lnTo>
                              <a:pt x="8" y="16"/>
                            </a:lnTo>
                            <a:lnTo>
                              <a:pt x="6" y="0"/>
                            </a:lnTo>
                            <a:close/>
                          </a:path>
                        </a:pathLst>
                      </a:custGeom>
                      <a:solidFill>
                        <a:srgbClr val="7F3F00"/>
                      </a:solidFill>
                      <a:ln w="9525">
                        <a:noFill/>
                        <a:round/>
                        <a:headEnd/>
                        <a:tailEnd/>
                      </a:ln>
                    </p:spPr>
                    <p:txBody>
                      <a:bodyPr/>
                      <a:lstStyle/>
                      <a:p>
                        <a:endParaRPr lang="en-GB"/>
                      </a:p>
                    </p:txBody>
                  </p:sp>
                  <p:sp>
                    <p:nvSpPr>
                      <p:cNvPr id="160" name="Freeform 93"/>
                      <p:cNvSpPr>
                        <a:spLocks/>
                      </p:cNvSpPr>
                      <p:nvPr/>
                    </p:nvSpPr>
                    <p:spPr bwMode="auto">
                      <a:xfrm>
                        <a:off x="3587" y="1278"/>
                        <a:ext cx="452" cy="577"/>
                      </a:xfrm>
                      <a:custGeom>
                        <a:avLst/>
                        <a:gdLst>
                          <a:gd name="T0" fmla="*/ 41 w 452"/>
                          <a:gd name="T1" fmla="*/ 88 h 577"/>
                          <a:gd name="T2" fmla="*/ 6 w 452"/>
                          <a:gd name="T3" fmla="*/ 122 h 577"/>
                          <a:gd name="T4" fmla="*/ 10 w 452"/>
                          <a:gd name="T5" fmla="*/ 167 h 577"/>
                          <a:gd name="T6" fmla="*/ 11 w 452"/>
                          <a:gd name="T7" fmla="*/ 129 h 577"/>
                          <a:gd name="T8" fmla="*/ 41 w 452"/>
                          <a:gd name="T9" fmla="*/ 104 h 577"/>
                          <a:gd name="T10" fmla="*/ 17 w 452"/>
                          <a:gd name="T11" fmla="*/ 141 h 577"/>
                          <a:gd name="T12" fmla="*/ 46 w 452"/>
                          <a:gd name="T13" fmla="*/ 111 h 577"/>
                          <a:gd name="T14" fmla="*/ 24 w 452"/>
                          <a:gd name="T15" fmla="*/ 146 h 577"/>
                          <a:gd name="T16" fmla="*/ 43 w 452"/>
                          <a:gd name="T17" fmla="*/ 191 h 577"/>
                          <a:gd name="T18" fmla="*/ 30 w 452"/>
                          <a:gd name="T19" fmla="*/ 140 h 577"/>
                          <a:gd name="T20" fmla="*/ 45 w 452"/>
                          <a:gd name="T21" fmla="*/ 126 h 577"/>
                          <a:gd name="T22" fmla="*/ 48 w 452"/>
                          <a:gd name="T23" fmla="*/ 164 h 577"/>
                          <a:gd name="T24" fmla="*/ 53 w 452"/>
                          <a:gd name="T25" fmla="*/ 165 h 577"/>
                          <a:gd name="T26" fmla="*/ 60 w 452"/>
                          <a:gd name="T27" fmla="*/ 128 h 577"/>
                          <a:gd name="T28" fmla="*/ 66 w 452"/>
                          <a:gd name="T29" fmla="*/ 173 h 577"/>
                          <a:gd name="T30" fmla="*/ 65 w 452"/>
                          <a:gd name="T31" fmla="*/ 153 h 577"/>
                          <a:gd name="T32" fmla="*/ 75 w 452"/>
                          <a:gd name="T33" fmla="*/ 160 h 577"/>
                          <a:gd name="T34" fmla="*/ 81 w 452"/>
                          <a:gd name="T35" fmla="*/ 167 h 577"/>
                          <a:gd name="T36" fmla="*/ 93 w 452"/>
                          <a:gd name="T37" fmla="*/ 184 h 577"/>
                          <a:gd name="T38" fmla="*/ 112 w 452"/>
                          <a:gd name="T39" fmla="*/ 204 h 577"/>
                          <a:gd name="T40" fmla="*/ 85 w 452"/>
                          <a:gd name="T41" fmla="*/ 149 h 577"/>
                          <a:gd name="T42" fmla="*/ 98 w 452"/>
                          <a:gd name="T43" fmla="*/ 171 h 577"/>
                          <a:gd name="T44" fmla="*/ 99 w 452"/>
                          <a:gd name="T45" fmla="*/ 162 h 577"/>
                          <a:gd name="T46" fmla="*/ 125 w 452"/>
                          <a:gd name="T47" fmla="*/ 161 h 577"/>
                          <a:gd name="T48" fmla="*/ 128 w 452"/>
                          <a:gd name="T49" fmla="*/ 151 h 577"/>
                          <a:gd name="T50" fmla="*/ 147 w 452"/>
                          <a:gd name="T51" fmla="*/ 178 h 577"/>
                          <a:gd name="T52" fmla="*/ 147 w 452"/>
                          <a:gd name="T53" fmla="*/ 164 h 577"/>
                          <a:gd name="T54" fmla="*/ 155 w 452"/>
                          <a:gd name="T55" fmla="*/ 162 h 577"/>
                          <a:gd name="T56" fmla="*/ 161 w 452"/>
                          <a:gd name="T57" fmla="*/ 157 h 577"/>
                          <a:gd name="T58" fmla="*/ 188 w 452"/>
                          <a:gd name="T59" fmla="*/ 128 h 577"/>
                          <a:gd name="T60" fmla="*/ 203 w 452"/>
                          <a:gd name="T61" fmla="*/ 181 h 577"/>
                          <a:gd name="T62" fmla="*/ 290 w 452"/>
                          <a:gd name="T63" fmla="*/ 277 h 577"/>
                          <a:gd name="T64" fmla="*/ 315 w 452"/>
                          <a:gd name="T65" fmla="*/ 279 h 577"/>
                          <a:gd name="T66" fmla="*/ 326 w 452"/>
                          <a:gd name="T67" fmla="*/ 233 h 577"/>
                          <a:gd name="T68" fmla="*/ 357 w 452"/>
                          <a:gd name="T69" fmla="*/ 279 h 577"/>
                          <a:gd name="T70" fmla="*/ 296 w 452"/>
                          <a:gd name="T71" fmla="*/ 417 h 577"/>
                          <a:gd name="T72" fmla="*/ 284 w 452"/>
                          <a:gd name="T73" fmla="*/ 521 h 577"/>
                          <a:gd name="T74" fmla="*/ 329 w 452"/>
                          <a:gd name="T75" fmla="*/ 571 h 577"/>
                          <a:gd name="T76" fmla="*/ 402 w 452"/>
                          <a:gd name="T77" fmla="*/ 566 h 577"/>
                          <a:gd name="T78" fmla="*/ 434 w 452"/>
                          <a:gd name="T79" fmla="*/ 489 h 577"/>
                          <a:gd name="T80" fmla="*/ 449 w 452"/>
                          <a:gd name="T81" fmla="*/ 426 h 577"/>
                          <a:gd name="T82" fmla="*/ 405 w 452"/>
                          <a:gd name="T83" fmla="*/ 343 h 577"/>
                          <a:gd name="T84" fmla="*/ 413 w 452"/>
                          <a:gd name="T85" fmla="*/ 187 h 577"/>
                          <a:gd name="T86" fmla="*/ 378 w 452"/>
                          <a:gd name="T87" fmla="*/ 72 h 577"/>
                          <a:gd name="T88" fmla="*/ 323 w 452"/>
                          <a:gd name="T89" fmla="*/ 16 h 577"/>
                          <a:gd name="T90" fmla="*/ 251 w 452"/>
                          <a:gd name="T91" fmla="*/ 0 h 577"/>
                          <a:gd name="T92" fmla="*/ 171 w 452"/>
                          <a:gd name="T93" fmla="*/ 18 h 577"/>
                          <a:gd name="T94" fmla="*/ 122 w 452"/>
                          <a:gd name="T95" fmla="*/ 49 h 577"/>
                          <a:gd name="T96" fmla="*/ 105 w 452"/>
                          <a:gd name="T97" fmla="*/ 53 h 577"/>
                          <a:gd name="T98" fmla="*/ 85 w 452"/>
                          <a:gd name="T99" fmla="*/ 59 h 577"/>
                          <a:gd name="T100" fmla="*/ 79 w 452"/>
                          <a:gd name="T101" fmla="*/ 41 h 5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2"/>
                          <a:gd name="T154" fmla="*/ 0 h 577"/>
                          <a:gd name="T155" fmla="*/ 452 w 452"/>
                          <a:gd name="T156" fmla="*/ 577 h 5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2" h="577">
                            <a:moveTo>
                              <a:pt x="60" y="57"/>
                            </a:moveTo>
                            <a:lnTo>
                              <a:pt x="50" y="64"/>
                            </a:lnTo>
                            <a:lnTo>
                              <a:pt x="45" y="71"/>
                            </a:lnTo>
                            <a:lnTo>
                              <a:pt x="42" y="80"/>
                            </a:lnTo>
                            <a:lnTo>
                              <a:pt x="41" y="88"/>
                            </a:lnTo>
                            <a:lnTo>
                              <a:pt x="41" y="97"/>
                            </a:lnTo>
                            <a:lnTo>
                              <a:pt x="27" y="101"/>
                            </a:lnTo>
                            <a:lnTo>
                              <a:pt x="17" y="107"/>
                            </a:lnTo>
                            <a:lnTo>
                              <a:pt x="10" y="114"/>
                            </a:lnTo>
                            <a:lnTo>
                              <a:pt x="6" y="122"/>
                            </a:lnTo>
                            <a:lnTo>
                              <a:pt x="4" y="133"/>
                            </a:lnTo>
                            <a:lnTo>
                              <a:pt x="0" y="141"/>
                            </a:lnTo>
                            <a:lnTo>
                              <a:pt x="4" y="150"/>
                            </a:lnTo>
                            <a:lnTo>
                              <a:pt x="7" y="159"/>
                            </a:lnTo>
                            <a:lnTo>
                              <a:pt x="10" y="167"/>
                            </a:lnTo>
                            <a:lnTo>
                              <a:pt x="15" y="175"/>
                            </a:lnTo>
                            <a:lnTo>
                              <a:pt x="11" y="161"/>
                            </a:lnTo>
                            <a:lnTo>
                              <a:pt x="9" y="150"/>
                            </a:lnTo>
                            <a:lnTo>
                              <a:pt x="9" y="140"/>
                            </a:lnTo>
                            <a:lnTo>
                              <a:pt x="11" y="129"/>
                            </a:lnTo>
                            <a:lnTo>
                              <a:pt x="15" y="119"/>
                            </a:lnTo>
                            <a:lnTo>
                              <a:pt x="20" y="114"/>
                            </a:lnTo>
                            <a:lnTo>
                              <a:pt x="27" y="110"/>
                            </a:lnTo>
                            <a:lnTo>
                              <a:pt x="33" y="107"/>
                            </a:lnTo>
                            <a:lnTo>
                              <a:pt x="41" y="104"/>
                            </a:lnTo>
                            <a:lnTo>
                              <a:pt x="29" y="112"/>
                            </a:lnTo>
                            <a:lnTo>
                              <a:pt x="23" y="118"/>
                            </a:lnTo>
                            <a:lnTo>
                              <a:pt x="19" y="125"/>
                            </a:lnTo>
                            <a:lnTo>
                              <a:pt x="17" y="131"/>
                            </a:lnTo>
                            <a:lnTo>
                              <a:pt x="17" y="141"/>
                            </a:lnTo>
                            <a:lnTo>
                              <a:pt x="20" y="131"/>
                            </a:lnTo>
                            <a:lnTo>
                              <a:pt x="24" y="123"/>
                            </a:lnTo>
                            <a:lnTo>
                              <a:pt x="31" y="117"/>
                            </a:lnTo>
                            <a:lnTo>
                              <a:pt x="39" y="113"/>
                            </a:lnTo>
                            <a:lnTo>
                              <a:pt x="46" y="111"/>
                            </a:lnTo>
                            <a:lnTo>
                              <a:pt x="37" y="116"/>
                            </a:lnTo>
                            <a:lnTo>
                              <a:pt x="32" y="121"/>
                            </a:lnTo>
                            <a:lnTo>
                              <a:pt x="27" y="129"/>
                            </a:lnTo>
                            <a:lnTo>
                              <a:pt x="25" y="137"/>
                            </a:lnTo>
                            <a:lnTo>
                              <a:pt x="24" y="146"/>
                            </a:lnTo>
                            <a:lnTo>
                              <a:pt x="24" y="154"/>
                            </a:lnTo>
                            <a:lnTo>
                              <a:pt x="25" y="160"/>
                            </a:lnTo>
                            <a:lnTo>
                              <a:pt x="28" y="167"/>
                            </a:lnTo>
                            <a:lnTo>
                              <a:pt x="32" y="175"/>
                            </a:lnTo>
                            <a:lnTo>
                              <a:pt x="43" y="191"/>
                            </a:lnTo>
                            <a:lnTo>
                              <a:pt x="34" y="173"/>
                            </a:lnTo>
                            <a:lnTo>
                              <a:pt x="30" y="165"/>
                            </a:lnTo>
                            <a:lnTo>
                              <a:pt x="28" y="157"/>
                            </a:lnTo>
                            <a:lnTo>
                              <a:pt x="29" y="148"/>
                            </a:lnTo>
                            <a:lnTo>
                              <a:pt x="30" y="140"/>
                            </a:lnTo>
                            <a:lnTo>
                              <a:pt x="31" y="133"/>
                            </a:lnTo>
                            <a:lnTo>
                              <a:pt x="37" y="124"/>
                            </a:lnTo>
                            <a:lnTo>
                              <a:pt x="47" y="117"/>
                            </a:lnTo>
                            <a:lnTo>
                              <a:pt x="50" y="119"/>
                            </a:lnTo>
                            <a:lnTo>
                              <a:pt x="45" y="126"/>
                            </a:lnTo>
                            <a:lnTo>
                              <a:pt x="42" y="132"/>
                            </a:lnTo>
                            <a:lnTo>
                              <a:pt x="41" y="139"/>
                            </a:lnTo>
                            <a:lnTo>
                              <a:pt x="42" y="147"/>
                            </a:lnTo>
                            <a:lnTo>
                              <a:pt x="44" y="155"/>
                            </a:lnTo>
                            <a:lnTo>
                              <a:pt x="48" y="164"/>
                            </a:lnTo>
                            <a:lnTo>
                              <a:pt x="54" y="174"/>
                            </a:lnTo>
                            <a:lnTo>
                              <a:pt x="63" y="187"/>
                            </a:lnTo>
                            <a:lnTo>
                              <a:pt x="72" y="199"/>
                            </a:lnTo>
                            <a:lnTo>
                              <a:pt x="58" y="176"/>
                            </a:lnTo>
                            <a:lnTo>
                              <a:pt x="53" y="165"/>
                            </a:lnTo>
                            <a:lnTo>
                              <a:pt x="50" y="156"/>
                            </a:lnTo>
                            <a:lnTo>
                              <a:pt x="52" y="148"/>
                            </a:lnTo>
                            <a:lnTo>
                              <a:pt x="53" y="136"/>
                            </a:lnTo>
                            <a:lnTo>
                              <a:pt x="57" y="126"/>
                            </a:lnTo>
                            <a:lnTo>
                              <a:pt x="60" y="128"/>
                            </a:lnTo>
                            <a:lnTo>
                              <a:pt x="59" y="135"/>
                            </a:lnTo>
                            <a:lnTo>
                              <a:pt x="59" y="146"/>
                            </a:lnTo>
                            <a:lnTo>
                              <a:pt x="60" y="154"/>
                            </a:lnTo>
                            <a:lnTo>
                              <a:pt x="63" y="164"/>
                            </a:lnTo>
                            <a:lnTo>
                              <a:pt x="66" y="173"/>
                            </a:lnTo>
                            <a:lnTo>
                              <a:pt x="73" y="182"/>
                            </a:lnTo>
                            <a:lnTo>
                              <a:pt x="81" y="191"/>
                            </a:lnTo>
                            <a:lnTo>
                              <a:pt x="71" y="174"/>
                            </a:lnTo>
                            <a:lnTo>
                              <a:pt x="67" y="164"/>
                            </a:lnTo>
                            <a:lnTo>
                              <a:pt x="65" y="153"/>
                            </a:lnTo>
                            <a:lnTo>
                              <a:pt x="65" y="139"/>
                            </a:lnTo>
                            <a:lnTo>
                              <a:pt x="67" y="131"/>
                            </a:lnTo>
                            <a:lnTo>
                              <a:pt x="72" y="135"/>
                            </a:lnTo>
                            <a:lnTo>
                              <a:pt x="73" y="148"/>
                            </a:lnTo>
                            <a:lnTo>
                              <a:pt x="75" y="160"/>
                            </a:lnTo>
                            <a:lnTo>
                              <a:pt x="79" y="170"/>
                            </a:lnTo>
                            <a:lnTo>
                              <a:pt x="83" y="180"/>
                            </a:lnTo>
                            <a:lnTo>
                              <a:pt x="89" y="191"/>
                            </a:lnTo>
                            <a:lnTo>
                              <a:pt x="84" y="176"/>
                            </a:lnTo>
                            <a:lnTo>
                              <a:pt x="81" y="167"/>
                            </a:lnTo>
                            <a:lnTo>
                              <a:pt x="79" y="160"/>
                            </a:lnTo>
                            <a:lnTo>
                              <a:pt x="78" y="151"/>
                            </a:lnTo>
                            <a:lnTo>
                              <a:pt x="83" y="167"/>
                            </a:lnTo>
                            <a:lnTo>
                              <a:pt x="87" y="176"/>
                            </a:lnTo>
                            <a:lnTo>
                              <a:pt x="93" y="184"/>
                            </a:lnTo>
                            <a:lnTo>
                              <a:pt x="100" y="194"/>
                            </a:lnTo>
                            <a:lnTo>
                              <a:pt x="108" y="204"/>
                            </a:lnTo>
                            <a:lnTo>
                              <a:pt x="117" y="211"/>
                            </a:lnTo>
                            <a:lnTo>
                              <a:pt x="124" y="216"/>
                            </a:lnTo>
                            <a:lnTo>
                              <a:pt x="112" y="204"/>
                            </a:lnTo>
                            <a:lnTo>
                              <a:pt x="104" y="194"/>
                            </a:lnTo>
                            <a:lnTo>
                              <a:pt x="97" y="183"/>
                            </a:lnTo>
                            <a:lnTo>
                              <a:pt x="91" y="170"/>
                            </a:lnTo>
                            <a:lnTo>
                              <a:pt x="87" y="159"/>
                            </a:lnTo>
                            <a:lnTo>
                              <a:pt x="85" y="149"/>
                            </a:lnTo>
                            <a:lnTo>
                              <a:pt x="87" y="140"/>
                            </a:lnTo>
                            <a:lnTo>
                              <a:pt x="93" y="140"/>
                            </a:lnTo>
                            <a:lnTo>
                              <a:pt x="93" y="151"/>
                            </a:lnTo>
                            <a:lnTo>
                              <a:pt x="94" y="160"/>
                            </a:lnTo>
                            <a:lnTo>
                              <a:pt x="98" y="171"/>
                            </a:lnTo>
                            <a:lnTo>
                              <a:pt x="102" y="181"/>
                            </a:lnTo>
                            <a:lnTo>
                              <a:pt x="111" y="193"/>
                            </a:lnTo>
                            <a:lnTo>
                              <a:pt x="106" y="181"/>
                            </a:lnTo>
                            <a:lnTo>
                              <a:pt x="101" y="170"/>
                            </a:lnTo>
                            <a:lnTo>
                              <a:pt x="99" y="162"/>
                            </a:lnTo>
                            <a:lnTo>
                              <a:pt x="98" y="152"/>
                            </a:lnTo>
                            <a:lnTo>
                              <a:pt x="100" y="142"/>
                            </a:lnTo>
                            <a:lnTo>
                              <a:pt x="115" y="141"/>
                            </a:lnTo>
                            <a:lnTo>
                              <a:pt x="120" y="152"/>
                            </a:lnTo>
                            <a:lnTo>
                              <a:pt x="125" y="161"/>
                            </a:lnTo>
                            <a:lnTo>
                              <a:pt x="129" y="169"/>
                            </a:lnTo>
                            <a:lnTo>
                              <a:pt x="149" y="197"/>
                            </a:lnTo>
                            <a:lnTo>
                              <a:pt x="136" y="171"/>
                            </a:lnTo>
                            <a:lnTo>
                              <a:pt x="132" y="163"/>
                            </a:lnTo>
                            <a:lnTo>
                              <a:pt x="128" y="151"/>
                            </a:lnTo>
                            <a:lnTo>
                              <a:pt x="125" y="139"/>
                            </a:lnTo>
                            <a:lnTo>
                              <a:pt x="129" y="141"/>
                            </a:lnTo>
                            <a:lnTo>
                              <a:pt x="136" y="158"/>
                            </a:lnTo>
                            <a:lnTo>
                              <a:pt x="140" y="167"/>
                            </a:lnTo>
                            <a:lnTo>
                              <a:pt x="147" y="178"/>
                            </a:lnTo>
                            <a:lnTo>
                              <a:pt x="158" y="187"/>
                            </a:lnTo>
                            <a:lnTo>
                              <a:pt x="173" y="193"/>
                            </a:lnTo>
                            <a:lnTo>
                              <a:pt x="159" y="181"/>
                            </a:lnTo>
                            <a:lnTo>
                              <a:pt x="152" y="172"/>
                            </a:lnTo>
                            <a:lnTo>
                              <a:pt x="147" y="164"/>
                            </a:lnTo>
                            <a:lnTo>
                              <a:pt x="144" y="154"/>
                            </a:lnTo>
                            <a:lnTo>
                              <a:pt x="143" y="142"/>
                            </a:lnTo>
                            <a:lnTo>
                              <a:pt x="151" y="139"/>
                            </a:lnTo>
                            <a:lnTo>
                              <a:pt x="151" y="150"/>
                            </a:lnTo>
                            <a:lnTo>
                              <a:pt x="155" y="162"/>
                            </a:lnTo>
                            <a:lnTo>
                              <a:pt x="159" y="170"/>
                            </a:lnTo>
                            <a:lnTo>
                              <a:pt x="174" y="184"/>
                            </a:lnTo>
                            <a:lnTo>
                              <a:pt x="167" y="176"/>
                            </a:lnTo>
                            <a:lnTo>
                              <a:pt x="162" y="166"/>
                            </a:lnTo>
                            <a:lnTo>
                              <a:pt x="161" y="157"/>
                            </a:lnTo>
                            <a:lnTo>
                              <a:pt x="160" y="146"/>
                            </a:lnTo>
                            <a:lnTo>
                              <a:pt x="162" y="137"/>
                            </a:lnTo>
                            <a:lnTo>
                              <a:pt x="166" y="134"/>
                            </a:lnTo>
                            <a:lnTo>
                              <a:pt x="177" y="132"/>
                            </a:lnTo>
                            <a:lnTo>
                              <a:pt x="188" y="128"/>
                            </a:lnTo>
                            <a:lnTo>
                              <a:pt x="202" y="116"/>
                            </a:lnTo>
                            <a:lnTo>
                              <a:pt x="187" y="142"/>
                            </a:lnTo>
                            <a:lnTo>
                              <a:pt x="189" y="156"/>
                            </a:lnTo>
                            <a:lnTo>
                              <a:pt x="195" y="170"/>
                            </a:lnTo>
                            <a:lnTo>
                              <a:pt x="203" y="181"/>
                            </a:lnTo>
                            <a:lnTo>
                              <a:pt x="217" y="195"/>
                            </a:lnTo>
                            <a:lnTo>
                              <a:pt x="237" y="208"/>
                            </a:lnTo>
                            <a:lnTo>
                              <a:pt x="263" y="228"/>
                            </a:lnTo>
                            <a:lnTo>
                              <a:pt x="290" y="260"/>
                            </a:lnTo>
                            <a:lnTo>
                              <a:pt x="290" y="277"/>
                            </a:lnTo>
                            <a:lnTo>
                              <a:pt x="291" y="287"/>
                            </a:lnTo>
                            <a:lnTo>
                              <a:pt x="298" y="293"/>
                            </a:lnTo>
                            <a:lnTo>
                              <a:pt x="307" y="295"/>
                            </a:lnTo>
                            <a:lnTo>
                              <a:pt x="311" y="289"/>
                            </a:lnTo>
                            <a:lnTo>
                              <a:pt x="315" y="279"/>
                            </a:lnTo>
                            <a:lnTo>
                              <a:pt x="314" y="268"/>
                            </a:lnTo>
                            <a:lnTo>
                              <a:pt x="314" y="258"/>
                            </a:lnTo>
                            <a:lnTo>
                              <a:pt x="315" y="245"/>
                            </a:lnTo>
                            <a:lnTo>
                              <a:pt x="319" y="237"/>
                            </a:lnTo>
                            <a:lnTo>
                              <a:pt x="326" y="233"/>
                            </a:lnTo>
                            <a:lnTo>
                              <a:pt x="334" y="233"/>
                            </a:lnTo>
                            <a:lnTo>
                              <a:pt x="345" y="239"/>
                            </a:lnTo>
                            <a:lnTo>
                              <a:pt x="353" y="251"/>
                            </a:lnTo>
                            <a:lnTo>
                              <a:pt x="356" y="263"/>
                            </a:lnTo>
                            <a:lnTo>
                              <a:pt x="357" y="279"/>
                            </a:lnTo>
                            <a:lnTo>
                              <a:pt x="356" y="294"/>
                            </a:lnTo>
                            <a:lnTo>
                              <a:pt x="354" y="313"/>
                            </a:lnTo>
                            <a:lnTo>
                              <a:pt x="344" y="347"/>
                            </a:lnTo>
                            <a:lnTo>
                              <a:pt x="298" y="398"/>
                            </a:lnTo>
                            <a:lnTo>
                              <a:pt x="296" y="417"/>
                            </a:lnTo>
                            <a:lnTo>
                              <a:pt x="299" y="460"/>
                            </a:lnTo>
                            <a:lnTo>
                              <a:pt x="300" y="485"/>
                            </a:lnTo>
                            <a:lnTo>
                              <a:pt x="293" y="498"/>
                            </a:lnTo>
                            <a:lnTo>
                              <a:pt x="287" y="511"/>
                            </a:lnTo>
                            <a:lnTo>
                              <a:pt x="284" y="521"/>
                            </a:lnTo>
                            <a:lnTo>
                              <a:pt x="282" y="537"/>
                            </a:lnTo>
                            <a:lnTo>
                              <a:pt x="286" y="549"/>
                            </a:lnTo>
                            <a:lnTo>
                              <a:pt x="296" y="562"/>
                            </a:lnTo>
                            <a:lnTo>
                              <a:pt x="311" y="570"/>
                            </a:lnTo>
                            <a:lnTo>
                              <a:pt x="329" y="571"/>
                            </a:lnTo>
                            <a:lnTo>
                              <a:pt x="341" y="574"/>
                            </a:lnTo>
                            <a:lnTo>
                              <a:pt x="358" y="577"/>
                            </a:lnTo>
                            <a:lnTo>
                              <a:pt x="374" y="575"/>
                            </a:lnTo>
                            <a:lnTo>
                              <a:pt x="387" y="572"/>
                            </a:lnTo>
                            <a:lnTo>
                              <a:pt x="402" y="566"/>
                            </a:lnTo>
                            <a:lnTo>
                              <a:pt x="413" y="558"/>
                            </a:lnTo>
                            <a:lnTo>
                              <a:pt x="421" y="546"/>
                            </a:lnTo>
                            <a:lnTo>
                              <a:pt x="428" y="535"/>
                            </a:lnTo>
                            <a:lnTo>
                              <a:pt x="433" y="521"/>
                            </a:lnTo>
                            <a:lnTo>
                              <a:pt x="434" y="489"/>
                            </a:lnTo>
                            <a:lnTo>
                              <a:pt x="440" y="483"/>
                            </a:lnTo>
                            <a:lnTo>
                              <a:pt x="447" y="473"/>
                            </a:lnTo>
                            <a:lnTo>
                              <a:pt x="449" y="462"/>
                            </a:lnTo>
                            <a:lnTo>
                              <a:pt x="452" y="444"/>
                            </a:lnTo>
                            <a:lnTo>
                              <a:pt x="449" y="426"/>
                            </a:lnTo>
                            <a:lnTo>
                              <a:pt x="445" y="413"/>
                            </a:lnTo>
                            <a:lnTo>
                              <a:pt x="439" y="405"/>
                            </a:lnTo>
                            <a:lnTo>
                              <a:pt x="427" y="385"/>
                            </a:lnTo>
                            <a:lnTo>
                              <a:pt x="415" y="368"/>
                            </a:lnTo>
                            <a:lnTo>
                              <a:pt x="405" y="343"/>
                            </a:lnTo>
                            <a:lnTo>
                              <a:pt x="406" y="280"/>
                            </a:lnTo>
                            <a:lnTo>
                              <a:pt x="410" y="255"/>
                            </a:lnTo>
                            <a:lnTo>
                              <a:pt x="414" y="227"/>
                            </a:lnTo>
                            <a:lnTo>
                              <a:pt x="414" y="209"/>
                            </a:lnTo>
                            <a:lnTo>
                              <a:pt x="413" y="187"/>
                            </a:lnTo>
                            <a:lnTo>
                              <a:pt x="409" y="167"/>
                            </a:lnTo>
                            <a:lnTo>
                              <a:pt x="407" y="150"/>
                            </a:lnTo>
                            <a:lnTo>
                              <a:pt x="402" y="131"/>
                            </a:lnTo>
                            <a:lnTo>
                              <a:pt x="389" y="94"/>
                            </a:lnTo>
                            <a:lnTo>
                              <a:pt x="378" y="72"/>
                            </a:lnTo>
                            <a:lnTo>
                              <a:pt x="350" y="43"/>
                            </a:lnTo>
                            <a:lnTo>
                              <a:pt x="334" y="37"/>
                            </a:lnTo>
                            <a:lnTo>
                              <a:pt x="334" y="29"/>
                            </a:lnTo>
                            <a:lnTo>
                              <a:pt x="329" y="22"/>
                            </a:lnTo>
                            <a:lnTo>
                              <a:pt x="323" y="16"/>
                            </a:lnTo>
                            <a:lnTo>
                              <a:pt x="313" y="11"/>
                            </a:lnTo>
                            <a:lnTo>
                              <a:pt x="301" y="7"/>
                            </a:lnTo>
                            <a:lnTo>
                              <a:pt x="287" y="4"/>
                            </a:lnTo>
                            <a:lnTo>
                              <a:pt x="275" y="2"/>
                            </a:lnTo>
                            <a:lnTo>
                              <a:pt x="251" y="0"/>
                            </a:lnTo>
                            <a:lnTo>
                              <a:pt x="234" y="0"/>
                            </a:lnTo>
                            <a:lnTo>
                              <a:pt x="209" y="2"/>
                            </a:lnTo>
                            <a:lnTo>
                              <a:pt x="195" y="6"/>
                            </a:lnTo>
                            <a:lnTo>
                              <a:pt x="183" y="11"/>
                            </a:lnTo>
                            <a:lnTo>
                              <a:pt x="171" y="18"/>
                            </a:lnTo>
                            <a:lnTo>
                              <a:pt x="161" y="24"/>
                            </a:lnTo>
                            <a:lnTo>
                              <a:pt x="149" y="34"/>
                            </a:lnTo>
                            <a:lnTo>
                              <a:pt x="139" y="43"/>
                            </a:lnTo>
                            <a:lnTo>
                              <a:pt x="131" y="47"/>
                            </a:lnTo>
                            <a:lnTo>
                              <a:pt x="122" y="49"/>
                            </a:lnTo>
                            <a:lnTo>
                              <a:pt x="116" y="49"/>
                            </a:lnTo>
                            <a:lnTo>
                              <a:pt x="110" y="46"/>
                            </a:lnTo>
                            <a:lnTo>
                              <a:pt x="106" y="38"/>
                            </a:lnTo>
                            <a:lnTo>
                              <a:pt x="105" y="46"/>
                            </a:lnTo>
                            <a:lnTo>
                              <a:pt x="105" y="53"/>
                            </a:lnTo>
                            <a:lnTo>
                              <a:pt x="99" y="52"/>
                            </a:lnTo>
                            <a:lnTo>
                              <a:pt x="93" y="49"/>
                            </a:lnTo>
                            <a:lnTo>
                              <a:pt x="97" y="56"/>
                            </a:lnTo>
                            <a:lnTo>
                              <a:pt x="91" y="61"/>
                            </a:lnTo>
                            <a:lnTo>
                              <a:pt x="85" y="59"/>
                            </a:lnTo>
                            <a:lnTo>
                              <a:pt x="82" y="56"/>
                            </a:lnTo>
                            <a:lnTo>
                              <a:pt x="80" y="51"/>
                            </a:lnTo>
                            <a:lnTo>
                              <a:pt x="82" y="44"/>
                            </a:lnTo>
                            <a:lnTo>
                              <a:pt x="89" y="39"/>
                            </a:lnTo>
                            <a:lnTo>
                              <a:pt x="79" y="41"/>
                            </a:lnTo>
                            <a:lnTo>
                              <a:pt x="70" y="44"/>
                            </a:lnTo>
                            <a:lnTo>
                              <a:pt x="64" y="50"/>
                            </a:lnTo>
                            <a:lnTo>
                              <a:pt x="60" y="57"/>
                            </a:lnTo>
                            <a:close/>
                          </a:path>
                        </a:pathLst>
                      </a:custGeom>
                      <a:solidFill>
                        <a:srgbClr val="7F3F00"/>
                      </a:solidFill>
                      <a:ln w="9525">
                        <a:noFill/>
                        <a:round/>
                        <a:headEnd/>
                        <a:tailEnd/>
                      </a:ln>
                    </p:spPr>
                    <p:txBody>
                      <a:bodyPr/>
                      <a:lstStyle/>
                      <a:p>
                        <a:endParaRPr lang="en-GB"/>
                      </a:p>
                    </p:txBody>
                  </p:sp>
                </p:grpSp>
                <p:sp>
                  <p:nvSpPr>
                    <p:cNvPr id="158" name="Freeform 95"/>
                    <p:cNvSpPr>
                      <a:spLocks/>
                    </p:cNvSpPr>
                    <p:nvPr/>
                  </p:nvSpPr>
                  <p:spPr bwMode="auto">
                    <a:xfrm>
                      <a:off x="3773" y="1421"/>
                      <a:ext cx="205" cy="428"/>
                    </a:xfrm>
                    <a:custGeom>
                      <a:avLst/>
                      <a:gdLst>
                        <a:gd name="T0" fmla="*/ 22 w 205"/>
                        <a:gd name="T1" fmla="*/ 26 h 428"/>
                        <a:gd name="T2" fmla="*/ 0 w 205"/>
                        <a:gd name="T3" fmla="*/ 0 h 428"/>
                        <a:gd name="T4" fmla="*/ 8 w 205"/>
                        <a:gd name="T5" fmla="*/ 27 h 428"/>
                        <a:gd name="T6" fmla="*/ 30 w 205"/>
                        <a:gd name="T7" fmla="*/ 52 h 428"/>
                        <a:gd name="T8" fmla="*/ 77 w 205"/>
                        <a:gd name="T9" fmla="*/ 85 h 428"/>
                        <a:gd name="T10" fmla="*/ 104 w 205"/>
                        <a:gd name="T11" fmla="*/ 135 h 428"/>
                        <a:gd name="T12" fmla="*/ 112 w 205"/>
                        <a:gd name="T13" fmla="*/ 151 h 428"/>
                        <a:gd name="T14" fmla="*/ 125 w 205"/>
                        <a:gd name="T15" fmla="*/ 147 h 428"/>
                        <a:gd name="T16" fmla="*/ 128 w 205"/>
                        <a:gd name="T17" fmla="*/ 126 h 428"/>
                        <a:gd name="T18" fmla="*/ 129 w 205"/>
                        <a:gd name="T19" fmla="*/ 102 h 428"/>
                        <a:gd name="T20" fmla="*/ 140 w 205"/>
                        <a:gd name="T21" fmla="*/ 90 h 428"/>
                        <a:gd name="T22" fmla="*/ 159 w 205"/>
                        <a:gd name="T23" fmla="*/ 96 h 428"/>
                        <a:gd name="T24" fmla="*/ 170 w 205"/>
                        <a:gd name="T25" fmla="*/ 121 h 428"/>
                        <a:gd name="T26" fmla="*/ 170 w 205"/>
                        <a:gd name="T27" fmla="*/ 152 h 428"/>
                        <a:gd name="T28" fmla="*/ 158 w 205"/>
                        <a:gd name="T29" fmla="*/ 205 h 428"/>
                        <a:gd name="T30" fmla="*/ 110 w 205"/>
                        <a:gd name="T31" fmla="*/ 275 h 428"/>
                        <a:gd name="T32" fmla="*/ 114 w 205"/>
                        <a:gd name="T33" fmla="*/ 343 h 428"/>
                        <a:gd name="T34" fmla="*/ 101 w 205"/>
                        <a:gd name="T35" fmla="*/ 369 h 428"/>
                        <a:gd name="T36" fmla="*/ 96 w 205"/>
                        <a:gd name="T37" fmla="*/ 395 h 428"/>
                        <a:gd name="T38" fmla="*/ 110 w 205"/>
                        <a:gd name="T39" fmla="*/ 420 h 428"/>
                        <a:gd name="T40" fmla="*/ 140 w 205"/>
                        <a:gd name="T41" fmla="*/ 427 h 428"/>
                        <a:gd name="T42" fmla="*/ 148 w 205"/>
                        <a:gd name="T43" fmla="*/ 407 h 428"/>
                        <a:gd name="T44" fmla="*/ 133 w 205"/>
                        <a:gd name="T45" fmla="*/ 373 h 428"/>
                        <a:gd name="T46" fmla="*/ 164 w 205"/>
                        <a:gd name="T47" fmla="*/ 393 h 428"/>
                        <a:gd name="T48" fmla="*/ 203 w 205"/>
                        <a:gd name="T49" fmla="*/ 397 h 428"/>
                        <a:gd name="T50" fmla="*/ 167 w 205"/>
                        <a:gd name="T51" fmla="*/ 373 h 428"/>
                        <a:gd name="T52" fmla="*/ 139 w 205"/>
                        <a:gd name="T53" fmla="*/ 349 h 428"/>
                        <a:gd name="T54" fmla="*/ 141 w 205"/>
                        <a:gd name="T55" fmla="*/ 324 h 428"/>
                        <a:gd name="T56" fmla="*/ 172 w 205"/>
                        <a:gd name="T57" fmla="*/ 346 h 428"/>
                        <a:gd name="T58" fmla="*/ 145 w 205"/>
                        <a:gd name="T59" fmla="*/ 307 h 428"/>
                        <a:gd name="T60" fmla="*/ 177 w 205"/>
                        <a:gd name="T61" fmla="*/ 333 h 428"/>
                        <a:gd name="T62" fmla="*/ 186 w 205"/>
                        <a:gd name="T63" fmla="*/ 330 h 428"/>
                        <a:gd name="T64" fmla="*/ 165 w 205"/>
                        <a:gd name="T65" fmla="*/ 296 h 428"/>
                        <a:gd name="T66" fmla="*/ 161 w 205"/>
                        <a:gd name="T67" fmla="*/ 269 h 428"/>
                        <a:gd name="T68" fmla="*/ 167 w 205"/>
                        <a:gd name="T69" fmla="*/ 229 h 428"/>
                        <a:gd name="T70" fmla="*/ 196 w 205"/>
                        <a:gd name="T71" fmla="*/ 270 h 428"/>
                        <a:gd name="T72" fmla="*/ 175 w 205"/>
                        <a:gd name="T73" fmla="*/ 222 h 428"/>
                        <a:gd name="T74" fmla="*/ 205 w 205"/>
                        <a:gd name="T75" fmla="*/ 245 h 428"/>
                        <a:gd name="T76" fmla="*/ 188 w 205"/>
                        <a:gd name="T77" fmla="*/ 199 h 428"/>
                        <a:gd name="T78" fmla="*/ 177 w 205"/>
                        <a:gd name="T79" fmla="*/ 162 h 428"/>
                        <a:gd name="T80" fmla="*/ 175 w 205"/>
                        <a:gd name="T81" fmla="*/ 97 h 428"/>
                        <a:gd name="T82" fmla="*/ 156 w 205"/>
                        <a:gd name="T83" fmla="*/ 74 h 428"/>
                        <a:gd name="T84" fmla="*/ 118 w 205"/>
                        <a:gd name="T85" fmla="*/ 63 h 428"/>
                        <a:gd name="T86" fmla="*/ 109 w 205"/>
                        <a:gd name="T87" fmla="*/ 62 h 428"/>
                        <a:gd name="T88" fmla="*/ 87 w 205"/>
                        <a:gd name="T89" fmla="*/ 49 h 428"/>
                        <a:gd name="T90" fmla="*/ 79 w 205"/>
                        <a:gd name="T91" fmla="*/ 62 h 428"/>
                        <a:gd name="T92" fmla="*/ 74 w 205"/>
                        <a:gd name="T93" fmla="*/ 72 h 428"/>
                        <a:gd name="T94" fmla="*/ 46 w 205"/>
                        <a:gd name="T95" fmla="*/ 34 h 428"/>
                        <a:gd name="T96" fmla="*/ 36 w 205"/>
                        <a:gd name="T97" fmla="*/ 32 h 4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5"/>
                        <a:gd name="T148" fmla="*/ 0 h 428"/>
                        <a:gd name="T149" fmla="*/ 205 w 205"/>
                        <a:gd name="T150" fmla="*/ 428 h 4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5" h="428">
                          <a:moveTo>
                            <a:pt x="36" y="32"/>
                          </a:moveTo>
                          <a:lnTo>
                            <a:pt x="22" y="26"/>
                          </a:lnTo>
                          <a:lnTo>
                            <a:pt x="15" y="17"/>
                          </a:lnTo>
                          <a:lnTo>
                            <a:pt x="0" y="0"/>
                          </a:lnTo>
                          <a:lnTo>
                            <a:pt x="2" y="13"/>
                          </a:lnTo>
                          <a:lnTo>
                            <a:pt x="8" y="27"/>
                          </a:lnTo>
                          <a:lnTo>
                            <a:pt x="16" y="38"/>
                          </a:lnTo>
                          <a:lnTo>
                            <a:pt x="30" y="52"/>
                          </a:lnTo>
                          <a:lnTo>
                            <a:pt x="50" y="65"/>
                          </a:lnTo>
                          <a:lnTo>
                            <a:pt x="77" y="85"/>
                          </a:lnTo>
                          <a:lnTo>
                            <a:pt x="104" y="118"/>
                          </a:lnTo>
                          <a:lnTo>
                            <a:pt x="104" y="135"/>
                          </a:lnTo>
                          <a:lnTo>
                            <a:pt x="105" y="145"/>
                          </a:lnTo>
                          <a:lnTo>
                            <a:pt x="112" y="151"/>
                          </a:lnTo>
                          <a:lnTo>
                            <a:pt x="121" y="153"/>
                          </a:lnTo>
                          <a:lnTo>
                            <a:pt x="125" y="147"/>
                          </a:lnTo>
                          <a:lnTo>
                            <a:pt x="129" y="137"/>
                          </a:lnTo>
                          <a:lnTo>
                            <a:pt x="128" y="126"/>
                          </a:lnTo>
                          <a:lnTo>
                            <a:pt x="128" y="116"/>
                          </a:lnTo>
                          <a:lnTo>
                            <a:pt x="129" y="102"/>
                          </a:lnTo>
                          <a:lnTo>
                            <a:pt x="133" y="94"/>
                          </a:lnTo>
                          <a:lnTo>
                            <a:pt x="140" y="90"/>
                          </a:lnTo>
                          <a:lnTo>
                            <a:pt x="148" y="90"/>
                          </a:lnTo>
                          <a:lnTo>
                            <a:pt x="159" y="96"/>
                          </a:lnTo>
                          <a:lnTo>
                            <a:pt x="167" y="109"/>
                          </a:lnTo>
                          <a:lnTo>
                            <a:pt x="170" y="121"/>
                          </a:lnTo>
                          <a:lnTo>
                            <a:pt x="171" y="137"/>
                          </a:lnTo>
                          <a:lnTo>
                            <a:pt x="170" y="152"/>
                          </a:lnTo>
                          <a:lnTo>
                            <a:pt x="168" y="171"/>
                          </a:lnTo>
                          <a:lnTo>
                            <a:pt x="158" y="205"/>
                          </a:lnTo>
                          <a:lnTo>
                            <a:pt x="112" y="256"/>
                          </a:lnTo>
                          <a:lnTo>
                            <a:pt x="110" y="275"/>
                          </a:lnTo>
                          <a:lnTo>
                            <a:pt x="113" y="317"/>
                          </a:lnTo>
                          <a:lnTo>
                            <a:pt x="114" y="343"/>
                          </a:lnTo>
                          <a:lnTo>
                            <a:pt x="107" y="356"/>
                          </a:lnTo>
                          <a:lnTo>
                            <a:pt x="101" y="369"/>
                          </a:lnTo>
                          <a:lnTo>
                            <a:pt x="98" y="379"/>
                          </a:lnTo>
                          <a:lnTo>
                            <a:pt x="96" y="395"/>
                          </a:lnTo>
                          <a:lnTo>
                            <a:pt x="100" y="407"/>
                          </a:lnTo>
                          <a:lnTo>
                            <a:pt x="110" y="420"/>
                          </a:lnTo>
                          <a:lnTo>
                            <a:pt x="125" y="428"/>
                          </a:lnTo>
                          <a:lnTo>
                            <a:pt x="140" y="427"/>
                          </a:lnTo>
                          <a:lnTo>
                            <a:pt x="149" y="420"/>
                          </a:lnTo>
                          <a:lnTo>
                            <a:pt x="148" y="407"/>
                          </a:lnTo>
                          <a:lnTo>
                            <a:pt x="140" y="392"/>
                          </a:lnTo>
                          <a:lnTo>
                            <a:pt x="133" y="373"/>
                          </a:lnTo>
                          <a:lnTo>
                            <a:pt x="150" y="389"/>
                          </a:lnTo>
                          <a:lnTo>
                            <a:pt x="164" y="393"/>
                          </a:lnTo>
                          <a:lnTo>
                            <a:pt x="182" y="396"/>
                          </a:lnTo>
                          <a:lnTo>
                            <a:pt x="203" y="397"/>
                          </a:lnTo>
                          <a:lnTo>
                            <a:pt x="190" y="389"/>
                          </a:lnTo>
                          <a:lnTo>
                            <a:pt x="167" y="373"/>
                          </a:lnTo>
                          <a:lnTo>
                            <a:pt x="150" y="364"/>
                          </a:lnTo>
                          <a:lnTo>
                            <a:pt x="139" y="349"/>
                          </a:lnTo>
                          <a:lnTo>
                            <a:pt x="136" y="332"/>
                          </a:lnTo>
                          <a:lnTo>
                            <a:pt x="141" y="324"/>
                          </a:lnTo>
                          <a:lnTo>
                            <a:pt x="158" y="340"/>
                          </a:lnTo>
                          <a:lnTo>
                            <a:pt x="172" y="346"/>
                          </a:lnTo>
                          <a:lnTo>
                            <a:pt x="150" y="324"/>
                          </a:lnTo>
                          <a:lnTo>
                            <a:pt x="145" y="307"/>
                          </a:lnTo>
                          <a:lnTo>
                            <a:pt x="157" y="313"/>
                          </a:lnTo>
                          <a:lnTo>
                            <a:pt x="177" y="333"/>
                          </a:lnTo>
                          <a:lnTo>
                            <a:pt x="191" y="338"/>
                          </a:lnTo>
                          <a:lnTo>
                            <a:pt x="186" y="330"/>
                          </a:lnTo>
                          <a:lnTo>
                            <a:pt x="169" y="306"/>
                          </a:lnTo>
                          <a:lnTo>
                            <a:pt x="165" y="296"/>
                          </a:lnTo>
                          <a:lnTo>
                            <a:pt x="160" y="282"/>
                          </a:lnTo>
                          <a:lnTo>
                            <a:pt x="161" y="269"/>
                          </a:lnTo>
                          <a:lnTo>
                            <a:pt x="160" y="252"/>
                          </a:lnTo>
                          <a:lnTo>
                            <a:pt x="167" y="229"/>
                          </a:lnTo>
                          <a:lnTo>
                            <a:pt x="180" y="260"/>
                          </a:lnTo>
                          <a:lnTo>
                            <a:pt x="196" y="270"/>
                          </a:lnTo>
                          <a:lnTo>
                            <a:pt x="185" y="255"/>
                          </a:lnTo>
                          <a:lnTo>
                            <a:pt x="175" y="222"/>
                          </a:lnTo>
                          <a:lnTo>
                            <a:pt x="189" y="234"/>
                          </a:lnTo>
                          <a:lnTo>
                            <a:pt x="205" y="245"/>
                          </a:lnTo>
                          <a:lnTo>
                            <a:pt x="195" y="223"/>
                          </a:lnTo>
                          <a:lnTo>
                            <a:pt x="188" y="199"/>
                          </a:lnTo>
                          <a:lnTo>
                            <a:pt x="181" y="176"/>
                          </a:lnTo>
                          <a:lnTo>
                            <a:pt x="177" y="162"/>
                          </a:lnTo>
                          <a:lnTo>
                            <a:pt x="177" y="125"/>
                          </a:lnTo>
                          <a:lnTo>
                            <a:pt x="175" y="97"/>
                          </a:lnTo>
                          <a:lnTo>
                            <a:pt x="171" y="82"/>
                          </a:lnTo>
                          <a:lnTo>
                            <a:pt x="156" y="74"/>
                          </a:lnTo>
                          <a:lnTo>
                            <a:pt x="136" y="75"/>
                          </a:lnTo>
                          <a:lnTo>
                            <a:pt x="118" y="63"/>
                          </a:lnTo>
                          <a:lnTo>
                            <a:pt x="97" y="45"/>
                          </a:lnTo>
                          <a:lnTo>
                            <a:pt x="109" y="62"/>
                          </a:lnTo>
                          <a:lnTo>
                            <a:pt x="122" y="82"/>
                          </a:lnTo>
                          <a:lnTo>
                            <a:pt x="87" y="49"/>
                          </a:lnTo>
                          <a:lnTo>
                            <a:pt x="99" y="75"/>
                          </a:lnTo>
                          <a:lnTo>
                            <a:pt x="79" y="62"/>
                          </a:lnTo>
                          <a:lnTo>
                            <a:pt x="95" y="85"/>
                          </a:lnTo>
                          <a:lnTo>
                            <a:pt x="74" y="72"/>
                          </a:lnTo>
                          <a:lnTo>
                            <a:pt x="61" y="53"/>
                          </a:lnTo>
                          <a:lnTo>
                            <a:pt x="46" y="34"/>
                          </a:lnTo>
                          <a:lnTo>
                            <a:pt x="30" y="11"/>
                          </a:lnTo>
                          <a:lnTo>
                            <a:pt x="36" y="32"/>
                          </a:lnTo>
                          <a:close/>
                        </a:path>
                      </a:pathLst>
                    </a:custGeom>
                    <a:solidFill>
                      <a:srgbClr val="5F3F1F"/>
                    </a:solidFill>
                    <a:ln w="9525">
                      <a:noFill/>
                      <a:round/>
                      <a:headEnd/>
                      <a:tailEnd/>
                    </a:ln>
                  </p:spPr>
                  <p:txBody>
                    <a:bodyPr/>
                    <a:lstStyle/>
                    <a:p>
                      <a:endParaRPr lang="en-GB"/>
                    </a:p>
                  </p:txBody>
                </p:sp>
              </p:grpSp>
              <p:grpSp>
                <p:nvGrpSpPr>
                  <p:cNvPr id="123" name="Group 127"/>
                  <p:cNvGrpSpPr>
                    <a:grpSpLocks/>
                  </p:cNvGrpSpPr>
                  <p:nvPr/>
                </p:nvGrpSpPr>
                <p:grpSpPr bwMode="auto">
                  <a:xfrm>
                    <a:off x="3635" y="1513"/>
                    <a:ext cx="176" cy="215"/>
                    <a:chOff x="3635" y="1513"/>
                    <a:chExt cx="176" cy="215"/>
                  </a:xfrm>
                </p:grpSpPr>
                <p:grpSp>
                  <p:nvGrpSpPr>
                    <p:cNvPr id="127" name="Group 100"/>
                    <p:cNvGrpSpPr>
                      <a:grpSpLocks/>
                    </p:cNvGrpSpPr>
                    <p:nvPr/>
                  </p:nvGrpSpPr>
                  <p:grpSpPr bwMode="auto">
                    <a:xfrm>
                      <a:off x="3650" y="1527"/>
                      <a:ext cx="110" cy="152"/>
                      <a:chOff x="3650" y="1527"/>
                      <a:chExt cx="110" cy="152"/>
                    </a:xfrm>
                  </p:grpSpPr>
                  <p:sp>
                    <p:nvSpPr>
                      <p:cNvPr id="154" name="Freeform 97"/>
                      <p:cNvSpPr>
                        <a:spLocks/>
                      </p:cNvSpPr>
                      <p:nvPr/>
                    </p:nvSpPr>
                    <p:spPr bwMode="auto">
                      <a:xfrm>
                        <a:off x="3650" y="1532"/>
                        <a:ext cx="38" cy="83"/>
                      </a:xfrm>
                      <a:custGeom>
                        <a:avLst/>
                        <a:gdLst>
                          <a:gd name="T0" fmla="*/ 23 w 38"/>
                          <a:gd name="T1" fmla="*/ 0 h 83"/>
                          <a:gd name="T2" fmla="*/ 24 w 38"/>
                          <a:gd name="T3" fmla="*/ 8 h 83"/>
                          <a:gd name="T4" fmla="*/ 20 w 38"/>
                          <a:gd name="T5" fmla="*/ 15 h 83"/>
                          <a:gd name="T6" fmla="*/ 16 w 38"/>
                          <a:gd name="T7" fmla="*/ 18 h 83"/>
                          <a:gd name="T8" fmla="*/ 0 w 38"/>
                          <a:gd name="T9" fmla="*/ 20 h 83"/>
                          <a:gd name="T10" fmla="*/ 16 w 38"/>
                          <a:gd name="T11" fmla="*/ 22 h 83"/>
                          <a:gd name="T12" fmla="*/ 26 w 38"/>
                          <a:gd name="T13" fmla="*/ 24 h 83"/>
                          <a:gd name="T14" fmla="*/ 32 w 38"/>
                          <a:gd name="T15" fmla="*/ 30 h 83"/>
                          <a:gd name="T16" fmla="*/ 34 w 38"/>
                          <a:gd name="T17" fmla="*/ 38 h 83"/>
                          <a:gd name="T18" fmla="*/ 37 w 38"/>
                          <a:gd name="T19" fmla="*/ 52 h 83"/>
                          <a:gd name="T20" fmla="*/ 35 w 38"/>
                          <a:gd name="T21" fmla="*/ 83 h 83"/>
                          <a:gd name="T22" fmla="*/ 38 w 38"/>
                          <a:gd name="T23" fmla="*/ 46 h 83"/>
                          <a:gd name="T24" fmla="*/ 37 w 38"/>
                          <a:gd name="T25" fmla="*/ 30 h 83"/>
                          <a:gd name="T26" fmla="*/ 37 w 38"/>
                          <a:gd name="T27" fmla="*/ 14 h 83"/>
                          <a:gd name="T28" fmla="*/ 35 w 38"/>
                          <a:gd name="T29" fmla="*/ 5 h 83"/>
                          <a:gd name="T30" fmla="*/ 23 w 38"/>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83"/>
                          <a:gd name="T50" fmla="*/ 38 w 38"/>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83">
                            <a:moveTo>
                              <a:pt x="23" y="0"/>
                            </a:moveTo>
                            <a:lnTo>
                              <a:pt x="24" y="8"/>
                            </a:lnTo>
                            <a:lnTo>
                              <a:pt x="20" y="15"/>
                            </a:lnTo>
                            <a:lnTo>
                              <a:pt x="16" y="18"/>
                            </a:lnTo>
                            <a:lnTo>
                              <a:pt x="0" y="20"/>
                            </a:lnTo>
                            <a:lnTo>
                              <a:pt x="16" y="22"/>
                            </a:lnTo>
                            <a:lnTo>
                              <a:pt x="26" y="24"/>
                            </a:lnTo>
                            <a:lnTo>
                              <a:pt x="32" y="30"/>
                            </a:lnTo>
                            <a:lnTo>
                              <a:pt x="34" y="38"/>
                            </a:lnTo>
                            <a:lnTo>
                              <a:pt x="37" y="52"/>
                            </a:lnTo>
                            <a:lnTo>
                              <a:pt x="35" y="83"/>
                            </a:lnTo>
                            <a:lnTo>
                              <a:pt x="38" y="46"/>
                            </a:lnTo>
                            <a:lnTo>
                              <a:pt x="37" y="30"/>
                            </a:lnTo>
                            <a:lnTo>
                              <a:pt x="37" y="14"/>
                            </a:lnTo>
                            <a:lnTo>
                              <a:pt x="35" y="5"/>
                            </a:lnTo>
                            <a:lnTo>
                              <a:pt x="23" y="0"/>
                            </a:lnTo>
                            <a:close/>
                          </a:path>
                        </a:pathLst>
                      </a:custGeom>
                      <a:solidFill>
                        <a:srgbClr val="FF7F7F"/>
                      </a:solidFill>
                      <a:ln w="9525">
                        <a:noFill/>
                        <a:round/>
                        <a:headEnd/>
                        <a:tailEnd/>
                      </a:ln>
                    </p:spPr>
                    <p:txBody>
                      <a:bodyPr/>
                      <a:lstStyle/>
                      <a:p>
                        <a:endParaRPr lang="en-GB"/>
                      </a:p>
                    </p:txBody>
                  </p:sp>
                  <p:sp>
                    <p:nvSpPr>
                      <p:cNvPr id="155" name="Freeform 98"/>
                      <p:cNvSpPr>
                        <a:spLocks/>
                      </p:cNvSpPr>
                      <p:nvPr/>
                    </p:nvSpPr>
                    <p:spPr bwMode="auto">
                      <a:xfrm>
                        <a:off x="3682" y="1646"/>
                        <a:ext cx="46" cy="33"/>
                      </a:xfrm>
                      <a:custGeom>
                        <a:avLst/>
                        <a:gdLst>
                          <a:gd name="T0" fmla="*/ 0 w 46"/>
                          <a:gd name="T1" fmla="*/ 0 h 33"/>
                          <a:gd name="T2" fmla="*/ 4 w 46"/>
                          <a:gd name="T3" fmla="*/ 3 h 33"/>
                          <a:gd name="T4" fmla="*/ 12 w 46"/>
                          <a:gd name="T5" fmla="*/ 5 h 33"/>
                          <a:gd name="T6" fmla="*/ 17 w 46"/>
                          <a:gd name="T7" fmla="*/ 5 h 33"/>
                          <a:gd name="T8" fmla="*/ 26 w 46"/>
                          <a:gd name="T9" fmla="*/ 4 h 33"/>
                          <a:gd name="T10" fmla="*/ 32 w 46"/>
                          <a:gd name="T11" fmla="*/ 2 h 33"/>
                          <a:gd name="T12" fmla="*/ 39 w 46"/>
                          <a:gd name="T13" fmla="*/ 3 h 33"/>
                          <a:gd name="T14" fmla="*/ 46 w 46"/>
                          <a:gd name="T15" fmla="*/ 9 h 33"/>
                          <a:gd name="T16" fmla="*/ 35 w 46"/>
                          <a:gd name="T17" fmla="*/ 10 h 33"/>
                          <a:gd name="T18" fmla="*/ 31 w 46"/>
                          <a:gd name="T19" fmla="*/ 11 h 33"/>
                          <a:gd name="T20" fmla="*/ 29 w 46"/>
                          <a:gd name="T21" fmla="*/ 18 h 33"/>
                          <a:gd name="T22" fmla="*/ 27 w 46"/>
                          <a:gd name="T23" fmla="*/ 33 h 33"/>
                          <a:gd name="T24" fmla="*/ 26 w 46"/>
                          <a:gd name="T25" fmla="*/ 18 h 33"/>
                          <a:gd name="T26" fmla="*/ 25 w 46"/>
                          <a:gd name="T27" fmla="*/ 10 h 33"/>
                          <a:gd name="T28" fmla="*/ 16 w 46"/>
                          <a:gd name="T29" fmla="*/ 12 h 33"/>
                          <a:gd name="T30" fmla="*/ 8 w 46"/>
                          <a:gd name="T31" fmla="*/ 11 h 33"/>
                          <a:gd name="T32" fmla="*/ 3 w 46"/>
                          <a:gd name="T33" fmla="*/ 5 h 33"/>
                          <a:gd name="T34" fmla="*/ 0 w 46"/>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3"/>
                          <a:gd name="T56" fmla="*/ 46 w 46"/>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3">
                            <a:moveTo>
                              <a:pt x="0" y="0"/>
                            </a:moveTo>
                            <a:lnTo>
                              <a:pt x="4" y="3"/>
                            </a:lnTo>
                            <a:lnTo>
                              <a:pt x="12" y="5"/>
                            </a:lnTo>
                            <a:lnTo>
                              <a:pt x="17" y="5"/>
                            </a:lnTo>
                            <a:lnTo>
                              <a:pt x="26" y="4"/>
                            </a:lnTo>
                            <a:lnTo>
                              <a:pt x="32" y="2"/>
                            </a:lnTo>
                            <a:lnTo>
                              <a:pt x="39" y="3"/>
                            </a:lnTo>
                            <a:lnTo>
                              <a:pt x="46" y="9"/>
                            </a:lnTo>
                            <a:lnTo>
                              <a:pt x="35" y="10"/>
                            </a:lnTo>
                            <a:lnTo>
                              <a:pt x="31" y="11"/>
                            </a:lnTo>
                            <a:lnTo>
                              <a:pt x="29" y="18"/>
                            </a:lnTo>
                            <a:lnTo>
                              <a:pt x="27" y="33"/>
                            </a:lnTo>
                            <a:lnTo>
                              <a:pt x="26" y="18"/>
                            </a:lnTo>
                            <a:lnTo>
                              <a:pt x="25" y="10"/>
                            </a:lnTo>
                            <a:lnTo>
                              <a:pt x="16" y="12"/>
                            </a:lnTo>
                            <a:lnTo>
                              <a:pt x="8" y="11"/>
                            </a:lnTo>
                            <a:lnTo>
                              <a:pt x="3" y="5"/>
                            </a:lnTo>
                            <a:lnTo>
                              <a:pt x="0" y="0"/>
                            </a:lnTo>
                            <a:close/>
                          </a:path>
                        </a:pathLst>
                      </a:custGeom>
                      <a:solidFill>
                        <a:srgbClr val="FF7F7F"/>
                      </a:solidFill>
                      <a:ln w="9525">
                        <a:noFill/>
                        <a:round/>
                        <a:headEnd/>
                        <a:tailEnd/>
                      </a:ln>
                    </p:spPr>
                    <p:txBody>
                      <a:bodyPr/>
                      <a:lstStyle/>
                      <a:p>
                        <a:endParaRPr lang="en-GB"/>
                      </a:p>
                    </p:txBody>
                  </p:sp>
                  <p:sp>
                    <p:nvSpPr>
                      <p:cNvPr id="156" name="Freeform 99"/>
                      <p:cNvSpPr>
                        <a:spLocks/>
                      </p:cNvSpPr>
                      <p:nvPr/>
                    </p:nvSpPr>
                    <p:spPr bwMode="auto">
                      <a:xfrm>
                        <a:off x="3737" y="1527"/>
                        <a:ext cx="23" cy="24"/>
                      </a:xfrm>
                      <a:custGeom>
                        <a:avLst/>
                        <a:gdLst>
                          <a:gd name="T0" fmla="*/ 12 w 23"/>
                          <a:gd name="T1" fmla="*/ 0 h 24"/>
                          <a:gd name="T2" fmla="*/ 10 w 23"/>
                          <a:gd name="T3" fmla="*/ 4 h 24"/>
                          <a:gd name="T4" fmla="*/ 10 w 23"/>
                          <a:gd name="T5" fmla="*/ 10 h 24"/>
                          <a:gd name="T6" fmla="*/ 12 w 23"/>
                          <a:gd name="T7" fmla="*/ 14 h 24"/>
                          <a:gd name="T8" fmla="*/ 23 w 23"/>
                          <a:gd name="T9" fmla="*/ 24 h 24"/>
                          <a:gd name="T10" fmla="*/ 10 w 23"/>
                          <a:gd name="T11" fmla="*/ 24 h 24"/>
                          <a:gd name="T12" fmla="*/ 3 w 23"/>
                          <a:gd name="T13" fmla="*/ 17 h 24"/>
                          <a:gd name="T14" fmla="*/ 1 w 23"/>
                          <a:gd name="T15" fmla="*/ 13 h 24"/>
                          <a:gd name="T16" fmla="*/ 0 w 23"/>
                          <a:gd name="T17" fmla="*/ 4 h 24"/>
                          <a:gd name="T18" fmla="*/ 12 w 23"/>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4"/>
                          <a:gd name="T32" fmla="*/ 23 w 2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4">
                            <a:moveTo>
                              <a:pt x="12" y="0"/>
                            </a:moveTo>
                            <a:lnTo>
                              <a:pt x="10" y="4"/>
                            </a:lnTo>
                            <a:lnTo>
                              <a:pt x="10" y="10"/>
                            </a:lnTo>
                            <a:lnTo>
                              <a:pt x="12" y="14"/>
                            </a:lnTo>
                            <a:lnTo>
                              <a:pt x="23" y="24"/>
                            </a:lnTo>
                            <a:lnTo>
                              <a:pt x="10" y="24"/>
                            </a:lnTo>
                            <a:lnTo>
                              <a:pt x="3" y="17"/>
                            </a:lnTo>
                            <a:lnTo>
                              <a:pt x="1" y="13"/>
                            </a:lnTo>
                            <a:lnTo>
                              <a:pt x="0" y="4"/>
                            </a:lnTo>
                            <a:lnTo>
                              <a:pt x="12" y="0"/>
                            </a:lnTo>
                            <a:close/>
                          </a:path>
                        </a:pathLst>
                      </a:custGeom>
                      <a:solidFill>
                        <a:srgbClr val="FF7F7F"/>
                      </a:solidFill>
                      <a:ln w="9525">
                        <a:noFill/>
                        <a:round/>
                        <a:headEnd/>
                        <a:tailEnd/>
                      </a:ln>
                    </p:spPr>
                    <p:txBody>
                      <a:bodyPr/>
                      <a:lstStyle/>
                      <a:p>
                        <a:endParaRPr lang="en-GB"/>
                      </a:p>
                    </p:txBody>
                  </p:sp>
                </p:grpSp>
                <p:grpSp>
                  <p:nvGrpSpPr>
                    <p:cNvPr id="128" name="Group 116"/>
                    <p:cNvGrpSpPr>
                      <a:grpSpLocks/>
                    </p:cNvGrpSpPr>
                    <p:nvPr/>
                  </p:nvGrpSpPr>
                  <p:grpSpPr bwMode="auto">
                    <a:xfrm>
                      <a:off x="3635" y="1513"/>
                      <a:ext cx="176" cy="67"/>
                      <a:chOff x="3635" y="1513"/>
                      <a:chExt cx="176" cy="67"/>
                    </a:xfrm>
                  </p:grpSpPr>
                  <p:grpSp>
                    <p:nvGrpSpPr>
                      <p:cNvPr id="139" name="Group 103"/>
                      <p:cNvGrpSpPr>
                        <a:grpSpLocks/>
                      </p:cNvGrpSpPr>
                      <p:nvPr/>
                    </p:nvGrpSpPr>
                    <p:grpSpPr bwMode="auto">
                      <a:xfrm>
                        <a:off x="3642" y="1513"/>
                        <a:ext cx="164" cy="28"/>
                        <a:chOff x="3642" y="1513"/>
                        <a:chExt cx="164" cy="28"/>
                      </a:xfrm>
                    </p:grpSpPr>
                    <p:sp>
                      <p:nvSpPr>
                        <p:cNvPr id="152" name="Freeform 101"/>
                        <p:cNvSpPr>
                          <a:spLocks/>
                        </p:cNvSpPr>
                        <p:nvPr/>
                      </p:nvSpPr>
                      <p:spPr bwMode="auto">
                        <a:xfrm>
                          <a:off x="3718" y="1516"/>
                          <a:ext cx="88" cy="23"/>
                        </a:xfrm>
                        <a:custGeom>
                          <a:avLst/>
                          <a:gdLst>
                            <a:gd name="T0" fmla="*/ 0 w 88"/>
                            <a:gd name="T1" fmla="*/ 15 h 23"/>
                            <a:gd name="T2" fmla="*/ 6 w 88"/>
                            <a:gd name="T3" fmla="*/ 9 h 23"/>
                            <a:gd name="T4" fmla="*/ 14 w 88"/>
                            <a:gd name="T5" fmla="*/ 4 h 23"/>
                            <a:gd name="T6" fmla="*/ 24 w 88"/>
                            <a:gd name="T7" fmla="*/ 1 h 23"/>
                            <a:gd name="T8" fmla="*/ 34 w 88"/>
                            <a:gd name="T9" fmla="*/ 0 h 23"/>
                            <a:gd name="T10" fmla="*/ 44 w 88"/>
                            <a:gd name="T11" fmla="*/ 0 h 23"/>
                            <a:gd name="T12" fmla="*/ 57 w 88"/>
                            <a:gd name="T13" fmla="*/ 2 h 23"/>
                            <a:gd name="T14" fmla="*/ 70 w 88"/>
                            <a:gd name="T15" fmla="*/ 7 h 23"/>
                            <a:gd name="T16" fmla="*/ 88 w 88"/>
                            <a:gd name="T17" fmla="*/ 12 h 23"/>
                            <a:gd name="T18" fmla="*/ 74 w 88"/>
                            <a:gd name="T19" fmla="*/ 12 h 23"/>
                            <a:gd name="T20" fmla="*/ 59 w 88"/>
                            <a:gd name="T21" fmla="*/ 11 h 23"/>
                            <a:gd name="T22" fmla="*/ 47 w 88"/>
                            <a:gd name="T23" fmla="*/ 10 h 23"/>
                            <a:gd name="T24" fmla="*/ 38 w 88"/>
                            <a:gd name="T25" fmla="*/ 12 h 23"/>
                            <a:gd name="T26" fmla="*/ 30 w 88"/>
                            <a:gd name="T27" fmla="*/ 15 h 23"/>
                            <a:gd name="T28" fmla="*/ 23 w 88"/>
                            <a:gd name="T29" fmla="*/ 20 h 23"/>
                            <a:gd name="T30" fmla="*/ 17 w 88"/>
                            <a:gd name="T31" fmla="*/ 23 h 23"/>
                            <a:gd name="T32" fmla="*/ 10 w 88"/>
                            <a:gd name="T33" fmla="*/ 23 h 23"/>
                            <a:gd name="T34" fmla="*/ 3 w 88"/>
                            <a:gd name="T35" fmla="*/ 21 h 23"/>
                            <a:gd name="T36" fmla="*/ 0 w 88"/>
                            <a:gd name="T37" fmla="*/ 15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23"/>
                            <a:gd name="T59" fmla="*/ 88 w 8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23">
                              <a:moveTo>
                                <a:pt x="0" y="15"/>
                              </a:moveTo>
                              <a:lnTo>
                                <a:pt x="6" y="9"/>
                              </a:lnTo>
                              <a:lnTo>
                                <a:pt x="14" y="4"/>
                              </a:lnTo>
                              <a:lnTo>
                                <a:pt x="24" y="1"/>
                              </a:lnTo>
                              <a:lnTo>
                                <a:pt x="34" y="0"/>
                              </a:lnTo>
                              <a:lnTo>
                                <a:pt x="44" y="0"/>
                              </a:lnTo>
                              <a:lnTo>
                                <a:pt x="57" y="2"/>
                              </a:lnTo>
                              <a:lnTo>
                                <a:pt x="70" y="7"/>
                              </a:lnTo>
                              <a:lnTo>
                                <a:pt x="88" y="12"/>
                              </a:lnTo>
                              <a:lnTo>
                                <a:pt x="74" y="12"/>
                              </a:lnTo>
                              <a:lnTo>
                                <a:pt x="59" y="11"/>
                              </a:lnTo>
                              <a:lnTo>
                                <a:pt x="47" y="10"/>
                              </a:lnTo>
                              <a:lnTo>
                                <a:pt x="38" y="12"/>
                              </a:lnTo>
                              <a:lnTo>
                                <a:pt x="30" y="15"/>
                              </a:lnTo>
                              <a:lnTo>
                                <a:pt x="23" y="20"/>
                              </a:lnTo>
                              <a:lnTo>
                                <a:pt x="17" y="23"/>
                              </a:lnTo>
                              <a:lnTo>
                                <a:pt x="10" y="23"/>
                              </a:lnTo>
                              <a:lnTo>
                                <a:pt x="3" y="21"/>
                              </a:lnTo>
                              <a:lnTo>
                                <a:pt x="0" y="15"/>
                              </a:lnTo>
                              <a:close/>
                            </a:path>
                          </a:pathLst>
                        </a:custGeom>
                        <a:solidFill>
                          <a:srgbClr val="000000"/>
                        </a:solidFill>
                        <a:ln w="9525">
                          <a:noFill/>
                          <a:round/>
                          <a:headEnd/>
                          <a:tailEnd/>
                        </a:ln>
                      </p:spPr>
                      <p:txBody>
                        <a:bodyPr/>
                        <a:lstStyle/>
                        <a:p>
                          <a:endParaRPr lang="en-GB"/>
                        </a:p>
                      </p:txBody>
                    </p:sp>
                    <p:sp>
                      <p:nvSpPr>
                        <p:cNvPr id="153" name="Freeform 102"/>
                        <p:cNvSpPr>
                          <a:spLocks/>
                        </p:cNvSpPr>
                        <p:nvPr/>
                      </p:nvSpPr>
                      <p:spPr bwMode="auto">
                        <a:xfrm>
                          <a:off x="3642" y="1513"/>
                          <a:ext cx="44" cy="28"/>
                        </a:xfrm>
                        <a:custGeom>
                          <a:avLst/>
                          <a:gdLst>
                            <a:gd name="T0" fmla="*/ 0 w 44"/>
                            <a:gd name="T1" fmla="*/ 0 h 28"/>
                            <a:gd name="T2" fmla="*/ 0 w 44"/>
                            <a:gd name="T3" fmla="*/ 4 h 28"/>
                            <a:gd name="T4" fmla="*/ 10 w 44"/>
                            <a:gd name="T5" fmla="*/ 6 h 28"/>
                            <a:gd name="T6" fmla="*/ 18 w 44"/>
                            <a:gd name="T7" fmla="*/ 13 h 28"/>
                            <a:gd name="T8" fmla="*/ 23 w 44"/>
                            <a:gd name="T9" fmla="*/ 19 h 28"/>
                            <a:gd name="T10" fmla="*/ 28 w 44"/>
                            <a:gd name="T11" fmla="*/ 25 h 28"/>
                            <a:gd name="T12" fmla="*/ 35 w 44"/>
                            <a:gd name="T13" fmla="*/ 28 h 28"/>
                            <a:gd name="T14" fmla="*/ 42 w 44"/>
                            <a:gd name="T15" fmla="*/ 27 h 28"/>
                            <a:gd name="T16" fmla="*/ 44 w 44"/>
                            <a:gd name="T17" fmla="*/ 20 h 28"/>
                            <a:gd name="T18" fmla="*/ 41 w 44"/>
                            <a:gd name="T19" fmla="*/ 15 h 28"/>
                            <a:gd name="T20" fmla="*/ 32 w 44"/>
                            <a:gd name="T21" fmla="*/ 10 h 28"/>
                            <a:gd name="T22" fmla="*/ 27 w 44"/>
                            <a:gd name="T23" fmla="*/ 6 h 28"/>
                            <a:gd name="T24" fmla="*/ 18 w 44"/>
                            <a:gd name="T25" fmla="*/ 3 h 28"/>
                            <a:gd name="T26" fmla="*/ 0 w 44"/>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8"/>
                            <a:gd name="T44" fmla="*/ 44 w 44"/>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8">
                              <a:moveTo>
                                <a:pt x="0" y="0"/>
                              </a:moveTo>
                              <a:lnTo>
                                <a:pt x="0" y="4"/>
                              </a:lnTo>
                              <a:lnTo>
                                <a:pt x="10" y="6"/>
                              </a:lnTo>
                              <a:lnTo>
                                <a:pt x="18" y="13"/>
                              </a:lnTo>
                              <a:lnTo>
                                <a:pt x="23" y="19"/>
                              </a:lnTo>
                              <a:lnTo>
                                <a:pt x="28" y="25"/>
                              </a:lnTo>
                              <a:lnTo>
                                <a:pt x="35" y="28"/>
                              </a:lnTo>
                              <a:lnTo>
                                <a:pt x="42" y="27"/>
                              </a:lnTo>
                              <a:lnTo>
                                <a:pt x="44" y="20"/>
                              </a:lnTo>
                              <a:lnTo>
                                <a:pt x="41" y="15"/>
                              </a:lnTo>
                              <a:lnTo>
                                <a:pt x="32" y="10"/>
                              </a:lnTo>
                              <a:lnTo>
                                <a:pt x="27" y="6"/>
                              </a:lnTo>
                              <a:lnTo>
                                <a:pt x="18" y="3"/>
                              </a:lnTo>
                              <a:lnTo>
                                <a:pt x="0" y="0"/>
                              </a:lnTo>
                              <a:close/>
                            </a:path>
                          </a:pathLst>
                        </a:custGeom>
                        <a:solidFill>
                          <a:srgbClr val="000000"/>
                        </a:solidFill>
                        <a:ln w="9525">
                          <a:noFill/>
                          <a:round/>
                          <a:headEnd/>
                          <a:tailEnd/>
                        </a:ln>
                      </p:spPr>
                      <p:txBody>
                        <a:bodyPr/>
                        <a:lstStyle/>
                        <a:p>
                          <a:endParaRPr lang="en-GB"/>
                        </a:p>
                      </p:txBody>
                    </p:sp>
                  </p:grpSp>
                  <p:sp>
                    <p:nvSpPr>
                      <p:cNvPr id="140" name="Freeform 104"/>
                      <p:cNvSpPr>
                        <a:spLocks/>
                      </p:cNvSpPr>
                      <p:nvPr/>
                    </p:nvSpPr>
                    <p:spPr bwMode="auto">
                      <a:xfrm>
                        <a:off x="3736" y="1549"/>
                        <a:ext cx="63" cy="21"/>
                      </a:xfrm>
                      <a:custGeom>
                        <a:avLst/>
                        <a:gdLst>
                          <a:gd name="T0" fmla="*/ 0 w 63"/>
                          <a:gd name="T1" fmla="*/ 6 h 21"/>
                          <a:gd name="T2" fmla="*/ 3 w 63"/>
                          <a:gd name="T3" fmla="*/ 14 h 21"/>
                          <a:gd name="T4" fmla="*/ 4 w 63"/>
                          <a:gd name="T5" fmla="*/ 17 h 21"/>
                          <a:gd name="T6" fmla="*/ 7 w 63"/>
                          <a:gd name="T7" fmla="*/ 19 h 21"/>
                          <a:gd name="T8" fmla="*/ 17 w 63"/>
                          <a:gd name="T9" fmla="*/ 21 h 21"/>
                          <a:gd name="T10" fmla="*/ 29 w 63"/>
                          <a:gd name="T11" fmla="*/ 21 h 21"/>
                          <a:gd name="T12" fmla="*/ 38 w 63"/>
                          <a:gd name="T13" fmla="*/ 19 h 21"/>
                          <a:gd name="T14" fmla="*/ 48 w 63"/>
                          <a:gd name="T15" fmla="*/ 15 h 21"/>
                          <a:gd name="T16" fmla="*/ 63 w 63"/>
                          <a:gd name="T17" fmla="*/ 6 h 21"/>
                          <a:gd name="T18" fmla="*/ 40 w 63"/>
                          <a:gd name="T19" fmla="*/ 4 h 21"/>
                          <a:gd name="T20" fmla="*/ 21 w 63"/>
                          <a:gd name="T21" fmla="*/ 1 h 21"/>
                          <a:gd name="T22" fmla="*/ 10 w 63"/>
                          <a:gd name="T23" fmla="*/ 0 h 21"/>
                          <a:gd name="T24" fmla="*/ 0 w 63"/>
                          <a:gd name="T25" fmla="*/ 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1"/>
                          <a:gd name="T41" fmla="*/ 63 w 6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1">
                            <a:moveTo>
                              <a:pt x="0" y="6"/>
                            </a:moveTo>
                            <a:lnTo>
                              <a:pt x="3" y="14"/>
                            </a:lnTo>
                            <a:lnTo>
                              <a:pt x="4" y="17"/>
                            </a:lnTo>
                            <a:lnTo>
                              <a:pt x="7" y="19"/>
                            </a:lnTo>
                            <a:lnTo>
                              <a:pt x="17" y="21"/>
                            </a:lnTo>
                            <a:lnTo>
                              <a:pt x="29" y="21"/>
                            </a:lnTo>
                            <a:lnTo>
                              <a:pt x="38" y="19"/>
                            </a:lnTo>
                            <a:lnTo>
                              <a:pt x="48" y="15"/>
                            </a:lnTo>
                            <a:lnTo>
                              <a:pt x="63" y="6"/>
                            </a:lnTo>
                            <a:lnTo>
                              <a:pt x="40" y="4"/>
                            </a:lnTo>
                            <a:lnTo>
                              <a:pt x="21" y="1"/>
                            </a:lnTo>
                            <a:lnTo>
                              <a:pt x="10" y="0"/>
                            </a:lnTo>
                            <a:lnTo>
                              <a:pt x="0" y="6"/>
                            </a:lnTo>
                            <a:close/>
                          </a:path>
                        </a:pathLst>
                      </a:custGeom>
                      <a:solidFill>
                        <a:srgbClr val="FFFFFF"/>
                      </a:solidFill>
                      <a:ln w="9525">
                        <a:noFill/>
                        <a:round/>
                        <a:headEnd/>
                        <a:tailEnd/>
                      </a:ln>
                    </p:spPr>
                    <p:txBody>
                      <a:bodyPr/>
                      <a:lstStyle/>
                      <a:p>
                        <a:endParaRPr lang="en-GB"/>
                      </a:p>
                    </p:txBody>
                  </p:sp>
                  <p:sp>
                    <p:nvSpPr>
                      <p:cNvPr id="141" name="Freeform 105"/>
                      <p:cNvSpPr>
                        <a:spLocks/>
                      </p:cNvSpPr>
                      <p:nvPr/>
                    </p:nvSpPr>
                    <p:spPr bwMode="auto">
                      <a:xfrm>
                        <a:off x="3660" y="1553"/>
                        <a:ext cx="19" cy="20"/>
                      </a:xfrm>
                      <a:custGeom>
                        <a:avLst/>
                        <a:gdLst>
                          <a:gd name="T0" fmla="*/ 1 w 19"/>
                          <a:gd name="T1" fmla="*/ 0 h 20"/>
                          <a:gd name="T2" fmla="*/ 15 w 19"/>
                          <a:gd name="T3" fmla="*/ 2 h 20"/>
                          <a:gd name="T4" fmla="*/ 18 w 19"/>
                          <a:gd name="T5" fmla="*/ 10 h 20"/>
                          <a:gd name="T6" fmla="*/ 19 w 19"/>
                          <a:gd name="T7" fmla="*/ 20 h 20"/>
                          <a:gd name="T8" fmla="*/ 7 w 19"/>
                          <a:gd name="T9" fmla="*/ 18 h 20"/>
                          <a:gd name="T10" fmla="*/ 0 w 19"/>
                          <a:gd name="T11" fmla="*/ 17 h 20"/>
                          <a:gd name="T12" fmla="*/ 1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1" y="0"/>
                            </a:moveTo>
                            <a:lnTo>
                              <a:pt x="15" y="2"/>
                            </a:lnTo>
                            <a:lnTo>
                              <a:pt x="18" y="10"/>
                            </a:lnTo>
                            <a:lnTo>
                              <a:pt x="19" y="20"/>
                            </a:lnTo>
                            <a:lnTo>
                              <a:pt x="7" y="18"/>
                            </a:lnTo>
                            <a:lnTo>
                              <a:pt x="0" y="17"/>
                            </a:lnTo>
                            <a:lnTo>
                              <a:pt x="1" y="0"/>
                            </a:lnTo>
                            <a:close/>
                          </a:path>
                        </a:pathLst>
                      </a:custGeom>
                      <a:solidFill>
                        <a:srgbClr val="FFFFFF"/>
                      </a:solidFill>
                      <a:ln w="9525">
                        <a:noFill/>
                        <a:round/>
                        <a:headEnd/>
                        <a:tailEnd/>
                      </a:ln>
                    </p:spPr>
                    <p:txBody>
                      <a:bodyPr/>
                      <a:lstStyle/>
                      <a:p>
                        <a:endParaRPr lang="en-GB"/>
                      </a:p>
                    </p:txBody>
                  </p:sp>
                  <p:grpSp>
                    <p:nvGrpSpPr>
                      <p:cNvPr id="142" name="Group 108"/>
                      <p:cNvGrpSpPr>
                        <a:grpSpLocks/>
                      </p:cNvGrpSpPr>
                      <p:nvPr/>
                    </p:nvGrpSpPr>
                    <p:grpSpPr bwMode="auto">
                      <a:xfrm>
                        <a:off x="3740" y="1548"/>
                        <a:ext cx="45" cy="29"/>
                        <a:chOff x="3740" y="1548"/>
                        <a:chExt cx="45" cy="29"/>
                      </a:xfrm>
                    </p:grpSpPr>
                    <p:sp>
                      <p:nvSpPr>
                        <p:cNvPr id="150" name="Oval 106"/>
                        <p:cNvSpPr>
                          <a:spLocks noChangeArrowheads="1"/>
                        </p:cNvSpPr>
                        <p:nvPr/>
                      </p:nvSpPr>
                      <p:spPr bwMode="auto">
                        <a:xfrm>
                          <a:off x="3740" y="1548"/>
                          <a:ext cx="45" cy="29"/>
                        </a:xfrm>
                        <a:prstGeom prst="ellipse">
                          <a:avLst/>
                        </a:prstGeom>
                        <a:solidFill>
                          <a:srgbClr val="7F3F00"/>
                        </a:solidFill>
                        <a:ln w="9525">
                          <a:noFill/>
                          <a:round/>
                          <a:headEnd/>
                          <a:tailEnd/>
                        </a:ln>
                      </p:spPr>
                      <p:txBody>
                        <a:bodyPr/>
                        <a:lstStyle/>
                        <a:p>
                          <a:endParaRPr lang="en-GB"/>
                        </a:p>
                      </p:txBody>
                    </p:sp>
                    <p:sp>
                      <p:nvSpPr>
                        <p:cNvPr id="151" name="Oval 107"/>
                        <p:cNvSpPr>
                          <a:spLocks noChangeArrowheads="1"/>
                        </p:cNvSpPr>
                        <p:nvPr/>
                      </p:nvSpPr>
                      <p:spPr bwMode="auto">
                        <a:xfrm>
                          <a:off x="3746" y="1553"/>
                          <a:ext cx="24" cy="21"/>
                        </a:xfrm>
                        <a:prstGeom prst="ellipse">
                          <a:avLst/>
                        </a:prstGeom>
                        <a:solidFill>
                          <a:srgbClr val="000000"/>
                        </a:solidFill>
                        <a:ln w="9525">
                          <a:noFill/>
                          <a:round/>
                          <a:headEnd/>
                          <a:tailEnd/>
                        </a:ln>
                      </p:spPr>
                      <p:txBody>
                        <a:bodyPr/>
                        <a:lstStyle/>
                        <a:p>
                          <a:endParaRPr lang="en-GB"/>
                        </a:p>
                      </p:txBody>
                    </p:sp>
                  </p:grpSp>
                  <p:sp>
                    <p:nvSpPr>
                      <p:cNvPr id="143" name="Oval 109"/>
                      <p:cNvSpPr>
                        <a:spLocks noChangeArrowheads="1"/>
                      </p:cNvSpPr>
                      <p:nvPr/>
                    </p:nvSpPr>
                    <p:spPr bwMode="auto">
                      <a:xfrm>
                        <a:off x="3744" y="1552"/>
                        <a:ext cx="12" cy="11"/>
                      </a:xfrm>
                      <a:prstGeom prst="ellipse">
                        <a:avLst/>
                      </a:prstGeom>
                      <a:solidFill>
                        <a:srgbClr val="FFFFFF"/>
                      </a:solidFill>
                      <a:ln w="9525">
                        <a:noFill/>
                        <a:round/>
                        <a:headEnd/>
                        <a:tailEnd/>
                      </a:ln>
                    </p:spPr>
                    <p:txBody>
                      <a:bodyPr/>
                      <a:lstStyle/>
                      <a:p>
                        <a:endParaRPr lang="en-GB"/>
                      </a:p>
                    </p:txBody>
                  </p:sp>
                  <p:grpSp>
                    <p:nvGrpSpPr>
                      <p:cNvPr id="144" name="Group 112"/>
                      <p:cNvGrpSpPr>
                        <a:grpSpLocks/>
                      </p:cNvGrpSpPr>
                      <p:nvPr/>
                    </p:nvGrpSpPr>
                    <p:grpSpPr bwMode="auto">
                      <a:xfrm>
                        <a:off x="3650" y="1551"/>
                        <a:ext cx="30" cy="29"/>
                        <a:chOff x="3650" y="1551"/>
                        <a:chExt cx="30" cy="29"/>
                      </a:xfrm>
                    </p:grpSpPr>
                    <p:sp>
                      <p:nvSpPr>
                        <p:cNvPr id="148" name="Oval 110"/>
                        <p:cNvSpPr>
                          <a:spLocks noChangeArrowheads="1"/>
                        </p:cNvSpPr>
                        <p:nvPr/>
                      </p:nvSpPr>
                      <p:spPr bwMode="auto">
                        <a:xfrm>
                          <a:off x="3650" y="1551"/>
                          <a:ext cx="30" cy="29"/>
                        </a:xfrm>
                        <a:prstGeom prst="ellipse">
                          <a:avLst/>
                        </a:prstGeom>
                        <a:solidFill>
                          <a:srgbClr val="7F3F00"/>
                        </a:solidFill>
                        <a:ln w="9525">
                          <a:noFill/>
                          <a:round/>
                          <a:headEnd/>
                          <a:tailEnd/>
                        </a:ln>
                      </p:spPr>
                      <p:txBody>
                        <a:bodyPr/>
                        <a:lstStyle/>
                        <a:p>
                          <a:endParaRPr lang="en-GB"/>
                        </a:p>
                      </p:txBody>
                    </p:sp>
                    <p:sp>
                      <p:nvSpPr>
                        <p:cNvPr id="149" name="Oval 111"/>
                        <p:cNvSpPr>
                          <a:spLocks noChangeArrowheads="1"/>
                        </p:cNvSpPr>
                        <p:nvPr/>
                      </p:nvSpPr>
                      <p:spPr bwMode="auto">
                        <a:xfrm>
                          <a:off x="3654" y="1554"/>
                          <a:ext cx="18" cy="23"/>
                        </a:xfrm>
                        <a:prstGeom prst="ellipse">
                          <a:avLst/>
                        </a:prstGeom>
                        <a:solidFill>
                          <a:srgbClr val="000000"/>
                        </a:solidFill>
                        <a:ln w="9525">
                          <a:noFill/>
                          <a:round/>
                          <a:headEnd/>
                          <a:tailEnd/>
                        </a:ln>
                      </p:spPr>
                      <p:txBody>
                        <a:bodyPr/>
                        <a:lstStyle/>
                        <a:p>
                          <a:endParaRPr lang="en-GB"/>
                        </a:p>
                      </p:txBody>
                    </p:sp>
                  </p:grpSp>
                  <p:sp>
                    <p:nvSpPr>
                      <p:cNvPr id="145" name="Oval 113"/>
                      <p:cNvSpPr>
                        <a:spLocks noChangeArrowheads="1"/>
                      </p:cNvSpPr>
                      <p:nvPr/>
                    </p:nvSpPr>
                    <p:spPr bwMode="auto">
                      <a:xfrm>
                        <a:off x="3654" y="1555"/>
                        <a:ext cx="8" cy="9"/>
                      </a:xfrm>
                      <a:prstGeom prst="ellipse">
                        <a:avLst/>
                      </a:prstGeom>
                      <a:solidFill>
                        <a:srgbClr val="FFFFFF"/>
                      </a:solidFill>
                      <a:ln w="9525">
                        <a:noFill/>
                        <a:round/>
                        <a:headEnd/>
                        <a:tailEnd/>
                      </a:ln>
                    </p:spPr>
                    <p:txBody>
                      <a:bodyPr/>
                      <a:lstStyle/>
                      <a:p>
                        <a:endParaRPr lang="en-GB"/>
                      </a:p>
                    </p:txBody>
                  </p:sp>
                  <p:sp>
                    <p:nvSpPr>
                      <p:cNvPr id="146" name="Freeform 114"/>
                      <p:cNvSpPr>
                        <a:spLocks/>
                      </p:cNvSpPr>
                      <p:nvPr/>
                    </p:nvSpPr>
                    <p:spPr bwMode="auto">
                      <a:xfrm>
                        <a:off x="3722" y="1546"/>
                        <a:ext cx="89" cy="20"/>
                      </a:xfrm>
                      <a:custGeom>
                        <a:avLst/>
                        <a:gdLst>
                          <a:gd name="T0" fmla="*/ 0 w 89"/>
                          <a:gd name="T1" fmla="*/ 1 h 20"/>
                          <a:gd name="T2" fmla="*/ 12 w 89"/>
                          <a:gd name="T3" fmla="*/ 7 h 20"/>
                          <a:gd name="T4" fmla="*/ 19 w 89"/>
                          <a:gd name="T5" fmla="*/ 3 h 20"/>
                          <a:gd name="T6" fmla="*/ 26 w 89"/>
                          <a:gd name="T7" fmla="*/ 0 h 20"/>
                          <a:gd name="T8" fmla="*/ 33 w 89"/>
                          <a:gd name="T9" fmla="*/ 0 h 20"/>
                          <a:gd name="T10" fmla="*/ 43 w 89"/>
                          <a:gd name="T11" fmla="*/ 3 h 20"/>
                          <a:gd name="T12" fmla="*/ 57 w 89"/>
                          <a:gd name="T13" fmla="*/ 7 h 20"/>
                          <a:gd name="T14" fmla="*/ 71 w 89"/>
                          <a:gd name="T15" fmla="*/ 7 h 20"/>
                          <a:gd name="T16" fmla="*/ 89 w 89"/>
                          <a:gd name="T17" fmla="*/ 4 h 20"/>
                          <a:gd name="T18" fmla="*/ 77 w 89"/>
                          <a:gd name="T19" fmla="*/ 13 h 20"/>
                          <a:gd name="T20" fmla="*/ 62 w 89"/>
                          <a:gd name="T21" fmla="*/ 20 h 20"/>
                          <a:gd name="T22" fmla="*/ 73 w 89"/>
                          <a:gd name="T23" fmla="*/ 12 h 20"/>
                          <a:gd name="T24" fmla="*/ 61 w 89"/>
                          <a:gd name="T25" fmla="*/ 11 h 20"/>
                          <a:gd name="T26" fmla="*/ 52 w 89"/>
                          <a:gd name="T27" fmla="*/ 10 h 20"/>
                          <a:gd name="T28" fmla="*/ 42 w 89"/>
                          <a:gd name="T29" fmla="*/ 8 h 20"/>
                          <a:gd name="T30" fmla="*/ 34 w 89"/>
                          <a:gd name="T31" fmla="*/ 8 h 20"/>
                          <a:gd name="T32" fmla="*/ 25 w 89"/>
                          <a:gd name="T33" fmla="*/ 7 h 20"/>
                          <a:gd name="T34" fmla="*/ 21 w 89"/>
                          <a:gd name="T35" fmla="*/ 7 h 20"/>
                          <a:gd name="T36" fmla="*/ 16 w 89"/>
                          <a:gd name="T37" fmla="*/ 10 h 20"/>
                          <a:gd name="T38" fmla="*/ 12 w 89"/>
                          <a:gd name="T39" fmla="*/ 11 h 20"/>
                          <a:gd name="T40" fmla="*/ 9 w 89"/>
                          <a:gd name="T41" fmla="*/ 11 h 20"/>
                          <a:gd name="T42" fmla="*/ 0 w 89"/>
                          <a:gd name="T43" fmla="*/ 1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20"/>
                          <a:gd name="T68" fmla="*/ 89 w 89"/>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20">
                            <a:moveTo>
                              <a:pt x="0" y="1"/>
                            </a:moveTo>
                            <a:lnTo>
                              <a:pt x="12" y="7"/>
                            </a:lnTo>
                            <a:lnTo>
                              <a:pt x="19" y="3"/>
                            </a:lnTo>
                            <a:lnTo>
                              <a:pt x="26" y="0"/>
                            </a:lnTo>
                            <a:lnTo>
                              <a:pt x="33" y="0"/>
                            </a:lnTo>
                            <a:lnTo>
                              <a:pt x="43" y="3"/>
                            </a:lnTo>
                            <a:lnTo>
                              <a:pt x="57" y="7"/>
                            </a:lnTo>
                            <a:lnTo>
                              <a:pt x="71" y="7"/>
                            </a:lnTo>
                            <a:lnTo>
                              <a:pt x="89" y="4"/>
                            </a:lnTo>
                            <a:lnTo>
                              <a:pt x="77" y="13"/>
                            </a:lnTo>
                            <a:lnTo>
                              <a:pt x="62" y="20"/>
                            </a:lnTo>
                            <a:lnTo>
                              <a:pt x="73" y="12"/>
                            </a:lnTo>
                            <a:lnTo>
                              <a:pt x="61" y="11"/>
                            </a:lnTo>
                            <a:lnTo>
                              <a:pt x="52" y="10"/>
                            </a:lnTo>
                            <a:lnTo>
                              <a:pt x="42" y="8"/>
                            </a:lnTo>
                            <a:lnTo>
                              <a:pt x="34" y="8"/>
                            </a:lnTo>
                            <a:lnTo>
                              <a:pt x="25" y="7"/>
                            </a:lnTo>
                            <a:lnTo>
                              <a:pt x="21" y="7"/>
                            </a:lnTo>
                            <a:lnTo>
                              <a:pt x="16" y="10"/>
                            </a:lnTo>
                            <a:lnTo>
                              <a:pt x="12" y="11"/>
                            </a:lnTo>
                            <a:lnTo>
                              <a:pt x="9" y="11"/>
                            </a:lnTo>
                            <a:lnTo>
                              <a:pt x="0" y="1"/>
                            </a:lnTo>
                            <a:close/>
                          </a:path>
                        </a:pathLst>
                      </a:custGeom>
                      <a:solidFill>
                        <a:srgbClr val="000000"/>
                      </a:solidFill>
                      <a:ln w="9525">
                        <a:noFill/>
                        <a:round/>
                        <a:headEnd/>
                        <a:tailEnd/>
                      </a:ln>
                    </p:spPr>
                    <p:txBody>
                      <a:bodyPr/>
                      <a:lstStyle/>
                      <a:p>
                        <a:endParaRPr lang="en-GB"/>
                      </a:p>
                    </p:txBody>
                  </p:sp>
                  <p:sp>
                    <p:nvSpPr>
                      <p:cNvPr id="147" name="Freeform 115"/>
                      <p:cNvSpPr>
                        <a:spLocks/>
                      </p:cNvSpPr>
                      <p:nvPr/>
                    </p:nvSpPr>
                    <p:spPr bwMode="auto">
                      <a:xfrm>
                        <a:off x="3635" y="1548"/>
                        <a:ext cx="40" cy="17"/>
                      </a:xfrm>
                      <a:custGeom>
                        <a:avLst/>
                        <a:gdLst>
                          <a:gd name="T0" fmla="*/ 0 w 40"/>
                          <a:gd name="T1" fmla="*/ 0 h 17"/>
                          <a:gd name="T2" fmla="*/ 5 w 40"/>
                          <a:gd name="T3" fmla="*/ 6 h 17"/>
                          <a:gd name="T4" fmla="*/ 13 w 40"/>
                          <a:gd name="T5" fmla="*/ 5 h 17"/>
                          <a:gd name="T6" fmla="*/ 20 w 40"/>
                          <a:gd name="T7" fmla="*/ 5 h 17"/>
                          <a:gd name="T8" fmla="*/ 24 w 40"/>
                          <a:gd name="T9" fmla="*/ 5 h 17"/>
                          <a:gd name="T10" fmla="*/ 31 w 40"/>
                          <a:gd name="T11" fmla="*/ 5 h 17"/>
                          <a:gd name="T12" fmla="*/ 36 w 40"/>
                          <a:gd name="T13" fmla="*/ 8 h 17"/>
                          <a:gd name="T14" fmla="*/ 39 w 40"/>
                          <a:gd name="T15" fmla="*/ 10 h 17"/>
                          <a:gd name="T16" fmla="*/ 40 w 40"/>
                          <a:gd name="T17" fmla="*/ 17 h 17"/>
                          <a:gd name="T18" fmla="*/ 38 w 40"/>
                          <a:gd name="T19" fmla="*/ 11 h 17"/>
                          <a:gd name="T20" fmla="*/ 34 w 40"/>
                          <a:gd name="T21" fmla="*/ 9 h 17"/>
                          <a:gd name="T22" fmla="*/ 23 w 40"/>
                          <a:gd name="T23" fmla="*/ 8 h 17"/>
                          <a:gd name="T24" fmla="*/ 12 w 40"/>
                          <a:gd name="T25" fmla="*/ 8 h 17"/>
                          <a:gd name="T26" fmla="*/ 0 w 40"/>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7"/>
                          <a:gd name="T44" fmla="*/ 40 w 40"/>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7">
                            <a:moveTo>
                              <a:pt x="0" y="0"/>
                            </a:moveTo>
                            <a:lnTo>
                              <a:pt x="5" y="6"/>
                            </a:lnTo>
                            <a:lnTo>
                              <a:pt x="13" y="5"/>
                            </a:lnTo>
                            <a:lnTo>
                              <a:pt x="20" y="5"/>
                            </a:lnTo>
                            <a:lnTo>
                              <a:pt x="24" y="5"/>
                            </a:lnTo>
                            <a:lnTo>
                              <a:pt x="31" y="5"/>
                            </a:lnTo>
                            <a:lnTo>
                              <a:pt x="36" y="8"/>
                            </a:lnTo>
                            <a:lnTo>
                              <a:pt x="39" y="10"/>
                            </a:lnTo>
                            <a:lnTo>
                              <a:pt x="40" y="17"/>
                            </a:lnTo>
                            <a:lnTo>
                              <a:pt x="38" y="11"/>
                            </a:lnTo>
                            <a:lnTo>
                              <a:pt x="34" y="9"/>
                            </a:lnTo>
                            <a:lnTo>
                              <a:pt x="23" y="8"/>
                            </a:lnTo>
                            <a:lnTo>
                              <a:pt x="12" y="8"/>
                            </a:lnTo>
                            <a:lnTo>
                              <a:pt x="0" y="0"/>
                            </a:lnTo>
                            <a:close/>
                          </a:path>
                        </a:pathLst>
                      </a:custGeom>
                      <a:solidFill>
                        <a:srgbClr val="000000"/>
                      </a:solidFill>
                      <a:ln w="9525">
                        <a:noFill/>
                        <a:round/>
                        <a:headEnd/>
                        <a:tailEnd/>
                      </a:ln>
                    </p:spPr>
                    <p:txBody>
                      <a:bodyPr/>
                      <a:lstStyle/>
                      <a:p>
                        <a:endParaRPr lang="en-GB"/>
                      </a:p>
                    </p:txBody>
                  </p:sp>
                </p:grpSp>
                <p:grpSp>
                  <p:nvGrpSpPr>
                    <p:cNvPr id="129" name="Group 126"/>
                    <p:cNvGrpSpPr>
                      <a:grpSpLocks/>
                    </p:cNvGrpSpPr>
                    <p:nvPr/>
                  </p:nvGrpSpPr>
                  <p:grpSpPr bwMode="auto">
                    <a:xfrm>
                      <a:off x="3684" y="1681"/>
                      <a:ext cx="91" cy="47"/>
                      <a:chOff x="3684" y="1681"/>
                      <a:chExt cx="91" cy="47"/>
                    </a:xfrm>
                  </p:grpSpPr>
                  <p:grpSp>
                    <p:nvGrpSpPr>
                      <p:cNvPr id="130" name="Group 124"/>
                      <p:cNvGrpSpPr>
                        <a:grpSpLocks/>
                      </p:cNvGrpSpPr>
                      <p:nvPr/>
                    </p:nvGrpSpPr>
                    <p:grpSpPr bwMode="auto">
                      <a:xfrm>
                        <a:off x="3684" y="1681"/>
                        <a:ext cx="91" cy="47"/>
                        <a:chOff x="3684" y="1681"/>
                        <a:chExt cx="91" cy="47"/>
                      </a:xfrm>
                    </p:grpSpPr>
                    <p:sp>
                      <p:nvSpPr>
                        <p:cNvPr id="132" name="Freeform 117"/>
                        <p:cNvSpPr>
                          <a:spLocks/>
                        </p:cNvSpPr>
                        <p:nvPr/>
                      </p:nvSpPr>
                      <p:spPr bwMode="auto">
                        <a:xfrm>
                          <a:off x="3685" y="1681"/>
                          <a:ext cx="90" cy="47"/>
                        </a:xfrm>
                        <a:custGeom>
                          <a:avLst/>
                          <a:gdLst>
                            <a:gd name="T0" fmla="*/ 9 w 90"/>
                            <a:gd name="T1" fmla="*/ 19 h 47"/>
                            <a:gd name="T2" fmla="*/ 4 w 90"/>
                            <a:gd name="T3" fmla="*/ 13 h 47"/>
                            <a:gd name="T4" fmla="*/ 1 w 90"/>
                            <a:gd name="T5" fmla="*/ 8 h 47"/>
                            <a:gd name="T6" fmla="*/ 0 w 90"/>
                            <a:gd name="T7" fmla="*/ 4 h 47"/>
                            <a:gd name="T8" fmla="*/ 4 w 90"/>
                            <a:gd name="T9" fmla="*/ 1 h 47"/>
                            <a:gd name="T10" fmla="*/ 11 w 90"/>
                            <a:gd name="T11" fmla="*/ 0 h 47"/>
                            <a:gd name="T12" fmla="*/ 21 w 90"/>
                            <a:gd name="T13" fmla="*/ 5 h 47"/>
                            <a:gd name="T14" fmla="*/ 30 w 90"/>
                            <a:gd name="T15" fmla="*/ 0 h 47"/>
                            <a:gd name="T16" fmla="*/ 40 w 90"/>
                            <a:gd name="T17" fmla="*/ 3 h 47"/>
                            <a:gd name="T18" fmla="*/ 51 w 90"/>
                            <a:gd name="T19" fmla="*/ 5 h 47"/>
                            <a:gd name="T20" fmla="*/ 63 w 90"/>
                            <a:gd name="T21" fmla="*/ 6 h 47"/>
                            <a:gd name="T22" fmla="*/ 90 w 90"/>
                            <a:gd name="T23" fmla="*/ 8 h 47"/>
                            <a:gd name="T24" fmla="*/ 74 w 90"/>
                            <a:gd name="T25" fmla="*/ 22 h 47"/>
                            <a:gd name="T26" fmla="*/ 65 w 90"/>
                            <a:gd name="T27" fmla="*/ 29 h 47"/>
                            <a:gd name="T28" fmla="*/ 57 w 90"/>
                            <a:gd name="T29" fmla="*/ 36 h 47"/>
                            <a:gd name="T30" fmla="*/ 49 w 90"/>
                            <a:gd name="T31" fmla="*/ 42 h 47"/>
                            <a:gd name="T32" fmla="*/ 36 w 90"/>
                            <a:gd name="T33" fmla="*/ 47 h 47"/>
                            <a:gd name="T34" fmla="*/ 25 w 90"/>
                            <a:gd name="T35" fmla="*/ 47 h 47"/>
                            <a:gd name="T36" fmla="*/ 15 w 90"/>
                            <a:gd name="T37" fmla="*/ 43 h 47"/>
                            <a:gd name="T38" fmla="*/ 11 w 90"/>
                            <a:gd name="T39" fmla="*/ 36 h 47"/>
                            <a:gd name="T40" fmla="*/ 9 w 90"/>
                            <a:gd name="T41" fmla="*/ 19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7"/>
                            <a:gd name="T65" fmla="*/ 90 w 90"/>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7">
                              <a:moveTo>
                                <a:pt x="9" y="19"/>
                              </a:moveTo>
                              <a:lnTo>
                                <a:pt x="4" y="13"/>
                              </a:lnTo>
                              <a:lnTo>
                                <a:pt x="1" y="8"/>
                              </a:lnTo>
                              <a:lnTo>
                                <a:pt x="0" y="4"/>
                              </a:lnTo>
                              <a:lnTo>
                                <a:pt x="4" y="1"/>
                              </a:lnTo>
                              <a:lnTo>
                                <a:pt x="11" y="0"/>
                              </a:lnTo>
                              <a:lnTo>
                                <a:pt x="21" y="5"/>
                              </a:lnTo>
                              <a:lnTo>
                                <a:pt x="30" y="0"/>
                              </a:lnTo>
                              <a:lnTo>
                                <a:pt x="40" y="3"/>
                              </a:lnTo>
                              <a:lnTo>
                                <a:pt x="51" y="5"/>
                              </a:lnTo>
                              <a:lnTo>
                                <a:pt x="63" y="6"/>
                              </a:lnTo>
                              <a:lnTo>
                                <a:pt x="90" y="8"/>
                              </a:lnTo>
                              <a:lnTo>
                                <a:pt x="74" y="22"/>
                              </a:lnTo>
                              <a:lnTo>
                                <a:pt x="65" y="29"/>
                              </a:lnTo>
                              <a:lnTo>
                                <a:pt x="57" y="36"/>
                              </a:lnTo>
                              <a:lnTo>
                                <a:pt x="49" y="42"/>
                              </a:lnTo>
                              <a:lnTo>
                                <a:pt x="36" y="47"/>
                              </a:lnTo>
                              <a:lnTo>
                                <a:pt x="25" y="47"/>
                              </a:lnTo>
                              <a:lnTo>
                                <a:pt x="15" y="43"/>
                              </a:lnTo>
                              <a:lnTo>
                                <a:pt x="11" y="36"/>
                              </a:lnTo>
                              <a:lnTo>
                                <a:pt x="9" y="19"/>
                              </a:lnTo>
                              <a:close/>
                            </a:path>
                          </a:pathLst>
                        </a:custGeom>
                        <a:solidFill>
                          <a:srgbClr val="7F0000"/>
                        </a:solidFill>
                        <a:ln w="9525">
                          <a:noFill/>
                          <a:round/>
                          <a:headEnd/>
                          <a:tailEnd/>
                        </a:ln>
                      </p:spPr>
                      <p:txBody>
                        <a:bodyPr/>
                        <a:lstStyle/>
                        <a:p>
                          <a:endParaRPr lang="en-GB"/>
                        </a:p>
                      </p:txBody>
                    </p:sp>
                    <p:grpSp>
                      <p:nvGrpSpPr>
                        <p:cNvPr id="133" name="Group 122"/>
                        <p:cNvGrpSpPr>
                          <a:grpSpLocks/>
                        </p:cNvGrpSpPr>
                        <p:nvPr/>
                      </p:nvGrpSpPr>
                      <p:grpSpPr bwMode="auto">
                        <a:xfrm>
                          <a:off x="3684" y="1681"/>
                          <a:ext cx="91" cy="47"/>
                          <a:chOff x="3684" y="1681"/>
                          <a:chExt cx="91" cy="47"/>
                        </a:xfrm>
                      </p:grpSpPr>
                      <p:grpSp>
                        <p:nvGrpSpPr>
                          <p:cNvPr id="135" name="Group 120"/>
                          <p:cNvGrpSpPr>
                            <a:grpSpLocks/>
                          </p:cNvGrpSpPr>
                          <p:nvPr/>
                        </p:nvGrpSpPr>
                        <p:grpSpPr bwMode="auto">
                          <a:xfrm>
                            <a:off x="3684" y="1681"/>
                            <a:ext cx="90" cy="23"/>
                            <a:chOff x="3684" y="1681"/>
                            <a:chExt cx="90" cy="23"/>
                          </a:xfrm>
                        </p:grpSpPr>
                        <p:sp>
                          <p:nvSpPr>
                            <p:cNvPr id="137" name="Freeform 118"/>
                            <p:cNvSpPr>
                              <a:spLocks/>
                            </p:cNvSpPr>
                            <p:nvPr/>
                          </p:nvSpPr>
                          <p:spPr bwMode="auto">
                            <a:xfrm>
                              <a:off x="3691" y="1690"/>
                              <a:ext cx="64" cy="14"/>
                            </a:xfrm>
                            <a:custGeom>
                              <a:avLst/>
                              <a:gdLst>
                                <a:gd name="T0" fmla="*/ 0 w 64"/>
                                <a:gd name="T1" fmla="*/ 1 h 14"/>
                                <a:gd name="T2" fmla="*/ 6 w 64"/>
                                <a:gd name="T3" fmla="*/ 8 h 14"/>
                                <a:gd name="T4" fmla="*/ 12 w 64"/>
                                <a:gd name="T5" fmla="*/ 12 h 14"/>
                                <a:gd name="T6" fmla="*/ 21 w 64"/>
                                <a:gd name="T7" fmla="*/ 14 h 14"/>
                                <a:gd name="T8" fmla="*/ 30 w 64"/>
                                <a:gd name="T9" fmla="*/ 14 h 14"/>
                                <a:gd name="T10" fmla="*/ 37 w 64"/>
                                <a:gd name="T11" fmla="*/ 14 h 14"/>
                                <a:gd name="T12" fmla="*/ 53 w 64"/>
                                <a:gd name="T13" fmla="*/ 11 h 14"/>
                                <a:gd name="T14" fmla="*/ 64 w 64"/>
                                <a:gd name="T15" fmla="*/ 6 h 14"/>
                                <a:gd name="T16" fmla="*/ 38 w 64"/>
                                <a:gd name="T17" fmla="*/ 0 h 14"/>
                                <a:gd name="T18" fmla="*/ 0 w 64"/>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14"/>
                                <a:gd name="T32" fmla="*/ 64 w 6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14">
                                  <a:moveTo>
                                    <a:pt x="0" y="1"/>
                                  </a:moveTo>
                                  <a:lnTo>
                                    <a:pt x="6" y="8"/>
                                  </a:lnTo>
                                  <a:lnTo>
                                    <a:pt x="12" y="12"/>
                                  </a:lnTo>
                                  <a:lnTo>
                                    <a:pt x="21" y="14"/>
                                  </a:lnTo>
                                  <a:lnTo>
                                    <a:pt x="30" y="14"/>
                                  </a:lnTo>
                                  <a:lnTo>
                                    <a:pt x="37" y="14"/>
                                  </a:lnTo>
                                  <a:lnTo>
                                    <a:pt x="53" y="11"/>
                                  </a:lnTo>
                                  <a:lnTo>
                                    <a:pt x="64" y="6"/>
                                  </a:lnTo>
                                  <a:lnTo>
                                    <a:pt x="38" y="0"/>
                                  </a:lnTo>
                                  <a:lnTo>
                                    <a:pt x="0" y="1"/>
                                  </a:lnTo>
                                  <a:close/>
                                </a:path>
                              </a:pathLst>
                            </a:custGeom>
                            <a:solidFill>
                              <a:srgbClr val="FFFFFF"/>
                            </a:solidFill>
                            <a:ln w="9525">
                              <a:noFill/>
                              <a:round/>
                              <a:headEnd/>
                              <a:tailEnd/>
                            </a:ln>
                          </p:spPr>
                          <p:txBody>
                            <a:bodyPr/>
                            <a:lstStyle/>
                            <a:p>
                              <a:endParaRPr lang="en-GB"/>
                            </a:p>
                          </p:txBody>
                        </p:sp>
                        <p:sp>
                          <p:nvSpPr>
                            <p:cNvPr id="138" name="Freeform 119"/>
                            <p:cNvSpPr>
                              <a:spLocks/>
                            </p:cNvSpPr>
                            <p:nvPr/>
                          </p:nvSpPr>
                          <p:spPr bwMode="auto">
                            <a:xfrm>
                              <a:off x="3684" y="1681"/>
                              <a:ext cx="90" cy="20"/>
                            </a:xfrm>
                            <a:custGeom>
                              <a:avLst/>
                              <a:gdLst>
                                <a:gd name="T0" fmla="*/ 9 w 90"/>
                                <a:gd name="T1" fmla="*/ 20 h 20"/>
                                <a:gd name="T2" fmla="*/ 4 w 90"/>
                                <a:gd name="T3" fmla="*/ 13 h 20"/>
                                <a:gd name="T4" fmla="*/ 1 w 90"/>
                                <a:gd name="T5" fmla="*/ 9 h 20"/>
                                <a:gd name="T6" fmla="*/ 0 w 90"/>
                                <a:gd name="T7" fmla="*/ 4 h 20"/>
                                <a:gd name="T8" fmla="*/ 4 w 90"/>
                                <a:gd name="T9" fmla="*/ 1 h 20"/>
                                <a:gd name="T10" fmla="*/ 11 w 90"/>
                                <a:gd name="T11" fmla="*/ 0 h 20"/>
                                <a:gd name="T12" fmla="*/ 21 w 90"/>
                                <a:gd name="T13" fmla="*/ 6 h 20"/>
                                <a:gd name="T14" fmla="*/ 30 w 90"/>
                                <a:gd name="T15" fmla="*/ 0 h 20"/>
                                <a:gd name="T16" fmla="*/ 40 w 90"/>
                                <a:gd name="T17" fmla="*/ 3 h 20"/>
                                <a:gd name="T18" fmla="*/ 51 w 90"/>
                                <a:gd name="T19" fmla="*/ 6 h 20"/>
                                <a:gd name="T20" fmla="*/ 63 w 90"/>
                                <a:gd name="T21" fmla="*/ 7 h 20"/>
                                <a:gd name="T22" fmla="*/ 90 w 90"/>
                                <a:gd name="T23" fmla="*/ 9 h 20"/>
                                <a:gd name="T24" fmla="*/ 82 w 90"/>
                                <a:gd name="T25" fmla="*/ 13 h 20"/>
                                <a:gd name="T26" fmla="*/ 74 w 90"/>
                                <a:gd name="T27" fmla="*/ 17 h 20"/>
                                <a:gd name="T28" fmla="*/ 65 w 90"/>
                                <a:gd name="T29" fmla="*/ 17 h 20"/>
                                <a:gd name="T30" fmla="*/ 57 w 90"/>
                                <a:gd name="T31" fmla="*/ 18 h 20"/>
                                <a:gd name="T32" fmla="*/ 46 w 90"/>
                                <a:gd name="T33" fmla="*/ 16 h 20"/>
                                <a:gd name="T34" fmla="*/ 35 w 90"/>
                                <a:gd name="T35" fmla="*/ 13 h 20"/>
                                <a:gd name="T36" fmla="*/ 28 w 90"/>
                                <a:gd name="T37" fmla="*/ 17 h 20"/>
                                <a:gd name="T38" fmla="*/ 19 w 90"/>
                                <a:gd name="T39" fmla="*/ 13 h 20"/>
                                <a:gd name="T40" fmla="*/ 10 w 90"/>
                                <a:gd name="T41" fmla="*/ 11 h 20"/>
                                <a:gd name="T42" fmla="*/ 9 w 90"/>
                                <a:gd name="T43" fmla="*/ 2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20"/>
                                <a:gd name="T68" fmla="*/ 90 w 90"/>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20">
                                  <a:moveTo>
                                    <a:pt x="9" y="20"/>
                                  </a:moveTo>
                                  <a:lnTo>
                                    <a:pt x="4" y="13"/>
                                  </a:lnTo>
                                  <a:lnTo>
                                    <a:pt x="1" y="9"/>
                                  </a:lnTo>
                                  <a:lnTo>
                                    <a:pt x="0" y="4"/>
                                  </a:lnTo>
                                  <a:lnTo>
                                    <a:pt x="4" y="1"/>
                                  </a:lnTo>
                                  <a:lnTo>
                                    <a:pt x="11" y="0"/>
                                  </a:lnTo>
                                  <a:lnTo>
                                    <a:pt x="21" y="6"/>
                                  </a:lnTo>
                                  <a:lnTo>
                                    <a:pt x="30" y="0"/>
                                  </a:lnTo>
                                  <a:lnTo>
                                    <a:pt x="40" y="3"/>
                                  </a:lnTo>
                                  <a:lnTo>
                                    <a:pt x="51" y="6"/>
                                  </a:lnTo>
                                  <a:lnTo>
                                    <a:pt x="63" y="7"/>
                                  </a:lnTo>
                                  <a:lnTo>
                                    <a:pt x="90" y="9"/>
                                  </a:lnTo>
                                  <a:lnTo>
                                    <a:pt x="82" y="13"/>
                                  </a:lnTo>
                                  <a:lnTo>
                                    <a:pt x="74" y="17"/>
                                  </a:lnTo>
                                  <a:lnTo>
                                    <a:pt x="65" y="17"/>
                                  </a:lnTo>
                                  <a:lnTo>
                                    <a:pt x="57" y="18"/>
                                  </a:lnTo>
                                  <a:lnTo>
                                    <a:pt x="46" y="16"/>
                                  </a:lnTo>
                                  <a:lnTo>
                                    <a:pt x="35" y="13"/>
                                  </a:lnTo>
                                  <a:lnTo>
                                    <a:pt x="28" y="17"/>
                                  </a:lnTo>
                                  <a:lnTo>
                                    <a:pt x="19" y="13"/>
                                  </a:lnTo>
                                  <a:lnTo>
                                    <a:pt x="10" y="11"/>
                                  </a:lnTo>
                                  <a:lnTo>
                                    <a:pt x="9" y="20"/>
                                  </a:lnTo>
                                  <a:close/>
                                </a:path>
                              </a:pathLst>
                            </a:custGeom>
                            <a:solidFill>
                              <a:srgbClr val="FF001F"/>
                            </a:solidFill>
                            <a:ln w="9525">
                              <a:noFill/>
                              <a:round/>
                              <a:headEnd/>
                              <a:tailEnd/>
                            </a:ln>
                          </p:spPr>
                          <p:txBody>
                            <a:bodyPr/>
                            <a:lstStyle/>
                            <a:p>
                              <a:endParaRPr lang="en-GB"/>
                            </a:p>
                          </p:txBody>
                        </p:sp>
                      </p:grpSp>
                      <p:sp>
                        <p:nvSpPr>
                          <p:cNvPr id="136" name="Freeform 121"/>
                          <p:cNvSpPr>
                            <a:spLocks/>
                          </p:cNvSpPr>
                          <p:nvPr/>
                        </p:nvSpPr>
                        <p:spPr bwMode="auto">
                          <a:xfrm>
                            <a:off x="3694" y="1689"/>
                            <a:ext cx="81" cy="39"/>
                          </a:xfrm>
                          <a:custGeom>
                            <a:avLst/>
                            <a:gdLst>
                              <a:gd name="T0" fmla="*/ 0 w 81"/>
                              <a:gd name="T1" fmla="*/ 11 h 39"/>
                              <a:gd name="T2" fmla="*/ 5 w 81"/>
                              <a:gd name="T3" fmla="*/ 14 h 39"/>
                              <a:gd name="T4" fmla="*/ 12 w 81"/>
                              <a:gd name="T5" fmla="*/ 17 h 39"/>
                              <a:gd name="T6" fmla="*/ 19 w 81"/>
                              <a:gd name="T7" fmla="*/ 18 h 39"/>
                              <a:gd name="T8" fmla="*/ 29 w 81"/>
                              <a:gd name="T9" fmla="*/ 18 h 39"/>
                              <a:gd name="T10" fmla="*/ 39 w 81"/>
                              <a:gd name="T11" fmla="*/ 17 h 39"/>
                              <a:gd name="T12" fmla="*/ 48 w 81"/>
                              <a:gd name="T13" fmla="*/ 15 h 39"/>
                              <a:gd name="T14" fmla="*/ 56 w 81"/>
                              <a:gd name="T15" fmla="*/ 13 h 39"/>
                              <a:gd name="T16" fmla="*/ 64 w 81"/>
                              <a:gd name="T17" fmla="*/ 11 h 39"/>
                              <a:gd name="T18" fmla="*/ 69 w 81"/>
                              <a:gd name="T19" fmla="*/ 6 h 39"/>
                              <a:gd name="T20" fmla="*/ 74 w 81"/>
                              <a:gd name="T21" fmla="*/ 4 h 39"/>
                              <a:gd name="T22" fmla="*/ 81 w 81"/>
                              <a:gd name="T23" fmla="*/ 0 h 39"/>
                              <a:gd name="T24" fmla="*/ 65 w 81"/>
                              <a:gd name="T25" fmla="*/ 14 h 39"/>
                              <a:gd name="T26" fmla="*/ 56 w 81"/>
                              <a:gd name="T27" fmla="*/ 21 h 39"/>
                              <a:gd name="T28" fmla="*/ 48 w 81"/>
                              <a:gd name="T29" fmla="*/ 27 h 39"/>
                              <a:gd name="T30" fmla="*/ 40 w 81"/>
                              <a:gd name="T31" fmla="*/ 34 h 39"/>
                              <a:gd name="T32" fmla="*/ 27 w 81"/>
                              <a:gd name="T33" fmla="*/ 39 h 39"/>
                              <a:gd name="T34" fmla="*/ 15 w 81"/>
                              <a:gd name="T35" fmla="*/ 39 h 39"/>
                              <a:gd name="T36" fmla="*/ 6 w 81"/>
                              <a:gd name="T37" fmla="*/ 35 h 39"/>
                              <a:gd name="T38" fmla="*/ 2 w 81"/>
                              <a:gd name="T39" fmla="*/ 27 h 39"/>
                              <a:gd name="T40" fmla="*/ 0 w 81"/>
                              <a:gd name="T41" fmla="*/ 1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39"/>
                              <a:gd name="T65" fmla="*/ 81 w 8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39">
                                <a:moveTo>
                                  <a:pt x="0" y="11"/>
                                </a:moveTo>
                                <a:lnTo>
                                  <a:pt x="5" y="14"/>
                                </a:lnTo>
                                <a:lnTo>
                                  <a:pt x="12" y="17"/>
                                </a:lnTo>
                                <a:lnTo>
                                  <a:pt x="19" y="18"/>
                                </a:lnTo>
                                <a:lnTo>
                                  <a:pt x="29" y="18"/>
                                </a:lnTo>
                                <a:lnTo>
                                  <a:pt x="39" y="17"/>
                                </a:lnTo>
                                <a:lnTo>
                                  <a:pt x="48" y="15"/>
                                </a:lnTo>
                                <a:lnTo>
                                  <a:pt x="56" y="13"/>
                                </a:lnTo>
                                <a:lnTo>
                                  <a:pt x="64" y="11"/>
                                </a:lnTo>
                                <a:lnTo>
                                  <a:pt x="69" y="6"/>
                                </a:lnTo>
                                <a:lnTo>
                                  <a:pt x="74" y="4"/>
                                </a:lnTo>
                                <a:lnTo>
                                  <a:pt x="81" y="0"/>
                                </a:lnTo>
                                <a:lnTo>
                                  <a:pt x="65" y="14"/>
                                </a:lnTo>
                                <a:lnTo>
                                  <a:pt x="56" y="21"/>
                                </a:lnTo>
                                <a:lnTo>
                                  <a:pt x="48" y="27"/>
                                </a:lnTo>
                                <a:lnTo>
                                  <a:pt x="40" y="34"/>
                                </a:lnTo>
                                <a:lnTo>
                                  <a:pt x="27" y="39"/>
                                </a:lnTo>
                                <a:lnTo>
                                  <a:pt x="15" y="39"/>
                                </a:lnTo>
                                <a:lnTo>
                                  <a:pt x="6" y="35"/>
                                </a:lnTo>
                                <a:lnTo>
                                  <a:pt x="2" y="27"/>
                                </a:lnTo>
                                <a:lnTo>
                                  <a:pt x="0" y="11"/>
                                </a:lnTo>
                                <a:close/>
                              </a:path>
                            </a:pathLst>
                          </a:custGeom>
                          <a:solidFill>
                            <a:srgbClr val="FF001F"/>
                          </a:solidFill>
                          <a:ln w="9525">
                            <a:noFill/>
                            <a:round/>
                            <a:headEnd/>
                            <a:tailEnd/>
                          </a:ln>
                        </p:spPr>
                        <p:txBody>
                          <a:bodyPr/>
                          <a:lstStyle/>
                          <a:p>
                            <a:endParaRPr lang="en-GB"/>
                          </a:p>
                        </p:txBody>
                      </p:sp>
                    </p:grpSp>
                    <p:sp>
                      <p:nvSpPr>
                        <p:cNvPr id="134" name="Freeform 123"/>
                        <p:cNvSpPr>
                          <a:spLocks/>
                        </p:cNvSpPr>
                        <p:nvPr/>
                      </p:nvSpPr>
                      <p:spPr bwMode="auto">
                        <a:xfrm>
                          <a:off x="3697" y="1703"/>
                          <a:ext cx="52" cy="19"/>
                        </a:xfrm>
                        <a:custGeom>
                          <a:avLst/>
                          <a:gdLst>
                            <a:gd name="T0" fmla="*/ 0 w 52"/>
                            <a:gd name="T1" fmla="*/ 0 h 19"/>
                            <a:gd name="T2" fmla="*/ 7 w 52"/>
                            <a:gd name="T3" fmla="*/ 6 h 19"/>
                            <a:gd name="T4" fmla="*/ 17 w 52"/>
                            <a:gd name="T5" fmla="*/ 7 h 19"/>
                            <a:gd name="T6" fmla="*/ 28 w 52"/>
                            <a:gd name="T7" fmla="*/ 7 h 19"/>
                            <a:gd name="T8" fmla="*/ 43 w 52"/>
                            <a:gd name="T9" fmla="*/ 4 h 19"/>
                            <a:gd name="T10" fmla="*/ 52 w 52"/>
                            <a:gd name="T11" fmla="*/ 0 h 19"/>
                            <a:gd name="T12" fmla="*/ 40 w 52"/>
                            <a:gd name="T13" fmla="*/ 11 h 19"/>
                            <a:gd name="T14" fmla="*/ 32 w 52"/>
                            <a:gd name="T15" fmla="*/ 17 h 19"/>
                            <a:gd name="T16" fmla="*/ 23 w 52"/>
                            <a:gd name="T17" fmla="*/ 19 h 19"/>
                            <a:gd name="T18" fmla="*/ 12 w 52"/>
                            <a:gd name="T19" fmla="*/ 19 h 19"/>
                            <a:gd name="T20" fmla="*/ 5 w 52"/>
                            <a:gd name="T21" fmla="*/ 16 h 19"/>
                            <a:gd name="T22" fmla="*/ 1 w 52"/>
                            <a:gd name="T23" fmla="*/ 11 h 19"/>
                            <a:gd name="T24" fmla="*/ 0 w 52"/>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9"/>
                            <a:gd name="T41" fmla="*/ 52 w 5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9">
                              <a:moveTo>
                                <a:pt x="0" y="0"/>
                              </a:moveTo>
                              <a:lnTo>
                                <a:pt x="7" y="6"/>
                              </a:lnTo>
                              <a:lnTo>
                                <a:pt x="17" y="7"/>
                              </a:lnTo>
                              <a:lnTo>
                                <a:pt x="28" y="7"/>
                              </a:lnTo>
                              <a:lnTo>
                                <a:pt x="43" y="4"/>
                              </a:lnTo>
                              <a:lnTo>
                                <a:pt x="52" y="0"/>
                              </a:lnTo>
                              <a:lnTo>
                                <a:pt x="40" y="11"/>
                              </a:lnTo>
                              <a:lnTo>
                                <a:pt x="32" y="17"/>
                              </a:lnTo>
                              <a:lnTo>
                                <a:pt x="23" y="19"/>
                              </a:lnTo>
                              <a:lnTo>
                                <a:pt x="12" y="19"/>
                              </a:lnTo>
                              <a:lnTo>
                                <a:pt x="5" y="16"/>
                              </a:lnTo>
                              <a:lnTo>
                                <a:pt x="1" y="11"/>
                              </a:lnTo>
                              <a:lnTo>
                                <a:pt x="0" y="0"/>
                              </a:lnTo>
                              <a:close/>
                            </a:path>
                          </a:pathLst>
                        </a:custGeom>
                        <a:solidFill>
                          <a:srgbClr val="FF1F3F"/>
                        </a:solidFill>
                        <a:ln w="9525">
                          <a:noFill/>
                          <a:round/>
                          <a:headEnd/>
                          <a:tailEnd/>
                        </a:ln>
                      </p:spPr>
                      <p:txBody>
                        <a:bodyPr/>
                        <a:lstStyle/>
                        <a:p>
                          <a:endParaRPr lang="en-GB"/>
                        </a:p>
                      </p:txBody>
                    </p:sp>
                  </p:grpSp>
                  <p:sp>
                    <p:nvSpPr>
                      <p:cNvPr id="131" name="Oval 125"/>
                      <p:cNvSpPr>
                        <a:spLocks noChangeArrowheads="1"/>
                      </p:cNvSpPr>
                      <p:nvPr/>
                    </p:nvSpPr>
                    <p:spPr bwMode="auto">
                      <a:xfrm>
                        <a:off x="3705" y="1709"/>
                        <a:ext cx="7" cy="6"/>
                      </a:xfrm>
                      <a:prstGeom prst="ellipse">
                        <a:avLst/>
                      </a:prstGeom>
                      <a:solidFill>
                        <a:srgbClr val="FFFFFF"/>
                      </a:solidFill>
                      <a:ln w="9525">
                        <a:noFill/>
                        <a:round/>
                        <a:headEnd/>
                        <a:tailEnd/>
                      </a:ln>
                    </p:spPr>
                    <p:txBody>
                      <a:bodyPr/>
                      <a:lstStyle/>
                      <a:p>
                        <a:endParaRPr lang="en-GB"/>
                      </a:p>
                    </p:txBody>
                  </p:sp>
                </p:grpSp>
              </p:grpSp>
              <p:grpSp>
                <p:nvGrpSpPr>
                  <p:cNvPr id="124" name="Group 130"/>
                  <p:cNvGrpSpPr>
                    <a:grpSpLocks/>
                  </p:cNvGrpSpPr>
                  <p:nvPr/>
                </p:nvGrpSpPr>
                <p:grpSpPr bwMode="auto">
                  <a:xfrm>
                    <a:off x="3875" y="1607"/>
                    <a:ext cx="59" cy="79"/>
                    <a:chOff x="3875" y="1607"/>
                    <a:chExt cx="59" cy="79"/>
                  </a:xfrm>
                </p:grpSpPr>
                <p:sp>
                  <p:nvSpPr>
                    <p:cNvPr id="125" name="Freeform 128"/>
                    <p:cNvSpPr>
                      <a:spLocks/>
                    </p:cNvSpPr>
                    <p:nvPr/>
                  </p:nvSpPr>
                  <p:spPr bwMode="auto">
                    <a:xfrm>
                      <a:off x="3875" y="1607"/>
                      <a:ext cx="59" cy="79"/>
                    </a:xfrm>
                    <a:custGeom>
                      <a:avLst/>
                      <a:gdLst>
                        <a:gd name="T0" fmla="*/ 38 w 59"/>
                        <a:gd name="T1" fmla="*/ 0 h 79"/>
                        <a:gd name="T2" fmla="*/ 56 w 59"/>
                        <a:gd name="T3" fmla="*/ 6 h 79"/>
                        <a:gd name="T4" fmla="*/ 59 w 59"/>
                        <a:gd name="T5" fmla="*/ 9 h 79"/>
                        <a:gd name="T6" fmla="*/ 58 w 59"/>
                        <a:gd name="T7" fmla="*/ 40 h 79"/>
                        <a:gd name="T8" fmla="*/ 54 w 59"/>
                        <a:gd name="T9" fmla="*/ 57 h 79"/>
                        <a:gd name="T10" fmla="*/ 48 w 59"/>
                        <a:gd name="T11" fmla="*/ 71 h 79"/>
                        <a:gd name="T12" fmla="*/ 40 w 59"/>
                        <a:gd name="T13" fmla="*/ 77 h 79"/>
                        <a:gd name="T14" fmla="*/ 30 w 59"/>
                        <a:gd name="T15" fmla="*/ 79 h 79"/>
                        <a:gd name="T16" fmla="*/ 10 w 59"/>
                        <a:gd name="T17" fmla="*/ 73 h 79"/>
                        <a:gd name="T18" fmla="*/ 2 w 59"/>
                        <a:gd name="T19" fmla="*/ 65 h 79"/>
                        <a:gd name="T20" fmla="*/ 0 w 59"/>
                        <a:gd name="T21" fmla="*/ 58 h 79"/>
                        <a:gd name="T22" fmla="*/ 0 w 59"/>
                        <a:gd name="T23" fmla="*/ 54 h 79"/>
                        <a:gd name="T24" fmla="*/ 13 w 59"/>
                        <a:gd name="T25" fmla="*/ 30 h 79"/>
                        <a:gd name="T26" fmla="*/ 20 w 59"/>
                        <a:gd name="T27" fmla="*/ 9 h 79"/>
                        <a:gd name="T28" fmla="*/ 22 w 59"/>
                        <a:gd name="T29" fmla="*/ 3 h 79"/>
                        <a:gd name="T30" fmla="*/ 27 w 59"/>
                        <a:gd name="T31" fmla="*/ 0 h 79"/>
                        <a:gd name="T32" fmla="*/ 38 w 59"/>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9"/>
                        <a:gd name="T53" fmla="*/ 59 w 59"/>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9">
                          <a:moveTo>
                            <a:pt x="38" y="0"/>
                          </a:moveTo>
                          <a:lnTo>
                            <a:pt x="56" y="6"/>
                          </a:lnTo>
                          <a:lnTo>
                            <a:pt x="59" y="9"/>
                          </a:lnTo>
                          <a:lnTo>
                            <a:pt x="58" y="40"/>
                          </a:lnTo>
                          <a:lnTo>
                            <a:pt x="54" y="57"/>
                          </a:lnTo>
                          <a:lnTo>
                            <a:pt x="48" y="71"/>
                          </a:lnTo>
                          <a:lnTo>
                            <a:pt x="40" y="77"/>
                          </a:lnTo>
                          <a:lnTo>
                            <a:pt x="30" y="79"/>
                          </a:lnTo>
                          <a:lnTo>
                            <a:pt x="10" y="73"/>
                          </a:lnTo>
                          <a:lnTo>
                            <a:pt x="2" y="65"/>
                          </a:lnTo>
                          <a:lnTo>
                            <a:pt x="0" y="58"/>
                          </a:lnTo>
                          <a:lnTo>
                            <a:pt x="0" y="54"/>
                          </a:lnTo>
                          <a:lnTo>
                            <a:pt x="13" y="30"/>
                          </a:lnTo>
                          <a:lnTo>
                            <a:pt x="20" y="9"/>
                          </a:lnTo>
                          <a:lnTo>
                            <a:pt x="22" y="3"/>
                          </a:lnTo>
                          <a:lnTo>
                            <a:pt x="27" y="0"/>
                          </a:lnTo>
                          <a:lnTo>
                            <a:pt x="38" y="0"/>
                          </a:lnTo>
                          <a:close/>
                        </a:path>
                      </a:pathLst>
                    </a:custGeom>
                    <a:solidFill>
                      <a:srgbClr val="FFBF1F"/>
                    </a:solidFill>
                    <a:ln w="9525">
                      <a:noFill/>
                      <a:round/>
                      <a:headEnd/>
                      <a:tailEnd/>
                    </a:ln>
                  </p:spPr>
                  <p:txBody>
                    <a:bodyPr/>
                    <a:lstStyle/>
                    <a:p>
                      <a:endParaRPr lang="en-GB"/>
                    </a:p>
                  </p:txBody>
                </p:sp>
                <p:sp>
                  <p:nvSpPr>
                    <p:cNvPr id="126" name="Freeform 129"/>
                    <p:cNvSpPr>
                      <a:spLocks/>
                    </p:cNvSpPr>
                    <p:nvPr/>
                  </p:nvSpPr>
                  <p:spPr bwMode="auto">
                    <a:xfrm>
                      <a:off x="3885" y="1607"/>
                      <a:ext cx="42" cy="76"/>
                    </a:xfrm>
                    <a:custGeom>
                      <a:avLst/>
                      <a:gdLst>
                        <a:gd name="T0" fmla="*/ 40 w 42"/>
                        <a:gd name="T1" fmla="*/ 4 h 76"/>
                        <a:gd name="T2" fmla="*/ 42 w 42"/>
                        <a:gd name="T3" fmla="*/ 10 h 76"/>
                        <a:gd name="T4" fmla="*/ 41 w 42"/>
                        <a:gd name="T5" fmla="*/ 28 h 76"/>
                        <a:gd name="T6" fmla="*/ 36 w 42"/>
                        <a:gd name="T7" fmla="*/ 46 h 76"/>
                        <a:gd name="T8" fmla="*/ 29 w 42"/>
                        <a:gd name="T9" fmla="*/ 60 h 76"/>
                        <a:gd name="T10" fmla="*/ 21 w 42"/>
                        <a:gd name="T11" fmla="*/ 70 h 76"/>
                        <a:gd name="T12" fmla="*/ 13 w 42"/>
                        <a:gd name="T13" fmla="*/ 76 h 76"/>
                        <a:gd name="T14" fmla="*/ 0 w 42"/>
                        <a:gd name="T15" fmla="*/ 73 h 76"/>
                        <a:gd name="T16" fmla="*/ 8 w 42"/>
                        <a:gd name="T17" fmla="*/ 62 h 76"/>
                        <a:gd name="T18" fmla="*/ 13 w 42"/>
                        <a:gd name="T19" fmla="*/ 53 h 76"/>
                        <a:gd name="T20" fmla="*/ 17 w 42"/>
                        <a:gd name="T21" fmla="*/ 42 h 76"/>
                        <a:gd name="T22" fmla="*/ 20 w 42"/>
                        <a:gd name="T23" fmla="*/ 31 h 76"/>
                        <a:gd name="T24" fmla="*/ 22 w 42"/>
                        <a:gd name="T25" fmla="*/ 23 h 76"/>
                        <a:gd name="T26" fmla="*/ 23 w 42"/>
                        <a:gd name="T27" fmla="*/ 14 h 76"/>
                        <a:gd name="T28" fmla="*/ 23 w 42"/>
                        <a:gd name="T29" fmla="*/ 0 h 76"/>
                        <a:gd name="T30" fmla="*/ 40 w 42"/>
                        <a:gd name="T31" fmla="*/ 4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76"/>
                        <a:gd name="T50" fmla="*/ 42 w 42"/>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76">
                          <a:moveTo>
                            <a:pt x="40" y="4"/>
                          </a:moveTo>
                          <a:lnTo>
                            <a:pt x="42" y="10"/>
                          </a:lnTo>
                          <a:lnTo>
                            <a:pt x="41" y="28"/>
                          </a:lnTo>
                          <a:lnTo>
                            <a:pt x="36" y="46"/>
                          </a:lnTo>
                          <a:lnTo>
                            <a:pt x="29" y="60"/>
                          </a:lnTo>
                          <a:lnTo>
                            <a:pt x="21" y="70"/>
                          </a:lnTo>
                          <a:lnTo>
                            <a:pt x="13" y="76"/>
                          </a:lnTo>
                          <a:lnTo>
                            <a:pt x="0" y="73"/>
                          </a:lnTo>
                          <a:lnTo>
                            <a:pt x="8" y="62"/>
                          </a:lnTo>
                          <a:lnTo>
                            <a:pt x="13" y="53"/>
                          </a:lnTo>
                          <a:lnTo>
                            <a:pt x="17" y="42"/>
                          </a:lnTo>
                          <a:lnTo>
                            <a:pt x="20" y="31"/>
                          </a:lnTo>
                          <a:lnTo>
                            <a:pt x="22" y="23"/>
                          </a:lnTo>
                          <a:lnTo>
                            <a:pt x="23" y="14"/>
                          </a:lnTo>
                          <a:lnTo>
                            <a:pt x="23" y="0"/>
                          </a:lnTo>
                          <a:lnTo>
                            <a:pt x="40" y="4"/>
                          </a:lnTo>
                          <a:close/>
                        </a:path>
                      </a:pathLst>
                    </a:custGeom>
                    <a:solidFill>
                      <a:srgbClr val="FFFFFF"/>
                    </a:solidFill>
                    <a:ln w="9525">
                      <a:noFill/>
                      <a:round/>
                      <a:headEnd/>
                      <a:tailEnd/>
                    </a:ln>
                  </p:spPr>
                  <p:txBody>
                    <a:bodyPr/>
                    <a:lstStyle/>
                    <a:p>
                      <a:endParaRPr lang="en-GB"/>
                    </a:p>
                  </p:txBody>
                </p:sp>
              </p:grpSp>
            </p:grpSp>
            <p:sp>
              <p:nvSpPr>
                <p:cNvPr id="101" name="Freeform 132"/>
                <p:cNvSpPr>
                  <a:spLocks/>
                </p:cNvSpPr>
                <p:nvPr/>
              </p:nvSpPr>
              <p:spPr bwMode="auto">
                <a:xfrm>
                  <a:off x="3317" y="2011"/>
                  <a:ext cx="221" cy="220"/>
                </a:xfrm>
                <a:custGeom>
                  <a:avLst/>
                  <a:gdLst>
                    <a:gd name="T0" fmla="*/ 208 w 221"/>
                    <a:gd name="T1" fmla="*/ 79 h 220"/>
                    <a:gd name="T2" fmla="*/ 169 w 221"/>
                    <a:gd name="T3" fmla="*/ 17 h 220"/>
                    <a:gd name="T4" fmla="*/ 139 w 221"/>
                    <a:gd name="T5" fmla="*/ 0 h 220"/>
                    <a:gd name="T6" fmla="*/ 195 w 221"/>
                    <a:gd name="T7" fmla="*/ 92 h 220"/>
                    <a:gd name="T8" fmla="*/ 208 w 221"/>
                    <a:gd name="T9" fmla="*/ 139 h 220"/>
                    <a:gd name="T10" fmla="*/ 51 w 221"/>
                    <a:gd name="T11" fmla="*/ 159 h 220"/>
                    <a:gd name="T12" fmla="*/ 200 w 221"/>
                    <a:gd name="T13" fmla="*/ 155 h 220"/>
                    <a:gd name="T14" fmla="*/ 0 w 221"/>
                    <a:gd name="T15" fmla="*/ 220 h 220"/>
                    <a:gd name="T16" fmla="*/ 221 w 221"/>
                    <a:gd name="T17" fmla="*/ 169 h 220"/>
                    <a:gd name="T18" fmla="*/ 208 w 221"/>
                    <a:gd name="T19" fmla="*/ 79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220"/>
                    <a:gd name="T32" fmla="*/ 221 w 221"/>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220">
                      <a:moveTo>
                        <a:pt x="208" y="79"/>
                      </a:moveTo>
                      <a:lnTo>
                        <a:pt x="169" y="17"/>
                      </a:lnTo>
                      <a:lnTo>
                        <a:pt x="139" y="0"/>
                      </a:lnTo>
                      <a:lnTo>
                        <a:pt x="195" y="92"/>
                      </a:lnTo>
                      <a:lnTo>
                        <a:pt x="208" y="139"/>
                      </a:lnTo>
                      <a:lnTo>
                        <a:pt x="51" y="159"/>
                      </a:lnTo>
                      <a:lnTo>
                        <a:pt x="200" y="155"/>
                      </a:lnTo>
                      <a:lnTo>
                        <a:pt x="0" y="220"/>
                      </a:lnTo>
                      <a:lnTo>
                        <a:pt x="221" y="169"/>
                      </a:lnTo>
                      <a:lnTo>
                        <a:pt x="208" y="79"/>
                      </a:lnTo>
                      <a:close/>
                    </a:path>
                  </a:pathLst>
                </a:custGeom>
                <a:solidFill>
                  <a:srgbClr val="10ADD6"/>
                </a:solidFill>
                <a:ln w="9525">
                  <a:noFill/>
                  <a:round/>
                  <a:headEnd/>
                  <a:tailEnd/>
                </a:ln>
              </p:spPr>
              <p:txBody>
                <a:bodyPr/>
                <a:lstStyle/>
                <a:p>
                  <a:endParaRPr lang="en-GB"/>
                </a:p>
              </p:txBody>
            </p:sp>
            <p:grpSp>
              <p:nvGrpSpPr>
                <p:cNvPr id="102" name="Group 135"/>
                <p:cNvGrpSpPr>
                  <a:grpSpLocks/>
                </p:cNvGrpSpPr>
                <p:nvPr/>
              </p:nvGrpSpPr>
              <p:grpSpPr bwMode="auto">
                <a:xfrm>
                  <a:off x="2990" y="2187"/>
                  <a:ext cx="316" cy="267"/>
                  <a:chOff x="2990" y="2187"/>
                  <a:chExt cx="316" cy="267"/>
                </a:xfrm>
              </p:grpSpPr>
              <p:sp>
                <p:nvSpPr>
                  <p:cNvPr id="118" name="Freeform 133"/>
                  <p:cNvSpPr>
                    <a:spLocks/>
                  </p:cNvSpPr>
                  <p:nvPr/>
                </p:nvSpPr>
                <p:spPr bwMode="auto">
                  <a:xfrm>
                    <a:off x="3277" y="2187"/>
                    <a:ext cx="29" cy="92"/>
                  </a:xfrm>
                  <a:custGeom>
                    <a:avLst/>
                    <a:gdLst>
                      <a:gd name="T0" fmla="*/ 14 w 29"/>
                      <a:gd name="T1" fmla="*/ 12 h 92"/>
                      <a:gd name="T2" fmla="*/ 29 w 29"/>
                      <a:gd name="T3" fmla="*/ 48 h 92"/>
                      <a:gd name="T4" fmla="*/ 24 w 29"/>
                      <a:gd name="T5" fmla="*/ 74 h 92"/>
                      <a:gd name="T6" fmla="*/ 14 w 29"/>
                      <a:gd name="T7" fmla="*/ 92 h 92"/>
                      <a:gd name="T8" fmla="*/ 10 w 29"/>
                      <a:gd name="T9" fmla="*/ 92 h 92"/>
                      <a:gd name="T10" fmla="*/ 10 w 29"/>
                      <a:gd name="T11" fmla="*/ 43 h 92"/>
                      <a:gd name="T12" fmla="*/ 0 w 29"/>
                      <a:gd name="T13" fmla="*/ 31 h 92"/>
                      <a:gd name="T14" fmla="*/ 5 w 29"/>
                      <a:gd name="T15" fmla="*/ 21 h 92"/>
                      <a:gd name="T16" fmla="*/ 14 w 29"/>
                      <a:gd name="T17" fmla="*/ 0 h 92"/>
                      <a:gd name="T18" fmla="*/ 14 w 29"/>
                      <a:gd name="T19" fmla="*/ 1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92"/>
                      <a:gd name="T32" fmla="*/ 29 w 2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92">
                        <a:moveTo>
                          <a:pt x="14" y="12"/>
                        </a:moveTo>
                        <a:lnTo>
                          <a:pt x="29" y="48"/>
                        </a:lnTo>
                        <a:lnTo>
                          <a:pt x="24" y="74"/>
                        </a:lnTo>
                        <a:lnTo>
                          <a:pt x="14" y="92"/>
                        </a:lnTo>
                        <a:lnTo>
                          <a:pt x="10" y="92"/>
                        </a:lnTo>
                        <a:lnTo>
                          <a:pt x="10" y="43"/>
                        </a:lnTo>
                        <a:lnTo>
                          <a:pt x="0" y="31"/>
                        </a:lnTo>
                        <a:lnTo>
                          <a:pt x="5" y="21"/>
                        </a:lnTo>
                        <a:lnTo>
                          <a:pt x="14" y="0"/>
                        </a:lnTo>
                        <a:lnTo>
                          <a:pt x="14" y="12"/>
                        </a:lnTo>
                        <a:close/>
                      </a:path>
                    </a:pathLst>
                  </a:custGeom>
                  <a:solidFill>
                    <a:srgbClr val="10ADD6"/>
                  </a:solidFill>
                  <a:ln w="9525">
                    <a:noFill/>
                    <a:round/>
                    <a:headEnd/>
                    <a:tailEnd/>
                  </a:ln>
                </p:spPr>
                <p:txBody>
                  <a:bodyPr/>
                  <a:lstStyle/>
                  <a:p>
                    <a:endParaRPr lang="en-GB"/>
                  </a:p>
                </p:txBody>
              </p:sp>
              <p:sp>
                <p:nvSpPr>
                  <p:cNvPr id="119" name="Freeform 134"/>
                  <p:cNvSpPr>
                    <a:spLocks/>
                  </p:cNvSpPr>
                  <p:nvPr/>
                </p:nvSpPr>
                <p:spPr bwMode="auto">
                  <a:xfrm>
                    <a:off x="2990" y="2289"/>
                    <a:ext cx="123" cy="165"/>
                  </a:xfrm>
                  <a:custGeom>
                    <a:avLst/>
                    <a:gdLst>
                      <a:gd name="T0" fmla="*/ 30 w 123"/>
                      <a:gd name="T1" fmla="*/ 0 h 165"/>
                      <a:gd name="T2" fmla="*/ 74 w 123"/>
                      <a:gd name="T3" fmla="*/ 26 h 165"/>
                      <a:gd name="T4" fmla="*/ 101 w 123"/>
                      <a:gd name="T5" fmla="*/ 61 h 165"/>
                      <a:gd name="T6" fmla="*/ 114 w 123"/>
                      <a:gd name="T7" fmla="*/ 87 h 165"/>
                      <a:gd name="T8" fmla="*/ 118 w 123"/>
                      <a:gd name="T9" fmla="*/ 108 h 165"/>
                      <a:gd name="T10" fmla="*/ 123 w 123"/>
                      <a:gd name="T11" fmla="*/ 132 h 165"/>
                      <a:gd name="T12" fmla="*/ 123 w 123"/>
                      <a:gd name="T13" fmla="*/ 152 h 165"/>
                      <a:gd name="T14" fmla="*/ 78 w 123"/>
                      <a:gd name="T15" fmla="*/ 165 h 165"/>
                      <a:gd name="T16" fmla="*/ 70 w 123"/>
                      <a:gd name="T17" fmla="*/ 127 h 165"/>
                      <a:gd name="T18" fmla="*/ 66 w 123"/>
                      <a:gd name="T19" fmla="*/ 104 h 165"/>
                      <a:gd name="T20" fmla="*/ 44 w 123"/>
                      <a:gd name="T21" fmla="*/ 74 h 165"/>
                      <a:gd name="T22" fmla="*/ 30 w 123"/>
                      <a:gd name="T23" fmla="*/ 57 h 165"/>
                      <a:gd name="T24" fmla="*/ 17 w 123"/>
                      <a:gd name="T25" fmla="*/ 40 h 165"/>
                      <a:gd name="T26" fmla="*/ 0 w 123"/>
                      <a:gd name="T27" fmla="*/ 26 h 165"/>
                      <a:gd name="T28" fmla="*/ 30 w 123"/>
                      <a:gd name="T29" fmla="*/ 0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65"/>
                      <a:gd name="T47" fmla="*/ 123 w 123"/>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65">
                        <a:moveTo>
                          <a:pt x="30" y="0"/>
                        </a:moveTo>
                        <a:lnTo>
                          <a:pt x="74" y="26"/>
                        </a:lnTo>
                        <a:lnTo>
                          <a:pt x="101" y="61"/>
                        </a:lnTo>
                        <a:lnTo>
                          <a:pt x="114" y="87"/>
                        </a:lnTo>
                        <a:lnTo>
                          <a:pt x="118" y="108"/>
                        </a:lnTo>
                        <a:lnTo>
                          <a:pt x="123" y="132"/>
                        </a:lnTo>
                        <a:lnTo>
                          <a:pt x="123" y="152"/>
                        </a:lnTo>
                        <a:lnTo>
                          <a:pt x="78" y="165"/>
                        </a:lnTo>
                        <a:lnTo>
                          <a:pt x="70" y="127"/>
                        </a:lnTo>
                        <a:lnTo>
                          <a:pt x="66" y="104"/>
                        </a:lnTo>
                        <a:lnTo>
                          <a:pt x="44" y="74"/>
                        </a:lnTo>
                        <a:lnTo>
                          <a:pt x="30" y="57"/>
                        </a:lnTo>
                        <a:lnTo>
                          <a:pt x="17" y="40"/>
                        </a:lnTo>
                        <a:lnTo>
                          <a:pt x="0" y="26"/>
                        </a:lnTo>
                        <a:lnTo>
                          <a:pt x="30" y="0"/>
                        </a:lnTo>
                        <a:close/>
                      </a:path>
                    </a:pathLst>
                  </a:custGeom>
                  <a:solidFill>
                    <a:srgbClr val="007F9F"/>
                  </a:solidFill>
                  <a:ln w="9525">
                    <a:noFill/>
                    <a:round/>
                    <a:headEnd/>
                    <a:tailEnd/>
                  </a:ln>
                </p:spPr>
                <p:txBody>
                  <a:bodyPr/>
                  <a:lstStyle/>
                  <a:p>
                    <a:endParaRPr lang="en-GB"/>
                  </a:p>
                </p:txBody>
              </p:sp>
            </p:grpSp>
            <p:grpSp>
              <p:nvGrpSpPr>
                <p:cNvPr id="103" name="Group 150"/>
                <p:cNvGrpSpPr>
                  <a:grpSpLocks/>
                </p:cNvGrpSpPr>
                <p:nvPr/>
              </p:nvGrpSpPr>
              <p:grpSpPr bwMode="auto">
                <a:xfrm>
                  <a:off x="2988" y="1838"/>
                  <a:ext cx="1302" cy="1278"/>
                  <a:chOff x="2988" y="1838"/>
                  <a:chExt cx="1302" cy="1278"/>
                </a:xfrm>
              </p:grpSpPr>
              <p:sp>
                <p:nvSpPr>
                  <p:cNvPr id="104" name="Freeform 136"/>
                  <p:cNvSpPr>
                    <a:spLocks/>
                  </p:cNvSpPr>
                  <p:nvPr/>
                </p:nvSpPr>
                <p:spPr bwMode="auto">
                  <a:xfrm>
                    <a:off x="3849" y="1838"/>
                    <a:ext cx="441" cy="1278"/>
                  </a:xfrm>
                  <a:custGeom>
                    <a:avLst/>
                    <a:gdLst>
                      <a:gd name="T0" fmla="*/ 65 w 441"/>
                      <a:gd name="T1" fmla="*/ 0 h 1278"/>
                      <a:gd name="T2" fmla="*/ 86 w 441"/>
                      <a:gd name="T3" fmla="*/ 13 h 1278"/>
                      <a:gd name="T4" fmla="*/ 111 w 441"/>
                      <a:gd name="T5" fmla="*/ 30 h 1278"/>
                      <a:gd name="T6" fmla="*/ 137 w 441"/>
                      <a:gd name="T7" fmla="*/ 47 h 1278"/>
                      <a:gd name="T8" fmla="*/ 177 w 441"/>
                      <a:gd name="T9" fmla="*/ 68 h 1278"/>
                      <a:gd name="T10" fmla="*/ 264 w 441"/>
                      <a:gd name="T11" fmla="*/ 122 h 1278"/>
                      <a:gd name="T12" fmla="*/ 301 w 441"/>
                      <a:gd name="T13" fmla="*/ 138 h 1278"/>
                      <a:gd name="T14" fmla="*/ 321 w 441"/>
                      <a:gd name="T15" fmla="*/ 146 h 1278"/>
                      <a:gd name="T16" fmla="*/ 340 w 441"/>
                      <a:gd name="T17" fmla="*/ 163 h 1278"/>
                      <a:gd name="T18" fmla="*/ 388 w 441"/>
                      <a:gd name="T19" fmla="*/ 375 h 1278"/>
                      <a:gd name="T20" fmla="*/ 394 w 441"/>
                      <a:gd name="T21" fmla="*/ 459 h 1278"/>
                      <a:gd name="T22" fmla="*/ 386 w 441"/>
                      <a:gd name="T23" fmla="*/ 482 h 1278"/>
                      <a:gd name="T24" fmla="*/ 407 w 441"/>
                      <a:gd name="T25" fmla="*/ 573 h 1278"/>
                      <a:gd name="T26" fmla="*/ 412 w 441"/>
                      <a:gd name="T27" fmla="*/ 722 h 1278"/>
                      <a:gd name="T28" fmla="*/ 422 w 441"/>
                      <a:gd name="T29" fmla="*/ 790 h 1278"/>
                      <a:gd name="T30" fmla="*/ 428 w 441"/>
                      <a:gd name="T31" fmla="*/ 836 h 1278"/>
                      <a:gd name="T32" fmla="*/ 437 w 441"/>
                      <a:gd name="T33" fmla="*/ 830 h 1278"/>
                      <a:gd name="T34" fmla="*/ 441 w 441"/>
                      <a:gd name="T35" fmla="*/ 874 h 1278"/>
                      <a:gd name="T36" fmla="*/ 420 w 441"/>
                      <a:gd name="T37" fmla="*/ 889 h 1278"/>
                      <a:gd name="T38" fmla="*/ 391 w 441"/>
                      <a:gd name="T39" fmla="*/ 902 h 1278"/>
                      <a:gd name="T40" fmla="*/ 365 w 441"/>
                      <a:gd name="T41" fmla="*/ 912 h 1278"/>
                      <a:gd name="T42" fmla="*/ 337 w 441"/>
                      <a:gd name="T43" fmla="*/ 922 h 1278"/>
                      <a:gd name="T44" fmla="*/ 315 w 441"/>
                      <a:gd name="T45" fmla="*/ 929 h 1278"/>
                      <a:gd name="T46" fmla="*/ 290 w 441"/>
                      <a:gd name="T47" fmla="*/ 929 h 1278"/>
                      <a:gd name="T48" fmla="*/ 272 w 441"/>
                      <a:gd name="T49" fmla="*/ 925 h 1278"/>
                      <a:gd name="T50" fmla="*/ 261 w 441"/>
                      <a:gd name="T51" fmla="*/ 914 h 1278"/>
                      <a:gd name="T52" fmla="*/ 258 w 441"/>
                      <a:gd name="T53" fmla="*/ 878 h 1278"/>
                      <a:gd name="T54" fmla="*/ 287 w 441"/>
                      <a:gd name="T55" fmla="*/ 883 h 1278"/>
                      <a:gd name="T56" fmla="*/ 277 w 441"/>
                      <a:gd name="T57" fmla="*/ 856 h 1278"/>
                      <a:gd name="T58" fmla="*/ 279 w 441"/>
                      <a:gd name="T59" fmla="*/ 805 h 1278"/>
                      <a:gd name="T60" fmla="*/ 272 w 441"/>
                      <a:gd name="T61" fmla="*/ 775 h 1278"/>
                      <a:gd name="T62" fmla="*/ 266 w 441"/>
                      <a:gd name="T63" fmla="*/ 740 h 1278"/>
                      <a:gd name="T64" fmla="*/ 257 w 441"/>
                      <a:gd name="T65" fmla="*/ 691 h 1278"/>
                      <a:gd name="T66" fmla="*/ 240 w 441"/>
                      <a:gd name="T67" fmla="*/ 638 h 1278"/>
                      <a:gd name="T68" fmla="*/ 226 w 441"/>
                      <a:gd name="T69" fmla="*/ 506 h 1278"/>
                      <a:gd name="T70" fmla="*/ 201 w 441"/>
                      <a:gd name="T71" fmla="*/ 696 h 1278"/>
                      <a:gd name="T72" fmla="*/ 211 w 441"/>
                      <a:gd name="T73" fmla="*/ 812 h 1278"/>
                      <a:gd name="T74" fmla="*/ 246 w 441"/>
                      <a:gd name="T75" fmla="*/ 934 h 1278"/>
                      <a:gd name="T76" fmla="*/ 323 w 441"/>
                      <a:gd name="T77" fmla="*/ 1162 h 1278"/>
                      <a:gd name="T78" fmla="*/ 262 w 441"/>
                      <a:gd name="T79" fmla="*/ 1206 h 1278"/>
                      <a:gd name="T80" fmla="*/ 221 w 441"/>
                      <a:gd name="T81" fmla="*/ 1230 h 1278"/>
                      <a:gd name="T82" fmla="*/ 190 w 441"/>
                      <a:gd name="T83" fmla="*/ 1245 h 1278"/>
                      <a:gd name="T84" fmla="*/ 170 w 441"/>
                      <a:gd name="T85" fmla="*/ 1250 h 1278"/>
                      <a:gd name="T86" fmla="*/ 145 w 441"/>
                      <a:gd name="T87" fmla="*/ 1258 h 1278"/>
                      <a:gd name="T88" fmla="*/ 119 w 441"/>
                      <a:gd name="T89" fmla="*/ 1267 h 1278"/>
                      <a:gd name="T90" fmla="*/ 86 w 441"/>
                      <a:gd name="T91" fmla="*/ 1278 h 1278"/>
                      <a:gd name="T92" fmla="*/ 47 w 441"/>
                      <a:gd name="T93" fmla="*/ 1038 h 1278"/>
                      <a:gd name="T94" fmla="*/ 22 w 441"/>
                      <a:gd name="T95" fmla="*/ 874 h 1278"/>
                      <a:gd name="T96" fmla="*/ 8 w 441"/>
                      <a:gd name="T97" fmla="*/ 718 h 1278"/>
                      <a:gd name="T98" fmla="*/ 0 w 441"/>
                      <a:gd name="T99" fmla="*/ 506 h 1278"/>
                      <a:gd name="T100" fmla="*/ 1 w 441"/>
                      <a:gd name="T101" fmla="*/ 420 h 1278"/>
                      <a:gd name="T102" fmla="*/ 7 w 441"/>
                      <a:gd name="T103" fmla="*/ 335 h 1278"/>
                      <a:gd name="T104" fmla="*/ 24 w 441"/>
                      <a:gd name="T105" fmla="*/ 212 h 1278"/>
                      <a:gd name="T106" fmla="*/ 34 w 441"/>
                      <a:gd name="T107" fmla="*/ 183 h 1278"/>
                      <a:gd name="T108" fmla="*/ 47 w 441"/>
                      <a:gd name="T109" fmla="*/ 148 h 1278"/>
                      <a:gd name="T110" fmla="*/ 56 w 441"/>
                      <a:gd name="T111" fmla="*/ 112 h 1278"/>
                      <a:gd name="T112" fmla="*/ 61 w 441"/>
                      <a:gd name="T113" fmla="*/ 86 h 1278"/>
                      <a:gd name="T114" fmla="*/ 67 w 441"/>
                      <a:gd name="T115" fmla="*/ 50 h 1278"/>
                      <a:gd name="T116" fmla="*/ 65 w 441"/>
                      <a:gd name="T117" fmla="*/ 0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1"/>
                      <a:gd name="T178" fmla="*/ 0 h 1278"/>
                      <a:gd name="T179" fmla="*/ 441 w 441"/>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1" h="1278">
                        <a:moveTo>
                          <a:pt x="65" y="0"/>
                        </a:moveTo>
                        <a:lnTo>
                          <a:pt x="86" y="13"/>
                        </a:lnTo>
                        <a:lnTo>
                          <a:pt x="111" y="30"/>
                        </a:lnTo>
                        <a:lnTo>
                          <a:pt x="137" y="47"/>
                        </a:lnTo>
                        <a:lnTo>
                          <a:pt x="177" y="68"/>
                        </a:lnTo>
                        <a:lnTo>
                          <a:pt x="264" y="122"/>
                        </a:lnTo>
                        <a:lnTo>
                          <a:pt x="301" y="138"/>
                        </a:lnTo>
                        <a:lnTo>
                          <a:pt x="321" y="146"/>
                        </a:lnTo>
                        <a:lnTo>
                          <a:pt x="340" y="163"/>
                        </a:lnTo>
                        <a:lnTo>
                          <a:pt x="388" y="375"/>
                        </a:lnTo>
                        <a:lnTo>
                          <a:pt x="394" y="459"/>
                        </a:lnTo>
                        <a:lnTo>
                          <a:pt x="386" y="482"/>
                        </a:lnTo>
                        <a:lnTo>
                          <a:pt x="407" y="573"/>
                        </a:lnTo>
                        <a:lnTo>
                          <a:pt x="412" y="722"/>
                        </a:lnTo>
                        <a:lnTo>
                          <a:pt x="422" y="790"/>
                        </a:lnTo>
                        <a:lnTo>
                          <a:pt x="428" y="836"/>
                        </a:lnTo>
                        <a:lnTo>
                          <a:pt x="437" y="830"/>
                        </a:lnTo>
                        <a:lnTo>
                          <a:pt x="441" y="874"/>
                        </a:lnTo>
                        <a:lnTo>
                          <a:pt x="420" y="889"/>
                        </a:lnTo>
                        <a:lnTo>
                          <a:pt x="391" y="902"/>
                        </a:lnTo>
                        <a:lnTo>
                          <a:pt x="365" y="912"/>
                        </a:lnTo>
                        <a:lnTo>
                          <a:pt x="337" y="922"/>
                        </a:lnTo>
                        <a:lnTo>
                          <a:pt x="315" y="929"/>
                        </a:lnTo>
                        <a:lnTo>
                          <a:pt x="290" y="929"/>
                        </a:lnTo>
                        <a:lnTo>
                          <a:pt x="272" y="925"/>
                        </a:lnTo>
                        <a:lnTo>
                          <a:pt x="261" y="914"/>
                        </a:lnTo>
                        <a:lnTo>
                          <a:pt x="258" y="878"/>
                        </a:lnTo>
                        <a:lnTo>
                          <a:pt x="287" y="883"/>
                        </a:lnTo>
                        <a:lnTo>
                          <a:pt x="277" y="856"/>
                        </a:lnTo>
                        <a:lnTo>
                          <a:pt x="279" y="805"/>
                        </a:lnTo>
                        <a:lnTo>
                          <a:pt x="272" y="775"/>
                        </a:lnTo>
                        <a:lnTo>
                          <a:pt x="266" y="740"/>
                        </a:lnTo>
                        <a:lnTo>
                          <a:pt x="257" y="691"/>
                        </a:lnTo>
                        <a:lnTo>
                          <a:pt x="240" y="638"/>
                        </a:lnTo>
                        <a:lnTo>
                          <a:pt x="226" y="506"/>
                        </a:lnTo>
                        <a:lnTo>
                          <a:pt x="201" y="696"/>
                        </a:lnTo>
                        <a:lnTo>
                          <a:pt x="211" y="812"/>
                        </a:lnTo>
                        <a:lnTo>
                          <a:pt x="246" y="934"/>
                        </a:lnTo>
                        <a:lnTo>
                          <a:pt x="323" y="1162"/>
                        </a:lnTo>
                        <a:lnTo>
                          <a:pt x="262" y="1206"/>
                        </a:lnTo>
                        <a:lnTo>
                          <a:pt x="221" y="1230"/>
                        </a:lnTo>
                        <a:lnTo>
                          <a:pt x="190" y="1245"/>
                        </a:lnTo>
                        <a:lnTo>
                          <a:pt x="170" y="1250"/>
                        </a:lnTo>
                        <a:lnTo>
                          <a:pt x="145" y="1258"/>
                        </a:lnTo>
                        <a:lnTo>
                          <a:pt x="119" y="1267"/>
                        </a:lnTo>
                        <a:lnTo>
                          <a:pt x="86" y="1278"/>
                        </a:lnTo>
                        <a:lnTo>
                          <a:pt x="47" y="1038"/>
                        </a:lnTo>
                        <a:lnTo>
                          <a:pt x="22" y="874"/>
                        </a:lnTo>
                        <a:lnTo>
                          <a:pt x="8" y="718"/>
                        </a:lnTo>
                        <a:lnTo>
                          <a:pt x="0" y="506"/>
                        </a:lnTo>
                        <a:lnTo>
                          <a:pt x="1" y="420"/>
                        </a:lnTo>
                        <a:lnTo>
                          <a:pt x="7" y="335"/>
                        </a:lnTo>
                        <a:lnTo>
                          <a:pt x="24" y="212"/>
                        </a:lnTo>
                        <a:lnTo>
                          <a:pt x="34" y="183"/>
                        </a:lnTo>
                        <a:lnTo>
                          <a:pt x="47" y="148"/>
                        </a:lnTo>
                        <a:lnTo>
                          <a:pt x="56" y="112"/>
                        </a:lnTo>
                        <a:lnTo>
                          <a:pt x="61" y="86"/>
                        </a:lnTo>
                        <a:lnTo>
                          <a:pt x="67" y="50"/>
                        </a:lnTo>
                        <a:lnTo>
                          <a:pt x="65" y="0"/>
                        </a:lnTo>
                        <a:close/>
                      </a:path>
                    </a:pathLst>
                  </a:custGeom>
                  <a:solidFill>
                    <a:srgbClr val="00DFFF"/>
                  </a:solidFill>
                  <a:ln w="9525">
                    <a:noFill/>
                    <a:round/>
                    <a:headEnd/>
                    <a:tailEnd/>
                  </a:ln>
                </p:spPr>
                <p:txBody>
                  <a:bodyPr/>
                  <a:lstStyle/>
                  <a:p>
                    <a:endParaRPr lang="en-GB"/>
                  </a:p>
                </p:txBody>
              </p:sp>
              <p:sp>
                <p:nvSpPr>
                  <p:cNvPr id="105" name="Freeform 137"/>
                  <p:cNvSpPr>
                    <a:spLocks/>
                  </p:cNvSpPr>
                  <p:nvPr/>
                </p:nvSpPr>
                <p:spPr bwMode="auto">
                  <a:xfrm>
                    <a:off x="2988" y="1838"/>
                    <a:ext cx="750" cy="1185"/>
                  </a:xfrm>
                  <a:custGeom>
                    <a:avLst/>
                    <a:gdLst>
                      <a:gd name="T0" fmla="*/ 732 w 750"/>
                      <a:gd name="T1" fmla="*/ 14 h 1185"/>
                      <a:gd name="T2" fmla="*/ 665 w 750"/>
                      <a:gd name="T3" fmla="*/ 16 h 1185"/>
                      <a:gd name="T4" fmla="*/ 599 w 750"/>
                      <a:gd name="T5" fmla="*/ 25 h 1185"/>
                      <a:gd name="T6" fmla="*/ 577 w 750"/>
                      <a:gd name="T7" fmla="*/ 24 h 1185"/>
                      <a:gd name="T8" fmla="*/ 553 w 750"/>
                      <a:gd name="T9" fmla="*/ 36 h 1185"/>
                      <a:gd name="T10" fmla="*/ 540 w 750"/>
                      <a:gd name="T11" fmla="*/ 50 h 1185"/>
                      <a:gd name="T12" fmla="*/ 521 w 750"/>
                      <a:gd name="T13" fmla="*/ 80 h 1185"/>
                      <a:gd name="T14" fmla="*/ 458 w 750"/>
                      <a:gd name="T15" fmla="*/ 152 h 1185"/>
                      <a:gd name="T16" fmla="*/ 429 w 750"/>
                      <a:gd name="T17" fmla="*/ 181 h 1185"/>
                      <a:gd name="T18" fmla="*/ 301 w 750"/>
                      <a:gd name="T19" fmla="*/ 335 h 1185"/>
                      <a:gd name="T20" fmla="*/ 292 w 750"/>
                      <a:gd name="T21" fmla="*/ 350 h 1185"/>
                      <a:gd name="T22" fmla="*/ 183 w 750"/>
                      <a:gd name="T23" fmla="*/ 389 h 1185"/>
                      <a:gd name="T24" fmla="*/ 47 w 750"/>
                      <a:gd name="T25" fmla="*/ 458 h 1185"/>
                      <a:gd name="T26" fmla="*/ 0 w 750"/>
                      <a:gd name="T27" fmla="*/ 477 h 1185"/>
                      <a:gd name="T28" fmla="*/ 40 w 750"/>
                      <a:gd name="T29" fmla="*/ 514 h 1185"/>
                      <a:gd name="T30" fmla="*/ 68 w 750"/>
                      <a:gd name="T31" fmla="*/ 557 h 1185"/>
                      <a:gd name="T32" fmla="*/ 82 w 750"/>
                      <a:gd name="T33" fmla="*/ 613 h 1185"/>
                      <a:gd name="T34" fmla="*/ 122 w 750"/>
                      <a:gd name="T35" fmla="*/ 579 h 1185"/>
                      <a:gd name="T36" fmla="*/ 312 w 750"/>
                      <a:gd name="T37" fmla="*/ 506 h 1185"/>
                      <a:gd name="T38" fmla="*/ 531 w 750"/>
                      <a:gd name="T39" fmla="*/ 345 h 1185"/>
                      <a:gd name="T40" fmla="*/ 558 w 750"/>
                      <a:gd name="T41" fmla="*/ 477 h 1185"/>
                      <a:gd name="T42" fmla="*/ 609 w 750"/>
                      <a:gd name="T43" fmla="*/ 625 h 1185"/>
                      <a:gd name="T44" fmla="*/ 568 w 750"/>
                      <a:gd name="T45" fmla="*/ 750 h 1185"/>
                      <a:gd name="T46" fmla="*/ 502 w 750"/>
                      <a:gd name="T47" fmla="*/ 887 h 1185"/>
                      <a:gd name="T48" fmla="*/ 442 w 750"/>
                      <a:gd name="T49" fmla="*/ 1028 h 1185"/>
                      <a:gd name="T50" fmla="*/ 444 w 750"/>
                      <a:gd name="T51" fmla="*/ 1072 h 1185"/>
                      <a:gd name="T52" fmla="*/ 535 w 750"/>
                      <a:gd name="T53" fmla="*/ 1185 h 1185"/>
                      <a:gd name="T54" fmla="*/ 598 w 750"/>
                      <a:gd name="T55" fmla="*/ 1046 h 1185"/>
                      <a:gd name="T56" fmla="*/ 617 w 750"/>
                      <a:gd name="T57" fmla="*/ 957 h 1185"/>
                      <a:gd name="T58" fmla="*/ 636 w 750"/>
                      <a:gd name="T59" fmla="*/ 783 h 1185"/>
                      <a:gd name="T60" fmla="*/ 653 w 750"/>
                      <a:gd name="T61" fmla="*/ 393 h 1185"/>
                      <a:gd name="T62" fmla="*/ 706 w 750"/>
                      <a:gd name="T63" fmla="*/ 115 h 1185"/>
                      <a:gd name="T64" fmla="*/ 720 w 750"/>
                      <a:gd name="T65" fmla="*/ 75 h 1185"/>
                      <a:gd name="T66" fmla="*/ 739 w 750"/>
                      <a:gd name="T67" fmla="*/ 30 h 1185"/>
                      <a:gd name="T68" fmla="*/ 750 w 750"/>
                      <a:gd name="T69" fmla="*/ 0 h 1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0"/>
                      <a:gd name="T106" fmla="*/ 0 h 1185"/>
                      <a:gd name="T107" fmla="*/ 750 w 750"/>
                      <a:gd name="T108" fmla="*/ 1185 h 1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0" h="1185">
                        <a:moveTo>
                          <a:pt x="750" y="0"/>
                        </a:moveTo>
                        <a:lnTo>
                          <a:pt x="732" y="14"/>
                        </a:lnTo>
                        <a:lnTo>
                          <a:pt x="694" y="14"/>
                        </a:lnTo>
                        <a:lnTo>
                          <a:pt x="665" y="16"/>
                        </a:lnTo>
                        <a:lnTo>
                          <a:pt x="636" y="19"/>
                        </a:lnTo>
                        <a:lnTo>
                          <a:pt x="599" y="25"/>
                        </a:lnTo>
                        <a:lnTo>
                          <a:pt x="588" y="23"/>
                        </a:lnTo>
                        <a:lnTo>
                          <a:pt x="577" y="24"/>
                        </a:lnTo>
                        <a:lnTo>
                          <a:pt x="566" y="28"/>
                        </a:lnTo>
                        <a:lnTo>
                          <a:pt x="553" y="36"/>
                        </a:lnTo>
                        <a:lnTo>
                          <a:pt x="548" y="44"/>
                        </a:lnTo>
                        <a:lnTo>
                          <a:pt x="540" y="50"/>
                        </a:lnTo>
                        <a:lnTo>
                          <a:pt x="529" y="62"/>
                        </a:lnTo>
                        <a:lnTo>
                          <a:pt x="521" y="80"/>
                        </a:lnTo>
                        <a:lnTo>
                          <a:pt x="512" y="93"/>
                        </a:lnTo>
                        <a:lnTo>
                          <a:pt x="458" y="152"/>
                        </a:lnTo>
                        <a:lnTo>
                          <a:pt x="445" y="155"/>
                        </a:lnTo>
                        <a:lnTo>
                          <a:pt x="429" y="181"/>
                        </a:lnTo>
                        <a:lnTo>
                          <a:pt x="299" y="328"/>
                        </a:lnTo>
                        <a:lnTo>
                          <a:pt x="301" y="335"/>
                        </a:lnTo>
                        <a:lnTo>
                          <a:pt x="287" y="341"/>
                        </a:lnTo>
                        <a:lnTo>
                          <a:pt x="292" y="350"/>
                        </a:lnTo>
                        <a:lnTo>
                          <a:pt x="244" y="368"/>
                        </a:lnTo>
                        <a:lnTo>
                          <a:pt x="183" y="389"/>
                        </a:lnTo>
                        <a:lnTo>
                          <a:pt x="150" y="409"/>
                        </a:lnTo>
                        <a:lnTo>
                          <a:pt x="47" y="458"/>
                        </a:lnTo>
                        <a:lnTo>
                          <a:pt x="31" y="454"/>
                        </a:lnTo>
                        <a:lnTo>
                          <a:pt x="0" y="477"/>
                        </a:lnTo>
                        <a:lnTo>
                          <a:pt x="19" y="491"/>
                        </a:lnTo>
                        <a:lnTo>
                          <a:pt x="40" y="514"/>
                        </a:lnTo>
                        <a:lnTo>
                          <a:pt x="55" y="535"/>
                        </a:lnTo>
                        <a:lnTo>
                          <a:pt x="68" y="557"/>
                        </a:lnTo>
                        <a:lnTo>
                          <a:pt x="78" y="593"/>
                        </a:lnTo>
                        <a:lnTo>
                          <a:pt x="82" y="613"/>
                        </a:lnTo>
                        <a:lnTo>
                          <a:pt x="122" y="603"/>
                        </a:lnTo>
                        <a:lnTo>
                          <a:pt x="122" y="579"/>
                        </a:lnTo>
                        <a:lnTo>
                          <a:pt x="250" y="537"/>
                        </a:lnTo>
                        <a:lnTo>
                          <a:pt x="312" y="506"/>
                        </a:lnTo>
                        <a:lnTo>
                          <a:pt x="392" y="465"/>
                        </a:lnTo>
                        <a:lnTo>
                          <a:pt x="531" y="345"/>
                        </a:lnTo>
                        <a:lnTo>
                          <a:pt x="550" y="430"/>
                        </a:lnTo>
                        <a:lnTo>
                          <a:pt x="558" y="477"/>
                        </a:lnTo>
                        <a:lnTo>
                          <a:pt x="572" y="524"/>
                        </a:lnTo>
                        <a:lnTo>
                          <a:pt x="609" y="625"/>
                        </a:lnTo>
                        <a:lnTo>
                          <a:pt x="591" y="686"/>
                        </a:lnTo>
                        <a:lnTo>
                          <a:pt x="568" y="750"/>
                        </a:lnTo>
                        <a:lnTo>
                          <a:pt x="534" y="825"/>
                        </a:lnTo>
                        <a:lnTo>
                          <a:pt x="502" y="887"/>
                        </a:lnTo>
                        <a:lnTo>
                          <a:pt x="445" y="1003"/>
                        </a:lnTo>
                        <a:lnTo>
                          <a:pt x="442" y="1028"/>
                        </a:lnTo>
                        <a:lnTo>
                          <a:pt x="443" y="1050"/>
                        </a:lnTo>
                        <a:lnTo>
                          <a:pt x="444" y="1072"/>
                        </a:lnTo>
                        <a:lnTo>
                          <a:pt x="503" y="1155"/>
                        </a:lnTo>
                        <a:lnTo>
                          <a:pt x="535" y="1185"/>
                        </a:lnTo>
                        <a:lnTo>
                          <a:pt x="586" y="1103"/>
                        </a:lnTo>
                        <a:lnTo>
                          <a:pt x="598" y="1046"/>
                        </a:lnTo>
                        <a:lnTo>
                          <a:pt x="611" y="998"/>
                        </a:lnTo>
                        <a:lnTo>
                          <a:pt x="617" y="957"/>
                        </a:lnTo>
                        <a:lnTo>
                          <a:pt x="628" y="886"/>
                        </a:lnTo>
                        <a:lnTo>
                          <a:pt x="636" y="783"/>
                        </a:lnTo>
                        <a:lnTo>
                          <a:pt x="647" y="608"/>
                        </a:lnTo>
                        <a:lnTo>
                          <a:pt x="653" y="393"/>
                        </a:lnTo>
                        <a:lnTo>
                          <a:pt x="698" y="141"/>
                        </a:lnTo>
                        <a:lnTo>
                          <a:pt x="706" y="115"/>
                        </a:lnTo>
                        <a:lnTo>
                          <a:pt x="712" y="100"/>
                        </a:lnTo>
                        <a:lnTo>
                          <a:pt x="720" y="75"/>
                        </a:lnTo>
                        <a:lnTo>
                          <a:pt x="728" y="53"/>
                        </a:lnTo>
                        <a:lnTo>
                          <a:pt x="739" y="30"/>
                        </a:lnTo>
                        <a:lnTo>
                          <a:pt x="748" y="11"/>
                        </a:lnTo>
                        <a:lnTo>
                          <a:pt x="750" y="0"/>
                        </a:lnTo>
                        <a:close/>
                      </a:path>
                    </a:pathLst>
                  </a:custGeom>
                  <a:solidFill>
                    <a:srgbClr val="00DFFF"/>
                  </a:solidFill>
                  <a:ln w="9525">
                    <a:noFill/>
                    <a:round/>
                    <a:headEnd/>
                    <a:tailEnd/>
                  </a:ln>
                </p:spPr>
                <p:txBody>
                  <a:bodyPr/>
                  <a:lstStyle/>
                  <a:p>
                    <a:endParaRPr lang="en-GB"/>
                  </a:p>
                </p:txBody>
              </p:sp>
              <p:grpSp>
                <p:nvGrpSpPr>
                  <p:cNvPr id="106" name="Group 140"/>
                  <p:cNvGrpSpPr>
                    <a:grpSpLocks/>
                  </p:cNvGrpSpPr>
                  <p:nvPr/>
                </p:nvGrpSpPr>
                <p:grpSpPr bwMode="auto">
                  <a:xfrm>
                    <a:off x="3849" y="1839"/>
                    <a:ext cx="156" cy="1050"/>
                    <a:chOff x="3849" y="1839"/>
                    <a:chExt cx="156" cy="1050"/>
                  </a:xfrm>
                </p:grpSpPr>
                <p:sp>
                  <p:nvSpPr>
                    <p:cNvPr id="116" name="Freeform 138"/>
                    <p:cNvSpPr>
                      <a:spLocks/>
                    </p:cNvSpPr>
                    <p:nvPr/>
                  </p:nvSpPr>
                  <p:spPr bwMode="auto">
                    <a:xfrm>
                      <a:off x="3855" y="1851"/>
                      <a:ext cx="150" cy="1038"/>
                    </a:xfrm>
                    <a:custGeom>
                      <a:avLst/>
                      <a:gdLst>
                        <a:gd name="T0" fmla="*/ 66 w 150"/>
                        <a:gd name="T1" fmla="*/ 0 h 1038"/>
                        <a:gd name="T2" fmla="*/ 87 w 150"/>
                        <a:gd name="T3" fmla="*/ 13 h 1038"/>
                        <a:gd name="T4" fmla="*/ 111 w 150"/>
                        <a:gd name="T5" fmla="*/ 30 h 1038"/>
                        <a:gd name="T6" fmla="*/ 119 w 150"/>
                        <a:gd name="T7" fmla="*/ 39 h 1038"/>
                        <a:gd name="T8" fmla="*/ 130 w 150"/>
                        <a:gd name="T9" fmla="*/ 66 h 1038"/>
                        <a:gd name="T10" fmla="*/ 133 w 150"/>
                        <a:gd name="T11" fmla="*/ 91 h 1038"/>
                        <a:gd name="T12" fmla="*/ 136 w 150"/>
                        <a:gd name="T13" fmla="*/ 116 h 1038"/>
                        <a:gd name="T14" fmla="*/ 138 w 150"/>
                        <a:gd name="T15" fmla="*/ 141 h 1038"/>
                        <a:gd name="T16" fmla="*/ 142 w 150"/>
                        <a:gd name="T17" fmla="*/ 165 h 1038"/>
                        <a:gd name="T18" fmla="*/ 145 w 150"/>
                        <a:gd name="T19" fmla="*/ 186 h 1038"/>
                        <a:gd name="T20" fmla="*/ 147 w 150"/>
                        <a:gd name="T21" fmla="*/ 207 h 1038"/>
                        <a:gd name="T22" fmla="*/ 150 w 150"/>
                        <a:gd name="T23" fmla="*/ 221 h 1038"/>
                        <a:gd name="T24" fmla="*/ 149 w 150"/>
                        <a:gd name="T25" fmla="*/ 232 h 1038"/>
                        <a:gd name="T26" fmla="*/ 148 w 150"/>
                        <a:gd name="T27" fmla="*/ 241 h 1038"/>
                        <a:gd name="T28" fmla="*/ 145 w 150"/>
                        <a:gd name="T29" fmla="*/ 249 h 1038"/>
                        <a:gd name="T30" fmla="*/ 138 w 150"/>
                        <a:gd name="T31" fmla="*/ 256 h 1038"/>
                        <a:gd name="T32" fmla="*/ 120 w 150"/>
                        <a:gd name="T33" fmla="*/ 265 h 1038"/>
                        <a:gd name="T34" fmla="*/ 50 w 150"/>
                        <a:gd name="T35" fmla="*/ 298 h 1038"/>
                        <a:gd name="T36" fmla="*/ 109 w 150"/>
                        <a:gd name="T37" fmla="*/ 366 h 1038"/>
                        <a:gd name="T38" fmla="*/ 134 w 150"/>
                        <a:gd name="T39" fmla="*/ 393 h 1038"/>
                        <a:gd name="T40" fmla="*/ 143 w 150"/>
                        <a:gd name="T41" fmla="*/ 411 h 1038"/>
                        <a:gd name="T42" fmla="*/ 132 w 150"/>
                        <a:gd name="T43" fmla="*/ 437 h 1038"/>
                        <a:gd name="T44" fmla="*/ 102 w 150"/>
                        <a:gd name="T45" fmla="*/ 501 h 1038"/>
                        <a:gd name="T46" fmla="*/ 74 w 150"/>
                        <a:gd name="T47" fmla="*/ 548 h 1038"/>
                        <a:gd name="T48" fmla="*/ 51 w 150"/>
                        <a:gd name="T49" fmla="*/ 600 h 1038"/>
                        <a:gd name="T50" fmla="*/ 39 w 150"/>
                        <a:gd name="T51" fmla="*/ 639 h 1038"/>
                        <a:gd name="T52" fmla="*/ 23 w 150"/>
                        <a:gd name="T53" fmla="*/ 678 h 1038"/>
                        <a:gd name="T54" fmla="*/ 17 w 150"/>
                        <a:gd name="T55" fmla="*/ 708 h 1038"/>
                        <a:gd name="T56" fmla="*/ 17 w 150"/>
                        <a:gd name="T57" fmla="*/ 747 h 1038"/>
                        <a:gd name="T58" fmla="*/ 48 w 150"/>
                        <a:gd name="T59" fmla="*/ 1038 h 1038"/>
                        <a:gd name="T60" fmla="*/ 22 w 150"/>
                        <a:gd name="T61" fmla="*/ 875 h 1038"/>
                        <a:gd name="T62" fmla="*/ 8 w 150"/>
                        <a:gd name="T63" fmla="*/ 718 h 1038"/>
                        <a:gd name="T64" fmla="*/ 0 w 150"/>
                        <a:gd name="T65" fmla="*/ 506 h 1038"/>
                        <a:gd name="T66" fmla="*/ 1 w 150"/>
                        <a:gd name="T67" fmla="*/ 420 h 1038"/>
                        <a:gd name="T68" fmla="*/ 7 w 150"/>
                        <a:gd name="T69" fmla="*/ 335 h 1038"/>
                        <a:gd name="T70" fmla="*/ 24 w 150"/>
                        <a:gd name="T71" fmla="*/ 212 h 1038"/>
                        <a:gd name="T72" fmla="*/ 34 w 150"/>
                        <a:gd name="T73" fmla="*/ 183 h 1038"/>
                        <a:gd name="T74" fmla="*/ 48 w 150"/>
                        <a:gd name="T75" fmla="*/ 148 h 1038"/>
                        <a:gd name="T76" fmla="*/ 57 w 150"/>
                        <a:gd name="T77" fmla="*/ 112 h 1038"/>
                        <a:gd name="T78" fmla="*/ 62 w 150"/>
                        <a:gd name="T79" fmla="*/ 86 h 1038"/>
                        <a:gd name="T80" fmla="*/ 68 w 150"/>
                        <a:gd name="T81" fmla="*/ 50 h 1038"/>
                        <a:gd name="T82" fmla="*/ 66 w 150"/>
                        <a:gd name="T83" fmla="*/ 0 h 10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1038"/>
                        <a:gd name="T128" fmla="*/ 150 w 150"/>
                        <a:gd name="T129" fmla="*/ 1038 h 10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1038">
                          <a:moveTo>
                            <a:pt x="66" y="0"/>
                          </a:moveTo>
                          <a:lnTo>
                            <a:pt x="87" y="13"/>
                          </a:lnTo>
                          <a:lnTo>
                            <a:pt x="111" y="30"/>
                          </a:lnTo>
                          <a:lnTo>
                            <a:pt x="119" y="39"/>
                          </a:lnTo>
                          <a:lnTo>
                            <a:pt x="130" y="66"/>
                          </a:lnTo>
                          <a:lnTo>
                            <a:pt x="133" y="91"/>
                          </a:lnTo>
                          <a:lnTo>
                            <a:pt x="136" y="116"/>
                          </a:lnTo>
                          <a:lnTo>
                            <a:pt x="138" y="141"/>
                          </a:lnTo>
                          <a:lnTo>
                            <a:pt x="142" y="165"/>
                          </a:lnTo>
                          <a:lnTo>
                            <a:pt x="145" y="186"/>
                          </a:lnTo>
                          <a:lnTo>
                            <a:pt x="147" y="207"/>
                          </a:lnTo>
                          <a:lnTo>
                            <a:pt x="150" y="221"/>
                          </a:lnTo>
                          <a:lnTo>
                            <a:pt x="149" y="232"/>
                          </a:lnTo>
                          <a:lnTo>
                            <a:pt x="148" y="241"/>
                          </a:lnTo>
                          <a:lnTo>
                            <a:pt x="145" y="249"/>
                          </a:lnTo>
                          <a:lnTo>
                            <a:pt x="138" y="256"/>
                          </a:lnTo>
                          <a:lnTo>
                            <a:pt x="120" y="265"/>
                          </a:lnTo>
                          <a:lnTo>
                            <a:pt x="50" y="298"/>
                          </a:lnTo>
                          <a:lnTo>
                            <a:pt x="109" y="366"/>
                          </a:lnTo>
                          <a:lnTo>
                            <a:pt x="134" y="393"/>
                          </a:lnTo>
                          <a:lnTo>
                            <a:pt x="143" y="411"/>
                          </a:lnTo>
                          <a:lnTo>
                            <a:pt x="132" y="437"/>
                          </a:lnTo>
                          <a:lnTo>
                            <a:pt x="102" y="501"/>
                          </a:lnTo>
                          <a:lnTo>
                            <a:pt x="74" y="548"/>
                          </a:lnTo>
                          <a:lnTo>
                            <a:pt x="51" y="600"/>
                          </a:lnTo>
                          <a:lnTo>
                            <a:pt x="39" y="639"/>
                          </a:lnTo>
                          <a:lnTo>
                            <a:pt x="23" y="678"/>
                          </a:lnTo>
                          <a:lnTo>
                            <a:pt x="17" y="708"/>
                          </a:lnTo>
                          <a:lnTo>
                            <a:pt x="17" y="747"/>
                          </a:lnTo>
                          <a:lnTo>
                            <a:pt x="48" y="1038"/>
                          </a:lnTo>
                          <a:lnTo>
                            <a:pt x="22" y="875"/>
                          </a:lnTo>
                          <a:lnTo>
                            <a:pt x="8" y="718"/>
                          </a:lnTo>
                          <a:lnTo>
                            <a:pt x="0" y="506"/>
                          </a:lnTo>
                          <a:lnTo>
                            <a:pt x="1" y="420"/>
                          </a:lnTo>
                          <a:lnTo>
                            <a:pt x="7" y="335"/>
                          </a:lnTo>
                          <a:lnTo>
                            <a:pt x="24" y="212"/>
                          </a:lnTo>
                          <a:lnTo>
                            <a:pt x="34" y="183"/>
                          </a:lnTo>
                          <a:lnTo>
                            <a:pt x="48" y="148"/>
                          </a:lnTo>
                          <a:lnTo>
                            <a:pt x="57" y="112"/>
                          </a:lnTo>
                          <a:lnTo>
                            <a:pt x="62" y="86"/>
                          </a:lnTo>
                          <a:lnTo>
                            <a:pt x="68" y="50"/>
                          </a:lnTo>
                          <a:lnTo>
                            <a:pt x="66" y="0"/>
                          </a:lnTo>
                          <a:close/>
                        </a:path>
                      </a:pathLst>
                    </a:custGeom>
                    <a:solidFill>
                      <a:srgbClr val="009FBF"/>
                    </a:solidFill>
                    <a:ln w="9525">
                      <a:noFill/>
                      <a:round/>
                      <a:headEnd/>
                      <a:tailEnd/>
                    </a:ln>
                  </p:spPr>
                  <p:txBody>
                    <a:bodyPr/>
                    <a:lstStyle/>
                    <a:p>
                      <a:endParaRPr lang="en-GB"/>
                    </a:p>
                  </p:txBody>
                </p:sp>
                <p:sp>
                  <p:nvSpPr>
                    <p:cNvPr id="117" name="Freeform 139"/>
                    <p:cNvSpPr>
                      <a:spLocks/>
                    </p:cNvSpPr>
                    <p:nvPr/>
                  </p:nvSpPr>
                  <p:spPr bwMode="auto">
                    <a:xfrm>
                      <a:off x="3849" y="1839"/>
                      <a:ext cx="150" cy="1038"/>
                    </a:xfrm>
                    <a:custGeom>
                      <a:avLst/>
                      <a:gdLst>
                        <a:gd name="T0" fmla="*/ 66 w 150"/>
                        <a:gd name="T1" fmla="*/ 0 h 1038"/>
                        <a:gd name="T2" fmla="*/ 87 w 150"/>
                        <a:gd name="T3" fmla="*/ 13 h 1038"/>
                        <a:gd name="T4" fmla="*/ 111 w 150"/>
                        <a:gd name="T5" fmla="*/ 30 h 1038"/>
                        <a:gd name="T6" fmla="*/ 119 w 150"/>
                        <a:gd name="T7" fmla="*/ 39 h 1038"/>
                        <a:gd name="T8" fmla="*/ 130 w 150"/>
                        <a:gd name="T9" fmla="*/ 66 h 1038"/>
                        <a:gd name="T10" fmla="*/ 133 w 150"/>
                        <a:gd name="T11" fmla="*/ 91 h 1038"/>
                        <a:gd name="T12" fmla="*/ 136 w 150"/>
                        <a:gd name="T13" fmla="*/ 116 h 1038"/>
                        <a:gd name="T14" fmla="*/ 138 w 150"/>
                        <a:gd name="T15" fmla="*/ 141 h 1038"/>
                        <a:gd name="T16" fmla="*/ 142 w 150"/>
                        <a:gd name="T17" fmla="*/ 165 h 1038"/>
                        <a:gd name="T18" fmla="*/ 145 w 150"/>
                        <a:gd name="T19" fmla="*/ 186 h 1038"/>
                        <a:gd name="T20" fmla="*/ 147 w 150"/>
                        <a:gd name="T21" fmla="*/ 207 h 1038"/>
                        <a:gd name="T22" fmla="*/ 150 w 150"/>
                        <a:gd name="T23" fmla="*/ 221 h 1038"/>
                        <a:gd name="T24" fmla="*/ 149 w 150"/>
                        <a:gd name="T25" fmla="*/ 232 h 1038"/>
                        <a:gd name="T26" fmla="*/ 148 w 150"/>
                        <a:gd name="T27" fmla="*/ 241 h 1038"/>
                        <a:gd name="T28" fmla="*/ 145 w 150"/>
                        <a:gd name="T29" fmla="*/ 249 h 1038"/>
                        <a:gd name="T30" fmla="*/ 138 w 150"/>
                        <a:gd name="T31" fmla="*/ 256 h 1038"/>
                        <a:gd name="T32" fmla="*/ 120 w 150"/>
                        <a:gd name="T33" fmla="*/ 265 h 1038"/>
                        <a:gd name="T34" fmla="*/ 50 w 150"/>
                        <a:gd name="T35" fmla="*/ 298 h 1038"/>
                        <a:gd name="T36" fmla="*/ 109 w 150"/>
                        <a:gd name="T37" fmla="*/ 366 h 1038"/>
                        <a:gd name="T38" fmla="*/ 134 w 150"/>
                        <a:gd name="T39" fmla="*/ 393 h 1038"/>
                        <a:gd name="T40" fmla="*/ 143 w 150"/>
                        <a:gd name="T41" fmla="*/ 411 h 1038"/>
                        <a:gd name="T42" fmla="*/ 132 w 150"/>
                        <a:gd name="T43" fmla="*/ 437 h 1038"/>
                        <a:gd name="T44" fmla="*/ 102 w 150"/>
                        <a:gd name="T45" fmla="*/ 502 h 1038"/>
                        <a:gd name="T46" fmla="*/ 74 w 150"/>
                        <a:gd name="T47" fmla="*/ 548 h 1038"/>
                        <a:gd name="T48" fmla="*/ 51 w 150"/>
                        <a:gd name="T49" fmla="*/ 600 h 1038"/>
                        <a:gd name="T50" fmla="*/ 39 w 150"/>
                        <a:gd name="T51" fmla="*/ 639 h 1038"/>
                        <a:gd name="T52" fmla="*/ 23 w 150"/>
                        <a:gd name="T53" fmla="*/ 678 h 1038"/>
                        <a:gd name="T54" fmla="*/ 17 w 150"/>
                        <a:gd name="T55" fmla="*/ 708 h 1038"/>
                        <a:gd name="T56" fmla="*/ 17 w 150"/>
                        <a:gd name="T57" fmla="*/ 747 h 1038"/>
                        <a:gd name="T58" fmla="*/ 48 w 150"/>
                        <a:gd name="T59" fmla="*/ 1038 h 1038"/>
                        <a:gd name="T60" fmla="*/ 22 w 150"/>
                        <a:gd name="T61" fmla="*/ 875 h 1038"/>
                        <a:gd name="T62" fmla="*/ 8 w 150"/>
                        <a:gd name="T63" fmla="*/ 718 h 1038"/>
                        <a:gd name="T64" fmla="*/ 0 w 150"/>
                        <a:gd name="T65" fmla="*/ 506 h 1038"/>
                        <a:gd name="T66" fmla="*/ 1 w 150"/>
                        <a:gd name="T67" fmla="*/ 420 h 1038"/>
                        <a:gd name="T68" fmla="*/ 7 w 150"/>
                        <a:gd name="T69" fmla="*/ 335 h 1038"/>
                        <a:gd name="T70" fmla="*/ 24 w 150"/>
                        <a:gd name="T71" fmla="*/ 212 h 1038"/>
                        <a:gd name="T72" fmla="*/ 34 w 150"/>
                        <a:gd name="T73" fmla="*/ 183 h 1038"/>
                        <a:gd name="T74" fmla="*/ 48 w 150"/>
                        <a:gd name="T75" fmla="*/ 148 h 1038"/>
                        <a:gd name="T76" fmla="*/ 57 w 150"/>
                        <a:gd name="T77" fmla="*/ 112 h 1038"/>
                        <a:gd name="T78" fmla="*/ 62 w 150"/>
                        <a:gd name="T79" fmla="*/ 86 h 1038"/>
                        <a:gd name="T80" fmla="*/ 68 w 150"/>
                        <a:gd name="T81" fmla="*/ 50 h 1038"/>
                        <a:gd name="T82" fmla="*/ 66 w 150"/>
                        <a:gd name="T83" fmla="*/ 0 h 10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1038"/>
                        <a:gd name="T128" fmla="*/ 150 w 150"/>
                        <a:gd name="T129" fmla="*/ 1038 h 10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1038">
                          <a:moveTo>
                            <a:pt x="66" y="0"/>
                          </a:moveTo>
                          <a:lnTo>
                            <a:pt x="87" y="13"/>
                          </a:lnTo>
                          <a:lnTo>
                            <a:pt x="111" y="30"/>
                          </a:lnTo>
                          <a:lnTo>
                            <a:pt x="119" y="39"/>
                          </a:lnTo>
                          <a:lnTo>
                            <a:pt x="130" y="66"/>
                          </a:lnTo>
                          <a:lnTo>
                            <a:pt x="133" y="91"/>
                          </a:lnTo>
                          <a:lnTo>
                            <a:pt x="136" y="116"/>
                          </a:lnTo>
                          <a:lnTo>
                            <a:pt x="138" y="141"/>
                          </a:lnTo>
                          <a:lnTo>
                            <a:pt x="142" y="165"/>
                          </a:lnTo>
                          <a:lnTo>
                            <a:pt x="145" y="186"/>
                          </a:lnTo>
                          <a:lnTo>
                            <a:pt x="147" y="207"/>
                          </a:lnTo>
                          <a:lnTo>
                            <a:pt x="150" y="221"/>
                          </a:lnTo>
                          <a:lnTo>
                            <a:pt x="149" y="232"/>
                          </a:lnTo>
                          <a:lnTo>
                            <a:pt x="148" y="241"/>
                          </a:lnTo>
                          <a:lnTo>
                            <a:pt x="145" y="249"/>
                          </a:lnTo>
                          <a:lnTo>
                            <a:pt x="138" y="256"/>
                          </a:lnTo>
                          <a:lnTo>
                            <a:pt x="120" y="265"/>
                          </a:lnTo>
                          <a:lnTo>
                            <a:pt x="50" y="298"/>
                          </a:lnTo>
                          <a:lnTo>
                            <a:pt x="109" y="366"/>
                          </a:lnTo>
                          <a:lnTo>
                            <a:pt x="134" y="393"/>
                          </a:lnTo>
                          <a:lnTo>
                            <a:pt x="143" y="411"/>
                          </a:lnTo>
                          <a:lnTo>
                            <a:pt x="132" y="437"/>
                          </a:lnTo>
                          <a:lnTo>
                            <a:pt x="102" y="502"/>
                          </a:lnTo>
                          <a:lnTo>
                            <a:pt x="74" y="548"/>
                          </a:lnTo>
                          <a:lnTo>
                            <a:pt x="51" y="600"/>
                          </a:lnTo>
                          <a:lnTo>
                            <a:pt x="39" y="639"/>
                          </a:lnTo>
                          <a:lnTo>
                            <a:pt x="23" y="678"/>
                          </a:lnTo>
                          <a:lnTo>
                            <a:pt x="17" y="708"/>
                          </a:lnTo>
                          <a:lnTo>
                            <a:pt x="17" y="747"/>
                          </a:lnTo>
                          <a:lnTo>
                            <a:pt x="48" y="1038"/>
                          </a:lnTo>
                          <a:lnTo>
                            <a:pt x="22" y="875"/>
                          </a:lnTo>
                          <a:lnTo>
                            <a:pt x="8" y="718"/>
                          </a:lnTo>
                          <a:lnTo>
                            <a:pt x="0" y="506"/>
                          </a:lnTo>
                          <a:lnTo>
                            <a:pt x="1" y="420"/>
                          </a:lnTo>
                          <a:lnTo>
                            <a:pt x="7" y="335"/>
                          </a:lnTo>
                          <a:lnTo>
                            <a:pt x="24" y="212"/>
                          </a:lnTo>
                          <a:lnTo>
                            <a:pt x="34" y="183"/>
                          </a:lnTo>
                          <a:lnTo>
                            <a:pt x="48" y="148"/>
                          </a:lnTo>
                          <a:lnTo>
                            <a:pt x="57" y="112"/>
                          </a:lnTo>
                          <a:lnTo>
                            <a:pt x="62" y="86"/>
                          </a:lnTo>
                          <a:lnTo>
                            <a:pt x="68" y="50"/>
                          </a:lnTo>
                          <a:lnTo>
                            <a:pt x="66" y="0"/>
                          </a:lnTo>
                          <a:close/>
                        </a:path>
                      </a:pathLst>
                    </a:custGeom>
                    <a:solidFill>
                      <a:srgbClr val="00BFDF"/>
                    </a:solidFill>
                    <a:ln w="9525">
                      <a:noFill/>
                      <a:round/>
                      <a:headEnd/>
                      <a:tailEnd/>
                    </a:ln>
                  </p:spPr>
                  <p:txBody>
                    <a:bodyPr/>
                    <a:lstStyle/>
                    <a:p>
                      <a:endParaRPr lang="en-GB"/>
                    </a:p>
                  </p:txBody>
                </p:sp>
              </p:grpSp>
              <p:grpSp>
                <p:nvGrpSpPr>
                  <p:cNvPr id="107" name="Group 143"/>
                  <p:cNvGrpSpPr>
                    <a:grpSpLocks/>
                  </p:cNvGrpSpPr>
                  <p:nvPr/>
                </p:nvGrpSpPr>
                <p:grpSpPr bwMode="auto">
                  <a:xfrm>
                    <a:off x="3536" y="1838"/>
                    <a:ext cx="203" cy="1012"/>
                    <a:chOff x="3536" y="1838"/>
                    <a:chExt cx="203" cy="1012"/>
                  </a:xfrm>
                </p:grpSpPr>
                <p:sp>
                  <p:nvSpPr>
                    <p:cNvPr id="114" name="Freeform 141"/>
                    <p:cNvSpPr>
                      <a:spLocks/>
                    </p:cNvSpPr>
                    <p:nvPr/>
                  </p:nvSpPr>
                  <p:spPr bwMode="auto">
                    <a:xfrm>
                      <a:off x="3537" y="1852"/>
                      <a:ext cx="202" cy="998"/>
                    </a:xfrm>
                    <a:custGeom>
                      <a:avLst/>
                      <a:gdLst>
                        <a:gd name="T0" fmla="*/ 202 w 202"/>
                        <a:gd name="T1" fmla="*/ 0 h 998"/>
                        <a:gd name="T2" fmla="*/ 184 w 202"/>
                        <a:gd name="T3" fmla="*/ 14 h 998"/>
                        <a:gd name="T4" fmla="*/ 172 w 202"/>
                        <a:gd name="T5" fmla="*/ 24 h 998"/>
                        <a:gd name="T6" fmla="*/ 160 w 202"/>
                        <a:gd name="T7" fmla="*/ 35 h 998"/>
                        <a:gd name="T8" fmla="*/ 147 w 202"/>
                        <a:gd name="T9" fmla="*/ 45 h 998"/>
                        <a:gd name="T10" fmla="*/ 136 w 202"/>
                        <a:gd name="T11" fmla="*/ 56 h 998"/>
                        <a:gd name="T12" fmla="*/ 123 w 202"/>
                        <a:gd name="T13" fmla="*/ 64 h 998"/>
                        <a:gd name="T14" fmla="*/ 111 w 202"/>
                        <a:gd name="T15" fmla="*/ 78 h 998"/>
                        <a:gd name="T16" fmla="*/ 99 w 202"/>
                        <a:gd name="T17" fmla="*/ 94 h 998"/>
                        <a:gd name="T18" fmla="*/ 90 w 202"/>
                        <a:gd name="T19" fmla="*/ 106 h 998"/>
                        <a:gd name="T20" fmla="*/ 79 w 202"/>
                        <a:gd name="T21" fmla="*/ 121 h 998"/>
                        <a:gd name="T22" fmla="*/ 72 w 202"/>
                        <a:gd name="T23" fmla="*/ 134 h 998"/>
                        <a:gd name="T24" fmla="*/ 58 w 202"/>
                        <a:gd name="T25" fmla="*/ 161 h 998"/>
                        <a:gd name="T26" fmla="*/ 47 w 202"/>
                        <a:gd name="T27" fmla="*/ 188 h 998"/>
                        <a:gd name="T28" fmla="*/ 55 w 202"/>
                        <a:gd name="T29" fmla="*/ 203 h 998"/>
                        <a:gd name="T30" fmla="*/ 72 w 202"/>
                        <a:gd name="T31" fmla="*/ 214 h 998"/>
                        <a:gd name="T32" fmla="*/ 105 w 202"/>
                        <a:gd name="T33" fmla="*/ 257 h 998"/>
                        <a:gd name="T34" fmla="*/ 27 w 202"/>
                        <a:gd name="T35" fmla="*/ 285 h 998"/>
                        <a:gd name="T36" fmla="*/ 12 w 202"/>
                        <a:gd name="T37" fmla="*/ 289 h 998"/>
                        <a:gd name="T38" fmla="*/ 4 w 202"/>
                        <a:gd name="T39" fmla="*/ 298 h 998"/>
                        <a:gd name="T40" fmla="*/ 0 w 202"/>
                        <a:gd name="T41" fmla="*/ 318 h 998"/>
                        <a:gd name="T42" fmla="*/ 10 w 202"/>
                        <a:gd name="T43" fmla="*/ 385 h 998"/>
                        <a:gd name="T44" fmla="*/ 27 w 202"/>
                        <a:gd name="T45" fmla="*/ 465 h 998"/>
                        <a:gd name="T46" fmla="*/ 40 w 202"/>
                        <a:gd name="T47" fmla="*/ 518 h 998"/>
                        <a:gd name="T48" fmla="*/ 66 w 202"/>
                        <a:gd name="T49" fmla="*/ 631 h 998"/>
                        <a:gd name="T50" fmla="*/ 71 w 202"/>
                        <a:gd name="T51" fmla="*/ 671 h 998"/>
                        <a:gd name="T52" fmla="*/ 75 w 202"/>
                        <a:gd name="T53" fmla="*/ 705 h 998"/>
                        <a:gd name="T54" fmla="*/ 78 w 202"/>
                        <a:gd name="T55" fmla="*/ 751 h 998"/>
                        <a:gd name="T56" fmla="*/ 62 w 202"/>
                        <a:gd name="T57" fmla="*/ 998 h 998"/>
                        <a:gd name="T58" fmla="*/ 68 w 202"/>
                        <a:gd name="T59" fmla="*/ 957 h 998"/>
                        <a:gd name="T60" fmla="*/ 79 w 202"/>
                        <a:gd name="T61" fmla="*/ 887 h 998"/>
                        <a:gd name="T62" fmla="*/ 87 w 202"/>
                        <a:gd name="T63" fmla="*/ 784 h 998"/>
                        <a:gd name="T64" fmla="*/ 98 w 202"/>
                        <a:gd name="T65" fmla="*/ 608 h 998"/>
                        <a:gd name="T66" fmla="*/ 104 w 202"/>
                        <a:gd name="T67" fmla="*/ 393 h 998"/>
                        <a:gd name="T68" fmla="*/ 149 w 202"/>
                        <a:gd name="T69" fmla="*/ 141 h 998"/>
                        <a:gd name="T70" fmla="*/ 158 w 202"/>
                        <a:gd name="T71" fmla="*/ 115 h 998"/>
                        <a:gd name="T72" fmla="*/ 164 w 202"/>
                        <a:gd name="T73" fmla="*/ 100 h 998"/>
                        <a:gd name="T74" fmla="*/ 172 w 202"/>
                        <a:gd name="T75" fmla="*/ 75 h 998"/>
                        <a:gd name="T76" fmla="*/ 180 w 202"/>
                        <a:gd name="T77" fmla="*/ 53 h 998"/>
                        <a:gd name="T78" fmla="*/ 191 w 202"/>
                        <a:gd name="T79" fmla="*/ 30 h 998"/>
                        <a:gd name="T80" fmla="*/ 200 w 202"/>
                        <a:gd name="T81" fmla="*/ 11 h 998"/>
                        <a:gd name="T82" fmla="*/ 202 w 202"/>
                        <a:gd name="T83" fmla="*/ 0 h 9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2"/>
                        <a:gd name="T127" fmla="*/ 0 h 998"/>
                        <a:gd name="T128" fmla="*/ 202 w 202"/>
                        <a:gd name="T129" fmla="*/ 998 h 9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2" h="998">
                          <a:moveTo>
                            <a:pt x="202" y="0"/>
                          </a:moveTo>
                          <a:lnTo>
                            <a:pt x="184" y="14"/>
                          </a:lnTo>
                          <a:lnTo>
                            <a:pt x="172" y="24"/>
                          </a:lnTo>
                          <a:lnTo>
                            <a:pt x="160" y="35"/>
                          </a:lnTo>
                          <a:lnTo>
                            <a:pt x="147" y="45"/>
                          </a:lnTo>
                          <a:lnTo>
                            <a:pt x="136" y="56"/>
                          </a:lnTo>
                          <a:lnTo>
                            <a:pt x="123" y="64"/>
                          </a:lnTo>
                          <a:lnTo>
                            <a:pt x="111" y="78"/>
                          </a:lnTo>
                          <a:lnTo>
                            <a:pt x="99" y="94"/>
                          </a:lnTo>
                          <a:lnTo>
                            <a:pt x="90" y="106"/>
                          </a:lnTo>
                          <a:lnTo>
                            <a:pt x="79" y="121"/>
                          </a:lnTo>
                          <a:lnTo>
                            <a:pt x="72" y="134"/>
                          </a:lnTo>
                          <a:lnTo>
                            <a:pt x="58" y="161"/>
                          </a:lnTo>
                          <a:lnTo>
                            <a:pt x="47" y="188"/>
                          </a:lnTo>
                          <a:lnTo>
                            <a:pt x="55" y="203"/>
                          </a:lnTo>
                          <a:lnTo>
                            <a:pt x="72" y="214"/>
                          </a:lnTo>
                          <a:lnTo>
                            <a:pt x="105" y="257"/>
                          </a:lnTo>
                          <a:lnTo>
                            <a:pt x="27" y="285"/>
                          </a:lnTo>
                          <a:lnTo>
                            <a:pt x="12" y="289"/>
                          </a:lnTo>
                          <a:lnTo>
                            <a:pt x="4" y="298"/>
                          </a:lnTo>
                          <a:lnTo>
                            <a:pt x="0" y="318"/>
                          </a:lnTo>
                          <a:lnTo>
                            <a:pt x="10" y="385"/>
                          </a:lnTo>
                          <a:lnTo>
                            <a:pt x="27" y="465"/>
                          </a:lnTo>
                          <a:lnTo>
                            <a:pt x="40" y="518"/>
                          </a:lnTo>
                          <a:lnTo>
                            <a:pt x="66" y="631"/>
                          </a:lnTo>
                          <a:lnTo>
                            <a:pt x="71" y="671"/>
                          </a:lnTo>
                          <a:lnTo>
                            <a:pt x="75" y="705"/>
                          </a:lnTo>
                          <a:lnTo>
                            <a:pt x="78" y="751"/>
                          </a:lnTo>
                          <a:lnTo>
                            <a:pt x="62" y="998"/>
                          </a:lnTo>
                          <a:lnTo>
                            <a:pt x="68" y="957"/>
                          </a:lnTo>
                          <a:lnTo>
                            <a:pt x="79" y="887"/>
                          </a:lnTo>
                          <a:lnTo>
                            <a:pt x="87" y="784"/>
                          </a:lnTo>
                          <a:lnTo>
                            <a:pt x="98" y="608"/>
                          </a:lnTo>
                          <a:lnTo>
                            <a:pt x="104" y="393"/>
                          </a:lnTo>
                          <a:lnTo>
                            <a:pt x="149" y="141"/>
                          </a:lnTo>
                          <a:lnTo>
                            <a:pt x="158" y="115"/>
                          </a:lnTo>
                          <a:lnTo>
                            <a:pt x="164" y="100"/>
                          </a:lnTo>
                          <a:lnTo>
                            <a:pt x="172" y="75"/>
                          </a:lnTo>
                          <a:lnTo>
                            <a:pt x="180" y="53"/>
                          </a:lnTo>
                          <a:lnTo>
                            <a:pt x="191" y="30"/>
                          </a:lnTo>
                          <a:lnTo>
                            <a:pt x="200" y="11"/>
                          </a:lnTo>
                          <a:lnTo>
                            <a:pt x="202" y="0"/>
                          </a:lnTo>
                          <a:close/>
                        </a:path>
                      </a:pathLst>
                    </a:custGeom>
                    <a:solidFill>
                      <a:srgbClr val="009FBF"/>
                    </a:solidFill>
                    <a:ln w="9525">
                      <a:noFill/>
                      <a:round/>
                      <a:headEnd/>
                      <a:tailEnd/>
                    </a:ln>
                  </p:spPr>
                  <p:txBody>
                    <a:bodyPr/>
                    <a:lstStyle/>
                    <a:p>
                      <a:endParaRPr lang="en-GB"/>
                    </a:p>
                  </p:txBody>
                </p:sp>
                <p:sp>
                  <p:nvSpPr>
                    <p:cNvPr id="115" name="Freeform 142"/>
                    <p:cNvSpPr>
                      <a:spLocks/>
                    </p:cNvSpPr>
                    <p:nvPr/>
                  </p:nvSpPr>
                  <p:spPr bwMode="auto">
                    <a:xfrm>
                      <a:off x="3536" y="1838"/>
                      <a:ext cx="202" cy="998"/>
                    </a:xfrm>
                    <a:custGeom>
                      <a:avLst/>
                      <a:gdLst>
                        <a:gd name="T0" fmla="*/ 202 w 202"/>
                        <a:gd name="T1" fmla="*/ 0 h 998"/>
                        <a:gd name="T2" fmla="*/ 184 w 202"/>
                        <a:gd name="T3" fmla="*/ 14 h 998"/>
                        <a:gd name="T4" fmla="*/ 172 w 202"/>
                        <a:gd name="T5" fmla="*/ 24 h 998"/>
                        <a:gd name="T6" fmla="*/ 160 w 202"/>
                        <a:gd name="T7" fmla="*/ 35 h 998"/>
                        <a:gd name="T8" fmla="*/ 147 w 202"/>
                        <a:gd name="T9" fmla="*/ 45 h 998"/>
                        <a:gd name="T10" fmla="*/ 136 w 202"/>
                        <a:gd name="T11" fmla="*/ 56 h 998"/>
                        <a:gd name="T12" fmla="*/ 123 w 202"/>
                        <a:gd name="T13" fmla="*/ 64 h 998"/>
                        <a:gd name="T14" fmla="*/ 111 w 202"/>
                        <a:gd name="T15" fmla="*/ 78 h 998"/>
                        <a:gd name="T16" fmla="*/ 99 w 202"/>
                        <a:gd name="T17" fmla="*/ 94 h 998"/>
                        <a:gd name="T18" fmla="*/ 90 w 202"/>
                        <a:gd name="T19" fmla="*/ 106 h 998"/>
                        <a:gd name="T20" fmla="*/ 79 w 202"/>
                        <a:gd name="T21" fmla="*/ 121 h 998"/>
                        <a:gd name="T22" fmla="*/ 72 w 202"/>
                        <a:gd name="T23" fmla="*/ 135 h 998"/>
                        <a:gd name="T24" fmla="*/ 58 w 202"/>
                        <a:gd name="T25" fmla="*/ 161 h 998"/>
                        <a:gd name="T26" fmla="*/ 47 w 202"/>
                        <a:gd name="T27" fmla="*/ 188 h 998"/>
                        <a:gd name="T28" fmla="*/ 52 w 202"/>
                        <a:gd name="T29" fmla="*/ 203 h 998"/>
                        <a:gd name="T30" fmla="*/ 72 w 202"/>
                        <a:gd name="T31" fmla="*/ 214 h 998"/>
                        <a:gd name="T32" fmla="*/ 105 w 202"/>
                        <a:gd name="T33" fmla="*/ 257 h 998"/>
                        <a:gd name="T34" fmla="*/ 27 w 202"/>
                        <a:gd name="T35" fmla="*/ 285 h 998"/>
                        <a:gd name="T36" fmla="*/ 12 w 202"/>
                        <a:gd name="T37" fmla="*/ 289 h 998"/>
                        <a:gd name="T38" fmla="*/ 4 w 202"/>
                        <a:gd name="T39" fmla="*/ 298 h 998"/>
                        <a:gd name="T40" fmla="*/ 0 w 202"/>
                        <a:gd name="T41" fmla="*/ 311 h 998"/>
                        <a:gd name="T42" fmla="*/ 10 w 202"/>
                        <a:gd name="T43" fmla="*/ 385 h 998"/>
                        <a:gd name="T44" fmla="*/ 27 w 202"/>
                        <a:gd name="T45" fmla="*/ 465 h 998"/>
                        <a:gd name="T46" fmla="*/ 40 w 202"/>
                        <a:gd name="T47" fmla="*/ 518 h 998"/>
                        <a:gd name="T48" fmla="*/ 66 w 202"/>
                        <a:gd name="T49" fmla="*/ 631 h 998"/>
                        <a:gd name="T50" fmla="*/ 71 w 202"/>
                        <a:gd name="T51" fmla="*/ 671 h 998"/>
                        <a:gd name="T52" fmla="*/ 75 w 202"/>
                        <a:gd name="T53" fmla="*/ 705 h 998"/>
                        <a:gd name="T54" fmla="*/ 78 w 202"/>
                        <a:gd name="T55" fmla="*/ 751 h 998"/>
                        <a:gd name="T56" fmla="*/ 62 w 202"/>
                        <a:gd name="T57" fmla="*/ 998 h 998"/>
                        <a:gd name="T58" fmla="*/ 68 w 202"/>
                        <a:gd name="T59" fmla="*/ 957 h 998"/>
                        <a:gd name="T60" fmla="*/ 79 w 202"/>
                        <a:gd name="T61" fmla="*/ 887 h 998"/>
                        <a:gd name="T62" fmla="*/ 87 w 202"/>
                        <a:gd name="T63" fmla="*/ 784 h 998"/>
                        <a:gd name="T64" fmla="*/ 98 w 202"/>
                        <a:gd name="T65" fmla="*/ 608 h 998"/>
                        <a:gd name="T66" fmla="*/ 104 w 202"/>
                        <a:gd name="T67" fmla="*/ 393 h 998"/>
                        <a:gd name="T68" fmla="*/ 149 w 202"/>
                        <a:gd name="T69" fmla="*/ 141 h 998"/>
                        <a:gd name="T70" fmla="*/ 158 w 202"/>
                        <a:gd name="T71" fmla="*/ 115 h 998"/>
                        <a:gd name="T72" fmla="*/ 164 w 202"/>
                        <a:gd name="T73" fmla="*/ 100 h 998"/>
                        <a:gd name="T74" fmla="*/ 172 w 202"/>
                        <a:gd name="T75" fmla="*/ 75 h 998"/>
                        <a:gd name="T76" fmla="*/ 180 w 202"/>
                        <a:gd name="T77" fmla="*/ 53 h 998"/>
                        <a:gd name="T78" fmla="*/ 191 w 202"/>
                        <a:gd name="T79" fmla="*/ 30 h 998"/>
                        <a:gd name="T80" fmla="*/ 200 w 202"/>
                        <a:gd name="T81" fmla="*/ 11 h 998"/>
                        <a:gd name="T82" fmla="*/ 202 w 202"/>
                        <a:gd name="T83" fmla="*/ 0 h 9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2"/>
                        <a:gd name="T127" fmla="*/ 0 h 998"/>
                        <a:gd name="T128" fmla="*/ 202 w 202"/>
                        <a:gd name="T129" fmla="*/ 998 h 9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2" h="998">
                          <a:moveTo>
                            <a:pt x="202" y="0"/>
                          </a:moveTo>
                          <a:lnTo>
                            <a:pt x="184" y="14"/>
                          </a:lnTo>
                          <a:lnTo>
                            <a:pt x="172" y="24"/>
                          </a:lnTo>
                          <a:lnTo>
                            <a:pt x="160" y="35"/>
                          </a:lnTo>
                          <a:lnTo>
                            <a:pt x="147" y="45"/>
                          </a:lnTo>
                          <a:lnTo>
                            <a:pt x="136" y="56"/>
                          </a:lnTo>
                          <a:lnTo>
                            <a:pt x="123" y="64"/>
                          </a:lnTo>
                          <a:lnTo>
                            <a:pt x="111" y="78"/>
                          </a:lnTo>
                          <a:lnTo>
                            <a:pt x="99" y="94"/>
                          </a:lnTo>
                          <a:lnTo>
                            <a:pt x="90" y="106"/>
                          </a:lnTo>
                          <a:lnTo>
                            <a:pt x="79" y="121"/>
                          </a:lnTo>
                          <a:lnTo>
                            <a:pt x="72" y="135"/>
                          </a:lnTo>
                          <a:lnTo>
                            <a:pt x="58" y="161"/>
                          </a:lnTo>
                          <a:lnTo>
                            <a:pt x="47" y="188"/>
                          </a:lnTo>
                          <a:lnTo>
                            <a:pt x="52" y="203"/>
                          </a:lnTo>
                          <a:lnTo>
                            <a:pt x="72" y="214"/>
                          </a:lnTo>
                          <a:lnTo>
                            <a:pt x="105" y="257"/>
                          </a:lnTo>
                          <a:lnTo>
                            <a:pt x="27" y="285"/>
                          </a:lnTo>
                          <a:lnTo>
                            <a:pt x="12" y="289"/>
                          </a:lnTo>
                          <a:lnTo>
                            <a:pt x="4" y="298"/>
                          </a:lnTo>
                          <a:lnTo>
                            <a:pt x="0" y="311"/>
                          </a:lnTo>
                          <a:lnTo>
                            <a:pt x="10" y="385"/>
                          </a:lnTo>
                          <a:lnTo>
                            <a:pt x="27" y="465"/>
                          </a:lnTo>
                          <a:lnTo>
                            <a:pt x="40" y="518"/>
                          </a:lnTo>
                          <a:lnTo>
                            <a:pt x="66" y="631"/>
                          </a:lnTo>
                          <a:lnTo>
                            <a:pt x="71" y="671"/>
                          </a:lnTo>
                          <a:lnTo>
                            <a:pt x="75" y="705"/>
                          </a:lnTo>
                          <a:lnTo>
                            <a:pt x="78" y="751"/>
                          </a:lnTo>
                          <a:lnTo>
                            <a:pt x="62" y="998"/>
                          </a:lnTo>
                          <a:lnTo>
                            <a:pt x="68" y="957"/>
                          </a:lnTo>
                          <a:lnTo>
                            <a:pt x="79" y="887"/>
                          </a:lnTo>
                          <a:lnTo>
                            <a:pt x="87" y="784"/>
                          </a:lnTo>
                          <a:lnTo>
                            <a:pt x="98" y="608"/>
                          </a:lnTo>
                          <a:lnTo>
                            <a:pt x="104" y="393"/>
                          </a:lnTo>
                          <a:lnTo>
                            <a:pt x="149" y="141"/>
                          </a:lnTo>
                          <a:lnTo>
                            <a:pt x="158" y="115"/>
                          </a:lnTo>
                          <a:lnTo>
                            <a:pt x="164" y="100"/>
                          </a:lnTo>
                          <a:lnTo>
                            <a:pt x="172" y="75"/>
                          </a:lnTo>
                          <a:lnTo>
                            <a:pt x="180" y="53"/>
                          </a:lnTo>
                          <a:lnTo>
                            <a:pt x="191" y="30"/>
                          </a:lnTo>
                          <a:lnTo>
                            <a:pt x="200" y="11"/>
                          </a:lnTo>
                          <a:lnTo>
                            <a:pt x="202" y="0"/>
                          </a:lnTo>
                          <a:close/>
                        </a:path>
                      </a:pathLst>
                    </a:custGeom>
                    <a:solidFill>
                      <a:srgbClr val="00BFDF"/>
                    </a:solidFill>
                    <a:ln w="9525">
                      <a:noFill/>
                      <a:round/>
                      <a:headEnd/>
                      <a:tailEnd/>
                    </a:ln>
                  </p:spPr>
                  <p:txBody>
                    <a:bodyPr/>
                    <a:lstStyle/>
                    <a:p>
                      <a:endParaRPr lang="en-GB"/>
                    </a:p>
                  </p:txBody>
                </p:sp>
              </p:grpSp>
              <p:grpSp>
                <p:nvGrpSpPr>
                  <p:cNvPr id="108" name="Group 149"/>
                  <p:cNvGrpSpPr>
                    <a:grpSpLocks/>
                  </p:cNvGrpSpPr>
                  <p:nvPr/>
                </p:nvGrpSpPr>
                <p:grpSpPr bwMode="auto">
                  <a:xfrm>
                    <a:off x="3277" y="2018"/>
                    <a:ext cx="913" cy="315"/>
                    <a:chOff x="3277" y="2018"/>
                    <a:chExt cx="913" cy="315"/>
                  </a:xfrm>
                </p:grpSpPr>
                <p:sp>
                  <p:nvSpPr>
                    <p:cNvPr id="109" name="Freeform 144"/>
                    <p:cNvSpPr>
                      <a:spLocks/>
                    </p:cNvSpPr>
                    <p:nvPr/>
                  </p:nvSpPr>
                  <p:spPr bwMode="auto">
                    <a:xfrm>
                      <a:off x="3323" y="2018"/>
                      <a:ext cx="220" cy="210"/>
                    </a:xfrm>
                    <a:custGeom>
                      <a:avLst/>
                      <a:gdLst>
                        <a:gd name="T0" fmla="*/ 196 w 220"/>
                        <a:gd name="T1" fmla="*/ 166 h 210"/>
                        <a:gd name="T2" fmla="*/ 0 w 220"/>
                        <a:gd name="T3" fmla="*/ 210 h 210"/>
                        <a:gd name="T4" fmla="*/ 194 w 220"/>
                        <a:gd name="T5" fmla="*/ 153 h 210"/>
                        <a:gd name="T6" fmla="*/ 66 w 220"/>
                        <a:gd name="T7" fmla="*/ 152 h 210"/>
                        <a:gd name="T8" fmla="*/ 196 w 220"/>
                        <a:gd name="T9" fmla="*/ 135 h 210"/>
                        <a:gd name="T10" fmla="*/ 196 w 220"/>
                        <a:gd name="T11" fmla="*/ 110 h 210"/>
                        <a:gd name="T12" fmla="*/ 190 w 220"/>
                        <a:gd name="T13" fmla="*/ 85 h 210"/>
                        <a:gd name="T14" fmla="*/ 175 w 220"/>
                        <a:gd name="T15" fmla="*/ 55 h 210"/>
                        <a:gd name="T16" fmla="*/ 151 w 220"/>
                        <a:gd name="T17" fmla="*/ 22 h 210"/>
                        <a:gd name="T18" fmla="*/ 138 w 220"/>
                        <a:gd name="T19" fmla="*/ 0 h 210"/>
                        <a:gd name="T20" fmla="*/ 156 w 220"/>
                        <a:gd name="T21" fmla="*/ 9 h 210"/>
                        <a:gd name="T22" fmla="*/ 175 w 220"/>
                        <a:gd name="T23" fmla="*/ 34 h 210"/>
                        <a:gd name="T24" fmla="*/ 190 w 220"/>
                        <a:gd name="T25" fmla="*/ 62 h 210"/>
                        <a:gd name="T26" fmla="*/ 199 w 220"/>
                        <a:gd name="T27" fmla="*/ 82 h 210"/>
                        <a:gd name="T28" fmla="*/ 200 w 220"/>
                        <a:gd name="T29" fmla="*/ 112 h 210"/>
                        <a:gd name="T30" fmla="*/ 220 w 220"/>
                        <a:gd name="T31" fmla="*/ 68 h 210"/>
                        <a:gd name="T32" fmla="*/ 200 w 220"/>
                        <a:gd name="T33" fmla="*/ 135 h 210"/>
                        <a:gd name="T34" fmla="*/ 196 w 220"/>
                        <a:gd name="T35" fmla="*/ 16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210"/>
                        <a:gd name="T56" fmla="*/ 220 w 220"/>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210">
                          <a:moveTo>
                            <a:pt x="196" y="166"/>
                          </a:moveTo>
                          <a:lnTo>
                            <a:pt x="0" y="210"/>
                          </a:lnTo>
                          <a:lnTo>
                            <a:pt x="194" y="153"/>
                          </a:lnTo>
                          <a:lnTo>
                            <a:pt x="66" y="152"/>
                          </a:lnTo>
                          <a:lnTo>
                            <a:pt x="196" y="135"/>
                          </a:lnTo>
                          <a:lnTo>
                            <a:pt x="196" y="110"/>
                          </a:lnTo>
                          <a:lnTo>
                            <a:pt x="190" y="85"/>
                          </a:lnTo>
                          <a:lnTo>
                            <a:pt x="175" y="55"/>
                          </a:lnTo>
                          <a:lnTo>
                            <a:pt x="151" y="22"/>
                          </a:lnTo>
                          <a:lnTo>
                            <a:pt x="138" y="0"/>
                          </a:lnTo>
                          <a:lnTo>
                            <a:pt x="156" y="9"/>
                          </a:lnTo>
                          <a:lnTo>
                            <a:pt x="175" y="34"/>
                          </a:lnTo>
                          <a:lnTo>
                            <a:pt x="190" y="62"/>
                          </a:lnTo>
                          <a:lnTo>
                            <a:pt x="199" y="82"/>
                          </a:lnTo>
                          <a:lnTo>
                            <a:pt x="200" y="112"/>
                          </a:lnTo>
                          <a:lnTo>
                            <a:pt x="220" y="68"/>
                          </a:lnTo>
                          <a:lnTo>
                            <a:pt x="200" y="135"/>
                          </a:lnTo>
                          <a:lnTo>
                            <a:pt x="196" y="166"/>
                          </a:lnTo>
                          <a:close/>
                        </a:path>
                      </a:pathLst>
                    </a:custGeom>
                    <a:solidFill>
                      <a:srgbClr val="007F9F"/>
                    </a:solidFill>
                    <a:ln w="9525">
                      <a:noFill/>
                      <a:round/>
                      <a:headEnd/>
                      <a:tailEnd/>
                    </a:ln>
                  </p:spPr>
                  <p:txBody>
                    <a:bodyPr/>
                    <a:lstStyle/>
                    <a:p>
                      <a:endParaRPr lang="en-GB"/>
                    </a:p>
                  </p:txBody>
                </p:sp>
                <p:sp>
                  <p:nvSpPr>
                    <p:cNvPr id="110" name="Freeform 145"/>
                    <p:cNvSpPr>
                      <a:spLocks/>
                    </p:cNvSpPr>
                    <p:nvPr/>
                  </p:nvSpPr>
                  <p:spPr bwMode="auto">
                    <a:xfrm>
                      <a:off x="3277" y="2191"/>
                      <a:ext cx="27" cy="92"/>
                    </a:xfrm>
                    <a:custGeom>
                      <a:avLst/>
                      <a:gdLst>
                        <a:gd name="T0" fmla="*/ 13 w 27"/>
                        <a:gd name="T1" fmla="*/ 0 h 92"/>
                        <a:gd name="T2" fmla="*/ 16 w 27"/>
                        <a:gd name="T3" fmla="*/ 20 h 92"/>
                        <a:gd name="T4" fmla="*/ 27 w 27"/>
                        <a:gd name="T5" fmla="*/ 40 h 92"/>
                        <a:gd name="T6" fmla="*/ 27 w 27"/>
                        <a:gd name="T7" fmla="*/ 60 h 92"/>
                        <a:gd name="T8" fmla="*/ 23 w 27"/>
                        <a:gd name="T9" fmla="*/ 77 h 92"/>
                        <a:gd name="T10" fmla="*/ 8 w 27"/>
                        <a:gd name="T11" fmla="*/ 92 h 92"/>
                        <a:gd name="T12" fmla="*/ 6 w 27"/>
                        <a:gd name="T13" fmla="*/ 36 h 92"/>
                        <a:gd name="T14" fmla="*/ 0 w 27"/>
                        <a:gd name="T15" fmla="*/ 30 h 92"/>
                        <a:gd name="T16" fmla="*/ 1 w 27"/>
                        <a:gd name="T17" fmla="*/ 17 h 92"/>
                        <a:gd name="T18" fmla="*/ 13 w 2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92"/>
                        <a:gd name="T32" fmla="*/ 27 w 2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92">
                          <a:moveTo>
                            <a:pt x="13" y="0"/>
                          </a:moveTo>
                          <a:lnTo>
                            <a:pt x="16" y="20"/>
                          </a:lnTo>
                          <a:lnTo>
                            <a:pt x="27" y="40"/>
                          </a:lnTo>
                          <a:lnTo>
                            <a:pt x="27" y="60"/>
                          </a:lnTo>
                          <a:lnTo>
                            <a:pt x="23" y="77"/>
                          </a:lnTo>
                          <a:lnTo>
                            <a:pt x="8" y="92"/>
                          </a:lnTo>
                          <a:lnTo>
                            <a:pt x="6" y="36"/>
                          </a:lnTo>
                          <a:lnTo>
                            <a:pt x="0" y="30"/>
                          </a:lnTo>
                          <a:lnTo>
                            <a:pt x="1" y="17"/>
                          </a:lnTo>
                          <a:lnTo>
                            <a:pt x="13" y="0"/>
                          </a:lnTo>
                          <a:close/>
                        </a:path>
                      </a:pathLst>
                    </a:custGeom>
                    <a:solidFill>
                      <a:srgbClr val="007F9F"/>
                    </a:solidFill>
                    <a:ln w="9525">
                      <a:noFill/>
                      <a:round/>
                      <a:headEnd/>
                      <a:tailEnd/>
                    </a:ln>
                  </p:spPr>
                  <p:txBody>
                    <a:bodyPr/>
                    <a:lstStyle/>
                    <a:p>
                      <a:endParaRPr lang="en-GB"/>
                    </a:p>
                  </p:txBody>
                </p:sp>
                <p:sp>
                  <p:nvSpPr>
                    <p:cNvPr id="111" name="Freeform 146"/>
                    <p:cNvSpPr>
                      <a:spLocks/>
                    </p:cNvSpPr>
                    <p:nvPr/>
                  </p:nvSpPr>
                  <p:spPr bwMode="auto">
                    <a:xfrm>
                      <a:off x="4071" y="2229"/>
                      <a:ext cx="116" cy="104"/>
                    </a:xfrm>
                    <a:custGeom>
                      <a:avLst/>
                      <a:gdLst>
                        <a:gd name="T0" fmla="*/ 0 w 116"/>
                        <a:gd name="T1" fmla="*/ 104 h 104"/>
                        <a:gd name="T2" fmla="*/ 43 w 116"/>
                        <a:gd name="T3" fmla="*/ 73 h 104"/>
                        <a:gd name="T4" fmla="*/ 82 w 116"/>
                        <a:gd name="T5" fmla="*/ 46 h 104"/>
                        <a:gd name="T6" fmla="*/ 104 w 116"/>
                        <a:gd name="T7" fmla="*/ 15 h 104"/>
                        <a:gd name="T8" fmla="*/ 116 w 116"/>
                        <a:gd name="T9" fmla="*/ 0 h 104"/>
                        <a:gd name="T10" fmla="*/ 82 w 116"/>
                        <a:gd name="T11" fmla="*/ 21 h 104"/>
                        <a:gd name="T12" fmla="*/ 61 w 116"/>
                        <a:gd name="T13" fmla="*/ 37 h 104"/>
                        <a:gd name="T14" fmla="*/ 43 w 116"/>
                        <a:gd name="T15" fmla="*/ 49 h 104"/>
                        <a:gd name="T16" fmla="*/ 27 w 116"/>
                        <a:gd name="T17" fmla="*/ 67 h 104"/>
                        <a:gd name="T18" fmla="*/ 0 w 116"/>
                        <a:gd name="T19" fmla="*/ 10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04"/>
                        <a:gd name="T32" fmla="*/ 116 w 116"/>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04">
                          <a:moveTo>
                            <a:pt x="0" y="104"/>
                          </a:moveTo>
                          <a:lnTo>
                            <a:pt x="43" y="73"/>
                          </a:lnTo>
                          <a:lnTo>
                            <a:pt x="82" y="46"/>
                          </a:lnTo>
                          <a:lnTo>
                            <a:pt x="104" y="15"/>
                          </a:lnTo>
                          <a:lnTo>
                            <a:pt x="116" y="0"/>
                          </a:lnTo>
                          <a:lnTo>
                            <a:pt x="82" y="21"/>
                          </a:lnTo>
                          <a:lnTo>
                            <a:pt x="61" y="37"/>
                          </a:lnTo>
                          <a:lnTo>
                            <a:pt x="43" y="49"/>
                          </a:lnTo>
                          <a:lnTo>
                            <a:pt x="27" y="67"/>
                          </a:lnTo>
                          <a:lnTo>
                            <a:pt x="0" y="104"/>
                          </a:lnTo>
                          <a:close/>
                        </a:path>
                      </a:pathLst>
                    </a:custGeom>
                    <a:solidFill>
                      <a:srgbClr val="007F9F"/>
                    </a:solidFill>
                    <a:ln w="9525">
                      <a:noFill/>
                      <a:round/>
                      <a:headEnd/>
                      <a:tailEnd/>
                    </a:ln>
                  </p:spPr>
                  <p:txBody>
                    <a:bodyPr/>
                    <a:lstStyle/>
                    <a:p>
                      <a:endParaRPr lang="en-GB"/>
                    </a:p>
                  </p:txBody>
                </p:sp>
                <p:sp>
                  <p:nvSpPr>
                    <p:cNvPr id="112" name="Freeform 147"/>
                    <p:cNvSpPr>
                      <a:spLocks/>
                    </p:cNvSpPr>
                    <p:nvPr/>
                  </p:nvSpPr>
                  <p:spPr bwMode="auto">
                    <a:xfrm>
                      <a:off x="4128" y="2268"/>
                      <a:ext cx="62" cy="62"/>
                    </a:xfrm>
                    <a:custGeom>
                      <a:avLst/>
                      <a:gdLst>
                        <a:gd name="T0" fmla="*/ 0 w 62"/>
                        <a:gd name="T1" fmla="*/ 62 h 62"/>
                        <a:gd name="T2" fmla="*/ 62 w 62"/>
                        <a:gd name="T3" fmla="*/ 0 h 62"/>
                        <a:gd name="T4" fmla="*/ 43 w 62"/>
                        <a:gd name="T5" fmla="*/ 40 h 62"/>
                        <a:gd name="T6" fmla="*/ 0 w 62"/>
                        <a:gd name="T7" fmla="*/ 62 h 62"/>
                        <a:gd name="T8" fmla="*/ 0 60000 65536"/>
                        <a:gd name="T9" fmla="*/ 0 60000 65536"/>
                        <a:gd name="T10" fmla="*/ 0 60000 65536"/>
                        <a:gd name="T11" fmla="*/ 0 60000 65536"/>
                        <a:gd name="T12" fmla="*/ 0 w 62"/>
                        <a:gd name="T13" fmla="*/ 0 h 62"/>
                        <a:gd name="T14" fmla="*/ 62 w 62"/>
                        <a:gd name="T15" fmla="*/ 62 h 62"/>
                      </a:gdLst>
                      <a:ahLst/>
                      <a:cxnLst>
                        <a:cxn ang="T8">
                          <a:pos x="T0" y="T1"/>
                        </a:cxn>
                        <a:cxn ang="T9">
                          <a:pos x="T2" y="T3"/>
                        </a:cxn>
                        <a:cxn ang="T10">
                          <a:pos x="T4" y="T5"/>
                        </a:cxn>
                        <a:cxn ang="T11">
                          <a:pos x="T6" y="T7"/>
                        </a:cxn>
                      </a:cxnLst>
                      <a:rect l="T12" t="T13" r="T14" b="T15"/>
                      <a:pathLst>
                        <a:path w="62" h="62">
                          <a:moveTo>
                            <a:pt x="0" y="62"/>
                          </a:moveTo>
                          <a:lnTo>
                            <a:pt x="62" y="0"/>
                          </a:lnTo>
                          <a:lnTo>
                            <a:pt x="43" y="40"/>
                          </a:lnTo>
                          <a:lnTo>
                            <a:pt x="0" y="62"/>
                          </a:lnTo>
                          <a:close/>
                        </a:path>
                      </a:pathLst>
                    </a:custGeom>
                    <a:solidFill>
                      <a:srgbClr val="007F9F"/>
                    </a:solidFill>
                    <a:ln w="9525">
                      <a:noFill/>
                      <a:round/>
                      <a:headEnd/>
                      <a:tailEnd/>
                    </a:ln>
                  </p:spPr>
                  <p:txBody>
                    <a:bodyPr/>
                    <a:lstStyle/>
                    <a:p>
                      <a:endParaRPr lang="en-GB"/>
                    </a:p>
                  </p:txBody>
                </p:sp>
                <p:sp>
                  <p:nvSpPr>
                    <p:cNvPr id="113" name="Freeform 148"/>
                    <p:cNvSpPr>
                      <a:spLocks/>
                    </p:cNvSpPr>
                    <p:nvPr/>
                  </p:nvSpPr>
                  <p:spPr bwMode="auto">
                    <a:xfrm>
                      <a:off x="4080" y="2111"/>
                      <a:ext cx="56" cy="183"/>
                    </a:xfrm>
                    <a:custGeom>
                      <a:avLst/>
                      <a:gdLst>
                        <a:gd name="T0" fmla="*/ 0 w 56"/>
                        <a:gd name="T1" fmla="*/ 183 h 183"/>
                        <a:gd name="T2" fmla="*/ 3 w 56"/>
                        <a:gd name="T3" fmla="*/ 107 h 183"/>
                        <a:gd name="T4" fmla="*/ 19 w 56"/>
                        <a:gd name="T5" fmla="*/ 30 h 183"/>
                        <a:gd name="T6" fmla="*/ 31 w 56"/>
                        <a:gd name="T7" fmla="*/ 0 h 183"/>
                        <a:gd name="T8" fmla="*/ 12 w 56"/>
                        <a:gd name="T9" fmla="*/ 98 h 183"/>
                        <a:gd name="T10" fmla="*/ 9 w 56"/>
                        <a:gd name="T11" fmla="*/ 150 h 183"/>
                        <a:gd name="T12" fmla="*/ 56 w 56"/>
                        <a:gd name="T13" fmla="*/ 104 h 183"/>
                        <a:gd name="T14" fmla="*/ 0 w 56"/>
                        <a:gd name="T15" fmla="*/ 183 h 18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83"/>
                        <a:gd name="T26" fmla="*/ 56 w 56"/>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83">
                          <a:moveTo>
                            <a:pt x="0" y="183"/>
                          </a:moveTo>
                          <a:lnTo>
                            <a:pt x="3" y="107"/>
                          </a:lnTo>
                          <a:lnTo>
                            <a:pt x="19" y="30"/>
                          </a:lnTo>
                          <a:lnTo>
                            <a:pt x="31" y="0"/>
                          </a:lnTo>
                          <a:lnTo>
                            <a:pt x="12" y="98"/>
                          </a:lnTo>
                          <a:lnTo>
                            <a:pt x="9" y="150"/>
                          </a:lnTo>
                          <a:lnTo>
                            <a:pt x="56" y="104"/>
                          </a:lnTo>
                          <a:lnTo>
                            <a:pt x="0" y="183"/>
                          </a:lnTo>
                          <a:close/>
                        </a:path>
                      </a:pathLst>
                    </a:custGeom>
                    <a:solidFill>
                      <a:srgbClr val="007F9F"/>
                    </a:solidFill>
                    <a:ln w="9525">
                      <a:noFill/>
                      <a:round/>
                      <a:headEnd/>
                      <a:tailEnd/>
                    </a:ln>
                  </p:spPr>
                  <p:txBody>
                    <a:bodyPr/>
                    <a:lstStyle/>
                    <a:p>
                      <a:endParaRPr lang="en-GB"/>
                    </a:p>
                  </p:txBody>
                </p:sp>
              </p:grpSp>
            </p:grpSp>
          </p:grpSp>
          <p:sp>
            <p:nvSpPr>
              <p:cNvPr id="97" name="Freeform 201"/>
              <p:cNvSpPr>
                <a:spLocks/>
              </p:cNvSpPr>
              <p:nvPr/>
            </p:nvSpPr>
            <p:spPr bwMode="auto">
              <a:xfrm>
                <a:off x="2769" y="2915"/>
                <a:ext cx="351" cy="242"/>
              </a:xfrm>
              <a:custGeom>
                <a:avLst/>
                <a:gdLst>
                  <a:gd name="T0" fmla="*/ 297 w 351"/>
                  <a:gd name="T1" fmla="*/ 0 h 242"/>
                  <a:gd name="T2" fmla="*/ 124 w 351"/>
                  <a:gd name="T3" fmla="*/ 81 h 242"/>
                  <a:gd name="T4" fmla="*/ 94 w 351"/>
                  <a:gd name="T5" fmla="*/ 94 h 242"/>
                  <a:gd name="T6" fmla="*/ 43 w 351"/>
                  <a:gd name="T7" fmla="*/ 103 h 242"/>
                  <a:gd name="T8" fmla="*/ 21 w 351"/>
                  <a:gd name="T9" fmla="*/ 105 h 242"/>
                  <a:gd name="T10" fmla="*/ 0 w 351"/>
                  <a:gd name="T11" fmla="*/ 126 h 242"/>
                  <a:gd name="T12" fmla="*/ 0 w 351"/>
                  <a:gd name="T13" fmla="*/ 242 h 242"/>
                  <a:gd name="T14" fmla="*/ 28 w 351"/>
                  <a:gd name="T15" fmla="*/ 236 h 242"/>
                  <a:gd name="T16" fmla="*/ 46 w 351"/>
                  <a:gd name="T17" fmla="*/ 236 h 242"/>
                  <a:gd name="T18" fmla="*/ 95 w 351"/>
                  <a:gd name="T19" fmla="*/ 200 h 242"/>
                  <a:gd name="T20" fmla="*/ 128 w 351"/>
                  <a:gd name="T21" fmla="*/ 150 h 242"/>
                  <a:gd name="T22" fmla="*/ 197 w 351"/>
                  <a:gd name="T23" fmla="*/ 139 h 242"/>
                  <a:gd name="T24" fmla="*/ 351 w 351"/>
                  <a:gd name="T25" fmla="*/ 103 h 242"/>
                  <a:gd name="T26" fmla="*/ 344 w 351"/>
                  <a:gd name="T27" fmla="*/ 53 h 242"/>
                  <a:gd name="T28" fmla="*/ 320 w 351"/>
                  <a:gd name="T29" fmla="*/ 15 h 242"/>
                  <a:gd name="T30" fmla="*/ 297 w 351"/>
                  <a:gd name="T31" fmla="*/ 0 h 2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1"/>
                  <a:gd name="T49" fmla="*/ 0 h 242"/>
                  <a:gd name="T50" fmla="*/ 351 w 351"/>
                  <a:gd name="T51" fmla="*/ 242 h 2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1" h="242">
                    <a:moveTo>
                      <a:pt x="297" y="0"/>
                    </a:moveTo>
                    <a:lnTo>
                      <a:pt x="124" y="81"/>
                    </a:lnTo>
                    <a:lnTo>
                      <a:pt x="94" y="94"/>
                    </a:lnTo>
                    <a:lnTo>
                      <a:pt x="43" y="103"/>
                    </a:lnTo>
                    <a:lnTo>
                      <a:pt x="21" y="105"/>
                    </a:lnTo>
                    <a:lnTo>
                      <a:pt x="0" y="126"/>
                    </a:lnTo>
                    <a:lnTo>
                      <a:pt x="0" y="242"/>
                    </a:lnTo>
                    <a:lnTo>
                      <a:pt x="28" y="236"/>
                    </a:lnTo>
                    <a:lnTo>
                      <a:pt x="46" y="236"/>
                    </a:lnTo>
                    <a:lnTo>
                      <a:pt x="95" y="200"/>
                    </a:lnTo>
                    <a:lnTo>
                      <a:pt x="128" y="150"/>
                    </a:lnTo>
                    <a:lnTo>
                      <a:pt x="197" y="139"/>
                    </a:lnTo>
                    <a:lnTo>
                      <a:pt x="351" y="103"/>
                    </a:lnTo>
                    <a:lnTo>
                      <a:pt x="344" y="53"/>
                    </a:lnTo>
                    <a:lnTo>
                      <a:pt x="320" y="15"/>
                    </a:lnTo>
                    <a:lnTo>
                      <a:pt x="297" y="0"/>
                    </a:lnTo>
                    <a:close/>
                  </a:path>
                </a:pathLst>
              </a:custGeom>
              <a:solidFill>
                <a:srgbClr val="FF9FBF"/>
              </a:solidFill>
              <a:ln w="9525">
                <a:noFill/>
                <a:round/>
                <a:headEnd/>
                <a:tailEnd/>
              </a:ln>
            </p:spPr>
            <p:txBody>
              <a:bodyPr/>
              <a:lstStyle/>
              <a:p>
                <a:endParaRPr lang="en-GB"/>
              </a:p>
            </p:txBody>
          </p:sp>
        </p:grpSp>
        <p:grpSp>
          <p:nvGrpSpPr>
            <p:cNvPr id="87" name="Group 229"/>
            <p:cNvGrpSpPr>
              <a:grpSpLocks/>
            </p:cNvGrpSpPr>
            <p:nvPr/>
          </p:nvGrpSpPr>
          <p:grpSpPr bwMode="auto">
            <a:xfrm>
              <a:off x="4800606" y="4754569"/>
              <a:ext cx="1308101" cy="884238"/>
              <a:chOff x="3928" y="2930"/>
              <a:chExt cx="824" cy="557"/>
            </a:xfrm>
          </p:grpSpPr>
          <p:grpSp>
            <p:nvGrpSpPr>
              <p:cNvPr id="89" name="Group 222"/>
              <p:cNvGrpSpPr>
                <a:grpSpLocks/>
              </p:cNvGrpSpPr>
              <p:nvPr/>
            </p:nvGrpSpPr>
            <p:grpSpPr bwMode="auto">
              <a:xfrm>
                <a:off x="3928" y="2930"/>
                <a:ext cx="680" cy="142"/>
                <a:chOff x="4040" y="1976"/>
                <a:chExt cx="680" cy="142"/>
              </a:xfrm>
            </p:grpSpPr>
            <p:sp>
              <p:nvSpPr>
                <p:cNvPr id="93" name="Oval 223"/>
                <p:cNvSpPr>
                  <a:spLocks noChangeArrowheads="1"/>
                </p:cNvSpPr>
                <p:nvPr/>
              </p:nvSpPr>
              <p:spPr bwMode="auto">
                <a:xfrm>
                  <a:off x="4584" y="1982"/>
                  <a:ext cx="136" cy="136"/>
                </a:xfrm>
                <a:prstGeom prst="ellipse">
                  <a:avLst/>
                </a:prstGeom>
                <a:solidFill>
                  <a:schemeClr val="tx1"/>
                </a:solidFill>
                <a:ln w="12700">
                  <a:solidFill>
                    <a:schemeClr val="bg1"/>
                  </a:solidFill>
                  <a:round/>
                  <a:headEnd/>
                  <a:tailEnd/>
                </a:ln>
              </p:spPr>
              <p:txBody>
                <a:bodyPr wrap="none" anchor="ctr"/>
                <a:lstStyle/>
                <a:p>
                  <a:endParaRPr lang="en-GB"/>
                </a:p>
              </p:txBody>
            </p:sp>
            <p:sp>
              <p:nvSpPr>
                <p:cNvPr id="94" name="Line 224"/>
                <p:cNvSpPr>
                  <a:spLocks noChangeShapeType="1"/>
                </p:cNvSpPr>
                <p:nvPr/>
              </p:nvSpPr>
              <p:spPr bwMode="auto">
                <a:xfrm>
                  <a:off x="4176" y="2064"/>
                  <a:ext cx="405" cy="4"/>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5" name="Rectangle 225"/>
                <p:cNvSpPr>
                  <a:spLocks noChangeArrowheads="1"/>
                </p:cNvSpPr>
                <p:nvPr/>
              </p:nvSpPr>
              <p:spPr bwMode="auto">
                <a:xfrm>
                  <a:off x="4040" y="1976"/>
                  <a:ext cx="136" cy="136"/>
                </a:xfrm>
                <a:prstGeom prst="rect">
                  <a:avLst/>
                </a:prstGeom>
                <a:solidFill>
                  <a:schemeClr val="tx1"/>
                </a:solidFill>
                <a:ln w="12700">
                  <a:solidFill>
                    <a:schemeClr val="bg1"/>
                  </a:solidFill>
                  <a:miter lim="800000"/>
                  <a:headEnd/>
                  <a:tailEnd/>
                </a:ln>
              </p:spPr>
              <p:txBody>
                <a:bodyPr wrap="none" anchor="ctr"/>
                <a:lstStyle/>
                <a:p>
                  <a:endParaRPr lang="en-GB"/>
                </a:p>
              </p:txBody>
            </p:sp>
          </p:grpSp>
          <p:sp>
            <p:nvSpPr>
              <p:cNvPr id="90" name="Line 226"/>
              <p:cNvSpPr>
                <a:spLocks noChangeShapeType="1"/>
              </p:cNvSpPr>
              <p:nvPr/>
            </p:nvSpPr>
            <p:spPr bwMode="auto">
              <a:xfrm>
                <a:off x="4272" y="3024"/>
                <a:ext cx="0" cy="32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91" name="Rectangle 227"/>
              <p:cNvSpPr>
                <a:spLocks noChangeArrowheads="1"/>
              </p:cNvSpPr>
              <p:nvPr/>
            </p:nvSpPr>
            <p:spPr bwMode="auto">
              <a:xfrm rot="2760000">
                <a:off x="4199" y="3351"/>
                <a:ext cx="136" cy="136"/>
              </a:xfrm>
              <a:prstGeom prst="rect">
                <a:avLst/>
              </a:prstGeom>
              <a:solidFill>
                <a:schemeClr val="tx1"/>
              </a:solidFill>
              <a:ln w="12700">
                <a:solidFill>
                  <a:schemeClr val="bg1"/>
                </a:solidFill>
                <a:miter lim="800000"/>
                <a:headEnd/>
                <a:tailEnd/>
              </a:ln>
            </p:spPr>
            <p:txBody>
              <a:bodyPr wrap="none" anchor="ctr"/>
              <a:lstStyle/>
              <a:p>
                <a:endParaRPr lang="en-GB"/>
              </a:p>
            </p:txBody>
          </p:sp>
          <p:sp>
            <p:nvSpPr>
              <p:cNvPr id="92" name="Line 228"/>
              <p:cNvSpPr>
                <a:spLocks noChangeShapeType="1"/>
              </p:cNvSpPr>
              <p:nvPr/>
            </p:nvSpPr>
            <p:spPr bwMode="auto">
              <a:xfrm flipH="1" flipV="1">
                <a:off x="4591" y="3135"/>
                <a:ext cx="161" cy="273"/>
              </a:xfrm>
              <a:prstGeom prst="line">
                <a:avLst/>
              </a:prstGeom>
              <a:noFill/>
              <a:ln w="38100">
                <a:solidFill>
                  <a:schemeClr val="tx1"/>
                </a:solidFill>
                <a:round/>
                <a:headEnd/>
                <a:tailEnd type="triangle" w="med" len="med"/>
              </a:ln>
            </p:spPr>
            <p:txBody>
              <a:bodyPr wrap="none" anchor="ctr"/>
              <a:lstStyle/>
              <a:p>
                <a:endParaRPr lang="en-GB"/>
              </a:p>
            </p:txBody>
          </p:sp>
        </p:grpSp>
        <p:sp>
          <p:nvSpPr>
            <p:cNvPr id="88" name="Rectangle 230"/>
            <p:cNvSpPr>
              <a:spLocks noChangeArrowheads="1"/>
            </p:cNvSpPr>
            <p:nvPr/>
          </p:nvSpPr>
          <p:spPr bwMode="auto">
            <a:xfrm>
              <a:off x="5659438" y="5557838"/>
              <a:ext cx="1182687" cy="457200"/>
            </a:xfrm>
            <a:prstGeom prst="rect">
              <a:avLst/>
            </a:prstGeom>
            <a:noFill/>
            <a:ln w="9525">
              <a:noFill/>
              <a:miter lim="800000"/>
              <a:headEnd/>
              <a:tailEnd/>
            </a:ln>
          </p:spPr>
          <p:txBody>
            <a:bodyPr wrap="none">
              <a:spAutoFit/>
            </a:bodyPr>
            <a:lstStyle/>
            <a:p>
              <a:r>
                <a:rPr lang="en-GB"/>
                <a:t>proband</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85786" y="285728"/>
            <a:ext cx="8229600" cy="1524000"/>
          </a:xfrm>
          <a:prstGeom prst="rect">
            <a:avLst/>
          </a:prstGeom>
        </p:spPr>
        <p:txBody>
          <a:bodyPr/>
          <a:lstStyle/>
          <a:p>
            <a:pPr lvl="0">
              <a:spcBef>
                <a:spcPct val="0"/>
              </a:spcBef>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An X-linked disease: Haemophilia</a:t>
            </a:r>
          </a:p>
        </p:txBody>
      </p:sp>
      <p:sp>
        <p:nvSpPr>
          <p:cNvPr id="5" name="TextBox 4"/>
          <p:cNvSpPr txBox="1"/>
          <p:nvPr/>
        </p:nvSpPr>
        <p:spPr>
          <a:xfrm>
            <a:off x="755576" y="1988840"/>
            <a:ext cx="6840760" cy="4401205"/>
          </a:xfrm>
          <a:prstGeom prst="rect">
            <a:avLst/>
          </a:prstGeom>
          <a:noFill/>
        </p:spPr>
        <p:txBody>
          <a:bodyPr wrap="square" rtlCol="0">
            <a:spAutoFit/>
          </a:bodyPr>
          <a:lstStyle/>
          <a:p>
            <a:pPr>
              <a:buFont typeface="Arial" pitchFamily="34" charset="0"/>
              <a:buChar char="•"/>
            </a:pPr>
            <a:r>
              <a:rPr lang="en-GB" sz="2800" dirty="0" smtClean="0"/>
              <a:t>A blood-clotting disorder</a:t>
            </a:r>
          </a:p>
          <a:p>
            <a:pPr>
              <a:buFont typeface="Arial" pitchFamily="34" charset="0"/>
              <a:buChar char="•"/>
            </a:pPr>
            <a:endParaRPr lang="en-GB" sz="2800" dirty="0" smtClean="0"/>
          </a:p>
          <a:p>
            <a:pPr>
              <a:buFont typeface="Arial" pitchFamily="34" charset="0"/>
              <a:buChar char="•"/>
            </a:pPr>
            <a:r>
              <a:rPr lang="en-GB" sz="2800" dirty="0" smtClean="0"/>
              <a:t>Affected people bruise easily and bleed for longer </a:t>
            </a:r>
          </a:p>
          <a:p>
            <a:pPr>
              <a:buFont typeface="Arial" pitchFamily="34" charset="0"/>
              <a:buChar char="•"/>
            </a:pPr>
            <a:endParaRPr lang="en-GB" sz="2800" dirty="0" smtClean="0"/>
          </a:p>
          <a:p>
            <a:pPr>
              <a:buFont typeface="Arial" pitchFamily="34" charset="0"/>
              <a:buChar char="•"/>
            </a:pPr>
            <a:r>
              <a:rPr lang="en-GB" sz="2800" dirty="0" smtClean="0"/>
              <a:t>Two main types, </a:t>
            </a:r>
            <a:r>
              <a:rPr lang="en-GB" sz="2800" dirty="0" smtClean="0">
                <a:solidFill>
                  <a:srgbClr val="FFFF00"/>
                </a:solidFill>
              </a:rPr>
              <a:t>A and B</a:t>
            </a:r>
            <a:r>
              <a:rPr lang="en-GB" sz="2800" dirty="0" smtClean="0"/>
              <a:t>, which together affect about 6500 people in the UK</a:t>
            </a:r>
          </a:p>
          <a:p>
            <a:pPr>
              <a:buFont typeface="Arial" pitchFamily="34" charset="0"/>
              <a:buChar char="•"/>
            </a:pPr>
            <a:endParaRPr lang="en-GB" sz="2800" dirty="0" smtClean="0"/>
          </a:p>
          <a:p>
            <a:pPr>
              <a:buFont typeface="Arial" pitchFamily="34" charset="0"/>
              <a:buChar char="•"/>
            </a:pPr>
            <a:r>
              <a:rPr lang="en-GB" sz="2800" dirty="0" smtClean="0"/>
              <a:t>Can be successfully treated with injections of clotting factor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rot="10800000">
            <a:off x="1631524" y="1801880"/>
            <a:ext cx="1610767" cy="28575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464714" y="1529257"/>
            <a:ext cx="5306720" cy="830997"/>
          </a:xfrm>
          <a:prstGeom prst="rect">
            <a:avLst/>
          </a:prstGeom>
          <a:noFill/>
        </p:spPr>
        <p:txBody>
          <a:bodyPr wrap="square" rtlCol="0">
            <a:spAutoFit/>
          </a:bodyPr>
          <a:lstStyle/>
          <a:p>
            <a:r>
              <a:rPr lang="en-GB" sz="2400" dirty="0" smtClean="0"/>
              <a:t>The </a:t>
            </a:r>
            <a:r>
              <a:rPr lang="en-GB" sz="2400" i="1" dirty="0" smtClean="0"/>
              <a:t>F8</a:t>
            </a:r>
            <a:r>
              <a:rPr lang="en-GB" sz="2400" dirty="0" smtClean="0"/>
              <a:t> gene encodes a protein called coagulation factor VIII</a:t>
            </a:r>
            <a:endParaRPr lang="en-GB" sz="2400" dirty="0"/>
          </a:p>
        </p:txBody>
      </p:sp>
      <p:sp>
        <p:nvSpPr>
          <p:cNvPr id="14" name="Rectangle 13"/>
          <p:cNvSpPr/>
          <p:nvPr/>
        </p:nvSpPr>
        <p:spPr>
          <a:xfrm>
            <a:off x="272983" y="532985"/>
            <a:ext cx="3788655" cy="772320"/>
          </a:xfrm>
          <a:prstGeom prst="rect">
            <a:avLst/>
          </a:prstGeom>
        </p:spPr>
        <p:txBody>
          <a:bodyPr wrap="square">
            <a:spAutoFit/>
          </a:bodyPr>
          <a:lstStyle/>
          <a:p>
            <a:r>
              <a:rPr lang="en-GB" sz="4400" b="1"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rPr>
              <a:t>Haemophilia A</a:t>
            </a:r>
          </a:p>
        </p:txBody>
      </p:sp>
      <p:sp>
        <p:nvSpPr>
          <p:cNvPr id="15" name="Down Arrow 14"/>
          <p:cNvSpPr/>
          <p:nvPr/>
        </p:nvSpPr>
        <p:spPr>
          <a:xfrm>
            <a:off x="5824214" y="2355943"/>
            <a:ext cx="142876" cy="803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58746" y="3159699"/>
            <a:ext cx="5432996" cy="2585323"/>
          </a:xfrm>
          <a:prstGeom prst="rect">
            <a:avLst/>
          </a:prstGeom>
        </p:spPr>
        <p:txBody>
          <a:bodyPr wrap="square">
            <a:spAutoFit/>
          </a:bodyPr>
          <a:lstStyle/>
          <a:p>
            <a:r>
              <a:rPr lang="en-GB" sz="2400" dirty="0" smtClean="0"/>
              <a:t>Boys with Haemophilia A inherit one copy of a </a:t>
            </a:r>
            <a:r>
              <a:rPr lang="en-GB" sz="2400" dirty="0" smtClean="0">
                <a:solidFill>
                  <a:srgbClr val="FFFF00"/>
                </a:solidFill>
              </a:rPr>
              <a:t>mutated form </a:t>
            </a:r>
            <a:r>
              <a:rPr lang="en-GB" sz="2400" dirty="0" smtClean="0"/>
              <a:t>of the F8 gene</a:t>
            </a:r>
          </a:p>
          <a:p>
            <a:endParaRPr lang="en-GB" sz="2400" dirty="0" smtClean="0"/>
          </a:p>
          <a:p>
            <a:r>
              <a:rPr lang="en-GB" sz="2400" dirty="0" smtClean="0"/>
              <a:t> </a:t>
            </a:r>
          </a:p>
          <a:p>
            <a:r>
              <a:rPr lang="en-GB" sz="2400" dirty="0" smtClean="0"/>
              <a:t>Lack of functioning Factor VIII  causes symptoms of disorder</a:t>
            </a:r>
            <a:endParaRPr lang="en-GB" dirty="0" smtClean="0"/>
          </a:p>
          <a:p>
            <a:r>
              <a:rPr lang="en-GB" dirty="0" smtClean="0"/>
              <a:t> </a:t>
            </a:r>
            <a:endParaRPr lang="en-GB" dirty="0">
              <a:solidFill>
                <a:srgbClr val="FFFF00"/>
              </a:solidFill>
            </a:endParaRPr>
          </a:p>
        </p:txBody>
      </p:sp>
      <p:sp>
        <p:nvSpPr>
          <p:cNvPr id="16" name="Down Arrow 15"/>
          <p:cNvSpPr/>
          <p:nvPr/>
        </p:nvSpPr>
        <p:spPr>
          <a:xfrm>
            <a:off x="5838050" y="4055957"/>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82511" y="1576545"/>
            <a:ext cx="620957" cy="2690813"/>
            <a:chOff x="7812360" y="620688"/>
            <a:chExt cx="620957" cy="2690813"/>
          </a:xfrm>
        </p:grpSpPr>
        <p:pic>
          <p:nvPicPr>
            <p:cNvPr id="8194" name="Picture 2"/>
            <p:cNvPicPr>
              <a:picLocks noChangeAspect="1" noChangeArrowheads="1"/>
            </p:cNvPicPr>
            <p:nvPr/>
          </p:nvPicPr>
          <p:blipFill>
            <a:blip r:embed="rId3" cstate="print"/>
            <a:srcRect/>
            <a:stretch>
              <a:fillRect/>
            </a:stretch>
          </p:blipFill>
          <p:spPr bwMode="auto">
            <a:xfrm>
              <a:off x="7812360" y="620688"/>
              <a:ext cx="620957" cy="2690813"/>
            </a:xfrm>
            <a:prstGeom prst="rect">
              <a:avLst/>
            </a:prstGeom>
            <a:noFill/>
            <a:ln w="9525">
              <a:noFill/>
              <a:miter lim="800000"/>
              <a:headEnd/>
              <a:tailEnd/>
            </a:ln>
          </p:spPr>
        </p:pic>
        <p:cxnSp>
          <p:nvCxnSpPr>
            <p:cNvPr id="21" name="Straight Connector 20"/>
            <p:cNvCxnSpPr/>
            <p:nvPr/>
          </p:nvCxnSpPr>
          <p:spPr>
            <a:xfrm>
              <a:off x="7956376" y="2924944"/>
              <a:ext cx="288032" cy="0"/>
            </a:xfrm>
            <a:prstGeom prst="line">
              <a:avLst/>
            </a:prstGeom>
            <a:ln w="47625"/>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31" y="4525492"/>
            <a:ext cx="2695832" cy="196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8124" y="285031"/>
            <a:ext cx="8753475" cy="13627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Same </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disease, different genes… </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5" name="Rectangle 4"/>
          <p:cNvSpPr/>
          <p:nvPr/>
        </p:nvSpPr>
        <p:spPr>
          <a:xfrm>
            <a:off x="323014" y="1628136"/>
            <a:ext cx="7077246" cy="3046988"/>
          </a:xfrm>
          <a:prstGeom prst="rect">
            <a:avLst/>
          </a:prstGeom>
          <a:ln>
            <a:noFill/>
          </a:ln>
        </p:spPr>
        <p:txBody>
          <a:bodyPr wrap="square">
            <a:spAutoFit/>
          </a:bodyPr>
          <a:lstStyle/>
          <a:p>
            <a:pPr>
              <a:buFont typeface="Arial" pitchFamily="34" charset="0"/>
              <a:buChar char="•"/>
            </a:pPr>
            <a:r>
              <a:rPr lang="en-GB" sz="2400" dirty="0" smtClean="0"/>
              <a:t>Haemophilia</a:t>
            </a:r>
            <a:r>
              <a:rPr lang="en-GB" sz="2400" dirty="0" smtClean="0">
                <a:solidFill>
                  <a:srgbClr val="FFFF00"/>
                </a:solidFill>
              </a:rPr>
              <a:t> B </a:t>
            </a:r>
            <a:r>
              <a:rPr lang="en-GB" sz="2400" dirty="0" smtClean="0"/>
              <a:t>is caused by mutations in the </a:t>
            </a:r>
            <a:r>
              <a:rPr lang="en-GB" sz="2400" dirty="0" smtClean="0">
                <a:solidFill>
                  <a:srgbClr val="FFFF00"/>
                </a:solidFill>
              </a:rPr>
              <a:t>F9 gene</a:t>
            </a:r>
            <a:r>
              <a:rPr lang="en-GB" sz="2400" dirty="0" smtClean="0"/>
              <a:t>, also on the X chromosome</a:t>
            </a:r>
          </a:p>
          <a:p>
            <a:pPr>
              <a:buFont typeface="Arial" pitchFamily="34" charset="0"/>
              <a:buChar char="•"/>
            </a:pPr>
            <a:endParaRPr lang="en-GB" sz="2400" dirty="0" smtClean="0"/>
          </a:p>
          <a:p>
            <a:pPr>
              <a:buFont typeface="Arial" pitchFamily="34" charset="0"/>
              <a:buChar char="•"/>
            </a:pPr>
            <a:r>
              <a:rPr lang="en-GB" sz="2400" dirty="0" smtClean="0"/>
              <a:t>F9 gene codes for coagulation factor IX</a:t>
            </a:r>
          </a:p>
          <a:p>
            <a:endParaRPr lang="en-GB" sz="2400" dirty="0" smtClean="0"/>
          </a:p>
          <a:p>
            <a:pPr>
              <a:buFont typeface="Arial" pitchFamily="34" charset="0"/>
              <a:buChar char="•"/>
            </a:pPr>
            <a:r>
              <a:rPr lang="en-GB" sz="2400" dirty="0" smtClean="0"/>
              <a:t>Symptoms are identical to those of Haemophilia A</a:t>
            </a:r>
          </a:p>
          <a:p>
            <a:pPr>
              <a:buFont typeface="Arial" pitchFamily="34" charset="0"/>
              <a:buChar char="•"/>
            </a:pPr>
            <a:endParaRPr lang="en-GB" sz="2400" dirty="0" smtClean="0"/>
          </a:p>
          <a:p>
            <a:pPr>
              <a:buFont typeface="Arial" pitchFamily="34" charset="0"/>
              <a:buChar char="•"/>
            </a:pPr>
            <a:r>
              <a:rPr lang="en-GB" sz="2400" dirty="0" smtClean="0"/>
              <a:t>Haemophilia B is much rarer than Haemophilia 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380" y="1807017"/>
            <a:ext cx="6223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078" y="447971"/>
            <a:ext cx="6135013" cy="830997"/>
          </a:xfrm>
          <a:prstGeom prst="rect">
            <a:avLst/>
          </a:prstGeom>
        </p:spPr>
        <p:txBody>
          <a:bodyPr wrap="none">
            <a:spAutoFit/>
          </a:bodyPr>
          <a:lstStyle/>
          <a:p>
            <a:r>
              <a:rPr lang="en-GB" sz="4800" b="1" dirty="0" smtClean="0">
                <a:ln w="500">
                  <a:solidFill>
                    <a:srgbClr val="FFF9E5">
                      <a:shade val="20000"/>
                      <a:satMod val="350000"/>
                    </a:srgbClr>
                  </a:solidFill>
                </a:ln>
                <a:solidFill>
                  <a:srgbClr val="FFF9E5">
                    <a:tint val="100000"/>
                    <a:satMod val="250000"/>
                  </a:srgbClr>
                </a:solidFill>
                <a:effectLst>
                  <a:outerShdw blurRad="30000" dist="30000" dir="2700000" algn="tl" rotWithShape="0">
                    <a:srgbClr val="30356E">
                      <a:shade val="45000"/>
                      <a:satMod val="150000"/>
                      <a:alpha val="90000"/>
                    </a:srgbClr>
                  </a:outerShdw>
                </a:effectLst>
                <a:ea typeface="+mj-ea"/>
                <a:cs typeface="+mj-cs"/>
              </a:rPr>
              <a:t>Genetic heterogeneity</a:t>
            </a:r>
          </a:p>
        </p:txBody>
      </p:sp>
      <p:sp>
        <p:nvSpPr>
          <p:cNvPr id="3" name="TextBox 2"/>
          <p:cNvSpPr txBox="1"/>
          <p:nvPr/>
        </p:nvSpPr>
        <p:spPr>
          <a:xfrm>
            <a:off x="704335" y="1435395"/>
            <a:ext cx="8180173" cy="4401205"/>
          </a:xfrm>
          <a:prstGeom prst="rect">
            <a:avLst/>
          </a:prstGeom>
          <a:noFill/>
        </p:spPr>
        <p:txBody>
          <a:bodyPr wrap="square" rtlCol="0">
            <a:spAutoFit/>
          </a:bodyPr>
          <a:lstStyle/>
          <a:p>
            <a:pPr>
              <a:buFont typeface="Arial" pitchFamily="34" charset="0"/>
              <a:buChar char="•"/>
            </a:pPr>
            <a:r>
              <a:rPr lang="en-GB" sz="2800" dirty="0" smtClean="0"/>
              <a:t> </a:t>
            </a:r>
            <a:r>
              <a:rPr lang="en-GB" sz="2800" dirty="0" smtClean="0">
                <a:solidFill>
                  <a:srgbClr val="FFFF00"/>
                </a:solidFill>
              </a:rPr>
              <a:t>Same gene, different mutations, different symptoms </a:t>
            </a:r>
            <a:r>
              <a:rPr lang="en-GB" sz="2800" dirty="0" smtClean="0"/>
              <a:t>- </a:t>
            </a:r>
            <a:r>
              <a:rPr lang="en-GB" sz="2800" dirty="0" err="1" smtClean="0"/>
              <a:t>eg</a:t>
            </a:r>
            <a:r>
              <a:rPr lang="en-GB" sz="2800" dirty="0" smtClean="0"/>
              <a:t>. cystic fibrosis and CAVD are both caused by mutations in the CFTR gene</a:t>
            </a:r>
          </a:p>
          <a:p>
            <a:pPr>
              <a:buFont typeface="Arial" pitchFamily="34" charset="0"/>
              <a:buChar char="•"/>
            </a:pPr>
            <a:endParaRPr lang="en-GB" sz="2800" dirty="0" smtClean="0"/>
          </a:p>
          <a:p>
            <a:pPr>
              <a:buFont typeface="Arial" pitchFamily="34" charset="0"/>
              <a:buChar char="•"/>
            </a:pPr>
            <a:r>
              <a:rPr lang="en-GB" sz="2800" dirty="0" smtClean="0">
                <a:solidFill>
                  <a:srgbClr val="FFFF00"/>
                </a:solidFill>
              </a:rPr>
              <a:t>Same disease, different genes </a:t>
            </a:r>
            <a:r>
              <a:rPr lang="en-GB" sz="2800" dirty="0" smtClean="0"/>
              <a:t>– </a:t>
            </a:r>
            <a:r>
              <a:rPr lang="en-GB" sz="2800" dirty="0" err="1" smtClean="0"/>
              <a:t>eg</a:t>
            </a:r>
            <a:r>
              <a:rPr lang="en-GB" sz="2800" dirty="0" smtClean="0"/>
              <a:t>. </a:t>
            </a:r>
            <a:r>
              <a:rPr lang="en-GB" sz="2800" dirty="0" err="1" smtClean="0"/>
              <a:t>Bardet-Biedl</a:t>
            </a:r>
            <a:r>
              <a:rPr lang="en-GB" sz="2800" dirty="0" smtClean="0"/>
              <a:t> Syndrome caused by defects in 15 different genes</a:t>
            </a:r>
          </a:p>
          <a:p>
            <a:pPr>
              <a:buFont typeface="Arial" pitchFamily="34" charset="0"/>
              <a:buChar char="•"/>
            </a:pPr>
            <a:endParaRPr lang="en-GB" sz="2800" dirty="0" smtClean="0"/>
          </a:p>
          <a:p>
            <a:pPr>
              <a:buFont typeface="Arial" pitchFamily="34" charset="0"/>
              <a:buChar char="•"/>
            </a:pPr>
            <a:r>
              <a:rPr lang="en-GB" sz="2800" dirty="0" smtClean="0">
                <a:solidFill>
                  <a:srgbClr val="FFFF00"/>
                </a:solidFill>
              </a:rPr>
              <a:t>Same disease, different genes, different inheritance patterns </a:t>
            </a:r>
            <a:r>
              <a:rPr lang="en-GB" sz="2800" dirty="0" smtClean="0"/>
              <a:t>– </a:t>
            </a:r>
            <a:r>
              <a:rPr lang="en-GB" sz="2800" dirty="0" err="1" smtClean="0"/>
              <a:t>eg</a:t>
            </a:r>
            <a:r>
              <a:rPr lang="en-GB" sz="2800" dirty="0" smtClean="0"/>
              <a:t>. different forms of </a:t>
            </a:r>
            <a:r>
              <a:rPr lang="en-GB" sz="2800" dirty="0" err="1" smtClean="0"/>
              <a:t>epidermolysis</a:t>
            </a:r>
            <a:r>
              <a:rPr lang="en-GB" sz="2800" dirty="0" smtClean="0"/>
              <a:t> </a:t>
            </a:r>
            <a:r>
              <a:rPr lang="en-GB" sz="2800" dirty="0" err="1" smtClean="0"/>
              <a:t>bullosa</a:t>
            </a:r>
            <a:r>
              <a:rPr lang="en-GB" sz="2800" dirty="0" smtClean="0"/>
              <a:t> can be autosomal dominant or autosomal recessive</a:t>
            </a:r>
            <a:endParaRPr lang="en-GB"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722313"/>
            <a:ext cx="8793163" cy="2282825"/>
          </a:xfrm>
          <a:prstGeom prst="rect">
            <a:avLst/>
          </a:prstGeom>
          <a:noFill/>
          <a:ln w="9525">
            <a:noFill/>
            <a:miter lim="800000"/>
            <a:headEnd/>
            <a:tailEnd/>
          </a:ln>
        </p:spPr>
        <p:txBody>
          <a:bodyPr>
            <a:spAutoFit/>
          </a:bodyPr>
          <a:lstStyle/>
          <a:p>
            <a:endParaRPr lang="en-US"/>
          </a:p>
          <a:p>
            <a:endParaRPr lang="en-US"/>
          </a:p>
          <a:p>
            <a:endParaRPr lang="en-US"/>
          </a:p>
          <a:p>
            <a:r>
              <a:rPr lang="en-US"/>
              <a:t> 			</a:t>
            </a:r>
          </a:p>
          <a:p>
            <a:endParaRPr lang="en-US"/>
          </a:p>
          <a:p>
            <a:endParaRPr lang="en-US"/>
          </a:p>
        </p:txBody>
      </p:sp>
      <p:sp>
        <p:nvSpPr>
          <p:cNvPr id="13316" name="Text Box 4"/>
          <p:cNvSpPr txBox="1">
            <a:spLocks noChangeArrowheads="1"/>
          </p:cNvSpPr>
          <p:nvPr/>
        </p:nvSpPr>
        <p:spPr bwMode="auto">
          <a:xfrm>
            <a:off x="478465" y="2105822"/>
            <a:ext cx="7389813" cy="3970318"/>
          </a:xfrm>
          <a:prstGeom prst="rect">
            <a:avLst/>
          </a:prstGeom>
          <a:noFill/>
          <a:ln w="9525">
            <a:noFill/>
            <a:miter lim="800000"/>
            <a:headEnd/>
            <a:tailEnd/>
          </a:ln>
        </p:spPr>
        <p:txBody>
          <a:bodyPr>
            <a:spAutoFit/>
          </a:bodyPr>
          <a:lstStyle/>
          <a:p>
            <a:pPr>
              <a:spcBef>
                <a:spcPct val="50000"/>
              </a:spcBef>
              <a:buFont typeface="Arial" pitchFamily="34" charset="0"/>
              <a:buChar char="•"/>
            </a:pPr>
            <a:r>
              <a:rPr lang="en-GB" u="sng" dirty="0" smtClean="0"/>
              <a:t> </a:t>
            </a:r>
            <a:r>
              <a:rPr lang="en-GB" sz="2400" b="1" u="sng" dirty="0" smtClean="0"/>
              <a:t>Penetrance</a:t>
            </a:r>
            <a:r>
              <a:rPr lang="en-GB" sz="2400" u="sng" dirty="0" smtClean="0"/>
              <a:t> </a:t>
            </a:r>
            <a:r>
              <a:rPr lang="en-GB" sz="2400" dirty="0" smtClean="0"/>
              <a:t>– </a:t>
            </a:r>
            <a:r>
              <a:rPr lang="en-GB" sz="2400" dirty="0" smtClean="0">
                <a:solidFill>
                  <a:srgbClr val="FFFF00"/>
                </a:solidFill>
              </a:rPr>
              <a:t>frequency </a:t>
            </a:r>
            <a:r>
              <a:rPr lang="en-GB" sz="2400" dirty="0" smtClean="0"/>
              <a:t>with which symptoms are present in an individual who inherits a disease-causing mutation. </a:t>
            </a:r>
          </a:p>
          <a:p>
            <a:pPr>
              <a:spcBef>
                <a:spcPct val="50000"/>
              </a:spcBef>
              <a:buFont typeface="Arial" pitchFamily="34" charset="0"/>
              <a:buChar char="•"/>
            </a:pPr>
            <a:r>
              <a:rPr lang="en-GB" sz="2400" b="1" u="sng" dirty="0" smtClean="0"/>
              <a:t>Variable expressivity </a:t>
            </a:r>
            <a:r>
              <a:rPr lang="en-GB" sz="2400" dirty="0" smtClean="0"/>
              <a:t>– </a:t>
            </a:r>
            <a:r>
              <a:rPr lang="en-GB" sz="2400" dirty="0" smtClean="0">
                <a:solidFill>
                  <a:srgbClr val="FFFF00"/>
                </a:solidFill>
              </a:rPr>
              <a:t>degree</a:t>
            </a:r>
            <a:r>
              <a:rPr lang="en-GB" sz="2400" dirty="0" smtClean="0"/>
              <a:t> of severity in an individual who inherits a disease-causing mutation</a:t>
            </a:r>
          </a:p>
          <a:p>
            <a:pPr>
              <a:spcBef>
                <a:spcPct val="50000"/>
              </a:spcBef>
              <a:buFont typeface="Arial" pitchFamily="34" charset="0"/>
              <a:buChar char="•"/>
            </a:pPr>
            <a:r>
              <a:rPr lang="en-GB" sz="2400" b="1" u="sng" dirty="0" err="1" smtClean="0"/>
              <a:t>Phenocopy</a:t>
            </a:r>
            <a:r>
              <a:rPr lang="en-GB" sz="2400" b="1" u="sng" dirty="0" smtClean="0"/>
              <a:t> </a:t>
            </a:r>
            <a:r>
              <a:rPr lang="en-GB" sz="2400" dirty="0" smtClean="0"/>
              <a:t> - having the same disease but with a different underlying cause</a:t>
            </a:r>
          </a:p>
          <a:p>
            <a:pPr>
              <a:spcBef>
                <a:spcPct val="50000"/>
              </a:spcBef>
              <a:buFont typeface="Arial" pitchFamily="34" charset="0"/>
              <a:buChar char="•"/>
            </a:pPr>
            <a:r>
              <a:rPr lang="en-GB" sz="2400" b="1" u="sng" dirty="0" smtClean="0"/>
              <a:t>Epistasis</a:t>
            </a:r>
            <a:r>
              <a:rPr lang="en-GB" sz="2400" dirty="0" smtClean="0"/>
              <a:t> – interaction between disease gene mutations and other </a:t>
            </a:r>
            <a:r>
              <a:rPr lang="en-GB" sz="2400" dirty="0" smtClean="0">
                <a:solidFill>
                  <a:srgbClr val="FFFF00"/>
                </a:solidFill>
              </a:rPr>
              <a:t>modifier</a:t>
            </a:r>
            <a:r>
              <a:rPr lang="en-GB" sz="2400" dirty="0" smtClean="0"/>
              <a:t> genes can affect phenotype</a:t>
            </a:r>
            <a:endParaRPr lang="en-GB" sz="2400" b="1" u="sng" dirty="0" smtClean="0"/>
          </a:p>
        </p:txBody>
      </p:sp>
      <p:sp>
        <p:nvSpPr>
          <p:cNvPr id="6" name="Rectangle 2"/>
          <p:cNvSpPr txBox="1">
            <a:spLocks noChangeArrowheads="1"/>
          </p:cNvSpPr>
          <p:nvPr/>
        </p:nvSpPr>
        <p:spPr>
          <a:xfrm>
            <a:off x="478465" y="267587"/>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‘Simple’ Mendelian</a:t>
            </a:r>
            <a:r>
              <a:rPr kumimoji="0" lang="en-GB" sz="40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a:t>
            </a:r>
            <a:r>
              <a:rPr kumimoji="0" lang="en-GB" sz="40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inheritance patterns</a:t>
            </a:r>
            <a:r>
              <a:rPr kumimoji="0" lang="en-GB" sz="40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can get complicated…</a:t>
            </a:r>
            <a:endParaRPr kumimoji="0" lang="en-GB" sz="40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859" y="1149720"/>
            <a:ext cx="8467383" cy="830997"/>
          </a:xfrm>
          <a:prstGeom prst="rect">
            <a:avLst/>
          </a:prstGeom>
        </p:spPr>
        <p:txBody>
          <a:bodyPr wrap="none">
            <a:spAutoFit/>
          </a:bodyPr>
          <a:lstStyle/>
          <a:p>
            <a:r>
              <a:rPr lang="en-GB" sz="4800" b="1" dirty="0" smtClean="0">
                <a:ln w="500">
                  <a:solidFill>
                    <a:srgbClr val="FFF9E5">
                      <a:shade val="20000"/>
                      <a:satMod val="350000"/>
                    </a:srgbClr>
                  </a:solidFill>
                </a:ln>
                <a:solidFill>
                  <a:srgbClr val="FFF9E5">
                    <a:tint val="100000"/>
                    <a:satMod val="250000"/>
                  </a:srgbClr>
                </a:solidFill>
                <a:effectLst>
                  <a:outerShdw blurRad="30000" dist="30000" dir="2700000" algn="tl" rotWithShape="0">
                    <a:srgbClr val="30356E">
                      <a:shade val="45000"/>
                      <a:satMod val="150000"/>
                      <a:alpha val="90000"/>
                    </a:srgbClr>
                  </a:outerShdw>
                </a:effectLst>
                <a:ea typeface="+mj-ea"/>
                <a:cs typeface="+mj-cs"/>
              </a:rPr>
              <a:t>Mechanisms of genetic disease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GB" sz="4000" dirty="0" smtClean="0"/>
              <a:t>Dominant vs recessive: molecular mechanisms </a:t>
            </a:r>
          </a:p>
        </p:txBody>
      </p:sp>
      <p:sp>
        <p:nvSpPr>
          <p:cNvPr id="14339" name="Rectangle 3"/>
          <p:cNvSpPr>
            <a:spLocks noGrp="1" noChangeArrowheads="1"/>
          </p:cNvSpPr>
          <p:nvPr>
            <p:ph type="body" idx="1"/>
          </p:nvPr>
        </p:nvSpPr>
        <p:spPr/>
        <p:txBody>
          <a:bodyPr>
            <a:normAutofit fontScale="85000" lnSpcReduction="20000"/>
          </a:bodyPr>
          <a:lstStyle/>
          <a:p>
            <a:r>
              <a:rPr lang="en-GB" dirty="0" smtClean="0">
                <a:solidFill>
                  <a:srgbClr val="FFFF00"/>
                </a:solidFill>
              </a:rPr>
              <a:t>Dominant conditions </a:t>
            </a:r>
            <a:r>
              <a:rPr lang="en-GB" dirty="0" smtClean="0"/>
              <a:t>usually caused by gene mutations that results in a </a:t>
            </a:r>
            <a:r>
              <a:rPr lang="en-GB" dirty="0" smtClean="0">
                <a:solidFill>
                  <a:srgbClr val="FFFF00"/>
                </a:solidFill>
              </a:rPr>
              <a:t>toxic</a:t>
            </a:r>
            <a:r>
              <a:rPr lang="en-GB" dirty="0" smtClean="0"/>
              <a:t> protein (</a:t>
            </a:r>
            <a:r>
              <a:rPr lang="en-GB" dirty="0" err="1" smtClean="0"/>
              <a:t>eg</a:t>
            </a:r>
            <a:r>
              <a:rPr lang="en-GB" dirty="0" smtClean="0"/>
              <a:t>. HD) – </a:t>
            </a:r>
            <a:r>
              <a:rPr lang="en-GB" dirty="0" err="1" smtClean="0"/>
              <a:t>ie</a:t>
            </a:r>
            <a:r>
              <a:rPr lang="en-GB" dirty="0" smtClean="0"/>
              <a:t>. effects of mutated gene ‘mask’ normal copy</a:t>
            </a:r>
          </a:p>
          <a:p>
            <a:endParaRPr lang="en-GB" dirty="0" smtClean="0"/>
          </a:p>
          <a:p>
            <a:r>
              <a:rPr lang="en-GB" dirty="0" smtClean="0">
                <a:solidFill>
                  <a:srgbClr val="FFFF00"/>
                </a:solidFill>
              </a:rPr>
              <a:t>Recessive conditions: </a:t>
            </a:r>
            <a:r>
              <a:rPr lang="en-GB" dirty="0" smtClean="0"/>
              <a:t>Caused by </a:t>
            </a:r>
            <a:r>
              <a:rPr lang="en-GB" dirty="0" smtClean="0">
                <a:solidFill>
                  <a:srgbClr val="FFFF00"/>
                </a:solidFill>
              </a:rPr>
              <a:t>absence</a:t>
            </a:r>
            <a:r>
              <a:rPr lang="en-GB" dirty="0" smtClean="0"/>
              <a:t> of a working protein (</a:t>
            </a:r>
            <a:r>
              <a:rPr lang="en-GB" dirty="0" err="1" smtClean="0"/>
              <a:t>eg</a:t>
            </a:r>
            <a:r>
              <a:rPr lang="en-GB" dirty="0" smtClean="0"/>
              <a:t>. CF, haemophilia) – </a:t>
            </a:r>
            <a:r>
              <a:rPr lang="en-GB" dirty="0" err="1" smtClean="0"/>
              <a:t>ie</a:t>
            </a:r>
            <a:r>
              <a:rPr lang="en-GB" dirty="0" smtClean="0"/>
              <a:t>. effects of mutated gene only seen when normal copy is absent</a:t>
            </a:r>
          </a:p>
          <a:p>
            <a:endParaRPr lang="en-GB" dirty="0" smtClean="0"/>
          </a:p>
          <a:p>
            <a:r>
              <a:rPr lang="en-GB" dirty="0" smtClean="0">
                <a:solidFill>
                  <a:srgbClr val="FFFF00"/>
                </a:solidFill>
              </a:rPr>
              <a:t>Co-dominant conditions: </a:t>
            </a:r>
            <a:r>
              <a:rPr lang="en-GB" dirty="0" smtClean="0"/>
              <a:t>Effects of both mutated and normal genes apparent in people with both, </a:t>
            </a:r>
            <a:r>
              <a:rPr lang="en-GB" dirty="0" err="1" smtClean="0"/>
              <a:t>eg</a:t>
            </a:r>
            <a:r>
              <a:rPr lang="en-GB" dirty="0" smtClean="0"/>
              <a:t>. sickle cell trait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GB" sz="4000" dirty="0" smtClean="0"/>
              <a:t>Dominant vs recessive: implications for therapy</a:t>
            </a:r>
          </a:p>
        </p:txBody>
      </p:sp>
      <p:sp>
        <p:nvSpPr>
          <p:cNvPr id="14339" name="Rectangle 3"/>
          <p:cNvSpPr>
            <a:spLocks noGrp="1" noChangeArrowheads="1"/>
          </p:cNvSpPr>
          <p:nvPr>
            <p:ph type="body" idx="1"/>
          </p:nvPr>
        </p:nvSpPr>
        <p:spPr/>
        <p:txBody>
          <a:bodyPr>
            <a:normAutofit/>
          </a:bodyPr>
          <a:lstStyle/>
          <a:p>
            <a:r>
              <a:rPr lang="en-GB" dirty="0" smtClean="0"/>
              <a:t>Dominant conditions – need to neutralise the effects of the toxic protein or ‘switch off’ the mutant gene, “unmasking” the normal gene</a:t>
            </a:r>
          </a:p>
          <a:p>
            <a:pPr>
              <a:buNone/>
            </a:pPr>
            <a:endParaRPr lang="en-GB" dirty="0" smtClean="0"/>
          </a:p>
          <a:p>
            <a:r>
              <a:rPr lang="en-GB" dirty="0" smtClean="0"/>
              <a:t>Recessive conditions – need to restore the activity of the missing protein, by replacing the gene or protein product, or even affected tissues </a:t>
            </a:r>
          </a:p>
          <a:p>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404813" y="1914525"/>
            <a:ext cx="3967162" cy="4333875"/>
          </a:xfrm>
          <a:prstGeom prst="rect">
            <a:avLst/>
          </a:prstGeom>
          <a:noFill/>
          <a:ln w="76200">
            <a:solidFill>
              <a:schemeClr val="tx1"/>
            </a:solidFill>
            <a:miter lim="800000"/>
            <a:headEnd/>
            <a:tailEnd/>
          </a:ln>
        </p:spPr>
        <p:txBody>
          <a:bodyPr wrap="none" anchor="ctr"/>
          <a:lstStyle/>
          <a:p>
            <a:endParaRPr lang="en-GB"/>
          </a:p>
        </p:txBody>
      </p:sp>
      <p:sp>
        <p:nvSpPr>
          <p:cNvPr id="18438" name="Text Box 6"/>
          <p:cNvSpPr txBox="1">
            <a:spLocks noChangeArrowheads="1"/>
          </p:cNvSpPr>
          <p:nvPr/>
        </p:nvSpPr>
        <p:spPr bwMode="auto">
          <a:xfrm>
            <a:off x="404813" y="2209800"/>
            <a:ext cx="3967162" cy="4016484"/>
          </a:xfrm>
          <a:prstGeom prst="rect">
            <a:avLst/>
          </a:prstGeom>
          <a:noFill/>
          <a:ln w="9525">
            <a:noFill/>
            <a:miter lim="800000"/>
            <a:headEnd/>
            <a:tailEnd/>
          </a:ln>
        </p:spPr>
        <p:txBody>
          <a:bodyPr>
            <a:spAutoFit/>
          </a:bodyPr>
          <a:lstStyle/>
          <a:p>
            <a:pPr>
              <a:spcBef>
                <a:spcPct val="50000"/>
              </a:spcBef>
              <a:buFontTx/>
              <a:buChar char="•"/>
            </a:pPr>
            <a:r>
              <a:rPr lang="en-GB" sz="2400" b="1" dirty="0"/>
              <a:t>Her uncle has haemophilia</a:t>
            </a:r>
          </a:p>
          <a:p>
            <a:pPr>
              <a:spcBef>
                <a:spcPct val="50000"/>
              </a:spcBef>
              <a:buFontTx/>
              <a:buChar char="•"/>
            </a:pPr>
            <a:r>
              <a:rPr lang="en-GB" sz="2400" b="1" dirty="0"/>
              <a:t>BUT </a:t>
            </a:r>
            <a:r>
              <a:rPr lang="en-GB" sz="2400" b="1" dirty="0" smtClean="0"/>
              <a:t>it is </a:t>
            </a:r>
            <a:r>
              <a:rPr lang="en-GB" sz="2400" b="1" dirty="0"/>
              <a:t>her paternal uncle</a:t>
            </a:r>
            <a:endParaRPr lang="en-GB" sz="2400" dirty="0"/>
          </a:p>
          <a:p>
            <a:pPr>
              <a:spcBef>
                <a:spcPct val="50000"/>
              </a:spcBef>
              <a:buFontTx/>
              <a:buChar char="•"/>
            </a:pPr>
            <a:endParaRPr lang="en-GB" b="1" dirty="0"/>
          </a:p>
          <a:p>
            <a:pPr>
              <a:spcBef>
                <a:spcPct val="50000"/>
              </a:spcBef>
              <a:buFontTx/>
              <a:buChar char="•"/>
            </a:pPr>
            <a:r>
              <a:rPr lang="en-GB" sz="2400" dirty="0"/>
              <a:t>Chance of a son with haemophilia= new </a:t>
            </a:r>
            <a:r>
              <a:rPr lang="en-GB" sz="2400" dirty="0" smtClean="0"/>
              <a:t>mutation only</a:t>
            </a:r>
            <a:endParaRPr lang="en-GB" sz="2400" dirty="0"/>
          </a:p>
          <a:p>
            <a:pPr>
              <a:spcBef>
                <a:spcPct val="50000"/>
              </a:spcBef>
              <a:buFontTx/>
              <a:buChar char="•"/>
            </a:pPr>
            <a:r>
              <a:rPr lang="en-GB" sz="2400" dirty="0" smtClean="0"/>
              <a:t>Had </a:t>
            </a:r>
            <a:r>
              <a:rPr lang="en-GB" sz="2400" dirty="0"/>
              <a:t>it been her maternal uncle she could have been a carrier</a:t>
            </a:r>
          </a:p>
        </p:txBody>
      </p:sp>
      <p:sp>
        <p:nvSpPr>
          <p:cNvPr id="18439" name="Rectangle 7"/>
          <p:cNvSpPr>
            <a:spLocks noChangeArrowheads="1"/>
          </p:cNvSpPr>
          <p:nvPr/>
        </p:nvSpPr>
        <p:spPr bwMode="auto">
          <a:xfrm>
            <a:off x="4800600" y="1914525"/>
            <a:ext cx="3967163" cy="4333875"/>
          </a:xfrm>
          <a:prstGeom prst="rect">
            <a:avLst/>
          </a:prstGeom>
          <a:noFill/>
          <a:ln w="76200">
            <a:solidFill>
              <a:schemeClr val="tx1"/>
            </a:solidFill>
            <a:miter lim="800000"/>
            <a:headEnd/>
            <a:tailEnd/>
          </a:ln>
        </p:spPr>
        <p:txBody>
          <a:bodyPr wrap="none" anchor="ctr"/>
          <a:lstStyle/>
          <a:p>
            <a:endParaRPr lang="en-GB"/>
          </a:p>
        </p:txBody>
      </p:sp>
      <p:sp>
        <p:nvSpPr>
          <p:cNvPr id="18441" name="Rectangle 43"/>
          <p:cNvSpPr>
            <a:spLocks noChangeArrowheads="1"/>
          </p:cNvSpPr>
          <p:nvPr/>
        </p:nvSpPr>
        <p:spPr bwMode="auto">
          <a:xfrm>
            <a:off x="8166100" y="3522663"/>
            <a:ext cx="215900" cy="215900"/>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18442" name="Line 44"/>
          <p:cNvSpPr>
            <a:spLocks noChangeShapeType="1"/>
          </p:cNvSpPr>
          <p:nvPr/>
        </p:nvSpPr>
        <p:spPr bwMode="auto">
          <a:xfrm flipH="1">
            <a:off x="7740650" y="3048000"/>
            <a:ext cx="0" cy="48895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8443" name="Rectangle 45"/>
          <p:cNvSpPr>
            <a:spLocks noChangeArrowheads="1"/>
          </p:cNvSpPr>
          <p:nvPr/>
        </p:nvSpPr>
        <p:spPr bwMode="auto">
          <a:xfrm>
            <a:off x="7632700" y="3532188"/>
            <a:ext cx="215900" cy="215900"/>
          </a:xfrm>
          <a:prstGeom prst="rect">
            <a:avLst/>
          </a:prstGeom>
          <a:solidFill>
            <a:schemeClr val="tx1"/>
          </a:solidFill>
          <a:ln w="19050">
            <a:solidFill>
              <a:schemeClr val="tx1"/>
            </a:solidFill>
            <a:miter lim="800000"/>
            <a:headEnd/>
            <a:tailEnd/>
          </a:ln>
        </p:spPr>
        <p:txBody>
          <a:bodyPr wrap="none" anchor="ctr"/>
          <a:lstStyle/>
          <a:p>
            <a:endParaRPr lang="en-GB"/>
          </a:p>
        </p:txBody>
      </p:sp>
      <p:sp>
        <p:nvSpPr>
          <p:cNvPr id="18444" name="Line 46"/>
          <p:cNvSpPr>
            <a:spLocks noChangeShapeType="1"/>
          </p:cNvSpPr>
          <p:nvPr/>
        </p:nvSpPr>
        <p:spPr bwMode="auto">
          <a:xfrm flipH="1">
            <a:off x="8286750" y="3048000"/>
            <a:ext cx="0" cy="48895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8445" name="Line 47"/>
          <p:cNvSpPr>
            <a:spLocks noChangeShapeType="1"/>
          </p:cNvSpPr>
          <p:nvPr/>
        </p:nvSpPr>
        <p:spPr bwMode="auto">
          <a:xfrm>
            <a:off x="7732713" y="3048000"/>
            <a:ext cx="554037" cy="0"/>
          </a:xfrm>
          <a:prstGeom prst="line">
            <a:avLst/>
          </a:prstGeom>
          <a:noFill/>
          <a:ln w="19050">
            <a:solidFill>
              <a:schemeClr val="tx1"/>
            </a:solidFill>
            <a:round/>
            <a:headEnd/>
            <a:tailEnd/>
          </a:ln>
        </p:spPr>
        <p:txBody>
          <a:bodyPr wrap="none" anchor="ctr"/>
          <a:lstStyle/>
          <a:p>
            <a:endParaRPr lang="en-GB"/>
          </a:p>
        </p:txBody>
      </p:sp>
      <p:grpSp>
        <p:nvGrpSpPr>
          <p:cNvPr id="2" name="Group 8"/>
          <p:cNvGrpSpPr>
            <a:grpSpLocks/>
          </p:cNvGrpSpPr>
          <p:nvPr/>
        </p:nvGrpSpPr>
        <p:grpSpPr bwMode="auto">
          <a:xfrm>
            <a:off x="5726113" y="4651375"/>
            <a:ext cx="1079500" cy="225425"/>
            <a:chOff x="4040" y="1976"/>
            <a:chExt cx="680" cy="142"/>
          </a:xfrm>
        </p:grpSpPr>
        <p:sp>
          <p:nvSpPr>
            <p:cNvPr id="18474" name="Oval 9"/>
            <p:cNvSpPr>
              <a:spLocks noChangeArrowheads="1"/>
            </p:cNvSpPr>
            <p:nvPr/>
          </p:nvSpPr>
          <p:spPr bwMode="auto">
            <a:xfrm>
              <a:off x="4584" y="1982"/>
              <a:ext cx="136" cy="136"/>
            </a:xfrm>
            <a:prstGeom prst="ellipse">
              <a:avLst/>
            </a:prstGeom>
            <a:solidFill>
              <a:schemeClr val="tx1"/>
            </a:solidFill>
            <a:ln w="19050">
              <a:solidFill>
                <a:schemeClr val="tx1"/>
              </a:solidFill>
              <a:miter lim="800000"/>
              <a:headEnd/>
              <a:tailEnd/>
            </a:ln>
          </p:spPr>
          <p:txBody>
            <a:bodyPr wrap="none" anchor="ctr"/>
            <a:lstStyle/>
            <a:p>
              <a:endParaRPr lang="en-GB"/>
            </a:p>
          </p:txBody>
        </p:sp>
        <p:sp>
          <p:nvSpPr>
            <p:cNvPr id="18475" name="Line 10"/>
            <p:cNvSpPr>
              <a:spLocks noChangeShapeType="1"/>
            </p:cNvSpPr>
            <p:nvPr/>
          </p:nvSpPr>
          <p:spPr bwMode="auto">
            <a:xfrm>
              <a:off x="4176" y="2064"/>
              <a:ext cx="405" cy="4"/>
            </a:xfrm>
            <a:prstGeom prst="line">
              <a:avLst/>
            </a:prstGeom>
            <a:solidFill>
              <a:schemeClr val="tx1"/>
            </a:solidFill>
            <a:ln w="19050">
              <a:solidFill>
                <a:schemeClr val="tx1"/>
              </a:solidFill>
              <a:miter lim="800000"/>
              <a:headEnd/>
              <a:tailEnd/>
            </a:ln>
          </p:spPr>
          <p:txBody>
            <a:bodyPr wrap="none" anchor="ctr"/>
            <a:lstStyle/>
            <a:p>
              <a:endParaRPr lang="en-GB"/>
            </a:p>
          </p:txBody>
        </p:sp>
        <p:sp>
          <p:nvSpPr>
            <p:cNvPr id="18476" name="Rectangle 11"/>
            <p:cNvSpPr>
              <a:spLocks noChangeArrowheads="1"/>
            </p:cNvSpPr>
            <p:nvPr/>
          </p:nvSpPr>
          <p:spPr bwMode="auto">
            <a:xfrm>
              <a:off x="4040" y="1976"/>
              <a:ext cx="136" cy="136"/>
            </a:xfrm>
            <a:prstGeom prst="rect">
              <a:avLst/>
            </a:prstGeom>
            <a:solidFill>
              <a:schemeClr val="tx1"/>
            </a:solidFill>
            <a:ln w="19050">
              <a:solidFill>
                <a:schemeClr val="tx1"/>
              </a:solidFill>
              <a:miter lim="800000"/>
              <a:headEnd/>
              <a:tailEnd/>
            </a:ln>
          </p:spPr>
          <p:txBody>
            <a:bodyPr wrap="none" anchor="ctr"/>
            <a:lstStyle/>
            <a:p>
              <a:endParaRPr lang="en-GB"/>
            </a:p>
          </p:txBody>
        </p:sp>
      </p:grpSp>
      <p:sp>
        <p:nvSpPr>
          <p:cNvPr id="18447" name="Line 12"/>
          <p:cNvSpPr>
            <a:spLocks noChangeShapeType="1"/>
          </p:cNvSpPr>
          <p:nvPr/>
        </p:nvSpPr>
        <p:spPr bwMode="auto">
          <a:xfrm>
            <a:off x="6272213" y="4800600"/>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8448" name="Rectangle 13"/>
          <p:cNvSpPr>
            <a:spLocks noChangeArrowheads="1"/>
          </p:cNvSpPr>
          <p:nvPr/>
        </p:nvSpPr>
        <p:spPr bwMode="auto">
          <a:xfrm rot="2760000">
            <a:off x="6156325" y="5319713"/>
            <a:ext cx="215900" cy="215900"/>
          </a:xfrm>
          <a:prstGeom prst="rect">
            <a:avLst/>
          </a:prstGeom>
          <a:solidFill>
            <a:schemeClr val="tx1"/>
          </a:solidFill>
          <a:ln w="19050">
            <a:solidFill>
              <a:schemeClr val="tx1"/>
            </a:solidFill>
            <a:miter lim="800000"/>
            <a:headEnd/>
            <a:tailEnd/>
          </a:ln>
        </p:spPr>
        <p:txBody>
          <a:bodyPr wrap="none" anchor="ctr"/>
          <a:lstStyle/>
          <a:p>
            <a:endParaRPr lang="en-GB"/>
          </a:p>
        </p:txBody>
      </p:sp>
      <p:sp>
        <p:nvSpPr>
          <p:cNvPr id="18449" name="Line 16"/>
          <p:cNvSpPr>
            <a:spLocks noChangeShapeType="1"/>
          </p:cNvSpPr>
          <p:nvPr/>
        </p:nvSpPr>
        <p:spPr bwMode="auto">
          <a:xfrm>
            <a:off x="7021513" y="3659188"/>
            <a:ext cx="647700" cy="0"/>
          </a:xfrm>
          <a:prstGeom prst="line">
            <a:avLst/>
          </a:prstGeom>
          <a:noFill/>
          <a:ln w="9525">
            <a:solidFill>
              <a:schemeClr val="tx1"/>
            </a:solidFill>
            <a:round/>
            <a:headEnd type="none" w="sm" len="sm"/>
            <a:tailEnd type="none" w="sm" len="sm"/>
          </a:ln>
        </p:spPr>
        <p:txBody>
          <a:bodyPr wrap="none" anchor="ctr"/>
          <a:lstStyle/>
          <a:p>
            <a:endParaRPr lang="en-GB"/>
          </a:p>
        </p:txBody>
      </p:sp>
      <p:sp>
        <p:nvSpPr>
          <p:cNvPr id="18450" name="Line 18"/>
          <p:cNvSpPr>
            <a:spLocks noChangeShapeType="1"/>
          </p:cNvSpPr>
          <p:nvPr/>
        </p:nvSpPr>
        <p:spPr bwMode="auto">
          <a:xfrm>
            <a:off x="7351713" y="3659188"/>
            <a:ext cx="0" cy="508000"/>
          </a:xfrm>
          <a:prstGeom prst="line">
            <a:avLst/>
          </a:prstGeom>
          <a:noFill/>
          <a:ln w="9525">
            <a:solidFill>
              <a:schemeClr val="tx1"/>
            </a:solidFill>
            <a:round/>
            <a:headEnd type="none" w="sm" len="sm"/>
            <a:tailEnd type="none" w="sm" len="sm"/>
          </a:ln>
        </p:spPr>
        <p:txBody>
          <a:bodyPr wrap="none" anchor="ctr"/>
          <a:lstStyle/>
          <a:p>
            <a:endParaRPr lang="en-GB"/>
          </a:p>
        </p:txBody>
      </p:sp>
      <p:sp>
        <p:nvSpPr>
          <p:cNvPr id="18451" name="Line 19"/>
          <p:cNvSpPr>
            <a:spLocks noChangeShapeType="1"/>
          </p:cNvSpPr>
          <p:nvPr/>
        </p:nvSpPr>
        <p:spPr bwMode="auto">
          <a:xfrm>
            <a:off x="6653213" y="4171950"/>
            <a:ext cx="1389062" cy="0"/>
          </a:xfrm>
          <a:prstGeom prst="line">
            <a:avLst/>
          </a:prstGeom>
          <a:noFill/>
          <a:ln w="9525">
            <a:solidFill>
              <a:schemeClr val="tx1"/>
            </a:solidFill>
            <a:round/>
            <a:headEnd type="none" w="sm" len="sm"/>
            <a:tailEnd type="none" w="sm" len="sm"/>
          </a:ln>
        </p:spPr>
        <p:txBody>
          <a:bodyPr wrap="none" anchor="ctr"/>
          <a:lstStyle/>
          <a:p>
            <a:endParaRPr lang="en-GB"/>
          </a:p>
        </p:txBody>
      </p:sp>
      <p:sp>
        <p:nvSpPr>
          <p:cNvPr id="18452" name="Line 20"/>
          <p:cNvSpPr>
            <a:spLocks noChangeShapeType="1"/>
          </p:cNvSpPr>
          <p:nvPr/>
        </p:nvSpPr>
        <p:spPr bwMode="auto">
          <a:xfrm>
            <a:off x="6669088" y="4167188"/>
            <a:ext cx="1587" cy="508000"/>
          </a:xfrm>
          <a:prstGeom prst="line">
            <a:avLst/>
          </a:prstGeom>
          <a:noFill/>
          <a:ln w="12700">
            <a:solidFill>
              <a:schemeClr val="tx1"/>
            </a:solidFill>
            <a:round/>
            <a:headEnd type="none" w="sm" len="sm"/>
            <a:tailEnd type="none" w="sm" len="sm"/>
          </a:ln>
        </p:spPr>
        <p:txBody>
          <a:bodyPr wrap="none" anchor="ctr"/>
          <a:lstStyle/>
          <a:p>
            <a:endParaRPr lang="en-GB"/>
          </a:p>
        </p:txBody>
      </p:sp>
      <p:grpSp>
        <p:nvGrpSpPr>
          <p:cNvPr id="3" name="Group 21"/>
          <p:cNvGrpSpPr>
            <a:grpSpLocks/>
          </p:cNvGrpSpPr>
          <p:nvPr/>
        </p:nvGrpSpPr>
        <p:grpSpPr bwMode="auto">
          <a:xfrm>
            <a:off x="7937500" y="4167188"/>
            <a:ext cx="215900" cy="719137"/>
            <a:chOff x="4490" y="2384"/>
            <a:chExt cx="136" cy="453"/>
          </a:xfrm>
        </p:grpSpPr>
        <p:sp>
          <p:nvSpPr>
            <p:cNvPr id="18472" name="Line 22"/>
            <p:cNvSpPr>
              <a:spLocks noChangeShapeType="1"/>
            </p:cNvSpPr>
            <p:nvPr/>
          </p:nvSpPr>
          <p:spPr bwMode="auto">
            <a:xfrm>
              <a:off x="4556" y="2384"/>
              <a:ext cx="0" cy="320"/>
            </a:xfrm>
            <a:prstGeom prst="line">
              <a:avLst/>
            </a:prstGeom>
            <a:solidFill>
              <a:schemeClr val="tx1"/>
            </a:solidFill>
            <a:ln w="19050">
              <a:solidFill>
                <a:schemeClr val="tx1"/>
              </a:solidFill>
              <a:miter lim="800000"/>
              <a:headEnd/>
              <a:tailEnd/>
            </a:ln>
          </p:spPr>
          <p:txBody>
            <a:bodyPr wrap="none" anchor="ctr"/>
            <a:lstStyle/>
            <a:p>
              <a:endParaRPr lang="en-GB"/>
            </a:p>
          </p:txBody>
        </p:sp>
        <p:sp>
          <p:nvSpPr>
            <p:cNvPr id="18473" name="Rectangle 23"/>
            <p:cNvSpPr>
              <a:spLocks noChangeArrowheads="1"/>
            </p:cNvSpPr>
            <p:nvPr/>
          </p:nvSpPr>
          <p:spPr bwMode="auto">
            <a:xfrm>
              <a:off x="4490" y="2701"/>
              <a:ext cx="136" cy="136"/>
            </a:xfrm>
            <a:prstGeom prst="rect">
              <a:avLst/>
            </a:prstGeom>
            <a:solidFill>
              <a:schemeClr val="tx1"/>
            </a:solidFill>
            <a:ln w="19050">
              <a:solidFill>
                <a:schemeClr val="tx1"/>
              </a:solidFill>
              <a:miter lim="800000"/>
              <a:headEnd/>
              <a:tailEnd/>
            </a:ln>
          </p:spPr>
          <p:txBody>
            <a:bodyPr wrap="none" anchor="ctr"/>
            <a:lstStyle/>
            <a:p>
              <a:endParaRPr lang="en-GB"/>
            </a:p>
          </p:txBody>
        </p:sp>
      </p:grpSp>
      <p:sp>
        <p:nvSpPr>
          <p:cNvPr id="18454" name="Line 24"/>
          <p:cNvSpPr>
            <a:spLocks noChangeShapeType="1"/>
          </p:cNvSpPr>
          <p:nvPr/>
        </p:nvSpPr>
        <p:spPr bwMode="auto">
          <a:xfrm flipH="1">
            <a:off x="7034213" y="4186238"/>
            <a:ext cx="0" cy="48895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8455" name="Rectangle 25"/>
          <p:cNvSpPr>
            <a:spLocks noChangeArrowheads="1"/>
          </p:cNvSpPr>
          <p:nvPr/>
        </p:nvSpPr>
        <p:spPr bwMode="auto">
          <a:xfrm>
            <a:off x="6926263" y="4670425"/>
            <a:ext cx="215900" cy="215900"/>
          </a:xfrm>
          <a:prstGeom prst="rect">
            <a:avLst/>
          </a:prstGeom>
          <a:solidFill>
            <a:schemeClr val="tx1"/>
          </a:solidFill>
          <a:ln w="19050">
            <a:solidFill>
              <a:schemeClr val="tx1"/>
            </a:solidFill>
            <a:miter lim="800000"/>
            <a:headEnd/>
            <a:tailEnd/>
          </a:ln>
        </p:spPr>
        <p:txBody>
          <a:bodyPr wrap="none" anchor="ctr"/>
          <a:lstStyle/>
          <a:p>
            <a:endParaRPr lang="en-GB"/>
          </a:p>
        </p:txBody>
      </p:sp>
      <p:grpSp>
        <p:nvGrpSpPr>
          <p:cNvPr id="4" name="Group 26"/>
          <p:cNvGrpSpPr>
            <a:grpSpLocks/>
          </p:cNvGrpSpPr>
          <p:nvPr/>
        </p:nvGrpSpPr>
        <p:grpSpPr bwMode="auto">
          <a:xfrm>
            <a:off x="7351713" y="4168775"/>
            <a:ext cx="215900" cy="695325"/>
            <a:chOff x="5029" y="2626"/>
            <a:chExt cx="136" cy="438"/>
          </a:xfrm>
        </p:grpSpPr>
        <p:sp>
          <p:nvSpPr>
            <p:cNvPr id="18470" name="Line 27"/>
            <p:cNvSpPr>
              <a:spLocks noChangeShapeType="1"/>
            </p:cNvSpPr>
            <p:nvPr/>
          </p:nvSpPr>
          <p:spPr bwMode="auto">
            <a:xfrm>
              <a:off x="5088" y="2626"/>
              <a:ext cx="0" cy="310"/>
            </a:xfrm>
            <a:prstGeom prst="line">
              <a:avLst/>
            </a:prstGeom>
            <a:solidFill>
              <a:schemeClr val="tx1"/>
            </a:solidFill>
            <a:ln w="19050">
              <a:solidFill>
                <a:schemeClr val="tx1"/>
              </a:solidFill>
              <a:miter lim="800000"/>
              <a:headEnd/>
              <a:tailEnd/>
            </a:ln>
          </p:spPr>
          <p:txBody>
            <a:bodyPr wrap="none" anchor="ctr"/>
            <a:lstStyle/>
            <a:p>
              <a:endParaRPr lang="en-GB"/>
            </a:p>
          </p:txBody>
        </p:sp>
        <p:sp>
          <p:nvSpPr>
            <p:cNvPr id="18471" name="Oval 28"/>
            <p:cNvSpPr>
              <a:spLocks noChangeArrowheads="1"/>
            </p:cNvSpPr>
            <p:nvPr/>
          </p:nvSpPr>
          <p:spPr bwMode="auto">
            <a:xfrm>
              <a:off x="5029" y="2928"/>
              <a:ext cx="136" cy="136"/>
            </a:xfrm>
            <a:prstGeom prst="ellipse">
              <a:avLst/>
            </a:prstGeom>
            <a:solidFill>
              <a:schemeClr val="tx1"/>
            </a:solidFill>
            <a:ln w="19050">
              <a:solidFill>
                <a:schemeClr val="tx1"/>
              </a:solidFill>
              <a:miter lim="800000"/>
              <a:headEnd/>
              <a:tailEnd/>
            </a:ln>
          </p:spPr>
          <p:txBody>
            <a:bodyPr wrap="none" anchor="ctr"/>
            <a:lstStyle/>
            <a:p>
              <a:endParaRPr lang="en-GB"/>
            </a:p>
          </p:txBody>
        </p:sp>
      </p:grpSp>
      <p:grpSp>
        <p:nvGrpSpPr>
          <p:cNvPr id="5" name="Group 29"/>
          <p:cNvGrpSpPr>
            <a:grpSpLocks/>
          </p:cNvGrpSpPr>
          <p:nvPr/>
        </p:nvGrpSpPr>
        <p:grpSpPr bwMode="auto">
          <a:xfrm>
            <a:off x="7694613" y="4171950"/>
            <a:ext cx="101600" cy="260350"/>
            <a:chOff x="4061" y="2385"/>
            <a:chExt cx="64" cy="164"/>
          </a:xfrm>
        </p:grpSpPr>
        <p:sp>
          <p:nvSpPr>
            <p:cNvPr id="18468" name="Line 30"/>
            <p:cNvSpPr>
              <a:spLocks noChangeShapeType="1"/>
            </p:cNvSpPr>
            <p:nvPr/>
          </p:nvSpPr>
          <p:spPr bwMode="auto">
            <a:xfrm>
              <a:off x="4091" y="2385"/>
              <a:ext cx="0" cy="116"/>
            </a:xfrm>
            <a:prstGeom prst="line">
              <a:avLst/>
            </a:prstGeom>
            <a:solidFill>
              <a:schemeClr val="bg1"/>
            </a:solidFill>
            <a:ln w="12700">
              <a:solidFill>
                <a:schemeClr val="tx1"/>
              </a:solidFill>
              <a:miter lim="800000"/>
              <a:headEnd/>
              <a:tailEnd/>
            </a:ln>
          </p:spPr>
          <p:txBody>
            <a:bodyPr wrap="none" anchor="ctr"/>
            <a:lstStyle/>
            <a:p>
              <a:endParaRPr lang="en-GB"/>
            </a:p>
          </p:txBody>
        </p:sp>
        <p:sp>
          <p:nvSpPr>
            <p:cNvPr id="18469" name="Oval 31"/>
            <p:cNvSpPr>
              <a:spLocks noChangeArrowheads="1"/>
            </p:cNvSpPr>
            <p:nvPr/>
          </p:nvSpPr>
          <p:spPr bwMode="auto">
            <a:xfrm>
              <a:off x="4061" y="2478"/>
              <a:ext cx="64" cy="71"/>
            </a:xfrm>
            <a:prstGeom prst="ellipse">
              <a:avLst/>
            </a:prstGeom>
            <a:solidFill>
              <a:schemeClr val="bg1"/>
            </a:solidFill>
            <a:ln w="12700">
              <a:solidFill>
                <a:schemeClr val="tx1"/>
              </a:solidFill>
              <a:miter lim="800000"/>
              <a:headEnd/>
              <a:tailEnd/>
            </a:ln>
          </p:spPr>
          <p:txBody>
            <a:bodyPr wrap="none" anchor="ctr"/>
            <a:lstStyle/>
            <a:p>
              <a:endParaRPr lang="en-GB"/>
            </a:p>
          </p:txBody>
        </p:sp>
      </p:grpSp>
      <p:sp>
        <p:nvSpPr>
          <p:cNvPr id="18458" name="Text Box 32"/>
          <p:cNvSpPr txBox="1">
            <a:spLocks noChangeArrowheads="1"/>
          </p:cNvSpPr>
          <p:nvPr/>
        </p:nvSpPr>
        <p:spPr bwMode="auto">
          <a:xfrm>
            <a:off x="7558088" y="4464050"/>
            <a:ext cx="484187" cy="336550"/>
          </a:xfrm>
          <a:prstGeom prst="rect">
            <a:avLst/>
          </a:prstGeom>
          <a:noFill/>
          <a:ln w="9525">
            <a:noFill/>
            <a:miter lim="800000"/>
            <a:headEnd/>
            <a:tailEnd/>
          </a:ln>
        </p:spPr>
        <p:txBody>
          <a:bodyPr>
            <a:spAutoFit/>
          </a:bodyPr>
          <a:lstStyle/>
          <a:p>
            <a:pPr>
              <a:spcBef>
                <a:spcPct val="50000"/>
              </a:spcBef>
            </a:pPr>
            <a:r>
              <a:rPr lang="en-GB" sz="1600"/>
              <a:t>x4</a:t>
            </a:r>
            <a:endParaRPr lang="en-GB"/>
          </a:p>
        </p:txBody>
      </p:sp>
      <p:sp>
        <p:nvSpPr>
          <p:cNvPr id="18459" name="Line 33"/>
          <p:cNvSpPr>
            <a:spLocks noChangeShapeType="1"/>
          </p:cNvSpPr>
          <p:nvPr/>
        </p:nvSpPr>
        <p:spPr bwMode="auto">
          <a:xfrm flipH="1" flipV="1">
            <a:off x="6778625" y="4976813"/>
            <a:ext cx="255588" cy="433387"/>
          </a:xfrm>
          <a:prstGeom prst="line">
            <a:avLst/>
          </a:prstGeom>
          <a:noFill/>
          <a:ln w="38100">
            <a:solidFill>
              <a:schemeClr val="tx1"/>
            </a:solidFill>
            <a:round/>
            <a:headEnd/>
            <a:tailEnd type="triangle" w="med" len="med"/>
          </a:ln>
        </p:spPr>
        <p:txBody>
          <a:bodyPr wrap="none" anchor="ctr"/>
          <a:lstStyle/>
          <a:p>
            <a:endParaRPr lang="en-GB"/>
          </a:p>
        </p:txBody>
      </p:sp>
      <p:sp>
        <p:nvSpPr>
          <p:cNvPr id="18460" name="Text Box 34"/>
          <p:cNvSpPr txBox="1">
            <a:spLocks noChangeArrowheads="1"/>
          </p:cNvSpPr>
          <p:nvPr/>
        </p:nvSpPr>
        <p:spPr bwMode="auto">
          <a:xfrm>
            <a:off x="6926263" y="5257800"/>
            <a:ext cx="1227137" cy="457200"/>
          </a:xfrm>
          <a:prstGeom prst="rect">
            <a:avLst/>
          </a:prstGeom>
          <a:noFill/>
          <a:ln w="9525">
            <a:noFill/>
            <a:miter lim="800000"/>
            <a:headEnd/>
            <a:tailEnd/>
          </a:ln>
        </p:spPr>
        <p:txBody>
          <a:bodyPr>
            <a:spAutoFit/>
          </a:bodyPr>
          <a:lstStyle/>
          <a:p>
            <a:pPr>
              <a:spcBef>
                <a:spcPct val="50000"/>
              </a:spcBef>
            </a:pPr>
            <a:r>
              <a:rPr lang="en-GB"/>
              <a:t>proband</a:t>
            </a:r>
          </a:p>
        </p:txBody>
      </p:sp>
      <p:sp>
        <p:nvSpPr>
          <p:cNvPr id="18461" name="Oval 49"/>
          <p:cNvSpPr>
            <a:spLocks noChangeArrowheads="1"/>
          </p:cNvSpPr>
          <p:nvPr/>
        </p:nvSpPr>
        <p:spPr bwMode="auto">
          <a:xfrm>
            <a:off x="6858000" y="3529013"/>
            <a:ext cx="215900" cy="215900"/>
          </a:xfrm>
          <a:prstGeom prst="ellipse">
            <a:avLst/>
          </a:prstGeom>
          <a:solidFill>
            <a:schemeClr val="tx1"/>
          </a:solidFill>
          <a:ln w="19050">
            <a:solidFill>
              <a:schemeClr val="tx1"/>
            </a:solidFill>
            <a:miter lim="800000"/>
            <a:headEnd/>
            <a:tailEnd/>
          </a:ln>
        </p:spPr>
        <p:txBody>
          <a:bodyPr wrap="none" anchor="ctr"/>
          <a:lstStyle/>
          <a:p>
            <a:endParaRPr lang="en-GB"/>
          </a:p>
        </p:txBody>
      </p:sp>
      <p:sp>
        <p:nvSpPr>
          <p:cNvPr id="18463" name="Line 53"/>
          <p:cNvSpPr>
            <a:spLocks noChangeShapeType="1"/>
          </p:cNvSpPr>
          <p:nvPr/>
        </p:nvSpPr>
        <p:spPr bwMode="auto">
          <a:xfrm>
            <a:off x="7661275" y="2514600"/>
            <a:ext cx="647700" cy="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8464" name="Rectangle 54"/>
          <p:cNvSpPr>
            <a:spLocks noChangeArrowheads="1"/>
          </p:cNvSpPr>
          <p:nvPr/>
        </p:nvSpPr>
        <p:spPr bwMode="auto">
          <a:xfrm>
            <a:off x="7445375" y="2374900"/>
            <a:ext cx="215900" cy="215900"/>
          </a:xfrm>
          <a:prstGeom prst="rect">
            <a:avLst/>
          </a:prstGeom>
          <a:solidFill>
            <a:schemeClr val="tx1"/>
          </a:solidFill>
          <a:ln w="19050">
            <a:solidFill>
              <a:schemeClr val="tx1"/>
            </a:solidFill>
            <a:miter lim="800000"/>
            <a:headEnd/>
            <a:tailEnd/>
          </a:ln>
        </p:spPr>
        <p:txBody>
          <a:bodyPr wrap="none" anchor="ctr"/>
          <a:lstStyle/>
          <a:p>
            <a:endParaRPr lang="en-GB"/>
          </a:p>
        </p:txBody>
      </p:sp>
      <p:sp>
        <p:nvSpPr>
          <p:cNvPr id="18465" name="Line 55"/>
          <p:cNvSpPr>
            <a:spLocks noChangeShapeType="1"/>
          </p:cNvSpPr>
          <p:nvPr/>
        </p:nvSpPr>
        <p:spPr bwMode="auto">
          <a:xfrm>
            <a:off x="8042275" y="2540000"/>
            <a:ext cx="0" cy="50800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8467" name="Text Box 57"/>
          <p:cNvSpPr txBox="1">
            <a:spLocks noChangeArrowheads="1"/>
          </p:cNvSpPr>
          <p:nvPr/>
        </p:nvSpPr>
        <p:spPr bwMode="auto">
          <a:xfrm>
            <a:off x="8153400" y="3751263"/>
            <a:ext cx="284163" cy="457200"/>
          </a:xfrm>
          <a:prstGeom prst="rect">
            <a:avLst/>
          </a:prstGeom>
          <a:noFill/>
          <a:ln w="9525">
            <a:noFill/>
            <a:miter lim="800000"/>
            <a:headEnd/>
            <a:tailEnd/>
          </a:ln>
        </p:spPr>
        <p:txBody>
          <a:bodyPr>
            <a:spAutoFit/>
          </a:bodyPr>
          <a:lstStyle/>
          <a:p>
            <a:pPr>
              <a:spcBef>
                <a:spcPct val="50000"/>
              </a:spcBef>
            </a:pPr>
            <a:r>
              <a:rPr lang="en-GB" i="1"/>
              <a:t>h</a:t>
            </a:r>
            <a:endParaRPr lang="en-GB"/>
          </a:p>
        </p:txBody>
      </p:sp>
      <p:sp>
        <p:nvSpPr>
          <p:cNvPr id="45" name="Rectangle 2"/>
          <p:cNvSpPr txBox="1">
            <a:spLocks noChangeArrowheads="1"/>
          </p:cNvSpPr>
          <p:nvPr/>
        </p:nvSpPr>
        <p:spPr>
          <a:xfrm>
            <a:off x="395536" y="260648"/>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Back to Mrs Jones:</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risk of haemophilia </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grpSp>
        <p:nvGrpSpPr>
          <p:cNvPr id="46" name="Group 45"/>
          <p:cNvGrpSpPr/>
          <p:nvPr/>
        </p:nvGrpSpPr>
        <p:grpSpPr>
          <a:xfrm>
            <a:off x="8295013" y="2373443"/>
            <a:ext cx="215900" cy="215900"/>
            <a:chOff x="2771800" y="4221088"/>
            <a:chExt cx="215900" cy="215900"/>
          </a:xfrm>
        </p:grpSpPr>
        <p:sp>
          <p:nvSpPr>
            <p:cNvPr id="47"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48"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404813" y="1914525"/>
            <a:ext cx="3967162" cy="4333875"/>
          </a:xfrm>
          <a:prstGeom prst="rect">
            <a:avLst/>
          </a:prstGeom>
          <a:noFill/>
          <a:ln w="76200">
            <a:solidFill>
              <a:schemeClr val="tx1"/>
            </a:solidFill>
            <a:miter lim="800000"/>
            <a:headEnd/>
            <a:tailEnd/>
          </a:ln>
        </p:spPr>
        <p:txBody>
          <a:bodyPr wrap="none" anchor="ctr"/>
          <a:lstStyle/>
          <a:p>
            <a:endParaRPr lang="en-GB"/>
          </a:p>
        </p:txBody>
      </p:sp>
      <p:sp>
        <p:nvSpPr>
          <p:cNvPr id="19462" name="Text Box 6"/>
          <p:cNvSpPr txBox="1">
            <a:spLocks noChangeArrowheads="1"/>
          </p:cNvSpPr>
          <p:nvPr/>
        </p:nvSpPr>
        <p:spPr bwMode="auto">
          <a:xfrm>
            <a:off x="404813" y="1914525"/>
            <a:ext cx="3967162" cy="4050340"/>
          </a:xfrm>
          <a:prstGeom prst="rect">
            <a:avLst/>
          </a:prstGeom>
          <a:noFill/>
          <a:ln w="9525">
            <a:noFill/>
            <a:miter lim="800000"/>
            <a:headEnd/>
            <a:tailEnd/>
          </a:ln>
        </p:spPr>
        <p:txBody>
          <a:bodyPr>
            <a:spAutoFit/>
          </a:bodyPr>
          <a:lstStyle/>
          <a:p>
            <a:pPr>
              <a:spcBef>
                <a:spcPct val="50000"/>
              </a:spcBef>
              <a:buFontTx/>
              <a:buChar char="•"/>
            </a:pPr>
            <a:r>
              <a:rPr lang="en-GB" b="1" dirty="0"/>
              <a:t>Her husbands first cousin has  a child with CF</a:t>
            </a:r>
            <a:endParaRPr lang="en-GB" dirty="0"/>
          </a:p>
          <a:p>
            <a:pPr>
              <a:lnSpc>
                <a:spcPct val="90000"/>
              </a:lnSpc>
              <a:spcBef>
                <a:spcPct val="50000"/>
              </a:spcBef>
              <a:buFontTx/>
              <a:buChar char="•"/>
            </a:pPr>
            <a:r>
              <a:rPr lang="en-GB" dirty="0"/>
              <a:t>Mrs Jones’ husband has a 1:8 chance of being a CF carrier</a:t>
            </a:r>
          </a:p>
          <a:p>
            <a:pPr>
              <a:lnSpc>
                <a:spcPct val="90000"/>
              </a:lnSpc>
              <a:spcBef>
                <a:spcPct val="50000"/>
              </a:spcBef>
              <a:buFontTx/>
              <a:buChar char="•"/>
            </a:pPr>
            <a:r>
              <a:rPr lang="en-GB" dirty="0"/>
              <a:t>Mrs Jones has a 1:22 chance of being a CF carrier</a:t>
            </a:r>
          </a:p>
          <a:p>
            <a:pPr>
              <a:lnSpc>
                <a:spcPct val="90000"/>
              </a:lnSpc>
              <a:spcBef>
                <a:spcPct val="50000"/>
              </a:spcBef>
              <a:buFontTx/>
              <a:buChar char="•"/>
            </a:pPr>
            <a:r>
              <a:rPr lang="en-GB" dirty="0"/>
              <a:t>if both are carriers there is a 1:4 the child is affected</a:t>
            </a:r>
          </a:p>
          <a:p>
            <a:pPr>
              <a:spcBef>
                <a:spcPct val="50000"/>
              </a:spcBef>
            </a:pPr>
            <a:r>
              <a:rPr lang="en-GB" sz="2800" b="1" dirty="0"/>
              <a:t>Overall chance of affected foetus = 1:704</a:t>
            </a:r>
          </a:p>
          <a:p>
            <a:pPr algn="ctr">
              <a:spcBef>
                <a:spcPct val="50000"/>
              </a:spcBef>
              <a:buFontTx/>
              <a:buChar char="•"/>
            </a:pPr>
            <a:endParaRPr lang="en-GB" dirty="0"/>
          </a:p>
        </p:txBody>
      </p:sp>
      <p:sp>
        <p:nvSpPr>
          <p:cNvPr id="19463" name="Rectangle 7"/>
          <p:cNvSpPr>
            <a:spLocks noChangeArrowheads="1"/>
          </p:cNvSpPr>
          <p:nvPr/>
        </p:nvSpPr>
        <p:spPr bwMode="auto">
          <a:xfrm>
            <a:off x="4800600" y="1914525"/>
            <a:ext cx="3967163" cy="4333875"/>
          </a:xfrm>
          <a:prstGeom prst="rect">
            <a:avLst/>
          </a:prstGeom>
          <a:noFill/>
          <a:ln w="76200">
            <a:solidFill>
              <a:schemeClr val="tx1"/>
            </a:solidFill>
            <a:miter lim="800000"/>
            <a:headEnd/>
            <a:tailEnd/>
          </a:ln>
        </p:spPr>
        <p:txBody>
          <a:bodyPr wrap="none" anchor="ctr"/>
          <a:lstStyle/>
          <a:p>
            <a:endParaRPr lang="en-GB"/>
          </a:p>
        </p:txBody>
      </p:sp>
      <p:sp>
        <p:nvSpPr>
          <p:cNvPr id="19464" name="Line 8"/>
          <p:cNvSpPr>
            <a:spLocks noChangeShapeType="1"/>
          </p:cNvSpPr>
          <p:nvPr/>
        </p:nvSpPr>
        <p:spPr bwMode="auto">
          <a:xfrm>
            <a:off x="1142976" y="4500570"/>
            <a:ext cx="2286000" cy="0"/>
          </a:xfrm>
          <a:prstGeom prst="line">
            <a:avLst/>
          </a:prstGeom>
          <a:noFill/>
          <a:ln w="38100" cmpd="dbl">
            <a:solidFill>
              <a:schemeClr val="tx1"/>
            </a:solidFill>
            <a:round/>
            <a:headEnd/>
            <a:tailEnd/>
          </a:ln>
        </p:spPr>
        <p:txBody>
          <a:bodyPr wrap="none" anchor="ctr"/>
          <a:lstStyle/>
          <a:p>
            <a:endParaRPr lang="en-GB"/>
          </a:p>
        </p:txBody>
      </p:sp>
      <p:sp>
        <p:nvSpPr>
          <p:cNvPr id="19465" name="Text Box 37"/>
          <p:cNvSpPr txBox="1">
            <a:spLocks noChangeArrowheads="1"/>
          </p:cNvSpPr>
          <p:nvPr/>
        </p:nvSpPr>
        <p:spPr bwMode="auto">
          <a:xfrm>
            <a:off x="7494588" y="5019675"/>
            <a:ext cx="1227137" cy="457200"/>
          </a:xfrm>
          <a:prstGeom prst="rect">
            <a:avLst/>
          </a:prstGeom>
          <a:noFill/>
          <a:ln w="9525">
            <a:noFill/>
            <a:miter lim="800000"/>
            <a:headEnd/>
            <a:tailEnd/>
          </a:ln>
        </p:spPr>
        <p:txBody>
          <a:bodyPr>
            <a:spAutoFit/>
          </a:bodyPr>
          <a:lstStyle/>
          <a:p>
            <a:pPr>
              <a:spcBef>
                <a:spcPct val="50000"/>
              </a:spcBef>
            </a:pPr>
            <a:r>
              <a:rPr lang="en-GB"/>
              <a:t>proband</a:t>
            </a:r>
          </a:p>
        </p:txBody>
      </p:sp>
      <p:sp>
        <p:nvSpPr>
          <p:cNvPr id="19503" name="Line 22"/>
          <p:cNvSpPr>
            <a:spLocks noChangeShapeType="1"/>
          </p:cNvSpPr>
          <p:nvPr/>
        </p:nvSpPr>
        <p:spPr bwMode="auto">
          <a:xfrm>
            <a:off x="7535863" y="4138338"/>
            <a:ext cx="880093"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04" name="Line 23"/>
          <p:cNvSpPr>
            <a:spLocks noChangeShapeType="1"/>
          </p:cNvSpPr>
          <p:nvPr/>
        </p:nvSpPr>
        <p:spPr bwMode="auto">
          <a:xfrm>
            <a:off x="7545921" y="4136130"/>
            <a:ext cx="1006" cy="235556"/>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05" name="Rectangle 9"/>
          <p:cNvSpPr>
            <a:spLocks noChangeArrowheads="1"/>
          </p:cNvSpPr>
          <p:nvPr/>
        </p:nvSpPr>
        <p:spPr bwMode="auto">
          <a:xfrm>
            <a:off x="8494410" y="3837269"/>
            <a:ext cx="136792" cy="100111"/>
          </a:xfrm>
          <a:prstGeom prst="rect">
            <a:avLst/>
          </a:prstGeom>
          <a:solidFill>
            <a:schemeClr val="bg1"/>
          </a:solidFill>
          <a:ln w="19050">
            <a:solidFill>
              <a:schemeClr val="tx1"/>
            </a:solidFill>
            <a:miter lim="800000"/>
            <a:headEnd/>
            <a:tailEnd/>
          </a:ln>
        </p:spPr>
        <p:txBody>
          <a:bodyPr wrap="none" anchor="ctr"/>
          <a:lstStyle/>
          <a:p>
            <a:endParaRPr lang="en-GB"/>
          </a:p>
        </p:txBody>
      </p:sp>
      <p:sp>
        <p:nvSpPr>
          <p:cNvPr id="19506" name="Line 10"/>
          <p:cNvSpPr>
            <a:spLocks noChangeShapeType="1"/>
          </p:cNvSpPr>
          <p:nvPr/>
        </p:nvSpPr>
        <p:spPr bwMode="auto">
          <a:xfrm flipH="1">
            <a:off x="8224850" y="3617172"/>
            <a:ext cx="0" cy="226722"/>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07" name="Line 12"/>
          <p:cNvSpPr>
            <a:spLocks noChangeShapeType="1"/>
          </p:cNvSpPr>
          <p:nvPr/>
        </p:nvSpPr>
        <p:spPr bwMode="auto">
          <a:xfrm flipH="1">
            <a:off x="8570852" y="3617172"/>
            <a:ext cx="0" cy="226722"/>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08" name="Line 13"/>
          <p:cNvSpPr>
            <a:spLocks noChangeShapeType="1"/>
          </p:cNvSpPr>
          <p:nvPr/>
        </p:nvSpPr>
        <p:spPr bwMode="auto">
          <a:xfrm>
            <a:off x="8219821" y="3617172"/>
            <a:ext cx="351031" cy="0"/>
          </a:xfrm>
          <a:prstGeom prst="line">
            <a:avLst/>
          </a:prstGeom>
          <a:noFill/>
          <a:ln w="9525">
            <a:solidFill>
              <a:schemeClr val="tx1"/>
            </a:solidFill>
            <a:round/>
            <a:headEnd/>
            <a:tailEnd/>
          </a:ln>
        </p:spPr>
        <p:txBody>
          <a:bodyPr wrap="none" anchor="ctr"/>
          <a:lstStyle/>
          <a:p>
            <a:endParaRPr lang="en-GB"/>
          </a:p>
        </p:txBody>
      </p:sp>
      <p:sp>
        <p:nvSpPr>
          <p:cNvPr id="19509" name="Line 25"/>
          <p:cNvSpPr>
            <a:spLocks noChangeShapeType="1"/>
          </p:cNvSpPr>
          <p:nvPr/>
        </p:nvSpPr>
        <p:spPr bwMode="auto">
          <a:xfrm>
            <a:off x="8415956" y="4136130"/>
            <a:ext cx="0" cy="235556"/>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10" name="Rectangle 26"/>
          <p:cNvSpPr>
            <a:spLocks noChangeArrowheads="1"/>
          </p:cNvSpPr>
          <p:nvPr/>
        </p:nvSpPr>
        <p:spPr bwMode="auto">
          <a:xfrm>
            <a:off x="8349572" y="4369477"/>
            <a:ext cx="136792" cy="100111"/>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511" name="Line 27"/>
          <p:cNvSpPr>
            <a:spLocks noChangeShapeType="1"/>
          </p:cNvSpPr>
          <p:nvPr/>
        </p:nvSpPr>
        <p:spPr bwMode="auto">
          <a:xfrm flipH="1">
            <a:off x="7777260" y="4144963"/>
            <a:ext cx="0" cy="226722"/>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12" name="Rectangle 28"/>
          <p:cNvSpPr>
            <a:spLocks noChangeArrowheads="1"/>
          </p:cNvSpPr>
          <p:nvPr/>
        </p:nvSpPr>
        <p:spPr bwMode="auto">
          <a:xfrm>
            <a:off x="7708864" y="4369477"/>
            <a:ext cx="136792" cy="100111"/>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513" name="Line 30"/>
          <p:cNvSpPr>
            <a:spLocks noChangeShapeType="1"/>
          </p:cNvSpPr>
          <p:nvPr/>
        </p:nvSpPr>
        <p:spPr bwMode="auto">
          <a:xfrm>
            <a:off x="8037767" y="4136866"/>
            <a:ext cx="0" cy="228195"/>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14" name="Oval 31"/>
          <p:cNvSpPr>
            <a:spLocks noChangeArrowheads="1"/>
          </p:cNvSpPr>
          <p:nvPr/>
        </p:nvSpPr>
        <p:spPr bwMode="auto">
          <a:xfrm>
            <a:off x="7978424" y="4359172"/>
            <a:ext cx="136792" cy="100111"/>
          </a:xfrm>
          <a:prstGeom prst="ellipse">
            <a:avLst/>
          </a:prstGeom>
          <a:solidFill>
            <a:schemeClr val="bg1"/>
          </a:solidFill>
          <a:ln w="12700">
            <a:solidFill>
              <a:schemeClr val="tx1"/>
            </a:solidFill>
            <a:round/>
            <a:headEnd/>
            <a:tailEnd/>
          </a:ln>
        </p:spPr>
        <p:txBody>
          <a:bodyPr wrap="none" anchor="ctr"/>
          <a:lstStyle/>
          <a:p>
            <a:endParaRPr lang="en-GB"/>
          </a:p>
        </p:txBody>
      </p:sp>
      <p:sp>
        <p:nvSpPr>
          <p:cNvPr id="19515" name="Line 33"/>
          <p:cNvSpPr>
            <a:spLocks noChangeShapeType="1"/>
          </p:cNvSpPr>
          <p:nvPr/>
        </p:nvSpPr>
        <p:spPr bwMode="auto">
          <a:xfrm>
            <a:off x="8225856" y="4138338"/>
            <a:ext cx="0" cy="85389"/>
          </a:xfrm>
          <a:prstGeom prst="line">
            <a:avLst/>
          </a:prstGeom>
          <a:noFill/>
          <a:ln w="12700">
            <a:solidFill>
              <a:schemeClr val="accent2"/>
            </a:solidFill>
            <a:round/>
            <a:headEnd type="none" w="sm" len="sm"/>
            <a:tailEnd type="none" w="sm" len="sm"/>
          </a:ln>
        </p:spPr>
        <p:txBody>
          <a:bodyPr wrap="none" anchor="ctr"/>
          <a:lstStyle/>
          <a:p>
            <a:endParaRPr lang="en-GB"/>
          </a:p>
        </p:txBody>
      </p:sp>
      <p:sp>
        <p:nvSpPr>
          <p:cNvPr id="19516" name="Oval 34"/>
          <p:cNvSpPr>
            <a:spLocks noChangeArrowheads="1"/>
          </p:cNvSpPr>
          <p:nvPr/>
        </p:nvSpPr>
        <p:spPr bwMode="auto">
          <a:xfrm>
            <a:off x="8195681" y="4206797"/>
            <a:ext cx="64372" cy="52264"/>
          </a:xfrm>
          <a:prstGeom prst="ellipse">
            <a:avLst/>
          </a:prstGeom>
          <a:solidFill>
            <a:schemeClr val="tx2"/>
          </a:solidFill>
          <a:ln w="12700">
            <a:solidFill>
              <a:schemeClr val="tx1"/>
            </a:solidFill>
            <a:round/>
            <a:headEnd/>
            <a:tailEnd/>
          </a:ln>
        </p:spPr>
        <p:txBody>
          <a:bodyPr wrap="none" anchor="ctr"/>
          <a:lstStyle/>
          <a:p>
            <a:endParaRPr lang="en-GB"/>
          </a:p>
        </p:txBody>
      </p:sp>
      <p:sp>
        <p:nvSpPr>
          <p:cNvPr id="19517" name="Text Box 35"/>
          <p:cNvSpPr txBox="1">
            <a:spLocks noChangeArrowheads="1"/>
          </p:cNvSpPr>
          <p:nvPr/>
        </p:nvSpPr>
        <p:spPr bwMode="auto">
          <a:xfrm>
            <a:off x="8109181" y="4273783"/>
            <a:ext cx="305769" cy="580792"/>
          </a:xfrm>
          <a:prstGeom prst="rect">
            <a:avLst/>
          </a:prstGeom>
          <a:noFill/>
          <a:ln w="9525">
            <a:noFill/>
            <a:miter lim="800000"/>
            <a:headEnd/>
            <a:tailEnd/>
          </a:ln>
        </p:spPr>
        <p:txBody>
          <a:bodyPr>
            <a:spAutoFit/>
          </a:bodyPr>
          <a:lstStyle/>
          <a:p>
            <a:pPr>
              <a:spcBef>
                <a:spcPct val="50000"/>
              </a:spcBef>
            </a:pPr>
            <a:r>
              <a:rPr lang="en-GB" sz="1600"/>
              <a:t>x4</a:t>
            </a:r>
            <a:endParaRPr lang="en-GB"/>
          </a:p>
        </p:txBody>
      </p:sp>
      <p:sp>
        <p:nvSpPr>
          <p:cNvPr id="19518" name="Rectangle 11"/>
          <p:cNvSpPr>
            <a:spLocks noChangeArrowheads="1"/>
          </p:cNvSpPr>
          <p:nvPr/>
        </p:nvSpPr>
        <p:spPr bwMode="auto">
          <a:xfrm>
            <a:off x="8156454" y="3841686"/>
            <a:ext cx="136792" cy="100111"/>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519" name="Line 20"/>
          <p:cNvSpPr>
            <a:spLocks noChangeShapeType="1"/>
          </p:cNvSpPr>
          <p:nvPr/>
        </p:nvSpPr>
        <p:spPr bwMode="auto">
          <a:xfrm>
            <a:off x="7769213" y="3900574"/>
            <a:ext cx="4103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20" name="Line 21"/>
          <p:cNvSpPr>
            <a:spLocks noChangeShapeType="1"/>
          </p:cNvSpPr>
          <p:nvPr/>
        </p:nvSpPr>
        <p:spPr bwMode="auto">
          <a:xfrm>
            <a:off x="7978424" y="3900574"/>
            <a:ext cx="0" cy="235556"/>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21" name="Oval 38"/>
          <p:cNvSpPr>
            <a:spLocks noChangeArrowheads="1"/>
          </p:cNvSpPr>
          <p:nvPr/>
        </p:nvSpPr>
        <p:spPr bwMode="auto">
          <a:xfrm>
            <a:off x="7665614" y="3840213"/>
            <a:ext cx="136792" cy="100111"/>
          </a:xfrm>
          <a:prstGeom prst="ellipse">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523" name="Line 40"/>
          <p:cNvSpPr>
            <a:spLocks noChangeShapeType="1"/>
          </p:cNvSpPr>
          <p:nvPr/>
        </p:nvSpPr>
        <p:spPr bwMode="auto">
          <a:xfrm>
            <a:off x="8174559" y="3369838"/>
            <a:ext cx="410375" cy="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524" name="Rectangle 41"/>
          <p:cNvSpPr>
            <a:spLocks noChangeArrowheads="1"/>
          </p:cNvSpPr>
          <p:nvPr/>
        </p:nvSpPr>
        <p:spPr bwMode="auto">
          <a:xfrm>
            <a:off x="8037767" y="3305060"/>
            <a:ext cx="136792" cy="100111"/>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525" name="Line 42"/>
          <p:cNvSpPr>
            <a:spLocks noChangeShapeType="1"/>
          </p:cNvSpPr>
          <p:nvPr/>
        </p:nvSpPr>
        <p:spPr bwMode="auto">
          <a:xfrm>
            <a:off x="8415956" y="3381616"/>
            <a:ext cx="0" cy="235556"/>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467" name="Line 36"/>
          <p:cNvSpPr>
            <a:spLocks noChangeShapeType="1"/>
          </p:cNvSpPr>
          <p:nvPr/>
        </p:nvSpPr>
        <p:spPr bwMode="auto">
          <a:xfrm flipH="1" flipV="1">
            <a:off x="7653338" y="4630738"/>
            <a:ext cx="255587" cy="433387"/>
          </a:xfrm>
          <a:prstGeom prst="line">
            <a:avLst/>
          </a:prstGeom>
          <a:noFill/>
          <a:ln w="38100">
            <a:solidFill>
              <a:schemeClr val="tx1"/>
            </a:solidFill>
            <a:round/>
            <a:headEnd/>
            <a:tailEnd type="triangle" w="med" len="med"/>
          </a:ln>
        </p:spPr>
        <p:txBody>
          <a:bodyPr wrap="none" anchor="ctr"/>
          <a:lstStyle/>
          <a:p>
            <a:endParaRPr lang="en-GB"/>
          </a:p>
        </p:txBody>
      </p:sp>
      <p:sp>
        <p:nvSpPr>
          <p:cNvPr id="19468" name="Rectangle 70"/>
          <p:cNvSpPr>
            <a:spLocks noChangeArrowheads="1"/>
          </p:cNvSpPr>
          <p:nvPr/>
        </p:nvSpPr>
        <p:spPr bwMode="auto">
          <a:xfrm>
            <a:off x="5726113" y="3313113"/>
            <a:ext cx="215900" cy="215900"/>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69" name="Line 71"/>
          <p:cNvSpPr>
            <a:spLocks noChangeShapeType="1"/>
          </p:cNvSpPr>
          <p:nvPr/>
        </p:nvSpPr>
        <p:spPr bwMode="auto">
          <a:xfrm>
            <a:off x="5308600" y="3430588"/>
            <a:ext cx="417513" cy="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470" name="Oval 72"/>
          <p:cNvSpPr>
            <a:spLocks noChangeArrowheads="1"/>
          </p:cNvSpPr>
          <p:nvPr/>
        </p:nvSpPr>
        <p:spPr bwMode="auto">
          <a:xfrm>
            <a:off x="5103813" y="3300413"/>
            <a:ext cx="215900" cy="215900"/>
          </a:xfrm>
          <a:prstGeom prst="ellipse">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71" name="Oval 15"/>
          <p:cNvSpPr>
            <a:spLocks noChangeArrowheads="1"/>
          </p:cNvSpPr>
          <p:nvPr/>
        </p:nvSpPr>
        <p:spPr bwMode="auto">
          <a:xfrm>
            <a:off x="7437438" y="4371975"/>
            <a:ext cx="215900" cy="215900"/>
          </a:xfrm>
          <a:prstGeom prst="ellipse">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72" name="Line 16"/>
          <p:cNvSpPr>
            <a:spLocks noChangeShapeType="1"/>
          </p:cNvSpPr>
          <p:nvPr/>
        </p:nvSpPr>
        <p:spPr bwMode="auto">
          <a:xfrm flipV="1">
            <a:off x="7004050" y="4508500"/>
            <a:ext cx="433388" cy="3175"/>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473" name="Line 18"/>
          <p:cNvSpPr>
            <a:spLocks noChangeShapeType="1"/>
          </p:cNvSpPr>
          <p:nvPr/>
        </p:nvSpPr>
        <p:spPr bwMode="auto">
          <a:xfrm>
            <a:off x="7219950" y="4511675"/>
            <a:ext cx="0" cy="508000"/>
          </a:xfrm>
          <a:prstGeom prst="line">
            <a:avLst/>
          </a:prstGeom>
          <a:noFill/>
          <a:ln w="12700">
            <a:solidFill>
              <a:schemeClr val="tx1"/>
            </a:solidFill>
            <a:round/>
            <a:headEnd type="none" w="sm" len="sm"/>
            <a:tailEnd type="none" w="sm" len="sm"/>
          </a:ln>
        </p:spPr>
        <p:txBody>
          <a:bodyPr wrap="none" anchor="ctr"/>
          <a:lstStyle/>
          <a:p>
            <a:endParaRPr lang="en-GB"/>
          </a:p>
        </p:txBody>
      </p:sp>
      <p:sp>
        <p:nvSpPr>
          <p:cNvPr id="19474" name="Rectangle 19"/>
          <p:cNvSpPr>
            <a:spLocks noChangeArrowheads="1"/>
          </p:cNvSpPr>
          <p:nvPr/>
        </p:nvSpPr>
        <p:spPr bwMode="auto">
          <a:xfrm rot="2760000">
            <a:off x="7119938" y="5030788"/>
            <a:ext cx="215900" cy="215900"/>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75" name="Rectangle 17"/>
          <p:cNvSpPr>
            <a:spLocks noChangeArrowheads="1"/>
          </p:cNvSpPr>
          <p:nvPr/>
        </p:nvSpPr>
        <p:spPr bwMode="auto">
          <a:xfrm>
            <a:off x="6775450" y="4375150"/>
            <a:ext cx="215900" cy="215900"/>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76" name="Rectangle 46"/>
          <p:cNvSpPr>
            <a:spLocks noChangeArrowheads="1"/>
          </p:cNvSpPr>
          <p:nvPr/>
        </p:nvSpPr>
        <p:spPr bwMode="auto">
          <a:xfrm>
            <a:off x="6216650" y="3297238"/>
            <a:ext cx="215900" cy="215900"/>
          </a:xfrm>
          <a:prstGeom prst="rect">
            <a:avLst/>
          </a:prstGeom>
          <a:solidFill>
            <a:schemeClr val="tx1"/>
          </a:solidFill>
          <a:ln w="19050">
            <a:solidFill>
              <a:schemeClr val="tx1"/>
            </a:solidFill>
            <a:miter lim="800000"/>
            <a:headEnd/>
            <a:tailEnd/>
          </a:ln>
        </p:spPr>
        <p:txBody>
          <a:bodyPr wrap="none" anchor="ctr"/>
          <a:lstStyle/>
          <a:p>
            <a:endParaRPr lang="en-GB" dirty="0">
              <a:solidFill>
                <a:schemeClr val="bg1"/>
              </a:solidFill>
            </a:endParaRPr>
          </a:p>
        </p:txBody>
      </p:sp>
      <p:sp>
        <p:nvSpPr>
          <p:cNvPr id="19477" name="Line 47"/>
          <p:cNvSpPr>
            <a:spLocks noChangeShapeType="1"/>
          </p:cNvSpPr>
          <p:nvPr/>
        </p:nvSpPr>
        <p:spPr bwMode="auto">
          <a:xfrm>
            <a:off x="6445250" y="3421063"/>
            <a:ext cx="450850" cy="0"/>
          </a:xfrm>
          <a:prstGeom prst="line">
            <a:avLst/>
          </a:prstGeom>
          <a:noFill/>
          <a:ln w="19050">
            <a:solidFill>
              <a:schemeClr val="tx1"/>
            </a:solidFill>
            <a:round/>
            <a:headEnd type="none" w="sm" len="sm"/>
            <a:tailEnd type="none" w="sm" len="sm"/>
          </a:ln>
        </p:spPr>
        <p:txBody>
          <a:bodyPr wrap="none" anchor="ctr"/>
          <a:lstStyle/>
          <a:p>
            <a:endParaRPr lang="en-GB"/>
          </a:p>
        </p:txBody>
      </p:sp>
      <p:grpSp>
        <p:nvGrpSpPr>
          <p:cNvPr id="3" name="Group 79"/>
          <p:cNvGrpSpPr>
            <a:grpSpLocks/>
          </p:cNvGrpSpPr>
          <p:nvPr/>
        </p:nvGrpSpPr>
        <p:grpSpPr bwMode="auto">
          <a:xfrm>
            <a:off x="6350000" y="3421063"/>
            <a:ext cx="554038" cy="968375"/>
            <a:chOff x="3916" y="2176"/>
            <a:chExt cx="349" cy="610"/>
          </a:xfrm>
        </p:grpSpPr>
        <p:sp>
          <p:nvSpPr>
            <p:cNvPr id="19499" name="Line 51"/>
            <p:cNvSpPr>
              <a:spLocks noChangeShapeType="1"/>
            </p:cNvSpPr>
            <p:nvPr/>
          </p:nvSpPr>
          <p:spPr bwMode="auto">
            <a:xfrm flipH="1">
              <a:off x="3916" y="2478"/>
              <a:ext cx="0" cy="308"/>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500" name="Line 52"/>
            <p:cNvSpPr>
              <a:spLocks noChangeShapeType="1"/>
            </p:cNvSpPr>
            <p:nvPr/>
          </p:nvSpPr>
          <p:spPr bwMode="auto">
            <a:xfrm flipH="1">
              <a:off x="4260" y="2478"/>
              <a:ext cx="0" cy="308"/>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501" name="Line 48"/>
            <p:cNvSpPr>
              <a:spLocks noChangeShapeType="1"/>
            </p:cNvSpPr>
            <p:nvPr/>
          </p:nvSpPr>
          <p:spPr bwMode="auto">
            <a:xfrm>
              <a:off x="4088" y="2176"/>
              <a:ext cx="0" cy="32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502" name="Line 53"/>
            <p:cNvSpPr>
              <a:spLocks noChangeShapeType="1"/>
            </p:cNvSpPr>
            <p:nvPr/>
          </p:nvSpPr>
          <p:spPr bwMode="auto">
            <a:xfrm>
              <a:off x="3916" y="2496"/>
              <a:ext cx="349" cy="0"/>
            </a:xfrm>
            <a:prstGeom prst="line">
              <a:avLst/>
            </a:prstGeom>
            <a:noFill/>
            <a:ln w="19050">
              <a:solidFill>
                <a:schemeClr val="tx1"/>
              </a:solidFill>
              <a:round/>
              <a:headEnd/>
              <a:tailEnd/>
            </a:ln>
          </p:spPr>
          <p:txBody>
            <a:bodyPr wrap="none" anchor="ctr"/>
            <a:lstStyle/>
            <a:p>
              <a:endParaRPr lang="en-GB"/>
            </a:p>
          </p:txBody>
        </p:sp>
      </p:grpSp>
      <p:sp>
        <p:nvSpPr>
          <p:cNvPr id="19479" name="Rectangle 54"/>
          <p:cNvSpPr>
            <a:spLocks noChangeArrowheads="1"/>
          </p:cNvSpPr>
          <p:nvPr/>
        </p:nvSpPr>
        <p:spPr bwMode="auto">
          <a:xfrm>
            <a:off x="6229350" y="4386263"/>
            <a:ext cx="215900" cy="215900"/>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grpSp>
        <p:nvGrpSpPr>
          <p:cNvPr id="4" name="Group 64"/>
          <p:cNvGrpSpPr>
            <a:grpSpLocks/>
          </p:cNvGrpSpPr>
          <p:nvPr/>
        </p:nvGrpSpPr>
        <p:grpSpPr bwMode="auto">
          <a:xfrm>
            <a:off x="5526088" y="2179638"/>
            <a:ext cx="990600" cy="219075"/>
            <a:chOff x="3873" y="2190"/>
            <a:chExt cx="624" cy="138"/>
          </a:xfrm>
        </p:grpSpPr>
        <p:sp>
          <p:nvSpPr>
            <p:cNvPr id="19496" name="Rectangle 61"/>
            <p:cNvSpPr>
              <a:spLocks noChangeArrowheads="1"/>
            </p:cNvSpPr>
            <p:nvPr/>
          </p:nvSpPr>
          <p:spPr bwMode="auto">
            <a:xfrm>
              <a:off x="4361" y="2192"/>
              <a:ext cx="136" cy="136"/>
            </a:xfrm>
            <a:prstGeom prst="rect">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97" name="Line 62"/>
            <p:cNvSpPr>
              <a:spLocks noChangeShapeType="1"/>
            </p:cNvSpPr>
            <p:nvPr/>
          </p:nvSpPr>
          <p:spPr bwMode="auto">
            <a:xfrm>
              <a:off x="3976" y="2272"/>
              <a:ext cx="408" cy="0"/>
            </a:xfrm>
            <a:prstGeom prst="line">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sp>
          <p:nvSpPr>
            <p:cNvPr id="19498" name="Oval 63"/>
            <p:cNvSpPr>
              <a:spLocks noChangeArrowheads="1"/>
            </p:cNvSpPr>
            <p:nvPr/>
          </p:nvSpPr>
          <p:spPr bwMode="auto">
            <a:xfrm>
              <a:off x="3873" y="2190"/>
              <a:ext cx="136" cy="136"/>
            </a:xfrm>
            <a:prstGeom prst="ellipse">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grpSp>
      <p:sp>
        <p:nvSpPr>
          <p:cNvPr id="19481" name="Line 65"/>
          <p:cNvSpPr>
            <a:spLocks noChangeShapeType="1"/>
          </p:cNvSpPr>
          <p:nvPr/>
        </p:nvSpPr>
        <p:spPr bwMode="auto">
          <a:xfrm>
            <a:off x="6327775" y="2789238"/>
            <a:ext cx="0" cy="50800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482" name="Line 66"/>
          <p:cNvSpPr>
            <a:spLocks noChangeShapeType="1"/>
          </p:cNvSpPr>
          <p:nvPr/>
        </p:nvSpPr>
        <p:spPr bwMode="auto">
          <a:xfrm>
            <a:off x="5784850" y="2789238"/>
            <a:ext cx="554038" cy="0"/>
          </a:xfrm>
          <a:prstGeom prst="line">
            <a:avLst/>
          </a:prstGeom>
          <a:noFill/>
          <a:ln w="19050">
            <a:solidFill>
              <a:schemeClr val="tx1"/>
            </a:solidFill>
            <a:round/>
            <a:headEnd/>
            <a:tailEnd/>
          </a:ln>
        </p:spPr>
        <p:txBody>
          <a:bodyPr wrap="none" anchor="ctr"/>
          <a:lstStyle/>
          <a:p>
            <a:endParaRPr lang="en-GB"/>
          </a:p>
        </p:txBody>
      </p:sp>
      <p:sp>
        <p:nvSpPr>
          <p:cNvPr id="19483" name="Line 67"/>
          <p:cNvSpPr>
            <a:spLocks noChangeShapeType="1"/>
          </p:cNvSpPr>
          <p:nvPr/>
        </p:nvSpPr>
        <p:spPr bwMode="auto">
          <a:xfrm>
            <a:off x="5791200" y="2789238"/>
            <a:ext cx="0" cy="50800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484" name="Line 68"/>
          <p:cNvSpPr>
            <a:spLocks noChangeShapeType="1"/>
          </p:cNvSpPr>
          <p:nvPr/>
        </p:nvSpPr>
        <p:spPr bwMode="auto">
          <a:xfrm>
            <a:off x="6037263" y="2309813"/>
            <a:ext cx="0" cy="50800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486" name="Line 77"/>
          <p:cNvSpPr>
            <a:spLocks noChangeShapeType="1"/>
          </p:cNvSpPr>
          <p:nvPr/>
        </p:nvSpPr>
        <p:spPr bwMode="auto">
          <a:xfrm>
            <a:off x="5053013" y="4513263"/>
            <a:ext cx="417512" cy="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488" name="Line 86"/>
          <p:cNvSpPr>
            <a:spLocks noChangeShapeType="1"/>
          </p:cNvSpPr>
          <p:nvPr/>
        </p:nvSpPr>
        <p:spPr bwMode="auto">
          <a:xfrm>
            <a:off x="5526088" y="3430588"/>
            <a:ext cx="0" cy="941387"/>
          </a:xfrm>
          <a:prstGeom prst="line">
            <a:avLst/>
          </a:prstGeom>
          <a:noFill/>
          <a:ln w="19050">
            <a:solidFill>
              <a:schemeClr val="tx1"/>
            </a:solidFill>
            <a:round/>
            <a:headEnd/>
            <a:tailEnd/>
          </a:ln>
        </p:spPr>
        <p:txBody>
          <a:bodyPr wrap="none" anchor="ctr"/>
          <a:lstStyle/>
          <a:p>
            <a:endParaRPr lang="en-GB"/>
          </a:p>
        </p:txBody>
      </p:sp>
      <p:sp>
        <p:nvSpPr>
          <p:cNvPr id="19489" name="Line 87"/>
          <p:cNvSpPr>
            <a:spLocks noChangeShapeType="1"/>
          </p:cNvSpPr>
          <p:nvPr/>
        </p:nvSpPr>
        <p:spPr bwMode="auto">
          <a:xfrm>
            <a:off x="5253038" y="4513263"/>
            <a:ext cx="0" cy="508000"/>
          </a:xfrm>
          <a:prstGeom prst="line">
            <a:avLst/>
          </a:prstGeom>
          <a:noFill/>
          <a:ln w="19050">
            <a:solidFill>
              <a:schemeClr val="tx1"/>
            </a:solidFill>
            <a:round/>
            <a:headEnd type="none" w="sm" len="sm"/>
            <a:tailEnd type="none" w="sm" len="sm"/>
          </a:ln>
        </p:spPr>
        <p:txBody>
          <a:bodyPr wrap="none" anchor="ctr"/>
          <a:lstStyle/>
          <a:p>
            <a:endParaRPr lang="en-GB"/>
          </a:p>
        </p:txBody>
      </p:sp>
      <p:sp>
        <p:nvSpPr>
          <p:cNvPr id="19490" name="Rectangle 88"/>
          <p:cNvSpPr>
            <a:spLocks noChangeArrowheads="1"/>
          </p:cNvSpPr>
          <p:nvPr/>
        </p:nvSpPr>
        <p:spPr bwMode="auto">
          <a:xfrm>
            <a:off x="5126038" y="5019675"/>
            <a:ext cx="215900" cy="215900"/>
          </a:xfrm>
          <a:prstGeom prst="rect">
            <a:avLst/>
          </a:prstGeom>
          <a:solidFill>
            <a:schemeClr val="bg1"/>
          </a:solidFill>
          <a:ln w="19050">
            <a:solidFill>
              <a:schemeClr val="tx1"/>
            </a:solidFill>
            <a:round/>
            <a:headEnd/>
            <a:tailEnd/>
          </a:ln>
        </p:spPr>
        <p:txBody>
          <a:bodyPr wrap="none" anchor="ctr"/>
          <a:lstStyle/>
          <a:p>
            <a:endParaRPr lang="en-GB"/>
          </a:p>
        </p:txBody>
      </p:sp>
      <p:sp>
        <p:nvSpPr>
          <p:cNvPr id="19491" name="Text Box 89"/>
          <p:cNvSpPr txBox="1">
            <a:spLocks noChangeArrowheads="1"/>
          </p:cNvSpPr>
          <p:nvPr/>
        </p:nvSpPr>
        <p:spPr bwMode="auto">
          <a:xfrm>
            <a:off x="4972050" y="5235575"/>
            <a:ext cx="933450" cy="457200"/>
          </a:xfrm>
          <a:prstGeom prst="rect">
            <a:avLst/>
          </a:prstGeom>
          <a:noFill/>
          <a:ln w="9525">
            <a:noFill/>
            <a:miter lim="800000"/>
            <a:headEnd/>
            <a:tailEnd/>
          </a:ln>
        </p:spPr>
        <p:txBody>
          <a:bodyPr>
            <a:spAutoFit/>
          </a:bodyPr>
          <a:lstStyle/>
          <a:p>
            <a:pPr>
              <a:spcBef>
                <a:spcPct val="50000"/>
              </a:spcBef>
            </a:pPr>
            <a:r>
              <a:rPr lang="en-GB" b="1"/>
              <a:t>CF</a:t>
            </a:r>
            <a:endParaRPr lang="en-GB"/>
          </a:p>
        </p:txBody>
      </p:sp>
      <p:sp>
        <p:nvSpPr>
          <p:cNvPr id="19492" name="Oval 90"/>
          <p:cNvSpPr>
            <a:spLocks noChangeArrowheads="1"/>
          </p:cNvSpPr>
          <p:nvPr/>
        </p:nvSpPr>
        <p:spPr bwMode="auto">
          <a:xfrm>
            <a:off x="6904038" y="3305175"/>
            <a:ext cx="215900" cy="215900"/>
          </a:xfrm>
          <a:prstGeom prst="ellipse">
            <a:avLst/>
          </a:prstGeom>
          <a:solidFill>
            <a:schemeClr val="tx1"/>
          </a:solidFill>
          <a:ln w="19050">
            <a:solidFill>
              <a:schemeClr val="tx1"/>
            </a:solidFill>
            <a:miter lim="800000"/>
            <a:headEnd/>
            <a:tailEnd/>
          </a:ln>
        </p:spPr>
        <p:txBody>
          <a:bodyPr wrap="none" anchor="ctr"/>
          <a:lstStyle/>
          <a:p>
            <a:endParaRPr lang="en-GB">
              <a:solidFill>
                <a:schemeClr val="bg1"/>
              </a:solidFill>
            </a:endParaRPr>
          </a:p>
        </p:txBody>
      </p:sp>
      <p:grpSp>
        <p:nvGrpSpPr>
          <p:cNvPr id="5" name="Group 114"/>
          <p:cNvGrpSpPr>
            <a:grpSpLocks/>
          </p:cNvGrpSpPr>
          <p:nvPr/>
        </p:nvGrpSpPr>
        <p:grpSpPr bwMode="auto">
          <a:xfrm>
            <a:off x="5454714" y="4379913"/>
            <a:ext cx="215900" cy="215900"/>
            <a:chOff x="293" y="320"/>
            <a:chExt cx="136" cy="136"/>
          </a:xfrm>
        </p:grpSpPr>
        <p:sp>
          <p:nvSpPr>
            <p:cNvPr id="72" name="Rectangle 112"/>
            <p:cNvSpPr>
              <a:spLocks noChangeArrowheads="1"/>
            </p:cNvSpPr>
            <p:nvPr/>
          </p:nvSpPr>
          <p:spPr bwMode="auto">
            <a:xfrm>
              <a:off x="293" y="320"/>
              <a:ext cx="136" cy="136"/>
            </a:xfrm>
            <a:prstGeom prst="rect">
              <a:avLst/>
            </a:prstGeom>
            <a:solidFill>
              <a:schemeClr val="bg1"/>
            </a:solidFill>
            <a:ln w="12700">
              <a:solidFill>
                <a:schemeClr val="tx1"/>
              </a:solidFill>
              <a:miter lim="800000"/>
              <a:headEnd/>
              <a:tailEnd/>
            </a:ln>
          </p:spPr>
          <p:txBody>
            <a:bodyPr wrap="none" anchor="ctr"/>
            <a:lstStyle/>
            <a:p>
              <a:endParaRPr lang="en-GB"/>
            </a:p>
          </p:txBody>
        </p:sp>
        <p:sp>
          <p:nvSpPr>
            <p:cNvPr id="73" name="Rectangle 113"/>
            <p:cNvSpPr>
              <a:spLocks noChangeArrowheads="1"/>
            </p:cNvSpPr>
            <p:nvPr/>
          </p:nvSpPr>
          <p:spPr bwMode="auto">
            <a:xfrm>
              <a:off x="361" y="320"/>
              <a:ext cx="68" cy="136"/>
            </a:xfrm>
            <a:prstGeom prst="rect">
              <a:avLst/>
            </a:prstGeom>
            <a:solidFill>
              <a:schemeClr val="tx2"/>
            </a:solidFill>
            <a:ln w="12700">
              <a:solidFill>
                <a:schemeClr val="tx1"/>
              </a:solidFill>
              <a:miter lim="800000"/>
              <a:headEnd/>
              <a:tailEnd/>
            </a:ln>
          </p:spPr>
          <p:txBody>
            <a:bodyPr wrap="none" anchor="ctr"/>
            <a:lstStyle/>
            <a:p>
              <a:endParaRPr lang="en-GB"/>
            </a:p>
          </p:txBody>
        </p:sp>
      </p:grpSp>
      <p:grpSp>
        <p:nvGrpSpPr>
          <p:cNvPr id="147" name="Group 146"/>
          <p:cNvGrpSpPr/>
          <p:nvPr/>
        </p:nvGrpSpPr>
        <p:grpSpPr>
          <a:xfrm>
            <a:off x="4852028" y="4380408"/>
            <a:ext cx="236807" cy="239299"/>
            <a:chOff x="3275856" y="2708920"/>
            <a:chExt cx="288032" cy="288032"/>
          </a:xfrm>
        </p:grpSpPr>
        <p:sp>
          <p:nvSpPr>
            <p:cNvPr id="148" name="Oval 51"/>
            <p:cNvSpPr>
              <a:spLocks noChangeArrowheads="1"/>
            </p:cNvSpPr>
            <p:nvPr/>
          </p:nvSpPr>
          <p:spPr bwMode="auto">
            <a:xfrm>
              <a:off x="3275856" y="2708920"/>
              <a:ext cx="273050" cy="288032"/>
            </a:xfrm>
            <a:prstGeom prst="ellipse">
              <a:avLst/>
            </a:prstGeom>
            <a:solidFill>
              <a:schemeClr val="bg1"/>
            </a:solidFill>
            <a:ln w="12700">
              <a:solidFill>
                <a:schemeClr val="tx1"/>
              </a:solidFill>
              <a:round/>
              <a:headEnd/>
              <a:tailEnd/>
            </a:ln>
          </p:spPr>
          <p:txBody>
            <a:bodyPr wrap="none" anchor="ctr"/>
            <a:lstStyle/>
            <a:p>
              <a:endParaRPr lang="en-GB"/>
            </a:p>
          </p:txBody>
        </p:sp>
        <p:sp>
          <p:nvSpPr>
            <p:cNvPr id="149" name="Pie 148"/>
            <p:cNvSpPr/>
            <p:nvPr/>
          </p:nvSpPr>
          <p:spPr>
            <a:xfrm rot="16200000">
              <a:off x="3275856" y="2708920"/>
              <a:ext cx="288032" cy="288032"/>
            </a:xfrm>
            <a:prstGeom prst="pie">
              <a:avLst>
                <a:gd name="adj1" fmla="val 0"/>
                <a:gd name="adj2" fmla="val 1075304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50" name="Rectangle 2"/>
          <p:cNvSpPr txBox="1">
            <a:spLocks noChangeArrowheads="1"/>
          </p:cNvSpPr>
          <p:nvPr/>
        </p:nvSpPr>
        <p:spPr>
          <a:xfrm>
            <a:off x="611560" y="188640"/>
            <a:ext cx="8229600" cy="1524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Back to Mrs Jones:</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risk of cystic fibrosis </a:t>
            </a:r>
            <a:endPar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grpSp>
        <p:nvGrpSpPr>
          <p:cNvPr id="151" name="Group 150"/>
          <p:cNvGrpSpPr/>
          <p:nvPr/>
        </p:nvGrpSpPr>
        <p:grpSpPr>
          <a:xfrm>
            <a:off x="8565677" y="3287844"/>
            <a:ext cx="161358" cy="142986"/>
            <a:chOff x="2771800" y="4221088"/>
            <a:chExt cx="215900" cy="215900"/>
          </a:xfrm>
        </p:grpSpPr>
        <p:sp>
          <p:nvSpPr>
            <p:cNvPr id="152" name="Oval 15"/>
            <p:cNvSpPr>
              <a:spLocks noChangeArrowheads="1"/>
            </p:cNvSpPr>
            <p:nvPr/>
          </p:nvSpPr>
          <p:spPr bwMode="auto">
            <a:xfrm>
              <a:off x="2771800" y="4221088"/>
              <a:ext cx="215900" cy="215900"/>
            </a:xfrm>
            <a:prstGeom prst="ellipse">
              <a:avLst/>
            </a:prstGeom>
            <a:solidFill>
              <a:schemeClr val="tx2"/>
            </a:solidFill>
            <a:ln w="12700">
              <a:solidFill>
                <a:schemeClr val="tx1"/>
              </a:solidFill>
              <a:round/>
              <a:headEnd/>
              <a:tailEnd/>
            </a:ln>
          </p:spPr>
          <p:txBody>
            <a:bodyPr wrap="none" anchor="ctr"/>
            <a:lstStyle/>
            <a:p>
              <a:endParaRPr lang="en-GB"/>
            </a:p>
          </p:txBody>
        </p:sp>
        <p:sp>
          <p:nvSpPr>
            <p:cNvPr id="153" name="Oval 17"/>
            <p:cNvSpPr>
              <a:spLocks noChangeArrowheads="1"/>
            </p:cNvSpPr>
            <p:nvPr/>
          </p:nvSpPr>
          <p:spPr bwMode="auto">
            <a:xfrm>
              <a:off x="2843808" y="4293096"/>
              <a:ext cx="63500" cy="63500"/>
            </a:xfrm>
            <a:prstGeom prst="ellipse">
              <a:avLst/>
            </a:prstGeom>
            <a:solidFill>
              <a:schemeClr val="bg1"/>
            </a:solidFill>
            <a:ln w="12700">
              <a:solidFill>
                <a:schemeClr val="tx1"/>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genetic disease?</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Mrs Jones Risks</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smtClean="0"/>
              <a:t>Specific risks</a:t>
            </a:r>
          </a:p>
          <a:p>
            <a:pPr lvl="1"/>
            <a:r>
              <a:rPr lang="en-GB" dirty="0" smtClean="0"/>
              <a:t>Low risk of Haemophilia – 1/5000</a:t>
            </a:r>
          </a:p>
          <a:p>
            <a:pPr lvl="1"/>
            <a:r>
              <a:rPr lang="en-GB" dirty="0" smtClean="0"/>
              <a:t>1/704 chance of Cystic Fibrosis</a:t>
            </a:r>
          </a:p>
          <a:p>
            <a:pPr lvl="1"/>
            <a:endParaRPr lang="en-GB" dirty="0"/>
          </a:p>
          <a:p>
            <a:r>
              <a:rPr lang="en-GB" dirty="0" smtClean="0"/>
              <a:t>N.B. Miscarriage </a:t>
            </a:r>
            <a:r>
              <a:rPr lang="en-GB" dirty="0"/>
              <a:t>rate of </a:t>
            </a:r>
            <a:r>
              <a:rPr lang="en-GB" dirty="0" smtClean="0"/>
              <a:t>her mother </a:t>
            </a:r>
            <a:r>
              <a:rPr lang="en-GB" dirty="0"/>
              <a:t>is a </a:t>
            </a:r>
            <a:r>
              <a:rPr lang="en-GB" dirty="0" smtClean="0"/>
              <a:t>concern</a:t>
            </a:r>
            <a:endParaRPr lang="en-GB" dirty="0"/>
          </a:p>
        </p:txBody>
      </p:sp>
    </p:spTree>
    <p:extLst>
      <p:ext uri="{BB962C8B-B14F-4D97-AF65-F5344CB8AC3E}">
        <p14:creationId xmlns:p14="http://schemas.microsoft.com/office/powerpoint/2010/main" val="1804826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3568" y="980728"/>
            <a:ext cx="7772400" cy="1143000"/>
          </a:xfrm>
        </p:spPr>
        <p:txBody>
          <a:bodyPr>
            <a:normAutofit/>
          </a:bodyPr>
          <a:lstStyle/>
          <a:p>
            <a:r>
              <a:rPr lang="en-GB" dirty="0" smtClean="0"/>
              <a:t>Find out more</a:t>
            </a:r>
          </a:p>
        </p:txBody>
      </p:sp>
      <p:sp>
        <p:nvSpPr>
          <p:cNvPr id="3" name="TextBox 2"/>
          <p:cNvSpPr txBox="1"/>
          <p:nvPr/>
        </p:nvSpPr>
        <p:spPr>
          <a:xfrm>
            <a:off x="467544" y="2276872"/>
            <a:ext cx="8352928" cy="2585323"/>
          </a:xfrm>
          <a:prstGeom prst="rect">
            <a:avLst/>
          </a:prstGeom>
          <a:noFill/>
        </p:spPr>
        <p:txBody>
          <a:bodyPr wrap="square" rtlCol="0">
            <a:spAutoFit/>
          </a:bodyPr>
          <a:lstStyle/>
          <a:p>
            <a:endParaRPr lang="en-GB" dirty="0" smtClean="0"/>
          </a:p>
          <a:p>
            <a:r>
              <a:rPr lang="en-GB" sz="2400" b="1" dirty="0" smtClean="0"/>
              <a:t>Websites: </a:t>
            </a:r>
          </a:p>
          <a:p>
            <a:r>
              <a:rPr lang="en-GB" sz="2400" dirty="0" smtClean="0"/>
              <a:t>National Genetics Education  and Development Centre </a:t>
            </a:r>
            <a:r>
              <a:rPr lang="en-GB" sz="2400" dirty="0" smtClean="0">
                <a:solidFill>
                  <a:srgbClr val="FFFF00"/>
                </a:solidFill>
              </a:rPr>
              <a:t>http://www.geneticseducation.nhs.uk/</a:t>
            </a:r>
          </a:p>
          <a:p>
            <a:endParaRPr lang="en-GB" sz="2400" dirty="0" smtClean="0">
              <a:solidFill>
                <a:srgbClr val="FFFF00"/>
              </a:solidFill>
            </a:endParaRPr>
          </a:p>
          <a:p>
            <a:pPr>
              <a:buNone/>
            </a:pPr>
            <a:r>
              <a:rPr lang="en-GB" sz="2400" dirty="0" smtClean="0"/>
              <a:t>Textbook: </a:t>
            </a:r>
          </a:p>
          <a:p>
            <a:pPr>
              <a:buNone/>
            </a:pPr>
            <a:r>
              <a:rPr lang="en-GB" sz="2400" dirty="0" smtClean="0"/>
              <a:t>“New Clinical Genetics” Read and </a:t>
            </a:r>
            <a:r>
              <a:rPr lang="en-GB" sz="2400" dirty="0" err="1" smtClean="0"/>
              <a:t>Donnai</a:t>
            </a:r>
            <a:r>
              <a:rPr lang="en-GB" sz="2400" dirty="0" smtClean="0"/>
              <a:t> , Scion Publishing</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609600"/>
            <a:ext cx="7467600" cy="457200"/>
          </a:xfrm>
          <a:prstGeom prst="rect">
            <a:avLst/>
          </a:prstGeom>
          <a:noFill/>
          <a:ln w="9525">
            <a:noFill/>
            <a:miter lim="800000"/>
            <a:headEnd/>
            <a:tailEnd/>
          </a:ln>
        </p:spPr>
        <p:txBody>
          <a:bodyPr>
            <a:spAutoFit/>
          </a:bodyPr>
          <a:lstStyle/>
          <a:p>
            <a:pPr algn="ctr"/>
            <a:endParaRPr lang="en-GB"/>
          </a:p>
        </p:txBody>
      </p:sp>
      <p:sp>
        <p:nvSpPr>
          <p:cNvPr id="3076" name="Rectangle 5"/>
          <p:cNvSpPr>
            <a:spLocks noChangeArrowheads="1"/>
          </p:cNvSpPr>
          <p:nvPr/>
        </p:nvSpPr>
        <p:spPr bwMode="auto">
          <a:xfrm>
            <a:off x="210065" y="1714488"/>
            <a:ext cx="3880021" cy="4214842"/>
          </a:xfrm>
          <a:prstGeom prst="rect">
            <a:avLst/>
          </a:prstGeom>
          <a:noFill/>
          <a:ln w="34925">
            <a:noFill/>
            <a:miter lim="800000"/>
            <a:headEnd/>
            <a:tailEnd/>
          </a:ln>
          <a:effectLst>
            <a:innerShdw blurRad="63500" dist="50800" dir="16200000">
              <a:prstClr val="black">
                <a:alpha val="50000"/>
              </a:prstClr>
            </a:innerShdw>
          </a:effectLst>
        </p:spPr>
        <p:txBody>
          <a:bodyPr lIns="92075" tIns="46038" rIns="92075" bIns="46038"/>
          <a:lstStyle/>
          <a:p>
            <a:pPr marL="342900" indent="-342900" algn="ctr" defTabSz="762000">
              <a:spcBef>
                <a:spcPct val="20000"/>
              </a:spcBef>
            </a:pPr>
            <a:r>
              <a:rPr lang="en-GB" sz="2800" b="1" u="sng" dirty="0" smtClean="0"/>
              <a:t>Monogenic </a:t>
            </a:r>
          </a:p>
          <a:p>
            <a:pPr marL="457200" indent="-457200" defTabSz="762000">
              <a:spcBef>
                <a:spcPct val="20000"/>
              </a:spcBef>
              <a:buFont typeface="Arial" pitchFamily="34" charset="0"/>
              <a:buChar char="•"/>
            </a:pPr>
            <a:r>
              <a:rPr lang="en-GB" sz="2800" b="1" dirty="0" smtClean="0"/>
              <a:t>Clear inheritance</a:t>
            </a:r>
          </a:p>
          <a:p>
            <a:pPr marL="457200" indent="-457200" defTabSz="762000">
              <a:spcBef>
                <a:spcPct val="20000"/>
              </a:spcBef>
              <a:buFont typeface="Arial" pitchFamily="34" charset="0"/>
              <a:buChar char="•"/>
            </a:pPr>
            <a:r>
              <a:rPr lang="en-GB" sz="2800" b="1" dirty="0" smtClean="0"/>
              <a:t>No environment </a:t>
            </a:r>
          </a:p>
          <a:p>
            <a:pPr marL="457200" indent="-457200" defTabSz="762000">
              <a:spcBef>
                <a:spcPct val="20000"/>
              </a:spcBef>
              <a:buFont typeface="Arial" pitchFamily="34" charset="0"/>
              <a:buChar char="•"/>
            </a:pPr>
            <a:r>
              <a:rPr lang="en-GB" sz="2800" b="1" dirty="0" smtClean="0"/>
              <a:t>Rare</a:t>
            </a:r>
          </a:p>
          <a:p>
            <a:pPr marL="342900" indent="-342900" defTabSz="762000">
              <a:spcBef>
                <a:spcPct val="20000"/>
              </a:spcBef>
            </a:pPr>
            <a:endParaRPr lang="en-GB" sz="2800" b="1" dirty="0" smtClean="0"/>
          </a:p>
          <a:p>
            <a:pPr marL="457200" indent="-457200" defTabSz="762000">
              <a:spcBef>
                <a:spcPct val="20000"/>
              </a:spcBef>
              <a:buFont typeface="Arial" pitchFamily="34" charset="0"/>
              <a:buChar char="•"/>
            </a:pPr>
            <a:r>
              <a:rPr lang="en-GB" sz="2800" b="1" dirty="0" smtClean="0"/>
              <a:t>Huntington disease</a:t>
            </a:r>
          </a:p>
          <a:p>
            <a:pPr marL="457200" indent="-457200" defTabSz="762000">
              <a:spcBef>
                <a:spcPct val="20000"/>
              </a:spcBef>
              <a:buFont typeface="Arial" pitchFamily="34" charset="0"/>
              <a:buChar char="•"/>
            </a:pPr>
            <a:r>
              <a:rPr lang="en-GB" sz="2800" b="1" dirty="0" smtClean="0"/>
              <a:t>Cystic fibrosis</a:t>
            </a:r>
          </a:p>
          <a:p>
            <a:pPr marL="457200" indent="-457200" defTabSz="762000">
              <a:spcBef>
                <a:spcPct val="20000"/>
              </a:spcBef>
              <a:buFont typeface="Arial" pitchFamily="34" charset="0"/>
              <a:buChar char="•"/>
            </a:pPr>
            <a:r>
              <a:rPr lang="en-GB" sz="2800" b="1" dirty="0" smtClean="0"/>
              <a:t>Haemophilia</a:t>
            </a:r>
          </a:p>
          <a:p>
            <a:pPr marL="342900" indent="-342900" algn="ctr" defTabSz="762000">
              <a:spcBef>
                <a:spcPct val="20000"/>
              </a:spcBef>
            </a:pPr>
            <a:endParaRPr lang="en-GB" sz="2800" b="1" dirty="0" smtClean="0"/>
          </a:p>
          <a:p>
            <a:pPr marL="342900" indent="-342900" algn="ctr" defTabSz="762000">
              <a:spcBef>
                <a:spcPct val="20000"/>
              </a:spcBef>
            </a:pPr>
            <a:endParaRPr lang="en-GB" sz="2800" b="1" dirty="0" smtClean="0"/>
          </a:p>
          <a:p>
            <a:pPr marL="342900" indent="-342900" defTabSz="762000">
              <a:spcBef>
                <a:spcPct val="20000"/>
              </a:spcBef>
            </a:pPr>
            <a:endParaRPr lang="en-GB" sz="2800" b="1" dirty="0"/>
          </a:p>
        </p:txBody>
      </p:sp>
      <p:sp>
        <p:nvSpPr>
          <p:cNvPr id="3077" name="Rectangle 6"/>
          <p:cNvSpPr>
            <a:spLocks noChangeArrowheads="1"/>
          </p:cNvSpPr>
          <p:nvPr/>
        </p:nvSpPr>
        <p:spPr bwMode="auto">
          <a:xfrm>
            <a:off x="4448432" y="1714488"/>
            <a:ext cx="4290758" cy="4114800"/>
          </a:xfrm>
          <a:prstGeom prst="rect">
            <a:avLst/>
          </a:prstGeom>
          <a:noFill/>
          <a:ln w="9525">
            <a:noFill/>
            <a:miter lim="800000"/>
            <a:headEnd/>
            <a:tailEnd/>
          </a:ln>
        </p:spPr>
        <p:txBody>
          <a:bodyPr lIns="92075" tIns="46038" rIns="92075" bIns="46038"/>
          <a:lstStyle/>
          <a:p>
            <a:pPr marL="342900" indent="-342900" algn="ctr" defTabSz="762000">
              <a:spcBef>
                <a:spcPct val="20000"/>
              </a:spcBef>
            </a:pPr>
            <a:r>
              <a:rPr lang="en-GB" sz="2800" b="1" u="sng" dirty="0" smtClean="0"/>
              <a:t>Complex </a:t>
            </a:r>
            <a:r>
              <a:rPr lang="en-GB" sz="2800" b="1" u="sng" dirty="0"/>
              <a:t>disorders</a:t>
            </a:r>
            <a:endParaRPr lang="en-GB" sz="2800" b="1" dirty="0"/>
          </a:p>
          <a:p>
            <a:pPr marL="457200" indent="-457200" defTabSz="762000">
              <a:spcBef>
                <a:spcPct val="20000"/>
              </a:spcBef>
              <a:buFont typeface="Arial" pitchFamily="34" charset="0"/>
              <a:buChar char="•"/>
            </a:pPr>
            <a:r>
              <a:rPr lang="en-GB" sz="2800" b="1" dirty="0" smtClean="0"/>
              <a:t>No clear inheritance</a:t>
            </a:r>
          </a:p>
          <a:p>
            <a:pPr marL="457200" indent="-457200" defTabSz="762000">
              <a:spcBef>
                <a:spcPct val="20000"/>
              </a:spcBef>
              <a:buFont typeface="Arial" pitchFamily="34" charset="0"/>
              <a:buChar char="•"/>
            </a:pPr>
            <a:r>
              <a:rPr lang="en-GB" sz="2800" b="1" dirty="0"/>
              <a:t>E</a:t>
            </a:r>
            <a:r>
              <a:rPr lang="en-GB" sz="2800" b="1" dirty="0" smtClean="0"/>
              <a:t>nvironment essential</a:t>
            </a:r>
            <a:endParaRPr lang="en-GB" sz="2800" b="1" dirty="0"/>
          </a:p>
          <a:p>
            <a:pPr marL="457200" indent="-457200" defTabSz="762000">
              <a:spcBef>
                <a:spcPct val="20000"/>
              </a:spcBef>
              <a:buFont typeface="Arial" pitchFamily="34" charset="0"/>
              <a:buChar char="•"/>
            </a:pPr>
            <a:r>
              <a:rPr lang="en-GB" sz="2800" b="1" dirty="0" smtClean="0"/>
              <a:t>Common</a:t>
            </a:r>
          </a:p>
          <a:p>
            <a:pPr marL="457200" indent="-457200" defTabSz="762000">
              <a:spcBef>
                <a:spcPct val="20000"/>
              </a:spcBef>
              <a:buFont typeface="Arial" pitchFamily="34" charset="0"/>
              <a:buChar char="•"/>
            </a:pPr>
            <a:endParaRPr lang="en-GB" sz="2800" b="1" dirty="0" smtClean="0"/>
          </a:p>
          <a:p>
            <a:pPr marL="457200" indent="-457200" defTabSz="762000">
              <a:spcBef>
                <a:spcPct val="20000"/>
              </a:spcBef>
              <a:buFont typeface="Arial" pitchFamily="34" charset="0"/>
              <a:buChar char="•"/>
            </a:pPr>
            <a:r>
              <a:rPr lang="en-GB" sz="2800" b="1" dirty="0" smtClean="0"/>
              <a:t> Type 2 diabetes</a:t>
            </a:r>
          </a:p>
          <a:p>
            <a:pPr marL="457200" indent="-457200" defTabSz="762000">
              <a:spcBef>
                <a:spcPct val="20000"/>
              </a:spcBef>
              <a:buFont typeface="Arial" pitchFamily="34" charset="0"/>
              <a:buChar char="•"/>
            </a:pPr>
            <a:r>
              <a:rPr lang="en-GB" sz="2800" b="1" dirty="0" smtClean="0"/>
              <a:t>Obesity</a:t>
            </a:r>
          </a:p>
          <a:p>
            <a:pPr marL="457200" indent="-457200" defTabSz="762000">
              <a:spcBef>
                <a:spcPct val="20000"/>
              </a:spcBef>
              <a:buFont typeface="Arial" pitchFamily="34" charset="0"/>
              <a:buChar char="•"/>
            </a:pPr>
            <a:r>
              <a:rPr lang="en-GB" sz="2800" b="1" dirty="0" smtClean="0"/>
              <a:t>Parkinson’s disease</a:t>
            </a:r>
          </a:p>
          <a:p>
            <a:pPr marL="342900" indent="-342900" defTabSz="762000">
              <a:spcBef>
                <a:spcPct val="20000"/>
              </a:spcBef>
            </a:pPr>
            <a:endParaRPr lang="en-GB" sz="2800" b="1" dirty="0"/>
          </a:p>
        </p:txBody>
      </p:sp>
      <p:sp>
        <p:nvSpPr>
          <p:cNvPr id="8" name="Title 89"/>
          <p:cNvSpPr txBox="1">
            <a:spLocks/>
          </p:cNvSpPr>
          <p:nvPr/>
        </p:nvSpPr>
        <p:spPr>
          <a:xfrm>
            <a:off x="467544" y="33265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800" b="1" dirty="0" smtClean="0">
                <a:ln w="500">
                  <a:solidFill>
                    <a:schemeClr val="tx2">
                      <a:shade val="20000"/>
                      <a:satMod val="350000"/>
                    </a:schemeClr>
                  </a:solidFill>
                </a:ln>
                <a:solidFill>
                  <a:schemeClr val="tx2"/>
                </a:solidFill>
                <a:effectLst>
                  <a:outerShdw blurRad="30000" dist="30000" dir="2700000" algn="tl" rotWithShape="0">
                    <a:schemeClr val="bg2">
                      <a:shade val="45000"/>
                      <a:satMod val="150000"/>
                      <a:alpha val="90000"/>
                    </a:schemeClr>
                  </a:outerShdw>
                </a:effectLst>
                <a:latin typeface="+mj-lt"/>
                <a:ea typeface="+mj-ea"/>
                <a:cs typeface="+mj-cs"/>
              </a:rPr>
              <a:t>Genetic Disease</a:t>
            </a:r>
            <a:endParaRPr kumimoji="0" lang="en-GB"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5"/>
          <p:cNvSpPr>
            <a:spLocks noChangeArrowheads="1" noChangeShapeType="1" noTextEdit="1"/>
          </p:cNvSpPr>
          <p:nvPr/>
        </p:nvSpPr>
        <p:spPr bwMode="auto">
          <a:xfrm>
            <a:off x="457200" y="1828800"/>
            <a:ext cx="8077200" cy="1143000"/>
          </a:xfrm>
          <a:prstGeom prst="rect">
            <a:avLst/>
          </a:prstGeom>
        </p:spPr>
        <p:txBody>
          <a:bodyPr wrap="none" fromWordArt="1">
            <a:prstTxWarp prst="textPlain">
              <a:avLst>
                <a:gd name="adj" fmla="val 50000"/>
              </a:avLst>
            </a:prstTxWarp>
          </a:bodyPr>
          <a:lstStyle/>
          <a:p>
            <a:pPr algn="ctr"/>
            <a:endParaRPr lang="en-GB" sz="9600" b="1" kern="10" dirty="0">
              <a:ln w="9525">
                <a:solidFill>
                  <a:schemeClr val="tx1"/>
                </a:solidFill>
                <a:round/>
                <a:headEnd/>
                <a:tailEnd/>
              </a:ln>
              <a:solidFill>
                <a:srgbClr val="000000"/>
              </a:solidFill>
              <a:effectLst>
                <a:outerShdw dist="45791" dir="2021404" algn="ctr" rotWithShape="0">
                  <a:srgbClr val="C0C0C0"/>
                </a:outerShdw>
              </a:effectLst>
              <a:latin typeface="Times New Roman"/>
              <a:cs typeface="Times New Roman"/>
            </a:endParaRPr>
          </a:p>
        </p:txBody>
      </p:sp>
      <p:sp>
        <p:nvSpPr>
          <p:cNvPr id="2051" name="Rectangle 7"/>
          <p:cNvSpPr>
            <a:spLocks noChangeArrowheads="1"/>
          </p:cNvSpPr>
          <p:nvPr/>
        </p:nvSpPr>
        <p:spPr bwMode="auto">
          <a:xfrm>
            <a:off x="500034" y="2071678"/>
            <a:ext cx="5000660" cy="3046988"/>
          </a:xfrm>
          <a:prstGeom prst="rect">
            <a:avLst/>
          </a:prstGeom>
          <a:noFill/>
          <a:ln w="9525">
            <a:noFill/>
            <a:miter lim="800000"/>
            <a:headEnd/>
            <a:tailEnd/>
          </a:ln>
        </p:spPr>
        <p:txBody>
          <a:bodyPr wrap="square">
            <a:spAutoFit/>
          </a:bodyPr>
          <a:lstStyle/>
          <a:p>
            <a:r>
              <a:rPr lang="en-GB" sz="3200" i="1" dirty="0"/>
              <a:t>The process whereby individuals inherit and transmit to their offspring one out of the two </a:t>
            </a:r>
            <a:r>
              <a:rPr lang="en-GB" sz="3200" i="1" dirty="0">
                <a:solidFill>
                  <a:srgbClr val="FFFF00"/>
                </a:solidFill>
              </a:rPr>
              <a:t>alleles</a:t>
            </a:r>
            <a:r>
              <a:rPr lang="en-GB" sz="3200" i="1" dirty="0"/>
              <a:t> present in </a:t>
            </a:r>
            <a:r>
              <a:rPr lang="en-GB" sz="3200" i="1" dirty="0">
                <a:solidFill>
                  <a:srgbClr val="FFFF00"/>
                </a:solidFill>
              </a:rPr>
              <a:t>homologous</a:t>
            </a:r>
            <a:r>
              <a:rPr lang="en-GB" sz="3200" i="1" dirty="0"/>
              <a:t> chromosomes</a:t>
            </a:r>
            <a:r>
              <a:rPr lang="en-GB" i="1" dirty="0"/>
              <a:t>.</a:t>
            </a:r>
          </a:p>
        </p:txBody>
      </p:sp>
      <p:sp>
        <p:nvSpPr>
          <p:cNvPr id="6" name="Title 1"/>
          <p:cNvSpPr txBox="1">
            <a:spLocks/>
          </p:cNvSpPr>
          <p:nvPr/>
        </p:nvSpPr>
        <p:spPr>
          <a:xfrm>
            <a:off x="357158" y="571480"/>
            <a:ext cx="8229600" cy="1524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Mendelian</a:t>
            </a:r>
            <a:r>
              <a:rPr kumimoji="0" lang="en-GB"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Inheritance</a:t>
            </a:r>
            <a:endParaRPr kumimoji="0" lang="en-GB"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46082" name="Picture 2" descr="http://www.dobermann-review.com/info/genetics/mendels_genetic_laws/Gregor%20Mendel.jpg"/>
          <p:cNvPicPr>
            <a:picLocks noChangeAspect="1" noChangeArrowheads="1"/>
          </p:cNvPicPr>
          <p:nvPr/>
        </p:nvPicPr>
        <p:blipFill>
          <a:blip r:embed="rId3" cstate="print"/>
          <a:srcRect/>
          <a:stretch>
            <a:fillRect/>
          </a:stretch>
        </p:blipFill>
        <p:spPr bwMode="auto">
          <a:xfrm>
            <a:off x="5357818" y="1571613"/>
            <a:ext cx="2240439" cy="2500330"/>
          </a:xfrm>
          <a:prstGeom prst="rect">
            <a:avLst/>
          </a:prstGeom>
          <a:noFill/>
        </p:spPr>
      </p:pic>
      <p:pic>
        <p:nvPicPr>
          <p:cNvPr id="46084" name="Picture 4" descr="http://library.thinkquest.org/17109/media/mendel2.gif"/>
          <p:cNvPicPr>
            <a:picLocks noChangeAspect="1" noChangeArrowheads="1"/>
          </p:cNvPicPr>
          <p:nvPr/>
        </p:nvPicPr>
        <p:blipFill>
          <a:blip r:embed="rId4" cstate="print"/>
          <a:srcRect/>
          <a:stretch>
            <a:fillRect/>
          </a:stretch>
        </p:blipFill>
        <p:spPr bwMode="auto">
          <a:xfrm>
            <a:off x="4572000" y="4714884"/>
            <a:ext cx="3929090" cy="14287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524000"/>
          </a:xfrm>
        </p:spPr>
        <p:txBody>
          <a:bodyPr/>
          <a:lstStyle/>
          <a:p>
            <a:r>
              <a:rPr lang="en-GB" dirty="0" smtClean="0"/>
              <a:t>What is an allele?</a:t>
            </a:r>
            <a:endParaRPr lang="en-GB" dirty="0"/>
          </a:p>
        </p:txBody>
      </p:sp>
      <p:sp>
        <p:nvSpPr>
          <p:cNvPr id="3" name="Content Placeholder 2"/>
          <p:cNvSpPr>
            <a:spLocks noGrp="1"/>
          </p:cNvSpPr>
          <p:nvPr>
            <p:ph idx="1"/>
          </p:nvPr>
        </p:nvSpPr>
        <p:spPr>
          <a:xfrm>
            <a:off x="285720" y="1928802"/>
            <a:ext cx="4429156" cy="4786346"/>
          </a:xfrm>
        </p:spPr>
        <p:txBody>
          <a:bodyPr>
            <a:normAutofit fontScale="85000" lnSpcReduction="20000"/>
          </a:bodyPr>
          <a:lstStyle/>
          <a:p>
            <a:r>
              <a:rPr lang="en-GB" sz="3100" dirty="0" smtClean="0">
                <a:solidFill>
                  <a:srgbClr val="FFFF00"/>
                </a:solidFill>
              </a:rPr>
              <a:t>Alleles</a:t>
            </a:r>
            <a:r>
              <a:rPr lang="en-GB" sz="3100" dirty="0" smtClean="0"/>
              <a:t>: Alternate forms of gene or DNA sequence at the same chromosome location (</a:t>
            </a:r>
            <a:r>
              <a:rPr lang="en-GB" sz="3100" dirty="0" smtClean="0">
                <a:solidFill>
                  <a:srgbClr val="FFFF00"/>
                </a:solidFill>
              </a:rPr>
              <a:t>locus</a:t>
            </a:r>
            <a:r>
              <a:rPr lang="en-GB" sz="3100" dirty="0" smtClean="0"/>
              <a:t>)</a:t>
            </a:r>
          </a:p>
          <a:p>
            <a:pPr>
              <a:buNone/>
            </a:pPr>
            <a:endParaRPr lang="en-GB" sz="3100" dirty="0" smtClean="0"/>
          </a:p>
          <a:p>
            <a:r>
              <a:rPr lang="en-GB" sz="3100" dirty="0" smtClean="0">
                <a:solidFill>
                  <a:srgbClr val="FFFF00"/>
                </a:solidFill>
              </a:rPr>
              <a:t>Homologous chromosomes </a:t>
            </a:r>
            <a:r>
              <a:rPr lang="en-GB" sz="3100" dirty="0" smtClean="0"/>
              <a:t>are a matching (but non-identical) pair, one inherited from each parent</a:t>
            </a:r>
          </a:p>
          <a:p>
            <a:pPr>
              <a:buNone/>
            </a:pPr>
            <a:endParaRPr lang="en-GB" sz="3100" dirty="0" smtClean="0"/>
          </a:p>
          <a:p>
            <a:r>
              <a:rPr lang="en-GB" sz="3100" dirty="0" smtClean="0"/>
              <a:t>Different alleles may be described as </a:t>
            </a:r>
            <a:r>
              <a:rPr lang="en-GB" sz="3100" dirty="0" smtClean="0">
                <a:solidFill>
                  <a:srgbClr val="FFFF00"/>
                </a:solidFill>
              </a:rPr>
              <a:t>mutations</a:t>
            </a:r>
            <a:r>
              <a:rPr lang="en-GB" sz="3100" dirty="0" smtClean="0"/>
              <a:t> or </a:t>
            </a:r>
            <a:r>
              <a:rPr lang="en-GB" sz="3100" dirty="0" smtClean="0">
                <a:solidFill>
                  <a:srgbClr val="FFFF00"/>
                </a:solidFill>
              </a:rPr>
              <a:t>polymorphisms</a:t>
            </a:r>
          </a:p>
          <a:p>
            <a:endParaRPr lang="en-GB" dirty="0"/>
          </a:p>
        </p:txBody>
      </p:sp>
      <p:grpSp>
        <p:nvGrpSpPr>
          <p:cNvPr id="38" name="Group 37"/>
          <p:cNvGrpSpPr/>
          <p:nvPr/>
        </p:nvGrpSpPr>
        <p:grpSpPr>
          <a:xfrm>
            <a:off x="4714876" y="2071678"/>
            <a:ext cx="4071998" cy="3786214"/>
            <a:chOff x="4643438" y="2000240"/>
            <a:chExt cx="4071998" cy="3786214"/>
          </a:xfrm>
        </p:grpSpPr>
        <p:grpSp>
          <p:nvGrpSpPr>
            <p:cNvPr id="37" name="Group 36"/>
            <p:cNvGrpSpPr/>
            <p:nvPr/>
          </p:nvGrpSpPr>
          <p:grpSpPr>
            <a:xfrm>
              <a:off x="4643438" y="2000240"/>
              <a:ext cx="4071998" cy="3786214"/>
              <a:chOff x="4929190" y="2500306"/>
              <a:chExt cx="4429156" cy="3941233"/>
            </a:xfrm>
          </p:grpSpPr>
          <p:sp>
            <p:nvSpPr>
              <p:cNvPr id="28" name="Oval 6"/>
              <p:cNvSpPr>
                <a:spLocks noChangeArrowheads="1"/>
              </p:cNvSpPr>
              <p:nvPr/>
            </p:nvSpPr>
            <p:spPr bwMode="auto">
              <a:xfrm>
                <a:off x="6429388" y="2500306"/>
                <a:ext cx="393930" cy="816433"/>
              </a:xfrm>
              <a:prstGeom prst="ellipse">
                <a:avLst/>
              </a:prstGeom>
              <a:solidFill>
                <a:schemeClr val="bg1"/>
              </a:solidFill>
              <a:ln w="9525">
                <a:solidFill>
                  <a:schemeClr val="tx1"/>
                </a:solidFill>
                <a:round/>
                <a:headEnd/>
                <a:tailEnd/>
              </a:ln>
            </p:spPr>
            <p:txBody>
              <a:bodyPr wrap="none" anchor="ctr"/>
              <a:lstStyle/>
              <a:p>
                <a:endParaRPr lang="en-US">
                  <a:latin typeface="Corbel" pitchFamily="34" charset="0"/>
                </a:endParaRPr>
              </a:p>
            </p:txBody>
          </p:sp>
          <p:grpSp>
            <p:nvGrpSpPr>
              <p:cNvPr id="36" name="Group 35"/>
              <p:cNvGrpSpPr/>
              <p:nvPr/>
            </p:nvGrpSpPr>
            <p:grpSpPr>
              <a:xfrm>
                <a:off x="4929190" y="2500306"/>
                <a:ext cx="4429156" cy="3941233"/>
                <a:chOff x="4929190" y="2500306"/>
                <a:chExt cx="4429156" cy="3941233"/>
              </a:xfrm>
            </p:grpSpPr>
            <p:grpSp>
              <p:nvGrpSpPr>
                <p:cNvPr id="4" name="Group 57"/>
                <p:cNvGrpSpPr>
                  <a:grpSpLocks/>
                </p:cNvGrpSpPr>
                <p:nvPr/>
              </p:nvGrpSpPr>
              <p:grpSpPr bwMode="auto">
                <a:xfrm>
                  <a:off x="6429388" y="2500306"/>
                  <a:ext cx="1357322" cy="2928960"/>
                  <a:chOff x="3884613" y="760268"/>
                  <a:chExt cx="666750" cy="1988128"/>
                </a:xfrm>
              </p:grpSpPr>
              <p:grpSp>
                <p:nvGrpSpPr>
                  <p:cNvPr id="5" name="Group 59"/>
                  <p:cNvGrpSpPr>
                    <a:grpSpLocks/>
                  </p:cNvGrpSpPr>
                  <p:nvPr/>
                </p:nvGrpSpPr>
                <p:grpSpPr bwMode="auto">
                  <a:xfrm>
                    <a:off x="3884613" y="1314451"/>
                    <a:ext cx="228600" cy="1433513"/>
                    <a:chOff x="2180" y="768"/>
                    <a:chExt cx="144" cy="903"/>
                  </a:xfrm>
                </p:grpSpPr>
                <p:sp>
                  <p:nvSpPr>
                    <p:cNvPr id="11" name="Oval 3"/>
                    <p:cNvSpPr>
                      <a:spLocks noChangeArrowheads="1"/>
                    </p:cNvSpPr>
                    <p:nvPr/>
                  </p:nvSpPr>
                  <p:spPr bwMode="auto">
                    <a:xfrm>
                      <a:off x="2228" y="768"/>
                      <a:ext cx="48" cy="96"/>
                    </a:xfrm>
                    <a:prstGeom prst="ellipse">
                      <a:avLst/>
                    </a:prstGeom>
                    <a:solidFill>
                      <a:schemeClr val="bg1"/>
                    </a:solidFill>
                    <a:ln w="9525">
                      <a:solidFill>
                        <a:schemeClr val="tx1"/>
                      </a:solidFill>
                      <a:round/>
                      <a:headEnd/>
                      <a:tailEnd/>
                    </a:ln>
                  </p:spPr>
                  <p:txBody>
                    <a:bodyPr wrap="none" anchor="ctr"/>
                    <a:lstStyle/>
                    <a:p>
                      <a:endParaRPr lang="en-US">
                        <a:latin typeface="Corbel" pitchFamily="34" charset="0"/>
                      </a:endParaRPr>
                    </a:p>
                  </p:txBody>
                </p:sp>
                <p:sp>
                  <p:nvSpPr>
                    <p:cNvPr id="12" name="Oval 5"/>
                    <p:cNvSpPr>
                      <a:spLocks noChangeArrowheads="1"/>
                    </p:cNvSpPr>
                    <p:nvPr/>
                  </p:nvSpPr>
                  <p:spPr bwMode="auto">
                    <a:xfrm>
                      <a:off x="2180" y="864"/>
                      <a:ext cx="144" cy="807"/>
                    </a:xfrm>
                    <a:prstGeom prst="ellipse">
                      <a:avLst/>
                    </a:prstGeom>
                    <a:solidFill>
                      <a:schemeClr val="bg1"/>
                    </a:solidFill>
                    <a:ln w="9525">
                      <a:solidFill>
                        <a:schemeClr val="tx1"/>
                      </a:solidFill>
                      <a:round/>
                      <a:headEnd/>
                      <a:tailEnd/>
                    </a:ln>
                  </p:spPr>
                  <p:txBody>
                    <a:bodyPr wrap="none" anchor="ctr"/>
                    <a:lstStyle/>
                    <a:p>
                      <a:endParaRPr lang="en-US">
                        <a:latin typeface="Corbel" pitchFamily="34" charset="0"/>
                      </a:endParaRPr>
                    </a:p>
                  </p:txBody>
                </p:sp>
              </p:grpSp>
              <p:sp>
                <p:nvSpPr>
                  <p:cNvPr id="6" name="Oval 6"/>
                  <p:cNvSpPr>
                    <a:spLocks noChangeArrowheads="1"/>
                  </p:cNvSpPr>
                  <p:nvPr/>
                </p:nvSpPr>
                <p:spPr bwMode="auto">
                  <a:xfrm>
                    <a:off x="4340810" y="760268"/>
                    <a:ext cx="193508" cy="554181"/>
                  </a:xfrm>
                  <a:prstGeom prst="ellipse">
                    <a:avLst/>
                  </a:prstGeom>
                  <a:solidFill>
                    <a:schemeClr val="bg1"/>
                  </a:solidFill>
                  <a:ln w="9525">
                    <a:solidFill>
                      <a:schemeClr val="tx1"/>
                    </a:solidFill>
                    <a:round/>
                    <a:headEnd/>
                    <a:tailEnd/>
                  </a:ln>
                </p:spPr>
                <p:txBody>
                  <a:bodyPr wrap="none" anchor="ctr"/>
                  <a:lstStyle/>
                  <a:p>
                    <a:endParaRPr lang="en-US">
                      <a:latin typeface="Corbel" pitchFamily="34" charset="0"/>
                    </a:endParaRPr>
                  </a:p>
                </p:txBody>
              </p:sp>
              <p:sp>
                <p:nvSpPr>
                  <p:cNvPr id="7" name="Oval 7"/>
                  <p:cNvSpPr>
                    <a:spLocks noChangeArrowheads="1"/>
                  </p:cNvSpPr>
                  <p:nvPr/>
                </p:nvSpPr>
                <p:spPr bwMode="auto">
                  <a:xfrm>
                    <a:off x="4398963" y="1314450"/>
                    <a:ext cx="76200" cy="152400"/>
                  </a:xfrm>
                  <a:prstGeom prst="ellipse">
                    <a:avLst/>
                  </a:prstGeom>
                  <a:solidFill>
                    <a:schemeClr val="bg1"/>
                  </a:solidFill>
                  <a:ln w="9525">
                    <a:solidFill>
                      <a:schemeClr val="tx1"/>
                    </a:solidFill>
                    <a:round/>
                    <a:headEnd/>
                    <a:tailEnd/>
                  </a:ln>
                </p:spPr>
                <p:txBody>
                  <a:bodyPr wrap="none" anchor="ctr"/>
                  <a:lstStyle/>
                  <a:p>
                    <a:endParaRPr lang="en-US">
                      <a:latin typeface="Corbel" pitchFamily="34" charset="0"/>
                    </a:endParaRPr>
                  </a:p>
                </p:txBody>
              </p:sp>
              <p:sp>
                <p:nvSpPr>
                  <p:cNvPr id="8" name="Oval 8"/>
                  <p:cNvSpPr>
                    <a:spLocks noChangeArrowheads="1"/>
                  </p:cNvSpPr>
                  <p:nvPr/>
                </p:nvSpPr>
                <p:spPr bwMode="auto">
                  <a:xfrm>
                    <a:off x="4322763" y="1466849"/>
                    <a:ext cx="228600" cy="1281547"/>
                  </a:xfrm>
                  <a:prstGeom prst="ellipse">
                    <a:avLst/>
                  </a:prstGeom>
                  <a:solidFill>
                    <a:schemeClr val="bg1"/>
                  </a:solidFill>
                  <a:ln w="9525">
                    <a:solidFill>
                      <a:schemeClr val="tx1"/>
                    </a:solidFill>
                    <a:round/>
                    <a:headEnd/>
                    <a:tailEnd/>
                  </a:ln>
                </p:spPr>
                <p:txBody>
                  <a:bodyPr wrap="none" anchor="ctr"/>
                  <a:lstStyle/>
                  <a:p>
                    <a:endParaRPr lang="en-US">
                      <a:latin typeface="Corbel" pitchFamily="34" charset="0"/>
                    </a:endParaRPr>
                  </a:p>
                </p:txBody>
              </p:sp>
            </p:grpSp>
            <p:cxnSp>
              <p:nvCxnSpPr>
                <p:cNvPr id="17" name="Straight Arrow Connector 16"/>
                <p:cNvCxnSpPr/>
                <p:nvPr/>
              </p:nvCxnSpPr>
              <p:spPr>
                <a:xfrm>
                  <a:off x="6000760" y="4214818"/>
                  <a:ext cx="357190" cy="158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7858148" y="4214818"/>
                  <a:ext cx="35719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29190" y="4000504"/>
                  <a:ext cx="1071570" cy="369332"/>
                </a:xfrm>
                <a:prstGeom prst="rect">
                  <a:avLst/>
                </a:prstGeom>
                <a:noFill/>
              </p:spPr>
              <p:txBody>
                <a:bodyPr wrap="square" rtlCol="0">
                  <a:spAutoFit/>
                </a:bodyPr>
                <a:lstStyle/>
                <a:p>
                  <a:r>
                    <a:rPr lang="en-GB" dirty="0" smtClean="0"/>
                    <a:t>Allele ‘A’</a:t>
                  </a:r>
                  <a:endParaRPr lang="en-GB" dirty="0"/>
                </a:p>
              </p:txBody>
            </p:sp>
            <p:sp>
              <p:nvSpPr>
                <p:cNvPr id="27" name="TextBox 26"/>
                <p:cNvSpPr txBox="1"/>
                <p:nvPr/>
              </p:nvSpPr>
              <p:spPr>
                <a:xfrm>
                  <a:off x="8215306" y="4000505"/>
                  <a:ext cx="1143040" cy="369332"/>
                </a:xfrm>
                <a:prstGeom prst="rect">
                  <a:avLst/>
                </a:prstGeom>
                <a:noFill/>
              </p:spPr>
              <p:txBody>
                <a:bodyPr wrap="square" rtlCol="0">
                  <a:spAutoFit/>
                </a:bodyPr>
                <a:lstStyle/>
                <a:p>
                  <a:r>
                    <a:rPr lang="en-GB" dirty="0" smtClean="0"/>
                    <a:t>Allele ‘a’</a:t>
                  </a:r>
                  <a:endParaRPr lang="en-GB" dirty="0"/>
                </a:p>
              </p:txBody>
            </p:sp>
            <p:cxnSp>
              <p:nvCxnSpPr>
                <p:cNvPr id="30" name="Straight Connector 29"/>
                <p:cNvCxnSpPr/>
                <p:nvPr/>
              </p:nvCxnSpPr>
              <p:spPr>
                <a:xfrm>
                  <a:off x="6643702" y="5715016"/>
                  <a:ext cx="500066" cy="2857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143768" y="5715016"/>
                  <a:ext cx="428628" cy="2857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86446" y="6072207"/>
                  <a:ext cx="3000396" cy="369332"/>
                </a:xfrm>
                <a:prstGeom prst="rect">
                  <a:avLst/>
                </a:prstGeom>
                <a:noFill/>
              </p:spPr>
              <p:txBody>
                <a:bodyPr wrap="square" rtlCol="0">
                  <a:spAutoFit/>
                </a:bodyPr>
                <a:lstStyle/>
                <a:p>
                  <a:r>
                    <a:rPr lang="en-GB" dirty="0" smtClean="0"/>
                    <a:t>Homologous  chromosomes</a:t>
                  </a:r>
                  <a:endParaRPr lang="en-GB" dirty="0"/>
                </a:p>
              </p:txBody>
            </p:sp>
          </p:grpSp>
        </p:grpSp>
        <p:cxnSp>
          <p:nvCxnSpPr>
            <p:cNvPr id="20" name="Straight Connector 19"/>
            <p:cNvCxnSpPr/>
            <p:nvPr/>
          </p:nvCxnSpPr>
          <p:spPr>
            <a:xfrm>
              <a:off x="6000760" y="3643314"/>
              <a:ext cx="428628" cy="158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16" y="3643314"/>
              <a:ext cx="428628"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0034" y="214290"/>
            <a:ext cx="8229600" cy="1524000"/>
          </a:xfrm>
        </p:spPr>
        <p:txBody>
          <a:bodyPr/>
          <a:lstStyle/>
          <a:p>
            <a:r>
              <a:rPr lang="en-GB" dirty="0" smtClean="0"/>
              <a:t>Mutation </a:t>
            </a:r>
            <a:r>
              <a:rPr lang="en-GB" dirty="0" err="1" smtClean="0"/>
              <a:t>vs</a:t>
            </a:r>
            <a:r>
              <a:rPr lang="en-GB" dirty="0" smtClean="0"/>
              <a:t> polymorphism</a:t>
            </a:r>
          </a:p>
        </p:txBody>
      </p:sp>
      <p:sp>
        <p:nvSpPr>
          <p:cNvPr id="15363" name="Rectangle 3"/>
          <p:cNvSpPr>
            <a:spLocks noGrp="1" noChangeArrowheads="1"/>
          </p:cNvSpPr>
          <p:nvPr>
            <p:ph type="body" idx="1"/>
          </p:nvPr>
        </p:nvSpPr>
        <p:spPr/>
        <p:txBody>
          <a:bodyPr>
            <a:normAutofit lnSpcReduction="10000"/>
          </a:bodyPr>
          <a:lstStyle/>
          <a:p>
            <a:pPr>
              <a:lnSpc>
                <a:spcPct val="90000"/>
              </a:lnSpc>
            </a:pPr>
            <a:r>
              <a:rPr lang="en-GB" sz="2800" dirty="0" smtClean="0"/>
              <a:t>A </a:t>
            </a:r>
            <a:r>
              <a:rPr lang="en-GB" sz="2800" dirty="0" smtClean="0">
                <a:solidFill>
                  <a:srgbClr val="FFFF00"/>
                </a:solidFill>
              </a:rPr>
              <a:t>mutation</a:t>
            </a:r>
            <a:r>
              <a:rPr lang="en-GB" sz="2800" dirty="0" smtClean="0"/>
              <a:t> is any heritable change in the DNA sequence</a:t>
            </a:r>
          </a:p>
          <a:p>
            <a:pPr>
              <a:lnSpc>
                <a:spcPct val="90000"/>
              </a:lnSpc>
            </a:pPr>
            <a:endParaRPr lang="en-GB" sz="2800" dirty="0" smtClean="0"/>
          </a:p>
          <a:p>
            <a:pPr>
              <a:lnSpc>
                <a:spcPct val="90000"/>
              </a:lnSpc>
            </a:pPr>
            <a:r>
              <a:rPr lang="en-GB" sz="2800" dirty="0" smtClean="0">
                <a:solidFill>
                  <a:srgbClr val="FFFF00"/>
                </a:solidFill>
              </a:rPr>
              <a:t>Polymorphisms</a:t>
            </a:r>
            <a:r>
              <a:rPr lang="en-GB" sz="2800" dirty="0" smtClean="0"/>
              <a:t> at &gt;1% frequency in a given population</a:t>
            </a:r>
          </a:p>
          <a:p>
            <a:pPr>
              <a:lnSpc>
                <a:spcPct val="90000"/>
              </a:lnSpc>
            </a:pPr>
            <a:endParaRPr lang="en-GB" sz="2800" dirty="0" smtClean="0"/>
          </a:p>
          <a:p>
            <a:pPr>
              <a:lnSpc>
                <a:spcPct val="90000"/>
              </a:lnSpc>
            </a:pPr>
            <a:r>
              <a:rPr lang="en-GB" sz="2800" dirty="0" smtClean="0"/>
              <a:t>Usually still called mutations if they cause </a:t>
            </a:r>
            <a:r>
              <a:rPr lang="en-GB" sz="2800" dirty="0" smtClean="0">
                <a:solidFill>
                  <a:srgbClr val="FFFF00"/>
                </a:solidFill>
              </a:rPr>
              <a:t>monogenic</a:t>
            </a:r>
            <a:r>
              <a:rPr lang="en-GB" sz="2800" dirty="0" smtClean="0"/>
              <a:t> disease</a:t>
            </a:r>
          </a:p>
          <a:p>
            <a:pPr>
              <a:lnSpc>
                <a:spcPct val="90000"/>
              </a:lnSpc>
            </a:pPr>
            <a:endParaRPr lang="en-GB" sz="2800" dirty="0" smtClean="0"/>
          </a:p>
          <a:p>
            <a:pPr>
              <a:lnSpc>
                <a:spcPct val="90000"/>
              </a:lnSpc>
            </a:pPr>
            <a:r>
              <a:rPr lang="en-GB" sz="2800" dirty="0" smtClean="0"/>
              <a:t>Polymorphisms may contribute to </a:t>
            </a:r>
            <a:r>
              <a:rPr lang="en-GB" sz="2800" dirty="0" smtClean="0">
                <a:solidFill>
                  <a:srgbClr val="FFFF00"/>
                </a:solidFill>
              </a:rPr>
              <a:t>complex</a:t>
            </a:r>
            <a:r>
              <a:rPr lang="en-GB" sz="2800" dirty="0" smtClean="0"/>
              <a:t> diseases</a:t>
            </a:r>
          </a:p>
          <a:p>
            <a:pPr>
              <a:lnSpc>
                <a:spcPct val="90000"/>
              </a:lnSpc>
              <a:buFontTx/>
              <a:buNone/>
            </a:pPr>
            <a:endParaRPr lang="en-GB" sz="2400" dirty="0" smtClean="0"/>
          </a:p>
          <a:p>
            <a:pPr>
              <a:lnSpc>
                <a:spcPct val="90000"/>
              </a:lnSpc>
            </a:pPr>
            <a:endParaRPr lang="en-GB" sz="2400" dirty="0" smtClean="0"/>
          </a:p>
          <a:p>
            <a:pPr>
              <a:lnSpc>
                <a:spcPct val="90000"/>
              </a:lnSpc>
            </a:pPr>
            <a:endParaRPr lang="en-GB"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88640"/>
            <a:ext cx="8229600" cy="1524000"/>
          </a:xfrm>
        </p:spPr>
        <p:txBody>
          <a:bodyPr/>
          <a:lstStyle/>
          <a:p>
            <a:r>
              <a:rPr lang="en-GB" dirty="0" smtClean="0"/>
              <a:t>Types of mutation</a:t>
            </a:r>
            <a:endParaRPr lang="en-GB"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9553" y="2060848"/>
            <a:ext cx="3960439" cy="2477247"/>
          </a:xfrm>
          <a:prstGeom prst="rect">
            <a:avLst/>
          </a:prstGeom>
          <a:noFill/>
          <a:ln w="9525">
            <a:noFill/>
            <a:miter lim="800000"/>
            <a:headEnd/>
            <a:tailEnd/>
          </a:ln>
        </p:spPr>
      </p:pic>
      <p:sp>
        <p:nvSpPr>
          <p:cNvPr id="5" name="TextBox 4"/>
          <p:cNvSpPr txBox="1"/>
          <p:nvPr/>
        </p:nvSpPr>
        <p:spPr>
          <a:xfrm>
            <a:off x="1403648" y="5157192"/>
            <a:ext cx="2448272" cy="553998"/>
          </a:xfrm>
          <a:prstGeom prst="rect">
            <a:avLst/>
          </a:prstGeom>
          <a:noFill/>
        </p:spPr>
        <p:txBody>
          <a:bodyPr wrap="square" rtlCol="0">
            <a:spAutoFit/>
          </a:bodyPr>
          <a:lstStyle/>
          <a:p>
            <a:r>
              <a:rPr lang="en-GB" sz="3000" dirty="0" err="1" smtClean="0"/>
              <a:t>Missense</a:t>
            </a:r>
            <a:endParaRPr lang="en-GB" sz="3000" dirty="0"/>
          </a:p>
        </p:txBody>
      </p:sp>
      <p:pic>
        <p:nvPicPr>
          <p:cNvPr id="1027" name="Picture 3"/>
          <p:cNvPicPr>
            <a:picLocks noChangeAspect="1" noChangeArrowheads="1"/>
          </p:cNvPicPr>
          <p:nvPr/>
        </p:nvPicPr>
        <p:blipFill>
          <a:blip r:embed="rId4" cstate="print"/>
          <a:srcRect/>
          <a:stretch>
            <a:fillRect/>
          </a:stretch>
        </p:blipFill>
        <p:spPr bwMode="auto">
          <a:xfrm>
            <a:off x="4932040" y="2060848"/>
            <a:ext cx="3744416" cy="2477325"/>
          </a:xfrm>
          <a:prstGeom prst="rect">
            <a:avLst/>
          </a:prstGeom>
          <a:noFill/>
          <a:ln w="9525">
            <a:noFill/>
            <a:miter lim="800000"/>
            <a:headEnd/>
            <a:tailEnd/>
          </a:ln>
        </p:spPr>
      </p:pic>
      <p:sp>
        <p:nvSpPr>
          <p:cNvPr id="8" name="TextBox 7"/>
          <p:cNvSpPr txBox="1"/>
          <p:nvPr/>
        </p:nvSpPr>
        <p:spPr>
          <a:xfrm>
            <a:off x="5652120" y="5157192"/>
            <a:ext cx="2376264" cy="553998"/>
          </a:xfrm>
          <a:prstGeom prst="rect">
            <a:avLst/>
          </a:prstGeom>
          <a:noFill/>
        </p:spPr>
        <p:txBody>
          <a:bodyPr wrap="square" rtlCol="0">
            <a:spAutoFit/>
          </a:bodyPr>
          <a:lstStyle/>
          <a:p>
            <a:r>
              <a:rPr lang="en-GB" sz="3000" dirty="0" smtClean="0"/>
              <a:t>Nonsense</a:t>
            </a:r>
            <a:endParaRPr lang="en-GB" sz="3000" dirty="0"/>
          </a:p>
        </p:txBody>
      </p:sp>
      <p:sp>
        <p:nvSpPr>
          <p:cNvPr id="7" name="TextBox 6"/>
          <p:cNvSpPr txBox="1"/>
          <p:nvPr/>
        </p:nvSpPr>
        <p:spPr>
          <a:xfrm>
            <a:off x="1679944" y="5911702"/>
            <a:ext cx="6581554" cy="553998"/>
          </a:xfrm>
          <a:prstGeom prst="rect">
            <a:avLst/>
          </a:prstGeom>
          <a:noFill/>
        </p:spPr>
        <p:txBody>
          <a:bodyPr wrap="square" rtlCol="0">
            <a:spAutoFit/>
          </a:bodyPr>
          <a:lstStyle/>
          <a:p>
            <a:r>
              <a:rPr lang="en-GB" sz="3000" dirty="0" smtClean="0"/>
              <a:t>Both are also </a:t>
            </a:r>
            <a:r>
              <a:rPr lang="en-GB" sz="3000" dirty="0" smtClean="0">
                <a:solidFill>
                  <a:srgbClr val="FFFF00"/>
                </a:solidFill>
              </a:rPr>
              <a:t>point mutations</a:t>
            </a:r>
            <a:endParaRPr lang="en-GB" sz="30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themeOverride>
</file>

<file path=docProps/app.xml><?xml version="1.0" encoding="utf-8"?>
<Properties xmlns="http://schemas.openxmlformats.org/officeDocument/2006/extended-properties" xmlns:vt="http://schemas.openxmlformats.org/officeDocument/2006/docPropsVTypes">
  <Template/>
  <TotalTime>1012</TotalTime>
  <Words>2285</Words>
  <Application>Microsoft Office PowerPoint</Application>
  <PresentationFormat>On-screen Show (4:3)</PresentationFormat>
  <Paragraphs>480</Paragraphs>
  <Slides>41</Slides>
  <Notes>38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Deluxe</vt:lpstr>
      <vt:lpstr>Standarddesign</vt:lpstr>
      <vt:lpstr>Mrs Jones (2) – Risk of transmission of genetic disease </vt:lpstr>
      <vt:lpstr>Mrs Jones First Consultation</vt:lpstr>
      <vt:lpstr> Risk of transmission of genetic disease</vt:lpstr>
      <vt:lpstr>What is genetic disease?</vt:lpstr>
      <vt:lpstr>PowerPoint Presentation</vt:lpstr>
      <vt:lpstr>PowerPoint Presentation</vt:lpstr>
      <vt:lpstr>What is an allele?</vt:lpstr>
      <vt:lpstr>Mutation vs polymorphism</vt:lpstr>
      <vt:lpstr>Types of mutation</vt:lpstr>
      <vt:lpstr>More types of mutation </vt:lpstr>
      <vt:lpstr>Pedigree diagrams</vt:lpstr>
      <vt:lpstr>Taking a genetic family history: Why?</vt:lpstr>
      <vt:lpstr>Drawing a family pedigree</vt:lpstr>
      <vt:lpstr>Add information on other side of family</vt:lpstr>
      <vt:lpstr>PowerPoint Presentation</vt:lpstr>
      <vt:lpstr>PowerPoint Presentation</vt:lpstr>
      <vt:lpstr>Mendelian Inheritance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Dominant vs recessive: molecular mechanisms </vt:lpstr>
      <vt:lpstr>Dominant vs recessive: implications for therapy</vt:lpstr>
      <vt:lpstr>PowerPoint Presentation</vt:lpstr>
      <vt:lpstr>PowerPoint Presentation</vt:lpstr>
      <vt:lpstr>Mrs Jones Risks</vt:lpstr>
      <vt:lpstr>Find out more</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2</dc:title>
  <dc:creator>jlb</dc:creator>
  <cp:lastModifiedBy>Shiel, Nuala</cp:lastModifiedBy>
  <cp:revision>86</cp:revision>
  <dcterms:created xsi:type="dcterms:W3CDTF">2010-10-26T11:18:44Z</dcterms:created>
  <dcterms:modified xsi:type="dcterms:W3CDTF">2012-10-18T10:52:01Z</dcterms:modified>
</cp:coreProperties>
</file>