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78" r:id="rId2"/>
    <p:sldMasterId id="2147483891" r:id="rId3"/>
  </p:sldMasterIdLst>
  <p:notesMasterIdLst>
    <p:notesMasterId r:id="rId48"/>
  </p:notesMasterIdLst>
  <p:handoutMasterIdLst>
    <p:handoutMasterId r:id="rId49"/>
  </p:handoutMasterIdLst>
  <p:sldIdLst>
    <p:sldId id="326" r:id="rId4"/>
    <p:sldId id="256" r:id="rId5"/>
    <p:sldId id="257" r:id="rId6"/>
    <p:sldId id="259" r:id="rId7"/>
    <p:sldId id="303" r:id="rId8"/>
    <p:sldId id="304" r:id="rId9"/>
    <p:sldId id="263" r:id="rId10"/>
    <p:sldId id="283" r:id="rId11"/>
    <p:sldId id="292" r:id="rId12"/>
    <p:sldId id="293" r:id="rId13"/>
    <p:sldId id="285" r:id="rId14"/>
    <p:sldId id="297" r:id="rId15"/>
    <p:sldId id="296" r:id="rId16"/>
    <p:sldId id="278" r:id="rId17"/>
    <p:sldId id="277" r:id="rId18"/>
    <p:sldId id="279" r:id="rId19"/>
    <p:sldId id="316" r:id="rId20"/>
    <p:sldId id="318" r:id="rId21"/>
    <p:sldId id="327" r:id="rId22"/>
    <p:sldId id="300" r:id="rId23"/>
    <p:sldId id="287" r:id="rId24"/>
    <p:sldId id="271" r:id="rId25"/>
    <p:sldId id="324" r:id="rId26"/>
    <p:sldId id="273" r:id="rId27"/>
    <p:sldId id="260" r:id="rId28"/>
    <p:sldId id="321" r:id="rId29"/>
    <p:sldId id="322" r:id="rId30"/>
    <p:sldId id="325" r:id="rId31"/>
    <p:sldId id="323" r:id="rId32"/>
    <p:sldId id="305" r:id="rId33"/>
    <p:sldId id="306" r:id="rId34"/>
    <p:sldId id="307" r:id="rId35"/>
    <p:sldId id="308" r:id="rId36"/>
    <p:sldId id="309" r:id="rId37"/>
    <p:sldId id="311" r:id="rId38"/>
    <p:sldId id="310" r:id="rId39"/>
    <p:sldId id="312" r:id="rId40"/>
    <p:sldId id="313" r:id="rId41"/>
    <p:sldId id="314" r:id="rId42"/>
    <p:sldId id="315" r:id="rId43"/>
    <p:sldId id="320" r:id="rId44"/>
    <p:sldId id="286" r:id="rId45"/>
    <p:sldId id="328" r:id="rId46"/>
    <p:sldId id="258" r:id="rId47"/>
  </p:sldIdLst>
  <p:sldSz cx="9144000" cy="6858000" type="screen4x3"/>
  <p:notesSz cx="685800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137" autoAdjust="0"/>
  </p:normalViewPr>
  <p:slideViewPr>
    <p:cSldViewPr>
      <p:cViewPr>
        <p:scale>
          <a:sx n="50" d="100"/>
          <a:sy n="5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2"/>
    </p:cViewPr>
  </p:sorter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311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C3E31-09F7-4DD1-AA23-6F7E54DD95E0}" type="datetimeFigureOut">
              <a:rPr lang="en-US" smtClean="0"/>
              <a:pPr/>
              <a:t>11/1/2012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FD3F9-86DA-4146-9147-FB17CDCCB37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198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709CC-60ED-4B45-A90F-D279B514C79B}" type="datetimeFigureOut">
              <a:rPr lang="en-GB" smtClean="0"/>
              <a:pPr/>
              <a:t>01/11/2012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769D0-4878-43FD-81AA-9C75865C8D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51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E80F7-2C20-4C30-A083-F3EC7E6F56E9}" type="slidenum">
              <a:rPr lang="da-DK"/>
              <a:pPr/>
              <a:t>1</a:t>
            </a:fld>
            <a:endParaRPr lang="da-DK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41363"/>
            <a:ext cx="3400425" cy="254952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4" y="3620926"/>
            <a:ext cx="5029635" cy="5512715"/>
          </a:xfrm>
          <a:noFill/>
          <a:ln/>
        </p:spPr>
        <p:txBody>
          <a:bodyPr/>
          <a:lstStyle/>
          <a:p>
            <a:pPr eaLnBrk="1" hangingPunct="1"/>
            <a:endParaRPr lang="en-US" sz="1000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242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423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564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965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232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51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377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69D0-4878-43FD-81AA-9C75865C8D6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6DFB-833D-45E0-88A0-BD67AFBAAE8F}" type="datetimeFigureOut">
              <a:rPr lang="en-GB" smtClean="0"/>
              <a:pPr/>
              <a:t>01/11/2012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B074-E626-451E-91CF-643ABC79F0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6DFB-833D-45E0-88A0-BD67AFBAAE8F}" type="datetimeFigureOut">
              <a:rPr lang="en-GB" smtClean="0"/>
              <a:pPr/>
              <a:t>01/11/2012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B074-E626-451E-91CF-643ABC79F0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6DFB-833D-45E0-88A0-BD67AFBAAE8F}" type="datetimeFigureOut">
              <a:rPr lang="en-GB" smtClean="0"/>
              <a:pPr/>
              <a:t>01/11/2012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B074-E626-451E-91CF-643ABC79F0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900">
              <a:solidFill>
                <a:srgbClr val="C51538"/>
              </a:solidFill>
              <a:latin typeface="Impact" pitchFamily="1" charset="0"/>
              <a:cs typeface="Times New Roman" pitchFamily="1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5F17B2-F340-437C-B3C9-CA9D5211D0E1}" type="slidenum">
              <a:rPr lang="da-DK">
                <a:solidFill>
                  <a:srgbClr val="6C7070"/>
                </a:solidFill>
                <a:latin typeface="Verdana" pitchFamily="1" charset="0"/>
                <a:cs typeface="Times New Roman" pitchFamily="1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a-DK">
              <a:solidFill>
                <a:srgbClr val="6C7070"/>
              </a:solidFill>
              <a:latin typeface="Verdana" pitchFamily="1" charset="0"/>
              <a:cs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58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77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513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973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884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041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02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08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6DFB-833D-45E0-88A0-BD67AFBAAE8F}" type="datetimeFigureOut">
              <a:rPr lang="en-GB" smtClean="0"/>
              <a:pPr/>
              <a:t>01/11/2012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B074-E626-451E-91CF-643ABC79F0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9260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82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684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15511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42CA-F5D9-474C-96C9-F9EC9D1B20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3DE9-9450-664C-88F0-A5E5D42FF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97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42CA-F5D9-474C-96C9-F9EC9D1B20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3DE9-9450-664C-88F0-A5E5D42FF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25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42CA-F5D9-474C-96C9-F9EC9D1B20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3DE9-9450-664C-88F0-A5E5D42FF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34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42CA-F5D9-474C-96C9-F9EC9D1B20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3DE9-9450-664C-88F0-A5E5D42FF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01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42CA-F5D9-474C-96C9-F9EC9D1B20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3DE9-9450-664C-88F0-A5E5D42FF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96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42CA-F5D9-474C-96C9-F9EC9D1B20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3DE9-9450-664C-88F0-A5E5D42FF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6DFB-833D-45E0-88A0-BD67AFBAAE8F}" type="datetimeFigureOut">
              <a:rPr lang="en-GB" smtClean="0"/>
              <a:pPr/>
              <a:t>01/11/2012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B074-E626-451E-91CF-643ABC79F0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42CA-F5D9-474C-96C9-F9EC9D1B20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3DE9-9450-664C-88F0-A5E5D42FF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57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42CA-F5D9-474C-96C9-F9EC9D1B20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3DE9-9450-664C-88F0-A5E5D42FF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73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42CA-F5D9-474C-96C9-F9EC9D1B20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3DE9-9450-664C-88F0-A5E5D42FF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97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42CA-F5D9-474C-96C9-F9EC9D1B20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3DE9-9450-664C-88F0-A5E5D42FF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09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42CA-F5D9-474C-96C9-F9EC9D1B20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3DE9-9450-664C-88F0-A5E5D42FF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3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6DFB-833D-45E0-88A0-BD67AFBAAE8F}" type="datetimeFigureOut">
              <a:rPr lang="en-GB" smtClean="0"/>
              <a:pPr/>
              <a:t>01/11/2012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B074-E626-451E-91CF-643ABC79F0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6DFB-833D-45E0-88A0-BD67AFBAAE8F}" type="datetimeFigureOut">
              <a:rPr lang="en-GB" smtClean="0"/>
              <a:pPr/>
              <a:t>01/11/2012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B074-E626-451E-91CF-643ABC79F0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6DFB-833D-45E0-88A0-BD67AFBAAE8F}" type="datetimeFigureOut">
              <a:rPr lang="en-GB" smtClean="0"/>
              <a:pPr/>
              <a:t>01/11/2012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B074-E626-451E-91CF-643ABC79F0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6DFB-833D-45E0-88A0-BD67AFBAAE8F}" type="datetimeFigureOut">
              <a:rPr lang="en-GB" smtClean="0"/>
              <a:pPr/>
              <a:t>01/11/2012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B074-E626-451E-91CF-643ABC79F0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6DFB-833D-45E0-88A0-BD67AFBAAE8F}" type="datetimeFigureOut">
              <a:rPr lang="en-GB" smtClean="0"/>
              <a:pPr/>
              <a:t>01/11/2012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B074-E626-451E-91CF-643ABC79F0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6DFB-833D-45E0-88A0-BD67AFBAAE8F}" type="datetimeFigureOut">
              <a:rPr lang="en-GB" smtClean="0"/>
              <a:pPr/>
              <a:t>01/11/2012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66B074-E626-451E-91CF-643ABC79F01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0F6DFB-833D-45E0-88A0-BD67AFBAAE8F}" type="datetimeFigureOut">
              <a:rPr lang="en-GB" smtClean="0"/>
              <a:pPr/>
              <a:t>01/11/2012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66B074-E626-451E-91CF-643ABC79F01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010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ＭＳ Ｐゴシック" pitchFamily="1" charset="-128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  <a:ea typeface="ＭＳ Ｐゴシック" pitchFamily="1" charset="-128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  <a:ea typeface="ＭＳ Ｐゴシック" pitchFamily="1" charset="-128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1" charset="2"/>
        <a:buChar char="§"/>
        <a:defRPr sz="1400">
          <a:solidFill>
            <a:srgbClr val="4B4F55"/>
          </a:solidFill>
          <a:latin typeface="+mn-lt"/>
          <a:ea typeface="ＭＳ Ｐゴシック" pitchFamily="1" charset="-128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pitchFamily="1" charset="-128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8C742CA-F5D9-474C-96C9-F9EC9D1B20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DA3DE9-9450-664C-88F0-A5E5D42FFC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0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23andme.com/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xchange.imperial.ac.uk/owa/redir.aspx?C=147cd1f74ae64d2c8abad414418a1ba6&amp;URL=http://www.parliament.uk/business/committees/committees-archive/lords-s-t-select/genomic/" TargetMode="External"/><Relationship Id="rId7" Type="http://schemas.openxmlformats.org/officeDocument/2006/relationships/hyperlink" Target="http://www.genomesunzipped.org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news.org.uk/" TargetMode="External"/><Relationship Id="rId5" Type="http://schemas.openxmlformats.org/officeDocument/2006/relationships/hyperlink" Target="https://exchange.imperial.ac.uk/owa/redir.aspx?C=147cd1f74ae64d2c8abad414418a1ba6&amp;URL=http://www.nuffieldbioethics.org/personalised-healthcare-0" TargetMode="External"/><Relationship Id="rId4" Type="http://schemas.openxmlformats.org/officeDocument/2006/relationships/hyperlink" Target="https://exchange.imperial.ac.uk/owa/redir.aspx?C=147cd1f74ae64d2c8abad414418a1ba6&amp;URL=http://www.hgc.gov.uk/Client/Content.asp?ContentId=81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204864"/>
            <a:ext cx="7920880" cy="965448"/>
          </a:xfrm>
          <a:noFill/>
        </p:spPr>
        <p:txBody>
          <a:bodyPr/>
          <a:lstStyle/>
          <a:p>
            <a:pPr eaLnBrk="1" hangingPunct="1"/>
            <a:r>
              <a:rPr lang="en-GB" sz="4400" dirty="0" smtClean="0">
                <a:latin typeface="Arial" pitchFamily="34" charset="0"/>
                <a:cs typeface="Arial" pitchFamily="34" charset="0"/>
              </a:rPr>
              <a:t>The future of genomic medicine</a:t>
            </a:r>
          </a:p>
        </p:txBody>
      </p:sp>
      <p:sp>
        <p:nvSpPr>
          <p:cNvPr id="16387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7584" y="3645024"/>
            <a:ext cx="7543800" cy="432048"/>
          </a:xfrm>
        </p:spPr>
        <p:txBody>
          <a:bodyPr/>
          <a:lstStyle/>
          <a:p>
            <a:pPr marL="0" indent="0" eaLnBrk="1" hangingPunct="1"/>
            <a:r>
              <a:rPr lang="en-US" sz="2800" dirty="0" smtClean="0"/>
              <a:t>Dr Jess Buxton</a:t>
            </a: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 bwMode="auto">
          <a:xfrm>
            <a:off x="827584" y="486916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4B4F55"/>
                </a:solidFill>
                <a:cs typeface="Times New Roman" pitchFamily="1" charset="0"/>
              </a:rPr>
              <a:t>Course code (MBBS) </a:t>
            </a:r>
            <a:r>
              <a:rPr lang="en-US" sz="2000" dirty="0" smtClean="0">
                <a:solidFill>
                  <a:srgbClr val="4B4F55"/>
                </a:solidFill>
                <a:cs typeface="Times New Roman" pitchFamily="1" charset="0"/>
              </a:rPr>
              <a:t>: Genetics 6</a:t>
            </a:r>
            <a:endParaRPr lang="en-US" sz="2000" dirty="0">
              <a:solidFill>
                <a:srgbClr val="4B4F55"/>
              </a:solidFill>
              <a:cs typeface="Times New Roman" pitchFamily="1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4B4F55"/>
                </a:solidFill>
                <a:cs typeface="Times New Roman" pitchFamily="1" charset="0"/>
              </a:rPr>
              <a:t>Course code (BMS) </a:t>
            </a:r>
            <a:r>
              <a:rPr lang="en-US" sz="2000" dirty="0" smtClean="0">
                <a:solidFill>
                  <a:srgbClr val="4B4F55"/>
                </a:solidFill>
                <a:cs typeface="Times New Roman" pitchFamily="1" charset="0"/>
              </a:rPr>
              <a:t>: NAGE-L13 </a:t>
            </a:r>
            <a:endParaRPr lang="en-US" sz="2000" dirty="0">
              <a:solidFill>
                <a:srgbClr val="4B4F55"/>
              </a:solidFill>
              <a:cs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en-GB" dirty="0" smtClean="0"/>
              <a:t>The cost of DNA sequencing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1928802"/>
            <a:ext cx="321471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Comic Sans MS" pitchFamily="66" charset="0"/>
              </a:rPr>
              <a:t>Entire human genome is made up of 2.9 billion base-pairs of DNA</a:t>
            </a:r>
          </a:p>
          <a:p>
            <a:endParaRPr lang="en-GB" sz="2200" dirty="0" smtClean="0">
              <a:latin typeface="Comic Sans MS" pitchFamily="66" charset="0"/>
            </a:endParaRPr>
          </a:p>
          <a:p>
            <a:r>
              <a:rPr lang="en-GB" sz="2200" dirty="0" smtClean="0">
                <a:latin typeface="Comic Sans MS" pitchFamily="66" charset="0"/>
              </a:rPr>
              <a:t>First human genome cost </a:t>
            </a:r>
            <a:r>
              <a:rPr lang="en-GB" sz="2200" dirty="0" smtClean="0">
                <a:solidFill>
                  <a:srgbClr val="FFFF00"/>
                </a:solidFill>
                <a:latin typeface="Comic Sans MS" pitchFamily="66" charset="0"/>
              </a:rPr>
              <a:t>$3 billion </a:t>
            </a:r>
            <a:r>
              <a:rPr lang="en-GB" sz="2200" dirty="0" smtClean="0">
                <a:latin typeface="Comic Sans MS" pitchFamily="66" charset="0"/>
              </a:rPr>
              <a:t>to sequence </a:t>
            </a:r>
          </a:p>
          <a:p>
            <a:endParaRPr lang="en-GB" sz="2200" dirty="0" smtClean="0">
              <a:latin typeface="Comic Sans MS" pitchFamily="66" charset="0"/>
            </a:endParaRPr>
          </a:p>
          <a:p>
            <a:r>
              <a:rPr lang="en-GB" sz="2200" dirty="0" smtClean="0">
                <a:latin typeface="Comic Sans MS" pitchFamily="66" charset="0"/>
              </a:rPr>
              <a:t>Now less than </a:t>
            </a:r>
            <a:r>
              <a:rPr lang="en-GB" sz="2200" dirty="0" smtClean="0">
                <a:solidFill>
                  <a:srgbClr val="FFFF00"/>
                </a:solidFill>
                <a:latin typeface="Comic Sans MS" pitchFamily="66" charset="0"/>
              </a:rPr>
              <a:t>$10,000</a:t>
            </a:r>
          </a:p>
          <a:p>
            <a:endParaRPr lang="en-GB" sz="2200" dirty="0" smtClean="0">
              <a:latin typeface="Comic Sans MS" pitchFamily="66" charset="0"/>
            </a:endParaRPr>
          </a:p>
          <a:p>
            <a:r>
              <a:rPr lang="en-GB" sz="2200" dirty="0" smtClean="0">
                <a:latin typeface="Comic Sans MS" pitchFamily="66" charset="0"/>
              </a:rPr>
              <a:t>‘</a:t>
            </a:r>
            <a:r>
              <a:rPr lang="en-GB" sz="2200" dirty="0" smtClean="0">
                <a:solidFill>
                  <a:srgbClr val="FFFF00"/>
                </a:solidFill>
                <a:latin typeface="Comic Sans MS" pitchFamily="66" charset="0"/>
              </a:rPr>
              <a:t>$1000 </a:t>
            </a:r>
            <a:r>
              <a:rPr lang="en-GB" sz="2200" dirty="0" smtClean="0">
                <a:latin typeface="Comic Sans MS" pitchFamily="66" charset="0"/>
              </a:rPr>
              <a:t>genome’ very soon?</a:t>
            </a:r>
            <a:endParaRPr lang="en-GB" sz="22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7"/>
            <a:ext cx="4912511" cy="368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Applications of whole genome (or whole-</a:t>
            </a:r>
            <a:r>
              <a:rPr lang="en-GB" dirty="0" err="1" smtClean="0"/>
              <a:t>exome</a:t>
            </a:r>
            <a:r>
              <a:rPr lang="en-GB" dirty="0" smtClean="0"/>
              <a:t>) sequencing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5040560" cy="43924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 </a:t>
            </a:r>
            <a:r>
              <a:rPr lang="en-GB" sz="2800" dirty="0" smtClean="0">
                <a:latin typeface="Comic Sans MS" pitchFamily="66" charset="0"/>
              </a:rPr>
              <a:t>- Identify genetic changes in cancer cells</a:t>
            </a:r>
          </a:p>
          <a:p>
            <a:pPr>
              <a:buNone/>
            </a:pPr>
            <a:endParaRPr lang="en-GB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2800" dirty="0" smtClean="0">
                <a:latin typeface="Comic Sans MS" pitchFamily="66" charset="0"/>
              </a:rPr>
              <a:t> - Identify novel gene mutations in monogenic disease</a:t>
            </a:r>
          </a:p>
          <a:p>
            <a:pPr>
              <a:buNone/>
            </a:pPr>
            <a:endParaRPr lang="en-GB" sz="2800" dirty="0">
              <a:latin typeface="Comic Sans MS" pitchFamily="66" charset="0"/>
            </a:endParaRPr>
          </a:p>
          <a:p>
            <a:pPr>
              <a:buNone/>
            </a:pPr>
            <a:r>
              <a:rPr lang="en-GB" sz="2800" dirty="0" smtClean="0">
                <a:latin typeface="Comic Sans MS" pitchFamily="66" charset="0"/>
              </a:rPr>
              <a:t>- Catalogue all genetic variation in populations</a:t>
            </a:r>
          </a:p>
          <a:p>
            <a:pPr>
              <a:buNone/>
            </a:pPr>
            <a:endParaRPr lang="en-GB" sz="96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387026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/>
          <a:lstStyle/>
          <a:p>
            <a:r>
              <a:rPr lang="en-GB" dirty="0" smtClean="0"/>
              <a:t>Miller 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257676" cy="442247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itchFamily="66" charset="0"/>
              </a:rPr>
              <a:t>Multiple malformation syndrome</a:t>
            </a:r>
          </a:p>
          <a:p>
            <a:r>
              <a:rPr lang="en-GB" dirty="0" smtClean="0">
                <a:latin typeface="Comic Sans MS" pitchFamily="66" charset="0"/>
              </a:rPr>
              <a:t>Characteristic facial features, including ‘cupped’ ears</a:t>
            </a:r>
          </a:p>
          <a:p>
            <a:r>
              <a:rPr lang="en-GB" dirty="0" smtClean="0">
                <a:latin typeface="Comic Sans MS" pitchFamily="66" charset="0"/>
              </a:rPr>
              <a:t>Absent toes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Caused by mutations in </a:t>
            </a:r>
            <a:r>
              <a:rPr lang="en-GB" i="1" dirty="0" smtClean="0">
                <a:solidFill>
                  <a:srgbClr val="FFFF00"/>
                </a:solidFill>
                <a:latin typeface="Comic Sans MS" pitchFamily="66" charset="0"/>
              </a:rPr>
              <a:t>DHODH</a:t>
            </a:r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gene </a:t>
            </a:r>
            <a:r>
              <a:rPr lang="en-GB" sz="2000" dirty="0" smtClean="0">
                <a:latin typeface="Comic Sans MS" pitchFamily="66" charset="0"/>
              </a:rPr>
              <a:t>(Ng et al 2010)</a:t>
            </a:r>
          </a:p>
          <a:p>
            <a:endParaRPr lang="en-GB" dirty="0" smtClean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928802"/>
            <a:ext cx="299669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Schinzel-Giedion</a:t>
            </a:r>
            <a:r>
              <a:rPr lang="en-GB" dirty="0" smtClean="0"/>
              <a:t> syndrome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829048" cy="4636792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Comic Sans MS" pitchFamily="66" charset="0"/>
              </a:rPr>
              <a:t>Severe mental retardation</a:t>
            </a:r>
          </a:p>
          <a:p>
            <a:r>
              <a:rPr lang="en-GB" dirty="0" smtClean="0">
                <a:latin typeface="Comic Sans MS" pitchFamily="66" charset="0"/>
              </a:rPr>
              <a:t>Multiple congenital abnormalities </a:t>
            </a:r>
          </a:p>
          <a:p>
            <a:r>
              <a:rPr lang="en-GB" dirty="0" smtClean="0">
                <a:latin typeface="Comic Sans MS" pitchFamily="66" charset="0"/>
              </a:rPr>
              <a:t>Characteristic facial features</a:t>
            </a:r>
          </a:p>
          <a:p>
            <a:r>
              <a:rPr lang="en-GB" dirty="0" smtClean="0">
                <a:latin typeface="Comic Sans MS" pitchFamily="66" charset="0"/>
              </a:rPr>
              <a:t>Life-limiting 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Caused by mutations in </a:t>
            </a:r>
            <a:r>
              <a:rPr lang="en-GB" i="1" dirty="0" smtClean="0">
                <a:solidFill>
                  <a:srgbClr val="FFFF00"/>
                </a:solidFill>
                <a:latin typeface="Comic Sans MS" pitchFamily="66" charset="0"/>
              </a:rPr>
              <a:t>SETBP1</a:t>
            </a:r>
            <a:r>
              <a:rPr lang="en-GB" dirty="0" smtClean="0">
                <a:latin typeface="Comic Sans MS" pitchFamily="66" charset="0"/>
              </a:rPr>
              <a:t> gene (</a:t>
            </a:r>
            <a:r>
              <a:rPr lang="en-GB" sz="2000" dirty="0" err="1" smtClean="0">
                <a:latin typeface="Comic Sans MS" pitchFamily="66" charset="0"/>
              </a:rPr>
              <a:t>Hoischen</a:t>
            </a:r>
            <a:r>
              <a:rPr lang="en-GB" sz="2000" dirty="0" smtClean="0">
                <a:latin typeface="Comic Sans MS" pitchFamily="66" charset="0"/>
              </a:rPr>
              <a:t> et al, 2010)</a:t>
            </a:r>
          </a:p>
          <a:p>
            <a:endParaRPr lang="en-GB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14620"/>
            <a:ext cx="411209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 smtClean="0"/>
              <a:t>Advances in genomic medicine: </a:t>
            </a:r>
            <a:r>
              <a:rPr lang="en-GB" sz="4000" dirty="0" err="1" smtClean="0"/>
              <a:t>pharmacogenetics</a:t>
            </a:r>
            <a:endParaRPr lang="en-GB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428868"/>
            <a:ext cx="25050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29058" y="2285992"/>
            <a:ext cx="464347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Studying the genetic basis for the difference between individuals in response to drugs:</a:t>
            </a:r>
          </a:p>
          <a:p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solidFill>
                  <a:srgbClr val="FFFF00"/>
                </a:solidFill>
                <a:latin typeface="Comic Sans MS" pitchFamily="66" charset="0"/>
              </a:rPr>
              <a:t>“right drug, right dose, right patient”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4000" dirty="0" err="1" smtClean="0"/>
              <a:t>Pharmacogenetics</a:t>
            </a:r>
            <a:r>
              <a:rPr lang="en-GB" sz="4000" dirty="0" smtClean="0"/>
              <a:t> : getting the </a:t>
            </a:r>
            <a:r>
              <a:rPr lang="en-GB" sz="4000" dirty="0" smtClean="0">
                <a:solidFill>
                  <a:srgbClr val="FFFF00"/>
                </a:solidFill>
              </a:rPr>
              <a:t>dose</a:t>
            </a:r>
            <a:r>
              <a:rPr lang="en-GB" sz="4000" dirty="0" smtClean="0"/>
              <a:t> right</a:t>
            </a:r>
            <a:r>
              <a:rPr lang="en-GB" sz="5400" dirty="0" smtClean="0"/>
              <a:t/>
            </a:r>
            <a:br>
              <a:rPr lang="en-GB" sz="5400" dirty="0" smtClean="0"/>
            </a:b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01835"/>
            <a:ext cx="615406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63174" y="2348880"/>
            <a:ext cx="2680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Variants in TPMT gene affect metabolism of 6-mercaptopurine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6578" y="5929330"/>
            <a:ext cx="172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NIGMS website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 err="1" smtClean="0"/>
              <a:t>Pharmacogenetics</a:t>
            </a:r>
            <a:r>
              <a:rPr lang="en-GB" sz="4000" dirty="0" smtClean="0"/>
              <a:t> example 2: getting the </a:t>
            </a:r>
            <a:r>
              <a:rPr lang="en-GB" sz="4000" dirty="0" smtClean="0">
                <a:solidFill>
                  <a:srgbClr val="FFFF00"/>
                </a:solidFill>
              </a:rPr>
              <a:t>drug </a:t>
            </a:r>
            <a:r>
              <a:rPr lang="en-GB" sz="4000" dirty="0" smtClean="0"/>
              <a:t>right</a:t>
            </a:r>
            <a:endParaRPr lang="en-GB" sz="4000" dirty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857760"/>
            <a:ext cx="2428892" cy="16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596" y="2071678"/>
            <a:ext cx="3071834" cy="25545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Type 1 diabetes:</a:t>
            </a:r>
          </a:p>
          <a:p>
            <a:endParaRPr lang="en-GB" sz="2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omic Sans MS" pitchFamily="66" charset="0"/>
              </a:rPr>
              <a:t>Usually childhood onset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omic Sans MS" pitchFamily="66" charset="0"/>
              </a:rPr>
              <a:t>Autoimmune disease </a:t>
            </a:r>
          </a:p>
          <a:p>
            <a:endParaRPr lang="en-GB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Comic Sans MS" pitchFamily="66" charset="0"/>
              </a:rPr>
              <a:t>Must be treated with daily insulin injections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072074"/>
            <a:ext cx="267040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3714744" y="2786058"/>
            <a:ext cx="1571636" cy="28575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929322" y="1484784"/>
            <a:ext cx="2643206" cy="34163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Maturity onset diabetes of the young (MODY):</a:t>
            </a:r>
          </a:p>
          <a:p>
            <a:endParaRPr lang="en-GB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Usually childhood onset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Monogenic disease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Some types can be treated with oral sulfonylurea drugs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68" y="3143248"/>
            <a:ext cx="2304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Can be misdiagnosed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643306" y="5500702"/>
            <a:ext cx="1571636" cy="28575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Advances in genomic medicine:</a:t>
            </a:r>
            <a:br>
              <a:rPr lang="en-GB" dirty="0" smtClean="0"/>
            </a:br>
            <a:r>
              <a:rPr lang="en-GB" dirty="0" smtClean="0"/>
              <a:t>Risk of common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</a:t>
            </a:r>
            <a:r>
              <a:rPr lang="en-GB" dirty="0" smtClean="0">
                <a:latin typeface="Comic Sans MS" pitchFamily="66" charset="0"/>
              </a:rPr>
              <a:t>Many genetic variants that affect risk of common, complex traits and diseases identified through:</a:t>
            </a:r>
          </a:p>
          <a:p>
            <a:pPr>
              <a:buNone/>
            </a:pPr>
            <a:endParaRPr lang="en-GB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 G</a:t>
            </a:r>
            <a:r>
              <a:rPr lang="en-GB" dirty="0" smtClean="0">
                <a:latin typeface="Comic Sans MS" pitchFamily="66" charset="0"/>
              </a:rPr>
              <a:t>enome </a:t>
            </a:r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W</a:t>
            </a:r>
            <a:r>
              <a:rPr lang="en-GB" dirty="0" smtClean="0">
                <a:latin typeface="Comic Sans MS" pitchFamily="66" charset="0"/>
              </a:rPr>
              <a:t>ide </a:t>
            </a:r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A</a:t>
            </a:r>
            <a:r>
              <a:rPr lang="en-GB" dirty="0" smtClean="0">
                <a:latin typeface="Comic Sans MS" pitchFamily="66" charset="0"/>
              </a:rPr>
              <a:t>ssociation </a:t>
            </a:r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S</a:t>
            </a:r>
            <a:r>
              <a:rPr lang="en-GB" dirty="0" smtClean="0">
                <a:latin typeface="Comic Sans MS" pitchFamily="66" charset="0"/>
              </a:rPr>
              <a:t>tudies = </a:t>
            </a:r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GWAS</a:t>
            </a:r>
          </a:p>
          <a:p>
            <a:pPr>
              <a:buNone/>
            </a:pPr>
            <a:endParaRPr lang="en-GB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dirty="0" err="1" smtClean="0">
                <a:latin typeface="Comic Sans MS" pitchFamily="66" charset="0"/>
              </a:rPr>
              <a:t>Eg</a:t>
            </a:r>
            <a:r>
              <a:rPr lang="en-GB" dirty="0" smtClean="0">
                <a:latin typeface="Comic Sans MS" pitchFamily="66" charset="0"/>
              </a:rPr>
              <a:t>. Type 2 diabetes, schizophrenia, obesity, blood pressure.....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57192" y="357166"/>
            <a:ext cx="8286808" cy="785818"/>
          </a:xfrm>
        </p:spPr>
        <p:txBody>
          <a:bodyPr>
            <a:normAutofit/>
          </a:bodyPr>
          <a:lstStyle/>
          <a:p>
            <a:r>
              <a:rPr lang="fr-FR" sz="4000" dirty="0" err="1" smtClean="0">
                <a:solidFill>
                  <a:schemeClr val="tx1"/>
                </a:solidFill>
              </a:rPr>
              <a:t>Published</a:t>
            </a:r>
            <a:r>
              <a:rPr lang="fr-FR" sz="4000" dirty="0" smtClean="0">
                <a:solidFill>
                  <a:schemeClr val="tx1"/>
                </a:solidFill>
              </a:rPr>
              <a:t> GWAS for </a:t>
            </a:r>
            <a:r>
              <a:rPr lang="fr-FR" sz="4000" dirty="0" err="1" smtClean="0">
                <a:solidFill>
                  <a:schemeClr val="tx1"/>
                </a:solidFill>
              </a:rPr>
              <a:t>common</a:t>
            </a:r>
            <a:r>
              <a:rPr lang="fr-FR" sz="4000" dirty="0" smtClean="0">
                <a:solidFill>
                  <a:schemeClr val="tx1"/>
                </a:solidFill>
              </a:rPr>
              <a:t> traits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74" y="6143644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NHGRI GWA Catalog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www.genome.gov/GWAStudies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72" y="1251686"/>
            <a:ext cx="6382102" cy="480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75223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was-2012-07-01.jpg"/>
          <p:cNvPicPr>
            <a:picLocks noChangeAspect="1"/>
          </p:cNvPicPr>
          <p:nvPr/>
        </p:nvPicPr>
        <p:blipFill rotWithShape="1">
          <a:blip r:embed="rId2"/>
          <a:srcRect l="132" b="1254"/>
          <a:stretch/>
        </p:blipFill>
        <p:spPr>
          <a:xfrm>
            <a:off x="-1" y="432262"/>
            <a:ext cx="8218711" cy="6094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176" y="184666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 smtClean="0">
                <a:solidFill>
                  <a:prstClr val="black"/>
                </a:solidFill>
              </a:rPr>
              <a:t>Published Genome-Wide Associations through 07/2012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5318" y="5868574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prstClr val="black"/>
                </a:solidFill>
              </a:rPr>
              <a:t>NHGRI GWA Catalog</a:t>
            </a:r>
          </a:p>
          <a:p>
            <a:pPr defTabSz="457200"/>
            <a:r>
              <a:rPr lang="en-US" b="1" dirty="0" smtClean="0">
                <a:solidFill>
                  <a:prstClr val="black"/>
                </a:solidFill>
              </a:rPr>
              <a:t>www.genome.gov/GWAStudies</a:t>
            </a:r>
          </a:p>
          <a:p>
            <a:pPr defTabSz="457200"/>
            <a:r>
              <a:rPr lang="en-US" b="1" dirty="0" smtClean="0">
                <a:solidFill>
                  <a:prstClr val="black"/>
                </a:solidFill>
              </a:rPr>
              <a:t>www.ebi.ac.uk/fgpt/gwas/ 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7" name="Picture 2" descr="http://wwwdev.ebi.ac.uk/fgpt/gwas/images/dual-logo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3"/>
          <a:stretch/>
        </p:blipFill>
        <p:spPr bwMode="auto">
          <a:xfrm>
            <a:off x="6770918" y="6413845"/>
            <a:ext cx="1053854" cy="33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dev.ebi.ac.uk/fgpt/gwas/images/dual-logo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92"/>
          <a:stretch/>
        </p:blipFill>
        <p:spPr bwMode="auto">
          <a:xfrm>
            <a:off x="2656118" y="6413845"/>
            <a:ext cx="1235754" cy="33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was-2012-07-02.jpg"/>
          <p:cNvPicPr>
            <a:picLocks noChangeAspect="1"/>
          </p:cNvPicPr>
          <p:nvPr/>
        </p:nvPicPr>
        <p:blipFill rotWithShape="1">
          <a:blip r:embed="rId4"/>
          <a:srcRect l="9642" t="10000" r="52738" b="12063"/>
          <a:stretch/>
        </p:blipFill>
        <p:spPr>
          <a:xfrm>
            <a:off x="7674429" y="4417413"/>
            <a:ext cx="1307190" cy="203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196752"/>
            <a:ext cx="7851648" cy="182880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The Future of Genomic Medicine: facts and fiction</a:t>
            </a:r>
            <a:endParaRPr lang="en-GB" dirty="0"/>
          </a:p>
        </p:txBody>
      </p:sp>
      <p:pic>
        <p:nvPicPr>
          <p:cNvPr id="103426" name="Picture 2" descr="http://3.bp.blogspot.com/_N-4ASXXQfUg/SwgtM0slpLI/AAAAAAAAA7k/5gaCGRbV32s/s1600/double_hel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1" y="3356992"/>
            <a:ext cx="442849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Selling genetic information</a:t>
            </a:r>
            <a:endParaRPr lang="en-GB" dirty="0"/>
          </a:p>
        </p:txBody>
      </p:sp>
      <p:pic>
        <p:nvPicPr>
          <p:cNvPr id="5" name="logo" descr="23andMe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285992"/>
            <a:ext cx="24288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ogan" descr="genetics just got personal.">
            <a:hlinkClick r:id="rId3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929066"/>
            <a:ext cx="242889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5805264"/>
            <a:ext cx="7523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D</a:t>
            </a:r>
            <a:r>
              <a:rPr lang="en-GB" sz="2000" dirty="0" smtClean="0">
                <a:latin typeface="Comic Sans MS" pitchFamily="66" charset="0"/>
              </a:rPr>
              <a:t>isease-specific tests already offered directly to consumers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0570"/>
            <a:ext cx="4129946" cy="87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3213190" cy="100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20571"/>
            <a:ext cx="9215502" cy="85725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Direct to consumer (DTC) genetic tests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429000"/>
            <a:ext cx="3852428" cy="3170099"/>
          </a:xfrm>
          <a:noFill/>
          <a:ln w="41275" cmpd="thinThick">
            <a:noFill/>
          </a:ln>
        </p:spPr>
        <p:txBody>
          <a:bodyPr wrap="square" rtlCol="0">
            <a:spAutoFit/>
          </a:bodyPr>
          <a:lstStyle/>
          <a:p>
            <a:pPr marL="0">
              <a:buNone/>
            </a:pP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For monogenic disease</a:t>
            </a:r>
          </a:p>
          <a:p>
            <a:pPr>
              <a:buClr>
                <a:srgbClr val="FFFF00"/>
              </a:buClr>
            </a:pPr>
            <a:r>
              <a:rPr lang="en-GB" sz="2000" dirty="0" smtClean="0">
                <a:latin typeface="Comic Sans MS" pitchFamily="66" charset="0"/>
              </a:rPr>
              <a:t>Can provide carrier status information</a:t>
            </a:r>
          </a:p>
          <a:p>
            <a:pPr>
              <a:buClr>
                <a:srgbClr val="FFFF00"/>
              </a:buClr>
            </a:pPr>
            <a:endParaRPr lang="en-GB" sz="2000" dirty="0" smtClean="0">
              <a:latin typeface="Comic Sans MS" pitchFamily="66" charset="0"/>
            </a:endParaRPr>
          </a:p>
          <a:p>
            <a:pPr>
              <a:buClr>
                <a:srgbClr val="FFFF00"/>
              </a:buClr>
            </a:pPr>
            <a:r>
              <a:rPr lang="en-GB" sz="2000" dirty="0" smtClean="0">
                <a:latin typeface="Comic Sans MS" pitchFamily="66" charset="0"/>
              </a:rPr>
              <a:t>Can predict risk of late-onset disease</a:t>
            </a:r>
          </a:p>
          <a:p>
            <a:pPr>
              <a:buClr>
                <a:srgbClr val="FFFF00"/>
              </a:buClr>
            </a:pPr>
            <a:endParaRPr lang="en-GB" sz="2000" dirty="0" smtClean="0">
              <a:latin typeface="Comic Sans MS" pitchFamily="66" charset="0"/>
            </a:endParaRPr>
          </a:p>
          <a:p>
            <a:pPr>
              <a:buClr>
                <a:srgbClr val="FFFF00"/>
              </a:buClr>
            </a:pP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Essential</a:t>
            </a:r>
            <a:r>
              <a:rPr lang="en-GB" sz="2000" dirty="0" smtClean="0">
                <a:latin typeface="Comic Sans MS" pitchFamily="66" charset="0"/>
              </a:rPr>
              <a:t> that service includes genetic counselling</a:t>
            </a:r>
            <a:endParaRPr lang="en-GB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448050"/>
            <a:ext cx="4176464" cy="3262432"/>
          </a:xfrm>
          <a:prstGeom prst="rect">
            <a:avLst/>
          </a:prstGeom>
          <a:noFill/>
          <a:ln w="41275" cmpd="thinThick"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For complex disease</a:t>
            </a:r>
          </a:p>
          <a:p>
            <a:pPr marL="457200" indent="-457200">
              <a:buClr>
                <a:srgbClr val="FFFF00"/>
              </a:buClr>
              <a:buFont typeface="Arial" pitchFamily="34" charset="0"/>
              <a:buChar char="•"/>
            </a:pPr>
            <a:r>
              <a:rPr lang="en-GB" sz="2000" dirty="0" smtClean="0">
                <a:latin typeface="Comic Sans MS" pitchFamily="66" charset="0"/>
              </a:rPr>
              <a:t>Often have limited clinical utility</a:t>
            </a:r>
          </a:p>
          <a:p>
            <a:pPr marL="457200" indent="-457200">
              <a:buClr>
                <a:srgbClr val="FFFF00"/>
              </a:buClr>
              <a:buFont typeface="Arial" pitchFamily="34" charset="0"/>
              <a:buChar char="•"/>
            </a:pPr>
            <a:endParaRPr lang="en-GB" sz="2000" dirty="0" smtClean="0">
              <a:latin typeface="Comic Sans MS" pitchFamily="66" charset="0"/>
            </a:endParaRPr>
          </a:p>
          <a:p>
            <a:pPr marL="457200" indent="-457200">
              <a:buClr>
                <a:srgbClr val="FFFF00"/>
              </a:buClr>
              <a:buFont typeface="Arial" pitchFamily="34" charset="0"/>
              <a:buChar char="•"/>
            </a:pPr>
            <a:r>
              <a:rPr lang="en-GB" sz="2000" dirty="0" smtClean="0">
                <a:latin typeface="Comic Sans MS" pitchFamily="66" charset="0"/>
              </a:rPr>
              <a:t>May cause undue alarm</a:t>
            </a:r>
          </a:p>
          <a:p>
            <a:pPr marL="457200" indent="-457200">
              <a:buClr>
                <a:srgbClr val="FFFF00"/>
              </a:buClr>
              <a:buFont typeface="Arial" pitchFamily="34" charset="0"/>
              <a:buChar char="•"/>
            </a:pPr>
            <a:endParaRPr lang="en-GB" sz="2000" dirty="0" smtClean="0">
              <a:latin typeface="Comic Sans MS" pitchFamily="66" charset="0"/>
            </a:endParaRPr>
          </a:p>
          <a:p>
            <a:pPr marL="457200" indent="-457200">
              <a:buClr>
                <a:srgbClr val="FFFF00"/>
              </a:buClr>
              <a:buFont typeface="Arial" pitchFamily="34" charset="0"/>
              <a:buChar char="•"/>
            </a:pPr>
            <a:r>
              <a:rPr lang="en-GB" sz="2000" dirty="0" smtClean="0">
                <a:latin typeface="Comic Sans MS" pitchFamily="66" charset="0"/>
              </a:rPr>
              <a:t>May offer false reassurance</a:t>
            </a:r>
          </a:p>
          <a:p>
            <a:pPr marL="457200" indent="-457200">
              <a:buClr>
                <a:srgbClr val="FFFF00"/>
              </a:buClr>
              <a:buFont typeface="Arial" pitchFamily="34" charset="0"/>
              <a:buChar char="•"/>
            </a:pPr>
            <a:endParaRPr lang="en-GB" sz="2000" dirty="0" smtClean="0">
              <a:latin typeface="Comic Sans MS" pitchFamily="66" charset="0"/>
            </a:endParaRPr>
          </a:p>
          <a:p>
            <a:pPr marL="457200" indent="-457200">
              <a:buClr>
                <a:srgbClr val="FFFF00"/>
              </a:buClr>
              <a:buFont typeface="Arial" pitchFamily="34" charset="0"/>
              <a:buChar char="•"/>
            </a:pPr>
            <a:r>
              <a:rPr lang="en-GB" sz="2000" dirty="0" smtClean="0">
                <a:latin typeface="Comic Sans MS" pitchFamily="66" charset="0"/>
              </a:rPr>
              <a:t>Data privacy concerns</a:t>
            </a:r>
          </a:p>
          <a:p>
            <a:pPr>
              <a:buClr>
                <a:srgbClr val="FFFF00"/>
              </a:buClr>
            </a:pPr>
            <a:endParaRPr lang="en-GB" sz="26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12316"/>
            <a:ext cx="2448272" cy="170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313770" y="2185998"/>
            <a:ext cx="648072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6156176" y="2185998"/>
            <a:ext cx="648072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45366"/>
            <a:ext cx="1775057" cy="134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43473"/>
            <a:ext cx="1944216" cy="116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Predicting risk of common disease: type 2 diabetes (T2D) as an example…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00240"/>
            <a:ext cx="5367540" cy="44530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GB" sz="2400" dirty="0" smtClean="0"/>
          </a:p>
          <a:p>
            <a:r>
              <a:rPr lang="en-GB" sz="2400" dirty="0" smtClean="0">
                <a:latin typeface="Comic Sans MS" pitchFamily="66" charset="0"/>
              </a:rPr>
              <a:t>T2D currently affects 285 million adults worldwide, predicted to rise to 439 million by 2030 </a:t>
            </a:r>
            <a:endParaRPr lang="en-GB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2400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Caused by complex interaction of non-genetic (</a:t>
            </a:r>
            <a:r>
              <a:rPr lang="en-GB" sz="2400" dirty="0" err="1" smtClean="0">
                <a:latin typeface="Comic Sans MS" pitchFamily="66" charset="0"/>
              </a:rPr>
              <a:t>eg</a:t>
            </a:r>
            <a:r>
              <a:rPr lang="en-GB" sz="2400" dirty="0" smtClean="0">
                <a:latin typeface="Comic Sans MS" pitchFamily="66" charset="0"/>
              </a:rPr>
              <a:t> diet) and genetic factors: </a:t>
            </a:r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sibling relative risk is ~3 </a:t>
            </a:r>
            <a:r>
              <a:rPr lang="en-GB" sz="2400" dirty="0" smtClean="0">
                <a:latin typeface="Comic Sans MS" pitchFamily="66" charset="0"/>
              </a:rPr>
              <a:t>in Europeans</a:t>
            </a:r>
          </a:p>
          <a:p>
            <a:endParaRPr lang="en-GB" sz="2400" dirty="0" smtClean="0"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Over 60</a:t>
            </a:r>
            <a:r>
              <a:rPr lang="en-GB" sz="2400" dirty="0" smtClean="0">
                <a:latin typeface="Comic Sans MS" pitchFamily="66" charset="0"/>
              </a:rPr>
              <a:t> confirmed T2D genes so far, which explain just </a:t>
            </a:r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~10% </a:t>
            </a:r>
            <a:r>
              <a:rPr lang="en-GB" sz="2400" dirty="0" smtClean="0">
                <a:latin typeface="Comic Sans MS" pitchFamily="66" charset="0"/>
              </a:rPr>
              <a:t>of estimated genetic contribution</a:t>
            </a:r>
          </a:p>
          <a:p>
            <a:endParaRPr lang="en-GB" sz="2000" dirty="0" smtClean="0"/>
          </a:p>
          <a:p>
            <a:endParaRPr lang="en-GB" sz="2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44" y="2276872"/>
            <a:ext cx="2935213" cy="195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44" y="4624535"/>
            <a:ext cx="2935213" cy="195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60" y="332656"/>
            <a:ext cx="8229600" cy="1143000"/>
          </a:xfrm>
        </p:spPr>
        <p:txBody>
          <a:bodyPr/>
          <a:lstStyle/>
          <a:p>
            <a:r>
              <a:rPr lang="en-GB" dirty="0" smtClean="0"/>
              <a:t>Example results from 23and Me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62360"/>
            <a:ext cx="4119428" cy="361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1582629"/>
            <a:ext cx="25922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“The </a:t>
            </a:r>
            <a:r>
              <a:rPr lang="en-GB" dirty="0">
                <a:latin typeface="Comic Sans MS" pitchFamily="66" charset="0"/>
              </a:rPr>
              <a:t>23andMe Odds Calculator only takes into account effects of markers with known associations that are also on our genotyping chip. </a:t>
            </a:r>
            <a:endParaRPr lang="en-GB" dirty="0" smtClean="0">
              <a:latin typeface="Comic Sans MS" pitchFamily="66" charset="0"/>
            </a:endParaRPr>
          </a:p>
          <a:p>
            <a:endParaRPr lang="en-GB" dirty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Keep 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in mind that aside from genetics, environment and lifestyle may also contribute to one's chances of developing type 2 </a:t>
            </a:r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diabetes”</a:t>
            </a:r>
            <a:r>
              <a:rPr lang="en-GB" dirty="0" smtClean="0">
                <a:latin typeface="Comic Sans MS" pitchFamily="66" charset="0"/>
              </a:rPr>
              <a:t>.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DTC genetic tests for common disease: concerns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Comic Sans MS" pitchFamily="66" charset="0"/>
              </a:rPr>
              <a:t>Tests of dubious clinical benefit may be offered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Test results may cause false alarm/provide false reassurance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Complex results may not be explained fully, or with appropriate genetic counselling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Data protection (especially if company ceases trading)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Consumer genetic tests for common disease: benefits?</a:t>
            </a:r>
            <a:endParaRPr lang="en-GB" dirty="0"/>
          </a:p>
        </p:txBody>
      </p:sp>
      <p:pic>
        <p:nvPicPr>
          <p:cNvPr id="1044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71744"/>
            <a:ext cx="4577344" cy="336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72132" y="2428868"/>
            <a:ext cx="32147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Even if the information provided by some commercial genetic tests is of limited clinical value, it may still spur some customers to make lifestyle changes…..</a:t>
            </a:r>
            <a:endParaRPr lang="en-GB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future: Genetic profiles for all?</a:t>
            </a:r>
            <a:endParaRPr lang="en-GB" dirty="0"/>
          </a:p>
        </p:txBody>
      </p:sp>
      <p:pic>
        <p:nvPicPr>
          <p:cNvPr id="1028" name="Picture 4" descr="http://biosingularity.files.wordpress.com/2010/02/medco_x220.jpg?w=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071678"/>
            <a:ext cx="4003223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en-GB" smtClean="0"/>
              <a:t>Personal genomes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2971792" cy="45653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Individual genetic</a:t>
            </a:r>
          </a:p>
          <a:p>
            <a:pPr>
              <a:buNone/>
            </a:pPr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tests for variants</a:t>
            </a:r>
          </a:p>
          <a:p>
            <a:pPr>
              <a:buNone/>
            </a:pPr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associated with:</a:t>
            </a:r>
          </a:p>
          <a:p>
            <a:pPr>
              <a:buNone/>
            </a:pPr>
            <a:endParaRPr lang="en-GB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Monogenic disease</a:t>
            </a:r>
          </a:p>
          <a:p>
            <a:pPr>
              <a:buNone/>
            </a:pPr>
            <a:endParaRPr lang="en-GB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Drug response</a:t>
            </a:r>
          </a:p>
          <a:p>
            <a:pPr>
              <a:buNone/>
            </a:pPr>
            <a:endParaRPr lang="en-GB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Disease ‘sub-type’</a:t>
            </a:r>
          </a:p>
          <a:p>
            <a:pPr>
              <a:buNone/>
            </a:pPr>
            <a:endParaRPr lang="en-GB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Future risk of</a:t>
            </a:r>
          </a:p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common disease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3929058" y="3500438"/>
            <a:ext cx="1857388" cy="64294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1709928"/>
            <a:ext cx="2535670" cy="265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Whole genome sequencing:</a:t>
            </a:r>
          </a:p>
          <a:p>
            <a:endParaRPr lang="en-GB" sz="2400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All variants (common and rare) identified in one analysis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2500306"/>
            <a:ext cx="20717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Comic Sans MS" pitchFamily="66" charset="0"/>
              </a:rPr>
              <a:t>May one day all be replaced by</a:t>
            </a:r>
            <a:endParaRPr lang="en-GB" sz="2200" dirty="0">
              <a:latin typeface="Comic Sans MS" pitchFamily="66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929058" y="3500437"/>
            <a:ext cx="1857388" cy="64294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2500305"/>
            <a:ext cx="20717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Comic Sans MS" pitchFamily="66" charset="0"/>
              </a:rPr>
              <a:t>May one day all be replaced by</a:t>
            </a:r>
            <a:endParaRPr lang="en-GB" sz="2200" dirty="0"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0766" y="4509120"/>
            <a:ext cx="171959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Personalised medicine: </a:t>
            </a:r>
            <a:r>
              <a:rPr lang="en-GB" dirty="0" smtClean="0"/>
              <a:t>practical </a:t>
            </a:r>
            <a:r>
              <a:rPr lang="en-GB" dirty="0"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4042792" cy="4445848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HUGE amount of information to sift through – expensive and time-consuming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How to decide which information is clinically relevant…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495078"/>
            <a:ext cx="3248584" cy="216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32" y="3953594"/>
            <a:ext cx="3274293" cy="242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643998" cy="10715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Personalised medicine: ethical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785926"/>
            <a:ext cx="5293822" cy="473941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Comic Sans MS" pitchFamily="66" charset="0"/>
              </a:rPr>
              <a:t>Commercial genetic testing for common disease risk based on incomplete information</a:t>
            </a:r>
          </a:p>
          <a:p>
            <a:pPr>
              <a:buNone/>
            </a:pPr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Right ‘not to know’ (particularly children) – ‘incidental’ findings</a:t>
            </a:r>
          </a:p>
          <a:p>
            <a:pPr marL="0" indent="0">
              <a:buNone/>
            </a:pPr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Protection of data, right to ‘genetic privacy’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Equality of access to genetic information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251503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GB" dirty="0" smtClean="0"/>
              <a:t>The future: fiction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1" y="1988840"/>
            <a:ext cx="4553441" cy="2664296"/>
          </a:xfrm>
          <a:noFill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3066" y="1906557"/>
            <a:ext cx="1987286" cy="289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4797153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Designer babies chosen for ‘brains and beauty’?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14942" y="5643579"/>
            <a:ext cx="3749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DNA</a:t>
            </a:r>
            <a:r>
              <a:rPr lang="en-GB" sz="2400" dirty="0">
                <a:latin typeface="Comic Sans MS" pitchFamily="66" charset="0"/>
              </a:rPr>
              <a:t> </a:t>
            </a:r>
            <a:r>
              <a:rPr lang="en-GB" sz="2400" dirty="0" smtClean="0">
                <a:latin typeface="Comic Sans MS" pitchFamily="66" charset="0"/>
              </a:rPr>
              <a:t>technology used to determine</a:t>
            </a:r>
            <a:r>
              <a:rPr lang="en-GB" sz="2400" dirty="0">
                <a:latin typeface="Comic Sans MS" pitchFamily="66" charset="0"/>
              </a:rPr>
              <a:t> social </a:t>
            </a:r>
            <a:r>
              <a:rPr lang="en-GB" sz="2400" dirty="0" smtClean="0">
                <a:latin typeface="Comic Sans MS" pitchFamily="66" charset="0"/>
              </a:rPr>
              <a:t>class?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919169"/>
            <a:ext cx="33123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b="1" dirty="0" smtClean="0">
                <a:solidFill>
                  <a:srgbClr val="FF0000"/>
                </a:solidFill>
                <a:latin typeface="+mj-lt"/>
              </a:rPr>
              <a:t>X</a:t>
            </a:r>
            <a:endParaRPr lang="en-GB" sz="3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9044" y="958658"/>
            <a:ext cx="33123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b="1" dirty="0" smtClean="0">
                <a:solidFill>
                  <a:srgbClr val="FF0000"/>
                </a:solidFill>
                <a:latin typeface="+mj-lt"/>
              </a:rPr>
              <a:t>X</a:t>
            </a:r>
            <a:endParaRPr lang="en-GB" sz="30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Embryo testing (PGD)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071678"/>
            <a:ext cx="42576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PGD – genetic testing of embryos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Comic Sans MS" pitchFamily="66" charset="0"/>
              </a:rPr>
              <a:t>What is PGD?</a:t>
            </a:r>
          </a:p>
          <a:p>
            <a:pPr lvl="1"/>
            <a:r>
              <a:rPr lang="en-GB" dirty="0" smtClean="0">
                <a:latin typeface="Comic Sans MS" pitchFamily="66" charset="0"/>
              </a:rPr>
              <a:t>PGD (preimplantation genetic diagnosis) is a </a:t>
            </a:r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genetic test </a:t>
            </a:r>
            <a:r>
              <a:rPr lang="en-GB" dirty="0" smtClean="0">
                <a:latin typeface="Comic Sans MS" pitchFamily="66" charset="0"/>
              </a:rPr>
              <a:t>carried out on </a:t>
            </a:r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IVF embryos</a:t>
            </a:r>
            <a:r>
              <a:rPr lang="en-GB" dirty="0" smtClean="0">
                <a:latin typeface="Comic Sans MS" pitchFamily="66" charset="0"/>
              </a:rPr>
              <a:t>, usually to ensure that only embryos free from a particular </a:t>
            </a:r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genetic condition </a:t>
            </a:r>
            <a:r>
              <a:rPr lang="en-GB" dirty="0" smtClean="0">
                <a:latin typeface="Comic Sans MS" pitchFamily="66" charset="0"/>
              </a:rPr>
              <a:t>are returned to the woman's womb</a:t>
            </a:r>
          </a:p>
          <a:p>
            <a:pPr lvl="1"/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Who uses it?</a:t>
            </a:r>
          </a:p>
          <a:p>
            <a:pPr lvl="1"/>
            <a:r>
              <a:rPr lang="en-GB" dirty="0" smtClean="0">
                <a:latin typeface="Comic Sans MS" pitchFamily="66" charset="0"/>
              </a:rPr>
              <a:t>PGD is an </a:t>
            </a:r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option</a:t>
            </a:r>
            <a:r>
              <a:rPr lang="en-GB" dirty="0" smtClean="0">
                <a:latin typeface="Comic Sans MS" pitchFamily="66" charset="0"/>
              </a:rPr>
              <a:t> for some </a:t>
            </a:r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families</a:t>
            </a:r>
            <a:r>
              <a:rPr lang="en-GB" dirty="0" smtClean="0">
                <a:latin typeface="Comic Sans MS" pitchFamily="66" charset="0"/>
              </a:rPr>
              <a:t> at risk of having a child </a:t>
            </a:r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affected by a serious genetic condition</a:t>
            </a:r>
            <a:r>
              <a:rPr lang="en-GB" dirty="0" smtClean="0">
                <a:latin typeface="Comic Sans MS" pitchFamily="66" charset="0"/>
              </a:rPr>
              <a:t>, offered as an alternative to prenatal testing</a:t>
            </a:r>
          </a:p>
          <a:p>
            <a:pPr lvl="1"/>
            <a:endParaRPr lang="en-GB" dirty="0">
              <a:latin typeface="Comic Sans MS" pitchFamily="66" charset="0"/>
            </a:endParaRPr>
          </a:p>
          <a:p>
            <a:pPr lvl="1"/>
            <a:r>
              <a:rPr lang="en-GB" dirty="0" smtClean="0">
                <a:latin typeface="Comic Sans MS" pitchFamily="66" charset="0"/>
              </a:rPr>
              <a:t>PGD is </a:t>
            </a:r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NOT</a:t>
            </a:r>
            <a:r>
              <a:rPr lang="en-GB" dirty="0" smtClean="0">
                <a:latin typeface="Comic Sans MS" pitchFamily="66" charset="0"/>
              </a:rPr>
              <a:t> a technique for ‘designing’ babies…</a:t>
            </a:r>
          </a:p>
          <a:p>
            <a:pPr lvl="1">
              <a:buFont typeface="Wingdings" pitchFamily="2" charset="2"/>
              <a:buChar char="Ø"/>
            </a:pPr>
            <a:endParaRPr lang="en-GB" dirty="0" smtClean="0"/>
          </a:p>
          <a:p>
            <a:pPr lvl="1">
              <a:buFont typeface="Wingdings" pitchFamily="2" charset="2"/>
              <a:buChar char="Ø"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GB" dirty="0" smtClean="0"/>
              <a:t>PGD: a brief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5616624" cy="475252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itchFamily="66" charset="0"/>
              </a:rPr>
              <a:t>July 1990: First twin girls born after PGD, at Hammersmith  Hospital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Licensed on a case-by-case basis in the UK</a:t>
            </a:r>
          </a:p>
          <a:p>
            <a:pPr marL="0" indent="0">
              <a:buNone/>
            </a:pPr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Just a </a:t>
            </a:r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few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1000 babies </a:t>
            </a:r>
            <a:r>
              <a:rPr lang="en-GB" dirty="0" smtClean="0">
                <a:latin typeface="Comic Sans MS" pitchFamily="66" charset="0"/>
              </a:rPr>
              <a:t>born after PGD worldwide (compared to over 5 million IVF babies)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1080120" cy="162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036" y="1844824"/>
            <a:ext cx="1251428" cy="146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9967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PGD: genetic testing of IVF embryos</a:t>
            </a:r>
            <a:endParaRPr lang="en-GB" dirty="0"/>
          </a:p>
        </p:txBody>
      </p:sp>
      <p:pic>
        <p:nvPicPr>
          <p:cNvPr id="1095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4464496" cy="363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420888"/>
            <a:ext cx="3386165" cy="29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/>
          <a:lstStyle/>
          <a:p>
            <a:r>
              <a:rPr lang="en-GB" dirty="0" smtClean="0"/>
              <a:t>PGD: types of genetic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581128"/>
            <a:ext cx="3960440" cy="1800200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Fluorescent in situ hybridisation (FISH) – to detect chromosomal conditions, </a:t>
            </a:r>
            <a:r>
              <a:rPr lang="en-GB" sz="2000" dirty="0" err="1" smtClean="0">
                <a:latin typeface="Comic Sans MS" pitchFamily="66" charset="0"/>
              </a:rPr>
              <a:t>eg</a:t>
            </a:r>
            <a:r>
              <a:rPr lang="en-GB" sz="2000" dirty="0" smtClean="0">
                <a:latin typeface="Comic Sans MS" pitchFamily="66" charset="0"/>
              </a:rPr>
              <a:t>. Down syndrome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4581129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Polymerase chain reaction (PCR) and DNA sequencing – to detect mutations in single genes 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296280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9" y="2420888"/>
            <a:ext cx="4536504" cy="177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/>
          <a:lstStyle/>
          <a:p>
            <a:r>
              <a:rPr lang="en-GB" dirty="0" smtClean="0"/>
              <a:t>PGD: Ethical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19256" cy="4445848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PGD (like all IVF procedures) involves discarding unused embryos 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Disability rights arguments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‘Slippery slope’ – designer babies?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Eugenics 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PGD: what is permitted in UK?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43050"/>
            <a:ext cx="8143932" cy="48577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GB" dirty="0" smtClean="0"/>
          </a:p>
          <a:p>
            <a:r>
              <a:rPr lang="en-GB" dirty="0" smtClean="0">
                <a:latin typeface="Comic Sans MS" pitchFamily="66" charset="0"/>
              </a:rPr>
              <a:t>Severe early onset genetic disease, </a:t>
            </a:r>
            <a:r>
              <a:rPr lang="en-GB" dirty="0" err="1" smtClean="0">
                <a:latin typeface="Comic Sans MS" pitchFamily="66" charset="0"/>
              </a:rPr>
              <a:t>eg</a:t>
            </a:r>
            <a:r>
              <a:rPr lang="en-GB" dirty="0" smtClean="0">
                <a:latin typeface="Comic Sans MS" pitchFamily="66" charset="0"/>
              </a:rPr>
              <a:t>. Tay Sachs</a:t>
            </a:r>
            <a:endParaRPr lang="en-GB" sz="4700" dirty="0" smtClean="0">
              <a:latin typeface="Comic Sans MS" pitchFamily="66" charset="0"/>
            </a:endParaRPr>
          </a:p>
          <a:p>
            <a:pPr>
              <a:buNone/>
            </a:pPr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Severe late onset conditions, </a:t>
            </a:r>
            <a:r>
              <a:rPr lang="en-GB" dirty="0" err="1" smtClean="0">
                <a:latin typeface="Comic Sans MS" pitchFamily="66" charset="0"/>
              </a:rPr>
              <a:t>eg</a:t>
            </a:r>
            <a:r>
              <a:rPr lang="en-GB" dirty="0" smtClean="0">
                <a:latin typeface="Comic Sans MS" pitchFamily="66" charset="0"/>
              </a:rPr>
              <a:t>. Huntington disease 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Disease with incomplete penetrance, </a:t>
            </a:r>
            <a:r>
              <a:rPr lang="en-GB" dirty="0" err="1" smtClean="0">
                <a:latin typeface="Comic Sans MS" pitchFamily="66" charset="0"/>
              </a:rPr>
              <a:t>eg</a:t>
            </a:r>
            <a:r>
              <a:rPr lang="en-GB" dirty="0" smtClean="0">
                <a:latin typeface="Comic Sans MS" pitchFamily="66" charset="0"/>
              </a:rPr>
              <a:t>. hereditary  breast cancer (BRCA1/2 mutations) 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To choose a tissue-matched baby that can provide umbilical cord blood to treat a sick sibling 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To choose a boy/girl for non-medical reasons</a:t>
            </a:r>
            <a:endParaRPr lang="en-GB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143900" y="428604"/>
            <a:ext cx="85725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 smtClean="0">
              <a:solidFill>
                <a:srgbClr val="66FF66"/>
              </a:solidFill>
              <a:sym typeface="Wingdings"/>
            </a:endParaRPr>
          </a:p>
          <a:p>
            <a:endParaRPr lang="en-GB" sz="3200" dirty="0" smtClean="0">
              <a:solidFill>
                <a:srgbClr val="66FF66"/>
              </a:solidFill>
              <a:sym typeface="Wingdings"/>
            </a:endParaRPr>
          </a:p>
          <a:p>
            <a:endParaRPr lang="en-GB" sz="3200" dirty="0" smtClean="0">
              <a:solidFill>
                <a:srgbClr val="66FF66"/>
              </a:solidFill>
              <a:sym typeface="Wingdings"/>
            </a:endParaRPr>
          </a:p>
          <a:p>
            <a:r>
              <a:rPr lang="en-GB" sz="3200" dirty="0" smtClean="0">
                <a:solidFill>
                  <a:srgbClr val="66FF66"/>
                </a:solidFill>
                <a:sym typeface="Wingdings"/>
              </a:rPr>
              <a:t></a:t>
            </a:r>
          </a:p>
          <a:p>
            <a:endParaRPr lang="en-GB" sz="3200" dirty="0" smtClean="0">
              <a:solidFill>
                <a:srgbClr val="66FF66"/>
              </a:solidFill>
              <a:sym typeface="Wingdings"/>
            </a:endParaRPr>
          </a:p>
          <a:p>
            <a:r>
              <a:rPr lang="en-GB" sz="3200" dirty="0" smtClean="0">
                <a:solidFill>
                  <a:srgbClr val="66FF66"/>
                </a:solidFill>
                <a:sym typeface="Wingdings"/>
              </a:rPr>
              <a:t></a:t>
            </a:r>
          </a:p>
          <a:p>
            <a:endParaRPr lang="en-GB" sz="3200" dirty="0" smtClean="0">
              <a:solidFill>
                <a:srgbClr val="66FF66"/>
              </a:solidFill>
              <a:sym typeface="Wingdings"/>
            </a:endParaRPr>
          </a:p>
          <a:p>
            <a:r>
              <a:rPr lang="en-GB" sz="3200" dirty="0" smtClean="0">
                <a:solidFill>
                  <a:srgbClr val="66FF66"/>
                </a:solidFill>
                <a:sym typeface="Wingdings"/>
              </a:rPr>
              <a:t></a:t>
            </a:r>
          </a:p>
          <a:p>
            <a:endParaRPr lang="en-GB" sz="3200" dirty="0" smtClean="0">
              <a:solidFill>
                <a:srgbClr val="66FF66"/>
              </a:solidFill>
              <a:sym typeface="Wingdings"/>
            </a:endParaRPr>
          </a:p>
          <a:p>
            <a:r>
              <a:rPr lang="en-GB" sz="3200" dirty="0" smtClean="0">
                <a:solidFill>
                  <a:srgbClr val="66FF66"/>
                </a:solidFill>
                <a:sym typeface="Wingdings"/>
              </a:rPr>
              <a:t></a:t>
            </a:r>
          </a:p>
          <a:p>
            <a:endParaRPr lang="en-GB" sz="3200" dirty="0" smtClean="0">
              <a:solidFill>
                <a:srgbClr val="66FF66"/>
              </a:solidFill>
              <a:sym typeface="Wingdings"/>
            </a:endParaRPr>
          </a:p>
          <a:p>
            <a:r>
              <a:rPr lang="en-GB" sz="3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GB" sz="3200" dirty="0" smtClean="0">
              <a:solidFill>
                <a:srgbClr val="66FF66"/>
              </a:solidFill>
              <a:sym typeface="Wingdings"/>
            </a:endParaRPr>
          </a:p>
          <a:p>
            <a:endParaRPr lang="en-GB" sz="3600" dirty="0" smtClean="0">
              <a:solidFill>
                <a:srgbClr val="66FF66"/>
              </a:solidFill>
              <a:sym typeface="Wingdings"/>
            </a:endParaRPr>
          </a:p>
          <a:p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PGD for hereditary breast cancer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2000240"/>
            <a:ext cx="546337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286512" y="2428868"/>
            <a:ext cx="2245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PGD for BRCA1 mutation to avoid risk of hereditary cancer in baby provoked ‘slippery slope’ concerns</a:t>
            </a:r>
            <a:endParaRPr lang="en-GB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/>
          <a:lstStyle/>
          <a:p>
            <a:r>
              <a:rPr lang="en-GB" dirty="0" smtClean="0"/>
              <a:t>PGD for ‘saviour siblings’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5242707" cy="442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00760" y="2214554"/>
            <a:ext cx="27146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PGD can be used to select an embryo that is both free from disease, and HLA tissue-matched for a sibling affected by a disease that may be treatable using stem cells from umbilical cord blood.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en-GB" dirty="0" smtClean="0"/>
              <a:t>Saviour siblings: ethical issues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357562"/>
            <a:ext cx="508323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6248" y="2000240"/>
            <a:ext cx="485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Nash case sparked concerns over ‘</a:t>
            </a:r>
            <a:r>
              <a:rPr lang="en-GB" dirty="0" err="1" smtClean="0"/>
              <a:t>commodification</a:t>
            </a:r>
            <a:r>
              <a:rPr lang="en-GB" dirty="0" smtClean="0"/>
              <a:t>’ of children</a:t>
            </a:r>
            <a:endParaRPr lang="en-GB" dirty="0"/>
          </a:p>
        </p:txBody>
      </p:sp>
      <p:pic>
        <p:nvPicPr>
          <p:cNvPr id="2052" name="Picture 4" descr="http://www.scottishbooktrust.com/files/shared/teens_section/mysisterskee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786058"/>
            <a:ext cx="1896500" cy="2928958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000240"/>
            <a:ext cx="3929090" cy="116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4643446"/>
            <a:ext cx="3929090" cy="20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143000"/>
          </a:xfrm>
        </p:spPr>
        <p:txBody>
          <a:bodyPr/>
          <a:lstStyle/>
          <a:p>
            <a:r>
              <a:rPr lang="en-GB" dirty="0" smtClean="0"/>
              <a:t>The future: fact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Personalised healthcare based on genetic information?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060848"/>
            <a:ext cx="322423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465" y="2060848"/>
            <a:ext cx="167606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1760" y="764704"/>
            <a:ext cx="453650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0" dirty="0" smtClean="0">
                <a:solidFill>
                  <a:srgbClr val="66FF66"/>
                </a:solidFill>
                <a:latin typeface="Wingdings" pitchFamily="2" charset="2"/>
                <a:sym typeface="Wingdings"/>
              </a:rPr>
              <a:t></a:t>
            </a:r>
            <a:endParaRPr lang="en-GB" sz="40000" dirty="0">
              <a:solidFill>
                <a:srgbClr val="66FF66"/>
              </a:solidFill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 first child with a ‘saviour sibling’ selected using PGD: 10 years later…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2198" y="2285992"/>
            <a:ext cx="2643206" cy="321471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   Lisa Nash, left, snaps a photo of her daughter, Molly, 16, right, and her doctor, John Wagner. (Seattle Times, 28/9/10) 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85993"/>
            <a:ext cx="517481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Limitations of PGD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itchFamily="66" charset="0"/>
              </a:rPr>
              <a:t>It requires use of in vitro fertilisation (IVF): physically and emotionally demanding - and expensive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Only suitable for diseases where genetic/chromosome abnormality is known</a:t>
            </a:r>
          </a:p>
          <a:p>
            <a:pPr>
              <a:buNone/>
            </a:pPr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Can only </a:t>
            </a:r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select</a:t>
            </a:r>
            <a:r>
              <a:rPr lang="en-GB" dirty="0" smtClean="0">
                <a:latin typeface="Comic Sans MS" pitchFamily="66" charset="0"/>
              </a:rPr>
              <a:t> for traits that are present/absent in embryos obtained (can’t ‘</a:t>
            </a:r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design</a:t>
            </a:r>
            <a:r>
              <a:rPr lang="en-GB" dirty="0" smtClean="0">
                <a:latin typeface="Comic Sans MS" pitchFamily="66" charset="0"/>
              </a:rPr>
              <a:t>’!)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/>
          <a:lstStyle/>
          <a:p>
            <a:r>
              <a:rPr lang="en-GB" dirty="0" smtClean="0"/>
              <a:t>Summary 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28736"/>
            <a:ext cx="8749636" cy="149620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PGD</a:t>
            </a:r>
            <a:r>
              <a:rPr lang="en-GB" dirty="0" smtClean="0">
                <a:latin typeface="Comic Sans MS" pitchFamily="66" charset="0"/>
              </a:rPr>
              <a:t> likely to remain an important reproductive option for a </a:t>
            </a:r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small number of families </a:t>
            </a:r>
            <a:r>
              <a:rPr lang="en-GB" dirty="0" smtClean="0">
                <a:latin typeface="Comic Sans MS" pitchFamily="66" charset="0"/>
              </a:rPr>
              <a:t>affected by </a:t>
            </a:r>
            <a:r>
              <a:rPr lang="en-GB" dirty="0" smtClean="0">
                <a:solidFill>
                  <a:srgbClr val="FFFF00"/>
                </a:solidFill>
                <a:latin typeface="Comic Sans MS" pitchFamily="66" charset="0"/>
              </a:rPr>
              <a:t>serious genetic disease</a:t>
            </a:r>
          </a:p>
          <a:p>
            <a:endParaRPr lang="en-GB" dirty="0" smtClean="0">
              <a:latin typeface="Comic Sans MS" pitchFamily="66" charset="0"/>
            </a:endParaRPr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5865465" cy="230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 </a:t>
            </a:r>
            <a:r>
              <a:rPr lang="en-GB" dirty="0" smtClean="0"/>
              <a:t>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56254"/>
            <a:ext cx="8496944" cy="236483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Technological advances may one day mean that everyone’s 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genome is sequenced </a:t>
            </a:r>
            <a:r>
              <a:rPr lang="en-GB" dirty="0">
                <a:latin typeface="Comic Sans MS" pitchFamily="66" charset="0"/>
              </a:rPr>
              <a:t>as part of 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routine healthcare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Personalised medicine </a:t>
            </a:r>
            <a:r>
              <a:rPr lang="en-GB" dirty="0">
                <a:latin typeface="Comic Sans MS" pitchFamily="66" charset="0"/>
              </a:rPr>
              <a:t>based on genetic information raises concerns over privacy, autonomy and equality of access, but also has great 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potential to improve healthcare</a:t>
            </a:r>
          </a:p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01635"/>
            <a:ext cx="4680520" cy="264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90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/>
          <a:lstStyle/>
          <a:p>
            <a:r>
              <a:rPr lang="en-GB" dirty="0" smtClean="0"/>
              <a:t>Find out more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496855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GB" sz="3200" dirty="0" smtClean="0">
                <a:latin typeface="Comic Sans MS" pitchFamily="66" charset="0"/>
              </a:rPr>
              <a:t>House of Lords Science and Technology Committee: Genomic Medicine Inquiry</a:t>
            </a:r>
          </a:p>
          <a:p>
            <a:pPr>
              <a:buNone/>
            </a:pPr>
            <a:r>
              <a:rPr lang="en-GB" sz="3200" dirty="0" smtClean="0">
                <a:latin typeface="Comic Sans MS" pitchFamily="66" charset="0"/>
              </a:rPr>
              <a:t>An assessment of genome technologies and their actual and potential impact on clinical practice in the post-genome era</a:t>
            </a:r>
          </a:p>
          <a:p>
            <a:pPr>
              <a:buNone/>
            </a:pPr>
            <a:r>
              <a:rPr lang="en-GB" sz="3200" u="sng" dirty="0" smtClean="0">
                <a:latin typeface="Comic Sans MS" pitchFamily="66" charset="0"/>
                <a:hlinkClick r:id="rId3"/>
              </a:rPr>
              <a:t>http://www.parliament.uk/business/committees/committees-archive/lords-s-t-select/genomic/</a:t>
            </a:r>
            <a:endParaRPr lang="en-GB" sz="32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3200" dirty="0" smtClean="0"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en-GB" sz="3200" dirty="0" smtClean="0">
                <a:latin typeface="Comic Sans MS" pitchFamily="66" charset="0"/>
              </a:rPr>
              <a:t>A Common Framework of Principles for direct-to-consumer genetic testing services</a:t>
            </a:r>
          </a:p>
          <a:p>
            <a:pPr>
              <a:buNone/>
            </a:pPr>
            <a:r>
              <a:rPr lang="en-GB" sz="3200" u="sng" dirty="0" smtClean="0">
                <a:latin typeface="Comic Sans MS" pitchFamily="66" charset="0"/>
                <a:hlinkClick r:id="rId4"/>
              </a:rPr>
              <a:t>http://www.hgc.gov.uk/Client/Content.asp?ContentId=816</a:t>
            </a:r>
            <a:endParaRPr lang="en-GB" sz="32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3200" dirty="0" smtClean="0"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en-GB" sz="3200" dirty="0" smtClean="0">
                <a:latin typeface="Comic Sans MS" pitchFamily="66" charset="0"/>
              </a:rPr>
              <a:t> Medical profiling and online medicine: the ethics of 'personalised healthcare' in a consumer age</a:t>
            </a:r>
          </a:p>
          <a:p>
            <a:pPr>
              <a:buNone/>
            </a:pPr>
            <a:r>
              <a:rPr lang="en-GB" sz="3200" u="sng" dirty="0" smtClean="0">
                <a:latin typeface="Comic Sans MS" pitchFamily="66" charset="0"/>
                <a:hlinkClick r:id="rId5"/>
              </a:rPr>
              <a:t>http://www.nuffieldbioethics.org/personalised-healthcare-0</a:t>
            </a:r>
            <a:endParaRPr lang="en-GB" sz="3200" dirty="0" smtClean="0">
              <a:latin typeface="Comic Sans MS" pitchFamily="66" charset="0"/>
            </a:endParaRPr>
          </a:p>
          <a:p>
            <a:pPr>
              <a:buNone/>
            </a:pPr>
            <a:endParaRPr lang="en-GB" sz="32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3200" dirty="0" err="1" smtClean="0">
                <a:latin typeface="Comic Sans MS" pitchFamily="66" charset="0"/>
              </a:rPr>
              <a:t>BioNews</a:t>
            </a:r>
            <a:r>
              <a:rPr lang="en-GB" sz="3200" dirty="0" smtClean="0">
                <a:latin typeface="Comic Sans MS" pitchFamily="66" charset="0"/>
              </a:rPr>
              <a:t> – online news and comment on developments in human genetics and assisted reproduction</a:t>
            </a:r>
          </a:p>
          <a:p>
            <a:pPr>
              <a:buNone/>
            </a:pPr>
            <a:r>
              <a:rPr lang="en-GB" sz="3200" dirty="0" smtClean="0">
                <a:latin typeface="Comic Sans MS" pitchFamily="66" charset="0"/>
                <a:hlinkClick r:id="rId6"/>
              </a:rPr>
              <a:t>http://www.bionews.org.uk/</a:t>
            </a:r>
            <a:endParaRPr lang="en-GB" sz="3200" dirty="0" smtClean="0">
              <a:latin typeface="Comic Sans MS" pitchFamily="66" charset="0"/>
            </a:endParaRPr>
          </a:p>
          <a:p>
            <a:pPr>
              <a:buNone/>
            </a:pPr>
            <a:endParaRPr lang="en-GB" sz="32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3200" dirty="0" smtClean="0">
                <a:latin typeface="Comic Sans MS" pitchFamily="66" charset="0"/>
              </a:rPr>
              <a:t>Blogs, </a:t>
            </a:r>
            <a:r>
              <a:rPr lang="en-GB" sz="3200" dirty="0" err="1" smtClean="0">
                <a:latin typeface="Comic Sans MS" pitchFamily="66" charset="0"/>
              </a:rPr>
              <a:t>eg</a:t>
            </a:r>
            <a:r>
              <a:rPr lang="en-GB" sz="3200" dirty="0" smtClean="0">
                <a:latin typeface="Comic Sans MS" pitchFamily="66" charset="0"/>
              </a:rPr>
              <a:t>: Genomes Unzipped</a:t>
            </a:r>
          </a:p>
          <a:p>
            <a:pPr>
              <a:buNone/>
            </a:pPr>
            <a:r>
              <a:rPr lang="en-GB" sz="3200" dirty="0">
                <a:latin typeface="Comic Sans MS" pitchFamily="66" charset="0"/>
                <a:hlinkClick r:id="rId7"/>
              </a:rPr>
              <a:t>http://www.genomesunzipped.org</a:t>
            </a:r>
            <a:r>
              <a:rPr lang="en-GB" sz="3200" dirty="0" smtClean="0">
                <a:latin typeface="Comic Sans MS" pitchFamily="66" charset="0"/>
                <a:hlinkClick r:id="rId7"/>
              </a:rPr>
              <a:t>/</a:t>
            </a:r>
            <a:endParaRPr lang="en-GB" sz="3200" dirty="0" smtClean="0">
              <a:latin typeface="Comic Sans MS" pitchFamily="66" charset="0"/>
            </a:endParaRPr>
          </a:p>
          <a:p>
            <a:pPr>
              <a:buNone/>
            </a:pPr>
            <a:endParaRPr lang="en-GB" sz="3200" dirty="0">
              <a:latin typeface="Comic Sans MS" pitchFamily="66" charset="0"/>
            </a:endParaRPr>
          </a:p>
          <a:p>
            <a:pPr>
              <a:buNone/>
            </a:pPr>
            <a:r>
              <a:rPr lang="en-GB" sz="3200" dirty="0" smtClean="0">
                <a:latin typeface="Comic Sans MS" pitchFamily="66" charset="0"/>
              </a:rPr>
              <a:t>j.buxton@imperial.ac.uk</a:t>
            </a:r>
            <a:endParaRPr lang="en-GB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What we </a:t>
            </a:r>
            <a:r>
              <a:rPr lang="en-GB" dirty="0" smtClean="0">
                <a:solidFill>
                  <a:srgbClr val="FFFF00"/>
                </a:solidFill>
              </a:rPr>
              <a:t>do</a:t>
            </a:r>
            <a:r>
              <a:rPr lang="en-GB" dirty="0" smtClean="0"/>
              <a:t> know: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5869886" cy="5169186"/>
          </a:xfrm>
        </p:spPr>
        <p:txBody>
          <a:bodyPr>
            <a:normAutofit fontScale="55000" lnSpcReduction="20000"/>
          </a:bodyPr>
          <a:lstStyle/>
          <a:p>
            <a:r>
              <a:rPr lang="en-GB" sz="3200" dirty="0" smtClean="0">
                <a:latin typeface="Comic Sans MS" pitchFamily="66" charset="0"/>
              </a:rPr>
              <a:t>Chromosome abnormalities that cause disorders</a:t>
            </a:r>
          </a:p>
          <a:p>
            <a:pPr marL="0" indent="0">
              <a:buNone/>
            </a:pPr>
            <a:endParaRPr lang="en-GB" sz="3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GB" sz="3200" dirty="0" smtClean="0">
                <a:latin typeface="Comic Sans MS" pitchFamily="66" charset="0"/>
              </a:rPr>
              <a:t>Many of the genetic mutations that cause monogenic diseases</a:t>
            </a:r>
            <a:endParaRPr lang="en-GB" sz="3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1">
              <a:buNone/>
            </a:pPr>
            <a:endParaRPr lang="en-GB" sz="3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FFFF00"/>
                </a:solidFill>
                <a:latin typeface="Comic Sans MS" pitchFamily="66" charset="0"/>
              </a:rPr>
              <a:t>antenatal screening for all pregnant women </a:t>
            </a: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r>
              <a:rPr lang="en-GB" sz="3200" dirty="0" smtClean="0">
                <a:solidFill>
                  <a:srgbClr val="FFFF00"/>
                </a:solidFill>
                <a:latin typeface="Comic Sans MS" pitchFamily="66" charset="0"/>
              </a:rPr>
              <a:t>genetic tests/counselling for affected families</a:t>
            </a: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r>
              <a:rPr lang="en-GB" sz="3200" dirty="0" err="1" smtClean="0">
                <a:solidFill>
                  <a:srgbClr val="FFFF00"/>
                </a:solidFill>
                <a:latin typeface="Comic Sans MS" pitchFamily="66" charset="0"/>
              </a:rPr>
              <a:t>newborn</a:t>
            </a:r>
            <a:r>
              <a:rPr lang="en-GB" sz="3200" dirty="0" smtClean="0">
                <a:solidFill>
                  <a:srgbClr val="FFFF00"/>
                </a:solidFill>
                <a:latin typeface="Comic Sans MS" pitchFamily="66" charset="0"/>
              </a:rPr>
              <a:t> screening programmes</a:t>
            </a:r>
          </a:p>
          <a:p>
            <a:pPr lvl="1"/>
            <a:endParaRPr lang="en-GB" sz="3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GB" sz="3200" dirty="0">
                <a:latin typeface="Comic Sans MS" pitchFamily="66" charset="0"/>
              </a:rPr>
              <a:t>E</a:t>
            </a:r>
            <a:r>
              <a:rPr lang="en-GB" sz="3200" dirty="0" smtClean="0">
                <a:latin typeface="Comic Sans MS" pitchFamily="66" charset="0"/>
              </a:rPr>
              <a:t>ntire DNA sequence of the ‘reference’ human genome</a:t>
            </a:r>
          </a:p>
          <a:p>
            <a:pPr marL="0" indent="0">
              <a:buNone/>
            </a:pPr>
            <a:endParaRPr lang="en-GB" sz="3200" dirty="0" smtClean="0">
              <a:latin typeface="Comic Sans MS" pitchFamily="66" charset="0"/>
            </a:endParaRPr>
          </a:p>
          <a:p>
            <a:r>
              <a:rPr lang="en-GB" sz="3200" dirty="0" smtClean="0">
                <a:latin typeface="Comic Sans MS" pitchFamily="66" charset="0"/>
              </a:rPr>
              <a:t>Extensive genetic variation between people identified</a:t>
            </a:r>
          </a:p>
          <a:p>
            <a:pPr marL="0" indent="0">
              <a:buNone/>
            </a:pPr>
            <a:endParaRPr lang="en-GB" sz="3200" dirty="0" smtClean="0">
              <a:latin typeface="Comic Sans MS" pitchFamily="66" charset="0"/>
            </a:endParaRPr>
          </a:p>
          <a:p>
            <a:r>
              <a:rPr lang="en-GB" sz="3200" dirty="0" smtClean="0">
                <a:latin typeface="Comic Sans MS" pitchFamily="66" charset="0"/>
              </a:rPr>
              <a:t>Common and rare genetic variants that contribute to risk of complex diseases and drug responses</a:t>
            </a:r>
            <a:endParaRPr lang="en-GB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92896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en-GB" dirty="0" smtClean="0"/>
              <a:t>What we </a:t>
            </a:r>
            <a:r>
              <a:rPr lang="en-GB" dirty="0" smtClean="0">
                <a:solidFill>
                  <a:srgbClr val="FFFF00"/>
                </a:solidFill>
              </a:rPr>
              <a:t>don’t</a:t>
            </a:r>
            <a:r>
              <a:rPr lang="en-GB" dirty="0" smtClean="0"/>
              <a:t> (yet) know: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5368110" cy="495487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Comic Sans MS" pitchFamily="66" charset="0"/>
              </a:rPr>
              <a:t>What all DNA in human genome codes for</a:t>
            </a:r>
          </a:p>
          <a:p>
            <a:pPr marL="0" indent="0">
              <a:buNone/>
            </a:pPr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Causes of some rare monogenic diseases</a:t>
            </a:r>
          </a:p>
          <a:p>
            <a:pPr marL="0" indent="0">
              <a:buNone/>
            </a:pPr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Most of genetic variation that affects drug responses and risk of complex disease</a:t>
            </a:r>
          </a:p>
          <a:p>
            <a:pPr marL="0" indent="0">
              <a:buNone/>
            </a:pPr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How genetic and environmental factors interact to affect risk of complex disease and drug response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2424977" cy="333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en-GB" dirty="0" smtClean="0"/>
              <a:t>Outline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390166" cy="5086918"/>
          </a:xfrm>
        </p:spPr>
        <p:txBody>
          <a:bodyPr>
            <a:normAutofit fontScale="25000" lnSpcReduction="20000"/>
          </a:bodyPr>
          <a:lstStyle/>
          <a:p>
            <a:pPr lvl="1">
              <a:buFontTx/>
              <a:buChar char="-"/>
            </a:pPr>
            <a:endParaRPr lang="en-GB" sz="8000" dirty="0" smtClean="0"/>
          </a:p>
          <a:p>
            <a:r>
              <a:rPr lang="en-GB" sz="8000" dirty="0" smtClean="0">
                <a:latin typeface="Comic Sans MS" pitchFamily="66" charset="0"/>
              </a:rPr>
              <a:t>Advances in genomic medicine</a:t>
            </a: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r>
              <a:rPr lang="en-GB" sz="8000" dirty="0" smtClean="0">
                <a:solidFill>
                  <a:srgbClr val="FFFF00"/>
                </a:solidFill>
                <a:latin typeface="Comic Sans MS" pitchFamily="66" charset="0"/>
              </a:rPr>
              <a:t>‘</a:t>
            </a:r>
            <a:r>
              <a:rPr lang="en-GB" sz="8000" dirty="0" smtClean="0">
                <a:latin typeface="Comic Sans MS" pitchFamily="66" charset="0"/>
              </a:rPr>
              <a:t>Next generation’ DNA sequencing</a:t>
            </a: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r>
              <a:rPr lang="en-GB" sz="8000" dirty="0" smtClean="0">
                <a:latin typeface="Comic Sans MS" pitchFamily="66" charset="0"/>
              </a:rPr>
              <a:t>Finding the causes of monogenic disease</a:t>
            </a: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r>
              <a:rPr lang="en-GB" sz="8000" dirty="0" err="1" smtClean="0">
                <a:latin typeface="Comic Sans MS" pitchFamily="66" charset="0"/>
              </a:rPr>
              <a:t>Pharmacogenetics</a:t>
            </a:r>
            <a:r>
              <a:rPr lang="en-GB" sz="8000" dirty="0" smtClean="0">
                <a:latin typeface="Comic Sans MS" pitchFamily="66" charset="0"/>
              </a:rPr>
              <a:t> </a:t>
            </a: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r>
              <a:rPr lang="en-GB" sz="8000" dirty="0" smtClean="0">
                <a:latin typeface="Comic Sans MS" pitchFamily="66" charset="0"/>
              </a:rPr>
              <a:t>Risk of common, complex diseases</a:t>
            </a:r>
          </a:p>
          <a:p>
            <a:pPr lvl="2">
              <a:buNone/>
            </a:pPr>
            <a:endParaRPr lang="en-GB" sz="8000" dirty="0" smtClean="0">
              <a:latin typeface="Comic Sans MS" pitchFamily="66" charset="0"/>
            </a:endParaRPr>
          </a:p>
          <a:p>
            <a:r>
              <a:rPr lang="en-GB" sz="8000" dirty="0" smtClean="0">
                <a:latin typeface="Comic Sans MS" pitchFamily="66" charset="0"/>
              </a:rPr>
              <a:t>Personalised healthcare</a:t>
            </a: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r>
              <a:rPr lang="en-GB" sz="8000" dirty="0" smtClean="0">
                <a:latin typeface="Comic Sans MS" pitchFamily="66" charset="0"/>
              </a:rPr>
              <a:t>Direct-to-consumer genetic testing</a:t>
            </a: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r>
              <a:rPr lang="en-GB" sz="8000" dirty="0" smtClean="0">
                <a:latin typeface="Comic Sans MS" pitchFamily="66" charset="0"/>
              </a:rPr>
              <a:t>Ethical issues</a:t>
            </a: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r>
              <a:rPr lang="en-GB" sz="8000" dirty="0" smtClean="0">
                <a:latin typeface="Comic Sans MS" pitchFamily="66" charset="0"/>
              </a:rPr>
              <a:t>Future perspectives</a:t>
            </a:r>
          </a:p>
          <a:p>
            <a:pPr lvl="1">
              <a:buFont typeface="Wingdings" pitchFamily="2" charset="2"/>
              <a:buChar char="Ø"/>
            </a:pPr>
            <a:endParaRPr lang="en-GB" sz="8000" dirty="0" smtClean="0">
              <a:latin typeface="Comic Sans MS" pitchFamily="66" charset="0"/>
            </a:endParaRPr>
          </a:p>
          <a:p>
            <a:r>
              <a:rPr lang="en-GB" sz="8000" dirty="0" smtClean="0">
                <a:latin typeface="Comic Sans MS" pitchFamily="66" charset="0"/>
              </a:rPr>
              <a:t>Embryo testing</a:t>
            </a: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r>
              <a:rPr lang="en-GB" sz="8000" dirty="0" smtClean="0">
                <a:latin typeface="Comic Sans MS" pitchFamily="66" charset="0"/>
              </a:rPr>
              <a:t> </a:t>
            </a:r>
            <a:r>
              <a:rPr lang="en-GB" sz="8000" dirty="0" err="1" smtClean="0">
                <a:latin typeface="Comic Sans MS" pitchFamily="66" charset="0"/>
              </a:rPr>
              <a:t>Preimplantation</a:t>
            </a:r>
            <a:r>
              <a:rPr lang="en-GB" sz="8000" dirty="0" smtClean="0">
                <a:latin typeface="Comic Sans MS" pitchFamily="66" charset="0"/>
              </a:rPr>
              <a:t> genetic diagnosis (PGD)</a:t>
            </a: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r>
              <a:rPr lang="en-GB" sz="8000" dirty="0" smtClean="0">
                <a:latin typeface="Comic Sans MS" pitchFamily="66" charset="0"/>
              </a:rPr>
              <a:t> Uses and limitations </a:t>
            </a:r>
          </a:p>
          <a:p>
            <a:pPr lvl="1">
              <a:buClr>
                <a:srgbClr val="FFFF00"/>
              </a:buClr>
              <a:buFont typeface="Arial" pitchFamily="34" charset="0"/>
              <a:buChar char="•"/>
            </a:pPr>
            <a:r>
              <a:rPr lang="en-GB" sz="8000" dirty="0" smtClean="0">
                <a:latin typeface="Comic Sans MS" pitchFamily="66" charset="0"/>
              </a:rPr>
              <a:t> Ethical issues </a:t>
            </a:r>
          </a:p>
          <a:p>
            <a:pPr lvl="1">
              <a:buFont typeface="Wingdings" pitchFamily="2" charset="2"/>
              <a:buChar char="Ø"/>
            </a:pPr>
            <a:endParaRPr lang="en-GB" sz="8000" dirty="0" smtClean="0"/>
          </a:p>
          <a:p>
            <a:pPr lvl="1">
              <a:buFont typeface="Wingdings" pitchFamily="2" charset="2"/>
              <a:buChar char="Ø"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</a:p>
          <a:p>
            <a:pPr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lvl="1">
              <a:buFontTx/>
              <a:buChar char="-"/>
            </a:pPr>
            <a:endParaRPr lang="en-GB" dirty="0" smtClean="0"/>
          </a:p>
          <a:p>
            <a:pPr lvl="1">
              <a:buFontTx/>
              <a:buChar char="-"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88840"/>
            <a:ext cx="179359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25144"/>
            <a:ext cx="1793595" cy="154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5400" dirty="0" smtClean="0"/>
              <a:t>Advances in genomic medicine</a:t>
            </a:r>
          </a:p>
        </p:txBody>
      </p:sp>
      <p:pic>
        <p:nvPicPr>
          <p:cNvPr id="7" name="Picture 4" descr="http://biosingularity.files.wordpress.com/2010/02/medco_x220.jpg?w=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4003223" cy="38576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08104" y="3140968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 </a:t>
            </a:r>
            <a:r>
              <a:rPr lang="en-GB" sz="2800" dirty="0" smtClean="0">
                <a:latin typeface="Comic Sans MS" pitchFamily="66" charset="0"/>
              </a:rPr>
              <a:t>Technology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 Knowledge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5400" dirty="0" smtClean="0"/>
              <a:t>Advances in genomic medicine: DNA sequencing</a:t>
            </a:r>
          </a:p>
        </p:txBody>
      </p:sp>
      <p:pic>
        <p:nvPicPr>
          <p:cNvPr id="24578" name="Picture 2" descr="http://www.ocf.berkeley.edu/~edy/genome/sa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2643206" cy="2029982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786058"/>
            <a:ext cx="4429156" cy="173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214686"/>
            <a:ext cx="359964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3067</TotalTime>
  <Words>1480</Words>
  <Application>Microsoft Office PowerPoint</Application>
  <PresentationFormat>On-screen Show (4:3)</PresentationFormat>
  <Paragraphs>363</Paragraphs>
  <Slides>44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Flow</vt:lpstr>
      <vt:lpstr>Standarddesign</vt:lpstr>
      <vt:lpstr>1_Office Theme</vt:lpstr>
      <vt:lpstr>The future of genomic medicine</vt:lpstr>
      <vt:lpstr>The Future of Genomic Medicine: facts and fiction</vt:lpstr>
      <vt:lpstr>The future: fiction</vt:lpstr>
      <vt:lpstr>The future: fact</vt:lpstr>
      <vt:lpstr>What we do know:</vt:lpstr>
      <vt:lpstr>What we don’t (yet) know:</vt:lpstr>
      <vt:lpstr>Outline </vt:lpstr>
      <vt:lpstr>Advances in genomic medicine</vt:lpstr>
      <vt:lpstr>Advances in genomic medicine: DNA sequencing</vt:lpstr>
      <vt:lpstr>The cost of DNA sequencing</vt:lpstr>
      <vt:lpstr>Applications of whole genome (or whole-exome) sequencing</vt:lpstr>
      <vt:lpstr>Miller syndrome</vt:lpstr>
      <vt:lpstr>Schinzel-Giedion syndrome</vt:lpstr>
      <vt:lpstr>Advances in genomic medicine: pharmacogenetics</vt:lpstr>
      <vt:lpstr>      Pharmacogenetics : getting the dose right </vt:lpstr>
      <vt:lpstr>Pharmacogenetics example 2: getting the drug right</vt:lpstr>
      <vt:lpstr>      Advances in genomic medicine: Risk of common disease</vt:lpstr>
      <vt:lpstr>Published GWAS for common traits</vt:lpstr>
      <vt:lpstr>PowerPoint Presentation</vt:lpstr>
      <vt:lpstr>Selling genetic information</vt:lpstr>
      <vt:lpstr>Direct to consumer (DTC) genetic tests</vt:lpstr>
      <vt:lpstr>Predicting risk of common disease: type 2 diabetes (T2D) as an example…</vt:lpstr>
      <vt:lpstr>Example results from 23and Me</vt:lpstr>
      <vt:lpstr>DTC genetic tests for common disease: concerns</vt:lpstr>
      <vt:lpstr>Consumer genetic tests for common disease: benefits?</vt:lpstr>
      <vt:lpstr>The future: Genetic profiles for all?</vt:lpstr>
      <vt:lpstr>Personal genomes</vt:lpstr>
      <vt:lpstr>Personalised medicine: practical issues</vt:lpstr>
      <vt:lpstr>Personalised medicine: ethical issues</vt:lpstr>
      <vt:lpstr>Embryo testing (PGD)</vt:lpstr>
      <vt:lpstr>PGD – genetic testing of embryos</vt:lpstr>
      <vt:lpstr>PGD: a brief history</vt:lpstr>
      <vt:lpstr>PGD: genetic testing of IVF embryos</vt:lpstr>
      <vt:lpstr>PGD: types of genetic test</vt:lpstr>
      <vt:lpstr>PGD: Ethical issues</vt:lpstr>
      <vt:lpstr>PGD: what is permitted in UK?</vt:lpstr>
      <vt:lpstr>PGD for hereditary breast cancer</vt:lpstr>
      <vt:lpstr>PGD for ‘saviour siblings’</vt:lpstr>
      <vt:lpstr>Saviour siblings: ethical issues</vt:lpstr>
      <vt:lpstr>The first child with a ‘saviour sibling’ selected using PGD: 10 years later…</vt:lpstr>
      <vt:lpstr>Limitations of PGD</vt:lpstr>
      <vt:lpstr>Summary  (1)</vt:lpstr>
      <vt:lpstr>Summary  (2)</vt:lpstr>
      <vt:lpstr>Find out more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 Buxton</dc:creator>
  <cp:lastModifiedBy>Shiel, Nuala</cp:lastModifiedBy>
  <cp:revision>254</cp:revision>
  <cp:lastPrinted>2012-10-31T16:35:36Z</cp:lastPrinted>
  <dcterms:created xsi:type="dcterms:W3CDTF">2010-10-20T07:51:15Z</dcterms:created>
  <dcterms:modified xsi:type="dcterms:W3CDTF">2012-11-01T10:28:48Z</dcterms:modified>
</cp:coreProperties>
</file>